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sldIdLst>
    <p:sldId id="945" r:id="rId3"/>
    <p:sldId id="1002" r:id="rId4"/>
    <p:sldId id="1003" r:id="rId5"/>
    <p:sldId id="1004" r:id="rId6"/>
    <p:sldId id="1005" r:id="rId7"/>
    <p:sldId id="1006" r:id="rId8"/>
    <p:sldId id="1007" r:id="rId9"/>
    <p:sldId id="1008" r:id="rId10"/>
    <p:sldId id="1009" r:id="rId11"/>
    <p:sldId id="1010" r:id="rId12"/>
    <p:sldId id="1011" r:id="rId13"/>
    <p:sldId id="1012" r:id="rId14"/>
    <p:sldId id="1013" r:id="rId15"/>
    <p:sldId id="1014" r:id="rId16"/>
    <p:sldId id="1015" r:id="rId17"/>
    <p:sldId id="1016" r:id="rId18"/>
    <p:sldId id="1017" r:id="rId19"/>
    <p:sldId id="1018" r:id="rId20"/>
    <p:sldId id="1019" r:id="rId21"/>
    <p:sldId id="1020" r:id="rId22"/>
    <p:sldId id="1021" r:id="rId23"/>
    <p:sldId id="1022" r:id="rId24"/>
    <p:sldId id="1023" r:id="rId26"/>
    <p:sldId id="1024" r:id="rId27"/>
    <p:sldId id="1025" r:id="rId28"/>
    <p:sldId id="1026" r:id="rId29"/>
    <p:sldId id="1027" r:id="rId30"/>
    <p:sldId id="1028" r:id="rId31"/>
    <p:sldId id="1029" r:id="rId32"/>
    <p:sldId id="1030" r:id="rId33"/>
    <p:sldId id="1031" r:id="rId34"/>
    <p:sldId id="1032" r:id="rId35"/>
    <p:sldId id="1033" r:id="rId36"/>
    <p:sldId id="1034" r:id="rId37"/>
    <p:sldId id="1035" r:id="rId38"/>
    <p:sldId id="1036" r:id="rId39"/>
    <p:sldId id="1037" r:id="rId40"/>
    <p:sldId id="1038" r:id="rId41"/>
    <p:sldId id="1039" r:id="rId42"/>
    <p:sldId id="1040" r:id="rId43"/>
    <p:sldId id="1041" r:id="rId44"/>
    <p:sldId id="1042" r:id="rId45"/>
    <p:sldId id="1043" r:id="rId46"/>
    <p:sldId id="1044" r:id="rId47"/>
    <p:sldId id="1045" r:id="rId48"/>
    <p:sldId id="1046" r:id="rId49"/>
    <p:sldId id="1047" r:id="rId50"/>
    <p:sldId id="1048" r:id="rId51"/>
    <p:sldId id="1049" r:id="rId52"/>
    <p:sldId id="1050" r:id="rId53"/>
    <p:sldId id="1051" r:id="rId54"/>
    <p:sldId id="1052" r:id="rId55"/>
    <p:sldId id="1053" r:id="rId56"/>
    <p:sldId id="1054" r:id="rId57"/>
    <p:sldId id="1055" r:id="rId58"/>
    <p:sldId id="1056" r:id="rId59"/>
    <p:sldId id="1057" r:id="rId60"/>
    <p:sldId id="1058" r:id="rId61"/>
    <p:sldId id="1059" r:id="rId62"/>
    <p:sldId id="1060" r:id="rId63"/>
    <p:sldId id="1061" r:id="rId64"/>
    <p:sldId id="1062" r:id="rId65"/>
    <p:sldId id="1063" r:id="rId66"/>
    <p:sldId id="1064" r:id="rId67"/>
    <p:sldId id="1065" r:id="rId68"/>
    <p:sldId id="1066" r:id="rId69"/>
    <p:sldId id="1067" r:id="rId70"/>
    <p:sldId id="1068" r:id="rId71"/>
    <p:sldId id="1069" r:id="rId72"/>
    <p:sldId id="1070" r:id="rId73"/>
    <p:sldId id="1071" r:id="rId74"/>
    <p:sldId id="1072" r:id="rId75"/>
    <p:sldId id="1073" r:id="rId76"/>
    <p:sldId id="1074" r:id="rId77"/>
    <p:sldId id="1075" r:id="rId78"/>
    <p:sldId id="1076" r:id="rId79"/>
    <p:sldId id="1077" r:id="rId80"/>
    <p:sldId id="1078" r:id="rId81"/>
    <p:sldId id="1079" r:id="rId82"/>
    <p:sldId id="1080" r:id="rId83"/>
    <p:sldId id="1081" r:id="rId84"/>
    <p:sldId id="1082" r:id="rId85"/>
    <p:sldId id="1083" r:id="rId86"/>
    <p:sldId id="1084" r:id="rId87"/>
    <p:sldId id="1085" r:id="rId88"/>
    <p:sldId id="1086" r:id="rId89"/>
    <p:sldId id="1087" r:id="rId90"/>
    <p:sldId id="1088" r:id="rId91"/>
    <p:sldId id="1089" r:id="rId92"/>
    <p:sldId id="1090" r:id="rId93"/>
    <p:sldId id="1091" r:id="rId94"/>
    <p:sldId id="1092" r:id="rId95"/>
    <p:sldId id="1093" r:id="rId96"/>
    <p:sldId id="1094" r:id="rId97"/>
    <p:sldId id="1095" r:id="rId98"/>
    <p:sldId id="1096" r:id="rId99"/>
    <p:sldId id="1097" r:id="rId100"/>
    <p:sldId id="1098" r:id="rId101"/>
    <p:sldId id="1099" r:id="rId102"/>
    <p:sldId id="1100" r:id="rId103"/>
    <p:sldId id="1101" r:id="rId104"/>
    <p:sldId id="1102" r:id="rId105"/>
    <p:sldId id="1103" r:id="rId106"/>
    <p:sldId id="1104" r:id="rId107"/>
    <p:sldId id="1105" r:id="rId108"/>
    <p:sldId id="1106" r:id="rId109"/>
    <p:sldId id="1107" r:id="rId110"/>
    <p:sldId id="1108" r:id="rId111"/>
    <p:sldId id="1109" r:id="rId112"/>
    <p:sldId id="1110" r:id="rId113"/>
    <p:sldId id="1111" r:id="rId114"/>
    <p:sldId id="1112" r:id="rId115"/>
    <p:sldId id="1113" r:id="rId116"/>
    <p:sldId id="1114" r:id="rId117"/>
    <p:sldId id="1115" r:id="rId118"/>
    <p:sldId id="1116" r:id="rId119"/>
    <p:sldId id="1117" r:id="rId120"/>
    <p:sldId id="1118" r:id="rId121"/>
    <p:sldId id="1119" r:id="rId122"/>
    <p:sldId id="1120" r:id="rId123"/>
    <p:sldId id="1121" r:id="rId124"/>
    <p:sldId id="1122" r:id="rId125"/>
    <p:sldId id="1123" r:id="rId126"/>
    <p:sldId id="1124" r:id="rId127"/>
    <p:sldId id="1125" r:id="rId128"/>
    <p:sldId id="1126" r:id="rId129"/>
    <p:sldId id="1127" r:id="rId130"/>
    <p:sldId id="1128" r:id="rId131"/>
    <p:sldId id="1129" r:id="rId132"/>
    <p:sldId id="1130" r:id="rId133"/>
    <p:sldId id="1131" r:id="rId134"/>
    <p:sldId id="1132" r:id="rId135"/>
    <p:sldId id="1133" r:id="rId136"/>
    <p:sldId id="1134" r:id="rId137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1" i="0" u="none" kern="1200" baseline="0">
        <a:solidFill>
          <a:srgbClr val="0D0E0E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1" i="0" u="none" kern="1200" baseline="0">
        <a:solidFill>
          <a:srgbClr val="0D0E0E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1" i="0" u="none" kern="1200" baseline="0">
        <a:solidFill>
          <a:srgbClr val="0D0E0E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1" i="0" u="none" kern="1200" baseline="0">
        <a:solidFill>
          <a:srgbClr val="0D0E0E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1" i="0" u="none" kern="1200" baseline="0">
        <a:solidFill>
          <a:srgbClr val="0D0E0E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1" i="0" u="none" kern="1200" baseline="0">
        <a:solidFill>
          <a:srgbClr val="0D0E0E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1" i="0" u="none" kern="1200" baseline="0">
        <a:solidFill>
          <a:srgbClr val="0D0E0E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1" i="0" u="none" kern="1200" baseline="0">
        <a:solidFill>
          <a:srgbClr val="0D0E0E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1" i="0" u="none" kern="1200" baseline="0">
        <a:solidFill>
          <a:srgbClr val="0D0E0E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0D0E0E"/>
    <a:srgbClr val="C90D8A"/>
    <a:srgbClr val="9900CC"/>
    <a:srgbClr val="9999FF"/>
    <a:srgbClr val="993366"/>
    <a:srgbClr val="CC0000"/>
    <a:srgbClr val="990099"/>
    <a:srgbClr val="CC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1288"/>
  </p:normalViewPr>
  <p:slideViewPr>
    <p:cSldViewPr showGuides="1">
      <p:cViewPr varScale="1">
        <p:scale>
          <a:sx n="79" d="100"/>
          <a:sy n="79" d="100"/>
        </p:scale>
        <p:origin x="-1546" y="-77"/>
      </p:cViewPr>
      <p:guideLst>
        <p:guide orient="horz" pos="2092"/>
        <p:guide pos="286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9" Type="http://schemas.openxmlformats.org/officeDocument/2006/relationships/slide" Target="slides/slide96.xml"/><Relationship Id="rId98" Type="http://schemas.openxmlformats.org/officeDocument/2006/relationships/slide" Target="slides/slide95.xml"/><Relationship Id="rId97" Type="http://schemas.openxmlformats.org/officeDocument/2006/relationships/slide" Target="slides/slide94.xml"/><Relationship Id="rId96" Type="http://schemas.openxmlformats.org/officeDocument/2006/relationships/slide" Target="slides/slide93.xml"/><Relationship Id="rId95" Type="http://schemas.openxmlformats.org/officeDocument/2006/relationships/slide" Target="slides/slide92.xml"/><Relationship Id="rId94" Type="http://schemas.openxmlformats.org/officeDocument/2006/relationships/slide" Target="slides/slide91.xml"/><Relationship Id="rId93" Type="http://schemas.openxmlformats.org/officeDocument/2006/relationships/slide" Target="slides/slide90.xml"/><Relationship Id="rId92" Type="http://schemas.openxmlformats.org/officeDocument/2006/relationships/slide" Target="slides/slide89.xml"/><Relationship Id="rId91" Type="http://schemas.openxmlformats.org/officeDocument/2006/relationships/slide" Target="slides/slide88.xml"/><Relationship Id="rId90" Type="http://schemas.openxmlformats.org/officeDocument/2006/relationships/slide" Target="slides/slide87.xml"/><Relationship Id="rId9" Type="http://schemas.openxmlformats.org/officeDocument/2006/relationships/slide" Target="slides/slide7.xml"/><Relationship Id="rId89" Type="http://schemas.openxmlformats.org/officeDocument/2006/relationships/slide" Target="slides/slide86.xml"/><Relationship Id="rId88" Type="http://schemas.openxmlformats.org/officeDocument/2006/relationships/slide" Target="slides/slide85.xml"/><Relationship Id="rId87" Type="http://schemas.openxmlformats.org/officeDocument/2006/relationships/slide" Target="slides/slide84.xml"/><Relationship Id="rId86" Type="http://schemas.openxmlformats.org/officeDocument/2006/relationships/slide" Target="slides/slide83.xml"/><Relationship Id="rId85" Type="http://schemas.openxmlformats.org/officeDocument/2006/relationships/slide" Target="slides/slide82.xml"/><Relationship Id="rId84" Type="http://schemas.openxmlformats.org/officeDocument/2006/relationships/slide" Target="slides/slide81.xml"/><Relationship Id="rId83" Type="http://schemas.openxmlformats.org/officeDocument/2006/relationships/slide" Target="slides/slide80.xml"/><Relationship Id="rId82" Type="http://schemas.openxmlformats.org/officeDocument/2006/relationships/slide" Target="slides/slide79.xml"/><Relationship Id="rId81" Type="http://schemas.openxmlformats.org/officeDocument/2006/relationships/slide" Target="slides/slide78.xml"/><Relationship Id="rId80" Type="http://schemas.openxmlformats.org/officeDocument/2006/relationships/slide" Target="slides/slide77.xml"/><Relationship Id="rId8" Type="http://schemas.openxmlformats.org/officeDocument/2006/relationships/slide" Target="slides/slide6.xml"/><Relationship Id="rId79" Type="http://schemas.openxmlformats.org/officeDocument/2006/relationships/slide" Target="slides/slide76.xml"/><Relationship Id="rId78" Type="http://schemas.openxmlformats.org/officeDocument/2006/relationships/slide" Target="slides/slide75.xml"/><Relationship Id="rId77" Type="http://schemas.openxmlformats.org/officeDocument/2006/relationships/slide" Target="slides/slide74.xml"/><Relationship Id="rId76" Type="http://schemas.openxmlformats.org/officeDocument/2006/relationships/slide" Target="slides/slide73.xml"/><Relationship Id="rId75" Type="http://schemas.openxmlformats.org/officeDocument/2006/relationships/slide" Target="slides/slide72.xml"/><Relationship Id="rId74" Type="http://schemas.openxmlformats.org/officeDocument/2006/relationships/slide" Target="slides/slide71.xml"/><Relationship Id="rId73" Type="http://schemas.openxmlformats.org/officeDocument/2006/relationships/slide" Target="slides/slide70.xml"/><Relationship Id="rId72" Type="http://schemas.openxmlformats.org/officeDocument/2006/relationships/slide" Target="slides/slide69.xml"/><Relationship Id="rId71" Type="http://schemas.openxmlformats.org/officeDocument/2006/relationships/slide" Target="slides/slide68.xml"/><Relationship Id="rId70" Type="http://schemas.openxmlformats.org/officeDocument/2006/relationships/slide" Target="slides/slide67.xml"/><Relationship Id="rId7" Type="http://schemas.openxmlformats.org/officeDocument/2006/relationships/slide" Target="slides/slide5.xml"/><Relationship Id="rId69" Type="http://schemas.openxmlformats.org/officeDocument/2006/relationships/slide" Target="slides/slide66.xml"/><Relationship Id="rId68" Type="http://schemas.openxmlformats.org/officeDocument/2006/relationships/slide" Target="slides/slide65.xml"/><Relationship Id="rId67" Type="http://schemas.openxmlformats.org/officeDocument/2006/relationships/slide" Target="slides/slide64.xml"/><Relationship Id="rId66" Type="http://schemas.openxmlformats.org/officeDocument/2006/relationships/slide" Target="slides/slide63.xml"/><Relationship Id="rId65" Type="http://schemas.openxmlformats.org/officeDocument/2006/relationships/slide" Target="slides/slide62.xml"/><Relationship Id="rId64" Type="http://schemas.openxmlformats.org/officeDocument/2006/relationships/slide" Target="slides/slide61.xml"/><Relationship Id="rId63" Type="http://schemas.openxmlformats.org/officeDocument/2006/relationships/slide" Target="slides/slide60.xml"/><Relationship Id="rId62" Type="http://schemas.openxmlformats.org/officeDocument/2006/relationships/slide" Target="slides/slide59.xml"/><Relationship Id="rId61" Type="http://schemas.openxmlformats.org/officeDocument/2006/relationships/slide" Target="slides/slide58.xml"/><Relationship Id="rId60" Type="http://schemas.openxmlformats.org/officeDocument/2006/relationships/slide" Target="slides/slide57.xml"/><Relationship Id="rId6" Type="http://schemas.openxmlformats.org/officeDocument/2006/relationships/slide" Target="slides/slide4.xml"/><Relationship Id="rId59" Type="http://schemas.openxmlformats.org/officeDocument/2006/relationships/slide" Target="slides/slide56.xml"/><Relationship Id="rId58" Type="http://schemas.openxmlformats.org/officeDocument/2006/relationships/slide" Target="slides/slide55.xml"/><Relationship Id="rId57" Type="http://schemas.openxmlformats.org/officeDocument/2006/relationships/slide" Target="slides/slide54.xml"/><Relationship Id="rId56" Type="http://schemas.openxmlformats.org/officeDocument/2006/relationships/slide" Target="slides/slide53.xml"/><Relationship Id="rId55" Type="http://schemas.openxmlformats.org/officeDocument/2006/relationships/slide" Target="slides/slide52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3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notesMaster" Target="notesMasters/notesMaster1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0" Type="http://schemas.openxmlformats.org/officeDocument/2006/relationships/tableStyles" Target="tableStyles.xml"/><Relationship Id="rId14" Type="http://schemas.openxmlformats.org/officeDocument/2006/relationships/slide" Target="slides/slide12.xml"/><Relationship Id="rId139" Type="http://schemas.openxmlformats.org/officeDocument/2006/relationships/viewProps" Target="viewProps.xml"/><Relationship Id="rId138" Type="http://schemas.openxmlformats.org/officeDocument/2006/relationships/presProps" Target="presProps.xml"/><Relationship Id="rId137" Type="http://schemas.openxmlformats.org/officeDocument/2006/relationships/slide" Target="slides/slide134.xml"/><Relationship Id="rId136" Type="http://schemas.openxmlformats.org/officeDocument/2006/relationships/slide" Target="slides/slide133.xml"/><Relationship Id="rId135" Type="http://schemas.openxmlformats.org/officeDocument/2006/relationships/slide" Target="slides/slide132.xml"/><Relationship Id="rId134" Type="http://schemas.openxmlformats.org/officeDocument/2006/relationships/slide" Target="slides/slide131.xml"/><Relationship Id="rId133" Type="http://schemas.openxmlformats.org/officeDocument/2006/relationships/slide" Target="slides/slide130.xml"/><Relationship Id="rId132" Type="http://schemas.openxmlformats.org/officeDocument/2006/relationships/slide" Target="slides/slide129.xml"/><Relationship Id="rId131" Type="http://schemas.openxmlformats.org/officeDocument/2006/relationships/slide" Target="slides/slide128.xml"/><Relationship Id="rId130" Type="http://schemas.openxmlformats.org/officeDocument/2006/relationships/slide" Target="slides/slide127.xml"/><Relationship Id="rId13" Type="http://schemas.openxmlformats.org/officeDocument/2006/relationships/slide" Target="slides/slide11.xml"/><Relationship Id="rId129" Type="http://schemas.openxmlformats.org/officeDocument/2006/relationships/slide" Target="slides/slide126.xml"/><Relationship Id="rId128" Type="http://schemas.openxmlformats.org/officeDocument/2006/relationships/slide" Target="slides/slide125.xml"/><Relationship Id="rId127" Type="http://schemas.openxmlformats.org/officeDocument/2006/relationships/slide" Target="slides/slide124.xml"/><Relationship Id="rId126" Type="http://schemas.openxmlformats.org/officeDocument/2006/relationships/slide" Target="slides/slide123.xml"/><Relationship Id="rId125" Type="http://schemas.openxmlformats.org/officeDocument/2006/relationships/slide" Target="slides/slide122.xml"/><Relationship Id="rId124" Type="http://schemas.openxmlformats.org/officeDocument/2006/relationships/slide" Target="slides/slide121.xml"/><Relationship Id="rId123" Type="http://schemas.openxmlformats.org/officeDocument/2006/relationships/slide" Target="slides/slide120.xml"/><Relationship Id="rId122" Type="http://schemas.openxmlformats.org/officeDocument/2006/relationships/slide" Target="slides/slide119.xml"/><Relationship Id="rId121" Type="http://schemas.openxmlformats.org/officeDocument/2006/relationships/slide" Target="slides/slide118.xml"/><Relationship Id="rId120" Type="http://schemas.openxmlformats.org/officeDocument/2006/relationships/slide" Target="slides/slide117.xml"/><Relationship Id="rId12" Type="http://schemas.openxmlformats.org/officeDocument/2006/relationships/slide" Target="slides/slide10.xml"/><Relationship Id="rId119" Type="http://schemas.openxmlformats.org/officeDocument/2006/relationships/slide" Target="slides/slide116.xml"/><Relationship Id="rId118" Type="http://schemas.openxmlformats.org/officeDocument/2006/relationships/slide" Target="slides/slide115.xml"/><Relationship Id="rId117" Type="http://schemas.openxmlformats.org/officeDocument/2006/relationships/slide" Target="slides/slide114.xml"/><Relationship Id="rId116" Type="http://schemas.openxmlformats.org/officeDocument/2006/relationships/slide" Target="slides/slide113.xml"/><Relationship Id="rId115" Type="http://schemas.openxmlformats.org/officeDocument/2006/relationships/slide" Target="slides/slide112.xml"/><Relationship Id="rId114" Type="http://schemas.openxmlformats.org/officeDocument/2006/relationships/slide" Target="slides/slide111.xml"/><Relationship Id="rId113" Type="http://schemas.openxmlformats.org/officeDocument/2006/relationships/slide" Target="slides/slide110.xml"/><Relationship Id="rId112" Type="http://schemas.openxmlformats.org/officeDocument/2006/relationships/slide" Target="slides/slide109.xml"/><Relationship Id="rId111" Type="http://schemas.openxmlformats.org/officeDocument/2006/relationships/slide" Target="slides/slide108.xml"/><Relationship Id="rId110" Type="http://schemas.openxmlformats.org/officeDocument/2006/relationships/slide" Target="slides/slide107.xml"/><Relationship Id="rId11" Type="http://schemas.openxmlformats.org/officeDocument/2006/relationships/slide" Target="slides/slide9.xml"/><Relationship Id="rId109" Type="http://schemas.openxmlformats.org/officeDocument/2006/relationships/slide" Target="slides/slide106.xml"/><Relationship Id="rId108" Type="http://schemas.openxmlformats.org/officeDocument/2006/relationships/slide" Target="slides/slide105.xml"/><Relationship Id="rId107" Type="http://schemas.openxmlformats.org/officeDocument/2006/relationships/slide" Target="slides/slide104.xml"/><Relationship Id="rId106" Type="http://schemas.openxmlformats.org/officeDocument/2006/relationships/slide" Target="slides/slide103.xml"/><Relationship Id="rId105" Type="http://schemas.openxmlformats.org/officeDocument/2006/relationships/slide" Target="slides/slide102.xml"/><Relationship Id="rId104" Type="http://schemas.openxmlformats.org/officeDocument/2006/relationships/slide" Target="slides/slide101.xml"/><Relationship Id="rId103" Type="http://schemas.openxmlformats.org/officeDocument/2006/relationships/slide" Target="slides/slide100.xml"/><Relationship Id="rId102" Type="http://schemas.openxmlformats.org/officeDocument/2006/relationships/slide" Target="slides/slide99.xml"/><Relationship Id="rId101" Type="http://schemas.openxmlformats.org/officeDocument/2006/relationships/slide" Target="slides/slide98.xml"/><Relationship Id="rId100" Type="http://schemas.openxmlformats.org/officeDocument/2006/relationships/slide" Target="slides/slide97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buFont typeface="Arial" panose="020B0604020202020204" pitchFamily="34" charset="0"/>
              <a:buNone/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0D0E0E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buFont typeface="Arial" panose="020B0604020202020204" pitchFamily="34" charset="0"/>
              <a:buNone/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9C99601-242F-4250-9C8B-F7D1088F9101}" type="datetimeFigureOut">
              <a:rPr kumimoji="0" lang="zh-CN" altLang="en-US" sz="1200" b="1" i="0" u="none" strike="noStrike" kern="1200" cap="none" spc="0" normalizeH="0" baseline="0" noProof="0">
                <a:ln>
                  <a:noFill/>
                </a:ln>
                <a:solidFill>
                  <a:srgbClr val="0D0E0E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0D0E0E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Fourth level</a:t>
            </a: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Fifth level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buFont typeface="Arial" panose="020B0604020202020204" pitchFamily="34" charset="0"/>
              <a:buNone/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0D0E0E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0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4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6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69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2770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32771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/>
          <a:p>
            <a:pPr lvl="0" algn="r" eaLnBrk="1" hangingPunct="1">
              <a:buChar char="•"/>
            </a:pPr>
            <a:fld id="{9A0DB2DC-4C9A-4742-B13C-FB6460FD3503}" type="slidenum">
              <a:rPr lang="en-US" altLang="en-US" sz="1200" dirty="0">
                <a:latin typeface="Calibri" panose="020F0502020204030204" pitchFamily="34" charset="0"/>
                <a:ea typeface="楷体" panose="02010609060101010101" pitchFamily="49" charset="-122"/>
              </a:rPr>
            </a:fld>
            <a:endParaRPr lang="en-US" altLang="en-US" sz="1200" dirty="0">
              <a:latin typeface="Calibri" panose="020F0502020204030204" pitchFamily="34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7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4818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4819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/>
          <a:p>
            <a:pPr lvl="0" algn="r" eaLnBrk="1" hangingPunct="1">
              <a:buChar char="•"/>
            </a:pPr>
            <a:fld id="{9A0DB2DC-4C9A-4742-B13C-FB6460FD3503}" type="slidenum">
              <a:rPr lang="en-US" altLang="zh-CN" sz="1800" dirty="0">
                <a:latin typeface="Arial" panose="020B0604020202020204" pitchFamily="34" charset="0"/>
                <a:ea typeface="楷体" panose="02010609060101010101" pitchFamily="49" charset="-122"/>
              </a:rPr>
            </a:fld>
            <a:endParaRPr lang="en-US" altLang="zh-CN" sz="1800" dirty="0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Slide Image Placeholder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0483" name="Notes Placeholder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p>
            <a:pPr lvl="0"/>
            <a:r>
              <a:rPr lang="en-US" altLang="zh-CN" sz="900" b="1" dirty="0"/>
              <a:t>{ &lt;1,15&gt;, &lt;2,15&gt;, &lt;11,15&gt;, &lt;12,15&gt;, &lt;6,15&gt;, &lt;6,1&gt;, &lt;6,2&gt;, &lt;6,30&gt;, &lt;6,31&gt; } </a:t>
            </a:r>
            <a:endParaRPr lang="zh-CN" altLang="en-US" sz="900" dirty="0"/>
          </a:p>
          <a:p>
            <a:pPr lvl="0"/>
            <a:endParaRPr lang="zh-CN" altLang="en-US" dirty="0"/>
          </a:p>
        </p:txBody>
      </p:sp>
      <p:sp>
        <p:nvSpPr>
          <p:cNvPr id="20484" name="Slide Number Placeholder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Slide Image Placeholder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2531" name="Notes Placeholder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p>
            <a:pPr lvl="0"/>
            <a:r>
              <a:rPr lang="en-US" altLang="zh-CN" sz="900" b="1" dirty="0"/>
              <a:t>{ &lt;1,15&gt;, &lt;2,15&gt;, &lt;11,15&gt;, &lt;12,15&gt;, &lt;6,15&gt;, &lt;6,1&gt;, &lt;6,2&gt;, &lt;6,30&gt;, &lt;6,31&gt; } </a:t>
            </a:r>
            <a:endParaRPr lang="zh-CN" altLang="en-US" sz="900" dirty="0"/>
          </a:p>
          <a:p>
            <a:pPr lvl="0"/>
            <a:endParaRPr lang="zh-CN" altLang="en-US" dirty="0"/>
          </a:p>
        </p:txBody>
      </p:sp>
      <p:sp>
        <p:nvSpPr>
          <p:cNvPr id="22532" name="Slide Number Placeholder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4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3795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33796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en-US" altLang="en-US" sz="1200" dirty="0">
                <a:latin typeface="Calibri" panose="020F0502020204030204" pitchFamily="34" charset="0"/>
              </a:rPr>
            </a:fld>
            <a:endParaRPr lang="en-US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4819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3482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en-US" altLang="en-US" sz="1200" dirty="0">
                <a:latin typeface="Calibri" panose="020F0502020204030204" pitchFamily="34" charset="0"/>
              </a:rPr>
            </a:fld>
            <a:endParaRPr lang="en-US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Rectangle 2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1413" y="754063"/>
            <a:ext cx="4391025" cy="3294062"/>
          </a:xfrm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6627" name="Rectangle 3"/>
          <p:cNvSpPr>
            <a:spLocks noGrp="1"/>
          </p:cNvSpPr>
          <p:nvPr>
            <p:ph type="body"/>
          </p:nvPr>
        </p:nvSpPr>
        <p:spPr>
          <a:xfrm>
            <a:off x="538163" y="4387850"/>
            <a:ext cx="5780087" cy="3952875"/>
          </a:xfrm>
        </p:spPr>
        <p:txBody>
          <a:bodyPr wrap="square" lIns="91440" tIns="45720" rIns="91440" bIns="45720" anchor="t"/>
          <a:p>
            <a:pPr lvl="0" eaLnBrk="1" hangingPunct="1"/>
            <a:r>
              <a:rPr lang="en-US" altLang="zh-CN" dirty="0"/>
              <a:t>E: exclusive; I: inclusive; O: Only; R: Request; M: </a:t>
            </a:r>
            <a:endParaRPr lang="en-US" altLang="zh-CN" dirty="0"/>
          </a:p>
          <a:p>
            <a:pPr lvl="0" eaLnBrk="1" hangingPunct="1"/>
            <a:r>
              <a:rPr lang="en-US" altLang="zh-CN" dirty="0"/>
              <a:t>t</a:t>
            </a:r>
            <a:endParaRPr lang="en-US" altLang="zh-CN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8129" name="Rectangle 2"/>
          <p:cNvSpPr>
            <a:spLocks noRot="1" noTextEdit="1"/>
          </p:cNvSpPr>
          <p:nvPr>
            <p:ph type="sldImg"/>
          </p:nvPr>
        </p:nvSpPr>
        <p:spPr/>
      </p:sp>
      <p:sp>
        <p:nvSpPr>
          <p:cNvPr id="48130" name="Rectangle 3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p>
            <a:pPr lvl="0" eaLnBrk="1" hangingPunct="1"/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图片 7"/>
          <p:cNvPicPr>
            <a:picLocks noChangeAspect="1"/>
          </p:cNvPicPr>
          <p:nvPr/>
        </p:nvPicPr>
        <p:blipFill>
          <a:blip r:embed="rId2"/>
          <a:srcRect r="398" b="173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1" name="KSO_BT1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2601913" y="2578100"/>
            <a:ext cx="5110162" cy="1470025"/>
          </a:xfrm>
        </p:spPr>
        <p:txBody>
          <a:bodyPr/>
          <a:lstStyle>
            <a:lvl1pPr algn="ctr">
              <a:defRPr sz="4400"/>
            </a:lvl1pPr>
          </a:lstStyle>
          <a:p>
            <a:r>
              <a:rPr lang="zh-CN" dirty="0"/>
              <a:t>单击此处</a:t>
            </a:r>
            <a:br>
              <a:rPr lang="zh-CN" dirty="0"/>
            </a:br>
            <a:r>
              <a:rPr lang="zh-CN" dirty="0"/>
              <a:t>编辑母版标题样式</a:t>
            </a:r>
            <a:endParaRPr lang="zh-CN" dirty="0"/>
          </a:p>
        </p:txBody>
      </p:sp>
      <p:sp>
        <p:nvSpPr>
          <p:cNvPr id="2052" name="KSO_BC1"/>
          <p:cNvSpPr>
            <a:spLocks noGrp="1" noChangeArrowheads="1"/>
          </p:cNvSpPr>
          <p:nvPr>
            <p:ph type="subTitle" idx="1"/>
          </p:nvPr>
        </p:nvSpPr>
        <p:spPr>
          <a:xfrm>
            <a:off x="2597150" y="4102100"/>
            <a:ext cx="5119688" cy="522288"/>
          </a:xfrm>
        </p:spPr>
        <p:txBody>
          <a:bodyPr anchor="ctr"/>
          <a:lstStyle>
            <a:lvl1pPr marL="0" indent="0" algn="ctr">
              <a:buFont typeface="Wingdings" panose="05000000000000000000" pitchFamily="2" charset="2"/>
              <a:buNone/>
              <a:defRPr>
                <a:solidFill>
                  <a:schemeClr val="folHlink"/>
                </a:solidFill>
              </a:defRPr>
            </a:lvl1pPr>
          </a:lstStyle>
          <a:p>
            <a:r>
              <a:rPr lang="zh-CN" dirty="0"/>
              <a:t>单击此处编辑母版副标题样式</a:t>
            </a:r>
            <a:endParaRPr lang="zh-CN" dirty="0"/>
          </a:p>
        </p:txBody>
      </p:sp>
      <p:sp>
        <p:nvSpPr>
          <p:cNvPr id="9" name="KSO_FD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C35CA3DD-C9EE-4FF1-AD0F-DBEA6C80D7DE}" type="datetimeFigureOut">
              <a:rPr kumimoji="0" lang="zh-CN" altLang="en-US" sz="1200" b="1" i="0" u="none" strike="noStrike" kern="1200" cap="none" spc="0" normalizeH="0" baseline="0" noProof="0">
                <a:ln>
                  <a:noFill/>
                </a:ln>
                <a:solidFill>
                  <a:srgbClr val="949596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kumimoji="0" lang="en-US" sz="1200" b="1" i="0" u="none" strike="noStrike" kern="1200" cap="none" spc="0" normalizeH="0" baseline="0" noProof="0">
              <a:ln>
                <a:noFill/>
              </a:ln>
              <a:solidFill>
                <a:srgbClr val="949596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KSO_FT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949596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KSO_FN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ctr" anchorCtr="0" compatLnSpc="1"/>
          <a:p>
            <a:pPr algn="r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  <a:endParaRPr lang="en-US" altLang="zh-CN" smtClean="0"/>
          </a:p>
          <a:p>
            <a:pPr lvl="1"/>
            <a:r>
              <a:rPr lang="en-US" altLang="zh-CN" smtClean="0"/>
              <a:t>Second level</a:t>
            </a:r>
            <a:endParaRPr lang="en-US" altLang="zh-CN" smtClean="0"/>
          </a:p>
          <a:p>
            <a:pPr lvl="2"/>
            <a:r>
              <a:rPr lang="en-US" altLang="zh-CN" smtClean="0"/>
              <a:t>Third level</a:t>
            </a:r>
            <a:endParaRPr lang="en-US" altLang="zh-CN" smtClean="0"/>
          </a:p>
          <a:p>
            <a:pPr lvl="3"/>
            <a:r>
              <a:rPr lang="en-US" altLang="zh-CN" smtClean="0"/>
              <a:t>Fourth level</a:t>
            </a:r>
            <a:endParaRPr lang="en-US" altLang="zh-CN" smtClean="0"/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88310970-7DAB-43F3-9B35-B70DAA8D92DD}" type="datetimeFigureOut">
              <a:rPr kumimoji="0" lang="zh-CN" altLang="en-US" sz="1200" b="1" i="0" u="none" strike="noStrike" kern="1200" cap="none" spc="0" normalizeH="0" baseline="0" noProof="0">
                <a:ln>
                  <a:noFill/>
                </a:ln>
                <a:solidFill>
                  <a:srgbClr val="949596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949596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949596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>
              <a:buNone/>
            </a:pPr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289675" y="228600"/>
            <a:ext cx="1982788" cy="6053138"/>
          </a:xfrm>
        </p:spPr>
        <p:txBody>
          <a:bodyPr vert="eaVert"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9725" y="228600"/>
            <a:ext cx="5797550" cy="6053138"/>
          </a:xfrm>
        </p:spPr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  <a:endParaRPr lang="en-US" altLang="zh-CN" smtClean="0"/>
          </a:p>
          <a:p>
            <a:pPr lvl="1"/>
            <a:r>
              <a:rPr lang="en-US" altLang="zh-CN" smtClean="0"/>
              <a:t>Second level</a:t>
            </a:r>
            <a:endParaRPr lang="en-US" altLang="zh-CN" smtClean="0"/>
          </a:p>
          <a:p>
            <a:pPr lvl="2"/>
            <a:r>
              <a:rPr lang="en-US" altLang="zh-CN" smtClean="0"/>
              <a:t>Third level</a:t>
            </a:r>
            <a:endParaRPr lang="en-US" altLang="zh-CN" smtClean="0"/>
          </a:p>
          <a:p>
            <a:pPr lvl="3"/>
            <a:r>
              <a:rPr lang="en-US" altLang="zh-CN" smtClean="0"/>
              <a:t>Fourth level</a:t>
            </a:r>
            <a:endParaRPr lang="en-US" altLang="zh-CN" smtClean="0"/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88310970-7DAB-43F3-9B35-B70DAA8D92DD}" type="datetimeFigureOut">
              <a:rPr kumimoji="0" lang="zh-CN" altLang="en-US" sz="1200" b="1" i="0" u="none" strike="noStrike" kern="1200" cap="none" spc="0" normalizeH="0" baseline="0" noProof="0">
                <a:ln>
                  <a:noFill/>
                </a:ln>
                <a:solidFill>
                  <a:srgbClr val="949596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949596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949596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>
              <a:buNone/>
            </a:pPr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3400" y="152400"/>
            <a:ext cx="8610600" cy="8382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88310970-7DAB-43F3-9B35-B70DAA8D92DD}" type="datetimeFigureOut">
              <a:rPr kumimoji="0" lang="zh-CN" altLang="en-US" sz="1200" b="1" i="0" u="none" strike="noStrike" kern="1200" cap="none" spc="0" normalizeH="0" baseline="0" noProof="0">
                <a:ln>
                  <a:noFill/>
                </a:ln>
                <a:solidFill>
                  <a:srgbClr val="949596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949596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949596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>
              <a:buNone/>
            </a:pPr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标题，一项大型内容和两项小型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50938" y="214313"/>
            <a:ext cx="7793037" cy="1462087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042988" y="1773238"/>
            <a:ext cx="3810000" cy="41148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5005388" y="1773238"/>
            <a:ext cx="3810000" cy="19812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5005388" y="3906838"/>
            <a:ext cx="3810000" cy="19812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11" name="Rectangle 11"/>
          <p:cNvSpPr>
            <a:spLocks noGrp="1" noChangeArrowheads="1"/>
          </p:cNvSpPr>
          <p:nvPr>
            <p:ph type="dt" sz="half" idx="12"/>
          </p:nvPr>
        </p:nvSpPr>
        <p:spPr>
          <a:xfrm>
            <a:off x="6727825" y="6408738"/>
            <a:ext cx="1919288" cy="365125"/>
          </a:xfrm>
          <a:prstGeom prst="rect">
            <a:avLst/>
          </a:prstGeom>
        </p:spPr>
        <p:txBody>
          <a:bodyPr vert="horz" anchor="b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Rectangle 12"/>
          <p:cNvSpPr>
            <a:spLocks noGrp="1" noChangeArrowheads="1"/>
          </p:cNvSpPr>
          <p:nvPr>
            <p:ph type="ftr" sz="quarter" idx="13"/>
          </p:nvPr>
        </p:nvSpPr>
        <p:spPr>
          <a:xfrm>
            <a:off x="4379913" y="6408738"/>
            <a:ext cx="2351088" cy="365125"/>
          </a:xfrm>
          <a:prstGeom prst="rect">
            <a:avLst/>
          </a:prstGeom>
        </p:spPr>
        <p:txBody>
          <a:bodyPr vert="horz" anchor="b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课件制作人：谢希仁</a:t>
            </a:r>
            <a:endParaRPr kumimoji="0" lang="zh-CN" altLang="en-US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Rectangle 13"/>
          <p:cNvSpPr>
            <a:spLocks noGrp="1" noChangeArrowheads="1"/>
          </p:cNvSpPr>
          <p:nvPr>
            <p:ph type="sldNum" sz="quarter" idx="4"/>
          </p:nvPr>
        </p:nvSpPr>
        <p:spPr>
          <a:xfrm>
            <a:off x="8647113" y="6408738"/>
            <a:ext cx="366713" cy="365125"/>
          </a:xfrm>
          <a:prstGeom prst="rect">
            <a:avLst/>
          </a:prstGeom>
        </p:spPr>
        <p:txBody>
          <a:bodyPr vert="horz" anchor="b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B0C5C3AC-16EA-4792-BEB5-1590DD9BF665}" type="slidenum">
              <a:rPr kumimoji="0" lang="en-US" altLang="zh-CN" sz="1000" b="0" i="0" u="none" strike="noStrike" kern="1200" cap="none" spc="0" normalizeH="0" baseline="0" noProof="1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0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8313" y="315913"/>
            <a:ext cx="8207375" cy="592137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468313" y="1125538"/>
            <a:ext cx="8207375" cy="5162550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Tx/>
              <a:buFont typeface="Wingdings" panose="05000000000000000000" pitchFamily="2" charset="2"/>
              <a:buChar char="n"/>
              <a:defRPr/>
            </a:pPr>
            <a:endParaRPr kumimoji="0" lang="zh-CN" altLang="en-US" sz="20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+mn-ea"/>
              <a:cs typeface="楷体" panose="02010609060101010101" pitchFamily="49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de-DE" altLang="en-US" sz="1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华文细黑" pitchFamily="2" charset="-122"/>
                <a:cs typeface="楷体" panose="02010609060101010101" pitchFamily="49" charset="-122"/>
              </a:rPr>
              <a:t>Page </a:t>
            </a:r>
            <a:r>
              <a:rPr kumimoji="0" lang="de-DE" altLang="en-US" sz="1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华文细黑" pitchFamily="2" charset="-122"/>
                <a:cs typeface="楷体" panose="02010609060101010101" pitchFamily="49" charset="-122"/>
                <a:sym typeface="MS UI Gothic" panose="020B0600070205080204" pitchFamily="34" charset="-128"/>
              </a:rPr>
              <a:t></a:t>
            </a:r>
            <a:r>
              <a:rPr kumimoji="0" lang="de-DE" altLang="en-US" sz="1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华文细黑" pitchFamily="2" charset="-122"/>
                <a:cs typeface="楷体" panose="02010609060101010101" pitchFamily="49" charset="-122"/>
              </a:rPr>
              <a:t> </a:t>
            </a:r>
            <a:fld id="{FC48B44C-94A8-4AE2-95DC-29B0368D5605}" type="slidenum">
              <a:rPr kumimoji="0" lang="zh-CN" altLang="en-US" sz="1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华文细黑" pitchFamily="2" charset="-122"/>
                <a:cs typeface="楷体" panose="02010609060101010101" pitchFamily="49" charset="-122"/>
              </a:rPr>
            </a:fld>
            <a:endParaRPr kumimoji="0" lang="en-US" altLang="zh-CN" sz="10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华文细黑" pitchFamily="2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14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5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6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EA3D87D8-5B6A-4D42-B258-A1900ABB7904}" type="slidenum">
              <a:rPr kumimoji="0" lang="en-US" altLang="zh-CN" sz="1400" b="0" i="0" u="none" strike="noStrike" kern="1200" cap="none" spc="0" normalizeH="0" baseline="0" noProof="1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20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4343400" y="1039813"/>
            <a:ext cx="457200" cy="441325"/>
          </a:xfrm>
          <a:prstGeom prst="rect">
            <a:avLst/>
          </a:prstGeom>
        </p:spPr>
        <p:txBody>
          <a:bodyPr vert="horz" lIns="45720" rIns="45720" anchor="ctr"/>
          <a:lstStyle/>
          <a:p>
            <a:pPr algn="ctr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5791200" y="6405563"/>
            <a:ext cx="3044825" cy="365125"/>
          </a:xfrm>
        </p:spPr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4800" y="6410325"/>
            <a:ext cx="3581400" cy="366713"/>
          </a:xfr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Click to edit Master title style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3pPr>
              <a:defRPr>
                <a:latin typeface="华文新魏" pitchFamily="2" charset="-122"/>
                <a:ea typeface="华文新魏" pitchFamily="2" charset="-122"/>
              </a:defRPr>
            </a:lvl3pPr>
            <a:lvl4pPr>
              <a:defRPr sz="1800">
                <a:latin typeface="华文新魏" pitchFamily="2" charset="-122"/>
                <a:ea typeface="华文新魏" pitchFamily="2" charset="-122"/>
              </a:defRPr>
            </a:lvl4pPr>
            <a:lvl5pPr>
              <a:defRPr sz="1600">
                <a:latin typeface="华文新魏" pitchFamily="2" charset="-122"/>
                <a:ea typeface="华文新魏" pitchFamily="2" charset="-122"/>
              </a:defRPr>
            </a:lvl5pPr>
          </a:lstStyle>
          <a:p>
            <a:pPr lvl="0"/>
            <a:r>
              <a:rPr lang="en-US" altLang="zh-CN" dirty="0" smtClean="0"/>
              <a:t>Click to edit Master text styles</a:t>
            </a:r>
            <a:endParaRPr lang="en-US" altLang="zh-CN" dirty="0" smtClean="0"/>
          </a:p>
          <a:p>
            <a:pPr lvl="1"/>
            <a:r>
              <a:rPr lang="en-US" altLang="zh-CN" dirty="0" smtClean="0"/>
              <a:t>Second level</a:t>
            </a:r>
            <a:endParaRPr lang="en-US" altLang="zh-CN" dirty="0" smtClean="0"/>
          </a:p>
          <a:p>
            <a:pPr lvl="2"/>
            <a:r>
              <a:rPr lang="en-US" altLang="zh-CN" dirty="0" smtClean="0"/>
              <a:t>Third level</a:t>
            </a:r>
            <a:endParaRPr lang="en-US" altLang="zh-CN" dirty="0" smtClean="0"/>
          </a:p>
          <a:p>
            <a:pPr lvl="3"/>
            <a:r>
              <a:rPr lang="en-US" altLang="zh-CN" dirty="0" smtClean="0"/>
              <a:t>Fourth level</a:t>
            </a:r>
            <a:endParaRPr lang="en-US" altLang="zh-CN" dirty="0" smtClean="0"/>
          </a:p>
          <a:p>
            <a:pPr lvl="4"/>
            <a:r>
              <a:rPr lang="en-US" altLang="zh-CN" dirty="0" smtClean="0"/>
              <a:t>Fifth level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88310970-7DAB-43F3-9B35-B70DAA8D92DD}" type="datetimeFigureOut">
              <a:rPr kumimoji="0" lang="zh-CN" altLang="en-US" sz="1200" b="1" i="0" u="none" strike="noStrike" kern="1200" cap="none" spc="0" normalizeH="0" baseline="0" noProof="0">
                <a:ln>
                  <a:noFill/>
                </a:ln>
                <a:solidFill>
                  <a:srgbClr val="949596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949596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949596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>
              <a:buNone/>
            </a:pPr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altLang="zh-CN" smtClean="0"/>
              <a:t>Click to edit Master text styles</a:t>
            </a:r>
            <a:endParaRPr lang="en-US" altLang="zh-CN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88310970-7DAB-43F3-9B35-B70DAA8D92DD}" type="datetimeFigureOut">
              <a:rPr kumimoji="0" lang="zh-CN" altLang="en-US" sz="1200" b="1" i="0" u="none" strike="noStrike" kern="1200" cap="none" spc="0" normalizeH="0" baseline="0" noProof="0">
                <a:ln>
                  <a:noFill/>
                </a:ln>
                <a:solidFill>
                  <a:srgbClr val="949596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949596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949596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>
              <a:buNone/>
            </a:pPr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39725" y="1089025"/>
            <a:ext cx="3889375" cy="51927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zh-CN" smtClean="0"/>
              <a:t>Click to edit Master text styles</a:t>
            </a:r>
            <a:endParaRPr lang="en-US" altLang="zh-CN" smtClean="0"/>
          </a:p>
          <a:p>
            <a:pPr lvl="1"/>
            <a:r>
              <a:rPr lang="en-US" altLang="zh-CN" smtClean="0"/>
              <a:t>Second level</a:t>
            </a:r>
            <a:endParaRPr lang="en-US" altLang="zh-CN" smtClean="0"/>
          </a:p>
          <a:p>
            <a:pPr lvl="2"/>
            <a:r>
              <a:rPr lang="en-US" altLang="zh-CN" smtClean="0"/>
              <a:t>Third level</a:t>
            </a:r>
            <a:endParaRPr lang="en-US" altLang="zh-CN" smtClean="0"/>
          </a:p>
          <a:p>
            <a:pPr lvl="3"/>
            <a:r>
              <a:rPr lang="en-US" altLang="zh-CN" smtClean="0"/>
              <a:t>Fourth level</a:t>
            </a:r>
            <a:endParaRPr lang="en-US" altLang="zh-CN" smtClean="0"/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381500" y="1089025"/>
            <a:ext cx="3890963" cy="51927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zh-CN" smtClean="0"/>
              <a:t>Click to edit Master text styles</a:t>
            </a:r>
            <a:endParaRPr lang="en-US" altLang="zh-CN" smtClean="0"/>
          </a:p>
          <a:p>
            <a:pPr lvl="1"/>
            <a:r>
              <a:rPr lang="en-US" altLang="zh-CN" smtClean="0"/>
              <a:t>Second level</a:t>
            </a:r>
            <a:endParaRPr lang="en-US" altLang="zh-CN" smtClean="0"/>
          </a:p>
          <a:p>
            <a:pPr lvl="2"/>
            <a:r>
              <a:rPr lang="en-US" altLang="zh-CN" smtClean="0"/>
              <a:t>Third level</a:t>
            </a:r>
            <a:endParaRPr lang="en-US" altLang="zh-CN" smtClean="0"/>
          </a:p>
          <a:p>
            <a:pPr lvl="3"/>
            <a:r>
              <a:rPr lang="en-US" altLang="zh-CN" smtClean="0"/>
              <a:t>Fourth level</a:t>
            </a:r>
            <a:endParaRPr lang="en-US" altLang="zh-CN" smtClean="0"/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88310970-7DAB-43F3-9B35-B70DAA8D92DD}" type="datetimeFigureOut">
              <a:rPr kumimoji="0" lang="zh-CN" altLang="en-US" sz="1200" b="1" i="0" u="none" strike="noStrike" kern="1200" cap="none" spc="0" normalizeH="0" baseline="0" noProof="0">
                <a:ln>
                  <a:noFill/>
                </a:ln>
                <a:solidFill>
                  <a:srgbClr val="949596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949596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949596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>
              <a:buNone/>
            </a:pPr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  <a:endParaRPr lang="en-US" altLang="zh-CN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zh-CN" smtClean="0"/>
              <a:t>Click to edit Master text styles</a:t>
            </a:r>
            <a:endParaRPr lang="en-US" altLang="zh-CN" smtClean="0"/>
          </a:p>
          <a:p>
            <a:pPr lvl="1"/>
            <a:r>
              <a:rPr lang="en-US" altLang="zh-CN" smtClean="0"/>
              <a:t>Second level</a:t>
            </a:r>
            <a:endParaRPr lang="en-US" altLang="zh-CN" smtClean="0"/>
          </a:p>
          <a:p>
            <a:pPr lvl="2"/>
            <a:r>
              <a:rPr lang="en-US" altLang="zh-CN" smtClean="0"/>
              <a:t>Third level</a:t>
            </a:r>
            <a:endParaRPr lang="en-US" altLang="zh-CN" smtClean="0"/>
          </a:p>
          <a:p>
            <a:pPr lvl="3"/>
            <a:r>
              <a:rPr lang="en-US" altLang="zh-CN" smtClean="0"/>
              <a:t>Fourth level</a:t>
            </a:r>
            <a:endParaRPr lang="en-US" altLang="zh-CN" smtClean="0"/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  <a:endParaRPr lang="en-US" altLang="zh-CN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zh-CN" smtClean="0"/>
              <a:t>Click to edit Master text styles</a:t>
            </a:r>
            <a:endParaRPr lang="en-US" altLang="zh-CN" smtClean="0"/>
          </a:p>
          <a:p>
            <a:pPr lvl="1"/>
            <a:r>
              <a:rPr lang="en-US" altLang="zh-CN" smtClean="0"/>
              <a:t>Second level</a:t>
            </a:r>
            <a:endParaRPr lang="en-US" altLang="zh-CN" smtClean="0"/>
          </a:p>
          <a:p>
            <a:pPr lvl="2"/>
            <a:r>
              <a:rPr lang="en-US" altLang="zh-CN" smtClean="0"/>
              <a:t>Third level</a:t>
            </a:r>
            <a:endParaRPr lang="en-US" altLang="zh-CN" smtClean="0"/>
          </a:p>
          <a:p>
            <a:pPr lvl="3"/>
            <a:r>
              <a:rPr lang="en-US" altLang="zh-CN" smtClean="0"/>
              <a:t>Fourth level</a:t>
            </a:r>
            <a:endParaRPr lang="en-US" altLang="zh-CN" smtClean="0"/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88310970-7DAB-43F3-9B35-B70DAA8D92DD}" type="datetimeFigureOut">
              <a:rPr kumimoji="0" lang="zh-CN" altLang="en-US" sz="1200" b="1" i="0" u="none" strike="noStrike" kern="1200" cap="none" spc="0" normalizeH="0" baseline="0" noProof="0">
                <a:ln>
                  <a:noFill/>
                </a:ln>
                <a:solidFill>
                  <a:srgbClr val="949596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949596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949596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>
              <a:buNone/>
            </a:pPr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88310970-7DAB-43F3-9B35-B70DAA8D92DD}" type="datetimeFigureOut">
              <a:rPr kumimoji="0" lang="zh-CN" altLang="en-US" sz="1200" b="1" i="0" u="none" strike="noStrike" kern="1200" cap="none" spc="0" normalizeH="0" baseline="0" noProof="0">
                <a:ln>
                  <a:noFill/>
                </a:ln>
                <a:solidFill>
                  <a:srgbClr val="949596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949596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949596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>
              <a:buNone/>
            </a:pPr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88310970-7DAB-43F3-9B35-B70DAA8D92DD}" type="datetimeFigureOut">
              <a:rPr kumimoji="0" lang="zh-CN" altLang="en-US" sz="1200" b="1" i="0" u="none" strike="noStrike" kern="1200" cap="none" spc="0" normalizeH="0" baseline="0" noProof="0">
                <a:ln>
                  <a:noFill/>
                </a:ln>
                <a:solidFill>
                  <a:srgbClr val="949596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949596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949596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>
              <a:buNone/>
            </a:pPr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altLang="zh-CN" smtClean="0"/>
              <a:t>Click to edit Master text styles</a:t>
            </a:r>
            <a:endParaRPr lang="en-US" altLang="zh-CN" smtClean="0"/>
          </a:p>
          <a:p>
            <a:pPr lvl="1"/>
            <a:r>
              <a:rPr lang="en-US" altLang="zh-CN" smtClean="0"/>
              <a:t>Second level</a:t>
            </a:r>
            <a:endParaRPr lang="en-US" altLang="zh-CN" smtClean="0"/>
          </a:p>
          <a:p>
            <a:pPr lvl="2"/>
            <a:r>
              <a:rPr lang="en-US" altLang="zh-CN" smtClean="0"/>
              <a:t>Third level</a:t>
            </a:r>
            <a:endParaRPr lang="en-US" altLang="zh-CN" smtClean="0"/>
          </a:p>
          <a:p>
            <a:pPr lvl="3"/>
            <a:r>
              <a:rPr lang="en-US" altLang="zh-CN" smtClean="0"/>
              <a:t>Fourth level</a:t>
            </a:r>
            <a:endParaRPr lang="en-US" altLang="zh-CN" smtClean="0"/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zh-CN" smtClean="0"/>
              <a:t>Click to edit Master text styles</a:t>
            </a:r>
            <a:endParaRPr lang="en-US" altLang="zh-CN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88310970-7DAB-43F3-9B35-B70DAA8D92DD}" type="datetimeFigureOut">
              <a:rPr kumimoji="0" lang="zh-CN" altLang="en-US" sz="1200" b="1" i="0" u="none" strike="noStrike" kern="1200" cap="none" spc="0" normalizeH="0" baseline="0" noProof="0">
                <a:ln>
                  <a:noFill/>
                </a:ln>
                <a:solidFill>
                  <a:srgbClr val="949596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949596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949596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>
              <a:buNone/>
            </a:pPr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ts val="1400"/>
              </a:spcBef>
              <a:spcAft>
                <a:spcPct val="0"/>
              </a:spcAft>
              <a:buClr>
                <a:srgbClr val="95953A"/>
              </a:buClr>
              <a:buSzPct val="50000"/>
              <a:buFont typeface="Wingdings" panose="05000000000000000000" pitchFamily="2" charset="2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rgbClr val="0D0E0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zh-CN" smtClean="0"/>
              <a:t>Click to edit Master text styles</a:t>
            </a:r>
            <a:endParaRPr lang="en-US" altLang="zh-CN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88310970-7DAB-43F3-9B35-B70DAA8D92DD}" type="datetimeFigureOut">
              <a:rPr kumimoji="0" lang="zh-CN" altLang="en-US" sz="1200" b="1" i="0" u="none" strike="noStrike" kern="1200" cap="none" spc="0" normalizeH="0" baseline="0" noProof="0">
                <a:ln>
                  <a:noFill/>
                </a:ln>
                <a:solidFill>
                  <a:srgbClr val="949596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949596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949596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>
              <a:buNone/>
            </a:pPr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image" Target="../media/image2.png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026" name="图片 6"/>
          <p:cNvPicPr>
            <a:picLocks noChangeAspect="1"/>
          </p:cNvPicPr>
          <p:nvPr/>
        </p:nvPicPr>
        <p:blipFill>
          <a:blip r:embed="rId17"/>
          <a:srcRect l="458" t="864" r="6148" b="6552"/>
          <a:stretch>
            <a:fillRect/>
          </a:stretch>
        </p:blipFill>
        <p:spPr>
          <a:xfrm>
            <a:off x="0" y="-17462"/>
            <a:ext cx="9151938" cy="68881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7" name="KSO_BT1"/>
          <p:cNvSpPr>
            <a:spLocks noGrp="1"/>
          </p:cNvSpPr>
          <p:nvPr>
            <p:ph type="title"/>
          </p:nvPr>
        </p:nvSpPr>
        <p:spPr>
          <a:xfrm>
            <a:off x="339725" y="228600"/>
            <a:ext cx="6843713" cy="700088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r>
              <a:rPr lang="zh-CN" altLang="zh-CN" dirty="0"/>
              <a:t>单击此处编辑母版标题样式</a:t>
            </a:r>
            <a:endParaRPr lang="zh-CN" altLang="zh-CN" dirty="0"/>
          </a:p>
        </p:txBody>
      </p:sp>
      <p:sp>
        <p:nvSpPr>
          <p:cNvPr id="1028" name="KSO_BC1"/>
          <p:cNvSpPr>
            <a:spLocks noGrp="1"/>
          </p:cNvSpPr>
          <p:nvPr>
            <p:ph type="body" idx="1"/>
          </p:nvPr>
        </p:nvSpPr>
        <p:spPr>
          <a:xfrm>
            <a:off x="339725" y="1089025"/>
            <a:ext cx="7932738" cy="519271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zh-CN" dirty="0"/>
              <a:t>单击此处编辑母版文本样式</a:t>
            </a:r>
            <a:endParaRPr lang="zh-CN" altLang="zh-CN" dirty="0"/>
          </a:p>
          <a:p>
            <a:pPr lvl="1"/>
            <a:r>
              <a:rPr lang="zh-CN" altLang="zh-CN" dirty="0"/>
              <a:t>第二级</a:t>
            </a:r>
            <a:endParaRPr lang="zh-CN" altLang="zh-CN" dirty="0"/>
          </a:p>
        </p:txBody>
      </p:sp>
      <p:sp>
        <p:nvSpPr>
          <p:cNvPr id="1029" name="KSO_FD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28650" y="6356350"/>
            <a:ext cx="20574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 eaLnBrk="0" hangingPunct="0">
              <a:buFont typeface="Arial" panose="020B0604020202020204" pitchFamily="34" charset="0"/>
              <a:buNone/>
              <a:defRPr sz="1200">
                <a:solidFill>
                  <a:srgbClr val="949596"/>
                </a:solidFill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88310970-7DAB-43F3-9B35-B70DAA8D92DD}" type="datetimeFigureOut">
              <a:rPr kumimoji="0" lang="zh-CN" altLang="en-US" sz="1200" b="1" i="0" u="none" strike="noStrike" kern="1200" cap="none" spc="0" normalizeH="0" baseline="0" noProof="0">
                <a:ln>
                  <a:noFill/>
                </a:ln>
                <a:solidFill>
                  <a:srgbClr val="949596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949596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KSO_FT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028950" y="6356350"/>
            <a:ext cx="3086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 algn="ctr" eaLnBrk="0" hangingPunct="0">
              <a:buFont typeface="Arial" panose="020B0604020202020204" pitchFamily="34" charset="0"/>
              <a:buNone/>
              <a:defRPr sz="1200">
                <a:solidFill>
                  <a:srgbClr val="949596"/>
                </a:solidFill>
              </a:defRPr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949596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1" name="KSO_FN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457950" y="6356350"/>
            <a:ext cx="20574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949596"/>
                </a:solidFill>
              </a:defRPr>
            </a:lvl1pPr>
          </a:lstStyle>
          <a:p>
            <a:pPr lvl="0">
              <a:buNone/>
            </a:pPr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华文新魏" pitchFamily="2" charset="-122"/>
          <a:ea typeface="华文新魏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华文新魏" pitchFamily="2" charset="-122"/>
          <a:ea typeface="华文新魏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华文新魏" pitchFamily="2" charset="-122"/>
          <a:ea typeface="华文新魏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华文新魏" pitchFamily="2" charset="-122"/>
          <a:ea typeface="华文新魏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华文新魏" pitchFamily="2" charset="-122"/>
          <a:ea typeface="华文新魏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华文新魏" pitchFamily="2" charset="-122"/>
          <a:ea typeface="华文新魏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华文新魏" pitchFamily="2" charset="-122"/>
          <a:ea typeface="华文新魏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华文新魏" pitchFamily="2" charset="-122"/>
          <a:ea typeface="华文新魏" pitchFamily="2" charset="-122"/>
        </a:defRPr>
      </a:lvl9pPr>
    </p:titleStyle>
    <p:bodyStyle>
      <a:lvl1pPr marL="357505" indent="-357505" algn="just" rtl="0" eaLnBrk="0" fontAlgn="base" hangingPunct="0">
        <a:spcBef>
          <a:spcPts val="1400"/>
        </a:spcBef>
        <a:spcAft>
          <a:spcPct val="0"/>
        </a:spcAft>
        <a:buClr>
          <a:srgbClr val="95953A"/>
        </a:buClr>
        <a:buSzPct val="50000"/>
        <a:buFont typeface="Wingdings" panose="05000000000000000000" pitchFamily="2" charset="2"/>
        <a:buChar char="p"/>
        <a:defRPr sz="2800">
          <a:solidFill>
            <a:srgbClr val="0D0E0E"/>
          </a:solidFill>
          <a:latin typeface="+mn-lt"/>
          <a:ea typeface="+mn-ea"/>
          <a:cs typeface="+mn-cs"/>
        </a:defRPr>
      </a:lvl1pPr>
      <a:lvl2pPr marL="357505" indent="-357505" algn="just" rtl="0" eaLnBrk="0" fontAlgn="base" hangingPunct="0">
        <a:lnSpc>
          <a:spcPct val="130000"/>
        </a:lnSpc>
        <a:spcBef>
          <a:spcPct val="0"/>
        </a:spcBef>
        <a:spcAft>
          <a:spcPts val="600"/>
        </a:spcAft>
        <a:buClr>
          <a:srgbClr val="D8D89A"/>
        </a:buClr>
        <a:buFont typeface="幼圆" pitchFamily="49" charset="-122"/>
        <a:buChar char=" "/>
        <a:defRPr sz="2400">
          <a:solidFill>
            <a:srgbClr val="7D7D7D"/>
          </a:solidFill>
          <a:latin typeface="华文新魏" pitchFamily="2" charset="-122"/>
          <a:ea typeface="华文新魏" pitchFamily="2" charset="-122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Calibri" panose="020F0502020204030204" pitchFamily="34" charset="0"/>
          <a:ea typeface="幼圆" pitchFamily="49" charset="-122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Calibri" panose="020F0502020204030204" pitchFamily="34" charset="0"/>
          <a:ea typeface="幼圆" pitchFamily="49" charset="-122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Calibri" panose="020F0502020204030204" pitchFamily="34" charset="0"/>
          <a:ea typeface="幼圆" pitchFamily="49" charset="-122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Calibri" panose="020F0502020204030204" pitchFamily="34" charset="0"/>
          <a:ea typeface="幼圆" pitchFamily="49" charset="-122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Calibri" panose="020F0502020204030204" pitchFamily="34" charset="0"/>
          <a:ea typeface="幼圆" pitchFamily="49" charset="-122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Calibri" panose="020F0502020204030204" pitchFamily="34" charset="0"/>
          <a:ea typeface="幼圆" pitchFamily="49" charset="-122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Calibri" panose="020F0502020204030204" pitchFamily="34" charset="0"/>
          <a:ea typeface="幼圆" pitchFamily="49" charset="-122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png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png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png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png"/></Relationships>
</file>

<file path=ppt/slides/_rels/slide1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1.png"/></Relationships>
</file>

<file path=ppt/slides/_rels/slide1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2.png"/></Relationships>
</file>

<file path=ppt/slides/_rels/slide1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3.png"/></Relationships>
</file>

<file path=ppt/slides/_rels/slide1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4.png"/></Relationships>
</file>

<file path=ppt/slides/_rels/slide1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5.png"/></Relationships>
</file>

<file path=ppt/slides/_rels/slide1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6.png"/></Relationships>
</file>

<file path=ppt/slides/_rels/slide1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7.png"/></Relationships>
</file>

<file path=ppt/slides/_rels/slide1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8.png"/></Relationships>
</file>

<file path=ppt/slides/_rels/slide1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9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0.png"/></Relationships>
</file>

<file path=ppt/slides/_rels/slide1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1.png"/></Relationships>
</file>

<file path=ppt/slides/_rels/slide1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2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3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jpeg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tags" Target="../tags/tag2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tags" Target="../tags/tag4.xml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573338" y="2782570"/>
            <a:ext cx="5110162" cy="1470025"/>
          </a:xfrm>
        </p:spPr>
        <p:txBody>
          <a:bodyPr>
            <a:noAutofit/>
          </a:bodyPr>
          <a:lstStyle/>
          <a:p>
            <a:pPr algn="ctr"/>
            <a:r>
              <a:rPr lang="zh-CN" altLang="en-US" sz="8800" dirty="0" smtClean="0">
                <a:sym typeface="+mn-ea"/>
              </a:rPr>
              <a:t>黑盒测试</a:t>
            </a:r>
            <a:endParaRPr lang="zh-CN" altLang="en-US" sz="8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0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0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7" name="标题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r>
              <a:rPr lang="zh-CN" altLang="en-US" dirty="0"/>
              <a:t>等价类划分法</a:t>
            </a:r>
            <a:r>
              <a:rPr lang="en-US" altLang="zh-CN" dirty="0"/>
              <a:t>——</a:t>
            </a:r>
            <a:r>
              <a:rPr lang="zh-CN" altLang="en-US" dirty="0"/>
              <a:t>划分结果</a:t>
            </a:r>
            <a:endParaRPr lang="zh-CN" altLang="en-US" dirty="0"/>
          </a:p>
        </p:txBody>
      </p:sp>
      <p:sp>
        <p:nvSpPr>
          <p:cNvPr id="2" name="内容占位符 2"/>
          <p:cNvSpPr>
            <a:spLocks noGrp="1"/>
          </p:cNvSpPr>
          <p:nvPr>
            <p:ph idx="1"/>
          </p:nvPr>
        </p:nvSpPr>
        <p:spPr>
          <a:xfrm>
            <a:off x="388938" y="1235075"/>
            <a:ext cx="8512175" cy="5414963"/>
          </a:xfrm>
        </p:spPr>
        <p:txBody>
          <a:bodyPr vert="horz" wrap="square" lIns="91440" tIns="45720" rIns="91440" bIns="45720" anchor="t"/>
          <a:p>
            <a:pPr>
              <a:lnSpc>
                <a:spcPct val="80000"/>
              </a:lnSpc>
              <a:buNone/>
            </a:pPr>
            <a:r>
              <a:rPr lang="en-US" altLang="zh-CN" sz="3600" dirty="0"/>
              <a:t>	</a:t>
            </a:r>
            <a:r>
              <a:rPr lang="zh-CN" altLang="en-US" sz="3600" dirty="0"/>
              <a:t>等价类划分可有两种不同的情况</a:t>
            </a:r>
            <a:r>
              <a:rPr lang="en-US" altLang="zh-CN" sz="3600" dirty="0"/>
              <a:t>:</a:t>
            </a:r>
            <a:endParaRPr lang="en-US" altLang="zh-CN" sz="3600" dirty="0"/>
          </a:p>
          <a:p>
            <a:pPr>
              <a:lnSpc>
                <a:spcPct val="80000"/>
              </a:lnSpc>
              <a:buNone/>
            </a:pPr>
            <a:r>
              <a:rPr lang="en-US" altLang="zh-CN" sz="4800" dirty="0"/>
              <a:t>1</a:t>
            </a:r>
            <a:r>
              <a:rPr lang="zh-CN" altLang="en-US" sz="4800" dirty="0"/>
              <a:t>、</a:t>
            </a:r>
            <a:r>
              <a:rPr lang="zh-CN" altLang="en-US" sz="4800" dirty="0">
                <a:solidFill>
                  <a:srgbClr val="FF0000"/>
                </a:solidFill>
              </a:rPr>
              <a:t>有效</a:t>
            </a:r>
            <a:r>
              <a:rPr lang="zh-CN" altLang="en-US" sz="4800" dirty="0"/>
              <a:t>等价类</a:t>
            </a:r>
            <a:endParaRPr lang="zh-CN" altLang="en-US" sz="4800" dirty="0"/>
          </a:p>
          <a:p>
            <a:pPr>
              <a:lnSpc>
                <a:spcPct val="80000"/>
              </a:lnSpc>
              <a:buNone/>
            </a:pPr>
            <a:r>
              <a:rPr lang="en-US" altLang="zh-CN" sz="4800" dirty="0"/>
              <a:t>2</a:t>
            </a:r>
            <a:r>
              <a:rPr lang="zh-CN" altLang="en-US" sz="4800" dirty="0"/>
              <a:t>、</a:t>
            </a:r>
            <a:r>
              <a:rPr lang="zh-CN" altLang="en-US" sz="4800" dirty="0">
                <a:solidFill>
                  <a:srgbClr val="FF0000"/>
                </a:solidFill>
              </a:rPr>
              <a:t>无效</a:t>
            </a:r>
            <a:r>
              <a:rPr lang="zh-CN" altLang="en-US" sz="4800" dirty="0"/>
              <a:t>等价类。</a:t>
            </a:r>
            <a:endParaRPr lang="en-US" altLang="zh-CN" sz="3600" dirty="0"/>
          </a:p>
          <a:p>
            <a:pPr>
              <a:lnSpc>
                <a:spcPct val="80000"/>
              </a:lnSpc>
              <a:buNone/>
            </a:pPr>
            <a:endParaRPr lang="en-US" altLang="zh-CN" sz="3600" dirty="0"/>
          </a:p>
          <a:p>
            <a:pPr>
              <a:lnSpc>
                <a:spcPct val="80000"/>
              </a:lnSpc>
            </a:pPr>
            <a:r>
              <a:rPr lang="zh-CN" altLang="en-US" sz="3600" dirty="0">
                <a:solidFill>
                  <a:srgbClr val="FF0000"/>
                </a:solidFill>
              </a:rPr>
              <a:t>有效等价类</a:t>
            </a:r>
            <a:r>
              <a:rPr lang="en-US" altLang="zh-CN" sz="3600" dirty="0"/>
              <a:t>:</a:t>
            </a:r>
            <a:r>
              <a:rPr lang="zh-CN" altLang="en-US" sz="3600" dirty="0"/>
              <a:t>是指对于程序的规格说明来说是</a:t>
            </a:r>
            <a:r>
              <a:rPr lang="zh-CN" altLang="en-US" sz="3600" dirty="0">
                <a:solidFill>
                  <a:srgbClr val="00B050"/>
                </a:solidFill>
              </a:rPr>
              <a:t>合理的</a:t>
            </a:r>
            <a:r>
              <a:rPr lang="en-US" altLang="zh-CN" sz="3600" dirty="0"/>
              <a:t>,</a:t>
            </a:r>
            <a:r>
              <a:rPr lang="zh-CN" altLang="en-US" sz="3600" dirty="0">
                <a:solidFill>
                  <a:srgbClr val="00B050"/>
                </a:solidFill>
              </a:rPr>
              <a:t>有意义</a:t>
            </a:r>
            <a:r>
              <a:rPr lang="zh-CN" altLang="en-US" sz="3600" dirty="0"/>
              <a:t>的输入数据构成的集合。</a:t>
            </a:r>
            <a:endParaRPr lang="en-US" altLang="zh-CN" sz="3600" dirty="0"/>
          </a:p>
          <a:p>
            <a:pPr>
              <a:lnSpc>
                <a:spcPct val="80000"/>
              </a:lnSpc>
              <a:buNone/>
            </a:pPr>
            <a:r>
              <a:rPr lang="en-US" altLang="zh-CN" sz="3600" dirty="0"/>
              <a:t>	    </a:t>
            </a:r>
            <a:r>
              <a:rPr lang="zh-CN" altLang="en-US" sz="3600" dirty="0"/>
              <a:t>利用有效等价类可检验程序</a:t>
            </a:r>
            <a:r>
              <a:rPr lang="zh-CN" altLang="en-US" sz="3600" dirty="0">
                <a:solidFill>
                  <a:srgbClr val="0070C0"/>
                </a:solidFill>
              </a:rPr>
              <a:t>是否</a:t>
            </a:r>
            <a:r>
              <a:rPr lang="zh-CN" altLang="en-US" sz="3600" dirty="0"/>
              <a:t>实现了规格说明中</a:t>
            </a:r>
            <a:r>
              <a:rPr lang="zh-CN" altLang="en-US" sz="3600" dirty="0">
                <a:solidFill>
                  <a:srgbClr val="FF0000"/>
                </a:solidFill>
              </a:rPr>
              <a:t>所规定</a:t>
            </a:r>
            <a:r>
              <a:rPr lang="zh-CN" altLang="en-US" sz="3600" dirty="0"/>
              <a:t>的</a:t>
            </a:r>
            <a:r>
              <a:rPr lang="zh-CN" altLang="en-US" sz="3600" dirty="0">
                <a:solidFill>
                  <a:srgbClr val="7030A0"/>
                </a:solidFill>
              </a:rPr>
              <a:t>功能</a:t>
            </a:r>
            <a:r>
              <a:rPr lang="zh-CN" altLang="en-US" sz="3600" dirty="0"/>
              <a:t>和</a:t>
            </a:r>
            <a:r>
              <a:rPr lang="zh-CN" altLang="en-US" sz="3600" dirty="0">
                <a:solidFill>
                  <a:srgbClr val="7030A0"/>
                </a:solidFill>
              </a:rPr>
              <a:t>性能</a:t>
            </a:r>
            <a:r>
              <a:rPr lang="zh-CN" altLang="en-US" sz="3600" dirty="0"/>
              <a:t>。</a:t>
            </a:r>
            <a:endParaRPr lang="zh-CN" altLang="en-US" sz="3600" dirty="0"/>
          </a:p>
        </p:txBody>
      </p:sp>
      <p:sp>
        <p:nvSpPr>
          <p:cNvPr id="25604" name="日期占位符 3"/>
          <p:cNvSpPr txBox="1">
            <a:spLocks noGrp="1"/>
          </p:cNvSpPr>
          <p:nvPr>
            <p:ph type="dt" sz="half"/>
          </p:nvPr>
        </p:nvSpPr>
        <p:spPr bwMode="auto">
          <a:xfrm>
            <a:off x="7235825" y="6453188"/>
            <a:ext cx="1439863" cy="19685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</a:ln>
        </p:spPr>
        <p:txBody>
          <a:bodyPr/>
          <a:lstStyle/>
          <a:p>
            <a:pPr marL="0" marR="0" lvl="0" indent="0" algn="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+mn-ea"/>
                <a:cs typeface="楷体" panose="02010609060101010101" pitchFamily="49" charset="-122"/>
              </a:rPr>
              <a:t>   </a:t>
            </a:r>
            <a:endParaRPr kumimoji="0" lang="zh-CN" altLang="en-US" sz="1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+mn-ea"/>
              <a:cs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17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charRg st="17" end="2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charRg st="17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charRg st="17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25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>
                                            <p:txEl>
                                              <p:charRg st="25" end="3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charRg st="25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>
                                            <p:txEl>
                                              <p:charRg st="25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35" end="7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charRg st="35" end="7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74" end="1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2">
                                            <p:txEl>
                                              <p:charRg st="74" end="1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Rectangle 2"/>
          <p:cNvSpPr>
            <a:spLocks noGrp="1" noRot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r>
              <a:rPr lang="zh-CN" altLang="en-US" dirty="0"/>
              <a:t>判定表的产生</a:t>
            </a:r>
            <a:endParaRPr lang="zh-CN" altLang="en-US" dirty="0"/>
          </a:p>
        </p:txBody>
      </p:sp>
      <p:sp>
        <p:nvSpPr>
          <p:cNvPr id="5123" name="Rectangle 3"/>
          <p:cNvSpPr>
            <a:spLocks noGrp="1" noRot="1"/>
          </p:cNvSpPr>
          <p:nvPr>
            <p:ph idx="1"/>
          </p:nvPr>
        </p:nvSpPr>
        <p:spPr>
          <a:xfrm>
            <a:off x="685800" y="2503805"/>
            <a:ext cx="7772400" cy="1850390"/>
          </a:xfrm>
        </p:spPr>
        <p:txBody>
          <a:bodyPr vert="horz" wrap="square" lIns="91440" tIns="45720" rIns="91440" bIns="45720" anchor="t"/>
          <a:p>
            <a:pPr algn="ctr">
              <a:buNone/>
            </a:pPr>
            <a:r>
              <a:rPr lang="zh-CN" altLang="en-US" sz="5400" dirty="0"/>
              <a:t>黑盒测试</a:t>
            </a:r>
            <a:r>
              <a:rPr lang="en-US" altLang="zh-CN" sz="5400" dirty="0"/>
              <a:t>-</a:t>
            </a:r>
            <a:r>
              <a:rPr lang="zh-CN" altLang="zh-CN" sz="5400" dirty="0"/>
              <a:t>功能图</a:t>
            </a:r>
            <a:r>
              <a:rPr lang="zh-CN" altLang="en-US" sz="5400" dirty="0"/>
              <a:t>法</a:t>
            </a:r>
            <a:r>
              <a:rPr lang="en-US" altLang="zh-CN" sz="5400" dirty="0"/>
              <a:t> 	</a:t>
            </a:r>
            <a:endParaRPr lang="en-US" altLang="zh-CN" sz="5400" dirty="0"/>
          </a:p>
        </p:txBody>
      </p:sp>
    </p:spTree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/>
          </p:cNvSpPr>
          <p:nvPr>
            <p:ph type="title"/>
          </p:nvPr>
        </p:nvSpPr>
        <p:spPr>
          <a:xfrm>
            <a:off x="457200" y="0"/>
            <a:ext cx="7769225" cy="947738"/>
          </a:xfrm>
        </p:spPr>
        <p:txBody>
          <a:bodyPr vert="horz" wrap="square" lIns="91440" tIns="45720" rIns="91440" bIns="45720" anchor="b"/>
          <a:lstStyle/>
          <a:p>
            <a:pPr eaLnBrk="1" hangingPunct="1"/>
            <a:r>
              <a:rPr lang="zh-CN" altLang="en-US" dirty="0"/>
              <a:t>黑盒测试技术</a:t>
            </a:r>
            <a:r>
              <a:rPr lang="en-US" altLang="zh-CN" dirty="0"/>
              <a:t>---</a:t>
            </a:r>
            <a:r>
              <a:rPr lang="zh-CN" altLang="en-US" dirty="0"/>
              <a:t>功能图分析方法</a:t>
            </a:r>
            <a:endParaRPr lang="zh-CN" altLang="en-US" dirty="0"/>
          </a:p>
        </p:txBody>
      </p:sp>
      <p:sp>
        <p:nvSpPr>
          <p:cNvPr id="19459" name="Rectangle 3"/>
          <p:cNvSpPr>
            <a:spLocks noGrp="1"/>
          </p:cNvSpPr>
          <p:nvPr>
            <p:ph idx="1"/>
          </p:nvPr>
        </p:nvSpPr>
        <p:spPr>
          <a:xfrm>
            <a:off x="642938" y="1428750"/>
            <a:ext cx="7815262" cy="4667250"/>
          </a:xfrm>
        </p:spPr>
        <p:txBody>
          <a:bodyPr vert="horz" wrap="square" lIns="91440" tIns="45720" rIns="91440" bIns="45720" anchor="t"/>
          <a:lstStyle/>
          <a:p>
            <a:pPr eaLnBrk="1" hangingPunct="1"/>
            <a:r>
              <a:rPr lang="zh-CN" altLang="en-US" sz="4000" dirty="0">
                <a:solidFill>
                  <a:srgbClr val="FF0000"/>
                </a:solidFill>
              </a:rPr>
              <a:t>功能图方法定义</a:t>
            </a:r>
            <a:r>
              <a:rPr lang="zh-CN" altLang="en-US" sz="4000" dirty="0"/>
              <a:t>：</a:t>
            </a:r>
            <a:endParaRPr lang="zh-CN" altLang="en-US" sz="4000" dirty="0"/>
          </a:p>
          <a:p>
            <a:pPr eaLnBrk="1" hangingPunct="1"/>
            <a:r>
              <a:rPr lang="zh-CN" altLang="en-US" sz="4000" dirty="0"/>
              <a:t>   用功能图形式化地表示程序的功能说明，并机械地生成功能图的测试用例。  </a:t>
            </a:r>
            <a:endParaRPr lang="zh-CN" altLang="en-US" sz="4000" dirty="0"/>
          </a:p>
          <a:p>
            <a:pPr eaLnBrk="1" hangingPunct="1"/>
            <a:r>
              <a:rPr lang="zh-CN" altLang="en-US" sz="4000" dirty="0"/>
              <a:t>功能图模型由</a:t>
            </a:r>
            <a:r>
              <a:rPr lang="zh-CN" altLang="en-US" sz="4000" dirty="0">
                <a:solidFill>
                  <a:srgbClr val="FF0000"/>
                </a:solidFill>
              </a:rPr>
              <a:t>状态迁移图</a:t>
            </a:r>
            <a:r>
              <a:rPr lang="zh-CN" altLang="en-US" sz="4000" dirty="0"/>
              <a:t>和</a:t>
            </a:r>
            <a:r>
              <a:rPr lang="zh-CN" altLang="en-US" sz="4000" dirty="0">
                <a:solidFill>
                  <a:srgbClr val="FF0000"/>
                </a:solidFill>
              </a:rPr>
              <a:t>逻辑功能模型</a:t>
            </a:r>
            <a:r>
              <a:rPr lang="zh-CN" altLang="en-US" sz="4000" dirty="0"/>
              <a:t>（布尔函数）构成</a:t>
            </a:r>
            <a:r>
              <a:rPr lang="zh-CN" altLang="en-US" sz="3600" dirty="0"/>
              <a:t>。</a:t>
            </a:r>
            <a:endParaRPr lang="en-US" altLang="zh-CN" sz="3600" dirty="0"/>
          </a:p>
          <a:p>
            <a:pPr eaLnBrk="1" hangingPunct="1"/>
            <a:endParaRPr lang="en-US" altLang="zh-CN" sz="3600" dirty="0"/>
          </a:p>
        </p:txBody>
      </p:sp>
    </p:spTree>
  </p:cSld>
  <p:clrMapOvr>
    <a:masterClrMapping/>
  </p:clrMapOvr>
  <p:transition>
    <p:random/>
  </p:transition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/>
          </p:cNvSpPr>
          <p:nvPr>
            <p:ph type="title"/>
          </p:nvPr>
        </p:nvSpPr>
        <p:spPr>
          <a:xfrm>
            <a:off x="457200" y="0"/>
            <a:ext cx="7769225" cy="947738"/>
          </a:xfrm>
        </p:spPr>
        <p:txBody>
          <a:bodyPr vert="horz" wrap="square" lIns="91440" tIns="45720" rIns="91440" bIns="45720" anchor="b"/>
          <a:lstStyle/>
          <a:p>
            <a:pPr eaLnBrk="1" hangingPunct="1"/>
            <a:r>
              <a:rPr lang="zh-CN" altLang="en-US" dirty="0"/>
              <a:t>黑盒测试技术</a:t>
            </a:r>
            <a:r>
              <a:rPr lang="en-US" altLang="zh-CN" dirty="0"/>
              <a:t>---</a:t>
            </a:r>
            <a:r>
              <a:rPr lang="zh-CN" altLang="en-US" dirty="0"/>
              <a:t>功能图分析方法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563034" y="1482858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FFC000"/>
                </a:solidFill>
              </a:rPr>
              <a:t>状态</a:t>
            </a:r>
            <a:endParaRPr lang="zh-CN" altLang="en-US" sz="2400" dirty="0">
              <a:solidFill>
                <a:srgbClr val="FFC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3563034" y="2683743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FFC000"/>
                </a:solidFill>
              </a:rPr>
              <a:t>迁移</a:t>
            </a:r>
            <a:endParaRPr lang="zh-CN" altLang="en-US" sz="2400" dirty="0">
              <a:solidFill>
                <a:srgbClr val="FFC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4648200" y="1461583"/>
            <a:ext cx="34163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800" dirty="0"/>
              <a:t>指出数据输入的位置（或时间）</a:t>
            </a:r>
            <a:endParaRPr lang="zh-CN" altLang="en-US" sz="1800" dirty="0"/>
          </a:p>
        </p:txBody>
      </p:sp>
      <p:sp>
        <p:nvSpPr>
          <p:cNvPr id="8" name="矩形 7"/>
          <p:cNvSpPr/>
          <p:nvPr/>
        </p:nvSpPr>
        <p:spPr>
          <a:xfrm>
            <a:off x="4626489" y="2717804"/>
            <a:ext cx="18004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800" dirty="0"/>
              <a:t>指明状态的改变</a:t>
            </a:r>
            <a:endParaRPr lang="zh-CN" altLang="en-US" sz="1800" dirty="0"/>
          </a:p>
        </p:txBody>
      </p:sp>
      <p:sp>
        <p:nvSpPr>
          <p:cNvPr id="9" name="矩形 8"/>
          <p:cNvSpPr/>
          <p:nvPr/>
        </p:nvSpPr>
        <p:spPr>
          <a:xfrm>
            <a:off x="2549616" y="3277632"/>
            <a:ext cx="503214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800" dirty="0">
                <a:solidFill>
                  <a:srgbClr val="00B050"/>
                </a:solidFill>
              </a:rPr>
              <a:t>由输入数据和当前状态决定输出数据和后续状态</a:t>
            </a:r>
            <a:endParaRPr lang="zh-CN" altLang="en-US" sz="1800" dirty="0">
              <a:solidFill>
                <a:srgbClr val="00B05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486224" y="4814631"/>
            <a:ext cx="544068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800" dirty="0">
                <a:solidFill>
                  <a:srgbClr val="00B050"/>
                </a:solidFill>
              </a:rPr>
              <a:t>只适合于描述静态说明，输出数据仅由输入数据决定</a:t>
            </a:r>
            <a:endParaRPr lang="zh-CN" altLang="en-US" sz="1800" dirty="0">
              <a:solidFill>
                <a:srgbClr val="00B050"/>
              </a:solidFill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533400" y="2146300"/>
            <a:ext cx="4885055" cy="2450465"/>
            <a:chOff x="840" y="3380"/>
            <a:chExt cx="7693" cy="3859"/>
          </a:xfrm>
        </p:grpSpPr>
        <p:sp>
          <p:nvSpPr>
            <p:cNvPr id="2" name="矩形 1"/>
            <p:cNvSpPr/>
            <p:nvPr/>
          </p:nvSpPr>
          <p:spPr>
            <a:xfrm>
              <a:off x="840" y="3823"/>
              <a:ext cx="720" cy="30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dirty="0">
                  <a:solidFill>
                    <a:srgbClr val="FF0000"/>
                  </a:solidFill>
                </a:rPr>
                <a:t>功能图模型</a:t>
              </a:r>
              <a:endParaRPr lang="zh-CN" altLang="en-US" sz="2400" dirty="0">
                <a:solidFill>
                  <a:srgbClr val="FF0000"/>
                </a:solidFill>
              </a:endParaRPr>
            </a:p>
          </p:txBody>
        </p:sp>
        <p:sp>
          <p:nvSpPr>
            <p:cNvPr id="3" name="矩形 2"/>
            <p:cNvSpPr/>
            <p:nvPr/>
          </p:nvSpPr>
          <p:spPr>
            <a:xfrm>
              <a:off x="2701" y="3380"/>
              <a:ext cx="2714" cy="72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dirty="0"/>
                <a:t>状态迁移图</a:t>
              </a:r>
              <a:endParaRPr lang="zh-CN" altLang="en-US" sz="2400" dirty="0"/>
            </a:p>
          </p:txBody>
        </p:sp>
        <p:sp>
          <p:nvSpPr>
            <p:cNvPr id="4" name="矩形 3"/>
            <p:cNvSpPr/>
            <p:nvPr/>
          </p:nvSpPr>
          <p:spPr>
            <a:xfrm>
              <a:off x="2749" y="6513"/>
              <a:ext cx="5784" cy="72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dirty="0"/>
                <a:t>逻辑</a:t>
              </a:r>
              <a:r>
                <a:rPr lang="zh-CN" altLang="en-US" sz="2400" dirty="0" smtClean="0"/>
                <a:t>功能模型</a:t>
              </a:r>
              <a:r>
                <a:rPr lang="en-US" altLang="zh-CN" sz="2400" dirty="0" smtClean="0"/>
                <a:t>(</a:t>
              </a:r>
              <a:r>
                <a:rPr lang="zh-CN" altLang="en-US" sz="2400" dirty="0" smtClean="0"/>
                <a:t>布尔函数）</a:t>
              </a:r>
              <a:endParaRPr lang="zh-CN" altLang="en-US" sz="2400" dirty="0"/>
            </a:p>
          </p:txBody>
        </p:sp>
        <p:sp>
          <p:nvSpPr>
            <p:cNvPr id="12" name="左大括号 11"/>
            <p:cNvSpPr/>
            <p:nvPr/>
          </p:nvSpPr>
          <p:spPr>
            <a:xfrm>
              <a:off x="1903" y="3744"/>
              <a:ext cx="720" cy="3133"/>
            </a:xfrm>
            <a:prstGeom prst="leftBrace">
              <a:avLst/>
            </a:prstGeom>
            <a:ln w="571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左大括号 15"/>
          <p:cNvSpPr/>
          <p:nvPr/>
        </p:nvSpPr>
        <p:spPr>
          <a:xfrm>
            <a:off x="3334434" y="1749930"/>
            <a:ext cx="228600" cy="1159625"/>
          </a:xfrm>
          <a:prstGeom prst="leftBrac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random/>
  </p:transition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/>
          </p:cNvSpPr>
          <p:nvPr>
            <p:ph type="title"/>
          </p:nvPr>
        </p:nvSpPr>
        <p:spPr>
          <a:xfrm>
            <a:off x="149860" y="0"/>
            <a:ext cx="7769225" cy="947738"/>
          </a:xfrm>
        </p:spPr>
        <p:txBody>
          <a:bodyPr vert="horz" wrap="square" lIns="91440" tIns="45720" rIns="91440" bIns="45720" anchor="b"/>
          <a:lstStyle/>
          <a:p>
            <a:pPr algn="l" eaLnBrk="1" hangingPunct="1"/>
            <a:r>
              <a:rPr lang="zh-CN" altLang="en-US" sz="2800" dirty="0"/>
              <a:t>从功能图生成测试用例的过程</a:t>
            </a:r>
            <a:endParaRPr lang="zh-CN" altLang="en-US" sz="2800" dirty="0"/>
          </a:p>
        </p:txBody>
      </p:sp>
      <p:sp>
        <p:nvSpPr>
          <p:cNvPr id="20483" name="Rectangle 3"/>
          <p:cNvSpPr>
            <a:spLocks noGrp="1"/>
          </p:cNvSpPr>
          <p:nvPr>
            <p:ph idx="1"/>
          </p:nvPr>
        </p:nvSpPr>
        <p:spPr>
          <a:xfrm>
            <a:off x="457200" y="1350169"/>
            <a:ext cx="7958137" cy="4810125"/>
          </a:xfrm>
        </p:spPr>
        <p:txBody>
          <a:bodyPr vert="horz" wrap="square" lIns="91440" tIns="45720" rIns="91440" bIns="45720" anchor="t"/>
          <a:lstStyle/>
          <a:p>
            <a:pPr eaLnBrk="1" hangingPunct="1">
              <a:lnSpc>
                <a:spcPct val="90000"/>
              </a:lnSpc>
              <a:buNone/>
            </a:pPr>
            <a:r>
              <a:rPr lang="zh-CN" altLang="en-US" sz="4000" dirty="0"/>
              <a:t>    测试用例是由测试中经过的一</a:t>
            </a:r>
            <a:r>
              <a:rPr lang="zh-CN" altLang="en-US" sz="4000" dirty="0">
                <a:solidFill>
                  <a:srgbClr val="FF0000"/>
                </a:solidFill>
              </a:rPr>
              <a:t>系列状态</a:t>
            </a:r>
            <a:r>
              <a:rPr lang="zh-CN" altLang="en-US" sz="4000" dirty="0"/>
              <a:t>和在每个状态中</a:t>
            </a:r>
            <a:r>
              <a:rPr lang="zh-CN" altLang="en-US" sz="4000" dirty="0">
                <a:solidFill>
                  <a:srgbClr val="FF0000"/>
                </a:solidFill>
              </a:rPr>
              <a:t>必须</a:t>
            </a:r>
            <a:r>
              <a:rPr lang="zh-CN" altLang="en-US" sz="4000" dirty="0"/>
              <a:t>依靠输入</a:t>
            </a:r>
            <a:r>
              <a:rPr lang="en-US" altLang="zh-CN" sz="4000" dirty="0"/>
              <a:t>/</a:t>
            </a:r>
            <a:r>
              <a:rPr lang="zh-CN" altLang="en-US" sz="4000" dirty="0"/>
              <a:t>输出数据满足的一对条件组成。 </a:t>
            </a:r>
            <a:endParaRPr lang="en-US" altLang="zh-CN" sz="4000" dirty="0"/>
          </a:p>
          <a:p>
            <a:pPr eaLnBrk="1" hangingPunct="1">
              <a:lnSpc>
                <a:spcPct val="90000"/>
              </a:lnSpc>
              <a:buNone/>
            </a:pPr>
            <a:r>
              <a:rPr lang="en-US" altLang="zh-CN" sz="4000" dirty="0"/>
              <a:t>1)</a:t>
            </a:r>
            <a:r>
              <a:rPr lang="zh-CN" altLang="en-US" sz="3600" dirty="0">
                <a:solidFill>
                  <a:srgbClr val="7030A0"/>
                </a:solidFill>
              </a:rPr>
              <a:t>生成局部测试用例</a:t>
            </a:r>
            <a:r>
              <a:rPr lang="zh-CN" altLang="en-US" sz="3600" dirty="0"/>
              <a:t>：在每个状态中，从因果图生成局部测试用例。局部测试用例由原因值（输入数据）组合与对应的结果值（输出数据或状态）构成。</a:t>
            </a:r>
            <a:endParaRPr lang="zh-CN" altLang="en-US" sz="3600" dirty="0"/>
          </a:p>
          <a:p>
            <a:pPr eaLnBrk="1" hangingPunct="1">
              <a:lnSpc>
                <a:spcPct val="90000"/>
              </a:lnSpc>
              <a:buNone/>
            </a:pPr>
            <a:endParaRPr lang="en-US" altLang="zh-CN" sz="3600" dirty="0"/>
          </a:p>
          <a:p>
            <a:pPr eaLnBrk="1" hangingPunct="1">
              <a:lnSpc>
                <a:spcPct val="90000"/>
              </a:lnSpc>
              <a:buNone/>
            </a:pPr>
            <a:endParaRPr lang="en-US" altLang="zh-CN" sz="3600" dirty="0"/>
          </a:p>
        </p:txBody>
      </p:sp>
      <p:sp>
        <p:nvSpPr>
          <p:cNvPr id="20484" name="页脚占位符 5"/>
          <p:cNvSpPr txBox="1">
            <a:spLocks noGrp="1"/>
          </p:cNvSpPr>
          <p:nvPr>
            <p:ph type="ftr" sz="quarter" idx="11"/>
          </p:nvPr>
        </p:nvSpPr>
        <p:spPr>
          <a:xfrm>
            <a:off x="304800" y="6410325"/>
            <a:ext cx="3581400" cy="366713"/>
          </a:xfrm>
          <a:noFill/>
          <a:ln>
            <a:noFill/>
          </a:ln>
        </p:spPr>
        <p:txBody>
          <a:bodyPr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2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2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2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2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2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</a:defRPr>
            </a:lvl5pPr>
          </a:lstStyle>
          <a:p>
            <a:pPr lvl="0" defTabSz="904875" eaLnBrk="1" hangingPunct="1"/>
            <a:r>
              <a:rPr lang="en-US" altLang="zh-CN" dirty="0">
                <a:solidFill>
                  <a:srgbClr val="FFFFFF"/>
                </a:solidFill>
              </a:rPr>
              <a:t>http://hexun.com/zengfanjin5588</a:t>
            </a:r>
            <a:endParaRPr lang="en-US" altLang="zh-CN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>
    <p:random/>
  </p:transition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/>
          </p:cNvSpPr>
          <p:nvPr>
            <p:ph type="title"/>
          </p:nvPr>
        </p:nvSpPr>
        <p:spPr>
          <a:xfrm>
            <a:off x="304800" y="0"/>
            <a:ext cx="7769225" cy="947738"/>
          </a:xfrm>
        </p:spPr>
        <p:txBody>
          <a:bodyPr vert="horz" wrap="square" lIns="91440" tIns="45720" rIns="91440" bIns="45720" anchor="b"/>
          <a:lstStyle/>
          <a:p>
            <a:pPr algn="l" eaLnBrk="1" hangingPunct="1"/>
            <a:r>
              <a:rPr lang="zh-CN" altLang="en-US" sz="2800" dirty="0"/>
              <a:t>从功能图生成测试用例的过程</a:t>
            </a:r>
            <a:endParaRPr lang="zh-CN" altLang="en-US" sz="2800" dirty="0"/>
          </a:p>
        </p:txBody>
      </p:sp>
      <p:sp>
        <p:nvSpPr>
          <p:cNvPr id="20483" name="Rectangle 3"/>
          <p:cNvSpPr>
            <a:spLocks noGrp="1"/>
          </p:cNvSpPr>
          <p:nvPr>
            <p:ph idx="1"/>
          </p:nvPr>
        </p:nvSpPr>
        <p:spPr>
          <a:xfrm>
            <a:off x="457200" y="1350169"/>
            <a:ext cx="7958137" cy="4810125"/>
          </a:xfrm>
        </p:spPr>
        <p:txBody>
          <a:bodyPr vert="horz" wrap="square" lIns="91440" tIns="45720" rIns="91440" bIns="45720" anchor="t"/>
          <a:lstStyle/>
          <a:p>
            <a:pPr eaLnBrk="1" hangingPunct="1">
              <a:lnSpc>
                <a:spcPct val="90000"/>
              </a:lnSpc>
              <a:buNone/>
            </a:pPr>
            <a:r>
              <a:rPr lang="zh-CN" altLang="en-US" sz="4000" dirty="0"/>
              <a:t>    </a:t>
            </a:r>
            <a:r>
              <a:rPr lang="en-US" altLang="zh-CN" sz="3600" dirty="0"/>
              <a:t>2)</a:t>
            </a:r>
            <a:r>
              <a:rPr lang="zh-CN" altLang="en-US" sz="3600" dirty="0">
                <a:solidFill>
                  <a:srgbClr val="7030A0"/>
                </a:solidFill>
              </a:rPr>
              <a:t>测试路径生成</a:t>
            </a:r>
            <a:r>
              <a:rPr lang="zh-CN" altLang="en-US" sz="3600" dirty="0"/>
              <a:t>：利用上面的规则生成从初始状态到最后状态的测试路径。</a:t>
            </a:r>
            <a:endParaRPr lang="zh-CN" altLang="en-US" sz="3600" dirty="0"/>
          </a:p>
          <a:p>
            <a:pPr eaLnBrk="1" hangingPunct="1">
              <a:lnSpc>
                <a:spcPct val="90000"/>
              </a:lnSpc>
              <a:buNone/>
            </a:pPr>
            <a:endParaRPr lang="zh-CN" altLang="en-US" sz="3600" dirty="0"/>
          </a:p>
          <a:p>
            <a:pPr eaLnBrk="1" hangingPunct="1">
              <a:lnSpc>
                <a:spcPct val="90000"/>
              </a:lnSpc>
              <a:buNone/>
            </a:pPr>
            <a:r>
              <a:rPr lang="en-US" altLang="zh-CN" sz="3600" dirty="0"/>
              <a:t>     3)</a:t>
            </a:r>
            <a:r>
              <a:rPr lang="zh-CN" altLang="en-US" sz="3600" dirty="0">
                <a:solidFill>
                  <a:srgbClr val="7030A0"/>
                </a:solidFill>
              </a:rPr>
              <a:t>测试用例合成</a:t>
            </a:r>
            <a:r>
              <a:rPr lang="zh-CN" altLang="en-US" sz="3600" dirty="0"/>
              <a:t>：合成测试路径与功能图中每个状态中的局部测试用例。结果是初始状态到最后状态的一个状态序列，以及每个状态中输入数据与对应输出数据的组合。</a:t>
            </a:r>
            <a:endParaRPr lang="en-US" altLang="zh-CN" sz="3600" dirty="0"/>
          </a:p>
          <a:p>
            <a:pPr eaLnBrk="1" hangingPunct="1">
              <a:lnSpc>
                <a:spcPct val="90000"/>
              </a:lnSpc>
              <a:buNone/>
            </a:pPr>
            <a:endParaRPr lang="en-US" altLang="zh-CN" sz="3600" dirty="0"/>
          </a:p>
        </p:txBody>
      </p:sp>
      <p:sp>
        <p:nvSpPr>
          <p:cNvPr id="20484" name="页脚占位符 5"/>
          <p:cNvSpPr txBox="1">
            <a:spLocks noGrp="1"/>
          </p:cNvSpPr>
          <p:nvPr>
            <p:ph type="ftr" sz="quarter" idx="11"/>
          </p:nvPr>
        </p:nvSpPr>
        <p:spPr>
          <a:xfrm>
            <a:off x="304800" y="6410325"/>
            <a:ext cx="3581400" cy="366713"/>
          </a:xfrm>
          <a:noFill/>
          <a:ln>
            <a:noFill/>
          </a:ln>
        </p:spPr>
        <p:txBody>
          <a:bodyPr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2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2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2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2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2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</a:defRPr>
            </a:lvl5pPr>
          </a:lstStyle>
          <a:p>
            <a:pPr lvl="0" defTabSz="904875" eaLnBrk="1" hangingPunct="1"/>
            <a:r>
              <a:rPr lang="en-US" altLang="zh-CN" dirty="0">
                <a:solidFill>
                  <a:srgbClr val="FFFFFF"/>
                </a:solidFill>
              </a:rPr>
              <a:t>http://hexun.com/zengfanjin5588</a:t>
            </a:r>
            <a:endParaRPr lang="en-US" altLang="zh-CN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>
    <p:random/>
  </p:transition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内容占位符 1"/>
          <p:cNvSpPr>
            <a:spLocks noGrp="1"/>
          </p:cNvSpPr>
          <p:nvPr>
            <p:ph idx="1"/>
          </p:nvPr>
        </p:nvSpPr>
        <p:spPr>
          <a:xfrm>
            <a:off x="428625" y="1690688"/>
            <a:ext cx="8215313" cy="4452937"/>
          </a:xfrm>
        </p:spPr>
        <p:txBody>
          <a:bodyPr vert="horz" wrap="square" lIns="91440" tIns="45720" rIns="91440" bIns="45720" anchor="t"/>
          <a:lstStyle/>
          <a:p>
            <a:pPr eaLnBrk="1" hangingPunct="1">
              <a:buNone/>
            </a:pPr>
            <a:r>
              <a:rPr lang="en-US" altLang="zh-CN" sz="4400" dirty="0"/>
              <a:t>1</a:t>
            </a:r>
            <a:r>
              <a:rPr lang="zh-CN" altLang="en-US" sz="4400" dirty="0"/>
              <a:t>、画出状态迁移图；</a:t>
            </a:r>
            <a:endParaRPr lang="en-US" altLang="zh-CN" sz="4400" dirty="0"/>
          </a:p>
          <a:p>
            <a:pPr eaLnBrk="1" hangingPunct="1">
              <a:buNone/>
            </a:pPr>
            <a:r>
              <a:rPr lang="en-US" altLang="zh-CN" sz="4400" dirty="0"/>
              <a:t>2</a:t>
            </a:r>
            <a:r>
              <a:rPr lang="zh-CN" altLang="en-US" sz="4400" dirty="0"/>
              <a:t>、列出状态</a:t>
            </a:r>
            <a:r>
              <a:rPr lang="en-US" altLang="zh-CN" sz="4400" dirty="0"/>
              <a:t>——</a:t>
            </a:r>
            <a:r>
              <a:rPr lang="zh-CN" altLang="en-US" sz="4400" dirty="0"/>
              <a:t>事件表；</a:t>
            </a:r>
            <a:endParaRPr lang="en-US" altLang="zh-CN" sz="4400" dirty="0"/>
          </a:p>
          <a:p>
            <a:pPr eaLnBrk="1" hangingPunct="1">
              <a:buNone/>
            </a:pPr>
            <a:r>
              <a:rPr lang="en-US" altLang="zh-CN" sz="4400" dirty="0"/>
              <a:t>3</a:t>
            </a:r>
            <a:r>
              <a:rPr lang="zh-CN" altLang="en-US" sz="4400" dirty="0"/>
              <a:t>、得到状态转换树；</a:t>
            </a:r>
            <a:endParaRPr lang="en-US" altLang="zh-CN" sz="4400" dirty="0"/>
          </a:p>
          <a:p>
            <a:pPr eaLnBrk="1" hangingPunct="1">
              <a:buNone/>
            </a:pPr>
            <a:r>
              <a:rPr lang="en-US" altLang="zh-CN" sz="4400" dirty="0"/>
              <a:t>4</a:t>
            </a:r>
            <a:r>
              <a:rPr lang="zh-CN" altLang="en-US" sz="4400" dirty="0"/>
              <a:t>、推出测试路径；</a:t>
            </a:r>
            <a:endParaRPr lang="en-US" altLang="zh-CN" sz="4400" dirty="0"/>
          </a:p>
          <a:p>
            <a:pPr eaLnBrk="1" hangingPunct="1">
              <a:buNone/>
            </a:pPr>
            <a:r>
              <a:rPr lang="en-US" altLang="zh-CN" sz="4400" dirty="0"/>
              <a:t>5</a:t>
            </a:r>
            <a:r>
              <a:rPr lang="zh-CN" altLang="en-US" sz="4400" dirty="0"/>
              <a:t>、根据测试路径编写测试用例。</a:t>
            </a:r>
            <a:endParaRPr lang="zh-CN" altLang="en-US" sz="4400" dirty="0"/>
          </a:p>
        </p:txBody>
      </p:sp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337185" y="187325"/>
            <a:ext cx="7769225" cy="9477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1" lang="zh-CN" altLang="en-US" sz="2800" kern="0" cap="none" spc="0" normalizeH="0" baseline="0" noProof="0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从状态迁移图转换的步骤：</a:t>
            </a:r>
            <a:endParaRPr kumimoji="1" lang="zh-CN" altLang="en-US" sz="2800" kern="0" cap="none" spc="0" normalizeH="0" baseline="0" noProof="0" dirty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>
    <p:random/>
  </p:transition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标题 2"/>
          <p:cNvSpPr>
            <a:spLocks noGrp="1"/>
          </p:cNvSpPr>
          <p:nvPr>
            <p:ph type="title"/>
          </p:nvPr>
        </p:nvSpPr>
        <p:spPr>
          <a:xfrm>
            <a:off x="326708" y="198438"/>
            <a:ext cx="8207375" cy="592137"/>
          </a:xfrm>
        </p:spPr>
        <p:txBody>
          <a:bodyPr vert="horz" wrap="square" lIns="91440" tIns="45720" rIns="91440" bIns="45720" anchor="b"/>
          <a:lstStyle/>
          <a:p>
            <a:pPr eaLnBrk="1" hangingPunct="1"/>
            <a:r>
              <a:rPr lang="zh-CN" altLang="en-US" kern="1200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实例讲解</a:t>
            </a:r>
            <a:endParaRPr lang="zh-CN" altLang="en-US" kern="1200" dirty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2531" name="内容占位符 4"/>
          <p:cNvSpPr>
            <a:spLocks noGrp="1"/>
          </p:cNvSpPr>
          <p:nvPr>
            <p:ph sz="quarter" idx="1"/>
          </p:nvPr>
        </p:nvSpPr>
        <p:spPr>
          <a:xfrm>
            <a:off x="544195" y="1167130"/>
            <a:ext cx="7772400" cy="4524375"/>
          </a:xfrm>
        </p:spPr>
        <p:txBody>
          <a:bodyPr vert="horz" wrap="square" lIns="91440" tIns="45720" rIns="91440" bIns="45720" anchor="t"/>
          <a:lstStyle/>
          <a:p>
            <a:pPr eaLnBrk="1" hangingPunct="1">
              <a:lnSpc>
                <a:spcPct val="150000"/>
              </a:lnSpc>
              <a:buNone/>
            </a:pPr>
            <a:r>
              <a:rPr lang="en-US" altLang="zh-CN" sz="2800" dirty="0"/>
              <a:t>	   </a:t>
            </a:r>
            <a:r>
              <a:rPr lang="zh-CN" altLang="en-US" sz="2800" dirty="0"/>
              <a:t>手机中</a:t>
            </a:r>
            <a:r>
              <a:rPr lang="en-US" altLang="zh-CN" sz="2800" dirty="0"/>
              <a:t>MP3</a:t>
            </a:r>
            <a:r>
              <a:rPr lang="zh-CN" altLang="en-US" sz="2800" dirty="0"/>
              <a:t>播放功能状态</a:t>
            </a:r>
            <a:r>
              <a:rPr lang="en-US" altLang="zh-CN" sz="2800" dirty="0"/>
              <a:t>-</a:t>
            </a:r>
            <a:r>
              <a:rPr lang="zh-CN" altLang="en-US" sz="2800" dirty="0"/>
              <a:t>事件表如下，请用状态迁移法设计用例。其中没有选择</a:t>
            </a:r>
            <a:r>
              <a:rPr lang="en-US" altLang="zh-CN" sz="2800" dirty="0"/>
              <a:t>MP3</a:t>
            </a:r>
            <a:r>
              <a:rPr lang="zh-CN" altLang="en-US" sz="2800" dirty="0"/>
              <a:t>曲目时不能按任何键，并且当</a:t>
            </a:r>
            <a:r>
              <a:rPr lang="en-US" altLang="zh-CN" sz="2800" dirty="0"/>
              <a:t>MP3</a:t>
            </a:r>
            <a:r>
              <a:rPr lang="zh-CN" altLang="en-US" sz="2800" dirty="0"/>
              <a:t>曲目在起点时不能按</a:t>
            </a:r>
            <a:r>
              <a:rPr lang="en-US" altLang="zh-CN" sz="2800" dirty="0"/>
              <a:t>R</a:t>
            </a:r>
            <a:r>
              <a:rPr lang="zh-CN" altLang="en-US" sz="2800" dirty="0"/>
              <a:t>键，当</a:t>
            </a:r>
            <a:r>
              <a:rPr lang="en-US" altLang="zh-CN" sz="2800" dirty="0"/>
              <a:t>MP3</a:t>
            </a:r>
            <a:r>
              <a:rPr lang="zh-CN" altLang="en-US" sz="2800" dirty="0"/>
              <a:t>曲目在末端时不能按</a:t>
            </a:r>
            <a:r>
              <a:rPr lang="en-US" altLang="zh-CN" sz="2800" dirty="0"/>
              <a:t>P</a:t>
            </a:r>
            <a:r>
              <a:rPr lang="zh-CN" altLang="en-US" sz="2800" dirty="0"/>
              <a:t>、</a:t>
            </a:r>
            <a:r>
              <a:rPr lang="en-US" altLang="zh-CN" sz="2800" dirty="0"/>
              <a:t>F</a:t>
            </a:r>
            <a:r>
              <a:rPr lang="zh-CN" altLang="en-US" sz="2800" dirty="0"/>
              <a:t>键。</a:t>
            </a:r>
            <a:endParaRPr lang="zh-CN" altLang="en-US" sz="2800" dirty="0"/>
          </a:p>
        </p:txBody>
      </p:sp>
      <p:pic>
        <p:nvPicPr>
          <p:cNvPr id="22532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5793" y="4154170"/>
            <a:ext cx="7891462" cy="18716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01383" y="2185353"/>
            <a:ext cx="7340600" cy="35401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555" name="矩形 21"/>
          <p:cNvSpPr/>
          <p:nvPr/>
        </p:nvSpPr>
        <p:spPr>
          <a:xfrm>
            <a:off x="411480" y="1362710"/>
            <a:ext cx="757237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dirty="0">
                <a:latin typeface="Arial" panose="020B0604020202020204" pitchFamily="34" charset="0"/>
              </a:rPr>
              <a:t>1</a:t>
            </a:r>
            <a:r>
              <a:rPr lang="zh-CN" altLang="en-US" sz="2800" dirty="0">
                <a:latin typeface="Arial" panose="020B0604020202020204" pitchFamily="34" charset="0"/>
              </a:rPr>
              <a:t>、画出的状态迁移图如下：</a:t>
            </a:r>
            <a:endParaRPr lang="zh-CN" altLang="en-US" sz="28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矩形 21"/>
          <p:cNvSpPr/>
          <p:nvPr/>
        </p:nvSpPr>
        <p:spPr>
          <a:xfrm>
            <a:off x="471805" y="1318895"/>
            <a:ext cx="757237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dirty="0">
                <a:latin typeface="Arial" panose="020B0604020202020204" pitchFamily="34" charset="0"/>
              </a:rPr>
              <a:t>2</a:t>
            </a:r>
            <a:r>
              <a:rPr lang="zh-CN" altLang="en-US" sz="2800" dirty="0">
                <a:latin typeface="Arial" panose="020B0604020202020204" pitchFamily="34" charset="0"/>
              </a:rPr>
              <a:t>、得到状态</a:t>
            </a:r>
            <a:r>
              <a:rPr lang="en-US" altLang="zh-CN" sz="2800" dirty="0">
                <a:latin typeface="Arial" panose="020B0604020202020204" pitchFamily="34" charset="0"/>
              </a:rPr>
              <a:t>-</a:t>
            </a:r>
            <a:r>
              <a:rPr lang="zh-CN" altLang="en-US" sz="2800" dirty="0">
                <a:latin typeface="Arial" panose="020B0604020202020204" pitchFamily="34" charset="0"/>
              </a:rPr>
              <a:t>事件表如下：</a:t>
            </a:r>
            <a:endParaRPr lang="zh-CN" altLang="en-US" sz="2800" dirty="0">
              <a:latin typeface="Arial" panose="020B0604020202020204" pitchFamily="34" charset="0"/>
            </a:endParaRPr>
          </a:p>
        </p:txBody>
      </p:sp>
      <p:pic>
        <p:nvPicPr>
          <p:cNvPr id="24579" name="Picture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6915" y="2178050"/>
            <a:ext cx="7710170" cy="351599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矩形 21"/>
          <p:cNvSpPr/>
          <p:nvPr/>
        </p:nvSpPr>
        <p:spPr>
          <a:xfrm>
            <a:off x="346075" y="1276350"/>
            <a:ext cx="757237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dirty="0">
                <a:latin typeface="Arial" panose="020B0604020202020204" pitchFamily="34" charset="0"/>
              </a:rPr>
              <a:t>3</a:t>
            </a:r>
            <a:r>
              <a:rPr lang="zh-CN" altLang="en-US" sz="2800" dirty="0">
                <a:latin typeface="Arial" panose="020B0604020202020204" pitchFamily="34" charset="0"/>
              </a:rPr>
              <a:t>、根据状态</a:t>
            </a:r>
            <a:r>
              <a:rPr lang="en-US" altLang="zh-CN" sz="2800" dirty="0">
                <a:latin typeface="Arial" panose="020B0604020202020204" pitchFamily="34" charset="0"/>
              </a:rPr>
              <a:t>-</a:t>
            </a:r>
            <a:r>
              <a:rPr lang="zh-CN" altLang="en-US" sz="2800" dirty="0">
                <a:latin typeface="Arial" panose="020B0604020202020204" pitchFamily="34" charset="0"/>
              </a:rPr>
              <a:t>事件表，得到状态树如下：</a:t>
            </a:r>
            <a:endParaRPr lang="zh-CN" altLang="en-US" sz="2800" dirty="0">
              <a:latin typeface="Arial" panose="020B0604020202020204" pitchFamily="34" charset="0"/>
            </a:endParaRPr>
          </a:p>
        </p:txBody>
      </p:sp>
      <p:pic>
        <p:nvPicPr>
          <p:cNvPr id="25603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19053" y="1798320"/>
            <a:ext cx="6300787" cy="4714971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1" name="标题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r>
              <a:rPr lang="zh-CN" altLang="en-US" dirty="0"/>
              <a:t>等价类划分法</a:t>
            </a:r>
            <a:r>
              <a:rPr lang="en-US" altLang="zh-CN" dirty="0"/>
              <a:t>——</a:t>
            </a:r>
            <a:r>
              <a:rPr lang="zh-CN" altLang="en-US" dirty="0"/>
              <a:t>概念</a:t>
            </a:r>
            <a:endParaRPr lang="zh-CN" altLang="en-US" dirty="0"/>
          </a:p>
        </p:txBody>
      </p:sp>
      <p:sp>
        <p:nvSpPr>
          <p:cNvPr id="2" name="内容占位符 2"/>
          <p:cNvSpPr>
            <a:spLocks noGrp="1"/>
          </p:cNvSpPr>
          <p:nvPr>
            <p:ph idx="1"/>
          </p:nvPr>
        </p:nvSpPr>
        <p:spPr>
          <a:xfrm>
            <a:off x="317500" y="1235075"/>
            <a:ext cx="8510588" cy="5414963"/>
          </a:xfrm>
        </p:spPr>
        <p:txBody>
          <a:bodyPr vert="horz" wrap="square" lIns="91440" tIns="45720" rIns="91440" bIns="45720" anchor="t"/>
          <a:p>
            <a:pPr>
              <a:lnSpc>
                <a:spcPct val="80000"/>
              </a:lnSpc>
              <a:buNone/>
            </a:pPr>
            <a:r>
              <a:rPr lang="zh-CN" altLang="en-US" sz="3600" dirty="0"/>
              <a:t>等价类划分可有两种不同的情况</a:t>
            </a:r>
            <a:r>
              <a:rPr lang="en-US" altLang="zh-CN" sz="3600" dirty="0"/>
              <a:t>:</a:t>
            </a:r>
            <a:endParaRPr lang="en-US" altLang="zh-CN" sz="3600" dirty="0"/>
          </a:p>
          <a:p>
            <a:pPr>
              <a:lnSpc>
                <a:spcPct val="80000"/>
              </a:lnSpc>
              <a:buNone/>
            </a:pPr>
            <a:r>
              <a:rPr lang="en-US" altLang="zh-CN" sz="4800" dirty="0"/>
              <a:t>1</a:t>
            </a:r>
            <a:r>
              <a:rPr lang="zh-CN" altLang="en-US" sz="4800" dirty="0"/>
              <a:t>、</a:t>
            </a:r>
            <a:r>
              <a:rPr lang="zh-CN" altLang="en-US" sz="4800" dirty="0">
                <a:solidFill>
                  <a:srgbClr val="FF0000"/>
                </a:solidFill>
              </a:rPr>
              <a:t>有效</a:t>
            </a:r>
            <a:r>
              <a:rPr lang="zh-CN" altLang="en-US" sz="4800" dirty="0"/>
              <a:t>等价类</a:t>
            </a:r>
            <a:endParaRPr lang="zh-CN" altLang="en-US" sz="4800" dirty="0"/>
          </a:p>
          <a:p>
            <a:pPr>
              <a:lnSpc>
                <a:spcPct val="80000"/>
              </a:lnSpc>
              <a:buNone/>
            </a:pPr>
            <a:r>
              <a:rPr lang="en-US" altLang="zh-CN" sz="4800" dirty="0"/>
              <a:t>2</a:t>
            </a:r>
            <a:r>
              <a:rPr lang="zh-CN" altLang="en-US" sz="4800" dirty="0"/>
              <a:t>、</a:t>
            </a:r>
            <a:r>
              <a:rPr lang="zh-CN" altLang="en-US" sz="4800" dirty="0">
                <a:solidFill>
                  <a:srgbClr val="FF0000"/>
                </a:solidFill>
              </a:rPr>
              <a:t>无效</a:t>
            </a:r>
            <a:r>
              <a:rPr lang="zh-CN" altLang="en-US" sz="4800" dirty="0"/>
              <a:t>等价类。</a:t>
            </a:r>
            <a:endParaRPr lang="zh-CN" altLang="en-US" sz="3600" dirty="0"/>
          </a:p>
          <a:p>
            <a:pPr>
              <a:lnSpc>
                <a:spcPct val="80000"/>
              </a:lnSpc>
              <a:buNone/>
            </a:pPr>
            <a:endParaRPr lang="zh-CN" altLang="en-US" sz="3600" dirty="0"/>
          </a:p>
          <a:p>
            <a:pPr>
              <a:lnSpc>
                <a:spcPct val="80000"/>
              </a:lnSpc>
              <a:buNone/>
            </a:pPr>
            <a:r>
              <a:rPr lang="zh-CN" altLang="en-US" sz="3600" dirty="0">
                <a:solidFill>
                  <a:srgbClr val="FF0000"/>
                </a:solidFill>
              </a:rPr>
              <a:t>  无效等价类</a:t>
            </a:r>
            <a:r>
              <a:rPr lang="en-US" altLang="zh-CN" sz="3600" dirty="0">
                <a:solidFill>
                  <a:srgbClr val="FF0000"/>
                </a:solidFill>
              </a:rPr>
              <a:t>:</a:t>
            </a:r>
            <a:r>
              <a:rPr lang="zh-CN" altLang="en-US" sz="3600" dirty="0"/>
              <a:t>是指对于程序的规格说明来说，是</a:t>
            </a:r>
            <a:r>
              <a:rPr lang="zh-CN" altLang="en-US" sz="3600" dirty="0">
                <a:solidFill>
                  <a:srgbClr val="00B050"/>
                </a:solidFill>
              </a:rPr>
              <a:t>不合理</a:t>
            </a:r>
            <a:r>
              <a:rPr lang="zh-CN" altLang="en-US" sz="3600" dirty="0"/>
              <a:t>的，</a:t>
            </a:r>
            <a:r>
              <a:rPr lang="zh-CN" altLang="en-US" sz="3600" dirty="0">
                <a:solidFill>
                  <a:srgbClr val="00B050"/>
                </a:solidFill>
              </a:rPr>
              <a:t>无意义</a:t>
            </a:r>
            <a:r>
              <a:rPr lang="zh-CN" altLang="en-US" sz="3600" dirty="0"/>
              <a:t>的输入数据构成的集合。</a:t>
            </a:r>
            <a:endParaRPr lang="en-US" altLang="zh-CN" sz="3600" dirty="0"/>
          </a:p>
          <a:p>
            <a:pPr>
              <a:lnSpc>
                <a:spcPct val="80000"/>
              </a:lnSpc>
              <a:buNone/>
            </a:pPr>
            <a:r>
              <a:rPr lang="en-US" altLang="zh-CN" sz="3600" dirty="0"/>
              <a:t>	</a:t>
            </a:r>
            <a:r>
              <a:rPr lang="zh-CN" altLang="en-US" sz="3600" dirty="0"/>
              <a:t>利用无效等价类可检验程序</a:t>
            </a:r>
            <a:r>
              <a:rPr lang="zh-CN" altLang="en-US" sz="3600" dirty="0">
                <a:solidFill>
                  <a:srgbClr val="0070C0"/>
                </a:solidFill>
              </a:rPr>
              <a:t>是否</a:t>
            </a:r>
            <a:r>
              <a:rPr lang="zh-CN" altLang="en-US" sz="3600" dirty="0"/>
              <a:t>正确处理了</a:t>
            </a:r>
            <a:r>
              <a:rPr lang="zh-CN" altLang="en-US" sz="3600" dirty="0">
                <a:solidFill>
                  <a:srgbClr val="0070C0"/>
                </a:solidFill>
              </a:rPr>
              <a:t>无效数据</a:t>
            </a:r>
            <a:r>
              <a:rPr lang="zh-CN" altLang="en-US" sz="3600" dirty="0"/>
              <a:t>。       </a:t>
            </a:r>
            <a:endParaRPr lang="zh-CN" altLang="en-US" sz="3600" dirty="0"/>
          </a:p>
        </p:txBody>
      </p:sp>
      <p:sp>
        <p:nvSpPr>
          <p:cNvPr id="25604" name="日期占位符 3"/>
          <p:cNvSpPr txBox="1">
            <a:spLocks noGrp="1"/>
          </p:cNvSpPr>
          <p:nvPr>
            <p:ph type="dt" sz="half"/>
          </p:nvPr>
        </p:nvSpPr>
        <p:spPr bwMode="auto">
          <a:xfrm>
            <a:off x="7235825" y="6453188"/>
            <a:ext cx="1439863" cy="19685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</a:ln>
        </p:spPr>
        <p:txBody>
          <a:bodyPr/>
          <a:lstStyle/>
          <a:p>
            <a:pPr marL="0" marR="0" lvl="0" indent="0" algn="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+mn-ea"/>
                <a:cs typeface="楷体" panose="02010609060101010101" pitchFamily="49" charset="-122"/>
              </a:rPr>
              <a:t>   </a:t>
            </a:r>
            <a:endParaRPr kumimoji="0" lang="zh-CN" altLang="en-US" sz="1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+mn-ea"/>
              <a:cs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34" end="7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charRg st="34" end="7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77" end="1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>
                                            <p:txEl>
                                              <p:charRg st="77" end="1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charRg st="77" end="1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>
                                            <p:txEl>
                                              <p:charRg st="77" end="1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矩形 21"/>
          <p:cNvSpPr/>
          <p:nvPr/>
        </p:nvSpPr>
        <p:spPr>
          <a:xfrm>
            <a:off x="785813" y="1571625"/>
            <a:ext cx="757237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dirty="0">
                <a:latin typeface="Arial" panose="020B0604020202020204" pitchFamily="34" charset="0"/>
              </a:rPr>
              <a:t>4</a:t>
            </a:r>
            <a:r>
              <a:rPr lang="zh-CN" altLang="en-US" sz="2800" dirty="0">
                <a:latin typeface="Arial" panose="020B0604020202020204" pitchFamily="34" charset="0"/>
              </a:rPr>
              <a:t>、以上的每一条路径，都是一个测试用例：</a:t>
            </a:r>
            <a:endParaRPr lang="zh-CN" altLang="en-US" sz="2800" dirty="0">
              <a:latin typeface="Arial" panose="020B0604020202020204" pitchFamily="34" charset="0"/>
            </a:endParaRPr>
          </a:p>
        </p:txBody>
      </p:sp>
      <p:pic>
        <p:nvPicPr>
          <p:cNvPr id="26627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01065" y="2453005"/>
            <a:ext cx="7587615" cy="36798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" name="流程图: 库存数据 13"/>
          <p:cNvSpPr/>
          <p:nvPr/>
        </p:nvSpPr>
        <p:spPr>
          <a:xfrm flipH="1">
            <a:off x="304800" y="381000"/>
            <a:ext cx="2357438" cy="714375"/>
          </a:xfrm>
          <a:prstGeom prst="flowChartOnlineStorag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用例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流程图: 库存数据 16"/>
          <p:cNvSpPr/>
          <p:nvPr/>
        </p:nvSpPr>
        <p:spPr>
          <a:xfrm flipH="1">
            <a:off x="457200" y="533400"/>
            <a:ext cx="2357438" cy="714375"/>
          </a:xfrm>
          <a:prstGeom prst="flowChartOnlineStorag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用例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7651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2330" y="1849120"/>
            <a:ext cx="7419975" cy="400494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流程图: 库存数据 16"/>
          <p:cNvSpPr/>
          <p:nvPr/>
        </p:nvSpPr>
        <p:spPr>
          <a:xfrm flipH="1">
            <a:off x="457200" y="533400"/>
            <a:ext cx="2357438" cy="714375"/>
          </a:xfrm>
          <a:prstGeom prst="flowChartOnlineStorag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用例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8675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9285" y="1758315"/>
            <a:ext cx="7510780" cy="40195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流程图: 库存数据 16"/>
          <p:cNvSpPr/>
          <p:nvPr/>
        </p:nvSpPr>
        <p:spPr>
          <a:xfrm flipH="1">
            <a:off x="304800" y="533400"/>
            <a:ext cx="2357438" cy="714375"/>
          </a:xfrm>
          <a:prstGeom prst="flowChartOnlineStorag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用例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4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9699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6130" y="1714500"/>
            <a:ext cx="7424420" cy="394398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流程图: 库存数据 16"/>
          <p:cNvSpPr/>
          <p:nvPr/>
        </p:nvSpPr>
        <p:spPr>
          <a:xfrm flipH="1">
            <a:off x="228600" y="533400"/>
            <a:ext cx="2357438" cy="714375"/>
          </a:xfrm>
          <a:prstGeom prst="flowChartOnlineStorag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用例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5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0723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6130" y="1571625"/>
            <a:ext cx="7572375" cy="422973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流程图: 库存数据 16"/>
          <p:cNvSpPr/>
          <p:nvPr/>
        </p:nvSpPr>
        <p:spPr>
          <a:xfrm flipH="1">
            <a:off x="381000" y="533400"/>
            <a:ext cx="2357438" cy="714375"/>
          </a:xfrm>
          <a:prstGeom prst="flowChartOnlineStorag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用例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6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1747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7250" y="1643380"/>
            <a:ext cx="7508875" cy="40576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流程图: 库存数据 16"/>
          <p:cNvSpPr/>
          <p:nvPr/>
        </p:nvSpPr>
        <p:spPr>
          <a:xfrm flipH="1">
            <a:off x="381000" y="457200"/>
            <a:ext cx="2357438" cy="714375"/>
          </a:xfrm>
          <a:prstGeom prst="flowChartOnlineStorag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用例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7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2771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6130" y="1714500"/>
            <a:ext cx="7716520" cy="398716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流程图: 库存数据 16"/>
          <p:cNvSpPr/>
          <p:nvPr/>
        </p:nvSpPr>
        <p:spPr>
          <a:xfrm flipH="1">
            <a:off x="533400" y="533400"/>
            <a:ext cx="2357438" cy="714375"/>
          </a:xfrm>
          <a:prstGeom prst="flowChartOnlineStorag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用例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8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3795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3255" y="1743075"/>
            <a:ext cx="7756525" cy="428371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流程图: 库存数据 16"/>
          <p:cNvSpPr/>
          <p:nvPr/>
        </p:nvSpPr>
        <p:spPr>
          <a:xfrm flipH="1">
            <a:off x="304800" y="533400"/>
            <a:ext cx="2357438" cy="714375"/>
          </a:xfrm>
          <a:prstGeom prst="flowChartOnlineStorag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用例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9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4819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6130" y="1786255"/>
            <a:ext cx="7519670" cy="416941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流程图: 库存数据 16"/>
          <p:cNvSpPr/>
          <p:nvPr/>
        </p:nvSpPr>
        <p:spPr>
          <a:xfrm flipH="1">
            <a:off x="228600" y="457200"/>
            <a:ext cx="2357438" cy="714375"/>
          </a:xfrm>
          <a:prstGeom prst="flowChartOnlineStorag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用例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10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5843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3255" y="1786255"/>
            <a:ext cx="7848600" cy="401574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标题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r>
              <a:rPr lang="zh-CN" altLang="en-US" dirty="0"/>
              <a:t>等价类划分法</a:t>
            </a:r>
            <a:r>
              <a:rPr lang="en-US" altLang="zh-CN" dirty="0"/>
              <a:t>——</a:t>
            </a:r>
            <a:r>
              <a:rPr lang="zh-CN" altLang="en-US" dirty="0"/>
              <a:t>划分方法</a:t>
            </a:r>
            <a:endParaRPr lang="zh-CN" altLang="en-US" dirty="0"/>
          </a:p>
        </p:txBody>
      </p:sp>
      <p:sp>
        <p:nvSpPr>
          <p:cNvPr id="14338" name="内容占位符 2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anchor="t"/>
          <a:p>
            <a:r>
              <a:rPr lang="zh-CN" altLang="en-US" sz="4800" dirty="0"/>
              <a:t>划分等价类的方法如下：</a:t>
            </a:r>
            <a:endParaRPr lang="zh-CN" altLang="en-US" sz="4800" dirty="0"/>
          </a:p>
          <a:p>
            <a:r>
              <a:rPr lang="en-US" altLang="zh-CN" sz="4800" dirty="0"/>
              <a:t>1.</a:t>
            </a:r>
            <a:r>
              <a:rPr lang="zh-CN" altLang="en-US" sz="4800" dirty="0"/>
              <a:t>按</a:t>
            </a:r>
            <a:r>
              <a:rPr lang="zh-CN" altLang="en-US" sz="4800" dirty="0">
                <a:solidFill>
                  <a:srgbClr val="FF0000"/>
                </a:solidFill>
              </a:rPr>
              <a:t>区间</a:t>
            </a:r>
            <a:r>
              <a:rPr lang="zh-CN" altLang="en-US" sz="4800" dirty="0"/>
              <a:t>划分</a:t>
            </a:r>
            <a:endParaRPr lang="zh-CN" altLang="en-US" sz="4800" dirty="0"/>
          </a:p>
          <a:p>
            <a:r>
              <a:rPr lang="en-US" altLang="zh-CN" sz="4800" dirty="0"/>
              <a:t>2.</a:t>
            </a:r>
            <a:r>
              <a:rPr lang="zh-CN" altLang="en-US" sz="4800" dirty="0"/>
              <a:t>按</a:t>
            </a:r>
            <a:r>
              <a:rPr lang="zh-CN" altLang="en-US" sz="4800" dirty="0">
                <a:solidFill>
                  <a:srgbClr val="FF0000"/>
                </a:solidFill>
              </a:rPr>
              <a:t>数值</a:t>
            </a:r>
            <a:r>
              <a:rPr lang="zh-CN" altLang="en-US" sz="4800" dirty="0"/>
              <a:t>划分</a:t>
            </a:r>
            <a:endParaRPr lang="zh-CN" altLang="en-US" sz="4800" dirty="0"/>
          </a:p>
          <a:p>
            <a:r>
              <a:rPr lang="en-US" altLang="zh-CN" sz="4800" dirty="0"/>
              <a:t>3.</a:t>
            </a:r>
            <a:r>
              <a:rPr lang="zh-CN" altLang="en-US" sz="4800" dirty="0"/>
              <a:t>按</a:t>
            </a:r>
            <a:r>
              <a:rPr lang="zh-CN" altLang="en-US" sz="4800" dirty="0">
                <a:solidFill>
                  <a:srgbClr val="FF0000"/>
                </a:solidFill>
              </a:rPr>
              <a:t>数值集合</a:t>
            </a:r>
            <a:r>
              <a:rPr lang="zh-CN" altLang="en-US" sz="4800" dirty="0"/>
              <a:t>划分</a:t>
            </a:r>
            <a:endParaRPr lang="zh-CN" altLang="en-US" sz="4800" dirty="0"/>
          </a:p>
          <a:p>
            <a:r>
              <a:rPr lang="en-US" altLang="zh-CN" sz="4800" dirty="0"/>
              <a:t>4.</a:t>
            </a:r>
            <a:r>
              <a:rPr lang="zh-CN" altLang="en-US" sz="4800" dirty="0"/>
              <a:t>按</a:t>
            </a:r>
            <a:r>
              <a:rPr lang="zh-CN" altLang="en-US" sz="4800" dirty="0">
                <a:solidFill>
                  <a:srgbClr val="FF0000"/>
                </a:solidFill>
              </a:rPr>
              <a:t>限制条件或规则</a:t>
            </a:r>
            <a:r>
              <a:rPr lang="zh-CN" altLang="en-US" sz="4800" dirty="0"/>
              <a:t>划分</a:t>
            </a:r>
            <a:endParaRPr lang="zh-CN" altLang="en-US" sz="4800" dirty="0"/>
          </a:p>
          <a:p>
            <a:r>
              <a:rPr lang="en-US" altLang="zh-CN" sz="4800" dirty="0"/>
              <a:t>5.</a:t>
            </a:r>
            <a:r>
              <a:rPr lang="zh-CN" altLang="en-US" sz="4800" dirty="0"/>
              <a:t>按</a:t>
            </a:r>
            <a:r>
              <a:rPr lang="zh-CN" altLang="en-US" sz="4800" dirty="0">
                <a:solidFill>
                  <a:srgbClr val="FF0000"/>
                </a:solidFill>
              </a:rPr>
              <a:t>处理方式</a:t>
            </a:r>
            <a:r>
              <a:rPr lang="zh-CN" altLang="en-US" sz="4800" dirty="0"/>
              <a:t>划分。</a:t>
            </a:r>
            <a:endParaRPr lang="zh-CN" altLang="en-US" sz="4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charRg st="12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38">
                                            <p:txEl>
                                              <p:charRg st="12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38">
                                            <p:txEl>
                                              <p:charRg st="12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charRg st="2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338">
                                            <p:txEl>
                                              <p:charRg st="2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338">
                                            <p:txEl>
                                              <p:charRg st="2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charRg st="28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4338">
                                            <p:txEl>
                                              <p:charRg st="28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338">
                                            <p:txEl>
                                              <p:charRg st="28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charRg st="38" end="5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338">
                                            <p:txEl>
                                              <p:charRg st="38" end="5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338">
                                            <p:txEl>
                                              <p:charRg st="38" end="5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charRg st="51" end="6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338">
                                            <p:txEl>
                                              <p:charRg st="51" end="6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338">
                                            <p:txEl>
                                              <p:charRg st="51" end="6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Rectangle 2"/>
          <p:cNvSpPr>
            <a:spLocks noGrp="1" noRot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r>
              <a:rPr lang="zh-CN" altLang="en-US" dirty="0"/>
              <a:t>判定表的产生</a:t>
            </a:r>
            <a:endParaRPr lang="zh-CN" altLang="en-US" dirty="0"/>
          </a:p>
        </p:txBody>
      </p:sp>
      <p:sp>
        <p:nvSpPr>
          <p:cNvPr id="5123" name="Rectangle 3"/>
          <p:cNvSpPr>
            <a:spLocks noGrp="1" noRot="1"/>
          </p:cNvSpPr>
          <p:nvPr>
            <p:ph idx="1"/>
          </p:nvPr>
        </p:nvSpPr>
        <p:spPr>
          <a:xfrm>
            <a:off x="685800" y="2503805"/>
            <a:ext cx="7772400" cy="1850390"/>
          </a:xfrm>
        </p:spPr>
        <p:txBody>
          <a:bodyPr vert="horz" wrap="square" lIns="91440" tIns="45720" rIns="91440" bIns="45720" anchor="t"/>
          <a:p>
            <a:pPr algn="ctr">
              <a:buNone/>
            </a:pPr>
            <a:r>
              <a:rPr lang="zh-CN" altLang="en-US" sz="5400" dirty="0"/>
              <a:t>黑盒测试</a:t>
            </a:r>
            <a:r>
              <a:rPr lang="en-US" altLang="zh-CN" sz="5400" dirty="0"/>
              <a:t>-</a:t>
            </a:r>
            <a:r>
              <a:rPr lang="zh-CN" altLang="en-US" sz="5400" dirty="0">
                <a:sym typeface="+mn-ea"/>
              </a:rPr>
              <a:t>正交试验法</a:t>
            </a:r>
            <a:endParaRPr lang="en-US" altLang="zh-CN" sz="5400" dirty="0"/>
          </a:p>
        </p:txBody>
      </p:sp>
    </p:spTree>
  </p:cSld>
  <p:clrMapOvr>
    <a:masterClrMapping/>
  </p:clrMapOvr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itle 1"/>
          <p:cNvSpPr>
            <a:spLocks noGrp="1"/>
          </p:cNvSpPr>
          <p:nvPr>
            <p:ph type="title"/>
          </p:nvPr>
        </p:nvSpPr>
        <p:spPr>
          <a:xfrm>
            <a:off x="433705" y="0"/>
            <a:ext cx="7772400" cy="819150"/>
          </a:xfrm>
        </p:spPr>
        <p:txBody>
          <a:bodyPr vert="horz" wrap="square" lIns="91440" tIns="45720" rIns="91440" bIns="45720" anchor="b"/>
          <a:lstStyle/>
          <a:p>
            <a:pPr eaLnBrk="1" hangingPunct="1"/>
            <a:r>
              <a:rPr lang="zh-CN" altLang="en-US" kern="120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正交试验法</a:t>
            </a:r>
            <a:endParaRPr lang="zh-CN" altLang="en-US" kern="1200" dirty="0">
              <a:solidFill>
                <a:schemeClr val="bg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37891" name="Content Placeholder 2"/>
          <p:cNvSpPr>
            <a:spLocks noGrp="1"/>
          </p:cNvSpPr>
          <p:nvPr>
            <p:ph sz="quarter" idx="1"/>
          </p:nvPr>
        </p:nvSpPr>
        <p:spPr>
          <a:xfrm>
            <a:off x="214313" y="1357313"/>
            <a:ext cx="8643937" cy="4738687"/>
          </a:xfrm>
        </p:spPr>
        <p:txBody>
          <a:bodyPr vert="horz" wrap="square" lIns="91440" tIns="45720" rIns="91440" bIns="45720" anchor="t"/>
          <a:lstStyle/>
          <a:p>
            <a:pPr eaLnBrk="1" hangingPunct="1">
              <a:lnSpc>
                <a:spcPct val="150000"/>
              </a:lnSpc>
              <a:buNone/>
            </a:pPr>
            <a:r>
              <a:rPr lang="en-US" altLang="zh-CN" sz="3600" dirty="0"/>
              <a:t>     </a:t>
            </a:r>
            <a:r>
              <a:rPr lang="zh-CN" altLang="en-US" sz="3600" dirty="0"/>
              <a:t>最早由日本质量管量专家田口玄一提出</a:t>
            </a:r>
            <a:r>
              <a:rPr lang="en-US" altLang="zh-CN" sz="3600" dirty="0"/>
              <a:t>,</a:t>
            </a:r>
            <a:r>
              <a:rPr lang="zh-CN" altLang="en-US" sz="3600" dirty="0"/>
              <a:t>称为国际标准型正交试验法。认为：“一个工程技术人员若不掌握正交试验设计法</a:t>
            </a:r>
            <a:r>
              <a:rPr lang="en-US" altLang="zh-CN" sz="3600" dirty="0"/>
              <a:t>,</a:t>
            </a:r>
            <a:r>
              <a:rPr lang="zh-CN" altLang="en-US" sz="3600" dirty="0"/>
              <a:t>只能算半个工程师”；田口玄一将正交试验选择的水平组合列成表格，称为正交表。</a:t>
            </a:r>
            <a:endParaRPr lang="zh-CN" altLang="en-US" sz="3600" dirty="0"/>
          </a:p>
          <a:p>
            <a:pPr eaLnBrk="1" hangingPunct="1">
              <a:buChar char="•"/>
            </a:pPr>
            <a:endParaRPr lang="zh-CN" altLang="en-US" sz="3600" dirty="0"/>
          </a:p>
        </p:txBody>
      </p:sp>
      <p:sp>
        <p:nvSpPr>
          <p:cNvPr id="37892" name="Date Placeholder 3"/>
          <p:cNvSpPr txBox="1">
            <a:spLocks noGrp="1"/>
          </p:cNvSpPr>
          <p:nvPr>
            <p:ph type="dt" sz="half" idx="2"/>
          </p:nvPr>
        </p:nvSpPr>
        <p:spPr>
          <a:xfrm>
            <a:off x="5791200" y="6405563"/>
            <a:ext cx="3044825" cy="365125"/>
          </a:xfrm>
          <a:noFill/>
          <a:ln>
            <a:noFill/>
          </a:ln>
        </p:spPr>
        <p:txBody>
          <a:bodyPr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2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2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2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2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2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</a:defRPr>
            </a:lvl5pPr>
          </a:lstStyle>
          <a:p>
            <a:pPr lvl="0" algn="r" eaLnBrk="1" hangingPunct="1"/>
            <a:r>
              <a:rPr lang="en-US" altLang="zh-CN" sz="1400" dirty="0">
                <a:solidFill>
                  <a:srgbClr val="FFFFFF"/>
                </a:solidFill>
              </a:rPr>
              <a:t>   《</a:t>
            </a:r>
            <a:r>
              <a:rPr lang="zh-CN" altLang="en-US" sz="1400" dirty="0">
                <a:solidFill>
                  <a:srgbClr val="FFFFFF"/>
                </a:solidFill>
              </a:rPr>
              <a:t>软件工程</a:t>
            </a:r>
            <a:r>
              <a:rPr lang="en-US" altLang="zh-CN" sz="1400" dirty="0">
                <a:solidFill>
                  <a:srgbClr val="FFFFFF"/>
                </a:solidFill>
              </a:rPr>
              <a:t>》</a:t>
            </a:r>
            <a:r>
              <a:rPr lang="zh-CN" altLang="en-US" sz="1400" dirty="0">
                <a:solidFill>
                  <a:srgbClr val="FFFFFF"/>
                </a:solidFill>
              </a:rPr>
              <a:t>教学</a:t>
            </a:r>
            <a:endParaRPr lang="zh-CN" altLang="en-US" sz="1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/>
          </p:cNvSpPr>
          <p:nvPr>
            <p:ph type="title"/>
          </p:nvPr>
        </p:nvSpPr>
        <p:spPr>
          <a:xfrm>
            <a:off x="449898" y="301308"/>
            <a:ext cx="8207375" cy="592137"/>
          </a:xfrm>
        </p:spPr>
        <p:txBody>
          <a:bodyPr vert="horz" wrap="square" lIns="91440" tIns="45720" rIns="91440" bIns="45720" anchor="b"/>
          <a:lstStyle/>
          <a:p>
            <a:pPr eaLnBrk="1" hangingPunct="1"/>
            <a:r>
              <a:rPr lang="zh-CN" altLang="en-US" kern="120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正交试验法</a:t>
            </a:r>
            <a:endParaRPr lang="zh-CN" altLang="en-US" kern="1200" dirty="0">
              <a:solidFill>
                <a:schemeClr val="bg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38915" name="Rectangle 3"/>
          <p:cNvSpPr>
            <a:spLocks noGrp="1"/>
          </p:cNvSpPr>
          <p:nvPr>
            <p:ph sz="quarter" idx="1"/>
          </p:nvPr>
        </p:nvSpPr>
        <p:spPr>
          <a:xfrm>
            <a:off x="153035" y="1365885"/>
            <a:ext cx="8504238" cy="4572000"/>
          </a:xfrm>
        </p:spPr>
        <p:txBody>
          <a:bodyPr vert="horz" wrap="square" lIns="91440" tIns="45720" rIns="91440" bIns="45720" anchor="t"/>
          <a:lstStyle/>
          <a:p>
            <a:pPr eaLnBrk="1" hangingPunct="1">
              <a:lnSpc>
                <a:spcPct val="150000"/>
              </a:lnSpc>
            </a:pPr>
            <a:r>
              <a:rPr lang="zh-CN" altLang="en-US" sz="3200" dirty="0"/>
              <a:t>研究多因素多水平的一种设计方法，它是根据正交性从全面试验中挑选出部分有代表性的点进行试验，这些有代表性的点具备了“均匀分散，齐整可比”的特点，正交试验设计是一种基于正交表的、高效率、快速、经济的试验。</a:t>
            </a:r>
            <a:r>
              <a:rPr lang="zh-CN" altLang="en-US" sz="2800" dirty="0"/>
              <a:t> </a:t>
            </a:r>
            <a:endParaRPr lang="zh-CN" altLang="en-US" sz="2800" dirty="0"/>
          </a:p>
        </p:txBody>
      </p:sp>
    </p:spTree>
  </p:cSld>
  <p:clrMapOvr>
    <a:masterClrMapping/>
  </p:clrMapOvr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itle 1"/>
          <p:cNvSpPr>
            <a:spLocks noGrp="1"/>
          </p:cNvSpPr>
          <p:nvPr>
            <p:ph type="title"/>
          </p:nvPr>
        </p:nvSpPr>
        <p:spPr>
          <a:xfrm>
            <a:off x="249555" y="140335"/>
            <a:ext cx="8206740" cy="738505"/>
          </a:xfrm>
        </p:spPr>
        <p:txBody>
          <a:bodyPr vert="horz" wrap="square" lIns="91440" tIns="45720" rIns="91440" bIns="45720" anchor="b"/>
          <a:lstStyle/>
          <a:p>
            <a:pPr eaLnBrk="1" hangingPunct="1"/>
            <a:r>
              <a:rPr lang="zh-CN" altLang="en-US" kern="120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正交试验法</a:t>
            </a:r>
            <a:endParaRPr lang="zh-CN" altLang="en-US" kern="1200" dirty="0">
              <a:solidFill>
                <a:schemeClr val="bg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36867" name="Content Placeholder 2"/>
          <p:cNvSpPr>
            <a:spLocks noGrp="1"/>
          </p:cNvSpPr>
          <p:nvPr>
            <p:ph sz="quarter" idx="1"/>
          </p:nvPr>
        </p:nvSpPr>
        <p:spPr>
          <a:xfrm>
            <a:off x="249555" y="1439545"/>
            <a:ext cx="8804910" cy="4871720"/>
          </a:xfrm>
        </p:spPr>
        <p:txBody>
          <a:bodyPr vert="horz" wrap="square" lIns="91440" tIns="45720" rIns="91440" bIns="45720" anchor="t"/>
          <a:lstStyle/>
          <a:p>
            <a:pPr eaLnBrk="1" hangingPunct="1">
              <a:lnSpc>
                <a:spcPct val="150000"/>
              </a:lnSpc>
              <a:buNone/>
            </a:pPr>
            <a:r>
              <a:rPr lang="zh-CN" altLang="en-US" sz="3600" dirty="0"/>
              <a:t>    正交实验设计方法</a:t>
            </a:r>
            <a:r>
              <a:rPr lang="en-US" altLang="zh-CN" sz="3600" dirty="0"/>
              <a:t>:</a:t>
            </a:r>
            <a:r>
              <a:rPr lang="zh-CN" altLang="en-US" sz="3600" dirty="0"/>
              <a:t>依据</a:t>
            </a:r>
            <a:r>
              <a:rPr lang="en-US" altLang="zh-CN" sz="3600" dirty="0"/>
              <a:t>Galois</a:t>
            </a:r>
            <a:r>
              <a:rPr lang="zh-CN" altLang="en-US" sz="3600" dirty="0"/>
              <a:t>理论，从大量的（实验）数据（测试例）中挑选适量的，有代表性的点（例），从而合理地安排实验（测试）的一种科学实验设计方法。</a:t>
            </a:r>
            <a:endParaRPr lang="zh-CN" altLang="en-US" sz="3600" dirty="0"/>
          </a:p>
          <a:p>
            <a:pPr eaLnBrk="1" hangingPunct="1">
              <a:lnSpc>
                <a:spcPct val="150000"/>
              </a:lnSpc>
              <a:buNone/>
            </a:pPr>
            <a:r>
              <a:rPr lang="zh-CN" altLang="en-US" sz="3600" dirty="0"/>
              <a:t>类似的方法有</a:t>
            </a:r>
            <a:r>
              <a:rPr lang="en-US" altLang="zh-CN" sz="3600" dirty="0"/>
              <a:t>:</a:t>
            </a:r>
            <a:r>
              <a:rPr lang="zh-CN" altLang="en-US" sz="3600" dirty="0"/>
              <a:t>聚类分析方法，因子方法等。 </a:t>
            </a:r>
            <a:endParaRPr lang="zh-CN" altLang="en-US" sz="3600" dirty="0"/>
          </a:p>
          <a:p>
            <a:pPr eaLnBrk="1" hangingPunct="1">
              <a:buChar char="•"/>
            </a:pPr>
            <a:endParaRPr lang="zh-CN" altLang="en-US" sz="3600" dirty="0"/>
          </a:p>
        </p:txBody>
      </p:sp>
      <p:sp>
        <p:nvSpPr>
          <p:cNvPr id="36868" name="Date Placeholder 3"/>
          <p:cNvSpPr txBox="1">
            <a:spLocks noGrp="1"/>
          </p:cNvSpPr>
          <p:nvPr>
            <p:ph type="dt" sz="half" idx="2"/>
          </p:nvPr>
        </p:nvSpPr>
        <p:spPr>
          <a:xfrm>
            <a:off x="5791200" y="6405563"/>
            <a:ext cx="3044825" cy="365125"/>
          </a:xfrm>
          <a:noFill/>
          <a:ln>
            <a:noFill/>
          </a:ln>
        </p:spPr>
        <p:txBody>
          <a:bodyPr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2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2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2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2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2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</a:defRPr>
            </a:lvl5pPr>
          </a:lstStyle>
          <a:p>
            <a:pPr lvl="0" algn="r" eaLnBrk="1" hangingPunct="1"/>
            <a:r>
              <a:rPr lang="en-US" altLang="zh-CN" sz="1400" dirty="0">
                <a:solidFill>
                  <a:srgbClr val="FFFFFF"/>
                </a:solidFill>
              </a:rPr>
              <a:t>   《</a:t>
            </a:r>
            <a:r>
              <a:rPr lang="zh-CN" altLang="en-US" sz="1400" dirty="0">
                <a:solidFill>
                  <a:srgbClr val="FFFFFF"/>
                </a:solidFill>
              </a:rPr>
              <a:t>软件工程</a:t>
            </a:r>
            <a:r>
              <a:rPr lang="en-US" altLang="zh-CN" sz="1400" dirty="0">
                <a:solidFill>
                  <a:srgbClr val="FFFFFF"/>
                </a:solidFill>
              </a:rPr>
              <a:t>》</a:t>
            </a:r>
            <a:r>
              <a:rPr lang="zh-CN" altLang="en-US" sz="1400" dirty="0">
                <a:solidFill>
                  <a:srgbClr val="FFFFFF"/>
                </a:solidFill>
              </a:rPr>
              <a:t>教学</a:t>
            </a:r>
            <a:endParaRPr lang="zh-CN" altLang="en-US" sz="1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标题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b"/>
          <a:lstStyle/>
          <a:p>
            <a:pPr eaLnBrk="1" hangingPunct="1"/>
            <a:r>
              <a:rPr lang="zh-CN" altLang="en-US" dirty="0"/>
              <a:t>正交试验法</a:t>
            </a:r>
            <a:endParaRPr lang="zh-CN" altLang="en-US" kern="1200" dirty="0">
              <a:solidFill>
                <a:srgbClr val="7B9899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8435" name="内容占位符 2"/>
          <p:cNvSpPr>
            <a:spLocks noGrp="1"/>
          </p:cNvSpPr>
          <p:nvPr>
            <p:ph sz="quarter" idx="1"/>
          </p:nvPr>
        </p:nvSpPr>
        <p:spPr>
          <a:xfrm>
            <a:off x="302260" y="954404"/>
            <a:ext cx="8533765" cy="4949825"/>
          </a:xfrm>
        </p:spPr>
        <p:txBody>
          <a:bodyPr vert="horz" wrap="square" lIns="91440" tIns="45720" rIns="91440" bIns="45720" anchor="t"/>
          <a:lstStyle/>
          <a:p>
            <a:pPr eaLnBrk="1" hangingPunct="1">
              <a:lnSpc>
                <a:spcPct val="150000"/>
              </a:lnSpc>
              <a:buNone/>
            </a:pPr>
            <a:r>
              <a:rPr lang="zh-CN" altLang="en-US" sz="3200" dirty="0" smtClean="0">
                <a:solidFill>
                  <a:srgbClr val="FF0000"/>
                </a:solidFill>
              </a:rPr>
              <a:t>定义</a:t>
            </a:r>
            <a:r>
              <a:rPr lang="zh-CN" altLang="en-US" sz="3200" dirty="0"/>
              <a:t>正交试验设计法</a:t>
            </a:r>
            <a:endParaRPr lang="zh-CN" altLang="en-US" sz="3200" dirty="0"/>
          </a:p>
          <a:p>
            <a:pPr eaLnBrk="1" hangingPunct="1">
              <a:lnSpc>
                <a:spcPct val="150000"/>
              </a:lnSpc>
              <a:buNone/>
            </a:pPr>
            <a:r>
              <a:rPr lang="zh-CN" altLang="en-US" sz="3200" dirty="0"/>
              <a:t>       一般用</a:t>
            </a:r>
            <a:r>
              <a:rPr lang="en-US" altLang="zh-CN" sz="3200" dirty="0">
                <a:solidFill>
                  <a:srgbClr val="FF0000"/>
                </a:solidFill>
              </a:rPr>
              <a:t>L</a:t>
            </a:r>
            <a:r>
              <a:rPr lang="zh-CN" altLang="en-US" sz="3200" dirty="0"/>
              <a:t>代表正交表，常用的有</a:t>
            </a:r>
            <a:r>
              <a:rPr lang="en-US" altLang="zh-CN" sz="3200" dirty="0"/>
              <a:t>L</a:t>
            </a:r>
            <a:r>
              <a:rPr lang="en-US" altLang="zh-CN" sz="3200" baseline="-25000" dirty="0"/>
              <a:t>8</a:t>
            </a:r>
            <a:r>
              <a:rPr lang="en-US" altLang="zh-CN" sz="3200" dirty="0"/>
              <a:t>(2</a:t>
            </a:r>
            <a:r>
              <a:rPr lang="en-US" altLang="zh-CN" sz="3200" baseline="30000" dirty="0"/>
              <a:t>7</a:t>
            </a:r>
            <a:r>
              <a:rPr lang="en-US" altLang="zh-CN" sz="3200" dirty="0"/>
              <a:t>)</a:t>
            </a:r>
            <a:r>
              <a:rPr lang="zh-CN" altLang="en-US" sz="3200" dirty="0"/>
              <a:t>、</a:t>
            </a:r>
            <a:r>
              <a:rPr lang="en-US" altLang="zh-CN" sz="3200" dirty="0"/>
              <a:t>L</a:t>
            </a:r>
            <a:r>
              <a:rPr lang="en-US" altLang="zh-CN" sz="3200" baseline="-25000" dirty="0"/>
              <a:t>9</a:t>
            </a:r>
            <a:r>
              <a:rPr lang="en-US" altLang="zh-CN" sz="3200" dirty="0"/>
              <a:t>(3</a:t>
            </a:r>
            <a:r>
              <a:rPr lang="en-US" altLang="zh-CN" sz="3200" baseline="30000" dirty="0"/>
              <a:t>4</a:t>
            </a:r>
            <a:r>
              <a:rPr lang="en-US" altLang="zh-CN" sz="3200" dirty="0"/>
              <a:t>)</a:t>
            </a:r>
            <a:r>
              <a:rPr lang="zh-CN" altLang="en-US" sz="3200" dirty="0"/>
              <a:t>、</a:t>
            </a:r>
            <a:r>
              <a:rPr lang="en-US" altLang="zh-CN" sz="3200" dirty="0"/>
              <a:t>L</a:t>
            </a:r>
            <a:r>
              <a:rPr lang="en-US" altLang="zh-CN" sz="3200" baseline="-25000" dirty="0"/>
              <a:t>16</a:t>
            </a:r>
            <a:r>
              <a:rPr lang="en-US" altLang="zh-CN" sz="3200" dirty="0"/>
              <a:t>(4</a:t>
            </a:r>
            <a:r>
              <a:rPr lang="en-US" altLang="zh-CN" sz="3200" baseline="30000" dirty="0"/>
              <a:t>5</a:t>
            </a:r>
            <a:r>
              <a:rPr lang="en-US" altLang="zh-CN" sz="3200" dirty="0"/>
              <a:t>)</a:t>
            </a:r>
            <a:r>
              <a:rPr lang="zh-CN" altLang="en-US" sz="3200" dirty="0"/>
              <a:t>、</a:t>
            </a:r>
            <a:r>
              <a:rPr lang="en-US" altLang="zh-CN" sz="3200" dirty="0"/>
              <a:t>L</a:t>
            </a:r>
            <a:r>
              <a:rPr lang="en-US" altLang="zh-CN" sz="3200" baseline="-25000" dirty="0"/>
              <a:t>8</a:t>
            </a:r>
            <a:r>
              <a:rPr lang="en-US" altLang="zh-CN" sz="3200" dirty="0"/>
              <a:t>(4*2</a:t>
            </a:r>
            <a:r>
              <a:rPr lang="en-US" altLang="zh-CN" sz="3200" baseline="30000" dirty="0"/>
              <a:t>4</a:t>
            </a:r>
            <a:r>
              <a:rPr lang="en-US" altLang="zh-CN" sz="3200" dirty="0"/>
              <a:t>)</a:t>
            </a:r>
            <a:r>
              <a:rPr lang="zh-CN" altLang="en-US" sz="3200" dirty="0"/>
              <a:t>、</a:t>
            </a:r>
            <a:r>
              <a:rPr lang="en-US" altLang="zh-CN" sz="3200" dirty="0"/>
              <a:t>L</a:t>
            </a:r>
            <a:r>
              <a:rPr lang="en-US" altLang="zh-CN" sz="3200" baseline="-25000" dirty="0"/>
              <a:t>18</a:t>
            </a:r>
            <a:r>
              <a:rPr lang="en-US" altLang="zh-CN" sz="3200" dirty="0"/>
              <a:t>(2*3</a:t>
            </a:r>
            <a:r>
              <a:rPr lang="en-US" altLang="zh-CN" sz="3200" baseline="30000" dirty="0"/>
              <a:t>7</a:t>
            </a:r>
            <a:r>
              <a:rPr lang="en-US" altLang="zh-CN" sz="3200" dirty="0"/>
              <a:t>)</a:t>
            </a:r>
            <a:r>
              <a:rPr lang="zh-CN" altLang="en-US" sz="3200" dirty="0"/>
              <a:t>、等。此符号各数字的意义如下。</a:t>
            </a:r>
            <a:endParaRPr lang="zh-CN" altLang="en-US" sz="3200" dirty="0"/>
          </a:p>
          <a:p>
            <a:pPr eaLnBrk="1" hangingPunct="1">
              <a:lnSpc>
                <a:spcPct val="150000"/>
              </a:lnSpc>
              <a:buNone/>
            </a:pPr>
            <a:r>
              <a:rPr lang="zh-CN" altLang="en-US" sz="3200" dirty="0"/>
              <a:t>       以</a:t>
            </a:r>
            <a:r>
              <a:rPr lang="en-US" altLang="zh-CN" sz="3200" dirty="0" smtClean="0"/>
              <a:t>L</a:t>
            </a:r>
            <a:r>
              <a:rPr lang="en-US" altLang="zh-CN" sz="3200" baseline="-25000" dirty="0" smtClean="0"/>
              <a:t>9</a:t>
            </a:r>
            <a:r>
              <a:rPr lang="en-US" altLang="zh-CN" sz="3200" dirty="0" smtClean="0"/>
              <a:t>(3</a:t>
            </a:r>
            <a:r>
              <a:rPr lang="en-US" altLang="zh-CN" sz="3200" baseline="30000" dirty="0" smtClean="0"/>
              <a:t>4</a:t>
            </a:r>
            <a:r>
              <a:rPr lang="en-US" altLang="zh-CN" sz="3200" dirty="0" smtClean="0"/>
              <a:t>)</a:t>
            </a:r>
            <a:r>
              <a:rPr lang="zh-CN" altLang="en-US" sz="3200" dirty="0"/>
              <a:t>为例，</a:t>
            </a:r>
            <a:r>
              <a:rPr lang="zh-CN" altLang="en-US" sz="3200" dirty="0" smtClean="0"/>
              <a:t>其中</a:t>
            </a:r>
            <a:r>
              <a:rPr lang="en-US" altLang="zh-CN" sz="3200" dirty="0" smtClean="0"/>
              <a:t>4</a:t>
            </a:r>
            <a:r>
              <a:rPr lang="zh-CN" altLang="en-US" sz="3200" dirty="0" smtClean="0"/>
              <a:t>为此</a:t>
            </a:r>
            <a:r>
              <a:rPr lang="zh-CN" altLang="en-US" sz="3200" dirty="0"/>
              <a:t>表</a:t>
            </a:r>
            <a:r>
              <a:rPr lang="zh-CN" altLang="en-US" sz="3200" dirty="0">
                <a:solidFill>
                  <a:srgbClr val="FF0000"/>
                </a:solidFill>
              </a:rPr>
              <a:t>列</a:t>
            </a:r>
            <a:r>
              <a:rPr lang="zh-CN" altLang="en-US" sz="3200" dirty="0"/>
              <a:t>的数目（最多可安排的因子数）</a:t>
            </a:r>
            <a:r>
              <a:rPr lang="zh-CN" altLang="en-US" sz="3200" dirty="0" smtClean="0"/>
              <a:t>；</a:t>
            </a:r>
            <a:r>
              <a:rPr lang="en-US" altLang="zh-CN" sz="3200" dirty="0" smtClean="0"/>
              <a:t>3</a:t>
            </a:r>
            <a:r>
              <a:rPr lang="zh-CN" altLang="en-US" sz="3200" dirty="0" smtClean="0"/>
              <a:t>为</a:t>
            </a:r>
            <a:r>
              <a:rPr lang="zh-CN" altLang="en-US" sz="3200" dirty="0"/>
              <a:t>因子的</a:t>
            </a:r>
            <a:r>
              <a:rPr lang="zh-CN" altLang="en-US" sz="3200" dirty="0">
                <a:solidFill>
                  <a:srgbClr val="FF0000"/>
                </a:solidFill>
              </a:rPr>
              <a:t>水平数</a:t>
            </a:r>
            <a:r>
              <a:rPr lang="zh-CN" altLang="en-US" sz="3200" dirty="0" smtClean="0"/>
              <a:t>；</a:t>
            </a:r>
            <a:r>
              <a:rPr lang="en-US" altLang="zh-CN" sz="3200" dirty="0" smtClean="0"/>
              <a:t>9</a:t>
            </a:r>
            <a:r>
              <a:rPr lang="zh-CN" altLang="en-US" sz="3200" dirty="0" smtClean="0"/>
              <a:t>为此</a:t>
            </a:r>
            <a:r>
              <a:rPr lang="zh-CN" altLang="en-US" sz="3200" dirty="0"/>
              <a:t>表</a:t>
            </a:r>
            <a:r>
              <a:rPr lang="zh-CN" altLang="en-US" sz="3200" dirty="0">
                <a:solidFill>
                  <a:srgbClr val="FF0000"/>
                </a:solidFill>
              </a:rPr>
              <a:t>行</a:t>
            </a:r>
            <a:r>
              <a:rPr lang="zh-CN" altLang="en-US" sz="3200" dirty="0"/>
              <a:t>的数目（试验次数）。</a:t>
            </a:r>
            <a:endParaRPr lang="zh-CN" altLang="en-US" sz="3200" dirty="0"/>
          </a:p>
          <a:p>
            <a:pPr eaLnBrk="1" hangingPunct="1">
              <a:lnSpc>
                <a:spcPct val="150000"/>
              </a:lnSpc>
              <a:buNone/>
            </a:pPr>
            <a:r>
              <a:rPr lang="zh-CN" altLang="en-US" sz="3200" dirty="0" smtClean="0"/>
              <a:t> </a:t>
            </a:r>
            <a:endParaRPr lang="zh-CN" altLang="en-US" sz="3200" dirty="0"/>
          </a:p>
        </p:txBody>
      </p:sp>
      <p:sp>
        <p:nvSpPr>
          <p:cNvPr id="18436" name="日期占位符 3"/>
          <p:cNvSpPr txBox="1">
            <a:spLocks noGrp="1"/>
          </p:cNvSpPr>
          <p:nvPr>
            <p:ph type="dt" sz="half" idx="2"/>
          </p:nvPr>
        </p:nvSpPr>
        <p:spPr>
          <a:xfrm>
            <a:off x="5791200" y="6405563"/>
            <a:ext cx="3044825" cy="365125"/>
          </a:xfrm>
          <a:noFill/>
          <a:ln>
            <a:noFill/>
          </a:ln>
        </p:spPr>
        <p:txBody>
          <a:bodyPr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2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2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2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2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2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</a:defRPr>
            </a:lvl5pPr>
          </a:lstStyle>
          <a:p>
            <a:pPr lvl="0" algn="r" eaLnBrk="1" hangingPunct="1"/>
            <a:r>
              <a:rPr lang="en-US" altLang="zh-CN" sz="1400" dirty="0">
                <a:solidFill>
                  <a:srgbClr val="FFFFFF"/>
                </a:solidFill>
              </a:rPr>
              <a:t>   《</a:t>
            </a:r>
            <a:r>
              <a:rPr lang="zh-CN" altLang="en-US" sz="1400" dirty="0">
                <a:solidFill>
                  <a:srgbClr val="FFFFFF"/>
                </a:solidFill>
              </a:rPr>
              <a:t>软件工程</a:t>
            </a:r>
            <a:r>
              <a:rPr lang="en-US" altLang="zh-CN" sz="1400" dirty="0">
                <a:solidFill>
                  <a:srgbClr val="FFFFFF"/>
                </a:solidFill>
              </a:rPr>
              <a:t>》</a:t>
            </a:r>
            <a:r>
              <a:rPr lang="zh-CN" altLang="en-US" sz="1400" dirty="0">
                <a:solidFill>
                  <a:srgbClr val="FFFFFF"/>
                </a:solidFill>
              </a:rPr>
              <a:t>教学</a:t>
            </a:r>
            <a:endParaRPr lang="zh-CN" altLang="en-US" sz="1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标题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b"/>
          <a:lstStyle/>
          <a:p>
            <a:pPr eaLnBrk="1" hangingPunct="1"/>
            <a:r>
              <a:rPr lang="zh-CN" altLang="en-US" dirty="0"/>
              <a:t>正交试验法</a:t>
            </a:r>
            <a:endParaRPr lang="zh-CN" altLang="en-US" kern="1200" dirty="0">
              <a:solidFill>
                <a:srgbClr val="7B9899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8435" name="内容占位符 2"/>
          <p:cNvSpPr>
            <a:spLocks noGrp="1"/>
          </p:cNvSpPr>
          <p:nvPr>
            <p:ph sz="quarter" idx="1"/>
          </p:nvPr>
        </p:nvSpPr>
        <p:spPr>
          <a:xfrm>
            <a:off x="301625" y="1527174"/>
            <a:ext cx="8533765" cy="4949825"/>
          </a:xfrm>
        </p:spPr>
        <p:txBody>
          <a:bodyPr vert="horz" wrap="square" lIns="91440" tIns="45720" rIns="91440" bIns="45720" anchor="t"/>
          <a:lstStyle/>
          <a:p>
            <a:pPr eaLnBrk="1" hangingPunct="1">
              <a:buNone/>
            </a:pPr>
            <a:r>
              <a:rPr lang="zh-CN" altLang="en-US" sz="3200" dirty="0" smtClean="0"/>
              <a:t> </a:t>
            </a:r>
            <a:endParaRPr lang="zh-CN" altLang="en-US" sz="3200" dirty="0"/>
          </a:p>
        </p:txBody>
      </p:sp>
      <p:sp>
        <p:nvSpPr>
          <p:cNvPr id="18436" name="日期占位符 3"/>
          <p:cNvSpPr txBox="1">
            <a:spLocks noGrp="1"/>
          </p:cNvSpPr>
          <p:nvPr>
            <p:ph type="dt" sz="half" idx="2"/>
          </p:nvPr>
        </p:nvSpPr>
        <p:spPr>
          <a:xfrm>
            <a:off x="5791200" y="6405563"/>
            <a:ext cx="3044825" cy="365125"/>
          </a:xfrm>
          <a:noFill/>
          <a:ln>
            <a:noFill/>
          </a:ln>
        </p:spPr>
        <p:txBody>
          <a:bodyPr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2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2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2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2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2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</a:defRPr>
            </a:lvl5pPr>
          </a:lstStyle>
          <a:p>
            <a:pPr lvl="0" algn="r" eaLnBrk="1" hangingPunct="1"/>
            <a:r>
              <a:rPr lang="en-US" altLang="zh-CN" sz="1400" dirty="0">
                <a:solidFill>
                  <a:srgbClr val="FFFFFF"/>
                </a:solidFill>
              </a:rPr>
              <a:t>   《</a:t>
            </a:r>
            <a:r>
              <a:rPr lang="zh-CN" altLang="en-US" sz="1400" dirty="0">
                <a:solidFill>
                  <a:srgbClr val="FFFFFF"/>
                </a:solidFill>
              </a:rPr>
              <a:t>软件工程</a:t>
            </a:r>
            <a:r>
              <a:rPr lang="en-US" altLang="zh-CN" sz="1400" dirty="0">
                <a:solidFill>
                  <a:srgbClr val="FFFFFF"/>
                </a:solidFill>
              </a:rPr>
              <a:t>》</a:t>
            </a:r>
            <a:r>
              <a:rPr lang="zh-CN" altLang="en-US" sz="1400" dirty="0">
                <a:solidFill>
                  <a:srgbClr val="FFFFFF"/>
                </a:solidFill>
              </a:rPr>
              <a:t>教学</a:t>
            </a:r>
            <a:endParaRPr lang="zh-CN" altLang="en-US" sz="1400" dirty="0">
              <a:solidFill>
                <a:srgbClr val="FFFFFF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6892" y="1643640"/>
            <a:ext cx="8324691" cy="4222173"/>
          </a:xfrm>
          <a:prstGeom prst="rect">
            <a:avLst/>
          </a:prstGeom>
        </p:spPr>
      </p:pic>
    </p:spTree>
  </p:cSld>
  <p:clrMapOvr>
    <a:masterClrMapping/>
  </p:clrMapOvr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numCol="1" anchor="b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300" b="0" i="0" u="none" strike="noStrike" kern="1200" cap="none" spc="0" normalizeH="0" baseline="0" noProof="0">
              <a:ln>
                <a:noFill/>
              </a:ln>
              <a:solidFill>
                <a:schemeClr val="accent3">
                  <a:shade val="7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9939" name="内容占位符 2"/>
          <p:cNvSpPr>
            <a:spLocks noGrp="1"/>
          </p:cNvSpPr>
          <p:nvPr>
            <p:ph sz="quarter" idx="1"/>
          </p:nvPr>
        </p:nvSpPr>
        <p:spPr>
          <a:xfrm>
            <a:off x="301625" y="1527175"/>
            <a:ext cx="8504238" cy="4572000"/>
          </a:xfrm>
        </p:spPr>
        <p:txBody>
          <a:bodyPr vert="horz" wrap="square" lIns="91440" tIns="45720" rIns="91440" bIns="45720" anchor="t"/>
          <a:lstStyle/>
          <a:p>
            <a:pPr eaLnBrk="1" hangingPunct="1"/>
            <a:r>
              <a:rPr lang="zh-CN" altLang="en-US" sz="3600" dirty="0"/>
              <a:t>例：为提高某化工产品的转化率，选择了三个有关因素进行条件试验，反应温度（</a:t>
            </a:r>
            <a:r>
              <a:rPr lang="en-US" altLang="zh-CN" sz="3600" dirty="0"/>
              <a:t>A</a:t>
            </a:r>
            <a:r>
              <a:rPr lang="zh-CN" altLang="en-US" sz="3600" dirty="0"/>
              <a:t>）</a:t>
            </a:r>
            <a:r>
              <a:rPr lang="en-US" altLang="zh-CN" sz="3600" dirty="0"/>
              <a:t>,</a:t>
            </a:r>
            <a:r>
              <a:rPr lang="zh-CN" altLang="en-US" sz="3600" dirty="0"/>
              <a:t>反应时间（</a:t>
            </a:r>
            <a:r>
              <a:rPr lang="en-US" altLang="zh-CN" sz="3600" dirty="0"/>
              <a:t>B</a:t>
            </a:r>
            <a:r>
              <a:rPr lang="zh-CN" altLang="en-US" sz="3600" dirty="0"/>
              <a:t>）</a:t>
            </a:r>
            <a:r>
              <a:rPr lang="en-US" altLang="zh-CN" sz="3600" dirty="0"/>
              <a:t>,</a:t>
            </a:r>
            <a:r>
              <a:rPr lang="zh-CN" altLang="en-US" sz="3600" dirty="0"/>
              <a:t>用碱量（</a:t>
            </a:r>
            <a:r>
              <a:rPr lang="en-US" altLang="zh-CN" sz="3600" dirty="0"/>
              <a:t>C</a:t>
            </a:r>
            <a:r>
              <a:rPr lang="zh-CN" altLang="en-US" sz="3600" dirty="0"/>
              <a:t>），并确定了他们的试验范围：</a:t>
            </a:r>
            <a:endParaRPr lang="zh-CN" altLang="en-US" sz="3600" dirty="0"/>
          </a:p>
          <a:p>
            <a:pPr eaLnBrk="1" hangingPunct="1"/>
            <a:r>
              <a:rPr lang="en-US" altLang="zh-CN" sz="3600" dirty="0"/>
              <a:t>A:80~90°</a:t>
            </a:r>
            <a:endParaRPr lang="en-US" altLang="zh-CN" sz="3600" dirty="0"/>
          </a:p>
          <a:p>
            <a:pPr eaLnBrk="1" hangingPunct="1"/>
            <a:r>
              <a:rPr lang="en-US" altLang="zh-CN" sz="3600" dirty="0"/>
              <a:t>B:90~150</a:t>
            </a:r>
            <a:r>
              <a:rPr lang="zh-CN" altLang="en-US" sz="3600" dirty="0"/>
              <a:t>分钟</a:t>
            </a:r>
            <a:endParaRPr lang="zh-CN" altLang="en-US" sz="3600" dirty="0"/>
          </a:p>
          <a:p>
            <a:pPr eaLnBrk="1" hangingPunct="1"/>
            <a:r>
              <a:rPr lang="en-US" altLang="zh-CN" sz="3600" dirty="0"/>
              <a:t>C:5%~7%</a:t>
            </a:r>
            <a:endParaRPr lang="zh-CN" altLang="en-US" sz="3600" dirty="0"/>
          </a:p>
          <a:p>
            <a:pPr eaLnBrk="1" hangingPunct="1"/>
            <a:endParaRPr lang="zh-CN" altLang="en-US" sz="3600" dirty="0"/>
          </a:p>
        </p:txBody>
      </p:sp>
    </p:spTree>
  </p:cSld>
  <p:clrMapOvr>
    <a:masterClrMapping/>
  </p:clrMapOvr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numCol="1" anchor="b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300" b="0" i="0" u="none" strike="noStrike" kern="1200" cap="none" spc="0" normalizeH="0" baseline="0" noProof="0">
              <a:ln>
                <a:noFill/>
              </a:ln>
              <a:solidFill>
                <a:schemeClr val="accent3">
                  <a:shade val="7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0963" name="内容占位符 2"/>
          <p:cNvSpPr>
            <a:spLocks noGrp="1"/>
          </p:cNvSpPr>
          <p:nvPr>
            <p:ph sz="quarter" idx="1"/>
          </p:nvPr>
        </p:nvSpPr>
        <p:spPr>
          <a:xfrm>
            <a:off x="171450" y="1278255"/>
            <a:ext cx="8504555" cy="5128895"/>
          </a:xfrm>
        </p:spPr>
        <p:txBody>
          <a:bodyPr vert="horz" wrap="square" lIns="91440" tIns="45720" rIns="91440" bIns="45720" anchor="t"/>
          <a:lstStyle/>
          <a:p>
            <a:pPr eaLnBrk="1" hangingPunct="1">
              <a:lnSpc>
                <a:spcPct val="150000"/>
              </a:lnSpc>
            </a:pPr>
            <a:r>
              <a:rPr lang="zh-CN" altLang="en-US" sz="2400" dirty="0"/>
              <a:t>试验目的是搞清楚因子</a:t>
            </a:r>
            <a:r>
              <a:rPr lang="en-US" altLang="zh-CN" sz="2400" dirty="0"/>
              <a:t>ABC</a:t>
            </a:r>
            <a:r>
              <a:rPr lang="zh-CN" altLang="en-US" sz="2400" dirty="0"/>
              <a:t>对转化率有什么影响，哪些是主要的，哪些是次要的，从而确定最适生产条件，即温度、时间及用碱量各为多少才能使转化率最高，这里对因子</a:t>
            </a:r>
            <a:r>
              <a:rPr lang="en-US" altLang="zh-CN" sz="2400" dirty="0"/>
              <a:t>ABC</a:t>
            </a:r>
            <a:r>
              <a:rPr lang="zh-CN" altLang="en-US" sz="2400" dirty="0"/>
              <a:t>选择了三个水平</a:t>
            </a:r>
            <a:endParaRPr lang="zh-CN" altLang="en-US" sz="2400" dirty="0"/>
          </a:p>
          <a:p>
            <a:pPr eaLnBrk="1" hangingPunct="1">
              <a:lnSpc>
                <a:spcPct val="150000"/>
              </a:lnSpc>
            </a:pPr>
            <a:r>
              <a:rPr lang="en-US" altLang="zh-CN" sz="2400" dirty="0"/>
              <a:t>A</a:t>
            </a:r>
            <a:r>
              <a:rPr lang="zh-CN" altLang="en-US" sz="2400" dirty="0"/>
              <a:t>：</a:t>
            </a:r>
            <a:r>
              <a:rPr lang="en-US" altLang="zh-CN" sz="2400" dirty="0"/>
              <a:t>A1=80°</a:t>
            </a:r>
            <a:r>
              <a:rPr lang="zh-CN" altLang="en-US" sz="2400" dirty="0"/>
              <a:t>，</a:t>
            </a:r>
            <a:r>
              <a:rPr lang="en-US" altLang="zh-CN" sz="2400" dirty="0"/>
              <a:t>A2=85°</a:t>
            </a:r>
            <a:r>
              <a:rPr lang="zh-CN" altLang="en-US" sz="2400" dirty="0"/>
              <a:t>，</a:t>
            </a:r>
            <a:r>
              <a:rPr lang="en-US" altLang="zh-CN" sz="2400" dirty="0"/>
              <a:t>A3=90°</a:t>
            </a:r>
            <a:r>
              <a:rPr lang="zh-CN" altLang="en-US" sz="2400" dirty="0"/>
              <a:t>；</a:t>
            </a:r>
            <a:endParaRPr lang="zh-CN" altLang="en-US" sz="2400" dirty="0"/>
          </a:p>
          <a:p>
            <a:pPr eaLnBrk="1" hangingPunct="1">
              <a:lnSpc>
                <a:spcPct val="150000"/>
              </a:lnSpc>
            </a:pPr>
            <a:r>
              <a:rPr lang="en-US" altLang="zh-CN" sz="2400" dirty="0"/>
              <a:t>B</a:t>
            </a:r>
            <a:r>
              <a:rPr lang="zh-CN" altLang="en-US" sz="2400" dirty="0"/>
              <a:t>：</a:t>
            </a:r>
            <a:r>
              <a:rPr lang="en-US" altLang="zh-CN" sz="2400" dirty="0"/>
              <a:t>B1=90</a:t>
            </a:r>
            <a:r>
              <a:rPr lang="zh-CN" altLang="en-US" sz="2400" dirty="0"/>
              <a:t>分钟，</a:t>
            </a:r>
            <a:r>
              <a:rPr lang="en-US" altLang="zh-CN" sz="2400" dirty="0"/>
              <a:t>B2=120</a:t>
            </a:r>
            <a:r>
              <a:rPr lang="zh-CN" altLang="en-US" sz="2400" dirty="0"/>
              <a:t>分钟，</a:t>
            </a:r>
            <a:r>
              <a:rPr lang="en-US" altLang="zh-CN" sz="2400" dirty="0"/>
              <a:t>B3=150</a:t>
            </a:r>
            <a:r>
              <a:rPr lang="zh-CN" altLang="en-US" sz="2400" dirty="0"/>
              <a:t>分钟；</a:t>
            </a:r>
            <a:endParaRPr lang="zh-CN" altLang="en-US" sz="2400" dirty="0"/>
          </a:p>
          <a:p>
            <a:pPr eaLnBrk="1" hangingPunct="1">
              <a:lnSpc>
                <a:spcPct val="150000"/>
              </a:lnSpc>
            </a:pPr>
            <a:r>
              <a:rPr lang="en-US" altLang="zh-CN" sz="2400" dirty="0"/>
              <a:t>C</a:t>
            </a:r>
            <a:r>
              <a:rPr lang="zh-CN" altLang="en-US" sz="2400" dirty="0"/>
              <a:t>：</a:t>
            </a:r>
            <a:r>
              <a:rPr lang="en-US" altLang="zh-CN" sz="2400" dirty="0"/>
              <a:t>C1=5%</a:t>
            </a:r>
            <a:r>
              <a:rPr lang="zh-CN" altLang="en-US" sz="2400" dirty="0"/>
              <a:t>，</a:t>
            </a:r>
            <a:r>
              <a:rPr lang="en-US" altLang="zh-CN" sz="2400" dirty="0"/>
              <a:t>C2=6%</a:t>
            </a:r>
            <a:r>
              <a:rPr lang="zh-CN" altLang="en-US" sz="2400" dirty="0"/>
              <a:t>，</a:t>
            </a:r>
            <a:r>
              <a:rPr lang="en-US" altLang="zh-CN" sz="2400" dirty="0"/>
              <a:t>C3=7%</a:t>
            </a:r>
            <a:endParaRPr lang="zh-CN" altLang="en-US" sz="2400" dirty="0"/>
          </a:p>
          <a:p>
            <a:pPr eaLnBrk="1" hangingPunct="1"/>
            <a:endParaRPr lang="zh-CN" altLang="en-US" sz="2400" dirty="0"/>
          </a:p>
        </p:txBody>
      </p:sp>
    </p:spTree>
  </p:cSld>
  <p:clrMapOvr>
    <a:masterClrMapping/>
  </p:clrMapOvr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numCol="1" anchor="b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300" b="0" i="0" u="none" strike="noStrike" kern="1200" cap="none" spc="0" normalizeH="0" baseline="0" noProof="0">
              <a:ln>
                <a:noFill/>
              </a:ln>
              <a:solidFill>
                <a:schemeClr val="accent3">
                  <a:shade val="7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1987" name="内容占位符 2"/>
          <p:cNvSpPr>
            <a:spLocks noGrp="1"/>
          </p:cNvSpPr>
          <p:nvPr>
            <p:ph sz="quarter" idx="1"/>
          </p:nvPr>
        </p:nvSpPr>
        <p:spPr>
          <a:xfrm>
            <a:off x="319405" y="1336675"/>
            <a:ext cx="8504238" cy="1520825"/>
          </a:xfrm>
        </p:spPr>
        <p:txBody>
          <a:bodyPr vert="horz" wrap="square" lIns="91440" tIns="45720" rIns="91440" bIns="45720" anchor="t"/>
          <a:lstStyle/>
          <a:p>
            <a:pPr eaLnBrk="1" hangingPunct="1"/>
            <a:r>
              <a:rPr lang="zh-CN" altLang="en-US" sz="2400" dirty="0"/>
              <a:t>这种三因子三水平的条件试验，可以有两种方法</a:t>
            </a:r>
            <a:endParaRPr lang="zh-CN" altLang="en-US" sz="2400" dirty="0"/>
          </a:p>
          <a:p>
            <a:pPr eaLnBrk="1" hangingPunct="1"/>
            <a:r>
              <a:rPr lang="zh-CN" altLang="en-US" sz="2400" dirty="0"/>
              <a:t>取三因子所有水平之间的组合，下图立方体有</a:t>
            </a:r>
            <a:r>
              <a:rPr lang="en-US" altLang="zh-CN" sz="2400" dirty="0"/>
              <a:t>27</a:t>
            </a:r>
            <a:r>
              <a:rPr lang="zh-CN" altLang="en-US" sz="2400" dirty="0"/>
              <a:t>个节点，这种试验法叫全面试验法</a:t>
            </a:r>
            <a:endParaRPr lang="zh-CN" altLang="en-US" sz="2400" dirty="0"/>
          </a:p>
          <a:p>
            <a:pPr eaLnBrk="1" hangingPunct="1"/>
            <a:endParaRPr lang="zh-CN" altLang="en-US" sz="2400" dirty="0"/>
          </a:p>
        </p:txBody>
      </p:sp>
      <p:pic>
        <p:nvPicPr>
          <p:cNvPr id="41988" name="Picture 3"/>
          <p:cNvPicPr>
            <a:picLocks noChangeAspect="1"/>
          </p:cNvPicPr>
          <p:nvPr/>
        </p:nvPicPr>
        <p:blipFill>
          <a:blip r:embed="rId1"/>
          <a:srcRect l="27486" t="17630" r="43219" b="44508"/>
          <a:stretch>
            <a:fillRect/>
          </a:stretch>
        </p:blipFill>
        <p:spPr>
          <a:xfrm>
            <a:off x="2488565" y="2981960"/>
            <a:ext cx="4166235" cy="333819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numCol="1" anchor="b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300" b="0" i="0" u="none" strike="noStrike" kern="1200" cap="none" spc="0" normalizeH="0" baseline="0" noProof="0">
              <a:ln>
                <a:noFill/>
              </a:ln>
              <a:solidFill>
                <a:schemeClr val="accent3">
                  <a:shade val="7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3011" name="内容占位符 2"/>
          <p:cNvSpPr>
            <a:spLocks noGrp="1"/>
          </p:cNvSpPr>
          <p:nvPr>
            <p:ph sz="quarter" idx="1"/>
          </p:nvPr>
        </p:nvSpPr>
        <p:spPr>
          <a:xfrm>
            <a:off x="171450" y="1394460"/>
            <a:ext cx="8504238" cy="1063625"/>
          </a:xfrm>
        </p:spPr>
        <p:txBody>
          <a:bodyPr vert="horz" wrap="square" lIns="91440" tIns="45720" rIns="91440" bIns="45720" anchor="t"/>
          <a:lstStyle/>
          <a:p>
            <a:pPr eaLnBrk="1" hangingPunct="1"/>
            <a:r>
              <a:rPr lang="zh-CN" altLang="en-US" sz="2800" dirty="0"/>
              <a:t>简单对比法，即变化一个因素而固定其他因素，首先固定</a:t>
            </a:r>
            <a:r>
              <a:rPr lang="en-US" altLang="zh-CN" sz="2800" dirty="0"/>
              <a:t>B</a:t>
            </a:r>
            <a:r>
              <a:rPr lang="zh-CN" altLang="en-US" sz="2800" dirty="0"/>
              <a:t>、</a:t>
            </a:r>
            <a:r>
              <a:rPr lang="en-US" altLang="zh-CN" sz="2800" dirty="0"/>
              <a:t>C</a:t>
            </a:r>
            <a:r>
              <a:rPr lang="zh-CN" altLang="en-US" sz="2800" dirty="0"/>
              <a:t>于</a:t>
            </a:r>
            <a:r>
              <a:rPr lang="en-US" altLang="zh-CN" sz="2800" dirty="0"/>
              <a:t>B1</a:t>
            </a:r>
            <a:r>
              <a:rPr lang="zh-CN" altLang="en-US" sz="2800" dirty="0"/>
              <a:t>、</a:t>
            </a:r>
            <a:r>
              <a:rPr lang="en-US" altLang="zh-CN" sz="2800" dirty="0"/>
              <a:t>C1</a:t>
            </a:r>
            <a:r>
              <a:rPr lang="zh-CN" altLang="en-US" sz="2800" dirty="0"/>
              <a:t>，使</a:t>
            </a:r>
            <a:r>
              <a:rPr lang="en-US" altLang="zh-CN" sz="2800" dirty="0"/>
              <a:t>A</a:t>
            </a:r>
            <a:r>
              <a:rPr lang="zh-CN" altLang="en-US" sz="2800" dirty="0"/>
              <a:t>变化</a:t>
            </a:r>
            <a:endParaRPr lang="zh-CN" altLang="en-US" sz="2800" dirty="0"/>
          </a:p>
          <a:p>
            <a:pPr eaLnBrk="1" hangingPunct="1"/>
            <a:endParaRPr lang="zh-CN" altLang="en-US" sz="2800" dirty="0"/>
          </a:p>
        </p:txBody>
      </p:sp>
      <p:pic>
        <p:nvPicPr>
          <p:cNvPr id="43012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1655" y="2458085"/>
            <a:ext cx="5763260" cy="35293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3013" name="TextBox 4"/>
          <p:cNvSpPr txBox="1"/>
          <p:nvPr/>
        </p:nvSpPr>
        <p:spPr>
          <a:xfrm>
            <a:off x="6477000" y="3352800"/>
            <a:ext cx="2438400" cy="22453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dirty="0">
                <a:latin typeface="Arial" panose="020B0604020202020204" pitchFamily="34" charset="0"/>
              </a:rPr>
              <a:t>于是就认为最好的工艺条件是</a:t>
            </a:r>
            <a:r>
              <a:rPr lang="en-US" altLang="zh-CN" sz="3200" dirty="0">
                <a:latin typeface="Arial" panose="020B0604020202020204" pitchFamily="34" charset="0"/>
              </a:rPr>
              <a:t>A3B2C2</a:t>
            </a:r>
            <a:endParaRPr lang="zh-CN" altLang="en-US" sz="3200" dirty="0">
              <a:latin typeface="Arial" panose="020B0604020202020204" pitchFamily="34" charset="0"/>
            </a:endParaRPr>
          </a:p>
          <a:p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29" name="标题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r>
              <a:rPr lang="zh-CN" altLang="en-US" dirty="0"/>
              <a:t>等价类划分的细则</a:t>
            </a:r>
            <a:endParaRPr lang="zh-CN" altLang="en-US" dirty="0"/>
          </a:p>
        </p:txBody>
      </p:sp>
      <p:sp>
        <p:nvSpPr>
          <p:cNvPr id="13315" name="内容占位符 2"/>
          <p:cNvSpPr>
            <a:spLocks noGrp="1"/>
          </p:cNvSpPr>
          <p:nvPr>
            <p:ph idx="1"/>
          </p:nvPr>
        </p:nvSpPr>
        <p:spPr>
          <a:xfrm>
            <a:off x="195263" y="1050925"/>
            <a:ext cx="7772400" cy="5907088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Tx/>
              <a:buFontTx/>
              <a:buNone/>
              <a:defRPr/>
            </a:pPr>
            <a:r>
              <a:rPr kumimoji="0" lang="zh-CN" alt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+mn-ea"/>
                <a:cs typeface="楷体" panose="02010609060101010101" pitchFamily="49" charset="-122"/>
              </a:rPr>
              <a:t>等价类的划分细则</a:t>
            </a: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+mn-ea"/>
                <a:cs typeface="楷体" panose="02010609060101010101" pitchFamily="49" charset="-122"/>
              </a:rPr>
              <a:t>(</a:t>
            </a:r>
            <a:r>
              <a:rPr kumimoji="0" lang="zh-CN" alt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+mn-ea"/>
                <a:cs typeface="楷体" panose="02010609060101010101" pitchFamily="49" charset="-122"/>
              </a:rPr>
              <a:t>根据输入输出条件</a:t>
            </a: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+mn-ea"/>
                <a:cs typeface="楷体" panose="02010609060101010101" pitchFamily="49" charset="-122"/>
              </a:rPr>
              <a:t>)</a:t>
            </a:r>
            <a:endParaRPr kumimoji="0" lang="en-US" altLang="zh-CN" sz="32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+mn-ea"/>
              <a:cs typeface="楷体" panose="02010609060101010101" pitchFamily="49" charset="-122"/>
            </a:endParaRPr>
          </a:p>
          <a:p>
            <a:pPr marL="514350" marR="0" lvl="0" indent="-51435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Tx/>
              <a:buFontTx/>
              <a:buAutoNum type="circleNumDbPlain"/>
              <a:defRPr/>
            </a:pPr>
            <a:r>
              <a:rPr kumimoji="0" lang="zh-CN" alt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+mn-ea"/>
                <a:cs typeface="楷体" panose="02010609060101010101" pitchFamily="49" charset="-122"/>
              </a:rPr>
              <a:t>在输入条件</a:t>
            </a:r>
            <a:r>
              <a:rPr kumimoji="0" lang="zh-CN" alt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+mn-ea"/>
                <a:cs typeface="楷体" panose="02010609060101010101" pitchFamily="49" charset="-122"/>
              </a:rPr>
              <a:t>规定了</a:t>
            </a:r>
            <a:r>
              <a:rPr kumimoji="0" lang="zh-CN" alt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+mn-ea"/>
                <a:cs typeface="楷体" panose="02010609060101010101" pitchFamily="49" charset="-122"/>
              </a:rPr>
              <a:t>取值</a:t>
            </a:r>
            <a:r>
              <a:rPr kumimoji="0" lang="zh-CN" alt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楷体" panose="02010609060101010101" pitchFamily="49" charset="-122"/>
                <a:ea typeface="+mn-ea"/>
                <a:cs typeface="楷体" panose="02010609060101010101" pitchFamily="49" charset="-122"/>
              </a:rPr>
              <a:t>范围</a:t>
            </a:r>
            <a:r>
              <a:rPr kumimoji="0" lang="zh-CN" alt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+mn-ea"/>
                <a:cs typeface="楷体" panose="02010609060101010101" pitchFamily="49" charset="-122"/>
              </a:rPr>
              <a:t>或值的</a:t>
            </a:r>
            <a:r>
              <a:rPr kumimoji="0" lang="zh-CN" alt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楷体" panose="02010609060101010101" pitchFamily="49" charset="-122"/>
                <a:ea typeface="+mn-ea"/>
                <a:cs typeface="楷体" panose="02010609060101010101" pitchFamily="49" charset="-122"/>
              </a:rPr>
              <a:t>个数</a:t>
            </a:r>
            <a:r>
              <a:rPr kumimoji="0" lang="zh-CN" alt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+mn-ea"/>
                <a:cs typeface="楷体" panose="02010609060101010101" pitchFamily="49" charset="-122"/>
              </a:rPr>
              <a:t>的情况下</a:t>
            </a: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+mn-ea"/>
                <a:cs typeface="楷体" panose="02010609060101010101" pitchFamily="49" charset="-122"/>
              </a:rPr>
              <a:t>,</a:t>
            </a:r>
            <a:r>
              <a:rPr kumimoji="0" lang="zh-CN" alt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+mn-ea"/>
                <a:cs typeface="楷体" panose="02010609060101010101" pitchFamily="49" charset="-122"/>
              </a:rPr>
              <a:t>则可以确立</a:t>
            </a:r>
            <a:r>
              <a:rPr kumimoji="0" lang="zh-CN" alt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楷体" panose="02010609060101010101" pitchFamily="49" charset="-122"/>
                <a:ea typeface="+mn-ea"/>
                <a:cs typeface="楷体" panose="02010609060101010101" pitchFamily="49" charset="-122"/>
              </a:rPr>
              <a:t>一个有效</a:t>
            </a:r>
            <a:r>
              <a:rPr kumimoji="0" lang="zh-CN" alt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+mn-ea"/>
                <a:cs typeface="楷体" panose="02010609060101010101" pitchFamily="49" charset="-122"/>
              </a:rPr>
              <a:t>等价类和</a:t>
            </a:r>
            <a:r>
              <a:rPr kumimoji="0" lang="zh-CN" alt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楷体" panose="02010609060101010101" pitchFamily="49" charset="-122"/>
                <a:ea typeface="+mn-ea"/>
                <a:cs typeface="楷体" panose="02010609060101010101" pitchFamily="49" charset="-122"/>
              </a:rPr>
              <a:t>两个无效</a:t>
            </a:r>
            <a:r>
              <a:rPr kumimoji="0" lang="zh-CN" alt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+mn-ea"/>
                <a:cs typeface="楷体" panose="02010609060101010101" pitchFamily="49" charset="-122"/>
              </a:rPr>
              <a:t>等价类。（</a:t>
            </a: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+mn-ea"/>
                <a:cs typeface="楷体" panose="02010609060101010101" pitchFamily="49" charset="-122"/>
              </a:rPr>
              <a:t>&lt;=&gt;)</a:t>
            </a:r>
            <a:endParaRPr kumimoji="0" lang="en-US" altLang="zh-CN" sz="32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+mn-ea"/>
              <a:cs typeface="楷体" panose="02010609060101010101" pitchFamily="49" charset="-122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+mn-ea"/>
                <a:cs typeface="楷体" panose="02010609060101010101" pitchFamily="49" charset="-122"/>
              </a:rPr>
              <a:t>实例：</a:t>
            </a:r>
            <a:endParaRPr kumimoji="0" lang="en-US" altLang="zh-CN" sz="32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+mn-ea"/>
              <a:cs typeface="楷体" panose="02010609060101010101" pitchFamily="49" charset="-122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Tx/>
              <a:buFontTx/>
              <a:buNone/>
              <a:defRPr/>
            </a:pPr>
            <a:r>
              <a:rPr kumimoji="0" lang="zh-CN" alt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+mn-ea"/>
                <a:cs typeface="楷体" panose="02010609060101010101" pitchFamily="49" charset="-122"/>
              </a:rPr>
              <a:t>输入值是学生成绩，范围是</a:t>
            </a: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+mn-ea"/>
                <a:cs typeface="楷体" panose="02010609060101010101" pitchFamily="49" charset="-122"/>
              </a:rPr>
              <a:t>0</a:t>
            </a:r>
            <a:r>
              <a:rPr kumimoji="0" lang="zh-CN" alt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+mn-ea"/>
                <a:cs typeface="楷体" panose="02010609060101010101" pitchFamily="49" charset="-122"/>
              </a:rPr>
              <a:t>～</a:t>
            </a: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+mn-ea"/>
                <a:cs typeface="楷体" panose="02010609060101010101" pitchFamily="49" charset="-122"/>
              </a:rPr>
              <a:t>100</a:t>
            </a:r>
            <a:endParaRPr kumimoji="0" lang="en-US" altLang="zh-CN" sz="32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+mn-ea"/>
              <a:cs typeface="楷体" panose="02010609060101010101" pitchFamily="49" charset="-122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Tx/>
              <a:buFontTx/>
              <a:buNone/>
              <a:defRPr/>
            </a:pPr>
            <a:r>
              <a:rPr kumimoji="0" lang="zh-CN" alt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+mn-ea"/>
                <a:cs typeface="楷体" panose="02010609060101010101" pitchFamily="49" charset="-122"/>
              </a:rPr>
              <a:t>有效等价类：</a:t>
            </a:r>
            <a:endParaRPr kumimoji="0" lang="en-US" altLang="zh-CN" sz="32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+mn-ea"/>
              <a:cs typeface="楷体" panose="02010609060101010101" pitchFamily="49" charset="-122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Tx/>
              <a:buFontTx/>
              <a:buNone/>
              <a:defRPr/>
            </a:pPr>
            <a:r>
              <a:rPr kumimoji="0" lang="zh-CN" alt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+mn-ea"/>
                <a:cs typeface="楷体" panose="02010609060101010101" pitchFamily="49" charset="-122"/>
              </a:rPr>
              <a:t>①</a:t>
            </a: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楷体" panose="02010609060101010101" pitchFamily="49" charset="-122"/>
                <a:ea typeface="+mn-ea"/>
                <a:cs typeface="楷体" panose="02010609060101010101" pitchFamily="49" charset="-122"/>
              </a:rPr>
              <a:t>0≤</a:t>
            </a:r>
            <a:r>
              <a:rPr kumimoji="0" lang="zh-CN" alt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楷体" panose="02010609060101010101" pitchFamily="49" charset="-122"/>
                <a:ea typeface="+mn-ea"/>
                <a:cs typeface="楷体" panose="02010609060101010101" pitchFamily="49" charset="-122"/>
              </a:rPr>
              <a:t>成绩≤</a:t>
            </a: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楷体" panose="02010609060101010101" pitchFamily="49" charset="-122"/>
                <a:ea typeface="+mn-ea"/>
                <a:cs typeface="楷体" panose="02010609060101010101" pitchFamily="49" charset="-122"/>
              </a:rPr>
              <a:t>100</a:t>
            </a:r>
            <a:endParaRPr kumimoji="0" lang="en-US" altLang="zh-CN" sz="3200" b="0" i="0" u="none" strike="noStrike" kern="0" cap="none" spc="0" normalizeH="0" baseline="0" noProof="0" dirty="0" smtClean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楷体" panose="02010609060101010101" pitchFamily="49" charset="-122"/>
              <a:ea typeface="+mn-ea"/>
              <a:cs typeface="楷体" panose="02010609060101010101" pitchFamily="49" charset="-122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Tx/>
              <a:buFontTx/>
              <a:buNone/>
              <a:defRPr/>
            </a:pPr>
            <a:r>
              <a:rPr kumimoji="0" lang="zh-CN" alt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+mn-ea"/>
                <a:cs typeface="楷体" panose="02010609060101010101" pitchFamily="49" charset="-122"/>
              </a:rPr>
              <a:t>无效等价类：</a:t>
            </a:r>
            <a:endParaRPr kumimoji="0" lang="en-US" altLang="zh-CN" sz="32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+mn-ea"/>
              <a:cs typeface="楷体" panose="02010609060101010101" pitchFamily="49" charset="-122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Tx/>
              <a:buFontTx/>
              <a:buNone/>
              <a:defRPr/>
            </a:pPr>
            <a:r>
              <a:rPr kumimoji="0" lang="zh-CN" alt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+mn-ea"/>
                <a:cs typeface="楷体" panose="02010609060101010101" pitchFamily="49" charset="-122"/>
              </a:rPr>
              <a:t>①</a:t>
            </a:r>
            <a:r>
              <a:rPr kumimoji="0" lang="zh-CN" alt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楷体" panose="02010609060101010101" pitchFamily="49" charset="-122"/>
                <a:ea typeface="+mn-ea"/>
                <a:cs typeface="楷体" panose="02010609060101010101" pitchFamily="49" charset="-122"/>
              </a:rPr>
              <a:t>成绩</a:t>
            </a: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楷体" panose="02010609060101010101" pitchFamily="49" charset="-122"/>
                <a:ea typeface="+mn-ea"/>
                <a:cs typeface="楷体" panose="02010609060101010101" pitchFamily="49" charset="-122"/>
              </a:rPr>
              <a:t>&lt;0</a:t>
            </a:r>
            <a:r>
              <a:rPr kumimoji="0" lang="zh-CN" alt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楷体" panose="02010609060101010101" pitchFamily="49" charset="-122"/>
                <a:ea typeface="+mn-ea"/>
                <a:cs typeface="楷体" panose="02010609060101010101" pitchFamily="49" charset="-122"/>
              </a:rPr>
              <a:t>，</a:t>
            </a:r>
            <a:r>
              <a:rPr kumimoji="0" lang="zh-CN" alt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+mn-ea"/>
                <a:cs typeface="楷体" panose="02010609060101010101" pitchFamily="49" charset="-122"/>
              </a:rPr>
              <a:t>②</a:t>
            </a:r>
            <a:r>
              <a:rPr kumimoji="0" lang="zh-CN" alt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楷体" panose="02010609060101010101" pitchFamily="49" charset="-122"/>
                <a:ea typeface="+mn-ea"/>
                <a:cs typeface="楷体" panose="02010609060101010101" pitchFamily="49" charset="-122"/>
              </a:rPr>
              <a:t>成绩</a:t>
            </a: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楷体" panose="02010609060101010101" pitchFamily="49" charset="-122"/>
                <a:ea typeface="+mn-ea"/>
                <a:cs typeface="楷体" panose="02010609060101010101" pitchFamily="49" charset="-122"/>
              </a:rPr>
              <a:t>&gt;100</a:t>
            </a:r>
            <a:endParaRPr kumimoji="0" lang="en-US" altLang="zh-CN" sz="3200" b="0" i="0" u="none" strike="noStrike" kern="0" cap="none" spc="0" normalizeH="0" baseline="0" noProof="0" dirty="0" smtClean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楷体" panose="02010609060101010101" pitchFamily="49" charset="-122"/>
              <a:ea typeface="+mn-ea"/>
              <a:cs typeface="楷体" panose="02010609060101010101" pitchFamily="49" charset="-122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bg1"/>
              </a:buClr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dirty="0" smtClean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楷体" panose="02010609060101010101" pitchFamily="49" charset="-122"/>
              <a:ea typeface="+mn-ea"/>
              <a:cs typeface="楷体" panose="02010609060101010101" pitchFamily="49" charset="-122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dirty="0" smtClean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楷体" panose="02010609060101010101" pitchFamily="49" charset="-122"/>
              <a:ea typeface="+mn-ea"/>
              <a:cs typeface="楷体" panose="02010609060101010101" pitchFamily="49" charset="-122"/>
            </a:endParaRPr>
          </a:p>
        </p:txBody>
      </p:sp>
      <p:sp>
        <p:nvSpPr>
          <p:cNvPr id="27652" name="日期占位符 3"/>
          <p:cNvSpPr txBox="1">
            <a:spLocks noGrp="1"/>
          </p:cNvSpPr>
          <p:nvPr>
            <p:ph type="dt" sz="half"/>
          </p:nvPr>
        </p:nvSpPr>
        <p:spPr bwMode="auto">
          <a:xfrm>
            <a:off x="7235825" y="6453188"/>
            <a:ext cx="1439863" cy="19685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</a:ln>
        </p:spPr>
        <p:txBody>
          <a:bodyPr/>
          <a:lstStyle/>
          <a:p>
            <a:pPr marL="0" marR="0" lvl="0" indent="0" algn="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+mn-ea"/>
                <a:cs typeface="楷体" panose="02010609060101010101" pitchFamily="49" charset="-122"/>
              </a:rPr>
              <a:t>   </a:t>
            </a:r>
            <a:endParaRPr kumimoji="0" lang="zh-CN" altLang="en-US" sz="1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+mn-ea"/>
              <a:cs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315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charRg st="19" end="6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315">
                                            <p:txEl>
                                              <p:charRg st="19" end="6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315">
                                            <p:txEl>
                                              <p:charRg st="19" end="6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charRg st="68" end="7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3315">
                                            <p:txEl>
                                              <p:charRg st="68" end="7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charRg st="72" end="9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3315">
                                            <p:txEl>
                                              <p:charRg st="72" end="9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charRg st="90" end="9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3315">
                                            <p:txEl>
                                              <p:charRg st="90" end="9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charRg st="97" end="10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3315">
                                            <p:txEl>
                                              <p:charRg st="97" end="10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315">
                                            <p:txEl>
                                              <p:charRg st="97" end="10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charRg st="107" end="1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13315">
                                            <p:txEl>
                                              <p:charRg st="107" end="1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charRg st="114" end="1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3315">
                                            <p:txEl>
                                              <p:charRg st="114" end="12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3315">
                                            <p:txEl>
                                              <p:charRg st="114" end="12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24" name="矩形 21"/>
          <p:cNvSpPr>
            <a:spLocks noChangeArrowheads="1"/>
          </p:cNvSpPr>
          <p:nvPr/>
        </p:nvSpPr>
        <p:spPr bwMode="auto">
          <a:xfrm>
            <a:off x="285750" y="1357313"/>
            <a:ext cx="8643938" cy="46158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（</a:t>
            </a:r>
            <a:r>
              <a:rPr kumimoji="1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</a:t>
            </a:r>
            <a:r>
              <a:rPr kumimoji="1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）对软件需求规格说明中的功能要求进行划分（层层分解与展开），分解成具体的、相对独立的基本功能。</a:t>
            </a:r>
            <a:br>
              <a:rPr kumimoji="1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1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（</a:t>
            </a:r>
            <a:r>
              <a:rPr kumimoji="1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</a:t>
            </a:r>
            <a:r>
              <a:rPr kumimoji="1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）根据基本功能的质量需求，找出影响其功能实现的操作对象和外部因素，每个因素的取值可以看作水平，多个取值就存在多个水平。</a:t>
            </a:r>
            <a:br>
              <a:rPr kumimoji="1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1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（</a:t>
            </a:r>
            <a:r>
              <a:rPr kumimoji="1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</a:t>
            </a:r>
            <a:r>
              <a:rPr kumimoji="1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）确定待测试软件中所有因素及其权值，这是测试用例设计的关键，确保全面、准确。</a:t>
            </a:r>
            <a:endParaRPr kumimoji="1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PS</a:t>
            </a:r>
            <a:r>
              <a:rPr kumimoji="1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： 权值是依据各因素的影响范围、发生的频率和质量的需求来确定的。</a:t>
            </a:r>
            <a:endParaRPr kumimoji="1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7107" name="Title 1"/>
          <p:cNvSpPr>
            <a:spLocks noGrp="1"/>
          </p:cNvSpPr>
          <p:nvPr>
            <p:ph type="title"/>
          </p:nvPr>
        </p:nvSpPr>
        <p:spPr>
          <a:xfrm>
            <a:off x="285750" y="181610"/>
            <a:ext cx="7772400" cy="747713"/>
          </a:xfrm>
        </p:spPr>
        <p:txBody>
          <a:bodyPr vert="horz" wrap="square" lIns="91440" tIns="45720" rIns="91440" bIns="45720" anchor="b"/>
          <a:lstStyle/>
          <a:p>
            <a:pPr algn="l" eaLnBrk="1" hangingPunct="1"/>
            <a:r>
              <a:rPr lang="zh-CN" altLang="en-US" sz="2800" kern="1200" dirty="0">
                <a:solidFill>
                  <a:schemeClr val="accent3"/>
                </a:solidFill>
                <a:latin typeface="+mj-lt"/>
                <a:ea typeface="+mj-ea"/>
                <a:cs typeface="+mj-cs"/>
              </a:rPr>
              <a:t>正交试验法设计步骤</a:t>
            </a:r>
            <a:endParaRPr lang="zh-CN" altLang="en-US" sz="2800" kern="1200" dirty="0">
              <a:solidFill>
                <a:schemeClr val="accent3"/>
              </a:solidFill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24" name="矩形 21"/>
          <p:cNvSpPr>
            <a:spLocks noChangeArrowheads="1"/>
          </p:cNvSpPr>
          <p:nvPr/>
        </p:nvSpPr>
        <p:spPr bwMode="auto">
          <a:xfrm>
            <a:off x="285750" y="1357313"/>
            <a:ext cx="8643938" cy="53543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（</a:t>
            </a:r>
            <a:r>
              <a:rPr kumimoji="1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4</a:t>
            </a:r>
            <a:r>
              <a:rPr kumimoji="1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）加权筛选，生成因素分析表。</a:t>
            </a:r>
            <a:br>
              <a:rPr kumimoji="1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1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（</a:t>
            </a:r>
            <a:r>
              <a:rPr kumimoji="1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5</a:t>
            </a:r>
            <a:r>
              <a:rPr kumimoji="1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）利用正交表构造测试数据集，正交表的每一行，就是一条测试用例。考虑交互作用不可忽略的处理因素和不可混杂的原则，有交互作用的组合优先安排。</a:t>
            </a:r>
            <a:endParaRPr kumimoji="1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br>
              <a:rPr kumimoji="1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1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　利用正交实验设计方法设计测试用例，可控制生成的测试用例数量，覆盖率高且测试效率高。 </a:t>
            </a:r>
            <a:endParaRPr kumimoji="1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7107" name="Title 1"/>
          <p:cNvSpPr>
            <a:spLocks noGrp="1"/>
          </p:cNvSpPr>
          <p:nvPr>
            <p:ph type="title"/>
          </p:nvPr>
        </p:nvSpPr>
        <p:spPr>
          <a:xfrm>
            <a:off x="285750" y="0"/>
            <a:ext cx="7772400" cy="747713"/>
          </a:xfrm>
        </p:spPr>
        <p:txBody>
          <a:bodyPr vert="horz" wrap="square" lIns="91440" tIns="45720" rIns="91440" bIns="45720" anchor="b"/>
          <a:lstStyle/>
          <a:p>
            <a:pPr algn="l" eaLnBrk="1" hangingPunct="1"/>
            <a:r>
              <a:rPr lang="zh-CN" altLang="en-US" sz="2800" kern="1200" dirty="0">
                <a:solidFill>
                  <a:schemeClr val="accent3"/>
                </a:solidFill>
                <a:latin typeface="+mj-lt"/>
                <a:ea typeface="+mj-ea"/>
                <a:cs typeface="+mj-cs"/>
              </a:rPr>
              <a:t>正交试验法设计步骤</a:t>
            </a:r>
            <a:endParaRPr lang="zh-CN" altLang="en-US" sz="2800" kern="1200" dirty="0">
              <a:solidFill>
                <a:schemeClr val="accent3"/>
              </a:solidFill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itle 1"/>
          <p:cNvSpPr>
            <a:spLocks noGrp="1"/>
          </p:cNvSpPr>
          <p:nvPr>
            <p:ph type="title"/>
          </p:nvPr>
        </p:nvSpPr>
        <p:spPr>
          <a:xfrm>
            <a:off x="301308" y="198438"/>
            <a:ext cx="8207375" cy="592137"/>
          </a:xfrm>
        </p:spPr>
        <p:txBody>
          <a:bodyPr vert="horz" wrap="square" lIns="91440" tIns="45720" rIns="91440" bIns="45720" anchor="b"/>
          <a:lstStyle/>
          <a:p>
            <a:pPr eaLnBrk="1" hangingPunct="1"/>
            <a:r>
              <a:rPr lang="zh-CN" altLang="en-US" kern="1200" dirty="0">
                <a:solidFill>
                  <a:schemeClr val="accent3"/>
                </a:solidFill>
                <a:latin typeface="+mj-lt"/>
                <a:ea typeface="+mj-ea"/>
                <a:cs typeface="+mj-cs"/>
              </a:rPr>
              <a:t>补充</a:t>
            </a:r>
            <a:r>
              <a:rPr lang="en-US" altLang="zh-CN" kern="1200" dirty="0">
                <a:solidFill>
                  <a:schemeClr val="accent3"/>
                </a:solidFill>
                <a:latin typeface="+mj-lt"/>
                <a:ea typeface="+mj-ea"/>
                <a:cs typeface="+mj-cs"/>
              </a:rPr>
              <a:t>----</a:t>
            </a:r>
            <a:r>
              <a:rPr lang="zh-CN" altLang="en-US" kern="1200" dirty="0">
                <a:solidFill>
                  <a:schemeClr val="accent3"/>
                </a:solidFill>
                <a:latin typeface="+mj-lt"/>
                <a:ea typeface="+mj-ea"/>
                <a:cs typeface="+mj-cs"/>
              </a:rPr>
              <a:t>黑盒测试方法的选择</a:t>
            </a:r>
            <a:endParaRPr lang="zh-CN" altLang="en-US" kern="1200" dirty="0">
              <a:solidFill>
                <a:schemeClr val="accent3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12643" name="Content Placeholder 2"/>
          <p:cNvSpPr>
            <a:spLocks noGrp="1"/>
          </p:cNvSpPr>
          <p:nvPr>
            <p:ph sz="quarter" idx="1"/>
          </p:nvPr>
        </p:nvSpPr>
        <p:spPr>
          <a:xfrm>
            <a:off x="301625" y="1318895"/>
            <a:ext cx="8429625" cy="5086985"/>
          </a:xfrm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各种黑盒测试方选择的综合策略，可在实际应用过程中参考：</a:t>
            </a:r>
            <a:endParaRPr kumimoji="0" lang="en-US" altLang="zh-CN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</a:t>
            </a:r>
            <a:r>
              <a:rPr kumimoji="0" lang="zh-CN" altLang="en-US" sz="2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、进行</a:t>
            </a:r>
            <a:r>
              <a:rPr kumimoji="0" lang="zh-CN" altLang="en-US" sz="2800" b="1" i="0" u="none" strike="noStrike" kern="1200" cap="none" spc="0" normalizeH="0" baseline="0" noProof="0" smtClean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等价类划分</a:t>
            </a:r>
            <a:r>
              <a:rPr kumimoji="0" lang="zh-CN" altLang="en-US" sz="2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，包括输入条件和输出条件的等价划分，将无限测试变成有限测试，这是减少工作量和提高测试下来的</a:t>
            </a:r>
            <a:r>
              <a:rPr kumimoji="0" lang="zh-CN" altLang="en-US" sz="28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最有效</a:t>
            </a:r>
            <a:r>
              <a:rPr kumimoji="0" lang="zh-CN" altLang="en-US" sz="2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方法；</a:t>
            </a:r>
            <a:endParaRPr kumimoji="0" lang="en-US" altLang="zh-CN" sz="2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</a:t>
            </a:r>
            <a:r>
              <a:rPr kumimoji="0" lang="zh-CN" altLang="en-US" sz="2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、在</a:t>
            </a:r>
            <a:r>
              <a:rPr kumimoji="0" lang="zh-CN" altLang="en-US" sz="2800" b="0" i="0" u="none" strike="noStrike" kern="1200" cap="none" spc="0" normalizeH="0" baseline="0" noProof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任何情况</a:t>
            </a:r>
            <a:r>
              <a:rPr kumimoji="0" lang="zh-CN" altLang="en-US" sz="2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下</a:t>
            </a:r>
            <a:r>
              <a:rPr kumimoji="0" lang="zh-CN" altLang="en-US" sz="28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都必须</a:t>
            </a:r>
            <a:r>
              <a:rPr kumimoji="0" lang="zh-CN" altLang="en-US" sz="2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使用</a:t>
            </a:r>
            <a:r>
              <a:rPr kumimoji="0" lang="zh-CN" altLang="en-US" sz="2800" b="1" i="0" u="none" strike="noStrike" kern="1200" cap="none" spc="0" normalizeH="0" baseline="0" noProof="0" smtClean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边界值分析方法</a:t>
            </a:r>
            <a:r>
              <a:rPr kumimoji="0" lang="zh-CN" altLang="en-US" sz="2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。经验表明，这种方法设计出测试用例发现程序错误的能力</a:t>
            </a:r>
            <a:r>
              <a:rPr kumimoji="0" lang="zh-CN" altLang="en-US" sz="28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最强</a:t>
            </a:r>
            <a:r>
              <a:rPr kumimoji="0" lang="zh-CN" altLang="en-US" sz="2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；</a:t>
            </a:r>
            <a:endParaRPr kumimoji="0" lang="en-US" altLang="zh-CN" sz="2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</a:t>
            </a:r>
            <a:r>
              <a:rPr kumimoji="0" lang="zh-CN" altLang="en-US" sz="2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、对照程序逻辑，检查已设计出的测试用例的逻辑覆盖程度。如果没有达到要求的覆盖标准，应当再补充足够的测试用例；</a:t>
            </a:r>
            <a:endParaRPr kumimoji="0" lang="zh-CN" altLang="en-US" sz="2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8132" name="Date Placeholder 3"/>
          <p:cNvSpPr txBox="1">
            <a:spLocks noGrp="1"/>
          </p:cNvSpPr>
          <p:nvPr>
            <p:ph type="dt" sz="half" idx="2"/>
          </p:nvPr>
        </p:nvSpPr>
        <p:spPr>
          <a:xfrm>
            <a:off x="5791200" y="6405563"/>
            <a:ext cx="3044825" cy="365125"/>
          </a:xfrm>
          <a:noFill/>
          <a:ln>
            <a:noFill/>
          </a:ln>
        </p:spPr>
        <p:txBody>
          <a:bodyPr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2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2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2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2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2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</a:defRPr>
            </a:lvl5pPr>
          </a:lstStyle>
          <a:p>
            <a:pPr lvl="0" algn="r" eaLnBrk="1" hangingPunct="1"/>
            <a:r>
              <a:rPr lang="en-US" altLang="zh-CN" sz="1400" dirty="0">
                <a:solidFill>
                  <a:srgbClr val="FFFFFF"/>
                </a:solidFill>
              </a:rPr>
              <a:t>   《</a:t>
            </a:r>
            <a:r>
              <a:rPr lang="zh-CN" altLang="en-US" sz="1400" dirty="0">
                <a:solidFill>
                  <a:srgbClr val="FFFFFF"/>
                </a:solidFill>
              </a:rPr>
              <a:t>软件工程</a:t>
            </a:r>
            <a:r>
              <a:rPr lang="en-US" altLang="zh-CN" sz="1400" dirty="0">
                <a:solidFill>
                  <a:srgbClr val="FFFFFF"/>
                </a:solidFill>
              </a:rPr>
              <a:t>》</a:t>
            </a:r>
            <a:r>
              <a:rPr lang="zh-CN" altLang="en-US" sz="1400" dirty="0">
                <a:solidFill>
                  <a:srgbClr val="FFFFFF"/>
                </a:solidFill>
              </a:rPr>
              <a:t>教学</a:t>
            </a:r>
            <a:endParaRPr lang="zh-CN" altLang="en-US" sz="1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itle 1"/>
          <p:cNvSpPr>
            <a:spLocks noGrp="1"/>
          </p:cNvSpPr>
          <p:nvPr>
            <p:ph type="title"/>
          </p:nvPr>
        </p:nvSpPr>
        <p:spPr>
          <a:xfrm>
            <a:off x="284163" y="169863"/>
            <a:ext cx="8207375" cy="592137"/>
          </a:xfrm>
        </p:spPr>
        <p:txBody>
          <a:bodyPr vert="horz" wrap="square" lIns="91440" tIns="45720" rIns="91440" bIns="45720" anchor="b"/>
          <a:lstStyle/>
          <a:p>
            <a:pPr eaLnBrk="1" hangingPunct="1"/>
            <a:r>
              <a:rPr lang="zh-CN" altLang="en-US" kern="1200" dirty="0">
                <a:solidFill>
                  <a:schemeClr val="accent3"/>
                </a:solidFill>
                <a:latin typeface="+mj-lt"/>
                <a:cs typeface="+mj-cs"/>
                <a:sym typeface="+mn-ea"/>
              </a:rPr>
              <a:t>补充</a:t>
            </a:r>
            <a:r>
              <a:rPr lang="en-US" altLang="zh-CN" kern="1200" dirty="0">
                <a:solidFill>
                  <a:schemeClr val="accent3"/>
                </a:solidFill>
                <a:latin typeface="+mj-lt"/>
                <a:cs typeface="+mj-cs"/>
                <a:sym typeface="+mn-ea"/>
              </a:rPr>
              <a:t>----</a:t>
            </a:r>
            <a:r>
              <a:rPr lang="zh-CN" altLang="en-US" kern="1200" dirty="0">
                <a:solidFill>
                  <a:schemeClr val="accent3"/>
                </a:solidFill>
                <a:latin typeface="+mj-lt"/>
                <a:cs typeface="+mj-cs"/>
                <a:sym typeface="+mn-ea"/>
              </a:rPr>
              <a:t>黑盒测试方法的选择</a:t>
            </a:r>
            <a:endParaRPr lang="zh-CN" altLang="en-US" kern="1200" dirty="0">
              <a:solidFill>
                <a:srgbClr val="7B9899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12643" name="Content Placeholder 2"/>
          <p:cNvSpPr>
            <a:spLocks noGrp="1"/>
          </p:cNvSpPr>
          <p:nvPr>
            <p:ph sz="quarter" idx="1"/>
          </p:nvPr>
        </p:nvSpPr>
        <p:spPr>
          <a:xfrm>
            <a:off x="173355" y="1375093"/>
            <a:ext cx="8429625" cy="4452938"/>
          </a:xfrm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各种黑盒测试方选择的综合策略，可在实际应用过程中参考：</a:t>
            </a:r>
            <a:endParaRPr kumimoji="0" lang="en-US" altLang="zh-CN" sz="2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4</a:t>
            </a:r>
            <a:r>
              <a:rPr kumimoji="0" lang="zh-CN" altLang="en-US" sz="2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、如果程序的功能说明中含</a:t>
            </a:r>
            <a:r>
              <a:rPr kumimoji="0" lang="zh-CN" altLang="en-US" sz="28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有输入条件的组合情况</a:t>
            </a:r>
            <a:r>
              <a:rPr kumimoji="0" lang="zh-CN" altLang="en-US" sz="2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，应在一开始选用</a:t>
            </a: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因果图法和判定表法</a:t>
            </a:r>
            <a:r>
              <a:rPr kumimoji="0" lang="zh-CN" altLang="en-US" sz="2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；</a:t>
            </a:r>
            <a:endParaRPr kumimoji="0" lang="en-US" altLang="zh-CN" sz="2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5</a:t>
            </a:r>
            <a:r>
              <a:rPr kumimoji="0" lang="zh-CN" altLang="en-US" sz="2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、对于参数配置类的软件，要用</a:t>
            </a: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正交实验法</a:t>
            </a:r>
            <a:r>
              <a:rPr kumimoji="0" lang="zh-CN" altLang="en-US" sz="2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选择较少的组合方式达到最佳效果；</a:t>
            </a:r>
            <a:endParaRPr kumimoji="0" lang="en-US" altLang="zh-CN" sz="2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6</a:t>
            </a:r>
            <a:r>
              <a:rPr kumimoji="0" lang="zh-CN" altLang="en-US" sz="2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功能图法</a:t>
            </a:r>
            <a:r>
              <a:rPr kumimoji="0" lang="zh-CN" altLang="en-US" sz="2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可以通过不同时期条件的有效性设计不同的测试数据；</a:t>
            </a:r>
            <a:endParaRPr kumimoji="0" lang="en-US" altLang="zh-CN" sz="2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7</a:t>
            </a:r>
            <a:r>
              <a:rPr kumimoji="0" lang="zh-CN" altLang="en-US" sz="2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、对于业务流清晰的系统，可以利用</a:t>
            </a: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场景法</a:t>
            </a:r>
            <a:r>
              <a:rPr kumimoji="0" lang="zh-CN" altLang="en-US" sz="2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贯穿整个测试案例的过程，在案例中综合使用各种测试方法。</a:t>
            </a:r>
            <a:endParaRPr kumimoji="0" lang="zh-CN" altLang="en-US" sz="2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8132" name="Date Placeholder 3"/>
          <p:cNvSpPr txBox="1">
            <a:spLocks noGrp="1"/>
          </p:cNvSpPr>
          <p:nvPr>
            <p:ph type="dt" sz="half" idx="2"/>
          </p:nvPr>
        </p:nvSpPr>
        <p:spPr>
          <a:xfrm>
            <a:off x="5791200" y="6405563"/>
            <a:ext cx="3044825" cy="365125"/>
          </a:xfrm>
          <a:noFill/>
          <a:ln>
            <a:noFill/>
          </a:ln>
        </p:spPr>
        <p:txBody>
          <a:bodyPr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2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2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2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2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2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</a:defRPr>
            </a:lvl5pPr>
          </a:lstStyle>
          <a:p>
            <a:pPr lvl="0" algn="r" eaLnBrk="1" hangingPunct="1"/>
            <a:r>
              <a:rPr lang="en-US" altLang="zh-CN" sz="1400" dirty="0">
                <a:solidFill>
                  <a:srgbClr val="FFFFFF"/>
                </a:solidFill>
              </a:rPr>
              <a:t>   《</a:t>
            </a:r>
            <a:r>
              <a:rPr lang="zh-CN" altLang="en-US" sz="1400" dirty="0">
                <a:solidFill>
                  <a:srgbClr val="FFFFFF"/>
                </a:solidFill>
              </a:rPr>
              <a:t>软件工程</a:t>
            </a:r>
            <a:r>
              <a:rPr lang="en-US" altLang="zh-CN" sz="1400" dirty="0">
                <a:solidFill>
                  <a:srgbClr val="FFFFFF"/>
                </a:solidFill>
              </a:rPr>
              <a:t>》</a:t>
            </a:r>
            <a:r>
              <a:rPr lang="zh-CN" altLang="en-US" sz="1400" dirty="0">
                <a:solidFill>
                  <a:srgbClr val="FFFFFF"/>
                </a:solidFill>
              </a:rPr>
              <a:t>教学</a:t>
            </a:r>
            <a:endParaRPr lang="zh-CN" altLang="en-US" sz="1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7105" name="Picture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88" y="0"/>
            <a:ext cx="9142412" cy="2222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7106" name="Rectangle 2"/>
          <p:cNvSpPr txBox="1"/>
          <p:nvPr/>
        </p:nvSpPr>
        <p:spPr>
          <a:xfrm>
            <a:off x="2857500" y="3286125"/>
            <a:ext cx="5000625" cy="78581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r>
              <a:rPr lang="zh-CN" altLang="en-US" sz="13800" dirty="0">
                <a:solidFill>
                  <a:srgbClr val="FFC000"/>
                </a:solidFill>
                <a:latin typeface="方正大标宋简体" pitchFamily="2" charset="-122"/>
                <a:ea typeface="方正大标宋简体" pitchFamily="2" charset="-122"/>
              </a:rPr>
              <a:t>谢谢！</a:t>
            </a:r>
            <a:endParaRPr lang="zh-CN" altLang="en-US" sz="13800" dirty="0">
              <a:solidFill>
                <a:srgbClr val="FFC000"/>
              </a:solidFill>
              <a:latin typeface="方正大标宋简体" pitchFamily="2" charset="-122"/>
              <a:ea typeface="方正大标宋简体" pitchFamily="2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3" name="标题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r>
              <a:rPr lang="zh-CN" altLang="en-US" dirty="0"/>
              <a:t>等价类划分的细则</a:t>
            </a:r>
            <a:endParaRPr lang="zh-CN" altLang="en-US" dirty="0"/>
          </a:p>
        </p:txBody>
      </p:sp>
      <p:sp>
        <p:nvSpPr>
          <p:cNvPr id="13315" name="内容占位符 2"/>
          <p:cNvSpPr>
            <a:spLocks noGrp="1"/>
          </p:cNvSpPr>
          <p:nvPr>
            <p:ph idx="1"/>
          </p:nvPr>
        </p:nvSpPr>
        <p:spPr>
          <a:xfrm>
            <a:off x="468313" y="1047750"/>
            <a:ext cx="7772400" cy="5267325"/>
          </a:xfrm>
        </p:spPr>
        <p:txBody>
          <a:bodyPr vert="horz" wrap="square" lIns="91440" tIns="45720" rIns="91440" bIns="45720" anchor="t"/>
          <a:p>
            <a:pPr>
              <a:buNone/>
            </a:pPr>
            <a:r>
              <a:rPr lang="zh-CN" altLang="en-US" sz="2700" b="1" dirty="0">
                <a:sym typeface="+mn-ea"/>
              </a:rPr>
              <a:t>实例：</a:t>
            </a:r>
            <a:endParaRPr lang="en-US" altLang="zh-CN" sz="2700" dirty="0"/>
          </a:p>
          <a:p>
            <a:pPr>
              <a:spcBef>
                <a:spcPct val="0"/>
              </a:spcBef>
              <a:buClr>
                <a:schemeClr val="bg1"/>
              </a:buClr>
              <a:buNone/>
            </a:pPr>
            <a:r>
              <a:rPr lang="zh-CN" altLang="en-US" sz="2700" dirty="0"/>
              <a:t>一个学生每学期只能选修</a:t>
            </a:r>
            <a:r>
              <a:rPr lang="en-US" altLang="zh-CN" sz="2700" dirty="0"/>
              <a:t>1</a:t>
            </a:r>
            <a:r>
              <a:rPr lang="zh-CN" altLang="en-US" sz="2700" dirty="0"/>
              <a:t>～</a:t>
            </a:r>
            <a:r>
              <a:rPr lang="en-US" altLang="zh-CN" sz="2700" dirty="0"/>
              <a:t>3</a:t>
            </a:r>
            <a:r>
              <a:rPr lang="zh-CN" altLang="en-US" sz="2700" dirty="0"/>
              <a:t>门课</a:t>
            </a:r>
            <a:endParaRPr lang="zh-CN" altLang="en-US" sz="2700" dirty="0"/>
          </a:p>
          <a:p>
            <a:pPr>
              <a:spcBef>
                <a:spcPct val="0"/>
              </a:spcBef>
              <a:buClr>
                <a:schemeClr val="bg1"/>
              </a:buClr>
              <a:buNone/>
            </a:pPr>
            <a:r>
              <a:rPr lang="zh-CN" altLang="en-US" sz="2700" dirty="0"/>
              <a:t>有效等价类：</a:t>
            </a:r>
            <a:endParaRPr lang="en-US" altLang="zh-CN" sz="2700" dirty="0"/>
          </a:p>
          <a:p>
            <a:pPr>
              <a:spcBef>
                <a:spcPct val="0"/>
              </a:spcBef>
              <a:buClr>
                <a:schemeClr val="bg1"/>
              </a:buClr>
              <a:buNone/>
            </a:pPr>
            <a:r>
              <a:rPr lang="zh-CN" altLang="en-US" sz="2700" dirty="0"/>
              <a:t>①</a:t>
            </a:r>
            <a:r>
              <a:rPr lang="zh-CN" altLang="en-US" sz="2700" dirty="0">
                <a:solidFill>
                  <a:srgbClr val="FF3300"/>
                </a:solidFill>
              </a:rPr>
              <a:t>选修</a:t>
            </a:r>
            <a:r>
              <a:rPr lang="en-US" altLang="zh-CN" sz="2700" dirty="0">
                <a:solidFill>
                  <a:srgbClr val="FF3300"/>
                </a:solidFill>
              </a:rPr>
              <a:t>1</a:t>
            </a:r>
            <a:r>
              <a:rPr lang="zh-CN" altLang="en-US" sz="2700" dirty="0">
                <a:solidFill>
                  <a:srgbClr val="FF3300"/>
                </a:solidFill>
              </a:rPr>
              <a:t>～</a:t>
            </a:r>
            <a:r>
              <a:rPr lang="en-US" altLang="zh-CN" sz="2700" dirty="0">
                <a:solidFill>
                  <a:srgbClr val="FF3300"/>
                </a:solidFill>
              </a:rPr>
              <a:t>3</a:t>
            </a:r>
            <a:r>
              <a:rPr lang="zh-CN" altLang="en-US" sz="2700" dirty="0">
                <a:solidFill>
                  <a:srgbClr val="FF3300"/>
                </a:solidFill>
              </a:rPr>
              <a:t>门</a:t>
            </a:r>
            <a:endParaRPr lang="zh-CN" altLang="en-US" sz="2700" dirty="0">
              <a:solidFill>
                <a:srgbClr val="FF3300"/>
              </a:solidFill>
            </a:endParaRPr>
          </a:p>
          <a:p>
            <a:pPr>
              <a:spcBef>
                <a:spcPct val="0"/>
              </a:spcBef>
              <a:buClr>
                <a:schemeClr val="bg1"/>
              </a:buClr>
              <a:buNone/>
            </a:pPr>
            <a:r>
              <a:rPr lang="zh-CN" altLang="en-US" sz="2700" dirty="0"/>
              <a:t>无效等价类：</a:t>
            </a:r>
            <a:endParaRPr lang="en-US" altLang="zh-CN" sz="2700" dirty="0"/>
          </a:p>
          <a:p>
            <a:pPr>
              <a:spcBef>
                <a:spcPct val="0"/>
              </a:spcBef>
              <a:buClr>
                <a:schemeClr val="bg1"/>
              </a:buClr>
              <a:buNone/>
            </a:pPr>
            <a:r>
              <a:rPr lang="zh-CN" altLang="en-US" sz="2700" dirty="0"/>
              <a:t>①</a:t>
            </a:r>
            <a:r>
              <a:rPr lang="zh-CN" altLang="en-US" sz="2700" dirty="0">
                <a:solidFill>
                  <a:srgbClr val="FF3300"/>
                </a:solidFill>
              </a:rPr>
              <a:t>不选</a:t>
            </a:r>
            <a:r>
              <a:rPr lang="zh-CN" altLang="en-US" sz="2700" dirty="0"/>
              <a:t>  或  ②</a:t>
            </a:r>
            <a:r>
              <a:rPr lang="zh-CN" altLang="en-US" sz="2700" dirty="0">
                <a:solidFill>
                  <a:srgbClr val="FF3300"/>
                </a:solidFill>
              </a:rPr>
              <a:t>选修超过</a:t>
            </a:r>
            <a:r>
              <a:rPr lang="en-US" altLang="zh-CN" sz="2700" dirty="0">
                <a:solidFill>
                  <a:srgbClr val="FF3300"/>
                </a:solidFill>
              </a:rPr>
              <a:t>3</a:t>
            </a:r>
            <a:r>
              <a:rPr lang="zh-CN" altLang="en-US" sz="2700" dirty="0">
                <a:solidFill>
                  <a:srgbClr val="FF3300"/>
                </a:solidFill>
              </a:rPr>
              <a:t>门</a:t>
            </a:r>
            <a:endParaRPr lang="zh-CN" altLang="en-US" sz="2700" dirty="0">
              <a:solidFill>
                <a:srgbClr val="FF3300"/>
              </a:solidFill>
            </a:endParaRPr>
          </a:p>
          <a:p>
            <a:pPr eaLnBrk="1" hangingPunct="1">
              <a:buNone/>
            </a:pPr>
            <a:endParaRPr lang="en-US" altLang="zh-CN" sz="2700" dirty="0">
              <a:solidFill>
                <a:srgbClr val="FF3300"/>
              </a:solidFill>
            </a:endParaRPr>
          </a:p>
          <a:p>
            <a:pPr eaLnBrk="1" hangingPunct="1">
              <a:buNone/>
            </a:pPr>
            <a:r>
              <a:rPr lang="en-US" altLang="zh-CN" sz="2700" dirty="0"/>
              <a:t>设置风控指标，其中权重设置范围在[-1000,1000]</a:t>
            </a:r>
            <a:r>
              <a:rPr lang="en-US" altLang="zh-CN" sz="2700" dirty="0">
                <a:solidFill>
                  <a:srgbClr val="FF3300"/>
                </a:solidFill>
              </a:rPr>
              <a:t> </a:t>
            </a:r>
            <a:endParaRPr lang="en-US" altLang="zh-CN" sz="2700" dirty="0">
              <a:solidFill>
                <a:srgbClr val="FF3300"/>
              </a:solidFill>
            </a:endParaRPr>
          </a:p>
          <a:p>
            <a:pPr>
              <a:spcBef>
                <a:spcPct val="0"/>
              </a:spcBef>
              <a:buClr>
                <a:schemeClr val="bg1"/>
              </a:buClr>
              <a:buNone/>
            </a:pPr>
            <a:r>
              <a:rPr lang="zh-CN" altLang="en-US" sz="2700" dirty="0">
                <a:sym typeface="+mn-ea"/>
              </a:rPr>
              <a:t>有效等价类：</a:t>
            </a:r>
            <a:endParaRPr lang="en-US" altLang="zh-CN" sz="2700" dirty="0">
              <a:sym typeface="+mn-ea"/>
            </a:endParaRPr>
          </a:p>
          <a:p>
            <a:pPr>
              <a:spcBef>
                <a:spcPct val="0"/>
              </a:spcBef>
              <a:buClr>
                <a:schemeClr val="bg1"/>
              </a:buClr>
              <a:buNone/>
            </a:pPr>
            <a:r>
              <a:rPr lang="zh-CN" altLang="en-US" sz="2700" dirty="0">
                <a:solidFill>
                  <a:srgbClr val="FF6600"/>
                </a:solidFill>
                <a:sym typeface="+mn-ea"/>
              </a:rPr>
              <a:t>①</a:t>
            </a:r>
            <a:r>
              <a:rPr lang="en-US" altLang="zh-CN" sz="2700" dirty="0">
                <a:solidFill>
                  <a:srgbClr val="FF6600"/>
                </a:solidFill>
                <a:sym typeface="+mn-ea"/>
              </a:rPr>
              <a:t>-1000&lt;=权重&lt;=1000</a:t>
            </a:r>
            <a:endParaRPr lang="zh-CN" altLang="en-US" sz="2700" dirty="0">
              <a:solidFill>
                <a:srgbClr val="FF6600"/>
              </a:solidFill>
            </a:endParaRPr>
          </a:p>
          <a:p>
            <a:pPr>
              <a:spcBef>
                <a:spcPct val="0"/>
              </a:spcBef>
              <a:buClr>
                <a:schemeClr val="bg1"/>
              </a:buClr>
              <a:buNone/>
            </a:pPr>
            <a:r>
              <a:rPr lang="zh-CN" altLang="en-US" sz="2700" dirty="0">
                <a:sym typeface="+mn-ea"/>
              </a:rPr>
              <a:t>无效等价类：</a:t>
            </a:r>
            <a:endParaRPr lang="en-US" altLang="zh-CN" sz="2700" dirty="0">
              <a:sym typeface="+mn-ea"/>
            </a:endParaRPr>
          </a:p>
          <a:p>
            <a:pPr>
              <a:spcBef>
                <a:spcPct val="0"/>
              </a:spcBef>
              <a:buClr>
                <a:schemeClr val="bg1"/>
              </a:buClr>
              <a:buNone/>
            </a:pPr>
            <a:r>
              <a:rPr lang="zh-CN" altLang="en-US" sz="2700" dirty="0">
                <a:solidFill>
                  <a:srgbClr val="FF6600"/>
                </a:solidFill>
                <a:sym typeface="+mn-ea"/>
              </a:rPr>
              <a:t>①</a:t>
            </a:r>
            <a:r>
              <a:rPr lang="en-US" altLang="zh-CN" sz="2700" dirty="0">
                <a:solidFill>
                  <a:srgbClr val="FF6600"/>
                </a:solidFill>
                <a:sym typeface="+mn-ea"/>
              </a:rPr>
              <a:t>权重&lt;=-1000</a:t>
            </a:r>
            <a:r>
              <a:rPr lang="zh-CN" altLang="en-US" sz="2700" dirty="0">
                <a:solidFill>
                  <a:srgbClr val="FF6600"/>
                </a:solidFill>
                <a:sym typeface="+mn-ea"/>
              </a:rPr>
              <a:t>  </a:t>
            </a:r>
            <a:r>
              <a:rPr lang="zh-CN" altLang="en-US" sz="2700" dirty="0">
                <a:sym typeface="+mn-ea"/>
              </a:rPr>
              <a:t>或  </a:t>
            </a:r>
            <a:r>
              <a:rPr lang="zh-CN" altLang="en-US" sz="2700" dirty="0">
                <a:solidFill>
                  <a:srgbClr val="FF6600"/>
                </a:solidFill>
                <a:sym typeface="+mn-ea"/>
              </a:rPr>
              <a:t>②</a:t>
            </a:r>
            <a:r>
              <a:rPr lang="en-US" altLang="zh-CN" sz="2700" dirty="0">
                <a:solidFill>
                  <a:srgbClr val="FF6600"/>
                </a:solidFill>
                <a:sym typeface="+mn-ea"/>
              </a:rPr>
              <a:t>权重&gt;=1000</a:t>
            </a:r>
            <a:endParaRPr lang="en-US" altLang="zh-CN" sz="2700" dirty="0">
              <a:solidFill>
                <a:srgbClr val="FF6600"/>
              </a:solidFill>
            </a:endParaRPr>
          </a:p>
        </p:txBody>
      </p:sp>
      <p:sp>
        <p:nvSpPr>
          <p:cNvPr id="27652" name="日期占位符 3"/>
          <p:cNvSpPr txBox="1">
            <a:spLocks noGrp="1"/>
          </p:cNvSpPr>
          <p:nvPr>
            <p:ph type="dt" sz="half"/>
          </p:nvPr>
        </p:nvSpPr>
        <p:spPr bwMode="auto">
          <a:xfrm>
            <a:off x="7235825" y="6453188"/>
            <a:ext cx="1439863" cy="19685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</a:ln>
        </p:spPr>
        <p:txBody>
          <a:bodyPr/>
          <a:lstStyle/>
          <a:p>
            <a:pPr marL="0" marR="0" lvl="0" indent="0" algn="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+mn-ea"/>
                <a:cs typeface="楷体" panose="02010609060101010101" pitchFamily="49" charset="-122"/>
              </a:rPr>
              <a:t>   </a:t>
            </a:r>
            <a:endParaRPr kumimoji="0" lang="zh-CN" altLang="en-US" sz="1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+mn-ea"/>
              <a:cs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charRg st="4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315">
                                            <p:txEl>
                                              <p:charRg st="4" end="2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315">
                                            <p:txEl>
                                              <p:charRg st="4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315">
                                            <p:txEl>
                                              <p:charRg st="4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charRg st="21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315">
                                            <p:txEl>
                                              <p:charRg st="21" end="2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315">
                                            <p:txEl>
                                              <p:charRg st="21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315">
                                            <p:txEl>
                                              <p:charRg st="21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charRg st="36" end="4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3315">
                                            <p:txEl>
                                              <p:charRg st="36" end="4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315">
                                            <p:txEl>
                                              <p:charRg st="36" end="4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315">
                                            <p:txEl>
                                              <p:charRg st="36" end="4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charRg st="28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315">
                                            <p:txEl>
                                              <p:charRg st="28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315">
                                            <p:txEl>
                                              <p:charRg st="28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charRg st="43" end="5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315">
                                            <p:txEl>
                                              <p:charRg st="43" end="5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315">
                                            <p:txEl>
                                              <p:charRg st="43" end="5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charRg st="114" end="1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13315">
                                            <p:txEl>
                                              <p:charRg st="114" end="12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charRg st="60" end="9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13315">
                                            <p:txEl>
                                              <p:charRg st="60" end="9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charRg st="90" end="9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3315">
                                            <p:txEl>
                                              <p:charRg st="90" end="9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charRg st="97" end="1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3315">
                                            <p:txEl>
                                              <p:charRg st="97" end="1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3315">
                                            <p:txEl>
                                              <p:charRg st="97" end="1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charRg st="121" end="14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3315">
                                            <p:txEl>
                                              <p:charRg st="121" end="14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3315">
                                            <p:txEl>
                                              <p:charRg st="121" end="14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7" name="Title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r>
              <a:rPr lang="zh-CN" altLang="en-US" dirty="0"/>
              <a:t>等价类划分的细则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238250"/>
            <a:ext cx="8296275" cy="5111750"/>
          </a:xfrm>
        </p:spPr>
        <p:txBody>
          <a:bodyPr vert="horz" wrap="square" lIns="91440" tIns="45720" rIns="91440" bIns="45720" anchor="t"/>
          <a:p>
            <a:pPr marL="514350" indent="-514350">
              <a:buAutoNum type="circleNumDbPlain" startAt="2"/>
            </a:pPr>
            <a:r>
              <a:rPr lang="zh-CN" altLang="en-US" sz="2800" dirty="0"/>
              <a:t>在输入条件</a:t>
            </a:r>
            <a:r>
              <a:rPr lang="zh-CN" altLang="en-US" sz="2800" dirty="0">
                <a:solidFill>
                  <a:srgbClr val="FF0000"/>
                </a:solidFill>
              </a:rPr>
              <a:t>规定</a:t>
            </a:r>
            <a:r>
              <a:rPr lang="zh-CN" altLang="en-US" sz="2800" dirty="0"/>
              <a:t>了输入值的</a:t>
            </a:r>
            <a:r>
              <a:rPr lang="zh-CN" altLang="en-US" sz="2800" dirty="0">
                <a:solidFill>
                  <a:srgbClr val="FF0000"/>
                </a:solidFill>
              </a:rPr>
              <a:t>集合</a:t>
            </a:r>
            <a:r>
              <a:rPr lang="zh-CN" altLang="en-US" sz="2800" dirty="0"/>
              <a:t>或者规定了“</a:t>
            </a:r>
            <a:r>
              <a:rPr lang="zh-CN" altLang="en-US" sz="2800" dirty="0">
                <a:solidFill>
                  <a:srgbClr val="FF0000"/>
                </a:solidFill>
              </a:rPr>
              <a:t>必须如何</a:t>
            </a:r>
            <a:r>
              <a:rPr lang="zh-CN" altLang="en-US" sz="2800" dirty="0"/>
              <a:t>”的条件的情况下</a:t>
            </a:r>
            <a:r>
              <a:rPr lang="en-US" altLang="zh-CN" sz="2800" dirty="0"/>
              <a:t>,</a:t>
            </a:r>
            <a:r>
              <a:rPr lang="zh-CN" altLang="en-US" sz="2800" dirty="0"/>
              <a:t>可确立</a:t>
            </a:r>
            <a:r>
              <a:rPr lang="zh-CN" altLang="en-US" sz="2800" dirty="0">
                <a:solidFill>
                  <a:srgbClr val="7030A0"/>
                </a:solidFill>
              </a:rPr>
              <a:t>一个有效</a:t>
            </a:r>
            <a:r>
              <a:rPr lang="zh-CN" altLang="en-US" sz="2800" dirty="0"/>
              <a:t>等价类和</a:t>
            </a:r>
            <a:r>
              <a:rPr lang="zh-CN" altLang="en-US" sz="2800" dirty="0">
                <a:solidFill>
                  <a:srgbClr val="7030A0"/>
                </a:solidFill>
              </a:rPr>
              <a:t>一个无效</a:t>
            </a:r>
            <a:r>
              <a:rPr lang="zh-CN" altLang="en-US" sz="2800" dirty="0"/>
              <a:t>等价类。</a:t>
            </a:r>
            <a:r>
              <a:rPr lang="en-US" altLang="zh-CN" sz="2800" dirty="0"/>
              <a:t>(</a:t>
            </a:r>
            <a:r>
              <a:rPr lang="zh-CN" altLang="en-US" sz="2800" dirty="0"/>
              <a:t>满足，不满足）</a:t>
            </a:r>
            <a:endParaRPr lang="zh-CN" altLang="en-US" sz="2800" dirty="0"/>
          </a:p>
          <a:p>
            <a:pPr marL="514350" indent="-514350">
              <a:buNone/>
            </a:pPr>
            <a:endParaRPr lang="en-US" altLang="zh-CN" sz="2800" dirty="0"/>
          </a:p>
          <a:p>
            <a:pPr marL="514350" indent="-514350">
              <a:spcBef>
                <a:spcPct val="0"/>
              </a:spcBef>
              <a:buClr>
                <a:schemeClr val="bg1"/>
              </a:buClr>
              <a:buNone/>
            </a:pPr>
            <a:r>
              <a:rPr lang="zh-CN" altLang="en-US" sz="2800" b="1" dirty="0"/>
              <a:t>实 例：</a:t>
            </a:r>
            <a:endParaRPr lang="en-US" altLang="zh-CN" sz="2800" b="1" dirty="0"/>
          </a:p>
          <a:p>
            <a:pPr marL="514350" indent="-514350" eaLnBrk="1" hangingPunct="1">
              <a:buNone/>
            </a:pPr>
            <a:r>
              <a:rPr lang="zh-CN" altLang="en-US" sz="2800" dirty="0"/>
              <a:t>用户连续输入错误密码的次数最多为</a:t>
            </a:r>
            <a:r>
              <a:rPr lang="en-US" altLang="zh-CN" sz="2800" dirty="0"/>
              <a:t>3</a:t>
            </a:r>
            <a:r>
              <a:rPr lang="zh-CN" altLang="en-US" sz="2800" dirty="0"/>
              <a:t>次。</a:t>
            </a:r>
            <a:endParaRPr lang="en-US" altLang="zh-CN" sz="2800" dirty="0"/>
          </a:p>
          <a:p>
            <a:pPr marL="514350" indent="-514350" eaLnBrk="1" hangingPunct="1">
              <a:buNone/>
            </a:pPr>
            <a:r>
              <a:rPr lang="zh-CN" altLang="en-US" sz="2800" dirty="0"/>
              <a:t>有效等价类：</a:t>
            </a:r>
            <a:endParaRPr lang="en-US" altLang="zh-CN" sz="2800" dirty="0"/>
          </a:p>
          <a:p>
            <a:pPr marL="514350" indent="-514350" eaLnBrk="1" hangingPunct="1">
              <a:buNone/>
            </a:pPr>
            <a:r>
              <a:rPr lang="zh-CN" altLang="en-US" sz="2800" dirty="0">
                <a:solidFill>
                  <a:srgbClr val="FF0000"/>
                </a:solidFill>
              </a:rPr>
              <a:t>①错误次数</a:t>
            </a:r>
            <a:r>
              <a:rPr lang="en-US" altLang="zh-CN" sz="2800" dirty="0">
                <a:solidFill>
                  <a:srgbClr val="FF0000"/>
                </a:solidFill>
              </a:rPr>
              <a:t>&lt;=3</a:t>
            </a:r>
            <a:r>
              <a:rPr lang="zh-CN" altLang="en-US" sz="2800" dirty="0">
                <a:solidFill>
                  <a:srgbClr val="FF0000"/>
                </a:solidFill>
              </a:rPr>
              <a:t>次</a:t>
            </a:r>
            <a:endParaRPr lang="en-US" altLang="zh-CN" sz="2800" dirty="0">
              <a:solidFill>
                <a:srgbClr val="FF0000"/>
              </a:solidFill>
            </a:endParaRPr>
          </a:p>
          <a:p>
            <a:pPr marL="514350" indent="-514350" eaLnBrk="1" hangingPunct="1">
              <a:buNone/>
            </a:pPr>
            <a:r>
              <a:rPr lang="zh-CN" altLang="en-US" sz="2800" dirty="0"/>
              <a:t>无效等价类：</a:t>
            </a:r>
            <a:endParaRPr lang="en-US" altLang="zh-CN" sz="2800" dirty="0"/>
          </a:p>
          <a:p>
            <a:pPr marL="514350" indent="-514350" eaLnBrk="1" hangingPunct="1">
              <a:buNone/>
            </a:pPr>
            <a:r>
              <a:rPr lang="zh-CN" altLang="en-US" sz="2800" dirty="0">
                <a:solidFill>
                  <a:srgbClr val="FF0000"/>
                </a:solidFill>
              </a:rPr>
              <a:t>①错误次数</a:t>
            </a:r>
            <a:r>
              <a:rPr lang="en-US" altLang="zh-CN" sz="2800" dirty="0">
                <a:solidFill>
                  <a:srgbClr val="FF0000"/>
                </a:solidFill>
              </a:rPr>
              <a:t>&gt;3</a:t>
            </a:r>
            <a:r>
              <a:rPr lang="zh-CN" altLang="en-US" sz="2800" dirty="0">
                <a:solidFill>
                  <a:srgbClr val="FF0000"/>
                </a:solidFill>
              </a:rPr>
              <a:t>次</a:t>
            </a:r>
            <a:endParaRPr lang="en-US" altLang="zh-CN" sz="2800" dirty="0">
              <a:solidFill>
                <a:srgbClr val="FF0000"/>
              </a:solidFill>
            </a:endParaRPr>
          </a:p>
          <a:p>
            <a:pPr marL="514350" indent="-514350">
              <a:spcBef>
                <a:spcPct val="0"/>
              </a:spcBef>
              <a:buClr>
                <a:schemeClr val="bg1"/>
              </a:buClr>
              <a:buNone/>
            </a:pPr>
            <a:endParaRPr lang="en-US" altLang="zh-CN" sz="2800" dirty="0"/>
          </a:p>
          <a:p>
            <a:pPr marL="514350" indent="-514350">
              <a:buAutoNum type="circleNumDbPlain" startAt="2"/>
            </a:pPr>
            <a:endParaRPr lang="zh-CN" altLang="en-US" sz="2800" dirty="0"/>
          </a:p>
          <a:p>
            <a:pPr marL="514350" indent="-514350"/>
            <a:endParaRPr lang="zh-CN" altLang="en-US" sz="2800" dirty="0"/>
          </a:p>
        </p:txBody>
      </p:sp>
      <p:sp>
        <p:nvSpPr>
          <p:cNvPr id="28676" name="Date Placeholder 3"/>
          <p:cNvSpPr txBox="1">
            <a:spLocks noGrp="1"/>
          </p:cNvSpPr>
          <p:nvPr>
            <p:ph type="dt" sz="half"/>
          </p:nvPr>
        </p:nvSpPr>
        <p:spPr bwMode="auto">
          <a:xfrm>
            <a:off x="7235825" y="6453188"/>
            <a:ext cx="1439863" cy="19685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</a:ln>
        </p:spPr>
        <p:txBody>
          <a:bodyPr/>
          <a:lstStyle/>
          <a:p>
            <a:pPr marL="0" marR="0" lvl="0" indent="0" algn="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+mn-ea"/>
                <a:cs typeface="楷体" panose="02010609060101010101" pitchFamily="49" charset="-122"/>
              </a:rPr>
              <a:t>   </a:t>
            </a:r>
            <a:endParaRPr kumimoji="0" lang="zh-CN" altLang="en-US" sz="1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+mn-ea"/>
              <a:cs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6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charRg st="0" end="6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charRg st="0" end="6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104" end="1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charRg st="104" end="1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62" end="6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charRg st="62" end="6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67" end="8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charRg st="67" end="8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87" end="9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charRg st="87" end="9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94" end="10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charRg st="94" end="10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charRg st="94" end="10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111" end="1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charRg st="111" end="12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charRg st="111" end="12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1" name="Title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r>
              <a:rPr lang="zh-CN" altLang="en-US" dirty="0"/>
              <a:t>等价类划分的细则</a:t>
            </a:r>
            <a:endParaRPr lang="zh-CN" altLang="en-US" dirty="0"/>
          </a:p>
        </p:txBody>
      </p:sp>
      <p:sp>
        <p:nvSpPr>
          <p:cNvPr id="20482" name="Content Placeholder 2"/>
          <p:cNvSpPr>
            <a:spLocks noGrp="1" noChangeArrowheads="1"/>
          </p:cNvSpPr>
          <p:nvPr>
            <p:ph idx="1"/>
          </p:nvPr>
        </p:nvSpPr>
        <p:spPr>
          <a:xfrm>
            <a:off x="468313" y="1125538"/>
            <a:ext cx="8207375" cy="5732463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Tx/>
              <a:buFont typeface="Wingdings" panose="05000000000000000000" pitchFamily="2" charset="2"/>
              <a:buChar char="n"/>
              <a:defRPr/>
            </a:pPr>
            <a:r>
              <a:rPr kumimoji="0" lang="zh-CN" alt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+mn-ea"/>
                <a:cs typeface="楷体" panose="02010609060101010101" pitchFamily="49" charset="-122"/>
              </a:rPr>
              <a:t>③</a:t>
            </a: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+mn-ea"/>
                <a:cs typeface="楷体" panose="02010609060101010101" pitchFamily="49" charset="-122"/>
              </a:rPr>
              <a:t>	</a:t>
            </a:r>
            <a:r>
              <a:rPr kumimoji="0" lang="zh-CN" alt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+mn-ea"/>
                <a:cs typeface="楷体" panose="02010609060101010101" pitchFamily="49" charset="-122"/>
              </a:rPr>
              <a:t>在输入条件是</a:t>
            </a:r>
            <a:r>
              <a:rPr kumimoji="0" lang="zh-CN" alt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+mn-ea"/>
                <a:cs typeface="楷体" panose="02010609060101010101" pitchFamily="49" charset="-122"/>
              </a:rPr>
              <a:t>一个布尔量</a:t>
            </a:r>
            <a:r>
              <a:rPr kumimoji="0" lang="zh-CN" alt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+mn-ea"/>
                <a:cs typeface="楷体" panose="02010609060101010101" pitchFamily="49" charset="-122"/>
              </a:rPr>
              <a:t>的情况下</a:t>
            </a: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+mn-ea"/>
                <a:cs typeface="楷体" panose="02010609060101010101" pitchFamily="49" charset="-122"/>
              </a:rPr>
              <a:t>,</a:t>
            </a:r>
            <a:r>
              <a:rPr kumimoji="0" lang="zh-CN" alt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+mn-ea"/>
                <a:cs typeface="楷体" panose="02010609060101010101" pitchFamily="49" charset="-122"/>
              </a:rPr>
              <a:t>可确定</a:t>
            </a:r>
            <a:r>
              <a:rPr kumimoji="0" lang="zh-CN" alt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楷体" panose="02010609060101010101" pitchFamily="49" charset="-122"/>
                <a:ea typeface="+mn-ea"/>
                <a:cs typeface="楷体" panose="02010609060101010101" pitchFamily="49" charset="-122"/>
              </a:rPr>
              <a:t>一个有效</a:t>
            </a:r>
            <a:r>
              <a:rPr kumimoji="0" lang="zh-CN" alt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+mn-ea"/>
                <a:cs typeface="楷体" panose="02010609060101010101" pitchFamily="49" charset="-122"/>
              </a:rPr>
              <a:t>等价类和</a:t>
            </a:r>
            <a:r>
              <a:rPr kumimoji="0" lang="zh-CN" alt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楷体" panose="02010609060101010101" pitchFamily="49" charset="-122"/>
                <a:ea typeface="+mn-ea"/>
                <a:cs typeface="楷体" panose="02010609060101010101" pitchFamily="49" charset="-122"/>
              </a:rPr>
              <a:t>一个无效</a:t>
            </a:r>
            <a:r>
              <a:rPr kumimoji="0" lang="zh-CN" alt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+mn-ea"/>
                <a:cs typeface="楷体" panose="02010609060101010101" pitchFamily="49" charset="-122"/>
              </a:rPr>
              <a:t>等价类。（</a:t>
            </a: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+mn-ea"/>
                <a:cs typeface="楷体" panose="02010609060101010101" pitchFamily="49" charset="-122"/>
              </a:rPr>
              <a:t>True</a:t>
            </a:r>
            <a:r>
              <a:rPr kumimoji="0" lang="zh-CN" alt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+mn-ea"/>
                <a:cs typeface="楷体" panose="02010609060101010101" pitchFamily="49" charset="-122"/>
              </a:rPr>
              <a:t>，</a:t>
            </a: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+mn-ea"/>
                <a:cs typeface="楷体" panose="02010609060101010101" pitchFamily="49" charset="-122"/>
              </a:rPr>
              <a:t>False</a:t>
            </a:r>
            <a:r>
              <a:rPr kumimoji="0" lang="zh-CN" alt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+mn-ea"/>
                <a:cs typeface="楷体" panose="02010609060101010101" pitchFamily="49" charset="-122"/>
              </a:rPr>
              <a:t>）</a:t>
            </a:r>
            <a:endParaRPr kumimoji="0" lang="en-US" altLang="zh-CN" sz="32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+mn-ea"/>
              <a:cs typeface="楷体" panose="02010609060101010101" pitchFamily="49" charset="-122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+mn-ea"/>
                <a:cs typeface="楷体" panose="02010609060101010101" pitchFamily="49" charset="-122"/>
              </a:rPr>
              <a:t>	</a:t>
            </a: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+mn-ea"/>
                <a:cs typeface="楷体" panose="02010609060101010101" pitchFamily="49" charset="-122"/>
              </a:rPr>
              <a:t>实例：</a:t>
            </a:r>
            <a:endParaRPr kumimoji="0" lang="en-US" altLang="zh-CN" sz="32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+mn-ea"/>
              <a:cs typeface="楷体" panose="02010609060101010101" pitchFamily="49" charset="-122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en-US" altLang="zh-CN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+mn-ea"/>
                <a:cs typeface="楷体" panose="02010609060101010101" pitchFamily="49" charset="-122"/>
              </a:rPr>
              <a:t>1.</a:t>
            </a:r>
            <a:r>
              <a:rPr kumimoji="0" lang="zh-CN" alt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+mn-ea"/>
                <a:cs typeface="楷体" panose="02010609060101010101" pitchFamily="49" charset="-122"/>
              </a:rPr>
              <a:t>测试电源（开关）</a:t>
            </a:r>
            <a:endParaRPr kumimoji="0" lang="zh-CN" altLang="en-US" sz="24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+mn-ea"/>
              <a:cs typeface="楷体" panose="02010609060101010101" pitchFamily="49" charset="-122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+mn-ea"/>
                <a:cs typeface="楷体" panose="02010609060101010101" pitchFamily="49" charset="-122"/>
              </a:rPr>
              <a:t>有效等价类：</a:t>
            </a:r>
            <a:endParaRPr kumimoji="0" lang="en-US" altLang="zh-CN" sz="24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+mn-ea"/>
              <a:cs typeface="楷体" panose="02010609060101010101" pitchFamily="49" charset="-122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+mn-ea"/>
                <a:cs typeface="楷体" panose="02010609060101010101" pitchFamily="49" charset="-122"/>
              </a:rPr>
              <a:t>①</a:t>
            </a:r>
            <a:r>
              <a:rPr kumimoji="0" lang="zh-CN" alt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+mn-ea"/>
                <a:cs typeface="楷体" panose="02010609060101010101" pitchFamily="49" charset="-122"/>
              </a:rPr>
              <a:t>电源开关开</a:t>
            </a:r>
            <a:endParaRPr kumimoji="0" lang="en-US" altLang="zh-CN" sz="2400" b="0" i="0" u="none" strike="noStrike" kern="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+mn-ea"/>
              <a:cs typeface="楷体" panose="02010609060101010101" pitchFamily="49" charset="-122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+mn-ea"/>
                <a:cs typeface="楷体" panose="02010609060101010101" pitchFamily="49" charset="-122"/>
              </a:rPr>
              <a:t>无效等价类：</a:t>
            </a:r>
            <a:endParaRPr kumimoji="0" lang="en-US" altLang="zh-CN" sz="24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+mn-ea"/>
              <a:cs typeface="楷体" panose="02010609060101010101" pitchFamily="49" charset="-122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+mn-ea"/>
                <a:cs typeface="楷体" panose="02010609060101010101" pitchFamily="49" charset="-122"/>
              </a:rPr>
              <a:t>①</a:t>
            </a:r>
            <a:r>
              <a:rPr kumimoji="0" lang="zh-CN" alt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+mn-ea"/>
                <a:cs typeface="楷体" panose="02010609060101010101" pitchFamily="49" charset="-122"/>
              </a:rPr>
              <a:t>电源开关关</a:t>
            </a:r>
            <a:endParaRPr kumimoji="0" lang="en-US" altLang="zh-CN" sz="2400" b="0" i="0" u="none" strike="noStrike" kern="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+mn-ea"/>
              <a:cs typeface="楷体" panose="02010609060101010101" pitchFamily="49" charset="-122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en-US" altLang="zh-CN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+mn-ea"/>
                <a:cs typeface="楷体" panose="02010609060101010101" pitchFamily="49" charset="-122"/>
              </a:rPr>
              <a:t>2.</a:t>
            </a:r>
            <a:r>
              <a:rPr kumimoji="0" lang="zh-CN" alt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+mn-ea"/>
                <a:cs typeface="楷体" panose="02010609060101010101" pitchFamily="49" charset="-122"/>
              </a:rPr>
              <a:t>设置产品信息，其中产品份额必填</a:t>
            </a:r>
            <a:endParaRPr kumimoji="0" lang="en-US" altLang="zh-CN" sz="2400" b="0" i="0" u="none" strike="noStrike" kern="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+mn-ea"/>
              <a:cs typeface="楷体" panose="02010609060101010101" pitchFamily="49" charset="-122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+mn-ea"/>
                <a:cs typeface="楷体" panose="02010609060101010101" pitchFamily="49" charset="-122"/>
              </a:rPr>
              <a:t>有效等价类：</a:t>
            </a:r>
            <a:endParaRPr kumimoji="0" lang="en-US" altLang="zh-CN" sz="2400" b="0" i="0" u="none" strike="noStrike" kern="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+mn-ea"/>
              <a:cs typeface="楷体" panose="02010609060101010101" pitchFamily="49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+mn-ea"/>
                <a:cs typeface="楷体" panose="02010609060101010101" pitchFamily="49" charset="-122"/>
              </a:rPr>
              <a:t>无效等价类：</a:t>
            </a:r>
            <a:endParaRPr kumimoji="0" lang="en-US" altLang="zh-CN" sz="24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+mn-ea"/>
              <a:cs typeface="楷体" panose="02010609060101010101" pitchFamily="49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Tx/>
              <a:buFont typeface="Wingdings" panose="05000000000000000000" pitchFamily="2" charset="2"/>
              <a:buNone/>
              <a:defRPr/>
            </a:pPr>
            <a:endParaRPr kumimoji="0" lang="en-US" altLang="zh-CN" sz="3200" b="0" i="0" u="none" strike="noStrike" kern="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+mn-ea"/>
              <a:cs typeface="楷体" panose="02010609060101010101" pitchFamily="49" charset="-122"/>
            </a:endParaRPr>
          </a:p>
        </p:txBody>
      </p:sp>
      <p:sp>
        <p:nvSpPr>
          <p:cNvPr id="29700" name="Date Placeholder 3"/>
          <p:cNvSpPr txBox="1">
            <a:spLocks noGrp="1"/>
          </p:cNvSpPr>
          <p:nvPr>
            <p:ph type="dt" sz="half"/>
          </p:nvPr>
        </p:nvSpPr>
        <p:spPr bwMode="auto">
          <a:xfrm>
            <a:off x="7235825" y="6453188"/>
            <a:ext cx="1439863" cy="19685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</a:ln>
        </p:spPr>
        <p:txBody>
          <a:bodyPr/>
          <a:lstStyle/>
          <a:p>
            <a:pPr marL="0" marR="0" lvl="0" indent="0" algn="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+mn-ea"/>
                <a:cs typeface="楷体" panose="02010609060101010101" pitchFamily="49" charset="-122"/>
              </a:rPr>
              <a:t>   </a:t>
            </a:r>
            <a:endParaRPr kumimoji="0" lang="zh-CN" altLang="en-US" sz="1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+mn-ea"/>
              <a:cs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charRg st="0" end="5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482">
                                            <p:txEl>
                                              <p:charRg st="0" end="5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charRg st="80" end="8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482">
                                            <p:txEl>
                                              <p:charRg st="80" end="8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482">
                                            <p:txEl>
                                              <p:charRg st="80" end="8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charRg st="55" end="6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0482">
                                            <p:txEl>
                                              <p:charRg st="55" end="6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0482">
                                            <p:txEl>
                                              <p:charRg st="55" end="6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charRg st="66" end="7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482">
                                            <p:txEl>
                                              <p:charRg st="66" end="7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0482">
                                            <p:txEl>
                                              <p:charRg st="66" end="7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charRg st="73" end="8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2000"/>
                                        <p:tgtEl>
                                          <p:spTgt spid="20482">
                                            <p:txEl>
                                              <p:charRg st="73" end="8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charRg st="87" end="9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20482">
                                            <p:txEl>
                                              <p:charRg st="87" end="9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charRg st="94" end="1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0482">
                                            <p:txEl>
                                              <p:charRg st="94" end="1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482">
                                            <p:txEl>
                                              <p:charRg st="94" end="1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charRg st="112" end="1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0482">
                                            <p:txEl>
                                              <p:charRg st="112" end="11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0482">
                                            <p:txEl>
                                              <p:charRg st="112" end="11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charRg st="119" end="1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0482">
                                            <p:txEl>
                                              <p:charRg st="119" end="12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0482">
                                            <p:txEl>
                                              <p:charRg st="119" end="12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5" name="标题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r>
              <a:rPr lang="zh-CN" altLang="en-US" dirty="0"/>
              <a:t>等价类划分法细则</a:t>
            </a:r>
            <a:endParaRPr lang="zh-CN" altLang="en-US" dirty="0"/>
          </a:p>
        </p:txBody>
      </p:sp>
      <p:sp>
        <p:nvSpPr>
          <p:cNvPr id="14339" name="内容占位符 2"/>
          <p:cNvSpPr>
            <a:spLocks noGrp="1"/>
          </p:cNvSpPr>
          <p:nvPr>
            <p:ph idx="1"/>
          </p:nvPr>
        </p:nvSpPr>
        <p:spPr>
          <a:xfrm>
            <a:off x="261938" y="1262063"/>
            <a:ext cx="8072438" cy="5480050"/>
          </a:xfrm>
        </p:spPr>
        <p:txBody>
          <a:bodyPr vert="horz" wrap="square" lIns="91440" tIns="45720" rIns="91440" bIns="45720" numCol="1" anchor="t" anchorCtr="0" compatLnSpc="1"/>
          <a:lstStyle/>
          <a:p>
            <a:pPr marL="514350" marR="0" lvl="0" indent="-51435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Tx/>
              <a:buFontTx/>
              <a:buAutoNum type="circleNumDbPlain" startAt="4"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+mn-ea"/>
                <a:cs typeface="楷体" panose="02010609060101010101" pitchFamily="49" charset="-122"/>
              </a:rPr>
              <a:t>在</a:t>
            </a: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+mn-ea"/>
                <a:cs typeface="楷体" panose="02010609060101010101" pitchFamily="49" charset="-122"/>
              </a:rPr>
              <a:t>规定</a:t>
            </a: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+mn-ea"/>
                <a:cs typeface="楷体" panose="02010609060101010101" pitchFamily="49" charset="-122"/>
              </a:rPr>
              <a:t>了输入数据的</a:t>
            </a: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+mn-ea"/>
                <a:cs typeface="楷体" panose="02010609060101010101" pitchFamily="49" charset="-122"/>
              </a:rPr>
              <a:t>一组值（假定</a:t>
            </a:r>
            <a:r>
              <a:rPr kumimoji="0" lang="en-US" altLang="zh-CN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+mn-ea"/>
                <a:cs typeface="楷体" panose="02010609060101010101" pitchFamily="49" charset="-122"/>
              </a:rPr>
              <a:t>n</a:t>
            </a: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+mn-ea"/>
                <a:cs typeface="楷体" panose="02010609060101010101" pitchFamily="49" charset="-122"/>
              </a:rPr>
              <a:t>个）</a:t>
            </a:r>
            <a:r>
              <a:rPr kumimoji="0" lang="en-US" altLang="zh-CN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+mn-ea"/>
                <a:cs typeface="楷体" panose="02010609060101010101" pitchFamily="49" charset="-122"/>
              </a:rPr>
              <a:t>,</a:t>
            </a: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+mn-ea"/>
                <a:cs typeface="楷体" panose="02010609060101010101" pitchFamily="49" charset="-122"/>
              </a:rPr>
              <a:t>并且程序要对每一个输入值</a:t>
            </a: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+mn-ea"/>
                <a:cs typeface="楷体" panose="02010609060101010101" pitchFamily="49" charset="-122"/>
              </a:rPr>
              <a:t>分别处理</a:t>
            </a: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+mn-ea"/>
                <a:cs typeface="楷体" panose="02010609060101010101" pitchFamily="49" charset="-122"/>
              </a:rPr>
              <a:t>的情况下</a:t>
            </a:r>
            <a:r>
              <a:rPr kumimoji="0" lang="en-US" altLang="zh-CN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+mn-ea"/>
                <a:cs typeface="楷体" panose="02010609060101010101" pitchFamily="49" charset="-122"/>
              </a:rPr>
              <a:t>,</a:t>
            </a: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+mn-ea"/>
                <a:cs typeface="楷体" panose="02010609060101010101" pitchFamily="49" charset="-122"/>
              </a:rPr>
              <a:t>可确立</a:t>
            </a:r>
            <a:r>
              <a:rPr kumimoji="0" lang="en-US" altLang="zh-CN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楷体" panose="02010609060101010101" pitchFamily="49" charset="-122"/>
                <a:ea typeface="+mn-ea"/>
                <a:cs typeface="楷体" panose="02010609060101010101" pitchFamily="49" charset="-122"/>
              </a:rPr>
              <a:t>n</a:t>
            </a: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楷体" panose="02010609060101010101" pitchFamily="49" charset="-122"/>
                <a:ea typeface="+mn-ea"/>
                <a:cs typeface="楷体" panose="02010609060101010101" pitchFamily="49" charset="-122"/>
              </a:rPr>
              <a:t>个有效</a:t>
            </a: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+mn-ea"/>
                <a:cs typeface="楷体" panose="02010609060101010101" pitchFamily="49" charset="-122"/>
              </a:rPr>
              <a:t>等价类和</a:t>
            </a: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楷体" panose="02010609060101010101" pitchFamily="49" charset="-122"/>
                <a:ea typeface="+mn-ea"/>
                <a:cs typeface="楷体" panose="02010609060101010101" pitchFamily="49" charset="-122"/>
              </a:rPr>
              <a:t>一个无</a:t>
            </a: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+mn-ea"/>
                <a:cs typeface="楷体" panose="02010609060101010101" pitchFamily="49" charset="-122"/>
              </a:rPr>
              <a:t>效等价类。</a:t>
            </a:r>
            <a:endParaRPr kumimoji="0" lang="en-US" altLang="zh-CN" sz="28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+mn-ea"/>
              <a:cs typeface="楷体" panose="02010609060101010101" pitchFamily="49" charset="-122"/>
            </a:endParaRPr>
          </a:p>
          <a:p>
            <a:pPr marL="342900" marR="0" lvl="0" indent="-342900" algn="just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+mn-ea"/>
                <a:cs typeface="楷体" panose="02010609060101010101" pitchFamily="49" charset="-122"/>
              </a:rPr>
              <a:t>实例：</a:t>
            </a:r>
            <a:endParaRPr kumimoji="0" lang="en-US" altLang="zh-CN" sz="28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+mn-ea"/>
              <a:cs typeface="楷体" panose="02010609060101010101" pitchFamily="49" charset="-122"/>
            </a:endParaRPr>
          </a:p>
          <a:p>
            <a:pPr marL="342900" marR="0" lvl="0" indent="-342900" algn="just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+mn-ea"/>
                <a:cs typeface="楷体" panose="02010609060101010101" pitchFamily="49" charset="-122"/>
              </a:rPr>
              <a:t>输入条件说明学历可为</a:t>
            </a:r>
            <a:r>
              <a:rPr kumimoji="0" lang="en-US" altLang="zh-CN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+mn-ea"/>
                <a:cs typeface="楷体" panose="02010609060101010101" pitchFamily="49" charset="-122"/>
              </a:rPr>
              <a:t>:</a:t>
            </a: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+mn-ea"/>
                <a:cs typeface="楷体" panose="02010609060101010101" pitchFamily="49" charset="-122"/>
              </a:rPr>
              <a:t>专科、本科、硕士、博士四种之一</a:t>
            </a:r>
            <a:endParaRPr kumimoji="0" lang="zh-CN" altLang="en-US" sz="28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+mn-ea"/>
              <a:cs typeface="楷体" panose="02010609060101010101" pitchFamily="49" charset="-122"/>
            </a:endParaRPr>
          </a:p>
          <a:p>
            <a:pPr marL="342900" marR="0" lvl="0" indent="-342900" algn="just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+mn-ea"/>
                <a:cs typeface="楷体" panose="02010609060101010101" pitchFamily="49" charset="-122"/>
              </a:rPr>
              <a:t>有效等价类：</a:t>
            </a:r>
            <a:endParaRPr kumimoji="0" lang="en-US" altLang="zh-CN" sz="28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+mn-ea"/>
              <a:cs typeface="楷体" panose="02010609060101010101" pitchFamily="49" charset="-122"/>
            </a:endParaRPr>
          </a:p>
          <a:p>
            <a:pPr marL="342900" marR="0" lvl="0" indent="-342900" algn="just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+mn-ea"/>
                <a:cs typeface="楷体" panose="02010609060101010101" pitchFamily="49" charset="-122"/>
              </a:rPr>
              <a:t>①</a:t>
            </a: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楷体" panose="02010609060101010101" pitchFamily="49" charset="-122"/>
                <a:ea typeface="+mn-ea"/>
                <a:cs typeface="楷体" panose="02010609060101010101" pitchFamily="49" charset="-122"/>
              </a:rPr>
              <a:t>专科、</a:t>
            </a: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+mn-ea"/>
                <a:cs typeface="楷体" panose="02010609060101010101" pitchFamily="49" charset="-122"/>
              </a:rPr>
              <a:t>②</a:t>
            </a: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楷体" panose="02010609060101010101" pitchFamily="49" charset="-122"/>
                <a:ea typeface="+mn-ea"/>
                <a:cs typeface="楷体" panose="02010609060101010101" pitchFamily="49" charset="-122"/>
              </a:rPr>
              <a:t>本科、</a:t>
            </a: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+mn-ea"/>
                <a:cs typeface="楷体" panose="02010609060101010101" pitchFamily="49" charset="-122"/>
              </a:rPr>
              <a:t>③</a:t>
            </a: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楷体" panose="02010609060101010101" pitchFamily="49" charset="-122"/>
                <a:ea typeface="+mn-ea"/>
                <a:cs typeface="楷体" panose="02010609060101010101" pitchFamily="49" charset="-122"/>
              </a:rPr>
              <a:t>硕士、</a:t>
            </a: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+mn-ea"/>
                <a:cs typeface="楷体" panose="02010609060101010101" pitchFamily="49" charset="-122"/>
              </a:rPr>
              <a:t>④</a:t>
            </a: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楷体" panose="02010609060101010101" pitchFamily="49" charset="-122"/>
                <a:ea typeface="+mn-ea"/>
                <a:cs typeface="楷体" panose="02010609060101010101" pitchFamily="49" charset="-122"/>
              </a:rPr>
              <a:t>博士</a:t>
            </a:r>
            <a:endParaRPr kumimoji="0" lang="zh-CN" altLang="en-US" sz="2800" b="0" i="0" u="none" strike="noStrike" kern="0" cap="none" spc="0" normalizeH="0" baseline="0" noProof="0" dirty="0" smtClean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楷体" panose="02010609060101010101" pitchFamily="49" charset="-122"/>
              <a:ea typeface="+mn-ea"/>
              <a:cs typeface="楷体" panose="02010609060101010101" pitchFamily="49" charset="-122"/>
            </a:endParaRPr>
          </a:p>
          <a:p>
            <a:pPr marL="342900" marR="0" lvl="0" indent="-342900" algn="just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+mn-ea"/>
                <a:cs typeface="楷体" panose="02010609060101010101" pitchFamily="49" charset="-122"/>
              </a:rPr>
              <a:t>无效等价类：</a:t>
            </a:r>
            <a:endParaRPr kumimoji="0" lang="en-US" altLang="zh-CN" sz="28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+mn-ea"/>
              <a:cs typeface="楷体" panose="02010609060101010101" pitchFamily="49" charset="-122"/>
            </a:endParaRPr>
          </a:p>
          <a:p>
            <a:pPr marL="342900" marR="0" lvl="0" indent="-342900" algn="just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+mn-ea"/>
                <a:cs typeface="楷体" panose="02010609060101010101" pitchFamily="49" charset="-122"/>
              </a:rPr>
              <a:t>①</a:t>
            </a: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楷体" panose="02010609060101010101" pitchFamily="49" charset="-122"/>
                <a:ea typeface="+mn-ea"/>
                <a:cs typeface="楷体" panose="02010609060101010101" pitchFamily="49" charset="-122"/>
              </a:rPr>
              <a:t>其它任何学历</a:t>
            </a:r>
            <a:endParaRPr kumimoji="0" lang="zh-CN" altLang="en-US" sz="2800" b="0" i="0" u="none" strike="noStrike" kern="0" cap="none" spc="0" normalizeH="0" baseline="0" noProof="0" dirty="0" smtClean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楷体" panose="02010609060101010101" pitchFamily="49" charset="-122"/>
              <a:ea typeface="+mn-ea"/>
              <a:cs typeface="楷体" panose="02010609060101010101" pitchFamily="49" charset="-122"/>
            </a:endParaRPr>
          </a:p>
          <a:p>
            <a:pPr marL="514350" marR="0" lvl="0" indent="-51435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Tx/>
              <a:buFontTx/>
              <a:buAutoNum type="circleNumDbPlain" startAt="4"/>
              <a:defRPr/>
            </a:pPr>
            <a:endParaRPr kumimoji="0" lang="zh-CN" altLang="en-US" sz="28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+mn-ea"/>
              <a:cs typeface="楷体" panose="02010609060101010101" pitchFamily="49" charset="-122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Tx/>
              <a:buFont typeface="Wingdings" panose="05000000000000000000" pitchFamily="2" charset="2"/>
              <a:buChar char="n"/>
              <a:defRPr/>
            </a:pPr>
            <a:endParaRPr kumimoji="0" lang="zh-CN" altLang="en-US" sz="28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+mn-ea"/>
              <a:cs typeface="楷体" panose="02010609060101010101" pitchFamily="49" charset="-122"/>
            </a:endParaRPr>
          </a:p>
        </p:txBody>
      </p:sp>
      <p:sp>
        <p:nvSpPr>
          <p:cNvPr id="30724" name="日期占位符 3"/>
          <p:cNvSpPr txBox="1">
            <a:spLocks noGrp="1"/>
          </p:cNvSpPr>
          <p:nvPr>
            <p:ph type="dt" sz="half"/>
          </p:nvPr>
        </p:nvSpPr>
        <p:spPr bwMode="auto">
          <a:xfrm>
            <a:off x="7235825" y="6453188"/>
            <a:ext cx="1439863" cy="19685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</a:ln>
        </p:spPr>
        <p:txBody>
          <a:bodyPr/>
          <a:lstStyle/>
          <a:p>
            <a:pPr marL="0" marR="0" lvl="0" indent="0" algn="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+mn-ea"/>
                <a:cs typeface="楷体" panose="02010609060101010101" pitchFamily="49" charset="-122"/>
              </a:rPr>
              <a:t>   </a:t>
            </a:r>
            <a:endParaRPr kumimoji="0" lang="zh-CN" altLang="en-US" sz="1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+mn-ea"/>
              <a:cs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charRg st="0" end="6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4339">
                                            <p:txEl>
                                              <p:charRg st="0" end="6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charRg st="114" end="1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4339">
                                            <p:txEl>
                                              <p:charRg st="114" end="12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charRg st="91" end="9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4339">
                                            <p:txEl>
                                              <p:charRg st="91" end="9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charRg st="60" end="6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4339">
                                            <p:txEl>
                                              <p:charRg st="60" end="6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charRg st="64" end="9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4339">
                                            <p:txEl>
                                              <p:charRg st="64" end="9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charRg st="98" end="1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339">
                                            <p:txEl>
                                              <p:charRg st="98" end="1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4339">
                                            <p:txEl>
                                              <p:charRg st="98" end="1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charRg st="121" end="12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339">
                                            <p:txEl>
                                              <p:charRg st="121" end="12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4339">
                                            <p:txEl>
                                              <p:charRg st="121" end="12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49" name="Title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r>
              <a:rPr lang="zh-CN" altLang="en-US" dirty="0"/>
              <a:t>等价类划分细则</a:t>
            </a:r>
            <a:endParaRPr lang="zh-CN" altLang="en-US" dirty="0"/>
          </a:p>
        </p:txBody>
      </p:sp>
      <p:sp>
        <p:nvSpPr>
          <p:cNvPr id="22530" name="Content Placeholder 2"/>
          <p:cNvSpPr>
            <a:spLocks noGrp="1"/>
          </p:cNvSpPr>
          <p:nvPr>
            <p:ph idx="1"/>
          </p:nvPr>
        </p:nvSpPr>
        <p:spPr>
          <a:xfrm>
            <a:off x="468313" y="1100138"/>
            <a:ext cx="8207375" cy="5549900"/>
          </a:xfrm>
        </p:spPr>
        <p:txBody>
          <a:bodyPr vert="horz" wrap="square" lIns="91440" tIns="45720" rIns="91440" bIns="45720" anchor="t"/>
          <a:p>
            <a:r>
              <a:rPr lang="zh-CN" altLang="en-US" sz="3600" dirty="0"/>
              <a:t>⑤</a:t>
            </a:r>
            <a:r>
              <a:rPr lang="en-US" altLang="zh-CN" sz="3600" dirty="0"/>
              <a:t>	</a:t>
            </a:r>
            <a:r>
              <a:rPr lang="zh-CN" altLang="en-US" sz="3600" dirty="0"/>
              <a:t>在规定了输入数据</a:t>
            </a:r>
            <a:r>
              <a:rPr lang="zh-CN" altLang="en-US" sz="3600" dirty="0">
                <a:solidFill>
                  <a:srgbClr val="FF0000"/>
                </a:solidFill>
              </a:rPr>
              <a:t>必须遵守</a:t>
            </a:r>
            <a:r>
              <a:rPr lang="zh-CN" altLang="en-US" sz="3600" dirty="0"/>
              <a:t>的规则的情况下</a:t>
            </a:r>
            <a:r>
              <a:rPr lang="en-US" altLang="zh-CN" sz="3600" dirty="0"/>
              <a:t>,</a:t>
            </a:r>
            <a:r>
              <a:rPr lang="zh-CN" altLang="en-US" sz="3600" dirty="0"/>
              <a:t>可确立</a:t>
            </a:r>
            <a:r>
              <a:rPr lang="zh-CN" altLang="en-US" sz="3600" dirty="0">
                <a:solidFill>
                  <a:srgbClr val="7030A0"/>
                </a:solidFill>
              </a:rPr>
              <a:t>一个有效</a:t>
            </a:r>
            <a:r>
              <a:rPr lang="zh-CN" altLang="en-US" sz="3600" dirty="0"/>
              <a:t>等价类（符合规则）和</a:t>
            </a:r>
            <a:r>
              <a:rPr lang="zh-CN" altLang="en-US" sz="3600" dirty="0">
                <a:solidFill>
                  <a:srgbClr val="7030A0"/>
                </a:solidFill>
              </a:rPr>
              <a:t>若干个无效</a:t>
            </a:r>
            <a:r>
              <a:rPr lang="zh-CN" altLang="en-US" sz="3600" dirty="0"/>
              <a:t>等价类（从不同角度违反规则）。</a:t>
            </a:r>
            <a:endParaRPr lang="en-US" altLang="zh-CN" sz="3600" dirty="0"/>
          </a:p>
          <a:p>
            <a:pPr algn="just">
              <a:spcBef>
                <a:spcPct val="0"/>
              </a:spcBef>
              <a:buClr>
                <a:schemeClr val="bg1"/>
              </a:buClr>
              <a:buNone/>
            </a:pPr>
            <a:r>
              <a:rPr lang="zh-CN" altLang="en-US" sz="2800" b="1" dirty="0"/>
              <a:t>实例：</a:t>
            </a:r>
            <a:endParaRPr lang="en-US" altLang="zh-CN" sz="2800" b="1" dirty="0"/>
          </a:p>
          <a:p>
            <a:pPr algn="just">
              <a:spcBef>
                <a:spcPct val="0"/>
              </a:spcBef>
              <a:buClr>
                <a:schemeClr val="bg1"/>
              </a:buClr>
              <a:buNone/>
            </a:pPr>
            <a:r>
              <a:rPr lang="zh-CN" altLang="en-US" sz="2800" dirty="0"/>
              <a:t>校内电话号码拨外线为</a:t>
            </a:r>
            <a:r>
              <a:rPr lang="en-US" altLang="zh-CN" sz="2800" dirty="0"/>
              <a:t>9</a:t>
            </a:r>
            <a:r>
              <a:rPr lang="zh-CN" altLang="en-US" sz="2800" dirty="0"/>
              <a:t>开头</a:t>
            </a:r>
            <a:endParaRPr lang="zh-CN" altLang="en-US" sz="2800" dirty="0"/>
          </a:p>
          <a:p>
            <a:pPr algn="just">
              <a:spcBef>
                <a:spcPct val="0"/>
              </a:spcBef>
              <a:buClr>
                <a:schemeClr val="bg1"/>
              </a:buClr>
              <a:buNone/>
            </a:pPr>
            <a:r>
              <a:rPr lang="zh-CN" altLang="en-US" sz="2800" dirty="0"/>
              <a:t>有效等价类：</a:t>
            </a:r>
            <a:endParaRPr lang="en-US" altLang="zh-CN" sz="2800" dirty="0"/>
          </a:p>
          <a:p>
            <a:pPr algn="just">
              <a:spcBef>
                <a:spcPct val="0"/>
              </a:spcBef>
              <a:buClr>
                <a:schemeClr val="bg1"/>
              </a:buClr>
              <a:buNone/>
            </a:pPr>
            <a:r>
              <a:rPr lang="en-US" altLang="en-US" sz="2800" dirty="0"/>
              <a:t>①</a:t>
            </a:r>
            <a:r>
              <a:rPr lang="zh-CN" altLang="en-US" sz="2800" dirty="0"/>
              <a:t> </a:t>
            </a:r>
            <a:r>
              <a:rPr lang="en-US" altLang="zh-CN" sz="2800" dirty="0">
                <a:solidFill>
                  <a:srgbClr val="FF3300"/>
                </a:solidFill>
              </a:rPr>
              <a:t>9</a:t>
            </a:r>
            <a:r>
              <a:rPr lang="zh-CN" altLang="en-US" sz="2800" dirty="0">
                <a:solidFill>
                  <a:srgbClr val="FF3300"/>
                </a:solidFill>
              </a:rPr>
              <a:t>＋外线号码</a:t>
            </a:r>
            <a:endParaRPr lang="zh-CN" altLang="en-US" sz="2800" dirty="0">
              <a:solidFill>
                <a:srgbClr val="FF3300"/>
              </a:solidFill>
            </a:endParaRPr>
          </a:p>
          <a:p>
            <a:pPr algn="just">
              <a:spcBef>
                <a:spcPct val="0"/>
              </a:spcBef>
              <a:buClr>
                <a:schemeClr val="bg1"/>
              </a:buClr>
              <a:buNone/>
            </a:pPr>
            <a:r>
              <a:rPr lang="zh-CN" altLang="en-US" sz="2800" dirty="0"/>
              <a:t>无效等价类：</a:t>
            </a:r>
            <a:endParaRPr lang="en-US" altLang="zh-CN" sz="2800" dirty="0"/>
          </a:p>
          <a:p>
            <a:pPr algn="just">
              <a:spcBef>
                <a:spcPct val="0"/>
              </a:spcBef>
              <a:buClr>
                <a:schemeClr val="bg1"/>
              </a:buClr>
              <a:buNone/>
            </a:pPr>
            <a:r>
              <a:rPr lang="en-US" altLang="en-US" sz="2800" dirty="0"/>
              <a:t>①</a:t>
            </a:r>
            <a:r>
              <a:rPr lang="zh-CN" altLang="en-US" sz="2800" dirty="0">
                <a:solidFill>
                  <a:srgbClr val="FF3300"/>
                </a:solidFill>
              </a:rPr>
              <a:t>非</a:t>
            </a:r>
            <a:r>
              <a:rPr lang="en-US" altLang="zh-CN" sz="2800" dirty="0">
                <a:solidFill>
                  <a:srgbClr val="FF3300"/>
                </a:solidFill>
              </a:rPr>
              <a:t>9</a:t>
            </a:r>
            <a:r>
              <a:rPr lang="zh-CN" altLang="en-US" sz="2800" dirty="0">
                <a:solidFill>
                  <a:srgbClr val="FF3300"/>
                </a:solidFill>
              </a:rPr>
              <a:t>开头＋外线号码</a:t>
            </a:r>
            <a:endParaRPr lang="zh-CN" altLang="en-US" sz="2800" dirty="0">
              <a:solidFill>
                <a:srgbClr val="FF3300"/>
              </a:solidFill>
            </a:endParaRPr>
          </a:p>
          <a:p>
            <a:pPr algn="just">
              <a:spcBef>
                <a:spcPct val="0"/>
              </a:spcBef>
              <a:buClr>
                <a:schemeClr val="bg1"/>
              </a:buClr>
              <a:buNone/>
            </a:pPr>
            <a:r>
              <a:rPr lang="zh-CN" altLang="en-US" sz="2800" dirty="0"/>
              <a:t>② </a:t>
            </a:r>
            <a:r>
              <a:rPr lang="en-US" altLang="zh-CN" sz="2800" dirty="0">
                <a:solidFill>
                  <a:srgbClr val="FF3300"/>
                </a:solidFill>
              </a:rPr>
              <a:t>9</a:t>
            </a:r>
            <a:r>
              <a:rPr lang="zh-CN" altLang="en-US" sz="2800" dirty="0">
                <a:solidFill>
                  <a:srgbClr val="FF3300"/>
                </a:solidFill>
              </a:rPr>
              <a:t>＋非外线号码，</a:t>
            </a:r>
            <a:r>
              <a:rPr lang="en-US" altLang="zh-CN" sz="2800" dirty="0">
                <a:solidFill>
                  <a:srgbClr val="FF3300"/>
                </a:solidFill>
                <a:latin typeface="黑体" panose="02010609060101010101" pitchFamily="49" charset="-122"/>
              </a:rPr>
              <a:t>…</a:t>
            </a:r>
            <a:endParaRPr lang="en-US" altLang="zh-CN" sz="2800" dirty="0">
              <a:solidFill>
                <a:srgbClr val="FF3300"/>
              </a:solidFill>
            </a:endParaRPr>
          </a:p>
          <a:p>
            <a:endParaRPr lang="zh-CN" altLang="en-US" sz="3600" dirty="0"/>
          </a:p>
          <a:p>
            <a:endParaRPr lang="zh-CN" altLang="en-US" sz="3600" dirty="0"/>
          </a:p>
        </p:txBody>
      </p:sp>
      <p:sp>
        <p:nvSpPr>
          <p:cNvPr id="31748" name="Date Placeholder 3"/>
          <p:cNvSpPr txBox="1">
            <a:spLocks noGrp="1"/>
          </p:cNvSpPr>
          <p:nvPr>
            <p:ph type="dt" sz="half"/>
          </p:nvPr>
        </p:nvSpPr>
        <p:spPr bwMode="auto">
          <a:xfrm>
            <a:off x="7235825" y="6453188"/>
            <a:ext cx="1439863" cy="19685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</a:ln>
        </p:spPr>
        <p:txBody>
          <a:bodyPr/>
          <a:lstStyle/>
          <a:p>
            <a:pPr marL="0" marR="0" lvl="0" indent="0" algn="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+mn-ea"/>
                <a:cs typeface="楷体" panose="02010609060101010101" pitchFamily="49" charset="-122"/>
              </a:rPr>
              <a:t>   </a:t>
            </a:r>
            <a:endParaRPr kumimoji="0" lang="zh-CN" altLang="en-US" sz="1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+mn-ea"/>
              <a:cs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charRg st="0" end="6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2530">
                                            <p:txEl>
                                              <p:charRg st="0" end="6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charRg st="94" end="10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2530">
                                            <p:txEl>
                                              <p:charRg st="94" end="10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charRg st="60" end="6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22530">
                                            <p:txEl>
                                              <p:charRg st="60" end="6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charRg st="64" end="7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22530">
                                            <p:txEl>
                                              <p:charRg st="64" end="7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charRg st="78" end="8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22530">
                                            <p:txEl>
                                              <p:charRg st="78" end="8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charRg st="85" end="9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2530">
                                            <p:txEl>
                                              <p:charRg st="85" end="9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2530">
                                            <p:txEl>
                                              <p:charRg st="85" end="9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charRg st="101" end="1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2530">
                                            <p:txEl>
                                              <p:charRg st="101" end="1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2530">
                                            <p:txEl>
                                              <p:charRg st="101" end="1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charRg st="112" end="1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2530">
                                            <p:txEl>
                                              <p:charRg st="112" end="12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2530">
                                            <p:txEl>
                                              <p:charRg st="112" end="12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3" name="Title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r>
              <a:rPr lang="zh-CN" altLang="en-US" dirty="0"/>
              <a:t>等价类划分细则</a:t>
            </a:r>
            <a:endParaRPr lang="zh-CN" altLang="en-US" dirty="0"/>
          </a:p>
        </p:txBody>
      </p:sp>
      <p:sp>
        <p:nvSpPr>
          <p:cNvPr id="19459" name="Content Placeholder 2"/>
          <p:cNvSpPr>
            <a:spLocks noGrp="1"/>
          </p:cNvSpPr>
          <p:nvPr>
            <p:ph idx="1"/>
          </p:nvPr>
        </p:nvSpPr>
        <p:spPr>
          <a:xfrm>
            <a:off x="261938" y="1347788"/>
            <a:ext cx="8321675" cy="4999038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Tx/>
              <a:buFont typeface="Wingdings" panose="05000000000000000000" pitchFamily="2" charset="2"/>
              <a:buChar char="n"/>
              <a:defRPr/>
            </a:pPr>
            <a:r>
              <a:rPr kumimoji="0" lang="zh-CN" altLang="en-US" sz="4400" b="0" i="0" u="none" strike="noStrike" kern="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+mn-ea"/>
                <a:cs typeface="楷体" panose="02010609060101010101" pitchFamily="49" charset="-122"/>
              </a:rPr>
              <a:t>⑥</a:t>
            </a:r>
            <a:r>
              <a:rPr kumimoji="0" lang="en-US" altLang="zh-CN" sz="4400" b="0" i="0" u="none" strike="noStrike" kern="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+mn-ea"/>
                <a:cs typeface="楷体" panose="02010609060101010101" pitchFamily="49" charset="-122"/>
              </a:rPr>
              <a:t>	</a:t>
            </a:r>
            <a:r>
              <a:rPr kumimoji="0" lang="zh-CN" altLang="en-US" sz="4400" b="0" i="0" u="none" strike="noStrike" kern="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+mn-ea"/>
                <a:cs typeface="楷体" panose="02010609060101010101" pitchFamily="49" charset="-122"/>
              </a:rPr>
              <a:t>在确认已划分的等价类中</a:t>
            </a:r>
            <a:r>
              <a:rPr kumimoji="0" lang="zh-CN" altLang="en-US" sz="4400" b="0" i="0" u="none" strike="noStrike" kern="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+mn-ea"/>
                <a:cs typeface="楷体" panose="02010609060101010101" pitchFamily="49" charset="-122"/>
              </a:rPr>
              <a:t>各元素</a:t>
            </a:r>
            <a:r>
              <a:rPr kumimoji="0" lang="zh-CN" altLang="en-US" sz="4400" b="0" i="0" u="none" strike="noStrike" kern="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+mn-ea"/>
                <a:cs typeface="楷体" panose="02010609060101010101" pitchFamily="49" charset="-122"/>
              </a:rPr>
              <a:t>在程序处理中的</a:t>
            </a:r>
            <a:r>
              <a:rPr kumimoji="0" lang="zh-CN" altLang="en-US" sz="4400" b="0" i="0" u="none" strike="noStrike" kern="0" cap="none" spc="0" normalizeH="0" baseline="0" noProof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+mn-ea"/>
                <a:cs typeface="楷体" panose="02010609060101010101" pitchFamily="49" charset="-122"/>
              </a:rPr>
              <a:t>方式有</a:t>
            </a:r>
            <a:r>
              <a:rPr kumimoji="0" lang="zh-CN" altLang="en-US" sz="4400" b="0" i="0" u="none" strike="noStrike" kern="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+mn-ea"/>
                <a:cs typeface="楷体" panose="02010609060101010101" pitchFamily="49" charset="-122"/>
              </a:rPr>
              <a:t>不同</a:t>
            </a:r>
            <a:r>
              <a:rPr kumimoji="0" lang="zh-CN" altLang="en-US" sz="4400" b="0" i="0" u="none" strike="noStrike" kern="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+mn-ea"/>
                <a:cs typeface="楷体" panose="02010609060101010101" pitchFamily="49" charset="-122"/>
              </a:rPr>
              <a:t>的情况下</a:t>
            </a:r>
            <a:r>
              <a:rPr kumimoji="0" lang="en-US" altLang="zh-CN" sz="4400" b="0" i="0" u="none" strike="noStrike" kern="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+mn-ea"/>
                <a:cs typeface="楷体" panose="02010609060101010101" pitchFamily="49" charset="-122"/>
              </a:rPr>
              <a:t>,</a:t>
            </a:r>
            <a:r>
              <a:rPr kumimoji="0" lang="zh-CN" altLang="en-US" sz="4400" b="0" i="0" u="none" strike="noStrike" kern="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+mn-ea"/>
                <a:cs typeface="楷体" panose="02010609060101010101" pitchFamily="49" charset="-122"/>
              </a:rPr>
              <a:t>则应再将该等价类进一步的划分为</a:t>
            </a:r>
            <a:r>
              <a:rPr kumimoji="0" lang="zh-CN" altLang="en-US" sz="4400" b="0" i="0" u="none" strike="noStrike" kern="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+mn-ea"/>
                <a:cs typeface="楷体" panose="02010609060101010101" pitchFamily="49" charset="-122"/>
              </a:rPr>
              <a:t>更小</a:t>
            </a:r>
            <a:r>
              <a:rPr kumimoji="0" lang="zh-CN" altLang="en-US" sz="4400" b="0" i="0" u="none" strike="noStrike" kern="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+mn-ea"/>
                <a:cs typeface="楷体" panose="02010609060101010101" pitchFamily="49" charset="-122"/>
              </a:rPr>
              <a:t>的等价类。</a:t>
            </a:r>
            <a:endParaRPr kumimoji="0" lang="en-US" altLang="zh-CN" sz="4400" b="0" i="0" u="none" strike="noStrike" kern="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+mn-ea"/>
              <a:cs typeface="楷体" panose="02010609060101010101" pitchFamily="49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Tx/>
              <a:buFont typeface="Wingdings" panose="05000000000000000000" pitchFamily="2" charset="2"/>
              <a:buNone/>
              <a:defRPr/>
            </a:pPr>
            <a:endParaRPr kumimoji="0" lang="en-US" altLang="zh-CN" sz="4400" b="0" i="0" u="none" strike="noStrike" kern="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+mn-ea"/>
              <a:cs typeface="楷体" panose="02010609060101010101" pitchFamily="49" charset="-122"/>
            </a:endParaRPr>
          </a:p>
        </p:txBody>
      </p:sp>
      <p:sp>
        <p:nvSpPr>
          <p:cNvPr id="32772" name="Date Placeholder 3"/>
          <p:cNvSpPr txBox="1">
            <a:spLocks noGrp="1"/>
          </p:cNvSpPr>
          <p:nvPr>
            <p:ph type="dt" sz="half"/>
          </p:nvPr>
        </p:nvSpPr>
        <p:spPr bwMode="auto">
          <a:xfrm>
            <a:off x="7235825" y="6453188"/>
            <a:ext cx="1439863" cy="19685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</a:ln>
        </p:spPr>
        <p:txBody>
          <a:bodyPr/>
          <a:lstStyle/>
          <a:p>
            <a:pPr marL="0" marR="0" lvl="0" indent="0" algn="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+mn-ea"/>
                <a:cs typeface="楷体" panose="02010609060101010101" pitchFamily="49" charset="-122"/>
              </a:rPr>
              <a:t>   </a:t>
            </a:r>
            <a:endParaRPr kumimoji="0" lang="zh-CN" altLang="en-US" sz="1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+mn-ea"/>
              <a:cs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3" name="标题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r>
              <a:rPr lang="zh-CN" altLang="en-US" dirty="0"/>
              <a:t>学习目标</a:t>
            </a:r>
            <a:endParaRPr lang="zh-CN" altLang="en-US" dirty="0"/>
          </a:p>
        </p:txBody>
      </p:sp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468313" y="1125538"/>
            <a:ext cx="8207375" cy="5399087"/>
          </a:xfrm>
        </p:spPr>
        <p:txBody>
          <a:bodyPr vert="horz" wrap="square" lIns="91440" tIns="45720" rIns="91440" bIns="45720" anchor="t"/>
          <a:p>
            <a:pPr eaLnBrk="1" hangingPunct="1">
              <a:lnSpc>
                <a:spcPct val="200000"/>
              </a:lnSpc>
            </a:pPr>
            <a:r>
              <a:rPr sz="3200" dirty="0"/>
              <a:t>掌握等价类和边界值法设计测试用例</a:t>
            </a:r>
            <a:endParaRPr sz="3200" dirty="0"/>
          </a:p>
          <a:p>
            <a:pPr eaLnBrk="1" hangingPunct="1">
              <a:lnSpc>
                <a:spcPct val="200000"/>
              </a:lnSpc>
            </a:pPr>
            <a:r>
              <a:rPr sz="3200" dirty="0"/>
              <a:t>掌握决策表和因果图法设计测试用例</a:t>
            </a:r>
            <a:endParaRPr sz="3200" dirty="0"/>
          </a:p>
          <a:p>
            <a:pPr eaLnBrk="1" hangingPunct="1">
              <a:lnSpc>
                <a:spcPct val="200000"/>
              </a:lnSpc>
            </a:pPr>
            <a:r>
              <a:rPr sz="3200" dirty="0"/>
              <a:t>熟悉场景图法设计测试用例</a:t>
            </a:r>
            <a:endParaRPr sz="3200" dirty="0"/>
          </a:p>
          <a:p>
            <a:pPr eaLnBrk="1" hangingPunct="1">
              <a:lnSpc>
                <a:spcPct val="200000"/>
              </a:lnSpc>
            </a:pPr>
            <a:r>
              <a:rPr sz="3200" dirty="0"/>
              <a:t>了解功能图法、正交实验法</a:t>
            </a:r>
            <a:endParaRPr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82" end="9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charRg st="82" end="9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charRg st="82" end="9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char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char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92" end="10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>
                                            <p:txEl>
                                              <p:charRg st="92" end="10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charRg st="92" end="10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102" end="1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">
                                            <p:txEl>
                                              <p:charRg st="102" end="1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>
                                            <p:txEl>
                                              <p:charRg st="102" end="1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char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char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119" end="13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">
                                            <p:txEl>
                                              <p:charRg st="119" end="13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">
                                            <p:txEl>
                                              <p:charRg st="119" end="13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7" name="Title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r>
              <a:rPr lang="zh-CN" altLang="en-US" dirty="0"/>
              <a:t>等价类划分细则</a:t>
            </a:r>
            <a:endParaRPr lang="zh-CN" altLang="en-US" dirty="0"/>
          </a:p>
        </p:txBody>
      </p:sp>
      <p:sp>
        <p:nvSpPr>
          <p:cNvPr id="24578" name="Content Placeholder 2"/>
          <p:cNvSpPr>
            <a:spLocks noGrp="1"/>
          </p:cNvSpPr>
          <p:nvPr>
            <p:ph idx="1"/>
          </p:nvPr>
        </p:nvSpPr>
        <p:spPr>
          <a:xfrm>
            <a:off x="354013" y="1454150"/>
            <a:ext cx="8321675" cy="4999038"/>
          </a:xfrm>
        </p:spPr>
        <p:txBody>
          <a:bodyPr vert="horz" wrap="square" lIns="91440" tIns="45720" rIns="91440" bIns="45720" anchor="t"/>
          <a:p>
            <a:r>
              <a:rPr lang="zh-CN" altLang="en-US" sz="3600" b="1" dirty="0"/>
              <a:t>实例：</a:t>
            </a:r>
            <a:r>
              <a:rPr lang="zh-CN" altLang="en-US" sz="3600" dirty="0"/>
              <a:t>核对日期的有效性</a:t>
            </a:r>
            <a:endParaRPr lang="zh-CN" altLang="en-US" sz="3600" dirty="0"/>
          </a:p>
          <a:p>
            <a:r>
              <a:rPr lang="zh-CN" altLang="en-US" sz="3600" dirty="0"/>
              <a:t>有效等价类：</a:t>
            </a:r>
            <a:endParaRPr lang="en-US" altLang="zh-CN" sz="3600" dirty="0"/>
          </a:p>
          <a:p>
            <a:r>
              <a:rPr lang="en-US" altLang="zh-CN" sz="3600" dirty="0">
                <a:solidFill>
                  <a:srgbClr val="FF6600"/>
                </a:solidFill>
              </a:rPr>
              <a:t>1&lt;=Month&lt;=12, 1&lt;=Day&lt;=31,</a:t>
            </a:r>
            <a:endParaRPr lang="en-US" altLang="zh-CN" sz="3600" dirty="0">
              <a:solidFill>
                <a:srgbClr val="FF6600"/>
              </a:solidFill>
            </a:endParaRPr>
          </a:p>
          <a:p>
            <a:r>
              <a:rPr lang="zh-CN" altLang="zh-CN" sz="3600" dirty="0"/>
              <a:t>无效等价类</a:t>
            </a:r>
            <a:r>
              <a:rPr lang="zh-CN" altLang="en-US" sz="3600" dirty="0"/>
              <a:t>：</a:t>
            </a:r>
            <a:endParaRPr lang="en-US" altLang="zh-CN" sz="3600" dirty="0"/>
          </a:p>
          <a:p>
            <a:r>
              <a:rPr lang="en-US" altLang="zh-CN" sz="3600" dirty="0">
                <a:solidFill>
                  <a:srgbClr val="FF6600"/>
                </a:solidFill>
              </a:rPr>
              <a:t>Month&lt;1</a:t>
            </a:r>
            <a:r>
              <a:rPr lang="zh-CN" altLang="en-US" sz="3600" dirty="0">
                <a:solidFill>
                  <a:srgbClr val="FF6600"/>
                </a:solidFill>
              </a:rPr>
              <a:t>，</a:t>
            </a:r>
            <a:r>
              <a:rPr lang="en-US" altLang="zh-CN" sz="3600" dirty="0">
                <a:solidFill>
                  <a:srgbClr val="FF6600"/>
                </a:solidFill>
              </a:rPr>
              <a:t>Month&gt;12</a:t>
            </a:r>
            <a:r>
              <a:rPr lang="zh-CN" altLang="en-US" sz="3600" dirty="0">
                <a:solidFill>
                  <a:srgbClr val="FF6600"/>
                </a:solidFill>
              </a:rPr>
              <a:t>，</a:t>
            </a:r>
            <a:r>
              <a:rPr lang="en-US" altLang="zh-CN" sz="3600" dirty="0">
                <a:solidFill>
                  <a:srgbClr val="FF6600"/>
                </a:solidFill>
              </a:rPr>
              <a:t>Day</a:t>
            </a:r>
            <a:r>
              <a:rPr lang="en-US" altLang="zh-CN" sz="3600" dirty="0">
                <a:solidFill>
                  <a:srgbClr val="FF6600"/>
                </a:solidFill>
                <a:sym typeface="华文细黑" pitchFamily="2" charset="-122"/>
              </a:rPr>
              <a:t>&lt;1</a:t>
            </a:r>
            <a:r>
              <a:rPr lang="zh-CN" altLang="en-US" sz="3600" dirty="0">
                <a:solidFill>
                  <a:srgbClr val="FF6600"/>
                </a:solidFill>
                <a:sym typeface="华文细黑" pitchFamily="2" charset="-122"/>
              </a:rPr>
              <a:t>，</a:t>
            </a:r>
            <a:r>
              <a:rPr lang="en-US" altLang="zh-CN" sz="3600" b="1" dirty="0">
                <a:solidFill>
                  <a:srgbClr val="FF6600"/>
                </a:solidFill>
              </a:rPr>
              <a:t>Day</a:t>
            </a:r>
            <a:r>
              <a:rPr lang="en-US" altLang="zh-CN" sz="3600" b="1" dirty="0">
                <a:solidFill>
                  <a:srgbClr val="FF6600"/>
                </a:solidFill>
                <a:sym typeface="华文细黑" pitchFamily="2" charset="-122"/>
              </a:rPr>
              <a:t>&gt;31</a:t>
            </a:r>
            <a:endParaRPr lang="en-US" altLang="zh-CN" sz="3600" dirty="0">
              <a:solidFill>
                <a:srgbClr val="FF6600"/>
              </a:solidFill>
              <a:sym typeface="华文细黑" pitchFamily="2" charset="-122"/>
            </a:endParaRPr>
          </a:p>
          <a:p>
            <a:r>
              <a:rPr lang="zh-CN" altLang="en-US" sz="3600" dirty="0"/>
              <a:t>需要考虑</a:t>
            </a:r>
            <a:r>
              <a:rPr lang="en-US" altLang="zh-CN" sz="3600" dirty="0">
                <a:solidFill>
                  <a:srgbClr val="00B050"/>
                </a:solidFill>
              </a:rPr>
              <a:t>2</a:t>
            </a:r>
            <a:r>
              <a:rPr lang="zh-CN" altLang="en-US" sz="3600" dirty="0">
                <a:solidFill>
                  <a:srgbClr val="00B050"/>
                </a:solidFill>
              </a:rPr>
              <a:t>月</a:t>
            </a:r>
            <a:r>
              <a:rPr lang="zh-CN" altLang="en-US" sz="3600" dirty="0"/>
              <a:t>以及</a:t>
            </a:r>
            <a:r>
              <a:rPr lang="zh-CN" altLang="en-US" sz="3600" dirty="0">
                <a:solidFill>
                  <a:srgbClr val="00B050"/>
                </a:solidFill>
              </a:rPr>
              <a:t>闰年、闰月、长月、短月</a:t>
            </a:r>
            <a:r>
              <a:rPr lang="zh-CN" altLang="en-US" sz="3600" dirty="0"/>
              <a:t>等。</a:t>
            </a:r>
            <a:endParaRPr lang="zh-CN" altLang="en-US" sz="3600" dirty="0"/>
          </a:p>
          <a:p>
            <a:endParaRPr lang="zh-CN" altLang="en-US" sz="3600" dirty="0"/>
          </a:p>
        </p:txBody>
      </p:sp>
      <p:sp>
        <p:nvSpPr>
          <p:cNvPr id="32772" name="Date Placeholder 3"/>
          <p:cNvSpPr txBox="1">
            <a:spLocks noGrp="1"/>
          </p:cNvSpPr>
          <p:nvPr>
            <p:ph type="dt" sz="half"/>
          </p:nvPr>
        </p:nvSpPr>
        <p:spPr bwMode="auto">
          <a:xfrm>
            <a:off x="7235825" y="6453188"/>
            <a:ext cx="1439863" cy="19685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</a:ln>
        </p:spPr>
        <p:txBody>
          <a:bodyPr/>
          <a:lstStyle/>
          <a:p>
            <a:pPr marL="0" marR="0" lvl="0" indent="0" algn="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+mn-ea"/>
                <a:cs typeface="楷体" panose="02010609060101010101" pitchFamily="49" charset="-122"/>
              </a:rPr>
              <a:t>   </a:t>
            </a:r>
            <a:endParaRPr kumimoji="0" lang="zh-CN" altLang="en-US" sz="1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+mn-ea"/>
              <a:cs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578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578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charRg st="12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4578">
                                            <p:txEl>
                                              <p:charRg st="12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4578">
                                            <p:txEl>
                                              <p:charRg st="12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charRg st="19" end="4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4578">
                                            <p:txEl>
                                              <p:charRg st="19" end="4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4578">
                                            <p:txEl>
                                              <p:charRg st="19" end="4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charRg st="45" end="5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4578">
                                            <p:txEl>
                                              <p:charRg st="45" end="5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4578">
                                            <p:txEl>
                                              <p:charRg st="45" end="5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charRg st="52" end="8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4578">
                                            <p:txEl>
                                              <p:charRg st="52" end="8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4578">
                                            <p:txEl>
                                              <p:charRg st="52" end="8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charRg st="82" end="10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4578">
                                            <p:txEl>
                                              <p:charRg st="82" end="10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4578">
                                            <p:txEl>
                                              <p:charRg st="82" end="10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1" name="标题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r>
              <a:rPr lang="zh-CN" altLang="zh-CN" dirty="0"/>
              <a:t>课堂练习</a:t>
            </a:r>
            <a:r>
              <a:rPr lang="en-US" altLang="zh-CN" dirty="0"/>
              <a:t>1</a:t>
            </a:r>
            <a:endParaRPr lang="en-US" altLang="zh-CN" dirty="0"/>
          </a:p>
        </p:txBody>
      </p:sp>
      <p:sp>
        <p:nvSpPr>
          <p:cNvPr id="30722" name="内容占位符 2"/>
          <p:cNvSpPr>
            <a:spLocks noGrp="1"/>
          </p:cNvSpPr>
          <p:nvPr>
            <p:ph idx="1"/>
          </p:nvPr>
        </p:nvSpPr>
        <p:spPr>
          <a:xfrm>
            <a:off x="468313" y="1125538"/>
            <a:ext cx="8207375" cy="5680075"/>
          </a:xfrm>
        </p:spPr>
        <p:txBody>
          <a:bodyPr vert="horz" wrap="square" lIns="91440" tIns="45720" rIns="91440" bIns="45720" anchor="t"/>
          <a:p>
            <a:r>
              <a:rPr lang="zh-CN" altLang="en-US" sz="2800" dirty="0"/>
              <a:t>有效等价类和无效等价类的划分：</a:t>
            </a:r>
            <a:endParaRPr lang="zh-CN" altLang="en-US" sz="2800" dirty="0"/>
          </a:p>
          <a:p>
            <a:r>
              <a:rPr lang="zh-CN" altLang="en-US" sz="2800" dirty="0">
                <a:solidFill>
                  <a:srgbClr val="0070C0"/>
                </a:solidFill>
              </a:rPr>
              <a:t>例子：系统的初始资金只可输入数字 </a:t>
            </a:r>
            <a:endParaRPr lang="zh-CN" altLang="en-US" sz="2800" dirty="0"/>
          </a:p>
          <a:p>
            <a:r>
              <a:rPr lang="zh-CN" altLang="en-US" sz="2800" dirty="0"/>
              <a:t>有效等价类：</a:t>
            </a:r>
            <a:endParaRPr lang="zh-CN" altLang="en-US" sz="2800" dirty="0"/>
          </a:p>
          <a:p>
            <a:r>
              <a:rPr lang="zh-CN" altLang="en-US" sz="2800" dirty="0"/>
              <a:t>无效等价类：</a:t>
            </a:r>
            <a:endParaRPr lang="zh-CN" altLang="en-US" sz="2800" dirty="0"/>
          </a:p>
          <a:p>
            <a:r>
              <a:rPr lang="zh-CN" altLang="en-US" sz="2800" dirty="0">
                <a:solidFill>
                  <a:srgbClr val="0070C0"/>
                </a:solidFill>
              </a:rPr>
              <a:t>例子：交易用户登录密码只可输入数字、字母及部分特殊符号，不能输入单/双引号及汉字</a:t>
            </a:r>
            <a:endParaRPr lang="zh-CN" altLang="en-US" sz="2800" dirty="0"/>
          </a:p>
          <a:p>
            <a:r>
              <a:rPr lang="zh-CN" altLang="en-US" sz="2800" dirty="0"/>
              <a:t>有效等价类：</a:t>
            </a:r>
            <a:endParaRPr lang="zh-CN" altLang="en-US" sz="2800" dirty="0"/>
          </a:p>
          <a:p>
            <a:r>
              <a:rPr lang="zh-CN" altLang="en-US" sz="2800" dirty="0"/>
              <a:t>无效等价类：</a:t>
            </a:r>
            <a:endParaRPr lang="zh-CN" altLang="en-US" sz="2800" dirty="0"/>
          </a:p>
          <a:p>
            <a:r>
              <a:rPr lang="zh-CN" altLang="en-US" sz="2800" dirty="0">
                <a:solidFill>
                  <a:srgbClr val="0070C0"/>
                </a:solidFill>
              </a:rPr>
              <a:t>例子：</a:t>
            </a:r>
            <a:r>
              <a:rPr lang="en-US" altLang="zh-CN" sz="2800" dirty="0">
                <a:solidFill>
                  <a:srgbClr val="0070C0"/>
                </a:solidFill>
              </a:rPr>
              <a:t>设置资金账户时，必须选择是否</a:t>
            </a:r>
            <a:endParaRPr lang="en-US" altLang="zh-CN" sz="2800" dirty="0"/>
          </a:p>
          <a:p>
            <a:r>
              <a:rPr lang="zh-CN" altLang="en-US" sz="2800" dirty="0"/>
              <a:t>有效等价类：</a:t>
            </a:r>
            <a:endParaRPr lang="zh-CN" altLang="en-US" sz="2800" dirty="0"/>
          </a:p>
          <a:p>
            <a:r>
              <a:rPr lang="zh-CN" altLang="en-US" sz="2800" dirty="0"/>
              <a:t>无效等价类：</a:t>
            </a:r>
            <a:endParaRPr lang="en-US" altLang="zh-CN" sz="2800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5" name="标题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r>
              <a:rPr lang="zh-CN" altLang="zh-CN" dirty="0"/>
              <a:t>课堂练习</a:t>
            </a:r>
            <a:r>
              <a:rPr lang="en-US" altLang="zh-CN" dirty="0"/>
              <a:t>1</a:t>
            </a:r>
            <a:endParaRPr lang="en-US" altLang="zh-CN" dirty="0"/>
          </a:p>
        </p:txBody>
      </p:sp>
      <p:sp>
        <p:nvSpPr>
          <p:cNvPr id="31746" name="内容占位符 2"/>
          <p:cNvSpPr>
            <a:spLocks noGrp="1"/>
          </p:cNvSpPr>
          <p:nvPr>
            <p:ph idx="1"/>
          </p:nvPr>
        </p:nvSpPr>
        <p:spPr>
          <a:xfrm>
            <a:off x="468313" y="908050"/>
            <a:ext cx="8207375" cy="5680075"/>
          </a:xfrm>
        </p:spPr>
        <p:txBody>
          <a:bodyPr vert="horz" wrap="square" lIns="91440" tIns="45720" rIns="91440" bIns="45720" anchor="t"/>
          <a:p>
            <a:r>
              <a:rPr lang="zh-CN" altLang="en-US" sz="2800" dirty="0"/>
              <a:t>有效等价类和无效等价类的划分：</a:t>
            </a:r>
            <a:endParaRPr lang="zh-CN" altLang="en-US" sz="2800" dirty="0"/>
          </a:p>
          <a:p>
            <a:r>
              <a:rPr lang="zh-CN" altLang="en-US" sz="2800" dirty="0">
                <a:solidFill>
                  <a:srgbClr val="0070C0"/>
                </a:solidFill>
              </a:rPr>
              <a:t>例子：系统的初始资金只可输入数字 </a:t>
            </a:r>
            <a:endParaRPr lang="zh-CN" altLang="en-US" sz="2800" dirty="0"/>
          </a:p>
          <a:p>
            <a:r>
              <a:rPr lang="zh-CN" altLang="en-US" sz="2800" dirty="0"/>
              <a:t>有效等价类：</a:t>
            </a:r>
            <a:r>
              <a:rPr lang="zh-CN" altLang="en-US" sz="2800" dirty="0">
                <a:solidFill>
                  <a:srgbClr val="00B050"/>
                </a:solidFill>
              </a:rPr>
              <a:t>输入数字</a:t>
            </a:r>
            <a:endParaRPr lang="zh-CN" altLang="en-US" sz="2800" dirty="0">
              <a:solidFill>
                <a:srgbClr val="00B050"/>
              </a:solidFill>
            </a:endParaRPr>
          </a:p>
          <a:p>
            <a:r>
              <a:rPr lang="zh-CN" altLang="en-US" sz="2800" dirty="0"/>
              <a:t>无效等价类：</a:t>
            </a:r>
            <a:r>
              <a:rPr lang="zh-CN" altLang="en-US" sz="2800" dirty="0">
                <a:solidFill>
                  <a:srgbClr val="00B050"/>
                </a:solidFill>
              </a:rPr>
              <a:t>输入字母、汉字、特殊字符、空</a:t>
            </a:r>
            <a:endParaRPr lang="zh-CN" altLang="en-US" sz="2800" dirty="0">
              <a:solidFill>
                <a:srgbClr val="00B050"/>
              </a:solidFill>
            </a:endParaRPr>
          </a:p>
          <a:p>
            <a:r>
              <a:rPr lang="zh-CN" altLang="en-US" sz="2800" dirty="0">
                <a:solidFill>
                  <a:srgbClr val="0070C0"/>
                </a:solidFill>
              </a:rPr>
              <a:t>例子：交易用户登录密码只可输入数字、字母及部分特殊符号的组合，组合中不能输入单/双引号及汉字</a:t>
            </a:r>
            <a:endParaRPr lang="zh-CN" altLang="en-US" sz="2800" dirty="0"/>
          </a:p>
          <a:p>
            <a:r>
              <a:rPr lang="zh-CN" altLang="en-US" sz="2800" dirty="0"/>
              <a:t>有效等价类：</a:t>
            </a:r>
            <a:r>
              <a:rPr lang="zh-CN" altLang="en-US" sz="2400" dirty="0">
                <a:solidFill>
                  <a:srgbClr val="00B050"/>
                </a:solidFill>
              </a:rPr>
              <a:t>输入数字、字母、符号（除单双引号）</a:t>
            </a:r>
            <a:endParaRPr lang="zh-CN" altLang="en-US" sz="2800" dirty="0">
              <a:solidFill>
                <a:srgbClr val="00B050"/>
              </a:solidFill>
            </a:endParaRPr>
          </a:p>
          <a:p>
            <a:r>
              <a:rPr lang="zh-CN" altLang="en-US" sz="2800" dirty="0"/>
              <a:t>无效等价类：</a:t>
            </a:r>
            <a:r>
              <a:rPr lang="zh-CN" altLang="en-US" sz="2400" dirty="0">
                <a:solidFill>
                  <a:srgbClr val="00B050"/>
                </a:solidFill>
              </a:rPr>
              <a:t>输入单引号、双引号、汉字</a:t>
            </a:r>
            <a:endParaRPr lang="zh-CN" altLang="en-US" sz="2400" dirty="0">
              <a:solidFill>
                <a:srgbClr val="00B050"/>
              </a:solidFill>
            </a:endParaRPr>
          </a:p>
          <a:p>
            <a:r>
              <a:rPr lang="zh-CN" altLang="en-US" sz="2800" dirty="0">
                <a:solidFill>
                  <a:srgbClr val="0070C0"/>
                </a:solidFill>
              </a:rPr>
              <a:t>例子：</a:t>
            </a:r>
            <a:r>
              <a:rPr lang="en-US" altLang="zh-CN" sz="2800" dirty="0">
                <a:solidFill>
                  <a:srgbClr val="0070C0"/>
                </a:solidFill>
              </a:rPr>
              <a:t>设置资金账户时，必须选择是否</a:t>
            </a:r>
            <a:endParaRPr lang="en-US" altLang="zh-CN" sz="2800" dirty="0"/>
          </a:p>
          <a:p>
            <a:r>
              <a:rPr lang="zh-CN" altLang="en-US" sz="2800" dirty="0"/>
              <a:t>有效等价类：</a:t>
            </a:r>
            <a:r>
              <a:rPr lang="zh-CN" altLang="en-US" sz="2800" dirty="0">
                <a:solidFill>
                  <a:srgbClr val="00B050"/>
                </a:solidFill>
              </a:rPr>
              <a:t>是、否</a:t>
            </a:r>
            <a:endParaRPr lang="zh-CN" altLang="en-US" sz="2800" dirty="0">
              <a:solidFill>
                <a:srgbClr val="00B050"/>
              </a:solidFill>
            </a:endParaRPr>
          </a:p>
          <a:p>
            <a:r>
              <a:rPr lang="zh-CN" altLang="en-US" sz="2800" dirty="0"/>
              <a:t>无效等价类：</a:t>
            </a:r>
            <a:r>
              <a:rPr lang="zh-CN" altLang="en-US" sz="2800" dirty="0">
                <a:solidFill>
                  <a:srgbClr val="00B050"/>
                </a:solidFill>
              </a:rPr>
              <a:t>空</a:t>
            </a:r>
            <a:endParaRPr lang="en-US" altLang="zh-CN" sz="28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3" name="Rectangle 2"/>
          <p:cNvSpPr>
            <a:spLocks noGrp="1"/>
          </p:cNvSpPr>
          <p:nvPr>
            <p:ph type="title"/>
          </p:nvPr>
        </p:nvSpPr>
        <p:spPr>
          <a:xfrm>
            <a:off x="0" y="0"/>
            <a:ext cx="7769225" cy="947738"/>
          </a:xfrm>
        </p:spPr>
        <p:txBody>
          <a:bodyPr vert="horz" wrap="square" lIns="91440" tIns="45720" rIns="91440" bIns="45720" anchor="ctr"/>
          <a:p>
            <a:pPr marL="762000" indent="-762000" eaLnBrk="1" hangingPunct="1"/>
            <a:r>
              <a:rPr lang="zh-CN" altLang="en-US" sz="3600" dirty="0"/>
              <a:t>等价类划分法</a:t>
            </a:r>
            <a:r>
              <a:rPr lang="en-US" altLang="zh-CN" sz="3600" dirty="0"/>
              <a:t>——</a:t>
            </a:r>
            <a:r>
              <a:rPr lang="zh-CN" altLang="en-US" sz="3600" dirty="0"/>
              <a:t>测试用例设计步骤</a:t>
            </a:r>
            <a:endParaRPr lang="zh-CN" altLang="en-US" sz="3600" dirty="0"/>
          </a:p>
        </p:txBody>
      </p:sp>
      <p:sp>
        <p:nvSpPr>
          <p:cNvPr id="33794" name="Rectangle 3"/>
          <p:cNvSpPr>
            <a:spLocks noGrp="1"/>
          </p:cNvSpPr>
          <p:nvPr>
            <p:ph idx="1"/>
          </p:nvPr>
        </p:nvSpPr>
        <p:spPr>
          <a:xfrm>
            <a:off x="468313" y="1125538"/>
            <a:ext cx="8351837" cy="5472112"/>
          </a:xfrm>
        </p:spPr>
        <p:txBody>
          <a:bodyPr vert="horz" wrap="square" lIns="91440" tIns="45720" rIns="91440" bIns="45720" anchor="t"/>
          <a:p>
            <a:pPr marL="609600" indent="-609600" algn="just">
              <a:buClr>
                <a:schemeClr val="bg1"/>
              </a:buClr>
              <a:buNone/>
            </a:pPr>
            <a:r>
              <a:rPr lang="en-US" altLang="zh-CN" sz="3600" dirty="0"/>
              <a:t>(1) </a:t>
            </a:r>
            <a:r>
              <a:rPr lang="zh-CN" altLang="en-US" sz="3200" dirty="0"/>
              <a:t>对</a:t>
            </a:r>
            <a:r>
              <a:rPr lang="zh-CN" altLang="en-US" sz="3200" dirty="0">
                <a:solidFill>
                  <a:srgbClr val="FF3300"/>
                </a:solidFill>
              </a:rPr>
              <a:t>每个输入</a:t>
            </a:r>
            <a:r>
              <a:rPr lang="zh-CN" altLang="en-US" sz="3200" dirty="0"/>
              <a:t>或</a:t>
            </a:r>
            <a:r>
              <a:rPr lang="zh-CN" altLang="en-US" sz="3200" dirty="0">
                <a:solidFill>
                  <a:srgbClr val="FF3300"/>
                </a:solidFill>
              </a:rPr>
              <a:t>外部条件</a:t>
            </a:r>
            <a:r>
              <a:rPr lang="zh-CN" altLang="en-US" sz="3200" dirty="0"/>
              <a:t>进行等价类划分，形成等价类表，为每一等价类规定一个</a:t>
            </a:r>
            <a:r>
              <a:rPr lang="zh-CN" altLang="en-US" sz="3600" b="1" dirty="0">
                <a:solidFill>
                  <a:srgbClr val="FF3300"/>
                </a:solidFill>
              </a:rPr>
              <a:t>唯一</a:t>
            </a:r>
            <a:r>
              <a:rPr lang="zh-CN" altLang="en-US" sz="3200" dirty="0"/>
              <a:t>的</a:t>
            </a:r>
            <a:r>
              <a:rPr lang="zh-CN" altLang="en-US" sz="3200" dirty="0">
                <a:solidFill>
                  <a:srgbClr val="00B050"/>
                </a:solidFill>
              </a:rPr>
              <a:t>编号</a:t>
            </a:r>
            <a:r>
              <a:rPr lang="zh-CN" altLang="en-US" sz="3200" dirty="0"/>
              <a:t>；</a:t>
            </a:r>
            <a:endParaRPr lang="zh-CN" altLang="en-US" sz="3200" dirty="0"/>
          </a:p>
          <a:p>
            <a:pPr marL="609600" indent="-609600" algn="just">
              <a:buClr>
                <a:schemeClr val="bg1"/>
              </a:buClr>
              <a:buNone/>
            </a:pPr>
            <a:r>
              <a:rPr lang="en-US" altLang="zh-CN" sz="3200" dirty="0"/>
              <a:t>(2)</a:t>
            </a:r>
            <a:r>
              <a:rPr lang="zh-CN" altLang="en-US" sz="3200" dirty="0"/>
              <a:t>设计一个新的测试用例，使其</a:t>
            </a:r>
            <a:r>
              <a:rPr lang="zh-CN" altLang="en-US" sz="3200" dirty="0">
                <a:solidFill>
                  <a:srgbClr val="FF3300"/>
                </a:solidFill>
              </a:rPr>
              <a:t>尽可能多地覆盖尚未覆盖的有效等价类</a:t>
            </a:r>
            <a:r>
              <a:rPr lang="zh-CN" altLang="en-US" sz="3200" dirty="0"/>
              <a:t>，重复这一步骤，直到所有有效等价类均被测试用例所覆盖；</a:t>
            </a:r>
            <a:endParaRPr lang="zh-CN" altLang="en-US" sz="3200" dirty="0"/>
          </a:p>
          <a:p>
            <a:pPr marL="609600" indent="-609600" algn="just">
              <a:buClr>
                <a:schemeClr val="bg1"/>
              </a:buClr>
              <a:buNone/>
            </a:pPr>
            <a:r>
              <a:rPr lang="en-US" altLang="zh-CN" sz="3200" dirty="0"/>
              <a:t>(3)</a:t>
            </a:r>
            <a:r>
              <a:rPr lang="zh-CN" altLang="en-US" sz="3200" dirty="0"/>
              <a:t>设计一个新的测试用例，使其</a:t>
            </a:r>
            <a:r>
              <a:rPr lang="zh-CN" altLang="en-US" sz="3200" dirty="0">
                <a:solidFill>
                  <a:srgbClr val="FF3300"/>
                </a:solidFill>
              </a:rPr>
              <a:t>只覆盖一个无效等价类</a:t>
            </a:r>
            <a:r>
              <a:rPr lang="zh-CN" altLang="en-US" sz="3200" dirty="0"/>
              <a:t>，重复这一步骤直到所有无效等价类均被覆盖；</a:t>
            </a:r>
            <a:endParaRPr lang="zh-CN" altLang="en-US" sz="3200" dirty="0"/>
          </a:p>
        </p:txBody>
      </p:sp>
    </p:spTree>
  </p:cSld>
  <p:clrMapOvr>
    <a:masterClrMapping/>
  </p:clrMapOvr>
  <p:transition>
    <p:random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1" name="标题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r>
              <a:rPr lang="zh-CN" altLang="en-US" dirty="0">
                <a:sym typeface="+mn-ea"/>
              </a:rPr>
              <a:t>等价类划分法</a:t>
            </a:r>
            <a:r>
              <a:rPr lang="en-US" altLang="zh-CN" dirty="0">
                <a:sym typeface="+mn-ea"/>
              </a:rPr>
              <a:t>—</a:t>
            </a:r>
            <a:r>
              <a:rPr lang="zh-CN" altLang="en-US" dirty="0"/>
              <a:t>等价类表、测试用例表</a:t>
            </a:r>
            <a:endParaRPr lang="zh-CN" altLang="en-US" dirty="0"/>
          </a:p>
        </p:txBody>
      </p:sp>
      <p:sp>
        <p:nvSpPr>
          <p:cNvPr id="34819" name="日期占位符 3"/>
          <p:cNvSpPr txBox="1">
            <a:spLocks noGrp="1"/>
          </p:cNvSpPr>
          <p:nvPr>
            <p:ph type="dt" sz="half"/>
          </p:nvPr>
        </p:nvSpPr>
        <p:spPr bwMode="auto">
          <a:xfrm>
            <a:off x="7235825" y="6453188"/>
            <a:ext cx="1439863" cy="19685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</a:ln>
        </p:spPr>
        <p:txBody>
          <a:bodyPr/>
          <a:lstStyle/>
          <a:p>
            <a:pPr marL="0" marR="0" lvl="0" indent="0" algn="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+mn-ea"/>
                <a:cs typeface="楷体" panose="02010609060101010101" pitchFamily="49" charset="-122"/>
              </a:rPr>
              <a:t>   </a:t>
            </a:r>
            <a:endParaRPr kumimoji="0" lang="zh-CN" altLang="en-US" sz="1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+mn-ea"/>
              <a:cs typeface="楷体" panose="02010609060101010101" pitchFamily="49" charset="-122"/>
            </a:endParaRPr>
          </a:p>
        </p:txBody>
      </p:sp>
      <p:graphicFrame>
        <p:nvGraphicFramePr>
          <p:cNvPr id="6" name="表格 3"/>
          <p:cNvGraphicFramePr>
            <a:graphicFrameLocks noGrp="1"/>
          </p:cNvGraphicFramePr>
          <p:nvPr/>
        </p:nvGraphicFramePr>
        <p:xfrm>
          <a:off x="928688" y="1500188"/>
          <a:ext cx="6715125" cy="20716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43025"/>
                <a:gridCol w="1514476"/>
                <a:gridCol w="1171574"/>
                <a:gridCol w="1343025"/>
                <a:gridCol w="1343025"/>
              </a:tblGrid>
              <a:tr h="959679">
                <a:tc>
                  <a:txBody>
                    <a:bodyPr/>
                    <a:lstStyle/>
                    <a:p>
                      <a:r>
                        <a:rPr lang="zh-CN" altLang="en-US" sz="1800" dirty="0" smtClean="0">
                          <a:latin typeface="楷体" panose="02010609060101010101" pitchFamily="49" charset="-122"/>
                          <a:cs typeface="楷体" panose="02010609060101010101" pitchFamily="49" charset="-122"/>
                        </a:rPr>
                        <a:t>输入条件</a:t>
                      </a:r>
                      <a:endParaRPr lang="zh-CN" altLang="en-US" sz="1800" dirty="0">
                        <a:latin typeface="楷体" panose="02010609060101010101" pitchFamily="49" charset="-122"/>
                        <a:cs typeface="楷体" panose="02010609060101010101" pitchFamily="49" charset="-122"/>
                      </a:endParaRPr>
                    </a:p>
                  </a:txBody>
                  <a:tcPr marL="91439" marR="91439"/>
                </a:tc>
                <a:tc>
                  <a:txBody>
                    <a:bodyPr/>
                    <a:lstStyle/>
                    <a:p>
                      <a:r>
                        <a:rPr lang="zh-CN" altLang="en-US" sz="1800" dirty="0" smtClean="0">
                          <a:latin typeface="楷体" panose="02010609060101010101" pitchFamily="49" charset="-122"/>
                          <a:cs typeface="楷体" panose="02010609060101010101" pitchFamily="49" charset="-122"/>
                        </a:rPr>
                        <a:t>有效等价类 编号</a:t>
                      </a:r>
                      <a:endParaRPr lang="zh-CN" altLang="en-US" sz="1800" dirty="0">
                        <a:latin typeface="楷体" panose="02010609060101010101" pitchFamily="49" charset="-122"/>
                        <a:cs typeface="楷体" panose="02010609060101010101" pitchFamily="49" charset="-122"/>
                      </a:endParaRPr>
                    </a:p>
                  </a:txBody>
                  <a:tcPr marL="91439" marR="91439"/>
                </a:tc>
                <a:tc>
                  <a:txBody>
                    <a:bodyPr/>
                    <a:lstStyle/>
                    <a:p>
                      <a:r>
                        <a:rPr lang="zh-CN" altLang="en-US" sz="1800" dirty="0" smtClean="0">
                          <a:latin typeface="楷体" panose="02010609060101010101" pitchFamily="49" charset="-122"/>
                          <a:cs typeface="楷体" panose="02010609060101010101" pitchFamily="49" charset="-122"/>
                        </a:rPr>
                        <a:t>有效等价类</a:t>
                      </a:r>
                      <a:endParaRPr lang="zh-CN" altLang="en-US" sz="1800" dirty="0">
                        <a:latin typeface="楷体" panose="02010609060101010101" pitchFamily="49" charset="-122"/>
                        <a:cs typeface="楷体" panose="02010609060101010101" pitchFamily="49" charset="-122"/>
                      </a:endParaRPr>
                    </a:p>
                  </a:txBody>
                  <a:tcPr marL="91439" marR="91439"/>
                </a:tc>
                <a:tc>
                  <a:txBody>
                    <a:bodyPr/>
                    <a:lstStyle/>
                    <a:p>
                      <a:r>
                        <a:rPr lang="zh-CN" altLang="en-US" sz="1800" dirty="0" smtClean="0">
                          <a:latin typeface="楷体" panose="02010609060101010101" pitchFamily="49" charset="-122"/>
                          <a:cs typeface="楷体" panose="02010609060101010101" pitchFamily="49" charset="-122"/>
                        </a:rPr>
                        <a:t>无效等价类标号</a:t>
                      </a:r>
                      <a:endParaRPr lang="zh-CN" altLang="en-US" sz="1800" dirty="0">
                        <a:latin typeface="楷体" panose="02010609060101010101" pitchFamily="49" charset="-122"/>
                        <a:cs typeface="楷体" panose="02010609060101010101" pitchFamily="49" charset="-122"/>
                      </a:endParaRPr>
                    </a:p>
                  </a:txBody>
                  <a:tcPr marL="91439" marR="91439"/>
                </a:tc>
                <a:tc>
                  <a:txBody>
                    <a:bodyPr/>
                    <a:lstStyle/>
                    <a:p>
                      <a:r>
                        <a:rPr lang="zh-CN" altLang="en-US" sz="1800" dirty="0" smtClean="0">
                          <a:latin typeface="楷体" panose="02010609060101010101" pitchFamily="49" charset="-122"/>
                          <a:cs typeface="楷体" panose="02010609060101010101" pitchFamily="49" charset="-122"/>
                        </a:rPr>
                        <a:t>无效等价类</a:t>
                      </a:r>
                      <a:endParaRPr lang="zh-CN" altLang="en-US" sz="1800" dirty="0">
                        <a:latin typeface="楷体" panose="02010609060101010101" pitchFamily="49" charset="-122"/>
                        <a:cs typeface="楷体" panose="02010609060101010101" pitchFamily="49" charset="-122"/>
                      </a:endParaRPr>
                    </a:p>
                  </a:txBody>
                  <a:tcPr marL="91439" marR="91439"/>
                </a:tc>
              </a:tr>
              <a:tr h="556004">
                <a:tc>
                  <a:txBody>
                    <a:bodyPr/>
                    <a:lstStyle/>
                    <a:p>
                      <a:r>
                        <a:rPr lang="en-US" altLang="zh-CN" sz="1800" dirty="0" smtClean="0">
                          <a:latin typeface="楷体" panose="02010609060101010101" pitchFamily="49" charset="-122"/>
                          <a:cs typeface="楷体" panose="02010609060101010101" pitchFamily="49" charset="-122"/>
                        </a:rPr>
                        <a:t>a</a:t>
                      </a:r>
                      <a:endParaRPr lang="zh-CN" altLang="en-US" sz="1800" dirty="0">
                        <a:latin typeface="楷体" panose="02010609060101010101" pitchFamily="49" charset="-122"/>
                        <a:cs typeface="楷体" panose="02010609060101010101" pitchFamily="49" charset="-122"/>
                      </a:endParaRPr>
                    </a:p>
                  </a:txBody>
                  <a:tcPr marL="91439" marR="91439"/>
                </a:tc>
                <a:tc>
                  <a:txBody>
                    <a:bodyPr/>
                    <a:lstStyle/>
                    <a:p>
                      <a:r>
                        <a:rPr lang="en-US" altLang="zh-CN" sz="1800" dirty="0" smtClean="0">
                          <a:latin typeface="楷体" panose="02010609060101010101" pitchFamily="49" charset="-122"/>
                          <a:cs typeface="楷体" panose="02010609060101010101" pitchFamily="49" charset="-122"/>
                        </a:rPr>
                        <a:t>1</a:t>
                      </a:r>
                      <a:endParaRPr lang="zh-CN" altLang="en-US" sz="1800" dirty="0">
                        <a:latin typeface="楷体" panose="02010609060101010101" pitchFamily="49" charset="-122"/>
                        <a:cs typeface="楷体" panose="02010609060101010101" pitchFamily="49" charset="-122"/>
                      </a:endParaRPr>
                    </a:p>
                  </a:txBody>
                  <a:tcPr marL="91439" marR="91439"/>
                </a:tc>
                <a:tc>
                  <a:txBody>
                    <a:bodyPr/>
                    <a:lstStyle/>
                    <a:p>
                      <a:r>
                        <a:rPr lang="en-US" altLang="zh-CN" sz="1800" dirty="0" smtClean="0">
                          <a:latin typeface="楷体" panose="02010609060101010101" pitchFamily="49" charset="-122"/>
                          <a:cs typeface="楷体" panose="02010609060101010101" pitchFamily="49" charset="-122"/>
                        </a:rPr>
                        <a:t>5&lt;a&lt;100</a:t>
                      </a:r>
                      <a:endParaRPr lang="zh-CN" altLang="en-US" sz="1800" dirty="0">
                        <a:latin typeface="楷体" panose="02010609060101010101" pitchFamily="49" charset="-122"/>
                        <a:cs typeface="楷体" panose="02010609060101010101" pitchFamily="49" charset="-122"/>
                      </a:endParaRPr>
                    </a:p>
                  </a:txBody>
                  <a:tcPr marL="91439" marR="91439"/>
                </a:tc>
                <a:tc>
                  <a:txBody>
                    <a:bodyPr/>
                    <a:lstStyle/>
                    <a:p>
                      <a:r>
                        <a:rPr lang="en-US" altLang="zh-CN" sz="1800" dirty="0" smtClean="0">
                          <a:latin typeface="楷体" panose="02010609060101010101" pitchFamily="49" charset="-122"/>
                          <a:cs typeface="楷体" panose="02010609060101010101" pitchFamily="49" charset="-122"/>
                        </a:rPr>
                        <a:t>3</a:t>
                      </a:r>
                      <a:endParaRPr lang="zh-CN" altLang="en-US" sz="1800" dirty="0">
                        <a:latin typeface="楷体" panose="02010609060101010101" pitchFamily="49" charset="-122"/>
                        <a:cs typeface="楷体" panose="02010609060101010101" pitchFamily="49" charset="-122"/>
                      </a:endParaRPr>
                    </a:p>
                  </a:txBody>
                  <a:tcPr marL="91439" marR="91439"/>
                </a:tc>
                <a:tc>
                  <a:txBody>
                    <a:bodyPr/>
                    <a:lstStyle/>
                    <a:p>
                      <a:r>
                        <a:rPr lang="en-US" altLang="zh-CN" sz="1800" dirty="0" smtClean="0">
                          <a:latin typeface="楷体" panose="02010609060101010101" pitchFamily="49" charset="-122"/>
                          <a:cs typeface="楷体" panose="02010609060101010101" pitchFamily="49" charset="-122"/>
                        </a:rPr>
                        <a:t>a&lt;=5</a:t>
                      </a:r>
                      <a:endParaRPr lang="zh-CN" altLang="en-US" sz="1800" dirty="0">
                        <a:latin typeface="楷体" panose="02010609060101010101" pitchFamily="49" charset="-122"/>
                        <a:cs typeface="楷体" panose="02010609060101010101" pitchFamily="49" charset="-122"/>
                      </a:endParaRPr>
                    </a:p>
                  </a:txBody>
                  <a:tcPr marL="91439" marR="91439"/>
                </a:tc>
              </a:tr>
              <a:tr h="556004">
                <a:tc>
                  <a:txBody>
                    <a:bodyPr/>
                    <a:lstStyle/>
                    <a:p>
                      <a:endParaRPr lang="zh-CN" altLang="en-US" sz="1800">
                        <a:latin typeface="楷体" panose="02010609060101010101" pitchFamily="49" charset="-122"/>
                        <a:cs typeface="楷体" panose="02010609060101010101" pitchFamily="49" charset="-122"/>
                      </a:endParaRPr>
                    </a:p>
                  </a:txBody>
                  <a:tcPr marL="91439" marR="91439"/>
                </a:tc>
                <a:tc>
                  <a:txBody>
                    <a:bodyPr/>
                    <a:lstStyle/>
                    <a:p>
                      <a:r>
                        <a:rPr lang="en-US" altLang="zh-CN" sz="1800" dirty="0" smtClean="0">
                          <a:latin typeface="楷体" panose="02010609060101010101" pitchFamily="49" charset="-122"/>
                          <a:cs typeface="楷体" panose="02010609060101010101" pitchFamily="49" charset="-122"/>
                        </a:rPr>
                        <a:t>2</a:t>
                      </a:r>
                      <a:endParaRPr lang="zh-CN" altLang="en-US" sz="1800" dirty="0">
                        <a:latin typeface="楷体" panose="02010609060101010101" pitchFamily="49" charset="-122"/>
                        <a:cs typeface="楷体" panose="02010609060101010101" pitchFamily="49" charset="-122"/>
                      </a:endParaRPr>
                    </a:p>
                  </a:txBody>
                  <a:tcPr marL="91439" marR="91439"/>
                </a:tc>
                <a:tc>
                  <a:txBody>
                    <a:bodyPr/>
                    <a:lstStyle/>
                    <a:p>
                      <a:r>
                        <a:rPr lang="zh-CN" altLang="en-US" sz="1800" dirty="0" smtClean="0">
                          <a:latin typeface="楷体" panose="02010609060101010101" pitchFamily="49" charset="-122"/>
                          <a:cs typeface="楷体" panose="02010609060101010101" pitchFamily="49" charset="-122"/>
                        </a:rPr>
                        <a:t>。。。。</a:t>
                      </a:r>
                      <a:endParaRPr lang="zh-CN" altLang="en-US" sz="1800" dirty="0">
                        <a:latin typeface="楷体" panose="02010609060101010101" pitchFamily="49" charset="-122"/>
                        <a:cs typeface="楷体" panose="02010609060101010101" pitchFamily="49" charset="-122"/>
                      </a:endParaRPr>
                    </a:p>
                  </a:txBody>
                  <a:tcPr marL="91439" marR="91439"/>
                </a:tc>
                <a:tc>
                  <a:txBody>
                    <a:bodyPr/>
                    <a:lstStyle/>
                    <a:p>
                      <a:r>
                        <a:rPr lang="en-US" altLang="zh-CN" sz="1800" dirty="0" smtClean="0">
                          <a:latin typeface="楷体" panose="02010609060101010101" pitchFamily="49" charset="-122"/>
                          <a:cs typeface="楷体" panose="02010609060101010101" pitchFamily="49" charset="-122"/>
                        </a:rPr>
                        <a:t>4</a:t>
                      </a:r>
                      <a:endParaRPr lang="zh-CN" altLang="en-US" sz="1800" dirty="0">
                        <a:latin typeface="楷体" panose="02010609060101010101" pitchFamily="49" charset="-122"/>
                        <a:cs typeface="楷体" panose="02010609060101010101" pitchFamily="49" charset="-122"/>
                      </a:endParaRPr>
                    </a:p>
                  </a:txBody>
                  <a:tcPr marL="91439" marR="91439"/>
                </a:tc>
                <a:tc>
                  <a:txBody>
                    <a:bodyPr/>
                    <a:lstStyle/>
                    <a:p>
                      <a:r>
                        <a:rPr lang="zh-CN" altLang="en-US" sz="1800" dirty="0" smtClean="0">
                          <a:latin typeface="楷体" panose="02010609060101010101" pitchFamily="49" charset="-122"/>
                          <a:cs typeface="楷体" panose="02010609060101010101" pitchFamily="49" charset="-122"/>
                        </a:rPr>
                        <a:t>。。。</a:t>
                      </a:r>
                      <a:endParaRPr lang="zh-CN" altLang="en-US" sz="1800" dirty="0">
                        <a:latin typeface="楷体" panose="02010609060101010101" pitchFamily="49" charset="-122"/>
                        <a:cs typeface="楷体" panose="02010609060101010101" pitchFamily="49" charset="-122"/>
                      </a:endParaRPr>
                    </a:p>
                  </a:txBody>
                  <a:tcPr marL="91439" marR="91439"/>
                </a:tc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928688" y="4214813"/>
          <a:ext cx="7000875" cy="14827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60922"/>
                <a:gridCol w="1660922"/>
                <a:gridCol w="1660922"/>
                <a:gridCol w="2018108"/>
              </a:tblGrid>
              <a:tr h="370681">
                <a:tc>
                  <a:txBody>
                    <a:bodyPr/>
                    <a:lstStyle/>
                    <a:p>
                      <a:r>
                        <a:rPr lang="zh-CN" altLang="en-US" sz="1800" dirty="0" smtClean="0">
                          <a:latin typeface="楷体" panose="02010609060101010101" pitchFamily="49" charset="-122"/>
                          <a:cs typeface="楷体" panose="02010609060101010101" pitchFamily="49" charset="-122"/>
                        </a:rPr>
                        <a:t>编号</a:t>
                      </a:r>
                      <a:endParaRPr lang="zh-CN" altLang="en-US" sz="1800" dirty="0">
                        <a:latin typeface="楷体" panose="02010609060101010101" pitchFamily="49" charset="-122"/>
                        <a:cs typeface="楷体" panose="02010609060101010101" pitchFamily="49" charset="-122"/>
                      </a:endParaRPr>
                    </a:p>
                  </a:txBody>
                  <a:tcPr marL="91439" marR="91439" marT="45700" marB="45700"/>
                </a:tc>
                <a:tc>
                  <a:txBody>
                    <a:bodyPr/>
                    <a:lstStyle/>
                    <a:p>
                      <a:r>
                        <a:rPr lang="zh-CN" altLang="en-US" sz="1800" dirty="0" smtClean="0">
                          <a:latin typeface="楷体" panose="02010609060101010101" pitchFamily="49" charset="-122"/>
                          <a:cs typeface="楷体" panose="02010609060101010101" pitchFamily="49" charset="-122"/>
                        </a:rPr>
                        <a:t>输入数据</a:t>
                      </a:r>
                      <a:endParaRPr lang="zh-CN" altLang="en-US" sz="1800" dirty="0">
                        <a:latin typeface="楷体" panose="02010609060101010101" pitchFamily="49" charset="-122"/>
                        <a:cs typeface="楷体" panose="02010609060101010101" pitchFamily="49" charset="-122"/>
                      </a:endParaRPr>
                    </a:p>
                  </a:txBody>
                  <a:tcPr marL="91439" marR="91439" marT="45700" marB="45700"/>
                </a:tc>
                <a:tc>
                  <a:txBody>
                    <a:bodyPr/>
                    <a:lstStyle/>
                    <a:p>
                      <a:r>
                        <a:rPr lang="zh-CN" altLang="en-US" sz="1800" dirty="0" smtClean="0">
                          <a:latin typeface="楷体" panose="02010609060101010101" pitchFamily="49" charset="-122"/>
                          <a:cs typeface="楷体" panose="02010609060101010101" pitchFamily="49" charset="-122"/>
                        </a:rPr>
                        <a:t>预期输出</a:t>
                      </a:r>
                      <a:endParaRPr lang="zh-CN" altLang="en-US" sz="1800" dirty="0">
                        <a:latin typeface="楷体" panose="02010609060101010101" pitchFamily="49" charset="-122"/>
                        <a:cs typeface="楷体" panose="02010609060101010101" pitchFamily="49" charset="-122"/>
                      </a:endParaRPr>
                    </a:p>
                  </a:txBody>
                  <a:tcPr marL="91439" marR="91439" marT="45700" marB="45700"/>
                </a:tc>
                <a:tc>
                  <a:txBody>
                    <a:bodyPr/>
                    <a:lstStyle/>
                    <a:p>
                      <a:r>
                        <a:rPr lang="zh-CN" altLang="en-US" sz="1800" dirty="0" smtClean="0">
                          <a:latin typeface="楷体" panose="02010609060101010101" pitchFamily="49" charset="-122"/>
                          <a:cs typeface="楷体" panose="02010609060101010101" pitchFamily="49" charset="-122"/>
                        </a:rPr>
                        <a:t>覆盖等价类编号</a:t>
                      </a:r>
                      <a:endParaRPr lang="zh-CN" altLang="en-US" sz="1800" dirty="0">
                        <a:latin typeface="楷体" panose="02010609060101010101" pitchFamily="49" charset="-122"/>
                        <a:cs typeface="楷体" panose="02010609060101010101" pitchFamily="49" charset="-122"/>
                      </a:endParaRPr>
                    </a:p>
                  </a:txBody>
                  <a:tcPr marL="91439" marR="91439" marT="45700" marB="45700"/>
                </a:tc>
              </a:tr>
              <a:tr h="370681">
                <a:tc>
                  <a:txBody>
                    <a:bodyPr/>
                    <a:lstStyle/>
                    <a:p>
                      <a:r>
                        <a:rPr lang="en-US" altLang="zh-CN" sz="1800" dirty="0" smtClean="0">
                          <a:latin typeface="楷体" panose="02010609060101010101" pitchFamily="49" charset="-122"/>
                          <a:cs typeface="楷体" panose="02010609060101010101" pitchFamily="49" charset="-122"/>
                        </a:rPr>
                        <a:t>1</a:t>
                      </a:r>
                      <a:endParaRPr lang="zh-CN" altLang="en-US" sz="1800" dirty="0">
                        <a:latin typeface="楷体" panose="02010609060101010101" pitchFamily="49" charset="-122"/>
                        <a:cs typeface="楷体" panose="02010609060101010101" pitchFamily="49" charset="-122"/>
                      </a:endParaRPr>
                    </a:p>
                  </a:txBody>
                  <a:tcPr marL="91439" marR="91439" marT="45700" marB="45700"/>
                </a:tc>
                <a:tc>
                  <a:txBody>
                    <a:bodyPr/>
                    <a:lstStyle/>
                    <a:p>
                      <a:r>
                        <a:rPr lang="en-US" altLang="zh-CN" sz="1800" dirty="0" smtClean="0">
                          <a:latin typeface="楷体" panose="02010609060101010101" pitchFamily="49" charset="-122"/>
                          <a:cs typeface="楷体" panose="02010609060101010101" pitchFamily="49" charset="-122"/>
                        </a:rPr>
                        <a:t>A=25</a:t>
                      </a:r>
                      <a:endParaRPr lang="zh-CN" altLang="en-US" sz="1800" dirty="0">
                        <a:latin typeface="楷体" panose="02010609060101010101" pitchFamily="49" charset="-122"/>
                        <a:cs typeface="楷体" panose="02010609060101010101" pitchFamily="49" charset="-122"/>
                      </a:endParaRPr>
                    </a:p>
                  </a:txBody>
                  <a:tcPr marL="91439" marR="91439" marT="45700" marB="4570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800" dirty="0" smtClean="0">
                          <a:latin typeface="楷体" panose="02010609060101010101" pitchFamily="49" charset="-122"/>
                          <a:cs typeface="楷体" panose="02010609060101010101" pitchFamily="49" charset="-122"/>
                        </a:rPr>
                        <a:t>。。。。</a:t>
                      </a:r>
                      <a:endParaRPr lang="zh-CN" altLang="en-US" sz="1800" dirty="0">
                        <a:latin typeface="楷体" panose="02010609060101010101" pitchFamily="49" charset="-122"/>
                        <a:cs typeface="楷体" panose="02010609060101010101" pitchFamily="49" charset="-122"/>
                      </a:endParaRPr>
                    </a:p>
                  </a:txBody>
                  <a:tcPr marL="91439" marR="91439" marT="45700" marB="45700"/>
                </a:tc>
                <a:tc>
                  <a:txBody>
                    <a:bodyPr/>
                    <a:lstStyle/>
                    <a:p>
                      <a:r>
                        <a:rPr lang="en-US" altLang="zh-CN" sz="1800" dirty="0" smtClean="0">
                          <a:latin typeface="楷体" panose="02010609060101010101" pitchFamily="49" charset="-122"/>
                          <a:cs typeface="楷体" panose="02010609060101010101" pitchFamily="49" charset="-122"/>
                        </a:rPr>
                        <a:t>1</a:t>
                      </a:r>
                      <a:endParaRPr lang="zh-CN" altLang="en-US" sz="1800" dirty="0">
                        <a:latin typeface="楷体" panose="02010609060101010101" pitchFamily="49" charset="-122"/>
                        <a:cs typeface="楷体" panose="02010609060101010101" pitchFamily="49" charset="-122"/>
                      </a:endParaRPr>
                    </a:p>
                  </a:txBody>
                  <a:tcPr marL="91439" marR="91439" marT="45700" marB="45700"/>
                </a:tc>
              </a:tr>
              <a:tr h="370681">
                <a:tc>
                  <a:txBody>
                    <a:bodyPr/>
                    <a:lstStyle/>
                    <a:p>
                      <a:r>
                        <a:rPr lang="en-US" altLang="zh-CN" sz="1800" dirty="0" smtClean="0">
                          <a:latin typeface="楷体" panose="02010609060101010101" pitchFamily="49" charset="-122"/>
                          <a:cs typeface="楷体" panose="02010609060101010101" pitchFamily="49" charset="-122"/>
                        </a:rPr>
                        <a:t>2</a:t>
                      </a:r>
                      <a:endParaRPr lang="zh-CN" altLang="en-US" sz="1800" dirty="0">
                        <a:latin typeface="楷体" panose="02010609060101010101" pitchFamily="49" charset="-122"/>
                        <a:cs typeface="楷体" panose="02010609060101010101" pitchFamily="49" charset="-122"/>
                      </a:endParaRPr>
                    </a:p>
                  </a:txBody>
                  <a:tcPr marL="91439" marR="91439" marT="45700" marB="4570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800" dirty="0" smtClean="0">
                          <a:latin typeface="楷体" panose="02010609060101010101" pitchFamily="49" charset="-122"/>
                          <a:cs typeface="楷体" panose="02010609060101010101" pitchFamily="49" charset="-122"/>
                        </a:rPr>
                        <a:t>。。。。</a:t>
                      </a:r>
                      <a:endParaRPr lang="zh-CN" altLang="en-US" sz="1800" dirty="0">
                        <a:latin typeface="楷体" panose="02010609060101010101" pitchFamily="49" charset="-122"/>
                        <a:cs typeface="楷体" panose="02010609060101010101" pitchFamily="49" charset="-122"/>
                      </a:endParaRPr>
                    </a:p>
                  </a:txBody>
                  <a:tcPr marL="91439" marR="91439" marT="45700" marB="4570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800" dirty="0" smtClean="0">
                          <a:latin typeface="楷体" panose="02010609060101010101" pitchFamily="49" charset="-122"/>
                          <a:cs typeface="楷体" panose="02010609060101010101" pitchFamily="49" charset="-122"/>
                        </a:rPr>
                        <a:t>。。。。</a:t>
                      </a:r>
                      <a:endParaRPr lang="zh-CN" altLang="en-US" sz="1800" dirty="0">
                        <a:latin typeface="楷体" panose="02010609060101010101" pitchFamily="49" charset="-122"/>
                        <a:cs typeface="楷体" panose="02010609060101010101" pitchFamily="49" charset="-122"/>
                      </a:endParaRPr>
                    </a:p>
                  </a:txBody>
                  <a:tcPr marL="91439" marR="91439" marT="45700" marB="4570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800" dirty="0" smtClean="0">
                          <a:latin typeface="楷体" panose="02010609060101010101" pitchFamily="49" charset="-122"/>
                          <a:cs typeface="楷体" panose="02010609060101010101" pitchFamily="49" charset="-122"/>
                        </a:rPr>
                        <a:t>。。。。</a:t>
                      </a:r>
                      <a:endParaRPr lang="zh-CN" altLang="en-US" sz="1800" dirty="0">
                        <a:latin typeface="楷体" panose="02010609060101010101" pitchFamily="49" charset="-122"/>
                        <a:cs typeface="楷体" panose="02010609060101010101" pitchFamily="49" charset="-122"/>
                      </a:endParaRPr>
                    </a:p>
                  </a:txBody>
                  <a:tcPr marL="91439" marR="91439" marT="45700" marB="45700"/>
                </a:tc>
              </a:tr>
              <a:tr h="370681">
                <a:tc>
                  <a:txBody>
                    <a:bodyPr/>
                    <a:lstStyle/>
                    <a:p>
                      <a:endParaRPr lang="zh-CN" altLang="en-US" sz="1800">
                        <a:latin typeface="楷体" panose="02010609060101010101" pitchFamily="49" charset="-122"/>
                        <a:cs typeface="楷体" panose="02010609060101010101" pitchFamily="49" charset="-122"/>
                      </a:endParaRPr>
                    </a:p>
                  </a:txBody>
                  <a:tcPr marL="91439" marR="91439" marT="45700" marB="45700"/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楷体" panose="02010609060101010101" pitchFamily="49" charset="-122"/>
                        <a:cs typeface="楷体" panose="02010609060101010101" pitchFamily="49" charset="-122"/>
                      </a:endParaRPr>
                    </a:p>
                  </a:txBody>
                  <a:tcPr marL="91439" marR="91439" marT="45700" marB="45700"/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楷体" panose="02010609060101010101" pitchFamily="49" charset="-122"/>
                        <a:cs typeface="楷体" panose="02010609060101010101" pitchFamily="49" charset="-122"/>
                      </a:endParaRPr>
                    </a:p>
                  </a:txBody>
                  <a:tcPr marL="91439" marR="91439" marT="45700" marB="45700"/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楷体" panose="02010609060101010101" pitchFamily="49" charset="-122"/>
                        <a:cs typeface="楷体" panose="02010609060101010101" pitchFamily="49" charset="-122"/>
                      </a:endParaRPr>
                    </a:p>
                  </a:txBody>
                  <a:tcPr marL="91439" marR="91439" marT="45700" marB="45700"/>
                </a:tc>
              </a:tr>
            </a:tbl>
          </a:graphicData>
        </a:graphic>
      </p:graphicFrame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5" name="标题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r>
              <a:rPr lang="zh-CN" altLang="en-US" dirty="0">
                <a:sym typeface="+mn-ea"/>
              </a:rPr>
              <a:t>等价类划分法</a:t>
            </a:r>
            <a:r>
              <a:rPr lang="en-US" altLang="zh-CN" dirty="0">
                <a:sym typeface="+mn-ea"/>
              </a:rPr>
              <a:t>—</a:t>
            </a:r>
            <a:r>
              <a:rPr lang="zh-CN" altLang="en-US" dirty="0"/>
              <a:t>实例讲解</a:t>
            </a:r>
            <a:endParaRPr lang="zh-CN" altLang="en-US" dirty="0"/>
          </a:p>
        </p:txBody>
      </p:sp>
      <p:sp>
        <p:nvSpPr>
          <p:cNvPr id="29698" name="内容占位符 2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anchor="t"/>
          <a:p>
            <a:pPr>
              <a:buNone/>
            </a:pPr>
            <a:r>
              <a:rPr lang="zh-CN" altLang="en-US" sz="2800" dirty="0"/>
              <a:t>“一个程序读入</a:t>
            </a:r>
            <a:r>
              <a:rPr lang="en-US" altLang="zh-CN" sz="2800" dirty="0"/>
              <a:t>3</a:t>
            </a:r>
            <a:r>
              <a:rPr lang="zh-CN" altLang="en-US" sz="2800" dirty="0"/>
              <a:t>个整数，把这三个数值看作一个三角形的</a:t>
            </a:r>
            <a:r>
              <a:rPr lang="en-US" altLang="zh-CN" sz="2800" dirty="0"/>
              <a:t>3</a:t>
            </a:r>
            <a:r>
              <a:rPr lang="zh-CN" altLang="en-US" sz="2800" dirty="0"/>
              <a:t>条边的长度值。这个程序要打印出信息，说明这个三角形是不等边的、是等腰的、还是等边的。”</a:t>
            </a:r>
            <a:r>
              <a:rPr lang="en-US" altLang="zh-CN" sz="2800" dirty="0"/>
              <a:t> </a:t>
            </a:r>
            <a:endParaRPr lang="zh-CN" altLang="en-US" sz="2800" dirty="0"/>
          </a:p>
          <a:p>
            <a:pPr>
              <a:buNone/>
            </a:pPr>
            <a:r>
              <a:rPr lang="zh-CN" altLang="en-US" sz="2800" dirty="0"/>
              <a:t>解：三角形判断的分析</a:t>
            </a:r>
            <a:endParaRPr lang="zh-CN" altLang="en-US" sz="2800" dirty="0"/>
          </a:p>
          <a:p>
            <a:pPr>
              <a:buNone/>
            </a:pPr>
            <a:r>
              <a:rPr lang="zh-CN" altLang="en-US" sz="2800" dirty="0"/>
              <a:t>我们可以设三角形的</a:t>
            </a:r>
            <a:r>
              <a:rPr lang="en-US" altLang="zh-CN" sz="2800" dirty="0"/>
              <a:t>3</a:t>
            </a:r>
            <a:r>
              <a:rPr lang="zh-CN" altLang="en-US" sz="2800" dirty="0"/>
              <a:t>条边分别为</a:t>
            </a:r>
            <a:r>
              <a:rPr lang="en-US" altLang="zh-CN" sz="2800" dirty="0"/>
              <a:t>A</a:t>
            </a:r>
            <a:r>
              <a:rPr lang="zh-CN" altLang="en-US" sz="2800" dirty="0"/>
              <a:t>，</a:t>
            </a:r>
            <a:r>
              <a:rPr lang="en-US" altLang="zh-CN" sz="2800" dirty="0"/>
              <a:t>B</a:t>
            </a:r>
            <a:r>
              <a:rPr lang="zh-CN" altLang="en-US" sz="2800" dirty="0"/>
              <a:t>，</a:t>
            </a:r>
            <a:r>
              <a:rPr lang="en-US" altLang="zh-CN" sz="2800" dirty="0"/>
              <a:t>C</a:t>
            </a:r>
            <a:r>
              <a:rPr lang="zh-CN" altLang="en-US" sz="2800" dirty="0"/>
              <a:t>。如果它们能够构成三角形的</a:t>
            </a:r>
            <a:r>
              <a:rPr lang="en-US" altLang="zh-CN" sz="2800" dirty="0"/>
              <a:t>3</a:t>
            </a:r>
            <a:r>
              <a:rPr lang="zh-CN" altLang="en-US" sz="2800" dirty="0"/>
              <a:t>条边，必须满足：</a:t>
            </a:r>
            <a:endParaRPr lang="zh-CN" altLang="en-US" sz="2800" dirty="0"/>
          </a:p>
          <a:p>
            <a:pPr>
              <a:buNone/>
            </a:pPr>
            <a:r>
              <a:rPr lang="en-US" altLang="zh-CN" sz="2800" dirty="0"/>
              <a:t>A&gt;0</a:t>
            </a:r>
            <a:r>
              <a:rPr lang="zh-CN" altLang="en-US" sz="2800" dirty="0"/>
              <a:t>，</a:t>
            </a:r>
            <a:r>
              <a:rPr lang="en-US" altLang="zh-CN" sz="2800" dirty="0"/>
              <a:t>B&gt;0</a:t>
            </a:r>
            <a:r>
              <a:rPr lang="zh-CN" altLang="en-US" sz="2800" dirty="0"/>
              <a:t>，</a:t>
            </a:r>
            <a:r>
              <a:rPr lang="en-US" altLang="zh-CN" sz="2800" dirty="0"/>
              <a:t>C&gt;0</a:t>
            </a:r>
            <a:r>
              <a:rPr lang="zh-CN" altLang="en-US" sz="2800" dirty="0"/>
              <a:t>，且</a:t>
            </a:r>
            <a:r>
              <a:rPr lang="en-US" altLang="zh-CN" sz="2800" dirty="0"/>
              <a:t>A+B&gt;C</a:t>
            </a:r>
            <a:r>
              <a:rPr lang="zh-CN" altLang="en-US" sz="2800" dirty="0"/>
              <a:t>，</a:t>
            </a:r>
            <a:r>
              <a:rPr lang="en-US" altLang="zh-CN" sz="2800" dirty="0"/>
              <a:t>B+C&gt;A</a:t>
            </a:r>
            <a:r>
              <a:rPr lang="zh-CN" altLang="en-US" sz="2800" dirty="0"/>
              <a:t>，</a:t>
            </a:r>
            <a:r>
              <a:rPr lang="en-US" altLang="zh-CN" sz="2800" dirty="0"/>
              <a:t>A+C&gt;B</a:t>
            </a:r>
            <a:r>
              <a:rPr lang="zh-CN" altLang="en-US" sz="2800" dirty="0"/>
              <a:t>。</a:t>
            </a:r>
            <a:endParaRPr lang="zh-CN" altLang="en-US" sz="2800" dirty="0"/>
          </a:p>
          <a:p>
            <a:pPr>
              <a:buNone/>
            </a:pPr>
            <a:r>
              <a:rPr lang="zh-CN" altLang="en-US" sz="2800" dirty="0"/>
              <a:t>如果是等腰的，还要判断</a:t>
            </a:r>
            <a:r>
              <a:rPr lang="en-US" altLang="zh-CN" sz="2800" dirty="0"/>
              <a:t>A=B</a:t>
            </a:r>
            <a:r>
              <a:rPr lang="zh-CN" altLang="en-US" sz="2800" dirty="0"/>
              <a:t>，或</a:t>
            </a:r>
            <a:r>
              <a:rPr lang="en-US" altLang="zh-CN" sz="2800" dirty="0"/>
              <a:t>B=C</a:t>
            </a:r>
            <a:r>
              <a:rPr lang="zh-CN" altLang="en-US" sz="2800" dirty="0"/>
              <a:t>，或</a:t>
            </a:r>
            <a:r>
              <a:rPr lang="en-US" altLang="zh-CN" sz="2800" dirty="0"/>
              <a:t>A=C</a:t>
            </a:r>
            <a:r>
              <a:rPr lang="zh-CN" altLang="en-US" sz="2800" dirty="0"/>
              <a:t>。</a:t>
            </a:r>
            <a:endParaRPr lang="zh-CN" altLang="en-US" sz="2800" dirty="0"/>
          </a:p>
          <a:p>
            <a:pPr>
              <a:buNone/>
            </a:pPr>
            <a:r>
              <a:rPr lang="zh-CN" altLang="en-US" sz="2800" dirty="0"/>
              <a:t>如果是等边的，则需判断是否</a:t>
            </a:r>
            <a:r>
              <a:rPr lang="en-US" altLang="zh-CN" sz="2800" dirty="0"/>
              <a:t>A=B</a:t>
            </a:r>
            <a:r>
              <a:rPr lang="zh-CN" altLang="en-US" sz="2800" dirty="0"/>
              <a:t>，且</a:t>
            </a:r>
            <a:r>
              <a:rPr lang="en-US" altLang="zh-CN" sz="2800" dirty="0"/>
              <a:t>B=C</a:t>
            </a:r>
            <a:r>
              <a:rPr lang="zh-CN" altLang="en-US" sz="2800" dirty="0"/>
              <a:t>，且</a:t>
            </a:r>
            <a:r>
              <a:rPr lang="en-US" altLang="zh-CN" sz="2800" dirty="0"/>
              <a:t>A=C</a:t>
            </a:r>
            <a:r>
              <a:rPr lang="zh-CN" altLang="en-US" sz="2800" dirty="0"/>
              <a:t>。</a:t>
            </a:r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charRg st="0" end="7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698">
                                            <p:txEl>
                                              <p:charRg st="0" end="7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698">
                                            <p:txEl>
                                              <p:charRg st="0" end="7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charRg st="72" end="8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698">
                                            <p:txEl>
                                              <p:charRg st="72" end="8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9698">
                                            <p:txEl>
                                              <p:charRg st="72" end="8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charRg st="83" end="1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9698">
                                            <p:txEl>
                                              <p:charRg st="83" end="12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9698">
                                            <p:txEl>
                                              <p:charRg st="83" end="12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charRg st="126" end="15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9698">
                                            <p:txEl>
                                              <p:charRg st="126" end="15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9698">
                                            <p:txEl>
                                              <p:charRg st="126" end="15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charRg st="158" end="18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9698">
                                            <p:txEl>
                                              <p:charRg st="158" end="18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9698">
                                            <p:txEl>
                                              <p:charRg st="158" end="18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charRg st="184" end="2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9698">
                                            <p:txEl>
                                              <p:charRg st="184" end="2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9698">
                                            <p:txEl>
                                              <p:charRg st="184" end="2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4" name="内容占位符 3"/>
          <p:cNvGraphicFramePr>
            <a:graphicFrameLocks noGrp="1"/>
          </p:cNvGraphicFramePr>
          <p:nvPr>
            <p:ph idx="4294967295"/>
          </p:nvPr>
        </p:nvGraphicFramePr>
        <p:xfrm>
          <a:off x="395288" y="1268413"/>
          <a:ext cx="7962900" cy="53276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92580"/>
                <a:gridCol w="1592580"/>
                <a:gridCol w="1592580"/>
                <a:gridCol w="1592580"/>
                <a:gridCol w="1592580"/>
              </a:tblGrid>
              <a:tr h="1098643">
                <a:tc>
                  <a:txBody>
                    <a:bodyPr/>
                    <a:lstStyle/>
                    <a:p>
                      <a:r>
                        <a:rPr kumimoji="0" lang="zh-CN" altLang="en-US" sz="1800" b="1" kern="1200" dirty="0" smtClean="0">
                          <a:solidFill>
                            <a:schemeClr val="lt1"/>
                          </a:solidFill>
                          <a:latin typeface="楷体" panose="02010609060101010101" pitchFamily="49" charset="-122"/>
                          <a:ea typeface="+mn-ea"/>
                          <a:cs typeface="楷体" panose="02010609060101010101" pitchFamily="49" charset="-122"/>
                        </a:rPr>
                        <a:t>输入条件</a:t>
                      </a:r>
                      <a:endParaRPr lang="zh-CN" altLang="en-US" sz="1800" dirty="0">
                        <a:latin typeface="楷体" panose="02010609060101010101" pitchFamily="49" charset="-122"/>
                        <a:cs typeface="楷体" panose="02010609060101010101" pitchFamily="49" charset="-122"/>
                      </a:endParaRPr>
                    </a:p>
                  </a:txBody>
                  <a:tcPr marL="91442" marR="91442" marT="45712" marB="45712"/>
                </a:tc>
                <a:tc>
                  <a:txBody>
                    <a:bodyPr/>
                    <a:lstStyle/>
                    <a:p>
                      <a:r>
                        <a:rPr kumimoji="0" lang="zh-CN" altLang="en-US" sz="1800" b="1" kern="1200" dirty="0" smtClean="0">
                          <a:solidFill>
                            <a:schemeClr val="lt1"/>
                          </a:solidFill>
                          <a:latin typeface="楷体" panose="02010609060101010101" pitchFamily="49" charset="-122"/>
                          <a:ea typeface="+mn-ea"/>
                          <a:cs typeface="楷体" panose="02010609060101010101" pitchFamily="49" charset="-122"/>
                        </a:rPr>
                        <a:t>有效等价类编号</a:t>
                      </a:r>
                      <a:endParaRPr lang="zh-CN" altLang="en-US" sz="1800" dirty="0">
                        <a:latin typeface="楷体" panose="02010609060101010101" pitchFamily="49" charset="-122"/>
                        <a:cs typeface="楷体" panose="02010609060101010101" pitchFamily="49" charset="-122"/>
                      </a:endParaRPr>
                    </a:p>
                  </a:txBody>
                  <a:tcPr marL="91442" marR="91442" marT="45712" marB="45712"/>
                </a:tc>
                <a:tc>
                  <a:txBody>
                    <a:bodyPr/>
                    <a:lstStyle/>
                    <a:p>
                      <a:r>
                        <a:rPr kumimoji="0" lang="zh-CN" altLang="en-US" sz="1800" b="1" kern="1200" dirty="0" smtClean="0">
                          <a:solidFill>
                            <a:schemeClr val="lt1"/>
                          </a:solidFill>
                          <a:latin typeface="楷体" panose="02010609060101010101" pitchFamily="49" charset="-122"/>
                          <a:ea typeface="+mn-ea"/>
                          <a:cs typeface="楷体" panose="02010609060101010101" pitchFamily="49" charset="-122"/>
                        </a:rPr>
                        <a:t>有效等价类</a:t>
                      </a:r>
                      <a:endParaRPr lang="zh-CN" altLang="en-US" sz="1800" dirty="0">
                        <a:latin typeface="楷体" panose="02010609060101010101" pitchFamily="49" charset="-122"/>
                        <a:cs typeface="楷体" panose="02010609060101010101" pitchFamily="49" charset="-122"/>
                      </a:endParaRPr>
                    </a:p>
                  </a:txBody>
                  <a:tcPr marL="91442" marR="91442" marT="45712" marB="45712"/>
                </a:tc>
                <a:tc>
                  <a:txBody>
                    <a:bodyPr/>
                    <a:lstStyle/>
                    <a:p>
                      <a:r>
                        <a:rPr kumimoji="0" lang="zh-CN" altLang="en-US" sz="1800" b="1" kern="1200" dirty="0" smtClean="0">
                          <a:solidFill>
                            <a:schemeClr val="lt1"/>
                          </a:solidFill>
                          <a:latin typeface="楷体" panose="02010609060101010101" pitchFamily="49" charset="-122"/>
                          <a:ea typeface="+mn-ea"/>
                          <a:cs typeface="楷体" panose="02010609060101010101" pitchFamily="49" charset="-122"/>
                        </a:rPr>
                        <a:t>无效等价类编号</a:t>
                      </a:r>
                      <a:endParaRPr lang="zh-CN" altLang="en-US" sz="1800" dirty="0">
                        <a:latin typeface="楷体" panose="02010609060101010101" pitchFamily="49" charset="-122"/>
                        <a:cs typeface="楷体" panose="02010609060101010101" pitchFamily="49" charset="-122"/>
                      </a:endParaRPr>
                    </a:p>
                  </a:txBody>
                  <a:tcPr marL="91442" marR="91442" marT="45712" marB="45712"/>
                </a:tc>
                <a:tc>
                  <a:txBody>
                    <a:bodyPr/>
                    <a:lstStyle/>
                    <a:p>
                      <a:r>
                        <a:rPr kumimoji="0" lang="zh-CN" altLang="en-US" sz="1800" b="1" kern="1200" dirty="0" smtClean="0">
                          <a:solidFill>
                            <a:schemeClr val="lt1"/>
                          </a:solidFill>
                          <a:latin typeface="楷体" panose="02010609060101010101" pitchFamily="49" charset="-122"/>
                          <a:ea typeface="+mn-ea"/>
                          <a:cs typeface="楷体" panose="02010609060101010101" pitchFamily="49" charset="-122"/>
                        </a:rPr>
                        <a:t>无效等价类</a:t>
                      </a:r>
                      <a:endParaRPr lang="zh-CN" altLang="en-US" sz="1800" dirty="0">
                        <a:latin typeface="楷体" panose="02010609060101010101" pitchFamily="49" charset="-122"/>
                        <a:cs typeface="楷体" panose="02010609060101010101" pitchFamily="49" charset="-122"/>
                      </a:endParaRPr>
                    </a:p>
                  </a:txBody>
                  <a:tcPr marL="91442" marR="91442" marT="45712" marB="45712"/>
                </a:tc>
              </a:tr>
              <a:tr h="2060287">
                <a:tc>
                  <a:txBody>
                    <a:bodyPr/>
                    <a:lstStyle/>
                    <a:p>
                      <a:endParaRPr lang="zh-CN" altLang="en-US" sz="1800" dirty="0">
                        <a:latin typeface="楷体" panose="02010609060101010101" pitchFamily="49" charset="-122"/>
                        <a:cs typeface="楷体" panose="02010609060101010101" pitchFamily="49" charset="-122"/>
                      </a:endParaRPr>
                    </a:p>
                  </a:txBody>
                  <a:tcPr marL="91442" marR="91442" marT="45712" marB="45712"/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楷体" panose="02010609060101010101" pitchFamily="49" charset="-122"/>
                        <a:cs typeface="楷体" panose="02010609060101010101" pitchFamily="49" charset="-122"/>
                      </a:endParaRPr>
                    </a:p>
                  </a:txBody>
                  <a:tcPr marL="91442" marR="91442" marT="45712" marB="45712"/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楷体" panose="02010609060101010101" pitchFamily="49" charset="-122"/>
                        <a:cs typeface="楷体" panose="02010609060101010101" pitchFamily="49" charset="-122"/>
                      </a:endParaRPr>
                    </a:p>
                  </a:txBody>
                  <a:tcPr marL="91442" marR="91442" marT="45712" marB="45712"/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楷体" panose="02010609060101010101" pitchFamily="49" charset="-122"/>
                        <a:cs typeface="楷体" panose="02010609060101010101" pitchFamily="49" charset="-122"/>
                      </a:endParaRPr>
                    </a:p>
                  </a:txBody>
                  <a:tcPr marL="91442" marR="91442" marT="45712" marB="45712"/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楷体" panose="02010609060101010101" pitchFamily="49" charset="-122"/>
                        <a:cs typeface="楷体" panose="02010609060101010101" pitchFamily="49" charset="-122"/>
                      </a:endParaRPr>
                    </a:p>
                  </a:txBody>
                  <a:tcPr marL="91442" marR="91442" marT="45712" marB="45712"/>
                </a:tc>
              </a:tr>
              <a:tr h="1084360">
                <a:tc>
                  <a:txBody>
                    <a:bodyPr/>
                    <a:lstStyle/>
                    <a:p>
                      <a:endParaRPr lang="zh-CN" altLang="en-US" sz="1800" dirty="0">
                        <a:latin typeface="楷体" panose="02010609060101010101" pitchFamily="49" charset="-122"/>
                        <a:cs typeface="楷体" panose="02010609060101010101" pitchFamily="49" charset="-122"/>
                      </a:endParaRPr>
                    </a:p>
                  </a:txBody>
                  <a:tcPr marL="91442" marR="91442" marT="45712" marB="45712"/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楷体" panose="02010609060101010101" pitchFamily="49" charset="-122"/>
                        <a:cs typeface="楷体" panose="02010609060101010101" pitchFamily="49" charset="-122"/>
                      </a:endParaRPr>
                    </a:p>
                  </a:txBody>
                  <a:tcPr marL="91442" marR="91442" marT="45712" marB="45712"/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楷体" panose="02010609060101010101" pitchFamily="49" charset="-122"/>
                        <a:cs typeface="楷体" panose="02010609060101010101" pitchFamily="49" charset="-122"/>
                      </a:endParaRPr>
                    </a:p>
                  </a:txBody>
                  <a:tcPr marL="91442" marR="91442" marT="45712" marB="45712"/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楷体" panose="02010609060101010101" pitchFamily="49" charset="-122"/>
                        <a:cs typeface="楷体" panose="02010609060101010101" pitchFamily="49" charset="-122"/>
                      </a:endParaRPr>
                    </a:p>
                  </a:txBody>
                  <a:tcPr marL="91442" marR="91442" marT="45712" marB="45712"/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楷体" panose="02010609060101010101" pitchFamily="49" charset="-122"/>
                        <a:cs typeface="楷体" panose="02010609060101010101" pitchFamily="49" charset="-122"/>
                      </a:endParaRPr>
                    </a:p>
                  </a:txBody>
                  <a:tcPr marL="91442" marR="91442" marT="45712" marB="45712"/>
                </a:tc>
              </a:tr>
              <a:tr h="1084360">
                <a:tc>
                  <a:txBody>
                    <a:bodyPr/>
                    <a:lstStyle/>
                    <a:p>
                      <a:endParaRPr lang="zh-CN" altLang="en-US" sz="1800" dirty="0">
                        <a:latin typeface="楷体" panose="02010609060101010101" pitchFamily="49" charset="-122"/>
                        <a:cs typeface="楷体" panose="02010609060101010101" pitchFamily="49" charset="-122"/>
                      </a:endParaRPr>
                    </a:p>
                  </a:txBody>
                  <a:tcPr marL="91442" marR="91442" marT="45712" marB="45712"/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楷体" panose="02010609060101010101" pitchFamily="49" charset="-122"/>
                        <a:cs typeface="楷体" panose="02010609060101010101" pitchFamily="49" charset="-122"/>
                      </a:endParaRPr>
                    </a:p>
                  </a:txBody>
                  <a:tcPr marL="91442" marR="91442" marT="45712" marB="45712"/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楷体" panose="02010609060101010101" pitchFamily="49" charset="-122"/>
                        <a:cs typeface="楷体" panose="02010609060101010101" pitchFamily="49" charset="-122"/>
                      </a:endParaRPr>
                    </a:p>
                  </a:txBody>
                  <a:tcPr marL="91442" marR="91442" marT="45712" marB="45712"/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楷体" panose="02010609060101010101" pitchFamily="49" charset="-122"/>
                        <a:cs typeface="楷体" panose="02010609060101010101" pitchFamily="49" charset="-122"/>
                      </a:endParaRPr>
                    </a:p>
                  </a:txBody>
                  <a:tcPr marL="91442" marR="91442" marT="45712" marB="45712"/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楷体" panose="02010609060101010101" pitchFamily="49" charset="-122"/>
                        <a:cs typeface="楷体" panose="02010609060101010101" pitchFamily="49" charset="-122"/>
                      </a:endParaRPr>
                    </a:p>
                  </a:txBody>
                  <a:tcPr marL="91442" marR="91442" marT="45712" marB="45712"/>
                </a:tc>
              </a:tr>
            </a:tbl>
          </a:graphicData>
        </a:graphic>
      </p:graphicFrame>
      <p:sp>
        <p:nvSpPr>
          <p:cNvPr id="37921" name="标题 1"/>
          <p:cNvSpPr>
            <a:spLocks noGrp="1"/>
          </p:cNvSpPr>
          <p:nvPr>
            <p:ph type="title"/>
          </p:nvPr>
        </p:nvSpPr>
        <p:spPr>
          <a:xfrm>
            <a:off x="0" y="0"/>
            <a:ext cx="7772400" cy="890588"/>
          </a:xfrm>
        </p:spPr>
        <p:txBody>
          <a:bodyPr vert="horz" wrap="square" lIns="91440" tIns="45720" rIns="91440" bIns="45720" anchor="ctr"/>
          <a:p>
            <a:r>
              <a:rPr lang="zh-CN" altLang="en-US" dirty="0">
                <a:sym typeface="+mn-ea"/>
              </a:rPr>
              <a:t>等价类划分法</a:t>
            </a:r>
            <a:r>
              <a:rPr lang="en-US" altLang="zh-CN" dirty="0">
                <a:sym typeface="+mn-ea"/>
              </a:rPr>
              <a:t>—</a:t>
            </a:r>
            <a:r>
              <a:rPr lang="zh-CN" altLang="en-US" dirty="0"/>
              <a:t>实例讲解</a:t>
            </a:r>
            <a:endParaRPr lang="zh-CN" altLang="en-US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4" name="内容占位符 3"/>
          <p:cNvGraphicFramePr>
            <a:graphicFrameLocks noGrp="1"/>
          </p:cNvGraphicFramePr>
          <p:nvPr>
            <p:ph idx="4294967295"/>
          </p:nvPr>
        </p:nvGraphicFramePr>
        <p:xfrm>
          <a:off x="395288" y="1268413"/>
          <a:ext cx="7962900" cy="53276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92580"/>
                <a:gridCol w="1592580"/>
                <a:gridCol w="1592580"/>
                <a:gridCol w="1592580"/>
                <a:gridCol w="1592580"/>
              </a:tblGrid>
              <a:tr h="1098643">
                <a:tc>
                  <a:txBody>
                    <a:bodyPr/>
                    <a:lstStyle/>
                    <a:p>
                      <a:r>
                        <a:rPr kumimoji="0" lang="zh-CN" altLang="en-US" sz="1800" b="1" kern="1200" dirty="0" smtClean="0">
                          <a:solidFill>
                            <a:schemeClr val="lt1"/>
                          </a:solidFill>
                          <a:latin typeface="楷体" panose="02010609060101010101" pitchFamily="49" charset="-122"/>
                          <a:ea typeface="+mn-ea"/>
                          <a:cs typeface="楷体" panose="02010609060101010101" pitchFamily="49" charset="-122"/>
                        </a:rPr>
                        <a:t>输入条件</a:t>
                      </a:r>
                      <a:endParaRPr lang="zh-CN" altLang="en-US" sz="1800" dirty="0">
                        <a:latin typeface="楷体" panose="02010609060101010101" pitchFamily="49" charset="-122"/>
                        <a:cs typeface="楷体" panose="02010609060101010101" pitchFamily="49" charset="-122"/>
                      </a:endParaRPr>
                    </a:p>
                  </a:txBody>
                  <a:tcPr marL="91442" marR="91442" marT="45712" marB="45712"/>
                </a:tc>
                <a:tc>
                  <a:txBody>
                    <a:bodyPr/>
                    <a:lstStyle/>
                    <a:p>
                      <a:r>
                        <a:rPr kumimoji="0" lang="zh-CN" altLang="en-US" sz="1800" b="1" kern="1200" dirty="0" smtClean="0">
                          <a:solidFill>
                            <a:schemeClr val="lt1"/>
                          </a:solidFill>
                          <a:latin typeface="楷体" panose="02010609060101010101" pitchFamily="49" charset="-122"/>
                          <a:ea typeface="+mn-ea"/>
                          <a:cs typeface="楷体" panose="02010609060101010101" pitchFamily="49" charset="-122"/>
                        </a:rPr>
                        <a:t>有效等价类编号</a:t>
                      </a:r>
                      <a:endParaRPr lang="zh-CN" altLang="en-US" sz="1800" dirty="0">
                        <a:latin typeface="楷体" panose="02010609060101010101" pitchFamily="49" charset="-122"/>
                        <a:cs typeface="楷体" panose="02010609060101010101" pitchFamily="49" charset="-122"/>
                      </a:endParaRPr>
                    </a:p>
                  </a:txBody>
                  <a:tcPr marL="91442" marR="91442" marT="45712" marB="45712"/>
                </a:tc>
                <a:tc>
                  <a:txBody>
                    <a:bodyPr/>
                    <a:lstStyle/>
                    <a:p>
                      <a:r>
                        <a:rPr kumimoji="0" lang="zh-CN" altLang="en-US" sz="1800" b="1" kern="1200" dirty="0" smtClean="0">
                          <a:solidFill>
                            <a:schemeClr val="lt1"/>
                          </a:solidFill>
                          <a:latin typeface="楷体" panose="02010609060101010101" pitchFamily="49" charset="-122"/>
                          <a:ea typeface="+mn-ea"/>
                          <a:cs typeface="楷体" panose="02010609060101010101" pitchFamily="49" charset="-122"/>
                        </a:rPr>
                        <a:t>有效等价类</a:t>
                      </a:r>
                      <a:endParaRPr lang="zh-CN" altLang="en-US" sz="1800" dirty="0">
                        <a:latin typeface="楷体" panose="02010609060101010101" pitchFamily="49" charset="-122"/>
                        <a:cs typeface="楷体" panose="02010609060101010101" pitchFamily="49" charset="-122"/>
                      </a:endParaRPr>
                    </a:p>
                  </a:txBody>
                  <a:tcPr marL="91442" marR="91442" marT="45712" marB="45712"/>
                </a:tc>
                <a:tc>
                  <a:txBody>
                    <a:bodyPr/>
                    <a:lstStyle/>
                    <a:p>
                      <a:r>
                        <a:rPr kumimoji="0" lang="zh-CN" altLang="en-US" sz="1800" b="1" kern="1200" dirty="0" smtClean="0">
                          <a:solidFill>
                            <a:schemeClr val="lt1"/>
                          </a:solidFill>
                          <a:latin typeface="楷体" panose="02010609060101010101" pitchFamily="49" charset="-122"/>
                          <a:ea typeface="+mn-ea"/>
                          <a:cs typeface="楷体" panose="02010609060101010101" pitchFamily="49" charset="-122"/>
                        </a:rPr>
                        <a:t>无效等价类编号</a:t>
                      </a:r>
                      <a:endParaRPr lang="zh-CN" altLang="en-US" sz="1800" dirty="0">
                        <a:latin typeface="楷体" panose="02010609060101010101" pitchFamily="49" charset="-122"/>
                        <a:cs typeface="楷体" panose="02010609060101010101" pitchFamily="49" charset="-122"/>
                      </a:endParaRPr>
                    </a:p>
                  </a:txBody>
                  <a:tcPr marL="91442" marR="91442" marT="45712" marB="45712"/>
                </a:tc>
                <a:tc>
                  <a:txBody>
                    <a:bodyPr/>
                    <a:lstStyle/>
                    <a:p>
                      <a:r>
                        <a:rPr kumimoji="0" lang="zh-CN" altLang="en-US" sz="1800" b="1" kern="1200" dirty="0" smtClean="0">
                          <a:solidFill>
                            <a:schemeClr val="lt1"/>
                          </a:solidFill>
                          <a:latin typeface="楷体" panose="02010609060101010101" pitchFamily="49" charset="-122"/>
                          <a:ea typeface="+mn-ea"/>
                          <a:cs typeface="楷体" panose="02010609060101010101" pitchFamily="49" charset="-122"/>
                        </a:rPr>
                        <a:t>无效等价类</a:t>
                      </a:r>
                      <a:endParaRPr lang="zh-CN" altLang="en-US" sz="1800" dirty="0">
                        <a:latin typeface="楷体" panose="02010609060101010101" pitchFamily="49" charset="-122"/>
                        <a:cs typeface="楷体" panose="02010609060101010101" pitchFamily="49" charset="-122"/>
                      </a:endParaRPr>
                    </a:p>
                  </a:txBody>
                  <a:tcPr marL="91442" marR="91442" marT="45712" marB="45712"/>
                </a:tc>
              </a:tr>
              <a:tr h="2060287">
                <a:tc>
                  <a:txBody>
                    <a:bodyPr/>
                    <a:lstStyle/>
                    <a:p>
                      <a:r>
                        <a:rPr kumimoji="0" lang="zh-CN" altLang="en-US" sz="1800" kern="1200" dirty="0" smtClean="0">
                          <a:solidFill>
                            <a:schemeClr val="dk1"/>
                          </a:solidFill>
                          <a:latin typeface="楷体" panose="02010609060101010101" pitchFamily="49" charset="-122"/>
                          <a:ea typeface="+mn-ea"/>
                          <a:cs typeface="楷体" panose="02010609060101010101" pitchFamily="49" charset="-122"/>
                        </a:rPr>
                        <a:t>是否三角形的三条边</a:t>
                      </a:r>
                      <a:endParaRPr lang="zh-CN" altLang="en-US" sz="1800" dirty="0">
                        <a:latin typeface="楷体" panose="02010609060101010101" pitchFamily="49" charset="-122"/>
                        <a:cs typeface="楷体" panose="02010609060101010101" pitchFamily="49" charset="-122"/>
                      </a:endParaRPr>
                    </a:p>
                  </a:txBody>
                  <a:tcPr marL="91442" marR="91442" marT="45712" marB="45712"/>
                </a:tc>
                <a:tc>
                  <a:txBody>
                    <a:bodyPr/>
                    <a:lstStyle/>
                    <a:p>
                      <a:r>
                        <a:rPr kumimoji="0" lang="zh-CN" altLang="en-US" sz="1800" kern="1200" dirty="0" smtClean="0">
                          <a:solidFill>
                            <a:schemeClr val="dk1"/>
                          </a:solidFill>
                          <a:latin typeface="楷体" panose="02010609060101010101" pitchFamily="49" charset="-122"/>
                          <a:ea typeface="+mn-ea"/>
                          <a:cs typeface="楷体" panose="02010609060101010101" pitchFamily="49" charset="-122"/>
                        </a:rPr>
                        <a:t>（</a:t>
                      </a:r>
                      <a:r>
                        <a:rPr kumimoji="0" lang="en-US" sz="1800" kern="1200" dirty="0" smtClean="0">
                          <a:solidFill>
                            <a:schemeClr val="dk1"/>
                          </a:solidFill>
                          <a:latin typeface="楷体" panose="02010609060101010101" pitchFamily="49" charset="-122"/>
                          <a:ea typeface="+mn-ea"/>
                          <a:cs typeface="楷体" panose="02010609060101010101" pitchFamily="49" charset="-122"/>
                        </a:rPr>
                        <a:t>1</a:t>
                      </a:r>
                      <a:r>
                        <a:rPr kumimoji="0" lang="zh-CN" altLang="en-US" sz="1800" kern="1200" dirty="0" smtClean="0">
                          <a:solidFill>
                            <a:schemeClr val="dk1"/>
                          </a:solidFill>
                          <a:latin typeface="楷体" panose="02010609060101010101" pitchFamily="49" charset="-122"/>
                          <a:ea typeface="+mn-ea"/>
                          <a:cs typeface="楷体" panose="02010609060101010101" pitchFamily="49" charset="-122"/>
                        </a:rPr>
                        <a:t>）</a:t>
                      </a:r>
                      <a:endParaRPr kumimoji="0" lang="zh-CN" altLang="en-US" sz="1800" kern="1200" dirty="0" smtClean="0">
                        <a:solidFill>
                          <a:schemeClr val="dk1"/>
                        </a:solidFill>
                        <a:latin typeface="楷体" panose="02010609060101010101" pitchFamily="49" charset="-122"/>
                        <a:ea typeface="+mn-ea"/>
                        <a:cs typeface="楷体" panose="02010609060101010101" pitchFamily="49" charset="-122"/>
                      </a:endParaRPr>
                    </a:p>
                    <a:p>
                      <a:r>
                        <a:rPr kumimoji="0" lang="zh-CN" altLang="en-US" sz="1800" kern="1200" dirty="0" smtClean="0">
                          <a:solidFill>
                            <a:schemeClr val="dk1"/>
                          </a:solidFill>
                          <a:latin typeface="楷体" panose="02010609060101010101" pitchFamily="49" charset="-122"/>
                          <a:ea typeface="+mn-ea"/>
                          <a:cs typeface="楷体" panose="02010609060101010101" pitchFamily="49" charset="-122"/>
                        </a:rPr>
                        <a:t>（</a:t>
                      </a:r>
                      <a:r>
                        <a:rPr kumimoji="0" lang="en-US" sz="1800" kern="1200" dirty="0" smtClean="0">
                          <a:solidFill>
                            <a:schemeClr val="dk1"/>
                          </a:solidFill>
                          <a:latin typeface="楷体" panose="02010609060101010101" pitchFamily="49" charset="-122"/>
                          <a:ea typeface="+mn-ea"/>
                          <a:cs typeface="楷体" panose="02010609060101010101" pitchFamily="49" charset="-122"/>
                        </a:rPr>
                        <a:t>2</a:t>
                      </a:r>
                      <a:r>
                        <a:rPr kumimoji="0" lang="zh-CN" altLang="en-US" sz="1800" kern="1200" dirty="0" smtClean="0">
                          <a:solidFill>
                            <a:schemeClr val="dk1"/>
                          </a:solidFill>
                          <a:latin typeface="楷体" panose="02010609060101010101" pitchFamily="49" charset="-122"/>
                          <a:ea typeface="+mn-ea"/>
                          <a:cs typeface="楷体" panose="02010609060101010101" pitchFamily="49" charset="-122"/>
                        </a:rPr>
                        <a:t>）</a:t>
                      </a:r>
                      <a:endParaRPr kumimoji="0" lang="zh-CN" altLang="en-US" sz="1800" kern="1200" dirty="0" smtClean="0">
                        <a:solidFill>
                          <a:schemeClr val="dk1"/>
                        </a:solidFill>
                        <a:latin typeface="楷体" panose="02010609060101010101" pitchFamily="49" charset="-122"/>
                        <a:ea typeface="+mn-ea"/>
                        <a:cs typeface="楷体" panose="02010609060101010101" pitchFamily="49" charset="-122"/>
                      </a:endParaRPr>
                    </a:p>
                    <a:p>
                      <a:r>
                        <a:rPr kumimoji="0" lang="en-US" sz="1800" kern="1200" dirty="0" smtClean="0">
                          <a:solidFill>
                            <a:schemeClr val="dk1"/>
                          </a:solidFill>
                          <a:latin typeface="楷体" panose="02010609060101010101" pitchFamily="49" charset="-122"/>
                          <a:ea typeface="+mn-ea"/>
                          <a:cs typeface="楷体" panose="02010609060101010101" pitchFamily="49" charset="-122"/>
                        </a:rPr>
                        <a:t> </a:t>
                      </a:r>
                      <a:r>
                        <a:rPr kumimoji="0" lang="zh-CN" altLang="en-US" sz="1800" kern="1200" dirty="0" smtClean="0">
                          <a:solidFill>
                            <a:schemeClr val="dk1"/>
                          </a:solidFill>
                          <a:latin typeface="楷体" panose="02010609060101010101" pitchFamily="49" charset="-122"/>
                          <a:ea typeface="+mn-ea"/>
                          <a:cs typeface="楷体" panose="02010609060101010101" pitchFamily="49" charset="-122"/>
                        </a:rPr>
                        <a:t>（</a:t>
                      </a:r>
                      <a:r>
                        <a:rPr kumimoji="0" lang="en-US" sz="1800" kern="1200" dirty="0" smtClean="0">
                          <a:solidFill>
                            <a:schemeClr val="dk1"/>
                          </a:solidFill>
                          <a:latin typeface="楷体" panose="02010609060101010101" pitchFamily="49" charset="-122"/>
                          <a:ea typeface="+mn-ea"/>
                          <a:cs typeface="楷体" panose="02010609060101010101" pitchFamily="49" charset="-122"/>
                        </a:rPr>
                        <a:t>3</a:t>
                      </a:r>
                      <a:r>
                        <a:rPr kumimoji="0" lang="zh-CN" altLang="en-US" sz="1800" kern="1200" dirty="0" smtClean="0">
                          <a:solidFill>
                            <a:schemeClr val="dk1"/>
                          </a:solidFill>
                          <a:latin typeface="楷体" panose="02010609060101010101" pitchFamily="49" charset="-122"/>
                          <a:ea typeface="+mn-ea"/>
                          <a:cs typeface="楷体" panose="02010609060101010101" pitchFamily="49" charset="-122"/>
                        </a:rPr>
                        <a:t>）</a:t>
                      </a:r>
                      <a:endParaRPr kumimoji="0" lang="zh-CN" altLang="en-US" sz="1800" kern="1200" dirty="0" smtClean="0">
                        <a:solidFill>
                          <a:schemeClr val="dk1"/>
                        </a:solidFill>
                        <a:latin typeface="楷体" panose="02010609060101010101" pitchFamily="49" charset="-122"/>
                        <a:ea typeface="+mn-ea"/>
                        <a:cs typeface="楷体" panose="02010609060101010101" pitchFamily="49" charset="-122"/>
                      </a:endParaRPr>
                    </a:p>
                    <a:p>
                      <a:r>
                        <a:rPr kumimoji="0" lang="en-US" sz="1800" kern="1200" dirty="0" smtClean="0">
                          <a:solidFill>
                            <a:schemeClr val="dk1"/>
                          </a:solidFill>
                          <a:latin typeface="楷体" panose="02010609060101010101" pitchFamily="49" charset="-122"/>
                          <a:ea typeface="+mn-ea"/>
                          <a:cs typeface="楷体" panose="02010609060101010101" pitchFamily="49" charset="-122"/>
                        </a:rPr>
                        <a:t> </a:t>
                      </a:r>
                      <a:r>
                        <a:rPr kumimoji="0" lang="zh-CN" altLang="en-US" sz="1800" kern="1200" dirty="0" smtClean="0">
                          <a:solidFill>
                            <a:schemeClr val="dk1"/>
                          </a:solidFill>
                          <a:latin typeface="楷体" panose="02010609060101010101" pitchFamily="49" charset="-122"/>
                          <a:ea typeface="+mn-ea"/>
                          <a:cs typeface="楷体" panose="02010609060101010101" pitchFamily="49" charset="-122"/>
                        </a:rPr>
                        <a:t>（</a:t>
                      </a:r>
                      <a:r>
                        <a:rPr kumimoji="0" lang="en-US" sz="1800" kern="1200" dirty="0" smtClean="0">
                          <a:solidFill>
                            <a:schemeClr val="dk1"/>
                          </a:solidFill>
                          <a:latin typeface="楷体" panose="02010609060101010101" pitchFamily="49" charset="-122"/>
                          <a:ea typeface="+mn-ea"/>
                          <a:cs typeface="楷体" panose="02010609060101010101" pitchFamily="49" charset="-122"/>
                        </a:rPr>
                        <a:t>4</a:t>
                      </a:r>
                      <a:r>
                        <a:rPr kumimoji="0" lang="zh-CN" altLang="en-US" sz="1800" kern="1200" dirty="0" smtClean="0">
                          <a:solidFill>
                            <a:schemeClr val="dk1"/>
                          </a:solidFill>
                          <a:latin typeface="楷体" panose="02010609060101010101" pitchFamily="49" charset="-122"/>
                          <a:ea typeface="+mn-ea"/>
                          <a:cs typeface="楷体" panose="02010609060101010101" pitchFamily="49" charset="-122"/>
                        </a:rPr>
                        <a:t>）</a:t>
                      </a:r>
                      <a:endParaRPr kumimoji="0" lang="zh-CN" altLang="en-US" sz="1800" kern="1200" dirty="0" smtClean="0">
                        <a:solidFill>
                          <a:schemeClr val="dk1"/>
                        </a:solidFill>
                        <a:latin typeface="楷体" panose="02010609060101010101" pitchFamily="49" charset="-122"/>
                        <a:ea typeface="+mn-ea"/>
                        <a:cs typeface="楷体" panose="02010609060101010101" pitchFamily="49" charset="-122"/>
                      </a:endParaRPr>
                    </a:p>
                    <a:p>
                      <a:r>
                        <a:rPr kumimoji="0" lang="en-US" sz="1800" kern="1200" dirty="0" smtClean="0">
                          <a:solidFill>
                            <a:schemeClr val="dk1"/>
                          </a:solidFill>
                          <a:latin typeface="楷体" panose="02010609060101010101" pitchFamily="49" charset="-122"/>
                          <a:ea typeface="+mn-ea"/>
                          <a:cs typeface="楷体" panose="02010609060101010101" pitchFamily="49" charset="-122"/>
                        </a:rPr>
                        <a:t> </a:t>
                      </a:r>
                      <a:r>
                        <a:rPr kumimoji="0" lang="zh-CN" altLang="en-US" sz="1800" kern="1200" dirty="0" smtClean="0">
                          <a:solidFill>
                            <a:schemeClr val="dk1"/>
                          </a:solidFill>
                          <a:latin typeface="楷体" panose="02010609060101010101" pitchFamily="49" charset="-122"/>
                          <a:ea typeface="+mn-ea"/>
                          <a:cs typeface="楷体" panose="02010609060101010101" pitchFamily="49" charset="-122"/>
                        </a:rPr>
                        <a:t>（</a:t>
                      </a:r>
                      <a:r>
                        <a:rPr kumimoji="0" lang="en-US" sz="1800" kern="1200" dirty="0" smtClean="0">
                          <a:solidFill>
                            <a:schemeClr val="dk1"/>
                          </a:solidFill>
                          <a:latin typeface="楷体" panose="02010609060101010101" pitchFamily="49" charset="-122"/>
                          <a:ea typeface="+mn-ea"/>
                          <a:cs typeface="楷体" panose="02010609060101010101" pitchFamily="49" charset="-122"/>
                        </a:rPr>
                        <a:t>5</a:t>
                      </a:r>
                      <a:r>
                        <a:rPr kumimoji="0" lang="zh-CN" altLang="en-US" sz="1800" kern="1200" dirty="0" smtClean="0">
                          <a:solidFill>
                            <a:schemeClr val="dk1"/>
                          </a:solidFill>
                          <a:latin typeface="楷体" panose="02010609060101010101" pitchFamily="49" charset="-122"/>
                          <a:ea typeface="+mn-ea"/>
                          <a:cs typeface="楷体" panose="02010609060101010101" pitchFamily="49" charset="-122"/>
                        </a:rPr>
                        <a:t>）</a:t>
                      </a:r>
                      <a:endParaRPr kumimoji="0" lang="zh-CN" altLang="en-US" sz="1800" kern="1200" dirty="0" smtClean="0">
                        <a:solidFill>
                          <a:schemeClr val="dk1"/>
                        </a:solidFill>
                        <a:latin typeface="楷体" panose="02010609060101010101" pitchFamily="49" charset="-122"/>
                        <a:ea typeface="+mn-ea"/>
                        <a:cs typeface="楷体" panose="02010609060101010101" pitchFamily="49" charset="-122"/>
                      </a:endParaRPr>
                    </a:p>
                    <a:p>
                      <a:r>
                        <a:rPr kumimoji="0" lang="en-US" sz="1800" kern="1200" dirty="0" smtClean="0">
                          <a:solidFill>
                            <a:schemeClr val="dk1"/>
                          </a:solidFill>
                          <a:latin typeface="楷体" panose="02010609060101010101" pitchFamily="49" charset="-122"/>
                          <a:ea typeface="+mn-ea"/>
                          <a:cs typeface="楷体" panose="02010609060101010101" pitchFamily="49" charset="-122"/>
                        </a:rPr>
                        <a:t> </a:t>
                      </a:r>
                      <a:r>
                        <a:rPr kumimoji="0" lang="zh-CN" altLang="en-US" sz="1800" kern="1200" dirty="0" smtClean="0">
                          <a:solidFill>
                            <a:schemeClr val="dk1"/>
                          </a:solidFill>
                          <a:latin typeface="楷体" panose="02010609060101010101" pitchFamily="49" charset="-122"/>
                          <a:ea typeface="+mn-ea"/>
                          <a:cs typeface="楷体" panose="02010609060101010101" pitchFamily="49" charset="-122"/>
                        </a:rPr>
                        <a:t>（</a:t>
                      </a:r>
                      <a:r>
                        <a:rPr kumimoji="0" lang="en-US" sz="1800" kern="1200" dirty="0" smtClean="0">
                          <a:solidFill>
                            <a:schemeClr val="dk1"/>
                          </a:solidFill>
                          <a:latin typeface="楷体" panose="02010609060101010101" pitchFamily="49" charset="-122"/>
                          <a:ea typeface="+mn-ea"/>
                          <a:cs typeface="楷体" panose="02010609060101010101" pitchFamily="49" charset="-122"/>
                        </a:rPr>
                        <a:t>6</a:t>
                      </a:r>
                      <a:r>
                        <a:rPr kumimoji="0" lang="zh-CN" altLang="en-US" sz="1800" kern="1200" dirty="0" smtClean="0">
                          <a:solidFill>
                            <a:schemeClr val="dk1"/>
                          </a:solidFill>
                          <a:latin typeface="楷体" panose="02010609060101010101" pitchFamily="49" charset="-122"/>
                          <a:ea typeface="+mn-ea"/>
                          <a:cs typeface="楷体" panose="02010609060101010101" pitchFamily="49" charset="-122"/>
                        </a:rPr>
                        <a:t>）</a:t>
                      </a:r>
                      <a:endParaRPr lang="zh-CN" altLang="en-US" sz="1800" dirty="0">
                        <a:latin typeface="楷体" panose="02010609060101010101" pitchFamily="49" charset="-122"/>
                        <a:cs typeface="楷体" panose="02010609060101010101" pitchFamily="49" charset="-122"/>
                      </a:endParaRPr>
                    </a:p>
                  </a:txBody>
                  <a:tcPr marL="91442" marR="91442" marT="45712" marB="45712"/>
                </a:tc>
                <a:tc>
                  <a:txBody>
                    <a:bodyPr/>
                    <a:lstStyle/>
                    <a:p>
                      <a:r>
                        <a:rPr kumimoji="0" lang="zh-CN" altLang="en-US" sz="1800" kern="1200" dirty="0" smtClean="0">
                          <a:solidFill>
                            <a:schemeClr val="dk1"/>
                          </a:solidFill>
                          <a:latin typeface="楷体" panose="02010609060101010101" pitchFamily="49" charset="-122"/>
                          <a:ea typeface="+mn-ea"/>
                          <a:cs typeface="楷体" panose="02010609060101010101" pitchFamily="49" charset="-122"/>
                        </a:rPr>
                        <a:t>（</a:t>
                      </a:r>
                      <a:r>
                        <a:rPr kumimoji="0" lang="en-US" sz="1800" kern="1200" dirty="0" smtClean="0">
                          <a:solidFill>
                            <a:schemeClr val="dk1"/>
                          </a:solidFill>
                          <a:latin typeface="楷体" panose="02010609060101010101" pitchFamily="49" charset="-122"/>
                          <a:ea typeface="+mn-ea"/>
                          <a:cs typeface="楷体" panose="02010609060101010101" pitchFamily="49" charset="-122"/>
                        </a:rPr>
                        <a:t>A&gt;0</a:t>
                      </a:r>
                      <a:r>
                        <a:rPr kumimoji="0" lang="zh-CN" altLang="en-US" sz="1800" kern="1200" dirty="0" smtClean="0">
                          <a:solidFill>
                            <a:schemeClr val="dk1"/>
                          </a:solidFill>
                          <a:latin typeface="楷体" panose="02010609060101010101" pitchFamily="49" charset="-122"/>
                          <a:ea typeface="+mn-ea"/>
                          <a:cs typeface="楷体" panose="02010609060101010101" pitchFamily="49" charset="-122"/>
                        </a:rPr>
                        <a:t>），</a:t>
                      </a:r>
                      <a:r>
                        <a:rPr kumimoji="0" lang="en-US" sz="1800" kern="1200" dirty="0" smtClean="0">
                          <a:solidFill>
                            <a:schemeClr val="dk1"/>
                          </a:solidFill>
                          <a:latin typeface="楷体" panose="02010609060101010101" pitchFamily="49" charset="-122"/>
                          <a:ea typeface="+mn-ea"/>
                          <a:cs typeface="楷体" panose="02010609060101010101" pitchFamily="49" charset="-122"/>
                        </a:rPr>
                        <a:t>     </a:t>
                      </a:r>
                      <a:endParaRPr kumimoji="0" lang="zh-CN" altLang="en-US" sz="1800" kern="1200" dirty="0" smtClean="0">
                        <a:solidFill>
                          <a:schemeClr val="dk1"/>
                        </a:solidFill>
                        <a:latin typeface="楷体" panose="02010609060101010101" pitchFamily="49" charset="-122"/>
                        <a:ea typeface="+mn-ea"/>
                        <a:cs typeface="楷体" panose="02010609060101010101" pitchFamily="49" charset="-122"/>
                      </a:endParaRPr>
                    </a:p>
                    <a:p>
                      <a:r>
                        <a:rPr kumimoji="0" lang="zh-CN" altLang="en-US" sz="1800" kern="1200" dirty="0" smtClean="0">
                          <a:solidFill>
                            <a:schemeClr val="dk1"/>
                          </a:solidFill>
                          <a:latin typeface="楷体" panose="02010609060101010101" pitchFamily="49" charset="-122"/>
                          <a:ea typeface="+mn-ea"/>
                          <a:cs typeface="楷体" panose="02010609060101010101" pitchFamily="49" charset="-122"/>
                        </a:rPr>
                        <a:t>（</a:t>
                      </a:r>
                      <a:r>
                        <a:rPr kumimoji="0" lang="en-US" sz="1800" kern="1200" dirty="0" smtClean="0">
                          <a:solidFill>
                            <a:schemeClr val="dk1"/>
                          </a:solidFill>
                          <a:latin typeface="楷体" panose="02010609060101010101" pitchFamily="49" charset="-122"/>
                          <a:ea typeface="+mn-ea"/>
                          <a:cs typeface="楷体" panose="02010609060101010101" pitchFamily="49" charset="-122"/>
                        </a:rPr>
                        <a:t>B&gt;0</a:t>
                      </a:r>
                      <a:r>
                        <a:rPr kumimoji="0" lang="zh-CN" altLang="en-US" sz="1800" kern="1200" dirty="0" smtClean="0">
                          <a:solidFill>
                            <a:schemeClr val="dk1"/>
                          </a:solidFill>
                          <a:latin typeface="楷体" panose="02010609060101010101" pitchFamily="49" charset="-122"/>
                          <a:ea typeface="+mn-ea"/>
                          <a:cs typeface="楷体" panose="02010609060101010101" pitchFamily="49" charset="-122"/>
                        </a:rPr>
                        <a:t>），</a:t>
                      </a:r>
                      <a:r>
                        <a:rPr kumimoji="0" lang="en-US" sz="1800" kern="1200" dirty="0" smtClean="0">
                          <a:solidFill>
                            <a:schemeClr val="dk1"/>
                          </a:solidFill>
                          <a:latin typeface="楷体" panose="02010609060101010101" pitchFamily="49" charset="-122"/>
                          <a:ea typeface="+mn-ea"/>
                          <a:cs typeface="楷体" panose="02010609060101010101" pitchFamily="49" charset="-122"/>
                        </a:rPr>
                        <a:t>     </a:t>
                      </a:r>
                      <a:endParaRPr kumimoji="0" lang="zh-CN" altLang="en-US" sz="1800" kern="1200" dirty="0" smtClean="0">
                        <a:solidFill>
                          <a:schemeClr val="dk1"/>
                        </a:solidFill>
                        <a:latin typeface="楷体" panose="02010609060101010101" pitchFamily="49" charset="-122"/>
                        <a:ea typeface="+mn-ea"/>
                        <a:cs typeface="楷体" panose="02010609060101010101" pitchFamily="49" charset="-122"/>
                      </a:endParaRPr>
                    </a:p>
                    <a:p>
                      <a:r>
                        <a:rPr kumimoji="0" lang="zh-CN" altLang="en-US" sz="1800" kern="1200" dirty="0" smtClean="0">
                          <a:solidFill>
                            <a:schemeClr val="dk1"/>
                          </a:solidFill>
                          <a:latin typeface="楷体" panose="02010609060101010101" pitchFamily="49" charset="-122"/>
                          <a:ea typeface="+mn-ea"/>
                          <a:cs typeface="楷体" panose="02010609060101010101" pitchFamily="49" charset="-122"/>
                        </a:rPr>
                        <a:t>（</a:t>
                      </a:r>
                      <a:r>
                        <a:rPr kumimoji="0" lang="en-US" sz="1800" kern="1200" dirty="0" smtClean="0">
                          <a:solidFill>
                            <a:schemeClr val="dk1"/>
                          </a:solidFill>
                          <a:latin typeface="楷体" panose="02010609060101010101" pitchFamily="49" charset="-122"/>
                          <a:ea typeface="+mn-ea"/>
                          <a:cs typeface="楷体" panose="02010609060101010101" pitchFamily="49" charset="-122"/>
                        </a:rPr>
                        <a:t>C&gt;0</a:t>
                      </a:r>
                      <a:r>
                        <a:rPr kumimoji="0" lang="zh-CN" altLang="en-US" sz="1800" kern="1200" dirty="0" smtClean="0">
                          <a:solidFill>
                            <a:schemeClr val="dk1"/>
                          </a:solidFill>
                          <a:latin typeface="楷体" panose="02010609060101010101" pitchFamily="49" charset="-122"/>
                          <a:ea typeface="+mn-ea"/>
                          <a:cs typeface="楷体" panose="02010609060101010101" pitchFamily="49" charset="-122"/>
                        </a:rPr>
                        <a:t>），</a:t>
                      </a:r>
                      <a:r>
                        <a:rPr kumimoji="0" lang="en-US" sz="1800" kern="1200" dirty="0" smtClean="0">
                          <a:solidFill>
                            <a:schemeClr val="dk1"/>
                          </a:solidFill>
                          <a:latin typeface="楷体" panose="02010609060101010101" pitchFamily="49" charset="-122"/>
                          <a:ea typeface="+mn-ea"/>
                          <a:cs typeface="楷体" panose="02010609060101010101" pitchFamily="49" charset="-122"/>
                        </a:rPr>
                        <a:t>     </a:t>
                      </a:r>
                      <a:endParaRPr kumimoji="0" lang="zh-CN" altLang="en-US" sz="1800" kern="1200" dirty="0" smtClean="0">
                        <a:solidFill>
                          <a:schemeClr val="dk1"/>
                        </a:solidFill>
                        <a:latin typeface="楷体" panose="02010609060101010101" pitchFamily="49" charset="-122"/>
                        <a:ea typeface="+mn-ea"/>
                        <a:cs typeface="楷体" panose="02010609060101010101" pitchFamily="49" charset="-122"/>
                      </a:endParaRPr>
                    </a:p>
                    <a:p>
                      <a:r>
                        <a:rPr kumimoji="0" lang="zh-CN" altLang="en-US" sz="1800" kern="1200" dirty="0" smtClean="0">
                          <a:solidFill>
                            <a:schemeClr val="dk1"/>
                          </a:solidFill>
                          <a:latin typeface="楷体" panose="02010609060101010101" pitchFamily="49" charset="-122"/>
                          <a:ea typeface="+mn-ea"/>
                          <a:cs typeface="楷体" panose="02010609060101010101" pitchFamily="49" charset="-122"/>
                        </a:rPr>
                        <a:t>（</a:t>
                      </a:r>
                      <a:r>
                        <a:rPr kumimoji="0" lang="en-US" sz="1800" kern="1200" dirty="0" smtClean="0">
                          <a:solidFill>
                            <a:schemeClr val="dk1"/>
                          </a:solidFill>
                          <a:latin typeface="楷体" panose="02010609060101010101" pitchFamily="49" charset="-122"/>
                          <a:ea typeface="+mn-ea"/>
                          <a:cs typeface="楷体" panose="02010609060101010101" pitchFamily="49" charset="-122"/>
                        </a:rPr>
                        <a:t>A+B&gt;C</a:t>
                      </a:r>
                      <a:r>
                        <a:rPr kumimoji="0" lang="zh-CN" altLang="en-US" sz="1800" kern="1200" dirty="0" smtClean="0">
                          <a:solidFill>
                            <a:schemeClr val="dk1"/>
                          </a:solidFill>
                          <a:latin typeface="楷体" panose="02010609060101010101" pitchFamily="49" charset="-122"/>
                          <a:ea typeface="+mn-ea"/>
                          <a:cs typeface="楷体" panose="02010609060101010101" pitchFamily="49" charset="-122"/>
                        </a:rPr>
                        <a:t>），</a:t>
                      </a:r>
                      <a:r>
                        <a:rPr kumimoji="0" lang="en-US" sz="1800" kern="1200" dirty="0" smtClean="0">
                          <a:solidFill>
                            <a:schemeClr val="dk1"/>
                          </a:solidFill>
                          <a:latin typeface="楷体" panose="02010609060101010101" pitchFamily="49" charset="-122"/>
                          <a:ea typeface="+mn-ea"/>
                          <a:cs typeface="楷体" panose="02010609060101010101" pitchFamily="49" charset="-122"/>
                        </a:rPr>
                        <a:t>   </a:t>
                      </a:r>
                      <a:endParaRPr kumimoji="0" lang="zh-CN" altLang="en-US" sz="1800" kern="1200" dirty="0" smtClean="0">
                        <a:solidFill>
                          <a:schemeClr val="dk1"/>
                        </a:solidFill>
                        <a:latin typeface="楷体" panose="02010609060101010101" pitchFamily="49" charset="-122"/>
                        <a:ea typeface="+mn-ea"/>
                        <a:cs typeface="楷体" panose="02010609060101010101" pitchFamily="49" charset="-122"/>
                      </a:endParaRPr>
                    </a:p>
                    <a:p>
                      <a:r>
                        <a:rPr kumimoji="0" lang="zh-CN" altLang="en-US" sz="1800" kern="1200" dirty="0" smtClean="0">
                          <a:solidFill>
                            <a:schemeClr val="dk1"/>
                          </a:solidFill>
                          <a:latin typeface="楷体" panose="02010609060101010101" pitchFamily="49" charset="-122"/>
                          <a:ea typeface="+mn-ea"/>
                          <a:cs typeface="楷体" panose="02010609060101010101" pitchFamily="49" charset="-122"/>
                        </a:rPr>
                        <a:t>（</a:t>
                      </a:r>
                      <a:r>
                        <a:rPr kumimoji="0" lang="en-US" sz="1800" kern="1200" dirty="0" smtClean="0">
                          <a:solidFill>
                            <a:schemeClr val="dk1"/>
                          </a:solidFill>
                          <a:latin typeface="楷体" panose="02010609060101010101" pitchFamily="49" charset="-122"/>
                          <a:ea typeface="+mn-ea"/>
                          <a:cs typeface="楷体" panose="02010609060101010101" pitchFamily="49" charset="-122"/>
                        </a:rPr>
                        <a:t>B+C&gt;A</a:t>
                      </a:r>
                      <a:r>
                        <a:rPr kumimoji="0" lang="zh-CN" altLang="en-US" sz="1800" kern="1200" dirty="0" smtClean="0">
                          <a:solidFill>
                            <a:schemeClr val="dk1"/>
                          </a:solidFill>
                          <a:latin typeface="楷体" panose="02010609060101010101" pitchFamily="49" charset="-122"/>
                          <a:ea typeface="+mn-ea"/>
                          <a:cs typeface="楷体" panose="02010609060101010101" pitchFamily="49" charset="-122"/>
                        </a:rPr>
                        <a:t>），</a:t>
                      </a:r>
                      <a:r>
                        <a:rPr kumimoji="0" lang="en-US" sz="1800" kern="1200" dirty="0" smtClean="0">
                          <a:solidFill>
                            <a:schemeClr val="dk1"/>
                          </a:solidFill>
                          <a:latin typeface="楷体" panose="02010609060101010101" pitchFamily="49" charset="-122"/>
                          <a:ea typeface="+mn-ea"/>
                          <a:cs typeface="楷体" panose="02010609060101010101" pitchFamily="49" charset="-122"/>
                        </a:rPr>
                        <a:t>   </a:t>
                      </a:r>
                      <a:endParaRPr kumimoji="0" lang="zh-CN" altLang="en-US" sz="1800" kern="1200" dirty="0" smtClean="0">
                        <a:solidFill>
                          <a:schemeClr val="dk1"/>
                        </a:solidFill>
                        <a:latin typeface="楷体" panose="02010609060101010101" pitchFamily="49" charset="-122"/>
                        <a:ea typeface="+mn-ea"/>
                        <a:cs typeface="楷体" panose="02010609060101010101" pitchFamily="49" charset="-122"/>
                      </a:endParaRPr>
                    </a:p>
                    <a:p>
                      <a:r>
                        <a:rPr kumimoji="0" lang="zh-CN" altLang="en-US" sz="1800" kern="1200" dirty="0" smtClean="0">
                          <a:solidFill>
                            <a:schemeClr val="dk1"/>
                          </a:solidFill>
                          <a:latin typeface="楷体" panose="02010609060101010101" pitchFamily="49" charset="-122"/>
                          <a:ea typeface="+mn-ea"/>
                          <a:cs typeface="楷体" panose="02010609060101010101" pitchFamily="49" charset="-122"/>
                        </a:rPr>
                        <a:t>（</a:t>
                      </a:r>
                      <a:r>
                        <a:rPr kumimoji="0" lang="en-US" sz="1800" kern="1200" dirty="0" smtClean="0">
                          <a:solidFill>
                            <a:schemeClr val="dk1"/>
                          </a:solidFill>
                          <a:latin typeface="楷体" panose="02010609060101010101" pitchFamily="49" charset="-122"/>
                          <a:ea typeface="+mn-ea"/>
                          <a:cs typeface="楷体" panose="02010609060101010101" pitchFamily="49" charset="-122"/>
                        </a:rPr>
                        <a:t>A+C&gt;B</a:t>
                      </a:r>
                      <a:r>
                        <a:rPr kumimoji="0" lang="zh-CN" altLang="en-US" sz="1800" kern="1200" dirty="0" smtClean="0">
                          <a:solidFill>
                            <a:schemeClr val="dk1"/>
                          </a:solidFill>
                          <a:latin typeface="楷体" panose="02010609060101010101" pitchFamily="49" charset="-122"/>
                          <a:ea typeface="+mn-ea"/>
                          <a:cs typeface="楷体" panose="02010609060101010101" pitchFamily="49" charset="-122"/>
                        </a:rPr>
                        <a:t>），</a:t>
                      </a:r>
                      <a:endParaRPr lang="zh-CN" altLang="en-US" sz="1800" dirty="0">
                        <a:latin typeface="楷体" panose="02010609060101010101" pitchFamily="49" charset="-122"/>
                        <a:cs typeface="楷体" panose="02010609060101010101" pitchFamily="49" charset="-122"/>
                      </a:endParaRPr>
                    </a:p>
                  </a:txBody>
                  <a:tcPr marL="91442" marR="91442" marT="45712" marB="45712"/>
                </a:tc>
                <a:tc>
                  <a:txBody>
                    <a:bodyPr/>
                    <a:lstStyle/>
                    <a:p>
                      <a:r>
                        <a:rPr kumimoji="0" lang="zh-CN" altLang="en-US" sz="1800" kern="1200" dirty="0" smtClean="0">
                          <a:solidFill>
                            <a:schemeClr val="dk1"/>
                          </a:solidFill>
                          <a:latin typeface="楷体" panose="02010609060101010101" pitchFamily="49" charset="-122"/>
                          <a:ea typeface="+mn-ea"/>
                          <a:cs typeface="楷体" panose="02010609060101010101" pitchFamily="49" charset="-122"/>
                        </a:rPr>
                        <a:t>    （</a:t>
                      </a:r>
                      <a:r>
                        <a:rPr kumimoji="0" lang="en-US" sz="1800" kern="1200" dirty="0" smtClean="0">
                          <a:solidFill>
                            <a:schemeClr val="dk1"/>
                          </a:solidFill>
                          <a:latin typeface="楷体" panose="02010609060101010101" pitchFamily="49" charset="-122"/>
                          <a:ea typeface="+mn-ea"/>
                          <a:cs typeface="楷体" panose="02010609060101010101" pitchFamily="49" charset="-122"/>
                        </a:rPr>
                        <a:t>7</a:t>
                      </a:r>
                      <a:r>
                        <a:rPr kumimoji="0" lang="zh-CN" altLang="en-US" sz="1800" kern="1200" dirty="0" smtClean="0">
                          <a:solidFill>
                            <a:schemeClr val="dk1"/>
                          </a:solidFill>
                          <a:latin typeface="楷体" panose="02010609060101010101" pitchFamily="49" charset="-122"/>
                          <a:ea typeface="+mn-ea"/>
                          <a:cs typeface="楷体" panose="02010609060101010101" pitchFamily="49" charset="-122"/>
                        </a:rPr>
                        <a:t>）</a:t>
                      </a:r>
                      <a:endParaRPr kumimoji="0" lang="zh-CN" altLang="en-US" sz="1800" kern="1200" dirty="0" smtClean="0">
                        <a:solidFill>
                          <a:schemeClr val="dk1"/>
                        </a:solidFill>
                        <a:latin typeface="楷体" panose="02010609060101010101" pitchFamily="49" charset="-122"/>
                        <a:ea typeface="+mn-ea"/>
                        <a:cs typeface="楷体" panose="02010609060101010101" pitchFamily="49" charset="-122"/>
                      </a:endParaRPr>
                    </a:p>
                    <a:p>
                      <a:r>
                        <a:rPr kumimoji="0" lang="en-US" sz="1800" kern="1200" dirty="0" smtClean="0">
                          <a:solidFill>
                            <a:schemeClr val="dk1"/>
                          </a:solidFill>
                          <a:latin typeface="楷体" panose="02010609060101010101" pitchFamily="49" charset="-122"/>
                          <a:ea typeface="+mn-ea"/>
                          <a:cs typeface="楷体" panose="02010609060101010101" pitchFamily="49" charset="-122"/>
                        </a:rPr>
                        <a:t>     </a:t>
                      </a:r>
                      <a:r>
                        <a:rPr kumimoji="0" lang="zh-CN" altLang="en-US" sz="1800" kern="1200" dirty="0" smtClean="0">
                          <a:solidFill>
                            <a:schemeClr val="dk1"/>
                          </a:solidFill>
                          <a:latin typeface="楷体" panose="02010609060101010101" pitchFamily="49" charset="-122"/>
                          <a:ea typeface="+mn-ea"/>
                          <a:cs typeface="楷体" panose="02010609060101010101" pitchFamily="49" charset="-122"/>
                        </a:rPr>
                        <a:t>（</a:t>
                      </a:r>
                      <a:r>
                        <a:rPr kumimoji="0" lang="en-US" sz="1800" kern="1200" dirty="0" smtClean="0">
                          <a:solidFill>
                            <a:schemeClr val="dk1"/>
                          </a:solidFill>
                          <a:latin typeface="楷体" panose="02010609060101010101" pitchFamily="49" charset="-122"/>
                          <a:ea typeface="+mn-ea"/>
                          <a:cs typeface="楷体" panose="02010609060101010101" pitchFamily="49" charset="-122"/>
                        </a:rPr>
                        <a:t>8</a:t>
                      </a:r>
                      <a:r>
                        <a:rPr kumimoji="0" lang="zh-CN" altLang="en-US" sz="1800" kern="1200" dirty="0" smtClean="0">
                          <a:solidFill>
                            <a:schemeClr val="dk1"/>
                          </a:solidFill>
                          <a:latin typeface="楷体" panose="02010609060101010101" pitchFamily="49" charset="-122"/>
                          <a:ea typeface="+mn-ea"/>
                          <a:cs typeface="楷体" panose="02010609060101010101" pitchFamily="49" charset="-122"/>
                        </a:rPr>
                        <a:t>）</a:t>
                      </a:r>
                      <a:endParaRPr kumimoji="0" lang="zh-CN" altLang="en-US" sz="1800" kern="1200" dirty="0" smtClean="0">
                        <a:solidFill>
                          <a:schemeClr val="dk1"/>
                        </a:solidFill>
                        <a:latin typeface="楷体" panose="02010609060101010101" pitchFamily="49" charset="-122"/>
                        <a:ea typeface="+mn-ea"/>
                        <a:cs typeface="楷体" panose="02010609060101010101" pitchFamily="49" charset="-122"/>
                      </a:endParaRPr>
                    </a:p>
                    <a:p>
                      <a:r>
                        <a:rPr kumimoji="0" lang="en-US" sz="1800" kern="1200" dirty="0" smtClean="0">
                          <a:solidFill>
                            <a:schemeClr val="dk1"/>
                          </a:solidFill>
                          <a:latin typeface="楷体" panose="02010609060101010101" pitchFamily="49" charset="-122"/>
                          <a:ea typeface="+mn-ea"/>
                          <a:cs typeface="楷体" panose="02010609060101010101" pitchFamily="49" charset="-122"/>
                        </a:rPr>
                        <a:t>     </a:t>
                      </a:r>
                      <a:r>
                        <a:rPr kumimoji="0" lang="zh-CN" altLang="en-US" sz="1800" kern="1200" dirty="0" smtClean="0">
                          <a:solidFill>
                            <a:schemeClr val="dk1"/>
                          </a:solidFill>
                          <a:latin typeface="楷体" panose="02010609060101010101" pitchFamily="49" charset="-122"/>
                          <a:ea typeface="+mn-ea"/>
                          <a:cs typeface="楷体" panose="02010609060101010101" pitchFamily="49" charset="-122"/>
                        </a:rPr>
                        <a:t>（</a:t>
                      </a:r>
                      <a:r>
                        <a:rPr kumimoji="0" lang="en-US" sz="1800" kern="1200" dirty="0" smtClean="0">
                          <a:solidFill>
                            <a:schemeClr val="dk1"/>
                          </a:solidFill>
                          <a:latin typeface="楷体" panose="02010609060101010101" pitchFamily="49" charset="-122"/>
                          <a:ea typeface="+mn-ea"/>
                          <a:cs typeface="楷体" panose="02010609060101010101" pitchFamily="49" charset="-122"/>
                        </a:rPr>
                        <a:t>9</a:t>
                      </a:r>
                      <a:r>
                        <a:rPr kumimoji="0" lang="zh-CN" altLang="en-US" sz="1800" kern="1200" dirty="0" smtClean="0">
                          <a:solidFill>
                            <a:schemeClr val="dk1"/>
                          </a:solidFill>
                          <a:latin typeface="楷体" panose="02010609060101010101" pitchFamily="49" charset="-122"/>
                          <a:ea typeface="+mn-ea"/>
                          <a:cs typeface="楷体" panose="02010609060101010101" pitchFamily="49" charset="-122"/>
                        </a:rPr>
                        <a:t>）</a:t>
                      </a:r>
                      <a:endParaRPr kumimoji="0" lang="zh-CN" altLang="en-US" sz="1800" kern="1200" dirty="0" smtClean="0">
                        <a:solidFill>
                          <a:schemeClr val="dk1"/>
                        </a:solidFill>
                        <a:latin typeface="楷体" panose="02010609060101010101" pitchFamily="49" charset="-122"/>
                        <a:ea typeface="+mn-ea"/>
                        <a:cs typeface="楷体" panose="02010609060101010101" pitchFamily="49" charset="-122"/>
                      </a:endParaRPr>
                    </a:p>
                    <a:p>
                      <a:r>
                        <a:rPr kumimoji="0" lang="en-US" sz="1800" kern="1200" dirty="0" smtClean="0">
                          <a:solidFill>
                            <a:schemeClr val="dk1"/>
                          </a:solidFill>
                          <a:latin typeface="楷体" panose="02010609060101010101" pitchFamily="49" charset="-122"/>
                          <a:ea typeface="+mn-ea"/>
                          <a:cs typeface="楷体" panose="02010609060101010101" pitchFamily="49" charset="-122"/>
                        </a:rPr>
                        <a:t>    </a:t>
                      </a:r>
                      <a:r>
                        <a:rPr kumimoji="0" lang="zh-CN" altLang="en-US" sz="1800" kern="1200" dirty="0" smtClean="0">
                          <a:solidFill>
                            <a:schemeClr val="dk1"/>
                          </a:solidFill>
                          <a:latin typeface="楷体" panose="02010609060101010101" pitchFamily="49" charset="-122"/>
                          <a:ea typeface="+mn-ea"/>
                          <a:cs typeface="楷体" panose="02010609060101010101" pitchFamily="49" charset="-122"/>
                        </a:rPr>
                        <a:t>（</a:t>
                      </a:r>
                      <a:r>
                        <a:rPr kumimoji="0" lang="en-US" sz="1800" kern="1200" dirty="0" smtClean="0">
                          <a:solidFill>
                            <a:schemeClr val="dk1"/>
                          </a:solidFill>
                          <a:latin typeface="楷体" panose="02010609060101010101" pitchFamily="49" charset="-122"/>
                          <a:ea typeface="+mn-ea"/>
                          <a:cs typeface="楷体" panose="02010609060101010101" pitchFamily="49" charset="-122"/>
                        </a:rPr>
                        <a:t>10</a:t>
                      </a:r>
                      <a:r>
                        <a:rPr kumimoji="0" lang="zh-CN" altLang="en-US" sz="1800" kern="1200" dirty="0" smtClean="0">
                          <a:solidFill>
                            <a:schemeClr val="dk1"/>
                          </a:solidFill>
                          <a:latin typeface="楷体" panose="02010609060101010101" pitchFamily="49" charset="-122"/>
                          <a:ea typeface="+mn-ea"/>
                          <a:cs typeface="楷体" panose="02010609060101010101" pitchFamily="49" charset="-122"/>
                        </a:rPr>
                        <a:t>）</a:t>
                      </a:r>
                      <a:endParaRPr kumimoji="0" lang="zh-CN" altLang="en-US" sz="1800" kern="1200" dirty="0" smtClean="0">
                        <a:solidFill>
                          <a:schemeClr val="dk1"/>
                        </a:solidFill>
                        <a:latin typeface="楷体" panose="02010609060101010101" pitchFamily="49" charset="-122"/>
                        <a:ea typeface="+mn-ea"/>
                        <a:cs typeface="楷体" panose="02010609060101010101" pitchFamily="49" charset="-122"/>
                      </a:endParaRPr>
                    </a:p>
                    <a:p>
                      <a:r>
                        <a:rPr kumimoji="0" lang="en-US" sz="1800" kern="1200" dirty="0" smtClean="0">
                          <a:solidFill>
                            <a:schemeClr val="dk1"/>
                          </a:solidFill>
                          <a:latin typeface="楷体" panose="02010609060101010101" pitchFamily="49" charset="-122"/>
                          <a:ea typeface="+mn-ea"/>
                          <a:cs typeface="楷体" panose="02010609060101010101" pitchFamily="49" charset="-122"/>
                        </a:rPr>
                        <a:t>    </a:t>
                      </a:r>
                      <a:r>
                        <a:rPr kumimoji="0" lang="zh-CN" altLang="en-US" sz="1800" kern="1200" dirty="0" smtClean="0">
                          <a:solidFill>
                            <a:schemeClr val="dk1"/>
                          </a:solidFill>
                          <a:latin typeface="楷体" panose="02010609060101010101" pitchFamily="49" charset="-122"/>
                          <a:ea typeface="+mn-ea"/>
                          <a:cs typeface="楷体" panose="02010609060101010101" pitchFamily="49" charset="-122"/>
                        </a:rPr>
                        <a:t>（</a:t>
                      </a:r>
                      <a:r>
                        <a:rPr kumimoji="0" lang="en-US" sz="1800" kern="1200" dirty="0" smtClean="0">
                          <a:solidFill>
                            <a:schemeClr val="dk1"/>
                          </a:solidFill>
                          <a:latin typeface="楷体" panose="02010609060101010101" pitchFamily="49" charset="-122"/>
                          <a:ea typeface="+mn-ea"/>
                          <a:cs typeface="楷体" panose="02010609060101010101" pitchFamily="49" charset="-122"/>
                        </a:rPr>
                        <a:t>11</a:t>
                      </a:r>
                      <a:r>
                        <a:rPr kumimoji="0" lang="zh-CN" altLang="en-US" sz="1800" kern="1200" dirty="0" smtClean="0">
                          <a:solidFill>
                            <a:schemeClr val="dk1"/>
                          </a:solidFill>
                          <a:latin typeface="楷体" panose="02010609060101010101" pitchFamily="49" charset="-122"/>
                          <a:ea typeface="+mn-ea"/>
                          <a:cs typeface="楷体" panose="02010609060101010101" pitchFamily="49" charset="-122"/>
                        </a:rPr>
                        <a:t>）</a:t>
                      </a:r>
                      <a:endParaRPr kumimoji="0" lang="zh-CN" altLang="en-US" sz="1800" kern="1200" dirty="0" smtClean="0">
                        <a:solidFill>
                          <a:schemeClr val="dk1"/>
                        </a:solidFill>
                        <a:latin typeface="楷体" panose="02010609060101010101" pitchFamily="49" charset="-122"/>
                        <a:ea typeface="+mn-ea"/>
                        <a:cs typeface="楷体" panose="02010609060101010101" pitchFamily="49" charset="-122"/>
                      </a:endParaRPr>
                    </a:p>
                    <a:p>
                      <a:r>
                        <a:rPr kumimoji="0" lang="en-US" sz="1800" kern="1200" dirty="0" smtClean="0">
                          <a:solidFill>
                            <a:schemeClr val="dk1"/>
                          </a:solidFill>
                          <a:latin typeface="楷体" panose="02010609060101010101" pitchFamily="49" charset="-122"/>
                          <a:ea typeface="+mn-ea"/>
                          <a:cs typeface="楷体" panose="02010609060101010101" pitchFamily="49" charset="-122"/>
                        </a:rPr>
                        <a:t>    </a:t>
                      </a:r>
                      <a:r>
                        <a:rPr kumimoji="0" lang="zh-CN" altLang="en-US" sz="1800" kern="1200" dirty="0" smtClean="0">
                          <a:solidFill>
                            <a:schemeClr val="dk1"/>
                          </a:solidFill>
                          <a:latin typeface="楷体" panose="02010609060101010101" pitchFamily="49" charset="-122"/>
                          <a:ea typeface="+mn-ea"/>
                          <a:cs typeface="楷体" panose="02010609060101010101" pitchFamily="49" charset="-122"/>
                        </a:rPr>
                        <a:t>（</a:t>
                      </a:r>
                      <a:r>
                        <a:rPr kumimoji="0" lang="en-US" sz="1800" kern="1200" dirty="0" smtClean="0">
                          <a:solidFill>
                            <a:schemeClr val="dk1"/>
                          </a:solidFill>
                          <a:latin typeface="楷体" panose="02010609060101010101" pitchFamily="49" charset="-122"/>
                          <a:ea typeface="+mn-ea"/>
                          <a:cs typeface="楷体" panose="02010609060101010101" pitchFamily="49" charset="-122"/>
                        </a:rPr>
                        <a:t>12</a:t>
                      </a:r>
                      <a:r>
                        <a:rPr kumimoji="0" lang="zh-CN" altLang="en-US" sz="1800" kern="1200" dirty="0" smtClean="0">
                          <a:solidFill>
                            <a:schemeClr val="dk1"/>
                          </a:solidFill>
                          <a:latin typeface="楷体" panose="02010609060101010101" pitchFamily="49" charset="-122"/>
                          <a:ea typeface="+mn-ea"/>
                          <a:cs typeface="楷体" panose="02010609060101010101" pitchFamily="49" charset="-122"/>
                        </a:rPr>
                        <a:t>）</a:t>
                      </a:r>
                      <a:endParaRPr lang="zh-CN" altLang="en-US" sz="1800" dirty="0">
                        <a:latin typeface="楷体" panose="02010609060101010101" pitchFamily="49" charset="-122"/>
                        <a:cs typeface="楷体" panose="02010609060101010101" pitchFamily="49" charset="-122"/>
                      </a:endParaRPr>
                    </a:p>
                  </a:txBody>
                  <a:tcPr marL="91442" marR="91442" marT="45712" marB="45712"/>
                </a:tc>
                <a:tc>
                  <a:txBody>
                    <a:bodyPr/>
                    <a:lstStyle/>
                    <a:p>
                      <a:r>
                        <a:rPr kumimoji="0" lang="zh-CN" altLang="en-US" sz="1800" kern="1200" dirty="0" smtClean="0">
                          <a:solidFill>
                            <a:schemeClr val="dk1"/>
                          </a:solidFill>
                          <a:latin typeface="楷体" panose="02010609060101010101" pitchFamily="49" charset="-122"/>
                          <a:ea typeface="+mn-ea"/>
                          <a:cs typeface="楷体" panose="02010609060101010101" pitchFamily="49" charset="-122"/>
                        </a:rPr>
                        <a:t>（</a:t>
                      </a:r>
                      <a:r>
                        <a:rPr kumimoji="0" lang="en-US" sz="1800" kern="1200" dirty="0" smtClean="0">
                          <a:solidFill>
                            <a:schemeClr val="dk1"/>
                          </a:solidFill>
                          <a:latin typeface="楷体" panose="02010609060101010101" pitchFamily="49" charset="-122"/>
                          <a:ea typeface="+mn-ea"/>
                          <a:cs typeface="楷体" panose="02010609060101010101" pitchFamily="49" charset="-122"/>
                        </a:rPr>
                        <a:t>A</a:t>
                      </a:r>
                      <a:r>
                        <a:rPr kumimoji="0" lang="zh-CN" altLang="en-US" sz="1800" kern="1200" dirty="0" smtClean="0">
                          <a:solidFill>
                            <a:schemeClr val="dk1"/>
                          </a:solidFill>
                          <a:latin typeface="楷体" panose="02010609060101010101" pitchFamily="49" charset="-122"/>
                          <a:ea typeface="+mn-ea"/>
                          <a:cs typeface="楷体" panose="02010609060101010101" pitchFamily="49" charset="-122"/>
                        </a:rPr>
                        <a:t>≤</a:t>
                      </a:r>
                      <a:r>
                        <a:rPr kumimoji="0" lang="en-US" sz="1800" kern="1200" dirty="0" smtClean="0">
                          <a:solidFill>
                            <a:schemeClr val="dk1"/>
                          </a:solidFill>
                          <a:latin typeface="楷体" panose="02010609060101010101" pitchFamily="49" charset="-122"/>
                          <a:ea typeface="+mn-ea"/>
                          <a:cs typeface="楷体" panose="02010609060101010101" pitchFamily="49" charset="-122"/>
                        </a:rPr>
                        <a:t>0</a:t>
                      </a:r>
                      <a:r>
                        <a:rPr kumimoji="0" lang="zh-CN" altLang="en-US" sz="1800" kern="1200" dirty="0" smtClean="0">
                          <a:solidFill>
                            <a:schemeClr val="dk1"/>
                          </a:solidFill>
                          <a:latin typeface="楷体" panose="02010609060101010101" pitchFamily="49" charset="-122"/>
                          <a:ea typeface="+mn-ea"/>
                          <a:cs typeface="楷体" panose="02010609060101010101" pitchFamily="49" charset="-122"/>
                        </a:rPr>
                        <a:t>），</a:t>
                      </a:r>
                      <a:r>
                        <a:rPr kumimoji="0" lang="en-US" sz="1800" kern="1200" dirty="0" smtClean="0">
                          <a:solidFill>
                            <a:schemeClr val="dk1"/>
                          </a:solidFill>
                          <a:latin typeface="楷体" panose="02010609060101010101" pitchFamily="49" charset="-122"/>
                          <a:ea typeface="+mn-ea"/>
                          <a:cs typeface="楷体" panose="02010609060101010101" pitchFamily="49" charset="-122"/>
                        </a:rPr>
                        <a:t>     </a:t>
                      </a:r>
                      <a:endParaRPr kumimoji="0" lang="zh-CN" altLang="en-US" sz="1800" kern="1200" dirty="0" smtClean="0">
                        <a:solidFill>
                          <a:schemeClr val="dk1"/>
                        </a:solidFill>
                        <a:latin typeface="楷体" panose="02010609060101010101" pitchFamily="49" charset="-122"/>
                        <a:ea typeface="+mn-ea"/>
                        <a:cs typeface="楷体" panose="02010609060101010101" pitchFamily="49" charset="-122"/>
                      </a:endParaRPr>
                    </a:p>
                    <a:p>
                      <a:r>
                        <a:rPr kumimoji="0" lang="zh-CN" altLang="en-US" sz="1800" kern="1200" dirty="0" smtClean="0">
                          <a:solidFill>
                            <a:schemeClr val="dk1"/>
                          </a:solidFill>
                          <a:latin typeface="楷体" panose="02010609060101010101" pitchFamily="49" charset="-122"/>
                          <a:ea typeface="+mn-ea"/>
                          <a:cs typeface="楷体" panose="02010609060101010101" pitchFamily="49" charset="-122"/>
                        </a:rPr>
                        <a:t>（</a:t>
                      </a:r>
                      <a:r>
                        <a:rPr kumimoji="0" lang="en-US" sz="1800" kern="1200" dirty="0" smtClean="0">
                          <a:solidFill>
                            <a:schemeClr val="dk1"/>
                          </a:solidFill>
                          <a:latin typeface="楷体" panose="02010609060101010101" pitchFamily="49" charset="-122"/>
                          <a:ea typeface="+mn-ea"/>
                          <a:cs typeface="楷体" panose="02010609060101010101" pitchFamily="49" charset="-122"/>
                        </a:rPr>
                        <a:t>B</a:t>
                      </a:r>
                      <a:r>
                        <a:rPr kumimoji="0" lang="zh-CN" altLang="en-US" sz="1800" kern="1200" dirty="0" smtClean="0">
                          <a:solidFill>
                            <a:schemeClr val="dk1"/>
                          </a:solidFill>
                          <a:latin typeface="楷体" panose="02010609060101010101" pitchFamily="49" charset="-122"/>
                          <a:ea typeface="+mn-ea"/>
                          <a:cs typeface="楷体" panose="02010609060101010101" pitchFamily="49" charset="-122"/>
                        </a:rPr>
                        <a:t>≤</a:t>
                      </a:r>
                      <a:r>
                        <a:rPr kumimoji="0" lang="en-US" sz="1800" kern="1200" dirty="0" smtClean="0">
                          <a:solidFill>
                            <a:schemeClr val="dk1"/>
                          </a:solidFill>
                          <a:latin typeface="楷体" panose="02010609060101010101" pitchFamily="49" charset="-122"/>
                          <a:ea typeface="+mn-ea"/>
                          <a:cs typeface="楷体" panose="02010609060101010101" pitchFamily="49" charset="-122"/>
                        </a:rPr>
                        <a:t>0</a:t>
                      </a:r>
                      <a:r>
                        <a:rPr kumimoji="0" lang="zh-CN" altLang="en-US" sz="1800" kern="1200" dirty="0" smtClean="0">
                          <a:solidFill>
                            <a:schemeClr val="dk1"/>
                          </a:solidFill>
                          <a:latin typeface="楷体" panose="02010609060101010101" pitchFamily="49" charset="-122"/>
                          <a:ea typeface="+mn-ea"/>
                          <a:cs typeface="楷体" panose="02010609060101010101" pitchFamily="49" charset="-122"/>
                        </a:rPr>
                        <a:t>），</a:t>
                      </a:r>
                      <a:r>
                        <a:rPr kumimoji="0" lang="en-US" sz="1800" kern="1200" dirty="0" smtClean="0">
                          <a:solidFill>
                            <a:schemeClr val="dk1"/>
                          </a:solidFill>
                          <a:latin typeface="楷体" panose="02010609060101010101" pitchFamily="49" charset="-122"/>
                          <a:ea typeface="+mn-ea"/>
                          <a:cs typeface="楷体" panose="02010609060101010101" pitchFamily="49" charset="-122"/>
                        </a:rPr>
                        <a:t>     </a:t>
                      </a:r>
                      <a:endParaRPr kumimoji="0" lang="zh-CN" altLang="en-US" sz="1800" kern="1200" dirty="0" smtClean="0">
                        <a:solidFill>
                          <a:schemeClr val="dk1"/>
                        </a:solidFill>
                        <a:latin typeface="楷体" panose="02010609060101010101" pitchFamily="49" charset="-122"/>
                        <a:ea typeface="+mn-ea"/>
                        <a:cs typeface="楷体" panose="02010609060101010101" pitchFamily="49" charset="-122"/>
                      </a:endParaRPr>
                    </a:p>
                    <a:p>
                      <a:r>
                        <a:rPr kumimoji="0" lang="zh-CN" altLang="en-US" sz="1800" kern="1200" dirty="0" smtClean="0">
                          <a:solidFill>
                            <a:schemeClr val="dk1"/>
                          </a:solidFill>
                          <a:latin typeface="楷体" panose="02010609060101010101" pitchFamily="49" charset="-122"/>
                          <a:ea typeface="+mn-ea"/>
                          <a:cs typeface="楷体" panose="02010609060101010101" pitchFamily="49" charset="-122"/>
                        </a:rPr>
                        <a:t>（</a:t>
                      </a:r>
                      <a:r>
                        <a:rPr kumimoji="0" lang="en-US" sz="1800" kern="1200" dirty="0" smtClean="0">
                          <a:solidFill>
                            <a:schemeClr val="dk1"/>
                          </a:solidFill>
                          <a:latin typeface="楷体" panose="02010609060101010101" pitchFamily="49" charset="-122"/>
                          <a:ea typeface="+mn-ea"/>
                          <a:cs typeface="楷体" panose="02010609060101010101" pitchFamily="49" charset="-122"/>
                        </a:rPr>
                        <a:t>C</a:t>
                      </a:r>
                      <a:r>
                        <a:rPr kumimoji="0" lang="zh-CN" altLang="en-US" sz="1800" kern="1200" dirty="0" smtClean="0">
                          <a:solidFill>
                            <a:schemeClr val="dk1"/>
                          </a:solidFill>
                          <a:latin typeface="楷体" panose="02010609060101010101" pitchFamily="49" charset="-122"/>
                          <a:ea typeface="+mn-ea"/>
                          <a:cs typeface="楷体" panose="02010609060101010101" pitchFamily="49" charset="-122"/>
                        </a:rPr>
                        <a:t>≤</a:t>
                      </a:r>
                      <a:r>
                        <a:rPr kumimoji="0" lang="en-US" sz="1800" kern="1200" dirty="0" smtClean="0">
                          <a:solidFill>
                            <a:schemeClr val="dk1"/>
                          </a:solidFill>
                          <a:latin typeface="楷体" panose="02010609060101010101" pitchFamily="49" charset="-122"/>
                          <a:ea typeface="+mn-ea"/>
                          <a:cs typeface="楷体" panose="02010609060101010101" pitchFamily="49" charset="-122"/>
                        </a:rPr>
                        <a:t>0</a:t>
                      </a:r>
                      <a:r>
                        <a:rPr kumimoji="0" lang="zh-CN" altLang="en-US" sz="1800" kern="1200" dirty="0" smtClean="0">
                          <a:solidFill>
                            <a:schemeClr val="dk1"/>
                          </a:solidFill>
                          <a:latin typeface="楷体" panose="02010609060101010101" pitchFamily="49" charset="-122"/>
                          <a:ea typeface="+mn-ea"/>
                          <a:cs typeface="楷体" panose="02010609060101010101" pitchFamily="49" charset="-122"/>
                        </a:rPr>
                        <a:t>），</a:t>
                      </a:r>
                      <a:r>
                        <a:rPr kumimoji="0" lang="en-US" sz="1800" kern="1200" dirty="0" smtClean="0">
                          <a:solidFill>
                            <a:schemeClr val="dk1"/>
                          </a:solidFill>
                          <a:latin typeface="楷体" panose="02010609060101010101" pitchFamily="49" charset="-122"/>
                          <a:ea typeface="+mn-ea"/>
                          <a:cs typeface="楷体" panose="02010609060101010101" pitchFamily="49" charset="-122"/>
                        </a:rPr>
                        <a:t>     </a:t>
                      </a:r>
                      <a:endParaRPr kumimoji="0" lang="zh-CN" altLang="en-US" sz="1800" kern="1200" dirty="0" smtClean="0">
                        <a:solidFill>
                          <a:schemeClr val="dk1"/>
                        </a:solidFill>
                        <a:latin typeface="楷体" panose="02010609060101010101" pitchFamily="49" charset="-122"/>
                        <a:ea typeface="+mn-ea"/>
                        <a:cs typeface="楷体" panose="02010609060101010101" pitchFamily="49" charset="-122"/>
                      </a:endParaRPr>
                    </a:p>
                    <a:p>
                      <a:r>
                        <a:rPr kumimoji="0" lang="zh-CN" altLang="en-US" sz="1800" kern="1200" dirty="0" smtClean="0">
                          <a:solidFill>
                            <a:schemeClr val="dk1"/>
                          </a:solidFill>
                          <a:latin typeface="楷体" panose="02010609060101010101" pitchFamily="49" charset="-122"/>
                          <a:ea typeface="+mn-ea"/>
                          <a:cs typeface="楷体" panose="02010609060101010101" pitchFamily="49" charset="-122"/>
                        </a:rPr>
                        <a:t>（</a:t>
                      </a:r>
                      <a:r>
                        <a:rPr kumimoji="0" lang="en-US" sz="1800" kern="1200" dirty="0" smtClean="0">
                          <a:solidFill>
                            <a:schemeClr val="dk1"/>
                          </a:solidFill>
                          <a:latin typeface="楷体" panose="02010609060101010101" pitchFamily="49" charset="-122"/>
                          <a:ea typeface="+mn-ea"/>
                          <a:cs typeface="楷体" panose="02010609060101010101" pitchFamily="49" charset="-122"/>
                        </a:rPr>
                        <a:t>A+B</a:t>
                      </a:r>
                      <a:r>
                        <a:rPr kumimoji="0" lang="zh-CN" altLang="en-US" sz="1800" kern="1200" dirty="0" smtClean="0">
                          <a:solidFill>
                            <a:schemeClr val="dk1"/>
                          </a:solidFill>
                          <a:latin typeface="楷体" panose="02010609060101010101" pitchFamily="49" charset="-122"/>
                          <a:ea typeface="+mn-ea"/>
                          <a:cs typeface="楷体" panose="02010609060101010101" pitchFamily="49" charset="-122"/>
                        </a:rPr>
                        <a:t>≤</a:t>
                      </a:r>
                      <a:r>
                        <a:rPr kumimoji="0" lang="en-US" sz="1800" kern="1200" dirty="0" smtClean="0">
                          <a:solidFill>
                            <a:schemeClr val="dk1"/>
                          </a:solidFill>
                          <a:latin typeface="楷体" panose="02010609060101010101" pitchFamily="49" charset="-122"/>
                          <a:ea typeface="+mn-ea"/>
                          <a:cs typeface="楷体" panose="02010609060101010101" pitchFamily="49" charset="-122"/>
                        </a:rPr>
                        <a:t>C</a:t>
                      </a:r>
                      <a:r>
                        <a:rPr kumimoji="0" lang="zh-CN" altLang="en-US" sz="1800" kern="1200" dirty="0" smtClean="0">
                          <a:solidFill>
                            <a:schemeClr val="dk1"/>
                          </a:solidFill>
                          <a:latin typeface="楷体" panose="02010609060101010101" pitchFamily="49" charset="-122"/>
                          <a:ea typeface="+mn-ea"/>
                          <a:cs typeface="楷体" panose="02010609060101010101" pitchFamily="49" charset="-122"/>
                        </a:rPr>
                        <a:t>），</a:t>
                      </a:r>
                      <a:r>
                        <a:rPr kumimoji="0" lang="en-US" sz="1800" kern="1200" dirty="0" smtClean="0">
                          <a:solidFill>
                            <a:schemeClr val="dk1"/>
                          </a:solidFill>
                          <a:latin typeface="楷体" panose="02010609060101010101" pitchFamily="49" charset="-122"/>
                          <a:ea typeface="+mn-ea"/>
                          <a:cs typeface="楷体" panose="02010609060101010101" pitchFamily="49" charset="-122"/>
                        </a:rPr>
                        <a:t>    </a:t>
                      </a:r>
                      <a:endParaRPr kumimoji="0" lang="zh-CN" altLang="en-US" sz="1800" kern="1200" dirty="0" smtClean="0">
                        <a:solidFill>
                          <a:schemeClr val="dk1"/>
                        </a:solidFill>
                        <a:latin typeface="楷体" panose="02010609060101010101" pitchFamily="49" charset="-122"/>
                        <a:ea typeface="+mn-ea"/>
                        <a:cs typeface="楷体" panose="02010609060101010101" pitchFamily="49" charset="-122"/>
                      </a:endParaRPr>
                    </a:p>
                    <a:p>
                      <a:r>
                        <a:rPr kumimoji="0" lang="zh-CN" altLang="en-US" sz="1800" kern="1200" dirty="0" smtClean="0">
                          <a:solidFill>
                            <a:schemeClr val="dk1"/>
                          </a:solidFill>
                          <a:latin typeface="楷体" panose="02010609060101010101" pitchFamily="49" charset="-122"/>
                          <a:ea typeface="+mn-ea"/>
                          <a:cs typeface="楷体" panose="02010609060101010101" pitchFamily="49" charset="-122"/>
                        </a:rPr>
                        <a:t>（</a:t>
                      </a:r>
                      <a:r>
                        <a:rPr kumimoji="0" lang="en-US" sz="1800" kern="1200" dirty="0" smtClean="0">
                          <a:solidFill>
                            <a:schemeClr val="dk1"/>
                          </a:solidFill>
                          <a:latin typeface="楷体" panose="02010609060101010101" pitchFamily="49" charset="-122"/>
                          <a:ea typeface="+mn-ea"/>
                          <a:cs typeface="楷体" panose="02010609060101010101" pitchFamily="49" charset="-122"/>
                        </a:rPr>
                        <a:t>B+C</a:t>
                      </a:r>
                      <a:r>
                        <a:rPr kumimoji="0" lang="zh-CN" altLang="en-US" sz="1800" kern="1200" dirty="0" smtClean="0">
                          <a:solidFill>
                            <a:schemeClr val="dk1"/>
                          </a:solidFill>
                          <a:latin typeface="楷体" panose="02010609060101010101" pitchFamily="49" charset="-122"/>
                          <a:ea typeface="+mn-ea"/>
                          <a:cs typeface="楷体" panose="02010609060101010101" pitchFamily="49" charset="-122"/>
                        </a:rPr>
                        <a:t>≤</a:t>
                      </a:r>
                      <a:r>
                        <a:rPr kumimoji="0" lang="en-US" sz="1800" kern="1200" dirty="0" smtClean="0">
                          <a:solidFill>
                            <a:schemeClr val="dk1"/>
                          </a:solidFill>
                          <a:latin typeface="楷体" panose="02010609060101010101" pitchFamily="49" charset="-122"/>
                          <a:ea typeface="+mn-ea"/>
                          <a:cs typeface="楷体" panose="02010609060101010101" pitchFamily="49" charset="-122"/>
                        </a:rPr>
                        <a:t>A</a:t>
                      </a:r>
                      <a:r>
                        <a:rPr kumimoji="0" lang="zh-CN" altLang="en-US" sz="1800" kern="1200" dirty="0" smtClean="0">
                          <a:solidFill>
                            <a:schemeClr val="dk1"/>
                          </a:solidFill>
                          <a:latin typeface="楷体" panose="02010609060101010101" pitchFamily="49" charset="-122"/>
                          <a:ea typeface="+mn-ea"/>
                          <a:cs typeface="楷体" panose="02010609060101010101" pitchFamily="49" charset="-122"/>
                        </a:rPr>
                        <a:t>），</a:t>
                      </a:r>
                      <a:r>
                        <a:rPr kumimoji="0" lang="en-US" sz="1800" kern="1200" dirty="0" smtClean="0">
                          <a:solidFill>
                            <a:schemeClr val="dk1"/>
                          </a:solidFill>
                          <a:latin typeface="楷体" panose="02010609060101010101" pitchFamily="49" charset="-122"/>
                          <a:ea typeface="+mn-ea"/>
                          <a:cs typeface="楷体" panose="02010609060101010101" pitchFamily="49" charset="-122"/>
                        </a:rPr>
                        <a:t>    </a:t>
                      </a:r>
                      <a:endParaRPr kumimoji="0" lang="zh-CN" altLang="en-US" sz="1800" kern="1200" dirty="0" smtClean="0">
                        <a:solidFill>
                          <a:schemeClr val="dk1"/>
                        </a:solidFill>
                        <a:latin typeface="楷体" panose="02010609060101010101" pitchFamily="49" charset="-122"/>
                        <a:ea typeface="+mn-ea"/>
                        <a:cs typeface="楷体" panose="02010609060101010101" pitchFamily="49" charset="-122"/>
                      </a:endParaRPr>
                    </a:p>
                    <a:p>
                      <a:r>
                        <a:rPr kumimoji="0" lang="zh-CN" altLang="en-US" sz="1800" kern="1200" dirty="0" smtClean="0">
                          <a:solidFill>
                            <a:schemeClr val="dk1"/>
                          </a:solidFill>
                          <a:latin typeface="楷体" panose="02010609060101010101" pitchFamily="49" charset="-122"/>
                          <a:ea typeface="+mn-ea"/>
                          <a:cs typeface="楷体" panose="02010609060101010101" pitchFamily="49" charset="-122"/>
                        </a:rPr>
                        <a:t>（</a:t>
                      </a:r>
                      <a:r>
                        <a:rPr kumimoji="0" lang="en-US" sz="1800" kern="1200" dirty="0" smtClean="0">
                          <a:solidFill>
                            <a:schemeClr val="dk1"/>
                          </a:solidFill>
                          <a:latin typeface="楷体" panose="02010609060101010101" pitchFamily="49" charset="-122"/>
                          <a:ea typeface="+mn-ea"/>
                          <a:cs typeface="楷体" panose="02010609060101010101" pitchFamily="49" charset="-122"/>
                        </a:rPr>
                        <a:t>A+C</a:t>
                      </a:r>
                      <a:r>
                        <a:rPr kumimoji="0" lang="zh-CN" altLang="en-US" sz="1800" kern="1200" dirty="0" smtClean="0">
                          <a:solidFill>
                            <a:schemeClr val="dk1"/>
                          </a:solidFill>
                          <a:latin typeface="楷体" panose="02010609060101010101" pitchFamily="49" charset="-122"/>
                          <a:ea typeface="+mn-ea"/>
                          <a:cs typeface="楷体" panose="02010609060101010101" pitchFamily="49" charset="-122"/>
                        </a:rPr>
                        <a:t>≤</a:t>
                      </a:r>
                      <a:r>
                        <a:rPr kumimoji="0" lang="en-US" sz="1800" kern="1200" dirty="0" smtClean="0">
                          <a:solidFill>
                            <a:schemeClr val="dk1"/>
                          </a:solidFill>
                          <a:latin typeface="楷体" panose="02010609060101010101" pitchFamily="49" charset="-122"/>
                          <a:ea typeface="+mn-ea"/>
                          <a:cs typeface="楷体" panose="02010609060101010101" pitchFamily="49" charset="-122"/>
                        </a:rPr>
                        <a:t>B</a:t>
                      </a:r>
                      <a:r>
                        <a:rPr kumimoji="0" lang="zh-CN" altLang="en-US" sz="1800" kern="1200" dirty="0" smtClean="0">
                          <a:solidFill>
                            <a:schemeClr val="dk1"/>
                          </a:solidFill>
                          <a:latin typeface="楷体" panose="02010609060101010101" pitchFamily="49" charset="-122"/>
                          <a:ea typeface="+mn-ea"/>
                          <a:cs typeface="楷体" panose="02010609060101010101" pitchFamily="49" charset="-122"/>
                        </a:rPr>
                        <a:t>），</a:t>
                      </a:r>
                      <a:endParaRPr lang="zh-CN" altLang="en-US" sz="1800" dirty="0">
                        <a:latin typeface="楷体" panose="02010609060101010101" pitchFamily="49" charset="-122"/>
                        <a:cs typeface="楷体" panose="02010609060101010101" pitchFamily="49" charset="-122"/>
                      </a:endParaRPr>
                    </a:p>
                  </a:txBody>
                  <a:tcPr marL="91442" marR="91442" marT="45712" marB="45712"/>
                </a:tc>
              </a:tr>
              <a:tr h="1084360">
                <a:tc>
                  <a:txBody>
                    <a:bodyPr/>
                    <a:lstStyle/>
                    <a:p>
                      <a:r>
                        <a:rPr kumimoji="0" lang="zh-CN" altLang="en-US" sz="1800" kern="1200" dirty="0" smtClean="0">
                          <a:solidFill>
                            <a:schemeClr val="dk1"/>
                          </a:solidFill>
                          <a:latin typeface="楷体" panose="02010609060101010101" pitchFamily="49" charset="-122"/>
                          <a:ea typeface="+mn-ea"/>
                          <a:cs typeface="楷体" panose="02010609060101010101" pitchFamily="49" charset="-122"/>
                        </a:rPr>
                        <a:t>是否等腰三角形</a:t>
                      </a:r>
                      <a:endParaRPr lang="zh-CN" altLang="en-US" sz="1800" dirty="0">
                        <a:latin typeface="楷体" panose="02010609060101010101" pitchFamily="49" charset="-122"/>
                        <a:cs typeface="楷体" panose="02010609060101010101" pitchFamily="49" charset="-122"/>
                      </a:endParaRPr>
                    </a:p>
                  </a:txBody>
                  <a:tcPr marL="91442" marR="91442" marT="45712" marB="45712"/>
                </a:tc>
                <a:tc>
                  <a:txBody>
                    <a:bodyPr/>
                    <a:lstStyle/>
                    <a:p>
                      <a:r>
                        <a:rPr kumimoji="0" lang="zh-CN" altLang="en-US" sz="1800" kern="1200" dirty="0" smtClean="0">
                          <a:solidFill>
                            <a:schemeClr val="dk1"/>
                          </a:solidFill>
                          <a:latin typeface="楷体" panose="02010609060101010101" pitchFamily="49" charset="-122"/>
                          <a:ea typeface="+mn-ea"/>
                          <a:cs typeface="楷体" panose="02010609060101010101" pitchFamily="49" charset="-122"/>
                        </a:rPr>
                        <a:t>（</a:t>
                      </a:r>
                      <a:r>
                        <a:rPr kumimoji="0" lang="en-US" sz="1800" kern="1200" dirty="0" smtClean="0">
                          <a:solidFill>
                            <a:schemeClr val="dk1"/>
                          </a:solidFill>
                          <a:latin typeface="楷体" panose="02010609060101010101" pitchFamily="49" charset="-122"/>
                          <a:ea typeface="+mn-ea"/>
                          <a:cs typeface="楷体" panose="02010609060101010101" pitchFamily="49" charset="-122"/>
                        </a:rPr>
                        <a:t>13</a:t>
                      </a:r>
                      <a:r>
                        <a:rPr kumimoji="0" lang="zh-CN" altLang="en-US" sz="1800" kern="1200" dirty="0" smtClean="0">
                          <a:solidFill>
                            <a:schemeClr val="dk1"/>
                          </a:solidFill>
                          <a:latin typeface="楷体" panose="02010609060101010101" pitchFamily="49" charset="-122"/>
                          <a:ea typeface="+mn-ea"/>
                          <a:cs typeface="楷体" panose="02010609060101010101" pitchFamily="49" charset="-122"/>
                        </a:rPr>
                        <a:t>）</a:t>
                      </a:r>
                      <a:endParaRPr kumimoji="0" lang="zh-CN" altLang="en-US" sz="1800" kern="1200" dirty="0" smtClean="0">
                        <a:solidFill>
                          <a:schemeClr val="dk1"/>
                        </a:solidFill>
                        <a:latin typeface="楷体" panose="02010609060101010101" pitchFamily="49" charset="-122"/>
                        <a:ea typeface="+mn-ea"/>
                        <a:cs typeface="楷体" panose="02010609060101010101" pitchFamily="49" charset="-122"/>
                      </a:endParaRPr>
                    </a:p>
                    <a:p>
                      <a:r>
                        <a:rPr kumimoji="0" lang="en-US" sz="1800" kern="1200" dirty="0" smtClean="0">
                          <a:solidFill>
                            <a:schemeClr val="dk1"/>
                          </a:solidFill>
                          <a:latin typeface="楷体" panose="02010609060101010101" pitchFamily="49" charset="-122"/>
                          <a:ea typeface="+mn-ea"/>
                          <a:cs typeface="楷体" panose="02010609060101010101" pitchFamily="49" charset="-122"/>
                        </a:rPr>
                        <a:t> </a:t>
                      </a:r>
                      <a:r>
                        <a:rPr kumimoji="0" lang="zh-CN" altLang="en-US" sz="1800" kern="1200" dirty="0" smtClean="0">
                          <a:solidFill>
                            <a:schemeClr val="dk1"/>
                          </a:solidFill>
                          <a:latin typeface="楷体" panose="02010609060101010101" pitchFamily="49" charset="-122"/>
                          <a:ea typeface="+mn-ea"/>
                          <a:cs typeface="楷体" panose="02010609060101010101" pitchFamily="49" charset="-122"/>
                        </a:rPr>
                        <a:t>（</a:t>
                      </a:r>
                      <a:r>
                        <a:rPr kumimoji="0" lang="en-US" sz="1800" kern="1200" dirty="0" smtClean="0">
                          <a:solidFill>
                            <a:schemeClr val="dk1"/>
                          </a:solidFill>
                          <a:latin typeface="楷体" panose="02010609060101010101" pitchFamily="49" charset="-122"/>
                          <a:ea typeface="+mn-ea"/>
                          <a:cs typeface="楷体" panose="02010609060101010101" pitchFamily="49" charset="-122"/>
                        </a:rPr>
                        <a:t>14</a:t>
                      </a:r>
                      <a:r>
                        <a:rPr kumimoji="0" lang="zh-CN" altLang="en-US" sz="1800" kern="1200" dirty="0" smtClean="0">
                          <a:solidFill>
                            <a:schemeClr val="dk1"/>
                          </a:solidFill>
                          <a:latin typeface="楷体" panose="02010609060101010101" pitchFamily="49" charset="-122"/>
                          <a:ea typeface="+mn-ea"/>
                          <a:cs typeface="楷体" panose="02010609060101010101" pitchFamily="49" charset="-122"/>
                        </a:rPr>
                        <a:t>）</a:t>
                      </a:r>
                      <a:endParaRPr kumimoji="0" lang="zh-CN" altLang="en-US" sz="1800" kern="1200" dirty="0" smtClean="0">
                        <a:solidFill>
                          <a:schemeClr val="dk1"/>
                        </a:solidFill>
                        <a:latin typeface="楷体" panose="02010609060101010101" pitchFamily="49" charset="-122"/>
                        <a:ea typeface="+mn-ea"/>
                        <a:cs typeface="楷体" panose="02010609060101010101" pitchFamily="49" charset="-122"/>
                      </a:endParaRPr>
                    </a:p>
                    <a:p>
                      <a:r>
                        <a:rPr kumimoji="0" lang="en-US" sz="1800" kern="1200" dirty="0" smtClean="0">
                          <a:solidFill>
                            <a:schemeClr val="dk1"/>
                          </a:solidFill>
                          <a:latin typeface="楷体" panose="02010609060101010101" pitchFamily="49" charset="-122"/>
                          <a:ea typeface="+mn-ea"/>
                          <a:cs typeface="楷体" panose="02010609060101010101" pitchFamily="49" charset="-122"/>
                        </a:rPr>
                        <a:t> </a:t>
                      </a:r>
                      <a:r>
                        <a:rPr kumimoji="0" lang="zh-CN" altLang="en-US" sz="1800" kern="1200" dirty="0" smtClean="0">
                          <a:solidFill>
                            <a:schemeClr val="dk1"/>
                          </a:solidFill>
                          <a:latin typeface="楷体" panose="02010609060101010101" pitchFamily="49" charset="-122"/>
                          <a:ea typeface="+mn-ea"/>
                          <a:cs typeface="楷体" panose="02010609060101010101" pitchFamily="49" charset="-122"/>
                        </a:rPr>
                        <a:t>（</a:t>
                      </a:r>
                      <a:r>
                        <a:rPr kumimoji="0" lang="en-US" sz="1800" kern="1200" dirty="0" smtClean="0">
                          <a:solidFill>
                            <a:schemeClr val="dk1"/>
                          </a:solidFill>
                          <a:latin typeface="楷体" panose="02010609060101010101" pitchFamily="49" charset="-122"/>
                          <a:ea typeface="+mn-ea"/>
                          <a:cs typeface="楷体" panose="02010609060101010101" pitchFamily="49" charset="-122"/>
                        </a:rPr>
                        <a:t>15</a:t>
                      </a:r>
                      <a:r>
                        <a:rPr kumimoji="0" lang="zh-CN" altLang="en-US" sz="1800" kern="1200" dirty="0" smtClean="0">
                          <a:solidFill>
                            <a:schemeClr val="dk1"/>
                          </a:solidFill>
                          <a:latin typeface="楷体" panose="02010609060101010101" pitchFamily="49" charset="-122"/>
                          <a:ea typeface="+mn-ea"/>
                          <a:cs typeface="楷体" panose="02010609060101010101" pitchFamily="49" charset="-122"/>
                        </a:rPr>
                        <a:t>）</a:t>
                      </a:r>
                      <a:endParaRPr lang="zh-CN" altLang="en-US" sz="1800" dirty="0">
                        <a:latin typeface="楷体" panose="02010609060101010101" pitchFamily="49" charset="-122"/>
                        <a:cs typeface="楷体" panose="02010609060101010101" pitchFamily="49" charset="-122"/>
                      </a:endParaRPr>
                    </a:p>
                  </a:txBody>
                  <a:tcPr marL="91442" marR="91442" marT="45712" marB="45712"/>
                </a:tc>
                <a:tc>
                  <a:txBody>
                    <a:bodyPr/>
                    <a:lstStyle/>
                    <a:p>
                      <a:r>
                        <a:rPr kumimoji="0" lang="zh-CN" altLang="en-US" sz="1800" kern="1200" dirty="0" smtClean="0">
                          <a:solidFill>
                            <a:schemeClr val="dk1"/>
                          </a:solidFill>
                          <a:latin typeface="楷体" panose="02010609060101010101" pitchFamily="49" charset="-122"/>
                          <a:ea typeface="+mn-ea"/>
                          <a:cs typeface="楷体" panose="02010609060101010101" pitchFamily="49" charset="-122"/>
                        </a:rPr>
                        <a:t>（</a:t>
                      </a:r>
                      <a:r>
                        <a:rPr kumimoji="0" lang="en-US" sz="1800" kern="1200" dirty="0" smtClean="0">
                          <a:solidFill>
                            <a:schemeClr val="dk1"/>
                          </a:solidFill>
                          <a:latin typeface="楷体" panose="02010609060101010101" pitchFamily="49" charset="-122"/>
                          <a:ea typeface="+mn-ea"/>
                          <a:cs typeface="楷体" panose="02010609060101010101" pitchFamily="49" charset="-122"/>
                        </a:rPr>
                        <a:t>A=B</a:t>
                      </a:r>
                      <a:r>
                        <a:rPr kumimoji="0" lang="zh-CN" altLang="en-US" sz="1800" kern="1200" dirty="0" smtClean="0">
                          <a:solidFill>
                            <a:schemeClr val="dk1"/>
                          </a:solidFill>
                          <a:latin typeface="楷体" panose="02010609060101010101" pitchFamily="49" charset="-122"/>
                          <a:ea typeface="+mn-ea"/>
                          <a:cs typeface="楷体" panose="02010609060101010101" pitchFamily="49" charset="-122"/>
                        </a:rPr>
                        <a:t>），</a:t>
                      </a:r>
                      <a:r>
                        <a:rPr kumimoji="0" lang="en-US" sz="1800" kern="1200" dirty="0" smtClean="0">
                          <a:solidFill>
                            <a:schemeClr val="dk1"/>
                          </a:solidFill>
                          <a:latin typeface="楷体" panose="02010609060101010101" pitchFamily="49" charset="-122"/>
                          <a:ea typeface="+mn-ea"/>
                          <a:cs typeface="楷体" panose="02010609060101010101" pitchFamily="49" charset="-122"/>
                        </a:rPr>
                        <a:t>    </a:t>
                      </a:r>
                      <a:endParaRPr kumimoji="0" lang="zh-CN" altLang="en-US" sz="1800" kern="1200" dirty="0" smtClean="0">
                        <a:solidFill>
                          <a:schemeClr val="dk1"/>
                        </a:solidFill>
                        <a:latin typeface="楷体" panose="02010609060101010101" pitchFamily="49" charset="-122"/>
                        <a:ea typeface="+mn-ea"/>
                        <a:cs typeface="楷体" panose="02010609060101010101" pitchFamily="49" charset="-122"/>
                      </a:endParaRPr>
                    </a:p>
                    <a:p>
                      <a:r>
                        <a:rPr kumimoji="0" lang="zh-CN" altLang="en-US" sz="1800" kern="1200" dirty="0" smtClean="0">
                          <a:solidFill>
                            <a:schemeClr val="dk1"/>
                          </a:solidFill>
                          <a:latin typeface="楷体" panose="02010609060101010101" pitchFamily="49" charset="-122"/>
                          <a:ea typeface="+mn-ea"/>
                          <a:cs typeface="楷体" panose="02010609060101010101" pitchFamily="49" charset="-122"/>
                        </a:rPr>
                        <a:t>（</a:t>
                      </a:r>
                      <a:r>
                        <a:rPr kumimoji="0" lang="en-US" sz="1800" kern="1200" dirty="0" smtClean="0">
                          <a:solidFill>
                            <a:schemeClr val="dk1"/>
                          </a:solidFill>
                          <a:latin typeface="楷体" panose="02010609060101010101" pitchFamily="49" charset="-122"/>
                          <a:ea typeface="+mn-ea"/>
                          <a:cs typeface="楷体" panose="02010609060101010101" pitchFamily="49" charset="-122"/>
                        </a:rPr>
                        <a:t>B=C</a:t>
                      </a:r>
                      <a:r>
                        <a:rPr kumimoji="0" lang="zh-CN" altLang="en-US" sz="1800" kern="1200" dirty="0" smtClean="0">
                          <a:solidFill>
                            <a:schemeClr val="dk1"/>
                          </a:solidFill>
                          <a:latin typeface="楷体" panose="02010609060101010101" pitchFamily="49" charset="-122"/>
                          <a:ea typeface="+mn-ea"/>
                          <a:cs typeface="楷体" panose="02010609060101010101" pitchFamily="49" charset="-122"/>
                        </a:rPr>
                        <a:t>），</a:t>
                      </a:r>
                      <a:r>
                        <a:rPr kumimoji="0" lang="en-US" sz="1800" kern="1200" dirty="0" smtClean="0">
                          <a:solidFill>
                            <a:schemeClr val="dk1"/>
                          </a:solidFill>
                          <a:latin typeface="楷体" panose="02010609060101010101" pitchFamily="49" charset="-122"/>
                          <a:ea typeface="+mn-ea"/>
                          <a:cs typeface="楷体" panose="02010609060101010101" pitchFamily="49" charset="-122"/>
                        </a:rPr>
                        <a:t>     </a:t>
                      </a:r>
                      <a:endParaRPr kumimoji="0" lang="zh-CN" altLang="en-US" sz="1800" kern="1200" dirty="0" smtClean="0">
                        <a:solidFill>
                          <a:schemeClr val="dk1"/>
                        </a:solidFill>
                        <a:latin typeface="楷体" panose="02010609060101010101" pitchFamily="49" charset="-122"/>
                        <a:ea typeface="+mn-ea"/>
                        <a:cs typeface="楷体" panose="02010609060101010101" pitchFamily="49" charset="-122"/>
                      </a:endParaRPr>
                    </a:p>
                    <a:p>
                      <a:r>
                        <a:rPr kumimoji="0" lang="zh-CN" altLang="en-US" sz="1800" kern="1200" dirty="0" smtClean="0">
                          <a:solidFill>
                            <a:schemeClr val="dk1"/>
                          </a:solidFill>
                          <a:latin typeface="楷体" panose="02010609060101010101" pitchFamily="49" charset="-122"/>
                          <a:ea typeface="+mn-ea"/>
                          <a:cs typeface="楷体" panose="02010609060101010101" pitchFamily="49" charset="-122"/>
                        </a:rPr>
                        <a:t>（</a:t>
                      </a:r>
                      <a:r>
                        <a:rPr kumimoji="0" lang="en-US" sz="1800" kern="1200" dirty="0" smtClean="0">
                          <a:solidFill>
                            <a:schemeClr val="dk1"/>
                          </a:solidFill>
                          <a:latin typeface="楷体" panose="02010609060101010101" pitchFamily="49" charset="-122"/>
                          <a:ea typeface="+mn-ea"/>
                          <a:cs typeface="楷体" panose="02010609060101010101" pitchFamily="49" charset="-122"/>
                        </a:rPr>
                        <a:t>C=A</a:t>
                      </a:r>
                      <a:r>
                        <a:rPr kumimoji="0" lang="zh-CN" altLang="en-US" sz="1800" kern="1200" dirty="0" smtClean="0">
                          <a:solidFill>
                            <a:schemeClr val="dk1"/>
                          </a:solidFill>
                          <a:latin typeface="楷体" panose="02010609060101010101" pitchFamily="49" charset="-122"/>
                          <a:ea typeface="+mn-ea"/>
                          <a:cs typeface="楷体" panose="02010609060101010101" pitchFamily="49" charset="-122"/>
                        </a:rPr>
                        <a:t>），</a:t>
                      </a:r>
                      <a:endParaRPr lang="zh-CN" altLang="en-US" sz="1800" dirty="0">
                        <a:latin typeface="楷体" panose="02010609060101010101" pitchFamily="49" charset="-122"/>
                        <a:cs typeface="楷体" panose="02010609060101010101" pitchFamily="49" charset="-122"/>
                      </a:endParaRPr>
                    </a:p>
                  </a:txBody>
                  <a:tcPr marL="91442" marR="91442" marT="45712" marB="45712"/>
                </a:tc>
                <a:tc>
                  <a:txBody>
                    <a:bodyPr/>
                    <a:lstStyle/>
                    <a:p>
                      <a:endParaRPr kumimoji="0" lang="en-US" altLang="zh-CN" sz="1800" kern="1200" dirty="0" smtClean="0">
                        <a:solidFill>
                          <a:schemeClr val="dk1"/>
                        </a:solidFill>
                        <a:latin typeface="楷体" panose="02010609060101010101" pitchFamily="49" charset="-122"/>
                        <a:ea typeface="+mn-ea"/>
                        <a:cs typeface="楷体" panose="02010609060101010101" pitchFamily="49" charset="-122"/>
                      </a:endParaRPr>
                    </a:p>
                    <a:p>
                      <a:r>
                        <a:rPr kumimoji="0" lang="zh-CN" altLang="en-US" sz="1800" kern="1200" dirty="0" smtClean="0">
                          <a:solidFill>
                            <a:schemeClr val="dk1"/>
                          </a:solidFill>
                          <a:latin typeface="楷体" panose="02010609060101010101" pitchFamily="49" charset="-122"/>
                          <a:ea typeface="+mn-ea"/>
                          <a:cs typeface="楷体" panose="02010609060101010101" pitchFamily="49" charset="-122"/>
                        </a:rPr>
                        <a:t>（</a:t>
                      </a:r>
                      <a:r>
                        <a:rPr kumimoji="0" lang="en-US" sz="1800" kern="1200" dirty="0" smtClean="0">
                          <a:solidFill>
                            <a:schemeClr val="dk1"/>
                          </a:solidFill>
                          <a:latin typeface="楷体" panose="02010609060101010101" pitchFamily="49" charset="-122"/>
                          <a:ea typeface="+mn-ea"/>
                          <a:cs typeface="楷体" panose="02010609060101010101" pitchFamily="49" charset="-122"/>
                        </a:rPr>
                        <a:t>16</a:t>
                      </a:r>
                      <a:r>
                        <a:rPr kumimoji="0" lang="zh-CN" altLang="en-US" sz="1800" kern="1200" dirty="0" smtClean="0">
                          <a:solidFill>
                            <a:schemeClr val="dk1"/>
                          </a:solidFill>
                          <a:latin typeface="楷体" panose="02010609060101010101" pitchFamily="49" charset="-122"/>
                          <a:ea typeface="+mn-ea"/>
                          <a:cs typeface="楷体" panose="02010609060101010101" pitchFamily="49" charset="-122"/>
                        </a:rPr>
                        <a:t>）</a:t>
                      </a:r>
                      <a:endParaRPr lang="zh-CN" altLang="en-US" sz="1800" dirty="0">
                        <a:latin typeface="楷体" panose="02010609060101010101" pitchFamily="49" charset="-122"/>
                        <a:cs typeface="楷体" panose="02010609060101010101" pitchFamily="49" charset="-122"/>
                      </a:endParaRPr>
                    </a:p>
                  </a:txBody>
                  <a:tcPr marL="91442" marR="91442" marT="45712" marB="45712"/>
                </a:tc>
                <a:tc>
                  <a:txBody>
                    <a:bodyPr/>
                    <a:lstStyle/>
                    <a:p>
                      <a:r>
                        <a:rPr kumimoji="0" lang="zh-CN" altLang="en-US" sz="1800" kern="1200" dirty="0" smtClean="0">
                          <a:solidFill>
                            <a:schemeClr val="dk1"/>
                          </a:solidFill>
                          <a:latin typeface="楷体" panose="02010609060101010101" pitchFamily="49" charset="-122"/>
                          <a:ea typeface="+mn-ea"/>
                          <a:cs typeface="楷体" panose="02010609060101010101" pitchFamily="49" charset="-122"/>
                        </a:rPr>
                        <a:t>（</a:t>
                      </a:r>
                      <a:r>
                        <a:rPr kumimoji="0" lang="en-US" sz="1800" kern="1200" dirty="0" smtClean="0">
                          <a:solidFill>
                            <a:schemeClr val="dk1"/>
                          </a:solidFill>
                          <a:latin typeface="楷体" panose="02010609060101010101" pitchFamily="49" charset="-122"/>
                          <a:ea typeface="+mn-ea"/>
                          <a:cs typeface="楷体" panose="02010609060101010101" pitchFamily="49" charset="-122"/>
                        </a:rPr>
                        <a:t>A</a:t>
                      </a:r>
                      <a:r>
                        <a:rPr kumimoji="0" lang="zh-CN" altLang="en-US" sz="1800" kern="1200" dirty="0" smtClean="0">
                          <a:solidFill>
                            <a:schemeClr val="dk1"/>
                          </a:solidFill>
                          <a:latin typeface="楷体" panose="02010609060101010101" pitchFamily="49" charset="-122"/>
                          <a:ea typeface="+mn-ea"/>
                          <a:cs typeface="楷体" panose="02010609060101010101" pitchFamily="49" charset="-122"/>
                        </a:rPr>
                        <a:t>≠</a:t>
                      </a:r>
                      <a:r>
                        <a:rPr kumimoji="0" lang="en-US" sz="1800" kern="1200" dirty="0" smtClean="0">
                          <a:solidFill>
                            <a:schemeClr val="dk1"/>
                          </a:solidFill>
                          <a:latin typeface="楷体" panose="02010609060101010101" pitchFamily="49" charset="-122"/>
                          <a:ea typeface="+mn-ea"/>
                          <a:cs typeface="楷体" panose="02010609060101010101" pitchFamily="49" charset="-122"/>
                        </a:rPr>
                        <a:t>B</a:t>
                      </a:r>
                      <a:r>
                        <a:rPr kumimoji="0" lang="zh-CN" altLang="en-US" sz="1800" kern="1200" dirty="0" smtClean="0">
                          <a:solidFill>
                            <a:schemeClr val="dk1"/>
                          </a:solidFill>
                          <a:latin typeface="楷体" panose="02010609060101010101" pitchFamily="49" charset="-122"/>
                          <a:ea typeface="+mn-ea"/>
                          <a:cs typeface="楷体" panose="02010609060101010101" pitchFamily="49" charset="-122"/>
                        </a:rPr>
                        <a:t>）</a:t>
                      </a:r>
                      <a:r>
                        <a:rPr kumimoji="0" lang="en-US" sz="1800" kern="1200" dirty="0" smtClean="0">
                          <a:solidFill>
                            <a:schemeClr val="dk1"/>
                          </a:solidFill>
                          <a:latin typeface="楷体" panose="02010609060101010101" pitchFamily="49" charset="-122"/>
                          <a:ea typeface="+mn-ea"/>
                          <a:cs typeface="楷体" panose="02010609060101010101" pitchFamily="49" charset="-122"/>
                        </a:rPr>
                        <a:t>and</a:t>
                      </a:r>
                      <a:r>
                        <a:rPr kumimoji="0" lang="zh-CN" altLang="en-US" sz="1800" kern="1200" dirty="0" smtClean="0">
                          <a:solidFill>
                            <a:schemeClr val="dk1"/>
                          </a:solidFill>
                          <a:latin typeface="楷体" panose="02010609060101010101" pitchFamily="49" charset="-122"/>
                          <a:ea typeface="+mn-ea"/>
                          <a:cs typeface="楷体" panose="02010609060101010101" pitchFamily="49" charset="-122"/>
                        </a:rPr>
                        <a:t>（</a:t>
                      </a:r>
                      <a:r>
                        <a:rPr kumimoji="0" lang="en-US" sz="1800" kern="1200" dirty="0" smtClean="0">
                          <a:solidFill>
                            <a:schemeClr val="dk1"/>
                          </a:solidFill>
                          <a:latin typeface="楷体" panose="02010609060101010101" pitchFamily="49" charset="-122"/>
                          <a:ea typeface="+mn-ea"/>
                          <a:cs typeface="楷体" panose="02010609060101010101" pitchFamily="49" charset="-122"/>
                        </a:rPr>
                        <a:t>B</a:t>
                      </a:r>
                      <a:r>
                        <a:rPr kumimoji="0" lang="zh-CN" altLang="en-US" sz="1800" kern="1200" dirty="0" smtClean="0">
                          <a:solidFill>
                            <a:schemeClr val="dk1"/>
                          </a:solidFill>
                          <a:latin typeface="楷体" panose="02010609060101010101" pitchFamily="49" charset="-122"/>
                          <a:ea typeface="+mn-ea"/>
                          <a:cs typeface="楷体" panose="02010609060101010101" pitchFamily="49" charset="-122"/>
                        </a:rPr>
                        <a:t>≠</a:t>
                      </a:r>
                      <a:r>
                        <a:rPr kumimoji="0" lang="en-US" sz="1800" kern="1200" dirty="0" smtClean="0">
                          <a:solidFill>
                            <a:schemeClr val="dk1"/>
                          </a:solidFill>
                          <a:latin typeface="楷体" panose="02010609060101010101" pitchFamily="49" charset="-122"/>
                          <a:ea typeface="+mn-ea"/>
                          <a:cs typeface="楷体" panose="02010609060101010101" pitchFamily="49" charset="-122"/>
                        </a:rPr>
                        <a:t>C</a:t>
                      </a:r>
                      <a:r>
                        <a:rPr kumimoji="0" lang="zh-CN" altLang="en-US" sz="1800" kern="1200" dirty="0" smtClean="0">
                          <a:solidFill>
                            <a:schemeClr val="dk1"/>
                          </a:solidFill>
                          <a:latin typeface="楷体" panose="02010609060101010101" pitchFamily="49" charset="-122"/>
                          <a:ea typeface="+mn-ea"/>
                          <a:cs typeface="楷体" panose="02010609060101010101" pitchFamily="49" charset="-122"/>
                        </a:rPr>
                        <a:t>）</a:t>
                      </a:r>
                      <a:r>
                        <a:rPr kumimoji="0" lang="en-US" sz="1800" kern="1200" dirty="0" smtClean="0">
                          <a:solidFill>
                            <a:schemeClr val="dk1"/>
                          </a:solidFill>
                          <a:latin typeface="楷体" panose="02010609060101010101" pitchFamily="49" charset="-122"/>
                          <a:ea typeface="+mn-ea"/>
                          <a:cs typeface="楷体" panose="02010609060101010101" pitchFamily="49" charset="-122"/>
                        </a:rPr>
                        <a:t>and</a:t>
                      </a:r>
                      <a:r>
                        <a:rPr kumimoji="0" lang="zh-CN" altLang="en-US" sz="1800" kern="1200" dirty="0" smtClean="0">
                          <a:solidFill>
                            <a:schemeClr val="dk1"/>
                          </a:solidFill>
                          <a:latin typeface="楷体" panose="02010609060101010101" pitchFamily="49" charset="-122"/>
                          <a:ea typeface="+mn-ea"/>
                          <a:cs typeface="楷体" panose="02010609060101010101" pitchFamily="49" charset="-122"/>
                        </a:rPr>
                        <a:t>（</a:t>
                      </a:r>
                      <a:r>
                        <a:rPr kumimoji="0" lang="en-US" sz="1800" kern="1200" dirty="0" smtClean="0">
                          <a:solidFill>
                            <a:schemeClr val="dk1"/>
                          </a:solidFill>
                          <a:latin typeface="楷体" panose="02010609060101010101" pitchFamily="49" charset="-122"/>
                          <a:ea typeface="+mn-ea"/>
                          <a:cs typeface="楷体" panose="02010609060101010101" pitchFamily="49" charset="-122"/>
                        </a:rPr>
                        <a:t>C</a:t>
                      </a:r>
                      <a:r>
                        <a:rPr kumimoji="0" lang="zh-CN" altLang="en-US" sz="1800" kern="1200" dirty="0" smtClean="0">
                          <a:solidFill>
                            <a:schemeClr val="dk1"/>
                          </a:solidFill>
                          <a:latin typeface="楷体" panose="02010609060101010101" pitchFamily="49" charset="-122"/>
                          <a:ea typeface="+mn-ea"/>
                          <a:cs typeface="楷体" panose="02010609060101010101" pitchFamily="49" charset="-122"/>
                        </a:rPr>
                        <a:t>≠</a:t>
                      </a:r>
                      <a:r>
                        <a:rPr kumimoji="0" lang="en-US" sz="1800" kern="1200" dirty="0" smtClean="0">
                          <a:solidFill>
                            <a:schemeClr val="dk1"/>
                          </a:solidFill>
                          <a:latin typeface="楷体" panose="02010609060101010101" pitchFamily="49" charset="-122"/>
                          <a:ea typeface="+mn-ea"/>
                          <a:cs typeface="楷体" panose="02010609060101010101" pitchFamily="49" charset="-122"/>
                        </a:rPr>
                        <a:t>A</a:t>
                      </a:r>
                      <a:r>
                        <a:rPr kumimoji="0" lang="zh-CN" altLang="en-US" sz="1800" kern="1200" dirty="0" smtClean="0">
                          <a:solidFill>
                            <a:schemeClr val="dk1"/>
                          </a:solidFill>
                          <a:latin typeface="楷体" panose="02010609060101010101" pitchFamily="49" charset="-122"/>
                          <a:ea typeface="+mn-ea"/>
                          <a:cs typeface="楷体" panose="02010609060101010101" pitchFamily="49" charset="-122"/>
                        </a:rPr>
                        <a:t>）</a:t>
                      </a:r>
                      <a:r>
                        <a:rPr kumimoji="0" lang="en-US" sz="1800" kern="1200" dirty="0" smtClean="0">
                          <a:solidFill>
                            <a:schemeClr val="dk1"/>
                          </a:solidFill>
                          <a:latin typeface="楷体" panose="02010609060101010101" pitchFamily="49" charset="-122"/>
                          <a:ea typeface="+mn-ea"/>
                          <a:cs typeface="楷体" panose="02010609060101010101" pitchFamily="49" charset="-122"/>
                        </a:rPr>
                        <a:t> </a:t>
                      </a:r>
                      <a:endParaRPr lang="zh-CN" altLang="en-US" sz="1800" dirty="0">
                        <a:latin typeface="楷体" panose="02010609060101010101" pitchFamily="49" charset="-122"/>
                        <a:cs typeface="楷体" panose="02010609060101010101" pitchFamily="49" charset="-122"/>
                      </a:endParaRPr>
                    </a:p>
                  </a:txBody>
                  <a:tcPr marL="91442" marR="91442" marT="45712" marB="45712"/>
                </a:tc>
              </a:tr>
              <a:tr h="1084360">
                <a:tc>
                  <a:txBody>
                    <a:bodyPr/>
                    <a:lstStyle/>
                    <a:p>
                      <a:r>
                        <a:rPr kumimoji="0" lang="zh-CN" altLang="en-US" sz="1800" kern="1200" dirty="0" smtClean="0">
                          <a:solidFill>
                            <a:schemeClr val="dk1"/>
                          </a:solidFill>
                          <a:latin typeface="楷体" panose="02010609060101010101" pitchFamily="49" charset="-122"/>
                          <a:ea typeface="+mn-ea"/>
                          <a:cs typeface="楷体" panose="02010609060101010101" pitchFamily="49" charset="-122"/>
                        </a:rPr>
                        <a:t>是否等边三角形</a:t>
                      </a:r>
                      <a:endParaRPr lang="zh-CN" altLang="en-US" sz="1800" dirty="0">
                        <a:latin typeface="楷体" panose="02010609060101010101" pitchFamily="49" charset="-122"/>
                        <a:cs typeface="楷体" panose="02010609060101010101" pitchFamily="49" charset="-122"/>
                      </a:endParaRPr>
                    </a:p>
                  </a:txBody>
                  <a:tcPr marL="91442" marR="91442" marT="45712" marB="45712"/>
                </a:tc>
                <a:tc>
                  <a:txBody>
                    <a:bodyPr/>
                    <a:lstStyle/>
                    <a:p>
                      <a:endParaRPr kumimoji="0" lang="en-US" altLang="zh-CN" sz="1800" kern="1200" dirty="0" smtClean="0">
                        <a:solidFill>
                          <a:schemeClr val="dk1"/>
                        </a:solidFill>
                        <a:latin typeface="楷体" panose="02010609060101010101" pitchFamily="49" charset="-122"/>
                        <a:ea typeface="+mn-ea"/>
                        <a:cs typeface="楷体" panose="02010609060101010101" pitchFamily="49" charset="-122"/>
                      </a:endParaRPr>
                    </a:p>
                    <a:p>
                      <a:r>
                        <a:rPr kumimoji="0" lang="zh-CN" altLang="en-US" sz="1800" kern="1200" dirty="0" smtClean="0">
                          <a:solidFill>
                            <a:schemeClr val="dk1"/>
                          </a:solidFill>
                          <a:latin typeface="楷体" panose="02010609060101010101" pitchFamily="49" charset="-122"/>
                          <a:ea typeface="+mn-ea"/>
                          <a:cs typeface="楷体" panose="02010609060101010101" pitchFamily="49" charset="-122"/>
                        </a:rPr>
                        <a:t>（</a:t>
                      </a:r>
                      <a:r>
                        <a:rPr kumimoji="0" lang="en-US" sz="1800" kern="1200" dirty="0" smtClean="0">
                          <a:solidFill>
                            <a:schemeClr val="dk1"/>
                          </a:solidFill>
                          <a:latin typeface="楷体" panose="02010609060101010101" pitchFamily="49" charset="-122"/>
                          <a:ea typeface="+mn-ea"/>
                          <a:cs typeface="楷体" panose="02010609060101010101" pitchFamily="49" charset="-122"/>
                        </a:rPr>
                        <a:t>17</a:t>
                      </a:r>
                      <a:r>
                        <a:rPr kumimoji="0" lang="zh-CN" altLang="en-US" sz="1800" kern="1200" dirty="0" smtClean="0">
                          <a:solidFill>
                            <a:schemeClr val="dk1"/>
                          </a:solidFill>
                          <a:latin typeface="楷体" panose="02010609060101010101" pitchFamily="49" charset="-122"/>
                          <a:ea typeface="+mn-ea"/>
                          <a:cs typeface="楷体" panose="02010609060101010101" pitchFamily="49" charset="-122"/>
                        </a:rPr>
                        <a:t>）</a:t>
                      </a:r>
                      <a:endParaRPr lang="zh-CN" altLang="en-US" sz="1800" dirty="0">
                        <a:latin typeface="楷体" panose="02010609060101010101" pitchFamily="49" charset="-122"/>
                        <a:cs typeface="楷体" panose="02010609060101010101" pitchFamily="49" charset="-122"/>
                      </a:endParaRPr>
                    </a:p>
                  </a:txBody>
                  <a:tcPr marL="91442" marR="91442" marT="45712" marB="45712"/>
                </a:tc>
                <a:tc>
                  <a:txBody>
                    <a:bodyPr/>
                    <a:lstStyle/>
                    <a:p>
                      <a:r>
                        <a:rPr kumimoji="0" lang="zh-CN" altLang="en-US" sz="1800" kern="1200" dirty="0" smtClean="0">
                          <a:solidFill>
                            <a:schemeClr val="dk1"/>
                          </a:solidFill>
                          <a:latin typeface="楷体" panose="02010609060101010101" pitchFamily="49" charset="-122"/>
                          <a:ea typeface="+mn-ea"/>
                          <a:cs typeface="楷体" panose="02010609060101010101" pitchFamily="49" charset="-122"/>
                        </a:rPr>
                        <a:t>（</a:t>
                      </a:r>
                      <a:r>
                        <a:rPr kumimoji="0" lang="en-US" sz="1800" kern="1200" dirty="0" smtClean="0">
                          <a:solidFill>
                            <a:schemeClr val="dk1"/>
                          </a:solidFill>
                          <a:latin typeface="楷体" panose="02010609060101010101" pitchFamily="49" charset="-122"/>
                          <a:ea typeface="+mn-ea"/>
                          <a:cs typeface="楷体" panose="02010609060101010101" pitchFamily="49" charset="-122"/>
                        </a:rPr>
                        <a:t>A=B</a:t>
                      </a:r>
                      <a:r>
                        <a:rPr kumimoji="0" lang="zh-CN" altLang="en-US" sz="1800" kern="1200" dirty="0" smtClean="0">
                          <a:solidFill>
                            <a:schemeClr val="dk1"/>
                          </a:solidFill>
                          <a:latin typeface="楷体" panose="02010609060101010101" pitchFamily="49" charset="-122"/>
                          <a:ea typeface="+mn-ea"/>
                          <a:cs typeface="楷体" panose="02010609060101010101" pitchFamily="49" charset="-122"/>
                        </a:rPr>
                        <a:t>）</a:t>
                      </a:r>
                      <a:r>
                        <a:rPr kumimoji="0" lang="en-US" sz="1800" kern="1200" dirty="0" smtClean="0">
                          <a:solidFill>
                            <a:schemeClr val="dk1"/>
                          </a:solidFill>
                          <a:latin typeface="楷体" panose="02010609060101010101" pitchFamily="49" charset="-122"/>
                          <a:ea typeface="+mn-ea"/>
                          <a:cs typeface="楷体" panose="02010609060101010101" pitchFamily="49" charset="-122"/>
                        </a:rPr>
                        <a:t>and</a:t>
                      </a:r>
                      <a:r>
                        <a:rPr kumimoji="0" lang="zh-CN" altLang="en-US" sz="1800" kern="1200" dirty="0" smtClean="0">
                          <a:solidFill>
                            <a:schemeClr val="dk1"/>
                          </a:solidFill>
                          <a:latin typeface="楷体" panose="02010609060101010101" pitchFamily="49" charset="-122"/>
                          <a:ea typeface="+mn-ea"/>
                          <a:cs typeface="楷体" panose="02010609060101010101" pitchFamily="49" charset="-122"/>
                        </a:rPr>
                        <a:t>（</a:t>
                      </a:r>
                      <a:r>
                        <a:rPr kumimoji="0" lang="en-US" sz="1800" kern="1200" dirty="0" smtClean="0">
                          <a:solidFill>
                            <a:schemeClr val="dk1"/>
                          </a:solidFill>
                          <a:latin typeface="楷体" panose="02010609060101010101" pitchFamily="49" charset="-122"/>
                          <a:ea typeface="+mn-ea"/>
                          <a:cs typeface="楷体" panose="02010609060101010101" pitchFamily="49" charset="-122"/>
                        </a:rPr>
                        <a:t>B=C</a:t>
                      </a:r>
                      <a:r>
                        <a:rPr kumimoji="0" lang="zh-CN" altLang="en-US" sz="1800" kern="1200" dirty="0" smtClean="0">
                          <a:solidFill>
                            <a:schemeClr val="dk1"/>
                          </a:solidFill>
                          <a:latin typeface="楷体" panose="02010609060101010101" pitchFamily="49" charset="-122"/>
                          <a:ea typeface="+mn-ea"/>
                          <a:cs typeface="楷体" panose="02010609060101010101" pitchFamily="49" charset="-122"/>
                        </a:rPr>
                        <a:t>）</a:t>
                      </a:r>
                      <a:endParaRPr kumimoji="0" lang="zh-CN" altLang="en-US" sz="1800" kern="1200" dirty="0" smtClean="0">
                        <a:solidFill>
                          <a:schemeClr val="dk1"/>
                        </a:solidFill>
                        <a:latin typeface="楷体" panose="02010609060101010101" pitchFamily="49" charset="-122"/>
                        <a:ea typeface="+mn-ea"/>
                        <a:cs typeface="楷体" panose="02010609060101010101" pitchFamily="49" charset="-122"/>
                      </a:endParaRPr>
                    </a:p>
                    <a:p>
                      <a:r>
                        <a:rPr kumimoji="0" lang="en-US" sz="1800" kern="1200" dirty="0" smtClean="0">
                          <a:solidFill>
                            <a:schemeClr val="dk1"/>
                          </a:solidFill>
                          <a:latin typeface="楷体" panose="02010609060101010101" pitchFamily="49" charset="-122"/>
                          <a:ea typeface="+mn-ea"/>
                          <a:cs typeface="楷体" panose="02010609060101010101" pitchFamily="49" charset="-122"/>
                        </a:rPr>
                        <a:t>and</a:t>
                      </a:r>
                      <a:r>
                        <a:rPr kumimoji="0" lang="zh-CN" altLang="en-US" sz="1800" kern="1200" dirty="0" smtClean="0">
                          <a:solidFill>
                            <a:schemeClr val="dk1"/>
                          </a:solidFill>
                          <a:latin typeface="楷体" panose="02010609060101010101" pitchFamily="49" charset="-122"/>
                          <a:ea typeface="+mn-ea"/>
                          <a:cs typeface="楷体" panose="02010609060101010101" pitchFamily="49" charset="-122"/>
                        </a:rPr>
                        <a:t>（</a:t>
                      </a:r>
                      <a:r>
                        <a:rPr kumimoji="0" lang="en-US" sz="1800" kern="1200" dirty="0" smtClean="0">
                          <a:solidFill>
                            <a:schemeClr val="dk1"/>
                          </a:solidFill>
                          <a:latin typeface="楷体" panose="02010609060101010101" pitchFamily="49" charset="-122"/>
                          <a:ea typeface="+mn-ea"/>
                          <a:cs typeface="楷体" panose="02010609060101010101" pitchFamily="49" charset="-122"/>
                        </a:rPr>
                        <a:t>C=A</a:t>
                      </a:r>
                      <a:r>
                        <a:rPr kumimoji="0" lang="zh-CN" altLang="en-US" sz="1800" kern="1200" dirty="0" smtClean="0">
                          <a:solidFill>
                            <a:schemeClr val="dk1"/>
                          </a:solidFill>
                          <a:latin typeface="楷体" panose="02010609060101010101" pitchFamily="49" charset="-122"/>
                          <a:ea typeface="+mn-ea"/>
                          <a:cs typeface="楷体" panose="02010609060101010101" pitchFamily="49" charset="-122"/>
                        </a:rPr>
                        <a:t>）</a:t>
                      </a:r>
                      <a:endParaRPr lang="zh-CN" altLang="en-US" sz="1800" dirty="0">
                        <a:latin typeface="楷体" panose="02010609060101010101" pitchFamily="49" charset="-122"/>
                        <a:cs typeface="楷体" panose="02010609060101010101" pitchFamily="49" charset="-122"/>
                      </a:endParaRPr>
                    </a:p>
                  </a:txBody>
                  <a:tcPr marL="91442" marR="91442" marT="45712" marB="45712"/>
                </a:tc>
                <a:tc>
                  <a:txBody>
                    <a:bodyPr/>
                    <a:lstStyle/>
                    <a:p>
                      <a:r>
                        <a:rPr kumimoji="0" lang="zh-CN" altLang="en-US" sz="1800" kern="1200" dirty="0" smtClean="0">
                          <a:solidFill>
                            <a:schemeClr val="dk1"/>
                          </a:solidFill>
                          <a:latin typeface="楷体" panose="02010609060101010101" pitchFamily="49" charset="-122"/>
                          <a:ea typeface="+mn-ea"/>
                          <a:cs typeface="楷体" panose="02010609060101010101" pitchFamily="49" charset="-122"/>
                        </a:rPr>
                        <a:t>（</a:t>
                      </a:r>
                      <a:r>
                        <a:rPr kumimoji="0" lang="en-US" sz="1800" kern="1200" dirty="0" smtClean="0">
                          <a:solidFill>
                            <a:schemeClr val="dk1"/>
                          </a:solidFill>
                          <a:latin typeface="楷体" panose="02010609060101010101" pitchFamily="49" charset="-122"/>
                          <a:ea typeface="+mn-ea"/>
                          <a:cs typeface="楷体" panose="02010609060101010101" pitchFamily="49" charset="-122"/>
                        </a:rPr>
                        <a:t>18</a:t>
                      </a:r>
                      <a:r>
                        <a:rPr kumimoji="0" lang="zh-CN" altLang="en-US" sz="1800" kern="1200" dirty="0" smtClean="0">
                          <a:solidFill>
                            <a:schemeClr val="dk1"/>
                          </a:solidFill>
                          <a:latin typeface="楷体" panose="02010609060101010101" pitchFamily="49" charset="-122"/>
                          <a:ea typeface="+mn-ea"/>
                          <a:cs typeface="楷体" panose="02010609060101010101" pitchFamily="49" charset="-122"/>
                        </a:rPr>
                        <a:t>）</a:t>
                      </a:r>
                      <a:endParaRPr kumimoji="0" lang="zh-CN" altLang="en-US" sz="1800" kern="1200" dirty="0" smtClean="0">
                        <a:solidFill>
                          <a:schemeClr val="dk1"/>
                        </a:solidFill>
                        <a:latin typeface="楷体" panose="02010609060101010101" pitchFamily="49" charset="-122"/>
                        <a:ea typeface="+mn-ea"/>
                        <a:cs typeface="楷体" panose="02010609060101010101" pitchFamily="49" charset="-122"/>
                      </a:endParaRPr>
                    </a:p>
                    <a:p>
                      <a:r>
                        <a:rPr kumimoji="0" lang="en-US" sz="1800" kern="1200" dirty="0" smtClean="0">
                          <a:solidFill>
                            <a:schemeClr val="dk1"/>
                          </a:solidFill>
                          <a:latin typeface="楷体" panose="02010609060101010101" pitchFamily="49" charset="-122"/>
                          <a:ea typeface="+mn-ea"/>
                          <a:cs typeface="楷体" panose="02010609060101010101" pitchFamily="49" charset="-122"/>
                        </a:rPr>
                        <a:t>    </a:t>
                      </a:r>
                      <a:r>
                        <a:rPr kumimoji="0" lang="zh-CN" altLang="en-US" sz="1800" kern="1200" dirty="0" smtClean="0">
                          <a:solidFill>
                            <a:schemeClr val="dk1"/>
                          </a:solidFill>
                          <a:latin typeface="楷体" panose="02010609060101010101" pitchFamily="49" charset="-122"/>
                          <a:ea typeface="+mn-ea"/>
                          <a:cs typeface="楷体" panose="02010609060101010101" pitchFamily="49" charset="-122"/>
                        </a:rPr>
                        <a:t>（</a:t>
                      </a:r>
                      <a:r>
                        <a:rPr kumimoji="0" lang="en-US" sz="1800" kern="1200" dirty="0" smtClean="0">
                          <a:solidFill>
                            <a:schemeClr val="dk1"/>
                          </a:solidFill>
                          <a:latin typeface="楷体" panose="02010609060101010101" pitchFamily="49" charset="-122"/>
                          <a:ea typeface="+mn-ea"/>
                          <a:cs typeface="楷体" panose="02010609060101010101" pitchFamily="49" charset="-122"/>
                        </a:rPr>
                        <a:t>19</a:t>
                      </a:r>
                      <a:r>
                        <a:rPr kumimoji="0" lang="zh-CN" altLang="en-US" sz="1800" kern="1200" dirty="0" smtClean="0">
                          <a:solidFill>
                            <a:schemeClr val="dk1"/>
                          </a:solidFill>
                          <a:latin typeface="楷体" panose="02010609060101010101" pitchFamily="49" charset="-122"/>
                          <a:ea typeface="+mn-ea"/>
                          <a:cs typeface="楷体" panose="02010609060101010101" pitchFamily="49" charset="-122"/>
                        </a:rPr>
                        <a:t>）</a:t>
                      </a:r>
                      <a:endParaRPr kumimoji="0" lang="zh-CN" altLang="en-US" sz="1800" kern="1200" dirty="0" smtClean="0">
                        <a:solidFill>
                          <a:schemeClr val="dk1"/>
                        </a:solidFill>
                        <a:latin typeface="楷体" panose="02010609060101010101" pitchFamily="49" charset="-122"/>
                        <a:ea typeface="+mn-ea"/>
                        <a:cs typeface="楷体" panose="02010609060101010101" pitchFamily="49" charset="-122"/>
                      </a:endParaRPr>
                    </a:p>
                    <a:p>
                      <a:r>
                        <a:rPr kumimoji="0" lang="en-US" sz="1800" kern="1200" dirty="0" smtClean="0">
                          <a:solidFill>
                            <a:schemeClr val="dk1"/>
                          </a:solidFill>
                          <a:latin typeface="楷体" panose="02010609060101010101" pitchFamily="49" charset="-122"/>
                          <a:ea typeface="+mn-ea"/>
                          <a:cs typeface="楷体" panose="02010609060101010101" pitchFamily="49" charset="-122"/>
                        </a:rPr>
                        <a:t>    </a:t>
                      </a:r>
                      <a:r>
                        <a:rPr kumimoji="0" lang="zh-CN" altLang="en-US" sz="1800" kern="1200" dirty="0" smtClean="0">
                          <a:solidFill>
                            <a:schemeClr val="dk1"/>
                          </a:solidFill>
                          <a:latin typeface="楷体" panose="02010609060101010101" pitchFamily="49" charset="-122"/>
                          <a:ea typeface="+mn-ea"/>
                          <a:cs typeface="楷体" panose="02010609060101010101" pitchFamily="49" charset="-122"/>
                        </a:rPr>
                        <a:t>（</a:t>
                      </a:r>
                      <a:r>
                        <a:rPr kumimoji="0" lang="en-US" sz="1800" kern="1200" dirty="0" smtClean="0">
                          <a:solidFill>
                            <a:schemeClr val="dk1"/>
                          </a:solidFill>
                          <a:latin typeface="楷体" panose="02010609060101010101" pitchFamily="49" charset="-122"/>
                          <a:ea typeface="+mn-ea"/>
                          <a:cs typeface="楷体" panose="02010609060101010101" pitchFamily="49" charset="-122"/>
                        </a:rPr>
                        <a:t>20</a:t>
                      </a:r>
                      <a:r>
                        <a:rPr kumimoji="0" lang="zh-CN" altLang="en-US" sz="1800" kern="1200" dirty="0" smtClean="0">
                          <a:solidFill>
                            <a:schemeClr val="dk1"/>
                          </a:solidFill>
                          <a:latin typeface="楷体" panose="02010609060101010101" pitchFamily="49" charset="-122"/>
                          <a:ea typeface="+mn-ea"/>
                          <a:cs typeface="楷体" panose="02010609060101010101" pitchFamily="49" charset="-122"/>
                        </a:rPr>
                        <a:t>）</a:t>
                      </a:r>
                      <a:endParaRPr lang="zh-CN" altLang="en-US" sz="1800" dirty="0">
                        <a:latin typeface="楷体" panose="02010609060101010101" pitchFamily="49" charset="-122"/>
                        <a:cs typeface="楷体" panose="02010609060101010101" pitchFamily="49" charset="-122"/>
                      </a:endParaRPr>
                    </a:p>
                  </a:txBody>
                  <a:tcPr marL="91442" marR="91442" marT="45712" marB="45712"/>
                </a:tc>
                <a:tc>
                  <a:txBody>
                    <a:bodyPr/>
                    <a:lstStyle/>
                    <a:p>
                      <a:r>
                        <a:rPr kumimoji="0" lang="zh-CN" altLang="en-US" sz="1800" kern="1200" dirty="0" smtClean="0">
                          <a:solidFill>
                            <a:schemeClr val="dk1"/>
                          </a:solidFill>
                          <a:latin typeface="楷体" panose="02010609060101010101" pitchFamily="49" charset="-122"/>
                          <a:ea typeface="+mn-ea"/>
                          <a:cs typeface="楷体" panose="02010609060101010101" pitchFamily="49" charset="-122"/>
                        </a:rPr>
                        <a:t>（</a:t>
                      </a:r>
                      <a:r>
                        <a:rPr kumimoji="0" lang="en-US" sz="1800" kern="1200" dirty="0" smtClean="0">
                          <a:solidFill>
                            <a:schemeClr val="dk1"/>
                          </a:solidFill>
                          <a:latin typeface="楷体" panose="02010609060101010101" pitchFamily="49" charset="-122"/>
                          <a:ea typeface="+mn-ea"/>
                          <a:cs typeface="楷体" panose="02010609060101010101" pitchFamily="49" charset="-122"/>
                        </a:rPr>
                        <a:t>A</a:t>
                      </a:r>
                      <a:r>
                        <a:rPr kumimoji="0" lang="zh-CN" altLang="en-US" sz="1800" kern="1200" dirty="0" smtClean="0">
                          <a:solidFill>
                            <a:schemeClr val="dk1"/>
                          </a:solidFill>
                          <a:latin typeface="楷体" panose="02010609060101010101" pitchFamily="49" charset="-122"/>
                          <a:ea typeface="+mn-ea"/>
                          <a:cs typeface="楷体" panose="02010609060101010101" pitchFamily="49" charset="-122"/>
                        </a:rPr>
                        <a:t>≠</a:t>
                      </a:r>
                      <a:r>
                        <a:rPr kumimoji="0" lang="en-US" sz="1800" kern="1200" dirty="0" smtClean="0">
                          <a:solidFill>
                            <a:schemeClr val="dk1"/>
                          </a:solidFill>
                          <a:latin typeface="楷体" panose="02010609060101010101" pitchFamily="49" charset="-122"/>
                          <a:ea typeface="+mn-ea"/>
                          <a:cs typeface="楷体" panose="02010609060101010101" pitchFamily="49" charset="-122"/>
                        </a:rPr>
                        <a:t>B</a:t>
                      </a:r>
                      <a:r>
                        <a:rPr kumimoji="0" lang="zh-CN" altLang="en-US" sz="1800" kern="1200" dirty="0" smtClean="0">
                          <a:solidFill>
                            <a:schemeClr val="dk1"/>
                          </a:solidFill>
                          <a:latin typeface="楷体" panose="02010609060101010101" pitchFamily="49" charset="-122"/>
                          <a:ea typeface="+mn-ea"/>
                          <a:cs typeface="楷体" panose="02010609060101010101" pitchFamily="49" charset="-122"/>
                        </a:rPr>
                        <a:t>），</a:t>
                      </a:r>
                      <a:r>
                        <a:rPr kumimoji="0" lang="en-US" sz="1800" kern="1200" dirty="0" smtClean="0">
                          <a:solidFill>
                            <a:schemeClr val="dk1"/>
                          </a:solidFill>
                          <a:latin typeface="楷体" panose="02010609060101010101" pitchFamily="49" charset="-122"/>
                          <a:ea typeface="+mn-ea"/>
                          <a:cs typeface="楷体" panose="02010609060101010101" pitchFamily="49" charset="-122"/>
                        </a:rPr>
                        <a:t>      </a:t>
                      </a:r>
                      <a:endParaRPr kumimoji="0" lang="zh-CN" altLang="en-US" sz="1800" kern="1200" dirty="0" smtClean="0">
                        <a:solidFill>
                          <a:schemeClr val="dk1"/>
                        </a:solidFill>
                        <a:latin typeface="楷体" panose="02010609060101010101" pitchFamily="49" charset="-122"/>
                        <a:ea typeface="+mn-ea"/>
                        <a:cs typeface="楷体" panose="02010609060101010101" pitchFamily="49" charset="-122"/>
                      </a:endParaRPr>
                    </a:p>
                    <a:p>
                      <a:r>
                        <a:rPr kumimoji="0" lang="zh-CN" altLang="en-US" sz="1800" kern="1200" dirty="0" smtClean="0">
                          <a:solidFill>
                            <a:schemeClr val="dk1"/>
                          </a:solidFill>
                          <a:latin typeface="楷体" panose="02010609060101010101" pitchFamily="49" charset="-122"/>
                          <a:ea typeface="+mn-ea"/>
                          <a:cs typeface="楷体" panose="02010609060101010101" pitchFamily="49" charset="-122"/>
                        </a:rPr>
                        <a:t>（</a:t>
                      </a:r>
                      <a:r>
                        <a:rPr kumimoji="0" lang="en-US" sz="1800" kern="1200" dirty="0" smtClean="0">
                          <a:solidFill>
                            <a:schemeClr val="dk1"/>
                          </a:solidFill>
                          <a:latin typeface="楷体" panose="02010609060101010101" pitchFamily="49" charset="-122"/>
                          <a:ea typeface="+mn-ea"/>
                          <a:cs typeface="楷体" panose="02010609060101010101" pitchFamily="49" charset="-122"/>
                        </a:rPr>
                        <a:t>B</a:t>
                      </a:r>
                      <a:r>
                        <a:rPr kumimoji="0" lang="zh-CN" altLang="en-US" sz="1800" kern="1200" dirty="0" smtClean="0">
                          <a:solidFill>
                            <a:schemeClr val="dk1"/>
                          </a:solidFill>
                          <a:latin typeface="楷体" panose="02010609060101010101" pitchFamily="49" charset="-122"/>
                          <a:ea typeface="+mn-ea"/>
                          <a:cs typeface="楷体" panose="02010609060101010101" pitchFamily="49" charset="-122"/>
                        </a:rPr>
                        <a:t>≠</a:t>
                      </a:r>
                      <a:r>
                        <a:rPr kumimoji="0" lang="en-US" sz="1800" kern="1200" dirty="0" smtClean="0">
                          <a:solidFill>
                            <a:schemeClr val="dk1"/>
                          </a:solidFill>
                          <a:latin typeface="楷体" panose="02010609060101010101" pitchFamily="49" charset="-122"/>
                          <a:ea typeface="+mn-ea"/>
                          <a:cs typeface="楷体" panose="02010609060101010101" pitchFamily="49" charset="-122"/>
                        </a:rPr>
                        <a:t>C</a:t>
                      </a:r>
                      <a:r>
                        <a:rPr kumimoji="0" lang="zh-CN" altLang="en-US" sz="1800" kern="1200" dirty="0" smtClean="0">
                          <a:solidFill>
                            <a:schemeClr val="dk1"/>
                          </a:solidFill>
                          <a:latin typeface="楷体" panose="02010609060101010101" pitchFamily="49" charset="-122"/>
                          <a:ea typeface="+mn-ea"/>
                          <a:cs typeface="楷体" panose="02010609060101010101" pitchFamily="49" charset="-122"/>
                        </a:rPr>
                        <a:t>），</a:t>
                      </a:r>
                      <a:r>
                        <a:rPr kumimoji="0" lang="en-US" sz="1800" kern="1200" dirty="0" smtClean="0">
                          <a:solidFill>
                            <a:schemeClr val="dk1"/>
                          </a:solidFill>
                          <a:latin typeface="楷体" panose="02010609060101010101" pitchFamily="49" charset="-122"/>
                          <a:ea typeface="+mn-ea"/>
                          <a:cs typeface="楷体" panose="02010609060101010101" pitchFamily="49" charset="-122"/>
                        </a:rPr>
                        <a:t>      </a:t>
                      </a:r>
                      <a:endParaRPr kumimoji="0" lang="zh-CN" altLang="en-US" sz="1800" kern="1200" dirty="0" smtClean="0">
                        <a:solidFill>
                          <a:schemeClr val="dk1"/>
                        </a:solidFill>
                        <a:latin typeface="楷体" panose="02010609060101010101" pitchFamily="49" charset="-122"/>
                        <a:ea typeface="+mn-ea"/>
                        <a:cs typeface="楷体" panose="02010609060101010101" pitchFamily="49" charset="-122"/>
                      </a:endParaRPr>
                    </a:p>
                    <a:p>
                      <a:r>
                        <a:rPr kumimoji="0" lang="zh-CN" altLang="en-US" sz="1800" kern="1200" dirty="0" smtClean="0">
                          <a:solidFill>
                            <a:schemeClr val="dk1"/>
                          </a:solidFill>
                          <a:latin typeface="楷体" panose="02010609060101010101" pitchFamily="49" charset="-122"/>
                          <a:ea typeface="+mn-ea"/>
                          <a:cs typeface="楷体" panose="02010609060101010101" pitchFamily="49" charset="-122"/>
                        </a:rPr>
                        <a:t>（</a:t>
                      </a:r>
                      <a:r>
                        <a:rPr kumimoji="0" lang="en-US" sz="1800" kern="1200" dirty="0" smtClean="0">
                          <a:solidFill>
                            <a:schemeClr val="dk1"/>
                          </a:solidFill>
                          <a:latin typeface="楷体" panose="02010609060101010101" pitchFamily="49" charset="-122"/>
                          <a:ea typeface="+mn-ea"/>
                          <a:cs typeface="楷体" panose="02010609060101010101" pitchFamily="49" charset="-122"/>
                        </a:rPr>
                        <a:t>C</a:t>
                      </a:r>
                      <a:r>
                        <a:rPr kumimoji="0" lang="zh-CN" altLang="en-US" sz="1800" kern="1200" dirty="0" smtClean="0">
                          <a:solidFill>
                            <a:schemeClr val="dk1"/>
                          </a:solidFill>
                          <a:latin typeface="楷体" panose="02010609060101010101" pitchFamily="49" charset="-122"/>
                          <a:ea typeface="+mn-ea"/>
                          <a:cs typeface="楷体" panose="02010609060101010101" pitchFamily="49" charset="-122"/>
                        </a:rPr>
                        <a:t>≠</a:t>
                      </a:r>
                      <a:r>
                        <a:rPr kumimoji="0" lang="en-US" sz="1800" kern="1200" dirty="0" smtClean="0">
                          <a:solidFill>
                            <a:schemeClr val="dk1"/>
                          </a:solidFill>
                          <a:latin typeface="楷体" panose="02010609060101010101" pitchFamily="49" charset="-122"/>
                          <a:ea typeface="+mn-ea"/>
                          <a:cs typeface="楷体" panose="02010609060101010101" pitchFamily="49" charset="-122"/>
                        </a:rPr>
                        <a:t>A</a:t>
                      </a:r>
                      <a:r>
                        <a:rPr kumimoji="0" lang="zh-CN" altLang="en-US" sz="1800" kern="1200" dirty="0" smtClean="0">
                          <a:solidFill>
                            <a:schemeClr val="dk1"/>
                          </a:solidFill>
                          <a:latin typeface="楷体" panose="02010609060101010101" pitchFamily="49" charset="-122"/>
                          <a:ea typeface="+mn-ea"/>
                          <a:cs typeface="楷体" panose="02010609060101010101" pitchFamily="49" charset="-122"/>
                        </a:rPr>
                        <a:t>）， </a:t>
                      </a:r>
                      <a:endParaRPr lang="zh-CN" altLang="en-US" sz="1800" dirty="0">
                        <a:latin typeface="楷体" panose="02010609060101010101" pitchFamily="49" charset="-122"/>
                        <a:cs typeface="楷体" panose="02010609060101010101" pitchFamily="49" charset="-122"/>
                      </a:endParaRPr>
                    </a:p>
                  </a:txBody>
                  <a:tcPr marL="91442" marR="91442" marT="45712" marB="45712"/>
                </a:tc>
              </a:tr>
            </a:tbl>
          </a:graphicData>
        </a:graphic>
      </p:graphicFrame>
      <p:sp>
        <p:nvSpPr>
          <p:cNvPr id="38945" name="标题 1"/>
          <p:cNvSpPr>
            <a:spLocks noGrp="1"/>
          </p:cNvSpPr>
          <p:nvPr>
            <p:ph type="title"/>
          </p:nvPr>
        </p:nvSpPr>
        <p:spPr>
          <a:xfrm>
            <a:off x="0" y="0"/>
            <a:ext cx="7772400" cy="890588"/>
          </a:xfrm>
        </p:spPr>
        <p:txBody>
          <a:bodyPr vert="horz" wrap="square" lIns="91440" tIns="45720" rIns="91440" bIns="45720" anchor="ctr"/>
          <a:p>
            <a:r>
              <a:rPr lang="zh-CN" altLang="en-US" dirty="0">
                <a:sym typeface="+mn-ea"/>
              </a:rPr>
              <a:t>等价类划分法</a:t>
            </a:r>
            <a:r>
              <a:rPr lang="en-US" altLang="zh-CN" dirty="0">
                <a:sym typeface="+mn-ea"/>
              </a:rPr>
              <a:t>—</a:t>
            </a:r>
            <a:r>
              <a:rPr lang="zh-CN" altLang="en-US" dirty="0"/>
              <a:t>实例讲解</a:t>
            </a:r>
            <a:endParaRPr lang="zh-CN" altLang="en-US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468313" y="1052513"/>
          <a:ext cx="8353425" cy="56165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02624"/>
                <a:gridCol w="2029803"/>
                <a:gridCol w="3981539"/>
                <a:gridCol w="1639459"/>
              </a:tblGrid>
              <a:tr h="463176">
                <a:tc>
                  <a:txBody>
                    <a:bodyPr/>
                    <a:lstStyle/>
                    <a:p>
                      <a:r>
                        <a:rPr lang="zh-CN" altLang="en-US" sz="1800" dirty="0" smtClean="0">
                          <a:latin typeface="楷体" panose="02010609060101010101" pitchFamily="49" charset="-122"/>
                          <a:cs typeface="楷体" panose="02010609060101010101" pitchFamily="49" charset="-122"/>
                        </a:rPr>
                        <a:t>序号</a:t>
                      </a:r>
                      <a:endParaRPr lang="zh-CN" altLang="en-US" sz="1800" dirty="0">
                        <a:latin typeface="楷体" panose="02010609060101010101" pitchFamily="49" charset="-122"/>
                        <a:cs typeface="楷体" panose="02010609060101010101" pitchFamily="49" charset="-122"/>
                      </a:endParaRPr>
                    </a:p>
                  </a:txBody>
                  <a:tcPr marL="91444" marR="91444"/>
                </a:tc>
                <a:tc>
                  <a:txBody>
                    <a:bodyPr/>
                    <a:lstStyle/>
                    <a:p>
                      <a:r>
                        <a:rPr lang="zh-CN" altLang="en-US" sz="1800" dirty="0" smtClean="0">
                          <a:latin typeface="楷体" panose="02010609060101010101" pitchFamily="49" charset="-122"/>
                          <a:cs typeface="楷体" panose="02010609060101010101" pitchFamily="49" charset="-122"/>
                        </a:rPr>
                        <a:t>输入值（</a:t>
                      </a:r>
                      <a:r>
                        <a:rPr lang="en-US" altLang="zh-CN" sz="1800" dirty="0" smtClean="0">
                          <a:latin typeface="楷体" panose="02010609060101010101" pitchFamily="49" charset="-122"/>
                          <a:cs typeface="楷体" panose="02010609060101010101" pitchFamily="49" charset="-122"/>
                        </a:rPr>
                        <a:t>A/B/C</a:t>
                      </a:r>
                      <a:r>
                        <a:rPr lang="zh-CN" altLang="en-US" sz="1800" dirty="0" smtClean="0">
                          <a:latin typeface="楷体" panose="02010609060101010101" pitchFamily="49" charset="-122"/>
                          <a:cs typeface="楷体" panose="02010609060101010101" pitchFamily="49" charset="-122"/>
                        </a:rPr>
                        <a:t>）</a:t>
                      </a:r>
                      <a:endParaRPr lang="zh-CN" altLang="en-US" sz="1800" dirty="0">
                        <a:latin typeface="楷体" panose="02010609060101010101" pitchFamily="49" charset="-122"/>
                        <a:cs typeface="楷体" panose="02010609060101010101" pitchFamily="49" charset="-122"/>
                      </a:endParaRPr>
                    </a:p>
                  </a:txBody>
                  <a:tcPr marL="91444" marR="91444"/>
                </a:tc>
                <a:tc>
                  <a:txBody>
                    <a:bodyPr/>
                    <a:lstStyle/>
                    <a:p>
                      <a:r>
                        <a:rPr lang="zh-CN" altLang="en-US" sz="1800" dirty="0" smtClean="0">
                          <a:latin typeface="楷体" panose="02010609060101010101" pitchFamily="49" charset="-122"/>
                          <a:cs typeface="楷体" panose="02010609060101010101" pitchFamily="49" charset="-122"/>
                        </a:rPr>
                        <a:t>覆盖等价类编号</a:t>
                      </a:r>
                      <a:endParaRPr lang="zh-CN" altLang="en-US" sz="1800" dirty="0">
                        <a:latin typeface="楷体" panose="02010609060101010101" pitchFamily="49" charset="-122"/>
                        <a:cs typeface="楷体" panose="02010609060101010101" pitchFamily="49" charset="-122"/>
                      </a:endParaRPr>
                    </a:p>
                  </a:txBody>
                  <a:tcPr marL="91444" marR="91444"/>
                </a:tc>
                <a:tc>
                  <a:txBody>
                    <a:bodyPr/>
                    <a:lstStyle/>
                    <a:p>
                      <a:r>
                        <a:rPr lang="zh-CN" altLang="en-US" sz="1800" dirty="0" smtClean="0">
                          <a:latin typeface="楷体" panose="02010609060101010101" pitchFamily="49" charset="-122"/>
                          <a:cs typeface="楷体" panose="02010609060101010101" pitchFamily="49" charset="-122"/>
                        </a:rPr>
                        <a:t>输出</a:t>
                      </a:r>
                      <a:endParaRPr lang="zh-CN" altLang="en-US" sz="1800" dirty="0">
                        <a:latin typeface="楷体" panose="02010609060101010101" pitchFamily="49" charset="-122"/>
                        <a:cs typeface="楷体" panose="02010609060101010101" pitchFamily="49" charset="-122"/>
                      </a:endParaRPr>
                    </a:p>
                  </a:txBody>
                  <a:tcPr marL="91444" marR="91444"/>
                </a:tc>
              </a:tr>
              <a:tr h="643301">
                <a:tc>
                  <a:txBody>
                    <a:bodyPr/>
                    <a:lstStyle/>
                    <a:p>
                      <a:pPr indent="266700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1</a:t>
                      </a:r>
                      <a:endParaRPr lang="zh-CN" sz="1400" kern="100" dirty="0"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266700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【</a:t>
                      </a:r>
                      <a:r>
                        <a:rPr lang="en-US" sz="1400" kern="10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3</a:t>
                      </a:r>
                      <a:r>
                        <a:rPr lang="zh-CN" sz="1400" kern="10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，</a:t>
                      </a:r>
                      <a:r>
                        <a:rPr lang="en-US" sz="1400" kern="10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4</a:t>
                      </a:r>
                      <a:r>
                        <a:rPr lang="zh-CN" sz="1400" kern="10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，</a:t>
                      </a:r>
                      <a:r>
                        <a:rPr lang="en-US" sz="1400" kern="10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5</a:t>
                      </a:r>
                      <a:r>
                        <a:rPr lang="zh-CN" sz="1400" kern="10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】</a:t>
                      </a:r>
                      <a:endParaRPr lang="zh-CN" sz="1400" kern="100"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266700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（</a:t>
                      </a:r>
                      <a:r>
                        <a:rPr lang="en-US" sz="1400" kern="100" dirty="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1</a:t>
                      </a:r>
                      <a:r>
                        <a:rPr lang="zh-CN" sz="1400" kern="100" dirty="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），（</a:t>
                      </a:r>
                      <a:r>
                        <a:rPr lang="en-US" sz="1400" kern="100" dirty="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2</a:t>
                      </a:r>
                      <a:r>
                        <a:rPr lang="zh-CN" sz="1400" kern="100" dirty="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），（</a:t>
                      </a:r>
                      <a:r>
                        <a:rPr lang="en-US" sz="1400" kern="100" dirty="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3</a:t>
                      </a:r>
                      <a:r>
                        <a:rPr lang="zh-CN" sz="1400" kern="100" dirty="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），（</a:t>
                      </a:r>
                      <a:r>
                        <a:rPr lang="en-US" sz="1400" kern="100" dirty="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4</a:t>
                      </a:r>
                      <a:r>
                        <a:rPr lang="zh-CN" sz="1400" kern="100" dirty="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），（</a:t>
                      </a:r>
                      <a:r>
                        <a:rPr lang="en-US" sz="1400" kern="100" dirty="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5</a:t>
                      </a:r>
                      <a:r>
                        <a:rPr lang="zh-CN" sz="1400" kern="100" dirty="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），（</a:t>
                      </a:r>
                      <a:r>
                        <a:rPr lang="en-US" sz="1400" kern="100" dirty="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6</a:t>
                      </a:r>
                      <a:r>
                        <a:rPr lang="zh-CN" sz="1400" kern="100" dirty="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）</a:t>
                      </a:r>
                      <a:endParaRPr lang="zh-CN" sz="1400" kern="100" dirty="0"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266700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一般三角形</a:t>
                      </a:r>
                      <a:endParaRPr lang="zh-CN" sz="1400" kern="100" dirty="0"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</a:tr>
              <a:tr h="430032">
                <a:tc>
                  <a:txBody>
                    <a:bodyPr/>
                    <a:lstStyle/>
                    <a:p>
                      <a:pPr indent="266700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2</a:t>
                      </a:r>
                      <a:endParaRPr lang="zh-CN" sz="1400" kern="100" dirty="0"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266700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【</a:t>
                      </a:r>
                      <a:r>
                        <a:rPr lang="en-US" sz="1400" kern="10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0</a:t>
                      </a:r>
                      <a:r>
                        <a:rPr lang="zh-CN" sz="1400" kern="10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，</a:t>
                      </a:r>
                      <a:r>
                        <a:rPr lang="en-US" sz="1400" kern="10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1</a:t>
                      </a:r>
                      <a:r>
                        <a:rPr lang="zh-CN" sz="1400" kern="10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，</a:t>
                      </a:r>
                      <a:r>
                        <a:rPr lang="en-US" sz="1400" kern="10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2</a:t>
                      </a:r>
                      <a:r>
                        <a:rPr lang="zh-CN" sz="1400" kern="10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】</a:t>
                      </a:r>
                      <a:endParaRPr lang="zh-CN" sz="1400" kern="100"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266700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（</a:t>
                      </a:r>
                      <a:r>
                        <a:rPr lang="en-US" sz="1400" kern="10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7</a:t>
                      </a:r>
                      <a:r>
                        <a:rPr lang="zh-CN" sz="1400" kern="10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）</a:t>
                      </a:r>
                      <a:endParaRPr lang="zh-CN" sz="1400" kern="100"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 rowSpan="6">
                  <a:txBody>
                    <a:bodyPr/>
                    <a:lstStyle/>
                    <a:p>
                      <a:r>
                        <a:rPr kumimoji="0" lang="zh-CN" altLang="en-US" sz="1400" kern="1200" dirty="0" smtClean="0">
                          <a:solidFill>
                            <a:schemeClr val="dk1"/>
                          </a:solidFill>
                          <a:latin typeface="楷体" panose="02010609060101010101" pitchFamily="49" charset="-122"/>
                          <a:ea typeface="+mn-ea"/>
                          <a:cs typeface="楷体" panose="02010609060101010101" pitchFamily="49" charset="-122"/>
                        </a:rPr>
                        <a:t>不能构成三角形</a:t>
                      </a:r>
                      <a:endParaRPr lang="zh-CN" altLang="en-US" sz="1400" dirty="0">
                        <a:latin typeface="楷体" panose="02010609060101010101" pitchFamily="49" charset="-122"/>
                        <a:cs typeface="楷体" panose="02010609060101010101" pitchFamily="49" charset="-122"/>
                      </a:endParaRPr>
                    </a:p>
                  </a:txBody>
                  <a:tcPr marL="91444" marR="91444"/>
                </a:tc>
              </a:tr>
              <a:tr h="430032">
                <a:tc>
                  <a:txBody>
                    <a:bodyPr/>
                    <a:lstStyle/>
                    <a:p>
                      <a:pPr indent="266700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3</a:t>
                      </a:r>
                      <a:endParaRPr lang="zh-CN" sz="1400" kern="100"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266700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【</a:t>
                      </a:r>
                      <a:r>
                        <a:rPr lang="en-US" sz="1400" kern="10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1</a:t>
                      </a:r>
                      <a:r>
                        <a:rPr lang="zh-CN" sz="1400" kern="10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，</a:t>
                      </a:r>
                      <a:r>
                        <a:rPr lang="en-US" sz="1400" kern="10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0</a:t>
                      </a:r>
                      <a:r>
                        <a:rPr lang="zh-CN" sz="1400" kern="10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，</a:t>
                      </a:r>
                      <a:r>
                        <a:rPr lang="en-US" sz="1400" kern="10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2</a:t>
                      </a:r>
                      <a:r>
                        <a:rPr lang="zh-CN" sz="1400" kern="10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】</a:t>
                      </a:r>
                      <a:endParaRPr lang="zh-CN" sz="1400" kern="100"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266700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（</a:t>
                      </a:r>
                      <a:r>
                        <a:rPr lang="en-US" sz="1400" kern="10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8</a:t>
                      </a:r>
                      <a:r>
                        <a:rPr lang="zh-CN" sz="1400" kern="10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）</a:t>
                      </a:r>
                      <a:endParaRPr lang="zh-CN" sz="1400" kern="100"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 vMerge="1">
                  <a:tcPr/>
                </a:tc>
              </a:tr>
              <a:tr h="430032">
                <a:tc>
                  <a:txBody>
                    <a:bodyPr/>
                    <a:lstStyle/>
                    <a:p>
                      <a:pPr indent="266700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4</a:t>
                      </a:r>
                      <a:endParaRPr lang="zh-CN" sz="1400" kern="100"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266700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【</a:t>
                      </a:r>
                      <a:r>
                        <a:rPr lang="en-US" sz="1400" kern="10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1</a:t>
                      </a:r>
                      <a:r>
                        <a:rPr lang="zh-CN" sz="1400" kern="10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，</a:t>
                      </a:r>
                      <a:r>
                        <a:rPr lang="en-US" sz="1400" kern="10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2</a:t>
                      </a:r>
                      <a:r>
                        <a:rPr lang="zh-CN" sz="1400" kern="10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，</a:t>
                      </a:r>
                      <a:r>
                        <a:rPr lang="en-US" sz="1400" kern="10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0</a:t>
                      </a:r>
                      <a:r>
                        <a:rPr lang="zh-CN" sz="1400" kern="10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】</a:t>
                      </a:r>
                      <a:endParaRPr lang="zh-CN" sz="1400" kern="100"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266700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（</a:t>
                      </a:r>
                      <a:r>
                        <a:rPr lang="en-US" sz="1400" kern="100" dirty="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9</a:t>
                      </a:r>
                      <a:r>
                        <a:rPr lang="zh-CN" sz="1400" kern="100" dirty="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）</a:t>
                      </a:r>
                      <a:endParaRPr lang="zh-CN" sz="1400" kern="100" dirty="0"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 vMerge="1">
                  <a:tcPr/>
                </a:tc>
              </a:tr>
              <a:tr h="430032">
                <a:tc>
                  <a:txBody>
                    <a:bodyPr/>
                    <a:lstStyle/>
                    <a:p>
                      <a:pPr indent="266700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5</a:t>
                      </a:r>
                      <a:endParaRPr lang="zh-CN" sz="1400" kern="100"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266700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【</a:t>
                      </a:r>
                      <a:r>
                        <a:rPr lang="en-US" sz="1400" kern="10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1</a:t>
                      </a:r>
                      <a:r>
                        <a:rPr lang="zh-CN" sz="1400" kern="10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，</a:t>
                      </a:r>
                      <a:r>
                        <a:rPr lang="en-US" sz="1400" kern="10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2</a:t>
                      </a:r>
                      <a:r>
                        <a:rPr lang="zh-CN" sz="1400" kern="10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，</a:t>
                      </a:r>
                      <a:r>
                        <a:rPr lang="en-US" sz="1400" kern="10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3</a:t>
                      </a:r>
                      <a:r>
                        <a:rPr lang="zh-CN" sz="1400" kern="10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】</a:t>
                      </a:r>
                      <a:endParaRPr lang="zh-CN" sz="1400" kern="100"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266700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（</a:t>
                      </a:r>
                      <a:r>
                        <a:rPr lang="en-US" sz="1400" kern="10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10</a:t>
                      </a:r>
                      <a:r>
                        <a:rPr lang="zh-CN" sz="1400" kern="10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）</a:t>
                      </a:r>
                      <a:endParaRPr lang="zh-CN" sz="1400" kern="100"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 vMerge="1">
                  <a:tcPr/>
                </a:tc>
              </a:tr>
              <a:tr h="430032">
                <a:tc>
                  <a:txBody>
                    <a:bodyPr/>
                    <a:lstStyle/>
                    <a:p>
                      <a:pPr indent="266700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6</a:t>
                      </a:r>
                      <a:endParaRPr lang="zh-CN" sz="1400" kern="100"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266700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【</a:t>
                      </a:r>
                      <a:r>
                        <a:rPr lang="en-US" sz="1400" kern="10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1</a:t>
                      </a:r>
                      <a:r>
                        <a:rPr lang="zh-CN" sz="1400" kern="10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，</a:t>
                      </a:r>
                      <a:r>
                        <a:rPr lang="en-US" sz="1400" kern="10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3</a:t>
                      </a:r>
                      <a:r>
                        <a:rPr lang="zh-CN" sz="1400" kern="10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，</a:t>
                      </a:r>
                      <a:r>
                        <a:rPr lang="en-US" sz="1400" kern="10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2</a:t>
                      </a:r>
                      <a:r>
                        <a:rPr lang="zh-CN" sz="1400" kern="10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】</a:t>
                      </a:r>
                      <a:endParaRPr lang="zh-CN" sz="1400" kern="100"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266700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（</a:t>
                      </a:r>
                      <a:r>
                        <a:rPr lang="en-US" sz="1400" kern="100" dirty="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11</a:t>
                      </a:r>
                      <a:r>
                        <a:rPr lang="zh-CN" sz="1400" kern="100" dirty="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）</a:t>
                      </a:r>
                      <a:endParaRPr lang="zh-CN" sz="1400" kern="100" dirty="0"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 vMerge="1">
                  <a:tcPr/>
                </a:tc>
              </a:tr>
              <a:tr h="430032">
                <a:tc>
                  <a:txBody>
                    <a:bodyPr/>
                    <a:lstStyle/>
                    <a:p>
                      <a:pPr indent="266700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7</a:t>
                      </a:r>
                      <a:endParaRPr lang="zh-CN" sz="1400" kern="100"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266700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【</a:t>
                      </a:r>
                      <a:r>
                        <a:rPr lang="en-US" sz="1400" kern="10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3</a:t>
                      </a:r>
                      <a:r>
                        <a:rPr lang="zh-CN" sz="1400" kern="10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，</a:t>
                      </a:r>
                      <a:r>
                        <a:rPr lang="en-US" sz="1400" kern="10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1</a:t>
                      </a:r>
                      <a:r>
                        <a:rPr lang="zh-CN" sz="1400" kern="10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，</a:t>
                      </a:r>
                      <a:r>
                        <a:rPr lang="en-US" sz="1400" kern="10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2</a:t>
                      </a:r>
                      <a:r>
                        <a:rPr lang="zh-CN" sz="1400" kern="10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】</a:t>
                      </a:r>
                      <a:endParaRPr lang="zh-CN" sz="1400" kern="100"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266700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（</a:t>
                      </a:r>
                      <a:r>
                        <a:rPr lang="en-US" sz="1400" kern="100" dirty="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12</a:t>
                      </a:r>
                      <a:r>
                        <a:rPr lang="zh-CN" sz="1400" kern="100" dirty="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）</a:t>
                      </a:r>
                      <a:endParaRPr lang="zh-CN" sz="1400" kern="100" dirty="0"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 vMerge="1">
                  <a:tcPr/>
                </a:tc>
              </a:tr>
              <a:tr h="643301">
                <a:tc>
                  <a:txBody>
                    <a:bodyPr/>
                    <a:lstStyle/>
                    <a:p>
                      <a:pPr indent="266700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8</a:t>
                      </a:r>
                      <a:endParaRPr lang="zh-CN" sz="1400" kern="100" dirty="0"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266700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【</a:t>
                      </a:r>
                      <a:r>
                        <a:rPr lang="en-US" sz="1400" kern="100" dirty="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3</a:t>
                      </a:r>
                      <a:r>
                        <a:rPr lang="zh-CN" sz="1400" kern="100" dirty="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，</a:t>
                      </a:r>
                      <a:r>
                        <a:rPr lang="en-US" sz="1400" kern="100" dirty="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3</a:t>
                      </a:r>
                      <a:r>
                        <a:rPr lang="zh-CN" sz="1400" kern="100" dirty="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，</a:t>
                      </a:r>
                      <a:r>
                        <a:rPr lang="en-US" sz="1400" kern="100" dirty="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4</a:t>
                      </a:r>
                      <a:r>
                        <a:rPr lang="zh-CN" sz="1400" kern="100" dirty="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】</a:t>
                      </a:r>
                      <a:endParaRPr lang="zh-CN" sz="1400" kern="100" dirty="0"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266700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（</a:t>
                      </a:r>
                      <a:r>
                        <a:rPr lang="en-US" sz="1400" kern="100" dirty="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1</a:t>
                      </a:r>
                      <a:r>
                        <a:rPr lang="zh-CN" sz="1400" kern="100" dirty="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），（</a:t>
                      </a:r>
                      <a:r>
                        <a:rPr lang="en-US" sz="1400" kern="100" dirty="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2</a:t>
                      </a:r>
                      <a:r>
                        <a:rPr lang="zh-CN" sz="1400" kern="100" dirty="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），（</a:t>
                      </a:r>
                      <a:r>
                        <a:rPr lang="en-US" sz="1400" kern="100" dirty="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3</a:t>
                      </a:r>
                      <a:r>
                        <a:rPr lang="zh-CN" sz="1400" kern="100" dirty="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），（</a:t>
                      </a:r>
                      <a:r>
                        <a:rPr lang="en-US" sz="1400" kern="100" dirty="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4</a:t>
                      </a:r>
                      <a:r>
                        <a:rPr lang="zh-CN" sz="1400" kern="100" dirty="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），（</a:t>
                      </a:r>
                      <a:r>
                        <a:rPr lang="en-US" sz="1400" kern="100" dirty="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5</a:t>
                      </a:r>
                      <a:r>
                        <a:rPr lang="zh-CN" sz="1400" kern="100" dirty="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），（</a:t>
                      </a:r>
                      <a:r>
                        <a:rPr lang="en-US" sz="1400" kern="100" dirty="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6</a:t>
                      </a:r>
                      <a:r>
                        <a:rPr lang="zh-CN" sz="1400" kern="100" dirty="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），（</a:t>
                      </a:r>
                      <a:r>
                        <a:rPr lang="en-US" sz="1400" kern="100" dirty="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13</a:t>
                      </a:r>
                      <a:r>
                        <a:rPr lang="zh-CN" sz="1400" kern="100" dirty="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）</a:t>
                      </a:r>
                      <a:endParaRPr lang="zh-CN" sz="1400" kern="100" dirty="0"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 rowSpan="3">
                  <a:txBody>
                    <a:bodyPr/>
                    <a:lstStyle/>
                    <a:p>
                      <a:pPr indent="266700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等腰三角形</a:t>
                      </a:r>
                      <a:endParaRPr lang="zh-CN" sz="1400" kern="100" dirty="0"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</a:tr>
              <a:tr h="643301">
                <a:tc>
                  <a:txBody>
                    <a:bodyPr/>
                    <a:lstStyle/>
                    <a:p>
                      <a:pPr indent="266700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9</a:t>
                      </a:r>
                      <a:endParaRPr lang="zh-CN" sz="1400" kern="100"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266700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【</a:t>
                      </a:r>
                      <a:r>
                        <a:rPr lang="en-US" sz="1400" kern="10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3</a:t>
                      </a:r>
                      <a:r>
                        <a:rPr lang="zh-CN" sz="1400" kern="10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，</a:t>
                      </a:r>
                      <a:r>
                        <a:rPr lang="en-US" sz="1400" kern="10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4</a:t>
                      </a:r>
                      <a:r>
                        <a:rPr lang="zh-CN" sz="1400" kern="10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，</a:t>
                      </a:r>
                      <a:r>
                        <a:rPr lang="en-US" sz="1400" kern="10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4</a:t>
                      </a:r>
                      <a:r>
                        <a:rPr lang="zh-CN" sz="1400" kern="10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】</a:t>
                      </a:r>
                      <a:endParaRPr lang="zh-CN" sz="1400" kern="100"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266700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（</a:t>
                      </a:r>
                      <a:r>
                        <a:rPr lang="en-US" sz="1400" kern="100" dirty="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1</a:t>
                      </a:r>
                      <a:r>
                        <a:rPr lang="zh-CN" sz="1400" kern="100" dirty="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），（</a:t>
                      </a:r>
                      <a:r>
                        <a:rPr lang="en-US" sz="1400" kern="100" dirty="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2</a:t>
                      </a:r>
                      <a:r>
                        <a:rPr lang="zh-CN" sz="1400" kern="100" dirty="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），（</a:t>
                      </a:r>
                      <a:r>
                        <a:rPr lang="en-US" sz="1400" kern="100" dirty="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3</a:t>
                      </a:r>
                      <a:r>
                        <a:rPr lang="zh-CN" sz="1400" kern="100" dirty="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），（</a:t>
                      </a:r>
                      <a:r>
                        <a:rPr lang="en-US" sz="1400" kern="100" dirty="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4</a:t>
                      </a:r>
                      <a:r>
                        <a:rPr lang="zh-CN" sz="1400" kern="100" dirty="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），（</a:t>
                      </a:r>
                      <a:r>
                        <a:rPr lang="en-US" sz="1400" kern="100" dirty="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5</a:t>
                      </a:r>
                      <a:r>
                        <a:rPr lang="zh-CN" sz="1400" kern="100" dirty="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），（</a:t>
                      </a:r>
                      <a:r>
                        <a:rPr lang="en-US" sz="1400" kern="100" dirty="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6</a:t>
                      </a:r>
                      <a:r>
                        <a:rPr lang="zh-CN" sz="1400" kern="100" dirty="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），（</a:t>
                      </a:r>
                      <a:r>
                        <a:rPr lang="en-US" sz="1400" kern="100" dirty="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14</a:t>
                      </a:r>
                      <a:r>
                        <a:rPr lang="zh-CN" sz="1400" kern="100" dirty="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）</a:t>
                      </a:r>
                      <a:endParaRPr lang="zh-CN" sz="1400" kern="100" dirty="0"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 vMerge="1">
                  <a:tcPr/>
                </a:tc>
              </a:tr>
              <a:tr h="643301">
                <a:tc>
                  <a:txBody>
                    <a:bodyPr/>
                    <a:lstStyle/>
                    <a:p>
                      <a:pPr indent="266700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10</a:t>
                      </a:r>
                      <a:endParaRPr lang="zh-CN" sz="1400" kern="100"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266700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【</a:t>
                      </a:r>
                      <a:r>
                        <a:rPr lang="en-US" sz="1400" kern="10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3</a:t>
                      </a:r>
                      <a:r>
                        <a:rPr lang="zh-CN" sz="1400" kern="10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，</a:t>
                      </a:r>
                      <a:r>
                        <a:rPr lang="en-US" sz="1400" kern="10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4</a:t>
                      </a:r>
                      <a:r>
                        <a:rPr lang="zh-CN" sz="1400" kern="10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，</a:t>
                      </a:r>
                      <a:r>
                        <a:rPr lang="en-US" sz="1400" kern="10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3</a:t>
                      </a:r>
                      <a:r>
                        <a:rPr lang="zh-CN" sz="1400" kern="10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】</a:t>
                      </a:r>
                      <a:endParaRPr lang="zh-CN" sz="1400" kern="100"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266700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（</a:t>
                      </a:r>
                      <a:r>
                        <a:rPr lang="en-US" sz="1400" kern="100" dirty="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1</a:t>
                      </a:r>
                      <a:r>
                        <a:rPr lang="zh-CN" sz="1400" kern="100" dirty="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），（</a:t>
                      </a:r>
                      <a:r>
                        <a:rPr lang="en-US" sz="1400" kern="100" dirty="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2</a:t>
                      </a:r>
                      <a:r>
                        <a:rPr lang="zh-CN" sz="1400" kern="100" dirty="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），（</a:t>
                      </a:r>
                      <a:r>
                        <a:rPr lang="en-US" sz="1400" kern="100" dirty="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3</a:t>
                      </a:r>
                      <a:r>
                        <a:rPr lang="zh-CN" sz="1400" kern="100" dirty="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），（</a:t>
                      </a:r>
                      <a:r>
                        <a:rPr lang="en-US" sz="1400" kern="100" dirty="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4</a:t>
                      </a:r>
                      <a:r>
                        <a:rPr lang="zh-CN" sz="1400" kern="100" dirty="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），（</a:t>
                      </a:r>
                      <a:r>
                        <a:rPr lang="en-US" sz="1400" kern="100" dirty="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5</a:t>
                      </a:r>
                      <a:r>
                        <a:rPr lang="zh-CN" sz="1400" kern="100" dirty="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），（</a:t>
                      </a:r>
                      <a:r>
                        <a:rPr lang="en-US" sz="1400" kern="100" dirty="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6</a:t>
                      </a:r>
                      <a:r>
                        <a:rPr lang="zh-CN" sz="1400" kern="100" dirty="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），（</a:t>
                      </a:r>
                      <a:r>
                        <a:rPr lang="en-US" sz="1400" kern="100" dirty="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15</a:t>
                      </a:r>
                      <a:r>
                        <a:rPr lang="zh-CN" sz="1400" kern="100" dirty="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）</a:t>
                      </a:r>
                      <a:endParaRPr lang="zh-CN" sz="1400" kern="100" dirty="0"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 vMerge="1">
                  <a:tcPr/>
                </a:tc>
              </a:tr>
            </a:tbl>
          </a:graphicData>
        </a:graphic>
      </p:graphicFrame>
      <p:sp>
        <p:nvSpPr>
          <p:cNvPr id="39992" name="标题 1"/>
          <p:cNvSpPr>
            <a:spLocks noGrp="1"/>
          </p:cNvSpPr>
          <p:nvPr>
            <p:ph type="title"/>
          </p:nvPr>
        </p:nvSpPr>
        <p:spPr>
          <a:xfrm>
            <a:off x="0" y="0"/>
            <a:ext cx="7772400" cy="890588"/>
          </a:xfrm>
        </p:spPr>
        <p:txBody>
          <a:bodyPr vert="horz" wrap="square" lIns="91440" tIns="45720" rIns="91440" bIns="45720" anchor="ctr"/>
          <a:p>
            <a:r>
              <a:rPr lang="zh-CN" altLang="en-US" dirty="0">
                <a:sym typeface="+mn-ea"/>
              </a:rPr>
              <a:t>等价类划分法</a:t>
            </a:r>
            <a:r>
              <a:rPr lang="en-US" altLang="zh-CN" dirty="0">
                <a:sym typeface="+mn-ea"/>
              </a:rPr>
              <a:t>—</a:t>
            </a:r>
            <a:r>
              <a:rPr lang="zh-CN" altLang="en-US" dirty="0"/>
              <a:t>实例讲解</a:t>
            </a:r>
            <a:endParaRPr lang="zh-CN" altLang="en-US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4" name="内容占位符 3"/>
          <p:cNvGraphicFramePr>
            <a:graphicFrameLocks noGrp="1"/>
          </p:cNvGraphicFramePr>
          <p:nvPr>
            <p:ph idx="4294967295"/>
          </p:nvPr>
        </p:nvGraphicFramePr>
        <p:xfrm>
          <a:off x="214313" y="1714500"/>
          <a:ext cx="8401050" cy="36433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23649"/>
                <a:gridCol w="1832696"/>
                <a:gridCol w="4178547"/>
                <a:gridCol w="1466158"/>
              </a:tblGrid>
              <a:tr h="464157">
                <a:tc>
                  <a:txBody>
                    <a:bodyPr/>
                    <a:lstStyle/>
                    <a:p>
                      <a:r>
                        <a:rPr lang="zh-CN" altLang="en-US" sz="1800" dirty="0" smtClean="0">
                          <a:latin typeface="楷体" panose="02010609060101010101" pitchFamily="49" charset="-122"/>
                          <a:cs typeface="楷体" panose="02010609060101010101" pitchFamily="49" charset="-122"/>
                        </a:rPr>
                        <a:t>序号</a:t>
                      </a:r>
                      <a:endParaRPr lang="zh-CN" altLang="en-US" sz="1800" dirty="0">
                        <a:latin typeface="楷体" panose="02010609060101010101" pitchFamily="49" charset="-122"/>
                        <a:cs typeface="楷体" panose="02010609060101010101" pitchFamily="49" charset="-122"/>
                      </a:endParaRPr>
                    </a:p>
                  </a:txBody>
                  <a:tcPr marL="91439" marR="91439"/>
                </a:tc>
                <a:tc>
                  <a:txBody>
                    <a:bodyPr/>
                    <a:lstStyle/>
                    <a:p>
                      <a:r>
                        <a:rPr lang="zh-CN" altLang="en-US" sz="1800" dirty="0" smtClean="0">
                          <a:latin typeface="楷体" panose="02010609060101010101" pitchFamily="49" charset="-122"/>
                          <a:cs typeface="楷体" panose="02010609060101010101" pitchFamily="49" charset="-122"/>
                        </a:rPr>
                        <a:t>输入值（</a:t>
                      </a:r>
                      <a:r>
                        <a:rPr lang="en-US" altLang="zh-CN" sz="1800" dirty="0" smtClean="0">
                          <a:latin typeface="楷体" panose="02010609060101010101" pitchFamily="49" charset="-122"/>
                          <a:cs typeface="楷体" panose="02010609060101010101" pitchFamily="49" charset="-122"/>
                        </a:rPr>
                        <a:t>A/B/C</a:t>
                      </a:r>
                      <a:r>
                        <a:rPr lang="zh-CN" altLang="en-US" sz="1800" dirty="0" smtClean="0">
                          <a:latin typeface="楷体" panose="02010609060101010101" pitchFamily="49" charset="-122"/>
                          <a:cs typeface="楷体" panose="02010609060101010101" pitchFamily="49" charset="-122"/>
                        </a:rPr>
                        <a:t>）</a:t>
                      </a:r>
                      <a:endParaRPr lang="zh-CN" altLang="en-US" sz="1800" dirty="0">
                        <a:latin typeface="楷体" panose="02010609060101010101" pitchFamily="49" charset="-122"/>
                        <a:cs typeface="楷体" panose="02010609060101010101" pitchFamily="49" charset="-122"/>
                      </a:endParaRPr>
                    </a:p>
                  </a:txBody>
                  <a:tcPr marL="91439" marR="91439"/>
                </a:tc>
                <a:tc>
                  <a:txBody>
                    <a:bodyPr/>
                    <a:lstStyle/>
                    <a:p>
                      <a:r>
                        <a:rPr lang="zh-CN" altLang="en-US" sz="1800" dirty="0" smtClean="0">
                          <a:latin typeface="楷体" panose="02010609060101010101" pitchFamily="49" charset="-122"/>
                          <a:cs typeface="楷体" panose="02010609060101010101" pitchFamily="49" charset="-122"/>
                        </a:rPr>
                        <a:t>覆盖等价类编号</a:t>
                      </a:r>
                      <a:endParaRPr lang="zh-CN" altLang="en-US" sz="1800" dirty="0">
                        <a:latin typeface="楷体" panose="02010609060101010101" pitchFamily="49" charset="-122"/>
                        <a:cs typeface="楷体" panose="02010609060101010101" pitchFamily="49" charset="-122"/>
                      </a:endParaRPr>
                    </a:p>
                  </a:txBody>
                  <a:tcPr marL="91439" marR="91439"/>
                </a:tc>
                <a:tc>
                  <a:txBody>
                    <a:bodyPr/>
                    <a:lstStyle/>
                    <a:p>
                      <a:r>
                        <a:rPr lang="zh-CN" altLang="en-US" sz="1800" dirty="0" smtClean="0">
                          <a:latin typeface="楷体" panose="02010609060101010101" pitchFamily="49" charset="-122"/>
                          <a:cs typeface="楷体" panose="02010609060101010101" pitchFamily="49" charset="-122"/>
                        </a:rPr>
                        <a:t>输出</a:t>
                      </a:r>
                      <a:endParaRPr lang="zh-CN" altLang="en-US" sz="1800" dirty="0">
                        <a:latin typeface="楷体" panose="02010609060101010101" pitchFamily="49" charset="-122"/>
                        <a:cs typeface="楷体" panose="02010609060101010101" pitchFamily="49" charset="-122"/>
                      </a:endParaRPr>
                    </a:p>
                  </a:txBody>
                  <a:tcPr marL="91439" marR="91439"/>
                </a:tc>
              </a:tr>
              <a:tr h="635831">
                <a:tc>
                  <a:txBody>
                    <a:bodyPr/>
                    <a:lstStyle/>
                    <a:p>
                      <a:pPr indent="266700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11</a:t>
                      </a:r>
                      <a:endParaRPr lang="zh-CN" sz="1400" kern="100" dirty="0"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266700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【</a:t>
                      </a:r>
                      <a:r>
                        <a:rPr lang="en-US" sz="1400" kern="10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3</a:t>
                      </a:r>
                      <a:r>
                        <a:rPr lang="zh-CN" sz="1400" kern="10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，</a:t>
                      </a:r>
                      <a:r>
                        <a:rPr lang="en-US" sz="1400" kern="10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4</a:t>
                      </a:r>
                      <a:r>
                        <a:rPr lang="zh-CN" sz="1400" kern="10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，</a:t>
                      </a:r>
                      <a:r>
                        <a:rPr lang="en-US" sz="1400" kern="10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5</a:t>
                      </a:r>
                      <a:r>
                        <a:rPr lang="zh-CN" sz="1400" kern="10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】</a:t>
                      </a:r>
                      <a:endParaRPr lang="zh-CN" sz="1400" kern="100"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266700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（</a:t>
                      </a:r>
                      <a:r>
                        <a:rPr lang="en-US" sz="1400" kern="10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1</a:t>
                      </a:r>
                      <a:r>
                        <a:rPr lang="zh-CN" sz="1400" kern="10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），（</a:t>
                      </a:r>
                      <a:r>
                        <a:rPr lang="en-US" sz="1400" kern="10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2</a:t>
                      </a:r>
                      <a:r>
                        <a:rPr lang="zh-CN" sz="1400" kern="10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），（</a:t>
                      </a:r>
                      <a:r>
                        <a:rPr lang="en-US" sz="1400" kern="10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3</a:t>
                      </a:r>
                      <a:r>
                        <a:rPr lang="zh-CN" sz="1400" kern="10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），（</a:t>
                      </a:r>
                      <a:r>
                        <a:rPr lang="en-US" sz="1400" kern="10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4</a:t>
                      </a:r>
                      <a:r>
                        <a:rPr lang="zh-CN" sz="1400" kern="10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），（</a:t>
                      </a:r>
                      <a:r>
                        <a:rPr lang="en-US" sz="1400" kern="10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5</a:t>
                      </a:r>
                      <a:r>
                        <a:rPr lang="zh-CN" sz="1400" kern="10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），（</a:t>
                      </a:r>
                      <a:r>
                        <a:rPr lang="en-US" sz="1400" kern="10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6</a:t>
                      </a:r>
                      <a:r>
                        <a:rPr lang="zh-CN" sz="1400" kern="10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），（</a:t>
                      </a:r>
                      <a:r>
                        <a:rPr lang="en-US" sz="1400" kern="10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16</a:t>
                      </a:r>
                      <a:r>
                        <a:rPr lang="zh-CN" sz="1400" kern="10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）</a:t>
                      </a:r>
                      <a:endParaRPr lang="zh-CN" sz="1400" kern="100"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266700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非等腰三角形</a:t>
                      </a:r>
                      <a:endParaRPr lang="zh-CN" sz="1400" kern="100" dirty="0"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</a:tr>
              <a:tr h="635831">
                <a:tc>
                  <a:txBody>
                    <a:bodyPr/>
                    <a:lstStyle/>
                    <a:p>
                      <a:pPr indent="266700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12</a:t>
                      </a:r>
                      <a:endParaRPr lang="zh-CN" sz="1400" kern="100"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266700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【</a:t>
                      </a:r>
                      <a:r>
                        <a:rPr lang="en-US" sz="1400" kern="100" dirty="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3</a:t>
                      </a:r>
                      <a:r>
                        <a:rPr lang="zh-CN" sz="1400" kern="100" dirty="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，</a:t>
                      </a:r>
                      <a:r>
                        <a:rPr lang="en-US" sz="1400" kern="100" dirty="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3</a:t>
                      </a:r>
                      <a:r>
                        <a:rPr lang="zh-CN" sz="1400" kern="100" dirty="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，</a:t>
                      </a:r>
                      <a:r>
                        <a:rPr lang="en-US" sz="1400" kern="100" dirty="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3</a:t>
                      </a:r>
                      <a:r>
                        <a:rPr lang="zh-CN" sz="1400" kern="100" dirty="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】</a:t>
                      </a:r>
                      <a:endParaRPr lang="zh-CN" sz="1400" kern="100" dirty="0"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266700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（</a:t>
                      </a:r>
                      <a:r>
                        <a:rPr lang="en-US" sz="1400" kern="10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1</a:t>
                      </a:r>
                      <a:r>
                        <a:rPr lang="zh-CN" sz="1400" kern="10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），（</a:t>
                      </a:r>
                      <a:r>
                        <a:rPr lang="en-US" sz="1400" kern="10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2</a:t>
                      </a:r>
                      <a:r>
                        <a:rPr lang="zh-CN" sz="1400" kern="10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），（</a:t>
                      </a:r>
                      <a:r>
                        <a:rPr lang="en-US" sz="1400" kern="10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3</a:t>
                      </a:r>
                      <a:r>
                        <a:rPr lang="zh-CN" sz="1400" kern="10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），（</a:t>
                      </a:r>
                      <a:r>
                        <a:rPr lang="en-US" sz="1400" kern="10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4</a:t>
                      </a:r>
                      <a:r>
                        <a:rPr lang="zh-CN" sz="1400" kern="10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），（</a:t>
                      </a:r>
                      <a:r>
                        <a:rPr lang="en-US" sz="1400" kern="10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5</a:t>
                      </a:r>
                      <a:r>
                        <a:rPr lang="zh-CN" sz="1400" kern="10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），（</a:t>
                      </a:r>
                      <a:r>
                        <a:rPr lang="en-US" sz="1400" kern="10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6</a:t>
                      </a:r>
                      <a:r>
                        <a:rPr lang="zh-CN" sz="1400" kern="10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），（</a:t>
                      </a:r>
                      <a:r>
                        <a:rPr lang="en-US" sz="1400" kern="10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17</a:t>
                      </a:r>
                      <a:r>
                        <a:rPr lang="zh-CN" sz="1400" kern="10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）</a:t>
                      </a:r>
                      <a:endParaRPr lang="zh-CN" sz="1400" kern="100"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266700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是等边三角形</a:t>
                      </a:r>
                      <a:endParaRPr lang="zh-CN" sz="1400" kern="100" dirty="0"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</a:tr>
              <a:tr h="635831">
                <a:tc>
                  <a:txBody>
                    <a:bodyPr/>
                    <a:lstStyle/>
                    <a:p>
                      <a:pPr indent="266700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13</a:t>
                      </a:r>
                      <a:endParaRPr lang="zh-CN" sz="1400" kern="100"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266700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【</a:t>
                      </a:r>
                      <a:r>
                        <a:rPr lang="en-US" sz="1400" kern="10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3</a:t>
                      </a:r>
                      <a:r>
                        <a:rPr lang="zh-CN" sz="1400" kern="10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，</a:t>
                      </a:r>
                      <a:r>
                        <a:rPr lang="en-US" sz="1400" kern="10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4</a:t>
                      </a:r>
                      <a:r>
                        <a:rPr lang="zh-CN" sz="1400" kern="10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，</a:t>
                      </a:r>
                      <a:r>
                        <a:rPr lang="en-US" sz="1400" kern="10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4</a:t>
                      </a:r>
                      <a:r>
                        <a:rPr lang="zh-CN" sz="1400" kern="10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】</a:t>
                      </a:r>
                      <a:endParaRPr lang="zh-CN" sz="1400" kern="100"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266700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（</a:t>
                      </a:r>
                      <a:r>
                        <a:rPr lang="en-US" sz="1400" kern="100" dirty="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1</a:t>
                      </a:r>
                      <a:r>
                        <a:rPr lang="zh-CN" sz="1400" kern="100" dirty="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），（</a:t>
                      </a:r>
                      <a:r>
                        <a:rPr lang="en-US" sz="1400" kern="100" dirty="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2</a:t>
                      </a:r>
                      <a:r>
                        <a:rPr lang="zh-CN" sz="1400" kern="100" dirty="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），（</a:t>
                      </a:r>
                      <a:r>
                        <a:rPr lang="en-US" sz="1400" kern="100" dirty="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3</a:t>
                      </a:r>
                      <a:r>
                        <a:rPr lang="zh-CN" sz="1400" kern="100" dirty="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），（</a:t>
                      </a:r>
                      <a:r>
                        <a:rPr lang="en-US" sz="1400" kern="100" dirty="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4</a:t>
                      </a:r>
                      <a:r>
                        <a:rPr lang="zh-CN" sz="1400" kern="100" dirty="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），（</a:t>
                      </a:r>
                      <a:r>
                        <a:rPr lang="en-US" sz="1400" kern="100" dirty="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5</a:t>
                      </a:r>
                      <a:r>
                        <a:rPr lang="zh-CN" sz="1400" kern="100" dirty="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），（</a:t>
                      </a:r>
                      <a:r>
                        <a:rPr lang="en-US" sz="1400" kern="100" dirty="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6</a:t>
                      </a:r>
                      <a:r>
                        <a:rPr lang="zh-CN" sz="1400" kern="100" dirty="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），（</a:t>
                      </a:r>
                      <a:r>
                        <a:rPr lang="en-US" sz="1400" kern="100" dirty="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14</a:t>
                      </a:r>
                      <a:r>
                        <a:rPr lang="zh-CN" sz="1400" kern="100" dirty="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），（</a:t>
                      </a:r>
                      <a:r>
                        <a:rPr lang="en-US" sz="1400" kern="100" dirty="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18</a:t>
                      </a:r>
                      <a:r>
                        <a:rPr lang="zh-CN" sz="1400" kern="100" dirty="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）</a:t>
                      </a:r>
                      <a:endParaRPr lang="zh-CN" sz="1400" kern="100" dirty="0"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 rowSpan="3">
                  <a:txBody>
                    <a:bodyPr/>
                    <a:lstStyle/>
                    <a:p>
                      <a:endParaRPr kumimoji="0" lang="en-US" altLang="zh-CN" sz="1400" kern="1200" dirty="0" smtClean="0">
                        <a:solidFill>
                          <a:schemeClr val="dk1"/>
                        </a:solidFill>
                        <a:latin typeface="楷体" panose="02010609060101010101" pitchFamily="49" charset="-122"/>
                        <a:ea typeface="+mn-ea"/>
                        <a:cs typeface="楷体" panose="02010609060101010101" pitchFamily="49" charset="-122"/>
                      </a:endParaRPr>
                    </a:p>
                    <a:p>
                      <a:endParaRPr kumimoji="0" lang="en-US" altLang="zh-CN" sz="1400" kern="1200" dirty="0" smtClean="0">
                        <a:solidFill>
                          <a:schemeClr val="dk1"/>
                        </a:solidFill>
                        <a:latin typeface="楷体" panose="02010609060101010101" pitchFamily="49" charset="-122"/>
                        <a:ea typeface="+mn-ea"/>
                        <a:cs typeface="楷体" panose="02010609060101010101" pitchFamily="49" charset="-122"/>
                      </a:endParaRPr>
                    </a:p>
                    <a:p>
                      <a:r>
                        <a:rPr kumimoji="0" lang="zh-CN" altLang="en-US" sz="1400" kern="1200" dirty="0" smtClean="0">
                          <a:solidFill>
                            <a:schemeClr val="dk1"/>
                          </a:solidFill>
                          <a:latin typeface="楷体" panose="02010609060101010101" pitchFamily="49" charset="-122"/>
                          <a:ea typeface="+mn-ea"/>
                          <a:cs typeface="楷体" panose="02010609060101010101" pitchFamily="49" charset="-122"/>
                        </a:rPr>
                        <a:t>非等边三角形</a:t>
                      </a:r>
                      <a:endParaRPr lang="zh-CN" altLang="en-US" sz="1400" dirty="0">
                        <a:latin typeface="楷体" panose="02010609060101010101" pitchFamily="49" charset="-122"/>
                        <a:cs typeface="楷体" panose="02010609060101010101" pitchFamily="49" charset="-122"/>
                      </a:endParaRPr>
                    </a:p>
                  </a:txBody>
                  <a:tcPr marL="91439" marR="91439"/>
                </a:tc>
              </a:tr>
              <a:tr h="635831">
                <a:tc>
                  <a:txBody>
                    <a:bodyPr/>
                    <a:lstStyle/>
                    <a:p>
                      <a:pPr indent="266700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14</a:t>
                      </a:r>
                      <a:endParaRPr lang="zh-CN" sz="1400" kern="100"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266700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【</a:t>
                      </a:r>
                      <a:r>
                        <a:rPr lang="en-US" sz="1400" kern="10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3</a:t>
                      </a:r>
                      <a:r>
                        <a:rPr lang="zh-CN" sz="1400" kern="10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，</a:t>
                      </a:r>
                      <a:r>
                        <a:rPr lang="en-US" sz="1400" kern="10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4</a:t>
                      </a:r>
                      <a:r>
                        <a:rPr lang="zh-CN" sz="1400" kern="10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，</a:t>
                      </a:r>
                      <a:r>
                        <a:rPr lang="en-US" sz="1400" kern="10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3</a:t>
                      </a:r>
                      <a:r>
                        <a:rPr lang="zh-CN" sz="1400" kern="10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】</a:t>
                      </a:r>
                      <a:endParaRPr lang="zh-CN" sz="1400" kern="100"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266700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（</a:t>
                      </a:r>
                      <a:r>
                        <a:rPr lang="en-US" sz="1400" kern="100" dirty="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1</a:t>
                      </a:r>
                      <a:r>
                        <a:rPr lang="zh-CN" sz="1400" kern="100" dirty="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），（</a:t>
                      </a:r>
                      <a:r>
                        <a:rPr lang="en-US" sz="1400" kern="100" dirty="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2</a:t>
                      </a:r>
                      <a:r>
                        <a:rPr lang="zh-CN" sz="1400" kern="100" dirty="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），（</a:t>
                      </a:r>
                      <a:r>
                        <a:rPr lang="en-US" sz="1400" kern="100" dirty="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3</a:t>
                      </a:r>
                      <a:r>
                        <a:rPr lang="zh-CN" sz="1400" kern="100" dirty="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），（</a:t>
                      </a:r>
                      <a:r>
                        <a:rPr lang="en-US" sz="1400" kern="100" dirty="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4</a:t>
                      </a:r>
                      <a:r>
                        <a:rPr lang="zh-CN" sz="1400" kern="100" dirty="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），（</a:t>
                      </a:r>
                      <a:r>
                        <a:rPr lang="en-US" sz="1400" kern="100" dirty="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5</a:t>
                      </a:r>
                      <a:r>
                        <a:rPr lang="zh-CN" sz="1400" kern="100" dirty="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），（</a:t>
                      </a:r>
                      <a:r>
                        <a:rPr lang="en-US" sz="1400" kern="100" dirty="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6</a:t>
                      </a:r>
                      <a:r>
                        <a:rPr lang="zh-CN" sz="1400" kern="100" dirty="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），（</a:t>
                      </a:r>
                      <a:r>
                        <a:rPr lang="en-US" sz="1400" kern="100" dirty="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15</a:t>
                      </a:r>
                      <a:r>
                        <a:rPr lang="zh-CN" sz="1400" kern="100" dirty="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），（</a:t>
                      </a:r>
                      <a:r>
                        <a:rPr lang="en-US" sz="1400" kern="100" dirty="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19</a:t>
                      </a:r>
                      <a:r>
                        <a:rPr lang="zh-CN" sz="1400" kern="100" dirty="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）</a:t>
                      </a:r>
                      <a:endParaRPr lang="zh-CN" sz="1400" kern="100" dirty="0"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 vMerge="1">
                  <a:tcPr/>
                </a:tc>
              </a:tr>
              <a:tr h="635831">
                <a:tc>
                  <a:txBody>
                    <a:bodyPr/>
                    <a:lstStyle/>
                    <a:p>
                      <a:pPr indent="266700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15</a:t>
                      </a:r>
                      <a:endParaRPr lang="zh-CN" sz="1400" kern="100"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266700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【</a:t>
                      </a:r>
                      <a:r>
                        <a:rPr lang="en-US" sz="1400" kern="10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3</a:t>
                      </a:r>
                      <a:r>
                        <a:rPr lang="zh-CN" sz="1400" kern="10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，</a:t>
                      </a:r>
                      <a:r>
                        <a:rPr lang="en-US" sz="1400" kern="10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3</a:t>
                      </a:r>
                      <a:r>
                        <a:rPr lang="zh-CN" sz="1400" kern="10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，</a:t>
                      </a:r>
                      <a:r>
                        <a:rPr lang="en-US" sz="1400" kern="10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4</a:t>
                      </a:r>
                      <a:r>
                        <a:rPr lang="zh-CN" sz="1400" kern="10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】</a:t>
                      </a:r>
                      <a:endParaRPr lang="zh-CN" sz="1400" kern="100"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266700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（</a:t>
                      </a:r>
                      <a:r>
                        <a:rPr lang="en-US" sz="1400" kern="100" dirty="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1</a:t>
                      </a:r>
                      <a:r>
                        <a:rPr lang="zh-CN" sz="1400" kern="100" dirty="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），（</a:t>
                      </a:r>
                      <a:r>
                        <a:rPr lang="en-US" sz="1400" kern="100" dirty="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2</a:t>
                      </a:r>
                      <a:r>
                        <a:rPr lang="zh-CN" sz="1400" kern="100" dirty="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），（</a:t>
                      </a:r>
                      <a:r>
                        <a:rPr lang="en-US" sz="1400" kern="100" dirty="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3</a:t>
                      </a:r>
                      <a:r>
                        <a:rPr lang="zh-CN" sz="1400" kern="100" dirty="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），（</a:t>
                      </a:r>
                      <a:r>
                        <a:rPr lang="en-US" sz="1400" kern="100" dirty="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4</a:t>
                      </a:r>
                      <a:r>
                        <a:rPr lang="zh-CN" sz="1400" kern="100" dirty="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），（</a:t>
                      </a:r>
                      <a:r>
                        <a:rPr lang="en-US" sz="1400" kern="100" dirty="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5</a:t>
                      </a:r>
                      <a:r>
                        <a:rPr lang="zh-CN" sz="1400" kern="100" dirty="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），（</a:t>
                      </a:r>
                      <a:r>
                        <a:rPr lang="en-US" sz="1400" kern="100" dirty="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6</a:t>
                      </a:r>
                      <a:r>
                        <a:rPr lang="zh-CN" sz="1400" kern="100" dirty="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），（</a:t>
                      </a:r>
                      <a:r>
                        <a:rPr lang="en-US" sz="1400" kern="100" dirty="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13</a:t>
                      </a:r>
                      <a:r>
                        <a:rPr lang="zh-CN" sz="1400" kern="100" dirty="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），（</a:t>
                      </a:r>
                      <a:r>
                        <a:rPr lang="en-US" sz="1400" kern="100" dirty="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20</a:t>
                      </a:r>
                      <a:r>
                        <a:rPr lang="zh-CN" sz="1400" kern="100" dirty="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）</a:t>
                      </a:r>
                      <a:endParaRPr lang="zh-CN" sz="1400" kern="100" dirty="0"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 vMerge="1">
                  <a:tcPr/>
                </a:tc>
              </a:tr>
            </a:tbl>
          </a:graphicData>
        </a:graphic>
      </p:graphicFrame>
      <p:sp>
        <p:nvSpPr>
          <p:cNvPr id="40996" name="标题 1"/>
          <p:cNvSpPr>
            <a:spLocks noGrp="1"/>
          </p:cNvSpPr>
          <p:nvPr>
            <p:ph type="title"/>
          </p:nvPr>
        </p:nvSpPr>
        <p:spPr>
          <a:xfrm>
            <a:off x="0" y="0"/>
            <a:ext cx="7772400" cy="890588"/>
          </a:xfrm>
        </p:spPr>
        <p:txBody>
          <a:bodyPr vert="horz" wrap="square" lIns="91440" tIns="45720" rIns="91440" bIns="45720" anchor="ctr"/>
          <a:p>
            <a:r>
              <a:rPr lang="zh-CN" altLang="en-US" dirty="0">
                <a:sym typeface="+mn-ea"/>
              </a:rPr>
              <a:t>等价类划分法</a:t>
            </a:r>
            <a:r>
              <a:rPr lang="en-US" altLang="zh-CN" dirty="0">
                <a:sym typeface="+mn-ea"/>
              </a:rPr>
              <a:t>—</a:t>
            </a:r>
            <a:r>
              <a:rPr lang="zh-CN" altLang="en-US" dirty="0"/>
              <a:t>实例讲解</a:t>
            </a:r>
            <a:endParaRPr lang="zh-CN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Rectangle 2"/>
          <p:cNvSpPr>
            <a:spLocks noGrp="1" noRot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r>
              <a:rPr lang="zh-CN" altLang="en-US" dirty="0"/>
              <a:t>判定表的产生</a:t>
            </a:r>
            <a:endParaRPr lang="zh-CN" altLang="en-US" dirty="0"/>
          </a:p>
        </p:txBody>
      </p:sp>
      <p:sp>
        <p:nvSpPr>
          <p:cNvPr id="5123" name="Rectangle 3"/>
          <p:cNvSpPr>
            <a:spLocks noGrp="1" noRot="1"/>
          </p:cNvSpPr>
          <p:nvPr>
            <p:ph idx="1"/>
          </p:nvPr>
        </p:nvSpPr>
        <p:spPr>
          <a:xfrm>
            <a:off x="685800" y="2503805"/>
            <a:ext cx="7772400" cy="1850390"/>
          </a:xfrm>
        </p:spPr>
        <p:txBody>
          <a:bodyPr vert="horz" wrap="square" lIns="91440" tIns="45720" rIns="91440" bIns="45720" anchor="t"/>
          <a:p>
            <a:pPr>
              <a:buNone/>
            </a:pPr>
            <a:r>
              <a:rPr lang="zh-CN" altLang="en-US" sz="5400" dirty="0"/>
              <a:t>黑盒测试</a:t>
            </a:r>
            <a:r>
              <a:rPr lang="en-US" altLang="zh-CN" sz="5400" dirty="0"/>
              <a:t>-</a:t>
            </a:r>
            <a:r>
              <a:rPr lang="zh-CN" altLang="en-US" sz="5400" dirty="0"/>
              <a:t>等价类划分</a:t>
            </a:r>
            <a:r>
              <a:rPr lang="zh-CN" altLang="en-US" sz="5400" dirty="0"/>
              <a:t>法</a:t>
            </a:r>
            <a:endParaRPr lang="zh-CN" altLang="en-US" sz="5400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Rectangle 2"/>
          <p:cNvSpPr>
            <a:spLocks noGrp="1" noRot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r>
              <a:rPr lang="zh-CN" altLang="en-US" dirty="0"/>
              <a:t>判定表的产生</a:t>
            </a:r>
            <a:endParaRPr lang="zh-CN" altLang="en-US" dirty="0"/>
          </a:p>
        </p:txBody>
      </p:sp>
      <p:sp>
        <p:nvSpPr>
          <p:cNvPr id="5123" name="Rectangle 3"/>
          <p:cNvSpPr>
            <a:spLocks noGrp="1" noRot="1"/>
          </p:cNvSpPr>
          <p:nvPr>
            <p:ph idx="1"/>
          </p:nvPr>
        </p:nvSpPr>
        <p:spPr>
          <a:xfrm>
            <a:off x="685800" y="2503805"/>
            <a:ext cx="7772400" cy="1850390"/>
          </a:xfrm>
        </p:spPr>
        <p:txBody>
          <a:bodyPr vert="horz" wrap="square" lIns="91440" tIns="45720" rIns="91440" bIns="45720" anchor="t"/>
          <a:p>
            <a:pPr>
              <a:buNone/>
            </a:pPr>
            <a:r>
              <a:rPr lang="zh-CN" altLang="en-US" sz="5400" dirty="0"/>
              <a:t>黑盒测试</a:t>
            </a:r>
            <a:r>
              <a:rPr lang="en-US" altLang="zh-CN" sz="5400" dirty="0"/>
              <a:t>-</a:t>
            </a:r>
            <a:r>
              <a:rPr lang="zh-CN" altLang="en-US" sz="5400" dirty="0"/>
              <a:t>边界值分析法</a:t>
            </a:r>
            <a:endParaRPr lang="zh-CN" altLang="en-US" sz="5400"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Title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r>
              <a:rPr lang="zh-CN" altLang="en-US" dirty="0"/>
              <a:t>边界值分析法</a:t>
            </a:r>
            <a:endParaRPr lang="zh-CN" altLang="en-US" dirty="0"/>
          </a:p>
        </p:txBody>
      </p:sp>
      <p:sp>
        <p:nvSpPr>
          <p:cNvPr id="12291" name="Content Placeholder 2"/>
          <p:cNvSpPr>
            <a:spLocks noGrp="1"/>
          </p:cNvSpPr>
          <p:nvPr>
            <p:ph idx="1"/>
          </p:nvPr>
        </p:nvSpPr>
        <p:spPr>
          <a:xfrm>
            <a:off x="172085" y="1384935"/>
            <a:ext cx="8594725" cy="5142865"/>
          </a:xfrm>
        </p:spPr>
        <p:txBody>
          <a:bodyPr vert="horz" wrap="square" lIns="91440" tIns="45720" rIns="91440" bIns="45720" anchor="t"/>
          <a:p>
            <a:pPr>
              <a:lnSpc>
                <a:spcPct val="150000"/>
              </a:lnSpc>
              <a:buNone/>
            </a:pPr>
            <a:r>
              <a:rPr lang="en-US" altLang="zh-CN" sz="3200" dirty="0"/>
              <a:t>	    </a:t>
            </a:r>
            <a:r>
              <a:rPr lang="zh-CN" altLang="en-US" sz="3200" dirty="0"/>
              <a:t>大量的软件测试实践表明，</a:t>
            </a:r>
            <a:r>
              <a:rPr lang="zh-CN" altLang="en-US" sz="3200" dirty="0">
                <a:solidFill>
                  <a:srgbClr val="FF0000"/>
                </a:solidFill>
              </a:rPr>
              <a:t>故障</a:t>
            </a:r>
            <a:r>
              <a:rPr lang="zh-CN" altLang="en-US" sz="3200" dirty="0"/>
              <a:t>往往出现在</a:t>
            </a:r>
            <a:r>
              <a:rPr lang="zh-CN" altLang="en-US" sz="3200" dirty="0">
                <a:solidFill>
                  <a:srgbClr val="7030A0"/>
                </a:solidFill>
              </a:rPr>
              <a:t>定义域</a:t>
            </a:r>
            <a:r>
              <a:rPr lang="zh-CN" altLang="en-US" sz="3200" dirty="0"/>
              <a:t>或</a:t>
            </a:r>
            <a:r>
              <a:rPr lang="zh-CN" altLang="en-US" sz="3200" dirty="0">
                <a:solidFill>
                  <a:srgbClr val="7030A0"/>
                </a:solidFill>
              </a:rPr>
              <a:t>值域</a:t>
            </a:r>
            <a:r>
              <a:rPr lang="zh-CN" altLang="en-US" sz="3200" dirty="0"/>
              <a:t>的</a:t>
            </a:r>
            <a:r>
              <a:rPr lang="zh-CN" altLang="en-US" sz="3200" dirty="0">
                <a:solidFill>
                  <a:srgbClr val="FF0000"/>
                </a:solidFill>
              </a:rPr>
              <a:t>边界上</a:t>
            </a:r>
            <a:r>
              <a:rPr lang="zh-CN" altLang="en-US" sz="3200" dirty="0"/>
              <a:t>，而不是在其内部。</a:t>
            </a:r>
            <a:r>
              <a:rPr lang="zh-CN" altLang="en-US" sz="3200" dirty="0">
                <a:solidFill>
                  <a:srgbClr val="55B70C"/>
                </a:solidFill>
              </a:rPr>
              <a:t>为检测边界附近的处理专门设计测试用例</a:t>
            </a:r>
            <a:r>
              <a:rPr lang="zh-CN" altLang="en-US" sz="3200" dirty="0"/>
              <a:t>，通常都会取得很好的测试效果。因此边界值分析法是一种很</a:t>
            </a:r>
            <a:r>
              <a:rPr lang="zh-CN" altLang="en-US" sz="3200" dirty="0">
                <a:solidFill>
                  <a:srgbClr val="C00000"/>
                </a:solidFill>
              </a:rPr>
              <a:t>实用</a:t>
            </a:r>
            <a:r>
              <a:rPr lang="zh-CN" altLang="en-US" sz="3200" dirty="0"/>
              <a:t>的黑盒测试用例方法，它具有很强的发现故障的能力。</a:t>
            </a:r>
            <a:endParaRPr lang="zh-CN" altLang="en-US" sz="3200" dirty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Title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r>
              <a:rPr lang="zh-CN" altLang="en-US" dirty="0"/>
              <a:t>边界值分析法</a:t>
            </a:r>
            <a:endParaRPr lang="zh-CN" altLang="en-US" dirty="0"/>
          </a:p>
        </p:txBody>
      </p:sp>
      <p:sp>
        <p:nvSpPr>
          <p:cNvPr id="6147" name="Content Placeholder 2"/>
          <p:cNvSpPr>
            <a:spLocks noGrp="1"/>
          </p:cNvSpPr>
          <p:nvPr>
            <p:ph idx="1"/>
          </p:nvPr>
        </p:nvSpPr>
        <p:spPr>
          <a:xfrm>
            <a:off x="250825" y="1268730"/>
            <a:ext cx="8331835" cy="5372735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Tx/>
              <a:buFont typeface="Wingdings" panose="05000000000000000000" pitchFamily="2" charset="2"/>
              <a:buChar char="n"/>
              <a:defRPr/>
            </a:pPr>
            <a:r>
              <a:rPr kumimoji="0" lang="zh-CN" alt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边界值分析</a:t>
            </a:r>
            <a:r>
              <a:rPr kumimoji="0" lang="zh-CN" alt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是一种</a:t>
            </a:r>
            <a:r>
              <a:rPr kumimoji="0" lang="zh-CN" alt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补充</a:t>
            </a:r>
            <a:r>
              <a:rPr kumimoji="0" lang="zh-CN" alt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等价划分的测试用例设计技术，它不是选择等价类的</a:t>
            </a:r>
            <a:r>
              <a:rPr kumimoji="0" lang="zh-CN" alt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F66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任意元素</a:t>
            </a:r>
            <a:r>
              <a:rPr kumimoji="0" lang="zh-CN" alt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，而是选择</a:t>
            </a:r>
            <a:r>
              <a:rPr kumimoji="0" lang="zh-CN" alt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F66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等价类边界</a:t>
            </a:r>
            <a:r>
              <a:rPr kumimoji="0" lang="zh-CN" alt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的测试用例。</a:t>
            </a:r>
            <a:endParaRPr kumimoji="0" lang="en-US" altLang="zh-CN" sz="32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Tx/>
              <a:buFont typeface="Wingdings" panose="05000000000000000000" pitchFamily="2" charset="2"/>
              <a:buChar char="n"/>
              <a:defRPr/>
            </a:pPr>
            <a:r>
              <a:rPr kumimoji="0" lang="zh-CN" alt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缺陷往往遗漏在角落里，聚集在边界上 。</a:t>
            </a:r>
            <a:endParaRPr kumimoji="0" lang="zh-CN" altLang="en-US" sz="32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Tx/>
              <a:buFont typeface="Wingdings" panose="05000000000000000000" pitchFamily="2" charset="2"/>
              <a:buChar char="n"/>
              <a:defRPr/>
            </a:pPr>
            <a:r>
              <a:rPr kumimoji="0" lang="zh-CN" alt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选取输入条件的边界区域作为测试数据比中间的数据</a:t>
            </a:r>
            <a:r>
              <a:rPr kumimoji="0" lang="zh-CN" alt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更加容易</a:t>
            </a:r>
            <a:r>
              <a:rPr kumimoji="0" lang="zh-CN" alt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发现错误。</a:t>
            </a:r>
            <a:endParaRPr kumimoji="0" lang="zh-CN" altLang="en-US" sz="32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Title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r>
              <a:rPr lang="zh-CN" altLang="en-US" dirty="0"/>
              <a:t>边界值分析法</a:t>
            </a:r>
            <a:endParaRPr lang="zh-CN" altLang="en-US" dirty="0"/>
          </a:p>
        </p:txBody>
      </p:sp>
      <p:sp>
        <p:nvSpPr>
          <p:cNvPr id="6147" name="Content Placeholder 2"/>
          <p:cNvSpPr>
            <a:spLocks noGrp="1"/>
          </p:cNvSpPr>
          <p:nvPr>
            <p:ph idx="1"/>
          </p:nvPr>
        </p:nvSpPr>
        <p:spPr>
          <a:xfrm>
            <a:off x="250825" y="1196975"/>
            <a:ext cx="8425180" cy="5419090"/>
          </a:xfrm>
        </p:spPr>
        <p:txBody>
          <a:bodyPr vert="horz" wrap="square" lIns="91440" tIns="45720" rIns="91440" bIns="45720" anchor="t"/>
          <a:p>
            <a:pPr eaLnBrk="1" hangingPunct="1">
              <a:lnSpc>
                <a:spcPct val="150000"/>
              </a:lnSpc>
            </a:pPr>
            <a:r>
              <a:rPr lang="zh-CN" altLang="en-US" sz="3200" dirty="0">
                <a:solidFill>
                  <a:srgbClr val="C00000"/>
                </a:solidFill>
              </a:rPr>
              <a:t>边界值分析法与等价划分的区别：</a:t>
            </a:r>
            <a:endParaRPr lang="zh-CN" altLang="en-US" sz="3200" dirty="0"/>
          </a:p>
          <a:p>
            <a:pPr eaLnBrk="1" hangingPunct="1">
              <a:lnSpc>
                <a:spcPct val="150000"/>
              </a:lnSpc>
            </a:pPr>
            <a:r>
              <a:rPr lang="en-US" altLang="zh-CN" sz="3200" dirty="0"/>
              <a:t>1.</a:t>
            </a:r>
            <a:r>
              <a:rPr lang="zh-CN" altLang="en-US" sz="3200" dirty="0"/>
              <a:t>不是对某个等价类</a:t>
            </a:r>
            <a:r>
              <a:rPr lang="zh-CN" altLang="en-US" sz="3200" dirty="0">
                <a:solidFill>
                  <a:srgbClr val="0070C0"/>
                </a:solidFill>
              </a:rPr>
              <a:t>随便</a:t>
            </a:r>
            <a:r>
              <a:rPr lang="zh-CN" altLang="en-US" sz="3200" dirty="0"/>
              <a:t>挑一个数据做测试数据，而是选一个或多个边界数据，使得该等价类的每个边界都被测试到。</a:t>
            </a:r>
            <a:endParaRPr lang="en-US" altLang="zh-CN" sz="3200" dirty="0"/>
          </a:p>
          <a:p>
            <a:pPr eaLnBrk="1" hangingPunct="1">
              <a:lnSpc>
                <a:spcPct val="150000"/>
              </a:lnSpc>
            </a:pPr>
            <a:endParaRPr lang="zh-CN" altLang="en-US" sz="3200" dirty="0"/>
          </a:p>
          <a:p>
            <a:pPr eaLnBrk="1" hangingPunct="1">
              <a:lnSpc>
                <a:spcPct val="150000"/>
              </a:lnSpc>
            </a:pPr>
            <a:r>
              <a:rPr lang="en-US" altLang="zh-CN" sz="3200" dirty="0"/>
              <a:t>2.</a:t>
            </a:r>
            <a:r>
              <a:rPr lang="zh-CN" altLang="en-US" sz="3200" dirty="0"/>
              <a:t>不仅考虑输入数据，而且考虑输出数据。</a:t>
            </a:r>
            <a:endParaRPr lang="en-US" altLang="zh-CN" sz="3200" dirty="0"/>
          </a:p>
          <a:p>
            <a:pPr>
              <a:buFontTx/>
              <a:buNone/>
            </a:pPr>
            <a:endParaRPr lang="en-US" altLang="zh-CN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charRg st="17" end="7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7">
                                            <p:txEl>
                                              <p:charRg st="17" end="7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7">
                                            <p:txEl>
                                              <p:charRg st="17" end="7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charRg st="72" end="9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47">
                                            <p:txEl>
                                              <p:charRg st="72" end="9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147">
                                            <p:txEl>
                                              <p:charRg st="72" end="9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Rectangle 2"/>
          <p:cNvSpPr>
            <a:spLocks noGrp="1" noRot="1"/>
          </p:cNvSpPr>
          <p:nvPr>
            <p:ph type="title"/>
          </p:nvPr>
        </p:nvSpPr>
        <p:spPr>
          <a:xfrm>
            <a:off x="458788" y="188913"/>
            <a:ext cx="8207375" cy="592137"/>
          </a:xfrm>
        </p:spPr>
        <p:txBody>
          <a:bodyPr vert="horz" wrap="square" lIns="91440" tIns="45720" rIns="91440" bIns="45720" anchor="ctr"/>
          <a:p>
            <a:r>
              <a:rPr lang="zh-CN" altLang="en-US" dirty="0"/>
              <a:t>边界值分析法的原则</a:t>
            </a:r>
            <a:endParaRPr lang="zh-CN" altLang="en-US" dirty="0"/>
          </a:p>
        </p:txBody>
      </p:sp>
      <p:sp>
        <p:nvSpPr>
          <p:cNvPr id="7171" name="Rectangle 3"/>
          <p:cNvSpPr>
            <a:spLocks noGrp="1" noRot="1" noChangeArrowheads="1"/>
          </p:cNvSpPr>
          <p:nvPr>
            <p:ph idx="1"/>
          </p:nvPr>
        </p:nvSpPr>
        <p:spPr>
          <a:xfrm>
            <a:off x="103188" y="1176338"/>
            <a:ext cx="8572500" cy="5429250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0" fontAlgn="base" latinLnBrk="0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Tx/>
              <a:buFontTx/>
              <a:buNone/>
              <a:defRPr/>
            </a:pPr>
            <a:r>
              <a:rPr kumimoji="0" lang="zh-CN" alt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针对边界值设计测试用例时，应遵循以下几条</a:t>
            </a:r>
            <a:r>
              <a:rPr kumimoji="0" lang="zh-CN" altLang="en-US" sz="4400" b="0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原则</a:t>
            </a:r>
            <a:r>
              <a:rPr kumimoji="0" lang="zh-CN" alt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：</a:t>
            </a:r>
            <a:endParaRPr kumimoji="0" lang="en-US" altLang="zh-CN" sz="32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-342900" algn="l" defTabSz="914400" rtl="0" eaLnBrk="0" fontAlgn="base" latinLnBrk="0" hangingPunct="0">
              <a:lnSpc>
                <a:spcPct val="90000"/>
              </a:lnSpc>
              <a:spcBef>
                <a:spcPts val="0"/>
              </a:spcBef>
              <a:spcAft>
                <a:spcPct val="0"/>
              </a:spcAft>
              <a:buClr>
                <a:schemeClr val="accent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                                                                                                                                      </a:t>
            </a: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</a:t>
            </a:r>
            <a:r>
              <a:rPr kumimoji="0" lang="zh-CN" alt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、如果输入条件</a:t>
            </a:r>
            <a:r>
              <a:rPr kumimoji="0" lang="zh-CN" alt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规定了</a:t>
            </a:r>
            <a:r>
              <a:rPr kumimoji="0" lang="zh-CN" alt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55B70C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取值范围</a:t>
            </a:r>
            <a:r>
              <a:rPr kumimoji="0" lang="zh-CN" alt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，应该取范围的</a:t>
            </a:r>
            <a:r>
              <a:rPr kumimoji="0" lang="zh-CN" alt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边界内</a:t>
            </a:r>
            <a:r>
              <a:rPr kumimoji="0" lang="zh-CN" alt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及</a:t>
            </a:r>
            <a:r>
              <a:rPr kumimoji="0" lang="zh-CN" alt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刚刚超出范围的边界外</a:t>
            </a:r>
            <a:r>
              <a:rPr kumimoji="0" lang="zh-CN" alt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的值作为测试输入数据；</a:t>
            </a:r>
            <a:endParaRPr kumimoji="0" lang="en-US" altLang="zh-CN" sz="32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-342900" algn="l" defTabSz="914400" rtl="0" eaLnBrk="0" fontAlgn="base" latinLnBrk="0" hangingPunct="0">
              <a:lnSpc>
                <a:spcPct val="90000"/>
              </a:lnSpc>
              <a:spcBef>
                <a:spcPts val="0"/>
              </a:spcBef>
              <a:spcAft>
                <a:spcPct val="0"/>
              </a:spcAft>
              <a:buClr>
                <a:schemeClr val="accent1"/>
              </a:buClr>
              <a:buSzTx/>
              <a:buFont typeface="Wingdings" panose="05000000000000000000" pitchFamily="2" charset="2"/>
              <a:buNone/>
              <a:defRPr/>
            </a:pPr>
            <a:endParaRPr kumimoji="0" lang="en-US" altLang="zh-CN" sz="32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-342900" algn="l" defTabSz="914400" rtl="0" eaLnBrk="0" fontAlgn="base" latinLnBrk="0" hangingPunct="0">
              <a:lnSpc>
                <a:spcPct val="90000"/>
              </a:lnSpc>
              <a:spcBef>
                <a:spcPts val="0"/>
              </a:spcBef>
              <a:spcAft>
                <a:spcPct val="0"/>
              </a:spcAft>
              <a:buClr>
                <a:schemeClr val="accent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例如：</a:t>
            </a:r>
            <a:r>
              <a:rPr kumimoji="0" lang="zh-CN" alt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如果程序的规格说明中规定：</a:t>
            </a: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"</a:t>
            </a:r>
            <a:r>
              <a:rPr kumimoji="0" lang="zh-CN" alt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重量在</a:t>
            </a: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10</a:t>
            </a:r>
            <a:r>
              <a:rPr kumimoji="0" lang="zh-CN" alt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公斤至</a:t>
            </a: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50</a:t>
            </a:r>
            <a:r>
              <a:rPr kumimoji="0" lang="zh-CN" alt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公斤范围内的邮件，其邮费计算公式为</a:t>
            </a: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……"</a:t>
            </a:r>
            <a:r>
              <a:rPr kumimoji="0" lang="zh-CN" alt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。</a:t>
            </a:r>
            <a:endParaRPr kumimoji="0" lang="en-US" altLang="zh-CN" sz="32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-342900" algn="l" defTabSz="914400" rtl="0" eaLnBrk="0" fontAlgn="base" latinLnBrk="0" hangingPunct="0">
              <a:lnSpc>
                <a:spcPct val="90000"/>
              </a:lnSpc>
              <a:spcBef>
                <a:spcPts val="0"/>
              </a:spcBef>
              <a:spcAft>
                <a:spcPct val="0"/>
              </a:spcAft>
              <a:buClr>
                <a:schemeClr val="accent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测试用例：</a:t>
            </a: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10</a:t>
            </a:r>
            <a:r>
              <a:rPr kumimoji="0" lang="zh-CN" alt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50</a:t>
            </a:r>
            <a:r>
              <a:rPr kumimoji="0" lang="zh-CN" alt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11</a:t>
            </a:r>
            <a:r>
              <a:rPr kumimoji="0" lang="zh-CN" alt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51</a:t>
            </a:r>
            <a:endParaRPr kumimoji="0" lang="en-US" altLang="zh-CN" sz="32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-342900" algn="l" defTabSz="914400" rtl="0" eaLnBrk="0" fontAlgn="base" latinLnBrk="0" hangingPunct="0">
              <a:lnSpc>
                <a:spcPct val="90000"/>
              </a:lnSpc>
              <a:spcBef>
                <a:spcPts val="0"/>
              </a:spcBef>
              <a:spcAft>
                <a:spcPct val="0"/>
              </a:spcAft>
              <a:buClr>
                <a:schemeClr val="accent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10.00</a:t>
            </a:r>
            <a:r>
              <a:rPr kumimoji="0" lang="zh-CN" alt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50.00</a:t>
            </a:r>
            <a:r>
              <a:rPr kumimoji="0" lang="zh-CN" alt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10.99</a:t>
            </a:r>
            <a:r>
              <a:rPr kumimoji="0" lang="zh-CN" alt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50.99</a:t>
            </a:r>
            <a:endParaRPr kumimoji="0" lang="en-US" altLang="zh-CN" sz="32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charRg st="24" end="2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1">
                                            <p:txEl>
                                              <p:charRg st="24" end="22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1">
                                            <p:txEl>
                                              <p:charRg st="24" end="22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charRg st="223" end="27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71">
                                            <p:txEl>
                                              <p:charRg st="223" end="27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171">
                                            <p:txEl>
                                              <p:charRg st="223" end="27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charRg st="272" end="28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171">
                                            <p:txEl>
                                              <p:charRg st="272" end="28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171">
                                            <p:txEl>
                                              <p:charRg st="272" end="28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charRg st="289" end="3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171">
                                            <p:txEl>
                                              <p:charRg st="289" end="3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171">
                                            <p:txEl>
                                              <p:charRg st="289" end="3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Rectangle 2"/>
          <p:cNvSpPr>
            <a:spLocks noGrp="1" noRot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r>
              <a:rPr lang="zh-CN" altLang="en-US" dirty="0"/>
              <a:t>边界值分析法的原则</a:t>
            </a:r>
            <a:endParaRPr lang="zh-CN" altLang="en-US" dirty="0"/>
          </a:p>
        </p:txBody>
      </p:sp>
      <p:sp>
        <p:nvSpPr>
          <p:cNvPr id="16386" name="Rectangle 3"/>
          <p:cNvSpPr>
            <a:spLocks noGrp="1" noRot="1"/>
          </p:cNvSpPr>
          <p:nvPr>
            <p:ph idx="1"/>
          </p:nvPr>
        </p:nvSpPr>
        <p:spPr>
          <a:xfrm>
            <a:off x="103505" y="1095375"/>
            <a:ext cx="8572500" cy="4667250"/>
          </a:xfrm>
        </p:spPr>
        <p:txBody>
          <a:bodyPr vert="horz" wrap="square" lIns="91440" tIns="45720" rIns="91440" bIns="45720" anchor="t"/>
          <a:p>
            <a:pPr>
              <a:lnSpc>
                <a:spcPct val="150000"/>
              </a:lnSpc>
              <a:buNone/>
            </a:pPr>
            <a:r>
              <a:rPr lang="en-US" altLang="zh-CN" sz="2800" dirty="0"/>
              <a:t>2</a:t>
            </a:r>
            <a:r>
              <a:rPr lang="zh-CN" altLang="en-US" sz="2800" dirty="0"/>
              <a:t>、如果</a:t>
            </a:r>
            <a:r>
              <a:rPr lang="zh-CN" altLang="en-US" sz="2800" dirty="0">
                <a:solidFill>
                  <a:srgbClr val="00B050"/>
                </a:solidFill>
              </a:rPr>
              <a:t>输入条件</a:t>
            </a:r>
            <a:r>
              <a:rPr lang="zh-CN" altLang="en-US" sz="2800" dirty="0">
                <a:solidFill>
                  <a:srgbClr val="FF0000"/>
                </a:solidFill>
              </a:rPr>
              <a:t>规定了</a:t>
            </a:r>
            <a:r>
              <a:rPr lang="zh-CN" altLang="en-US" sz="2800" dirty="0">
                <a:solidFill>
                  <a:srgbClr val="55B70C"/>
                </a:solidFill>
              </a:rPr>
              <a:t>值的个数</a:t>
            </a:r>
            <a:r>
              <a:rPr lang="zh-CN" altLang="en-US" sz="2800" dirty="0"/>
              <a:t>，则是对</a:t>
            </a:r>
            <a:r>
              <a:rPr lang="zh-CN" altLang="en-US" sz="2800" dirty="0">
                <a:solidFill>
                  <a:srgbClr val="C00000"/>
                </a:solidFill>
              </a:rPr>
              <a:t>最大</a:t>
            </a:r>
            <a:r>
              <a:rPr lang="zh-CN" altLang="en-US" sz="2800" dirty="0"/>
              <a:t>、</a:t>
            </a:r>
            <a:r>
              <a:rPr lang="zh-CN" altLang="en-US" sz="2800" dirty="0">
                <a:solidFill>
                  <a:srgbClr val="C00000"/>
                </a:solidFill>
              </a:rPr>
              <a:t>最小个数</a:t>
            </a:r>
            <a:r>
              <a:rPr lang="zh-CN" altLang="en-US" sz="2800" dirty="0"/>
              <a:t>及</a:t>
            </a:r>
            <a:r>
              <a:rPr lang="zh-CN" altLang="en-US" sz="2800" dirty="0">
                <a:solidFill>
                  <a:srgbClr val="C00000"/>
                </a:solidFill>
              </a:rPr>
              <a:t>稍小于最小</a:t>
            </a:r>
            <a:r>
              <a:rPr lang="zh-CN" altLang="en-US" sz="2800" dirty="0"/>
              <a:t>、</a:t>
            </a:r>
            <a:r>
              <a:rPr lang="zh-CN" altLang="en-US" sz="2800" dirty="0">
                <a:solidFill>
                  <a:srgbClr val="C00000"/>
                </a:solidFill>
              </a:rPr>
              <a:t>稍大于最大个数</a:t>
            </a:r>
            <a:r>
              <a:rPr lang="zh-CN" altLang="en-US" sz="2800" dirty="0"/>
              <a:t>作为测试数据；</a:t>
            </a:r>
            <a:endParaRPr lang="zh-CN" altLang="en-US" sz="2800" dirty="0"/>
          </a:p>
          <a:p>
            <a:pPr>
              <a:lnSpc>
                <a:spcPct val="150000"/>
              </a:lnSpc>
              <a:buNone/>
            </a:pPr>
            <a:endParaRPr lang="en-US" altLang="zh-CN" sz="2800" dirty="0"/>
          </a:p>
          <a:p>
            <a:pPr>
              <a:lnSpc>
                <a:spcPct val="150000"/>
              </a:lnSpc>
              <a:buNone/>
            </a:pPr>
            <a:r>
              <a:rPr lang="zh-CN" altLang="en-US" sz="2800" dirty="0">
                <a:solidFill>
                  <a:srgbClr val="0070C0"/>
                </a:solidFill>
              </a:rPr>
              <a:t> 比如</a:t>
            </a:r>
            <a:r>
              <a:rPr lang="zh-CN" altLang="en-US" sz="2800" dirty="0"/>
              <a:t>，一个输入文件应包括</a:t>
            </a:r>
            <a:r>
              <a:rPr lang="en-US" altLang="zh-CN" sz="2800" dirty="0"/>
              <a:t>1~255</a:t>
            </a:r>
            <a:r>
              <a:rPr lang="zh-CN" altLang="en-US" sz="2800" dirty="0"/>
              <a:t>个记录，则测试用例应该是？</a:t>
            </a:r>
            <a:endParaRPr lang="zh-CN" altLang="en-US" sz="2800" dirty="0"/>
          </a:p>
          <a:p>
            <a:pPr>
              <a:lnSpc>
                <a:spcPct val="150000"/>
              </a:lnSpc>
              <a:buNone/>
            </a:pPr>
            <a:r>
              <a:rPr lang="en-US" altLang="zh-CN" sz="4800" dirty="0"/>
              <a:t>  0,1,255,256</a:t>
            </a:r>
            <a:endParaRPr lang="en-US" altLang="zh-CN" sz="4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charRg st="0" end="4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86">
                                            <p:txEl>
                                              <p:charRg st="0" end="4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86">
                                            <p:txEl>
                                              <p:charRg st="0" end="4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charRg st="49" end="8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386">
                                            <p:txEl>
                                              <p:charRg st="49" end="8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386">
                                            <p:txEl>
                                              <p:charRg st="49" end="8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char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386">
                                            <p:txEl>
                                              <p:char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386">
                                            <p:txEl>
                                              <p:char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25425" y="1106488"/>
            <a:ext cx="8143875" cy="4643438"/>
          </a:xfrm>
        </p:spPr>
        <p:txBody>
          <a:bodyPr vert="horz" wrap="square" lIns="91440" tIns="45720" rIns="91440" bIns="45720" numCol="1" anchor="t" anchorCtr="0" compatLnSpc="1"/>
          <a:lstStyle/>
          <a:p>
            <a:pPr marL="514350" marR="0" lvl="0" indent="-51435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Tx/>
              <a:buFontTx/>
              <a:buNone/>
              <a:defRPr/>
            </a:pPr>
            <a:r>
              <a:rPr kumimoji="0" lang="en-US" altLang="zh-CN" sz="36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</a:t>
            </a:r>
            <a:r>
              <a:rPr kumimoji="0" lang="zh-CN" altLang="en-US" sz="36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、标准边界值分析</a:t>
            </a:r>
            <a:endParaRPr kumimoji="0" lang="zh-CN" altLang="en-US" sz="36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Tx/>
              <a:buFontTx/>
              <a:buNone/>
              <a:defRPr/>
            </a:pPr>
            <a:r>
              <a:rPr kumimoji="0" lang="fr-FR" sz="36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	Min   min+   nom    max-    max</a:t>
            </a:r>
            <a:endParaRPr kumimoji="0" lang="fr-FR" sz="36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Tx/>
              <a:buFontTx/>
              <a:buNone/>
              <a:defRPr/>
            </a:pPr>
            <a:endParaRPr kumimoji="0" lang="en-US" altLang="zh-CN" sz="36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Tx/>
              <a:buFontTx/>
              <a:buNone/>
              <a:defRPr/>
            </a:pPr>
            <a:endParaRPr kumimoji="0" lang="zh-CN" altLang="en-US" sz="36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Tx/>
              <a:buFontTx/>
              <a:buNone/>
              <a:defRPr/>
            </a:pPr>
            <a:r>
              <a:rPr kumimoji="0" lang="en-US" altLang="zh-CN" sz="36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</a:t>
            </a:r>
            <a:r>
              <a:rPr kumimoji="0" lang="zh-CN" altLang="en-US" sz="36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、健壮边界值分析</a:t>
            </a:r>
            <a:endParaRPr kumimoji="0" lang="zh-CN" altLang="en-US" sz="36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Tx/>
              <a:buFontTx/>
              <a:buNone/>
              <a:defRPr/>
            </a:pPr>
            <a:r>
              <a:rPr kumimoji="0" lang="fr-FR" sz="36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	</a:t>
            </a:r>
            <a:r>
              <a:rPr kumimoji="0" lang="fr-FR" sz="3600" b="0" i="0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Min- </a:t>
            </a:r>
            <a:r>
              <a:rPr kumimoji="0" lang="fr-FR" sz="36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(Min   min+   nom    max-    max)  </a:t>
            </a:r>
            <a:r>
              <a:rPr kumimoji="0" lang="fr-FR" sz="3600" b="0" i="0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Max+</a:t>
            </a:r>
            <a:endParaRPr kumimoji="0" lang="fr-FR" altLang="en-US" sz="3600" b="0" i="0" u="none" strike="noStrike" kern="0" cap="none" spc="0" normalizeH="0" baseline="0" noProof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9459" name="Rectangle 2"/>
          <p:cNvSpPr>
            <a:spLocks noGrp="1" noRot="1"/>
          </p:cNvSpPr>
          <p:nvPr>
            <p:ph type="title"/>
          </p:nvPr>
        </p:nvSpPr>
        <p:spPr>
          <a:xfrm>
            <a:off x="0" y="0"/>
            <a:ext cx="7772400" cy="928688"/>
          </a:xfrm>
        </p:spPr>
        <p:txBody>
          <a:bodyPr vert="horz" wrap="square" lIns="91440" tIns="45720" rIns="91440" bIns="45720" anchor="ctr"/>
          <a:p>
            <a:r>
              <a:rPr lang="zh-CN" altLang="en-US" dirty="0"/>
              <a:t>常见的边界值分析法</a:t>
            </a:r>
            <a:r>
              <a:rPr lang="en-US" altLang="zh-CN" dirty="0"/>
              <a:t>-</a:t>
            </a:r>
            <a:r>
              <a:rPr lang="zh-CN" altLang="en-US" dirty="0"/>
              <a:t>分类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10" end="4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charRg st="10" end="4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charRg st="10" end="4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charRg st="10" end="4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45" end="5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charRg st="45" end="5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55" end="10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charRg st="55" end="10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7" name="内容占位符 2"/>
          <p:cNvSpPr>
            <a:spLocks noGrp="1"/>
          </p:cNvSpPr>
          <p:nvPr>
            <p:ph idx="1"/>
          </p:nvPr>
        </p:nvSpPr>
        <p:spPr>
          <a:xfrm>
            <a:off x="250825" y="950913"/>
            <a:ext cx="8143875" cy="5573712"/>
          </a:xfrm>
        </p:spPr>
        <p:txBody>
          <a:bodyPr vert="horz" wrap="square" lIns="91440" tIns="45720" rIns="91440" bIns="45720" anchor="t"/>
          <a:p>
            <a:pPr>
              <a:buNone/>
            </a:pPr>
            <a:r>
              <a:rPr lang="en-US" altLang="zh-CN" sz="3200" dirty="0"/>
              <a:t>	</a:t>
            </a:r>
            <a:r>
              <a:rPr lang="zh-CN" altLang="en-US" sz="3200" dirty="0"/>
              <a:t>案例：边界值分析（</a:t>
            </a:r>
            <a:r>
              <a:rPr lang="en-US" altLang="zh-CN" sz="3200" dirty="0"/>
              <a:t>x</a:t>
            </a:r>
            <a:r>
              <a:rPr lang="zh-CN" altLang="en-US" sz="3200" dirty="0"/>
              <a:t>是整数）</a:t>
            </a:r>
            <a:endParaRPr lang="en-US" altLang="zh-CN" sz="3200" dirty="0"/>
          </a:p>
          <a:p>
            <a:pPr>
              <a:buNone/>
            </a:pPr>
            <a:r>
              <a:rPr lang="en-US" altLang="zh-CN" sz="3200" dirty="0"/>
              <a:t>0 &lt;= x &lt;=100</a:t>
            </a:r>
            <a:endParaRPr lang="zh-CN" altLang="en-US" sz="3200" dirty="0"/>
          </a:p>
          <a:p>
            <a:pPr>
              <a:buNone/>
            </a:pPr>
            <a:r>
              <a:rPr lang="en-US" altLang="zh-CN" sz="3200" dirty="0"/>
              <a:t>0 &lt; x &lt; 100</a:t>
            </a:r>
            <a:endParaRPr lang="en-US" altLang="zh-CN" sz="3200" dirty="0"/>
          </a:p>
          <a:p>
            <a:pPr>
              <a:buNone/>
            </a:pPr>
            <a:r>
              <a:rPr lang="zh-CN" altLang="en-US" sz="3200" b="1" dirty="0"/>
              <a:t> 则采用边界值分析法设计测试用例。</a:t>
            </a:r>
            <a:endParaRPr lang="zh-CN" altLang="en-US" sz="3200" b="1" dirty="0"/>
          </a:p>
          <a:p>
            <a:pPr>
              <a:buNone/>
            </a:pPr>
            <a:r>
              <a:rPr lang="zh-CN" altLang="en-US" sz="3200" dirty="0"/>
              <a:t>标准：</a:t>
            </a:r>
            <a:endParaRPr lang="zh-CN" altLang="en-US" sz="3200" dirty="0"/>
          </a:p>
          <a:p>
            <a:pPr>
              <a:buNone/>
            </a:pPr>
            <a:r>
              <a:rPr lang="en-US" altLang="zh-CN" sz="3200" dirty="0"/>
              <a:t>0</a:t>
            </a:r>
            <a:r>
              <a:rPr lang="zh-CN" altLang="en-US" sz="3200" dirty="0"/>
              <a:t>、</a:t>
            </a:r>
            <a:r>
              <a:rPr lang="en-US" altLang="zh-CN" sz="3200" dirty="0"/>
              <a:t>1</a:t>
            </a:r>
            <a:r>
              <a:rPr lang="zh-CN" altLang="en-US" sz="3200" dirty="0"/>
              <a:t>、</a:t>
            </a:r>
            <a:r>
              <a:rPr lang="en-US" altLang="zh-CN" sz="3200" dirty="0"/>
              <a:t>50</a:t>
            </a:r>
            <a:r>
              <a:rPr lang="zh-CN" altLang="en-US" sz="3200" dirty="0"/>
              <a:t>、</a:t>
            </a:r>
            <a:r>
              <a:rPr lang="en-US" altLang="zh-CN" sz="3200" dirty="0"/>
              <a:t>99</a:t>
            </a:r>
            <a:r>
              <a:rPr lang="zh-CN" altLang="en-US" sz="3200" dirty="0"/>
              <a:t>、</a:t>
            </a:r>
            <a:r>
              <a:rPr lang="en-US" altLang="zh-CN" sz="3200" dirty="0"/>
              <a:t>100</a:t>
            </a:r>
            <a:endParaRPr lang="en-US" altLang="zh-CN" sz="3200" dirty="0"/>
          </a:p>
          <a:p>
            <a:pPr>
              <a:buNone/>
            </a:pPr>
            <a:endParaRPr lang="en-US" altLang="zh-CN" sz="3200" dirty="0"/>
          </a:p>
          <a:p>
            <a:pPr>
              <a:buNone/>
            </a:pPr>
            <a:r>
              <a:rPr lang="zh-CN" altLang="en-US" sz="3200" dirty="0"/>
              <a:t>健壮：</a:t>
            </a:r>
            <a:endParaRPr lang="zh-CN" altLang="en-US" sz="3200" dirty="0"/>
          </a:p>
          <a:p>
            <a:pPr>
              <a:buNone/>
            </a:pPr>
            <a:r>
              <a:rPr lang="en-US" altLang="zh-CN" sz="3200" dirty="0"/>
              <a:t>-1</a:t>
            </a:r>
            <a:r>
              <a:rPr lang="zh-CN" altLang="en-US" sz="3200" dirty="0"/>
              <a:t>、</a:t>
            </a:r>
            <a:r>
              <a:rPr lang="en-US" altLang="zh-CN" sz="3200" dirty="0"/>
              <a:t>0</a:t>
            </a:r>
            <a:r>
              <a:rPr lang="zh-CN" altLang="en-US" sz="3200" dirty="0"/>
              <a:t>、</a:t>
            </a:r>
            <a:r>
              <a:rPr lang="en-US" altLang="zh-CN" sz="3200" dirty="0"/>
              <a:t>1</a:t>
            </a:r>
            <a:r>
              <a:rPr lang="zh-CN" altLang="en-US" sz="3200" dirty="0"/>
              <a:t>、</a:t>
            </a:r>
            <a:r>
              <a:rPr lang="en-US" altLang="zh-CN" sz="3200" dirty="0"/>
              <a:t>50</a:t>
            </a:r>
            <a:r>
              <a:rPr lang="zh-CN" altLang="en-US" sz="3200" dirty="0"/>
              <a:t>、</a:t>
            </a:r>
            <a:r>
              <a:rPr lang="en-US" altLang="zh-CN" sz="3200" dirty="0"/>
              <a:t>99</a:t>
            </a:r>
            <a:r>
              <a:rPr lang="zh-CN" altLang="en-US" sz="3200" dirty="0"/>
              <a:t>、</a:t>
            </a:r>
            <a:r>
              <a:rPr lang="en-US" altLang="zh-CN" sz="3200" dirty="0"/>
              <a:t>100</a:t>
            </a:r>
            <a:r>
              <a:rPr lang="zh-CN" altLang="en-US" sz="3200" dirty="0"/>
              <a:t>、</a:t>
            </a:r>
            <a:r>
              <a:rPr lang="en-US" altLang="zh-CN" sz="3200" dirty="0"/>
              <a:t>101</a:t>
            </a:r>
            <a:endParaRPr lang="en-US" altLang="zh-CN" sz="3200" dirty="0"/>
          </a:p>
        </p:txBody>
      </p:sp>
      <p:sp>
        <p:nvSpPr>
          <p:cNvPr id="21507" name="Rectangle 2"/>
          <p:cNvSpPr>
            <a:spLocks noGrp="1" noRot="1"/>
          </p:cNvSpPr>
          <p:nvPr>
            <p:ph type="title"/>
          </p:nvPr>
        </p:nvSpPr>
        <p:spPr>
          <a:xfrm>
            <a:off x="0" y="0"/>
            <a:ext cx="7772400" cy="928688"/>
          </a:xfrm>
        </p:spPr>
        <p:txBody>
          <a:bodyPr vert="horz" wrap="square" lIns="91440" tIns="45720" rIns="91440" bIns="45720" anchor="ctr"/>
          <a:p>
            <a:r>
              <a:rPr lang="zh-CN" altLang="en-US" dirty="0"/>
              <a:t>常见的边界值分类</a:t>
            </a:r>
            <a:r>
              <a:rPr lang="en-US" altLang="zh-CN" dirty="0"/>
              <a:t>-</a:t>
            </a:r>
            <a:r>
              <a:rPr lang="zh-CN" altLang="en-US" dirty="0"/>
              <a:t>案例讲解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>
                                            <p:txEl>
                                              <p:charRg st="63" end="7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57">
                                            <p:txEl>
                                              <p:charRg st="63" end="7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57">
                                            <p:txEl>
                                              <p:charRg st="63" end="7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>
                                            <p:txEl>
                                              <p:charRg st="82" end="10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457">
                                            <p:txEl>
                                              <p:charRg st="82" end="10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457">
                                            <p:txEl>
                                              <p:charRg st="82" end="10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Rectangle 2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7769225" cy="947738"/>
          </a:xfrm>
        </p:spPr>
        <p:txBody>
          <a:bodyPr vert="horz" wrap="square" lIns="91440" tIns="45720" rIns="91440" bIns="45720" anchor="ctr"/>
          <a:p>
            <a:pPr eaLnBrk="1" hangingPunct="1"/>
            <a:r>
              <a:rPr lang="zh-CN" altLang="en-US" sz="3600" dirty="0"/>
              <a:t>常见的边界值分类</a:t>
            </a:r>
            <a:endParaRPr lang="zh-CN" altLang="en-US" sz="3600" dirty="0"/>
          </a:p>
        </p:txBody>
      </p:sp>
      <p:sp>
        <p:nvSpPr>
          <p:cNvPr id="55299" name="Rectangle 3"/>
          <p:cNvSpPr>
            <a:spLocks noGrp="1"/>
          </p:cNvSpPr>
          <p:nvPr>
            <p:ph idx="1"/>
          </p:nvPr>
        </p:nvSpPr>
        <p:spPr>
          <a:xfrm>
            <a:off x="395288" y="1125538"/>
            <a:ext cx="8640762" cy="5499100"/>
          </a:xfrm>
        </p:spPr>
        <p:txBody>
          <a:bodyPr vert="horz" wrap="square" lIns="91440" tIns="45720" rIns="91440" bIns="45720" anchor="t"/>
          <a:p>
            <a:pPr>
              <a:buFontTx/>
              <a:buNone/>
            </a:pPr>
            <a:r>
              <a:rPr lang="en-US" altLang="zh-CN" sz="2400" dirty="0"/>
              <a:t>3</a:t>
            </a:r>
            <a:r>
              <a:rPr lang="zh-CN" altLang="en-US" sz="2400" dirty="0"/>
              <a:t>、其他</a:t>
            </a:r>
            <a:endParaRPr lang="en-US" altLang="zh-CN" sz="2400" dirty="0"/>
          </a:p>
          <a:p>
            <a:pPr>
              <a:buFontTx/>
              <a:buNone/>
            </a:pPr>
            <a:r>
              <a:rPr lang="zh-CN" altLang="en-US" sz="2400" dirty="0"/>
              <a:t>与边界有关的</a:t>
            </a:r>
            <a:r>
              <a:rPr lang="zh-CN" altLang="en-US" sz="2400" dirty="0">
                <a:solidFill>
                  <a:srgbClr val="C00000"/>
                </a:solidFill>
              </a:rPr>
              <a:t>数据类型</a:t>
            </a:r>
            <a:r>
              <a:rPr lang="zh-CN" altLang="en-US" sz="2400" dirty="0"/>
              <a:t>有：数值，速度，字符，地址，位置，尺寸，数量等。</a:t>
            </a:r>
            <a:endParaRPr lang="en-US" altLang="zh-CN" sz="2400" dirty="0"/>
          </a:p>
          <a:p>
            <a:pPr>
              <a:buFontTx/>
              <a:buNone/>
            </a:pPr>
            <a:r>
              <a:rPr lang="zh-CN" altLang="en-US" sz="2400" dirty="0"/>
              <a:t>同时，考虑这些数据类型的下述</a:t>
            </a:r>
            <a:r>
              <a:rPr lang="zh-CN" altLang="en-US" sz="2400" dirty="0">
                <a:solidFill>
                  <a:srgbClr val="C00000"/>
                </a:solidFill>
              </a:rPr>
              <a:t>特征</a:t>
            </a:r>
            <a:r>
              <a:rPr lang="zh-CN" altLang="en-US" sz="2400" dirty="0"/>
              <a:t>：</a:t>
            </a:r>
            <a:endParaRPr lang="zh-CN" altLang="en-US" sz="2400" dirty="0"/>
          </a:p>
          <a:p>
            <a:pPr marL="0" lvl="1" indent="-609600" eaLnBrk="1" hangingPunct="1">
              <a:spcBef>
                <a:spcPct val="0"/>
              </a:spcBef>
              <a:buNone/>
            </a:pPr>
            <a:r>
              <a:rPr lang="en-US" altLang="zh-CN" sz="2400" dirty="0"/>
              <a:t>1</a:t>
            </a:r>
            <a:r>
              <a:rPr lang="zh-CN" altLang="en-US" sz="2400" dirty="0"/>
              <a:t>、第一个</a:t>
            </a:r>
            <a:r>
              <a:rPr lang="en-US" altLang="zh-CN" sz="2400" dirty="0"/>
              <a:t>/</a:t>
            </a:r>
            <a:r>
              <a:rPr lang="zh-CN" altLang="en-US" sz="2400" dirty="0"/>
              <a:t>最后一个，</a:t>
            </a:r>
            <a:endParaRPr lang="en-US" altLang="zh-CN" sz="2400" dirty="0"/>
          </a:p>
          <a:p>
            <a:pPr marL="0" lvl="1" indent="-609600" eaLnBrk="1" hangingPunct="1">
              <a:spcBef>
                <a:spcPct val="0"/>
              </a:spcBef>
              <a:buNone/>
            </a:pPr>
            <a:r>
              <a:rPr lang="en-US" altLang="zh-CN" sz="2400" dirty="0"/>
              <a:t>2</a:t>
            </a:r>
            <a:r>
              <a:rPr lang="zh-CN" altLang="en-US" sz="2400" dirty="0"/>
              <a:t>、最小值／最大值，</a:t>
            </a:r>
            <a:endParaRPr lang="en-US" altLang="zh-CN" sz="2400" dirty="0"/>
          </a:p>
          <a:p>
            <a:pPr marL="0" lvl="1" indent="-609600" eaLnBrk="1" hangingPunct="1">
              <a:spcBef>
                <a:spcPct val="0"/>
              </a:spcBef>
              <a:buNone/>
            </a:pPr>
            <a:r>
              <a:rPr lang="en-US" altLang="zh-CN" sz="2400" dirty="0"/>
              <a:t>3</a:t>
            </a:r>
            <a:r>
              <a:rPr lang="zh-CN" altLang="en-US" sz="2400" dirty="0"/>
              <a:t>、开始／完成，</a:t>
            </a:r>
            <a:endParaRPr lang="en-US" altLang="zh-CN" sz="2400" dirty="0"/>
          </a:p>
          <a:p>
            <a:pPr marL="0" lvl="1" indent="-609600" eaLnBrk="1" hangingPunct="1">
              <a:spcBef>
                <a:spcPct val="0"/>
              </a:spcBef>
              <a:buNone/>
            </a:pPr>
            <a:r>
              <a:rPr lang="en-US" altLang="zh-CN" sz="2400" dirty="0"/>
              <a:t>4</a:t>
            </a:r>
            <a:r>
              <a:rPr lang="zh-CN" altLang="en-US" sz="2400" dirty="0"/>
              <a:t>、超过</a:t>
            </a:r>
            <a:r>
              <a:rPr lang="en-US" altLang="zh-CN" sz="2400" dirty="0"/>
              <a:t>/</a:t>
            </a:r>
            <a:r>
              <a:rPr lang="zh-CN" altLang="en-US" sz="2400" dirty="0"/>
              <a:t>在内，</a:t>
            </a:r>
            <a:endParaRPr lang="en-US" altLang="zh-CN" sz="2400" dirty="0"/>
          </a:p>
          <a:p>
            <a:pPr marL="0" lvl="1" indent="-609600" eaLnBrk="1" hangingPunct="1">
              <a:spcBef>
                <a:spcPct val="0"/>
              </a:spcBef>
              <a:buNone/>
            </a:pPr>
            <a:r>
              <a:rPr lang="en-US" altLang="zh-CN" sz="2400" dirty="0"/>
              <a:t>5</a:t>
            </a:r>
            <a:r>
              <a:rPr lang="zh-CN" altLang="en-US" sz="2400" dirty="0"/>
              <a:t>、空／满，</a:t>
            </a:r>
            <a:endParaRPr lang="en-US" altLang="zh-CN" sz="2400" dirty="0"/>
          </a:p>
          <a:p>
            <a:pPr marL="0" lvl="1" indent="-609600" eaLnBrk="1" hangingPunct="1">
              <a:spcBef>
                <a:spcPct val="0"/>
              </a:spcBef>
              <a:buNone/>
            </a:pPr>
            <a:r>
              <a:rPr lang="en-US" altLang="zh-CN" sz="2400" dirty="0"/>
              <a:t>6</a:t>
            </a:r>
            <a:r>
              <a:rPr lang="zh-CN" altLang="en-US" sz="2400" dirty="0"/>
              <a:t>、最短／最长，</a:t>
            </a:r>
            <a:endParaRPr lang="en-US" altLang="zh-CN" sz="2400" dirty="0"/>
          </a:p>
          <a:p>
            <a:pPr marL="0" lvl="1" indent="-609600" eaLnBrk="1" hangingPunct="1">
              <a:spcBef>
                <a:spcPct val="0"/>
              </a:spcBef>
              <a:buNone/>
            </a:pPr>
            <a:r>
              <a:rPr lang="en-US" altLang="zh-CN" sz="2400" dirty="0"/>
              <a:t>7</a:t>
            </a:r>
            <a:r>
              <a:rPr lang="zh-CN" altLang="en-US" sz="2400" dirty="0"/>
              <a:t>、最慢</a:t>
            </a:r>
            <a:r>
              <a:rPr lang="en-US" altLang="zh-CN" sz="2400" dirty="0"/>
              <a:t>/</a:t>
            </a:r>
            <a:r>
              <a:rPr lang="zh-CN" altLang="en-US" sz="2400" dirty="0"/>
              <a:t>最快，</a:t>
            </a:r>
            <a:endParaRPr lang="en-US" altLang="zh-CN" sz="2400" dirty="0"/>
          </a:p>
          <a:p>
            <a:pPr marL="0" lvl="1" indent="-609600" eaLnBrk="1" hangingPunct="1">
              <a:spcBef>
                <a:spcPct val="0"/>
              </a:spcBef>
              <a:buNone/>
            </a:pPr>
            <a:r>
              <a:rPr lang="en-US" altLang="zh-CN" sz="2400" dirty="0"/>
              <a:t>8</a:t>
            </a:r>
            <a:r>
              <a:rPr lang="zh-CN" altLang="en-US" sz="2400" dirty="0"/>
              <a:t>、最早</a:t>
            </a:r>
            <a:r>
              <a:rPr lang="en-US" altLang="zh-CN" sz="2400" dirty="0"/>
              <a:t>/</a:t>
            </a:r>
            <a:r>
              <a:rPr lang="zh-CN" altLang="en-US" sz="2400" dirty="0"/>
              <a:t>最迟，</a:t>
            </a:r>
            <a:endParaRPr lang="en-US" altLang="zh-CN" sz="2400" dirty="0"/>
          </a:p>
          <a:p>
            <a:pPr marL="0" lvl="1" indent="-609600" eaLnBrk="1" hangingPunct="1">
              <a:spcBef>
                <a:spcPct val="0"/>
              </a:spcBef>
              <a:buNone/>
            </a:pPr>
            <a:r>
              <a:rPr lang="en-US" altLang="zh-CN" sz="2400" dirty="0"/>
              <a:t>9</a:t>
            </a:r>
            <a:r>
              <a:rPr lang="zh-CN" altLang="en-US" sz="2400" dirty="0"/>
              <a:t>、最高／最低，</a:t>
            </a:r>
            <a:endParaRPr lang="en-US" altLang="zh-CN" sz="2400" dirty="0"/>
          </a:p>
          <a:p>
            <a:pPr marL="0" lvl="1" indent="-609600" eaLnBrk="1" hangingPunct="1">
              <a:spcBef>
                <a:spcPct val="0"/>
              </a:spcBef>
              <a:buNone/>
            </a:pPr>
            <a:r>
              <a:rPr lang="en-US" altLang="zh-CN" sz="2400" dirty="0"/>
              <a:t>10</a:t>
            </a:r>
            <a:r>
              <a:rPr lang="zh-CN" altLang="en-US" sz="2400" dirty="0"/>
              <a:t>、相邻／最远等。</a:t>
            </a:r>
            <a:endParaRPr lang="zh-CN" altLang="en-US" sz="2400" dirty="0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charRg st="5" end="4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5299">
                                            <p:txEl>
                                              <p:charRg st="5" end="4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5299">
                                            <p:txEl>
                                              <p:charRg st="5" end="4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charRg st="40" end="5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55299">
                                            <p:txEl>
                                              <p:charRg st="40" end="5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charRg st="58" end="7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55299">
                                            <p:txEl>
                                              <p:charRg st="58" end="7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charRg st="70" end="8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55299">
                                            <p:txEl>
                                              <p:charRg st="70" end="8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charRg st="81" end="9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55299">
                                            <p:txEl>
                                              <p:charRg st="81" end="9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charRg st="90" end="9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55299">
                                            <p:txEl>
                                              <p:charRg st="90" end="9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charRg st="99" end="10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55299">
                                            <p:txEl>
                                              <p:charRg st="99" end="10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charRg st="106" end="1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55299">
                                            <p:txEl>
                                              <p:charRg st="106" end="1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charRg st="115" end="1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55299">
                                            <p:txEl>
                                              <p:charRg st="115" end="12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charRg st="124" end="13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55299">
                                            <p:txEl>
                                              <p:charRg st="124" end="13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charRg st="133" end="14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55299">
                                            <p:txEl>
                                              <p:charRg st="133" end="14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charRg st="142" end="15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55299">
                                            <p:txEl>
                                              <p:charRg st="142" end="15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8" name="Rectangle 2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7769225" cy="947738"/>
          </a:xfrm>
        </p:spPr>
        <p:txBody>
          <a:bodyPr vert="horz" wrap="square" lIns="91440" tIns="45720" rIns="91440" bIns="45720" anchor="ctr"/>
          <a:p>
            <a:pPr eaLnBrk="1" hangingPunct="1"/>
            <a:r>
              <a:rPr lang="zh-CN" altLang="en-US" sz="3600" dirty="0"/>
              <a:t>常见的边界值分类</a:t>
            </a:r>
            <a:endParaRPr lang="zh-CN" altLang="en-US" sz="3600" dirty="0"/>
          </a:p>
        </p:txBody>
      </p:sp>
      <p:sp>
        <p:nvSpPr>
          <p:cNvPr id="55299" name="Rectangle 3"/>
          <p:cNvSpPr>
            <a:spLocks noGrp="1" noChangeArrowheads="1"/>
          </p:cNvSpPr>
          <p:nvPr>
            <p:ph idx="1"/>
          </p:nvPr>
        </p:nvSpPr>
        <p:spPr>
          <a:xfrm>
            <a:off x="179388" y="1125538"/>
            <a:ext cx="8640763" cy="5499100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Tx/>
              <a:buFontTx/>
              <a:buNone/>
              <a:defRPr/>
            </a:pPr>
            <a:r>
              <a:rPr kumimoji="0" lang="zh-CN" alt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例如：</a:t>
            </a:r>
            <a:endParaRPr kumimoji="0" lang="en-US" altLang="zh-CN" sz="32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514350" marR="0" lvl="0" indent="-51435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Tx/>
              <a:buFont typeface="+mj-ea"/>
              <a:buAutoNum type="circleNumDbPlain"/>
              <a:defRPr/>
            </a:pPr>
            <a:r>
              <a:rPr kumimoji="0" lang="zh-CN" alt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默认值</a:t>
            </a: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/</a:t>
            </a:r>
            <a:r>
              <a:rPr kumimoji="0" lang="zh-CN" alt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空值</a:t>
            </a: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/</a:t>
            </a:r>
            <a:r>
              <a:rPr kumimoji="0" lang="zh-CN" alt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空格</a:t>
            </a: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/</a:t>
            </a:r>
            <a:r>
              <a:rPr kumimoji="0" lang="zh-CN" alt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未输入值</a:t>
            </a: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/</a:t>
            </a:r>
            <a:r>
              <a:rPr kumimoji="0" lang="zh-CN" alt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零、无效数据</a:t>
            </a: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/</a:t>
            </a:r>
            <a:r>
              <a:rPr kumimoji="0" lang="zh-CN" alt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不正确数据和干扰数据。</a:t>
            </a:r>
            <a:endParaRPr kumimoji="0" lang="zh-CN" altLang="en-US" sz="32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609600" marR="0" lvl="0" indent="-609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Tx/>
              <a:buFont typeface="+mj-ea"/>
              <a:buAutoNum type="circleNumDbPlain"/>
              <a:defRPr/>
            </a:pPr>
            <a:r>
              <a:rPr kumimoji="0" lang="zh-CN" alt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对</a:t>
            </a: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16-bit </a:t>
            </a:r>
            <a:r>
              <a:rPr kumimoji="0" lang="zh-CN" alt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的整数而言 </a:t>
            </a: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32767 </a:t>
            </a:r>
            <a:r>
              <a:rPr kumimoji="0" lang="zh-CN" alt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和 </a:t>
            </a: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-32768 </a:t>
            </a:r>
            <a:r>
              <a:rPr kumimoji="0" lang="zh-CN" alt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是边界。</a:t>
            </a:r>
            <a:endParaRPr kumimoji="0" lang="zh-CN" altLang="en-US" sz="32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609600" marR="0" lvl="0" indent="-609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Tx/>
              <a:buFont typeface="+mj-ea"/>
              <a:buAutoNum type="circleNumDbPlain"/>
              <a:defRPr/>
            </a:pPr>
            <a:r>
              <a:rPr kumimoji="0" lang="zh-CN" alt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 屏幕上光标在最左上、最右下位置。</a:t>
            </a:r>
            <a:endParaRPr kumimoji="0" lang="zh-CN" altLang="en-US" sz="32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609600" marR="0" lvl="0" indent="-609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Tx/>
              <a:buFont typeface="+mj-ea"/>
              <a:buAutoNum type="circleNumDbPlain"/>
              <a:defRPr/>
            </a:pPr>
            <a:r>
              <a:rPr kumimoji="0" lang="zh-CN" alt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报表的第一行和最后一行。</a:t>
            </a:r>
            <a:endParaRPr kumimoji="0" lang="en-US" altLang="zh-CN" sz="32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609600" marR="0" lvl="0" indent="-609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Tx/>
              <a:buFont typeface="+mj-ea"/>
              <a:buAutoNum type="circleNumDbPlain"/>
              <a:defRPr/>
            </a:pPr>
            <a:r>
              <a:rPr kumimoji="0" lang="zh-CN" alt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 数组元素的第一个和最后一个。</a:t>
            </a:r>
            <a:endParaRPr kumimoji="0" lang="zh-CN" altLang="en-US" sz="32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609600" marR="0" lvl="0" indent="-609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Tx/>
              <a:buFont typeface="+mj-ea"/>
              <a:buAutoNum type="circleNumDbPlain"/>
              <a:defRPr/>
            </a:pPr>
            <a:r>
              <a:rPr kumimoji="0" lang="zh-CN" alt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 循环的第 </a:t>
            </a: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0 </a:t>
            </a:r>
            <a:r>
              <a:rPr kumimoji="0" lang="zh-CN" alt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次、第 </a:t>
            </a: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 </a:t>
            </a:r>
            <a:r>
              <a:rPr kumimoji="0" lang="zh-CN" alt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次和倒数第 </a:t>
            </a: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 </a:t>
            </a:r>
            <a:r>
              <a:rPr kumimoji="0" lang="zh-CN" alt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次、最后一次。</a:t>
            </a:r>
            <a:endParaRPr kumimoji="0" lang="en-US" altLang="zh-CN" sz="32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609600" marR="0" lvl="0" indent="-609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Tx/>
              <a:buFont typeface="+mj-ea"/>
              <a:buAutoNum type="circleNumDbPlain"/>
              <a:defRPr/>
            </a:pPr>
            <a:endParaRPr kumimoji="0" lang="zh-CN" altLang="en-US" sz="32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charRg st="4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5299">
                                            <p:txEl>
                                              <p:charRg st="4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5299">
                                            <p:txEl>
                                              <p:charRg st="4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charRg st="38" end="7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5299">
                                            <p:txEl>
                                              <p:charRg st="38" end="7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5299">
                                            <p:txEl>
                                              <p:charRg st="38" end="7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charRg st="72" end="9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5299">
                                            <p:txEl>
                                              <p:charRg st="72" end="9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5299">
                                            <p:txEl>
                                              <p:charRg st="72" end="9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charRg st="90" end="10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5299">
                                            <p:txEl>
                                              <p:charRg st="90" end="10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5299">
                                            <p:txEl>
                                              <p:charRg st="90" end="10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charRg st="104" end="1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5299">
                                            <p:txEl>
                                              <p:charRg st="104" end="12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5299">
                                            <p:txEl>
                                              <p:charRg st="104" end="12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charRg st="120" end="15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5299">
                                            <p:txEl>
                                              <p:charRg st="120" end="15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5299">
                                            <p:txEl>
                                              <p:charRg st="120" end="15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3" name="标题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r>
              <a:rPr lang="zh-CN" altLang="en-US" dirty="0"/>
              <a:t>黑盒测试</a:t>
            </a:r>
            <a:r>
              <a:rPr lang="en-US" altLang="zh-CN" dirty="0"/>
              <a:t>-</a:t>
            </a:r>
            <a:r>
              <a:rPr lang="zh-CN" altLang="en-US" dirty="0"/>
              <a:t>定义级常用方法</a:t>
            </a:r>
            <a:endParaRPr lang="zh-CN" altLang="en-US" dirty="0"/>
          </a:p>
        </p:txBody>
      </p:sp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468313" y="1125538"/>
            <a:ext cx="8207375" cy="5399087"/>
          </a:xfrm>
        </p:spPr>
        <p:txBody>
          <a:bodyPr vert="horz" wrap="square" lIns="91440" tIns="45720" rIns="91440" bIns="45720" anchor="t"/>
          <a:p>
            <a:pPr>
              <a:buNone/>
            </a:pPr>
            <a:r>
              <a:rPr lang="zh-CN" altLang="en-US" sz="2800" dirty="0">
                <a:solidFill>
                  <a:srgbClr val="00B050"/>
                </a:solidFill>
              </a:rPr>
              <a:t>黑盒测试的定义：</a:t>
            </a:r>
            <a:endParaRPr lang="en-US" altLang="zh-CN" sz="2800" dirty="0">
              <a:solidFill>
                <a:srgbClr val="00B050"/>
              </a:solidFill>
            </a:endParaRPr>
          </a:p>
          <a:p>
            <a:pPr>
              <a:buNone/>
            </a:pPr>
            <a:r>
              <a:rPr lang="zh-CN" altLang="en-US" sz="2800" b="1" dirty="0">
                <a:ea typeface="楷体" panose="02010609060101010101" pitchFamily="49" charset="-122"/>
              </a:rPr>
              <a:t>      也称</a:t>
            </a:r>
            <a:r>
              <a:rPr lang="zh-CN" altLang="en-US" sz="2800" b="1" dirty="0">
                <a:solidFill>
                  <a:srgbClr val="FF0000"/>
                </a:solidFill>
                <a:ea typeface="楷体" panose="02010609060101010101" pitchFamily="49" charset="-122"/>
              </a:rPr>
              <a:t>功能测试</a:t>
            </a:r>
            <a:r>
              <a:rPr lang="zh-CN" altLang="en-US" sz="2800" b="1" dirty="0">
                <a:ea typeface="楷体" panose="02010609060101010101" pitchFamily="49" charset="-122"/>
              </a:rPr>
              <a:t>或</a:t>
            </a:r>
            <a:r>
              <a:rPr lang="zh-CN" altLang="en-US" sz="2800" b="1" dirty="0">
                <a:solidFill>
                  <a:srgbClr val="FF0000"/>
                </a:solidFill>
                <a:ea typeface="楷体" panose="02010609060101010101" pitchFamily="49" charset="-122"/>
              </a:rPr>
              <a:t>数据驱动测试</a:t>
            </a:r>
            <a:r>
              <a:rPr lang="zh-CN" altLang="en-US" sz="2800" b="1" dirty="0">
                <a:ea typeface="楷体" panose="02010609060101010101" pitchFamily="49" charset="-122"/>
              </a:rPr>
              <a:t>，它是在已知产品所应具有的功能，通过测试来检测每个功能是否都能正常使用。</a:t>
            </a:r>
            <a:endParaRPr lang="en-US" altLang="zh-CN" sz="2800" dirty="0">
              <a:solidFill>
                <a:srgbClr val="00B050"/>
              </a:solidFill>
            </a:endParaRPr>
          </a:p>
          <a:p>
            <a:pPr>
              <a:buNone/>
            </a:pPr>
            <a:r>
              <a:rPr lang="zh-CN" altLang="en-US" sz="2800" dirty="0">
                <a:solidFill>
                  <a:srgbClr val="00B050"/>
                </a:solidFill>
              </a:rPr>
              <a:t>常用</a:t>
            </a:r>
            <a:r>
              <a:rPr lang="zh-CN" altLang="en-US" sz="2800" dirty="0"/>
              <a:t>的黑盒测试设计用例方法如下：</a:t>
            </a:r>
            <a:endParaRPr lang="en-US" altLang="zh-CN" sz="2800" dirty="0"/>
          </a:p>
          <a:p>
            <a:pPr eaLnBrk="1" hangingPunct="1"/>
            <a:r>
              <a:rPr lang="en-US" altLang="zh-CN" dirty="0"/>
              <a:t>1</a:t>
            </a:r>
            <a:r>
              <a:rPr lang="zh-CN" altLang="en-US" dirty="0"/>
              <a:t>、等价类划分方法</a:t>
            </a:r>
            <a:endParaRPr lang="zh-CN" altLang="en-US" dirty="0"/>
          </a:p>
          <a:p>
            <a:pPr eaLnBrk="1" hangingPunct="1"/>
            <a:r>
              <a:rPr lang="en-US" altLang="zh-CN" dirty="0"/>
              <a:t>2</a:t>
            </a:r>
            <a:r>
              <a:rPr lang="zh-CN" altLang="en-US" dirty="0"/>
              <a:t>、边界值分析方法</a:t>
            </a:r>
            <a:endParaRPr lang="zh-CN" altLang="en-US" dirty="0"/>
          </a:p>
          <a:p>
            <a:pPr eaLnBrk="1" hangingPunct="1"/>
            <a:r>
              <a:rPr lang="en-US" altLang="zh-CN" dirty="0"/>
              <a:t>3</a:t>
            </a:r>
            <a:r>
              <a:rPr lang="zh-CN" altLang="en-US" dirty="0"/>
              <a:t>、错误推测方法</a:t>
            </a:r>
            <a:endParaRPr lang="zh-CN" altLang="en-US" dirty="0"/>
          </a:p>
          <a:p>
            <a:pPr eaLnBrk="1" hangingPunct="1"/>
            <a:r>
              <a:rPr lang="en-US" altLang="zh-CN" dirty="0"/>
              <a:t>4</a:t>
            </a:r>
            <a:r>
              <a:rPr lang="zh-CN" altLang="en-US" dirty="0"/>
              <a:t>、因果图方法</a:t>
            </a:r>
            <a:endParaRPr lang="zh-CN" altLang="en-US" dirty="0"/>
          </a:p>
          <a:p>
            <a:pPr eaLnBrk="1" hangingPunct="1"/>
            <a:r>
              <a:rPr lang="en-US" altLang="zh-CN" dirty="0"/>
              <a:t>5</a:t>
            </a:r>
            <a:r>
              <a:rPr lang="zh-CN" altLang="en-US" dirty="0"/>
              <a:t>、判定表驱动分析方法</a:t>
            </a:r>
            <a:endParaRPr lang="zh-CN" altLang="en-US" dirty="0"/>
          </a:p>
          <a:p>
            <a:pPr eaLnBrk="1" hangingPunct="1"/>
            <a:r>
              <a:rPr lang="en-US" altLang="zh-CN" dirty="0"/>
              <a:t>6</a:t>
            </a:r>
            <a:r>
              <a:rPr lang="zh-CN" altLang="en-US" dirty="0"/>
              <a:t>、正交试验设计方法、</a:t>
            </a:r>
            <a:endParaRPr lang="zh-CN" altLang="en-US" dirty="0"/>
          </a:p>
          <a:p>
            <a:pPr eaLnBrk="1" hangingPunct="1"/>
            <a:r>
              <a:rPr lang="en-US" altLang="zh-CN" dirty="0"/>
              <a:t>7</a:t>
            </a:r>
            <a:r>
              <a:rPr lang="zh-CN" altLang="en-US" dirty="0"/>
              <a:t>、功能图分析方法</a:t>
            </a:r>
            <a:endParaRPr lang="zh-CN" altLang="en-US" dirty="0"/>
          </a:p>
          <a:p>
            <a:pPr eaLnBrk="1" hangingPunct="1"/>
            <a:r>
              <a:rPr lang="en-US" altLang="zh-CN" dirty="0"/>
              <a:t>8</a:t>
            </a:r>
            <a:r>
              <a:rPr lang="zh-CN" altLang="en-US" dirty="0"/>
              <a:t>、场景方法</a:t>
            </a:r>
            <a:endParaRPr lang="zh-CN" altLang="en-US" dirty="0"/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9" end="6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charRg st="9" end="6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charRg st="9" end="6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82" end="9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charRg st="82" end="9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charRg st="82" end="9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92" end="10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>
                                            <p:txEl>
                                              <p:charRg st="92" end="10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charRg st="92" end="10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102" end="1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">
                                            <p:txEl>
                                              <p:charRg st="102" end="1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>
                                            <p:txEl>
                                              <p:charRg st="102" end="1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111" end="1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charRg st="111" end="11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charRg st="111" end="11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119" end="13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">
                                            <p:txEl>
                                              <p:charRg st="119" end="13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">
                                            <p:txEl>
                                              <p:charRg st="119" end="13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131" end="14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">
                                            <p:txEl>
                                              <p:charRg st="131" end="14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">
                                            <p:txEl>
                                              <p:charRg st="131" end="14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143" end="15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>
                                            <p:txEl>
                                              <p:charRg st="143" end="15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>
                                            <p:txEl>
                                              <p:charRg st="143" end="15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153" end="16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">
                                            <p:txEl>
                                              <p:charRg st="153" end="16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">
                                            <p:txEl>
                                              <p:charRg st="153" end="16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0" name="Title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r>
              <a:rPr lang="zh-CN" altLang="en-US" dirty="0"/>
              <a:t>边界值法设计测试用例步骤</a:t>
            </a:r>
            <a:endParaRPr lang="zh-CN" altLang="en-US" dirty="0"/>
          </a:p>
        </p:txBody>
      </p:sp>
      <p:sp>
        <p:nvSpPr>
          <p:cNvPr id="22531" name="Content Placeholder 2"/>
          <p:cNvSpPr>
            <a:spLocks noGrp="1"/>
          </p:cNvSpPr>
          <p:nvPr>
            <p:ph idx="1"/>
          </p:nvPr>
        </p:nvSpPr>
        <p:spPr>
          <a:xfrm>
            <a:off x="395288" y="1052513"/>
            <a:ext cx="7772400" cy="5329238"/>
          </a:xfrm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36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边界值法设计测试用例步骤：</a:t>
            </a:r>
            <a:endParaRPr kumimoji="0" lang="en-US" altLang="zh-CN" sz="3600" b="0" i="0" u="none" strike="noStrike" kern="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en-US" altLang="zh-CN" sz="3600" b="0" i="0" u="none" strike="noStrike" kern="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</a:t>
            </a:r>
            <a:r>
              <a:rPr kumimoji="0" lang="zh-CN" altLang="en-US" sz="3600" b="0" i="0" u="none" strike="noStrike" kern="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、编写等价类表，明确有效等价类和无效等价类；</a:t>
            </a:r>
            <a:endParaRPr kumimoji="0" lang="en-US" altLang="zh-CN" sz="3600" b="0" i="0" u="none" strike="noStrike" kern="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742950" marR="0" lvl="0" indent="-742950" algn="just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Tx/>
              <a:buFont typeface="Wingdings" panose="05000000000000000000" pitchFamily="2" charset="2"/>
              <a:buAutoNum type="arabicParenBoth"/>
              <a:defRPr/>
            </a:pPr>
            <a:endParaRPr kumimoji="0" lang="zh-CN" altLang="en-US" sz="3600" b="0" i="0" u="none" strike="noStrike" kern="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609600" marR="0" lvl="0" indent="-609600" algn="just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en-US" altLang="zh-CN" sz="3600" b="0" i="0" u="none" strike="noStrike" kern="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</a:t>
            </a:r>
            <a:r>
              <a:rPr kumimoji="0" lang="zh-CN" altLang="en-US" sz="3600" b="0" i="0" u="none" strike="noStrike" kern="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、根据</a:t>
            </a:r>
            <a:r>
              <a:rPr kumimoji="0" lang="zh-CN" altLang="en-US" sz="3600" b="0" i="0" u="none" strike="noStrike" kern="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常见的边界值法的分类，找出每个等价类</a:t>
            </a:r>
            <a:r>
              <a:rPr kumimoji="0" lang="zh-CN" altLang="en-US" sz="3600" b="0" i="0" u="none" strike="noStrike" kern="0" cap="none" spc="0" normalizeH="0" baseline="0" noProof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对应</a:t>
            </a:r>
            <a:r>
              <a:rPr kumimoji="0" lang="zh-CN" altLang="en-US" sz="3600" b="0" i="0" u="none" strike="noStrike" kern="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的边界值</a:t>
            </a:r>
            <a:r>
              <a:rPr kumimoji="0" lang="zh-CN" altLang="en-US" sz="3600" b="0" i="0" u="none" strike="noStrike" kern="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。</a:t>
            </a:r>
            <a:endParaRPr kumimoji="0" lang="en-US" altLang="zh-CN" sz="3600" b="0" i="0" u="none" strike="noStrike" kern="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609600" marR="0" lvl="0" indent="-609600" algn="just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Tx/>
              <a:buFont typeface="Wingdings" panose="05000000000000000000" pitchFamily="2" charset="2"/>
              <a:buNone/>
              <a:defRPr/>
            </a:pPr>
            <a:endParaRPr kumimoji="0" lang="en-US" altLang="zh-CN" sz="3600" b="0" i="0" u="none" strike="noStrike" kern="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609600" marR="0" lvl="0" indent="-609600" algn="just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en-US" altLang="zh-CN" sz="3600" b="0" i="0" u="none" strike="noStrike" kern="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【</a:t>
            </a:r>
            <a:r>
              <a:rPr kumimoji="0" lang="zh-CN" altLang="en-US" sz="3600" b="0" i="0" u="none" strike="noStrike" kern="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一般可以找</a:t>
            </a:r>
            <a:r>
              <a:rPr kumimoji="0" lang="zh-CN" altLang="en-US" sz="3600" b="0" i="0" u="none" strike="noStrike" kern="0" cap="none" spc="0" normalizeH="0" baseline="0" noProof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有效</a:t>
            </a:r>
            <a:r>
              <a:rPr kumimoji="0" lang="zh-CN" altLang="en-US" sz="3600" b="0" i="0" u="none" strike="noStrike" kern="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等价类的</a:t>
            </a:r>
            <a:r>
              <a:rPr kumimoji="0" lang="zh-CN" altLang="en-US" sz="3600" b="0" i="0" u="none" strike="noStrike" kern="0" cap="none" spc="0" normalizeH="0" baseline="0" noProof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健壮性</a:t>
            </a:r>
            <a:r>
              <a:rPr kumimoji="0" lang="zh-CN" altLang="en-US" sz="3600" b="0" i="0" u="none" strike="noStrike" kern="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边界值</a:t>
            </a:r>
            <a:r>
              <a:rPr kumimoji="0" lang="en-US" altLang="zh-CN" sz="3600" b="0" i="0" u="none" strike="noStrike" kern="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】</a:t>
            </a:r>
            <a:endParaRPr kumimoji="0" lang="zh-CN" altLang="en-US" sz="3600" b="0" i="0" u="none" strike="noStrike" kern="0" cap="none" spc="0" normalizeH="0" baseline="0" noProof="1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609600" marR="0" lvl="0" indent="-609600" algn="just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Tx/>
              <a:buFont typeface="Wingdings" panose="05000000000000000000" pitchFamily="2" charset="2"/>
              <a:buNone/>
              <a:defRPr/>
            </a:pPr>
            <a:endParaRPr kumimoji="0" lang="zh-CN" altLang="en-US" sz="3600" b="0" i="0" u="none" strike="noStrike" kern="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charRg st="14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1">
                                            <p:txEl>
                                              <p:charRg st="14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1">
                                            <p:txEl>
                                              <p:charRg st="14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charRg st="39" end="6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531">
                                            <p:txEl>
                                              <p:charRg st="39" end="6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531">
                                            <p:txEl>
                                              <p:charRg st="39" end="6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charRg st="70" end="9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2531">
                                            <p:txEl>
                                              <p:charRg st="70" end="9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2531">
                                            <p:txEl>
                                              <p:charRg st="70" end="9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4" name="Title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r>
              <a:rPr lang="zh-CN" altLang="en-US" dirty="0"/>
              <a:t>边界值法设计测试用例步骤</a:t>
            </a:r>
            <a:endParaRPr lang="zh-CN" altLang="en-US" dirty="0"/>
          </a:p>
        </p:txBody>
      </p:sp>
      <p:sp>
        <p:nvSpPr>
          <p:cNvPr id="22531" name="Content Placeholder 2"/>
          <p:cNvSpPr>
            <a:spLocks noGrp="1"/>
          </p:cNvSpPr>
          <p:nvPr>
            <p:ph idx="1"/>
          </p:nvPr>
        </p:nvSpPr>
        <p:spPr>
          <a:xfrm>
            <a:off x="468313" y="1268413"/>
            <a:ext cx="7772400" cy="5040313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3600" b="1" i="0" u="none" strike="noStrike" kern="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实例</a:t>
            </a:r>
            <a:r>
              <a:rPr kumimoji="0" lang="zh-CN" altLang="en-US" sz="3600" b="1" i="0" u="none" strike="noStrike" kern="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：</a:t>
            </a:r>
            <a:endParaRPr kumimoji="0" lang="en-US" altLang="zh-CN" sz="3600" b="0" i="0" u="none" strike="noStrike" kern="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bg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3600" b="0" i="0" u="none" strike="noStrike" kern="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一个学生每学期只能选修</a:t>
            </a:r>
            <a:r>
              <a:rPr kumimoji="0" lang="en-US" altLang="zh-CN" sz="3600" b="0" i="0" u="none" strike="noStrike" kern="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1</a:t>
            </a:r>
            <a:r>
              <a:rPr kumimoji="0" lang="zh-CN" altLang="en-US" sz="3600" b="0" i="0" u="none" strike="noStrike" kern="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～</a:t>
            </a:r>
            <a:r>
              <a:rPr kumimoji="0" lang="en-US" altLang="zh-CN" sz="3600" b="0" i="0" u="none" strike="noStrike" kern="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5</a:t>
            </a:r>
            <a:r>
              <a:rPr kumimoji="0" lang="zh-CN" altLang="en-US" sz="3600" b="0" i="0" u="none" strike="noStrike" kern="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门课</a:t>
            </a:r>
            <a:endParaRPr kumimoji="0" lang="zh-CN" altLang="en-US" sz="3600" b="0" i="0" u="none" strike="noStrike" kern="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bg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3600" b="0" i="0" u="none" strike="noStrike" kern="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有效等价类：</a:t>
            </a:r>
            <a:endParaRPr kumimoji="0" lang="en-US" altLang="zh-CN" sz="3600" b="0" i="0" u="none" strike="noStrike" kern="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bg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3600" b="0" i="0" u="none" strike="noStrike" kern="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①</a:t>
            </a:r>
            <a:r>
              <a:rPr kumimoji="0" lang="zh-CN" altLang="en-US" sz="3600" b="0" i="0" u="none" strike="noStrike" kern="0" cap="none" spc="0" normalizeH="0" baseline="0" noProof="1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选修</a:t>
            </a:r>
            <a:r>
              <a:rPr kumimoji="0" lang="en-US" altLang="zh-CN" sz="3600" b="0" i="0" u="none" strike="noStrike" kern="0" cap="none" spc="0" normalizeH="0" baseline="0" noProof="1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1</a:t>
            </a:r>
            <a:r>
              <a:rPr kumimoji="0" lang="zh-CN" altLang="en-US" sz="3600" b="0" i="0" u="none" strike="noStrike" kern="0" cap="none" spc="0" normalizeH="0" baseline="0" noProof="1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～</a:t>
            </a:r>
            <a:r>
              <a:rPr kumimoji="0" lang="en-US" altLang="zh-CN" sz="3600" b="0" i="0" u="none" strike="noStrike" kern="0" cap="none" spc="0" normalizeH="0" baseline="0" noProof="1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5</a:t>
            </a:r>
            <a:r>
              <a:rPr kumimoji="0" lang="zh-CN" altLang="en-US" sz="3600" b="0" i="0" u="none" strike="noStrike" kern="0" cap="none" spc="0" normalizeH="0" baseline="0" noProof="1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门</a:t>
            </a:r>
            <a:endParaRPr kumimoji="0" lang="zh-CN" altLang="en-US" sz="3600" b="0" i="0" u="none" strike="noStrike" kern="0" cap="none" spc="0" normalizeH="0" baseline="0" noProof="1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bg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3600" b="0" i="0" u="none" strike="noStrike" kern="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无效等价类：</a:t>
            </a:r>
            <a:endParaRPr kumimoji="0" lang="en-US" altLang="zh-CN" sz="3600" b="0" i="0" u="none" strike="noStrike" kern="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bg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3600" b="0" i="0" u="none" strike="noStrike" kern="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①</a:t>
            </a:r>
            <a:r>
              <a:rPr kumimoji="0" lang="zh-CN" altLang="en-US" sz="3600" b="0" i="0" u="none" strike="noStrike" kern="0" cap="none" spc="0" normalizeH="0" baseline="0" noProof="1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不选</a:t>
            </a:r>
            <a:r>
              <a:rPr kumimoji="0" lang="zh-CN" altLang="en-US" sz="3600" b="0" i="0" u="none" strike="noStrike" kern="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  或  ②</a:t>
            </a:r>
            <a:r>
              <a:rPr kumimoji="0" lang="zh-CN" altLang="en-US" sz="3600" b="0" i="0" u="none" strike="noStrike" kern="0" cap="none" spc="0" normalizeH="0" baseline="0" noProof="1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选修超过</a:t>
            </a:r>
            <a:r>
              <a:rPr kumimoji="0" lang="en-US" altLang="zh-CN" sz="3600" b="0" i="0" u="none" strike="noStrike" kern="0" cap="none" spc="0" normalizeH="0" baseline="0" noProof="1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5</a:t>
            </a:r>
            <a:r>
              <a:rPr kumimoji="0" lang="zh-CN" altLang="en-US" sz="3600" b="0" i="0" u="none" strike="noStrike" kern="0" cap="none" spc="0" normalizeH="0" baseline="0" noProof="1" smtClean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门</a:t>
            </a:r>
            <a:endParaRPr kumimoji="0" lang="en-US" altLang="zh-CN" sz="3600" b="0" i="0" u="none" strike="noStrike" kern="0" cap="none" spc="0" normalizeH="0" baseline="0" noProof="1" smtClean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bg1"/>
              </a:buClr>
              <a:buSzTx/>
              <a:buFont typeface="Wingdings" panose="05000000000000000000" pitchFamily="2" charset="2"/>
              <a:buNone/>
              <a:defRPr/>
            </a:pPr>
            <a:endParaRPr kumimoji="0" lang="zh-CN" altLang="en-US" sz="3600" b="0" i="0" u="none" strike="noStrike" kern="0" cap="none" spc="0" normalizeH="0" baseline="0" noProof="1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bg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3600" b="0" i="0" u="none" strike="noStrike" kern="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健壮性边界值</a:t>
            </a:r>
            <a:endParaRPr kumimoji="0" lang="zh-CN" altLang="en-US" sz="3600" b="0" i="0" u="none" strike="noStrike" kern="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bg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en-US" altLang="zh-CN" sz="3600" b="0" i="0" u="none" strike="noStrike" kern="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0</a:t>
            </a:r>
            <a:r>
              <a:rPr kumimoji="0" lang="zh-CN" altLang="en-US" sz="3600" b="0" i="0" u="none" strike="noStrike" kern="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，</a:t>
            </a:r>
            <a:r>
              <a:rPr kumimoji="0" lang="en-US" altLang="zh-CN" sz="3600" b="0" i="0" u="none" strike="noStrike" kern="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1</a:t>
            </a:r>
            <a:r>
              <a:rPr kumimoji="0" lang="zh-CN" altLang="en-US" sz="3600" b="0" i="0" u="none" strike="noStrike" kern="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、</a:t>
            </a:r>
            <a:r>
              <a:rPr kumimoji="0" lang="en-US" altLang="zh-CN" sz="3600" b="0" i="0" u="none" strike="noStrike" kern="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2</a:t>
            </a:r>
            <a:r>
              <a:rPr kumimoji="0" lang="zh-CN" altLang="en-US" sz="3600" b="0" i="0" u="none" strike="noStrike" kern="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、</a:t>
            </a:r>
            <a:r>
              <a:rPr kumimoji="0" lang="en-US" altLang="zh-CN" sz="3600" b="0" i="0" u="none" strike="noStrike" kern="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3</a:t>
            </a:r>
            <a:r>
              <a:rPr kumimoji="0" lang="zh-CN" altLang="en-US" sz="3600" b="0" i="0" u="none" strike="noStrike" kern="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、</a:t>
            </a:r>
            <a:r>
              <a:rPr kumimoji="0" lang="en-US" altLang="zh-CN" sz="3600" b="0" i="0" u="none" strike="noStrike" kern="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4</a:t>
            </a:r>
            <a:r>
              <a:rPr kumimoji="0" lang="zh-CN" altLang="en-US" sz="3600" b="0" i="0" u="none" strike="noStrike" kern="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、</a:t>
            </a:r>
            <a:r>
              <a:rPr kumimoji="0" lang="en-US" altLang="zh-CN" sz="3600" b="0" i="0" u="none" strike="noStrike" kern="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5</a:t>
            </a:r>
            <a:r>
              <a:rPr kumimoji="0" lang="zh-CN" altLang="en-US" sz="3600" b="0" i="0" u="none" strike="noStrike" kern="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、</a:t>
            </a:r>
            <a:r>
              <a:rPr kumimoji="0" lang="en-US" altLang="zh-CN" sz="3600" b="0" i="0" u="none" strike="noStrike" kern="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6</a:t>
            </a:r>
            <a:endParaRPr kumimoji="0" lang="en-US" altLang="zh-CN" sz="3600" b="0" i="0" u="none" strike="noStrike" kern="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bg1"/>
              </a:buClr>
              <a:buSzTx/>
              <a:buFont typeface="Wingdings" panose="05000000000000000000" pitchFamily="2" charset="2"/>
              <a:buNone/>
              <a:defRPr/>
            </a:pPr>
            <a:endParaRPr kumimoji="0" lang="zh-CN" altLang="en-US" sz="3600" b="0" i="0" u="none" strike="noStrike" kern="0" cap="none" spc="0" normalizeH="0" baseline="0" noProof="1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609600" marR="0" lvl="0" indent="-609600" algn="just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Tx/>
              <a:buFont typeface="Wingdings" panose="05000000000000000000" pitchFamily="2" charset="2"/>
              <a:buNone/>
              <a:defRPr/>
            </a:pPr>
            <a:endParaRPr kumimoji="0" lang="zh-CN" altLang="en-US" sz="3600" b="0" i="0" u="none" strike="noStrike" kern="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1" name="Rectangle 1"/>
          <p:cNvSpPr/>
          <p:nvPr/>
        </p:nvSpPr>
        <p:spPr>
          <a:xfrm>
            <a:off x="107950" y="1006475"/>
            <a:ext cx="8501063" cy="1446213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266700" eaLnBrk="1" hangingPunct="1">
              <a:spcBef>
                <a:spcPct val="0"/>
              </a:spcBef>
              <a:buClrTx/>
              <a:buNone/>
            </a:pPr>
            <a:r>
              <a:rPr lang="en-US" altLang="zh-CN" sz="2200" dirty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sz="2200" dirty="0">
                <a:latin typeface="Times New Roman" panose="02020603050405020304" pitchFamily="18" charset="0"/>
                <a:ea typeface="宋体" panose="02010600030101010101" pitchFamily="2" charset="-122"/>
              </a:rPr>
              <a:t>、以三角形问题为例，要求输入三个整数</a:t>
            </a:r>
            <a:r>
              <a:rPr lang="en-US" altLang="zh-CN" sz="2200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altLang="en-US" sz="2200" dirty="0">
                <a:latin typeface="Times New Roman" panose="02020603050405020304" pitchFamily="18" charset="0"/>
                <a:ea typeface="宋体" panose="02010600030101010101" pitchFamily="2" charset="-122"/>
              </a:rPr>
              <a:t>、</a:t>
            </a:r>
            <a:r>
              <a:rPr lang="en-US" altLang="zh-CN" sz="2200" dirty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altLang="en-US" sz="2200" dirty="0">
                <a:latin typeface="Times New Roman" panose="02020603050405020304" pitchFamily="18" charset="0"/>
                <a:ea typeface="宋体" panose="02010600030101010101" pitchFamily="2" charset="-122"/>
              </a:rPr>
              <a:t>、</a:t>
            </a:r>
            <a:r>
              <a:rPr lang="en-US" altLang="zh-CN" sz="2200" dirty="0"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r>
              <a:rPr lang="zh-CN" altLang="en-US" sz="2200" dirty="0">
                <a:latin typeface="Times New Roman" panose="02020603050405020304" pitchFamily="18" charset="0"/>
                <a:ea typeface="宋体" panose="02010600030101010101" pitchFamily="2" charset="-122"/>
              </a:rPr>
              <a:t>，分别作为三角形的三条边，取值范围在</a:t>
            </a:r>
            <a:r>
              <a:rPr lang="en-US" altLang="zh-CN" sz="2200" dirty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sz="2200" dirty="0">
                <a:latin typeface="Times New Roman" panose="02020603050405020304" pitchFamily="18" charset="0"/>
                <a:ea typeface="宋体" panose="02010600030101010101" pitchFamily="2" charset="-122"/>
              </a:rPr>
              <a:t>～</a:t>
            </a:r>
            <a:r>
              <a:rPr lang="en-US" altLang="zh-CN" sz="2200" dirty="0">
                <a:latin typeface="Times New Roman" panose="02020603050405020304" pitchFamily="18" charset="0"/>
                <a:ea typeface="宋体" panose="02010600030101010101" pitchFamily="2" charset="-122"/>
              </a:rPr>
              <a:t>100</a:t>
            </a:r>
            <a:r>
              <a:rPr lang="zh-CN" altLang="en-US" sz="2200" dirty="0">
                <a:latin typeface="Times New Roman" panose="02020603050405020304" pitchFamily="18" charset="0"/>
                <a:ea typeface="宋体" panose="02010600030101010101" pitchFamily="2" charset="-122"/>
              </a:rPr>
              <a:t>之间，判断由三条边构成的三角形类型为等边三角形、等腰三角形、一般三角形（包括直角三角形）以及非三角形。如表所示给出了边界值分析测试用例。</a:t>
            </a:r>
            <a:endParaRPr lang="zh-CN" altLang="en-US" sz="2200" dirty="0">
              <a:ea typeface="宋体" panose="02010600030101010101" pitchFamily="2" charset="-122"/>
            </a:endParaRPr>
          </a:p>
        </p:txBody>
      </p:sp>
      <p:graphicFrame>
        <p:nvGraphicFramePr>
          <p:cNvPr id="5" name="Group 98"/>
          <p:cNvGraphicFramePr>
            <a:graphicFrameLocks noGrp="1"/>
          </p:cNvGraphicFramePr>
          <p:nvPr/>
        </p:nvGraphicFramePr>
        <p:xfrm>
          <a:off x="684213" y="2492375"/>
          <a:ext cx="7200901" cy="3024192"/>
        </p:xfrm>
        <a:graphic>
          <a:graphicData uri="http://schemas.openxmlformats.org/drawingml/2006/table">
            <a:tbl>
              <a:tblPr/>
              <a:tblGrid>
                <a:gridCol w="2079789"/>
                <a:gridCol w="1706451"/>
                <a:gridCol w="1706450"/>
                <a:gridCol w="1708211"/>
              </a:tblGrid>
              <a:tr h="378024">
                <a:tc>
                  <a:txBody>
                    <a:bodyPr/>
                    <a:lstStyle/>
                    <a:p>
                      <a:pPr marL="0" marR="0" lvl="0" indent="269875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输入条件</a:t>
                      </a:r>
                      <a:endParaRPr kumimoji="0" lang="zh-CN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79" marR="6857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269875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a</a:t>
                      </a:r>
                      <a:endParaRPr kumimoji="0" lang="zh-CN" alt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79" marR="6857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269875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b</a:t>
                      </a:r>
                      <a:endParaRPr kumimoji="0" lang="zh-CN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79" marR="6857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269875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c</a:t>
                      </a:r>
                      <a:endParaRPr kumimoji="0" lang="zh-CN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79" marR="6857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8024">
                <a:tc>
                  <a:txBody>
                    <a:bodyPr/>
                    <a:lstStyle/>
                    <a:p>
                      <a:pPr marL="0" marR="0" lvl="0" indent="269875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Min-</a:t>
                      </a:r>
                      <a:endParaRPr kumimoji="0" lang="zh-CN" alt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79" marR="6857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269875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0</a:t>
                      </a:r>
                      <a:endParaRPr kumimoji="0" lang="zh-CN" alt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79" marR="6857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269875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0</a:t>
                      </a:r>
                      <a:endParaRPr kumimoji="0" lang="zh-CN" alt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79" marR="6857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269875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0</a:t>
                      </a:r>
                      <a:endParaRPr kumimoji="0" lang="zh-CN" alt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79" marR="6857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8024">
                <a:tc>
                  <a:txBody>
                    <a:bodyPr/>
                    <a:lstStyle/>
                    <a:p>
                      <a:pPr marL="0" marR="0" lvl="0" indent="269875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min</a:t>
                      </a:r>
                      <a:endParaRPr kumimoji="0" lang="zh-CN" alt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79" marR="6857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269875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</a:t>
                      </a:r>
                      <a:endParaRPr kumimoji="0" lang="zh-CN" alt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79" marR="6857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269875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</a:t>
                      </a:r>
                      <a:endParaRPr kumimoji="0" lang="zh-CN" alt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79" marR="6857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269875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</a:t>
                      </a:r>
                      <a:endParaRPr kumimoji="0" lang="zh-CN" alt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79" marR="6857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8024">
                <a:tc>
                  <a:txBody>
                    <a:bodyPr/>
                    <a:lstStyle/>
                    <a:p>
                      <a:pPr marL="0" marR="0" lvl="0" indent="269875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Min+</a:t>
                      </a:r>
                      <a:endParaRPr kumimoji="0" lang="zh-CN" alt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79" marR="6857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269875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</a:t>
                      </a:r>
                      <a:endParaRPr kumimoji="0" lang="zh-CN" alt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79" marR="6857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269875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</a:t>
                      </a:r>
                      <a:endParaRPr kumimoji="0" lang="zh-CN" alt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79" marR="6857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269875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</a:t>
                      </a:r>
                      <a:endParaRPr kumimoji="0" lang="zh-CN" alt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79" marR="6857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8024">
                <a:tc>
                  <a:txBody>
                    <a:bodyPr/>
                    <a:lstStyle/>
                    <a:p>
                      <a:pPr marL="0" marR="0" lvl="0" indent="269875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nom</a:t>
                      </a:r>
                      <a:endParaRPr kumimoji="0" lang="zh-CN" alt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79" marR="6857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269875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50</a:t>
                      </a:r>
                      <a:endParaRPr kumimoji="0" lang="zh-CN" alt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79" marR="6857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269875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50</a:t>
                      </a:r>
                      <a:endParaRPr kumimoji="0" lang="zh-CN" alt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79" marR="6857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269875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50</a:t>
                      </a:r>
                      <a:endParaRPr kumimoji="0" lang="zh-CN" alt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79" marR="6857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8024">
                <a:tc>
                  <a:txBody>
                    <a:bodyPr/>
                    <a:lstStyle/>
                    <a:p>
                      <a:pPr marL="0" marR="0" lvl="0" indent="269875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Max-</a:t>
                      </a:r>
                      <a:endParaRPr kumimoji="0" lang="zh-CN" alt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79" marR="6857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269875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99</a:t>
                      </a:r>
                      <a:endParaRPr kumimoji="0" lang="zh-CN" alt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79" marR="6857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269875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99</a:t>
                      </a:r>
                      <a:endParaRPr kumimoji="0" lang="zh-CN" alt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79" marR="6857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269875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99</a:t>
                      </a:r>
                      <a:endParaRPr kumimoji="0" lang="zh-CN" alt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79" marR="6857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8024">
                <a:tc>
                  <a:txBody>
                    <a:bodyPr/>
                    <a:lstStyle/>
                    <a:p>
                      <a:pPr marL="0" marR="0" lvl="0" indent="269875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max</a:t>
                      </a:r>
                      <a:endParaRPr kumimoji="0" lang="zh-CN" alt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79" marR="6857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269875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100</a:t>
                      </a:r>
                      <a:endParaRPr kumimoji="0" lang="zh-CN" alt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79" marR="6857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269875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100</a:t>
                      </a:r>
                      <a:endParaRPr kumimoji="0" lang="zh-CN" alt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79" marR="6857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269875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100</a:t>
                      </a:r>
                      <a:endParaRPr kumimoji="0" lang="zh-CN" alt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79" marR="6857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8024">
                <a:tc>
                  <a:txBody>
                    <a:bodyPr/>
                    <a:lstStyle/>
                    <a:p>
                      <a:pPr marL="0" marR="0" lvl="0" indent="269875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Max+</a:t>
                      </a:r>
                      <a:endParaRPr kumimoji="0" lang="zh-CN" alt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79" marR="6857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269875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101</a:t>
                      </a:r>
                      <a:endParaRPr kumimoji="0" lang="zh-CN" alt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79" marR="6857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269875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101</a:t>
                      </a:r>
                      <a:endParaRPr kumimoji="0" lang="zh-CN" alt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79" marR="6857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269875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101</a:t>
                      </a:r>
                      <a:endParaRPr kumimoji="0" lang="zh-CN" alt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79" marR="6857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0770" name="Rectangle 2"/>
          <p:cNvSpPr txBox="1"/>
          <p:nvPr/>
        </p:nvSpPr>
        <p:spPr>
          <a:xfrm>
            <a:off x="0" y="0"/>
            <a:ext cx="7769225" cy="947738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chemeClr val="bg1"/>
                </a:solidFill>
              </a:rPr>
              <a:t>边界值分析法</a:t>
            </a:r>
            <a:r>
              <a:rPr lang="en-US" altLang="zh-CN" sz="3600" b="1" dirty="0">
                <a:solidFill>
                  <a:schemeClr val="bg1"/>
                </a:solidFill>
              </a:rPr>
              <a:t>-</a:t>
            </a:r>
            <a:r>
              <a:rPr lang="zh-CN" altLang="en-US" sz="3600" b="1" dirty="0">
                <a:solidFill>
                  <a:schemeClr val="bg1"/>
                </a:solidFill>
              </a:rPr>
              <a:t>实例讲解</a:t>
            </a:r>
            <a:endParaRPr lang="zh-CN" altLang="en-US" sz="36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6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6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1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5" name="Group 98"/>
          <p:cNvGraphicFramePr>
            <a:graphicFrameLocks noGrp="1"/>
          </p:cNvGraphicFramePr>
          <p:nvPr/>
        </p:nvGraphicFramePr>
        <p:xfrm>
          <a:off x="179388" y="1125538"/>
          <a:ext cx="8640763" cy="5399091"/>
        </p:xfrm>
        <a:graphic>
          <a:graphicData uri="http://schemas.openxmlformats.org/drawingml/2006/table">
            <a:tbl>
              <a:tblPr/>
              <a:tblGrid>
                <a:gridCol w="1938050"/>
                <a:gridCol w="1443201"/>
                <a:gridCol w="1502991"/>
                <a:gridCol w="1502354"/>
                <a:gridCol w="2254167"/>
              </a:tblGrid>
              <a:tr h="328518">
                <a:tc>
                  <a:txBody>
                    <a:bodyPr/>
                    <a:lstStyle/>
                    <a:p>
                      <a:pPr marL="0" marR="0" lvl="0" indent="269875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测试用例</a:t>
                      </a:r>
                      <a:endParaRPr kumimoji="0" lang="zh-CN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78" marR="6857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269875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a</a:t>
                      </a:r>
                      <a:endParaRPr kumimoji="0" lang="zh-CN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78" marR="6857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269875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b</a:t>
                      </a:r>
                      <a:endParaRPr kumimoji="0" lang="zh-CN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78" marR="6857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269875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c</a:t>
                      </a:r>
                      <a:endParaRPr kumimoji="0" lang="zh-CN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78" marR="6857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269875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预期输出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78" marR="6857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0438">
                <a:tc>
                  <a:txBody>
                    <a:bodyPr/>
                    <a:lstStyle/>
                    <a:p>
                      <a:pPr marL="0" marR="0" lvl="0" indent="269875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zh-CN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Test Case 1</a:t>
                      </a:r>
                      <a:endParaRPr kumimoji="0" lang="zh-CN" alt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78" marR="6857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269875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0</a:t>
                      </a:r>
                      <a:endParaRPr kumimoji="0" lang="zh-CN" alt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78" marR="6857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269875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0</a:t>
                      </a:r>
                      <a:endParaRPr kumimoji="0" lang="zh-CN" alt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78" marR="6857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269875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0</a:t>
                      </a:r>
                      <a:endParaRPr kumimoji="0" lang="zh-CN" alt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78" marR="6857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269875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非三角形</a:t>
                      </a:r>
                      <a:endParaRPr kumimoji="0" lang="zh-CN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78" marR="6857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8518">
                <a:tc>
                  <a:txBody>
                    <a:bodyPr/>
                    <a:lstStyle/>
                    <a:p>
                      <a:pPr marL="0" marR="0" lvl="0" indent="269875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Test Case 2</a:t>
                      </a:r>
                      <a:endParaRPr kumimoji="0" lang="zh-CN" alt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78" marR="6857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269875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</a:t>
                      </a:r>
                      <a:endParaRPr kumimoji="0" lang="zh-CN" alt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78" marR="6857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269875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50</a:t>
                      </a:r>
                      <a:endParaRPr kumimoji="0" lang="zh-CN" alt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78" marR="6857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269875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50</a:t>
                      </a:r>
                      <a:endParaRPr kumimoji="0" lang="zh-CN" alt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78" marR="6857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269875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等腰三角形</a:t>
                      </a:r>
                      <a:endParaRPr kumimoji="0" lang="zh-CN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78" marR="6857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9799">
                <a:tc>
                  <a:txBody>
                    <a:bodyPr/>
                    <a:lstStyle/>
                    <a:p>
                      <a:pPr marL="0" marR="0" lvl="0" indent="269875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Test Case 3</a:t>
                      </a:r>
                      <a:endParaRPr kumimoji="0" lang="zh-CN" alt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78" marR="6857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269875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</a:t>
                      </a:r>
                      <a:endParaRPr kumimoji="0" lang="zh-CN" alt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78" marR="6857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269875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50</a:t>
                      </a:r>
                      <a:endParaRPr kumimoji="0" lang="zh-CN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78" marR="6857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269875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50</a:t>
                      </a:r>
                      <a:endParaRPr kumimoji="0" lang="zh-CN" alt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78" marR="6857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269875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等腰三角形</a:t>
                      </a:r>
                      <a:endParaRPr kumimoji="0" lang="zh-CN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78" marR="6857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9158">
                <a:tc>
                  <a:txBody>
                    <a:bodyPr/>
                    <a:lstStyle/>
                    <a:p>
                      <a:pPr marL="0" marR="0" lvl="0" indent="269875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Test Case 4</a:t>
                      </a:r>
                      <a:endParaRPr kumimoji="0" lang="zh-CN" alt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78" marR="6857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269875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50</a:t>
                      </a:r>
                      <a:endParaRPr kumimoji="0" lang="zh-CN" alt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78" marR="6857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269875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50</a:t>
                      </a:r>
                      <a:endParaRPr kumimoji="0" lang="zh-CN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78" marR="6857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269875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50</a:t>
                      </a:r>
                      <a:endParaRPr kumimoji="0" lang="zh-CN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78" marR="6857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269875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等边三角形</a:t>
                      </a:r>
                      <a:endParaRPr kumimoji="0" lang="zh-CN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78" marR="6857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8518">
                <a:tc>
                  <a:txBody>
                    <a:bodyPr/>
                    <a:lstStyle/>
                    <a:p>
                      <a:pPr marL="0" marR="0" lvl="0" indent="269875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Test Case 5</a:t>
                      </a:r>
                      <a:endParaRPr kumimoji="0" lang="zh-CN" alt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78" marR="6857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269875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99</a:t>
                      </a:r>
                      <a:endParaRPr kumimoji="0" lang="zh-CN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78" marR="6857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269875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50</a:t>
                      </a:r>
                      <a:endParaRPr kumimoji="0" lang="zh-CN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78" marR="6857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269875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50</a:t>
                      </a:r>
                      <a:endParaRPr kumimoji="0" lang="zh-CN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78" marR="6857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269875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等腰三角形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78" marR="6857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9799">
                <a:tc>
                  <a:txBody>
                    <a:bodyPr/>
                    <a:lstStyle/>
                    <a:p>
                      <a:pPr marL="0" marR="0" lvl="0" indent="269875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Test Case 6</a:t>
                      </a:r>
                      <a:endParaRPr kumimoji="0" lang="zh-CN" alt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78" marR="6857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269875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100</a:t>
                      </a:r>
                      <a:endParaRPr kumimoji="0" lang="zh-CN" alt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78" marR="6857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269875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50</a:t>
                      </a:r>
                      <a:endParaRPr kumimoji="0" lang="zh-CN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78" marR="6857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269875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50</a:t>
                      </a:r>
                      <a:endParaRPr kumimoji="0" lang="zh-CN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78" marR="6857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269875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非三角形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78" marR="6857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9158">
                <a:tc>
                  <a:txBody>
                    <a:bodyPr/>
                    <a:lstStyle/>
                    <a:p>
                      <a:pPr marL="0" marR="0" lvl="0" indent="269875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zh-CN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Test Case 7</a:t>
                      </a:r>
                      <a:endParaRPr kumimoji="0" lang="zh-CN" alt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78" marR="6857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269875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101</a:t>
                      </a:r>
                      <a:endParaRPr kumimoji="0" lang="zh-CN" alt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78" marR="6857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269875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101</a:t>
                      </a:r>
                      <a:endParaRPr kumimoji="0" lang="zh-CN" alt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78" marR="6857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269875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101</a:t>
                      </a:r>
                      <a:endParaRPr kumimoji="0" lang="zh-CN" alt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78" marR="6857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269875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输入值不在</a:t>
                      </a:r>
                      <a:r>
                        <a:rPr kumimoji="0" lang="en-US" altLang="zh-CN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1~100</a:t>
                      </a:r>
                      <a:r>
                        <a:rPr kumimoji="0" lang="zh-CN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之间</a:t>
                      </a:r>
                      <a:endParaRPr kumimoji="0" lang="zh-CN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78" marR="6857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9158">
                <a:tc>
                  <a:txBody>
                    <a:bodyPr/>
                    <a:lstStyle/>
                    <a:p>
                      <a:pPr marL="0" marR="0" lvl="0" indent="269875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Test Case 8</a:t>
                      </a:r>
                      <a:endParaRPr kumimoji="0" lang="zh-CN" alt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78" marR="6857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269875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50</a:t>
                      </a:r>
                      <a:endParaRPr kumimoji="0" lang="zh-CN" alt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78" marR="6857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269875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</a:t>
                      </a:r>
                      <a:endParaRPr kumimoji="0" lang="zh-CN" alt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78" marR="6857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269875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50</a:t>
                      </a:r>
                      <a:endParaRPr kumimoji="0" lang="zh-CN" alt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78" marR="6857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269875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等腰三角形</a:t>
                      </a:r>
                      <a:endParaRPr kumimoji="0" lang="zh-CN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78" marR="6857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9158">
                <a:tc>
                  <a:txBody>
                    <a:bodyPr/>
                    <a:lstStyle/>
                    <a:p>
                      <a:pPr marL="0" marR="0" lvl="0" indent="269875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Test Case 9</a:t>
                      </a:r>
                      <a:endParaRPr kumimoji="0" lang="zh-CN" alt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78" marR="6857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269875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50</a:t>
                      </a:r>
                      <a:endParaRPr kumimoji="0" lang="zh-CN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78" marR="6857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269875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</a:t>
                      </a:r>
                      <a:endParaRPr kumimoji="0" lang="zh-CN" alt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78" marR="6857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269875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50</a:t>
                      </a:r>
                      <a:endParaRPr kumimoji="0" lang="zh-CN" alt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78" marR="6857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269875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等腰三角形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78" marR="6857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9799">
                <a:tc>
                  <a:txBody>
                    <a:bodyPr/>
                    <a:lstStyle/>
                    <a:p>
                      <a:pPr marL="0" marR="0" lvl="0" indent="269875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Test Case 10</a:t>
                      </a:r>
                      <a:endParaRPr kumimoji="0" lang="zh-CN" alt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78" marR="6857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269875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50</a:t>
                      </a:r>
                      <a:endParaRPr kumimoji="0" lang="zh-CN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78" marR="6857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269875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99</a:t>
                      </a:r>
                      <a:endParaRPr kumimoji="0" lang="zh-CN" alt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78" marR="6857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269875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50</a:t>
                      </a:r>
                      <a:endParaRPr kumimoji="0" lang="zh-CN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78" marR="6857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269875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等腰三角形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78" marR="6857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9158">
                <a:tc>
                  <a:txBody>
                    <a:bodyPr/>
                    <a:lstStyle/>
                    <a:p>
                      <a:pPr marL="0" marR="0" lvl="0" indent="269875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Test Case 11</a:t>
                      </a:r>
                      <a:endParaRPr kumimoji="0" lang="zh-CN" alt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78" marR="6857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269875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50</a:t>
                      </a:r>
                      <a:endParaRPr kumimoji="0" lang="zh-CN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78" marR="6857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269875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100</a:t>
                      </a:r>
                      <a:endParaRPr kumimoji="0" lang="zh-CN" alt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78" marR="6857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269875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50</a:t>
                      </a:r>
                      <a:endParaRPr kumimoji="0" lang="zh-CN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78" marR="6857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269875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非三角形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78" marR="6857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8518">
                <a:tc>
                  <a:txBody>
                    <a:bodyPr/>
                    <a:lstStyle/>
                    <a:p>
                      <a:pPr marL="0" marR="0" lvl="0" indent="269875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Test Case12</a:t>
                      </a:r>
                      <a:endParaRPr kumimoji="0" lang="zh-CN" alt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78" marR="6857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269875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50</a:t>
                      </a:r>
                      <a:endParaRPr kumimoji="0" lang="zh-CN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78" marR="6857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269875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50</a:t>
                      </a:r>
                      <a:endParaRPr kumimoji="0" lang="zh-CN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78" marR="6857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269875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</a:t>
                      </a:r>
                      <a:endParaRPr kumimoji="0" lang="zh-CN" alt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78" marR="6857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269875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等腰三角形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78" marR="6857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0437">
                <a:tc>
                  <a:txBody>
                    <a:bodyPr/>
                    <a:lstStyle/>
                    <a:p>
                      <a:pPr marL="0" marR="0" lvl="0" indent="269875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Test Case 13</a:t>
                      </a:r>
                      <a:endParaRPr kumimoji="0" lang="zh-CN" alt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78" marR="6857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269875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50</a:t>
                      </a:r>
                      <a:endParaRPr kumimoji="0" lang="zh-CN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78" marR="6857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269875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50</a:t>
                      </a:r>
                      <a:endParaRPr kumimoji="0" lang="zh-CN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78" marR="6857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269875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</a:t>
                      </a:r>
                      <a:endParaRPr kumimoji="0" lang="zh-CN" alt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78" marR="6857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269875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等腰三角形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78" marR="6857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9158">
                <a:tc>
                  <a:txBody>
                    <a:bodyPr/>
                    <a:lstStyle/>
                    <a:p>
                      <a:pPr marL="0" marR="0" lvl="0" indent="269875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Test Case 14</a:t>
                      </a:r>
                      <a:endParaRPr kumimoji="0" lang="zh-CN" alt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78" marR="6857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269875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50</a:t>
                      </a:r>
                      <a:endParaRPr kumimoji="0" lang="zh-CN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78" marR="6857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269875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50</a:t>
                      </a:r>
                      <a:endParaRPr kumimoji="0" lang="zh-CN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78" marR="6857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269875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99</a:t>
                      </a:r>
                      <a:endParaRPr kumimoji="0" lang="zh-CN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78" marR="6857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269875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等腰三角形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78" marR="6857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9799">
                <a:tc>
                  <a:txBody>
                    <a:bodyPr/>
                    <a:lstStyle/>
                    <a:p>
                      <a:pPr marL="0" marR="0" lvl="0" indent="269875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Test Case 15</a:t>
                      </a:r>
                      <a:endParaRPr kumimoji="0" lang="zh-CN" alt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78" marR="6857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269875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50</a:t>
                      </a:r>
                      <a:endParaRPr kumimoji="0" lang="zh-CN" alt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78" marR="6857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269875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50</a:t>
                      </a:r>
                      <a:endParaRPr kumimoji="0" lang="zh-CN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78" marR="6857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269875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100</a:t>
                      </a:r>
                      <a:endParaRPr kumimoji="0" lang="zh-CN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78" marR="6857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269875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非三角形</a:t>
                      </a:r>
                      <a:endParaRPr kumimoji="0" lang="zh-CN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78" marR="6857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1850" name="Rectangle 2"/>
          <p:cNvSpPr txBox="1"/>
          <p:nvPr/>
        </p:nvSpPr>
        <p:spPr>
          <a:xfrm>
            <a:off x="0" y="0"/>
            <a:ext cx="7769225" cy="947738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chemeClr val="bg1"/>
                </a:solidFill>
                <a:sym typeface="+mn-ea"/>
              </a:rPr>
              <a:t>边界值分析法</a:t>
            </a:r>
            <a:r>
              <a:rPr lang="en-US" altLang="zh-CN" sz="3600" b="1" dirty="0">
                <a:solidFill>
                  <a:schemeClr val="bg1"/>
                </a:solidFill>
                <a:sym typeface="+mn-ea"/>
              </a:rPr>
              <a:t>-</a:t>
            </a:r>
            <a:r>
              <a:rPr lang="zh-CN" altLang="en-US" sz="3600" b="1" dirty="0">
                <a:solidFill>
                  <a:schemeClr val="bg1"/>
                </a:solidFill>
              </a:rPr>
              <a:t>实例讲解</a:t>
            </a:r>
            <a:endParaRPr lang="zh-CN" altLang="en-US" sz="36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Rectangle 2"/>
          <p:cNvSpPr>
            <a:spLocks noGrp="1" noRot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r>
              <a:rPr lang="zh-CN" altLang="en-US" dirty="0"/>
              <a:t>判定表的产生</a:t>
            </a:r>
            <a:endParaRPr lang="zh-CN" altLang="en-US" dirty="0"/>
          </a:p>
        </p:txBody>
      </p:sp>
      <p:sp>
        <p:nvSpPr>
          <p:cNvPr id="5123" name="Rectangle 3"/>
          <p:cNvSpPr>
            <a:spLocks noGrp="1" noRot="1"/>
          </p:cNvSpPr>
          <p:nvPr>
            <p:ph idx="1"/>
          </p:nvPr>
        </p:nvSpPr>
        <p:spPr>
          <a:xfrm>
            <a:off x="685800" y="2503805"/>
            <a:ext cx="7772400" cy="1850390"/>
          </a:xfrm>
        </p:spPr>
        <p:txBody>
          <a:bodyPr vert="horz" wrap="square" lIns="91440" tIns="45720" rIns="91440" bIns="45720" anchor="t"/>
          <a:p>
            <a:pPr>
              <a:buNone/>
            </a:pPr>
            <a:r>
              <a:rPr lang="zh-CN" altLang="en-US" sz="5400" dirty="0"/>
              <a:t>     黑盒测试</a:t>
            </a:r>
            <a:r>
              <a:rPr lang="en-US" altLang="zh-CN" sz="5400" dirty="0"/>
              <a:t>-</a:t>
            </a:r>
            <a:r>
              <a:rPr lang="zh-CN" altLang="en-US" sz="5400" dirty="0"/>
              <a:t>判定表</a:t>
            </a:r>
            <a:r>
              <a:rPr lang="en-US" altLang="zh-CN" sz="5400" dirty="0"/>
              <a:t> 	</a:t>
            </a:r>
            <a:endParaRPr lang="en-US" altLang="zh-CN" sz="5400" dirty="0"/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Rectangle 2"/>
          <p:cNvSpPr>
            <a:spLocks noGrp="1" noRot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r>
              <a:rPr lang="zh-CN" altLang="en-US" dirty="0"/>
              <a:t>判定表的产生</a:t>
            </a:r>
            <a:endParaRPr lang="zh-CN" altLang="en-US" dirty="0"/>
          </a:p>
        </p:txBody>
      </p:sp>
      <p:sp>
        <p:nvSpPr>
          <p:cNvPr id="5123" name="Rectangle 3"/>
          <p:cNvSpPr>
            <a:spLocks noGrp="1" noRot="1"/>
          </p:cNvSpPr>
          <p:nvPr>
            <p:ph idx="1"/>
          </p:nvPr>
        </p:nvSpPr>
        <p:spPr>
          <a:xfrm>
            <a:off x="468313" y="1212850"/>
            <a:ext cx="7772400" cy="5160963"/>
          </a:xfrm>
        </p:spPr>
        <p:txBody>
          <a:bodyPr vert="horz" wrap="square" lIns="91440" tIns="45720" rIns="91440" bIns="45720" anchor="t"/>
          <a:p>
            <a:pPr>
              <a:buNone/>
            </a:pPr>
            <a:r>
              <a:rPr lang="zh-CN" altLang="en-US" sz="4000" dirty="0"/>
              <a:t>          在一些数据处理问题中，某些操作</a:t>
            </a:r>
            <a:r>
              <a:rPr lang="zh-CN" altLang="en-US" sz="4000" dirty="0">
                <a:solidFill>
                  <a:srgbClr val="FF0000"/>
                </a:solidFill>
              </a:rPr>
              <a:t>是否</a:t>
            </a:r>
            <a:r>
              <a:rPr lang="zh-CN" altLang="en-US" sz="4000" dirty="0"/>
              <a:t>实施</a:t>
            </a:r>
            <a:r>
              <a:rPr lang="zh-CN" altLang="en-US" sz="4000" dirty="0">
                <a:solidFill>
                  <a:srgbClr val="FF0000"/>
                </a:solidFill>
              </a:rPr>
              <a:t>依赖</a:t>
            </a:r>
            <a:r>
              <a:rPr lang="zh-CN" altLang="en-US" sz="4000" dirty="0"/>
              <a:t>于多个逻辑条件的取值。</a:t>
            </a:r>
            <a:endParaRPr lang="zh-CN" altLang="en-US" sz="4000" dirty="0"/>
          </a:p>
          <a:p>
            <a:pPr>
              <a:buNone/>
            </a:pPr>
            <a:r>
              <a:rPr lang="zh-CN" altLang="en-US" sz="4000" dirty="0"/>
              <a:t>         即在这些逻辑条件取值的组合所构成的</a:t>
            </a:r>
            <a:r>
              <a:rPr lang="zh-CN" altLang="en-US" sz="4000" dirty="0">
                <a:solidFill>
                  <a:srgbClr val="FF0000"/>
                </a:solidFill>
              </a:rPr>
              <a:t>多种情况</a:t>
            </a:r>
            <a:r>
              <a:rPr lang="zh-CN" altLang="en-US" sz="4000" dirty="0"/>
              <a:t>下，分别执行不同的操作。处理这类问题的一个非常有力的分析和表达工具是</a:t>
            </a:r>
            <a:r>
              <a:rPr lang="zh-CN" altLang="en-US" sz="4000" dirty="0">
                <a:solidFill>
                  <a:srgbClr val="FF0000"/>
                </a:solidFill>
              </a:rPr>
              <a:t>决策表</a:t>
            </a:r>
            <a:r>
              <a:rPr lang="zh-CN" altLang="en-US" sz="4000" dirty="0"/>
              <a:t>（</a:t>
            </a:r>
            <a:r>
              <a:rPr lang="en-US" altLang="zh-CN" sz="4000" dirty="0"/>
              <a:t>Decision  Table</a:t>
            </a:r>
            <a:r>
              <a:rPr lang="zh-CN" altLang="en-US" sz="4000" dirty="0"/>
              <a:t>）。</a:t>
            </a:r>
            <a:r>
              <a:rPr lang="en-US" altLang="zh-CN" sz="4000" dirty="0"/>
              <a:t> 	</a:t>
            </a:r>
            <a:endParaRPr lang="en-US" altLang="zh-CN" sz="4000" dirty="0"/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6" name="Rectangle 2"/>
          <p:cNvSpPr>
            <a:spLocks noGrp="1" noRot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r>
              <a:rPr lang="zh-CN" altLang="en-US" dirty="0"/>
              <a:t>判定表的定义</a:t>
            </a:r>
            <a:endParaRPr lang="zh-CN" altLang="en-US" dirty="0"/>
          </a:p>
        </p:txBody>
      </p:sp>
      <p:sp>
        <p:nvSpPr>
          <p:cNvPr id="2" name="Rectangle 3"/>
          <p:cNvSpPr>
            <a:spLocks noGrp="1" noRot="1"/>
          </p:cNvSpPr>
          <p:nvPr>
            <p:ph idx="1"/>
          </p:nvPr>
        </p:nvSpPr>
        <p:spPr>
          <a:xfrm>
            <a:off x="282575" y="1187450"/>
            <a:ext cx="7772400" cy="5159375"/>
          </a:xfrm>
        </p:spPr>
        <p:txBody>
          <a:bodyPr vert="horz" wrap="square" lIns="91440" tIns="45720" rIns="91440" bIns="45720" anchor="t"/>
          <a:p>
            <a:pPr>
              <a:buNone/>
            </a:pPr>
            <a:r>
              <a:rPr lang="zh-CN" altLang="en-US" sz="4000" dirty="0"/>
              <a:t>判定表的定义：</a:t>
            </a:r>
            <a:endParaRPr lang="en-US" altLang="zh-CN" sz="4000" dirty="0"/>
          </a:p>
          <a:p>
            <a:pPr>
              <a:buNone/>
            </a:pPr>
            <a:r>
              <a:rPr lang="zh-CN" altLang="en-US" sz="4000" dirty="0"/>
              <a:t>    判定表：</a:t>
            </a:r>
            <a:r>
              <a:rPr lang="zh-CN" altLang="zh-CN" sz="4000" dirty="0"/>
              <a:t>也称决策表，是</a:t>
            </a:r>
            <a:r>
              <a:rPr lang="zh-CN" altLang="en-US" sz="4000" dirty="0">
                <a:solidFill>
                  <a:srgbClr val="FF0000"/>
                </a:solidFill>
              </a:rPr>
              <a:t>分析</a:t>
            </a:r>
            <a:r>
              <a:rPr lang="zh-CN" altLang="en-US" sz="4000" dirty="0"/>
              <a:t>和</a:t>
            </a:r>
            <a:r>
              <a:rPr lang="zh-CN" altLang="en-US" sz="4000" dirty="0">
                <a:solidFill>
                  <a:srgbClr val="FF0000"/>
                </a:solidFill>
              </a:rPr>
              <a:t>表达</a:t>
            </a:r>
            <a:r>
              <a:rPr lang="zh-CN" altLang="en-US" sz="4000" dirty="0">
                <a:solidFill>
                  <a:srgbClr val="00B0F0"/>
                </a:solidFill>
              </a:rPr>
              <a:t>多逻辑条件下</a:t>
            </a:r>
            <a:r>
              <a:rPr lang="zh-CN" altLang="en-US" sz="4000" dirty="0"/>
              <a:t>执行</a:t>
            </a:r>
            <a:r>
              <a:rPr lang="zh-CN" altLang="en-US" sz="4000" dirty="0">
                <a:solidFill>
                  <a:srgbClr val="7030A0"/>
                </a:solidFill>
              </a:rPr>
              <a:t>不同操作</a:t>
            </a:r>
            <a:r>
              <a:rPr lang="zh-CN" altLang="en-US" sz="4000" dirty="0"/>
              <a:t>的情况下的</a:t>
            </a:r>
            <a:r>
              <a:rPr lang="zh-CN" altLang="en-US" sz="4000" dirty="0">
                <a:solidFill>
                  <a:srgbClr val="FF0000"/>
                </a:solidFill>
              </a:rPr>
              <a:t>工具</a:t>
            </a:r>
            <a:r>
              <a:rPr lang="zh-CN" altLang="en-US" sz="4000" dirty="0"/>
              <a:t>。</a:t>
            </a:r>
            <a:endParaRPr lang="zh-CN" altLang="en-US" sz="4000" dirty="0"/>
          </a:p>
          <a:p>
            <a:pPr>
              <a:buNone/>
            </a:pPr>
            <a:r>
              <a:rPr lang="en-US" altLang="zh-CN" sz="4000" dirty="0"/>
              <a:t>       它能够将复杂的问题按照各种可能的情况全部列举出来，</a:t>
            </a:r>
            <a:r>
              <a:rPr lang="en-US" altLang="zh-CN" sz="4000" dirty="0">
                <a:solidFill>
                  <a:srgbClr val="55B70C"/>
                </a:solidFill>
              </a:rPr>
              <a:t>简明并避免遗漏</a:t>
            </a:r>
            <a:r>
              <a:rPr lang="en-US" altLang="zh-CN" sz="4000" dirty="0"/>
              <a:t>，设计出完成的测试用例集合。	</a:t>
            </a:r>
            <a:endParaRPr lang="en-US" altLang="zh-CN" sz="4000" dirty="0"/>
          </a:p>
          <a:p>
            <a:pPr>
              <a:buNone/>
            </a:pPr>
            <a:r>
              <a:rPr lang="en-US" altLang="zh-CN" sz="4000" dirty="0"/>
              <a:t> 	</a:t>
            </a:r>
            <a:endParaRPr lang="en-US" altLang="zh-CN" sz="4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8" end="4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charRg st="8" end="4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charRg st="8" end="4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49" end="10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charRg st="49" end="10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charRg st="49" end="10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Rectangle 2"/>
          <p:cNvSpPr>
            <a:spLocks noGrp="1" noRot="1"/>
          </p:cNvSpPr>
          <p:nvPr>
            <p:ph type="title"/>
          </p:nvPr>
        </p:nvSpPr>
        <p:spPr>
          <a:xfrm>
            <a:off x="288925" y="260350"/>
            <a:ext cx="8207375" cy="592138"/>
          </a:xfrm>
        </p:spPr>
        <p:txBody>
          <a:bodyPr vert="horz" wrap="square" lIns="91440" tIns="45720" rIns="91440" bIns="45720" anchor="ctr"/>
          <a:p>
            <a:r>
              <a:rPr lang="zh-CN" altLang="en-US" dirty="0"/>
              <a:t>判定表的案例一</a:t>
            </a:r>
            <a:endParaRPr lang="zh-CN" altLang="en-US" dirty="0"/>
          </a:p>
        </p:txBody>
      </p:sp>
      <p:sp>
        <p:nvSpPr>
          <p:cNvPr id="7171" name="Rectangle 3"/>
          <p:cNvSpPr>
            <a:spLocks noGrp="1" noRot="1"/>
          </p:cNvSpPr>
          <p:nvPr>
            <p:ph idx="1"/>
          </p:nvPr>
        </p:nvSpPr>
        <p:spPr>
          <a:xfrm>
            <a:off x="282575" y="1187450"/>
            <a:ext cx="7772400" cy="5159375"/>
          </a:xfrm>
        </p:spPr>
        <p:txBody>
          <a:bodyPr vert="horz" wrap="square" lIns="91440" tIns="45720" rIns="91440" bIns="45720" anchor="t"/>
          <a:p>
            <a:pPr>
              <a:lnSpc>
                <a:spcPct val="150000"/>
              </a:lnSpc>
              <a:buNone/>
            </a:pPr>
            <a:r>
              <a:rPr lang="zh-CN" altLang="en-US" sz="3200" dirty="0"/>
              <a:t>例：</a:t>
            </a:r>
            <a:r>
              <a:rPr lang="zh-CN" altLang="en-US" sz="3600" dirty="0"/>
              <a:t>在翻开一本技术书的几页目录后，读者看到一张表，名为“本书阅读指南”。表的内容给读者指明了在读书过程中可能遇到的种种情况，以及作者针对各种情况给读者的建议。</a:t>
            </a:r>
            <a:endParaRPr lang="zh-CN" altLang="en-US" sz="3600" dirty="0"/>
          </a:p>
          <a:p>
            <a:pPr>
              <a:buNone/>
            </a:pPr>
            <a:r>
              <a:rPr lang="en-US" altLang="zh-CN" sz="3200" dirty="0"/>
              <a:t>	</a:t>
            </a:r>
            <a:endParaRPr lang="en-US" altLang="zh-CN" sz="3200" dirty="0"/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标题 1"/>
          <p:cNvSpPr>
            <a:spLocks noGrp="1"/>
          </p:cNvSpPr>
          <p:nvPr>
            <p:ph type="title"/>
          </p:nvPr>
        </p:nvSpPr>
        <p:spPr>
          <a:xfrm>
            <a:off x="179388" y="169863"/>
            <a:ext cx="8207375" cy="592137"/>
          </a:xfrm>
        </p:spPr>
        <p:txBody>
          <a:bodyPr vert="horz" wrap="square" lIns="91440" tIns="45720" rIns="91440" bIns="45720" anchor="ctr"/>
          <a:p>
            <a:r>
              <a:rPr lang="zh-CN" altLang="en-US" dirty="0"/>
              <a:t>判定表的案例一</a:t>
            </a:r>
            <a:endParaRPr lang="zh-CN" alt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395288" y="1628775"/>
          <a:ext cx="8056563" cy="4364039"/>
        </p:xfrm>
        <a:graphic>
          <a:graphicData uri="http://schemas.openxmlformats.org/drawingml/2006/table">
            <a:tbl>
              <a:tblPr/>
              <a:tblGrid>
                <a:gridCol w="442912"/>
                <a:gridCol w="2211388"/>
                <a:gridCol w="682625"/>
                <a:gridCol w="679450"/>
                <a:gridCol w="681037"/>
                <a:gridCol w="681038"/>
                <a:gridCol w="681037"/>
                <a:gridCol w="681038"/>
                <a:gridCol w="681037"/>
                <a:gridCol w="635000"/>
              </a:tblGrid>
              <a:tr h="411163">
                <a:tc grid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细黑" pitchFamily="2" charset="-122"/>
                          <a:cs typeface="Times New Roman" panose="02020603050405020304" pitchFamily="18" charset="0"/>
                        </a:rPr>
                        <a:t> </a:t>
                      </a:r>
                      <a:endParaRPr kumimoji="0" lang="en-US" altLang="en-US" sz="2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华文细黑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3" marR="68583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</a:t>
                      </a:r>
                      <a:endParaRPr kumimoji="0" lang="en-US" altLang="en-US" sz="1900" b="1" i="0" u="none" strike="noStrike" cap="none" normalizeH="0" baseline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3" marR="68583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2</a:t>
                      </a:r>
                      <a:endParaRPr kumimoji="0" lang="en-US" altLang="en-US" sz="1900" b="1" i="0" u="none" strike="noStrike" cap="none" normalizeH="0" baseline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3" marR="68583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3</a:t>
                      </a:r>
                      <a:endParaRPr kumimoji="0" lang="en-US" altLang="en-US" sz="1900" b="1" i="0" u="none" strike="noStrike" cap="none" normalizeH="0" baseline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3" marR="68583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4</a:t>
                      </a:r>
                      <a:endParaRPr kumimoji="0" lang="en-US" altLang="en-US" sz="1900" b="1" i="0" u="none" strike="noStrike" cap="none" normalizeH="0" baseline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3" marR="68583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5</a:t>
                      </a:r>
                      <a:endParaRPr kumimoji="0" lang="en-US" altLang="en-US" sz="1900" b="1" i="0" u="none" strike="noStrike" cap="none" normalizeH="0" baseline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3" marR="68583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6</a:t>
                      </a:r>
                      <a:endParaRPr kumimoji="0" lang="en-US" altLang="en-US" sz="1900" b="1" i="0" u="none" strike="noStrike" cap="none" normalizeH="0" baseline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3" marR="68583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7</a:t>
                      </a:r>
                      <a:endParaRPr kumimoji="0" lang="en-US" altLang="en-US" sz="1900" b="1" i="0" u="none" strike="noStrike" cap="none" normalizeH="0" baseline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3" marR="68583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8</a:t>
                      </a:r>
                      <a:endParaRPr kumimoji="0" lang="en-US" altLang="en-US" sz="1900" b="1" i="0" u="none" strike="noStrike" cap="none" normalizeH="0" baseline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3" marR="68583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7688">
                <a:tc row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1900" b="0" i="0" u="none" strike="noStrike" cap="none" normalizeH="0" baseline="0" smtClean="0">
                        <a:ln>
                          <a:noFill/>
                        </a:ln>
                        <a:solidFill>
                          <a:srgbClr val="539016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1900" b="0" i="0" u="none" strike="noStrike" cap="none" normalizeH="0" baseline="0" smtClean="0">
                        <a:ln>
                          <a:noFill/>
                        </a:ln>
                        <a:solidFill>
                          <a:srgbClr val="539016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539016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问题</a:t>
                      </a:r>
                      <a:endParaRPr kumimoji="0" lang="en-US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rgbClr val="539016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3" marR="68583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539016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你觉得疲倦吗？</a:t>
                      </a:r>
                      <a:endParaRPr kumimoji="0" lang="en-US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rgbClr val="539016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3" marR="68583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Y</a:t>
                      </a:r>
                      <a:endParaRPr kumimoji="0" lang="en-US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3" marR="68583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Y</a:t>
                      </a:r>
                      <a:endParaRPr kumimoji="0" lang="en-US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3" marR="68583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Y</a:t>
                      </a:r>
                      <a:endParaRPr kumimoji="0" lang="en-US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3" marR="68583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Y</a:t>
                      </a:r>
                      <a:endParaRPr kumimoji="0" lang="en-US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3" marR="68583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N</a:t>
                      </a:r>
                      <a:endParaRPr kumimoji="0" lang="en-US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3" marR="68583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N</a:t>
                      </a:r>
                      <a:endParaRPr kumimoji="0" lang="en-US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3" marR="68583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N</a:t>
                      </a:r>
                      <a:endParaRPr kumimoji="0" lang="en-US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3" marR="68583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N</a:t>
                      </a:r>
                      <a:endParaRPr kumimoji="0" lang="en-US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3" marR="68583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90550">
                <a:tc vMerge="1"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539016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你对内容感兴趣吗？</a:t>
                      </a:r>
                      <a:endParaRPr kumimoji="0" lang="en-US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rgbClr val="539016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3" marR="68583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Y</a:t>
                      </a:r>
                      <a:endParaRPr kumimoji="0" lang="en-US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3" marR="68583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Y</a:t>
                      </a:r>
                      <a:endParaRPr kumimoji="0" lang="en-US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3" marR="68583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N</a:t>
                      </a:r>
                      <a:endParaRPr kumimoji="0" lang="en-US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3" marR="68583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N</a:t>
                      </a:r>
                      <a:endParaRPr kumimoji="0" lang="en-US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3" marR="68583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Y</a:t>
                      </a:r>
                      <a:endParaRPr kumimoji="0" lang="en-US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3" marR="68583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Y</a:t>
                      </a:r>
                      <a:endParaRPr kumimoji="0" lang="en-US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3" marR="68583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N</a:t>
                      </a:r>
                      <a:endParaRPr kumimoji="0" lang="en-US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3" marR="68583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N</a:t>
                      </a:r>
                      <a:endParaRPr kumimoji="0" lang="en-US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3" marR="68583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82625">
                <a:tc vMerge="1"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539016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书中的内容使你糊涂吗？</a:t>
                      </a:r>
                      <a:endParaRPr kumimoji="0" lang="en-US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rgbClr val="539016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3" marR="68583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Y</a:t>
                      </a:r>
                      <a:endParaRPr kumimoji="0" lang="en-US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3" marR="68583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N</a:t>
                      </a:r>
                      <a:endParaRPr kumimoji="0" lang="en-US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3" marR="68583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Y</a:t>
                      </a:r>
                      <a:endParaRPr kumimoji="0" lang="en-US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3" marR="68583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N</a:t>
                      </a:r>
                      <a:endParaRPr kumimoji="0" lang="en-US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3" marR="68583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Y</a:t>
                      </a:r>
                      <a:endParaRPr kumimoji="0" lang="en-US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3" marR="68583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N</a:t>
                      </a:r>
                      <a:endParaRPr kumimoji="0" lang="en-US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3" marR="68583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Y</a:t>
                      </a:r>
                      <a:endParaRPr kumimoji="0" lang="en-US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3" marR="68583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N</a:t>
                      </a:r>
                      <a:endParaRPr kumimoji="0" lang="en-US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3" marR="68583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90550">
                <a:tc rowSpan="4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19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19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建议</a:t>
                      </a:r>
                      <a:endParaRPr kumimoji="0" lang="en-US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3" marR="68583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请回到本章开头重读</a:t>
                      </a:r>
                      <a:endParaRPr kumimoji="0" lang="en-US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3" marR="68583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X</a:t>
                      </a:r>
                      <a:endParaRPr kumimoji="0" lang="en-US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3" marR="68583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</a:t>
                      </a:r>
                      <a:endParaRPr kumimoji="0" lang="en-US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3" marR="68583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</a:t>
                      </a:r>
                      <a:endParaRPr kumimoji="0" lang="en-US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3" marR="68583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</a:t>
                      </a:r>
                      <a:endParaRPr kumimoji="0" lang="en-US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3" marR="68583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X</a:t>
                      </a:r>
                      <a:endParaRPr kumimoji="0" lang="en-US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3" marR="68583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</a:t>
                      </a:r>
                      <a:endParaRPr kumimoji="0" lang="en-US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3" marR="68583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</a:t>
                      </a:r>
                      <a:endParaRPr kumimoji="0" lang="en-US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3" marR="68583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</a:t>
                      </a:r>
                      <a:endParaRPr kumimoji="0" lang="en-US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3" marR="68583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2763">
                <a:tc vMerge="1"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继续读下去</a:t>
                      </a:r>
                      <a:endParaRPr kumimoji="0" lang="en-US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3" marR="68583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</a:t>
                      </a:r>
                      <a:endParaRPr kumimoji="0" lang="en-US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3" marR="68583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X</a:t>
                      </a:r>
                      <a:endParaRPr kumimoji="0" lang="en-US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3" marR="68583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</a:t>
                      </a:r>
                      <a:endParaRPr kumimoji="0" lang="en-US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3" marR="68583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</a:t>
                      </a:r>
                      <a:endParaRPr kumimoji="0" lang="en-US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3" marR="68583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</a:t>
                      </a:r>
                      <a:endParaRPr kumimoji="0" lang="en-US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3" marR="68583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X</a:t>
                      </a:r>
                      <a:endParaRPr kumimoji="0" lang="en-US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3" marR="68583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</a:t>
                      </a:r>
                      <a:endParaRPr kumimoji="0" lang="en-US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3" marR="68583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</a:t>
                      </a:r>
                      <a:endParaRPr kumimoji="0" lang="en-US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3" marR="68583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4350">
                <a:tc vMerge="1"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跳到下一章去读</a:t>
                      </a:r>
                      <a:endParaRPr kumimoji="0" lang="en-US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3" marR="68583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</a:t>
                      </a:r>
                      <a:endParaRPr kumimoji="0" lang="en-US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3" marR="68583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</a:t>
                      </a:r>
                      <a:endParaRPr kumimoji="0" lang="en-US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3" marR="68583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</a:t>
                      </a:r>
                      <a:endParaRPr kumimoji="0" lang="en-US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3" marR="68583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</a:t>
                      </a:r>
                      <a:endParaRPr kumimoji="0" lang="en-US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3" marR="68583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</a:t>
                      </a:r>
                      <a:endParaRPr kumimoji="0" lang="en-US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3" marR="68583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</a:t>
                      </a:r>
                      <a:endParaRPr kumimoji="0" lang="en-US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3" marR="68583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X</a:t>
                      </a:r>
                      <a:endParaRPr kumimoji="0" lang="en-US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3" marR="68583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X</a:t>
                      </a:r>
                      <a:endParaRPr kumimoji="0" lang="en-US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3" marR="68583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4350">
                <a:tc vMerge="1"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停止阅读，请休息</a:t>
                      </a:r>
                      <a:endParaRPr kumimoji="0" lang="en-US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3" marR="68583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</a:t>
                      </a:r>
                      <a:endParaRPr kumimoji="0" lang="en-US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3" marR="68583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</a:t>
                      </a:r>
                      <a:endParaRPr kumimoji="0" lang="en-US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3" marR="68583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X</a:t>
                      </a:r>
                      <a:endParaRPr kumimoji="0" lang="en-US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3" marR="68583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X</a:t>
                      </a:r>
                      <a:endParaRPr kumimoji="0" lang="en-US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3" marR="68583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</a:t>
                      </a:r>
                      <a:endParaRPr kumimoji="0" lang="en-US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3" marR="68583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</a:t>
                      </a:r>
                      <a:endParaRPr kumimoji="0" lang="en-US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3" marR="68583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</a:t>
                      </a:r>
                      <a:endParaRPr kumimoji="0" lang="en-US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3" marR="68583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3" marR="68583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3010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28625" y="1143000"/>
            <a:ext cx="8215313" cy="1143000"/>
          </a:xfrm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判定表通常由</a:t>
            </a:r>
            <a:r>
              <a:rPr kumimoji="0" lang="en-US" altLang="zh-CN" sz="36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4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个部分组成，如下图所示，用双线分割的四个部分是：</a:t>
            </a:r>
            <a:endParaRPr kumimoji="0" lang="zh-CN" altLang="en-US" sz="2800" b="1" i="0" u="none" strike="noStrike" kern="0" cap="none" spc="0" normalizeH="0" baseline="0" noProof="0" dirty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9219" name="Picture 2" descr="3-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7450" y="2781300"/>
            <a:ext cx="7715250" cy="33607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20" name="Rectangle 2"/>
          <p:cNvSpPr>
            <a:spLocks noGrp="1" noRot="1"/>
          </p:cNvSpPr>
          <p:nvPr/>
        </p:nvSpPr>
        <p:spPr>
          <a:xfrm>
            <a:off x="468313" y="315913"/>
            <a:ext cx="8207375" cy="592137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eaLnBrk="0" hangingPunct="0"/>
            <a:r>
              <a: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  <a:ea typeface="华文细黑" pitchFamily="2" charset="-122"/>
              </a:rPr>
              <a:t>判定表的组成部分</a:t>
            </a:r>
            <a:endParaRPr lang="zh-CN" altLang="en-US" sz="2800" b="1" dirty="0">
              <a:solidFill>
                <a:schemeClr val="bg1"/>
              </a:solidFill>
              <a:latin typeface="Arial" panose="020B0604020202020204" pitchFamily="34" charset="0"/>
              <a:ea typeface="华文细黑" pitchFamily="2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7" name="Rectangle 3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anchor="t"/>
          <a:p>
            <a:endParaRPr lang="zh-CN" altLang="en-US" dirty="0"/>
          </a:p>
        </p:txBody>
      </p:sp>
      <p:pic>
        <p:nvPicPr>
          <p:cNvPr id="2" name="Picture 4" descr="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125538"/>
            <a:ext cx="7553325" cy="55340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67" name="Picture 5" descr="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49550" y="908050"/>
            <a:ext cx="5491163" cy="5578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40" name="标题 1"/>
          <p:cNvSpPr>
            <a:spLocks noGrp="1"/>
          </p:cNvSpPr>
          <p:nvPr>
            <p:ph type="title"/>
          </p:nvPr>
        </p:nvSpPr>
        <p:spPr>
          <a:xfrm>
            <a:off x="0" y="0"/>
            <a:ext cx="7772400" cy="1143000"/>
          </a:xfrm>
        </p:spPr>
        <p:txBody>
          <a:bodyPr vert="horz" wrap="square" lIns="91440" tIns="45720" rIns="91440" bIns="45720" anchor="ctr"/>
          <a:p>
            <a:r>
              <a:rPr lang="zh-CN" altLang="en-US" dirty="0"/>
              <a:t>黑盒测试</a:t>
            </a:r>
            <a:r>
              <a:rPr lang="en-US" altLang="zh-CN" dirty="0"/>
              <a:t>-</a:t>
            </a:r>
            <a:r>
              <a:rPr lang="zh-CN" altLang="en-US" dirty="0"/>
              <a:t>等价类划分法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Rectangle 5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pPr eaLnBrk="1" hangingPunct="1"/>
            <a:r>
              <a:rPr lang="zh-CN" altLang="en-US" dirty="0"/>
              <a:t>判定表图示</a:t>
            </a:r>
            <a:endParaRPr lang="zh-CN" altLang="en-US" dirty="0"/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323850" y="1628775"/>
          <a:ext cx="8056563" cy="4364039"/>
        </p:xfrm>
        <a:graphic>
          <a:graphicData uri="http://schemas.openxmlformats.org/drawingml/2006/table">
            <a:tbl>
              <a:tblPr/>
              <a:tblGrid>
                <a:gridCol w="442913"/>
                <a:gridCol w="2211387"/>
                <a:gridCol w="681038"/>
                <a:gridCol w="681037"/>
                <a:gridCol w="679450"/>
                <a:gridCol w="682625"/>
                <a:gridCol w="681038"/>
                <a:gridCol w="681037"/>
                <a:gridCol w="681038"/>
                <a:gridCol w="635000"/>
              </a:tblGrid>
              <a:tr h="411163">
                <a:tc grid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细黑" pitchFamily="2" charset="-122"/>
                          <a:cs typeface="Times New Roman" panose="02020603050405020304" pitchFamily="18" charset="0"/>
                        </a:rPr>
                        <a:t> </a:t>
                      </a:r>
                      <a:endParaRPr kumimoji="0" lang="en-US" altLang="en-US" sz="2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华文细黑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3" marR="68583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</a:t>
                      </a:r>
                      <a:endParaRPr kumimoji="0" lang="en-US" altLang="en-US" sz="1900" b="1" i="0" u="none" strike="noStrike" cap="none" normalizeH="0" baseline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3" marR="68583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2</a:t>
                      </a:r>
                      <a:endParaRPr kumimoji="0" lang="en-US" altLang="en-US" sz="1900" b="1" i="0" u="none" strike="noStrike" cap="none" normalizeH="0" baseline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3" marR="68583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3</a:t>
                      </a:r>
                      <a:endParaRPr kumimoji="0" lang="en-US" altLang="en-US" sz="1900" b="1" i="0" u="none" strike="noStrike" cap="none" normalizeH="0" baseline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3" marR="68583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4</a:t>
                      </a:r>
                      <a:endParaRPr kumimoji="0" lang="en-US" altLang="en-US" sz="1900" b="1" i="0" u="none" strike="noStrike" cap="none" normalizeH="0" baseline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3" marR="68583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5</a:t>
                      </a:r>
                      <a:endParaRPr kumimoji="0" lang="en-US" altLang="en-US" sz="1900" b="1" i="0" u="none" strike="noStrike" cap="none" normalizeH="0" baseline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3" marR="68583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6</a:t>
                      </a:r>
                      <a:endParaRPr kumimoji="0" lang="en-US" altLang="en-US" sz="1900" b="1" i="0" u="none" strike="noStrike" cap="none" normalizeH="0" baseline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3" marR="68583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7</a:t>
                      </a:r>
                      <a:endParaRPr kumimoji="0" lang="en-US" altLang="en-US" sz="1900" b="1" i="0" u="none" strike="noStrike" cap="none" normalizeH="0" baseline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3" marR="68583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8</a:t>
                      </a:r>
                      <a:endParaRPr kumimoji="0" lang="en-US" altLang="en-US" sz="1900" b="1" i="0" u="none" strike="noStrike" cap="none" normalizeH="0" baseline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3" marR="68583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7688">
                <a:tc row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1900" b="0" i="0" u="none" strike="noStrike" cap="none" normalizeH="0" baseline="0" smtClean="0">
                        <a:ln>
                          <a:noFill/>
                        </a:ln>
                        <a:solidFill>
                          <a:srgbClr val="539016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1900" b="0" i="0" u="none" strike="noStrike" cap="none" normalizeH="0" baseline="0" smtClean="0">
                        <a:ln>
                          <a:noFill/>
                        </a:ln>
                        <a:solidFill>
                          <a:srgbClr val="539016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539016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问题</a:t>
                      </a:r>
                      <a:endParaRPr kumimoji="0" lang="en-US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rgbClr val="539016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3" marR="68583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539016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你觉得疲倦吗？</a:t>
                      </a:r>
                      <a:endParaRPr kumimoji="0" lang="en-US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rgbClr val="539016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3" marR="68583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Y</a:t>
                      </a:r>
                      <a:endParaRPr kumimoji="0" lang="en-US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3" marR="68583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Y</a:t>
                      </a:r>
                      <a:endParaRPr kumimoji="0" lang="en-US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3" marR="68583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Y</a:t>
                      </a:r>
                      <a:endParaRPr kumimoji="0" lang="en-US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3" marR="68583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Y</a:t>
                      </a:r>
                      <a:endParaRPr kumimoji="0" lang="en-US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3" marR="68583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N</a:t>
                      </a:r>
                      <a:endParaRPr kumimoji="0" lang="en-US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3" marR="68583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N</a:t>
                      </a:r>
                      <a:endParaRPr kumimoji="0" lang="en-US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3" marR="68583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N</a:t>
                      </a:r>
                      <a:endParaRPr kumimoji="0" lang="en-US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3" marR="68583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N</a:t>
                      </a:r>
                      <a:endParaRPr kumimoji="0" lang="en-US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3" marR="68583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90550">
                <a:tc vMerge="1"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539016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你对内容感兴趣吗？</a:t>
                      </a:r>
                      <a:endParaRPr kumimoji="0" lang="en-US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rgbClr val="539016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3" marR="68583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Y</a:t>
                      </a:r>
                      <a:endParaRPr kumimoji="0" lang="en-US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3" marR="68583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Y</a:t>
                      </a:r>
                      <a:endParaRPr kumimoji="0" lang="en-US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3" marR="68583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N</a:t>
                      </a:r>
                      <a:endParaRPr kumimoji="0" lang="en-US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3" marR="68583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N</a:t>
                      </a:r>
                      <a:endParaRPr kumimoji="0" lang="en-US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3" marR="68583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Y</a:t>
                      </a:r>
                      <a:endParaRPr kumimoji="0" lang="en-US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3" marR="68583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Y</a:t>
                      </a:r>
                      <a:endParaRPr kumimoji="0" lang="en-US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3" marR="68583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N</a:t>
                      </a:r>
                      <a:endParaRPr kumimoji="0" lang="en-US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3" marR="68583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N</a:t>
                      </a:r>
                      <a:endParaRPr kumimoji="0" lang="en-US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3" marR="68583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82625">
                <a:tc vMerge="1"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539016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书中的内容使你糊涂吗？</a:t>
                      </a:r>
                      <a:endParaRPr kumimoji="0" lang="en-US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rgbClr val="539016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3" marR="68583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Y</a:t>
                      </a:r>
                      <a:endParaRPr kumimoji="0" lang="en-US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3" marR="68583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N</a:t>
                      </a:r>
                      <a:endParaRPr kumimoji="0" lang="en-US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3" marR="68583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Y</a:t>
                      </a:r>
                      <a:endParaRPr kumimoji="0" lang="en-US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3" marR="68583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N</a:t>
                      </a:r>
                      <a:endParaRPr kumimoji="0" lang="en-US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3" marR="68583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Y</a:t>
                      </a:r>
                      <a:endParaRPr kumimoji="0" lang="en-US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3" marR="68583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N</a:t>
                      </a:r>
                      <a:endParaRPr kumimoji="0" lang="en-US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3" marR="68583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Y</a:t>
                      </a:r>
                      <a:endParaRPr kumimoji="0" lang="en-US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3" marR="68583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N</a:t>
                      </a:r>
                      <a:endParaRPr kumimoji="0" lang="en-US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3" marR="68583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90550">
                <a:tc rowSpan="4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19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19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建议</a:t>
                      </a:r>
                      <a:endParaRPr kumimoji="0" lang="en-US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3" marR="68583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请回到本章开头重读</a:t>
                      </a:r>
                      <a:endParaRPr kumimoji="0" lang="en-US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3" marR="68583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X</a:t>
                      </a:r>
                      <a:endParaRPr kumimoji="0" lang="en-US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3" marR="68583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</a:t>
                      </a:r>
                      <a:endParaRPr kumimoji="0" lang="en-US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3" marR="68583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</a:t>
                      </a:r>
                      <a:endParaRPr kumimoji="0" lang="en-US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3" marR="68583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</a:t>
                      </a:r>
                      <a:endParaRPr kumimoji="0" lang="en-US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3" marR="68583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X</a:t>
                      </a:r>
                      <a:endParaRPr kumimoji="0" lang="en-US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3" marR="68583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</a:t>
                      </a:r>
                      <a:endParaRPr kumimoji="0" lang="en-US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3" marR="68583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</a:t>
                      </a:r>
                      <a:endParaRPr kumimoji="0" lang="en-US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3" marR="68583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</a:t>
                      </a:r>
                      <a:endParaRPr kumimoji="0" lang="en-US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3" marR="68583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2763">
                <a:tc vMerge="1"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继续读下去</a:t>
                      </a:r>
                      <a:endParaRPr kumimoji="0" lang="en-US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3" marR="68583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</a:t>
                      </a:r>
                      <a:endParaRPr kumimoji="0" lang="en-US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3" marR="68583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X</a:t>
                      </a:r>
                      <a:endParaRPr kumimoji="0" lang="en-US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3" marR="68583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</a:t>
                      </a:r>
                      <a:endParaRPr kumimoji="0" lang="en-US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3" marR="68583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</a:t>
                      </a:r>
                      <a:endParaRPr kumimoji="0" lang="en-US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3" marR="68583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</a:t>
                      </a:r>
                      <a:endParaRPr kumimoji="0" lang="en-US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3" marR="68583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X</a:t>
                      </a:r>
                      <a:endParaRPr kumimoji="0" lang="en-US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3" marR="68583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</a:t>
                      </a:r>
                      <a:endParaRPr kumimoji="0" lang="en-US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3" marR="68583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</a:t>
                      </a:r>
                      <a:endParaRPr kumimoji="0" lang="en-US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3" marR="68583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4350">
                <a:tc vMerge="1"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跳到下一章去读</a:t>
                      </a:r>
                      <a:endParaRPr kumimoji="0" lang="en-US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3" marR="68583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</a:t>
                      </a:r>
                      <a:endParaRPr kumimoji="0" lang="en-US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3" marR="68583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</a:t>
                      </a:r>
                      <a:endParaRPr kumimoji="0" lang="en-US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3" marR="68583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</a:t>
                      </a:r>
                      <a:endParaRPr kumimoji="0" lang="en-US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3" marR="68583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</a:t>
                      </a:r>
                      <a:endParaRPr kumimoji="0" lang="en-US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3" marR="68583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</a:t>
                      </a:r>
                      <a:endParaRPr kumimoji="0" lang="en-US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3" marR="68583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</a:t>
                      </a:r>
                      <a:endParaRPr kumimoji="0" lang="en-US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3" marR="68583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X</a:t>
                      </a:r>
                      <a:endParaRPr kumimoji="0" lang="en-US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3" marR="68583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X</a:t>
                      </a:r>
                      <a:endParaRPr kumimoji="0" lang="en-US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3" marR="68583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4350">
                <a:tc vMerge="1"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停止阅读，请休息</a:t>
                      </a:r>
                      <a:endParaRPr kumimoji="0" lang="en-US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3" marR="68583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</a:t>
                      </a:r>
                      <a:endParaRPr kumimoji="0" lang="en-US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3" marR="68583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</a:t>
                      </a:r>
                      <a:endParaRPr kumimoji="0" lang="en-US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3" marR="68583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X</a:t>
                      </a:r>
                      <a:endParaRPr kumimoji="0" lang="en-US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3" marR="68583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X</a:t>
                      </a:r>
                      <a:endParaRPr kumimoji="0" lang="en-US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3" marR="68583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</a:t>
                      </a:r>
                      <a:endParaRPr kumimoji="0" lang="en-US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3" marR="68583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</a:t>
                      </a:r>
                      <a:endParaRPr kumimoji="0" lang="en-US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3" marR="68583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</a:t>
                      </a:r>
                      <a:endParaRPr kumimoji="0" lang="en-US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3" marR="68583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3" marR="68583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标题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r>
              <a:rPr lang="zh-CN" altLang="en-US" dirty="0"/>
              <a:t>判定表的组成部分</a:t>
            </a:r>
            <a:endParaRPr lang="zh-CN" altLang="en-US" dirty="0"/>
          </a:p>
        </p:txBody>
      </p:sp>
      <p:sp>
        <p:nvSpPr>
          <p:cNvPr id="11267" name="内容占位符 2"/>
          <p:cNvSpPr>
            <a:spLocks noGrp="1"/>
          </p:cNvSpPr>
          <p:nvPr>
            <p:ph idx="1"/>
          </p:nvPr>
        </p:nvSpPr>
        <p:spPr>
          <a:xfrm>
            <a:off x="98425" y="1203325"/>
            <a:ext cx="8969375" cy="5365750"/>
          </a:xfrm>
        </p:spPr>
        <p:txBody>
          <a:bodyPr vert="horz" wrap="square" lIns="91440" tIns="45720" rIns="91440" bIns="45720" anchor="t"/>
          <a:p>
            <a:r>
              <a:rPr lang="zh-CN" altLang="en-US" sz="2800" dirty="0">
                <a:solidFill>
                  <a:srgbClr val="FF0000"/>
                </a:solidFill>
              </a:rPr>
              <a:t>条件桩（</a:t>
            </a:r>
            <a:r>
              <a:rPr lang="en-US" altLang="zh-CN" sz="2800" dirty="0">
                <a:solidFill>
                  <a:srgbClr val="FF0000"/>
                </a:solidFill>
              </a:rPr>
              <a:t>Condition  Stub</a:t>
            </a:r>
            <a:r>
              <a:rPr lang="zh-CN" altLang="en-US" sz="2800" dirty="0">
                <a:solidFill>
                  <a:srgbClr val="FF0000"/>
                </a:solidFill>
              </a:rPr>
              <a:t>）：</a:t>
            </a:r>
            <a:endParaRPr lang="zh-CN" altLang="en-US" sz="2800" dirty="0"/>
          </a:p>
          <a:p>
            <a:r>
              <a:rPr lang="zh-CN" altLang="en-US" sz="2800" dirty="0"/>
              <a:t>     列出了问题的</a:t>
            </a:r>
            <a:r>
              <a:rPr lang="zh-CN" altLang="en-US" sz="2800" b="1" dirty="0">
                <a:solidFill>
                  <a:srgbClr val="7030A0"/>
                </a:solidFill>
              </a:rPr>
              <a:t>所有</a:t>
            </a:r>
            <a:r>
              <a:rPr lang="zh-CN" altLang="en-US" sz="2800" dirty="0">
                <a:solidFill>
                  <a:srgbClr val="7030A0"/>
                </a:solidFill>
              </a:rPr>
              <a:t>条件</a:t>
            </a:r>
            <a:r>
              <a:rPr lang="zh-CN" altLang="en-US" sz="2800" dirty="0"/>
              <a:t>。</a:t>
            </a:r>
            <a:endParaRPr lang="zh-CN" altLang="en-US" sz="2800" dirty="0"/>
          </a:p>
          <a:p>
            <a:r>
              <a:rPr lang="zh-CN" altLang="en-US" sz="2800" dirty="0"/>
              <a:t> </a:t>
            </a:r>
            <a:r>
              <a:rPr lang="zh-CN" altLang="en-US" sz="2800" dirty="0">
                <a:solidFill>
                  <a:srgbClr val="FF0000"/>
                </a:solidFill>
              </a:rPr>
              <a:t>动作桩（</a:t>
            </a:r>
            <a:r>
              <a:rPr lang="en-US" altLang="zh-CN" sz="2800" dirty="0">
                <a:solidFill>
                  <a:srgbClr val="FF0000"/>
                </a:solidFill>
              </a:rPr>
              <a:t>Action  Stub</a:t>
            </a:r>
            <a:r>
              <a:rPr lang="zh-CN" altLang="en-US" sz="2800" dirty="0">
                <a:solidFill>
                  <a:srgbClr val="FF0000"/>
                </a:solidFill>
              </a:rPr>
              <a:t>）：</a:t>
            </a:r>
            <a:endParaRPr lang="zh-CN" altLang="en-US" sz="2800" dirty="0"/>
          </a:p>
          <a:p>
            <a:r>
              <a:rPr lang="zh-CN" altLang="en-US" sz="2800" dirty="0"/>
              <a:t>      列出了问题</a:t>
            </a:r>
            <a:r>
              <a:rPr lang="zh-CN" altLang="en-US" sz="2800" dirty="0">
                <a:solidFill>
                  <a:srgbClr val="7030A0"/>
                </a:solidFill>
              </a:rPr>
              <a:t>规定</a:t>
            </a:r>
            <a:r>
              <a:rPr lang="zh-CN" altLang="en-US" sz="2800" b="1" dirty="0">
                <a:solidFill>
                  <a:srgbClr val="7030A0"/>
                </a:solidFill>
              </a:rPr>
              <a:t>可能</a:t>
            </a:r>
            <a:r>
              <a:rPr lang="zh-CN" altLang="en-US" sz="2800" dirty="0">
                <a:solidFill>
                  <a:srgbClr val="7030A0"/>
                </a:solidFill>
              </a:rPr>
              <a:t>采取</a:t>
            </a:r>
            <a:r>
              <a:rPr lang="zh-CN" altLang="en-US" sz="2800" dirty="0"/>
              <a:t>的操作。</a:t>
            </a:r>
            <a:endParaRPr lang="zh-CN" altLang="en-US" sz="2800" dirty="0"/>
          </a:p>
          <a:p>
            <a:r>
              <a:rPr lang="zh-CN" altLang="en-US" sz="2800" dirty="0"/>
              <a:t> </a:t>
            </a:r>
            <a:r>
              <a:rPr lang="zh-CN" altLang="en-US" sz="2800" dirty="0">
                <a:solidFill>
                  <a:srgbClr val="FF0000"/>
                </a:solidFill>
              </a:rPr>
              <a:t>条件项（</a:t>
            </a:r>
            <a:r>
              <a:rPr lang="en-US" altLang="zh-CN" sz="2800" dirty="0">
                <a:solidFill>
                  <a:srgbClr val="FF0000"/>
                </a:solidFill>
              </a:rPr>
              <a:t>Condition  Entry</a:t>
            </a:r>
            <a:r>
              <a:rPr lang="zh-CN" altLang="en-US" sz="2800" dirty="0">
                <a:solidFill>
                  <a:srgbClr val="FF0000"/>
                </a:solidFill>
              </a:rPr>
              <a:t>）：</a:t>
            </a:r>
            <a:endParaRPr lang="zh-CN" altLang="en-US" sz="2800" dirty="0">
              <a:solidFill>
                <a:srgbClr val="FF0000"/>
              </a:solidFill>
            </a:endParaRPr>
          </a:p>
          <a:p>
            <a:r>
              <a:rPr lang="zh-CN" altLang="en-US" sz="2800" dirty="0"/>
              <a:t>       列出针对它左列条件的取值，在</a:t>
            </a:r>
            <a:r>
              <a:rPr lang="zh-CN" altLang="en-US" sz="2800" dirty="0">
                <a:solidFill>
                  <a:srgbClr val="7030A0"/>
                </a:solidFill>
              </a:rPr>
              <a:t>所有可能</a:t>
            </a:r>
            <a:r>
              <a:rPr lang="zh-CN" altLang="en-US" sz="2800" dirty="0"/>
              <a:t>情况下，给出</a:t>
            </a:r>
            <a:r>
              <a:rPr lang="zh-CN" altLang="en-US" sz="2800" dirty="0">
                <a:solidFill>
                  <a:srgbClr val="00B0F0"/>
                </a:solidFill>
              </a:rPr>
              <a:t>真假值</a:t>
            </a:r>
            <a:r>
              <a:rPr lang="zh-CN" altLang="en-US" sz="2800" dirty="0"/>
              <a:t>。</a:t>
            </a:r>
            <a:endParaRPr lang="zh-CN" altLang="en-US" sz="2800" dirty="0"/>
          </a:p>
          <a:p>
            <a:r>
              <a:rPr lang="zh-CN" altLang="en-US" sz="2800" dirty="0"/>
              <a:t> </a:t>
            </a:r>
            <a:r>
              <a:rPr lang="zh-CN" altLang="en-US" sz="2800" dirty="0">
                <a:solidFill>
                  <a:srgbClr val="FF0000"/>
                </a:solidFill>
              </a:rPr>
              <a:t>动作项（</a:t>
            </a:r>
            <a:r>
              <a:rPr lang="en-US" altLang="zh-CN" sz="2800" dirty="0">
                <a:solidFill>
                  <a:srgbClr val="FF0000"/>
                </a:solidFill>
              </a:rPr>
              <a:t>Action  Entry</a:t>
            </a:r>
            <a:r>
              <a:rPr lang="zh-CN" altLang="en-US" sz="2800" dirty="0">
                <a:solidFill>
                  <a:srgbClr val="FF0000"/>
                </a:solidFill>
              </a:rPr>
              <a:t>）：</a:t>
            </a:r>
            <a:endParaRPr lang="zh-CN" altLang="en-US" sz="2800" dirty="0">
              <a:solidFill>
                <a:srgbClr val="FF0000"/>
              </a:solidFill>
            </a:endParaRPr>
          </a:p>
          <a:p>
            <a:r>
              <a:rPr lang="zh-CN" altLang="en-US" sz="2800" dirty="0"/>
              <a:t>      指出了在条件项的各组取值情况下</a:t>
            </a:r>
            <a:r>
              <a:rPr lang="zh-CN" altLang="en-US" sz="2800" dirty="0">
                <a:solidFill>
                  <a:srgbClr val="7030A0"/>
                </a:solidFill>
              </a:rPr>
              <a:t>应采取</a:t>
            </a:r>
            <a:r>
              <a:rPr lang="zh-CN" altLang="en-US" sz="2800" dirty="0"/>
              <a:t>的动作。</a:t>
            </a:r>
            <a:endParaRPr lang="zh-CN" altLang="en-US" sz="2800" dirty="0"/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标题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r>
              <a:rPr lang="zh-CN" altLang="en-US" dirty="0"/>
              <a:t>判定表法</a:t>
            </a:r>
            <a:r>
              <a:rPr lang="en-US" altLang="zh-CN" dirty="0"/>
              <a:t>——</a:t>
            </a:r>
            <a:r>
              <a:rPr lang="zh-CN" altLang="en-US" dirty="0"/>
              <a:t>设计测试用例步骤</a:t>
            </a:r>
            <a:endParaRPr lang="zh-CN" altLang="en-US" dirty="0"/>
          </a:p>
        </p:txBody>
      </p:sp>
      <p:sp>
        <p:nvSpPr>
          <p:cNvPr id="14338" name="内容占位符 2"/>
          <p:cNvSpPr>
            <a:spLocks noGrp="1"/>
          </p:cNvSpPr>
          <p:nvPr>
            <p:ph idx="1"/>
          </p:nvPr>
        </p:nvSpPr>
        <p:spPr>
          <a:xfrm>
            <a:off x="323850" y="1125538"/>
            <a:ext cx="7772400" cy="5572125"/>
          </a:xfrm>
        </p:spPr>
        <p:txBody>
          <a:bodyPr vert="horz" wrap="square" lIns="91440" tIns="45720" rIns="91440" bIns="45720" anchor="t"/>
          <a:p>
            <a:r>
              <a:rPr lang="en-US" altLang="zh-CN" sz="3200" dirty="0"/>
              <a:t>1</a:t>
            </a:r>
            <a:r>
              <a:rPr lang="zh-CN" altLang="en-US" sz="3200" dirty="0"/>
              <a:t>、</a:t>
            </a:r>
            <a:r>
              <a:rPr lang="zh-CN" altLang="en-US" sz="3200" dirty="0">
                <a:solidFill>
                  <a:srgbClr val="FF0000"/>
                </a:solidFill>
              </a:rPr>
              <a:t>确定规则的个数</a:t>
            </a:r>
            <a:r>
              <a:rPr lang="zh-CN" altLang="en-US" sz="3200" dirty="0"/>
              <a:t>。假如有</a:t>
            </a:r>
            <a:r>
              <a:rPr lang="en-US" altLang="zh-CN" sz="3200" dirty="0"/>
              <a:t>n</a:t>
            </a:r>
            <a:r>
              <a:rPr lang="zh-CN" altLang="en-US" sz="3200" dirty="0"/>
              <a:t>个条件，每个条件有</a:t>
            </a:r>
            <a:r>
              <a:rPr lang="en-US" altLang="zh-CN" sz="3200" dirty="0">
                <a:solidFill>
                  <a:srgbClr val="FF0000"/>
                </a:solidFill>
              </a:rPr>
              <a:t>2</a:t>
            </a:r>
            <a:r>
              <a:rPr lang="zh-CN" altLang="en-US" sz="3200" dirty="0">
                <a:solidFill>
                  <a:srgbClr val="FF0000"/>
                </a:solidFill>
              </a:rPr>
              <a:t>个</a:t>
            </a:r>
            <a:r>
              <a:rPr lang="zh-CN" altLang="en-US" sz="3200" dirty="0"/>
              <a:t>取值（</a:t>
            </a:r>
            <a:r>
              <a:rPr lang="en-US" altLang="zh-CN" sz="3200" dirty="0"/>
              <a:t>0,1</a:t>
            </a:r>
            <a:r>
              <a:rPr lang="zh-CN" altLang="en-US" sz="3200" dirty="0"/>
              <a:t>），故有</a:t>
            </a:r>
            <a:r>
              <a:rPr lang="en-US" altLang="zh-CN" sz="4400" b="1" dirty="0">
                <a:solidFill>
                  <a:srgbClr val="C00000"/>
                </a:solidFill>
              </a:rPr>
              <a:t>2</a:t>
            </a:r>
            <a:r>
              <a:rPr lang="en-US" altLang="zh-CN" sz="4400" b="1" baseline="30000" dirty="0">
                <a:solidFill>
                  <a:srgbClr val="C00000"/>
                </a:solidFill>
              </a:rPr>
              <a:t>n</a:t>
            </a:r>
            <a:r>
              <a:rPr lang="zh-CN" altLang="en-US" sz="3200" dirty="0"/>
              <a:t>种规则；</a:t>
            </a:r>
            <a:endParaRPr lang="en-US" altLang="zh-CN" sz="3200" dirty="0"/>
          </a:p>
          <a:p>
            <a:r>
              <a:rPr lang="en-US" altLang="zh-CN" sz="3200" dirty="0"/>
              <a:t>2</a:t>
            </a:r>
            <a:r>
              <a:rPr lang="zh-CN" altLang="en-US" sz="3200" dirty="0"/>
              <a:t>、</a:t>
            </a:r>
            <a:r>
              <a:rPr lang="zh-CN" altLang="en-US" sz="3200" dirty="0">
                <a:solidFill>
                  <a:srgbClr val="FF0000"/>
                </a:solidFill>
              </a:rPr>
              <a:t>列出所有</a:t>
            </a:r>
            <a:r>
              <a:rPr lang="zh-CN" altLang="en-US" sz="3200" dirty="0">
                <a:solidFill>
                  <a:srgbClr val="00B050"/>
                </a:solidFill>
              </a:rPr>
              <a:t>条件桩</a:t>
            </a:r>
            <a:r>
              <a:rPr lang="zh-CN" altLang="en-US" sz="3200" dirty="0"/>
              <a:t>和</a:t>
            </a:r>
            <a:r>
              <a:rPr lang="zh-CN" altLang="en-US" sz="3200" dirty="0">
                <a:solidFill>
                  <a:srgbClr val="00B050"/>
                </a:solidFill>
              </a:rPr>
              <a:t>动作桩</a:t>
            </a:r>
            <a:r>
              <a:rPr lang="zh-CN" altLang="en-US" sz="3200" dirty="0"/>
              <a:t>；</a:t>
            </a:r>
            <a:endParaRPr lang="en-US" altLang="zh-CN" sz="3200" dirty="0"/>
          </a:p>
          <a:p>
            <a:r>
              <a:rPr lang="en-US" altLang="zh-CN" sz="3200" dirty="0"/>
              <a:t>3</a:t>
            </a:r>
            <a:r>
              <a:rPr lang="zh-CN" altLang="en-US" sz="3200" dirty="0"/>
              <a:t>、</a:t>
            </a:r>
            <a:r>
              <a:rPr lang="zh-CN" altLang="en-US" sz="3200" dirty="0">
                <a:solidFill>
                  <a:srgbClr val="FF0000"/>
                </a:solidFill>
              </a:rPr>
              <a:t>填入</a:t>
            </a:r>
            <a:r>
              <a:rPr lang="zh-CN" altLang="en-US" sz="3200" dirty="0">
                <a:solidFill>
                  <a:srgbClr val="00B050"/>
                </a:solidFill>
              </a:rPr>
              <a:t>条件项</a:t>
            </a:r>
            <a:r>
              <a:rPr lang="zh-CN" altLang="en-US" sz="3200" dirty="0"/>
              <a:t>和</a:t>
            </a:r>
            <a:r>
              <a:rPr lang="zh-CN" altLang="en-US" sz="3200" dirty="0">
                <a:solidFill>
                  <a:srgbClr val="00B050"/>
                </a:solidFill>
              </a:rPr>
              <a:t>动作项</a:t>
            </a:r>
            <a:r>
              <a:rPr lang="zh-CN" altLang="en-US" sz="3200" dirty="0"/>
              <a:t>；</a:t>
            </a:r>
            <a:endParaRPr lang="en-US" altLang="zh-CN" sz="3200" dirty="0"/>
          </a:p>
          <a:p>
            <a:r>
              <a:rPr lang="en-US" altLang="zh-CN" sz="3200" dirty="0"/>
              <a:t>4</a:t>
            </a:r>
            <a:r>
              <a:rPr lang="zh-CN" altLang="en-US" sz="3200" dirty="0"/>
              <a:t>、</a:t>
            </a:r>
            <a:r>
              <a:rPr lang="zh-CN" altLang="en-US" sz="3200" dirty="0">
                <a:solidFill>
                  <a:srgbClr val="FF0000"/>
                </a:solidFill>
              </a:rPr>
              <a:t>简化</a:t>
            </a:r>
            <a:r>
              <a:rPr lang="zh-CN" altLang="en-US" sz="3200" dirty="0"/>
              <a:t>，</a:t>
            </a:r>
            <a:r>
              <a:rPr lang="zh-CN" altLang="en-US" sz="3200" dirty="0">
                <a:solidFill>
                  <a:srgbClr val="7030A0"/>
                </a:solidFill>
              </a:rPr>
              <a:t>合并相似规则</a:t>
            </a:r>
            <a:r>
              <a:rPr lang="en-US" altLang="zh-CN" sz="3200" dirty="0"/>
              <a:t>(</a:t>
            </a:r>
            <a:r>
              <a:rPr lang="zh-CN" altLang="en-US" sz="3200" b="1" dirty="0">
                <a:solidFill>
                  <a:srgbClr val="FF0000"/>
                </a:solidFill>
              </a:rPr>
              <a:t>相同动作</a:t>
            </a:r>
            <a:r>
              <a:rPr lang="zh-CN" altLang="en-US" sz="3600" dirty="0"/>
              <a:t>）。</a:t>
            </a:r>
            <a:r>
              <a:rPr lang="zh-CN" altLang="en-US" sz="2800" dirty="0"/>
              <a:t>若表中有</a:t>
            </a:r>
            <a:r>
              <a:rPr lang="zh-CN" altLang="en-US" sz="2800" dirty="0">
                <a:solidFill>
                  <a:srgbClr val="FFC000"/>
                </a:solidFill>
              </a:rPr>
              <a:t>两条或多条规则</a:t>
            </a:r>
            <a:r>
              <a:rPr lang="zh-CN" altLang="en-US" sz="2800" dirty="0"/>
              <a:t>具有</a:t>
            </a:r>
            <a:r>
              <a:rPr lang="zh-CN" altLang="en-US" sz="2800" dirty="0">
                <a:solidFill>
                  <a:srgbClr val="FFC000"/>
                </a:solidFill>
              </a:rPr>
              <a:t>相同的动作</a:t>
            </a:r>
            <a:r>
              <a:rPr lang="zh-CN" altLang="en-US" sz="2800" dirty="0"/>
              <a:t>，并且其条件项之间存在着极为</a:t>
            </a:r>
            <a:r>
              <a:rPr lang="zh-CN" altLang="en-US" sz="2800" dirty="0">
                <a:solidFill>
                  <a:srgbClr val="FF0000"/>
                </a:solidFill>
              </a:rPr>
              <a:t>相似的关系</a:t>
            </a:r>
            <a:r>
              <a:rPr lang="zh-CN" altLang="en-US" sz="2800" dirty="0"/>
              <a:t>，我们便可设法将其合并。</a:t>
            </a:r>
            <a:endParaRPr lang="en-US" altLang="zh-CN" sz="2800" dirty="0"/>
          </a:p>
          <a:p>
            <a:r>
              <a:rPr lang="en-US" altLang="zh-CN" sz="2800" dirty="0"/>
              <a:t>5</a:t>
            </a:r>
            <a:r>
              <a:rPr lang="zh-CN" altLang="en-US" sz="2800" dirty="0"/>
              <a:t>、</a:t>
            </a:r>
            <a:r>
              <a:rPr lang="zh-CN" altLang="en-US" sz="2800" dirty="0">
                <a:solidFill>
                  <a:srgbClr val="FF0000"/>
                </a:solidFill>
              </a:rPr>
              <a:t>编写用例。</a:t>
            </a:r>
            <a:endParaRPr lang="en-US" altLang="zh-CN" sz="2800" dirty="0">
              <a:solidFill>
                <a:srgbClr val="FF0000"/>
              </a:solidFill>
            </a:endParaRPr>
          </a:p>
          <a:p>
            <a:pPr>
              <a:buNone/>
            </a:pPr>
            <a:endParaRPr lang="en-US" altLang="zh-CN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charRg st="0" end="4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38">
                                            <p:txEl>
                                              <p:charRg st="0" end="4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38">
                                            <p:txEl>
                                              <p:charRg st="0" end="4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charRg st="42" end="5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338">
                                            <p:txEl>
                                              <p:charRg st="42" end="5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338">
                                            <p:txEl>
                                              <p:charRg st="42" end="5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charRg st="57" end="7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338">
                                            <p:txEl>
                                              <p:charRg st="57" end="7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338">
                                            <p:txEl>
                                              <p:charRg st="57" end="7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charRg st="70" end="13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338">
                                            <p:txEl>
                                              <p:charRg st="70" end="13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338">
                                            <p:txEl>
                                              <p:charRg st="70" end="13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charRg st="138" end="14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338">
                                            <p:txEl>
                                              <p:charRg st="138" end="14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338">
                                            <p:txEl>
                                              <p:charRg st="138" end="14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标题 1"/>
          <p:cNvSpPr>
            <a:spLocks noGrp="1"/>
          </p:cNvSpPr>
          <p:nvPr>
            <p:ph type="title"/>
          </p:nvPr>
        </p:nvSpPr>
        <p:spPr>
          <a:xfrm>
            <a:off x="468313" y="315913"/>
            <a:ext cx="3311525" cy="592137"/>
          </a:xfrm>
        </p:spPr>
        <p:txBody>
          <a:bodyPr vert="horz" wrap="square" lIns="91440" tIns="45720" rIns="91440" bIns="45720" anchor="ctr"/>
          <a:p>
            <a:r>
              <a:rPr lang="zh-CN" altLang="en-US" dirty="0"/>
              <a:t>案例分析</a:t>
            </a:r>
            <a:r>
              <a:rPr lang="en-US" altLang="zh-CN" dirty="0"/>
              <a:t>-</a:t>
            </a:r>
            <a:r>
              <a:rPr lang="zh-CN" altLang="en-US" dirty="0"/>
              <a:t>简化前</a:t>
            </a:r>
            <a:endParaRPr lang="zh-CN" alt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458788" y="1268413"/>
          <a:ext cx="8056563" cy="4683126"/>
        </p:xfrm>
        <a:graphic>
          <a:graphicData uri="http://schemas.openxmlformats.org/drawingml/2006/table">
            <a:tbl>
              <a:tblPr/>
              <a:tblGrid>
                <a:gridCol w="444500"/>
                <a:gridCol w="2211387"/>
                <a:gridCol w="681038"/>
                <a:gridCol w="681037"/>
                <a:gridCol w="679450"/>
                <a:gridCol w="682625"/>
                <a:gridCol w="679450"/>
                <a:gridCol w="682625"/>
                <a:gridCol w="679450"/>
                <a:gridCol w="635000"/>
              </a:tblGrid>
              <a:tr h="450850">
                <a:tc grid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细黑" pitchFamily="2" charset="-122"/>
                          <a:cs typeface="Times New Roman" panose="02020603050405020304" pitchFamily="18" charset="0"/>
                        </a:rPr>
                        <a:t> </a:t>
                      </a:r>
                      <a:endParaRPr kumimoji="0" lang="en-US" altLang="en-US" sz="2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华文细黑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3" marR="68583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</a:t>
                      </a:r>
                      <a:endParaRPr kumimoji="0" lang="en-US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3" marR="68583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2</a:t>
                      </a:r>
                      <a:endParaRPr kumimoji="0" lang="en-US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3" marR="68583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3</a:t>
                      </a:r>
                      <a:endParaRPr kumimoji="0" lang="en-US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3" marR="68583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4</a:t>
                      </a:r>
                      <a:endParaRPr kumimoji="0" lang="en-US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3" marR="68583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5</a:t>
                      </a:r>
                      <a:endParaRPr kumimoji="0" lang="en-US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3" marR="68583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6</a:t>
                      </a:r>
                      <a:endParaRPr kumimoji="0" lang="en-US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3" marR="68583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7</a:t>
                      </a:r>
                      <a:endParaRPr kumimoji="0" lang="en-US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3" marR="68583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8</a:t>
                      </a:r>
                      <a:endParaRPr kumimoji="0" lang="en-US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3" marR="68583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00075">
                <a:tc row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问题</a:t>
                      </a:r>
                      <a:endParaRPr kumimoji="0" lang="en-US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3" marR="68583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你觉得疲倦吗？</a:t>
                      </a:r>
                      <a:endParaRPr kumimoji="0" lang="en-US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3" marR="68583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Y</a:t>
                      </a:r>
                      <a:endParaRPr kumimoji="0" lang="en-US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3" marR="68583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Y</a:t>
                      </a:r>
                      <a:endParaRPr kumimoji="0" lang="en-US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3" marR="68583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Y</a:t>
                      </a:r>
                      <a:endParaRPr kumimoji="0" lang="en-US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3" marR="68583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Y</a:t>
                      </a:r>
                      <a:endParaRPr kumimoji="0" lang="en-US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3" marR="68583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N</a:t>
                      </a:r>
                      <a:endParaRPr kumimoji="0" lang="en-US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3" marR="68583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N</a:t>
                      </a:r>
                      <a:endParaRPr kumimoji="0" lang="en-US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3" marR="68583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N</a:t>
                      </a:r>
                      <a:endParaRPr kumimoji="0" lang="en-US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3" marR="68583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N</a:t>
                      </a:r>
                      <a:endParaRPr kumimoji="0" lang="en-US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3" marR="68583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7700">
                <a:tc vMerge="1"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你对内容感兴趣吗？</a:t>
                      </a:r>
                      <a:endParaRPr kumimoji="0" lang="en-US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3" marR="68583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Y</a:t>
                      </a:r>
                      <a:endParaRPr kumimoji="0" lang="en-US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3" marR="68583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Y</a:t>
                      </a:r>
                      <a:endParaRPr kumimoji="0" lang="en-US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3" marR="68583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N</a:t>
                      </a:r>
                      <a:endParaRPr kumimoji="0" lang="en-US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3" marR="68583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N</a:t>
                      </a:r>
                      <a:endParaRPr kumimoji="0" lang="en-US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3" marR="68583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Y</a:t>
                      </a:r>
                      <a:endParaRPr kumimoji="0" lang="en-US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3" marR="68583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Y</a:t>
                      </a:r>
                      <a:endParaRPr kumimoji="0" lang="en-US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3" marR="68583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N</a:t>
                      </a:r>
                      <a:endParaRPr kumimoji="0" lang="en-US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3" marR="68583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N</a:t>
                      </a:r>
                      <a:endParaRPr kumimoji="0" lang="en-US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3" marR="68583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7700">
                <a:tc vMerge="1"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书中的内容使你糊涂吗？</a:t>
                      </a:r>
                      <a:endParaRPr kumimoji="0" lang="en-US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3" marR="68583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Y</a:t>
                      </a:r>
                      <a:endParaRPr kumimoji="0" lang="en-US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3" marR="68583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N</a:t>
                      </a:r>
                      <a:endParaRPr kumimoji="0" lang="en-US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3" marR="68583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Y</a:t>
                      </a:r>
                      <a:endParaRPr kumimoji="0" lang="en-US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3" marR="68583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N</a:t>
                      </a:r>
                      <a:endParaRPr kumimoji="0" lang="en-US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3" marR="68583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Y</a:t>
                      </a:r>
                      <a:endParaRPr kumimoji="0" lang="en-US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3" marR="68583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N</a:t>
                      </a:r>
                      <a:endParaRPr kumimoji="0" lang="en-US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3" marR="68583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Y</a:t>
                      </a:r>
                      <a:endParaRPr kumimoji="0" lang="en-US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3" marR="68583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N</a:t>
                      </a:r>
                      <a:endParaRPr kumimoji="0" lang="en-US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3" marR="68583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7700">
                <a:tc rowSpan="4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建议</a:t>
                      </a:r>
                      <a:endParaRPr kumimoji="0" lang="en-US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3" marR="68583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请回到本章开头重读</a:t>
                      </a:r>
                      <a:endParaRPr kumimoji="0" lang="en-US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3" marR="68583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X</a:t>
                      </a:r>
                      <a:endParaRPr kumimoji="0" lang="en-US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3" marR="68583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</a:t>
                      </a:r>
                      <a:endParaRPr kumimoji="0" lang="en-US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3" marR="68583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</a:t>
                      </a:r>
                      <a:endParaRPr kumimoji="0" lang="en-US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3" marR="68583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</a:t>
                      </a:r>
                      <a:endParaRPr kumimoji="0" lang="en-US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3" marR="68583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X</a:t>
                      </a:r>
                      <a:endParaRPr kumimoji="0" lang="en-US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3" marR="68583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</a:t>
                      </a:r>
                      <a:endParaRPr kumimoji="0" lang="en-US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3" marR="68583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</a:t>
                      </a:r>
                      <a:endParaRPr kumimoji="0" lang="en-US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3" marR="68583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</a:t>
                      </a:r>
                      <a:endParaRPr kumimoji="0" lang="en-US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3" marR="68583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1975">
                <a:tc vMerge="1"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继续读下去</a:t>
                      </a:r>
                      <a:endParaRPr kumimoji="0" lang="en-US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3" marR="68583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</a:t>
                      </a:r>
                      <a:endParaRPr kumimoji="0" lang="en-US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3" marR="68583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X</a:t>
                      </a:r>
                      <a:endParaRPr kumimoji="0" lang="en-US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3" marR="68583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</a:t>
                      </a:r>
                      <a:endParaRPr kumimoji="0" lang="en-US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3" marR="68583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</a:t>
                      </a:r>
                      <a:endParaRPr kumimoji="0" lang="en-US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3" marR="68583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</a:t>
                      </a:r>
                      <a:endParaRPr kumimoji="0" lang="en-US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3" marR="68583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X</a:t>
                      </a:r>
                      <a:endParaRPr kumimoji="0" lang="en-US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3" marR="68583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</a:t>
                      </a:r>
                      <a:endParaRPr kumimoji="0" lang="en-US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3" marR="68583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</a:t>
                      </a:r>
                      <a:endParaRPr kumimoji="0" lang="en-US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3" marR="68583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3563">
                <a:tc vMerge="1"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跳到下一章去读</a:t>
                      </a:r>
                      <a:endParaRPr kumimoji="0" lang="en-US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3" marR="68583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</a:t>
                      </a:r>
                      <a:endParaRPr kumimoji="0" lang="en-US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3" marR="68583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</a:t>
                      </a:r>
                      <a:endParaRPr kumimoji="0" lang="en-US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3" marR="68583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</a:t>
                      </a:r>
                      <a:endParaRPr kumimoji="0" lang="en-US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3" marR="68583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</a:t>
                      </a:r>
                      <a:endParaRPr kumimoji="0" lang="en-US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3" marR="68583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</a:t>
                      </a:r>
                      <a:endParaRPr kumimoji="0" lang="en-US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3" marR="68583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</a:t>
                      </a:r>
                      <a:endParaRPr kumimoji="0" lang="en-US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3" marR="68583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X</a:t>
                      </a:r>
                      <a:endParaRPr kumimoji="0" lang="en-US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3" marR="68583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X</a:t>
                      </a:r>
                      <a:endParaRPr kumimoji="0" lang="en-US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3" marR="68583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3563">
                <a:tc vMerge="1"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停止阅读，请休息</a:t>
                      </a:r>
                      <a:endParaRPr kumimoji="0" lang="en-US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3" marR="68583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</a:t>
                      </a:r>
                      <a:endParaRPr kumimoji="0" lang="en-US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3" marR="68583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</a:t>
                      </a:r>
                      <a:endParaRPr kumimoji="0" lang="en-US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3" marR="68583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X</a:t>
                      </a:r>
                      <a:endParaRPr kumimoji="0" lang="en-US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3" marR="68583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X</a:t>
                      </a:r>
                      <a:endParaRPr kumimoji="0" lang="en-US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3" marR="68583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</a:t>
                      </a:r>
                      <a:endParaRPr kumimoji="0" lang="en-US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3" marR="68583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</a:t>
                      </a:r>
                      <a:endParaRPr kumimoji="0" lang="en-US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3" marR="68583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</a:t>
                      </a:r>
                      <a:endParaRPr kumimoji="0" lang="en-US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3" marR="68583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3" marR="68583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标题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r>
              <a:rPr lang="zh-CN" altLang="en-US" dirty="0"/>
              <a:t>案例分析</a:t>
            </a:r>
            <a:r>
              <a:rPr lang="en-US" altLang="zh-CN" dirty="0"/>
              <a:t>-</a:t>
            </a:r>
            <a:r>
              <a:rPr lang="zh-CN" altLang="en-US" dirty="0"/>
              <a:t>简化后</a:t>
            </a:r>
            <a:endParaRPr lang="zh-CN" alt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377825" y="1295400"/>
          <a:ext cx="8004175" cy="5156202"/>
        </p:xfrm>
        <a:graphic>
          <a:graphicData uri="http://schemas.openxmlformats.org/drawingml/2006/table">
            <a:tbl>
              <a:tblPr/>
              <a:tblGrid>
                <a:gridCol w="692150"/>
                <a:gridCol w="3463925"/>
                <a:gridCol w="962025"/>
                <a:gridCol w="962025"/>
                <a:gridCol w="962025"/>
                <a:gridCol w="962025"/>
              </a:tblGrid>
              <a:tr h="706438">
                <a:tc grid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5" marR="68585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</a:t>
                      </a:r>
                      <a:endParaRPr kumimoji="0" lang="en-US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5" marR="68585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2</a:t>
                      </a:r>
                      <a:endParaRPr kumimoji="0" lang="en-US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5" marR="68585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3</a:t>
                      </a:r>
                      <a:endParaRPr kumimoji="0" lang="en-US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5" marR="68585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4</a:t>
                      </a:r>
                      <a:endParaRPr kumimoji="0" lang="en-US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5" marR="68585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36588">
                <a:tc row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问题</a:t>
                      </a:r>
                      <a:endParaRPr kumimoji="0" lang="en-US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5" marR="68585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你觉得疲倦吗？</a:t>
                      </a:r>
                      <a:endParaRPr kumimoji="0" lang="en-US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5" marR="68585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－</a:t>
                      </a:r>
                      <a:endParaRPr kumimoji="0" lang="en-US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5" marR="68585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－</a:t>
                      </a:r>
                      <a:endParaRPr kumimoji="0" lang="en-US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5" marR="68585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Y</a:t>
                      </a:r>
                      <a:endParaRPr kumimoji="0" lang="en-US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5" marR="68585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N</a:t>
                      </a:r>
                      <a:endParaRPr kumimoji="0" lang="en-US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5" marR="68585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35000">
                <a:tc vMerge="1"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你对内容感兴趣吗？</a:t>
                      </a:r>
                      <a:endParaRPr kumimoji="0" lang="en-US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5" marR="68585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Y</a:t>
                      </a:r>
                      <a:endParaRPr kumimoji="0" lang="en-US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5" marR="68585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Y</a:t>
                      </a:r>
                      <a:endParaRPr kumimoji="0" lang="en-US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5" marR="68585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N</a:t>
                      </a:r>
                      <a:endParaRPr kumimoji="0" lang="en-US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5" marR="68585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N</a:t>
                      </a:r>
                      <a:endParaRPr kumimoji="0" lang="en-US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5" marR="68585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35000">
                <a:tc vMerge="1"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书中的内容使你糊涂吗？</a:t>
                      </a:r>
                      <a:endParaRPr kumimoji="0" lang="en-US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5" marR="68585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Y</a:t>
                      </a:r>
                      <a:endParaRPr kumimoji="0" lang="en-US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5" marR="68585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N</a:t>
                      </a:r>
                      <a:endParaRPr kumimoji="0" lang="en-US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5" marR="68585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－</a:t>
                      </a:r>
                      <a:endParaRPr kumimoji="0" lang="en-US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5" marR="68585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－</a:t>
                      </a:r>
                      <a:endParaRPr kumimoji="0" lang="en-US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5" marR="68585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36588">
                <a:tc rowSpan="4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建议</a:t>
                      </a:r>
                      <a:endParaRPr kumimoji="0" lang="en-US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5" marR="68585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请回到本章开头重读</a:t>
                      </a:r>
                      <a:endParaRPr kumimoji="0" lang="en-US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5" marR="68585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X</a:t>
                      </a:r>
                      <a:endParaRPr kumimoji="0" lang="en-US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5" marR="68585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    </a:t>
                      </a:r>
                      <a:endParaRPr kumimoji="0" lang="en-US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5" marR="68585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     </a:t>
                      </a:r>
                      <a:endParaRPr kumimoji="0" lang="en-US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5" marR="68585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     </a:t>
                      </a:r>
                      <a:endParaRPr kumimoji="0" lang="en-US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5" marR="68585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36588">
                <a:tc vMerge="1"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继续读下去</a:t>
                      </a:r>
                      <a:endParaRPr kumimoji="0" lang="en-US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5" marR="68585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</a:t>
                      </a:r>
                      <a:endParaRPr kumimoji="0" lang="en-US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5" marR="68585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X</a:t>
                      </a:r>
                      <a:endParaRPr kumimoji="0" lang="en-US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5" marR="68585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</a:t>
                      </a:r>
                      <a:endParaRPr kumimoji="0" lang="en-US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5" marR="68585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</a:t>
                      </a:r>
                      <a:endParaRPr kumimoji="0" lang="en-US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5" marR="68585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35000">
                <a:tc vMerge="1"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跳到下一章去读</a:t>
                      </a:r>
                      <a:endParaRPr kumimoji="0" lang="en-US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5" marR="68585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</a:t>
                      </a:r>
                      <a:endParaRPr kumimoji="0" lang="en-US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5" marR="68585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</a:t>
                      </a:r>
                      <a:endParaRPr kumimoji="0" lang="en-US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5" marR="68585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</a:t>
                      </a:r>
                      <a:endParaRPr kumimoji="0" lang="en-US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5" marR="68585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X</a:t>
                      </a:r>
                      <a:endParaRPr kumimoji="0" lang="en-US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5" marR="68585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35000">
                <a:tc vMerge="1"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停止阅读，请休息</a:t>
                      </a:r>
                      <a:endParaRPr kumimoji="0" lang="en-US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5" marR="68585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</a:t>
                      </a:r>
                      <a:endParaRPr kumimoji="0" lang="en-US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5" marR="68585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</a:t>
                      </a:r>
                      <a:endParaRPr kumimoji="0" lang="en-US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5" marR="68585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X</a:t>
                      </a:r>
                      <a:endParaRPr kumimoji="0" lang="en-US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5" marR="68585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5" marR="68585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标题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r>
              <a:rPr lang="zh-CN" altLang="en-US" dirty="0"/>
              <a:t>案例分析</a:t>
            </a:r>
            <a:r>
              <a:rPr lang="en-US" altLang="zh-CN" dirty="0"/>
              <a:t>-</a:t>
            </a:r>
            <a:r>
              <a:rPr lang="zh-CN" altLang="en-US" dirty="0"/>
              <a:t>用例编写</a:t>
            </a:r>
            <a:endParaRPr lang="zh-CN" alt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684213" y="1412875"/>
          <a:ext cx="7632700" cy="48244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71187"/>
                <a:gridCol w="3549209"/>
                <a:gridCol w="2816742"/>
                <a:gridCol w="495561"/>
              </a:tblGrid>
              <a:tr h="732381">
                <a:tc>
                  <a:txBody>
                    <a:bodyPr/>
                    <a:lstStyle/>
                    <a:p>
                      <a:r>
                        <a:rPr lang="zh-CN" altLang="en-US" sz="1800" dirty="0" smtClean="0"/>
                        <a:t>序号</a:t>
                      </a:r>
                      <a:endParaRPr lang="zh-CN" altLang="en-US" sz="1800" dirty="0"/>
                    </a:p>
                  </a:txBody>
                  <a:tcPr marL="91438" marR="91438" marT="45719" marB="45719"/>
                </a:tc>
                <a:tc>
                  <a:txBody>
                    <a:bodyPr/>
                    <a:lstStyle/>
                    <a:p>
                      <a:r>
                        <a:rPr lang="zh-CN" altLang="en-US" sz="1800" dirty="0" smtClean="0"/>
                        <a:t>前提步骤</a:t>
                      </a:r>
                      <a:endParaRPr lang="zh-CN" altLang="en-US" sz="1800" dirty="0"/>
                    </a:p>
                  </a:txBody>
                  <a:tcPr marL="91438" marR="91438" marT="45719" marB="45719"/>
                </a:tc>
                <a:tc>
                  <a:txBody>
                    <a:bodyPr/>
                    <a:lstStyle/>
                    <a:p>
                      <a:r>
                        <a:rPr lang="zh-CN" altLang="en-US" sz="1800" dirty="0" smtClean="0"/>
                        <a:t>预期结果</a:t>
                      </a:r>
                      <a:endParaRPr lang="zh-CN" altLang="en-US" sz="1800" dirty="0"/>
                    </a:p>
                  </a:txBody>
                  <a:tcPr marL="91438" marR="91438" marT="45719" marB="45719"/>
                </a:tc>
                <a:tc>
                  <a:txBody>
                    <a:bodyPr/>
                    <a:lstStyle/>
                    <a:p>
                      <a:r>
                        <a:rPr lang="zh-CN" altLang="en-US" sz="1800" dirty="0" smtClean="0"/>
                        <a:t>备注</a:t>
                      </a:r>
                      <a:endParaRPr lang="zh-CN" altLang="en-US" sz="1800" dirty="0"/>
                    </a:p>
                  </a:txBody>
                  <a:tcPr marL="91438" marR="91438" marT="45719" marB="45719"/>
                </a:tc>
              </a:tr>
              <a:tr h="732381">
                <a:tc>
                  <a:txBody>
                    <a:bodyPr/>
                    <a:lstStyle/>
                    <a:p>
                      <a:r>
                        <a:rPr lang="en-US" altLang="zh-CN" sz="1800" dirty="0" smtClean="0"/>
                        <a:t>1</a:t>
                      </a:r>
                      <a:endParaRPr lang="zh-CN" altLang="en-US" sz="1800" dirty="0"/>
                    </a:p>
                  </a:txBody>
                  <a:tcPr marL="91438" marR="91438" marT="45719" marB="45719"/>
                </a:tc>
                <a:tc>
                  <a:txBody>
                    <a:bodyPr/>
                    <a:lstStyle/>
                    <a:p>
                      <a:r>
                        <a:rPr lang="en-US" altLang="zh-CN" sz="1800" dirty="0" smtClean="0"/>
                        <a:t>1.</a:t>
                      </a:r>
                      <a:r>
                        <a:rPr lang="zh-CN" altLang="en-US" sz="1800" dirty="0" smtClean="0"/>
                        <a:t>对书籍存在兴趣。</a:t>
                      </a:r>
                      <a:endParaRPr lang="en-US" altLang="zh-CN" sz="1800" dirty="0" smtClean="0"/>
                    </a:p>
                    <a:p>
                      <a:r>
                        <a:rPr lang="en-US" altLang="zh-CN" sz="1800" dirty="0" smtClean="0"/>
                        <a:t>2.</a:t>
                      </a:r>
                      <a:r>
                        <a:rPr lang="zh-CN" altLang="en-US" sz="1800" dirty="0" smtClean="0"/>
                        <a:t>对书籍存在疑惑。</a:t>
                      </a:r>
                      <a:endParaRPr lang="zh-CN" altLang="en-US" sz="1800" dirty="0"/>
                    </a:p>
                  </a:txBody>
                  <a:tcPr marL="91438" marR="91438" marT="45719" marB="45719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800" b="0" dirty="0" err="1" smtClean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回到本章开头重读</a:t>
                      </a:r>
                      <a:endParaRPr lang="en-US" altLang="en-US" sz="1800" b="0" dirty="0" smtClean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endParaRPr lang="zh-CN" altLang="en-US" sz="1800" dirty="0"/>
                    </a:p>
                  </a:txBody>
                  <a:tcPr marL="91438" marR="91438" marT="45719" marB="45719"/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8" marR="91438" marT="45719" marB="45719"/>
                </a:tc>
              </a:tr>
              <a:tr h="1046258">
                <a:tc>
                  <a:txBody>
                    <a:bodyPr/>
                    <a:lstStyle/>
                    <a:p>
                      <a:r>
                        <a:rPr lang="en-US" altLang="zh-CN" sz="1800" dirty="0" smtClean="0"/>
                        <a:t>2</a:t>
                      </a:r>
                      <a:endParaRPr lang="zh-CN" altLang="en-US" sz="1800" dirty="0"/>
                    </a:p>
                  </a:txBody>
                  <a:tcPr marL="91438" marR="91438" marT="45719" marB="45719"/>
                </a:tc>
                <a:tc>
                  <a:txBody>
                    <a:bodyPr/>
                    <a:lstStyle/>
                    <a:p>
                      <a:r>
                        <a:rPr lang="en-US" altLang="zh-CN" sz="1800" dirty="0" smtClean="0"/>
                        <a:t>1.</a:t>
                      </a:r>
                      <a:r>
                        <a:rPr lang="zh-CN" altLang="en-US" sz="1800" dirty="0" smtClean="0"/>
                        <a:t>对书籍存在兴趣。</a:t>
                      </a:r>
                      <a:endParaRPr lang="en-US" altLang="zh-CN" sz="1800" dirty="0" smtClean="0"/>
                    </a:p>
                    <a:p>
                      <a:r>
                        <a:rPr lang="en-US" altLang="zh-CN" sz="1800" dirty="0" smtClean="0"/>
                        <a:t>2.</a:t>
                      </a:r>
                      <a:r>
                        <a:rPr lang="zh-CN" altLang="en-US" sz="1800" dirty="0" smtClean="0"/>
                        <a:t>对书籍不存在疑惑。</a:t>
                      </a:r>
                      <a:endParaRPr lang="zh-CN" altLang="en-US" sz="1800" dirty="0" smtClean="0"/>
                    </a:p>
                    <a:p>
                      <a:endParaRPr lang="zh-CN" altLang="en-US" sz="1800" dirty="0"/>
                    </a:p>
                  </a:txBody>
                  <a:tcPr marL="91438" marR="91438" marT="45719" marB="45719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800" b="0" dirty="0" err="1" smtClean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继续读下去</a:t>
                      </a:r>
                      <a:endParaRPr lang="en-US" altLang="en-US" sz="1800" b="0" dirty="0" smtClean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endParaRPr lang="zh-CN" altLang="en-US" sz="1800" dirty="0"/>
                    </a:p>
                  </a:txBody>
                  <a:tcPr marL="91438" marR="91438" marT="45719" marB="45719"/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8" marR="91438" marT="45719" marB="45719"/>
                </a:tc>
              </a:tr>
              <a:tr h="732381">
                <a:tc>
                  <a:txBody>
                    <a:bodyPr/>
                    <a:lstStyle/>
                    <a:p>
                      <a:r>
                        <a:rPr lang="en-US" altLang="zh-CN" sz="1800" dirty="0" smtClean="0"/>
                        <a:t>3</a:t>
                      </a:r>
                      <a:endParaRPr lang="zh-CN" altLang="en-US" sz="1800" dirty="0"/>
                    </a:p>
                  </a:txBody>
                  <a:tcPr marL="91438" marR="91438" marT="45719" marB="45719"/>
                </a:tc>
                <a:tc>
                  <a:txBody>
                    <a:bodyPr/>
                    <a:lstStyle/>
                    <a:p>
                      <a:r>
                        <a:rPr lang="en-US" altLang="zh-CN" sz="1800" dirty="0" smtClean="0"/>
                        <a:t>1.</a:t>
                      </a:r>
                      <a:r>
                        <a:rPr lang="zh-CN" altLang="en-US" sz="1800" dirty="0" smtClean="0"/>
                        <a:t>感觉不疲倦。</a:t>
                      </a:r>
                      <a:endParaRPr lang="en-US" altLang="zh-CN" sz="1800" dirty="0" smtClean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800" dirty="0" smtClean="0"/>
                        <a:t>2.</a:t>
                      </a:r>
                      <a:r>
                        <a:rPr lang="zh-CN" altLang="en-US" sz="1800" dirty="0" smtClean="0"/>
                        <a:t>对书籍不感兴趣。</a:t>
                      </a:r>
                      <a:endParaRPr lang="en-US" altLang="zh-CN" sz="1800" dirty="0" smtClean="0"/>
                    </a:p>
                  </a:txBody>
                  <a:tcPr marL="91438" marR="91438" marT="45719" marB="45719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800" b="0" dirty="0" err="1" smtClean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跳到下一章去读</a:t>
                      </a:r>
                      <a:endParaRPr lang="en-US" altLang="en-US" sz="1800" b="0" dirty="0" smtClean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endParaRPr lang="zh-CN" altLang="en-US" sz="1800" dirty="0"/>
                    </a:p>
                  </a:txBody>
                  <a:tcPr marL="91438" marR="91438" marT="45719" marB="45719"/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8" marR="91438" marT="45719" marB="45719"/>
                </a:tc>
              </a:tr>
              <a:tr h="732381">
                <a:tc>
                  <a:txBody>
                    <a:bodyPr/>
                    <a:lstStyle/>
                    <a:p>
                      <a:r>
                        <a:rPr lang="en-US" altLang="zh-CN" sz="1800" dirty="0" smtClean="0"/>
                        <a:t>4</a:t>
                      </a:r>
                      <a:endParaRPr lang="zh-CN" altLang="en-US" sz="1800" dirty="0"/>
                    </a:p>
                  </a:txBody>
                  <a:tcPr marL="91438" marR="91438" marT="45719" marB="45719"/>
                </a:tc>
                <a:tc>
                  <a:txBody>
                    <a:bodyPr/>
                    <a:lstStyle/>
                    <a:p>
                      <a:r>
                        <a:rPr lang="en-US" altLang="zh-CN" sz="1800" dirty="0" smtClean="0"/>
                        <a:t>1.</a:t>
                      </a:r>
                      <a:r>
                        <a:rPr lang="zh-CN" altLang="en-US" sz="1800" dirty="0" smtClean="0"/>
                        <a:t>感觉疲倦。</a:t>
                      </a:r>
                      <a:endParaRPr lang="en-US" altLang="zh-CN" sz="1800" dirty="0" smtClean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800" dirty="0" smtClean="0"/>
                        <a:t>2.</a:t>
                      </a:r>
                      <a:r>
                        <a:rPr lang="zh-CN" altLang="en-US" sz="1800" dirty="0" smtClean="0"/>
                        <a:t>对书籍不感兴趣。</a:t>
                      </a:r>
                      <a:endParaRPr lang="en-US" altLang="zh-CN" sz="1800" dirty="0" smtClean="0"/>
                    </a:p>
                  </a:txBody>
                  <a:tcPr marL="91438" marR="91438" marT="45719" marB="45719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800" b="0" dirty="0" err="1" smtClean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停止阅读，请休息</a:t>
                      </a:r>
                      <a:endParaRPr lang="en-US" altLang="en-US" sz="1800" b="0" dirty="0" smtClean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endParaRPr lang="zh-CN" altLang="en-US" sz="1800" dirty="0"/>
                    </a:p>
                  </a:txBody>
                  <a:tcPr marL="91438" marR="91438" marT="45719" marB="45719"/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8" marR="91438" marT="45719" marB="45719"/>
                </a:tc>
              </a:tr>
              <a:tr h="424315">
                <a:tc>
                  <a:txBody>
                    <a:bodyPr/>
                    <a:lstStyle/>
                    <a:p>
                      <a:r>
                        <a:rPr lang="en-US" altLang="zh-CN" sz="1800" dirty="0" smtClean="0"/>
                        <a:t>5</a:t>
                      </a:r>
                      <a:endParaRPr lang="zh-CN" altLang="en-US" sz="1800" dirty="0"/>
                    </a:p>
                  </a:txBody>
                  <a:tcPr marL="91438" marR="91438" marT="45719" marB="45719"/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438" marR="91438" marT="45719" marB="45719"/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8" marR="91438" marT="45719" marB="45719"/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8" marR="91438" marT="45719" marB="45719"/>
                </a:tc>
              </a:tr>
              <a:tr h="424315">
                <a:tc>
                  <a:txBody>
                    <a:bodyPr/>
                    <a:lstStyle/>
                    <a:p>
                      <a:r>
                        <a:rPr lang="en-US" altLang="zh-CN" sz="1800" dirty="0" smtClean="0"/>
                        <a:t>……</a:t>
                      </a:r>
                      <a:endParaRPr lang="zh-CN" altLang="en-US" sz="1800" dirty="0"/>
                    </a:p>
                  </a:txBody>
                  <a:tcPr marL="91438" marR="91438" marT="45719" marB="45719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800" dirty="0" smtClean="0"/>
                        <a:t>……</a:t>
                      </a:r>
                      <a:endParaRPr lang="zh-CN" altLang="en-US" sz="1800" dirty="0" smtClean="0"/>
                    </a:p>
                  </a:txBody>
                  <a:tcPr marL="91438" marR="91438" marT="45719" marB="45719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800" dirty="0" smtClean="0"/>
                        <a:t>……</a:t>
                      </a:r>
                      <a:endParaRPr lang="zh-CN" altLang="en-US" sz="1800" dirty="0" smtClean="0"/>
                    </a:p>
                  </a:txBody>
                  <a:tcPr marL="91438" marR="91438" marT="45719" marB="45719"/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438" marR="91438" marT="45719" marB="45719"/>
                </a:tc>
              </a:tr>
            </a:tbl>
          </a:graphicData>
        </a:graphic>
      </p:graphicFrame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标题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r>
              <a:rPr lang="zh-CN" altLang="en-US" dirty="0"/>
              <a:t>案例分析</a:t>
            </a:r>
            <a:r>
              <a:rPr lang="en-US" altLang="zh-CN" dirty="0"/>
              <a:t>-</a:t>
            </a:r>
            <a:r>
              <a:rPr lang="zh-CN" altLang="en-US" dirty="0"/>
              <a:t>决策表</a:t>
            </a:r>
            <a:endParaRPr lang="zh-CN" altLang="en-US" dirty="0"/>
          </a:p>
        </p:txBody>
      </p:sp>
      <p:sp>
        <p:nvSpPr>
          <p:cNvPr id="16387" name="内容占位符 2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anchor="t"/>
          <a:p>
            <a:r>
              <a:rPr lang="zh-CN" altLang="en-US" sz="3600" dirty="0"/>
              <a:t>例子：打印机是否能打印出来正确的内容，有多个因素影响，包括驱动程序、纸张、墨粉。（为了简化问题，不考虑中途断电、卡纸等其他因素的影响）</a:t>
            </a:r>
            <a:endParaRPr lang="zh-CN" altLang="en-US" sz="3600" dirty="0"/>
          </a:p>
          <a:p>
            <a:endParaRPr lang="zh-CN" altLang="en-US" sz="3600" dirty="0"/>
          </a:p>
          <a:p>
            <a:r>
              <a:rPr lang="zh-CN" altLang="en-US" sz="3600" dirty="0"/>
              <a:t>（动作桩假定：优先警告缺纸，然后警告没有墨粉，最后警告驱动程序不对。）</a:t>
            </a:r>
            <a:endParaRPr lang="zh-CN" altLang="en-US" sz="3600" dirty="0"/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标题 1"/>
          <p:cNvSpPr>
            <a:spLocks noGrp="1"/>
          </p:cNvSpPr>
          <p:nvPr>
            <p:ph type="title"/>
          </p:nvPr>
        </p:nvSpPr>
        <p:spPr>
          <a:xfrm>
            <a:off x="309563" y="103188"/>
            <a:ext cx="8207375" cy="592137"/>
          </a:xfrm>
        </p:spPr>
        <p:txBody>
          <a:bodyPr vert="horz" wrap="square" lIns="91440" tIns="45720" rIns="91440" bIns="45720" anchor="ctr"/>
          <a:p>
            <a:r>
              <a:rPr lang="zh-CN" altLang="en-US" dirty="0"/>
              <a:t>案例分析</a:t>
            </a:r>
            <a:r>
              <a:rPr lang="en-US" altLang="zh-CN" dirty="0"/>
              <a:t>-</a:t>
            </a:r>
            <a:r>
              <a:rPr lang="zh-CN" altLang="en-US" dirty="0"/>
              <a:t>初始决策表</a:t>
            </a:r>
            <a:endParaRPr lang="zh-CN" alt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309563" y="1546225"/>
          <a:ext cx="8255000" cy="4705353"/>
        </p:xfrm>
        <a:graphic>
          <a:graphicData uri="http://schemas.openxmlformats.org/drawingml/2006/table">
            <a:tbl>
              <a:tblPr/>
              <a:tblGrid>
                <a:gridCol w="454025"/>
                <a:gridCol w="2265362"/>
                <a:gridCol w="698500"/>
                <a:gridCol w="698500"/>
                <a:gridCol w="695325"/>
                <a:gridCol w="700088"/>
                <a:gridCol w="696912"/>
                <a:gridCol w="696913"/>
                <a:gridCol w="698500"/>
                <a:gridCol w="650875"/>
              </a:tblGrid>
              <a:tr h="449263">
                <a:tc grid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细黑" pitchFamily="2" charset="-122"/>
                          <a:cs typeface="Times New Roman" panose="02020603050405020304" pitchFamily="18" charset="0"/>
                        </a:rPr>
                        <a:t> </a:t>
                      </a:r>
                      <a:endParaRPr kumimoji="0" lang="en-US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华文细黑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75" marR="68575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</a:t>
                      </a:r>
                      <a:endParaRPr kumimoji="0" lang="en-US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75" marR="68575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2</a:t>
                      </a:r>
                      <a:endParaRPr kumimoji="0" lang="en-US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75" marR="68575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3</a:t>
                      </a:r>
                      <a:endParaRPr kumimoji="0" lang="en-US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75" marR="68575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4</a:t>
                      </a:r>
                      <a:endParaRPr kumimoji="0" lang="en-US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75" marR="68575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5</a:t>
                      </a:r>
                      <a:endParaRPr kumimoji="0" lang="en-US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75" marR="68575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6</a:t>
                      </a:r>
                      <a:endParaRPr kumimoji="0" lang="en-US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75" marR="68575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7</a:t>
                      </a:r>
                      <a:endParaRPr kumimoji="0" lang="en-US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75" marR="68575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8</a:t>
                      </a:r>
                      <a:endParaRPr kumimoji="0" lang="en-US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75" marR="68575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08013">
                <a:tc row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问题</a:t>
                      </a:r>
                      <a:endParaRPr kumimoji="0" lang="en-US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75" marR="68575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驱动程序是否正确？</a:t>
                      </a:r>
                      <a:endParaRPr kumimoji="0" lang="en-US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75" marR="68575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Y</a:t>
                      </a:r>
                      <a:endParaRPr kumimoji="0" lang="en-US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75" marR="68575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Y</a:t>
                      </a:r>
                      <a:endParaRPr kumimoji="0" lang="en-US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75" marR="68575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Y</a:t>
                      </a:r>
                      <a:endParaRPr kumimoji="0" lang="en-US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75" marR="68575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Y</a:t>
                      </a:r>
                      <a:endParaRPr kumimoji="0" lang="en-US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75" marR="68575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N</a:t>
                      </a:r>
                      <a:endParaRPr kumimoji="0" lang="en-US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75" marR="68575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N</a:t>
                      </a:r>
                      <a:endParaRPr kumimoji="0" lang="en-US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75" marR="68575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N</a:t>
                      </a:r>
                      <a:endParaRPr kumimoji="0" lang="en-US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75" marR="68575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N</a:t>
                      </a:r>
                      <a:endParaRPr kumimoji="0" lang="en-US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75" marR="68575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0063">
                <a:tc vMerge="1"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是否有纸张？</a:t>
                      </a:r>
                      <a:endParaRPr kumimoji="0" lang="en-US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75" marR="68575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Y</a:t>
                      </a:r>
                      <a:endParaRPr kumimoji="0" lang="en-US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75" marR="68575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Y</a:t>
                      </a:r>
                      <a:endParaRPr kumimoji="0" lang="en-US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75" marR="68575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N</a:t>
                      </a:r>
                      <a:endParaRPr kumimoji="0" lang="en-US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75" marR="68575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N</a:t>
                      </a:r>
                      <a:endParaRPr kumimoji="0" lang="en-US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75" marR="68575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Y</a:t>
                      </a:r>
                      <a:endParaRPr kumimoji="0" lang="en-US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75" marR="68575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Y</a:t>
                      </a:r>
                      <a:endParaRPr kumimoji="0" lang="en-US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75" marR="68575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N</a:t>
                      </a:r>
                      <a:endParaRPr kumimoji="0" lang="en-US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75" marR="68575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N</a:t>
                      </a:r>
                      <a:endParaRPr kumimoji="0" lang="en-US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75" marR="68575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6113">
                <a:tc vMerge="1"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是否有墨粉？</a:t>
                      </a:r>
                      <a:endParaRPr kumimoji="0" lang="en-US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75" marR="68575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Y</a:t>
                      </a:r>
                      <a:endParaRPr kumimoji="0" lang="en-US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75" marR="68575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N</a:t>
                      </a:r>
                      <a:endParaRPr kumimoji="0" lang="en-US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75" marR="68575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Y</a:t>
                      </a:r>
                      <a:endParaRPr kumimoji="0" lang="en-US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75" marR="68575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N</a:t>
                      </a:r>
                      <a:endParaRPr kumimoji="0" lang="en-US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75" marR="68575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Y</a:t>
                      </a:r>
                      <a:endParaRPr kumimoji="0" lang="en-US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75" marR="68575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N</a:t>
                      </a:r>
                      <a:endParaRPr kumimoji="0" lang="en-US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75" marR="68575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Y</a:t>
                      </a:r>
                      <a:endParaRPr kumimoji="0" lang="en-US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75" marR="68575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N</a:t>
                      </a:r>
                      <a:endParaRPr kumimoji="0" lang="en-US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75" marR="68575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7700">
                <a:tc rowSpan="4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建议</a:t>
                      </a:r>
                      <a:endParaRPr kumimoji="0" lang="en-US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75" marR="68575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打印内容</a:t>
                      </a:r>
                      <a:endParaRPr kumimoji="0" lang="en-US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75" marR="68575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X</a:t>
                      </a:r>
                      <a:endParaRPr kumimoji="0" lang="en-US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75" marR="68575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</a:t>
                      </a:r>
                      <a:endParaRPr kumimoji="0" lang="en-US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75" marR="68575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</a:t>
                      </a:r>
                      <a:endParaRPr kumimoji="0" lang="en-US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75" marR="68575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</a:t>
                      </a:r>
                      <a:endParaRPr kumimoji="0" lang="en-US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75" marR="68575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75" marR="68575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</a:t>
                      </a:r>
                      <a:endParaRPr kumimoji="0" lang="en-US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75" marR="68575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</a:t>
                      </a:r>
                      <a:endParaRPr kumimoji="0" lang="en-US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75" marR="68575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</a:t>
                      </a:r>
                      <a:endParaRPr kumimoji="0" lang="en-US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75" marR="68575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0388">
                <a:tc vMerge="1"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提示驱动程序不对</a:t>
                      </a:r>
                      <a:endParaRPr kumimoji="0" lang="en-US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75" marR="68575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</a:t>
                      </a:r>
                      <a:endParaRPr kumimoji="0" lang="en-US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75" marR="68575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75" marR="68575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</a:t>
                      </a:r>
                      <a:endParaRPr kumimoji="0" lang="en-US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75" marR="68575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</a:t>
                      </a:r>
                      <a:endParaRPr kumimoji="0" lang="en-US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75" marR="68575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X</a:t>
                      </a: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</a:t>
                      </a:r>
                      <a:endParaRPr kumimoji="0" lang="en-US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75" marR="68575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75" marR="68575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</a:t>
                      </a:r>
                      <a:endParaRPr kumimoji="0" lang="en-US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75" marR="68575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</a:t>
                      </a:r>
                      <a:endParaRPr kumimoji="0" lang="en-US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75" marR="68575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3563">
                <a:tc vMerge="1"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提示没有纸张</a:t>
                      </a:r>
                      <a:endParaRPr kumimoji="0" lang="en-US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75" marR="68575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</a:t>
                      </a:r>
                      <a:endParaRPr kumimoji="0" lang="en-US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75" marR="68575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</a:t>
                      </a:r>
                      <a:endParaRPr kumimoji="0" lang="en-US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75" marR="68575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</a:t>
                      </a: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X</a:t>
                      </a:r>
                      <a:endParaRPr kumimoji="0" lang="en-US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75" marR="68575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X</a:t>
                      </a: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</a:t>
                      </a:r>
                      <a:endParaRPr kumimoji="0" lang="en-US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75" marR="68575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</a:t>
                      </a:r>
                      <a:endParaRPr kumimoji="0" lang="en-US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75" marR="68575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</a:t>
                      </a:r>
                      <a:endParaRPr kumimoji="0" lang="en-US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75" marR="68575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X</a:t>
                      </a:r>
                      <a:endParaRPr kumimoji="0" lang="en-US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75" marR="68575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X</a:t>
                      </a:r>
                      <a:endParaRPr kumimoji="0" lang="en-US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75" marR="68575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30250">
                <a:tc vMerge="1"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提示没有墨粉</a:t>
                      </a:r>
                      <a:endParaRPr kumimoji="0" lang="en-US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75" marR="68575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</a:t>
                      </a:r>
                      <a:endParaRPr kumimoji="0" lang="en-US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75" marR="68575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X</a:t>
                      </a: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</a:t>
                      </a:r>
                      <a:endParaRPr kumimoji="0" lang="en-US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75" marR="68575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75" marR="68575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75" marR="68575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</a:t>
                      </a:r>
                      <a:endParaRPr kumimoji="0" lang="en-US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75" marR="68575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X</a:t>
                      </a: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</a:t>
                      </a:r>
                      <a:endParaRPr kumimoji="0" lang="en-US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75" marR="68575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</a:t>
                      </a:r>
                      <a:endParaRPr kumimoji="0" lang="en-US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75" marR="68575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75" marR="68575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1204913" y="1412875"/>
          <a:ext cx="6391275" cy="4462464"/>
        </p:xfrm>
        <a:graphic>
          <a:graphicData uri="http://schemas.openxmlformats.org/drawingml/2006/table">
            <a:tbl>
              <a:tblPr/>
              <a:tblGrid>
                <a:gridCol w="527050"/>
                <a:gridCol w="2627312"/>
                <a:gridCol w="809625"/>
                <a:gridCol w="809625"/>
                <a:gridCol w="806450"/>
                <a:gridCol w="811213"/>
              </a:tblGrid>
              <a:tr h="427038">
                <a:tc grid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细黑" pitchFamily="2" charset="-122"/>
                          <a:cs typeface="Times New Roman" panose="02020603050405020304" pitchFamily="18" charset="0"/>
                        </a:rPr>
                        <a:t> </a:t>
                      </a:r>
                      <a:endParaRPr kumimoji="0" lang="en-US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华文细黑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95" marR="68595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</a:t>
                      </a:r>
                      <a:endParaRPr kumimoji="0" lang="en-US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95" marR="68595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2</a:t>
                      </a:r>
                      <a:endParaRPr kumimoji="0" lang="en-US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95" marR="68595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3</a:t>
                      </a:r>
                      <a:endParaRPr kumimoji="0" lang="en-US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95" marR="68595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4</a:t>
                      </a:r>
                      <a:endParaRPr kumimoji="0" lang="en-US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95" marR="68595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9438">
                <a:tc row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因素</a:t>
                      </a:r>
                      <a:endParaRPr kumimoji="0" lang="zh-CN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95" marR="68595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驱动程序是否正确？</a:t>
                      </a:r>
                      <a:endParaRPr kumimoji="0" lang="en-US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95" marR="68595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Y</a:t>
                      </a:r>
                      <a:endParaRPr kumimoji="0" lang="en-US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95" marR="68595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-</a:t>
                      </a:r>
                      <a:endParaRPr kumimoji="0" lang="en-US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95" marR="68595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-</a:t>
                      </a:r>
                      <a:endParaRPr kumimoji="0" lang="en-US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95" marR="68595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N</a:t>
                      </a:r>
                      <a:endParaRPr kumimoji="0" lang="en-US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95" marR="68595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3075">
                <a:tc vMerge="1"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是否有纸张？</a:t>
                      </a:r>
                      <a:endParaRPr kumimoji="0" lang="en-US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95" marR="68595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Y</a:t>
                      </a:r>
                      <a:endParaRPr kumimoji="0" lang="en-US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95" marR="68595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Y</a:t>
                      </a:r>
                      <a:endParaRPr kumimoji="0" lang="en-US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95" marR="68595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N</a:t>
                      </a:r>
                      <a:endParaRPr kumimoji="0" lang="en-US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95" marR="68595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Y</a:t>
                      </a:r>
                      <a:endParaRPr kumimoji="0" lang="en-US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95" marR="68595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12775">
                <a:tc vMerge="1"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是否有墨粉？</a:t>
                      </a:r>
                      <a:endParaRPr kumimoji="0" lang="en-US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95" marR="68595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Y</a:t>
                      </a:r>
                      <a:endParaRPr kumimoji="0" lang="en-US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95" marR="68595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N</a:t>
                      </a:r>
                      <a:endParaRPr kumimoji="0" lang="en-US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95" marR="68595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-</a:t>
                      </a:r>
                      <a:endParaRPr kumimoji="0" lang="en-US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95" marR="68595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Y</a:t>
                      </a:r>
                      <a:endParaRPr kumimoji="0" lang="en-US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95" marR="68595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12775">
                <a:tc rowSpan="4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结果</a:t>
                      </a:r>
                      <a:endParaRPr kumimoji="0" lang="zh-CN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95" marR="68595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打印内容</a:t>
                      </a:r>
                      <a:endParaRPr kumimoji="0" lang="en-US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95" marR="68595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X</a:t>
                      </a:r>
                      <a:endParaRPr kumimoji="0" lang="en-US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95" marR="68595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</a:t>
                      </a:r>
                      <a:endParaRPr kumimoji="0" lang="en-US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95" marR="68595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</a:t>
                      </a:r>
                      <a:endParaRPr kumimoji="0" lang="en-US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95" marR="68595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95" marR="68595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1813">
                <a:tc vMerge="1"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提示驱动程序不对</a:t>
                      </a:r>
                      <a:endParaRPr kumimoji="0" lang="en-US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95" marR="68595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</a:t>
                      </a:r>
                      <a:endParaRPr kumimoji="0" lang="en-US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95" marR="68595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95" marR="68595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</a:t>
                      </a:r>
                      <a:endParaRPr kumimoji="0" lang="en-US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95" marR="68595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X</a:t>
                      </a: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</a:t>
                      </a:r>
                      <a:endParaRPr kumimoji="0" lang="en-US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95" marR="68595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3400">
                <a:tc vMerge="1"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提示没有纸张</a:t>
                      </a:r>
                      <a:endParaRPr kumimoji="0" lang="en-US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95" marR="68595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</a:t>
                      </a:r>
                      <a:endParaRPr kumimoji="0" lang="en-US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95" marR="68595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</a:t>
                      </a:r>
                      <a:endParaRPr kumimoji="0" lang="en-US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95" marR="68595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</a:t>
                      </a: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X</a:t>
                      </a:r>
                      <a:endParaRPr kumimoji="0" lang="en-US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95" marR="68595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</a:t>
                      </a:r>
                      <a:endParaRPr kumimoji="0" lang="en-US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95" marR="68595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92150">
                <a:tc vMerge="1"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提示没有墨粉</a:t>
                      </a:r>
                      <a:endParaRPr kumimoji="0" lang="en-US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95" marR="68595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</a:t>
                      </a:r>
                      <a:endParaRPr kumimoji="0" lang="en-US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95" marR="68595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X</a:t>
                      </a: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</a:t>
                      </a:r>
                      <a:endParaRPr kumimoji="0" lang="en-US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95" marR="68595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95" marR="68595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</a:t>
                      </a:r>
                      <a:endParaRPr kumimoji="0" lang="en-US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95" marR="68595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8493" name="标题 1"/>
          <p:cNvSpPr>
            <a:spLocks noGrp="1"/>
          </p:cNvSpPr>
          <p:nvPr/>
        </p:nvSpPr>
        <p:spPr>
          <a:xfrm>
            <a:off x="309563" y="104775"/>
            <a:ext cx="7570787" cy="5905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eaLnBrk="0" hangingPunct="0"/>
            <a:r>
              <a: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  <a:ea typeface="华文细黑" pitchFamily="2" charset="-122"/>
              </a:rPr>
              <a:t>案例分析</a:t>
            </a:r>
            <a:r>
              <a:rPr lang="en-US" altLang="zh-CN" sz="2800" b="1" dirty="0">
                <a:solidFill>
                  <a:schemeClr val="bg1"/>
                </a:solidFill>
                <a:latin typeface="Arial" panose="020B0604020202020204" pitchFamily="34" charset="0"/>
                <a:ea typeface="华文细黑" pitchFamily="2" charset="-122"/>
              </a:rPr>
              <a:t>-</a:t>
            </a:r>
            <a:r>
              <a: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  <a:ea typeface="华文细黑" pitchFamily="2" charset="-122"/>
              </a:rPr>
              <a:t>化简决策表</a:t>
            </a:r>
            <a:endParaRPr lang="zh-CN" altLang="en-US" sz="2800" b="1" dirty="0">
              <a:solidFill>
                <a:schemeClr val="bg1"/>
              </a:solidFill>
              <a:latin typeface="Arial" panose="020B0604020202020204" pitchFamily="34" charset="0"/>
              <a:ea typeface="华文细黑" pitchFamily="2" charset="-122"/>
            </a:endParaRPr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标题 1"/>
          <p:cNvSpPr>
            <a:spLocks noGrp="1"/>
          </p:cNvSpPr>
          <p:nvPr>
            <p:ph type="title"/>
          </p:nvPr>
        </p:nvSpPr>
        <p:spPr>
          <a:xfrm>
            <a:off x="107950" y="196850"/>
            <a:ext cx="8207375" cy="592138"/>
          </a:xfrm>
        </p:spPr>
        <p:txBody>
          <a:bodyPr vert="horz" wrap="square" lIns="91440" tIns="45720" rIns="91440" bIns="45720" anchor="ctr"/>
          <a:p>
            <a:r>
              <a:rPr lang="zh-CN" altLang="en-US" dirty="0"/>
              <a:t>打印机的测试用例编写</a:t>
            </a:r>
            <a:endParaRPr lang="zh-CN" altLang="en-US" dirty="0"/>
          </a:p>
        </p:txBody>
      </p:sp>
      <p:pic>
        <p:nvPicPr>
          <p:cNvPr id="19459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7950" y="1114425"/>
            <a:ext cx="8928100" cy="56483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1" name="标题 1"/>
          <p:cNvSpPr>
            <a:spLocks noGrp="1"/>
          </p:cNvSpPr>
          <p:nvPr>
            <p:ph type="title"/>
          </p:nvPr>
        </p:nvSpPr>
        <p:spPr>
          <a:xfrm>
            <a:off x="0" y="0"/>
            <a:ext cx="7772400" cy="1143000"/>
          </a:xfrm>
        </p:spPr>
        <p:txBody>
          <a:bodyPr vert="horz" wrap="square" lIns="91440" tIns="45720" rIns="91440" bIns="45720" anchor="ctr"/>
          <a:p>
            <a:r>
              <a:rPr lang="zh-CN" altLang="en-US" dirty="0"/>
              <a:t>等价类划分法</a:t>
            </a:r>
            <a:r>
              <a:rPr lang="en-US" altLang="zh-CN" dirty="0"/>
              <a:t>——</a:t>
            </a:r>
            <a:r>
              <a:rPr lang="zh-CN" altLang="en-US" dirty="0"/>
              <a:t>概念</a:t>
            </a:r>
            <a:endParaRPr lang="zh-CN" altLang="en-US" dirty="0"/>
          </a:p>
        </p:txBody>
      </p:sp>
      <p:sp>
        <p:nvSpPr>
          <p:cNvPr id="2" name="内容占位符 2"/>
          <p:cNvSpPr>
            <a:spLocks noGrp="1"/>
          </p:cNvSpPr>
          <p:nvPr>
            <p:ph idx="1"/>
          </p:nvPr>
        </p:nvSpPr>
        <p:spPr>
          <a:xfrm>
            <a:off x="323850" y="1052513"/>
            <a:ext cx="7921625" cy="5718175"/>
          </a:xfrm>
        </p:spPr>
        <p:txBody>
          <a:bodyPr vert="horz" wrap="square" lIns="91440" tIns="45720" rIns="91440" bIns="45720" anchor="t"/>
          <a:p>
            <a:pPr>
              <a:lnSpc>
                <a:spcPct val="90000"/>
              </a:lnSpc>
              <a:buNone/>
            </a:pPr>
            <a:r>
              <a:rPr lang="zh-CN" altLang="en-US" sz="4000" dirty="0"/>
              <a:t>等价类划分法是一种</a:t>
            </a:r>
            <a:r>
              <a:rPr lang="zh-CN" altLang="en-US" sz="4000" dirty="0">
                <a:solidFill>
                  <a:srgbClr val="FF0000"/>
                </a:solidFill>
              </a:rPr>
              <a:t>典型</a:t>
            </a:r>
            <a:r>
              <a:rPr lang="zh-CN" altLang="en-US" sz="4000" dirty="0"/>
              <a:t>的、</a:t>
            </a:r>
            <a:r>
              <a:rPr lang="zh-CN" altLang="en-US" sz="4000" dirty="0">
                <a:solidFill>
                  <a:srgbClr val="FF0000"/>
                </a:solidFill>
              </a:rPr>
              <a:t>重要</a:t>
            </a:r>
            <a:r>
              <a:rPr lang="zh-CN" altLang="en-US" sz="4000" dirty="0"/>
              <a:t>的黑盒测试方法。 </a:t>
            </a:r>
            <a:endParaRPr lang="zh-CN" altLang="en-US" sz="4000" dirty="0"/>
          </a:p>
          <a:p>
            <a:pPr>
              <a:lnSpc>
                <a:spcPct val="90000"/>
              </a:lnSpc>
              <a:buNone/>
            </a:pPr>
            <a:endParaRPr lang="en-US" altLang="zh-CN" sz="4000" dirty="0"/>
          </a:p>
          <a:p>
            <a:pPr>
              <a:lnSpc>
                <a:spcPct val="90000"/>
              </a:lnSpc>
              <a:buNone/>
            </a:pPr>
            <a:endParaRPr lang="en-US" altLang="zh-CN" sz="4000" dirty="0"/>
          </a:p>
          <a:p>
            <a:pPr>
              <a:lnSpc>
                <a:spcPct val="90000"/>
              </a:lnSpc>
              <a:buNone/>
            </a:pPr>
            <a:r>
              <a:rPr lang="zh-CN" altLang="en-US" sz="4000" dirty="0"/>
              <a:t> </a:t>
            </a:r>
            <a:r>
              <a:rPr lang="en-US" altLang="zh-CN" sz="4000" dirty="0"/>
              <a:t>	</a:t>
            </a:r>
            <a:endParaRPr lang="en-US" altLang="zh-CN" sz="3600" dirty="0"/>
          </a:p>
          <a:p>
            <a:pPr>
              <a:lnSpc>
                <a:spcPct val="90000"/>
              </a:lnSpc>
              <a:buNone/>
            </a:pPr>
            <a:endParaRPr lang="zh-CN" altLang="en-US" sz="3600" dirty="0"/>
          </a:p>
        </p:txBody>
      </p:sp>
      <p:sp>
        <p:nvSpPr>
          <p:cNvPr id="24580" name="日期占位符 3"/>
          <p:cNvSpPr txBox="1">
            <a:spLocks noGrp="1"/>
          </p:cNvSpPr>
          <p:nvPr>
            <p:ph type="dt" sz="half"/>
          </p:nvPr>
        </p:nvSpPr>
        <p:spPr bwMode="auto">
          <a:xfrm>
            <a:off x="7235825" y="6453188"/>
            <a:ext cx="1439863" cy="19685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</a:ln>
        </p:spPr>
        <p:txBody>
          <a:bodyPr/>
          <a:lstStyle/>
          <a:p>
            <a:pPr marL="0" marR="0" lvl="0" indent="0" algn="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+mn-ea"/>
                <a:cs typeface="楷体" panose="02010609060101010101" pitchFamily="49" charset="-122"/>
              </a:rPr>
              <a:t>   </a:t>
            </a:r>
            <a:endParaRPr kumimoji="0" lang="zh-CN" altLang="en-US" sz="1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+mn-ea"/>
              <a:cs typeface="楷体" panose="02010609060101010101" pitchFamily="49" charset="-122"/>
            </a:endParaRPr>
          </a:p>
        </p:txBody>
      </p:sp>
      <p:sp>
        <p:nvSpPr>
          <p:cNvPr id="3" name="云形 2"/>
          <p:cNvSpPr/>
          <p:nvPr/>
        </p:nvSpPr>
        <p:spPr>
          <a:xfrm>
            <a:off x="1873250" y="2892425"/>
            <a:ext cx="4822825" cy="2870200"/>
          </a:xfrm>
          <a:prstGeom prst="cloud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zh-CN" sz="3600" b="0" i="1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华文细黑" pitchFamily="2" charset="-122"/>
              <a:cs typeface="+mn-cs"/>
            </a:endParaRP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3600" b="0" i="1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华文细黑" pitchFamily="2" charset="-122"/>
                <a:cs typeface="+mn-cs"/>
              </a:rPr>
              <a:t>什么是等价类？</a:t>
            </a:r>
            <a:endParaRPr kumimoji="0" lang="zh-CN" altLang="zh-CN" sz="3600" b="0" i="1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华文细黑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charRg st="0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charRg st="0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Rectangle 2"/>
          <p:cNvSpPr>
            <a:spLocks noGrp="1" noRot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r>
              <a:rPr lang="zh-CN" altLang="en-US" dirty="0"/>
              <a:t>判定表法适用范围</a:t>
            </a:r>
            <a:endParaRPr lang="zh-CN" altLang="en-US" dirty="0"/>
          </a:p>
        </p:txBody>
      </p:sp>
      <p:sp>
        <p:nvSpPr>
          <p:cNvPr id="2" name="Rectangle 3"/>
          <p:cNvSpPr>
            <a:spLocks noGrp="1" noRot="1"/>
          </p:cNvSpPr>
          <p:nvPr>
            <p:ph idx="1"/>
          </p:nvPr>
        </p:nvSpPr>
        <p:spPr>
          <a:xfrm>
            <a:off x="314325" y="1131888"/>
            <a:ext cx="8461375" cy="5576887"/>
          </a:xfrm>
        </p:spPr>
        <p:txBody>
          <a:bodyPr vert="horz" wrap="square" lIns="91440" tIns="45720" rIns="91440" bIns="45720" anchor="t"/>
          <a:p>
            <a:pPr>
              <a:lnSpc>
                <a:spcPct val="90000"/>
              </a:lnSpc>
              <a:buNone/>
            </a:pPr>
            <a:r>
              <a:rPr lang="zh-CN" altLang="en-US" sz="3600" dirty="0"/>
              <a:t>判定表设计测试用例的适用范围：</a:t>
            </a:r>
            <a:endParaRPr lang="zh-CN" altLang="en-US" sz="2800" dirty="0"/>
          </a:p>
          <a:p>
            <a:pPr>
              <a:lnSpc>
                <a:spcPct val="90000"/>
              </a:lnSpc>
              <a:buNone/>
            </a:pPr>
            <a:r>
              <a:rPr lang="zh-CN" altLang="en-US" sz="2800" dirty="0"/>
              <a:t>    </a:t>
            </a:r>
            <a:r>
              <a:rPr lang="zh-CN" altLang="en-US" sz="3200" dirty="0"/>
              <a:t>①规格说明以</a:t>
            </a:r>
            <a:r>
              <a:rPr lang="zh-CN" altLang="en-US" sz="3200" dirty="0">
                <a:solidFill>
                  <a:srgbClr val="FF0000"/>
                </a:solidFill>
              </a:rPr>
              <a:t>判定表形式</a:t>
            </a:r>
            <a:r>
              <a:rPr lang="zh-CN" altLang="en-US" sz="3200" dirty="0"/>
              <a:t>给出，或是很容易</a:t>
            </a:r>
            <a:r>
              <a:rPr lang="zh-CN" altLang="en-US" sz="3200" dirty="0">
                <a:solidFill>
                  <a:srgbClr val="C00000"/>
                </a:solidFill>
              </a:rPr>
              <a:t>转换</a:t>
            </a:r>
            <a:r>
              <a:rPr lang="zh-CN" altLang="en-US" sz="3200" dirty="0"/>
              <a:t>成判定表。</a:t>
            </a:r>
            <a:endParaRPr lang="zh-CN" altLang="en-US" sz="3200" dirty="0"/>
          </a:p>
          <a:p>
            <a:pPr>
              <a:lnSpc>
                <a:spcPct val="90000"/>
              </a:lnSpc>
              <a:buNone/>
            </a:pPr>
            <a:r>
              <a:rPr lang="zh-CN" altLang="en-US" sz="3200" dirty="0"/>
              <a:t>    ②</a:t>
            </a:r>
            <a:r>
              <a:rPr lang="zh-CN" altLang="en-US" sz="3200" dirty="0">
                <a:solidFill>
                  <a:srgbClr val="FF0000"/>
                </a:solidFill>
              </a:rPr>
              <a:t>条件</a:t>
            </a:r>
            <a:r>
              <a:rPr lang="zh-CN" altLang="en-US" sz="3200" dirty="0"/>
              <a:t>的</a:t>
            </a:r>
            <a:r>
              <a:rPr lang="zh-CN" altLang="en-US" sz="3200" dirty="0">
                <a:solidFill>
                  <a:srgbClr val="FF0000"/>
                </a:solidFill>
              </a:rPr>
              <a:t>排列顺序</a:t>
            </a:r>
            <a:r>
              <a:rPr lang="zh-CN" altLang="en-US" sz="3200" dirty="0"/>
              <a:t>不会也</a:t>
            </a:r>
            <a:r>
              <a:rPr lang="zh-CN" altLang="en-US" sz="3200" dirty="0">
                <a:solidFill>
                  <a:srgbClr val="FF0000"/>
                </a:solidFill>
              </a:rPr>
              <a:t>不影响</a:t>
            </a:r>
            <a:r>
              <a:rPr lang="zh-CN" altLang="en-US" sz="3200" dirty="0"/>
              <a:t>执行哪些操作。</a:t>
            </a:r>
            <a:endParaRPr lang="zh-CN" altLang="en-US" sz="3200" dirty="0"/>
          </a:p>
          <a:p>
            <a:pPr>
              <a:lnSpc>
                <a:spcPct val="90000"/>
              </a:lnSpc>
              <a:buNone/>
            </a:pPr>
            <a:r>
              <a:rPr lang="zh-CN" altLang="en-US" sz="3200" dirty="0"/>
              <a:t>    ③</a:t>
            </a:r>
            <a:r>
              <a:rPr lang="zh-CN" altLang="en-US" sz="3200" dirty="0">
                <a:solidFill>
                  <a:srgbClr val="FF0000"/>
                </a:solidFill>
              </a:rPr>
              <a:t>规则</a:t>
            </a:r>
            <a:r>
              <a:rPr lang="zh-CN" altLang="en-US" sz="3200" dirty="0"/>
              <a:t>的</a:t>
            </a:r>
            <a:r>
              <a:rPr lang="zh-CN" altLang="en-US" sz="3200" dirty="0">
                <a:solidFill>
                  <a:srgbClr val="FF0000"/>
                </a:solidFill>
              </a:rPr>
              <a:t>排列顺序</a:t>
            </a:r>
            <a:r>
              <a:rPr lang="zh-CN" altLang="en-US" sz="3200" dirty="0"/>
              <a:t>不会也</a:t>
            </a:r>
            <a:r>
              <a:rPr lang="zh-CN" altLang="en-US" sz="3200" dirty="0">
                <a:solidFill>
                  <a:srgbClr val="FF0000"/>
                </a:solidFill>
              </a:rPr>
              <a:t>不影响</a:t>
            </a:r>
            <a:r>
              <a:rPr lang="zh-CN" altLang="en-US" sz="3200" dirty="0"/>
              <a:t>执行哪些操作。</a:t>
            </a:r>
            <a:endParaRPr lang="zh-CN" altLang="en-US" sz="3200" dirty="0"/>
          </a:p>
          <a:p>
            <a:pPr>
              <a:lnSpc>
                <a:spcPct val="90000"/>
              </a:lnSpc>
              <a:buNone/>
            </a:pPr>
            <a:r>
              <a:rPr lang="zh-CN" altLang="en-US" sz="3200" dirty="0"/>
              <a:t>    ④每当</a:t>
            </a:r>
            <a:r>
              <a:rPr lang="zh-CN" altLang="en-US" sz="3200" dirty="0">
                <a:solidFill>
                  <a:srgbClr val="FF0000"/>
                </a:solidFill>
              </a:rPr>
              <a:t>某一规则</a:t>
            </a:r>
            <a:r>
              <a:rPr lang="zh-CN" altLang="en-US" sz="3200" dirty="0"/>
              <a:t>的</a:t>
            </a:r>
            <a:r>
              <a:rPr lang="zh-CN" altLang="en-US" sz="3200" dirty="0">
                <a:solidFill>
                  <a:srgbClr val="C00000"/>
                </a:solidFill>
              </a:rPr>
              <a:t>条件</a:t>
            </a:r>
            <a:r>
              <a:rPr lang="zh-CN" altLang="en-US" sz="3200" dirty="0"/>
              <a:t>已经满足，并确定要执行的操作后，</a:t>
            </a:r>
            <a:r>
              <a:rPr lang="zh-CN" altLang="en-US" sz="3200" dirty="0">
                <a:solidFill>
                  <a:srgbClr val="FF0000"/>
                </a:solidFill>
              </a:rPr>
              <a:t>不必检验别的规则</a:t>
            </a:r>
            <a:r>
              <a:rPr lang="zh-CN" altLang="en-US" sz="3200" dirty="0"/>
              <a:t>。</a:t>
            </a:r>
            <a:endParaRPr lang="zh-CN" altLang="en-US" sz="3200" dirty="0"/>
          </a:p>
          <a:p>
            <a:pPr>
              <a:lnSpc>
                <a:spcPct val="90000"/>
              </a:lnSpc>
              <a:buNone/>
            </a:pPr>
            <a:r>
              <a:rPr lang="zh-CN" altLang="en-US" sz="3200" dirty="0"/>
              <a:t>    ⑤如果某一规则得到</a:t>
            </a:r>
            <a:r>
              <a:rPr lang="zh-CN" altLang="en-US" sz="3200" dirty="0">
                <a:solidFill>
                  <a:srgbClr val="C00000"/>
                </a:solidFill>
              </a:rPr>
              <a:t>满足</a:t>
            </a:r>
            <a:r>
              <a:rPr lang="zh-CN" altLang="en-US" sz="3200" dirty="0"/>
              <a:t>要执行多个操作，这些操作的执行顺序无关紧要。</a:t>
            </a:r>
            <a:endParaRPr lang="zh-CN" alt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16" end="4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charRg st="16" end="4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charRg st="16" end="4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47" end="7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charRg st="47" end="7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charRg st="47" end="7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73" end="9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charRg st="73" end="9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>
                                            <p:txEl>
                                              <p:charRg st="73" end="9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99" end="13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charRg st="99" end="13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charRg st="99" end="13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139" end="17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>
                                            <p:txEl>
                                              <p:charRg st="139" end="17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>
                                            <p:txEl>
                                              <p:charRg st="139" end="17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标题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r>
              <a:rPr lang="zh-CN" altLang="en-US" dirty="0"/>
              <a:t>判定表的优/缺点</a:t>
            </a:r>
            <a:endParaRPr lang="zh-CN" altLang="en-US" dirty="0"/>
          </a:p>
        </p:txBody>
      </p:sp>
      <p:sp>
        <p:nvSpPr>
          <p:cNvPr id="2" name="内容占位符 2"/>
          <p:cNvSpPr>
            <a:spLocks noGrp="1"/>
          </p:cNvSpPr>
          <p:nvPr>
            <p:ph idx="1"/>
          </p:nvPr>
        </p:nvSpPr>
        <p:spPr>
          <a:xfrm>
            <a:off x="468313" y="1125538"/>
            <a:ext cx="8207375" cy="5616575"/>
          </a:xfrm>
        </p:spPr>
        <p:txBody>
          <a:bodyPr vert="horz" wrap="square" lIns="91440" tIns="45720" rIns="91440" bIns="45720" anchor="t"/>
          <a:p>
            <a:r>
              <a:rPr lang="zh-CN" altLang="en-US" sz="3600" dirty="0"/>
              <a:t>在所有的黑盒测试方法中，基于决策表（判定表）的测试是</a:t>
            </a:r>
            <a:r>
              <a:rPr lang="zh-CN" altLang="en-US" sz="3600" dirty="0">
                <a:solidFill>
                  <a:srgbClr val="00B0F0"/>
                </a:solidFill>
              </a:rPr>
              <a:t>最为严格、最具有逻辑性</a:t>
            </a:r>
            <a:r>
              <a:rPr lang="zh-CN" altLang="en-US" sz="3600" dirty="0"/>
              <a:t>的测试方法。</a:t>
            </a:r>
            <a:endParaRPr lang="en-US" altLang="zh-CN" sz="3600" dirty="0"/>
          </a:p>
          <a:p>
            <a:r>
              <a:rPr lang="zh-CN" altLang="en-US" sz="3600" dirty="0"/>
              <a:t>判定表的优/缺点:</a:t>
            </a:r>
            <a:endParaRPr lang="zh-CN" altLang="en-US" sz="3600" dirty="0"/>
          </a:p>
          <a:p>
            <a:r>
              <a:rPr lang="zh-CN" altLang="en-US" sz="3600" dirty="0">
                <a:solidFill>
                  <a:srgbClr val="C00000"/>
                </a:solidFill>
              </a:rPr>
              <a:t>优点</a:t>
            </a:r>
            <a:r>
              <a:rPr lang="zh-CN" altLang="en-US" sz="3600" dirty="0"/>
              <a:t>：把复杂的问题按各种可能的情况一一列举，简明而易于理解，也避免遗漏。</a:t>
            </a:r>
            <a:endParaRPr lang="zh-CN" altLang="en-US" sz="3600" dirty="0"/>
          </a:p>
          <a:p>
            <a:r>
              <a:rPr lang="zh-CN" altLang="en-US" sz="3600" dirty="0">
                <a:solidFill>
                  <a:srgbClr val="C00000"/>
                </a:solidFill>
              </a:rPr>
              <a:t>缺点</a:t>
            </a:r>
            <a:r>
              <a:rPr lang="zh-CN" altLang="en-US" sz="3600" dirty="0"/>
              <a:t>：不能表达重复执行的动作，如循环结构。</a:t>
            </a:r>
            <a:endParaRPr lang="zh-CN" alt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54" end="9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charRg st="54" end="9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charRg st="54" end="9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91" end="1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charRg st="91" end="1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charRg st="91" end="1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Rectangle 2"/>
          <p:cNvSpPr>
            <a:spLocks noGrp="1" noRot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r>
              <a:rPr lang="zh-CN" altLang="en-US" dirty="0"/>
              <a:t>判定表法实例讲解</a:t>
            </a:r>
            <a:endParaRPr lang="zh-CN" altLang="en-US" dirty="0"/>
          </a:p>
        </p:txBody>
      </p:sp>
      <p:sp>
        <p:nvSpPr>
          <p:cNvPr id="22531" name="Rectangle 3"/>
          <p:cNvSpPr>
            <a:spLocks noGrp="1" noRot="1"/>
          </p:cNvSpPr>
          <p:nvPr>
            <p:ph idx="1"/>
          </p:nvPr>
        </p:nvSpPr>
        <p:spPr>
          <a:xfrm>
            <a:off x="468313" y="1385888"/>
            <a:ext cx="7772400" cy="5067300"/>
          </a:xfrm>
        </p:spPr>
        <p:txBody>
          <a:bodyPr vert="horz" wrap="square" lIns="91440" tIns="45720" rIns="91440" bIns="45720" anchor="t"/>
          <a:p>
            <a:pPr>
              <a:lnSpc>
                <a:spcPct val="150000"/>
              </a:lnSpc>
            </a:pPr>
            <a:r>
              <a:rPr lang="zh-CN" altLang="en-US" sz="3600" dirty="0"/>
              <a:t>输入三个</a:t>
            </a:r>
            <a:r>
              <a:rPr lang="en-US" altLang="zh-CN" sz="3600" dirty="0"/>
              <a:t>1~100</a:t>
            </a:r>
            <a:r>
              <a:rPr lang="zh-CN" altLang="en-US" sz="3600" dirty="0"/>
              <a:t>范围内的整数</a:t>
            </a:r>
            <a:r>
              <a:rPr lang="en-US" altLang="zh-CN" sz="3600" dirty="0"/>
              <a:t>a</a:t>
            </a:r>
            <a:r>
              <a:rPr lang="zh-CN" altLang="en-US" sz="3600" dirty="0"/>
              <a:t>、</a:t>
            </a:r>
            <a:r>
              <a:rPr lang="en-US" altLang="zh-CN" sz="3600" dirty="0"/>
              <a:t>b</a:t>
            </a:r>
            <a:r>
              <a:rPr lang="zh-CN" altLang="en-US" sz="3600" dirty="0"/>
              <a:t>、</a:t>
            </a:r>
            <a:r>
              <a:rPr lang="en-US" altLang="zh-CN" sz="3600" dirty="0"/>
              <a:t>c</a:t>
            </a:r>
            <a:r>
              <a:rPr lang="zh-CN" altLang="en-US" sz="3600" dirty="0"/>
              <a:t>，分别作为三角形的三条边，判断由三条边构成的三角形类型为等边三角形、等腰三角形、一般三角形（包括直角三角形）以及非三角形。</a:t>
            </a:r>
            <a:endParaRPr lang="zh-CN" altLang="en-US" sz="3600" dirty="0"/>
          </a:p>
          <a:p>
            <a:pPr>
              <a:lnSpc>
                <a:spcPct val="150000"/>
              </a:lnSpc>
              <a:buNone/>
            </a:pPr>
            <a:r>
              <a:rPr lang="en-US" altLang="zh-CN" sz="3600" dirty="0"/>
              <a:t>     </a:t>
            </a:r>
            <a:endParaRPr lang="en-US" altLang="zh-CN" sz="3600" dirty="0"/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Title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endParaRPr lang="zh-CN" alt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4294967295"/>
          </p:nvPr>
        </p:nvGraphicFramePr>
        <p:xfrm>
          <a:off x="395288" y="1243013"/>
          <a:ext cx="8143875" cy="4876800"/>
        </p:xfrm>
        <a:graphic>
          <a:graphicData uri="http://schemas.openxmlformats.org/drawingml/2006/table">
            <a:tbl>
              <a:tblPr/>
              <a:tblGrid>
                <a:gridCol w="2713987"/>
                <a:gridCol w="2714944"/>
                <a:gridCol w="2714944"/>
              </a:tblGrid>
              <a:tr h="25429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000" kern="0" dirty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输入条件</a:t>
                      </a:r>
                      <a:endParaRPr lang="zh-CN" sz="2000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000" kern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有效等价类</a:t>
                      </a:r>
                      <a:endParaRPr lang="zh-CN" sz="200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000" kern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无效等价类</a:t>
                      </a:r>
                      <a:endParaRPr lang="zh-CN" sz="200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8868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2000" kern="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000" kern="0" dirty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是否三角形的三条边</a:t>
                      </a:r>
                      <a:endParaRPr lang="zh-CN" sz="2000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000" kern="0" dirty="0" smtClean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100=&gt;a&gt;0 </a:t>
                      </a:r>
                      <a:r>
                        <a:rPr lang="zh-CN" sz="2000" kern="0" dirty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（</a:t>
                      </a:r>
                      <a:r>
                        <a:rPr lang="en-US" sz="2000" kern="0" dirty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1</a:t>
                      </a:r>
                      <a:r>
                        <a:rPr lang="zh-CN" sz="2000" kern="0" dirty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）</a:t>
                      </a:r>
                      <a:endParaRPr lang="zh-CN" sz="2000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000" kern="0" dirty="0" smtClean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100=&gt;b&gt;0 </a:t>
                      </a:r>
                      <a:r>
                        <a:rPr lang="zh-CN" sz="2000" kern="0" dirty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（</a:t>
                      </a:r>
                      <a:r>
                        <a:rPr lang="en-US" sz="2000" kern="0" dirty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2</a:t>
                      </a:r>
                      <a:r>
                        <a:rPr lang="zh-CN" sz="2000" kern="0" dirty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）</a:t>
                      </a:r>
                      <a:endParaRPr lang="zh-CN" sz="2000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000" kern="0" dirty="0" smtClean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100=&gt;c&gt;0 </a:t>
                      </a:r>
                      <a:r>
                        <a:rPr lang="zh-CN" sz="2000" kern="0" dirty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（</a:t>
                      </a:r>
                      <a:r>
                        <a:rPr lang="en-US" sz="2000" kern="0" dirty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3</a:t>
                      </a:r>
                      <a:r>
                        <a:rPr lang="zh-CN" sz="2000" kern="0" dirty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）</a:t>
                      </a:r>
                      <a:endParaRPr lang="zh-CN" sz="2000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000" kern="0" dirty="0" err="1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a+b</a:t>
                      </a:r>
                      <a:r>
                        <a:rPr lang="en-US" sz="2000" kern="0" dirty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&gt;c  (4)</a:t>
                      </a:r>
                      <a:endParaRPr lang="zh-CN" sz="2000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000" kern="0" dirty="0" err="1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b+c</a:t>
                      </a:r>
                      <a:r>
                        <a:rPr lang="en-US" sz="2000" kern="0" dirty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&gt;a  (5)</a:t>
                      </a:r>
                      <a:endParaRPr lang="zh-CN" sz="2000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000" kern="0" dirty="0" err="1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a+c</a:t>
                      </a:r>
                      <a:r>
                        <a:rPr lang="en-US" sz="2000" kern="0" dirty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&gt;b  (6)</a:t>
                      </a:r>
                      <a:endParaRPr lang="zh-CN" sz="2000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000" kern="0" dirty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a-b&lt;c </a:t>
                      </a:r>
                      <a:r>
                        <a:rPr lang="zh-CN" sz="2000" kern="0" dirty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（</a:t>
                      </a:r>
                      <a:r>
                        <a:rPr lang="en-US" sz="2000" kern="0" dirty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7</a:t>
                      </a:r>
                      <a:r>
                        <a:rPr lang="zh-CN" sz="2000" kern="0" dirty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）</a:t>
                      </a:r>
                      <a:endParaRPr lang="zh-CN" sz="2000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000" kern="0" dirty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b-c&lt;a </a:t>
                      </a:r>
                      <a:r>
                        <a:rPr lang="zh-CN" sz="2000" kern="0" dirty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（</a:t>
                      </a:r>
                      <a:r>
                        <a:rPr lang="en-US" sz="2000" kern="0" dirty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8</a:t>
                      </a:r>
                      <a:r>
                        <a:rPr lang="zh-CN" sz="2000" kern="0" dirty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）</a:t>
                      </a:r>
                      <a:endParaRPr lang="zh-CN" sz="2000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000" kern="0" dirty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a-c&lt;b </a:t>
                      </a:r>
                      <a:r>
                        <a:rPr lang="zh-CN" sz="2000" kern="0" dirty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（</a:t>
                      </a:r>
                      <a:r>
                        <a:rPr lang="en-US" sz="2000" kern="0" dirty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9</a:t>
                      </a:r>
                      <a:r>
                        <a:rPr lang="zh-CN" sz="2000" kern="0" dirty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）</a:t>
                      </a:r>
                      <a:endParaRPr lang="zh-CN" sz="2000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000" kern="0" dirty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a&lt;=0 </a:t>
                      </a:r>
                      <a:r>
                        <a:rPr lang="zh-CN" sz="2000" kern="0" dirty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（</a:t>
                      </a:r>
                      <a:r>
                        <a:rPr lang="en-US" sz="2000" kern="0" dirty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10</a:t>
                      </a:r>
                      <a:r>
                        <a:rPr lang="zh-CN" sz="2000" kern="0" dirty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）</a:t>
                      </a:r>
                      <a:endParaRPr lang="zh-CN" sz="2000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000" kern="0" dirty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b&lt;=0 </a:t>
                      </a:r>
                      <a:r>
                        <a:rPr lang="zh-CN" sz="2000" kern="0" dirty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（</a:t>
                      </a:r>
                      <a:r>
                        <a:rPr lang="en-US" sz="2000" kern="0" dirty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11</a:t>
                      </a:r>
                      <a:r>
                        <a:rPr lang="zh-CN" sz="2000" kern="0" dirty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）</a:t>
                      </a:r>
                      <a:endParaRPr lang="zh-CN" sz="2000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000" kern="0" dirty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c&lt;=0 </a:t>
                      </a:r>
                      <a:r>
                        <a:rPr lang="zh-CN" sz="2000" kern="0" dirty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（</a:t>
                      </a:r>
                      <a:r>
                        <a:rPr lang="en-US" sz="2000" kern="0" dirty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12</a:t>
                      </a:r>
                      <a:r>
                        <a:rPr lang="zh-CN" sz="2000" kern="0" dirty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）</a:t>
                      </a:r>
                      <a:endParaRPr lang="zh-CN" sz="2000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000" kern="0" dirty="0" err="1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a+b</a:t>
                      </a:r>
                      <a:r>
                        <a:rPr lang="en-US" sz="2000" kern="0" dirty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&lt;=c  (13)</a:t>
                      </a:r>
                      <a:endParaRPr lang="zh-CN" sz="2000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000" kern="0" dirty="0" err="1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b+c</a:t>
                      </a:r>
                      <a:r>
                        <a:rPr lang="en-US" sz="2000" kern="0" dirty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&lt;=a  (14)</a:t>
                      </a:r>
                      <a:endParaRPr lang="zh-CN" sz="2000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000" kern="0" dirty="0" err="1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a+c</a:t>
                      </a:r>
                      <a:r>
                        <a:rPr lang="en-US" sz="2000" kern="0" dirty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&lt;=b  (15)</a:t>
                      </a:r>
                      <a:endParaRPr lang="zh-CN" sz="2000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000" kern="0" dirty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a-b&gt;=c </a:t>
                      </a:r>
                      <a:r>
                        <a:rPr lang="zh-CN" sz="2000" kern="0" dirty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（</a:t>
                      </a:r>
                      <a:r>
                        <a:rPr lang="en-US" sz="2000" kern="0" dirty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16</a:t>
                      </a:r>
                      <a:r>
                        <a:rPr lang="zh-CN" sz="2000" kern="0" dirty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）</a:t>
                      </a:r>
                      <a:endParaRPr lang="zh-CN" sz="2000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000" kern="0" dirty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b-c&gt;=a </a:t>
                      </a:r>
                      <a:r>
                        <a:rPr lang="zh-CN" sz="2000" kern="0" dirty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（</a:t>
                      </a:r>
                      <a:r>
                        <a:rPr lang="en-US" sz="2000" kern="0" dirty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17</a:t>
                      </a:r>
                      <a:r>
                        <a:rPr lang="zh-CN" sz="2000" kern="0" dirty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）</a:t>
                      </a:r>
                      <a:endParaRPr lang="zh-CN" sz="2000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000" kern="0" dirty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a-c&gt;=b </a:t>
                      </a:r>
                      <a:r>
                        <a:rPr lang="zh-CN" sz="2000" kern="0" dirty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（</a:t>
                      </a:r>
                      <a:r>
                        <a:rPr lang="en-US" sz="2000" kern="0" dirty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18</a:t>
                      </a:r>
                      <a:r>
                        <a:rPr lang="zh-CN" sz="2000" kern="0" dirty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）</a:t>
                      </a:r>
                      <a:endParaRPr lang="zh-CN" sz="2000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6289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2000" kern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000" kern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是否等腰三角形</a:t>
                      </a:r>
                      <a:endParaRPr lang="zh-CN" sz="200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000" kern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a=b (19)</a:t>
                      </a:r>
                      <a:endParaRPr lang="zh-CN" sz="200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000" kern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b=c (20)</a:t>
                      </a:r>
                      <a:endParaRPr lang="zh-CN" sz="200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000" kern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a=c(21)</a:t>
                      </a:r>
                      <a:endParaRPr lang="zh-CN" sz="200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000" kern="0" dirty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a</a:t>
                      </a:r>
                      <a:r>
                        <a:rPr lang="zh-CN" sz="2000" kern="0" dirty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≠</a:t>
                      </a:r>
                      <a:r>
                        <a:rPr lang="en-US" sz="2000" kern="0" dirty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b AND b</a:t>
                      </a:r>
                      <a:r>
                        <a:rPr lang="zh-CN" sz="2000" kern="0" dirty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≠</a:t>
                      </a:r>
                      <a:r>
                        <a:rPr lang="en-US" sz="2000" kern="0" dirty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c AND</a:t>
                      </a:r>
                      <a:endParaRPr lang="zh-CN" sz="2000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000" kern="0" dirty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a</a:t>
                      </a:r>
                      <a:r>
                        <a:rPr lang="zh-CN" sz="2000" kern="0" dirty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≠</a:t>
                      </a:r>
                      <a:r>
                        <a:rPr lang="en-US" sz="2000" kern="0" dirty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c (22)</a:t>
                      </a:r>
                      <a:endParaRPr lang="zh-CN" sz="2000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6289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2000" kern="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000" kern="0" dirty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是否等边三角形</a:t>
                      </a:r>
                      <a:endParaRPr lang="zh-CN" sz="2000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000" kern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a=b AND b=c AND</a:t>
                      </a:r>
                      <a:endParaRPr lang="zh-CN" sz="200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000" kern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a=c(23)</a:t>
                      </a:r>
                      <a:endParaRPr lang="zh-CN" sz="200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000" kern="0" dirty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a</a:t>
                      </a:r>
                      <a:r>
                        <a:rPr lang="zh-CN" sz="2000" kern="0" dirty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≠</a:t>
                      </a:r>
                      <a:r>
                        <a:rPr lang="en-US" sz="2000" kern="0" dirty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b (24)</a:t>
                      </a:r>
                      <a:endParaRPr lang="zh-CN" sz="2000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000" kern="0" dirty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b</a:t>
                      </a:r>
                      <a:r>
                        <a:rPr lang="zh-CN" sz="2000" kern="0" dirty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≠</a:t>
                      </a:r>
                      <a:r>
                        <a:rPr lang="en-US" sz="2000" kern="0" dirty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c (25)</a:t>
                      </a:r>
                      <a:endParaRPr lang="zh-CN" sz="2000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000" kern="0" dirty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a</a:t>
                      </a:r>
                      <a:r>
                        <a:rPr lang="zh-CN" sz="2000" kern="0" dirty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≠</a:t>
                      </a:r>
                      <a:r>
                        <a:rPr lang="en-US" sz="2000" kern="0" dirty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c(26)</a:t>
                      </a:r>
                      <a:endParaRPr lang="zh-CN" sz="2000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8" name="Title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r>
              <a:rPr lang="zh-CN" altLang="en-US" dirty="0"/>
              <a:t>初始判定表</a:t>
            </a:r>
            <a:endParaRPr lang="zh-CN" alt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4294967295"/>
          </p:nvPr>
        </p:nvGraphicFramePr>
        <p:xfrm>
          <a:off x="214313" y="1285875"/>
          <a:ext cx="8786813" cy="5243513"/>
        </p:xfrm>
        <a:graphic>
          <a:graphicData uri="http://schemas.openxmlformats.org/drawingml/2006/table">
            <a:tbl>
              <a:tblPr/>
              <a:tblGrid>
                <a:gridCol w="724155"/>
                <a:gridCol w="724155"/>
                <a:gridCol w="405606"/>
                <a:gridCol w="405606"/>
                <a:gridCol w="405606"/>
                <a:gridCol w="405606"/>
                <a:gridCol w="442210"/>
                <a:gridCol w="442210"/>
                <a:gridCol w="405606"/>
                <a:gridCol w="405606"/>
                <a:gridCol w="459027"/>
                <a:gridCol w="459027"/>
                <a:gridCol w="459027"/>
                <a:gridCol w="459027"/>
                <a:gridCol w="459027"/>
                <a:gridCol w="459027"/>
                <a:gridCol w="437264"/>
                <a:gridCol w="414510"/>
                <a:gridCol w="414510"/>
              </a:tblGrid>
              <a:tr h="314350">
                <a:tc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400" kern="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1</a:t>
                      </a:r>
                      <a:endParaRPr lang="zh-CN" sz="1400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2</a:t>
                      </a:r>
                      <a:endParaRPr lang="zh-CN" sz="140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3</a:t>
                      </a:r>
                      <a:endParaRPr lang="zh-CN" sz="140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4</a:t>
                      </a:r>
                      <a:endParaRPr lang="zh-CN" sz="140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5</a:t>
                      </a:r>
                      <a:endParaRPr lang="zh-CN" sz="140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6</a:t>
                      </a:r>
                      <a:endParaRPr lang="zh-CN" sz="140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7</a:t>
                      </a:r>
                      <a:endParaRPr lang="zh-CN" sz="140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8</a:t>
                      </a:r>
                      <a:endParaRPr lang="zh-CN" sz="140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9</a:t>
                      </a:r>
                      <a:endParaRPr lang="zh-CN" sz="1400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10</a:t>
                      </a:r>
                      <a:endParaRPr lang="zh-CN" sz="140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11</a:t>
                      </a:r>
                      <a:endParaRPr lang="zh-CN" sz="140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12</a:t>
                      </a:r>
                      <a:endParaRPr lang="zh-CN" sz="140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13</a:t>
                      </a:r>
                      <a:endParaRPr lang="zh-CN" sz="140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14</a:t>
                      </a:r>
                      <a:endParaRPr lang="zh-CN" sz="140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15</a:t>
                      </a:r>
                      <a:endParaRPr lang="zh-CN" sz="140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16</a:t>
                      </a:r>
                      <a:endParaRPr lang="zh-CN" sz="140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17</a:t>
                      </a:r>
                      <a:endParaRPr lang="zh-CN" sz="140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3349">
                <a:tc rowSpan="1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400" kern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条件</a:t>
                      </a:r>
                      <a:endParaRPr lang="zh-CN" sz="140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a.&gt;0</a:t>
                      </a:r>
                      <a:endParaRPr lang="zh-CN" sz="140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0</a:t>
                      </a:r>
                      <a:endParaRPr lang="zh-CN" sz="140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1</a:t>
                      </a:r>
                      <a:endParaRPr lang="zh-CN" sz="140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1</a:t>
                      </a:r>
                      <a:endParaRPr lang="zh-CN" sz="140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1</a:t>
                      </a:r>
                      <a:endParaRPr lang="zh-CN" sz="140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1</a:t>
                      </a:r>
                      <a:endParaRPr lang="zh-CN" sz="140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0" dirty="0" smtClean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1</a:t>
                      </a:r>
                      <a:endParaRPr lang="zh-CN" sz="1400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1</a:t>
                      </a:r>
                      <a:endParaRPr lang="zh-CN" sz="140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1</a:t>
                      </a:r>
                      <a:endParaRPr lang="zh-CN" sz="140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1</a:t>
                      </a:r>
                      <a:endParaRPr lang="zh-CN" sz="140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1</a:t>
                      </a:r>
                      <a:endParaRPr lang="zh-CN" sz="1400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1</a:t>
                      </a:r>
                      <a:endParaRPr lang="zh-CN" sz="140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1</a:t>
                      </a:r>
                      <a:endParaRPr lang="zh-CN" sz="140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1</a:t>
                      </a:r>
                      <a:endParaRPr lang="zh-CN" sz="140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1</a:t>
                      </a:r>
                      <a:endParaRPr lang="zh-CN" sz="140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1</a:t>
                      </a:r>
                      <a:endParaRPr lang="zh-CN" sz="140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1</a:t>
                      </a:r>
                      <a:endParaRPr lang="zh-CN" sz="140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1</a:t>
                      </a:r>
                      <a:endParaRPr lang="zh-CN" sz="140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3349">
                <a:tc vMerge="1"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b&gt;0</a:t>
                      </a:r>
                      <a:endParaRPr lang="zh-CN" sz="140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-</a:t>
                      </a:r>
                      <a:endParaRPr lang="zh-CN" sz="140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0</a:t>
                      </a:r>
                      <a:endParaRPr lang="zh-CN" sz="140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1</a:t>
                      </a:r>
                      <a:endParaRPr lang="zh-CN" sz="140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1</a:t>
                      </a:r>
                      <a:endParaRPr lang="zh-CN" sz="140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1</a:t>
                      </a:r>
                      <a:endParaRPr lang="zh-CN" sz="140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1</a:t>
                      </a:r>
                      <a:endParaRPr lang="zh-CN" sz="140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1</a:t>
                      </a:r>
                      <a:endParaRPr lang="zh-CN" sz="140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1</a:t>
                      </a:r>
                      <a:endParaRPr lang="zh-CN" sz="140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1</a:t>
                      </a:r>
                      <a:endParaRPr lang="zh-CN" sz="140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1</a:t>
                      </a:r>
                      <a:endParaRPr lang="zh-CN" sz="140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1</a:t>
                      </a:r>
                      <a:endParaRPr lang="zh-CN" sz="1400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0" dirty="0" smtClean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1</a:t>
                      </a:r>
                      <a:endParaRPr lang="zh-CN" sz="1400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1</a:t>
                      </a:r>
                      <a:endParaRPr lang="zh-CN" sz="140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1</a:t>
                      </a:r>
                      <a:endParaRPr lang="zh-CN" sz="140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1</a:t>
                      </a:r>
                      <a:endParaRPr lang="zh-CN" sz="140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1</a:t>
                      </a:r>
                      <a:endParaRPr lang="zh-CN" sz="140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1</a:t>
                      </a:r>
                      <a:endParaRPr lang="zh-CN" sz="140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3349">
                <a:tc vMerge="1"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c&gt;0</a:t>
                      </a:r>
                      <a:endParaRPr lang="zh-CN" sz="140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-</a:t>
                      </a:r>
                      <a:endParaRPr lang="zh-CN" sz="1400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-</a:t>
                      </a:r>
                      <a:endParaRPr lang="zh-CN" sz="1400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0</a:t>
                      </a:r>
                      <a:endParaRPr lang="zh-CN" sz="140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1</a:t>
                      </a:r>
                      <a:endParaRPr lang="zh-CN" sz="140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1</a:t>
                      </a:r>
                      <a:endParaRPr lang="zh-CN" sz="140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1</a:t>
                      </a:r>
                      <a:endParaRPr lang="zh-CN" sz="140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1</a:t>
                      </a:r>
                      <a:endParaRPr lang="zh-CN" sz="140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1</a:t>
                      </a:r>
                      <a:endParaRPr lang="zh-CN" sz="140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1</a:t>
                      </a:r>
                      <a:endParaRPr lang="zh-CN" sz="140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1</a:t>
                      </a:r>
                      <a:endParaRPr lang="zh-CN" sz="140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1</a:t>
                      </a:r>
                      <a:endParaRPr lang="zh-CN" sz="140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1</a:t>
                      </a:r>
                      <a:endParaRPr lang="zh-CN" sz="1400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1</a:t>
                      </a:r>
                      <a:endParaRPr lang="zh-CN" sz="140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1</a:t>
                      </a:r>
                      <a:endParaRPr lang="zh-CN" sz="140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1</a:t>
                      </a:r>
                      <a:endParaRPr lang="zh-CN" sz="140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1</a:t>
                      </a:r>
                      <a:endParaRPr lang="zh-CN" sz="140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1</a:t>
                      </a:r>
                      <a:endParaRPr lang="zh-CN" sz="140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3349">
                <a:tc vMerge="1"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a+b&gt;c</a:t>
                      </a:r>
                      <a:endParaRPr lang="zh-CN" sz="140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-</a:t>
                      </a:r>
                      <a:endParaRPr lang="zh-CN" sz="140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-</a:t>
                      </a:r>
                      <a:endParaRPr lang="zh-CN" sz="1400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-</a:t>
                      </a:r>
                      <a:endParaRPr lang="zh-CN" sz="140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0</a:t>
                      </a:r>
                      <a:endParaRPr lang="zh-CN" sz="140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1</a:t>
                      </a:r>
                      <a:endParaRPr lang="zh-CN" sz="140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1</a:t>
                      </a:r>
                      <a:endParaRPr lang="zh-CN" sz="140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1</a:t>
                      </a:r>
                      <a:endParaRPr lang="zh-CN" sz="140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1</a:t>
                      </a:r>
                      <a:endParaRPr lang="zh-CN" sz="140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1</a:t>
                      </a:r>
                      <a:endParaRPr lang="zh-CN" sz="140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1</a:t>
                      </a:r>
                      <a:endParaRPr lang="zh-CN" sz="140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1</a:t>
                      </a:r>
                      <a:endParaRPr lang="zh-CN" sz="140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1</a:t>
                      </a:r>
                      <a:endParaRPr lang="zh-CN" sz="1400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1</a:t>
                      </a:r>
                      <a:endParaRPr lang="zh-CN" sz="1400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1</a:t>
                      </a:r>
                      <a:endParaRPr lang="zh-CN" sz="140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1</a:t>
                      </a:r>
                      <a:endParaRPr lang="zh-CN" sz="140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1</a:t>
                      </a:r>
                      <a:endParaRPr lang="zh-CN" sz="140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1</a:t>
                      </a:r>
                      <a:endParaRPr lang="zh-CN" sz="140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3349">
                <a:tc vMerge="1"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b+c&gt;a</a:t>
                      </a:r>
                      <a:endParaRPr lang="zh-CN" sz="140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-</a:t>
                      </a:r>
                      <a:endParaRPr lang="zh-CN" sz="140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-</a:t>
                      </a:r>
                      <a:endParaRPr lang="zh-CN" sz="140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-</a:t>
                      </a:r>
                      <a:endParaRPr lang="zh-CN" sz="1400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-</a:t>
                      </a:r>
                      <a:endParaRPr lang="zh-CN" sz="140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0</a:t>
                      </a:r>
                      <a:endParaRPr lang="zh-CN" sz="140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1</a:t>
                      </a:r>
                      <a:endParaRPr lang="zh-CN" sz="140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1</a:t>
                      </a:r>
                      <a:endParaRPr lang="zh-CN" sz="140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1</a:t>
                      </a:r>
                      <a:endParaRPr lang="zh-CN" sz="140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1</a:t>
                      </a:r>
                      <a:endParaRPr lang="zh-CN" sz="140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1</a:t>
                      </a:r>
                      <a:endParaRPr lang="zh-CN" sz="140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1</a:t>
                      </a:r>
                      <a:endParaRPr lang="zh-CN" sz="140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1</a:t>
                      </a:r>
                      <a:endParaRPr lang="zh-CN" sz="140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1</a:t>
                      </a:r>
                      <a:endParaRPr lang="zh-CN" sz="1400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1</a:t>
                      </a:r>
                      <a:endParaRPr lang="zh-CN" sz="1400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1</a:t>
                      </a:r>
                      <a:endParaRPr lang="zh-CN" sz="140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1</a:t>
                      </a:r>
                      <a:endParaRPr lang="zh-CN" sz="140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1</a:t>
                      </a:r>
                      <a:endParaRPr lang="zh-CN" sz="140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3349">
                <a:tc vMerge="1"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a+c&gt;b</a:t>
                      </a:r>
                      <a:endParaRPr lang="zh-CN" sz="140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-</a:t>
                      </a:r>
                      <a:endParaRPr lang="zh-CN" sz="140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-</a:t>
                      </a:r>
                      <a:endParaRPr lang="zh-CN" sz="140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-</a:t>
                      </a:r>
                      <a:endParaRPr lang="zh-CN" sz="140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-</a:t>
                      </a:r>
                      <a:endParaRPr lang="zh-CN" sz="1400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-</a:t>
                      </a:r>
                      <a:endParaRPr lang="zh-CN" sz="140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0</a:t>
                      </a:r>
                      <a:endParaRPr lang="zh-CN" sz="140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1</a:t>
                      </a:r>
                      <a:endParaRPr lang="zh-CN" sz="140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1</a:t>
                      </a:r>
                      <a:endParaRPr lang="zh-CN" sz="140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1</a:t>
                      </a:r>
                      <a:endParaRPr lang="zh-CN" sz="140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1</a:t>
                      </a:r>
                      <a:endParaRPr lang="zh-CN" sz="140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1</a:t>
                      </a:r>
                      <a:endParaRPr lang="zh-CN" sz="140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1</a:t>
                      </a:r>
                      <a:endParaRPr lang="zh-CN" sz="140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1</a:t>
                      </a:r>
                      <a:endParaRPr lang="zh-CN" sz="140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1</a:t>
                      </a:r>
                      <a:endParaRPr lang="zh-CN" sz="1400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1</a:t>
                      </a:r>
                      <a:endParaRPr lang="zh-CN" sz="140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1</a:t>
                      </a:r>
                      <a:endParaRPr lang="zh-CN" sz="140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1</a:t>
                      </a:r>
                      <a:endParaRPr lang="zh-CN" sz="140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3349">
                <a:tc vMerge="1"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a-b&lt;c</a:t>
                      </a:r>
                      <a:endParaRPr lang="zh-CN" sz="140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-</a:t>
                      </a:r>
                      <a:endParaRPr lang="zh-CN" sz="140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-</a:t>
                      </a:r>
                      <a:endParaRPr lang="zh-CN" sz="140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-</a:t>
                      </a:r>
                      <a:endParaRPr lang="zh-CN" sz="140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-</a:t>
                      </a:r>
                      <a:endParaRPr lang="zh-CN" sz="140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-</a:t>
                      </a:r>
                      <a:endParaRPr lang="zh-CN" sz="140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-</a:t>
                      </a:r>
                      <a:endParaRPr lang="zh-CN" sz="140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0</a:t>
                      </a:r>
                      <a:endParaRPr lang="zh-CN" sz="140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1</a:t>
                      </a:r>
                      <a:endParaRPr lang="zh-CN" sz="140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1</a:t>
                      </a:r>
                      <a:endParaRPr lang="zh-CN" sz="140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1</a:t>
                      </a:r>
                      <a:endParaRPr lang="zh-CN" sz="140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1</a:t>
                      </a:r>
                      <a:endParaRPr lang="zh-CN" sz="140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1</a:t>
                      </a:r>
                      <a:endParaRPr lang="zh-CN" sz="140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1</a:t>
                      </a:r>
                      <a:endParaRPr lang="zh-CN" sz="140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1</a:t>
                      </a:r>
                      <a:endParaRPr lang="zh-CN" sz="1400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1</a:t>
                      </a:r>
                      <a:endParaRPr lang="zh-CN" sz="1400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1</a:t>
                      </a:r>
                      <a:endParaRPr lang="zh-CN" sz="140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1</a:t>
                      </a:r>
                      <a:endParaRPr lang="zh-CN" sz="140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3349">
                <a:tc vMerge="1"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b-c&lt;a</a:t>
                      </a:r>
                      <a:endParaRPr lang="zh-CN" sz="140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--</a:t>
                      </a:r>
                      <a:endParaRPr lang="zh-CN" sz="140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-</a:t>
                      </a:r>
                      <a:endParaRPr lang="zh-CN" sz="140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-</a:t>
                      </a:r>
                      <a:endParaRPr lang="zh-CN" sz="140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-</a:t>
                      </a:r>
                      <a:endParaRPr lang="zh-CN" sz="1400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-</a:t>
                      </a:r>
                      <a:endParaRPr lang="zh-CN" sz="1400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-</a:t>
                      </a:r>
                      <a:endParaRPr lang="zh-CN" sz="140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-</a:t>
                      </a:r>
                      <a:endParaRPr lang="zh-CN" sz="140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0</a:t>
                      </a:r>
                      <a:endParaRPr lang="zh-CN" sz="140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1</a:t>
                      </a:r>
                      <a:endParaRPr lang="zh-CN" sz="140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1</a:t>
                      </a:r>
                      <a:endParaRPr lang="zh-CN" sz="140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1</a:t>
                      </a:r>
                      <a:endParaRPr lang="zh-CN" sz="140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1</a:t>
                      </a:r>
                      <a:endParaRPr lang="zh-CN" sz="140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1</a:t>
                      </a:r>
                      <a:endParaRPr lang="zh-CN" sz="140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1</a:t>
                      </a:r>
                      <a:endParaRPr lang="zh-CN" sz="140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1</a:t>
                      </a:r>
                      <a:endParaRPr lang="zh-CN" sz="1400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1</a:t>
                      </a:r>
                      <a:endParaRPr lang="zh-CN" sz="1400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1</a:t>
                      </a:r>
                      <a:endParaRPr lang="zh-CN" sz="140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3349">
                <a:tc vMerge="1"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a-c&lt;b</a:t>
                      </a:r>
                      <a:endParaRPr lang="zh-CN" sz="140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-</a:t>
                      </a:r>
                      <a:endParaRPr lang="zh-CN" sz="140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-</a:t>
                      </a:r>
                      <a:endParaRPr lang="zh-CN" sz="140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-</a:t>
                      </a:r>
                      <a:endParaRPr lang="zh-CN" sz="140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-</a:t>
                      </a:r>
                      <a:endParaRPr lang="zh-CN" sz="140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-</a:t>
                      </a:r>
                      <a:endParaRPr lang="zh-CN" sz="140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-</a:t>
                      </a:r>
                      <a:endParaRPr lang="zh-CN" sz="140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-</a:t>
                      </a:r>
                      <a:endParaRPr lang="zh-CN" sz="140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-</a:t>
                      </a:r>
                      <a:endParaRPr lang="zh-CN" sz="140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0</a:t>
                      </a:r>
                      <a:endParaRPr lang="zh-CN" sz="1400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1</a:t>
                      </a:r>
                      <a:endParaRPr lang="zh-CN" sz="140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1</a:t>
                      </a:r>
                      <a:endParaRPr lang="zh-CN" sz="140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1</a:t>
                      </a:r>
                      <a:endParaRPr lang="zh-CN" sz="140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1</a:t>
                      </a:r>
                      <a:endParaRPr lang="zh-CN" sz="140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1</a:t>
                      </a:r>
                      <a:endParaRPr lang="zh-CN" sz="140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1</a:t>
                      </a:r>
                      <a:endParaRPr lang="zh-CN" sz="140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1</a:t>
                      </a:r>
                      <a:endParaRPr lang="zh-CN" sz="1400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1</a:t>
                      </a:r>
                      <a:endParaRPr lang="zh-CN" sz="1400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3349">
                <a:tc vMerge="1"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a=b</a:t>
                      </a:r>
                      <a:endParaRPr lang="zh-CN" sz="1400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-</a:t>
                      </a:r>
                      <a:endParaRPr lang="zh-CN" sz="140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-</a:t>
                      </a:r>
                      <a:endParaRPr lang="zh-CN" sz="140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-</a:t>
                      </a:r>
                      <a:endParaRPr lang="zh-CN" sz="140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-</a:t>
                      </a:r>
                      <a:endParaRPr lang="zh-CN" sz="140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-</a:t>
                      </a:r>
                      <a:endParaRPr lang="zh-CN" sz="140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--</a:t>
                      </a:r>
                      <a:endParaRPr lang="zh-CN" sz="1400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-</a:t>
                      </a:r>
                      <a:endParaRPr lang="zh-CN" sz="140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-</a:t>
                      </a:r>
                      <a:endParaRPr lang="zh-CN" sz="140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-</a:t>
                      </a:r>
                      <a:endParaRPr lang="zh-CN" sz="1400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1</a:t>
                      </a:r>
                      <a:endParaRPr lang="zh-CN" sz="1400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b="1" kern="0" dirty="0">
                          <a:solidFill>
                            <a:srgbClr val="0070C0"/>
                          </a:solidFill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1</a:t>
                      </a:r>
                      <a:endParaRPr lang="zh-CN" sz="1400" b="1" kern="100" dirty="0">
                        <a:solidFill>
                          <a:srgbClr val="0070C0"/>
                        </a:solidFill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b="1" kern="0" dirty="0">
                          <a:solidFill>
                            <a:srgbClr val="0070C0"/>
                          </a:solidFill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1</a:t>
                      </a:r>
                      <a:endParaRPr lang="zh-CN" sz="1400" b="1" kern="100" dirty="0">
                        <a:solidFill>
                          <a:srgbClr val="0070C0"/>
                        </a:solidFill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b="1" kern="0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1</a:t>
                      </a:r>
                      <a:endParaRPr lang="zh-CN" sz="1400" b="1" kern="1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b="1" kern="0" dirty="0">
                          <a:solidFill>
                            <a:srgbClr val="0070C0"/>
                          </a:solidFill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0</a:t>
                      </a:r>
                      <a:endParaRPr lang="zh-CN" sz="1400" b="1" kern="100" dirty="0">
                        <a:solidFill>
                          <a:srgbClr val="0070C0"/>
                        </a:solidFill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0</a:t>
                      </a:r>
                      <a:endParaRPr lang="zh-CN" sz="1400" kern="1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0</a:t>
                      </a:r>
                      <a:endParaRPr lang="zh-CN" sz="1400" kern="100">
                        <a:solidFill>
                          <a:schemeClr val="accent1">
                            <a:lumMod val="75000"/>
                          </a:schemeClr>
                        </a:solidFill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0</a:t>
                      </a:r>
                      <a:endParaRPr lang="zh-CN" sz="140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3349">
                <a:tc vMerge="1"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b=c</a:t>
                      </a:r>
                      <a:endParaRPr lang="zh-CN" sz="1400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-</a:t>
                      </a:r>
                      <a:endParaRPr lang="zh-CN" sz="140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-</a:t>
                      </a:r>
                      <a:endParaRPr lang="zh-CN" sz="140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-</a:t>
                      </a:r>
                      <a:endParaRPr lang="zh-CN" sz="140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-</a:t>
                      </a:r>
                      <a:endParaRPr lang="zh-CN" sz="140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-</a:t>
                      </a:r>
                      <a:endParaRPr lang="zh-CN" sz="140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-</a:t>
                      </a:r>
                      <a:endParaRPr lang="zh-CN" sz="1400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-</a:t>
                      </a:r>
                      <a:endParaRPr lang="zh-CN" sz="1400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-</a:t>
                      </a:r>
                      <a:endParaRPr lang="zh-CN" sz="140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-</a:t>
                      </a:r>
                      <a:endParaRPr lang="zh-CN" sz="140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1</a:t>
                      </a:r>
                      <a:endParaRPr lang="zh-CN" sz="140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b="1" kern="0" dirty="0">
                          <a:solidFill>
                            <a:srgbClr val="0070C0"/>
                          </a:solidFill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1</a:t>
                      </a:r>
                      <a:endParaRPr lang="zh-CN" sz="1400" b="1" kern="100" dirty="0">
                        <a:solidFill>
                          <a:srgbClr val="0070C0"/>
                        </a:solidFill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b="1" kern="0" dirty="0">
                          <a:solidFill>
                            <a:srgbClr val="0070C0"/>
                          </a:solidFill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0</a:t>
                      </a:r>
                      <a:endParaRPr lang="zh-CN" sz="1400" b="1" kern="100" dirty="0">
                        <a:solidFill>
                          <a:srgbClr val="0070C0"/>
                        </a:solidFill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b="1" ker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0</a:t>
                      </a:r>
                      <a:endParaRPr lang="zh-CN" sz="1400" b="1" kern="100">
                        <a:solidFill>
                          <a:schemeClr val="accent1">
                            <a:lumMod val="75000"/>
                          </a:schemeClr>
                        </a:solidFill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b="1" kern="0" dirty="0">
                          <a:solidFill>
                            <a:srgbClr val="0070C0"/>
                          </a:solidFill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1</a:t>
                      </a:r>
                      <a:endParaRPr lang="zh-CN" sz="1400" b="1" kern="100" dirty="0">
                        <a:solidFill>
                          <a:srgbClr val="0070C0"/>
                        </a:solidFill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1</a:t>
                      </a:r>
                      <a:endParaRPr lang="zh-CN" sz="1400" kern="1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0</a:t>
                      </a:r>
                      <a:endParaRPr lang="zh-CN" sz="1400" kern="1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0</a:t>
                      </a:r>
                      <a:endParaRPr lang="zh-CN" sz="140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3349">
                <a:tc vMerge="1"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a=c</a:t>
                      </a:r>
                      <a:endParaRPr lang="zh-CN" sz="1400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-</a:t>
                      </a:r>
                      <a:endParaRPr lang="zh-CN" sz="140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-</a:t>
                      </a:r>
                      <a:endParaRPr lang="zh-CN" sz="140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-</a:t>
                      </a:r>
                      <a:endParaRPr lang="zh-CN" sz="140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-</a:t>
                      </a:r>
                      <a:endParaRPr lang="zh-CN" sz="140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-</a:t>
                      </a:r>
                      <a:endParaRPr lang="zh-CN" sz="140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-</a:t>
                      </a:r>
                      <a:endParaRPr lang="zh-CN" sz="140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-</a:t>
                      </a:r>
                      <a:endParaRPr lang="zh-CN" sz="1400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-</a:t>
                      </a:r>
                      <a:endParaRPr lang="zh-CN" sz="140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-</a:t>
                      </a:r>
                      <a:endParaRPr lang="zh-CN" sz="140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1</a:t>
                      </a:r>
                      <a:endParaRPr lang="zh-CN" sz="140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b="1" kern="0" dirty="0">
                          <a:solidFill>
                            <a:srgbClr val="0070C0"/>
                          </a:solidFill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0</a:t>
                      </a:r>
                      <a:endParaRPr lang="zh-CN" sz="1400" b="1" kern="100" dirty="0">
                        <a:solidFill>
                          <a:srgbClr val="0070C0"/>
                        </a:solidFill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b="1" kern="0" dirty="0">
                          <a:solidFill>
                            <a:srgbClr val="0070C0"/>
                          </a:solidFill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1</a:t>
                      </a:r>
                      <a:endParaRPr lang="zh-CN" sz="1400" b="1" kern="100" dirty="0">
                        <a:solidFill>
                          <a:srgbClr val="0070C0"/>
                        </a:solidFill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b="1" kern="0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0</a:t>
                      </a:r>
                      <a:endParaRPr lang="zh-CN" sz="1400" b="1" kern="1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b="1" kern="0" dirty="0">
                          <a:solidFill>
                            <a:srgbClr val="0070C0"/>
                          </a:solidFill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1</a:t>
                      </a:r>
                      <a:endParaRPr lang="zh-CN" sz="1400" b="1" kern="100" dirty="0">
                        <a:solidFill>
                          <a:srgbClr val="0070C0"/>
                        </a:solidFill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0</a:t>
                      </a:r>
                      <a:endParaRPr lang="zh-CN" sz="1400" kern="1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1</a:t>
                      </a:r>
                      <a:endParaRPr lang="zh-CN" sz="1400" kern="1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0</a:t>
                      </a:r>
                      <a:endParaRPr lang="zh-CN" sz="1400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40047">
                <a:tc rowSpan="4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400" kern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动作</a:t>
                      </a:r>
                      <a:endParaRPr lang="zh-CN" sz="140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不能构成三角形</a:t>
                      </a:r>
                      <a:endParaRPr lang="zh-CN" sz="140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V</a:t>
                      </a:r>
                      <a:endParaRPr lang="zh-CN" sz="140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V</a:t>
                      </a:r>
                      <a:endParaRPr lang="zh-CN" sz="140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V</a:t>
                      </a:r>
                      <a:endParaRPr lang="zh-CN" sz="140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V</a:t>
                      </a:r>
                      <a:endParaRPr lang="zh-CN" sz="140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V</a:t>
                      </a:r>
                      <a:endParaRPr lang="zh-CN" sz="140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V</a:t>
                      </a:r>
                      <a:endParaRPr lang="zh-CN" sz="140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V</a:t>
                      </a:r>
                      <a:endParaRPr lang="zh-CN" sz="1400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V</a:t>
                      </a:r>
                      <a:endParaRPr lang="zh-CN" sz="1400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V</a:t>
                      </a:r>
                      <a:endParaRPr lang="zh-CN" sz="1400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400" kern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400" b="1" kern="0" dirty="0">
                        <a:solidFill>
                          <a:srgbClr val="0070C0"/>
                        </a:solidFill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400" b="1" kern="0" dirty="0">
                        <a:solidFill>
                          <a:srgbClr val="0070C0"/>
                        </a:solidFill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400" b="1" kern="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400" b="1" kern="0" dirty="0">
                        <a:solidFill>
                          <a:srgbClr val="0070C0"/>
                        </a:solidFill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400" kern="0">
                        <a:solidFill>
                          <a:schemeClr val="accent1">
                            <a:lumMod val="75000"/>
                          </a:schemeClr>
                        </a:solidFill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400" kern="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400" kern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1526">
                <a:tc vMerge="1"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等腰三角形</a:t>
                      </a:r>
                      <a:endParaRPr lang="zh-CN" sz="140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400" kern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400" kern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400" kern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400" kern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400" kern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400" kern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400" kern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400" kern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400" kern="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400" kern="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400" b="1" kern="0" dirty="0">
                        <a:solidFill>
                          <a:srgbClr val="0070C0"/>
                        </a:solidFill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400" b="1" kern="0" dirty="0">
                        <a:solidFill>
                          <a:srgbClr val="0070C0"/>
                        </a:solidFill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b="1" kern="0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V</a:t>
                      </a:r>
                      <a:endParaRPr lang="zh-CN" sz="1400" b="1" kern="1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400" b="1" kern="0" dirty="0">
                        <a:solidFill>
                          <a:srgbClr val="0070C0"/>
                        </a:solidFill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V</a:t>
                      </a:r>
                      <a:endParaRPr lang="zh-CN" sz="1400" kern="100">
                        <a:solidFill>
                          <a:schemeClr val="accent1">
                            <a:lumMod val="75000"/>
                          </a:schemeClr>
                        </a:solidFill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V</a:t>
                      </a:r>
                      <a:endParaRPr lang="zh-CN" sz="1400" kern="1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400" kern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1526">
                <a:tc vMerge="1"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等边三角形</a:t>
                      </a:r>
                      <a:endParaRPr lang="zh-CN" sz="140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400" kern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400" kern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400" kern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400" kern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400" kern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400" kern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400" kern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400" kern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400" kern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V</a:t>
                      </a:r>
                      <a:endParaRPr lang="zh-CN" sz="1400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400" b="1" kern="0" dirty="0">
                        <a:solidFill>
                          <a:srgbClr val="0070C0"/>
                        </a:solidFill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400" b="1" kern="0" dirty="0">
                        <a:solidFill>
                          <a:srgbClr val="0070C0"/>
                        </a:solidFill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400" b="1" kern="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400" b="1" kern="0" dirty="0">
                        <a:solidFill>
                          <a:srgbClr val="0070C0"/>
                        </a:solidFill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400" kern="0">
                        <a:solidFill>
                          <a:schemeClr val="accent1">
                            <a:lumMod val="75000"/>
                          </a:schemeClr>
                        </a:solidFill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400" kern="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400" kern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1526">
                <a:tc vMerge="1"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一般三角形</a:t>
                      </a:r>
                      <a:endParaRPr lang="zh-CN" sz="140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400" kern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400" kern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400" kern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400" kern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400" kern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400" kern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400" kern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400" kern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400" kern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400" kern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400" b="1" kern="0" dirty="0">
                        <a:solidFill>
                          <a:srgbClr val="0070C0"/>
                        </a:solidFill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400" b="1" kern="0" dirty="0">
                        <a:solidFill>
                          <a:srgbClr val="0070C0"/>
                        </a:solidFill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400" b="1" kern="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400" b="1" kern="0" dirty="0">
                        <a:solidFill>
                          <a:srgbClr val="0070C0"/>
                        </a:solidFill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400" kern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400" kern="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V</a:t>
                      </a:r>
                      <a:endParaRPr lang="zh-CN" sz="140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435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400" kern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不可能</a:t>
                      </a:r>
                      <a:endParaRPr lang="zh-CN" sz="140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400" kern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400" kern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400" kern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400" kern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400" kern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400" kern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400" kern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400" kern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400" kern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400" kern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b="1" kern="0" dirty="0">
                          <a:solidFill>
                            <a:srgbClr val="0070C0"/>
                          </a:solidFill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V </a:t>
                      </a:r>
                      <a:endParaRPr lang="zh-CN" sz="1400" b="1" kern="100" dirty="0">
                        <a:solidFill>
                          <a:srgbClr val="0070C0"/>
                        </a:solidFill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b="1" kern="0" dirty="0">
                          <a:solidFill>
                            <a:srgbClr val="0070C0"/>
                          </a:solidFill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V</a:t>
                      </a:r>
                      <a:endParaRPr lang="zh-CN" sz="1400" b="1" kern="100" dirty="0">
                        <a:solidFill>
                          <a:srgbClr val="0070C0"/>
                        </a:solidFill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400" b="1" kern="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b="1" kern="0" dirty="0">
                          <a:solidFill>
                            <a:srgbClr val="0070C0"/>
                          </a:solidFill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V</a:t>
                      </a:r>
                      <a:endParaRPr lang="zh-CN" sz="1400" b="1" kern="100" dirty="0">
                        <a:solidFill>
                          <a:srgbClr val="0070C0"/>
                        </a:solidFill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400" kern="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400" kern="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400" kern="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Title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r>
              <a:rPr lang="zh-CN" altLang="en-US" dirty="0"/>
              <a:t>简化后的判定表</a:t>
            </a:r>
            <a:endParaRPr lang="zh-CN" alt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4294967295"/>
          </p:nvPr>
        </p:nvGraphicFramePr>
        <p:xfrm>
          <a:off x="285750" y="1500188"/>
          <a:ext cx="8429625" cy="4057651"/>
        </p:xfrm>
        <a:graphic>
          <a:graphicData uri="http://schemas.openxmlformats.org/drawingml/2006/table">
            <a:tbl>
              <a:tblPr/>
              <a:tblGrid>
                <a:gridCol w="1116223"/>
                <a:gridCol w="1116223"/>
                <a:gridCol w="707552"/>
                <a:gridCol w="707552"/>
                <a:gridCol w="707552"/>
                <a:gridCol w="707552"/>
                <a:gridCol w="707552"/>
                <a:gridCol w="707552"/>
                <a:gridCol w="674003"/>
                <a:gridCol w="638932"/>
                <a:gridCol w="638932"/>
              </a:tblGrid>
              <a:tr h="243874">
                <a:tc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600" kern="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1</a:t>
                      </a:r>
                      <a:endParaRPr lang="zh-CN" sz="160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2</a:t>
                      </a:r>
                      <a:endParaRPr lang="zh-CN" sz="160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3</a:t>
                      </a:r>
                      <a:endParaRPr lang="zh-CN" sz="160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4</a:t>
                      </a:r>
                      <a:endParaRPr lang="zh-CN" sz="160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5</a:t>
                      </a:r>
                      <a:endParaRPr lang="zh-CN" sz="160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6</a:t>
                      </a:r>
                      <a:endParaRPr lang="zh-CN" sz="160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7</a:t>
                      </a:r>
                      <a:endParaRPr lang="zh-CN" sz="160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8</a:t>
                      </a:r>
                      <a:endParaRPr lang="zh-CN" sz="160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9</a:t>
                      </a:r>
                      <a:endParaRPr lang="zh-CN" sz="160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2606">
                <a:tc rowSpan="4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600" kern="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600" kern="0" dirty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条件</a:t>
                      </a:r>
                      <a:endParaRPr lang="zh-CN" sz="1600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600" kern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是三角形</a:t>
                      </a:r>
                      <a:endParaRPr lang="zh-CN" sz="160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0" dirty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0</a:t>
                      </a:r>
                      <a:endParaRPr lang="zh-CN" sz="1600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1</a:t>
                      </a:r>
                      <a:endParaRPr lang="zh-CN" sz="160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1</a:t>
                      </a:r>
                      <a:endParaRPr lang="zh-CN" sz="160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1</a:t>
                      </a:r>
                      <a:endParaRPr lang="zh-CN" sz="160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1</a:t>
                      </a:r>
                      <a:endParaRPr lang="zh-CN" sz="160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1</a:t>
                      </a:r>
                      <a:endParaRPr lang="zh-CN" sz="160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1</a:t>
                      </a:r>
                      <a:endParaRPr lang="zh-CN" sz="160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1</a:t>
                      </a:r>
                      <a:endParaRPr lang="zh-CN" sz="160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1</a:t>
                      </a:r>
                      <a:endParaRPr lang="zh-CN" sz="160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874">
                <a:tc vMerge="1"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a=b</a:t>
                      </a:r>
                      <a:endParaRPr lang="zh-CN" sz="160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0" dirty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-</a:t>
                      </a:r>
                      <a:endParaRPr lang="zh-CN" sz="1600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1</a:t>
                      </a:r>
                      <a:endParaRPr lang="zh-CN" sz="160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1</a:t>
                      </a:r>
                      <a:endParaRPr lang="zh-CN" sz="160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1</a:t>
                      </a:r>
                      <a:endParaRPr lang="zh-CN" sz="160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1</a:t>
                      </a:r>
                      <a:endParaRPr lang="zh-CN" sz="160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0</a:t>
                      </a:r>
                      <a:endParaRPr lang="zh-CN" sz="160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0</a:t>
                      </a:r>
                      <a:endParaRPr lang="zh-CN" sz="160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0</a:t>
                      </a:r>
                      <a:endParaRPr lang="zh-CN" sz="160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0</a:t>
                      </a:r>
                      <a:endParaRPr lang="zh-CN" sz="160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874">
                <a:tc vMerge="1"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0" dirty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b=c</a:t>
                      </a:r>
                      <a:endParaRPr lang="zh-CN" sz="1600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0" dirty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-</a:t>
                      </a:r>
                      <a:endParaRPr lang="zh-CN" sz="1600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1</a:t>
                      </a:r>
                      <a:endParaRPr lang="zh-CN" sz="160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1</a:t>
                      </a:r>
                      <a:endParaRPr lang="zh-CN" sz="160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0</a:t>
                      </a:r>
                      <a:endParaRPr lang="zh-CN" sz="160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0</a:t>
                      </a:r>
                      <a:endParaRPr lang="zh-CN" sz="160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1</a:t>
                      </a:r>
                      <a:endParaRPr lang="zh-CN" sz="160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1</a:t>
                      </a:r>
                      <a:endParaRPr lang="zh-CN" sz="160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0</a:t>
                      </a:r>
                      <a:endParaRPr lang="zh-CN" sz="160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0</a:t>
                      </a:r>
                      <a:endParaRPr lang="zh-CN" sz="160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874">
                <a:tc vMerge="1"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a=c</a:t>
                      </a:r>
                      <a:endParaRPr lang="zh-CN" sz="160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0" dirty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-</a:t>
                      </a:r>
                      <a:endParaRPr lang="zh-CN" sz="1600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1</a:t>
                      </a:r>
                      <a:endParaRPr lang="zh-CN" sz="160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0</a:t>
                      </a:r>
                      <a:endParaRPr lang="zh-CN" sz="160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1</a:t>
                      </a:r>
                      <a:endParaRPr lang="zh-CN" sz="160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0</a:t>
                      </a:r>
                      <a:endParaRPr lang="zh-CN" sz="160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1</a:t>
                      </a:r>
                      <a:endParaRPr lang="zh-CN" sz="160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0</a:t>
                      </a:r>
                      <a:endParaRPr lang="zh-CN" sz="160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1</a:t>
                      </a:r>
                      <a:endParaRPr lang="zh-CN" sz="160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0</a:t>
                      </a:r>
                      <a:endParaRPr lang="zh-CN" sz="160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25213">
                <a:tc rowSpan="4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600" kern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600" kern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动作</a:t>
                      </a:r>
                      <a:endParaRPr lang="zh-CN" sz="160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600" kern="0" dirty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不能构成三角形</a:t>
                      </a:r>
                      <a:endParaRPr lang="zh-CN" sz="1600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0" dirty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V</a:t>
                      </a:r>
                      <a:endParaRPr lang="zh-CN" sz="1600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600" kern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600" kern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600" kern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600" kern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600" kern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600" kern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600" kern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600" kern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3910">
                <a:tc vMerge="1"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600" kern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等腰三角形</a:t>
                      </a:r>
                      <a:endParaRPr lang="zh-CN" sz="160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600" kern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600" kern="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600" kern="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600" kern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V</a:t>
                      </a:r>
                      <a:endParaRPr lang="zh-CN" sz="160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600" kern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V</a:t>
                      </a:r>
                      <a:endParaRPr lang="zh-CN" sz="160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V</a:t>
                      </a:r>
                      <a:endParaRPr lang="zh-CN" sz="160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600" kern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3910">
                <a:tc vMerge="1"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600" kern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等边三角形</a:t>
                      </a:r>
                      <a:endParaRPr lang="zh-CN" sz="160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600" kern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V</a:t>
                      </a:r>
                      <a:endParaRPr lang="zh-CN" sz="160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600" kern="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600" kern="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600" kern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600" kern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600" kern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600" kern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600" kern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3910">
                <a:tc vMerge="1"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600" kern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一般三角形</a:t>
                      </a:r>
                      <a:endParaRPr lang="zh-CN" sz="160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600" kern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600" kern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600" kern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600" kern="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600" kern="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600" kern="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600" kern="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600" kern="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V</a:t>
                      </a:r>
                      <a:endParaRPr lang="zh-CN" sz="160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260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600" kern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600" kern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不可能</a:t>
                      </a:r>
                      <a:endParaRPr lang="zh-CN" sz="160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600" kern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600" kern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V</a:t>
                      </a:r>
                      <a:endParaRPr lang="zh-CN" sz="160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V</a:t>
                      </a:r>
                      <a:endParaRPr lang="zh-CN" sz="160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600" kern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V</a:t>
                      </a:r>
                      <a:endParaRPr lang="zh-CN" sz="160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600" kern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600" kern="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600" kern="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5730" name="Slide Number Placeholder 3"/>
          <p:cNvSpPr txBox="1"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r" eaLnBrk="1" hangingPunct="1"/>
            <a:r>
              <a:rPr lang="en-US" altLang="en-US" sz="1000" b="1" dirty="0"/>
              <a:t>Page </a:t>
            </a:r>
            <a:r>
              <a:rPr lang="en-US" altLang="en-US" sz="1000" b="1" dirty="0">
                <a:sym typeface="MS UI Gothic" panose="020B0600070205080204" pitchFamily="34" charset="-128"/>
              </a:rPr>
              <a:t></a:t>
            </a:r>
            <a:r>
              <a:rPr lang="en-US" altLang="en-US" sz="1000" b="1" dirty="0"/>
              <a:t> </a:t>
            </a:r>
            <a:fld id="{9A0DB2DC-4C9A-4742-B13C-FB6460FD3503}" type="slidenum">
              <a:rPr lang="en-US" altLang="en-US" sz="1000" b="1" dirty="0"/>
            </a:fld>
            <a:endParaRPr lang="en-US" altLang="en-US" sz="1000" b="1" dirty="0"/>
          </a:p>
        </p:txBody>
      </p: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Title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r>
              <a:rPr lang="zh-CN" altLang="en-US" dirty="0"/>
              <a:t>测试用例表</a:t>
            </a:r>
            <a:endParaRPr lang="zh-CN" alt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4294967295"/>
          </p:nvPr>
        </p:nvGraphicFramePr>
        <p:xfrm>
          <a:off x="285750" y="1285875"/>
          <a:ext cx="8715375" cy="5357821"/>
        </p:xfrm>
        <a:graphic>
          <a:graphicData uri="http://schemas.openxmlformats.org/drawingml/2006/table">
            <a:tbl>
              <a:tblPr/>
              <a:tblGrid>
                <a:gridCol w="1742666"/>
                <a:gridCol w="1742666"/>
                <a:gridCol w="1742666"/>
                <a:gridCol w="1743688"/>
                <a:gridCol w="1743688"/>
              </a:tblGrid>
              <a:tr h="29764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测试用例</a:t>
                      </a:r>
                      <a:r>
                        <a:rPr lang="en-US" sz="1400" kern="100" dirty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id</a:t>
                      </a:r>
                      <a:endParaRPr lang="zh-CN" sz="1400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a</a:t>
                      </a:r>
                      <a:endParaRPr lang="zh-CN" sz="140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b</a:t>
                      </a:r>
                      <a:endParaRPr lang="zh-CN" sz="140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c</a:t>
                      </a:r>
                      <a:endParaRPr lang="zh-CN" sz="140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预期输出</a:t>
                      </a:r>
                      <a:endParaRPr lang="zh-CN" sz="140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764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rgbClr val="7030A0"/>
                          </a:solidFill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1</a:t>
                      </a:r>
                      <a:endParaRPr lang="zh-CN" sz="1400" kern="100" dirty="0">
                        <a:solidFill>
                          <a:srgbClr val="7030A0"/>
                        </a:solidFill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b="1" kern="100" dirty="0">
                          <a:solidFill>
                            <a:srgbClr val="7030A0"/>
                          </a:solidFill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-1</a:t>
                      </a:r>
                      <a:endParaRPr lang="zh-CN" sz="1800" b="1" kern="100" dirty="0">
                        <a:solidFill>
                          <a:srgbClr val="7030A0"/>
                        </a:solidFill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7030A0"/>
                          </a:solidFill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3</a:t>
                      </a:r>
                      <a:endParaRPr lang="zh-CN" sz="1400" kern="100">
                        <a:solidFill>
                          <a:srgbClr val="7030A0"/>
                        </a:solidFill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7030A0"/>
                          </a:solidFill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4</a:t>
                      </a:r>
                      <a:endParaRPr lang="zh-CN" sz="1400" kern="100">
                        <a:solidFill>
                          <a:srgbClr val="7030A0"/>
                        </a:solidFill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7030A0"/>
                          </a:solidFill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不能构成三角形</a:t>
                      </a:r>
                      <a:endParaRPr lang="zh-CN" sz="1400" kern="100">
                        <a:solidFill>
                          <a:srgbClr val="7030A0"/>
                        </a:solidFill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764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rgbClr val="7030A0"/>
                          </a:solidFill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2</a:t>
                      </a:r>
                      <a:endParaRPr lang="zh-CN" sz="1400" kern="100" dirty="0">
                        <a:solidFill>
                          <a:srgbClr val="7030A0"/>
                        </a:solidFill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rgbClr val="7030A0"/>
                          </a:solidFill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2</a:t>
                      </a:r>
                      <a:endParaRPr lang="zh-CN" sz="1400" kern="100" dirty="0">
                        <a:solidFill>
                          <a:srgbClr val="7030A0"/>
                        </a:solidFill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b="1" kern="100" dirty="0">
                          <a:solidFill>
                            <a:srgbClr val="7030A0"/>
                          </a:solidFill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-3</a:t>
                      </a:r>
                      <a:endParaRPr lang="zh-CN" sz="1800" b="1" kern="100" dirty="0">
                        <a:solidFill>
                          <a:srgbClr val="7030A0"/>
                        </a:solidFill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rgbClr val="7030A0"/>
                          </a:solidFill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3</a:t>
                      </a:r>
                      <a:endParaRPr lang="zh-CN" sz="1400" kern="100" dirty="0">
                        <a:solidFill>
                          <a:srgbClr val="7030A0"/>
                        </a:solidFill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7030A0"/>
                          </a:solidFill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不能构成三角形</a:t>
                      </a:r>
                      <a:endParaRPr lang="zh-CN" sz="1400" kern="100">
                        <a:solidFill>
                          <a:srgbClr val="7030A0"/>
                        </a:solidFill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780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7030A0"/>
                          </a:solidFill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3</a:t>
                      </a:r>
                      <a:endParaRPr lang="zh-CN" sz="1400" kern="100">
                        <a:solidFill>
                          <a:srgbClr val="7030A0"/>
                        </a:solidFill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rgbClr val="7030A0"/>
                          </a:solidFill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2</a:t>
                      </a:r>
                      <a:endParaRPr lang="zh-CN" sz="1400" kern="100" dirty="0">
                        <a:solidFill>
                          <a:srgbClr val="7030A0"/>
                        </a:solidFill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rgbClr val="7030A0"/>
                          </a:solidFill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3</a:t>
                      </a:r>
                      <a:endParaRPr lang="zh-CN" sz="1400" kern="100" dirty="0">
                        <a:solidFill>
                          <a:srgbClr val="7030A0"/>
                        </a:solidFill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b="1" kern="100" dirty="0">
                          <a:solidFill>
                            <a:srgbClr val="7030A0"/>
                          </a:solidFill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-2</a:t>
                      </a:r>
                      <a:endParaRPr lang="zh-CN" sz="1800" b="1" kern="100" dirty="0">
                        <a:solidFill>
                          <a:srgbClr val="7030A0"/>
                        </a:solidFill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rgbClr val="7030A0"/>
                          </a:solidFill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不能构成三角形</a:t>
                      </a:r>
                      <a:endParaRPr lang="zh-CN" sz="1400" kern="100" dirty="0">
                        <a:solidFill>
                          <a:srgbClr val="7030A0"/>
                        </a:solidFill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764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rgbClr val="00B050"/>
                          </a:solidFill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4</a:t>
                      </a:r>
                      <a:endParaRPr lang="zh-CN" sz="1400" kern="100" dirty="0">
                        <a:solidFill>
                          <a:srgbClr val="00B050"/>
                        </a:solidFill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rgbClr val="00B050"/>
                          </a:solidFill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1</a:t>
                      </a:r>
                      <a:endParaRPr lang="zh-CN" sz="1400" kern="100" dirty="0">
                        <a:solidFill>
                          <a:srgbClr val="00B050"/>
                        </a:solidFill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rgbClr val="00B050"/>
                          </a:solidFill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3</a:t>
                      </a:r>
                      <a:endParaRPr lang="zh-CN" sz="1400" kern="100" dirty="0">
                        <a:solidFill>
                          <a:srgbClr val="00B050"/>
                        </a:solidFill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rgbClr val="00B050"/>
                          </a:solidFill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5</a:t>
                      </a:r>
                      <a:endParaRPr lang="zh-CN" sz="1400" kern="100" dirty="0">
                        <a:solidFill>
                          <a:srgbClr val="00B050"/>
                        </a:solidFill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B050"/>
                          </a:solidFill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不能构成三角形</a:t>
                      </a:r>
                      <a:endParaRPr lang="zh-CN" sz="1400" kern="100">
                        <a:solidFill>
                          <a:srgbClr val="00B050"/>
                        </a:solidFill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764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B050"/>
                          </a:solidFill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5</a:t>
                      </a:r>
                      <a:endParaRPr lang="zh-CN" sz="1400" kern="100">
                        <a:solidFill>
                          <a:srgbClr val="00B050"/>
                        </a:solidFill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rgbClr val="00B050"/>
                          </a:solidFill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6</a:t>
                      </a:r>
                      <a:endParaRPr lang="zh-CN" sz="1400" kern="100" dirty="0">
                        <a:solidFill>
                          <a:srgbClr val="00B050"/>
                        </a:solidFill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rgbClr val="00B050"/>
                          </a:solidFill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2</a:t>
                      </a:r>
                      <a:endParaRPr lang="zh-CN" sz="1400" kern="100" dirty="0">
                        <a:solidFill>
                          <a:srgbClr val="00B050"/>
                        </a:solidFill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rgbClr val="00B050"/>
                          </a:solidFill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3</a:t>
                      </a:r>
                      <a:endParaRPr lang="zh-CN" sz="1400" kern="100" dirty="0">
                        <a:solidFill>
                          <a:srgbClr val="00B050"/>
                        </a:solidFill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rgbClr val="00B050"/>
                          </a:solidFill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不能构成三角形</a:t>
                      </a:r>
                      <a:endParaRPr lang="zh-CN" sz="1400" kern="100" dirty="0">
                        <a:solidFill>
                          <a:srgbClr val="00B050"/>
                        </a:solidFill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764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B050"/>
                          </a:solidFill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6</a:t>
                      </a:r>
                      <a:endParaRPr lang="zh-CN" sz="1400" kern="100">
                        <a:solidFill>
                          <a:srgbClr val="00B050"/>
                        </a:solidFill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rgbClr val="00B050"/>
                          </a:solidFill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2</a:t>
                      </a:r>
                      <a:endParaRPr lang="zh-CN" sz="1400" kern="100" dirty="0">
                        <a:solidFill>
                          <a:srgbClr val="00B050"/>
                        </a:solidFill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rgbClr val="00B050"/>
                          </a:solidFill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4</a:t>
                      </a:r>
                      <a:endParaRPr lang="zh-CN" sz="1400" kern="100" dirty="0">
                        <a:solidFill>
                          <a:srgbClr val="00B050"/>
                        </a:solidFill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rgbClr val="00B050"/>
                          </a:solidFill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1</a:t>
                      </a:r>
                      <a:endParaRPr lang="zh-CN" sz="1400" kern="100" dirty="0">
                        <a:solidFill>
                          <a:srgbClr val="00B050"/>
                        </a:solidFill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rgbClr val="00B050"/>
                          </a:solidFill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不能构成三角形</a:t>
                      </a:r>
                      <a:endParaRPr lang="zh-CN" sz="1400" kern="100" dirty="0">
                        <a:solidFill>
                          <a:srgbClr val="00B050"/>
                        </a:solidFill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764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0070C0"/>
                          </a:solidFill>
                        </a:rPr>
                        <a:t>7</a:t>
                      </a:r>
                      <a:endParaRPr lang="zh-CN" sz="1800" dirty="0">
                        <a:solidFill>
                          <a:srgbClr val="0070C0"/>
                        </a:solidFill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0070C0"/>
                          </a:solidFill>
                        </a:rPr>
                        <a:t>5</a:t>
                      </a:r>
                      <a:endParaRPr lang="zh-CN" sz="1800" dirty="0">
                        <a:solidFill>
                          <a:srgbClr val="0070C0"/>
                        </a:solidFill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0070C0"/>
                          </a:solidFill>
                        </a:rPr>
                        <a:t>2</a:t>
                      </a:r>
                      <a:endParaRPr lang="zh-CN" sz="1800" dirty="0">
                        <a:solidFill>
                          <a:srgbClr val="0070C0"/>
                        </a:solidFill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0070C0"/>
                          </a:solidFill>
                        </a:rPr>
                        <a:t>2</a:t>
                      </a:r>
                      <a:endParaRPr lang="zh-CN" sz="1800" dirty="0">
                        <a:solidFill>
                          <a:srgbClr val="0070C0"/>
                        </a:solidFill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800">
                          <a:solidFill>
                            <a:srgbClr val="0070C0"/>
                          </a:solidFill>
                        </a:rPr>
                        <a:t>不能构成三角形</a:t>
                      </a:r>
                      <a:endParaRPr lang="zh-CN" sz="1800">
                        <a:solidFill>
                          <a:srgbClr val="0070C0"/>
                        </a:solidFill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764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70C0"/>
                          </a:solidFill>
                        </a:rPr>
                        <a:t>8</a:t>
                      </a:r>
                      <a:endParaRPr lang="zh-CN" sz="1800">
                        <a:solidFill>
                          <a:srgbClr val="0070C0"/>
                        </a:solidFill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0070C0"/>
                          </a:solidFill>
                        </a:rPr>
                        <a:t>2</a:t>
                      </a:r>
                      <a:endParaRPr lang="zh-CN" sz="1800" dirty="0">
                        <a:solidFill>
                          <a:srgbClr val="0070C0"/>
                        </a:solidFill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0070C0"/>
                          </a:solidFill>
                        </a:rPr>
                        <a:t>5</a:t>
                      </a:r>
                      <a:endParaRPr lang="zh-CN" sz="1800" dirty="0">
                        <a:solidFill>
                          <a:srgbClr val="0070C0"/>
                        </a:solidFill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0070C0"/>
                          </a:solidFill>
                        </a:rPr>
                        <a:t>2</a:t>
                      </a:r>
                      <a:endParaRPr lang="zh-CN" sz="1800" dirty="0">
                        <a:solidFill>
                          <a:srgbClr val="0070C0"/>
                        </a:solidFill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800" dirty="0">
                          <a:solidFill>
                            <a:srgbClr val="0070C0"/>
                          </a:solidFill>
                        </a:rPr>
                        <a:t>不能构成三角形</a:t>
                      </a:r>
                      <a:endParaRPr lang="zh-CN" sz="1800" dirty="0">
                        <a:solidFill>
                          <a:srgbClr val="0070C0"/>
                        </a:solidFill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764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70C0"/>
                          </a:solidFill>
                        </a:rPr>
                        <a:t>9</a:t>
                      </a:r>
                      <a:endParaRPr lang="zh-CN" sz="1800">
                        <a:solidFill>
                          <a:srgbClr val="0070C0"/>
                        </a:solidFill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70C0"/>
                          </a:solidFill>
                        </a:rPr>
                        <a:t>5</a:t>
                      </a:r>
                      <a:endParaRPr lang="zh-CN" sz="1800">
                        <a:solidFill>
                          <a:srgbClr val="0070C0"/>
                        </a:solidFill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0070C0"/>
                          </a:solidFill>
                        </a:rPr>
                        <a:t>2</a:t>
                      </a:r>
                      <a:endParaRPr lang="zh-CN" sz="1800" dirty="0">
                        <a:solidFill>
                          <a:srgbClr val="0070C0"/>
                        </a:solidFill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0070C0"/>
                          </a:solidFill>
                        </a:rPr>
                        <a:t>1</a:t>
                      </a:r>
                      <a:endParaRPr lang="zh-CN" sz="1800" dirty="0">
                        <a:solidFill>
                          <a:srgbClr val="0070C0"/>
                        </a:solidFill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800" dirty="0">
                          <a:solidFill>
                            <a:srgbClr val="0070C0"/>
                          </a:solidFill>
                        </a:rPr>
                        <a:t>不能构成三角形</a:t>
                      </a:r>
                      <a:endParaRPr lang="zh-CN" sz="1800" dirty="0">
                        <a:solidFill>
                          <a:srgbClr val="0070C0"/>
                        </a:solidFill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764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10</a:t>
                      </a:r>
                      <a:endParaRPr lang="zh-CN" sz="1400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3</a:t>
                      </a:r>
                      <a:endParaRPr lang="zh-CN" sz="140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3</a:t>
                      </a:r>
                      <a:endParaRPr lang="zh-CN" sz="140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3</a:t>
                      </a:r>
                      <a:endParaRPr lang="zh-CN" sz="1400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等边三角形</a:t>
                      </a:r>
                      <a:endParaRPr lang="zh-CN" sz="140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764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FF0000"/>
                          </a:solidFill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11</a:t>
                      </a:r>
                      <a:endParaRPr lang="zh-CN" sz="140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FF0000"/>
                          </a:solidFill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？</a:t>
                      </a:r>
                      <a:endParaRPr lang="zh-CN" sz="140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FF0000"/>
                          </a:solidFill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？</a:t>
                      </a:r>
                      <a:endParaRPr lang="zh-CN" sz="140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rgbClr val="FF0000"/>
                          </a:solidFill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？</a:t>
                      </a:r>
                      <a:endParaRPr lang="zh-CN" sz="1400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FF0000"/>
                          </a:solidFill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无效</a:t>
                      </a:r>
                      <a:endParaRPr lang="zh-CN" sz="140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764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FF0000"/>
                          </a:solidFill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12</a:t>
                      </a:r>
                      <a:endParaRPr lang="zh-CN" sz="140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FF0000"/>
                          </a:solidFill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？</a:t>
                      </a:r>
                      <a:endParaRPr lang="zh-CN" sz="140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FF0000"/>
                          </a:solidFill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？</a:t>
                      </a:r>
                      <a:endParaRPr lang="zh-CN" sz="140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rgbClr val="FF0000"/>
                          </a:solidFill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？</a:t>
                      </a:r>
                      <a:endParaRPr lang="zh-CN" sz="1400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rgbClr val="FF0000"/>
                          </a:solidFill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无效</a:t>
                      </a:r>
                      <a:endParaRPr lang="zh-CN" sz="1400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764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13</a:t>
                      </a:r>
                      <a:endParaRPr lang="zh-CN" sz="1400" kern="1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3</a:t>
                      </a:r>
                      <a:endParaRPr lang="zh-CN" sz="1400" kern="1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3</a:t>
                      </a:r>
                      <a:endParaRPr lang="zh-CN" sz="1400" kern="1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5</a:t>
                      </a:r>
                      <a:endParaRPr lang="zh-CN" sz="1400" kern="1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等腰三角形</a:t>
                      </a:r>
                      <a:endParaRPr lang="zh-CN" sz="1400" kern="1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764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FF0000"/>
                          </a:solidFill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14</a:t>
                      </a:r>
                      <a:endParaRPr lang="zh-CN" sz="140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FF0000"/>
                          </a:solidFill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？</a:t>
                      </a:r>
                      <a:endParaRPr lang="zh-CN" sz="140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FF0000"/>
                          </a:solidFill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？</a:t>
                      </a:r>
                      <a:endParaRPr lang="zh-CN" sz="140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FF0000"/>
                          </a:solidFill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？</a:t>
                      </a:r>
                      <a:endParaRPr lang="zh-CN" sz="140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rgbClr val="FF0000"/>
                          </a:solidFill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无效</a:t>
                      </a:r>
                      <a:endParaRPr lang="zh-CN" sz="1400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764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15</a:t>
                      </a:r>
                      <a:endParaRPr lang="zh-CN" sz="1400" kern="100">
                        <a:solidFill>
                          <a:schemeClr val="accent1">
                            <a:lumMod val="75000"/>
                          </a:schemeClr>
                        </a:solidFill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5</a:t>
                      </a:r>
                      <a:endParaRPr lang="zh-CN" sz="1400" kern="100">
                        <a:solidFill>
                          <a:schemeClr val="accent1">
                            <a:lumMod val="75000"/>
                          </a:schemeClr>
                        </a:solidFill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4</a:t>
                      </a:r>
                      <a:endParaRPr lang="zh-CN" sz="1400" kern="100">
                        <a:solidFill>
                          <a:schemeClr val="accent1">
                            <a:lumMod val="75000"/>
                          </a:schemeClr>
                        </a:solidFill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4</a:t>
                      </a:r>
                      <a:endParaRPr lang="zh-CN" sz="1400" kern="1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等腰三角形</a:t>
                      </a:r>
                      <a:endParaRPr lang="zh-CN" sz="1400" kern="1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764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16</a:t>
                      </a:r>
                      <a:endParaRPr lang="zh-CN" sz="1400" kern="100">
                        <a:solidFill>
                          <a:schemeClr val="accent1">
                            <a:lumMod val="75000"/>
                          </a:schemeClr>
                        </a:solidFill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2</a:t>
                      </a:r>
                      <a:endParaRPr lang="zh-CN" sz="1400" kern="100">
                        <a:solidFill>
                          <a:schemeClr val="accent1">
                            <a:lumMod val="75000"/>
                          </a:schemeClr>
                        </a:solidFill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1</a:t>
                      </a:r>
                      <a:endParaRPr lang="zh-CN" sz="1400" kern="100">
                        <a:solidFill>
                          <a:schemeClr val="accent1">
                            <a:lumMod val="75000"/>
                          </a:schemeClr>
                        </a:solidFill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2</a:t>
                      </a:r>
                      <a:endParaRPr lang="zh-CN" sz="1400" kern="100">
                        <a:solidFill>
                          <a:schemeClr val="accent1">
                            <a:lumMod val="75000"/>
                          </a:schemeClr>
                        </a:solidFill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等腰三角形</a:t>
                      </a:r>
                      <a:endParaRPr lang="zh-CN" sz="1400" kern="1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764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17</a:t>
                      </a:r>
                      <a:endParaRPr lang="zh-CN" sz="140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4</a:t>
                      </a:r>
                      <a:endParaRPr lang="zh-CN" sz="1400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2</a:t>
                      </a:r>
                      <a:endParaRPr lang="zh-CN" sz="140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5</a:t>
                      </a:r>
                      <a:endParaRPr lang="zh-CN" sz="140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一般三角形</a:t>
                      </a:r>
                      <a:endParaRPr lang="zh-CN" sz="1400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6743" name="AutoShape 1"/>
          <p:cNvSpPr/>
          <p:nvPr/>
        </p:nvSpPr>
        <p:spPr>
          <a:xfrm>
            <a:off x="9029700" y="1643063"/>
            <a:ext cx="114300" cy="2571750"/>
          </a:xfrm>
          <a:prstGeom prst="curvedLeftArrow">
            <a:avLst>
              <a:gd name="adj1" fmla="val 329490"/>
              <a:gd name="adj2" fmla="val 658845"/>
              <a:gd name="adj3" fmla="val 33324"/>
            </a:avLst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Rectangle 2"/>
          <p:cNvSpPr>
            <a:spLocks noGrp="1" noRot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r>
              <a:rPr lang="zh-CN" altLang="en-US" dirty="0"/>
              <a:t>判定表的产生</a:t>
            </a:r>
            <a:endParaRPr lang="zh-CN" altLang="en-US" dirty="0"/>
          </a:p>
        </p:txBody>
      </p:sp>
      <p:sp>
        <p:nvSpPr>
          <p:cNvPr id="5123" name="Rectangle 3"/>
          <p:cNvSpPr>
            <a:spLocks noGrp="1" noRot="1"/>
          </p:cNvSpPr>
          <p:nvPr>
            <p:ph idx="1"/>
          </p:nvPr>
        </p:nvSpPr>
        <p:spPr>
          <a:xfrm>
            <a:off x="685800" y="2503805"/>
            <a:ext cx="7772400" cy="1850390"/>
          </a:xfrm>
        </p:spPr>
        <p:txBody>
          <a:bodyPr vert="horz" wrap="square" lIns="91440" tIns="45720" rIns="91440" bIns="45720" anchor="t"/>
          <a:p>
            <a:pPr algn="ctr">
              <a:buNone/>
            </a:pPr>
            <a:r>
              <a:rPr lang="zh-CN" altLang="en-US" sz="5400" dirty="0"/>
              <a:t>黑盒测试</a:t>
            </a:r>
            <a:r>
              <a:rPr lang="en-US" altLang="zh-CN" sz="5400" dirty="0"/>
              <a:t>-</a:t>
            </a:r>
            <a:r>
              <a:rPr lang="zh-CN" altLang="en-US" sz="5400" dirty="0"/>
              <a:t>因果图法</a:t>
            </a:r>
            <a:r>
              <a:rPr lang="en-US" altLang="zh-CN" sz="5400" dirty="0"/>
              <a:t> 	</a:t>
            </a:r>
            <a:endParaRPr lang="en-US" altLang="zh-CN" sz="5400" dirty="0"/>
          </a:p>
        </p:txBody>
      </p:sp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标题 1"/>
          <p:cNvSpPr>
            <a:spLocks noGrp="1"/>
          </p:cNvSpPr>
          <p:nvPr>
            <p:ph type="title"/>
          </p:nvPr>
        </p:nvSpPr>
        <p:spPr>
          <a:xfrm>
            <a:off x="250825" y="260350"/>
            <a:ext cx="6348413" cy="1320800"/>
          </a:xfrm>
        </p:spPr>
        <p:txBody>
          <a:bodyPr vert="horz" wrap="square" lIns="91440" tIns="45720" rIns="91440" bIns="45720" anchor="t"/>
          <a:p>
            <a:pPr eaLnBrk="1" hangingPunct="1"/>
            <a:r>
              <a:rPr lang="zh-CN" altLang="en-US" dirty="0"/>
              <a:t>因果图设计法的产生</a:t>
            </a:r>
            <a:endParaRPr lang="zh-CN" altLang="en-US" dirty="0"/>
          </a:p>
        </p:txBody>
      </p:sp>
      <p:sp>
        <p:nvSpPr>
          <p:cNvPr id="2" name="内容占位符 2"/>
          <p:cNvSpPr>
            <a:spLocks noGrp="1"/>
          </p:cNvSpPr>
          <p:nvPr>
            <p:ph idx="1"/>
          </p:nvPr>
        </p:nvSpPr>
        <p:spPr>
          <a:xfrm>
            <a:off x="395605" y="1196975"/>
            <a:ext cx="8517255" cy="5404485"/>
          </a:xfrm>
        </p:spPr>
        <p:txBody>
          <a:bodyPr vert="horz" wrap="square" lIns="91440" tIns="45720" rIns="91440" bIns="45720" anchor="t"/>
          <a:p>
            <a:pPr eaLnBrk="1" hangingPunct="1">
              <a:lnSpc>
                <a:spcPct val="150000"/>
              </a:lnSpc>
            </a:pPr>
            <a:r>
              <a:rPr lang="zh-CN" altLang="en-US" sz="3200" dirty="0">
                <a:solidFill>
                  <a:srgbClr val="FF0000"/>
                </a:solidFill>
              </a:rPr>
              <a:t>等价类</a:t>
            </a:r>
            <a:r>
              <a:rPr lang="zh-CN" altLang="en-US" sz="3200" dirty="0"/>
              <a:t>划分方法和</a:t>
            </a:r>
            <a:r>
              <a:rPr lang="zh-CN" altLang="en-US" sz="3200" dirty="0">
                <a:solidFill>
                  <a:srgbClr val="FF0000"/>
                </a:solidFill>
              </a:rPr>
              <a:t>边界值</a:t>
            </a:r>
            <a:r>
              <a:rPr lang="zh-CN" altLang="en-US" sz="3200" dirty="0"/>
              <a:t>分析方法着重考虑</a:t>
            </a:r>
            <a:r>
              <a:rPr lang="zh-CN" altLang="en-US" sz="3200" dirty="0">
                <a:solidFill>
                  <a:srgbClr val="FF0000"/>
                </a:solidFill>
              </a:rPr>
              <a:t>输入条件</a:t>
            </a:r>
            <a:r>
              <a:rPr lang="zh-CN" altLang="en-US" sz="3200" dirty="0"/>
              <a:t>，而</a:t>
            </a:r>
            <a:r>
              <a:rPr lang="zh-CN" altLang="en-US" sz="3200" dirty="0">
                <a:solidFill>
                  <a:srgbClr val="00B050"/>
                </a:solidFill>
              </a:rPr>
              <a:t>不考虑</a:t>
            </a:r>
            <a:r>
              <a:rPr lang="zh-CN" altLang="en-US" sz="3200" dirty="0"/>
              <a:t>输入条件的</a:t>
            </a:r>
            <a:r>
              <a:rPr lang="zh-CN" altLang="en-US" sz="3200" dirty="0">
                <a:solidFill>
                  <a:srgbClr val="7030A0"/>
                </a:solidFill>
              </a:rPr>
              <a:t>各种组合</a:t>
            </a:r>
            <a:r>
              <a:rPr lang="zh-CN" altLang="en-US" sz="3200" dirty="0"/>
              <a:t>，也不考虑输入条件之间的</a:t>
            </a:r>
            <a:r>
              <a:rPr lang="zh-CN" altLang="en-US" sz="3200" dirty="0">
                <a:solidFill>
                  <a:srgbClr val="7030A0"/>
                </a:solidFill>
              </a:rPr>
              <a:t>相互制约</a:t>
            </a:r>
            <a:r>
              <a:rPr lang="zh-CN" altLang="en-US" sz="3200" dirty="0"/>
              <a:t>的关系。</a:t>
            </a:r>
            <a:endParaRPr lang="en-US" altLang="zh-CN" sz="3200" dirty="0"/>
          </a:p>
          <a:p>
            <a:pPr eaLnBrk="1" hangingPunct="1">
              <a:lnSpc>
                <a:spcPct val="150000"/>
              </a:lnSpc>
            </a:pPr>
            <a:endParaRPr lang="zh-CN" altLang="en-US" sz="3200" dirty="0"/>
          </a:p>
          <a:p>
            <a:pPr eaLnBrk="1" hangingPunct="1">
              <a:lnSpc>
                <a:spcPct val="150000"/>
              </a:lnSpc>
            </a:pPr>
            <a:r>
              <a:rPr lang="zh-CN" altLang="en-US" sz="3200" dirty="0">
                <a:solidFill>
                  <a:srgbClr val="FF0000"/>
                </a:solidFill>
              </a:rPr>
              <a:t>判定表</a:t>
            </a:r>
            <a:r>
              <a:rPr lang="zh-CN" altLang="en-US" sz="3200" dirty="0"/>
              <a:t>设计法在设计测试用例的过程中，考虑了</a:t>
            </a:r>
            <a:r>
              <a:rPr lang="zh-CN" altLang="en-US" sz="3200" dirty="0">
                <a:solidFill>
                  <a:srgbClr val="FF0000"/>
                </a:solidFill>
              </a:rPr>
              <a:t>输入与输入</a:t>
            </a:r>
            <a:r>
              <a:rPr lang="zh-CN" altLang="en-US" sz="3200" dirty="0"/>
              <a:t>存在约束关系，但</a:t>
            </a:r>
            <a:r>
              <a:rPr lang="zh-CN" altLang="en-US" sz="3200" dirty="0">
                <a:solidFill>
                  <a:srgbClr val="00B050"/>
                </a:solidFill>
              </a:rPr>
              <a:t>没有考虑</a:t>
            </a:r>
            <a:r>
              <a:rPr lang="zh-CN" altLang="en-US" sz="3200" dirty="0"/>
              <a:t>到</a:t>
            </a:r>
            <a:r>
              <a:rPr lang="zh-CN" altLang="en-US" sz="3200" dirty="0">
                <a:solidFill>
                  <a:srgbClr val="FF0000"/>
                </a:solidFill>
              </a:rPr>
              <a:t>输入</a:t>
            </a:r>
            <a:r>
              <a:rPr lang="zh-CN" altLang="en-US" sz="3200" dirty="0"/>
              <a:t>与</a:t>
            </a:r>
            <a:r>
              <a:rPr lang="zh-CN" altLang="en-US" sz="3200" dirty="0">
                <a:solidFill>
                  <a:srgbClr val="FF0000"/>
                </a:solidFill>
              </a:rPr>
              <a:t>输出</a:t>
            </a:r>
            <a:r>
              <a:rPr lang="zh-CN" altLang="en-US" sz="3200" dirty="0"/>
              <a:t>之间的</a:t>
            </a:r>
            <a:r>
              <a:rPr lang="zh-CN" altLang="en-US" sz="3200" dirty="0">
                <a:solidFill>
                  <a:srgbClr val="7030A0"/>
                </a:solidFill>
              </a:rPr>
              <a:t>约束关系</a:t>
            </a:r>
            <a:r>
              <a:rPr lang="zh-CN" altLang="en-US" sz="3200" dirty="0"/>
              <a:t>。</a:t>
            </a:r>
            <a:endParaRPr lang="zh-CN" alt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5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charRg st="0" end="5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charRg st="0" end="5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59" end="1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charRg st="59" end="1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charRg st="59" end="1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Rectangle 2"/>
          <p:cNvSpPr>
            <a:spLocks noGrp="1"/>
          </p:cNvSpPr>
          <p:nvPr>
            <p:ph type="title"/>
          </p:nvPr>
        </p:nvSpPr>
        <p:spPr>
          <a:xfrm>
            <a:off x="685800" y="250825"/>
            <a:ext cx="7772400" cy="962025"/>
          </a:xfrm>
        </p:spPr>
        <p:txBody>
          <a:bodyPr vert="horz" wrap="square" lIns="91440" tIns="45720" rIns="91440" bIns="45720" anchor="t"/>
          <a:p>
            <a:pPr eaLnBrk="1" hangingPunct="1"/>
            <a:r>
              <a:rPr lang="zh-CN" altLang="en-US" dirty="0"/>
              <a:t>因果图法概述</a:t>
            </a:r>
            <a:endParaRPr lang="zh-CN" altLang="en-US" dirty="0"/>
          </a:p>
        </p:txBody>
      </p:sp>
      <p:sp>
        <p:nvSpPr>
          <p:cNvPr id="10243" name="Rectangle 3"/>
          <p:cNvSpPr>
            <a:spLocks noGrp="1"/>
          </p:cNvSpPr>
          <p:nvPr>
            <p:ph idx="1"/>
          </p:nvPr>
        </p:nvSpPr>
        <p:spPr>
          <a:xfrm>
            <a:off x="468313" y="1212850"/>
            <a:ext cx="7772400" cy="4738688"/>
          </a:xfrm>
        </p:spPr>
        <p:txBody>
          <a:bodyPr vert="horz" wrap="square" lIns="91440" tIns="45720" rIns="91440" bIns="45720" anchor="t"/>
          <a:p>
            <a:pPr eaLnBrk="1" hangingPunct="1">
              <a:lnSpc>
                <a:spcPct val="90000"/>
              </a:lnSpc>
              <a:buFont typeface="Wingdings 2" panose="05020102010507070707" pitchFamily="18" charset="2"/>
              <a:buChar char=""/>
            </a:pPr>
            <a:r>
              <a:rPr lang="zh-CN" altLang="en-US" sz="4800" dirty="0">
                <a:solidFill>
                  <a:srgbClr val="FF0000"/>
                </a:solidFill>
              </a:rPr>
              <a:t>因果图法</a:t>
            </a:r>
            <a:r>
              <a:rPr lang="zh-CN" altLang="en-US" sz="4800" dirty="0"/>
              <a:t>（</a:t>
            </a:r>
            <a:r>
              <a:rPr lang="en-US" altLang="zh-CN" sz="4800" dirty="0"/>
              <a:t>Cause-Effect</a:t>
            </a:r>
            <a:r>
              <a:rPr lang="zh-CN" altLang="en-US" sz="4800" dirty="0"/>
              <a:t>）是一种</a:t>
            </a:r>
            <a:r>
              <a:rPr lang="zh-CN" altLang="en-US" sz="4800" dirty="0">
                <a:solidFill>
                  <a:srgbClr val="00B050"/>
                </a:solidFill>
              </a:rPr>
              <a:t>适合于描述对于多种输入条件组合</a:t>
            </a:r>
            <a:r>
              <a:rPr lang="zh-CN" altLang="en-US" sz="4800" dirty="0"/>
              <a:t>的测试方法。</a:t>
            </a:r>
            <a:endParaRPr lang="zh-CN" altLang="en-US" sz="4800" dirty="0"/>
          </a:p>
          <a:p>
            <a:pPr eaLnBrk="1" hangingPunct="1">
              <a:lnSpc>
                <a:spcPct val="90000"/>
              </a:lnSpc>
              <a:buFont typeface="Wingdings 2" panose="05020102010507070707" pitchFamily="18" charset="2"/>
              <a:buChar char=""/>
            </a:pPr>
            <a:r>
              <a:rPr lang="en-US" altLang="zh-CN" sz="4000" dirty="0"/>
              <a:t>因果图在软件测试用例的设计过程中，用于描述</a:t>
            </a:r>
            <a:r>
              <a:rPr lang="en-US" altLang="zh-CN" sz="4000" dirty="0">
                <a:solidFill>
                  <a:srgbClr val="FF0000"/>
                </a:solidFill>
              </a:rPr>
              <a:t>输入与输入</a:t>
            </a:r>
            <a:r>
              <a:rPr lang="en-US" altLang="zh-CN" sz="4000" dirty="0"/>
              <a:t>、</a:t>
            </a:r>
            <a:r>
              <a:rPr lang="en-US" altLang="zh-CN" sz="4000" dirty="0">
                <a:solidFill>
                  <a:srgbClr val="FF0000"/>
                </a:solidFill>
              </a:rPr>
              <a:t>输入与输出</a:t>
            </a:r>
            <a:r>
              <a:rPr lang="en-US" altLang="zh-CN" sz="4000" dirty="0"/>
              <a:t>之间存在的约束关系。</a:t>
            </a:r>
            <a:endParaRPr lang="en-US" altLang="zh-CN" sz="4000" dirty="0"/>
          </a:p>
          <a:p>
            <a:pPr eaLnBrk="1" hangingPunct="1">
              <a:lnSpc>
                <a:spcPct val="90000"/>
              </a:lnSpc>
              <a:buFont typeface="Wingdings 2" panose="05020102010507070707" pitchFamily="18" charset="2"/>
              <a:buChar char=""/>
            </a:pPr>
            <a:endParaRPr lang="zh-CN" altLang="en-US" sz="40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charRg st="0" end="4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243">
                                            <p:txEl>
                                              <p:charRg st="0" end="4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charRg st="43" end="8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243">
                                            <p:txEl>
                                              <p:charRg st="43" end="8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243">
                                            <p:txEl>
                                              <p:charRg st="43" end="8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5" name="标题 1"/>
          <p:cNvSpPr>
            <a:spLocks noGrp="1"/>
          </p:cNvSpPr>
          <p:nvPr>
            <p:ph type="title"/>
          </p:nvPr>
        </p:nvSpPr>
        <p:spPr>
          <a:xfrm>
            <a:off x="0" y="0"/>
            <a:ext cx="7772400" cy="1143000"/>
          </a:xfrm>
        </p:spPr>
        <p:txBody>
          <a:bodyPr vert="horz" wrap="square" lIns="91440" tIns="45720" rIns="91440" bIns="45720" anchor="ctr"/>
          <a:p>
            <a:r>
              <a:rPr lang="zh-CN" altLang="en-US" dirty="0"/>
              <a:t>等价类划分法</a:t>
            </a:r>
            <a:r>
              <a:rPr lang="en-US" altLang="zh-CN" dirty="0"/>
              <a:t>——</a:t>
            </a:r>
            <a:r>
              <a:rPr lang="zh-CN" altLang="en-US" dirty="0"/>
              <a:t>概念</a:t>
            </a:r>
            <a:endParaRPr lang="zh-CN" altLang="en-US" dirty="0"/>
          </a:p>
        </p:txBody>
      </p:sp>
      <p:sp>
        <p:nvSpPr>
          <p:cNvPr id="12290" name="内容占位符 2"/>
          <p:cNvSpPr>
            <a:spLocks noGrp="1"/>
          </p:cNvSpPr>
          <p:nvPr>
            <p:ph idx="1"/>
          </p:nvPr>
        </p:nvSpPr>
        <p:spPr>
          <a:xfrm>
            <a:off x="323850" y="1139825"/>
            <a:ext cx="7921625" cy="5718175"/>
          </a:xfrm>
        </p:spPr>
        <p:txBody>
          <a:bodyPr vert="horz" wrap="square" lIns="91440" tIns="45720" rIns="91440" bIns="45720" anchor="t"/>
          <a:p>
            <a:pPr>
              <a:lnSpc>
                <a:spcPct val="90000"/>
              </a:lnSpc>
              <a:buNone/>
            </a:pPr>
            <a:r>
              <a:rPr lang="en-US" altLang="zh-CN" sz="3600" dirty="0"/>
              <a:t>	</a:t>
            </a:r>
            <a:r>
              <a:rPr lang="zh-CN" altLang="en-US" sz="3600" dirty="0">
                <a:solidFill>
                  <a:srgbClr val="FF0000"/>
                </a:solidFill>
              </a:rPr>
              <a:t>等价类</a:t>
            </a:r>
            <a:r>
              <a:rPr lang="en-US" altLang="zh-CN" sz="3600" dirty="0"/>
              <a:t>——</a:t>
            </a:r>
            <a:r>
              <a:rPr lang="zh-CN" altLang="en-US" sz="3600" dirty="0"/>
              <a:t>是指某个输入域的</a:t>
            </a:r>
            <a:r>
              <a:rPr lang="zh-CN" altLang="en-US" sz="3600" dirty="0">
                <a:solidFill>
                  <a:srgbClr val="FF0000"/>
                </a:solidFill>
              </a:rPr>
              <a:t>子集合</a:t>
            </a:r>
            <a:r>
              <a:rPr lang="zh-CN" altLang="en-US" sz="3600" dirty="0"/>
              <a:t>。在该子集合中</a:t>
            </a:r>
            <a:r>
              <a:rPr lang="en-US" altLang="zh-CN" sz="3600" dirty="0"/>
              <a:t>,</a:t>
            </a:r>
            <a:r>
              <a:rPr lang="zh-CN" altLang="en-US" sz="3600" dirty="0"/>
              <a:t>各个输入数据对于揭露程序中的错误都是</a:t>
            </a:r>
            <a:r>
              <a:rPr lang="zh-CN" altLang="en-US" sz="3600" dirty="0">
                <a:solidFill>
                  <a:srgbClr val="00B0F0"/>
                </a:solidFill>
              </a:rPr>
              <a:t>等效</a:t>
            </a:r>
            <a:r>
              <a:rPr lang="zh-CN" altLang="en-US" sz="3600" dirty="0"/>
              <a:t>的。 </a:t>
            </a:r>
            <a:r>
              <a:rPr lang="en-US" altLang="zh-CN" sz="3200" dirty="0"/>
              <a:t>	</a:t>
            </a:r>
            <a:endParaRPr lang="en-US" altLang="zh-CN" sz="3200" dirty="0"/>
          </a:p>
          <a:p>
            <a:pPr>
              <a:lnSpc>
                <a:spcPct val="90000"/>
              </a:lnSpc>
              <a:buNone/>
            </a:pPr>
            <a:r>
              <a:rPr lang="en-US" altLang="zh-CN" sz="3200" dirty="0"/>
              <a:t>	</a:t>
            </a:r>
            <a:endParaRPr lang="en-US" altLang="zh-CN" sz="3200" dirty="0"/>
          </a:p>
          <a:p>
            <a:pPr lvl="1" eaLnBrk="1" hangingPunct="1">
              <a:buChar char="•"/>
            </a:pPr>
            <a:r>
              <a:rPr lang="zh-CN" altLang="en-US" sz="3200" dirty="0"/>
              <a:t>每个等价类所揭示的程序</a:t>
            </a:r>
            <a:r>
              <a:rPr lang="zh-CN" altLang="en-US" sz="3200" dirty="0">
                <a:solidFill>
                  <a:srgbClr val="00B050"/>
                </a:solidFill>
              </a:rPr>
              <a:t>错误</a:t>
            </a:r>
            <a:r>
              <a:rPr lang="zh-CN" altLang="en-US" sz="3200" dirty="0"/>
              <a:t>都是等价的</a:t>
            </a:r>
            <a:endParaRPr lang="en-US" altLang="zh-CN" sz="3200" dirty="0"/>
          </a:p>
          <a:p>
            <a:pPr lvl="1" eaLnBrk="1" hangingPunct="1">
              <a:buChar char="•"/>
            </a:pPr>
            <a:r>
              <a:rPr lang="zh-CN" altLang="en-US" sz="3200" dirty="0"/>
              <a:t>要求此方法的测试用例能</a:t>
            </a:r>
            <a:r>
              <a:rPr lang="zh-CN" altLang="en-US" sz="3200" dirty="0">
                <a:solidFill>
                  <a:srgbClr val="00B050"/>
                </a:solidFill>
              </a:rPr>
              <a:t>各自发现</a:t>
            </a:r>
            <a:r>
              <a:rPr lang="zh-CN" altLang="en-US" sz="3200" dirty="0"/>
              <a:t>一类错误，从而</a:t>
            </a:r>
            <a:r>
              <a:rPr lang="zh-CN" altLang="en-US" sz="3200" dirty="0">
                <a:solidFill>
                  <a:srgbClr val="FF0000"/>
                </a:solidFill>
              </a:rPr>
              <a:t>减少</a:t>
            </a:r>
            <a:r>
              <a:rPr lang="zh-CN" altLang="en-US" sz="3200" dirty="0"/>
              <a:t>必须开发的测试用例数 。</a:t>
            </a:r>
            <a:endParaRPr lang="zh-CN" altLang="en-US" sz="3200" dirty="0"/>
          </a:p>
        </p:txBody>
      </p:sp>
      <p:sp>
        <p:nvSpPr>
          <p:cNvPr id="24580" name="日期占位符 3"/>
          <p:cNvSpPr txBox="1">
            <a:spLocks noGrp="1"/>
          </p:cNvSpPr>
          <p:nvPr>
            <p:ph type="dt" sz="half"/>
          </p:nvPr>
        </p:nvSpPr>
        <p:spPr bwMode="auto">
          <a:xfrm>
            <a:off x="7235825" y="6453188"/>
            <a:ext cx="1439863" cy="19685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</a:ln>
        </p:spPr>
        <p:txBody>
          <a:bodyPr/>
          <a:lstStyle/>
          <a:p>
            <a:pPr marL="0" marR="0" lvl="0" indent="0" algn="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+mn-ea"/>
                <a:cs typeface="楷体" panose="02010609060101010101" pitchFamily="49" charset="-122"/>
              </a:rPr>
              <a:t>   </a:t>
            </a:r>
            <a:endParaRPr kumimoji="0" lang="zh-CN" altLang="en-US" sz="1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+mn-ea"/>
              <a:cs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charRg st="0" end="5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0">
                                            <p:txEl>
                                              <p:charRg st="0" end="5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0">
                                            <p:txEl>
                                              <p:charRg st="0" end="5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charRg st="52" end="7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290">
                                            <p:txEl>
                                              <p:charRg st="52" end="7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290">
                                            <p:txEl>
                                              <p:charRg st="52" end="7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charRg st="71" end="10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290">
                                            <p:txEl>
                                              <p:charRg st="71" end="10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290">
                                            <p:txEl>
                                              <p:charRg st="71" end="10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Rectangle 2"/>
          <p:cNvSpPr>
            <a:spLocks noGrp="1"/>
          </p:cNvSpPr>
          <p:nvPr>
            <p:ph type="title"/>
          </p:nvPr>
        </p:nvSpPr>
        <p:spPr>
          <a:xfrm>
            <a:off x="685800" y="250825"/>
            <a:ext cx="7772400" cy="962025"/>
          </a:xfrm>
        </p:spPr>
        <p:txBody>
          <a:bodyPr vert="horz" wrap="square" lIns="91440" tIns="45720" rIns="91440" bIns="45720" anchor="t"/>
          <a:p>
            <a:pPr eaLnBrk="1" hangingPunct="1"/>
            <a:r>
              <a:rPr lang="zh-CN" altLang="en-US" dirty="0"/>
              <a:t>因果图法概述</a:t>
            </a:r>
            <a:endParaRPr lang="zh-CN" altLang="en-US" dirty="0"/>
          </a:p>
        </p:txBody>
      </p:sp>
      <p:sp>
        <p:nvSpPr>
          <p:cNvPr id="10243" name="Rectangle 3"/>
          <p:cNvSpPr>
            <a:spLocks noGrp="1"/>
          </p:cNvSpPr>
          <p:nvPr>
            <p:ph idx="1"/>
          </p:nvPr>
        </p:nvSpPr>
        <p:spPr>
          <a:xfrm>
            <a:off x="395605" y="1231900"/>
            <a:ext cx="8343900" cy="5471160"/>
          </a:xfrm>
        </p:spPr>
        <p:txBody>
          <a:bodyPr vert="horz" wrap="square" lIns="91440" tIns="45720" rIns="91440" bIns="45720" anchor="t"/>
          <a:p>
            <a:pPr marL="0" indent="0" eaLnBrk="1" hangingPunct="1">
              <a:lnSpc>
                <a:spcPct val="150000"/>
              </a:lnSpc>
              <a:buFont typeface="Wingdings 2" panose="05020102010507070707" pitchFamily="18" charset="2"/>
              <a:buNone/>
            </a:pPr>
            <a:r>
              <a:rPr lang="zh-CN" altLang="en-US" sz="3200" dirty="0">
                <a:solidFill>
                  <a:srgbClr val="FF0000"/>
                </a:solidFill>
              </a:rPr>
              <a:t>因果图法</a:t>
            </a:r>
            <a:r>
              <a:rPr lang="zh-CN" altLang="en-US" sz="3200" dirty="0"/>
              <a:t>一般和</a:t>
            </a:r>
            <a:r>
              <a:rPr lang="zh-CN" altLang="en-US" sz="3200" dirty="0">
                <a:solidFill>
                  <a:srgbClr val="7030A0"/>
                </a:solidFill>
              </a:rPr>
              <a:t>判定表</a:t>
            </a:r>
            <a:r>
              <a:rPr lang="zh-CN" altLang="en-US" sz="3200" dirty="0">
                <a:solidFill>
                  <a:srgbClr val="C00000"/>
                </a:solidFill>
              </a:rPr>
              <a:t>结合使用</a:t>
            </a:r>
            <a:r>
              <a:rPr lang="zh-CN" altLang="en-US" sz="3200" dirty="0"/>
              <a:t>，通过映射同时发生相互影响的</a:t>
            </a:r>
            <a:r>
              <a:rPr lang="zh-CN" altLang="en-US" sz="3200" dirty="0">
                <a:solidFill>
                  <a:srgbClr val="00B050"/>
                </a:solidFill>
              </a:rPr>
              <a:t>多个输入</a:t>
            </a:r>
            <a:r>
              <a:rPr lang="zh-CN" altLang="en-US" sz="3200" dirty="0"/>
              <a:t>来确定判定条件。它适合于检查程序输入条件的</a:t>
            </a:r>
            <a:r>
              <a:rPr lang="zh-CN" altLang="en-US" sz="3200" dirty="0">
                <a:solidFill>
                  <a:srgbClr val="7030A0"/>
                </a:solidFill>
              </a:rPr>
              <a:t>各种组合</a:t>
            </a:r>
            <a:r>
              <a:rPr lang="zh-CN" altLang="en-US" sz="3200" dirty="0"/>
              <a:t>情况。</a:t>
            </a:r>
            <a:endParaRPr lang="zh-CN" altLang="en-US" sz="3200" dirty="0"/>
          </a:p>
          <a:p>
            <a:pPr marL="0" indent="0" eaLnBrk="1" hangingPunct="1">
              <a:lnSpc>
                <a:spcPct val="150000"/>
              </a:lnSpc>
              <a:buFont typeface="Wingdings 2" panose="05020102010507070707" pitchFamily="18" charset="2"/>
              <a:buNone/>
            </a:pPr>
            <a:endParaRPr lang="en-US" altLang="zh-CN" sz="3200" dirty="0"/>
          </a:p>
          <a:p>
            <a:pPr marL="0" indent="0" eaLnBrk="1" hangingPunct="1">
              <a:lnSpc>
                <a:spcPct val="150000"/>
              </a:lnSpc>
              <a:buChar char=""/>
            </a:pPr>
            <a:r>
              <a:rPr lang="zh-CN" altLang="en-US" sz="2800" dirty="0"/>
              <a:t>采用因果图法能帮助我们按照一定的步骤选择一组高效的测试用例，同时，还能指出程序规范中存在什么问题。 </a:t>
            </a:r>
            <a:endParaRPr lang="zh-CN" altLang="en-US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charRg st="79" end="1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243">
                                            <p:txEl>
                                              <p:charRg st="79" end="1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13" end="1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0243">
                                            <p:txEl>
                                              <p:pRg st="113" end="1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Rectangle 2"/>
          <p:cNvSpPr>
            <a:spLocks noGrp="1"/>
          </p:cNvSpPr>
          <p:nvPr>
            <p:ph type="title"/>
          </p:nvPr>
        </p:nvSpPr>
        <p:spPr>
          <a:xfrm>
            <a:off x="611188" y="217488"/>
            <a:ext cx="7772400" cy="1143000"/>
          </a:xfrm>
        </p:spPr>
        <p:txBody>
          <a:bodyPr vert="horz" wrap="square" lIns="91440" tIns="45720" rIns="91440" bIns="45720" anchor="t"/>
          <a:p>
            <a:pPr eaLnBrk="1" hangingPunct="1"/>
            <a:r>
              <a:rPr lang="zh-CN" altLang="en-US" dirty="0"/>
              <a:t>因果图中出现的基本符号</a:t>
            </a:r>
            <a:endParaRPr lang="zh-CN" altLang="en-US" dirty="0"/>
          </a:p>
        </p:txBody>
      </p:sp>
      <p:grpSp>
        <p:nvGrpSpPr>
          <p:cNvPr id="2" name="组合 4"/>
          <p:cNvGrpSpPr/>
          <p:nvPr/>
        </p:nvGrpSpPr>
        <p:grpSpPr>
          <a:xfrm>
            <a:off x="2124075" y="1506538"/>
            <a:ext cx="4170363" cy="1203325"/>
            <a:chOff x="3038" y="2813"/>
            <a:chExt cx="6316" cy="1226"/>
          </a:xfrm>
        </p:grpSpPr>
        <p:sp>
          <p:nvSpPr>
            <p:cNvPr id="20485" name="Oval 4"/>
            <p:cNvSpPr/>
            <p:nvPr/>
          </p:nvSpPr>
          <p:spPr>
            <a:xfrm>
              <a:off x="3037" y="2812"/>
              <a:ext cx="1135" cy="1135"/>
            </a:xfrm>
            <a:prstGeom prst="ellipse">
              <a:avLst/>
            </a:prstGeom>
            <a:noFill/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>
              <a:lvl1pPr marL="342900" indent="-342900" algn="l" defTabSz="457200" rtl="0" fontAlgn="base">
                <a:spcBef>
                  <a:spcPts val="1000"/>
                </a:spcBef>
                <a:spcAft>
                  <a:spcPct val="0"/>
                </a:spcAft>
                <a:buClr>
                  <a:schemeClr val="accent1"/>
                </a:buClr>
                <a:buSzPct val="80000"/>
                <a:buFont typeface="Wingdings 3" panose="05040102010807070707" pitchFamily="18" charset="2"/>
                <a:buChar char=""/>
                <a:defRPr kern="1200">
                  <a:solidFill>
                    <a:srgbClr val="404040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457200" rtl="0" fontAlgn="base">
                <a:spcBef>
                  <a:spcPts val="1000"/>
                </a:spcBef>
                <a:spcAft>
                  <a:spcPct val="0"/>
                </a:spcAft>
                <a:buClr>
                  <a:schemeClr val="accent1"/>
                </a:buClr>
                <a:buSzPct val="80000"/>
                <a:buFont typeface="Wingdings 3" panose="05040102010807070707" pitchFamily="18" charset="2"/>
                <a:buChar char=""/>
                <a:defRPr sz="1600" kern="1200">
                  <a:solidFill>
                    <a:srgbClr val="404040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457200" rtl="0" fontAlgn="base">
                <a:spcBef>
                  <a:spcPts val="1000"/>
                </a:spcBef>
                <a:spcAft>
                  <a:spcPct val="0"/>
                </a:spcAft>
                <a:buClr>
                  <a:schemeClr val="accent1"/>
                </a:buClr>
                <a:buSzPct val="80000"/>
                <a:buFont typeface="Wingdings 3" panose="05040102010807070707" pitchFamily="18" charset="2"/>
                <a:buChar char=""/>
                <a:defRPr sz="1400" kern="1200">
                  <a:solidFill>
                    <a:srgbClr val="404040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457200" rtl="0" fontAlgn="base">
                <a:spcBef>
                  <a:spcPts val="1000"/>
                </a:spcBef>
                <a:spcAft>
                  <a:spcPct val="0"/>
                </a:spcAft>
                <a:buClr>
                  <a:schemeClr val="accent1"/>
                </a:buClr>
                <a:buSzPct val="80000"/>
                <a:buFont typeface="Wingdings 3" panose="05040102010807070707" pitchFamily="18" charset="2"/>
                <a:buChar char=""/>
                <a:defRPr sz="1200" kern="1200">
                  <a:solidFill>
                    <a:srgbClr val="404040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457200" rtl="0" fontAlgn="base">
                <a:spcBef>
                  <a:spcPts val="1000"/>
                </a:spcBef>
                <a:spcAft>
                  <a:spcPct val="0"/>
                </a:spcAft>
                <a:buClr>
                  <a:schemeClr val="accent1"/>
                </a:buClr>
                <a:buSzPct val="80000"/>
                <a:buFont typeface="Wingdings 3" panose="05040102010807070707" pitchFamily="18" charset="2"/>
                <a:buChar char=""/>
                <a:defRPr sz="1200" kern="1200">
                  <a:solidFill>
                    <a:srgbClr val="404040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ctr" defTabSz="914400" eaLnBrk="1" hangingPunct="1">
                <a:spcBef>
                  <a:spcPct val="20000"/>
                </a:spcBef>
                <a:buClrTx/>
                <a:buSzTx/>
                <a:buFont typeface="Arial" panose="020B0604020202020204" pitchFamily="34" charset="0"/>
                <a:buNone/>
              </a:pPr>
              <a:r>
                <a:rPr lang="zh-CN" altLang="en-US" sz="2000" b="1" dirty="0">
                  <a:solidFill>
                    <a:schemeClr val="tx2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原因</a:t>
              </a:r>
              <a:endParaRPr lang="zh-CN" altLang="en-US" sz="20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0486" name="Oval 5"/>
            <p:cNvSpPr/>
            <p:nvPr/>
          </p:nvSpPr>
          <p:spPr>
            <a:xfrm>
              <a:off x="8220" y="2905"/>
              <a:ext cx="1135" cy="1135"/>
            </a:xfrm>
            <a:prstGeom prst="ellipse">
              <a:avLst/>
            </a:prstGeom>
            <a:noFill/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>
              <a:lvl1pPr marL="342900" indent="-342900" algn="l" defTabSz="457200" rtl="0" fontAlgn="base">
                <a:spcBef>
                  <a:spcPts val="1000"/>
                </a:spcBef>
                <a:spcAft>
                  <a:spcPct val="0"/>
                </a:spcAft>
                <a:buClr>
                  <a:schemeClr val="accent1"/>
                </a:buClr>
                <a:buSzPct val="80000"/>
                <a:buFont typeface="Wingdings 3" panose="05040102010807070707" pitchFamily="18" charset="2"/>
                <a:buChar char=""/>
                <a:defRPr kern="1200">
                  <a:solidFill>
                    <a:srgbClr val="404040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457200" rtl="0" fontAlgn="base">
                <a:spcBef>
                  <a:spcPts val="1000"/>
                </a:spcBef>
                <a:spcAft>
                  <a:spcPct val="0"/>
                </a:spcAft>
                <a:buClr>
                  <a:schemeClr val="accent1"/>
                </a:buClr>
                <a:buSzPct val="80000"/>
                <a:buFont typeface="Wingdings 3" panose="05040102010807070707" pitchFamily="18" charset="2"/>
                <a:buChar char=""/>
                <a:defRPr sz="1600" kern="1200">
                  <a:solidFill>
                    <a:srgbClr val="404040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457200" rtl="0" fontAlgn="base">
                <a:spcBef>
                  <a:spcPts val="1000"/>
                </a:spcBef>
                <a:spcAft>
                  <a:spcPct val="0"/>
                </a:spcAft>
                <a:buClr>
                  <a:schemeClr val="accent1"/>
                </a:buClr>
                <a:buSzPct val="80000"/>
                <a:buFont typeface="Wingdings 3" panose="05040102010807070707" pitchFamily="18" charset="2"/>
                <a:buChar char=""/>
                <a:defRPr sz="1400" kern="1200">
                  <a:solidFill>
                    <a:srgbClr val="404040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457200" rtl="0" fontAlgn="base">
                <a:spcBef>
                  <a:spcPts val="1000"/>
                </a:spcBef>
                <a:spcAft>
                  <a:spcPct val="0"/>
                </a:spcAft>
                <a:buClr>
                  <a:schemeClr val="accent1"/>
                </a:buClr>
                <a:buSzPct val="80000"/>
                <a:buFont typeface="Wingdings 3" panose="05040102010807070707" pitchFamily="18" charset="2"/>
                <a:buChar char=""/>
                <a:defRPr sz="1200" kern="1200">
                  <a:solidFill>
                    <a:srgbClr val="404040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457200" rtl="0" fontAlgn="base">
                <a:spcBef>
                  <a:spcPts val="1000"/>
                </a:spcBef>
                <a:spcAft>
                  <a:spcPct val="0"/>
                </a:spcAft>
                <a:buClr>
                  <a:schemeClr val="accent1"/>
                </a:buClr>
                <a:buSzPct val="80000"/>
                <a:buFont typeface="Wingdings 3" panose="05040102010807070707" pitchFamily="18" charset="2"/>
                <a:buChar char=""/>
                <a:defRPr sz="1200" kern="1200">
                  <a:solidFill>
                    <a:srgbClr val="404040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ctr" defTabSz="914400" eaLnBrk="1" hangingPunct="1">
                <a:spcBef>
                  <a:spcPct val="20000"/>
                </a:spcBef>
                <a:buClrTx/>
                <a:buSzTx/>
                <a:buFont typeface="Arial" panose="020B0604020202020204" pitchFamily="34" charset="0"/>
                <a:buNone/>
              </a:pPr>
              <a:r>
                <a:rPr lang="zh-CN" altLang="en-US" sz="2000" b="1" dirty="0">
                  <a:solidFill>
                    <a:schemeClr val="tx2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结果</a:t>
              </a:r>
              <a:endParaRPr lang="zh-CN" altLang="en-US" sz="20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0487" name="Line 6"/>
            <p:cNvSpPr/>
            <p:nvPr/>
          </p:nvSpPr>
          <p:spPr>
            <a:xfrm flipV="1">
              <a:off x="4162" y="3360"/>
              <a:ext cx="4057" cy="15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13319" name="Rectangle 7"/>
          <p:cNvSpPr>
            <a:spLocks noChangeArrowheads="1"/>
          </p:cNvSpPr>
          <p:nvPr/>
        </p:nvSpPr>
        <p:spPr bwMode="auto">
          <a:xfrm>
            <a:off x="681038" y="2459355"/>
            <a:ext cx="7632700" cy="4398645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 marL="342900" marR="0" lvl="1" indent="-342900" algn="l" defTabSz="91440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Tx/>
              <a:buNone/>
              <a:defRPr/>
            </a:pPr>
            <a:r>
              <a:rPr kumimoji="1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通常在因果图中，</a:t>
            </a:r>
            <a:endParaRPr kumimoji="1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800100" marR="0" lvl="2" indent="-342900" algn="l" defTabSz="91440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Tx/>
              <a:buNone/>
              <a:defRPr/>
            </a:pPr>
            <a:r>
              <a:rPr kumimoji="1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用</a:t>
            </a:r>
            <a:r>
              <a:rPr kumimoji="1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Ci</a:t>
            </a:r>
            <a:r>
              <a:rPr kumimoji="1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表示原因；</a:t>
            </a:r>
            <a:endParaRPr kumimoji="1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800100" marR="0" lvl="2" indent="-342900" algn="l" defTabSz="91440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Tx/>
              <a:buNone/>
              <a:defRPr/>
            </a:pPr>
            <a:r>
              <a:rPr kumimoji="1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用</a:t>
            </a:r>
            <a:r>
              <a:rPr kumimoji="1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Ei</a:t>
            </a:r>
            <a:r>
              <a:rPr kumimoji="1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表示结果；</a:t>
            </a:r>
            <a:endParaRPr kumimoji="1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800100" marR="0" lvl="2" indent="-342900" algn="l" defTabSz="91440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Tx/>
              <a:buNone/>
              <a:defRPr/>
            </a:pPr>
            <a:r>
              <a:rPr kumimoji="1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各结点表示状态，可取值“</a:t>
            </a:r>
            <a:r>
              <a:rPr kumimoji="1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0”</a:t>
            </a:r>
            <a:r>
              <a:rPr kumimoji="1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或“</a:t>
            </a:r>
            <a:r>
              <a:rPr kumimoji="1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1”</a:t>
            </a:r>
            <a:r>
              <a:rPr kumimoji="1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；</a:t>
            </a:r>
            <a:endParaRPr kumimoji="1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800100" marR="0" lvl="2" indent="-342900" algn="l" defTabSz="91440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Tx/>
              <a:buNone/>
              <a:defRPr/>
            </a:pPr>
            <a:r>
              <a:rPr kumimoji="1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“</a:t>
            </a:r>
            <a:r>
              <a:rPr kumimoji="1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0</a:t>
            </a:r>
            <a:r>
              <a:rPr kumimoji="1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”</a:t>
            </a:r>
            <a:r>
              <a:rPr kumimoji="1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表示某状态</a:t>
            </a:r>
            <a:r>
              <a:rPr kumimoji="1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不</a:t>
            </a:r>
            <a:r>
              <a:rPr kumimoji="1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出现；</a:t>
            </a:r>
            <a:endParaRPr kumimoji="1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800100" marR="0" lvl="2" indent="-342900" algn="l" defTabSz="91440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Tx/>
              <a:buNone/>
              <a:defRPr/>
            </a:pPr>
            <a:r>
              <a:rPr kumimoji="1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“</a:t>
            </a:r>
            <a:r>
              <a:rPr kumimoji="1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</a:t>
            </a:r>
            <a:r>
              <a:rPr kumimoji="1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”</a:t>
            </a:r>
            <a:r>
              <a:rPr kumimoji="1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表示某状态出现。</a:t>
            </a:r>
            <a:endParaRPr kumimoji="1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319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319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>
                                            <p:txEl>
                                              <p:charRg st="9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319">
                                            <p:txEl>
                                              <p:charRg st="9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319">
                                            <p:txEl>
                                              <p:charRg st="9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>
                                            <p:txEl>
                                              <p:charRg st="18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319">
                                            <p:txEl>
                                              <p:charRg st="18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319">
                                            <p:txEl>
                                              <p:charRg st="18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>
                                            <p:txEl>
                                              <p:charRg st="27" end="4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319">
                                            <p:txEl>
                                              <p:charRg st="27" end="4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319">
                                            <p:txEl>
                                              <p:charRg st="27" end="4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>
                                            <p:txEl>
                                              <p:charRg st="47" end="6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3319">
                                            <p:txEl>
                                              <p:charRg st="47" end="6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319">
                                            <p:txEl>
                                              <p:charRg st="47" end="6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>
                                            <p:txEl>
                                              <p:charRg st="60" end="7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3319">
                                            <p:txEl>
                                              <p:charRg st="60" end="7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3319">
                                            <p:txEl>
                                              <p:charRg st="60" end="7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9" name="Rectangle 3"/>
          <p:cNvSpPr>
            <a:spLocks noGrp="1" noChangeArrowheads="1"/>
          </p:cNvSpPr>
          <p:nvPr>
            <p:ph idx="1"/>
          </p:nvPr>
        </p:nvSpPr>
        <p:spPr>
          <a:xfrm>
            <a:off x="320675" y="315913"/>
            <a:ext cx="7772400" cy="88265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/>
          <a:p>
            <a:pPr marL="342900" marR="0" lvl="0" indent="-34290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Tx/>
              <a:buNone/>
              <a:defRPr/>
            </a:pPr>
            <a:r>
              <a:rPr kumimoji="0" lang="zh-CN" altLang="en-US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因果图中</a:t>
            </a:r>
            <a:r>
              <a:rPr kumimoji="0" lang="zh-CN" altLang="en-US" sz="4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原因</a:t>
            </a:r>
            <a:r>
              <a:rPr kumimoji="0" lang="zh-CN" altLang="en-US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和</a:t>
            </a:r>
            <a:r>
              <a:rPr kumimoji="0" lang="zh-CN" altLang="en-US" sz="4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结果</a:t>
            </a:r>
            <a:r>
              <a:rPr kumimoji="0" lang="zh-CN" altLang="en-US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的基本关系</a:t>
            </a:r>
            <a:endParaRPr kumimoji="0" lang="zh-CN" altLang="en-US" sz="40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21508" name="Picture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8325" y="1198563"/>
            <a:ext cx="3448050" cy="1384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09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0675" y="3921125"/>
            <a:ext cx="3944938" cy="1238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2103438" y="2638425"/>
            <a:ext cx="6583363" cy="8302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 eaLnBrk="1" hangingPunct="1">
              <a:buClrTx/>
              <a:buSzTx/>
              <a:buFont typeface="Arial" panose="020B0604020202020204" pitchFamily="34" charset="0"/>
              <a:defRPr/>
            </a:pPr>
            <a:r>
              <a:rPr kumimoji="0" sz="2400" kern="1200" cap="none" spc="0" normalizeH="0" baseline="0" noProof="0" dirty="0">
                <a:latin typeface="+mn-ea"/>
                <a:ea typeface="+mn-ea"/>
                <a:cs typeface="+mn-cs"/>
                <a:sym typeface="+mn-ea"/>
              </a:rPr>
              <a:t>若输入条件</a:t>
            </a:r>
            <a:r>
              <a:rPr kumimoji="0" sz="2400" kern="1200" cap="none" spc="0" normalizeH="0" baseline="0" noProof="0" dirty="0">
                <a:solidFill>
                  <a:srgbClr val="C00000"/>
                </a:solidFill>
                <a:latin typeface="+mn-ea"/>
                <a:ea typeface="+mn-ea"/>
                <a:cs typeface="+mn-cs"/>
                <a:sym typeface="+mn-ea"/>
              </a:rPr>
              <a:t>发生</a:t>
            </a:r>
            <a:r>
              <a:rPr kumimoji="0" sz="2400" kern="1200" cap="none" spc="0" normalizeH="0" baseline="0" noProof="0" dirty="0">
                <a:latin typeface="+mn-ea"/>
                <a:ea typeface="+mn-ea"/>
                <a:cs typeface="+mn-cs"/>
                <a:sym typeface="+mn-ea"/>
              </a:rPr>
              <a:t>，则一定</a:t>
            </a:r>
            <a:r>
              <a:rPr kumimoji="0" sz="2400" kern="1200" cap="none" spc="0" normalizeH="0" baseline="0" noProof="0" dirty="0">
                <a:solidFill>
                  <a:srgbClr val="C00000"/>
                </a:solidFill>
                <a:latin typeface="+mn-ea"/>
                <a:ea typeface="+mn-ea"/>
                <a:cs typeface="+mn-cs"/>
                <a:sym typeface="+mn-ea"/>
              </a:rPr>
              <a:t>会</a:t>
            </a:r>
            <a:r>
              <a:rPr kumimoji="0" sz="2400" kern="1200" cap="none" spc="0" normalizeH="0" baseline="0" noProof="0" dirty="0">
                <a:latin typeface="+mn-ea"/>
                <a:ea typeface="+mn-ea"/>
                <a:cs typeface="+mn-cs"/>
                <a:sym typeface="+mn-ea"/>
              </a:rPr>
              <a:t>产生对应的</a:t>
            </a:r>
            <a:r>
              <a:rPr kumimoji="0" sz="2400" kern="1200" cap="none" spc="0" normalizeH="0" baseline="0" noProof="0" dirty="0">
                <a:solidFill>
                  <a:srgbClr val="C00000"/>
                </a:solidFill>
                <a:latin typeface="+mn-ea"/>
                <a:ea typeface="+mn-ea"/>
                <a:cs typeface="+mn-cs"/>
                <a:sym typeface="+mn-ea"/>
              </a:rPr>
              <a:t>输出</a:t>
            </a:r>
            <a:r>
              <a:rPr kumimoji="0" sz="2400" kern="1200" cap="none" spc="0" normalizeH="0" baseline="0" noProof="0" dirty="0">
                <a:latin typeface="+mn-ea"/>
                <a:ea typeface="+mn-ea"/>
                <a:cs typeface="+mn-cs"/>
                <a:sym typeface="+mn-ea"/>
              </a:rPr>
              <a:t>，</a:t>
            </a:r>
            <a:endParaRPr kumimoji="0" sz="2400" kern="1200" cap="none" spc="0" normalizeH="0" baseline="0" noProof="0" dirty="0">
              <a:latin typeface="+mn-ea"/>
              <a:ea typeface="+mn-ea"/>
              <a:cs typeface="+mn-cs"/>
              <a:sym typeface="+mn-ea"/>
            </a:endParaRPr>
          </a:p>
          <a:p>
            <a:pPr marR="0" defTabSz="914400" eaLnBrk="1" hangingPunct="1">
              <a:buClrTx/>
              <a:buSzTx/>
              <a:buFont typeface="Arial" panose="020B0604020202020204" pitchFamily="34" charset="0"/>
              <a:defRPr/>
            </a:pPr>
            <a:r>
              <a:rPr kumimoji="0" sz="2400" kern="1200" cap="none" spc="0" normalizeH="0" baseline="0" noProof="0" dirty="0">
                <a:latin typeface="+mn-ea"/>
                <a:ea typeface="+mn-ea"/>
                <a:cs typeface="+mn-cs"/>
                <a:sym typeface="+mn-ea"/>
              </a:rPr>
              <a:t>若输入条件</a:t>
            </a:r>
            <a:r>
              <a:rPr kumimoji="0" sz="2400" kern="1200" cap="none" spc="0" normalizeH="0" baseline="0" noProof="0" dirty="0">
                <a:solidFill>
                  <a:srgbClr val="C00000"/>
                </a:solidFill>
                <a:latin typeface="+mn-ea"/>
                <a:ea typeface="+mn-ea"/>
                <a:cs typeface="+mn-cs"/>
                <a:sym typeface="+mn-ea"/>
              </a:rPr>
              <a:t>不发生</a:t>
            </a:r>
            <a:r>
              <a:rPr kumimoji="0" sz="2400" kern="1200" cap="none" spc="0" normalizeH="0" baseline="0" noProof="0" dirty="0">
                <a:latin typeface="+mn-ea"/>
                <a:ea typeface="+mn-ea"/>
                <a:cs typeface="+mn-cs"/>
                <a:sym typeface="+mn-ea"/>
              </a:rPr>
              <a:t>，则一定</a:t>
            </a:r>
            <a:r>
              <a:rPr kumimoji="0" sz="2400" kern="1200" cap="none" spc="0" normalizeH="0" baseline="0" noProof="0" dirty="0">
                <a:solidFill>
                  <a:srgbClr val="C00000"/>
                </a:solidFill>
                <a:latin typeface="+mn-ea"/>
                <a:ea typeface="+mn-ea"/>
                <a:cs typeface="+mn-cs"/>
                <a:sym typeface="+mn-ea"/>
              </a:rPr>
              <a:t>不会</a:t>
            </a:r>
            <a:r>
              <a:rPr kumimoji="0" sz="2400" kern="1200" cap="none" spc="0" normalizeH="0" baseline="0" noProof="0" dirty="0">
                <a:latin typeface="+mn-ea"/>
                <a:ea typeface="+mn-ea"/>
                <a:cs typeface="+mn-cs"/>
                <a:sym typeface="+mn-ea"/>
              </a:rPr>
              <a:t>产生对应的输出</a:t>
            </a:r>
            <a:endParaRPr kumimoji="0" sz="2400" kern="1200" cap="none" spc="0" normalizeH="0" baseline="0" noProof="0" dirty="0">
              <a:latin typeface="+mn-ea"/>
              <a:ea typeface="+mn-ea"/>
              <a:cs typeface="+mn-cs"/>
              <a:sym typeface="+mn-ea"/>
            </a:endParaRPr>
          </a:p>
        </p:txBody>
      </p:sp>
      <p:sp>
        <p:nvSpPr>
          <p:cNvPr id="3" name="文本框 5"/>
          <p:cNvSpPr txBox="1"/>
          <p:nvPr/>
        </p:nvSpPr>
        <p:spPr>
          <a:xfrm>
            <a:off x="2128838" y="5407025"/>
            <a:ext cx="6357937" cy="828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457200" rtl="0" fontAlgn="base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fontAlgn="base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fontAlgn="base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fontAlgn="base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fontAlgn="base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zh-CN" altLang="en-US" sz="24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若输入条件发生，则一定</a:t>
            </a:r>
            <a:r>
              <a:rPr lang="zh-CN" altLang="en-US" sz="2400" dirty="0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不</a:t>
            </a:r>
            <a:r>
              <a:rPr lang="zh-CN" altLang="en-US" sz="24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会产生对应的输出，若输入条件不发生，一定</a:t>
            </a:r>
            <a:r>
              <a:rPr lang="zh-CN" altLang="en-US" sz="2400" dirty="0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会</a:t>
            </a:r>
            <a:r>
              <a:rPr lang="zh-CN" altLang="en-US" sz="24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产生对应的输出</a:t>
            </a:r>
            <a:endParaRPr lang="zh-CN" altLang="en-US" sz="240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9" name="Rectangle 3"/>
          <p:cNvSpPr>
            <a:spLocks noGrp="1" noChangeArrowheads="1"/>
          </p:cNvSpPr>
          <p:nvPr>
            <p:ph idx="1"/>
          </p:nvPr>
        </p:nvSpPr>
        <p:spPr>
          <a:xfrm>
            <a:off x="422275" y="303213"/>
            <a:ext cx="7772400" cy="88265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/>
          <a:p>
            <a:pPr marL="342900" marR="0" lvl="0" indent="-34290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Tx/>
              <a:buNone/>
              <a:defRPr/>
            </a:pPr>
            <a:r>
              <a:rPr kumimoji="0" lang="zh-CN" altLang="en-US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因果图中</a:t>
            </a:r>
            <a:r>
              <a:rPr kumimoji="0" lang="zh-CN" altLang="en-US" sz="4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原因</a:t>
            </a:r>
            <a:r>
              <a:rPr kumimoji="0" lang="zh-CN" altLang="en-US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和</a:t>
            </a:r>
            <a:r>
              <a:rPr kumimoji="0" lang="zh-CN" altLang="en-US" sz="4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结果</a:t>
            </a:r>
            <a:r>
              <a:rPr kumimoji="0" lang="zh-CN" altLang="en-US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的基本关系</a:t>
            </a:r>
            <a:endParaRPr kumimoji="0" lang="zh-CN" altLang="en-US" sz="40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21510" name="Picture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5650" y="1341438"/>
            <a:ext cx="2486025" cy="2552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8" name="Picture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75250" y="4360863"/>
            <a:ext cx="2676525" cy="21050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32" name="文本框 2"/>
          <p:cNvSpPr txBox="1"/>
          <p:nvPr/>
        </p:nvSpPr>
        <p:spPr>
          <a:xfrm>
            <a:off x="835025" y="4679950"/>
            <a:ext cx="3759200" cy="1200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457200" rtl="0" fontAlgn="base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fontAlgn="base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fontAlgn="base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fontAlgn="base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fontAlgn="base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zh-CN" altLang="en-US" sz="24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多个输入条件，只有</a:t>
            </a:r>
            <a:r>
              <a:rPr lang="zh-CN" altLang="en-US" sz="2400" dirty="0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所有</a:t>
            </a:r>
            <a:r>
              <a:rPr lang="zh-CN" altLang="en-US" sz="24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输入条件发生时，</a:t>
            </a:r>
            <a:r>
              <a:rPr lang="zh-CN" altLang="en-US" sz="2400" dirty="0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才会</a:t>
            </a:r>
            <a:r>
              <a:rPr lang="zh-CN" altLang="en-US" sz="24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产生对应的输出</a:t>
            </a:r>
            <a:endParaRPr lang="zh-CN" altLang="en-US" sz="240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533" name="文本框 6"/>
          <p:cNvSpPr txBox="1"/>
          <p:nvPr/>
        </p:nvSpPr>
        <p:spPr>
          <a:xfrm>
            <a:off x="3567113" y="2105025"/>
            <a:ext cx="4449762" cy="830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457200" rtl="0" fontAlgn="base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fontAlgn="base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fontAlgn="base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fontAlgn="base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fontAlgn="base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zh-CN" altLang="en-US" sz="24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在多个输入条件中，</a:t>
            </a:r>
            <a:r>
              <a:rPr lang="zh-CN" altLang="en-US" sz="2400" dirty="0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只要</a:t>
            </a:r>
            <a:r>
              <a:rPr lang="zh-CN" altLang="en-US" sz="24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有一个发生，</a:t>
            </a:r>
            <a:r>
              <a:rPr lang="zh-CN" altLang="en-US" sz="2400" dirty="0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则会</a:t>
            </a:r>
            <a:r>
              <a:rPr lang="zh-CN" altLang="en-US" sz="24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产生对应输出。</a:t>
            </a:r>
            <a:endParaRPr lang="zh-CN" altLang="en-US" sz="240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4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74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2" grpId="0"/>
      <p:bldP spid="22533" grpId="0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Rectangle 2"/>
          <p:cNvSpPr>
            <a:spLocks noGrp="1"/>
          </p:cNvSpPr>
          <p:nvPr>
            <p:ph type="title"/>
          </p:nvPr>
        </p:nvSpPr>
        <p:spPr>
          <a:xfrm>
            <a:off x="481013" y="214313"/>
            <a:ext cx="7793037" cy="1474787"/>
          </a:xfrm>
        </p:spPr>
        <p:txBody>
          <a:bodyPr vert="horz" wrap="square" lIns="91440" tIns="45720" rIns="91440" bIns="45720" anchor="t"/>
          <a:p>
            <a:pPr eaLnBrk="1" hangingPunct="1"/>
            <a:r>
              <a:rPr lang="zh-CN" altLang="en-US" dirty="0"/>
              <a:t>因果图中</a:t>
            </a:r>
            <a:r>
              <a:rPr lang="zh-CN" altLang="en-US" dirty="0">
                <a:solidFill>
                  <a:srgbClr val="C00000"/>
                </a:solidFill>
              </a:rPr>
              <a:t>原因</a:t>
            </a:r>
            <a:r>
              <a:rPr lang="zh-CN" altLang="en-US" dirty="0"/>
              <a:t>和</a:t>
            </a:r>
            <a:r>
              <a:rPr lang="zh-CN" altLang="en-US" dirty="0">
                <a:solidFill>
                  <a:srgbClr val="C00000"/>
                </a:solidFill>
              </a:rPr>
              <a:t>结果</a:t>
            </a:r>
            <a:r>
              <a:rPr lang="zh-CN" altLang="en-US" dirty="0"/>
              <a:t>的基本关系总结</a:t>
            </a:r>
            <a:endParaRPr lang="en-US" altLang="zh-CN" dirty="0"/>
          </a:p>
        </p:txBody>
      </p:sp>
      <p:sp>
        <p:nvSpPr>
          <p:cNvPr id="15363" name="Rectangle 3"/>
          <p:cNvSpPr>
            <a:spLocks noGrp="1" noChangeArrowheads="1"/>
          </p:cNvSpPr>
          <p:nvPr>
            <p:ph idx="1"/>
          </p:nvPr>
        </p:nvSpPr>
        <p:spPr>
          <a:xfrm>
            <a:off x="488950" y="1484313"/>
            <a:ext cx="7785100" cy="4860925"/>
          </a:xfrm>
        </p:spPr>
        <p:txBody>
          <a:bodyPr vert="horz" wrap="square" lIns="91440" tIns="45720" rIns="91440" bIns="45720" numCol="1" rtlCol="0" anchor="t" anchorCtr="0" compatLnSpc="1">
            <a:noAutofit/>
          </a:bodyPr>
          <a:lstStyle/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 panose="05020102010507070707"/>
              <a:buChar char=""/>
              <a:defRPr/>
            </a:pP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恒等</a:t>
            </a: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:</a:t>
            </a: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若</a:t>
            </a: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c1</a:t>
            </a: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为</a:t>
            </a: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1,</a:t>
            </a: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则</a:t>
            </a: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e1</a:t>
            </a: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也为</a:t>
            </a: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1,</a:t>
            </a: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否则</a:t>
            </a: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e1</a:t>
            </a: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为</a:t>
            </a:r>
            <a:r>
              <a:rPr kumimoji="0" lang="en-US" altLang="zh-CN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0</a:t>
            </a:r>
            <a:r>
              <a:rPr kumimoji="0" lang="zh-CN" alt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；</a:t>
            </a:r>
            <a:endParaRPr kumimoji="0" lang="en-US" altLang="zh-CN" sz="36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 panose="05020102010507070707"/>
              <a:buChar char=""/>
              <a:defRPr/>
            </a:pP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非</a:t>
            </a: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: </a:t>
            </a: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若</a:t>
            </a: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c1</a:t>
            </a: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是</a:t>
            </a: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1,</a:t>
            </a: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则</a:t>
            </a: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e1</a:t>
            </a: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为</a:t>
            </a: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0,</a:t>
            </a: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否则</a:t>
            </a: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e1</a:t>
            </a: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是</a:t>
            </a:r>
            <a:r>
              <a:rPr kumimoji="0" lang="en-US" altLang="zh-CN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1</a:t>
            </a:r>
            <a:r>
              <a:rPr kumimoji="0" lang="zh-CN" alt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；</a:t>
            </a:r>
            <a:endParaRPr kumimoji="0" lang="en-US" altLang="zh-CN" sz="36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 panose="05020102010507070707"/>
              <a:buChar char=""/>
              <a:defRPr/>
            </a:pP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或</a:t>
            </a: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:</a:t>
            </a: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若</a:t>
            </a: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c1</a:t>
            </a: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或</a:t>
            </a: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c2</a:t>
            </a: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或</a:t>
            </a: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c3</a:t>
            </a: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是</a:t>
            </a: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1,</a:t>
            </a: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则</a:t>
            </a: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e1</a:t>
            </a: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是</a:t>
            </a: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1,</a:t>
            </a:r>
            <a:endParaRPr kumimoji="0" lang="en-US" altLang="zh-CN" sz="36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 panose="05020102010507070707"/>
              <a:buChar char=""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</a:t>
            </a: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若三者都不为</a:t>
            </a: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1,</a:t>
            </a: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则</a:t>
            </a: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e1</a:t>
            </a: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为</a:t>
            </a:r>
            <a:r>
              <a:rPr kumimoji="0" lang="en-US" altLang="zh-CN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0</a:t>
            </a:r>
            <a:r>
              <a:rPr kumimoji="0" lang="zh-CN" alt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；</a:t>
            </a:r>
            <a:endParaRPr kumimoji="0" lang="en-US" altLang="zh-CN" sz="36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 panose="05020102010507070707"/>
              <a:buChar char=""/>
              <a:defRPr/>
            </a:pP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与</a:t>
            </a: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:</a:t>
            </a: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若</a:t>
            </a: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c1</a:t>
            </a: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和</a:t>
            </a: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c2</a:t>
            </a: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都是</a:t>
            </a: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1,</a:t>
            </a: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则</a:t>
            </a: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e1</a:t>
            </a: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为</a:t>
            </a: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1,</a:t>
            </a:r>
            <a:endParaRPr kumimoji="0" lang="en-US" altLang="zh-CN" sz="36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 panose="05020102010507070707"/>
              <a:buChar char=""/>
              <a:defRPr/>
            </a:pP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否则若有</a:t>
            </a: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其中一个</a:t>
            </a: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不为</a:t>
            </a: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1,</a:t>
            </a: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则</a:t>
            </a: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e1</a:t>
            </a: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为</a:t>
            </a:r>
            <a:r>
              <a:rPr kumimoji="0" lang="en-US" altLang="zh-CN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0</a:t>
            </a:r>
            <a:r>
              <a:rPr kumimoji="0" lang="zh-CN" alt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。</a:t>
            </a:r>
            <a:endParaRPr kumimoji="0" lang="zh-CN" altLang="en-US" sz="36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ransition/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8" name="Rectangle 2"/>
          <p:cNvSpPr>
            <a:spLocks noGrp="1"/>
          </p:cNvSpPr>
          <p:nvPr>
            <p:ph type="title"/>
          </p:nvPr>
        </p:nvSpPr>
        <p:spPr>
          <a:xfrm>
            <a:off x="73025" y="285750"/>
            <a:ext cx="8229600" cy="1143000"/>
          </a:xfrm>
        </p:spPr>
        <p:txBody>
          <a:bodyPr vert="horz" wrap="square" lIns="91440" tIns="45720" rIns="91440" bIns="45720" anchor="t"/>
          <a:p>
            <a:pPr eaLnBrk="1" hangingPunct="1"/>
            <a:r>
              <a:rPr lang="zh-CN" altLang="en-US" dirty="0"/>
              <a:t>因果图中输入与输出的约束关系</a:t>
            </a:r>
            <a:endParaRPr lang="zh-CN" altLang="en-US" dirty="0"/>
          </a:p>
        </p:txBody>
      </p:sp>
      <p:sp>
        <p:nvSpPr>
          <p:cNvPr id="16387" name="Rectangle 3"/>
          <p:cNvSpPr>
            <a:spLocks noGrp="1" noChangeArrowheads="1"/>
          </p:cNvSpPr>
          <p:nvPr>
            <p:ph idx="1"/>
          </p:nvPr>
        </p:nvSpPr>
        <p:spPr>
          <a:xfrm>
            <a:off x="115888" y="1008063"/>
            <a:ext cx="8215313" cy="1000125"/>
          </a:xfrm>
        </p:spPr>
        <p:txBody>
          <a:bodyPr vert="horz" wrap="square" lIns="91440" tIns="45720" rIns="91440" bIns="45720" numCol="1" rtlCol="0" anchor="t" anchorCtr="0" compatLnSpc="1">
            <a:normAutofit fontScale="60000" lnSpcReduction="20000"/>
          </a:bodyPr>
          <a:lstStyle/>
          <a:p>
            <a:pPr marL="342900" marR="0" lvl="0" indent="-342900" algn="l" defTabSz="4572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Tx/>
              <a:buNone/>
              <a:defRPr/>
            </a:pPr>
            <a:r>
              <a:rPr kumimoji="0" lang="zh-CN" altLang="en-US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输入</a:t>
            </a: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\</a:t>
            </a: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输出状态之间可能存在某些依赖关系</a:t>
            </a: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,</a:t>
            </a: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这种依赖关系被称为</a:t>
            </a:r>
            <a:r>
              <a:rPr kumimoji="0" lang="zh-CN" altLang="en-US" sz="57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“</a:t>
            </a:r>
            <a:r>
              <a:rPr kumimoji="0" lang="zh-CN" altLang="en-US" sz="41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约束</a:t>
            </a:r>
            <a:r>
              <a:rPr kumimoji="0" lang="zh-CN" altLang="en-US" sz="57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”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：</a:t>
            </a:r>
            <a:endParaRPr kumimoji="0" lang="en-US" altLang="zh-CN" sz="28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Tx/>
              <a:buNone/>
              <a:defRPr/>
            </a:pPr>
            <a:endParaRPr kumimoji="0" lang="en-US" altLang="zh-CN" sz="28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pic>
        <p:nvPicPr>
          <p:cNvPr id="23556" name="Picture 6"/>
          <p:cNvPicPr>
            <a:picLocks noChangeAspect="1"/>
          </p:cNvPicPr>
          <p:nvPr/>
        </p:nvPicPr>
        <p:blipFill>
          <a:blip r:embed="rId1"/>
          <a:srcRect r="77199"/>
          <a:stretch>
            <a:fillRect/>
          </a:stretch>
        </p:blipFill>
        <p:spPr>
          <a:xfrm>
            <a:off x="344488" y="2378075"/>
            <a:ext cx="1587500" cy="2174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57" name="Picture 7"/>
          <p:cNvPicPr>
            <a:picLocks noChangeAspect="1"/>
          </p:cNvPicPr>
          <p:nvPr/>
        </p:nvPicPr>
        <p:blipFill>
          <a:blip r:embed="rId1"/>
          <a:srcRect l="21080" r="58662"/>
          <a:stretch>
            <a:fillRect/>
          </a:stretch>
        </p:blipFill>
        <p:spPr>
          <a:xfrm>
            <a:off x="2341563" y="2347913"/>
            <a:ext cx="1400175" cy="21605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58" name="Picture 8"/>
          <p:cNvPicPr>
            <a:picLocks noChangeAspect="1"/>
          </p:cNvPicPr>
          <p:nvPr/>
        </p:nvPicPr>
        <p:blipFill>
          <a:blip r:embed="rId1"/>
          <a:srcRect l="40489" r="38419"/>
          <a:stretch>
            <a:fillRect/>
          </a:stretch>
        </p:blipFill>
        <p:spPr>
          <a:xfrm>
            <a:off x="4133850" y="2346325"/>
            <a:ext cx="1457325" cy="2159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59" name="Picture 9"/>
          <p:cNvPicPr>
            <a:picLocks noChangeAspect="1"/>
          </p:cNvPicPr>
          <p:nvPr/>
        </p:nvPicPr>
        <p:blipFill>
          <a:blip r:embed="rId1"/>
          <a:srcRect l="61607" r="23225"/>
          <a:stretch>
            <a:fillRect/>
          </a:stretch>
        </p:blipFill>
        <p:spPr>
          <a:xfrm>
            <a:off x="5745163" y="2378075"/>
            <a:ext cx="1173162" cy="21605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60" name="Picture 10"/>
          <p:cNvPicPr>
            <a:picLocks noChangeAspect="1"/>
          </p:cNvPicPr>
          <p:nvPr/>
        </p:nvPicPr>
        <p:blipFill>
          <a:blip r:embed="rId1"/>
          <a:srcRect l="79308" r="2980"/>
          <a:stretch>
            <a:fillRect/>
          </a:stretch>
        </p:blipFill>
        <p:spPr>
          <a:xfrm>
            <a:off x="7380288" y="2346325"/>
            <a:ext cx="1227137" cy="21669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201613" y="4741863"/>
            <a:ext cx="8869363" cy="4603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 eaLnBrk="1" hangingPunct="1">
              <a:buClrTx/>
              <a:buSzTx/>
              <a:buFont typeface="Arial" panose="020B0604020202020204" pitchFamily="34" charset="0"/>
              <a:defRPr/>
            </a:pPr>
            <a:r>
              <a:rPr kumimoji="0" lang="en-US" altLang="zh-CN" sz="2400" kern="1200" cap="none" spc="0" normalizeH="0" baseline="0" noProof="0" dirty="0">
                <a:latin typeface="+mn-ea"/>
                <a:ea typeface="+mn-ea"/>
                <a:cs typeface="+mn-cs"/>
                <a:sym typeface="+mn-ea"/>
              </a:rPr>
              <a:t>E</a:t>
            </a:r>
            <a:r>
              <a:rPr kumimoji="0" lang="zh-CN" altLang="en-US" sz="2400" kern="1200" cap="none" spc="0" normalizeH="0" baseline="0" noProof="0" dirty="0">
                <a:latin typeface="+mn-ea"/>
                <a:ea typeface="+mn-ea"/>
                <a:cs typeface="+mn-cs"/>
                <a:sym typeface="+mn-ea"/>
              </a:rPr>
              <a:t>约束（异）：</a:t>
            </a:r>
            <a:r>
              <a:rPr kumimoji="0" lang="en-US" altLang="zh-CN" sz="2400" kern="1200" cap="none" spc="0" normalizeH="0" baseline="0" noProof="0" dirty="0">
                <a:latin typeface="+mn-ea"/>
                <a:ea typeface="+mn-ea"/>
                <a:cs typeface="+mn-cs"/>
                <a:sym typeface="+mn-ea"/>
              </a:rPr>
              <a:t>a</a:t>
            </a:r>
            <a:r>
              <a:rPr kumimoji="0" lang="zh-CN" altLang="en-US" sz="2400" kern="1200" cap="none" spc="0" normalizeH="0" baseline="0" noProof="0" dirty="0">
                <a:latin typeface="+mn-ea"/>
                <a:ea typeface="+mn-ea"/>
                <a:cs typeface="+mn-cs"/>
                <a:sym typeface="+mn-ea"/>
              </a:rPr>
              <a:t>和</a:t>
            </a:r>
            <a:r>
              <a:rPr kumimoji="0" lang="en-US" altLang="zh-CN" sz="2400" kern="1200" cap="none" spc="0" normalizeH="0" baseline="0" noProof="0" dirty="0">
                <a:latin typeface="+mn-ea"/>
                <a:ea typeface="+mn-ea"/>
                <a:cs typeface="+mn-cs"/>
                <a:sym typeface="+mn-ea"/>
              </a:rPr>
              <a:t>b</a:t>
            </a:r>
            <a:r>
              <a:rPr kumimoji="0" lang="zh-CN" altLang="en-US" sz="2400" kern="1200" cap="none" spc="0" normalizeH="0" baseline="0" noProof="0" dirty="0">
                <a:latin typeface="+mn-ea"/>
                <a:ea typeface="+mn-ea"/>
                <a:cs typeface="+mn-cs"/>
                <a:sym typeface="+mn-ea"/>
              </a:rPr>
              <a:t>中</a:t>
            </a:r>
            <a:r>
              <a:rPr kumimoji="0" lang="zh-CN" altLang="en-US" sz="2400" kern="1200" cap="none" spc="0" normalizeH="0" baseline="0" noProof="0" dirty="0">
                <a:solidFill>
                  <a:schemeClr val="accent5"/>
                </a:solidFill>
                <a:latin typeface="+mn-ea"/>
                <a:ea typeface="+mn-ea"/>
                <a:cs typeface="+mn-cs"/>
                <a:sym typeface="+mn-ea"/>
              </a:rPr>
              <a:t>至多</a:t>
            </a:r>
            <a:r>
              <a:rPr kumimoji="0" lang="zh-CN" altLang="en-US" sz="2400" kern="1200" cap="none" spc="0" normalizeH="0" baseline="0" noProof="0" dirty="0">
                <a:latin typeface="+mn-ea"/>
                <a:ea typeface="+mn-ea"/>
                <a:cs typeface="+mn-cs"/>
                <a:sym typeface="+mn-ea"/>
              </a:rPr>
              <a:t>有一个可能为</a:t>
            </a:r>
            <a:r>
              <a:rPr kumimoji="0" lang="en-US" altLang="zh-CN" sz="2400" kern="1200" cap="none" spc="0" normalizeH="0" baseline="0" noProof="0" dirty="0">
                <a:latin typeface="+mn-ea"/>
                <a:ea typeface="+mn-ea"/>
                <a:cs typeface="+mn-cs"/>
                <a:sym typeface="+mn-ea"/>
              </a:rPr>
              <a:t>1</a:t>
            </a:r>
            <a:r>
              <a:rPr kumimoji="0" lang="zh-CN" altLang="en-US" sz="2400" kern="1200" cap="none" spc="0" normalizeH="0" baseline="0" noProof="0" dirty="0">
                <a:latin typeface="+mn-ea"/>
                <a:ea typeface="+mn-ea"/>
                <a:cs typeface="+mn-cs"/>
                <a:sym typeface="+mn-ea"/>
              </a:rPr>
              <a:t>，即</a:t>
            </a:r>
            <a:r>
              <a:rPr kumimoji="0" lang="en-US" altLang="zh-CN" sz="2400" kern="1200" cap="none" spc="0" normalizeH="0" baseline="0" noProof="0" dirty="0">
                <a:latin typeface="+mn-ea"/>
                <a:ea typeface="+mn-ea"/>
                <a:cs typeface="+mn-cs"/>
                <a:sym typeface="+mn-ea"/>
              </a:rPr>
              <a:t>a</a:t>
            </a:r>
            <a:r>
              <a:rPr kumimoji="0" lang="zh-CN" altLang="en-US" sz="2400" kern="1200" cap="none" spc="0" normalizeH="0" baseline="0" noProof="0" dirty="0">
                <a:latin typeface="+mn-ea"/>
                <a:ea typeface="+mn-ea"/>
                <a:cs typeface="+mn-cs"/>
                <a:sym typeface="+mn-ea"/>
              </a:rPr>
              <a:t>和</a:t>
            </a:r>
            <a:r>
              <a:rPr kumimoji="0" lang="en-US" altLang="zh-CN" sz="2400" kern="1200" cap="none" spc="0" normalizeH="0" baseline="0" noProof="0" dirty="0">
                <a:latin typeface="+mn-ea"/>
                <a:ea typeface="+mn-ea"/>
                <a:cs typeface="+mn-cs"/>
                <a:sym typeface="+mn-ea"/>
              </a:rPr>
              <a:t>b</a:t>
            </a:r>
            <a:r>
              <a:rPr kumimoji="0" lang="zh-CN" altLang="en-US" sz="2400" kern="1200" cap="none" spc="0" normalizeH="0" baseline="0" noProof="0" dirty="0">
                <a:latin typeface="+mn-ea"/>
                <a:ea typeface="+mn-ea"/>
                <a:cs typeface="+mn-cs"/>
                <a:sym typeface="+mn-ea"/>
              </a:rPr>
              <a:t>不能同时为</a:t>
            </a:r>
            <a:r>
              <a:rPr kumimoji="0" lang="en-US" altLang="zh-CN" sz="2400" kern="1200" cap="none" spc="0" normalizeH="0" baseline="0" noProof="0" dirty="0">
                <a:latin typeface="+mn-ea"/>
                <a:ea typeface="+mn-ea"/>
                <a:cs typeface="+mn-cs"/>
                <a:sym typeface="+mn-ea"/>
              </a:rPr>
              <a:t>1</a:t>
            </a:r>
            <a:r>
              <a:rPr kumimoji="0" lang="zh-CN" altLang="en-US" sz="2400" kern="1200" cap="none" spc="0" normalizeH="0" baseline="0" noProof="0" dirty="0">
                <a:latin typeface="+mn-ea"/>
                <a:ea typeface="+mn-ea"/>
                <a:cs typeface="+mn-cs"/>
                <a:sym typeface="+mn-ea"/>
              </a:rPr>
              <a:t>。</a:t>
            </a:r>
            <a:endParaRPr kumimoji="0" lang="zh-CN" altLang="en-US" sz="2400" kern="1200" cap="none" spc="0" normalizeH="0" baseline="0" noProof="0" dirty="0">
              <a:latin typeface="+mn-ea"/>
              <a:ea typeface="+mn-ea"/>
              <a:cs typeface="+mn-cs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76313" y="4806950"/>
            <a:ext cx="6472238" cy="8302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 eaLnBrk="1" hangingPunct="1">
              <a:buClrTx/>
              <a:buSzTx/>
              <a:buFont typeface="Arial" panose="020B0604020202020204" pitchFamily="34" charset="0"/>
              <a:defRPr/>
            </a:pPr>
            <a:r>
              <a:rPr kumimoji="0" lang="zh-CN" altLang="en-US" sz="2400" b="1" kern="1200" cap="none" spc="0" normalizeH="0" baseline="0" noProof="0" dirty="0">
                <a:solidFill>
                  <a:srgbClr val="7030A0"/>
                </a:solidFill>
                <a:latin typeface="+mn-ea"/>
                <a:ea typeface="+mn-ea"/>
                <a:cs typeface="+mn-cs"/>
                <a:sym typeface="+mn-ea"/>
              </a:rPr>
              <a:t> </a:t>
            </a:r>
            <a:r>
              <a:rPr kumimoji="0" lang="en-US" altLang="zh-CN" sz="2400" b="1" kern="1200" cap="none" spc="0" normalizeH="0" baseline="0" noProof="0" dirty="0">
                <a:solidFill>
                  <a:srgbClr val="7030A0"/>
                </a:solidFill>
                <a:latin typeface="+mn-ea"/>
                <a:ea typeface="+mn-ea"/>
                <a:cs typeface="+mn-cs"/>
                <a:sym typeface="+mn-ea"/>
              </a:rPr>
              <a:t>I</a:t>
            </a:r>
            <a:r>
              <a:rPr kumimoji="0" lang="zh-CN" altLang="en-US" sz="2400" b="1" kern="1200" cap="none" spc="0" normalizeH="0" baseline="0" noProof="0" dirty="0">
                <a:solidFill>
                  <a:srgbClr val="7030A0"/>
                </a:solidFill>
                <a:latin typeface="+mn-ea"/>
                <a:ea typeface="+mn-ea"/>
                <a:cs typeface="+mn-cs"/>
                <a:sym typeface="+mn-ea"/>
              </a:rPr>
              <a:t>约束（或）：</a:t>
            </a:r>
            <a:r>
              <a:rPr kumimoji="0" lang="en-US" altLang="zh-CN" sz="2400" b="1" kern="1200" cap="none" spc="0" normalizeH="0" baseline="0" noProof="0" dirty="0">
                <a:solidFill>
                  <a:srgbClr val="7030A0"/>
                </a:solidFill>
                <a:latin typeface="+mn-ea"/>
                <a:ea typeface="+mn-ea"/>
                <a:cs typeface="+mn-cs"/>
                <a:sym typeface="+mn-ea"/>
              </a:rPr>
              <a:t>a</a:t>
            </a:r>
            <a:r>
              <a:rPr kumimoji="0" lang="zh-CN" altLang="en-US" sz="2400" b="1" kern="1200" cap="none" spc="0" normalizeH="0" baseline="0" noProof="0" dirty="0">
                <a:solidFill>
                  <a:srgbClr val="7030A0"/>
                </a:solidFill>
                <a:latin typeface="+mn-ea"/>
                <a:ea typeface="+mn-ea"/>
                <a:cs typeface="+mn-cs"/>
                <a:sym typeface="+mn-ea"/>
              </a:rPr>
              <a:t>、</a:t>
            </a:r>
            <a:r>
              <a:rPr kumimoji="0" lang="en-US" altLang="zh-CN" sz="2400" b="1" kern="1200" cap="none" spc="0" normalizeH="0" baseline="0" noProof="0" dirty="0">
                <a:solidFill>
                  <a:srgbClr val="7030A0"/>
                </a:solidFill>
                <a:latin typeface="+mn-ea"/>
                <a:ea typeface="+mn-ea"/>
                <a:cs typeface="+mn-cs"/>
                <a:sym typeface="+mn-ea"/>
              </a:rPr>
              <a:t>b</a:t>
            </a:r>
            <a:r>
              <a:rPr kumimoji="0" lang="zh-CN" altLang="en-US" sz="2400" b="1" kern="1200" cap="none" spc="0" normalizeH="0" baseline="0" noProof="0" dirty="0">
                <a:solidFill>
                  <a:srgbClr val="7030A0"/>
                </a:solidFill>
                <a:latin typeface="+mn-ea"/>
                <a:ea typeface="+mn-ea"/>
                <a:cs typeface="+mn-cs"/>
                <a:sym typeface="+mn-ea"/>
              </a:rPr>
              <a:t>和</a:t>
            </a:r>
            <a:r>
              <a:rPr kumimoji="0" lang="en-US" altLang="zh-CN" sz="2400" b="1" kern="1200" cap="none" spc="0" normalizeH="0" baseline="0" noProof="0" dirty="0">
                <a:solidFill>
                  <a:srgbClr val="7030A0"/>
                </a:solidFill>
                <a:latin typeface="+mn-ea"/>
                <a:ea typeface="+mn-ea"/>
                <a:cs typeface="+mn-cs"/>
                <a:sym typeface="+mn-ea"/>
              </a:rPr>
              <a:t>c</a:t>
            </a:r>
            <a:r>
              <a:rPr kumimoji="0" lang="zh-CN" altLang="en-US" sz="2400" b="1" kern="1200" cap="none" spc="0" normalizeH="0" baseline="0" noProof="0" dirty="0">
                <a:solidFill>
                  <a:srgbClr val="7030A0"/>
                </a:solidFill>
                <a:latin typeface="+mn-ea"/>
                <a:ea typeface="+mn-ea"/>
                <a:cs typeface="+mn-cs"/>
                <a:sym typeface="+mn-ea"/>
              </a:rPr>
              <a:t>中至少有一个必须是</a:t>
            </a:r>
            <a:r>
              <a:rPr kumimoji="0" lang="en-US" altLang="zh-CN" sz="2400" b="1" kern="1200" cap="none" spc="0" normalizeH="0" baseline="0" noProof="0" dirty="0">
                <a:solidFill>
                  <a:srgbClr val="7030A0"/>
                </a:solidFill>
                <a:latin typeface="+mn-ea"/>
                <a:ea typeface="+mn-ea"/>
                <a:cs typeface="+mn-cs"/>
                <a:sym typeface="+mn-ea"/>
              </a:rPr>
              <a:t>1</a:t>
            </a:r>
            <a:r>
              <a:rPr kumimoji="0" lang="zh-CN" altLang="en-US" sz="2400" b="1" kern="1200" cap="none" spc="0" normalizeH="0" baseline="0" noProof="0" dirty="0">
                <a:solidFill>
                  <a:srgbClr val="7030A0"/>
                </a:solidFill>
                <a:latin typeface="+mn-ea"/>
                <a:ea typeface="+mn-ea"/>
                <a:cs typeface="+mn-cs"/>
                <a:sym typeface="+mn-ea"/>
              </a:rPr>
              <a:t>，</a:t>
            </a:r>
            <a:endParaRPr kumimoji="0" lang="en-US" altLang="zh-CN" sz="2400" b="1" kern="1200" cap="none" spc="0" normalizeH="0" baseline="0" noProof="0" dirty="0">
              <a:solidFill>
                <a:srgbClr val="7030A0"/>
              </a:solidFill>
              <a:latin typeface="+mn-ea"/>
              <a:ea typeface="+mn-ea"/>
              <a:cs typeface="+mn-cs"/>
              <a:sym typeface="+mn-ea"/>
            </a:endParaRPr>
          </a:p>
          <a:p>
            <a:pPr marR="0" defTabSz="914400" eaLnBrk="1" hangingPunct="1">
              <a:buClrTx/>
              <a:buSzTx/>
              <a:buFont typeface="Arial" panose="020B0604020202020204" pitchFamily="34" charset="0"/>
              <a:defRPr/>
            </a:pPr>
            <a:r>
              <a:rPr kumimoji="0" lang="zh-CN" altLang="en-US" sz="2400" b="1" kern="1200" cap="none" spc="0" normalizeH="0" baseline="0" noProof="0" dirty="0">
                <a:solidFill>
                  <a:srgbClr val="7030A0"/>
                </a:solidFill>
                <a:latin typeface="+mn-ea"/>
                <a:ea typeface="+mn-ea"/>
                <a:cs typeface="+mn-cs"/>
                <a:sym typeface="+mn-ea"/>
              </a:rPr>
              <a:t>即 </a:t>
            </a:r>
            <a:r>
              <a:rPr kumimoji="0" lang="en-US" altLang="zh-CN" sz="2400" b="1" kern="1200" cap="none" spc="0" normalizeH="0" baseline="0" noProof="0" dirty="0">
                <a:solidFill>
                  <a:srgbClr val="7030A0"/>
                </a:solidFill>
                <a:latin typeface="+mn-ea"/>
                <a:ea typeface="+mn-ea"/>
                <a:cs typeface="+mn-cs"/>
                <a:sym typeface="+mn-ea"/>
              </a:rPr>
              <a:t>a</a:t>
            </a:r>
            <a:r>
              <a:rPr kumimoji="0" lang="zh-CN" altLang="en-US" sz="2400" b="1" kern="1200" cap="none" spc="0" normalizeH="0" baseline="0" noProof="0" dirty="0">
                <a:solidFill>
                  <a:srgbClr val="7030A0"/>
                </a:solidFill>
                <a:latin typeface="+mn-ea"/>
                <a:ea typeface="+mn-ea"/>
                <a:cs typeface="+mn-cs"/>
                <a:sym typeface="+mn-ea"/>
              </a:rPr>
              <a:t>、</a:t>
            </a:r>
            <a:r>
              <a:rPr kumimoji="0" lang="en-US" altLang="zh-CN" sz="2400" b="1" kern="1200" cap="none" spc="0" normalizeH="0" baseline="0" noProof="0" dirty="0">
                <a:solidFill>
                  <a:srgbClr val="7030A0"/>
                </a:solidFill>
                <a:latin typeface="+mn-ea"/>
                <a:ea typeface="+mn-ea"/>
                <a:cs typeface="+mn-cs"/>
                <a:sym typeface="+mn-ea"/>
              </a:rPr>
              <a:t>b </a:t>
            </a:r>
            <a:r>
              <a:rPr kumimoji="0" lang="zh-CN" altLang="en-US" sz="2400" b="1" kern="1200" cap="none" spc="0" normalizeH="0" baseline="0" noProof="0" dirty="0">
                <a:solidFill>
                  <a:srgbClr val="7030A0"/>
                </a:solidFill>
                <a:latin typeface="+mn-ea"/>
                <a:ea typeface="+mn-ea"/>
                <a:cs typeface="+mn-cs"/>
                <a:sym typeface="+mn-ea"/>
              </a:rPr>
              <a:t>和</a:t>
            </a:r>
            <a:r>
              <a:rPr kumimoji="0" lang="en-US" altLang="zh-CN" sz="2400" b="1" kern="1200" cap="none" spc="0" normalizeH="0" baseline="0" noProof="0" dirty="0">
                <a:solidFill>
                  <a:srgbClr val="7030A0"/>
                </a:solidFill>
                <a:latin typeface="+mn-ea"/>
                <a:ea typeface="+mn-ea"/>
                <a:cs typeface="+mn-cs"/>
                <a:sym typeface="+mn-ea"/>
              </a:rPr>
              <a:t>c</a:t>
            </a:r>
            <a:r>
              <a:rPr kumimoji="0" lang="zh-CN" altLang="en-US" sz="2400" b="1" kern="1200" cap="none" spc="0" normalizeH="0" baseline="0" noProof="0" dirty="0">
                <a:solidFill>
                  <a:srgbClr val="7030A0"/>
                </a:solidFill>
                <a:latin typeface="+mn-ea"/>
                <a:ea typeface="+mn-ea"/>
                <a:cs typeface="+mn-cs"/>
                <a:sym typeface="+mn-ea"/>
              </a:rPr>
              <a:t>不能同时为</a:t>
            </a:r>
            <a:r>
              <a:rPr kumimoji="0" lang="en-US" altLang="zh-CN" sz="2400" b="1" kern="1200" cap="none" spc="0" normalizeH="0" baseline="0" noProof="0" dirty="0">
                <a:solidFill>
                  <a:srgbClr val="7030A0"/>
                </a:solidFill>
                <a:latin typeface="+mn-ea"/>
                <a:ea typeface="+mn-ea"/>
                <a:cs typeface="+mn-cs"/>
                <a:sym typeface="+mn-ea"/>
              </a:rPr>
              <a:t>0</a:t>
            </a:r>
            <a:r>
              <a:rPr kumimoji="0" lang="zh-CN" altLang="en-US" sz="2400" b="1" kern="1200" cap="none" spc="0" normalizeH="0" baseline="0" noProof="0" dirty="0">
                <a:solidFill>
                  <a:srgbClr val="7030A0"/>
                </a:solidFill>
                <a:latin typeface="+mn-ea"/>
                <a:ea typeface="+mn-ea"/>
                <a:cs typeface="+mn-cs"/>
                <a:sym typeface="+mn-ea"/>
              </a:rPr>
              <a:t>。</a:t>
            </a:r>
            <a:endParaRPr kumimoji="0" lang="zh-CN" altLang="en-US" sz="2400" b="1" kern="1200" cap="none" spc="0" normalizeH="0" baseline="0" noProof="0" dirty="0">
              <a:solidFill>
                <a:srgbClr val="7030A0"/>
              </a:solidFill>
              <a:latin typeface="+mn-ea"/>
              <a:ea typeface="+mn-ea"/>
              <a:cs typeface="+mn-cs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20700" y="5349875"/>
            <a:ext cx="8231188" cy="5222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 eaLnBrk="1" hangingPunct="1">
              <a:buClrTx/>
              <a:buSzTx/>
              <a:buFont typeface="Arial" panose="020B0604020202020204" pitchFamily="34" charset="0"/>
              <a:defRPr/>
            </a:pPr>
            <a:r>
              <a:rPr kumimoji="0" lang="en-US" altLang="zh-CN" sz="2800" b="1" kern="1200" cap="none" spc="0" normalizeH="0" baseline="0" noProof="0" dirty="0">
                <a:solidFill>
                  <a:srgbClr val="00B0F0"/>
                </a:solidFill>
                <a:latin typeface="+mn-ea"/>
                <a:ea typeface="+mn-ea"/>
                <a:cs typeface="+mn-cs"/>
                <a:sym typeface="+mn-ea"/>
              </a:rPr>
              <a:t>O</a:t>
            </a:r>
            <a:r>
              <a:rPr kumimoji="0" lang="zh-CN" altLang="en-US" sz="2800" b="1" kern="1200" cap="none" spc="0" normalizeH="0" baseline="0" noProof="0" dirty="0">
                <a:solidFill>
                  <a:srgbClr val="00B0F0"/>
                </a:solidFill>
                <a:latin typeface="+mn-ea"/>
                <a:ea typeface="+mn-ea"/>
                <a:cs typeface="+mn-cs"/>
                <a:sym typeface="+mn-ea"/>
              </a:rPr>
              <a:t>约束（唯一）；</a:t>
            </a:r>
            <a:r>
              <a:rPr kumimoji="0" lang="en-US" altLang="zh-CN" sz="2800" b="1" kern="1200" cap="none" spc="0" normalizeH="0" baseline="0" noProof="0" dirty="0">
                <a:solidFill>
                  <a:srgbClr val="00B0F0"/>
                </a:solidFill>
                <a:latin typeface="+mn-ea"/>
                <a:ea typeface="+mn-ea"/>
                <a:cs typeface="+mn-cs"/>
                <a:sym typeface="+mn-ea"/>
              </a:rPr>
              <a:t>a</a:t>
            </a:r>
            <a:r>
              <a:rPr kumimoji="0" lang="zh-CN" altLang="en-US" sz="2800" b="1" kern="1200" cap="none" spc="0" normalizeH="0" baseline="0" noProof="0" dirty="0">
                <a:solidFill>
                  <a:srgbClr val="00B0F0"/>
                </a:solidFill>
                <a:latin typeface="+mn-ea"/>
                <a:ea typeface="+mn-ea"/>
                <a:cs typeface="+mn-cs"/>
                <a:sym typeface="+mn-ea"/>
              </a:rPr>
              <a:t>和</a:t>
            </a:r>
            <a:r>
              <a:rPr kumimoji="0" lang="en-US" altLang="zh-CN" sz="2800" b="1" kern="1200" cap="none" spc="0" normalizeH="0" baseline="0" noProof="0" dirty="0">
                <a:solidFill>
                  <a:srgbClr val="00B0F0"/>
                </a:solidFill>
                <a:latin typeface="+mn-ea"/>
                <a:ea typeface="+mn-ea"/>
                <a:cs typeface="+mn-cs"/>
                <a:sym typeface="+mn-ea"/>
              </a:rPr>
              <a:t>b</a:t>
            </a:r>
            <a:r>
              <a:rPr kumimoji="0" lang="zh-CN" altLang="en-US" sz="2800" b="1" kern="1200" cap="none" spc="0" normalizeH="0" baseline="0" noProof="0" dirty="0">
                <a:solidFill>
                  <a:srgbClr val="00B0F0"/>
                </a:solidFill>
                <a:latin typeface="+mn-ea"/>
                <a:ea typeface="+mn-ea"/>
                <a:cs typeface="+mn-cs"/>
                <a:sym typeface="+mn-ea"/>
              </a:rPr>
              <a:t>必须有一个，且仅有</a:t>
            </a:r>
            <a:r>
              <a:rPr kumimoji="0" lang="en-US" altLang="zh-CN" sz="2800" b="1" kern="1200" cap="none" spc="0" normalizeH="0" baseline="0" noProof="0" dirty="0">
                <a:solidFill>
                  <a:srgbClr val="00B0F0"/>
                </a:solidFill>
                <a:latin typeface="+mn-ea"/>
                <a:ea typeface="+mn-ea"/>
                <a:cs typeface="+mn-cs"/>
                <a:sym typeface="+mn-ea"/>
              </a:rPr>
              <a:t>1</a:t>
            </a:r>
            <a:r>
              <a:rPr kumimoji="0" lang="zh-CN" altLang="en-US" sz="2800" b="1" kern="1200" cap="none" spc="0" normalizeH="0" baseline="0" noProof="0" dirty="0">
                <a:solidFill>
                  <a:srgbClr val="00B0F0"/>
                </a:solidFill>
                <a:latin typeface="+mn-ea"/>
                <a:ea typeface="+mn-ea"/>
                <a:cs typeface="+mn-cs"/>
                <a:sym typeface="+mn-ea"/>
              </a:rPr>
              <a:t>个为</a:t>
            </a:r>
            <a:r>
              <a:rPr kumimoji="0" lang="en-US" altLang="zh-CN" sz="2800" b="1" kern="1200" cap="none" spc="0" normalizeH="0" baseline="0" noProof="0" dirty="0">
                <a:solidFill>
                  <a:srgbClr val="00B0F0"/>
                </a:solidFill>
                <a:latin typeface="+mn-ea"/>
                <a:ea typeface="+mn-ea"/>
                <a:cs typeface="+mn-cs"/>
                <a:sym typeface="+mn-ea"/>
              </a:rPr>
              <a:t>1</a:t>
            </a:r>
            <a:r>
              <a:rPr kumimoji="0" lang="zh-CN" altLang="en-US" sz="2800" b="1" kern="1200" cap="none" spc="0" normalizeH="0" baseline="0" noProof="0" dirty="0">
                <a:solidFill>
                  <a:srgbClr val="00B0F0"/>
                </a:solidFill>
                <a:latin typeface="+mn-ea"/>
                <a:ea typeface="+mn-ea"/>
                <a:cs typeface="+mn-cs"/>
                <a:sym typeface="+mn-ea"/>
              </a:rPr>
              <a:t>。</a:t>
            </a:r>
            <a:endParaRPr kumimoji="0" lang="zh-CN" altLang="en-US" sz="2800" b="1" kern="1200" cap="none" spc="0" normalizeH="0" baseline="0" noProof="0" dirty="0">
              <a:solidFill>
                <a:srgbClr val="00B0F0"/>
              </a:solidFill>
              <a:latin typeface="+mn-ea"/>
              <a:ea typeface="+mn-ea"/>
              <a:cs typeface="+mn-cs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33363" y="5803900"/>
            <a:ext cx="8564563" cy="4603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 eaLnBrk="1" hangingPunct="1">
              <a:buClrTx/>
              <a:buSzTx/>
              <a:buFont typeface="Arial" panose="020B0604020202020204" pitchFamily="34" charset="0"/>
              <a:defRPr/>
            </a:pPr>
            <a:r>
              <a:rPr kumimoji="0" lang="en-US" altLang="zh-CN" sz="2400" kern="1200" cap="none" spc="0" normalizeH="0" baseline="0" noProof="0" dirty="0">
                <a:solidFill>
                  <a:srgbClr val="00B050"/>
                </a:solidFill>
                <a:latin typeface="+mn-ea"/>
                <a:ea typeface="+mn-ea"/>
                <a:cs typeface="+mn-cs"/>
                <a:sym typeface="+mn-ea"/>
              </a:rPr>
              <a:t>R</a:t>
            </a:r>
            <a:r>
              <a:rPr kumimoji="0" lang="zh-CN" altLang="en-US" sz="2400" kern="1200" cap="none" spc="0" normalizeH="0" baseline="0" noProof="0" dirty="0">
                <a:solidFill>
                  <a:srgbClr val="00B050"/>
                </a:solidFill>
                <a:latin typeface="+mn-ea"/>
                <a:ea typeface="+mn-ea"/>
                <a:cs typeface="+mn-cs"/>
                <a:sym typeface="+mn-ea"/>
              </a:rPr>
              <a:t>约束（要求）：</a:t>
            </a:r>
            <a:r>
              <a:rPr kumimoji="0" lang="en-US" altLang="zh-CN" sz="2400" kern="1200" cap="none" spc="0" normalizeH="0" baseline="0" noProof="0" dirty="0">
                <a:solidFill>
                  <a:srgbClr val="00B050"/>
                </a:solidFill>
                <a:latin typeface="+mn-ea"/>
                <a:ea typeface="+mn-ea"/>
                <a:cs typeface="+mn-cs"/>
                <a:sym typeface="+mn-ea"/>
              </a:rPr>
              <a:t>a</a:t>
            </a:r>
            <a:r>
              <a:rPr kumimoji="0" lang="zh-CN" altLang="en-US" sz="2400" kern="1200" cap="none" spc="0" normalizeH="0" baseline="0" noProof="0" dirty="0">
                <a:solidFill>
                  <a:srgbClr val="00B050"/>
                </a:solidFill>
                <a:latin typeface="+mn-ea"/>
                <a:ea typeface="+mn-ea"/>
                <a:cs typeface="+mn-cs"/>
                <a:sym typeface="+mn-ea"/>
              </a:rPr>
              <a:t>是</a:t>
            </a:r>
            <a:r>
              <a:rPr kumimoji="0" lang="en-US" altLang="zh-CN" sz="2400" kern="1200" cap="none" spc="0" normalizeH="0" baseline="0" noProof="0" dirty="0">
                <a:solidFill>
                  <a:srgbClr val="00B050"/>
                </a:solidFill>
                <a:latin typeface="+mn-ea"/>
                <a:ea typeface="+mn-ea"/>
                <a:cs typeface="+mn-cs"/>
                <a:sym typeface="+mn-ea"/>
              </a:rPr>
              <a:t>1</a:t>
            </a:r>
            <a:r>
              <a:rPr kumimoji="0" lang="zh-CN" altLang="en-US" sz="2400" kern="1200" cap="none" spc="0" normalizeH="0" baseline="0" noProof="0" dirty="0">
                <a:solidFill>
                  <a:srgbClr val="00B050"/>
                </a:solidFill>
                <a:latin typeface="+mn-ea"/>
                <a:ea typeface="+mn-ea"/>
                <a:cs typeface="+mn-cs"/>
                <a:sym typeface="+mn-ea"/>
              </a:rPr>
              <a:t>时，</a:t>
            </a:r>
            <a:r>
              <a:rPr kumimoji="0" lang="en-US" altLang="zh-CN" sz="2400" kern="1200" cap="none" spc="0" normalizeH="0" baseline="0" noProof="0" dirty="0">
                <a:solidFill>
                  <a:srgbClr val="00B050"/>
                </a:solidFill>
                <a:latin typeface="+mn-ea"/>
                <a:ea typeface="+mn-ea"/>
                <a:cs typeface="+mn-cs"/>
                <a:sym typeface="+mn-ea"/>
              </a:rPr>
              <a:t>b</a:t>
            </a:r>
            <a:r>
              <a:rPr kumimoji="0" lang="zh-CN" altLang="en-US" sz="2400" kern="1200" cap="none" spc="0" normalizeH="0" baseline="0" noProof="0" dirty="0">
                <a:solidFill>
                  <a:srgbClr val="00B050"/>
                </a:solidFill>
                <a:latin typeface="+mn-ea"/>
                <a:ea typeface="+mn-ea"/>
                <a:cs typeface="+mn-cs"/>
                <a:sym typeface="+mn-ea"/>
              </a:rPr>
              <a:t>必须是</a:t>
            </a:r>
            <a:r>
              <a:rPr kumimoji="0" lang="en-US" altLang="zh-CN" sz="2400" kern="1200" cap="none" spc="0" normalizeH="0" baseline="0" noProof="0" dirty="0">
                <a:solidFill>
                  <a:srgbClr val="00B050"/>
                </a:solidFill>
                <a:latin typeface="+mn-ea"/>
                <a:ea typeface="+mn-ea"/>
                <a:cs typeface="+mn-cs"/>
                <a:sym typeface="+mn-ea"/>
              </a:rPr>
              <a:t>1</a:t>
            </a:r>
            <a:r>
              <a:rPr kumimoji="0" lang="zh-CN" altLang="en-US" sz="2400" kern="1200" cap="none" spc="0" normalizeH="0" baseline="0" noProof="0" dirty="0">
                <a:solidFill>
                  <a:srgbClr val="00B050"/>
                </a:solidFill>
                <a:latin typeface="+mn-ea"/>
                <a:ea typeface="+mn-ea"/>
                <a:cs typeface="+mn-cs"/>
                <a:sym typeface="+mn-ea"/>
              </a:rPr>
              <a:t>，即不可能</a:t>
            </a:r>
            <a:r>
              <a:rPr kumimoji="0" lang="en-US" altLang="zh-CN" sz="2400" kern="1200" cap="none" spc="0" normalizeH="0" baseline="0" noProof="0" dirty="0">
                <a:solidFill>
                  <a:srgbClr val="00B050"/>
                </a:solidFill>
                <a:latin typeface="+mn-ea"/>
                <a:ea typeface="+mn-ea"/>
                <a:cs typeface="+mn-cs"/>
                <a:sym typeface="+mn-ea"/>
              </a:rPr>
              <a:t>a</a:t>
            </a:r>
            <a:r>
              <a:rPr kumimoji="0" lang="zh-CN" altLang="en-US" sz="2400" kern="1200" cap="none" spc="0" normalizeH="0" baseline="0" noProof="0" dirty="0">
                <a:solidFill>
                  <a:srgbClr val="00B050"/>
                </a:solidFill>
                <a:latin typeface="+mn-ea"/>
                <a:ea typeface="+mn-ea"/>
                <a:cs typeface="+mn-cs"/>
                <a:sym typeface="+mn-ea"/>
              </a:rPr>
              <a:t>是</a:t>
            </a:r>
            <a:r>
              <a:rPr kumimoji="0" lang="en-US" altLang="zh-CN" sz="2400" kern="1200" cap="none" spc="0" normalizeH="0" baseline="0" noProof="0" dirty="0">
                <a:solidFill>
                  <a:srgbClr val="00B050"/>
                </a:solidFill>
                <a:latin typeface="+mn-ea"/>
                <a:ea typeface="+mn-ea"/>
                <a:cs typeface="+mn-cs"/>
                <a:sym typeface="+mn-ea"/>
              </a:rPr>
              <a:t>1</a:t>
            </a:r>
            <a:r>
              <a:rPr kumimoji="0" lang="zh-CN" altLang="en-US" sz="2400" kern="1200" cap="none" spc="0" normalizeH="0" baseline="0" noProof="0" dirty="0">
                <a:solidFill>
                  <a:srgbClr val="00B050"/>
                </a:solidFill>
                <a:latin typeface="+mn-ea"/>
                <a:ea typeface="+mn-ea"/>
                <a:cs typeface="+mn-cs"/>
                <a:sym typeface="+mn-ea"/>
              </a:rPr>
              <a:t>时，</a:t>
            </a:r>
            <a:r>
              <a:rPr kumimoji="0" lang="en-US" altLang="zh-CN" sz="2400" kern="1200" cap="none" spc="0" normalizeH="0" baseline="0" noProof="0" dirty="0">
                <a:solidFill>
                  <a:srgbClr val="00B050"/>
                </a:solidFill>
                <a:latin typeface="+mn-ea"/>
                <a:ea typeface="+mn-ea"/>
                <a:cs typeface="+mn-cs"/>
                <a:sym typeface="+mn-ea"/>
              </a:rPr>
              <a:t>b</a:t>
            </a:r>
            <a:r>
              <a:rPr kumimoji="0" lang="zh-CN" altLang="en-US" sz="2400" kern="1200" cap="none" spc="0" normalizeH="0" baseline="0" noProof="0" dirty="0">
                <a:solidFill>
                  <a:srgbClr val="00B050"/>
                </a:solidFill>
                <a:latin typeface="+mn-ea"/>
                <a:ea typeface="+mn-ea"/>
                <a:cs typeface="+mn-cs"/>
                <a:sym typeface="+mn-ea"/>
              </a:rPr>
              <a:t>是</a:t>
            </a:r>
            <a:r>
              <a:rPr kumimoji="0" lang="en-US" altLang="zh-CN" sz="2400" kern="1200" cap="none" spc="0" normalizeH="0" baseline="0" noProof="0" dirty="0">
                <a:solidFill>
                  <a:srgbClr val="00B050"/>
                </a:solidFill>
                <a:latin typeface="+mn-ea"/>
                <a:ea typeface="+mn-ea"/>
                <a:cs typeface="+mn-cs"/>
                <a:sym typeface="+mn-ea"/>
              </a:rPr>
              <a:t>0</a:t>
            </a:r>
            <a:r>
              <a:rPr kumimoji="0" lang="zh-CN" altLang="en-US" sz="2400" kern="1200" cap="none" spc="0" normalizeH="0" baseline="0" noProof="0" dirty="0">
                <a:solidFill>
                  <a:srgbClr val="00B050"/>
                </a:solidFill>
                <a:latin typeface="+mn-ea"/>
                <a:ea typeface="+mn-ea"/>
                <a:cs typeface="+mn-cs"/>
                <a:sym typeface="+mn-ea"/>
              </a:rPr>
              <a:t>。</a:t>
            </a:r>
            <a:endParaRPr kumimoji="0" lang="zh-CN" altLang="en-US" sz="2400" kern="1200" cap="none" spc="0" normalizeH="0" baseline="0" noProof="0" dirty="0">
              <a:solidFill>
                <a:srgbClr val="00B050"/>
              </a:solidFill>
              <a:latin typeface="+mn-ea"/>
              <a:ea typeface="+mn-ea"/>
              <a:cs typeface="+mn-cs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42913" y="6169025"/>
            <a:ext cx="7827963" cy="5222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 eaLnBrk="1" hangingPunct="1">
              <a:buClrTx/>
              <a:buSzTx/>
              <a:buFont typeface="Arial" panose="020B0604020202020204" pitchFamily="34" charset="0"/>
              <a:defRPr/>
            </a:pPr>
            <a:r>
              <a:rPr kumimoji="0" lang="en-US" altLang="zh-CN" sz="2800" kern="1200" cap="none" spc="0" normalizeH="0" baseline="0" noProof="0" dirty="0">
                <a:latin typeface="+mn-ea"/>
                <a:ea typeface="+mn-ea"/>
                <a:cs typeface="+mn-cs"/>
                <a:sym typeface="+mn-ea"/>
              </a:rPr>
              <a:t>M</a:t>
            </a:r>
            <a:r>
              <a:rPr kumimoji="0" lang="zh-CN" altLang="en-US" sz="2800" kern="1200" cap="none" spc="0" normalizeH="0" baseline="0" noProof="0" dirty="0">
                <a:latin typeface="+mn-ea"/>
                <a:ea typeface="+mn-ea"/>
                <a:cs typeface="+mn-cs"/>
                <a:sym typeface="+mn-ea"/>
              </a:rPr>
              <a:t>约束（强制）：若结果</a:t>
            </a:r>
            <a:r>
              <a:rPr kumimoji="0" lang="en-US" altLang="zh-CN" sz="2800" kern="1200" cap="none" spc="0" normalizeH="0" baseline="0" noProof="0" dirty="0">
                <a:latin typeface="+mn-ea"/>
                <a:ea typeface="+mn-ea"/>
                <a:cs typeface="+mn-cs"/>
                <a:sym typeface="+mn-ea"/>
              </a:rPr>
              <a:t>a</a:t>
            </a:r>
            <a:r>
              <a:rPr kumimoji="0" lang="zh-CN" altLang="en-US" sz="2800" kern="1200" cap="none" spc="0" normalizeH="0" baseline="0" noProof="0" dirty="0">
                <a:latin typeface="+mn-ea"/>
                <a:ea typeface="+mn-ea"/>
                <a:cs typeface="+mn-cs"/>
                <a:sym typeface="+mn-ea"/>
              </a:rPr>
              <a:t>是</a:t>
            </a:r>
            <a:r>
              <a:rPr kumimoji="0" lang="en-US" altLang="zh-CN" sz="2800" kern="1200" cap="none" spc="0" normalizeH="0" baseline="0" noProof="0" dirty="0">
                <a:latin typeface="+mn-ea"/>
                <a:ea typeface="+mn-ea"/>
                <a:cs typeface="+mn-cs"/>
                <a:sym typeface="+mn-ea"/>
              </a:rPr>
              <a:t>1</a:t>
            </a:r>
            <a:r>
              <a:rPr kumimoji="0" lang="zh-CN" altLang="en-US" sz="2800" kern="1200" cap="none" spc="0" normalizeH="0" baseline="0" noProof="0" dirty="0">
                <a:latin typeface="+mn-ea"/>
                <a:ea typeface="+mn-ea"/>
                <a:cs typeface="+mn-cs"/>
                <a:sym typeface="+mn-ea"/>
              </a:rPr>
              <a:t>，则结果</a:t>
            </a:r>
            <a:r>
              <a:rPr kumimoji="0" lang="en-US" altLang="zh-CN" sz="2800" kern="1200" cap="none" spc="0" normalizeH="0" baseline="0" noProof="0" dirty="0">
                <a:latin typeface="+mn-ea"/>
                <a:ea typeface="+mn-ea"/>
                <a:cs typeface="+mn-cs"/>
                <a:sym typeface="+mn-ea"/>
              </a:rPr>
              <a:t>b</a:t>
            </a:r>
            <a:r>
              <a:rPr kumimoji="0" lang="zh-CN" altLang="en-US" sz="2800" kern="1200" cap="none" spc="0" normalizeH="0" baseline="0" noProof="0" dirty="0">
                <a:latin typeface="+mn-ea"/>
                <a:ea typeface="+mn-ea"/>
                <a:cs typeface="+mn-cs"/>
                <a:sym typeface="+mn-ea"/>
              </a:rPr>
              <a:t>强制为</a:t>
            </a:r>
            <a:r>
              <a:rPr kumimoji="0" lang="en-US" altLang="zh-CN" sz="2800" kern="1200" cap="none" spc="0" normalizeH="0" baseline="0" noProof="0" dirty="0">
                <a:latin typeface="+mn-ea"/>
                <a:ea typeface="+mn-ea"/>
                <a:cs typeface="+mn-cs"/>
                <a:sym typeface="+mn-ea"/>
              </a:rPr>
              <a:t>0</a:t>
            </a:r>
            <a:r>
              <a:rPr kumimoji="0" lang="zh-CN" altLang="en-US" sz="2800" kern="1200" cap="none" spc="0" normalizeH="0" baseline="0" noProof="0" dirty="0">
                <a:latin typeface="+mn-ea"/>
                <a:ea typeface="+mn-ea"/>
                <a:cs typeface="+mn-cs"/>
                <a:sym typeface="+mn-ea"/>
              </a:rPr>
              <a:t>。</a:t>
            </a:r>
            <a:endParaRPr kumimoji="0" lang="zh-CN" altLang="en-US" sz="2800" kern="1200" cap="none" spc="0" normalizeH="0" baseline="0" noProof="0" dirty="0">
              <a:latin typeface="+mn-ea"/>
              <a:ea typeface="+mn-ea"/>
              <a:cs typeface="+mn-cs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Rectangle 2"/>
          <p:cNvSpPr>
            <a:spLocks noGrp="1"/>
          </p:cNvSpPr>
          <p:nvPr>
            <p:ph type="title"/>
          </p:nvPr>
        </p:nvSpPr>
        <p:spPr>
          <a:xfrm>
            <a:off x="250825" y="333375"/>
            <a:ext cx="7772400" cy="1143000"/>
          </a:xfrm>
        </p:spPr>
        <p:txBody>
          <a:bodyPr vert="horz" wrap="square" lIns="91440" tIns="45720" rIns="91440" bIns="45720" anchor="t"/>
          <a:p>
            <a:pPr eaLnBrk="1" hangingPunct="1"/>
            <a:r>
              <a:rPr lang="zh-CN" altLang="en-US" dirty="0"/>
              <a:t>因果图中原因（结果）之间的约束关系总结</a:t>
            </a:r>
            <a:endParaRPr lang="zh-CN" alt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596583" y="1300480"/>
            <a:ext cx="7773988" cy="5073650"/>
          </a:xfrm>
        </p:spPr>
        <p:txBody>
          <a:bodyPr vert="horz" wrap="square" lIns="91440" tIns="45720" rIns="91440" bIns="45720" numCol="1" rtlCol="0" anchor="t" anchorCtr="0" compatLnSpc="1">
            <a:normAutofit fontScale="60000"/>
          </a:bodyPr>
          <a:lstStyle/>
          <a:p>
            <a:pPr marL="342900" marR="0" lvl="0" indent="-342900" algn="l" defTabSz="4572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Tx/>
              <a:buNone/>
              <a:defRPr/>
            </a:pPr>
            <a:r>
              <a:rPr kumimoji="0" lang="en-US" altLang="zh-CN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A</a:t>
            </a:r>
            <a:r>
              <a:rPr kumimoji="0" lang="zh-CN" altLang="en-US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、</a:t>
            </a:r>
            <a:r>
              <a:rPr kumimoji="0" lang="zh-CN" altLang="en-US" sz="4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输入条件</a:t>
            </a:r>
            <a:r>
              <a:rPr kumimoji="0" lang="zh-CN" altLang="en-US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的约束有以下</a:t>
            </a:r>
            <a:r>
              <a:rPr kumimoji="0" lang="en-US" altLang="zh-CN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4</a:t>
            </a:r>
            <a:r>
              <a:rPr kumimoji="0" lang="zh-CN" altLang="en-US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类：</a:t>
            </a:r>
            <a:endParaRPr kumimoji="0" lang="zh-CN" altLang="en-US" sz="40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Tx/>
              <a:buNone/>
              <a:defRPr/>
            </a:pPr>
            <a:r>
              <a:rPr kumimoji="0" lang="zh-CN" altLang="en-US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   ① </a:t>
            </a:r>
            <a:r>
              <a:rPr kumimoji="0" lang="en-US" altLang="zh-CN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E</a:t>
            </a:r>
            <a:r>
              <a:rPr kumimoji="0" lang="zh-CN" altLang="en-US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约束（异）</a:t>
            </a:r>
            <a:endParaRPr kumimoji="0" lang="zh-CN" altLang="en-US" sz="40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Tx/>
              <a:buNone/>
              <a:defRPr/>
            </a:pPr>
            <a:r>
              <a:rPr kumimoji="0" lang="zh-CN" altLang="en-US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   ② </a:t>
            </a:r>
            <a:r>
              <a:rPr kumimoji="0" lang="en-US" altLang="zh-CN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I</a:t>
            </a:r>
            <a:r>
              <a:rPr kumimoji="0" lang="zh-CN" altLang="en-US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约束（或）</a:t>
            </a:r>
            <a:endParaRPr kumimoji="0" lang="zh-CN" altLang="en-US" sz="40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Tx/>
              <a:buNone/>
              <a:defRPr/>
            </a:pPr>
            <a:r>
              <a:rPr kumimoji="0" lang="zh-CN" altLang="en-US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   ③ </a:t>
            </a:r>
            <a:r>
              <a:rPr kumimoji="0" lang="en-US" altLang="zh-CN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O</a:t>
            </a:r>
            <a:r>
              <a:rPr kumimoji="0" lang="zh-CN" altLang="en-US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约束（唯一）</a:t>
            </a:r>
            <a:endParaRPr kumimoji="0" lang="zh-CN" altLang="en-US" sz="40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Tx/>
              <a:buNone/>
              <a:defRPr/>
            </a:pPr>
            <a:r>
              <a:rPr kumimoji="0" lang="zh-CN" altLang="en-US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   ④ </a:t>
            </a:r>
            <a:r>
              <a:rPr kumimoji="0" lang="en-US" altLang="zh-CN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R</a:t>
            </a:r>
            <a:r>
              <a:rPr kumimoji="0" lang="zh-CN" altLang="en-US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约束（要求）</a:t>
            </a:r>
            <a:endParaRPr kumimoji="0" lang="zh-CN" altLang="en-US" sz="40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Tx/>
              <a:buNone/>
              <a:defRPr/>
            </a:pPr>
            <a:r>
              <a:rPr kumimoji="0" lang="en-US" altLang="zh-CN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B</a:t>
            </a:r>
            <a:r>
              <a:rPr kumimoji="0" lang="zh-CN" altLang="en-US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、</a:t>
            </a:r>
            <a:r>
              <a:rPr kumimoji="0" lang="zh-CN" altLang="en-US" sz="4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输出条件</a:t>
            </a:r>
            <a:r>
              <a:rPr kumimoji="0" lang="zh-CN" altLang="en-US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约束类型只有一种：</a:t>
            </a:r>
            <a:endParaRPr kumimoji="0" lang="zh-CN" altLang="en-US" sz="40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Tx/>
              <a:buNone/>
              <a:defRPr/>
            </a:pPr>
            <a:r>
              <a:rPr kumimoji="0" lang="zh-CN" altLang="en-US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   ① </a:t>
            </a:r>
            <a:r>
              <a:rPr kumimoji="0" lang="en-US" altLang="zh-CN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M</a:t>
            </a:r>
            <a:r>
              <a:rPr kumimoji="0" lang="zh-CN" altLang="en-US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约束（强制）</a:t>
            </a:r>
            <a:endParaRPr kumimoji="0" lang="zh-CN" altLang="en-US" sz="40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charRg st="16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charRg st="16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charRg st="16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charRg st="28" end="4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>
                                            <p:txEl>
                                              <p:charRg st="28" end="4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>
                                            <p:txEl>
                                              <p:charRg st="28" end="4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charRg st="40" end="5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>
                                            <p:txEl>
                                              <p:charRg st="40" end="5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>
                                            <p:txEl>
                                              <p:charRg st="40" end="5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charRg st="53" end="6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charRg st="53" end="6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charRg st="53" end="6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charRg st="82" end="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charRg st="82" end="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charRg st="82" end="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charRg st="66" end="8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>
                                            <p:txEl>
                                              <p:charRg st="66" end="8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>
                                            <p:txEl>
                                              <p:charRg st="66" end="8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Rectangle 3"/>
          <p:cNvSpPr>
            <a:spLocks noGrp="1"/>
          </p:cNvSpPr>
          <p:nvPr>
            <p:ph idx="1"/>
          </p:nvPr>
        </p:nvSpPr>
        <p:spPr>
          <a:xfrm>
            <a:off x="285750" y="1428750"/>
            <a:ext cx="8572500" cy="4786313"/>
          </a:xfrm>
        </p:spPr>
        <p:txBody>
          <a:bodyPr vert="horz" wrap="square" lIns="91440" tIns="45720" rIns="91440" bIns="45720" anchor="t"/>
          <a:p>
            <a:pPr eaLnBrk="1" hangingPunct="1">
              <a:lnSpc>
                <a:spcPct val="80000"/>
              </a:lnSpc>
              <a:buFont typeface="Wingdings 2" panose="05020102010507070707" pitchFamily="18" charset="2"/>
              <a:buNone/>
            </a:pPr>
            <a:r>
              <a:rPr lang="zh-CN" altLang="zh-CN" sz="3200" dirty="0"/>
              <a:t>（1）</a:t>
            </a:r>
            <a:r>
              <a:rPr lang="zh-CN" altLang="zh-CN" sz="3200" dirty="0">
                <a:solidFill>
                  <a:srgbClr val="FF0000"/>
                </a:solidFill>
              </a:rPr>
              <a:t>确定</a:t>
            </a:r>
            <a:r>
              <a:rPr lang="zh-CN" altLang="zh-CN" sz="3200" dirty="0"/>
              <a:t>软件规格(需求)中的</a:t>
            </a:r>
            <a:r>
              <a:rPr lang="zh-CN" altLang="zh-CN" sz="3200" dirty="0">
                <a:solidFill>
                  <a:srgbClr val="FF0000"/>
                </a:solidFill>
              </a:rPr>
              <a:t>原因</a:t>
            </a:r>
            <a:r>
              <a:rPr lang="zh-CN" altLang="zh-CN" sz="3200" dirty="0"/>
              <a:t>和</a:t>
            </a:r>
            <a:r>
              <a:rPr lang="zh-CN" altLang="zh-CN" sz="3200" dirty="0">
                <a:solidFill>
                  <a:srgbClr val="FF0000"/>
                </a:solidFill>
              </a:rPr>
              <a:t>结果</a:t>
            </a:r>
            <a:r>
              <a:rPr lang="zh-CN" altLang="zh-CN" sz="3200" dirty="0"/>
              <a:t>。</a:t>
            </a:r>
            <a:endParaRPr lang="zh-CN" altLang="zh-CN" sz="3200" dirty="0"/>
          </a:p>
          <a:p>
            <a:pPr eaLnBrk="1" hangingPunct="1">
              <a:lnSpc>
                <a:spcPct val="80000"/>
              </a:lnSpc>
              <a:buFont typeface="Wingdings 2" panose="05020102010507070707" pitchFamily="18" charset="2"/>
              <a:buNone/>
            </a:pPr>
            <a:endParaRPr lang="zh-CN" altLang="zh-CN" sz="3200" dirty="0"/>
          </a:p>
          <a:p>
            <a:pPr eaLnBrk="1" hangingPunct="1">
              <a:lnSpc>
                <a:spcPct val="80000"/>
              </a:lnSpc>
              <a:buFont typeface="Wingdings 2" panose="05020102010507070707" pitchFamily="18" charset="2"/>
              <a:buNone/>
            </a:pPr>
            <a:r>
              <a:rPr lang="zh-CN" altLang="zh-CN" sz="3200" dirty="0"/>
              <a:t>（2）</a:t>
            </a:r>
            <a:r>
              <a:rPr lang="zh-CN" altLang="zh-CN" sz="3200" dirty="0">
                <a:solidFill>
                  <a:srgbClr val="FF0000"/>
                </a:solidFill>
              </a:rPr>
              <a:t>确定</a:t>
            </a:r>
            <a:r>
              <a:rPr lang="zh-CN" altLang="zh-CN" sz="3200" dirty="0"/>
              <a:t>原因和结果之间的</a:t>
            </a:r>
            <a:r>
              <a:rPr lang="zh-CN" altLang="zh-CN" sz="3200" dirty="0">
                <a:solidFill>
                  <a:srgbClr val="FF0000"/>
                </a:solidFill>
              </a:rPr>
              <a:t>逻辑关系</a:t>
            </a:r>
            <a:r>
              <a:rPr lang="zh-CN" altLang="zh-CN" sz="3200" dirty="0"/>
              <a:t>。</a:t>
            </a:r>
            <a:endParaRPr lang="zh-CN" altLang="zh-CN" sz="3200" dirty="0"/>
          </a:p>
          <a:p>
            <a:pPr eaLnBrk="1" hangingPunct="1">
              <a:lnSpc>
                <a:spcPct val="80000"/>
              </a:lnSpc>
              <a:buFont typeface="Wingdings 2" panose="05020102010507070707" pitchFamily="18" charset="2"/>
              <a:buNone/>
            </a:pPr>
            <a:endParaRPr lang="zh-CN" altLang="zh-CN" sz="3200" dirty="0"/>
          </a:p>
          <a:p>
            <a:pPr eaLnBrk="1" hangingPunct="1">
              <a:lnSpc>
                <a:spcPct val="80000"/>
              </a:lnSpc>
              <a:buFont typeface="Wingdings 2" panose="05020102010507070707" pitchFamily="18" charset="2"/>
              <a:buNone/>
            </a:pPr>
            <a:r>
              <a:rPr lang="zh-CN" altLang="zh-CN" sz="3200" dirty="0"/>
              <a:t>（3）</a:t>
            </a:r>
            <a:r>
              <a:rPr lang="zh-CN" altLang="zh-CN" sz="3200" dirty="0">
                <a:solidFill>
                  <a:srgbClr val="FF0000"/>
                </a:solidFill>
              </a:rPr>
              <a:t>确定</a:t>
            </a:r>
            <a:r>
              <a:rPr lang="zh-CN" altLang="zh-CN" sz="3200" dirty="0"/>
              <a:t>因果图中的各个</a:t>
            </a:r>
            <a:r>
              <a:rPr lang="zh-CN" altLang="zh-CN" sz="3200" dirty="0">
                <a:solidFill>
                  <a:srgbClr val="FF0000"/>
                </a:solidFill>
              </a:rPr>
              <a:t>约束</a:t>
            </a:r>
            <a:r>
              <a:rPr lang="zh-CN" altLang="zh-CN" sz="3200" dirty="0"/>
              <a:t>(constraints)。</a:t>
            </a:r>
            <a:endParaRPr lang="zh-CN" altLang="zh-CN" sz="3200" dirty="0"/>
          </a:p>
          <a:p>
            <a:pPr eaLnBrk="1" hangingPunct="1">
              <a:lnSpc>
                <a:spcPct val="80000"/>
              </a:lnSpc>
              <a:buFont typeface="Wingdings 2" panose="05020102010507070707" pitchFamily="18" charset="2"/>
              <a:buNone/>
            </a:pPr>
            <a:endParaRPr lang="zh-CN" altLang="zh-CN" sz="3200" dirty="0"/>
          </a:p>
          <a:p>
            <a:pPr eaLnBrk="1" hangingPunct="1">
              <a:lnSpc>
                <a:spcPct val="80000"/>
              </a:lnSpc>
              <a:buFont typeface="Wingdings 2" panose="05020102010507070707" pitchFamily="18" charset="2"/>
              <a:buNone/>
            </a:pPr>
            <a:r>
              <a:rPr lang="zh-CN" altLang="zh-CN" sz="3200" dirty="0"/>
              <a:t>（4）</a:t>
            </a:r>
            <a:r>
              <a:rPr lang="zh-CN" altLang="zh-CN" sz="3200" dirty="0">
                <a:solidFill>
                  <a:srgbClr val="FF0000"/>
                </a:solidFill>
              </a:rPr>
              <a:t>画出</a:t>
            </a:r>
            <a:r>
              <a:rPr lang="zh-CN" altLang="zh-CN" sz="3200" dirty="0"/>
              <a:t>因果图并</a:t>
            </a:r>
            <a:r>
              <a:rPr lang="zh-CN" altLang="zh-CN" sz="3200" dirty="0">
                <a:solidFill>
                  <a:srgbClr val="FF0000"/>
                </a:solidFill>
              </a:rPr>
              <a:t>转换</a:t>
            </a:r>
            <a:r>
              <a:rPr lang="zh-CN" altLang="zh-CN" sz="3200" dirty="0"/>
              <a:t>为决策表。</a:t>
            </a:r>
            <a:endParaRPr lang="zh-CN" altLang="zh-CN" sz="3200" dirty="0"/>
          </a:p>
          <a:p>
            <a:pPr eaLnBrk="1" hangingPunct="1">
              <a:lnSpc>
                <a:spcPct val="80000"/>
              </a:lnSpc>
              <a:buFont typeface="Wingdings 2" panose="05020102010507070707" pitchFamily="18" charset="2"/>
              <a:buNone/>
            </a:pPr>
            <a:endParaRPr lang="zh-CN" altLang="zh-CN" sz="3200" dirty="0"/>
          </a:p>
          <a:p>
            <a:pPr eaLnBrk="1" hangingPunct="1">
              <a:lnSpc>
                <a:spcPct val="80000"/>
              </a:lnSpc>
              <a:buFont typeface="Wingdings 2" panose="05020102010507070707" pitchFamily="18" charset="2"/>
              <a:buNone/>
            </a:pPr>
            <a:r>
              <a:rPr lang="zh-CN" altLang="zh-CN" sz="3200" dirty="0"/>
              <a:t>（5）</a:t>
            </a:r>
            <a:r>
              <a:rPr lang="zh-CN" altLang="zh-CN" sz="3200" dirty="0">
                <a:solidFill>
                  <a:srgbClr val="FF0000"/>
                </a:solidFill>
              </a:rPr>
              <a:t>根据</a:t>
            </a:r>
            <a:r>
              <a:rPr lang="zh-CN" altLang="zh-CN" sz="3200" dirty="0"/>
              <a:t>决策表</a:t>
            </a:r>
            <a:r>
              <a:rPr lang="zh-CN" altLang="zh-CN" sz="3200" dirty="0">
                <a:solidFill>
                  <a:srgbClr val="FF0000"/>
                </a:solidFill>
              </a:rPr>
              <a:t>设计</a:t>
            </a:r>
            <a:r>
              <a:rPr lang="zh-CN" altLang="zh-CN" sz="3200" dirty="0"/>
              <a:t>测试用例</a:t>
            </a:r>
            <a:r>
              <a:rPr lang="zh-CN" altLang="en-US" sz="3200" dirty="0"/>
              <a:t>。</a:t>
            </a:r>
            <a:endParaRPr lang="zh-CN" altLang="en-US" sz="3200" dirty="0"/>
          </a:p>
        </p:txBody>
      </p:sp>
      <p:sp>
        <p:nvSpPr>
          <p:cNvPr id="27651" name="Rectangle 2"/>
          <p:cNvSpPr>
            <a:spLocks noGrp="1"/>
          </p:cNvSpPr>
          <p:nvPr>
            <p:ph type="title" idx="4294967295"/>
          </p:nvPr>
        </p:nvSpPr>
        <p:spPr>
          <a:xfrm>
            <a:off x="0" y="279400"/>
            <a:ext cx="7769225" cy="947738"/>
          </a:xfrm>
        </p:spPr>
        <p:txBody>
          <a:bodyPr vert="horz" wrap="square" lIns="91440" tIns="45720" rIns="91440" bIns="45720" anchor="t"/>
          <a:p>
            <a:pPr eaLnBrk="1" hangingPunct="1"/>
            <a:r>
              <a:rPr lang="zh-CN" altLang="en-US" sz="3200" dirty="0"/>
              <a:t>利用因果图生成测试用例的步骤 </a:t>
            </a:r>
            <a:endParaRPr lang="zh-CN" altLang="en-US" sz="3200" dirty="0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107" end="10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5602">
                                            <p:txEl>
                                              <p:pRg st="107" end="10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56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56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560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560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5602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5602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charRg st="23" end="4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5602">
                                            <p:txEl>
                                              <p:charRg st="23" end="4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5602">
                                            <p:txEl>
                                              <p:charRg st="23" end="4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charRg st="43" end="7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5602">
                                            <p:txEl>
                                              <p:charRg st="43" end="7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5602">
                                            <p:txEl>
                                              <p:charRg st="43" end="7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charRg st="73" end="9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5602">
                                            <p:txEl>
                                              <p:charRg st="73" end="9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5602">
                                            <p:txEl>
                                              <p:charRg st="73" end="9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charRg st="91" end="10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5602">
                                            <p:txEl>
                                              <p:charRg st="91" end="10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5602">
                                            <p:txEl>
                                              <p:charRg st="91" end="10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4" name="Rectangle 2"/>
          <p:cNvSpPr>
            <a:spLocks noGrp="1"/>
          </p:cNvSpPr>
          <p:nvPr>
            <p:ph type="title"/>
          </p:nvPr>
        </p:nvSpPr>
        <p:spPr>
          <a:xfrm>
            <a:off x="104775" y="360363"/>
            <a:ext cx="7793038" cy="692150"/>
          </a:xfrm>
        </p:spPr>
        <p:txBody>
          <a:bodyPr vert="horz" wrap="square" lIns="91440" tIns="45720" rIns="91440" bIns="45720" anchor="t"/>
          <a:p>
            <a:pPr eaLnBrk="1" hangingPunct="1"/>
            <a:r>
              <a:rPr lang="zh-CN" altLang="en-US" dirty="0"/>
              <a:t>因果图实例讲解</a:t>
            </a:r>
            <a:endParaRPr lang="en-US" altLang="zh-CN" dirty="0"/>
          </a:p>
        </p:txBody>
      </p:sp>
      <p:sp>
        <p:nvSpPr>
          <p:cNvPr id="28675" name="Rectangle 3"/>
          <p:cNvSpPr>
            <a:spLocks noGrp="1"/>
          </p:cNvSpPr>
          <p:nvPr>
            <p:ph idx="1"/>
          </p:nvPr>
        </p:nvSpPr>
        <p:spPr>
          <a:xfrm>
            <a:off x="250825" y="1412875"/>
            <a:ext cx="8281988" cy="4608513"/>
          </a:xfrm>
        </p:spPr>
        <p:txBody>
          <a:bodyPr vert="horz" wrap="square" lIns="91440" tIns="45720" rIns="91440" bIns="45720" anchor="t"/>
          <a:p>
            <a:pPr eaLnBrk="1" hangingPunct="1">
              <a:lnSpc>
                <a:spcPct val="85000"/>
              </a:lnSpc>
              <a:spcBef>
                <a:spcPct val="0"/>
              </a:spcBef>
              <a:buClr>
                <a:srgbClr val="FF9900"/>
              </a:buClr>
              <a:buFont typeface="Wingdings 2" panose="05020102010507070707" pitchFamily="18" charset="2"/>
              <a:buNone/>
            </a:pPr>
            <a:r>
              <a:rPr lang="zh-CN" altLang="en-US" sz="3200" dirty="0"/>
              <a:t>例如，</a:t>
            </a:r>
            <a:endParaRPr lang="en-US" altLang="zh-CN" sz="3200" dirty="0"/>
          </a:p>
          <a:p>
            <a:pPr eaLnBrk="1" hangingPunct="1">
              <a:lnSpc>
                <a:spcPct val="85000"/>
              </a:lnSpc>
              <a:spcBef>
                <a:spcPct val="0"/>
              </a:spcBef>
              <a:buClr>
                <a:srgbClr val="FF9900"/>
              </a:buClr>
              <a:buFont typeface="Wingdings 2" panose="05020102010507070707" pitchFamily="18" charset="2"/>
              <a:buNone/>
            </a:pPr>
            <a:r>
              <a:rPr lang="zh-CN" altLang="en-US" sz="3200" dirty="0"/>
              <a:t>    有一个处理单价为</a:t>
            </a:r>
            <a:r>
              <a:rPr lang="en-US" altLang="zh-CN" sz="3200" dirty="0"/>
              <a:t>5</a:t>
            </a:r>
            <a:r>
              <a:rPr lang="zh-CN" altLang="en-US" sz="3200" dirty="0"/>
              <a:t>角钱的饮料的自动售货机软件测试用例的设计。其规格说明如下：</a:t>
            </a:r>
            <a:endParaRPr lang="zh-CN" altLang="en-US" sz="3200" dirty="0"/>
          </a:p>
          <a:p>
            <a:pPr eaLnBrk="1" hangingPunct="1">
              <a:lnSpc>
                <a:spcPct val="85000"/>
              </a:lnSpc>
              <a:spcBef>
                <a:spcPct val="0"/>
              </a:spcBef>
              <a:buClr>
                <a:srgbClr val="FF9900"/>
              </a:buClr>
              <a:buFont typeface="Wingdings 2" panose="05020102010507070707" pitchFamily="18" charset="2"/>
              <a:buNone/>
            </a:pPr>
            <a:r>
              <a:rPr lang="zh-CN" altLang="en-US" sz="3200" dirty="0"/>
              <a:t>    若投入</a:t>
            </a:r>
            <a:r>
              <a:rPr lang="en-US" altLang="zh-CN" sz="3200" dirty="0"/>
              <a:t>5</a:t>
            </a:r>
            <a:r>
              <a:rPr lang="zh-CN" altLang="en-US" sz="3200" dirty="0"/>
              <a:t>角钱或</a:t>
            </a:r>
            <a:r>
              <a:rPr lang="en-US" altLang="zh-CN" sz="3200" dirty="0"/>
              <a:t>1</a:t>
            </a:r>
            <a:r>
              <a:rPr lang="zh-CN" altLang="en-US" sz="3200" dirty="0"/>
              <a:t>元钱的硬币，按下</a:t>
            </a:r>
            <a:r>
              <a:rPr lang="en-US" altLang="zh-CN" sz="3200" dirty="0"/>
              <a:t>〖</a:t>
            </a:r>
            <a:r>
              <a:rPr lang="zh-CN" altLang="en-US" sz="3200" dirty="0"/>
              <a:t>橙汁</a:t>
            </a:r>
            <a:r>
              <a:rPr lang="en-US" altLang="zh-CN" sz="3200" dirty="0"/>
              <a:t>〗</a:t>
            </a:r>
            <a:r>
              <a:rPr lang="zh-CN" altLang="en-US" sz="3200" dirty="0"/>
              <a:t>或</a:t>
            </a:r>
            <a:r>
              <a:rPr lang="en-US" altLang="zh-CN" sz="3200" dirty="0"/>
              <a:t>〖</a:t>
            </a:r>
            <a:r>
              <a:rPr lang="zh-CN" altLang="en-US" sz="3200" dirty="0"/>
              <a:t>啤酒</a:t>
            </a:r>
            <a:r>
              <a:rPr lang="en-US" altLang="zh-CN" sz="3200" dirty="0"/>
              <a:t>〗</a:t>
            </a:r>
            <a:r>
              <a:rPr lang="zh-CN" altLang="en-US" sz="3200" dirty="0"/>
              <a:t>的按钮，则相应的饮料就送出来。若售货机没有零钱找，则一个显示</a:t>
            </a:r>
            <a:r>
              <a:rPr lang="en-US" altLang="zh-CN" sz="3200" dirty="0"/>
              <a:t>〖</a:t>
            </a:r>
            <a:r>
              <a:rPr lang="zh-CN" altLang="en-US" sz="3200" dirty="0"/>
              <a:t>零钱找完</a:t>
            </a:r>
            <a:r>
              <a:rPr lang="en-US" altLang="zh-CN" sz="3200" dirty="0"/>
              <a:t>〗</a:t>
            </a:r>
            <a:r>
              <a:rPr lang="zh-CN" altLang="en-US" sz="3200" dirty="0"/>
              <a:t>的红灯亮，这时在投入</a:t>
            </a:r>
            <a:r>
              <a:rPr lang="en-US" altLang="zh-CN" sz="3200" dirty="0"/>
              <a:t>1</a:t>
            </a:r>
            <a:r>
              <a:rPr lang="zh-CN" altLang="en-US" sz="3200" dirty="0"/>
              <a:t>元硬币并按下按钮后，饮料不送出来而且</a:t>
            </a:r>
            <a:r>
              <a:rPr lang="en-US" altLang="zh-CN" sz="3200" dirty="0"/>
              <a:t>1</a:t>
            </a:r>
            <a:r>
              <a:rPr lang="zh-CN" altLang="en-US" sz="3200" dirty="0"/>
              <a:t>元硬币也退出来；若有零钱找，则显示</a:t>
            </a:r>
            <a:r>
              <a:rPr lang="en-US" altLang="zh-CN" sz="3200" dirty="0"/>
              <a:t>〖</a:t>
            </a:r>
            <a:r>
              <a:rPr lang="zh-CN" altLang="en-US" sz="3200" dirty="0"/>
              <a:t>零钱找完</a:t>
            </a:r>
            <a:r>
              <a:rPr lang="en-US" altLang="zh-CN" sz="3200" dirty="0"/>
              <a:t>〗</a:t>
            </a:r>
            <a:r>
              <a:rPr lang="zh-CN" altLang="en-US" sz="3200" dirty="0"/>
              <a:t>的红灯灭，在送出饮料的同时退还</a:t>
            </a:r>
            <a:r>
              <a:rPr lang="en-US" altLang="zh-CN" sz="3200" dirty="0"/>
              <a:t>5</a:t>
            </a:r>
            <a:r>
              <a:rPr lang="zh-CN" altLang="en-US" sz="3200" dirty="0"/>
              <a:t>角硬币。”</a:t>
            </a:r>
            <a:endParaRPr lang="zh-CN" altLang="en-US" sz="3200" dirty="0"/>
          </a:p>
        </p:txBody>
      </p:sp>
    </p:spTree>
  </p:cSld>
  <p:clrMapOvr>
    <a:masterClrMapping/>
  </p:clrMapOvr>
  <p:transition/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>
          <a:xfrm>
            <a:off x="444500" y="309563"/>
            <a:ext cx="7793038" cy="550863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/>
          <a:p>
            <a:pPr marL="342900" marR="0" lvl="0" indent="-342900" algn="l" defTabSz="457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、分析软件规格说明，找出原因和结果。</a:t>
            </a:r>
            <a:endParaRPr kumimoji="0" lang="zh-CN" altLang="en-US" sz="2800" b="1" i="0" u="none" strike="noStrike" kern="1200" cap="none" spc="0" normalizeH="0" baseline="0" noProof="0" dirty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9698" name="Rectangle 3"/>
          <p:cNvSpPr>
            <a:spLocks noGrp="1" noChangeArrowheads="1"/>
          </p:cNvSpPr>
          <p:nvPr>
            <p:ph idx="1"/>
          </p:nvPr>
        </p:nvSpPr>
        <p:spPr>
          <a:xfrm>
            <a:off x="444500" y="981075"/>
            <a:ext cx="8602663" cy="5383213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/>
          <a:p>
            <a:pPr marL="342900" marR="0" lvl="0" indent="-342900" algn="l" defTabSz="457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原因</a:t>
            </a:r>
            <a:r>
              <a:rPr kumimoji="0" lang="en-US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: 	  1. </a:t>
            </a: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售货机有零钱找</a:t>
            </a:r>
            <a:endParaRPr kumimoji="0" lang="zh-CN" alt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</a:t>
            </a:r>
            <a:r>
              <a:rPr kumimoji="0" lang="en-US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2. </a:t>
            </a: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投入</a:t>
            </a:r>
            <a:r>
              <a:rPr kumimoji="0" lang="en-US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</a:t>
            </a: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元硬币 </a:t>
            </a:r>
            <a:endParaRPr kumimoji="0" lang="zh-CN" alt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		       </a:t>
            </a:r>
            <a:r>
              <a:rPr kumimoji="0" lang="en-US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3. </a:t>
            </a: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投入</a:t>
            </a:r>
            <a:r>
              <a:rPr kumimoji="0" lang="en-US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5</a:t>
            </a: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角硬币</a:t>
            </a:r>
            <a:endParaRPr kumimoji="0" lang="zh-CN" alt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		       </a:t>
            </a:r>
            <a:r>
              <a:rPr kumimoji="0" lang="en-US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4. </a:t>
            </a: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按下橙汁按钮</a:t>
            </a:r>
            <a:endParaRPr kumimoji="0" lang="zh-CN" alt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		       </a:t>
            </a:r>
            <a:r>
              <a:rPr kumimoji="0" lang="en-US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5. </a:t>
            </a: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按下啤酒按钮</a:t>
            </a:r>
            <a:endParaRPr kumimoji="0" lang="zh-CN" alt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建立中间结点，表示处理中间状态：</a:t>
            </a:r>
            <a:b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</a:t>
            </a:r>
            <a:r>
              <a:rPr kumimoji="0" lang="en-US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11. </a:t>
            </a: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投入</a:t>
            </a:r>
            <a:r>
              <a:rPr kumimoji="0" lang="en-US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</a:t>
            </a: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元硬币且按下饮料按钮，</a:t>
            </a: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该找</a:t>
            </a:r>
            <a:r>
              <a:rPr kumimoji="0" lang="en-US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5</a:t>
            </a: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角</a:t>
            </a:r>
            <a:b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</a:t>
            </a:r>
            <a:r>
              <a:rPr kumimoji="0" lang="en-US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12. </a:t>
            </a: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按下</a:t>
            </a:r>
            <a:r>
              <a:rPr kumimoji="0" lang="en-US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〖</a:t>
            </a: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橙汁</a:t>
            </a:r>
            <a:r>
              <a:rPr kumimoji="0" lang="en-US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〗</a:t>
            </a: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或</a:t>
            </a:r>
            <a:r>
              <a:rPr kumimoji="0" lang="en-US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〖</a:t>
            </a: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啤酒</a:t>
            </a:r>
            <a:r>
              <a:rPr kumimoji="0" lang="en-US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〗</a:t>
            </a: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的</a:t>
            </a: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按钮</a:t>
            </a:r>
            <a:b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</a:t>
            </a:r>
            <a:r>
              <a:rPr kumimoji="0" lang="en-US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13. </a:t>
            </a: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应当找</a:t>
            </a:r>
            <a:r>
              <a:rPr kumimoji="0" lang="en-US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5</a:t>
            </a: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角零钱并且售货机有零钱找，即</a:t>
            </a: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可找</a:t>
            </a:r>
            <a:r>
              <a:rPr kumimoji="0" lang="en-US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5</a:t>
            </a: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角</a:t>
            </a:r>
            <a:b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</a:t>
            </a:r>
            <a:r>
              <a:rPr kumimoji="0" lang="en-US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14. </a:t>
            </a: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钱已付清</a:t>
            </a:r>
            <a:endParaRPr kumimoji="0" lang="en-US" altLang="zh-CN" sz="2400" b="0" i="0" u="none" strike="noStrike" kern="1200" cap="none" spc="0" normalizeH="0" baseline="0" noProof="0" dirty="0" smtClean="0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5000"/>
              </a:lnSpc>
              <a:spcBef>
                <a:spcPct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结果：  </a:t>
            </a:r>
            <a:r>
              <a:rPr kumimoji="0" lang="en-US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21. </a:t>
            </a: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售货机</a:t>
            </a:r>
            <a:r>
              <a:rPr kumimoji="0" lang="en-US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〖</a:t>
            </a: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零钱找完</a:t>
            </a:r>
            <a:r>
              <a:rPr kumimoji="0" lang="en-US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〗</a:t>
            </a: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灯亮 </a:t>
            </a:r>
            <a:endParaRPr kumimoji="0" lang="zh-CN" alt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5000"/>
              </a:lnSpc>
              <a:spcBef>
                <a:spcPct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</a:t>
            </a:r>
            <a:r>
              <a:rPr kumimoji="0" lang="en-US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22. </a:t>
            </a: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退还</a:t>
            </a:r>
            <a:r>
              <a:rPr kumimoji="0" lang="en-US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</a:t>
            </a: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元硬币 </a:t>
            </a:r>
            <a:endParaRPr kumimoji="0" lang="zh-CN" alt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5000"/>
              </a:lnSpc>
              <a:spcBef>
                <a:spcPct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</a:t>
            </a:r>
            <a:r>
              <a:rPr kumimoji="0" lang="en-US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23. </a:t>
            </a: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退还</a:t>
            </a:r>
            <a:r>
              <a:rPr kumimoji="0" lang="en-US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5</a:t>
            </a: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角硬币</a:t>
            </a:r>
            <a:endParaRPr kumimoji="0" lang="zh-CN" alt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5000"/>
              </a:lnSpc>
              <a:spcBef>
                <a:spcPct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</a:t>
            </a:r>
            <a:r>
              <a:rPr kumimoji="0" lang="en-US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24. </a:t>
            </a: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送出橙汁饮料</a:t>
            </a:r>
            <a:endParaRPr kumimoji="0" lang="zh-CN" alt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5000"/>
              </a:lnSpc>
              <a:spcBef>
                <a:spcPct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</a:t>
            </a:r>
            <a:r>
              <a:rPr kumimoji="0" lang="en-US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25. </a:t>
            </a: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送出啤酒饮料</a:t>
            </a:r>
            <a:endParaRPr kumimoji="0" lang="zh-CN" alt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None/>
              <a:defRPr/>
            </a:pPr>
            <a:endParaRPr kumimoji="0" lang="zh-CN" altLang="en-US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698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698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charRg st="18" end="4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9698">
                                            <p:txEl>
                                              <p:charRg st="18" end="4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9698">
                                            <p:txEl>
                                              <p:charRg st="18" end="4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charRg st="41" end="6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9698">
                                            <p:txEl>
                                              <p:charRg st="41" end="6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9698">
                                            <p:txEl>
                                              <p:charRg st="41" end="6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charRg st="60" end="7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9698">
                                            <p:txEl>
                                              <p:charRg st="60" end="7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9698">
                                            <p:txEl>
                                              <p:charRg st="60" end="7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charRg st="79" end="9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9698">
                                            <p:txEl>
                                              <p:charRg st="79" end="9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9698">
                                            <p:txEl>
                                              <p:charRg st="79" end="9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charRg st="233" end="25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9698">
                                            <p:txEl>
                                              <p:charRg st="233" end="25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9698">
                                            <p:txEl>
                                              <p:charRg st="233" end="25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charRg st="255" end="27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9698">
                                            <p:txEl>
                                              <p:charRg st="255" end="27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9698">
                                            <p:txEl>
                                              <p:charRg st="255" end="27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charRg st="279" end="30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9698">
                                            <p:txEl>
                                              <p:charRg st="279" end="30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9698">
                                            <p:txEl>
                                              <p:charRg st="279" end="30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charRg st="302" end="3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9698">
                                            <p:txEl>
                                              <p:charRg st="302" end="32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9698">
                                            <p:txEl>
                                              <p:charRg st="302" end="32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charRg st="325" end="34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9698">
                                            <p:txEl>
                                              <p:charRg st="325" end="34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9698">
                                            <p:txEl>
                                              <p:charRg st="325" end="34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charRg st="98" end="23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9698">
                                            <p:txEl>
                                              <p:charRg st="98" end="23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9698">
                                            <p:txEl>
                                              <p:charRg st="98" end="23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09" name="标题 1"/>
          <p:cNvSpPr>
            <a:spLocks noGrp="1"/>
          </p:cNvSpPr>
          <p:nvPr>
            <p:ph type="title"/>
          </p:nvPr>
        </p:nvSpPr>
        <p:spPr>
          <a:xfrm>
            <a:off x="0" y="0"/>
            <a:ext cx="7772400" cy="1143000"/>
          </a:xfrm>
        </p:spPr>
        <p:txBody>
          <a:bodyPr vert="horz" wrap="square" lIns="91440" tIns="45720" rIns="91440" bIns="45720" anchor="ctr"/>
          <a:p>
            <a:r>
              <a:rPr lang="zh-CN" altLang="en-US" dirty="0"/>
              <a:t>等价类划分法</a:t>
            </a:r>
            <a:r>
              <a:rPr lang="en-US" altLang="zh-CN" dirty="0"/>
              <a:t>——</a:t>
            </a:r>
            <a:r>
              <a:rPr lang="zh-CN" altLang="en-US" dirty="0"/>
              <a:t>概念</a:t>
            </a:r>
            <a:endParaRPr lang="zh-CN" altLang="en-US" dirty="0"/>
          </a:p>
        </p:txBody>
      </p:sp>
      <p:sp>
        <p:nvSpPr>
          <p:cNvPr id="2" name="内容占位符 2"/>
          <p:cNvSpPr>
            <a:spLocks noGrp="1"/>
          </p:cNvSpPr>
          <p:nvPr>
            <p:ph idx="1"/>
          </p:nvPr>
        </p:nvSpPr>
        <p:spPr>
          <a:xfrm>
            <a:off x="323850" y="1052513"/>
            <a:ext cx="7921625" cy="5718175"/>
          </a:xfrm>
        </p:spPr>
        <p:txBody>
          <a:bodyPr vert="horz" wrap="square" lIns="91440" tIns="45720" rIns="91440" bIns="45720" anchor="t"/>
          <a:p>
            <a:pPr>
              <a:lnSpc>
                <a:spcPct val="150000"/>
              </a:lnSpc>
              <a:buNone/>
            </a:pPr>
            <a:r>
              <a:rPr lang="en-US" altLang="zh-CN" sz="4000" dirty="0"/>
              <a:t>	</a:t>
            </a:r>
            <a:r>
              <a:rPr lang="zh-CN" altLang="en-US" sz="4000" dirty="0">
                <a:solidFill>
                  <a:srgbClr val="FF0000"/>
                </a:solidFill>
              </a:rPr>
              <a:t>等价类划分法</a:t>
            </a:r>
            <a:r>
              <a:rPr lang="en-US" altLang="zh-CN" sz="4000" dirty="0"/>
              <a:t>——</a:t>
            </a:r>
            <a:r>
              <a:rPr lang="zh-CN" altLang="en-US" sz="4000" dirty="0"/>
              <a:t>是把所有可能的输入数据</a:t>
            </a:r>
            <a:r>
              <a:rPr lang="en-US" altLang="zh-CN" sz="4000" dirty="0"/>
              <a:t>,</a:t>
            </a:r>
            <a:r>
              <a:rPr lang="zh-CN" altLang="en-US" sz="4000" dirty="0"/>
              <a:t>即程序的输入域划分成</a:t>
            </a:r>
            <a:r>
              <a:rPr lang="zh-CN" altLang="en-US" sz="4000" dirty="0">
                <a:solidFill>
                  <a:srgbClr val="00B0F0"/>
                </a:solidFill>
              </a:rPr>
              <a:t>若干部分</a:t>
            </a:r>
            <a:r>
              <a:rPr lang="zh-CN" altLang="en-US" sz="4000" dirty="0"/>
              <a:t>（子集）</a:t>
            </a:r>
            <a:r>
              <a:rPr lang="en-US" altLang="zh-CN" sz="4000" dirty="0"/>
              <a:t>,</a:t>
            </a:r>
            <a:r>
              <a:rPr lang="zh-CN" altLang="en-US" sz="4000" dirty="0"/>
              <a:t>然后从每一个子集中选取</a:t>
            </a:r>
            <a:r>
              <a:rPr lang="zh-CN" altLang="en-US" sz="4000" dirty="0">
                <a:solidFill>
                  <a:srgbClr val="00B0F0"/>
                </a:solidFill>
              </a:rPr>
              <a:t>少数具有代表性</a:t>
            </a:r>
            <a:r>
              <a:rPr lang="zh-CN" altLang="en-US" sz="4000" dirty="0"/>
              <a:t>的数据作为测试用例。 </a:t>
            </a:r>
            <a:r>
              <a:rPr lang="en-US" altLang="zh-CN" sz="4000" dirty="0"/>
              <a:t>	</a:t>
            </a:r>
            <a:endParaRPr lang="en-US" altLang="zh-CN" sz="3600" dirty="0"/>
          </a:p>
          <a:p>
            <a:pPr>
              <a:lnSpc>
                <a:spcPct val="90000"/>
              </a:lnSpc>
              <a:buNone/>
            </a:pPr>
            <a:endParaRPr lang="zh-CN" altLang="en-US" sz="3600" dirty="0"/>
          </a:p>
        </p:txBody>
      </p:sp>
      <p:sp>
        <p:nvSpPr>
          <p:cNvPr id="24580" name="日期占位符 3"/>
          <p:cNvSpPr txBox="1">
            <a:spLocks noGrp="1"/>
          </p:cNvSpPr>
          <p:nvPr>
            <p:ph type="dt" sz="half"/>
          </p:nvPr>
        </p:nvSpPr>
        <p:spPr bwMode="auto">
          <a:xfrm>
            <a:off x="7235825" y="6453188"/>
            <a:ext cx="1439863" cy="19685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</a:ln>
        </p:spPr>
        <p:txBody>
          <a:bodyPr/>
          <a:lstStyle/>
          <a:p>
            <a:pPr marL="0" marR="0" lvl="0" indent="0" algn="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+mn-ea"/>
                <a:cs typeface="楷体" panose="02010609060101010101" pitchFamily="49" charset="-122"/>
              </a:rPr>
              <a:t>   </a:t>
            </a:r>
            <a:endParaRPr kumimoji="0" lang="zh-CN" altLang="en-US" sz="1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+mn-ea"/>
              <a:cs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26" end="9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charRg st="26" end="9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charRg st="26" end="9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9" name="Rectangle 3"/>
          <p:cNvSpPr>
            <a:spLocks noGrp="1" noChangeArrowheads="1"/>
          </p:cNvSpPr>
          <p:nvPr>
            <p:ph idx="1"/>
          </p:nvPr>
        </p:nvSpPr>
        <p:spPr>
          <a:xfrm>
            <a:off x="151765" y="906463"/>
            <a:ext cx="9144000" cy="1785938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/>
          <a:p>
            <a:pPr marL="342900" marR="0" lvl="0" indent="-342900" algn="l" defTabSz="4572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None/>
              <a:defRPr/>
            </a:pPr>
            <a:r>
              <a:rPr kumimoji="0" lang="en-US" altLang="zh-CN" sz="1800" b="1" i="0" u="none" strike="noStrike" kern="1200" cap="none" spc="0" normalizeH="0" baseline="0" noProof="0" dirty="0" smtClean="0">
                <a:ln>
                  <a:noFill/>
                </a:ln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effectLst/>
                <a:uLnTx/>
                <a:uFillTx/>
                <a:latin typeface="+mn-lt"/>
                <a:ea typeface="+mn-ea"/>
                <a:cs typeface="+mn-cs"/>
              </a:rPr>
              <a:t>2</a:t>
            </a:r>
            <a:r>
              <a:rPr kumimoji="0" lang="zh-CN" altLang="en-US" sz="1800" b="1" i="0" u="none" strike="noStrike" kern="1200" cap="none" spc="0" normalizeH="0" baseline="0" noProof="0" dirty="0" smtClean="0">
                <a:ln>
                  <a:noFill/>
                </a:ln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effectLst/>
                <a:uLnTx/>
                <a:uFillTx/>
                <a:latin typeface="+mn-lt"/>
                <a:ea typeface="+mn-ea"/>
                <a:cs typeface="+mn-cs"/>
              </a:rPr>
              <a:t>、画出因果图。</a:t>
            </a:r>
            <a:r>
              <a:rPr kumimoji="0" lang="zh-CN" alt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所有原因结点列在左边，所有结果结点列在右边，标识原因和结果，原因和原因之间的关系。</a:t>
            </a:r>
            <a:endParaRPr kumimoji="0" lang="en-US" altLang="zh-CN" sz="18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None/>
              <a:defRPr/>
            </a:pPr>
            <a:r>
              <a:rPr kumimoji="0" lang="en-US" altLang="zh-CN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仿宋_GB2312" pitchFamily="49" charset="-122"/>
                <a:cs typeface="+mn-cs"/>
              </a:rPr>
              <a:t>3</a:t>
            </a:r>
            <a:r>
              <a:rPr kumimoji="0" lang="zh-CN" alt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仿宋_GB2312" pitchFamily="49" charset="-122"/>
                <a:cs typeface="+mn-cs"/>
              </a:rPr>
              <a:t>、</a:t>
            </a:r>
            <a:r>
              <a:rPr kumimoji="0" lang="zh-CN" alt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仿宋_GB2312" pitchFamily="49" charset="-122"/>
                <a:cs typeface="+mn-cs"/>
              </a:rPr>
              <a:t>分析组合不能出现的情况，由于 </a:t>
            </a:r>
            <a:r>
              <a:rPr kumimoji="0" lang="en-US" altLang="zh-CN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仿宋_GB2312" pitchFamily="49" charset="-122"/>
                <a:cs typeface="+mn-cs"/>
              </a:rPr>
              <a:t>2 </a:t>
            </a:r>
            <a:r>
              <a:rPr kumimoji="0" lang="zh-CN" alt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仿宋_GB2312" pitchFamily="49" charset="-122"/>
                <a:cs typeface="+mn-cs"/>
              </a:rPr>
              <a:t>与 </a:t>
            </a:r>
            <a:r>
              <a:rPr kumimoji="0" lang="en-US" altLang="zh-CN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仿宋_GB2312" pitchFamily="49" charset="-122"/>
                <a:cs typeface="+mn-cs"/>
              </a:rPr>
              <a:t>3 </a:t>
            </a:r>
            <a:r>
              <a:rPr kumimoji="0" lang="zh-CN" alt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仿宋_GB2312" pitchFamily="49" charset="-122"/>
                <a:cs typeface="+mn-cs"/>
              </a:rPr>
              <a:t>，</a:t>
            </a:r>
            <a:r>
              <a:rPr kumimoji="0" lang="en-US" altLang="zh-CN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仿宋_GB2312" pitchFamily="49" charset="-122"/>
                <a:cs typeface="+mn-cs"/>
              </a:rPr>
              <a:t>4 </a:t>
            </a:r>
            <a:r>
              <a:rPr kumimoji="0" lang="zh-CN" alt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仿宋_GB2312" pitchFamily="49" charset="-122"/>
                <a:cs typeface="+mn-cs"/>
              </a:rPr>
              <a:t>与 </a:t>
            </a:r>
            <a:r>
              <a:rPr kumimoji="0" lang="en-US" altLang="zh-CN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仿宋_GB2312" pitchFamily="49" charset="-122"/>
                <a:cs typeface="+mn-cs"/>
              </a:rPr>
              <a:t>5 </a:t>
            </a:r>
            <a:r>
              <a:rPr kumimoji="0" lang="zh-CN" alt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仿宋_GB2312" pitchFamily="49" charset="-122"/>
                <a:cs typeface="+mn-cs"/>
              </a:rPr>
              <a:t>不能同时发生，分别</a:t>
            </a:r>
            <a:r>
              <a:rPr kumimoji="0" lang="zh-CN" alt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仿宋_GB2312" pitchFamily="49" charset="-122"/>
                <a:cs typeface="+mn-cs"/>
              </a:rPr>
              <a:t>加上约束条件</a:t>
            </a:r>
            <a:r>
              <a:rPr kumimoji="0" lang="en-US" altLang="zh-CN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仿宋_GB2312" pitchFamily="49" charset="-122"/>
                <a:cs typeface="+mn-cs"/>
              </a:rPr>
              <a:t>E</a:t>
            </a:r>
            <a:r>
              <a:rPr kumimoji="0" lang="zh-CN" alt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仿宋_GB2312" pitchFamily="49" charset="-122"/>
                <a:cs typeface="+mn-cs"/>
              </a:rPr>
              <a:t>。</a:t>
            </a:r>
            <a:endParaRPr kumimoji="0" lang="en-US" altLang="zh-CN" sz="18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仿宋_GB2312" pitchFamily="49" charset="-122"/>
              <a:cs typeface="+mn-cs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5000"/>
              </a:lnSpc>
              <a:spcBef>
                <a:spcPct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None/>
              <a:defRPr/>
            </a:pPr>
            <a:endParaRPr kumimoji="0" lang="zh-CN" altLang="en-US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0723" name="Picture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0995" y="2246313"/>
            <a:ext cx="8461375" cy="44656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>
          <a:xfrm>
            <a:off x="155258" y="411480"/>
            <a:ext cx="7772400" cy="714375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4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、因果图转换成判定表</a:t>
            </a:r>
            <a:endParaRPr kumimoji="0" lang="zh-CN" altLang="zh-CN" sz="2800" b="1" i="0" u="none" strike="noStrike" kern="1200" cap="none" spc="0" normalizeH="0" baseline="0" noProof="0" dirty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31748" name="Group 6"/>
          <p:cNvGrpSpPr/>
          <p:nvPr/>
        </p:nvGrpSpPr>
        <p:grpSpPr>
          <a:xfrm>
            <a:off x="357188" y="1357313"/>
            <a:ext cx="8634412" cy="5195887"/>
            <a:chOff x="381000" y="228600"/>
            <a:chExt cx="8610600" cy="6324600"/>
          </a:xfrm>
        </p:grpSpPr>
        <p:pic>
          <p:nvPicPr>
            <p:cNvPr id="31749" name="Picture 4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81000" y="228600"/>
              <a:ext cx="8610600" cy="19050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1750" name="Picture 5"/>
            <p:cNvPicPr>
              <a:picLocks noChangeAspect="1"/>
            </p:cNvPicPr>
            <p:nvPr/>
          </p:nvPicPr>
          <p:blipFill>
            <a:blip r:embed="rId2"/>
            <a:srcRect l="958" r="2876" b="31573"/>
            <a:stretch>
              <a:fillRect/>
            </a:stretch>
          </p:blipFill>
          <p:spPr>
            <a:xfrm>
              <a:off x="468313" y="2133600"/>
              <a:ext cx="8280400" cy="302418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1751" name="Picture 6"/>
            <p:cNvPicPr>
              <a:picLocks noChangeAspect="1"/>
            </p:cNvPicPr>
            <p:nvPr/>
          </p:nvPicPr>
          <p:blipFill>
            <a:blip r:embed="rId2"/>
            <a:srcRect l="958" t="66774" r="2876"/>
            <a:stretch>
              <a:fillRect/>
            </a:stretch>
          </p:blipFill>
          <p:spPr>
            <a:xfrm>
              <a:off x="468313" y="5084763"/>
              <a:ext cx="8280400" cy="1468437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4" name="表格 3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602615" y="886460"/>
          <a:ext cx="7200902" cy="532909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879"/>
                <a:gridCol w="542287"/>
                <a:gridCol w="347986"/>
                <a:gridCol w="400050"/>
                <a:gridCol w="400050"/>
                <a:gridCol w="400050"/>
                <a:gridCol w="400050"/>
                <a:gridCol w="400050"/>
                <a:gridCol w="400050"/>
                <a:gridCol w="400050"/>
                <a:gridCol w="400050"/>
                <a:gridCol w="400050"/>
                <a:gridCol w="400050"/>
                <a:gridCol w="400050"/>
                <a:gridCol w="400050"/>
                <a:gridCol w="400050"/>
                <a:gridCol w="400050"/>
                <a:gridCol w="400050"/>
              </a:tblGrid>
              <a:tr h="666529"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441" marR="91441" marT="45726" marB="45726"/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441" marR="91441" marT="45726" marB="45726"/>
                </a:tc>
                <a:tc>
                  <a:txBody>
                    <a:bodyPr/>
                    <a:lstStyle/>
                    <a:p>
                      <a:r>
                        <a:rPr lang="en-US" altLang="zh-CN" sz="1800" dirty="0" smtClean="0"/>
                        <a:t>1</a:t>
                      </a:r>
                      <a:endParaRPr lang="zh-CN" altLang="en-US" sz="1800" dirty="0"/>
                    </a:p>
                  </a:txBody>
                  <a:tcPr marL="91441" marR="91441" marT="45726" marB="45726"/>
                </a:tc>
                <a:tc>
                  <a:txBody>
                    <a:bodyPr/>
                    <a:lstStyle/>
                    <a:p>
                      <a:r>
                        <a:rPr lang="en-US" altLang="zh-CN" sz="1800" dirty="0" smtClean="0"/>
                        <a:t>2</a:t>
                      </a:r>
                      <a:endParaRPr lang="zh-CN" altLang="en-US" sz="1800" dirty="0"/>
                    </a:p>
                  </a:txBody>
                  <a:tcPr marL="91441" marR="91441" marT="45726" marB="45726"/>
                </a:tc>
                <a:tc>
                  <a:txBody>
                    <a:bodyPr/>
                    <a:lstStyle/>
                    <a:p>
                      <a:r>
                        <a:rPr lang="en-US" altLang="zh-CN" sz="1800" dirty="0" smtClean="0"/>
                        <a:t>3</a:t>
                      </a:r>
                      <a:endParaRPr lang="zh-CN" altLang="en-US" sz="1800" dirty="0"/>
                    </a:p>
                  </a:txBody>
                  <a:tcPr marL="91441" marR="91441" marT="45726" marB="45726"/>
                </a:tc>
                <a:tc>
                  <a:txBody>
                    <a:bodyPr/>
                    <a:lstStyle/>
                    <a:p>
                      <a:r>
                        <a:rPr lang="en-US" altLang="zh-CN" sz="1800" dirty="0" smtClean="0"/>
                        <a:t>4</a:t>
                      </a:r>
                      <a:endParaRPr lang="zh-CN" altLang="en-US" sz="1800" dirty="0"/>
                    </a:p>
                  </a:txBody>
                  <a:tcPr marL="91441" marR="91441" marT="45726" marB="45726"/>
                </a:tc>
                <a:tc>
                  <a:txBody>
                    <a:bodyPr/>
                    <a:lstStyle/>
                    <a:p>
                      <a:r>
                        <a:rPr lang="en-US" altLang="zh-CN" sz="1800" dirty="0" smtClean="0"/>
                        <a:t>5</a:t>
                      </a:r>
                      <a:endParaRPr lang="zh-CN" altLang="en-US" sz="1800" dirty="0"/>
                    </a:p>
                  </a:txBody>
                  <a:tcPr marL="91441" marR="91441" marT="45726" marB="45726"/>
                </a:tc>
                <a:tc>
                  <a:txBody>
                    <a:bodyPr/>
                    <a:lstStyle/>
                    <a:p>
                      <a:r>
                        <a:rPr lang="en-US" altLang="zh-CN" sz="1800" dirty="0" smtClean="0"/>
                        <a:t>6</a:t>
                      </a:r>
                      <a:endParaRPr lang="zh-CN" altLang="en-US" sz="1800" dirty="0"/>
                    </a:p>
                  </a:txBody>
                  <a:tcPr marL="91441" marR="91441" marT="45726" marB="45726"/>
                </a:tc>
                <a:tc>
                  <a:txBody>
                    <a:bodyPr/>
                    <a:lstStyle/>
                    <a:p>
                      <a:r>
                        <a:rPr lang="en-US" altLang="zh-CN" sz="1800" dirty="0" smtClean="0"/>
                        <a:t>7</a:t>
                      </a:r>
                      <a:endParaRPr lang="zh-CN" altLang="en-US" sz="1800" dirty="0"/>
                    </a:p>
                  </a:txBody>
                  <a:tcPr marL="91441" marR="91441" marT="45726" marB="45726"/>
                </a:tc>
                <a:tc>
                  <a:txBody>
                    <a:bodyPr/>
                    <a:lstStyle/>
                    <a:p>
                      <a:r>
                        <a:rPr lang="en-US" altLang="zh-CN" sz="1800" dirty="0" smtClean="0"/>
                        <a:t>8</a:t>
                      </a:r>
                      <a:endParaRPr lang="zh-CN" altLang="en-US" sz="1800" dirty="0"/>
                    </a:p>
                  </a:txBody>
                  <a:tcPr marL="91441" marR="91441" marT="45726" marB="45726"/>
                </a:tc>
                <a:tc>
                  <a:txBody>
                    <a:bodyPr/>
                    <a:lstStyle/>
                    <a:p>
                      <a:r>
                        <a:rPr lang="en-US" altLang="zh-CN" sz="1800" dirty="0" smtClean="0"/>
                        <a:t>9</a:t>
                      </a:r>
                      <a:endParaRPr lang="zh-CN" altLang="en-US" sz="1800" dirty="0"/>
                    </a:p>
                  </a:txBody>
                  <a:tcPr marL="91441" marR="91441" marT="45726" marB="45726"/>
                </a:tc>
                <a:tc>
                  <a:txBody>
                    <a:bodyPr/>
                    <a:lstStyle/>
                    <a:p>
                      <a:r>
                        <a:rPr lang="en-US" altLang="zh-CN" sz="1800" dirty="0" smtClean="0"/>
                        <a:t>10</a:t>
                      </a:r>
                      <a:endParaRPr lang="zh-CN" altLang="en-US" sz="1800" dirty="0"/>
                    </a:p>
                  </a:txBody>
                  <a:tcPr marL="91441" marR="91441" marT="45726" marB="45726"/>
                </a:tc>
                <a:tc>
                  <a:txBody>
                    <a:bodyPr/>
                    <a:lstStyle/>
                    <a:p>
                      <a:r>
                        <a:rPr lang="en-US" altLang="zh-CN" sz="1800" dirty="0" smtClean="0"/>
                        <a:t>11</a:t>
                      </a:r>
                      <a:endParaRPr lang="zh-CN" altLang="en-US" sz="1800" dirty="0"/>
                    </a:p>
                  </a:txBody>
                  <a:tcPr marL="91441" marR="91441" marT="45726" marB="45726"/>
                </a:tc>
                <a:tc>
                  <a:txBody>
                    <a:bodyPr/>
                    <a:lstStyle/>
                    <a:p>
                      <a:r>
                        <a:rPr lang="en-US" altLang="zh-CN" sz="1800" dirty="0" smtClean="0"/>
                        <a:t>12</a:t>
                      </a:r>
                      <a:endParaRPr lang="zh-CN" altLang="en-US" sz="1800" dirty="0"/>
                    </a:p>
                  </a:txBody>
                  <a:tcPr marL="91441" marR="91441" marT="45726" marB="45726"/>
                </a:tc>
                <a:tc>
                  <a:txBody>
                    <a:bodyPr/>
                    <a:lstStyle/>
                    <a:p>
                      <a:r>
                        <a:rPr lang="en-US" altLang="zh-CN" sz="1800" dirty="0" smtClean="0"/>
                        <a:t>13</a:t>
                      </a:r>
                      <a:endParaRPr lang="zh-CN" altLang="en-US" sz="1800" dirty="0"/>
                    </a:p>
                  </a:txBody>
                  <a:tcPr marL="91441" marR="91441" marT="45726" marB="45726"/>
                </a:tc>
                <a:tc>
                  <a:txBody>
                    <a:bodyPr/>
                    <a:lstStyle/>
                    <a:p>
                      <a:r>
                        <a:rPr lang="en-US" altLang="zh-CN" sz="1800" dirty="0" smtClean="0"/>
                        <a:t>14</a:t>
                      </a:r>
                      <a:endParaRPr lang="zh-CN" altLang="en-US" sz="1800" dirty="0"/>
                    </a:p>
                  </a:txBody>
                  <a:tcPr marL="91441" marR="91441" marT="45726" marB="45726"/>
                </a:tc>
                <a:tc>
                  <a:txBody>
                    <a:bodyPr/>
                    <a:lstStyle/>
                    <a:p>
                      <a:r>
                        <a:rPr lang="en-US" altLang="zh-CN" sz="1800" dirty="0" smtClean="0"/>
                        <a:t>15</a:t>
                      </a:r>
                      <a:endParaRPr lang="zh-CN" altLang="en-US" sz="1800" dirty="0"/>
                    </a:p>
                  </a:txBody>
                  <a:tcPr marL="91441" marR="91441" marT="45726" marB="45726"/>
                </a:tc>
                <a:tc>
                  <a:txBody>
                    <a:bodyPr/>
                    <a:lstStyle/>
                    <a:p>
                      <a:r>
                        <a:rPr lang="en-US" altLang="zh-CN" sz="1800" dirty="0" smtClean="0"/>
                        <a:t>16</a:t>
                      </a:r>
                      <a:endParaRPr lang="zh-CN" altLang="en-US" sz="1800" dirty="0"/>
                    </a:p>
                  </a:txBody>
                  <a:tcPr marL="91441" marR="91441" marT="45726" marB="45726"/>
                </a:tc>
              </a:tr>
              <a:tr h="475760">
                <a:tc rowSpan="5">
                  <a:txBody>
                    <a:bodyPr/>
                    <a:lstStyle/>
                    <a:p>
                      <a:endParaRPr lang="en-US" altLang="zh-CN" sz="1800" dirty="0" smtClean="0"/>
                    </a:p>
                    <a:p>
                      <a:endParaRPr lang="en-US" altLang="zh-CN" sz="1800" dirty="0" smtClean="0"/>
                    </a:p>
                    <a:p>
                      <a:endParaRPr lang="en-US" altLang="zh-CN" sz="1800" dirty="0" smtClean="0"/>
                    </a:p>
                    <a:p>
                      <a:r>
                        <a:rPr lang="zh-CN" altLang="en-US" sz="1800" dirty="0" smtClean="0"/>
                        <a:t>原因</a:t>
                      </a:r>
                      <a:endParaRPr lang="zh-CN" altLang="en-US" sz="1800" dirty="0"/>
                    </a:p>
                  </a:txBody>
                  <a:tcPr marL="91441" marR="91441" marT="45726" marB="45726"/>
                </a:tc>
                <a:tc>
                  <a:txBody>
                    <a:bodyPr/>
                    <a:lstStyle/>
                    <a:p>
                      <a:r>
                        <a:rPr lang="en-US" altLang="zh-CN" sz="1800" dirty="0" smtClean="0"/>
                        <a:t>1</a:t>
                      </a:r>
                      <a:endParaRPr lang="zh-CN" altLang="en-US" sz="1800" dirty="0"/>
                    </a:p>
                  </a:txBody>
                  <a:tcPr marL="91441" marR="91441" marT="45726" marB="45726"/>
                </a:tc>
                <a:tc>
                  <a:txBody>
                    <a:bodyPr/>
                    <a:lstStyle/>
                    <a:p>
                      <a:r>
                        <a:rPr lang="en-US" altLang="zh-CN" sz="1800" dirty="0" smtClean="0">
                          <a:solidFill>
                            <a:srgbClr val="7030A0"/>
                          </a:solidFill>
                        </a:rPr>
                        <a:t>1</a:t>
                      </a:r>
                      <a:endParaRPr lang="zh-CN" altLang="en-US" sz="1800" dirty="0">
                        <a:solidFill>
                          <a:srgbClr val="7030A0"/>
                        </a:solidFill>
                      </a:endParaRPr>
                    </a:p>
                  </a:txBody>
                  <a:tcPr marL="91441" marR="91441" marT="45726" marB="45726"/>
                </a:tc>
                <a:tc>
                  <a:txBody>
                    <a:bodyPr/>
                    <a:lstStyle/>
                    <a:p>
                      <a:r>
                        <a:rPr lang="en-US" altLang="zh-CN" sz="1800" dirty="0" smtClean="0">
                          <a:solidFill>
                            <a:srgbClr val="7030A0"/>
                          </a:solidFill>
                        </a:rPr>
                        <a:t>1</a:t>
                      </a:r>
                      <a:endParaRPr lang="zh-CN" altLang="en-US" sz="1800" dirty="0">
                        <a:solidFill>
                          <a:srgbClr val="7030A0"/>
                        </a:solidFill>
                      </a:endParaRPr>
                    </a:p>
                  </a:txBody>
                  <a:tcPr marL="91441" marR="91441" marT="45726" marB="45726"/>
                </a:tc>
                <a:tc>
                  <a:txBody>
                    <a:bodyPr/>
                    <a:lstStyle/>
                    <a:p>
                      <a:r>
                        <a:rPr lang="en-US" altLang="zh-CN" sz="1800" dirty="0" smtClean="0">
                          <a:solidFill>
                            <a:srgbClr val="7030A0"/>
                          </a:solidFill>
                        </a:rPr>
                        <a:t>1</a:t>
                      </a:r>
                      <a:endParaRPr lang="zh-CN" altLang="en-US" sz="1800" dirty="0">
                        <a:solidFill>
                          <a:srgbClr val="7030A0"/>
                        </a:solidFill>
                      </a:endParaRPr>
                    </a:p>
                  </a:txBody>
                  <a:tcPr marL="91441" marR="91441" marT="45726" marB="45726"/>
                </a:tc>
                <a:tc>
                  <a:txBody>
                    <a:bodyPr/>
                    <a:lstStyle/>
                    <a:p>
                      <a:r>
                        <a:rPr lang="en-US" altLang="zh-CN" sz="1800" dirty="0" smtClean="0">
                          <a:solidFill>
                            <a:schemeClr val="accent5"/>
                          </a:solidFill>
                        </a:rPr>
                        <a:t>1</a:t>
                      </a:r>
                      <a:endParaRPr lang="zh-CN" altLang="en-US" sz="1800" dirty="0">
                        <a:solidFill>
                          <a:schemeClr val="accent5"/>
                        </a:solidFill>
                      </a:endParaRPr>
                    </a:p>
                  </a:txBody>
                  <a:tcPr marL="91441" marR="91441" marT="45726" marB="45726"/>
                </a:tc>
                <a:tc>
                  <a:txBody>
                    <a:bodyPr/>
                    <a:lstStyle/>
                    <a:p>
                      <a:r>
                        <a:rPr lang="en-US" altLang="zh-CN" sz="1800" dirty="0" smtClean="0">
                          <a:solidFill>
                            <a:schemeClr val="accent5"/>
                          </a:solidFill>
                        </a:rPr>
                        <a:t>1</a:t>
                      </a:r>
                      <a:endParaRPr lang="zh-CN" altLang="en-US" sz="1800" dirty="0">
                        <a:solidFill>
                          <a:schemeClr val="accent5"/>
                        </a:solidFill>
                      </a:endParaRPr>
                    </a:p>
                  </a:txBody>
                  <a:tcPr marL="91441" marR="91441" marT="45726" marB="45726"/>
                </a:tc>
                <a:tc>
                  <a:txBody>
                    <a:bodyPr/>
                    <a:lstStyle/>
                    <a:p>
                      <a:r>
                        <a:rPr lang="en-US" altLang="zh-CN" sz="1800" dirty="0" smtClean="0">
                          <a:solidFill>
                            <a:schemeClr val="accent5"/>
                          </a:solidFill>
                        </a:rPr>
                        <a:t>1</a:t>
                      </a:r>
                      <a:endParaRPr lang="zh-CN" altLang="en-US" sz="1800" dirty="0">
                        <a:solidFill>
                          <a:schemeClr val="accent5"/>
                        </a:solidFill>
                      </a:endParaRPr>
                    </a:p>
                  </a:txBody>
                  <a:tcPr marL="91441" marR="91441" marT="45726" marB="45726"/>
                </a:tc>
                <a:tc>
                  <a:txBody>
                    <a:bodyPr/>
                    <a:lstStyle/>
                    <a:p>
                      <a:r>
                        <a:rPr lang="en-US" altLang="zh-CN" sz="1800" dirty="0" smtClean="0"/>
                        <a:t>1</a:t>
                      </a:r>
                      <a:endParaRPr lang="zh-CN" altLang="en-US" sz="1800" dirty="0"/>
                    </a:p>
                  </a:txBody>
                  <a:tcPr marL="91441" marR="91441" marT="45726" marB="45726"/>
                </a:tc>
                <a:tc>
                  <a:txBody>
                    <a:bodyPr/>
                    <a:lstStyle/>
                    <a:p>
                      <a:r>
                        <a:rPr lang="en-US" altLang="zh-CN" sz="1800" dirty="0" smtClean="0"/>
                        <a:t>1</a:t>
                      </a:r>
                      <a:endParaRPr lang="zh-CN" altLang="en-US" sz="1800" dirty="0"/>
                    </a:p>
                  </a:txBody>
                  <a:tcPr marL="91441" marR="91441" marT="45726" marB="45726"/>
                </a:tc>
                <a:tc>
                  <a:txBody>
                    <a:bodyPr/>
                    <a:lstStyle/>
                    <a:p>
                      <a:r>
                        <a:rPr lang="en-US" altLang="zh-CN" sz="1800" dirty="0" smtClean="0">
                          <a:solidFill>
                            <a:srgbClr val="7030A0"/>
                          </a:solidFill>
                        </a:rPr>
                        <a:t>0</a:t>
                      </a:r>
                      <a:endParaRPr lang="zh-CN" altLang="en-US" sz="1800" dirty="0">
                        <a:solidFill>
                          <a:srgbClr val="7030A0"/>
                        </a:solidFill>
                      </a:endParaRPr>
                    </a:p>
                  </a:txBody>
                  <a:tcPr marL="91441" marR="91441" marT="45726" marB="45726"/>
                </a:tc>
                <a:tc>
                  <a:txBody>
                    <a:bodyPr/>
                    <a:lstStyle/>
                    <a:p>
                      <a:r>
                        <a:rPr lang="en-US" altLang="zh-CN" sz="1800" dirty="0" smtClean="0">
                          <a:solidFill>
                            <a:srgbClr val="7030A0"/>
                          </a:solidFill>
                        </a:rPr>
                        <a:t>0</a:t>
                      </a:r>
                      <a:endParaRPr lang="zh-CN" altLang="en-US" sz="1800" dirty="0">
                        <a:solidFill>
                          <a:srgbClr val="7030A0"/>
                        </a:solidFill>
                      </a:endParaRPr>
                    </a:p>
                  </a:txBody>
                  <a:tcPr marL="91441" marR="91441" marT="45726" marB="45726"/>
                </a:tc>
                <a:tc>
                  <a:txBody>
                    <a:bodyPr/>
                    <a:lstStyle/>
                    <a:p>
                      <a:r>
                        <a:rPr lang="en-US" altLang="zh-CN" sz="1800" dirty="0" smtClean="0">
                          <a:solidFill>
                            <a:srgbClr val="7030A0"/>
                          </a:solidFill>
                        </a:rPr>
                        <a:t>0</a:t>
                      </a:r>
                      <a:endParaRPr lang="zh-CN" altLang="en-US" sz="1800" dirty="0">
                        <a:solidFill>
                          <a:srgbClr val="7030A0"/>
                        </a:solidFill>
                      </a:endParaRPr>
                    </a:p>
                  </a:txBody>
                  <a:tcPr marL="91441" marR="91441" marT="45726" marB="45726"/>
                </a:tc>
                <a:tc>
                  <a:txBody>
                    <a:bodyPr/>
                    <a:lstStyle/>
                    <a:p>
                      <a:r>
                        <a:rPr lang="en-US" altLang="zh-CN" sz="1800" dirty="0" smtClean="0"/>
                        <a:t>0</a:t>
                      </a:r>
                      <a:endParaRPr lang="zh-CN" altLang="en-US" sz="1800" dirty="0"/>
                    </a:p>
                  </a:txBody>
                  <a:tcPr marL="91441" marR="91441" marT="45726" marB="45726"/>
                </a:tc>
                <a:tc>
                  <a:txBody>
                    <a:bodyPr/>
                    <a:lstStyle/>
                    <a:p>
                      <a:r>
                        <a:rPr lang="en-US" altLang="zh-CN" sz="1800" dirty="0" smtClean="0"/>
                        <a:t>0</a:t>
                      </a:r>
                      <a:endParaRPr lang="zh-CN" altLang="en-US" sz="1800" dirty="0"/>
                    </a:p>
                  </a:txBody>
                  <a:tcPr marL="91441" marR="91441" marT="45726" marB="45726"/>
                </a:tc>
                <a:tc>
                  <a:txBody>
                    <a:bodyPr/>
                    <a:lstStyle/>
                    <a:p>
                      <a:r>
                        <a:rPr lang="en-US" altLang="zh-CN" sz="1800" dirty="0" smtClean="0"/>
                        <a:t>0</a:t>
                      </a:r>
                      <a:endParaRPr lang="zh-CN" altLang="en-US" sz="1800" dirty="0"/>
                    </a:p>
                  </a:txBody>
                  <a:tcPr marL="91441" marR="91441" marT="45726" marB="45726"/>
                </a:tc>
                <a:tc>
                  <a:txBody>
                    <a:bodyPr/>
                    <a:lstStyle/>
                    <a:p>
                      <a:r>
                        <a:rPr lang="en-US" altLang="zh-CN" sz="1800" dirty="0" smtClean="0"/>
                        <a:t>0</a:t>
                      </a:r>
                      <a:endParaRPr lang="zh-CN" altLang="en-US" sz="1800" dirty="0"/>
                    </a:p>
                  </a:txBody>
                  <a:tcPr marL="91441" marR="91441" marT="45726" marB="45726"/>
                </a:tc>
                <a:tc>
                  <a:txBody>
                    <a:bodyPr/>
                    <a:lstStyle/>
                    <a:p>
                      <a:r>
                        <a:rPr lang="en-US" altLang="zh-CN" sz="1800" dirty="0" smtClean="0"/>
                        <a:t>0</a:t>
                      </a:r>
                      <a:endParaRPr lang="zh-CN" altLang="en-US" sz="1800" dirty="0"/>
                    </a:p>
                  </a:txBody>
                  <a:tcPr marL="91441" marR="91441" marT="45726" marB="45726"/>
                </a:tc>
              </a:tr>
              <a:tr h="475615">
                <a:tc vMerge="1"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800" dirty="0" smtClean="0"/>
                        <a:t>2</a:t>
                      </a:r>
                      <a:endParaRPr lang="zh-CN" altLang="en-US" sz="1800" dirty="0"/>
                    </a:p>
                  </a:txBody>
                  <a:tcPr marL="91441" marR="91441" marT="45726" marB="45726"/>
                </a:tc>
                <a:tc>
                  <a:txBody>
                    <a:bodyPr/>
                    <a:lstStyle/>
                    <a:p>
                      <a:r>
                        <a:rPr lang="en-US" altLang="zh-CN" sz="1800" dirty="0" smtClean="0">
                          <a:solidFill>
                            <a:srgbClr val="7030A0"/>
                          </a:solidFill>
                        </a:rPr>
                        <a:t>1</a:t>
                      </a:r>
                      <a:endParaRPr lang="zh-CN" altLang="en-US" sz="1800" dirty="0">
                        <a:solidFill>
                          <a:srgbClr val="7030A0"/>
                        </a:solidFill>
                      </a:endParaRPr>
                    </a:p>
                  </a:txBody>
                  <a:tcPr marL="91441" marR="91441" marT="45726" marB="45726"/>
                </a:tc>
                <a:tc>
                  <a:txBody>
                    <a:bodyPr/>
                    <a:lstStyle/>
                    <a:p>
                      <a:r>
                        <a:rPr lang="en-US" altLang="zh-CN" sz="1800" dirty="0" smtClean="0">
                          <a:solidFill>
                            <a:srgbClr val="7030A0"/>
                          </a:solidFill>
                        </a:rPr>
                        <a:t>1</a:t>
                      </a:r>
                      <a:endParaRPr lang="zh-CN" altLang="en-US" sz="1800" dirty="0">
                        <a:solidFill>
                          <a:srgbClr val="7030A0"/>
                        </a:solidFill>
                      </a:endParaRPr>
                    </a:p>
                  </a:txBody>
                  <a:tcPr marL="91441" marR="91441" marT="45726" marB="45726"/>
                </a:tc>
                <a:tc>
                  <a:txBody>
                    <a:bodyPr/>
                    <a:lstStyle/>
                    <a:p>
                      <a:r>
                        <a:rPr lang="en-US" altLang="zh-CN" sz="1800" dirty="0" smtClean="0">
                          <a:solidFill>
                            <a:srgbClr val="7030A0"/>
                          </a:solidFill>
                        </a:rPr>
                        <a:t>1</a:t>
                      </a:r>
                      <a:endParaRPr lang="zh-CN" altLang="en-US" sz="1800" dirty="0">
                        <a:solidFill>
                          <a:srgbClr val="7030A0"/>
                        </a:solidFill>
                      </a:endParaRPr>
                    </a:p>
                  </a:txBody>
                  <a:tcPr marL="91441" marR="91441" marT="45726" marB="45726"/>
                </a:tc>
                <a:tc>
                  <a:txBody>
                    <a:bodyPr/>
                    <a:lstStyle/>
                    <a:p>
                      <a:r>
                        <a:rPr lang="en-US" altLang="zh-CN" sz="1800" dirty="0" smtClean="0">
                          <a:solidFill>
                            <a:schemeClr val="accent5"/>
                          </a:solidFill>
                        </a:rPr>
                        <a:t>0</a:t>
                      </a:r>
                      <a:endParaRPr lang="zh-CN" altLang="en-US" sz="1800" dirty="0">
                        <a:solidFill>
                          <a:schemeClr val="accent5"/>
                        </a:solidFill>
                      </a:endParaRPr>
                    </a:p>
                  </a:txBody>
                  <a:tcPr marL="91441" marR="91441" marT="45726" marB="45726"/>
                </a:tc>
                <a:tc>
                  <a:txBody>
                    <a:bodyPr/>
                    <a:lstStyle/>
                    <a:p>
                      <a:r>
                        <a:rPr lang="en-US" altLang="zh-CN" sz="1800" dirty="0" smtClean="0">
                          <a:solidFill>
                            <a:schemeClr val="accent5"/>
                          </a:solidFill>
                        </a:rPr>
                        <a:t>0</a:t>
                      </a:r>
                      <a:endParaRPr lang="zh-CN" altLang="en-US" sz="1800" dirty="0">
                        <a:solidFill>
                          <a:schemeClr val="accent5"/>
                        </a:solidFill>
                      </a:endParaRPr>
                    </a:p>
                  </a:txBody>
                  <a:tcPr marL="91441" marR="91441" marT="45726" marB="45726"/>
                </a:tc>
                <a:tc>
                  <a:txBody>
                    <a:bodyPr/>
                    <a:lstStyle/>
                    <a:p>
                      <a:r>
                        <a:rPr lang="en-US" altLang="zh-CN" sz="1800" dirty="0" smtClean="0">
                          <a:solidFill>
                            <a:schemeClr val="accent5"/>
                          </a:solidFill>
                        </a:rPr>
                        <a:t>0</a:t>
                      </a:r>
                      <a:endParaRPr lang="zh-CN" altLang="en-US" sz="1800" dirty="0">
                        <a:solidFill>
                          <a:schemeClr val="accent5"/>
                        </a:solidFill>
                      </a:endParaRPr>
                    </a:p>
                  </a:txBody>
                  <a:tcPr marL="91441" marR="91441" marT="45726" marB="45726"/>
                </a:tc>
                <a:tc>
                  <a:txBody>
                    <a:bodyPr/>
                    <a:lstStyle/>
                    <a:p>
                      <a:r>
                        <a:rPr lang="en-US" altLang="zh-CN" sz="1800" dirty="0" smtClean="0"/>
                        <a:t>0</a:t>
                      </a:r>
                      <a:endParaRPr lang="zh-CN" altLang="en-US" sz="1800" dirty="0"/>
                    </a:p>
                  </a:txBody>
                  <a:tcPr marL="91441" marR="91441" marT="45726" marB="45726"/>
                </a:tc>
                <a:tc>
                  <a:txBody>
                    <a:bodyPr/>
                    <a:lstStyle/>
                    <a:p>
                      <a:r>
                        <a:rPr lang="en-US" altLang="zh-CN" sz="1800" dirty="0" smtClean="0"/>
                        <a:t>0</a:t>
                      </a:r>
                      <a:endParaRPr lang="zh-CN" altLang="en-US" sz="1800" dirty="0"/>
                    </a:p>
                  </a:txBody>
                  <a:tcPr marL="91441" marR="91441" marT="45726" marB="45726"/>
                </a:tc>
                <a:tc>
                  <a:txBody>
                    <a:bodyPr/>
                    <a:lstStyle/>
                    <a:p>
                      <a:r>
                        <a:rPr lang="en-US" altLang="zh-CN" sz="1800" dirty="0" smtClean="0">
                          <a:solidFill>
                            <a:srgbClr val="7030A0"/>
                          </a:solidFill>
                        </a:rPr>
                        <a:t>1</a:t>
                      </a:r>
                      <a:endParaRPr lang="zh-CN" altLang="en-US" sz="1800" dirty="0">
                        <a:solidFill>
                          <a:srgbClr val="7030A0"/>
                        </a:solidFill>
                      </a:endParaRPr>
                    </a:p>
                  </a:txBody>
                  <a:tcPr marL="91441" marR="91441" marT="45726" marB="45726"/>
                </a:tc>
                <a:tc>
                  <a:txBody>
                    <a:bodyPr/>
                    <a:lstStyle/>
                    <a:p>
                      <a:r>
                        <a:rPr lang="en-US" altLang="zh-CN" sz="1800" dirty="0" smtClean="0">
                          <a:solidFill>
                            <a:srgbClr val="7030A0"/>
                          </a:solidFill>
                        </a:rPr>
                        <a:t>1</a:t>
                      </a:r>
                      <a:endParaRPr lang="zh-CN" altLang="en-US" sz="1800" dirty="0">
                        <a:solidFill>
                          <a:srgbClr val="7030A0"/>
                        </a:solidFill>
                      </a:endParaRPr>
                    </a:p>
                  </a:txBody>
                  <a:tcPr marL="91441" marR="91441" marT="45726" marB="45726"/>
                </a:tc>
                <a:tc>
                  <a:txBody>
                    <a:bodyPr/>
                    <a:lstStyle/>
                    <a:p>
                      <a:r>
                        <a:rPr lang="en-US" altLang="zh-CN" sz="1800" dirty="0" smtClean="0">
                          <a:solidFill>
                            <a:srgbClr val="7030A0"/>
                          </a:solidFill>
                        </a:rPr>
                        <a:t>1</a:t>
                      </a:r>
                      <a:endParaRPr lang="zh-CN" altLang="en-US" sz="1800" dirty="0">
                        <a:solidFill>
                          <a:srgbClr val="7030A0"/>
                        </a:solidFill>
                      </a:endParaRPr>
                    </a:p>
                  </a:txBody>
                  <a:tcPr marL="91441" marR="91441" marT="45726" marB="45726"/>
                </a:tc>
                <a:tc>
                  <a:txBody>
                    <a:bodyPr/>
                    <a:lstStyle/>
                    <a:p>
                      <a:r>
                        <a:rPr lang="en-US" altLang="zh-CN" sz="1800" dirty="0" smtClean="0">
                          <a:solidFill>
                            <a:schemeClr val="accent5"/>
                          </a:solidFill>
                        </a:rPr>
                        <a:t>0</a:t>
                      </a:r>
                      <a:endParaRPr lang="zh-CN" altLang="en-US" sz="1800" dirty="0">
                        <a:solidFill>
                          <a:schemeClr val="accent5"/>
                        </a:solidFill>
                      </a:endParaRPr>
                    </a:p>
                  </a:txBody>
                  <a:tcPr marL="91441" marR="91441" marT="45726" marB="45726"/>
                </a:tc>
                <a:tc>
                  <a:txBody>
                    <a:bodyPr/>
                    <a:lstStyle/>
                    <a:p>
                      <a:r>
                        <a:rPr lang="en-US" altLang="zh-CN" sz="1800" dirty="0" smtClean="0">
                          <a:solidFill>
                            <a:schemeClr val="accent5"/>
                          </a:solidFill>
                        </a:rPr>
                        <a:t>0</a:t>
                      </a:r>
                      <a:endParaRPr lang="zh-CN" altLang="en-US" sz="1800" dirty="0">
                        <a:solidFill>
                          <a:schemeClr val="accent5"/>
                        </a:solidFill>
                      </a:endParaRPr>
                    </a:p>
                  </a:txBody>
                  <a:tcPr marL="91441" marR="91441" marT="45726" marB="45726"/>
                </a:tc>
                <a:tc>
                  <a:txBody>
                    <a:bodyPr/>
                    <a:lstStyle/>
                    <a:p>
                      <a:r>
                        <a:rPr lang="en-US" altLang="zh-CN" sz="1800" dirty="0" smtClean="0">
                          <a:solidFill>
                            <a:schemeClr val="accent5"/>
                          </a:solidFill>
                        </a:rPr>
                        <a:t>0</a:t>
                      </a:r>
                      <a:endParaRPr lang="zh-CN" altLang="en-US" sz="1800" dirty="0">
                        <a:solidFill>
                          <a:schemeClr val="accent5"/>
                        </a:solidFill>
                      </a:endParaRPr>
                    </a:p>
                  </a:txBody>
                  <a:tcPr marL="91441" marR="91441" marT="45726" marB="45726"/>
                </a:tc>
                <a:tc>
                  <a:txBody>
                    <a:bodyPr/>
                    <a:lstStyle/>
                    <a:p>
                      <a:r>
                        <a:rPr lang="en-US" altLang="zh-CN" sz="1800" dirty="0" smtClean="0"/>
                        <a:t>0</a:t>
                      </a:r>
                      <a:endParaRPr lang="zh-CN" altLang="en-US" sz="1800" dirty="0"/>
                    </a:p>
                  </a:txBody>
                  <a:tcPr marL="91441" marR="91441" marT="45726" marB="45726"/>
                </a:tc>
                <a:tc>
                  <a:txBody>
                    <a:bodyPr/>
                    <a:lstStyle/>
                    <a:p>
                      <a:r>
                        <a:rPr lang="en-US" altLang="zh-CN" sz="1800" dirty="0" smtClean="0"/>
                        <a:t>0</a:t>
                      </a:r>
                      <a:endParaRPr lang="zh-CN" altLang="en-US" sz="1800" dirty="0"/>
                    </a:p>
                  </a:txBody>
                  <a:tcPr marL="91441" marR="91441" marT="45726" marB="45726"/>
                </a:tc>
              </a:tr>
              <a:tr h="475760">
                <a:tc vMerge="1"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800" dirty="0" smtClean="0"/>
                        <a:t>3</a:t>
                      </a:r>
                      <a:endParaRPr lang="zh-CN" altLang="en-US" sz="1800" dirty="0"/>
                    </a:p>
                  </a:txBody>
                  <a:tcPr marL="91441" marR="91441" marT="45726" marB="45726"/>
                </a:tc>
                <a:tc>
                  <a:txBody>
                    <a:bodyPr/>
                    <a:lstStyle/>
                    <a:p>
                      <a:r>
                        <a:rPr lang="en-US" altLang="zh-CN" sz="1800" dirty="0" smtClean="0">
                          <a:solidFill>
                            <a:srgbClr val="7030A0"/>
                          </a:solidFill>
                        </a:rPr>
                        <a:t>0</a:t>
                      </a:r>
                      <a:endParaRPr lang="zh-CN" altLang="en-US" sz="1800" dirty="0">
                        <a:solidFill>
                          <a:srgbClr val="7030A0"/>
                        </a:solidFill>
                      </a:endParaRPr>
                    </a:p>
                  </a:txBody>
                  <a:tcPr marL="91441" marR="91441" marT="45726" marB="45726"/>
                </a:tc>
                <a:tc>
                  <a:txBody>
                    <a:bodyPr/>
                    <a:lstStyle/>
                    <a:p>
                      <a:r>
                        <a:rPr lang="en-US" altLang="zh-CN" sz="1800" dirty="0" smtClean="0">
                          <a:solidFill>
                            <a:srgbClr val="7030A0"/>
                          </a:solidFill>
                        </a:rPr>
                        <a:t>0</a:t>
                      </a:r>
                      <a:endParaRPr lang="zh-CN" altLang="en-US" sz="1800" dirty="0">
                        <a:solidFill>
                          <a:srgbClr val="7030A0"/>
                        </a:solidFill>
                      </a:endParaRPr>
                    </a:p>
                  </a:txBody>
                  <a:tcPr marL="91441" marR="91441" marT="45726" marB="45726"/>
                </a:tc>
                <a:tc>
                  <a:txBody>
                    <a:bodyPr/>
                    <a:lstStyle/>
                    <a:p>
                      <a:r>
                        <a:rPr lang="en-US" altLang="zh-CN" sz="1800" dirty="0" smtClean="0">
                          <a:solidFill>
                            <a:srgbClr val="7030A0"/>
                          </a:solidFill>
                        </a:rPr>
                        <a:t>0</a:t>
                      </a:r>
                      <a:endParaRPr lang="zh-CN" altLang="en-US" sz="1800" dirty="0">
                        <a:solidFill>
                          <a:srgbClr val="7030A0"/>
                        </a:solidFill>
                      </a:endParaRPr>
                    </a:p>
                  </a:txBody>
                  <a:tcPr marL="91441" marR="91441" marT="45726" marB="45726"/>
                </a:tc>
                <a:tc>
                  <a:txBody>
                    <a:bodyPr/>
                    <a:lstStyle/>
                    <a:p>
                      <a:r>
                        <a:rPr lang="en-US" altLang="zh-CN" sz="1800" dirty="0" smtClean="0">
                          <a:solidFill>
                            <a:schemeClr val="accent5"/>
                          </a:solidFill>
                        </a:rPr>
                        <a:t>1</a:t>
                      </a:r>
                      <a:endParaRPr lang="zh-CN" altLang="en-US" sz="1800" dirty="0">
                        <a:solidFill>
                          <a:schemeClr val="accent5"/>
                        </a:solidFill>
                      </a:endParaRPr>
                    </a:p>
                  </a:txBody>
                  <a:tcPr marL="91441" marR="91441" marT="45726" marB="45726"/>
                </a:tc>
                <a:tc>
                  <a:txBody>
                    <a:bodyPr/>
                    <a:lstStyle/>
                    <a:p>
                      <a:r>
                        <a:rPr lang="en-US" altLang="zh-CN" sz="1800" dirty="0" smtClean="0">
                          <a:solidFill>
                            <a:schemeClr val="accent5"/>
                          </a:solidFill>
                        </a:rPr>
                        <a:t>1</a:t>
                      </a:r>
                      <a:endParaRPr lang="zh-CN" altLang="en-US" sz="1800" dirty="0">
                        <a:solidFill>
                          <a:schemeClr val="accent5"/>
                        </a:solidFill>
                      </a:endParaRPr>
                    </a:p>
                  </a:txBody>
                  <a:tcPr marL="91441" marR="91441" marT="45726" marB="45726"/>
                </a:tc>
                <a:tc>
                  <a:txBody>
                    <a:bodyPr/>
                    <a:lstStyle/>
                    <a:p>
                      <a:r>
                        <a:rPr lang="en-US" altLang="zh-CN" sz="1800" dirty="0" smtClean="0">
                          <a:solidFill>
                            <a:schemeClr val="accent5"/>
                          </a:solidFill>
                        </a:rPr>
                        <a:t>1</a:t>
                      </a:r>
                      <a:endParaRPr lang="zh-CN" altLang="en-US" sz="1800" dirty="0">
                        <a:solidFill>
                          <a:schemeClr val="accent5"/>
                        </a:solidFill>
                      </a:endParaRPr>
                    </a:p>
                  </a:txBody>
                  <a:tcPr marL="91441" marR="91441" marT="45726" marB="45726"/>
                </a:tc>
                <a:tc>
                  <a:txBody>
                    <a:bodyPr/>
                    <a:lstStyle/>
                    <a:p>
                      <a:r>
                        <a:rPr lang="en-US" altLang="zh-CN" sz="1800" dirty="0" smtClean="0"/>
                        <a:t>0</a:t>
                      </a:r>
                      <a:endParaRPr lang="zh-CN" altLang="en-US" sz="1800" dirty="0"/>
                    </a:p>
                  </a:txBody>
                  <a:tcPr marL="91441" marR="91441" marT="45726" marB="45726"/>
                </a:tc>
                <a:tc>
                  <a:txBody>
                    <a:bodyPr/>
                    <a:lstStyle/>
                    <a:p>
                      <a:r>
                        <a:rPr lang="en-US" altLang="zh-CN" sz="1800" dirty="0" smtClean="0"/>
                        <a:t>0</a:t>
                      </a:r>
                      <a:endParaRPr lang="zh-CN" altLang="en-US" sz="1800" dirty="0"/>
                    </a:p>
                  </a:txBody>
                  <a:tcPr marL="91441" marR="91441" marT="45726" marB="45726"/>
                </a:tc>
                <a:tc>
                  <a:txBody>
                    <a:bodyPr/>
                    <a:lstStyle/>
                    <a:p>
                      <a:r>
                        <a:rPr lang="en-US" altLang="zh-CN" sz="1800" dirty="0" smtClean="0">
                          <a:solidFill>
                            <a:srgbClr val="7030A0"/>
                          </a:solidFill>
                        </a:rPr>
                        <a:t>0</a:t>
                      </a:r>
                      <a:endParaRPr lang="zh-CN" altLang="en-US" sz="1800" dirty="0">
                        <a:solidFill>
                          <a:srgbClr val="7030A0"/>
                        </a:solidFill>
                      </a:endParaRPr>
                    </a:p>
                  </a:txBody>
                  <a:tcPr marL="91441" marR="91441" marT="45726" marB="45726"/>
                </a:tc>
                <a:tc>
                  <a:txBody>
                    <a:bodyPr/>
                    <a:lstStyle/>
                    <a:p>
                      <a:r>
                        <a:rPr lang="en-US" altLang="zh-CN" sz="1800" dirty="0" smtClean="0">
                          <a:solidFill>
                            <a:srgbClr val="7030A0"/>
                          </a:solidFill>
                        </a:rPr>
                        <a:t>0</a:t>
                      </a:r>
                      <a:endParaRPr lang="zh-CN" altLang="en-US" sz="1800" dirty="0">
                        <a:solidFill>
                          <a:srgbClr val="7030A0"/>
                        </a:solidFill>
                      </a:endParaRPr>
                    </a:p>
                  </a:txBody>
                  <a:tcPr marL="91441" marR="91441" marT="45726" marB="45726"/>
                </a:tc>
                <a:tc>
                  <a:txBody>
                    <a:bodyPr/>
                    <a:lstStyle/>
                    <a:p>
                      <a:r>
                        <a:rPr lang="en-US" altLang="zh-CN" sz="1800" dirty="0" smtClean="0">
                          <a:solidFill>
                            <a:srgbClr val="7030A0"/>
                          </a:solidFill>
                        </a:rPr>
                        <a:t>0</a:t>
                      </a:r>
                      <a:endParaRPr lang="zh-CN" altLang="en-US" sz="1800" dirty="0">
                        <a:solidFill>
                          <a:srgbClr val="7030A0"/>
                        </a:solidFill>
                      </a:endParaRPr>
                    </a:p>
                  </a:txBody>
                  <a:tcPr marL="91441" marR="91441" marT="45726" marB="45726"/>
                </a:tc>
                <a:tc>
                  <a:txBody>
                    <a:bodyPr/>
                    <a:lstStyle/>
                    <a:p>
                      <a:r>
                        <a:rPr lang="en-US" altLang="zh-CN" sz="1800" dirty="0" smtClean="0">
                          <a:solidFill>
                            <a:schemeClr val="accent5"/>
                          </a:solidFill>
                        </a:rPr>
                        <a:t>1</a:t>
                      </a:r>
                      <a:endParaRPr lang="zh-CN" altLang="en-US" sz="1800" dirty="0">
                        <a:solidFill>
                          <a:schemeClr val="accent5"/>
                        </a:solidFill>
                      </a:endParaRPr>
                    </a:p>
                  </a:txBody>
                  <a:tcPr marL="91441" marR="91441" marT="45726" marB="45726"/>
                </a:tc>
                <a:tc>
                  <a:txBody>
                    <a:bodyPr/>
                    <a:lstStyle/>
                    <a:p>
                      <a:r>
                        <a:rPr lang="en-US" altLang="zh-CN" sz="1800" dirty="0" smtClean="0">
                          <a:solidFill>
                            <a:schemeClr val="accent5"/>
                          </a:solidFill>
                        </a:rPr>
                        <a:t>1</a:t>
                      </a:r>
                      <a:endParaRPr lang="zh-CN" altLang="en-US" sz="1800" dirty="0">
                        <a:solidFill>
                          <a:schemeClr val="accent5"/>
                        </a:solidFill>
                      </a:endParaRPr>
                    </a:p>
                  </a:txBody>
                  <a:tcPr marL="91441" marR="91441" marT="45726" marB="45726"/>
                </a:tc>
                <a:tc>
                  <a:txBody>
                    <a:bodyPr/>
                    <a:lstStyle/>
                    <a:p>
                      <a:r>
                        <a:rPr lang="en-US" altLang="zh-CN" sz="1800" dirty="0" smtClean="0">
                          <a:solidFill>
                            <a:schemeClr val="accent5"/>
                          </a:solidFill>
                        </a:rPr>
                        <a:t>1</a:t>
                      </a:r>
                      <a:endParaRPr lang="zh-CN" altLang="en-US" sz="1800" dirty="0">
                        <a:solidFill>
                          <a:schemeClr val="accent5"/>
                        </a:solidFill>
                      </a:endParaRPr>
                    </a:p>
                  </a:txBody>
                  <a:tcPr marL="91441" marR="91441" marT="45726" marB="45726"/>
                </a:tc>
                <a:tc>
                  <a:txBody>
                    <a:bodyPr/>
                    <a:lstStyle/>
                    <a:p>
                      <a:r>
                        <a:rPr lang="en-US" altLang="zh-CN" sz="1800" dirty="0" smtClean="0"/>
                        <a:t>0</a:t>
                      </a:r>
                      <a:endParaRPr lang="zh-CN" altLang="en-US" sz="1800" dirty="0"/>
                    </a:p>
                  </a:txBody>
                  <a:tcPr marL="91441" marR="91441" marT="45726" marB="45726"/>
                </a:tc>
                <a:tc>
                  <a:txBody>
                    <a:bodyPr/>
                    <a:lstStyle/>
                    <a:p>
                      <a:r>
                        <a:rPr lang="en-US" altLang="zh-CN" sz="1800" dirty="0" smtClean="0"/>
                        <a:t>0</a:t>
                      </a:r>
                      <a:endParaRPr lang="zh-CN" altLang="en-US" sz="1800" dirty="0"/>
                    </a:p>
                  </a:txBody>
                  <a:tcPr marL="91441" marR="91441" marT="45726" marB="45726"/>
                </a:tc>
              </a:tr>
              <a:tr h="380873">
                <a:tc vMerge="1"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800" dirty="0" smtClean="0"/>
                        <a:t>4</a:t>
                      </a:r>
                      <a:endParaRPr lang="zh-CN" altLang="en-US" sz="1800" dirty="0"/>
                    </a:p>
                  </a:txBody>
                  <a:tcPr marL="91441" marR="91441" marT="45726" marB="45726"/>
                </a:tc>
                <a:tc>
                  <a:txBody>
                    <a:bodyPr/>
                    <a:lstStyle/>
                    <a:p>
                      <a:r>
                        <a:rPr lang="en-US" altLang="zh-CN" sz="1800" dirty="0" smtClean="0">
                          <a:solidFill>
                            <a:srgbClr val="7030A0"/>
                          </a:solidFill>
                        </a:rPr>
                        <a:t>1</a:t>
                      </a:r>
                      <a:endParaRPr lang="zh-CN" altLang="en-US" sz="1800" dirty="0">
                        <a:solidFill>
                          <a:srgbClr val="7030A0"/>
                        </a:solidFill>
                      </a:endParaRPr>
                    </a:p>
                  </a:txBody>
                  <a:tcPr marL="91441" marR="91441" marT="45726" marB="45726"/>
                </a:tc>
                <a:tc>
                  <a:txBody>
                    <a:bodyPr/>
                    <a:lstStyle/>
                    <a:p>
                      <a:r>
                        <a:rPr lang="en-US" altLang="zh-CN" sz="1800" dirty="0" smtClean="0">
                          <a:solidFill>
                            <a:srgbClr val="7030A0"/>
                          </a:solidFill>
                        </a:rPr>
                        <a:t>0</a:t>
                      </a:r>
                      <a:endParaRPr lang="zh-CN" altLang="en-US" sz="1800" dirty="0">
                        <a:solidFill>
                          <a:srgbClr val="7030A0"/>
                        </a:solidFill>
                      </a:endParaRPr>
                    </a:p>
                  </a:txBody>
                  <a:tcPr marL="91441" marR="91441" marT="45726" marB="45726"/>
                </a:tc>
                <a:tc>
                  <a:txBody>
                    <a:bodyPr/>
                    <a:lstStyle/>
                    <a:p>
                      <a:r>
                        <a:rPr lang="en-US" altLang="zh-CN" sz="1800" dirty="0" smtClean="0">
                          <a:solidFill>
                            <a:srgbClr val="7030A0"/>
                          </a:solidFill>
                        </a:rPr>
                        <a:t>0</a:t>
                      </a:r>
                      <a:endParaRPr lang="zh-CN" altLang="en-US" sz="1800" dirty="0">
                        <a:solidFill>
                          <a:srgbClr val="7030A0"/>
                        </a:solidFill>
                      </a:endParaRPr>
                    </a:p>
                  </a:txBody>
                  <a:tcPr marL="91441" marR="91441" marT="45726" marB="45726"/>
                </a:tc>
                <a:tc>
                  <a:txBody>
                    <a:bodyPr/>
                    <a:lstStyle/>
                    <a:p>
                      <a:r>
                        <a:rPr lang="en-US" altLang="zh-CN" sz="1800" dirty="0" smtClean="0">
                          <a:solidFill>
                            <a:schemeClr val="accent5"/>
                          </a:solidFill>
                        </a:rPr>
                        <a:t>1</a:t>
                      </a:r>
                      <a:endParaRPr lang="zh-CN" altLang="en-US" sz="1800" dirty="0">
                        <a:solidFill>
                          <a:schemeClr val="accent5"/>
                        </a:solidFill>
                      </a:endParaRPr>
                    </a:p>
                  </a:txBody>
                  <a:tcPr marL="91441" marR="91441" marT="45726" marB="45726"/>
                </a:tc>
                <a:tc>
                  <a:txBody>
                    <a:bodyPr/>
                    <a:lstStyle/>
                    <a:p>
                      <a:r>
                        <a:rPr lang="en-US" altLang="zh-CN" sz="1800" dirty="0" smtClean="0">
                          <a:solidFill>
                            <a:schemeClr val="accent5"/>
                          </a:solidFill>
                        </a:rPr>
                        <a:t>0</a:t>
                      </a:r>
                      <a:endParaRPr lang="zh-CN" altLang="en-US" sz="1800" dirty="0">
                        <a:solidFill>
                          <a:schemeClr val="accent5"/>
                        </a:solidFill>
                      </a:endParaRPr>
                    </a:p>
                  </a:txBody>
                  <a:tcPr marL="91441" marR="91441" marT="45726" marB="45726"/>
                </a:tc>
                <a:tc>
                  <a:txBody>
                    <a:bodyPr/>
                    <a:lstStyle/>
                    <a:p>
                      <a:r>
                        <a:rPr lang="en-US" altLang="zh-CN" sz="1800" dirty="0" smtClean="0">
                          <a:solidFill>
                            <a:schemeClr val="accent5"/>
                          </a:solidFill>
                        </a:rPr>
                        <a:t>0</a:t>
                      </a:r>
                      <a:endParaRPr lang="zh-CN" altLang="en-US" sz="1800" dirty="0">
                        <a:solidFill>
                          <a:schemeClr val="accent5"/>
                        </a:solidFill>
                      </a:endParaRPr>
                    </a:p>
                  </a:txBody>
                  <a:tcPr marL="91441" marR="91441" marT="45726" marB="45726"/>
                </a:tc>
                <a:tc>
                  <a:txBody>
                    <a:bodyPr/>
                    <a:lstStyle/>
                    <a:p>
                      <a:r>
                        <a:rPr lang="en-US" altLang="zh-CN" sz="1800" dirty="0" smtClean="0"/>
                        <a:t>1</a:t>
                      </a:r>
                      <a:endParaRPr lang="zh-CN" altLang="en-US" sz="1800" dirty="0"/>
                    </a:p>
                  </a:txBody>
                  <a:tcPr marL="91441" marR="91441" marT="45726" marB="45726"/>
                </a:tc>
                <a:tc>
                  <a:txBody>
                    <a:bodyPr/>
                    <a:lstStyle/>
                    <a:p>
                      <a:r>
                        <a:rPr lang="en-US" altLang="zh-CN" sz="1800" dirty="0" smtClean="0"/>
                        <a:t>0</a:t>
                      </a:r>
                      <a:endParaRPr lang="zh-CN" altLang="en-US" sz="1800" dirty="0"/>
                    </a:p>
                  </a:txBody>
                  <a:tcPr marL="91441" marR="91441" marT="45726" marB="45726"/>
                </a:tc>
                <a:tc>
                  <a:txBody>
                    <a:bodyPr/>
                    <a:lstStyle/>
                    <a:p>
                      <a:r>
                        <a:rPr lang="en-US" altLang="zh-CN" sz="1800" dirty="0" smtClean="0">
                          <a:solidFill>
                            <a:srgbClr val="7030A0"/>
                          </a:solidFill>
                        </a:rPr>
                        <a:t>1</a:t>
                      </a:r>
                      <a:endParaRPr lang="zh-CN" altLang="en-US" sz="1800" dirty="0">
                        <a:solidFill>
                          <a:srgbClr val="7030A0"/>
                        </a:solidFill>
                      </a:endParaRPr>
                    </a:p>
                  </a:txBody>
                  <a:tcPr marL="91441" marR="91441" marT="45726" marB="45726"/>
                </a:tc>
                <a:tc>
                  <a:txBody>
                    <a:bodyPr/>
                    <a:lstStyle/>
                    <a:p>
                      <a:r>
                        <a:rPr lang="en-US" altLang="zh-CN" sz="1800" dirty="0" smtClean="0">
                          <a:solidFill>
                            <a:srgbClr val="7030A0"/>
                          </a:solidFill>
                        </a:rPr>
                        <a:t>0</a:t>
                      </a:r>
                      <a:endParaRPr lang="zh-CN" altLang="en-US" sz="1800" dirty="0">
                        <a:solidFill>
                          <a:srgbClr val="7030A0"/>
                        </a:solidFill>
                      </a:endParaRPr>
                    </a:p>
                  </a:txBody>
                  <a:tcPr marL="91441" marR="91441" marT="45726" marB="45726"/>
                </a:tc>
                <a:tc>
                  <a:txBody>
                    <a:bodyPr/>
                    <a:lstStyle/>
                    <a:p>
                      <a:r>
                        <a:rPr lang="en-US" altLang="zh-CN" sz="1800" dirty="0" smtClean="0">
                          <a:solidFill>
                            <a:srgbClr val="7030A0"/>
                          </a:solidFill>
                        </a:rPr>
                        <a:t>0</a:t>
                      </a:r>
                      <a:endParaRPr lang="zh-CN" altLang="en-US" sz="1800" dirty="0">
                        <a:solidFill>
                          <a:srgbClr val="7030A0"/>
                        </a:solidFill>
                      </a:endParaRPr>
                    </a:p>
                  </a:txBody>
                  <a:tcPr marL="91441" marR="91441" marT="45726" marB="45726"/>
                </a:tc>
                <a:tc>
                  <a:txBody>
                    <a:bodyPr/>
                    <a:lstStyle/>
                    <a:p>
                      <a:r>
                        <a:rPr lang="en-US" altLang="zh-CN" sz="1800" dirty="0" smtClean="0">
                          <a:solidFill>
                            <a:schemeClr val="accent5"/>
                          </a:solidFill>
                        </a:rPr>
                        <a:t>1</a:t>
                      </a:r>
                      <a:endParaRPr lang="zh-CN" altLang="en-US" sz="1800" dirty="0">
                        <a:solidFill>
                          <a:schemeClr val="accent5"/>
                        </a:solidFill>
                      </a:endParaRPr>
                    </a:p>
                  </a:txBody>
                  <a:tcPr marL="91441" marR="91441" marT="45726" marB="45726"/>
                </a:tc>
                <a:tc>
                  <a:txBody>
                    <a:bodyPr/>
                    <a:lstStyle/>
                    <a:p>
                      <a:r>
                        <a:rPr lang="en-US" altLang="zh-CN" sz="1800" dirty="0" smtClean="0">
                          <a:solidFill>
                            <a:schemeClr val="accent5"/>
                          </a:solidFill>
                        </a:rPr>
                        <a:t>0</a:t>
                      </a:r>
                      <a:endParaRPr lang="zh-CN" altLang="en-US" sz="1800" dirty="0">
                        <a:solidFill>
                          <a:schemeClr val="accent5"/>
                        </a:solidFill>
                      </a:endParaRPr>
                    </a:p>
                  </a:txBody>
                  <a:tcPr marL="91441" marR="91441" marT="45726" marB="45726"/>
                </a:tc>
                <a:tc>
                  <a:txBody>
                    <a:bodyPr/>
                    <a:lstStyle/>
                    <a:p>
                      <a:r>
                        <a:rPr lang="en-US" altLang="zh-CN" sz="1800" dirty="0" smtClean="0">
                          <a:solidFill>
                            <a:schemeClr val="accent5"/>
                          </a:solidFill>
                        </a:rPr>
                        <a:t>0</a:t>
                      </a:r>
                      <a:endParaRPr lang="zh-CN" altLang="en-US" sz="1800" dirty="0">
                        <a:solidFill>
                          <a:schemeClr val="accent5"/>
                        </a:solidFill>
                      </a:endParaRPr>
                    </a:p>
                  </a:txBody>
                  <a:tcPr marL="91441" marR="91441" marT="45726" marB="45726"/>
                </a:tc>
                <a:tc>
                  <a:txBody>
                    <a:bodyPr/>
                    <a:lstStyle/>
                    <a:p>
                      <a:r>
                        <a:rPr lang="en-US" altLang="zh-CN" sz="1800" dirty="0" smtClean="0"/>
                        <a:t>1</a:t>
                      </a:r>
                      <a:endParaRPr lang="zh-CN" altLang="en-US" sz="1800" dirty="0"/>
                    </a:p>
                  </a:txBody>
                  <a:tcPr marL="91441" marR="91441" marT="45726" marB="45726"/>
                </a:tc>
                <a:tc>
                  <a:txBody>
                    <a:bodyPr/>
                    <a:lstStyle/>
                    <a:p>
                      <a:r>
                        <a:rPr lang="en-US" altLang="zh-CN" sz="1800" dirty="0" smtClean="0"/>
                        <a:t>0</a:t>
                      </a:r>
                      <a:endParaRPr lang="zh-CN" altLang="en-US" sz="1800" dirty="0"/>
                    </a:p>
                  </a:txBody>
                  <a:tcPr marL="91441" marR="91441" marT="45726" marB="45726"/>
                </a:tc>
              </a:tr>
              <a:tr h="475760">
                <a:tc vMerge="1"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800" dirty="0" smtClean="0"/>
                        <a:t>5</a:t>
                      </a:r>
                      <a:endParaRPr lang="zh-CN" altLang="en-US" sz="1800" dirty="0"/>
                    </a:p>
                  </a:txBody>
                  <a:tcPr marL="91441" marR="91441" marT="45726" marB="45726"/>
                </a:tc>
                <a:tc>
                  <a:txBody>
                    <a:bodyPr/>
                    <a:lstStyle/>
                    <a:p>
                      <a:r>
                        <a:rPr lang="en-US" altLang="zh-CN" sz="1800" dirty="0" smtClean="0">
                          <a:solidFill>
                            <a:srgbClr val="7030A0"/>
                          </a:solidFill>
                        </a:rPr>
                        <a:t>0</a:t>
                      </a:r>
                      <a:endParaRPr lang="zh-CN" altLang="en-US" sz="1800" dirty="0">
                        <a:solidFill>
                          <a:srgbClr val="7030A0"/>
                        </a:solidFill>
                      </a:endParaRPr>
                    </a:p>
                  </a:txBody>
                  <a:tcPr marL="91441" marR="91441" marT="45726" marB="45726"/>
                </a:tc>
                <a:tc>
                  <a:txBody>
                    <a:bodyPr/>
                    <a:lstStyle/>
                    <a:p>
                      <a:r>
                        <a:rPr lang="en-US" altLang="zh-CN" sz="1800" dirty="0" smtClean="0">
                          <a:solidFill>
                            <a:srgbClr val="7030A0"/>
                          </a:solidFill>
                        </a:rPr>
                        <a:t>1</a:t>
                      </a:r>
                      <a:endParaRPr lang="zh-CN" altLang="en-US" sz="1800" dirty="0">
                        <a:solidFill>
                          <a:srgbClr val="7030A0"/>
                        </a:solidFill>
                      </a:endParaRPr>
                    </a:p>
                  </a:txBody>
                  <a:tcPr marL="91441" marR="91441" marT="45726" marB="45726"/>
                </a:tc>
                <a:tc>
                  <a:txBody>
                    <a:bodyPr/>
                    <a:lstStyle/>
                    <a:p>
                      <a:r>
                        <a:rPr lang="en-US" altLang="zh-CN" sz="1800" dirty="0" smtClean="0">
                          <a:solidFill>
                            <a:srgbClr val="7030A0"/>
                          </a:solidFill>
                        </a:rPr>
                        <a:t>0</a:t>
                      </a:r>
                      <a:endParaRPr lang="zh-CN" altLang="en-US" sz="1800" dirty="0">
                        <a:solidFill>
                          <a:srgbClr val="7030A0"/>
                        </a:solidFill>
                      </a:endParaRPr>
                    </a:p>
                  </a:txBody>
                  <a:tcPr marL="91441" marR="91441" marT="45726" marB="45726"/>
                </a:tc>
                <a:tc>
                  <a:txBody>
                    <a:bodyPr/>
                    <a:lstStyle/>
                    <a:p>
                      <a:r>
                        <a:rPr lang="en-US" altLang="zh-CN" sz="1800" dirty="0" smtClean="0">
                          <a:solidFill>
                            <a:schemeClr val="accent5"/>
                          </a:solidFill>
                        </a:rPr>
                        <a:t>0</a:t>
                      </a:r>
                      <a:endParaRPr lang="zh-CN" altLang="en-US" sz="1800" dirty="0">
                        <a:solidFill>
                          <a:schemeClr val="accent5"/>
                        </a:solidFill>
                      </a:endParaRPr>
                    </a:p>
                  </a:txBody>
                  <a:tcPr marL="91441" marR="91441" marT="45726" marB="45726"/>
                </a:tc>
                <a:tc>
                  <a:txBody>
                    <a:bodyPr/>
                    <a:lstStyle/>
                    <a:p>
                      <a:r>
                        <a:rPr lang="en-US" altLang="zh-CN" sz="1800" dirty="0" smtClean="0">
                          <a:solidFill>
                            <a:schemeClr val="accent5"/>
                          </a:solidFill>
                        </a:rPr>
                        <a:t>1</a:t>
                      </a:r>
                      <a:endParaRPr lang="zh-CN" altLang="en-US" sz="1800" dirty="0">
                        <a:solidFill>
                          <a:schemeClr val="accent5"/>
                        </a:solidFill>
                      </a:endParaRPr>
                    </a:p>
                  </a:txBody>
                  <a:tcPr marL="91441" marR="91441" marT="45726" marB="45726"/>
                </a:tc>
                <a:tc>
                  <a:txBody>
                    <a:bodyPr/>
                    <a:lstStyle/>
                    <a:p>
                      <a:r>
                        <a:rPr lang="en-US" altLang="zh-CN" sz="1800" dirty="0" smtClean="0">
                          <a:solidFill>
                            <a:schemeClr val="accent5"/>
                          </a:solidFill>
                        </a:rPr>
                        <a:t>0</a:t>
                      </a:r>
                      <a:endParaRPr lang="zh-CN" altLang="en-US" sz="1800" dirty="0">
                        <a:solidFill>
                          <a:schemeClr val="accent5"/>
                        </a:solidFill>
                      </a:endParaRPr>
                    </a:p>
                  </a:txBody>
                  <a:tcPr marL="91441" marR="91441" marT="45726" marB="45726"/>
                </a:tc>
                <a:tc>
                  <a:txBody>
                    <a:bodyPr/>
                    <a:lstStyle/>
                    <a:p>
                      <a:r>
                        <a:rPr lang="en-US" altLang="zh-CN" sz="1800" dirty="0" smtClean="0"/>
                        <a:t>0</a:t>
                      </a:r>
                      <a:endParaRPr lang="zh-CN" altLang="en-US" sz="1800" dirty="0"/>
                    </a:p>
                  </a:txBody>
                  <a:tcPr marL="91441" marR="91441" marT="45726" marB="45726"/>
                </a:tc>
                <a:tc>
                  <a:txBody>
                    <a:bodyPr/>
                    <a:lstStyle/>
                    <a:p>
                      <a:r>
                        <a:rPr lang="en-US" altLang="zh-CN" sz="1800" dirty="0" smtClean="0"/>
                        <a:t>1</a:t>
                      </a:r>
                      <a:endParaRPr lang="zh-CN" altLang="en-US" sz="1800" dirty="0"/>
                    </a:p>
                  </a:txBody>
                  <a:tcPr marL="91441" marR="91441" marT="45726" marB="45726"/>
                </a:tc>
                <a:tc>
                  <a:txBody>
                    <a:bodyPr/>
                    <a:lstStyle/>
                    <a:p>
                      <a:r>
                        <a:rPr lang="en-US" altLang="zh-CN" sz="1800" dirty="0" smtClean="0">
                          <a:solidFill>
                            <a:srgbClr val="7030A0"/>
                          </a:solidFill>
                        </a:rPr>
                        <a:t>0</a:t>
                      </a:r>
                      <a:endParaRPr lang="zh-CN" altLang="en-US" sz="1800" dirty="0">
                        <a:solidFill>
                          <a:srgbClr val="7030A0"/>
                        </a:solidFill>
                      </a:endParaRPr>
                    </a:p>
                  </a:txBody>
                  <a:tcPr marL="91441" marR="91441" marT="45726" marB="45726"/>
                </a:tc>
                <a:tc>
                  <a:txBody>
                    <a:bodyPr/>
                    <a:lstStyle/>
                    <a:p>
                      <a:r>
                        <a:rPr lang="en-US" altLang="zh-CN" sz="1800" dirty="0" smtClean="0">
                          <a:solidFill>
                            <a:srgbClr val="7030A0"/>
                          </a:solidFill>
                        </a:rPr>
                        <a:t>1</a:t>
                      </a:r>
                      <a:endParaRPr lang="zh-CN" altLang="en-US" sz="1800" dirty="0">
                        <a:solidFill>
                          <a:srgbClr val="7030A0"/>
                        </a:solidFill>
                      </a:endParaRPr>
                    </a:p>
                  </a:txBody>
                  <a:tcPr marL="91441" marR="91441" marT="45726" marB="45726"/>
                </a:tc>
                <a:tc>
                  <a:txBody>
                    <a:bodyPr/>
                    <a:lstStyle/>
                    <a:p>
                      <a:r>
                        <a:rPr lang="en-US" altLang="zh-CN" sz="1800" dirty="0" smtClean="0">
                          <a:solidFill>
                            <a:srgbClr val="7030A0"/>
                          </a:solidFill>
                        </a:rPr>
                        <a:t>0</a:t>
                      </a:r>
                      <a:endParaRPr lang="zh-CN" altLang="en-US" sz="1800" dirty="0">
                        <a:solidFill>
                          <a:srgbClr val="7030A0"/>
                        </a:solidFill>
                      </a:endParaRPr>
                    </a:p>
                  </a:txBody>
                  <a:tcPr marL="91441" marR="91441" marT="45726" marB="45726"/>
                </a:tc>
                <a:tc>
                  <a:txBody>
                    <a:bodyPr/>
                    <a:lstStyle/>
                    <a:p>
                      <a:r>
                        <a:rPr lang="en-US" altLang="zh-CN" sz="1800" dirty="0" smtClean="0">
                          <a:solidFill>
                            <a:schemeClr val="accent5"/>
                          </a:solidFill>
                        </a:rPr>
                        <a:t>0</a:t>
                      </a:r>
                      <a:endParaRPr lang="zh-CN" altLang="en-US" sz="1800" dirty="0">
                        <a:solidFill>
                          <a:schemeClr val="accent5"/>
                        </a:solidFill>
                      </a:endParaRPr>
                    </a:p>
                  </a:txBody>
                  <a:tcPr marL="91441" marR="91441" marT="45726" marB="45726"/>
                </a:tc>
                <a:tc>
                  <a:txBody>
                    <a:bodyPr/>
                    <a:lstStyle/>
                    <a:p>
                      <a:r>
                        <a:rPr lang="en-US" altLang="zh-CN" sz="1800" dirty="0" smtClean="0">
                          <a:solidFill>
                            <a:schemeClr val="accent5"/>
                          </a:solidFill>
                        </a:rPr>
                        <a:t>1</a:t>
                      </a:r>
                      <a:endParaRPr lang="zh-CN" altLang="en-US" sz="1800" dirty="0">
                        <a:solidFill>
                          <a:schemeClr val="accent5"/>
                        </a:solidFill>
                      </a:endParaRPr>
                    </a:p>
                  </a:txBody>
                  <a:tcPr marL="91441" marR="91441" marT="45726" marB="45726"/>
                </a:tc>
                <a:tc>
                  <a:txBody>
                    <a:bodyPr/>
                    <a:lstStyle/>
                    <a:p>
                      <a:r>
                        <a:rPr lang="en-US" altLang="zh-CN" sz="1800" dirty="0" smtClean="0">
                          <a:solidFill>
                            <a:schemeClr val="accent5"/>
                          </a:solidFill>
                        </a:rPr>
                        <a:t>0</a:t>
                      </a:r>
                      <a:endParaRPr lang="zh-CN" altLang="en-US" sz="1800" dirty="0">
                        <a:solidFill>
                          <a:schemeClr val="accent5"/>
                        </a:solidFill>
                      </a:endParaRPr>
                    </a:p>
                  </a:txBody>
                  <a:tcPr marL="91441" marR="91441" marT="45726" marB="45726"/>
                </a:tc>
                <a:tc>
                  <a:txBody>
                    <a:bodyPr/>
                    <a:lstStyle/>
                    <a:p>
                      <a:r>
                        <a:rPr lang="en-US" altLang="zh-CN" sz="1800" dirty="0" smtClean="0"/>
                        <a:t>0</a:t>
                      </a:r>
                      <a:endParaRPr lang="zh-CN" altLang="en-US" sz="1800" dirty="0"/>
                    </a:p>
                  </a:txBody>
                  <a:tcPr marL="91441" marR="91441" marT="45726" marB="45726"/>
                </a:tc>
                <a:tc>
                  <a:txBody>
                    <a:bodyPr/>
                    <a:lstStyle/>
                    <a:p>
                      <a:r>
                        <a:rPr lang="en-US" altLang="zh-CN" sz="1800" dirty="0" smtClean="0"/>
                        <a:t>1</a:t>
                      </a:r>
                      <a:endParaRPr lang="zh-CN" altLang="en-US" sz="1800" dirty="0"/>
                    </a:p>
                  </a:txBody>
                  <a:tcPr marL="91441" marR="91441" marT="45726" marB="45726"/>
                </a:tc>
              </a:tr>
              <a:tr h="475760">
                <a:tc rowSpan="5">
                  <a:txBody>
                    <a:bodyPr/>
                    <a:lstStyle/>
                    <a:p>
                      <a:endParaRPr lang="en-US" altLang="zh-CN" sz="1800" smtClean="0"/>
                    </a:p>
                    <a:p>
                      <a:endParaRPr lang="en-US" altLang="zh-CN" sz="1800" smtClean="0"/>
                    </a:p>
                    <a:p>
                      <a:endParaRPr lang="en-US" altLang="zh-CN" sz="1800" smtClean="0"/>
                    </a:p>
                    <a:p>
                      <a:r>
                        <a:rPr lang="zh-CN" altLang="en-US" sz="1800" smtClean="0"/>
                        <a:t>结果</a:t>
                      </a:r>
                      <a:endParaRPr lang="zh-CN" altLang="en-US" sz="1800" dirty="0"/>
                    </a:p>
                  </a:txBody>
                  <a:tcPr marL="91441" marR="91441" marT="45726" marB="45726"/>
                </a:tc>
                <a:tc>
                  <a:txBody>
                    <a:bodyPr/>
                    <a:lstStyle/>
                    <a:p>
                      <a:r>
                        <a:rPr lang="en-US" altLang="zh-CN" sz="1800" dirty="0" smtClean="0"/>
                        <a:t>21</a:t>
                      </a:r>
                      <a:endParaRPr lang="zh-CN" altLang="en-US" sz="1800" dirty="0"/>
                    </a:p>
                  </a:txBody>
                  <a:tcPr marL="91441" marR="91441" marT="45726" marB="45726"/>
                </a:tc>
                <a:tc>
                  <a:txBody>
                    <a:bodyPr/>
                    <a:lstStyle/>
                    <a:p>
                      <a:r>
                        <a:rPr lang="en-US" altLang="zh-CN" sz="1800" dirty="0" smtClean="0">
                          <a:solidFill>
                            <a:srgbClr val="7030A0"/>
                          </a:solidFill>
                        </a:rPr>
                        <a:t>0</a:t>
                      </a:r>
                      <a:endParaRPr lang="zh-CN" altLang="en-US" sz="1800" dirty="0">
                        <a:solidFill>
                          <a:srgbClr val="7030A0"/>
                        </a:solidFill>
                      </a:endParaRPr>
                    </a:p>
                  </a:txBody>
                  <a:tcPr marL="91441" marR="91441" marT="45726" marB="45726"/>
                </a:tc>
                <a:tc>
                  <a:txBody>
                    <a:bodyPr/>
                    <a:lstStyle/>
                    <a:p>
                      <a:r>
                        <a:rPr lang="en-US" altLang="zh-CN" sz="1800" dirty="0" smtClean="0">
                          <a:solidFill>
                            <a:srgbClr val="7030A0"/>
                          </a:solidFill>
                        </a:rPr>
                        <a:t>0</a:t>
                      </a:r>
                      <a:endParaRPr lang="zh-CN" altLang="en-US" sz="1800" dirty="0">
                        <a:solidFill>
                          <a:srgbClr val="7030A0"/>
                        </a:solidFill>
                      </a:endParaRPr>
                    </a:p>
                  </a:txBody>
                  <a:tcPr marL="91441" marR="91441" marT="45726" marB="45726"/>
                </a:tc>
                <a:tc>
                  <a:txBody>
                    <a:bodyPr/>
                    <a:lstStyle/>
                    <a:p>
                      <a:r>
                        <a:rPr lang="en-US" altLang="zh-CN" sz="1800" dirty="0" smtClean="0">
                          <a:solidFill>
                            <a:srgbClr val="7030A0"/>
                          </a:solidFill>
                        </a:rPr>
                        <a:t>0</a:t>
                      </a:r>
                      <a:endParaRPr lang="zh-CN" altLang="en-US" sz="1800" dirty="0">
                        <a:solidFill>
                          <a:srgbClr val="7030A0"/>
                        </a:solidFill>
                      </a:endParaRPr>
                    </a:p>
                  </a:txBody>
                  <a:tcPr marL="91441" marR="91441" marT="45726" marB="45726"/>
                </a:tc>
                <a:tc>
                  <a:txBody>
                    <a:bodyPr/>
                    <a:lstStyle/>
                    <a:p>
                      <a:r>
                        <a:rPr lang="en-US" altLang="zh-CN" sz="1800" dirty="0" smtClean="0">
                          <a:solidFill>
                            <a:schemeClr val="accent5"/>
                          </a:solidFill>
                        </a:rPr>
                        <a:t>0</a:t>
                      </a:r>
                      <a:endParaRPr lang="zh-CN" altLang="en-US" sz="1800" dirty="0">
                        <a:solidFill>
                          <a:schemeClr val="accent5"/>
                        </a:solidFill>
                      </a:endParaRPr>
                    </a:p>
                  </a:txBody>
                  <a:tcPr marL="91441" marR="91441" marT="45726" marB="45726"/>
                </a:tc>
                <a:tc>
                  <a:txBody>
                    <a:bodyPr/>
                    <a:lstStyle/>
                    <a:p>
                      <a:r>
                        <a:rPr lang="en-US" altLang="zh-CN" sz="1800" dirty="0" smtClean="0">
                          <a:solidFill>
                            <a:schemeClr val="accent5"/>
                          </a:solidFill>
                        </a:rPr>
                        <a:t>0</a:t>
                      </a:r>
                      <a:endParaRPr lang="zh-CN" altLang="en-US" sz="1800" dirty="0">
                        <a:solidFill>
                          <a:schemeClr val="accent5"/>
                        </a:solidFill>
                      </a:endParaRPr>
                    </a:p>
                  </a:txBody>
                  <a:tcPr marL="91441" marR="91441" marT="45726" marB="45726"/>
                </a:tc>
                <a:tc>
                  <a:txBody>
                    <a:bodyPr/>
                    <a:lstStyle/>
                    <a:p>
                      <a:r>
                        <a:rPr lang="en-US" altLang="zh-CN" sz="1800" dirty="0" smtClean="0">
                          <a:solidFill>
                            <a:schemeClr val="accent5"/>
                          </a:solidFill>
                        </a:rPr>
                        <a:t>0</a:t>
                      </a:r>
                      <a:endParaRPr lang="zh-CN" altLang="en-US" sz="1800" dirty="0">
                        <a:solidFill>
                          <a:schemeClr val="accent5"/>
                        </a:solidFill>
                      </a:endParaRPr>
                    </a:p>
                  </a:txBody>
                  <a:tcPr marL="91441" marR="91441" marT="45726" marB="45726"/>
                </a:tc>
                <a:tc>
                  <a:txBody>
                    <a:bodyPr/>
                    <a:lstStyle/>
                    <a:p>
                      <a:r>
                        <a:rPr lang="en-US" altLang="zh-CN" sz="1800" dirty="0" smtClean="0"/>
                        <a:t>0</a:t>
                      </a:r>
                      <a:endParaRPr lang="zh-CN" altLang="en-US" sz="1800" dirty="0"/>
                    </a:p>
                  </a:txBody>
                  <a:tcPr marL="91441" marR="91441" marT="45726" marB="45726"/>
                </a:tc>
                <a:tc>
                  <a:txBody>
                    <a:bodyPr/>
                    <a:lstStyle/>
                    <a:p>
                      <a:r>
                        <a:rPr lang="en-US" altLang="zh-CN" sz="1800" dirty="0" smtClean="0"/>
                        <a:t>0</a:t>
                      </a:r>
                      <a:endParaRPr lang="zh-CN" altLang="en-US" sz="1800" dirty="0"/>
                    </a:p>
                  </a:txBody>
                  <a:tcPr marL="91441" marR="91441" marT="45726" marB="45726"/>
                </a:tc>
                <a:tc>
                  <a:txBody>
                    <a:bodyPr/>
                    <a:lstStyle/>
                    <a:p>
                      <a:r>
                        <a:rPr lang="en-US" altLang="zh-CN" sz="1800" dirty="0" smtClean="0">
                          <a:solidFill>
                            <a:srgbClr val="7030A0"/>
                          </a:solidFill>
                        </a:rPr>
                        <a:t>1</a:t>
                      </a:r>
                      <a:endParaRPr lang="zh-CN" altLang="en-US" sz="1800" dirty="0">
                        <a:solidFill>
                          <a:srgbClr val="7030A0"/>
                        </a:solidFill>
                      </a:endParaRPr>
                    </a:p>
                  </a:txBody>
                  <a:tcPr marL="91441" marR="91441" marT="45726" marB="45726"/>
                </a:tc>
                <a:tc>
                  <a:txBody>
                    <a:bodyPr/>
                    <a:lstStyle/>
                    <a:p>
                      <a:r>
                        <a:rPr lang="en-US" altLang="zh-CN" sz="1800" dirty="0" smtClean="0">
                          <a:solidFill>
                            <a:srgbClr val="7030A0"/>
                          </a:solidFill>
                        </a:rPr>
                        <a:t>1</a:t>
                      </a:r>
                      <a:endParaRPr lang="zh-CN" altLang="en-US" sz="1800" dirty="0">
                        <a:solidFill>
                          <a:srgbClr val="7030A0"/>
                        </a:solidFill>
                      </a:endParaRPr>
                    </a:p>
                  </a:txBody>
                  <a:tcPr marL="91441" marR="91441" marT="45726" marB="45726"/>
                </a:tc>
                <a:tc>
                  <a:txBody>
                    <a:bodyPr/>
                    <a:lstStyle/>
                    <a:p>
                      <a:r>
                        <a:rPr lang="en-US" altLang="zh-CN" sz="1800" dirty="0" smtClean="0">
                          <a:solidFill>
                            <a:srgbClr val="7030A0"/>
                          </a:solidFill>
                        </a:rPr>
                        <a:t>1</a:t>
                      </a:r>
                      <a:endParaRPr lang="zh-CN" altLang="en-US" sz="1800" dirty="0">
                        <a:solidFill>
                          <a:srgbClr val="7030A0"/>
                        </a:solidFill>
                      </a:endParaRPr>
                    </a:p>
                  </a:txBody>
                  <a:tcPr marL="91441" marR="91441" marT="45726" marB="45726"/>
                </a:tc>
                <a:tc>
                  <a:txBody>
                    <a:bodyPr/>
                    <a:lstStyle/>
                    <a:p>
                      <a:r>
                        <a:rPr lang="en-US" altLang="zh-CN" sz="1800" dirty="0" smtClean="0">
                          <a:solidFill>
                            <a:srgbClr val="C00000"/>
                          </a:solidFill>
                        </a:rPr>
                        <a:t>1</a:t>
                      </a:r>
                      <a:endParaRPr lang="zh-CN" altLang="en-US" sz="1800" dirty="0">
                        <a:solidFill>
                          <a:srgbClr val="C00000"/>
                        </a:solidFill>
                      </a:endParaRPr>
                    </a:p>
                  </a:txBody>
                  <a:tcPr marL="91441" marR="91441" marT="45726" marB="45726"/>
                </a:tc>
                <a:tc>
                  <a:txBody>
                    <a:bodyPr/>
                    <a:lstStyle/>
                    <a:p>
                      <a:r>
                        <a:rPr lang="en-US" altLang="zh-CN" sz="1800" dirty="0" smtClean="0">
                          <a:solidFill>
                            <a:srgbClr val="C00000"/>
                          </a:solidFill>
                        </a:rPr>
                        <a:t>1</a:t>
                      </a:r>
                      <a:endParaRPr lang="zh-CN" altLang="en-US" sz="1800" dirty="0">
                        <a:solidFill>
                          <a:srgbClr val="C00000"/>
                        </a:solidFill>
                      </a:endParaRPr>
                    </a:p>
                  </a:txBody>
                  <a:tcPr marL="91441" marR="91441" marT="45726" marB="45726"/>
                </a:tc>
                <a:tc>
                  <a:txBody>
                    <a:bodyPr/>
                    <a:lstStyle/>
                    <a:p>
                      <a:r>
                        <a:rPr lang="en-US" altLang="zh-CN" sz="1800" dirty="0" smtClean="0">
                          <a:solidFill>
                            <a:srgbClr val="C00000"/>
                          </a:solidFill>
                        </a:rPr>
                        <a:t>1</a:t>
                      </a:r>
                      <a:endParaRPr lang="zh-CN" altLang="en-US" sz="1800" dirty="0">
                        <a:solidFill>
                          <a:srgbClr val="C00000"/>
                        </a:solidFill>
                      </a:endParaRPr>
                    </a:p>
                  </a:txBody>
                  <a:tcPr marL="91441" marR="91441" marT="45726" marB="45726"/>
                </a:tc>
                <a:tc>
                  <a:txBody>
                    <a:bodyPr/>
                    <a:lstStyle/>
                    <a:p>
                      <a:r>
                        <a:rPr lang="en-US" altLang="zh-CN" sz="1800" dirty="0" smtClean="0"/>
                        <a:t>1</a:t>
                      </a:r>
                      <a:endParaRPr lang="zh-CN" altLang="en-US" sz="1800" dirty="0"/>
                    </a:p>
                  </a:txBody>
                  <a:tcPr marL="91441" marR="91441" marT="45726" marB="45726"/>
                </a:tc>
                <a:tc>
                  <a:txBody>
                    <a:bodyPr/>
                    <a:lstStyle/>
                    <a:p>
                      <a:r>
                        <a:rPr lang="en-US" altLang="zh-CN" sz="1800" dirty="0" smtClean="0"/>
                        <a:t>1</a:t>
                      </a:r>
                      <a:endParaRPr lang="zh-CN" altLang="en-US" sz="1800" dirty="0"/>
                    </a:p>
                  </a:txBody>
                  <a:tcPr marL="91441" marR="91441" marT="45726" marB="45726"/>
                </a:tc>
              </a:tr>
              <a:tr h="475760">
                <a:tc vMerge="1"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800" dirty="0" smtClean="0"/>
                        <a:t>22</a:t>
                      </a:r>
                      <a:endParaRPr lang="zh-CN" altLang="en-US" sz="1800" dirty="0"/>
                    </a:p>
                  </a:txBody>
                  <a:tcPr marL="91441" marR="91441" marT="45726" marB="45726"/>
                </a:tc>
                <a:tc>
                  <a:txBody>
                    <a:bodyPr/>
                    <a:lstStyle/>
                    <a:p>
                      <a:r>
                        <a:rPr lang="en-US" altLang="zh-CN" sz="1800" dirty="0" smtClean="0">
                          <a:solidFill>
                            <a:srgbClr val="7030A0"/>
                          </a:solidFill>
                        </a:rPr>
                        <a:t>0</a:t>
                      </a:r>
                      <a:endParaRPr lang="zh-CN" altLang="en-US" sz="1800" dirty="0">
                        <a:solidFill>
                          <a:srgbClr val="7030A0"/>
                        </a:solidFill>
                      </a:endParaRPr>
                    </a:p>
                  </a:txBody>
                  <a:tcPr marL="91441" marR="91441" marT="45726" marB="45726"/>
                </a:tc>
                <a:tc>
                  <a:txBody>
                    <a:bodyPr/>
                    <a:lstStyle/>
                    <a:p>
                      <a:r>
                        <a:rPr lang="en-US" altLang="zh-CN" sz="1800" dirty="0" smtClean="0">
                          <a:solidFill>
                            <a:srgbClr val="7030A0"/>
                          </a:solidFill>
                        </a:rPr>
                        <a:t>0</a:t>
                      </a:r>
                      <a:endParaRPr lang="zh-CN" altLang="en-US" sz="1800" dirty="0">
                        <a:solidFill>
                          <a:srgbClr val="7030A0"/>
                        </a:solidFill>
                      </a:endParaRPr>
                    </a:p>
                  </a:txBody>
                  <a:tcPr marL="91441" marR="91441" marT="45726" marB="45726"/>
                </a:tc>
                <a:tc>
                  <a:txBody>
                    <a:bodyPr/>
                    <a:lstStyle/>
                    <a:p>
                      <a:r>
                        <a:rPr lang="en-US" altLang="zh-CN" sz="1800" dirty="0" smtClean="0">
                          <a:solidFill>
                            <a:srgbClr val="7030A0"/>
                          </a:solidFill>
                        </a:rPr>
                        <a:t>0</a:t>
                      </a:r>
                      <a:endParaRPr lang="zh-CN" altLang="en-US" sz="1800" dirty="0">
                        <a:solidFill>
                          <a:srgbClr val="7030A0"/>
                        </a:solidFill>
                      </a:endParaRPr>
                    </a:p>
                  </a:txBody>
                  <a:tcPr marL="91441" marR="91441" marT="45726" marB="45726"/>
                </a:tc>
                <a:tc>
                  <a:txBody>
                    <a:bodyPr/>
                    <a:lstStyle/>
                    <a:p>
                      <a:r>
                        <a:rPr lang="en-US" altLang="zh-CN" sz="1800" dirty="0" smtClean="0">
                          <a:solidFill>
                            <a:schemeClr val="accent5"/>
                          </a:solidFill>
                        </a:rPr>
                        <a:t>0</a:t>
                      </a:r>
                      <a:endParaRPr lang="zh-CN" altLang="en-US" sz="1800" dirty="0">
                        <a:solidFill>
                          <a:schemeClr val="accent5"/>
                        </a:solidFill>
                      </a:endParaRPr>
                    </a:p>
                  </a:txBody>
                  <a:tcPr marL="91441" marR="91441" marT="45726" marB="45726"/>
                </a:tc>
                <a:tc>
                  <a:txBody>
                    <a:bodyPr/>
                    <a:lstStyle/>
                    <a:p>
                      <a:r>
                        <a:rPr lang="en-US" altLang="zh-CN" sz="1800" dirty="0" smtClean="0">
                          <a:solidFill>
                            <a:schemeClr val="accent5"/>
                          </a:solidFill>
                        </a:rPr>
                        <a:t>0</a:t>
                      </a:r>
                      <a:endParaRPr lang="zh-CN" altLang="en-US" sz="1800" dirty="0">
                        <a:solidFill>
                          <a:schemeClr val="accent5"/>
                        </a:solidFill>
                      </a:endParaRPr>
                    </a:p>
                  </a:txBody>
                  <a:tcPr marL="91441" marR="91441" marT="45726" marB="45726"/>
                </a:tc>
                <a:tc>
                  <a:txBody>
                    <a:bodyPr/>
                    <a:lstStyle/>
                    <a:p>
                      <a:r>
                        <a:rPr lang="en-US" altLang="zh-CN" sz="1800" dirty="0" smtClean="0">
                          <a:solidFill>
                            <a:schemeClr val="accent5"/>
                          </a:solidFill>
                        </a:rPr>
                        <a:t>0</a:t>
                      </a:r>
                      <a:endParaRPr lang="zh-CN" altLang="en-US" sz="1800" dirty="0">
                        <a:solidFill>
                          <a:schemeClr val="accent5"/>
                        </a:solidFill>
                      </a:endParaRPr>
                    </a:p>
                  </a:txBody>
                  <a:tcPr marL="91441" marR="91441" marT="45726" marB="45726"/>
                </a:tc>
                <a:tc>
                  <a:txBody>
                    <a:bodyPr/>
                    <a:lstStyle/>
                    <a:p>
                      <a:r>
                        <a:rPr lang="en-US" altLang="zh-CN" sz="1800" dirty="0" smtClean="0"/>
                        <a:t>0</a:t>
                      </a:r>
                      <a:endParaRPr lang="zh-CN" altLang="en-US" sz="1800" dirty="0"/>
                    </a:p>
                  </a:txBody>
                  <a:tcPr marL="91441" marR="91441" marT="45726" marB="45726"/>
                </a:tc>
                <a:tc>
                  <a:txBody>
                    <a:bodyPr/>
                    <a:lstStyle/>
                    <a:p>
                      <a:r>
                        <a:rPr lang="en-US" altLang="zh-CN" sz="1800" dirty="0" smtClean="0"/>
                        <a:t>0</a:t>
                      </a:r>
                      <a:endParaRPr lang="zh-CN" altLang="en-US" sz="1800" dirty="0"/>
                    </a:p>
                  </a:txBody>
                  <a:tcPr marL="91441" marR="91441" marT="45726" marB="45726"/>
                </a:tc>
                <a:tc>
                  <a:txBody>
                    <a:bodyPr/>
                    <a:lstStyle/>
                    <a:p>
                      <a:r>
                        <a:rPr lang="en-US" altLang="zh-CN" sz="1800" dirty="0" smtClean="0">
                          <a:solidFill>
                            <a:srgbClr val="7030A0"/>
                          </a:solidFill>
                        </a:rPr>
                        <a:t>1</a:t>
                      </a:r>
                      <a:endParaRPr lang="zh-CN" altLang="en-US" sz="1800" dirty="0">
                        <a:solidFill>
                          <a:srgbClr val="7030A0"/>
                        </a:solidFill>
                      </a:endParaRPr>
                    </a:p>
                  </a:txBody>
                  <a:tcPr marL="91441" marR="91441" marT="45726" marB="45726"/>
                </a:tc>
                <a:tc>
                  <a:txBody>
                    <a:bodyPr/>
                    <a:lstStyle/>
                    <a:p>
                      <a:r>
                        <a:rPr lang="en-US" altLang="zh-CN" sz="1800" dirty="0" smtClean="0">
                          <a:solidFill>
                            <a:srgbClr val="7030A0"/>
                          </a:solidFill>
                        </a:rPr>
                        <a:t>1</a:t>
                      </a:r>
                      <a:endParaRPr lang="zh-CN" altLang="en-US" sz="1800" dirty="0">
                        <a:solidFill>
                          <a:srgbClr val="7030A0"/>
                        </a:solidFill>
                      </a:endParaRPr>
                    </a:p>
                  </a:txBody>
                  <a:tcPr marL="91441" marR="91441" marT="45726" marB="45726"/>
                </a:tc>
                <a:tc>
                  <a:txBody>
                    <a:bodyPr/>
                    <a:lstStyle/>
                    <a:p>
                      <a:r>
                        <a:rPr lang="en-US" altLang="zh-CN" sz="1800" dirty="0" smtClean="0">
                          <a:solidFill>
                            <a:srgbClr val="7030A0"/>
                          </a:solidFill>
                        </a:rPr>
                        <a:t>0</a:t>
                      </a:r>
                      <a:endParaRPr lang="zh-CN" altLang="en-US" sz="1800" dirty="0">
                        <a:solidFill>
                          <a:srgbClr val="7030A0"/>
                        </a:solidFill>
                      </a:endParaRPr>
                    </a:p>
                  </a:txBody>
                  <a:tcPr marL="91441" marR="91441" marT="45726" marB="45726"/>
                </a:tc>
                <a:tc>
                  <a:txBody>
                    <a:bodyPr/>
                    <a:lstStyle/>
                    <a:p>
                      <a:r>
                        <a:rPr lang="en-US" altLang="zh-CN" sz="1800" dirty="0" smtClean="0">
                          <a:solidFill>
                            <a:srgbClr val="C00000"/>
                          </a:solidFill>
                        </a:rPr>
                        <a:t>0</a:t>
                      </a:r>
                      <a:endParaRPr lang="zh-CN" altLang="en-US" sz="1800" dirty="0">
                        <a:solidFill>
                          <a:srgbClr val="C00000"/>
                        </a:solidFill>
                      </a:endParaRPr>
                    </a:p>
                  </a:txBody>
                  <a:tcPr marL="91441" marR="91441" marT="45726" marB="45726"/>
                </a:tc>
                <a:tc>
                  <a:txBody>
                    <a:bodyPr/>
                    <a:lstStyle/>
                    <a:p>
                      <a:r>
                        <a:rPr lang="en-US" altLang="zh-CN" sz="1800" dirty="0" smtClean="0">
                          <a:solidFill>
                            <a:srgbClr val="C00000"/>
                          </a:solidFill>
                        </a:rPr>
                        <a:t>0</a:t>
                      </a:r>
                      <a:endParaRPr lang="zh-CN" altLang="en-US" sz="1800" dirty="0">
                        <a:solidFill>
                          <a:srgbClr val="C00000"/>
                        </a:solidFill>
                      </a:endParaRPr>
                    </a:p>
                  </a:txBody>
                  <a:tcPr marL="91441" marR="91441" marT="45726" marB="45726"/>
                </a:tc>
                <a:tc>
                  <a:txBody>
                    <a:bodyPr/>
                    <a:lstStyle/>
                    <a:p>
                      <a:r>
                        <a:rPr lang="en-US" altLang="zh-CN" sz="1800" dirty="0" smtClean="0">
                          <a:solidFill>
                            <a:srgbClr val="C00000"/>
                          </a:solidFill>
                        </a:rPr>
                        <a:t>0</a:t>
                      </a:r>
                      <a:endParaRPr lang="zh-CN" altLang="en-US" sz="1800" dirty="0">
                        <a:solidFill>
                          <a:srgbClr val="C00000"/>
                        </a:solidFill>
                      </a:endParaRPr>
                    </a:p>
                  </a:txBody>
                  <a:tcPr marL="91441" marR="91441" marT="45726" marB="45726"/>
                </a:tc>
                <a:tc>
                  <a:txBody>
                    <a:bodyPr/>
                    <a:lstStyle/>
                    <a:p>
                      <a:r>
                        <a:rPr lang="en-US" altLang="zh-CN" sz="1800" dirty="0" smtClean="0"/>
                        <a:t>0</a:t>
                      </a:r>
                      <a:endParaRPr lang="zh-CN" altLang="en-US" sz="1800" dirty="0"/>
                    </a:p>
                  </a:txBody>
                  <a:tcPr marL="91441" marR="91441" marT="45726" marB="45726"/>
                </a:tc>
                <a:tc>
                  <a:txBody>
                    <a:bodyPr/>
                    <a:lstStyle/>
                    <a:p>
                      <a:r>
                        <a:rPr lang="en-US" altLang="zh-CN" sz="1800" dirty="0" smtClean="0"/>
                        <a:t>0</a:t>
                      </a:r>
                      <a:endParaRPr lang="zh-CN" altLang="en-US" sz="1800" dirty="0"/>
                    </a:p>
                  </a:txBody>
                  <a:tcPr marL="91441" marR="91441" marT="45726" marB="45726"/>
                </a:tc>
              </a:tr>
              <a:tr h="475760">
                <a:tc vMerge="1"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800" dirty="0" smtClean="0"/>
                        <a:t>23</a:t>
                      </a:r>
                      <a:endParaRPr lang="zh-CN" altLang="en-US" sz="1800" dirty="0"/>
                    </a:p>
                  </a:txBody>
                  <a:tcPr marL="91441" marR="91441" marT="45726" marB="45726"/>
                </a:tc>
                <a:tc>
                  <a:txBody>
                    <a:bodyPr/>
                    <a:lstStyle/>
                    <a:p>
                      <a:r>
                        <a:rPr lang="en-US" altLang="zh-CN" sz="1800" dirty="0" smtClean="0">
                          <a:solidFill>
                            <a:srgbClr val="7030A0"/>
                          </a:solidFill>
                        </a:rPr>
                        <a:t>1</a:t>
                      </a:r>
                      <a:endParaRPr lang="zh-CN" altLang="en-US" sz="1800" dirty="0">
                        <a:solidFill>
                          <a:srgbClr val="7030A0"/>
                        </a:solidFill>
                      </a:endParaRPr>
                    </a:p>
                  </a:txBody>
                  <a:tcPr marL="91441" marR="91441" marT="45726" marB="45726"/>
                </a:tc>
                <a:tc>
                  <a:txBody>
                    <a:bodyPr/>
                    <a:lstStyle/>
                    <a:p>
                      <a:r>
                        <a:rPr lang="en-US" altLang="zh-CN" sz="1800" dirty="0" smtClean="0">
                          <a:solidFill>
                            <a:srgbClr val="7030A0"/>
                          </a:solidFill>
                        </a:rPr>
                        <a:t>1</a:t>
                      </a:r>
                      <a:endParaRPr lang="zh-CN" altLang="en-US" sz="1800" dirty="0">
                        <a:solidFill>
                          <a:srgbClr val="7030A0"/>
                        </a:solidFill>
                      </a:endParaRPr>
                    </a:p>
                  </a:txBody>
                  <a:tcPr marL="91441" marR="91441" marT="45726" marB="45726"/>
                </a:tc>
                <a:tc>
                  <a:txBody>
                    <a:bodyPr/>
                    <a:lstStyle/>
                    <a:p>
                      <a:r>
                        <a:rPr lang="en-US" altLang="zh-CN" sz="1800" dirty="0" smtClean="0">
                          <a:solidFill>
                            <a:srgbClr val="7030A0"/>
                          </a:solidFill>
                        </a:rPr>
                        <a:t>0</a:t>
                      </a:r>
                      <a:endParaRPr lang="zh-CN" altLang="en-US" sz="1800" dirty="0">
                        <a:solidFill>
                          <a:srgbClr val="7030A0"/>
                        </a:solidFill>
                      </a:endParaRPr>
                    </a:p>
                  </a:txBody>
                  <a:tcPr marL="91441" marR="91441" marT="45726" marB="45726"/>
                </a:tc>
                <a:tc>
                  <a:txBody>
                    <a:bodyPr/>
                    <a:lstStyle/>
                    <a:p>
                      <a:r>
                        <a:rPr lang="en-US" altLang="zh-CN" sz="1800" dirty="0" smtClean="0">
                          <a:solidFill>
                            <a:schemeClr val="accent5"/>
                          </a:solidFill>
                        </a:rPr>
                        <a:t>0</a:t>
                      </a:r>
                      <a:endParaRPr lang="zh-CN" altLang="en-US" sz="1800" dirty="0">
                        <a:solidFill>
                          <a:schemeClr val="accent5"/>
                        </a:solidFill>
                      </a:endParaRPr>
                    </a:p>
                  </a:txBody>
                  <a:tcPr marL="91441" marR="91441" marT="45726" marB="45726"/>
                </a:tc>
                <a:tc>
                  <a:txBody>
                    <a:bodyPr/>
                    <a:lstStyle/>
                    <a:p>
                      <a:r>
                        <a:rPr lang="en-US" altLang="zh-CN" sz="1800" dirty="0" smtClean="0">
                          <a:solidFill>
                            <a:schemeClr val="accent5"/>
                          </a:solidFill>
                        </a:rPr>
                        <a:t>0</a:t>
                      </a:r>
                      <a:endParaRPr lang="zh-CN" altLang="en-US" sz="1800" dirty="0">
                        <a:solidFill>
                          <a:schemeClr val="accent5"/>
                        </a:solidFill>
                      </a:endParaRPr>
                    </a:p>
                  </a:txBody>
                  <a:tcPr marL="91441" marR="91441" marT="45726" marB="45726"/>
                </a:tc>
                <a:tc>
                  <a:txBody>
                    <a:bodyPr/>
                    <a:lstStyle/>
                    <a:p>
                      <a:r>
                        <a:rPr lang="en-US" altLang="zh-CN" sz="1800" dirty="0" smtClean="0">
                          <a:solidFill>
                            <a:schemeClr val="accent5"/>
                          </a:solidFill>
                        </a:rPr>
                        <a:t>0</a:t>
                      </a:r>
                      <a:endParaRPr lang="zh-CN" altLang="en-US" sz="1800" dirty="0">
                        <a:solidFill>
                          <a:schemeClr val="accent5"/>
                        </a:solidFill>
                      </a:endParaRPr>
                    </a:p>
                  </a:txBody>
                  <a:tcPr marL="91441" marR="91441" marT="45726" marB="45726"/>
                </a:tc>
                <a:tc>
                  <a:txBody>
                    <a:bodyPr/>
                    <a:lstStyle/>
                    <a:p>
                      <a:r>
                        <a:rPr lang="en-US" altLang="zh-CN" sz="1800" dirty="0" smtClean="0"/>
                        <a:t>0</a:t>
                      </a:r>
                      <a:endParaRPr lang="zh-CN" altLang="en-US" sz="1800" dirty="0"/>
                    </a:p>
                  </a:txBody>
                  <a:tcPr marL="91441" marR="91441" marT="45726" marB="45726"/>
                </a:tc>
                <a:tc>
                  <a:txBody>
                    <a:bodyPr/>
                    <a:lstStyle/>
                    <a:p>
                      <a:r>
                        <a:rPr lang="en-US" altLang="zh-CN" sz="1800" dirty="0" smtClean="0"/>
                        <a:t>0</a:t>
                      </a:r>
                      <a:endParaRPr lang="zh-CN" altLang="en-US" sz="1800" dirty="0"/>
                    </a:p>
                  </a:txBody>
                  <a:tcPr marL="91441" marR="91441" marT="45726" marB="45726"/>
                </a:tc>
                <a:tc>
                  <a:txBody>
                    <a:bodyPr/>
                    <a:lstStyle/>
                    <a:p>
                      <a:r>
                        <a:rPr lang="en-US" altLang="zh-CN" sz="1800" dirty="0" smtClean="0">
                          <a:solidFill>
                            <a:srgbClr val="7030A0"/>
                          </a:solidFill>
                        </a:rPr>
                        <a:t>0</a:t>
                      </a:r>
                      <a:endParaRPr lang="zh-CN" altLang="en-US" sz="1800" dirty="0">
                        <a:solidFill>
                          <a:srgbClr val="7030A0"/>
                        </a:solidFill>
                      </a:endParaRPr>
                    </a:p>
                  </a:txBody>
                  <a:tcPr marL="91441" marR="91441" marT="45726" marB="45726"/>
                </a:tc>
                <a:tc>
                  <a:txBody>
                    <a:bodyPr/>
                    <a:lstStyle/>
                    <a:p>
                      <a:r>
                        <a:rPr lang="en-US" altLang="zh-CN" sz="1800" dirty="0" smtClean="0">
                          <a:solidFill>
                            <a:srgbClr val="7030A0"/>
                          </a:solidFill>
                        </a:rPr>
                        <a:t>0</a:t>
                      </a:r>
                      <a:endParaRPr lang="zh-CN" altLang="en-US" sz="1800" dirty="0">
                        <a:solidFill>
                          <a:srgbClr val="7030A0"/>
                        </a:solidFill>
                      </a:endParaRPr>
                    </a:p>
                  </a:txBody>
                  <a:tcPr marL="91441" marR="91441" marT="45726" marB="45726"/>
                </a:tc>
                <a:tc>
                  <a:txBody>
                    <a:bodyPr/>
                    <a:lstStyle/>
                    <a:p>
                      <a:r>
                        <a:rPr lang="en-US" altLang="zh-CN" sz="1800" dirty="0" smtClean="0">
                          <a:solidFill>
                            <a:srgbClr val="7030A0"/>
                          </a:solidFill>
                        </a:rPr>
                        <a:t>0</a:t>
                      </a:r>
                      <a:endParaRPr lang="zh-CN" altLang="en-US" sz="1800" dirty="0">
                        <a:solidFill>
                          <a:srgbClr val="7030A0"/>
                        </a:solidFill>
                      </a:endParaRPr>
                    </a:p>
                  </a:txBody>
                  <a:tcPr marL="91441" marR="91441" marT="45726" marB="45726"/>
                </a:tc>
                <a:tc>
                  <a:txBody>
                    <a:bodyPr/>
                    <a:lstStyle/>
                    <a:p>
                      <a:r>
                        <a:rPr lang="en-US" altLang="zh-CN" sz="1800" dirty="0" smtClean="0">
                          <a:solidFill>
                            <a:srgbClr val="C00000"/>
                          </a:solidFill>
                        </a:rPr>
                        <a:t>0</a:t>
                      </a:r>
                      <a:endParaRPr lang="zh-CN" altLang="en-US" sz="1800" dirty="0">
                        <a:solidFill>
                          <a:srgbClr val="C00000"/>
                        </a:solidFill>
                      </a:endParaRPr>
                    </a:p>
                  </a:txBody>
                  <a:tcPr marL="91441" marR="91441" marT="45726" marB="45726"/>
                </a:tc>
                <a:tc>
                  <a:txBody>
                    <a:bodyPr/>
                    <a:lstStyle/>
                    <a:p>
                      <a:r>
                        <a:rPr lang="en-US" altLang="zh-CN" sz="1800" dirty="0" smtClean="0">
                          <a:solidFill>
                            <a:srgbClr val="C00000"/>
                          </a:solidFill>
                        </a:rPr>
                        <a:t>0</a:t>
                      </a:r>
                      <a:endParaRPr lang="zh-CN" altLang="en-US" sz="1800" dirty="0">
                        <a:solidFill>
                          <a:srgbClr val="C00000"/>
                        </a:solidFill>
                      </a:endParaRPr>
                    </a:p>
                  </a:txBody>
                  <a:tcPr marL="91441" marR="91441" marT="45726" marB="45726"/>
                </a:tc>
                <a:tc>
                  <a:txBody>
                    <a:bodyPr/>
                    <a:lstStyle/>
                    <a:p>
                      <a:r>
                        <a:rPr lang="en-US" altLang="zh-CN" sz="1800" dirty="0" smtClean="0">
                          <a:solidFill>
                            <a:srgbClr val="C00000"/>
                          </a:solidFill>
                        </a:rPr>
                        <a:t>0</a:t>
                      </a:r>
                      <a:endParaRPr lang="zh-CN" altLang="en-US" sz="1800" dirty="0">
                        <a:solidFill>
                          <a:srgbClr val="C00000"/>
                        </a:solidFill>
                      </a:endParaRPr>
                    </a:p>
                  </a:txBody>
                  <a:tcPr marL="91441" marR="91441" marT="45726" marB="45726"/>
                </a:tc>
                <a:tc>
                  <a:txBody>
                    <a:bodyPr/>
                    <a:lstStyle/>
                    <a:p>
                      <a:r>
                        <a:rPr lang="en-US" altLang="zh-CN" sz="1800" dirty="0" smtClean="0"/>
                        <a:t>0</a:t>
                      </a:r>
                      <a:endParaRPr lang="zh-CN" altLang="en-US" sz="1800" dirty="0"/>
                    </a:p>
                  </a:txBody>
                  <a:tcPr marL="91441" marR="91441" marT="45726" marB="45726"/>
                </a:tc>
                <a:tc>
                  <a:txBody>
                    <a:bodyPr/>
                    <a:lstStyle/>
                    <a:p>
                      <a:r>
                        <a:rPr lang="en-US" altLang="zh-CN" sz="1800" dirty="0" smtClean="0"/>
                        <a:t>0</a:t>
                      </a:r>
                      <a:endParaRPr lang="zh-CN" altLang="en-US" sz="1800" dirty="0"/>
                    </a:p>
                  </a:txBody>
                  <a:tcPr marL="91441" marR="91441" marT="45726" marB="45726"/>
                </a:tc>
              </a:tr>
              <a:tr h="475760">
                <a:tc vMerge="1"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800" dirty="0" smtClean="0"/>
                        <a:t>24</a:t>
                      </a:r>
                      <a:endParaRPr lang="zh-CN" altLang="en-US" sz="1800" dirty="0"/>
                    </a:p>
                  </a:txBody>
                  <a:tcPr marL="91441" marR="91441" marT="45726" marB="45726"/>
                </a:tc>
                <a:tc>
                  <a:txBody>
                    <a:bodyPr/>
                    <a:lstStyle/>
                    <a:p>
                      <a:r>
                        <a:rPr lang="en-US" altLang="zh-CN" sz="1800" dirty="0" smtClean="0">
                          <a:solidFill>
                            <a:srgbClr val="7030A0"/>
                          </a:solidFill>
                        </a:rPr>
                        <a:t>1</a:t>
                      </a:r>
                      <a:endParaRPr lang="zh-CN" altLang="en-US" sz="1800" dirty="0">
                        <a:solidFill>
                          <a:srgbClr val="7030A0"/>
                        </a:solidFill>
                      </a:endParaRPr>
                    </a:p>
                  </a:txBody>
                  <a:tcPr marL="91441" marR="91441" marT="45726" marB="45726"/>
                </a:tc>
                <a:tc>
                  <a:txBody>
                    <a:bodyPr/>
                    <a:lstStyle/>
                    <a:p>
                      <a:r>
                        <a:rPr lang="en-US" altLang="zh-CN" sz="1800" dirty="0" smtClean="0">
                          <a:solidFill>
                            <a:srgbClr val="7030A0"/>
                          </a:solidFill>
                        </a:rPr>
                        <a:t>0</a:t>
                      </a:r>
                      <a:endParaRPr lang="zh-CN" altLang="en-US" sz="1800" dirty="0">
                        <a:solidFill>
                          <a:srgbClr val="7030A0"/>
                        </a:solidFill>
                      </a:endParaRPr>
                    </a:p>
                  </a:txBody>
                  <a:tcPr marL="91441" marR="91441" marT="45726" marB="45726"/>
                </a:tc>
                <a:tc>
                  <a:txBody>
                    <a:bodyPr/>
                    <a:lstStyle/>
                    <a:p>
                      <a:r>
                        <a:rPr lang="en-US" altLang="zh-CN" sz="1800" dirty="0" smtClean="0">
                          <a:solidFill>
                            <a:srgbClr val="7030A0"/>
                          </a:solidFill>
                        </a:rPr>
                        <a:t>0</a:t>
                      </a:r>
                      <a:endParaRPr lang="zh-CN" altLang="en-US" sz="1800" dirty="0">
                        <a:solidFill>
                          <a:srgbClr val="7030A0"/>
                        </a:solidFill>
                      </a:endParaRPr>
                    </a:p>
                  </a:txBody>
                  <a:tcPr marL="91441" marR="91441" marT="45726" marB="45726"/>
                </a:tc>
                <a:tc>
                  <a:txBody>
                    <a:bodyPr/>
                    <a:lstStyle/>
                    <a:p>
                      <a:r>
                        <a:rPr lang="en-US" altLang="zh-CN" sz="1800" dirty="0" smtClean="0">
                          <a:solidFill>
                            <a:schemeClr val="accent5"/>
                          </a:solidFill>
                        </a:rPr>
                        <a:t>1</a:t>
                      </a:r>
                      <a:endParaRPr lang="zh-CN" altLang="en-US" sz="1800" dirty="0">
                        <a:solidFill>
                          <a:schemeClr val="accent5"/>
                        </a:solidFill>
                      </a:endParaRPr>
                    </a:p>
                  </a:txBody>
                  <a:tcPr marL="91441" marR="91441" marT="45726" marB="45726"/>
                </a:tc>
                <a:tc>
                  <a:txBody>
                    <a:bodyPr/>
                    <a:lstStyle/>
                    <a:p>
                      <a:r>
                        <a:rPr lang="en-US" altLang="zh-CN" sz="1800" dirty="0" smtClean="0">
                          <a:solidFill>
                            <a:schemeClr val="accent5"/>
                          </a:solidFill>
                        </a:rPr>
                        <a:t>0</a:t>
                      </a:r>
                      <a:endParaRPr lang="zh-CN" altLang="en-US" sz="1800" dirty="0">
                        <a:solidFill>
                          <a:schemeClr val="accent5"/>
                        </a:solidFill>
                      </a:endParaRPr>
                    </a:p>
                  </a:txBody>
                  <a:tcPr marL="91441" marR="91441" marT="45726" marB="45726"/>
                </a:tc>
                <a:tc>
                  <a:txBody>
                    <a:bodyPr/>
                    <a:lstStyle/>
                    <a:p>
                      <a:r>
                        <a:rPr lang="en-US" altLang="zh-CN" sz="1800" dirty="0" smtClean="0">
                          <a:solidFill>
                            <a:schemeClr val="accent5"/>
                          </a:solidFill>
                        </a:rPr>
                        <a:t>0</a:t>
                      </a:r>
                      <a:endParaRPr lang="zh-CN" altLang="en-US" sz="1800" dirty="0">
                        <a:solidFill>
                          <a:schemeClr val="accent5"/>
                        </a:solidFill>
                      </a:endParaRPr>
                    </a:p>
                  </a:txBody>
                  <a:tcPr marL="91441" marR="91441" marT="45726" marB="45726"/>
                </a:tc>
                <a:tc>
                  <a:txBody>
                    <a:bodyPr/>
                    <a:lstStyle/>
                    <a:p>
                      <a:r>
                        <a:rPr lang="en-US" altLang="zh-CN" sz="1800" dirty="0" smtClean="0"/>
                        <a:t>0</a:t>
                      </a:r>
                      <a:endParaRPr lang="zh-CN" altLang="en-US" sz="1800" dirty="0"/>
                    </a:p>
                  </a:txBody>
                  <a:tcPr marL="91441" marR="91441" marT="45726" marB="45726"/>
                </a:tc>
                <a:tc>
                  <a:txBody>
                    <a:bodyPr/>
                    <a:lstStyle/>
                    <a:p>
                      <a:r>
                        <a:rPr lang="en-US" altLang="zh-CN" sz="1800" dirty="0" smtClean="0"/>
                        <a:t>0</a:t>
                      </a:r>
                      <a:endParaRPr lang="zh-CN" altLang="en-US" sz="1800" dirty="0"/>
                    </a:p>
                  </a:txBody>
                  <a:tcPr marL="91441" marR="91441" marT="45726" marB="45726"/>
                </a:tc>
                <a:tc>
                  <a:txBody>
                    <a:bodyPr/>
                    <a:lstStyle/>
                    <a:p>
                      <a:r>
                        <a:rPr lang="en-US" altLang="zh-CN" sz="1800" dirty="0" smtClean="0">
                          <a:solidFill>
                            <a:srgbClr val="7030A0"/>
                          </a:solidFill>
                        </a:rPr>
                        <a:t>0</a:t>
                      </a:r>
                      <a:endParaRPr lang="zh-CN" altLang="en-US" sz="1800" dirty="0">
                        <a:solidFill>
                          <a:srgbClr val="7030A0"/>
                        </a:solidFill>
                      </a:endParaRPr>
                    </a:p>
                  </a:txBody>
                  <a:tcPr marL="91441" marR="91441" marT="45726" marB="45726"/>
                </a:tc>
                <a:tc>
                  <a:txBody>
                    <a:bodyPr/>
                    <a:lstStyle/>
                    <a:p>
                      <a:r>
                        <a:rPr lang="en-US" altLang="zh-CN" sz="1800" dirty="0" smtClean="0">
                          <a:solidFill>
                            <a:srgbClr val="7030A0"/>
                          </a:solidFill>
                        </a:rPr>
                        <a:t>0</a:t>
                      </a:r>
                      <a:endParaRPr lang="zh-CN" altLang="en-US" sz="1800" dirty="0">
                        <a:solidFill>
                          <a:srgbClr val="7030A0"/>
                        </a:solidFill>
                      </a:endParaRPr>
                    </a:p>
                  </a:txBody>
                  <a:tcPr marL="91441" marR="91441" marT="45726" marB="45726"/>
                </a:tc>
                <a:tc>
                  <a:txBody>
                    <a:bodyPr/>
                    <a:lstStyle/>
                    <a:p>
                      <a:r>
                        <a:rPr lang="en-US" altLang="zh-CN" sz="1800" dirty="0" smtClean="0">
                          <a:solidFill>
                            <a:srgbClr val="7030A0"/>
                          </a:solidFill>
                        </a:rPr>
                        <a:t>0</a:t>
                      </a:r>
                      <a:endParaRPr lang="zh-CN" altLang="en-US" sz="1800" dirty="0">
                        <a:solidFill>
                          <a:srgbClr val="7030A0"/>
                        </a:solidFill>
                      </a:endParaRPr>
                    </a:p>
                  </a:txBody>
                  <a:tcPr marL="91441" marR="91441" marT="45726" marB="45726"/>
                </a:tc>
                <a:tc>
                  <a:txBody>
                    <a:bodyPr/>
                    <a:lstStyle/>
                    <a:p>
                      <a:r>
                        <a:rPr lang="en-US" altLang="zh-CN" sz="1800" dirty="0" smtClean="0">
                          <a:solidFill>
                            <a:srgbClr val="C00000"/>
                          </a:solidFill>
                        </a:rPr>
                        <a:t>1</a:t>
                      </a:r>
                      <a:endParaRPr lang="zh-CN" altLang="en-US" sz="1800" dirty="0">
                        <a:solidFill>
                          <a:srgbClr val="C00000"/>
                        </a:solidFill>
                      </a:endParaRPr>
                    </a:p>
                  </a:txBody>
                  <a:tcPr marL="91441" marR="91441" marT="45726" marB="45726"/>
                </a:tc>
                <a:tc>
                  <a:txBody>
                    <a:bodyPr/>
                    <a:lstStyle/>
                    <a:p>
                      <a:r>
                        <a:rPr lang="en-US" altLang="zh-CN" sz="1800" dirty="0" smtClean="0">
                          <a:solidFill>
                            <a:srgbClr val="C00000"/>
                          </a:solidFill>
                        </a:rPr>
                        <a:t>0</a:t>
                      </a:r>
                      <a:endParaRPr lang="zh-CN" altLang="en-US" sz="1800" dirty="0">
                        <a:solidFill>
                          <a:srgbClr val="C00000"/>
                        </a:solidFill>
                      </a:endParaRPr>
                    </a:p>
                  </a:txBody>
                  <a:tcPr marL="91441" marR="91441" marT="45726" marB="45726"/>
                </a:tc>
                <a:tc>
                  <a:txBody>
                    <a:bodyPr/>
                    <a:lstStyle/>
                    <a:p>
                      <a:r>
                        <a:rPr lang="en-US" altLang="zh-CN" sz="1800" dirty="0" smtClean="0">
                          <a:solidFill>
                            <a:srgbClr val="C00000"/>
                          </a:solidFill>
                        </a:rPr>
                        <a:t>0</a:t>
                      </a:r>
                      <a:endParaRPr lang="zh-CN" altLang="en-US" sz="1800" dirty="0">
                        <a:solidFill>
                          <a:srgbClr val="C00000"/>
                        </a:solidFill>
                      </a:endParaRPr>
                    </a:p>
                  </a:txBody>
                  <a:tcPr marL="91441" marR="91441" marT="45726" marB="45726"/>
                </a:tc>
                <a:tc>
                  <a:txBody>
                    <a:bodyPr/>
                    <a:lstStyle/>
                    <a:p>
                      <a:r>
                        <a:rPr lang="en-US" altLang="zh-CN" sz="1800" dirty="0" smtClean="0"/>
                        <a:t>0</a:t>
                      </a:r>
                      <a:endParaRPr lang="zh-CN" altLang="en-US" sz="1800" dirty="0"/>
                    </a:p>
                  </a:txBody>
                  <a:tcPr marL="91441" marR="91441" marT="45726" marB="45726"/>
                </a:tc>
                <a:tc>
                  <a:txBody>
                    <a:bodyPr/>
                    <a:lstStyle/>
                    <a:p>
                      <a:r>
                        <a:rPr lang="en-US" altLang="zh-CN" sz="1800" dirty="0" smtClean="0"/>
                        <a:t>0</a:t>
                      </a:r>
                      <a:endParaRPr lang="zh-CN" altLang="en-US" sz="1800" dirty="0"/>
                    </a:p>
                  </a:txBody>
                  <a:tcPr marL="91441" marR="91441" marT="45726" marB="45726"/>
                </a:tc>
              </a:tr>
              <a:tr h="475760">
                <a:tc vMerge="1"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800" dirty="0" smtClean="0"/>
                        <a:t>25</a:t>
                      </a:r>
                      <a:endParaRPr lang="zh-CN" altLang="en-US" sz="1800" dirty="0"/>
                    </a:p>
                  </a:txBody>
                  <a:tcPr marL="91441" marR="91441" marT="45726" marB="45726"/>
                </a:tc>
                <a:tc>
                  <a:txBody>
                    <a:bodyPr/>
                    <a:lstStyle/>
                    <a:p>
                      <a:r>
                        <a:rPr lang="en-US" altLang="zh-CN" sz="1800" dirty="0" smtClean="0">
                          <a:solidFill>
                            <a:srgbClr val="7030A0"/>
                          </a:solidFill>
                        </a:rPr>
                        <a:t>0</a:t>
                      </a:r>
                      <a:endParaRPr lang="zh-CN" altLang="en-US" sz="1800" dirty="0">
                        <a:solidFill>
                          <a:srgbClr val="7030A0"/>
                        </a:solidFill>
                      </a:endParaRPr>
                    </a:p>
                  </a:txBody>
                  <a:tcPr marL="91441" marR="91441" marT="45726" marB="45726"/>
                </a:tc>
                <a:tc>
                  <a:txBody>
                    <a:bodyPr/>
                    <a:lstStyle/>
                    <a:p>
                      <a:r>
                        <a:rPr lang="en-US" altLang="zh-CN" sz="1800" dirty="0" smtClean="0">
                          <a:solidFill>
                            <a:srgbClr val="7030A0"/>
                          </a:solidFill>
                        </a:rPr>
                        <a:t>1</a:t>
                      </a:r>
                      <a:endParaRPr lang="zh-CN" altLang="en-US" sz="1800" dirty="0">
                        <a:solidFill>
                          <a:srgbClr val="7030A0"/>
                        </a:solidFill>
                      </a:endParaRPr>
                    </a:p>
                  </a:txBody>
                  <a:tcPr marL="91441" marR="91441" marT="45726" marB="45726"/>
                </a:tc>
                <a:tc>
                  <a:txBody>
                    <a:bodyPr/>
                    <a:lstStyle/>
                    <a:p>
                      <a:r>
                        <a:rPr lang="en-US" altLang="zh-CN" sz="1800" dirty="0" smtClean="0">
                          <a:solidFill>
                            <a:srgbClr val="7030A0"/>
                          </a:solidFill>
                        </a:rPr>
                        <a:t>0</a:t>
                      </a:r>
                      <a:endParaRPr lang="zh-CN" altLang="en-US" sz="1800" dirty="0">
                        <a:solidFill>
                          <a:srgbClr val="7030A0"/>
                        </a:solidFill>
                      </a:endParaRPr>
                    </a:p>
                  </a:txBody>
                  <a:tcPr marL="91441" marR="91441" marT="45726" marB="45726"/>
                </a:tc>
                <a:tc>
                  <a:txBody>
                    <a:bodyPr/>
                    <a:lstStyle/>
                    <a:p>
                      <a:r>
                        <a:rPr lang="en-US" altLang="zh-CN" sz="1800" dirty="0" smtClean="0">
                          <a:solidFill>
                            <a:schemeClr val="accent5"/>
                          </a:solidFill>
                        </a:rPr>
                        <a:t>0</a:t>
                      </a:r>
                      <a:endParaRPr lang="zh-CN" altLang="en-US" sz="1800" dirty="0">
                        <a:solidFill>
                          <a:schemeClr val="accent5"/>
                        </a:solidFill>
                      </a:endParaRPr>
                    </a:p>
                  </a:txBody>
                  <a:tcPr marL="91441" marR="91441" marT="45726" marB="45726"/>
                </a:tc>
                <a:tc>
                  <a:txBody>
                    <a:bodyPr/>
                    <a:lstStyle/>
                    <a:p>
                      <a:r>
                        <a:rPr lang="en-US" altLang="zh-CN" sz="1800" dirty="0" smtClean="0">
                          <a:solidFill>
                            <a:schemeClr val="accent5"/>
                          </a:solidFill>
                        </a:rPr>
                        <a:t>1</a:t>
                      </a:r>
                      <a:endParaRPr lang="zh-CN" altLang="en-US" sz="1800" dirty="0">
                        <a:solidFill>
                          <a:schemeClr val="accent5"/>
                        </a:solidFill>
                      </a:endParaRPr>
                    </a:p>
                  </a:txBody>
                  <a:tcPr marL="91441" marR="91441" marT="45726" marB="45726"/>
                </a:tc>
                <a:tc>
                  <a:txBody>
                    <a:bodyPr/>
                    <a:lstStyle/>
                    <a:p>
                      <a:r>
                        <a:rPr lang="en-US" altLang="zh-CN" sz="1800" dirty="0" smtClean="0">
                          <a:solidFill>
                            <a:schemeClr val="accent5"/>
                          </a:solidFill>
                        </a:rPr>
                        <a:t>0</a:t>
                      </a:r>
                      <a:endParaRPr lang="zh-CN" altLang="en-US" sz="1800" dirty="0">
                        <a:solidFill>
                          <a:schemeClr val="accent5"/>
                        </a:solidFill>
                      </a:endParaRPr>
                    </a:p>
                  </a:txBody>
                  <a:tcPr marL="91441" marR="91441" marT="45726" marB="45726"/>
                </a:tc>
                <a:tc>
                  <a:txBody>
                    <a:bodyPr/>
                    <a:lstStyle/>
                    <a:p>
                      <a:r>
                        <a:rPr lang="en-US" altLang="zh-CN" sz="1800" dirty="0" smtClean="0"/>
                        <a:t>0</a:t>
                      </a:r>
                      <a:endParaRPr lang="zh-CN" altLang="en-US" sz="1800" dirty="0"/>
                    </a:p>
                  </a:txBody>
                  <a:tcPr marL="91441" marR="91441" marT="45726" marB="45726"/>
                </a:tc>
                <a:tc>
                  <a:txBody>
                    <a:bodyPr/>
                    <a:lstStyle/>
                    <a:p>
                      <a:r>
                        <a:rPr lang="en-US" altLang="zh-CN" sz="1800" dirty="0" smtClean="0"/>
                        <a:t>0</a:t>
                      </a:r>
                      <a:endParaRPr lang="zh-CN" altLang="en-US" sz="1800" dirty="0"/>
                    </a:p>
                  </a:txBody>
                  <a:tcPr marL="91441" marR="91441" marT="45726" marB="45726"/>
                </a:tc>
                <a:tc>
                  <a:txBody>
                    <a:bodyPr/>
                    <a:lstStyle/>
                    <a:p>
                      <a:r>
                        <a:rPr lang="en-US" altLang="zh-CN" sz="1800" dirty="0" smtClean="0">
                          <a:solidFill>
                            <a:srgbClr val="7030A0"/>
                          </a:solidFill>
                        </a:rPr>
                        <a:t>0</a:t>
                      </a:r>
                      <a:endParaRPr lang="zh-CN" altLang="en-US" sz="1800" dirty="0">
                        <a:solidFill>
                          <a:srgbClr val="7030A0"/>
                        </a:solidFill>
                      </a:endParaRPr>
                    </a:p>
                  </a:txBody>
                  <a:tcPr marL="91441" marR="91441" marT="45726" marB="45726"/>
                </a:tc>
                <a:tc>
                  <a:txBody>
                    <a:bodyPr/>
                    <a:lstStyle/>
                    <a:p>
                      <a:r>
                        <a:rPr lang="en-US" altLang="zh-CN" sz="1800" dirty="0" smtClean="0">
                          <a:solidFill>
                            <a:srgbClr val="7030A0"/>
                          </a:solidFill>
                        </a:rPr>
                        <a:t>0</a:t>
                      </a:r>
                      <a:endParaRPr lang="zh-CN" altLang="en-US" sz="1800" dirty="0">
                        <a:solidFill>
                          <a:srgbClr val="7030A0"/>
                        </a:solidFill>
                      </a:endParaRPr>
                    </a:p>
                  </a:txBody>
                  <a:tcPr marL="91441" marR="91441" marT="45726" marB="45726"/>
                </a:tc>
                <a:tc>
                  <a:txBody>
                    <a:bodyPr/>
                    <a:lstStyle/>
                    <a:p>
                      <a:r>
                        <a:rPr lang="en-US" altLang="zh-CN" sz="1800" dirty="0" smtClean="0">
                          <a:solidFill>
                            <a:srgbClr val="7030A0"/>
                          </a:solidFill>
                        </a:rPr>
                        <a:t>0</a:t>
                      </a:r>
                      <a:endParaRPr lang="zh-CN" altLang="en-US" sz="1800" dirty="0">
                        <a:solidFill>
                          <a:srgbClr val="7030A0"/>
                        </a:solidFill>
                      </a:endParaRPr>
                    </a:p>
                  </a:txBody>
                  <a:tcPr marL="91441" marR="91441" marT="45726" marB="45726"/>
                </a:tc>
                <a:tc>
                  <a:txBody>
                    <a:bodyPr/>
                    <a:lstStyle/>
                    <a:p>
                      <a:r>
                        <a:rPr lang="en-US" altLang="zh-CN" sz="1800" dirty="0" smtClean="0">
                          <a:solidFill>
                            <a:srgbClr val="C00000"/>
                          </a:solidFill>
                        </a:rPr>
                        <a:t>0</a:t>
                      </a:r>
                      <a:endParaRPr lang="zh-CN" altLang="en-US" sz="1800" dirty="0">
                        <a:solidFill>
                          <a:srgbClr val="C00000"/>
                        </a:solidFill>
                      </a:endParaRPr>
                    </a:p>
                  </a:txBody>
                  <a:tcPr marL="91441" marR="91441" marT="45726" marB="45726"/>
                </a:tc>
                <a:tc>
                  <a:txBody>
                    <a:bodyPr/>
                    <a:lstStyle/>
                    <a:p>
                      <a:r>
                        <a:rPr lang="en-US" altLang="zh-CN" sz="1800" dirty="0" smtClean="0">
                          <a:solidFill>
                            <a:srgbClr val="C00000"/>
                          </a:solidFill>
                        </a:rPr>
                        <a:t>1</a:t>
                      </a:r>
                      <a:endParaRPr lang="zh-CN" altLang="en-US" sz="1800" dirty="0">
                        <a:solidFill>
                          <a:srgbClr val="C00000"/>
                        </a:solidFill>
                      </a:endParaRPr>
                    </a:p>
                  </a:txBody>
                  <a:tcPr marL="91441" marR="91441" marT="45726" marB="45726"/>
                </a:tc>
                <a:tc>
                  <a:txBody>
                    <a:bodyPr/>
                    <a:lstStyle/>
                    <a:p>
                      <a:r>
                        <a:rPr lang="en-US" altLang="zh-CN" sz="1800" dirty="0" smtClean="0">
                          <a:solidFill>
                            <a:srgbClr val="C00000"/>
                          </a:solidFill>
                        </a:rPr>
                        <a:t>0</a:t>
                      </a:r>
                      <a:endParaRPr lang="zh-CN" altLang="en-US" sz="1800" dirty="0">
                        <a:solidFill>
                          <a:srgbClr val="C00000"/>
                        </a:solidFill>
                      </a:endParaRPr>
                    </a:p>
                  </a:txBody>
                  <a:tcPr marL="91441" marR="91441" marT="45726" marB="45726"/>
                </a:tc>
                <a:tc>
                  <a:txBody>
                    <a:bodyPr/>
                    <a:lstStyle/>
                    <a:p>
                      <a:r>
                        <a:rPr lang="en-US" altLang="zh-CN" sz="1800" dirty="0" smtClean="0"/>
                        <a:t>0</a:t>
                      </a:r>
                      <a:endParaRPr lang="zh-CN" altLang="en-US" sz="1800" dirty="0"/>
                    </a:p>
                  </a:txBody>
                  <a:tcPr marL="91441" marR="91441" marT="45726" marB="45726"/>
                </a:tc>
                <a:tc>
                  <a:txBody>
                    <a:bodyPr/>
                    <a:lstStyle/>
                    <a:p>
                      <a:r>
                        <a:rPr lang="en-US" altLang="zh-CN" sz="1800" dirty="0" smtClean="0"/>
                        <a:t>0</a:t>
                      </a:r>
                      <a:endParaRPr lang="zh-CN" altLang="en-US" sz="1800" dirty="0"/>
                    </a:p>
                  </a:txBody>
                  <a:tcPr marL="91441" marR="91441" marT="45726" marB="45726"/>
                </a:tc>
              </a:tr>
            </a:tbl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418465" y="299720"/>
            <a:ext cx="13258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b="1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sym typeface="+mn-ea"/>
              </a:rPr>
              <a:t>判定表化简</a:t>
            </a:r>
            <a:endParaRPr lang="en-US" altLang="zh-CN" b="1" noProof="0" dirty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+mn-ea"/>
              <a:sym typeface="+mn-ea"/>
            </a:endParaRPr>
          </a:p>
        </p:txBody>
      </p:sp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37906" name="Group 18"/>
          <p:cNvGraphicFramePr>
            <a:graphicFrameLocks noGrp="1"/>
          </p:cNvGraphicFramePr>
          <p:nvPr>
            <p:ph type="tbl" idx="1"/>
          </p:nvPr>
        </p:nvGraphicFramePr>
        <p:xfrm>
          <a:off x="714375" y="541338"/>
          <a:ext cx="7715251" cy="6278563"/>
        </p:xfrm>
        <a:graphic>
          <a:graphicData uri="http://schemas.openxmlformats.org/drawingml/2006/table">
            <a:tbl>
              <a:tblPr/>
              <a:tblGrid>
                <a:gridCol w="1914767"/>
                <a:gridCol w="3303638"/>
                <a:gridCol w="2496846"/>
              </a:tblGrid>
              <a:tr h="39450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方正姚体" pitchFamily="2" charset="-122"/>
                          <a:ea typeface="方正姚体" pitchFamily="2" charset="-122"/>
                        </a:rPr>
                        <a:t>编号</a:t>
                      </a:r>
                      <a:endParaRPr kumimoji="0" lang="zh-CN" alt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方正姚体" pitchFamily="2" charset="-122"/>
                        <a:ea typeface="方正姚体" pitchFamily="2" charset="-122"/>
                      </a:endParaRPr>
                    </a:p>
                  </a:txBody>
                  <a:tcPr marL="91439" marR="91439" marT="45714" marB="4571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方正姚体" pitchFamily="2" charset="-122"/>
                          <a:ea typeface="方正姚体" pitchFamily="2" charset="-122"/>
                        </a:rPr>
                        <a:t>输入条件 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方正姚体" pitchFamily="2" charset="-122"/>
                          <a:ea typeface="方正姚体" pitchFamily="2" charset="-122"/>
                        </a:rPr>
                        <a:t>12345 </a:t>
                      </a: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方正姚体" pitchFamily="2" charset="-122"/>
                          <a:ea typeface="方正姚体" pitchFamily="2" charset="-122"/>
                        </a:rPr>
                        <a:t>组合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方正姚体" pitchFamily="2" charset="-122"/>
                        <a:ea typeface="方正姚体" pitchFamily="2" charset="-122"/>
                      </a:endParaRPr>
                    </a:p>
                  </a:txBody>
                  <a:tcPr marL="91439" marR="91439" marT="45714" marB="457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方正姚体" pitchFamily="2" charset="-122"/>
                          <a:ea typeface="方正姚体" pitchFamily="2" charset="-122"/>
                        </a:rPr>
                        <a:t>期望输出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方正姚体" pitchFamily="2" charset="-122"/>
                        <a:ea typeface="方正姚体" pitchFamily="2" charset="-122"/>
                      </a:endParaRPr>
                    </a:p>
                  </a:txBody>
                  <a:tcPr marL="91439" marR="91439" marT="45714" marB="457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5706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0099"/>
                          </a:solidFill>
                          <a:effectLst/>
                          <a:latin typeface="Tahoma" panose="020B0604030504040204" pitchFamily="34" charset="0"/>
                          <a:ea typeface="宋体" panose="02010600030101010101" pitchFamily="2" charset="-122"/>
                        </a:rPr>
                        <a:t>Test1</a:t>
                      </a:r>
                      <a:endParaRPr kumimoji="0" lang="en-US" altLang="zh-CN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C0099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0099"/>
                          </a:solidFill>
                          <a:effectLst/>
                          <a:latin typeface="Tahoma" panose="020B0604030504040204" pitchFamily="34" charset="0"/>
                          <a:ea typeface="宋体" panose="02010600030101010101" pitchFamily="2" charset="-122"/>
                        </a:rPr>
                        <a:t>Test2</a:t>
                      </a:r>
                      <a:endParaRPr kumimoji="0" lang="en-US" altLang="zh-CN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C0099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0099"/>
                          </a:solidFill>
                          <a:effectLst/>
                          <a:latin typeface="Tahoma" panose="020B0604030504040204" pitchFamily="34" charset="0"/>
                          <a:ea typeface="宋体" panose="02010600030101010101" pitchFamily="2" charset="-122"/>
                        </a:rPr>
                        <a:t>Test3</a:t>
                      </a:r>
                      <a:endParaRPr kumimoji="0" lang="en-US" altLang="zh-CN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C0099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0099"/>
                          </a:solidFill>
                          <a:effectLst/>
                          <a:latin typeface="Tahoma" panose="020B0604030504040204" pitchFamily="34" charset="0"/>
                          <a:ea typeface="宋体" panose="02010600030101010101" pitchFamily="2" charset="-122"/>
                        </a:rPr>
                        <a:t>Test4</a:t>
                      </a:r>
                      <a:endParaRPr kumimoji="0" lang="en-US" altLang="zh-CN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C0099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0099"/>
                          </a:solidFill>
                          <a:effectLst/>
                          <a:latin typeface="Tahoma" panose="020B0604030504040204" pitchFamily="34" charset="0"/>
                          <a:ea typeface="宋体" panose="02010600030101010101" pitchFamily="2" charset="-122"/>
                        </a:rPr>
                        <a:t>Test5</a:t>
                      </a:r>
                      <a:endParaRPr kumimoji="0" lang="en-US" altLang="zh-CN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C0099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0099"/>
                          </a:solidFill>
                          <a:effectLst/>
                          <a:latin typeface="Tahoma" panose="020B0604030504040204" pitchFamily="34" charset="0"/>
                          <a:ea typeface="宋体" panose="02010600030101010101" pitchFamily="2" charset="-122"/>
                        </a:rPr>
                        <a:t>Test6</a:t>
                      </a:r>
                      <a:endParaRPr kumimoji="0" lang="en-US" altLang="zh-CN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C0099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0099"/>
                          </a:solidFill>
                          <a:effectLst/>
                          <a:latin typeface="Tahoma" panose="020B0604030504040204" pitchFamily="34" charset="0"/>
                          <a:ea typeface="宋体" panose="02010600030101010101" pitchFamily="2" charset="-122"/>
                        </a:rPr>
                        <a:t>Test7</a:t>
                      </a:r>
                      <a:endParaRPr kumimoji="0" lang="en-US" altLang="zh-CN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C0099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0099"/>
                          </a:solidFill>
                          <a:effectLst/>
                          <a:latin typeface="Tahoma" panose="020B0604030504040204" pitchFamily="34" charset="0"/>
                          <a:ea typeface="宋体" panose="02010600030101010101" pitchFamily="2" charset="-122"/>
                        </a:rPr>
                        <a:t>Test8</a:t>
                      </a:r>
                      <a:endParaRPr kumimoji="0" lang="en-US" altLang="zh-CN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C0099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0099"/>
                          </a:solidFill>
                          <a:effectLst/>
                          <a:latin typeface="Tahoma" panose="020B0604030504040204" pitchFamily="34" charset="0"/>
                          <a:ea typeface="宋体" panose="02010600030101010101" pitchFamily="2" charset="-122"/>
                        </a:rPr>
                        <a:t>Test9</a:t>
                      </a:r>
                      <a:endParaRPr kumimoji="0" lang="en-US" altLang="zh-CN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C0099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0099"/>
                          </a:solidFill>
                          <a:effectLst/>
                          <a:latin typeface="Tahoma" panose="020B0604030504040204" pitchFamily="34" charset="0"/>
                          <a:ea typeface="宋体" panose="02010600030101010101" pitchFamily="2" charset="-122"/>
                        </a:rPr>
                        <a:t>Test10</a:t>
                      </a:r>
                      <a:endParaRPr kumimoji="0" lang="en-US" altLang="zh-CN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C0099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0099"/>
                          </a:solidFill>
                          <a:effectLst/>
                          <a:latin typeface="Tahoma" panose="020B0604030504040204" pitchFamily="34" charset="0"/>
                          <a:ea typeface="宋体" panose="02010600030101010101" pitchFamily="2" charset="-122"/>
                        </a:rPr>
                        <a:t>Test11</a:t>
                      </a:r>
                      <a:endParaRPr kumimoji="0" lang="en-US" altLang="zh-CN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C0099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0099"/>
                          </a:solidFill>
                          <a:effectLst/>
                          <a:latin typeface="Tahoma" panose="020B0604030504040204" pitchFamily="34" charset="0"/>
                          <a:ea typeface="宋体" panose="02010600030101010101" pitchFamily="2" charset="-122"/>
                        </a:rPr>
                        <a:t>Test12</a:t>
                      </a:r>
                      <a:endParaRPr kumimoji="0" lang="en-US" altLang="zh-CN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C0099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0099"/>
                          </a:solidFill>
                          <a:effectLst/>
                          <a:latin typeface="Tahoma" panose="020B0604030504040204" pitchFamily="34" charset="0"/>
                          <a:ea typeface="宋体" panose="02010600030101010101" pitchFamily="2" charset="-122"/>
                        </a:rPr>
                        <a:t>Test13</a:t>
                      </a:r>
                      <a:endParaRPr kumimoji="0" lang="en-US" altLang="zh-CN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C0099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0099"/>
                          </a:solidFill>
                          <a:effectLst/>
                          <a:latin typeface="Tahoma" panose="020B0604030504040204" pitchFamily="34" charset="0"/>
                          <a:ea typeface="宋体" panose="02010600030101010101" pitchFamily="2" charset="-122"/>
                        </a:rPr>
                        <a:t>Test14</a:t>
                      </a:r>
                      <a:endParaRPr kumimoji="0" lang="en-US" altLang="zh-CN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C0099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0099"/>
                          </a:solidFill>
                          <a:effectLst/>
                          <a:latin typeface="Tahoma" panose="020B0604030504040204" pitchFamily="34" charset="0"/>
                          <a:ea typeface="宋体" panose="02010600030101010101" pitchFamily="2" charset="-122"/>
                        </a:rPr>
                        <a:t>Test15</a:t>
                      </a:r>
                      <a:endParaRPr kumimoji="0" lang="en-US" altLang="zh-CN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C0099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0099"/>
                          </a:solidFill>
                          <a:effectLst/>
                          <a:latin typeface="Tahoma" panose="020B0604030504040204" pitchFamily="34" charset="0"/>
                          <a:ea typeface="宋体" panose="02010600030101010101" pitchFamily="2" charset="-122"/>
                        </a:rPr>
                        <a:t>Test16</a:t>
                      </a:r>
                      <a:endParaRPr kumimoji="0" lang="en-US" altLang="zh-CN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C0099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91439" marR="91439" marT="45714" marB="4571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方正姚体" pitchFamily="2" charset="-122"/>
                          <a:ea typeface="方正姚体" pitchFamily="2" charset="-122"/>
                        </a:rPr>
                        <a:t>11010</a:t>
                      </a:r>
                      <a:endParaRPr kumimoji="0" lang="en-US" altLang="zh-CN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姚体" pitchFamily="2" charset="-122"/>
                        <a:ea typeface="方正姚体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方正姚体" pitchFamily="2" charset="-122"/>
                          <a:ea typeface="方正姚体" pitchFamily="2" charset="-122"/>
                        </a:rPr>
                        <a:t>11001</a:t>
                      </a:r>
                      <a:endParaRPr kumimoji="0" lang="en-US" altLang="zh-CN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姚体" pitchFamily="2" charset="-122"/>
                        <a:ea typeface="方正姚体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方正姚体" pitchFamily="2" charset="-122"/>
                          <a:ea typeface="方正姚体" pitchFamily="2" charset="-122"/>
                        </a:rPr>
                        <a:t>11000</a:t>
                      </a:r>
                      <a:endParaRPr kumimoji="0" lang="en-US" altLang="zh-CN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姚体" pitchFamily="2" charset="-122"/>
                        <a:ea typeface="方正姚体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方正姚体" pitchFamily="2" charset="-122"/>
                          <a:ea typeface="方正姚体" pitchFamily="2" charset="-122"/>
                        </a:rPr>
                        <a:t>10110</a:t>
                      </a:r>
                      <a:endParaRPr kumimoji="0" lang="en-US" altLang="zh-CN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姚体" pitchFamily="2" charset="-122"/>
                        <a:ea typeface="方正姚体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方正姚体" pitchFamily="2" charset="-122"/>
                          <a:ea typeface="方正姚体" pitchFamily="2" charset="-122"/>
                        </a:rPr>
                        <a:t>10101</a:t>
                      </a:r>
                      <a:endParaRPr kumimoji="0" lang="en-US" altLang="zh-CN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姚体" pitchFamily="2" charset="-122"/>
                        <a:ea typeface="方正姚体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方正姚体" pitchFamily="2" charset="-122"/>
                          <a:ea typeface="方正姚体" pitchFamily="2" charset="-122"/>
                        </a:rPr>
                        <a:t>10100</a:t>
                      </a:r>
                      <a:endParaRPr kumimoji="0" lang="en-US" altLang="zh-CN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姚体" pitchFamily="2" charset="-122"/>
                        <a:ea typeface="方正姚体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方正姚体" pitchFamily="2" charset="-122"/>
                          <a:ea typeface="方正姚体" pitchFamily="2" charset="-122"/>
                        </a:rPr>
                        <a:t>10010</a:t>
                      </a:r>
                      <a:endParaRPr kumimoji="0" lang="en-US" altLang="zh-CN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姚体" pitchFamily="2" charset="-122"/>
                        <a:ea typeface="方正姚体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方正姚体" pitchFamily="2" charset="-122"/>
                          <a:ea typeface="方正姚体" pitchFamily="2" charset="-122"/>
                        </a:rPr>
                        <a:t>10001</a:t>
                      </a:r>
                      <a:endParaRPr kumimoji="0" lang="en-US" altLang="zh-CN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姚体" pitchFamily="2" charset="-122"/>
                        <a:ea typeface="方正姚体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方正姚体" pitchFamily="2" charset="-122"/>
                          <a:ea typeface="方正姚体" pitchFamily="2" charset="-122"/>
                        </a:rPr>
                        <a:t>01010</a:t>
                      </a:r>
                      <a:endParaRPr kumimoji="0" lang="en-US" altLang="zh-CN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姚体" pitchFamily="2" charset="-122"/>
                        <a:ea typeface="方正姚体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方正姚体" pitchFamily="2" charset="-122"/>
                          <a:ea typeface="方正姚体" pitchFamily="2" charset="-122"/>
                        </a:rPr>
                        <a:t>01001</a:t>
                      </a:r>
                      <a:endParaRPr kumimoji="0" lang="en-US" altLang="zh-CN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姚体" pitchFamily="2" charset="-122"/>
                        <a:ea typeface="方正姚体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方正姚体" pitchFamily="2" charset="-122"/>
                          <a:ea typeface="方正姚体" pitchFamily="2" charset="-122"/>
                        </a:rPr>
                        <a:t>01000</a:t>
                      </a:r>
                      <a:endParaRPr kumimoji="0" lang="en-US" altLang="zh-CN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姚体" pitchFamily="2" charset="-122"/>
                        <a:ea typeface="方正姚体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方正姚体" pitchFamily="2" charset="-122"/>
                          <a:ea typeface="方正姚体" pitchFamily="2" charset="-122"/>
                        </a:rPr>
                        <a:t>00110</a:t>
                      </a:r>
                      <a:endParaRPr kumimoji="0" lang="en-US" altLang="zh-CN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姚体" pitchFamily="2" charset="-122"/>
                        <a:ea typeface="方正姚体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方正姚体" pitchFamily="2" charset="-122"/>
                          <a:ea typeface="方正姚体" pitchFamily="2" charset="-122"/>
                        </a:rPr>
                        <a:t>00101</a:t>
                      </a:r>
                      <a:endParaRPr kumimoji="0" lang="en-US" altLang="zh-CN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姚体" pitchFamily="2" charset="-122"/>
                        <a:ea typeface="方正姚体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方正姚体" pitchFamily="2" charset="-122"/>
                          <a:ea typeface="方正姚体" pitchFamily="2" charset="-122"/>
                        </a:rPr>
                        <a:t>00100</a:t>
                      </a:r>
                      <a:endParaRPr kumimoji="0" lang="en-US" altLang="zh-CN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姚体" pitchFamily="2" charset="-122"/>
                        <a:ea typeface="方正姚体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方正姚体" pitchFamily="2" charset="-122"/>
                          <a:ea typeface="方正姚体" pitchFamily="2" charset="-122"/>
                        </a:rPr>
                        <a:t>00010</a:t>
                      </a:r>
                      <a:endParaRPr kumimoji="0" lang="en-US" altLang="zh-CN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姚体" pitchFamily="2" charset="-122"/>
                        <a:ea typeface="方正姚体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方正姚体" pitchFamily="2" charset="-122"/>
                          <a:ea typeface="方正姚体" pitchFamily="2" charset="-122"/>
                        </a:rPr>
                        <a:t>00001</a:t>
                      </a:r>
                      <a:endParaRPr kumimoji="0" lang="en-US" altLang="zh-CN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姚体" pitchFamily="2" charset="-122"/>
                        <a:ea typeface="方正姚体" pitchFamily="2" charset="-122"/>
                      </a:endParaRPr>
                    </a:p>
                  </a:txBody>
                  <a:tcPr marL="91439" marR="91439" marT="45714" marB="457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宋体" panose="02010600030101010101" pitchFamily="2" charset="-122"/>
                        </a:rPr>
                        <a:t>23,24</a:t>
                      </a:r>
                      <a:endParaRPr kumimoji="0" lang="en-US" altLang="zh-CN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宋体" panose="02010600030101010101" pitchFamily="2" charset="-122"/>
                        </a:rPr>
                        <a:t>23,25</a:t>
                      </a:r>
                      <a:endParaRPr kumimoji="0" lang="en-US" altLang="zh-CN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宋体" panose="02010600030101010101" pitchFamily="2" charset="-122"/>
                        </a:rPr>
                        <a:t>..</a:t>
                      </a:r>
                      <a:endParaRPr kumimoji="0" lang="en-US" altLang="zh-CN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宋体" panose="02010600030101010101" pitchFamily="2" charset="-122"/>
                        </a:rPr>
                        <a:t>24</a:t>
                      </a:r>
                      <a:endParaRPr kumimoji="0" lang="en-US" altLang="zh-CN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宋体" panose="02010600030101010101" pitchFamily="2" charset="-122"/>
                        </a:rPr>
                        <a:t>25</a:t>
                      </a:r>
                      <a:endParaRPr kumimoji="0" lang="en-US" altLang="zh-CN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宋体" panose="02010600030101010101" pitchFamily="2" charset="-122"/>
                        </a:rPr>
                        <a:t>..</a:t>
                      </a:r>
                      <a:endParaRPr kumimoji="0" lang="en-US" altLang="zh-CN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宋体" panose="02010600030101010101" pitchFamily="2" charset="-122"/>
                        </a:rPr>
                        <a:t>..</a:t>
                      </a:r>
                      <a:endParaRPr kumimoji="0" lang="en-US" altLang="zh-CN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宋体" panose="02010600030101010101" pitchFamily="2" charset="-122"/>
                        </a:rPr>
                        <a:t>..</a:t>
                      </a:r>
                      <a:endParaRPr kumimoji="0" lang="en-US" altLang="zh-CN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宋体" panose="02010600030101010101" pitchFamily="2" charset="-122"/>
                        </a:rPr>
                        <a:t>21,22</a:t>
                      </a:r>
                      <a:endParaRPr kumimoji="0" lang="en-US" altLang="zh-CN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宋体" panose="02010600030101010101" pitchFamily="2" charset="-122"/>
                        </a:rPr>
                        <a:t>21,22</a:t>
                      </a:r>
                      <a:endParaRPr kumimoji="0" lang="en-US" altLang="zh-CN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宋体" panose="02010600030101010101" pitchFamily="2" charset="-122"/>
                        </a:rPr>
                        <a:t>21</a:t>
                      </a:r>
                      <a:endParaRPr kumimoji="0" lang="en-US" altLang="zh-CN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宋体" panose="02010600030101010101" pitchFamily="2" charset="-122"/>
                        </a:rPr>
                        <a:t>21,24</a:t>
                      </a:r>
                      <a:endParaRPr kumimoji="0" lang="en-US" altLang="zh-CN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宋体" panose="02010600030101010101" pitchFamily="2" charset="-122"/>
                        </a:rPr>
                        <a:t>21,25</a:t>
                      </a:r>
                      <a:endParaRPr kumimoji="0" lang="en-US" altLang="zh-CN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宋体" panose="02010600030101010101" pitchFamily="2" charset="-122"/>
                        </a:rPr>
                        <a:t>21</a:t>
                      </a:r>
                      <a:endParaRPr kumimoji="0" lang="en-US" altLang="zh-CN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宋体" panose="02010600030101010101" pitchFamily="2" charset="-122"/>
                        </a:rPr>
                        <a:t>21</a:t>
                      </a:r>
                      <a:endParaRPr kumimoji="0" lang="en-US" altLang="zh-CN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宋体" panose="02010600030101010101" pitchFamily="2" charset="-122"/>
                        </a:rPr>
                        <a:t>21</a:t>
                      </a:r>
                      <a:endParaRPr kumimoji="0" lang="en-US" altLang="zh-CN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91439" marR="91439" marT="45714" marB="457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Rectangle 2"/>
          <p:cNvSpPr/>
          <p:nvPr/>
        </p:nvSpPr>
        <p:spPr>
          <a:xfrm>
            <a:off x="357188" y="44450"/>
            <a:ext cx="8429625" cy="52387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5</a:t>
            </a:r>
            <a:r>
              <a:rPr kumimoji="1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、设计测试用例</a:t>
            </a:r>
            <a:endParaRPr kumimoji="1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/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Rectangle 2"/>
          <p:cNvSpPr>
            <a:spLocks noGrp="1" noRot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r>
              <a:rPr lang="zh-CN" altLang="en-US" dirty="0"/>
              <a:t>判定表的产生</a:t>
            </a:r>
            <a:endParaRPr lang="zh-CN" altLang="en-US" dirty="0"/>
          </a:p>
        </p:txBody>
      </p:sp>
      <p:sp>
        <p:nvSpPr>
          <p:cNvPr id="5123" name="Rectangle 3"/>
          <p:cNvSpPr>
            <a:spLocks noGrp="1" noRot="1"/>
          </p:cNvSpPr>
          <p:nvPr>
            <p:ph idx="1"/>
          </p:nvPr>
        </p:nvSpPr>
        <p:spPr>
          <a:xfrm>
            <a:off x="685800" y="2503805"/>
            <a:ext cx="7772400" cy="1850390"/>
          </a:xfrm>
        </p:spPr>
        <p:txBody>
          <a:bodyPr vert="horz" wrap="square" lIns="91440" tIns="45720" rIns="91440" bIns="45720" anchor="t"/>
          <a:p>
            <a:pPr algn="ctr">
              <a:buNone/>
            </a:pPr>
            <a:r>
              <a:rPr lang="zh-CN" altLang="en-US" sz="5400" dirty="0"/>
              <a:t>黑盒测试</a:t>
            </a:r>
            <a:r>
              <a:rPr lang="en-US" altLang="zh-CN" sz="5400" dirty="0"/>
              <a:t>-</a:t>
            </a:r>
            <a:r>
              <a:rPr lang="zh-CN" altLang="en-US" sz="5400" dirty="0"/>
              <a:t>场景</a:t>
            </a:r>
            <a:r>
              <a:rPr lang="zh-CN" altLang="en-US" sz="5400" dirty="0"/>
              <a:t>法</a:t>
            </a:r>
            <a:r>
              <a:rPr lang="en-US" altLang="zh-CN" sz="5400" dirty="0"/>
              <a:t> 	</a:t>
            </a:r>
            <a:endParaRPr lang="en-US" altLang="zh-CN" sz="5400" dirty="0"/>
          </a:p>
        </p:txBody>
      </p:sp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6081" name="标题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r>
              <a:rPr lang="zh-CN" altLang="en-US" dirty="0"/>
              <a:t>场景法的产生</a:t>
            </a:r>
            <a:endParaRPr lang="zh-CN" altLang="en-US" dirty="0"/>
          </a:p>
        </p:txBody>
      </p:sp>
      <p:sp>
        <p:nvSpPr>
          <p:cNvPr id="46082" name="内容占位符 2"/>
          <p:cNvSpPr>
            <a:spLocks noGrp="1"/>
          </p:cNvSpPr>
          <p:nvPr>
            <p:ph idx="1"/>
          </p:nvPr>
        </p:nvSpPr>
        <p:spPr>
          <a:xfrm>
            <a:off x="457200" y="1292225"/>
            <a:ext cx="8229600" cy="4525963"/>
          </a:xfrm>
        </p:spPr>
        <p:txBody>
          <a:bodyPr vert="horz" wrap="square" lIns="91440" tIns="45720" rIns="91440" bIns="45720" anchor="t"/>
          <a:p>
            <a:pPr>
              <a:lnSpc>
                <a:spcPct val="150000"/>
              </a:lnSpc>
            </a:pPr>
            <a:r>
              <a:rPr lang="en-US" altLang="zh-CN" sz="2800" dirty="0"/>
              <a:t>    </a:t>
            </a:r>
            <a:r>
              <a:rPr lang="zh-CN" altLang="en-US" sz="2800" dirty="0"/>
              <a:t>现在的软件几乎都是用</a:t>
            </a:r>
            <a:r>
              <a:rPr lang="zh-CN" altLang="en-US" sz="2800" dirty="0">
                <a:solidFill>
                  <a:srgbClr val="00B050"/>
                </a:solidFill>
              </a:rPr>
              <a:t>事件触发</a:t>
            </a:r>
            <a:r>
              <a:rPr lang="zh-CN" altLang="en-US" sz="2800" dirty="0"/>
              <a:t>来</a:t>
            </a:r>
            <a:r>
              <a:rPr lang="zh-CN" altLang="en-US" sz="2800" dirty="0">
                <a:solidFill>
                  <a:srgbClr val="FF0000"/>
                </a:solidFill>
              </a:rPr>
              <a:t>控制</a:t>
            </a:r>
            <a:r>
              <a:rPr lang="zh-CN" altLang="en-US" sz="2800" dirty="0"/>
              <a:t>流程的，事件触发时的情景便形成了场景，而同一事件不同的触发</a:t>
            </a:r>
            <a:r>
              <a:rPr lang="zh-CN" altLang="en-US" sz="2800" dirty="0">
                <a:solidFill>
                  <a:srgbClr val="FF0000"/>
                </a:solidFill>
              </a:rPr>
              <a:t>顺序</a:t>
            </a:r>
            <a:r>
              <a:rPr lang="zh-CN" altLang="en-US" sz="2800" dirty="0"/>
              <a:t>和</a:t>
            </a:r>
            <a:r>
              <a:rPr lang="zh-CN" altLang="en-US" sz="2800" dirty="0">
                <a:solidFill>
                  <a:srgbClr val="FF0000"/>
                </a:solidFill>
              </a:rPr>
              <a:t>处理结果</a:t>
            </a:r>
            <a:r>
              <a:rPr lang="zh-CN" altLang="en-US" sz="2800" dirty="0"/>
              <a:t>就形成事件流。这种在软件设计方面的思想也可引入到软件测试中，可以比较生动地描绘出事件触发时的情景，有利于测试设计者设计测试用例，同时使测试用例更容易理解和执行。</a:t>
            </a:r>
            <a:endParaRPr lang="zh-CN" altLang="en-US" sz="2800" dirty="0"/>
          </a:p>
        </p:txBody>
      </p:sp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7105" name="标题 12"/>
          <p:cNvSpPr>
            <a:spLocks noGrp="1"/>
          </p:cNvSpPr>
          <p:nvPr>
            <p:ph type="title"/>
          </p:nvPr>
        </p:nvSpPr>
        <p:spPr>
          <a:xfrm>
            <a:off x="285750" y="306070"/>
            <a:ext cx="7772400" cy="819150"/>
          </a:xfrm>
        </p:spPr>
        <p:txBody>
          <a:bodyPr vert="horz" wrap="square" lIns="91440" tIns="45720" rIns="91440" bIns="45720" anchor="ctr"/>
          <a:p>
            <a:pPr eaLnBrk="1" hangingPunct="1"/>
            <a:r>
              <a:rPr lang="zh-CN" altLang="en-US" dirty="0"/>
              <a:t>用例场景定义</a:t>
            </a:r>
            <a:endParaRPr lang="zh-CN" altLang="en-US" dirty="0"/>
          </a:p>
        </p:txBody>
      </p:sp>
      <p:sp>
        <p:nvSpPr>
          <p:cNvPr id="47106" name="内容占位符 13"/>
          <p:cNvSpPr>
            <a:spLocks noGrp="1"/>
          </p:cNvSpPr>
          <p:nvPr>
            <p:ph idx="1"/>
          </p:nvPr>
        </p:nvSpPr>
        <p:spPr>
          <a:xfrm>
            <a:off x="285750" y="1285875"/>
            <a:ext cx="8072438" cy="5357813"/>
          </a:xfrm>
        </p:spPr>
        <p:txBody>
          <a:bodyPr vert="horz" wrap="square" lIns="91440" tIns="45720" rIns="91440" bIns="45720" anchor="t"/>
          <a:p>
            <a:pPr eaLnBrk="1" hangingPunct="1">
              <a:buNone/>
            </a:pPr>
            <a:r>
              <a:rPr lang="zh-CN" altLang="en-US" sz="4000" dirty="0"/>
              <a:t>     测试时通过运用场景来对系统的功能点或业务流程的描述，从而提高测试效果。</a:t>
            </a:r>
            <a:endParaRPr lang="zh-CN" altLang="en-US" sz="4000" dirty="0"/>
          </a:p>
          <a:p>
            <a:pPr eaLnBrk="1" hangingPunct="1">
              <a:buNone/>
            </a:pPr>
            <a:r>
              <a:rPr lang="zh-CN" altLang="en-US" sz="4000" dirty="0"/>
              <a:t>     </a:t>
            </a:r>
            <a:r>
              <a:rPr lang="zh-CN" altLang="en-US" sz="4000" dirty="0">
                <a:solidFill>
                  <a:srgbClr val="FF0000"/>
                </a:solidFill>
              </a:rPr>
              <a:t>用例场景</a:t>
            </a:r>
            <a:r>
              <a:rPr lang="zh-CN" altLang="en-US" sz="4000" dirty="0"/>
              <a:t>来测试需求是指</a:t>
            </a:r>
            <a:r>
              <a:rPr lang="zh-CN" altLang="en-US" sz="4000" dirty="0">
                <a:solidFill>
                  <a:srgbClr val="FF0000"/>
                </a:solidFill>
              </a:rPr>
              <a:t>模拟特定</a:t>
            </a:r>
            <a:r>
              <a:rPr lang="zh-CN" altLang="en-US" sz="4000" dirty="0"/>
              <a:t>场景边界发生的事情，通过</a:t>
            </a:r>
            <a:r>
              <a:rPr lang="zh-CN" altLang="en-US" sz="4000" dirty="0">
                <a:solidFill>
                  <a:srgbClr val="FF0000"/>
                </a:solidFill>
              </a:rPr>
              <a:t>事件</a:t>
            </a:r>
            <a:r>
              <a:rPr lang="zh-CN" altLang="en-US" sz="4000" dirty="0"/>
              <a:t>来</a:t>
            </a:r>
            <a:r>
              <a:rPr lang="zh-CN" altLang="en-US" sz="4000" dirty="0">
                <a:solidFill>
                  <a:srgbClr val="00B050"/>
                </a:solidFill>
              </a:rPr>
              <a:t>触发</a:t>
            </a:r>
            <a:r>
              <a:rPr lang="zh-CN" altLang="en-US" sz="4000" dirty="0"/>
              <a:t>某个</a:t>
            </a:r>
            <a:r>
              <a:rPr lang="zh-CN" altLang="en-US" sz="4000" dirty="0">
                <a:solidFill>
                  <a:srgbClr val="00B050"/>
                </a:solidFill>
              </a:rPr>
              <a:t>动作</a:t>
            </a:r>
            <a:r>
              <a:rPr lang="zh-CN" altLang="en-US" sz="4000" dirty="0"/>
              <a:t>的发生，观察事件的</a:t>
            </a:r>
            <a:r>
              <a:rPr lang="zh-CN" altLang="en-US" sz="4000" dirty="0">
                <a:solidFill>
                  <a:srgbClr val="7030A0"/>
                </a:solidFill>
              </a:rPr>
              <a:t>最终结果</a:t>
            </a:r>
            <a:r>
              <a:rPr lang="zh-CN" altLang="en-US" sz="4000" dirty="0"/>
              <a:t>，从而用来发现需求中存在的问题。</a:t>
            </a:r>
            <a:endParaRPr lang="zh-CN" altLang="en-US" sz="4000" dirty="0"/>
          </a:p>
        </p:txBody>
      </p:sp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8129" name="标题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r>
              <a:rPr lang="zh-CN" altLang="en-US" dirty="0"/>
              <a:t>用例场景的类型</a:t>
            </a:r>
            <a:endParaRPr lang="zh-CN" altLang="en-US" dirty="0"/>
          </a:p>
        </p:txBody>
      </p:sp>
      <p:sp>
        <p:nvSpPr>
          <p:cNvPr id="36866" name="内容占位符 2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4525962"/>
          </a:xfrm>
        </p:spPr>
        <p:txBody>
          <a:bodyPr vert="horz" wrap="square" lIns="91440" tIns="45720" rIns="91440" bIns="45720" anchor="t"/>
          <a:p>
            <a:pPr>
              <a:lnSpc>
                <a:spcPct val="150000"/>
              </a:lnSpc>
            </a:pPr>
            <a:r>
              <a:rPr lang="zh-CN" altLang="en-US" sz="4000" dirty="0"/>
              <a:t>场景主要包括</a:t>
            </a:r>
            <a:r>
              <a:rPr lang="zh-CN" altLang="en-US" sz="4000" dirty="0">
                <a:solidFill>
                  <a:srgbClr val="FF0000"/>
                </a:solidFill>
              </a:rPr>
              <a:t>4</a:t>
            </a:r>
            <a:r>
              <a:rPr lang="zh-CN" altLang="en-US" sz="4000" dirty="0"/>
              <a:t>种主要的类型：</a:t>
            </a:r>
            <a:endParaRPr lang="zh-CN" altLang="en-US" sz="4000" dirty="0"/>
          </a:p>
          <a:p>
            <a:pPr>
              <a:lnSpc>
                <a:spcPct val="150000"/>
              </a:lnSpc>
            </a:pPr>
            <a:r>
              <a:rPr lang="en-US" altLang="zh-CN" sz="4000" dirty="0"/>
              <a:t>1</a:t>
            </a:r>
            <a:r>
              <a:rPr lang="zh-CN" altLang="en-US" sz="4000" dirty="0"/>
              <a:t>、</a:t>
            </a:r>
            <a:r>
              <a:rPr lang="zh-CN" altLang="en-US" sz="4000" dirty="0">
                <a:solidFill>
                  <a:srgbClr val="FF0000"/>
                </a:solidFill>
              </a:rPr>
              <a:t>正常</a:t>
            </a:r>
            <a:r>
              <a:rPr lang="zh-CN" altLang="en-US" sz="4000" dirty="0"/>
              <a:t>的用例场景，</a:t>
            </a:r>
            <a:endParaRPr lang="zh-CN" altLang="en-US" sz="4000" dirty="0"/>
          </a:p>
          <a:p>
            <a:pPr>
              <a:lnSpc>
                <a:spcPct val="150000"/>
              </a:lnSpc>
            </a:pPr>
            <a:r>
              <a:rPr lang="en-US" altLang="zh-CN" sz="4000" dirty="0"/>
              <a:t>2</a:t>
            </a:r>
            <a:r>
              <a:rPr lang="zh-CN" altLang="en-US" sz="4000" dirty="0"/>
              <a:t>、</a:t>
            </a:r>
            <a:r>
              <a:rPr lang="zh-CN" altLang="en-US" sz="4000" dirty="0">
                <a:solidFill>
                  <a:srgbClr val="FF0000"/>
                </a:solidFill>
              </a:rPr>
              <a:t>备选</a:t>
            </a:r>
            <a:r>
              <a:rPr lang="zh-CN" altLang="en-US" sz="4000" dirty="0"/>
              <a:t>的用例场景，</a:t>
            </a:r>
            <a:endParaRPr lang="zh-CN" altLang="en-US" sz="4000" dirty="0"/>
          </a:p>
          <a:p>
            <a:pPr>
              <a:lnSpc>
                <a:spcPct val="150000"/>
              </a:lnSpc>
            </a:pPr>
            <a:r>
              <a:rPr lang="en-US" altLang="zh-CN" sz="4000" dirty="0"/>
              <a:t>3</a:t>
            </a:r>
            <a:r>
              <a:rPr lang="zh-CN" altLang="en-US" sz="4000" dirty="0"/>
              <a:t>、</a:t>
            </a:r>
            <a:r>
              <a:rPr lang="zh-CN" altLang="en-US" sz="4000" dirty="0">
                <a:solidFill>
                  <a:srgbClr val="FF0000"/>
                </a:solidFill>
              </a:rPr>
              <a:t>异常</a:t>
            </a:r>
            <a:r>
              <a:rPr lang="zh-CN" altLang="en-US" sz="4000" dirty="0"/>
              <a:t>的用例场景，</a:t>
            </a:r>
            <a:endParaRPr lang="zh-CN" altLang="en-US" sz="4000" dirty="0"/>
          </a:p>
          <a:p>
            <a:pPr>
              <a:lnSpc>
                <a:spcPct val="150000"/>
              </a:lnSpc>
            </a:pPr>
            <a:r>
              <a:rPr lang="en-US" altLang="zh-CN" sz="4000" dirty="0"/>
              <a:t>4</a:t>
            </a:r>
            <a:r>
              <a:rPr lang="zh-CN" altLang="en-US" sz="4000" dirty="0"/>
              <a:t>、</a:t>
            </a:r>
            <a:r>
              <a:rPr lang="zh-CN" altLang="en-US" sz="4000" dirty="0">
                <a:solidFill>
                  <a:srgbClr val="FF0000"/>
                </a:solidFill>
              </a:rPr>
              <a:t>假定推测</a:t>
            </a:r>
            <a:r>
              <a:rPr lang="zh-CN" altLang="en-US" sz="4000" dirty="0"/>
              <a:t>的场景。</a:t>
            </a:r>
            <a:endParaRPr lang="zh-CN" altLang="en-US" sz="4000" dirty="0"/>
          </a:p>
          <a:p>
            <a:endParaRPr lang="zh-CN" altLang="en-US" sz="4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>
                                            <p:txEl>
                                              <p:charRg st="15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866">
                                            <p:txEl>
                                              <p:charRg st="15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866">
                                            <p:txEl>
                                              <p:charRg st="15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>
                                            <p:txEl>
                                              <p:charRg st="26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6866">
                                            <p:txEl>
                                              <p:charRg st="26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6866">
                                            <p:txEl>
                                              <p:charRg st="26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>
                                            <p:txEl>
                                              <p:charRg st="37" end="4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6866">
                                            <p:txEl>
                                              <p:charRg st="37" end="4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6866">
                                            <p:txEl>
                                              <p:charRg st="37" end="4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>
                                            <p:txEl>
                                              <p:charRg st="48" end="5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6866">
                                            <p:txEl>
                                              <p:charRg st="48" end="5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6866">
                                            <p:txEl>
                                              <p:charRg st="48" end="5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9153" name="标题 1"/>
          <p:cNvSpPr>
            <a:spLocks noGrp="1"/>
          </p:cNvSpPr>
          <p:nvPr>
            <p:ph type="title"/>
          </p:nvPr>
        </p:nvSpPr>
        <p:spPr/>
        <p:txBody>
          <a:bodyPr anchor="ctr"/>
          <a:p>
            <a:r>
              <a:rPr lang="zh-CN" altLang="en-US" dirty="0"/>
              <a:t>场景法的内容</a:t>
            </a:r>
            <a:endParaRPr lang="zh-CN" altLang="en-US"/>
          </a:p>
        </p:txBody>
      </p:sp>
      <p:sp>
        <p:nvSpPr>
          <p:cNvPr id="49154" name="内容占位符 2"/>
          <p:cNvSpPr>
            <a:spLocks noGrp="1"/>
          </p:cNvSpPr>
          <p:nvPr>
            <p:ph idx="1"/>
          </p:nvPr>
        </p:nvSpPr>
        <p:spPr/>
        <p:txBody>
          <a:bodyPr anchor="t"/>
          <a:p>
            <a:pPr>
              <a:lnSpc>
                <a:spcPct val="150000"/>
              </a:lnSpc>
            </a:pPr>
            <a:r>
              <a:rPr lang="en-US" altLang="zh-CN" sz="3600"/>
              <a:t>     </a:t>
            </a:r>
            <a:r>
              <a:rPr lang="zh-CN" altLang="en-US" sz="3600"/>
              <a:t>在测试一个软件的时候，在场景法中，测试流程是软件功能按照正确的事件流实现的一条正确流程，那么我们把这个称为该软件的</a:t>
            </a:r>
            <a:r>
              <a:rPr lang="zh-CN" altLang="en-US" sz="3600">
                <a:solidFill>
                  <a:srgbClr val="0070C0"/>
                </a:solidFill>
              </a:rPr>
              <a:t>基本流</a:t>
            </a:r>
            <a:r>
              <a:rPr lang="zh-CN" altLang="en-US" sz="3600"/>
              <a:t>；而凡是出现故障或缺陷的过程，就叫</a:t>
            </a:r>
            <a:r>
              <a:rPr lang="zh-CN" altLang="en-US" sz="3600">
                <a:solidFill>
                  <a:srgbClr val="0070C0"/>
                </a:solidFill>
              </a:rPr>
              <a:t>备选流</a:t>
            </a:r>
            <a:r>
              <a:rPr lang="zh-CN" altLang="en-US" sz="3600"/>
              <a:t>。</a:t>
            </a:r>
            <a:endParaRPr lang="zh-CN" altLang="en-US" sz="3600"/>
          </a:p>
        </p:txBody>
      </p:sp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0177" name="标题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r>
              <a:rPr lang="zh-CN" altLang="en-US" dirty="0"/>
              <a:t>场景法的内容</a:t>
            </a:r>
            <a:endParaRPr lang="zh-CN" altLang="en-US" dirty="0"/>
          </a:p>
        </p:txBody>
      </p:sp>
      <p:sp>
        <p:nvSpPr>
          <p:cNvPr id="50178" name="内容占位符 2"/>
          <p:cNvSpPr>
            <a:spLocks noGrp="1"/>
          </p:cNvSpPr>
          <p:nvPr>
            <p:ph idx="1"/>
          </p:nvPr>
        </p:nvSpPr>
        <p:spPr>
          <a:xfrm>
            <a:off x="373063" y="1249363"/>
            <a:ext cx="8229600" cy="4525962"/>
          </a:xfrm>
        </p:spPr>
        <p:txBody>
          <a:bodyPr vert="horz" wrap="square" lIns="91440" tIns="45720" rIns="91440" bIns="45720" anchor="t"/>
          <a:p>
            <a:pPr>
              <a:lnSpc>
                <a:spcPct val="130000"/>
              </a:lnSpc>
            </a:pPr>
            <a:r>
              <a:rPr lang="en-US" altLang="zh-CN" sz="4400" dirty="0"/>
              <a:t>   </a:t>
            </a:r>
            <a:r>
              <a:rPr lang="zh-CN" altLang="en-US" sz="4400" dirty="0">
                <a:sym typeface="宋体" panose="02010600030101010101" pitchFamily="2" charset="-122"/>
              </a:rPr>
              <a:t>场景法一般包含</a:t>
            </a:r>
            <a:r>
              <a:rPr lang="zh-CN" altLang="en-US" sz="4400" dirty="0">
                <a:solidFill>
                  <a:srgbClr val="FF0000"/>
                </a:solidFill>
                <a:sym typeface="宋体" panose="02010600030101010101" pitchFamily="2" charset="-122"/>
              </a:rPr>
              <a:t>基本流</a:t>
            </a:r>
            <a:r>
              <a:rPr lang="zh-CN" altLang="en-US" sz="4400" dirty="0">
                <a:sym typeface="宋体" panose="02010600030101010101" pitchFamily="2" charset="-122"/>
              </a:rPr>
              <a:t>和</a:t>
            </a:r>
            <a:r>
              <a:rPr lang="zh-CN" altLang="en-US" sz="4400" dirty="0">
                <a:solidFill>
                  <a:srgbClr val="FF0000"/>
                </a:solidFill>
                <a:sym typeface="宋体" panose="02010600030101010101" pitchFamily="2" charset="-122"/>
              </a:rPr>
              <a:t>备用流。</a:t>
            </a:r>
            <a:endParaRPr lang="en-US" altLang="zh-CN" sz="4400" dirty="0"/>
          </a:p>
          <a:p>
            <a:pPr>
              <a:lnSpc>
                <a:spcPct val="130000"/>
              </a:lnSpc>
            </a:pPr>
            <a:r>
              <a:rPr lang="zh-CN" altLang="en-US" sz="4000" dirty="0"/>
              <a:t>    从一个流程开始，通过描述经过的路径来确定的过程，经过所有的基本流和备用流来完成整个场景。</a:t>
            </a:r>
            <a:endParaRPr lang="zh-CN" altLang="en-US" sz="4400" dirty="0"/>
          </a:p>
          <a:p>
            <a:endParaRPr lang="zh-CN" altLang="en-US" sz="4400" dirty="0">
              <a:solidFill>
                <a:srgbClr val="FF0000"/>
              </a:solidFill>
              <a:sym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3" name="标题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r>
              <a:rPr lang="zh-CN" altLang="en-US" dirty="0"/>
              <a:t>等价类划分法</a:t>
            </a:r>
            <a:r>
              <a:rPr lang="en-US" altLang="zh-CN" dirty="0"/>
              <a:t>——</a:t>
            </a:r>
            <a:r>
              <a:rPr lang="zh-CN" altLang="en-US" dirty="0"/>
              <a:t>概念</a:t>
            </a:r>
            <a:br>
              <a:rPr lang="zh-CN" altLang="en-US" dirty="0"/>
            </a:br>
            <a:endParaRPr lang="zh-CN" altLang="en-US" dirty="0"/>
          </a:p>
        </p:txBody>
      </p:sp>
      <p:sp>
        <p:nvSpPr>
          <p:cNvPr id="18434" name="内容占位符 2"/>
          <p:cNvSpPr>
            <a:spLocks noGrp="1"/>
          </p:cNvSpPr>
          <p:nvPr>
            <p:ph idx="1"/>
          </p:nvPr>
        </p:nvSpPr>
        <p:spPr>
          <a:xfrm>
            <a:off x="323850" y="1125538"/>
            <a:ext cx="8207375" cy="4895850"/>
          </a:xfrm>
        </p:spPr>
        <p:txBody>
          <a:bodyPr vert="horz" wrap="square" lIns="91440" tIns="45720" rIns="91440" bIns="45720" anchor="t"/>
          <a:p>
            <a:r>
              <a:rPr lang="zh-CN" altLang="en-US" sz="4000" dirty="0"/>
              <a:t>换而言之：</a:t>
            </a:r>
            <a:endParaRPr lang="en-US" altLang="zh-CN" sz="4000" dirty="0"/>
          </a:p>
          <a:p>
            <a:r>
              <a:rPr lang="zh-CN" altLang="en-US" sz="4000" dirty="0"/>
              <a:t>等价类划分法就是</a:t>
            </a:r>
            <a:r>
              <a:rPr lang="zh-CN" altLang="en-US" sz="4000" dirty="0">
                <a:solidFill>
                  <a:srgbClr val="FF0000"/>
                </a:solidFill>
              </a:rPr>
              <a:t>解决</a:t>
            </a:r>
            <a:r>
              <a:rPr lang="zh-CN" altLang="en-US" sz="4000" dirty="0"/>
              <a:t>如何选择适当的</a:t>
            </a:r>
            <a:r>
              <a:rPr lang="zh-CN" altLang="en-US" sz="4000" dirty="0">
                <a:solidFill>
                  <a:srgbClr val="FF0000"/>
                </a:solidFill>
              </a:rPr>
              <a:t>数据子集</a:t>
            </a:r>
            <a:r>
              <a:rPr lang="zh-CN" altLang="en-US" sz="4000" dirty="0"/>
              <a:t>来代表</a:t>
            </a:r>
            <a:r>
              <a:rPr lang="zh-CN" altLang="en-US" sz="4000" dirty="0">
                <a:solidFill>
                  <a:srgbClr val="FF0000"/>
                </a:solidFill>
              </a:rPr>
              <a:t>整个</a:t>
            </a:r>
            <a:r>
              <a:rPr lang="zh-CN" altLang="en-US" sz="4000" dirty="0"/>
              <a:t>数据集的问题，通过降低测试的数目去</a:t>
            </a:r>
            <a:r>
              <a:rPr lang="zh-CN" altLang="en-US" sz="4000" dirty="0">
                <a:solidFill>
                  <a:srgbClr val="00B050"/>
                </a:solidFill>
              </a:rPr>
              <a:t>实现“合理的”覆盖</a:t>
            </a:r>
            <a:r>
              <a:rPr lang="zh-CN" altLang="en-US" sz="4000" dirty="0"/>
              <a:t>，以此来发现更多的软件缺陷，统计好数据后由此对软件进行改进升级。</a:t>
            </a:r>
            <a:endParaRPr lang="zh-CN" altLang="en-US" sz="4000" dirty="0"/>
          </a:p>
        </p:txBody>
      </p:sp>
    </p:spTree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01" name="标题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r>
              <a:rPr lang="zh-CN" altLang="en-US" dirty="0"/>
              <a:t>基本流和备用流</a:t>
            </a:r>
            <a:endParaRPr lang="zh-CN" altLang="en-US" dirty="0"/>
          </a:p>
        </p:txBody>
      </p:sp>
      <p:sp>
        <p:nvSpPr>
          <p:cNvPr id="38914" name="内容占位符 2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anchor="t"/>
          <a:p>
            <a:pPr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zh-CN" altLang="en-US" sz="4800" b="1" dirty="0">
                <a:solidFill>
                  <a:srgbClr val="FF0000"/>
                </a:solidFill>
              </a:rPr>
              <a:t>基本流</a:t>
            </a:r>
            <a:r>
              <a:rPr lang="zh-CN" altLang="en-US" sz="2800" dirty="0"/>
              <a:t>：是经过用例的</a:t>
            </a:r>
            <a:r>
              <a:rPr lang="zh-CN" altLang="en-US" sz="2800" dirty="0">
                <a:solidFill>
                  <a:srgbClr val="00B050"/>
                </a:solidFill>
              </a:rPr>
              <a:t>最简单</a:t>
            </a:r>
            <a:r>
              <a:rPr lang="zh-CN" altLang="en-US" sz="2800" dirty="0"/>
              <a:t>的路径（</a:t>
            </a:r>
            <a:r>
              <a:rPr lang="zh-CN" altLang="en-US" sz="2800" dirty="0">
                <a:solidFill>
                  <a:srgbClr val="C00000"/>
                </a:solidFill>
              </a:rPr>
              <a:t>无任何差错，程序从开始直接执行到结束</a:t>
            </a:r>
            <a:r>
              <a:rPr lang="zh-CN" altLang="en-US" sz="2800" dirty="0"/>
              <a:t>）</a:t>
            </a:r>
            <a:endParaRPr lang="zh-CN" altLang="en-US" sz="2800" dirty="0"/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zh-CN" altLang="en-US" sz="4800" b="1" dirty="0">
                <a:solidFill>
                  <a:srgbClr val="FF0000"/>
                </a:solidFill>
              </a:rPr>
              <a:t>备选流</a:t>
            </a:r>
            <a:r>
              <a:rPr lang="zh-CN" altLang="en-US" sz="2800" dirty="0"/>
              <a:t>：一个备选流可能</a:t>
            </a:r>
            <a:r>
              <a:rPr lang="zh-CN" altLang="en-US" sz="2800" dirty="0">
                <a:solidFill>
                  <a:srgbClr val="00B050"/>
                </a:solidFill>
              </a:rPr>
              <a:t>从基本流开始</a:t>
            </a:r>
            <a:r>
              <a:rPr lang="zh-CN" altLang="en-US" sz="2800" dirty="0"/>
              <a:t>，在某个</a:t>
            </a:r>
            <a:r>
              <a:rPr lang="zh-CN" altLang="en-US" sz="2800" dirty="0">
                <a:solidFill>
                  <a:srgbClr val="00B050"/>
                </a:solidFill>
              </a:rPr>
              <a:t>特定条件</a:t>
            </a:r>
            <a:r>
              <a:rPr lang="zh-CN" altLang="en-US" sz="2800" dirty="0"/>
              <a:t>下执行，然后</a:t>
            </a:r>
            <a:r>
              <a:rPr lang="zh-CN" altLang="en-US" sz="2800" dirty="0">
                <a:solidFill>
                  <a:srgbClr val="00B050"/>
                </a:solidFill>
              </a:rPr>
              <a:t>重新加入</a:t>
            </a:r>
            <a:r>
              <a:rPr lang="zh-CN" altLang="en-US" sz="2800" dirty="0"/>
              <a:t>基本流中，也可以起</a:t>
            </a:r>
            <a:r>
              <a:rPr lang="zh-CN" altLang="en-US" sz="2800" dirty="0">
                <a:solidFill>
                  <a:srgbClr val="00B050"/>
                </a:solidFill>
              </a:rPr>
              <a:t>源于另一个</a:t>
            </a:r>
            <a:r>
              <a:rPr lang="zh-CN" altLang="en-US" sz="2800" dirty="0"/>
              <a:t>备选流，或</a:t>
            </a:r>
            <a:r>
              <a:rPr lang="zh-CN" altLang="en-US" sz="2800" dirty="0">
                <a:solidFill>
                  <a:srgbClr val="00B050"/>
                </a:solidFill>
              </a:rPr>
              <a:t>终止</a:t>
            </a:r>
            <a:r>
              <a:rPr lang="zh-CN" altLang="en-US" sz="2800" dirty="0"/>
              <a:t>用例，不在加入到基本流中；（</a:t>
            </a:r>
            <a:r>
              <a:rPr lang="zh-CN" altLang="en-US" sz="2800" dirty="0">
                <a:solidFill>
                  <a:srgbClr val="C00000"/>
                </a:solidFill>
              </a:rPr>
              <a:t>各种错误情况</a:t>
            </a:r>
            <a:r>
              <a:rPr lang="zh-CN" altLang="en-US" sz="2800" dirty="0"/>
              <a:t>）</a:t>
            </a:r>
            <a:endParaRPr lang="zh-CN" altLang="en-US" sz="2800" dirty="0"/>
          </a:p>
          <a:p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>
                                            <p:txEl>
                                              <p:charRg st="0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8914">
                                            <p:txEl>
                                              <p:charRg st="0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8914">
                                            <p:txEl>
                                              <p:charRg st="0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>
                                            <p:txEl>
                                              <p:charRg st="37" end="1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8914">
                                            <p:txEl>
                                              <p:charRg st="37" end="1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8914">
                                            <p:txEl>
                                              <p:charRg st="37" end="1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9937" name="Picture 4" descr="http://imgsrc.baidu.com/baike/pic/item/e6508eefcb6d1ecccf1b3e74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1600" y="838200"/>
            <a:ext cx="4081463" cy="50768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9938" name="矩形 21"/>
          <p:cNvSpPr/>
          <p:nvPr/>
        </p:nvSpPr>
        <p:spPr>
          <a:xfrm>
            <a:off x="3835400" y="1357313"/>
            <a:ext cx="5181600" cy="439991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000" dirty="0">
                <a:latin typeface="Arial" panose="020B0604020202020204" pitchFamily="34" charset="0"/>
                <a:ea typeface="黑体" panose="02010609060101010101" pitchFamily="49" charset="-122"/>
              </a:rPr>
              <a:t>在上图中，有</a:t>
            </a:r>
            <a:r>
              <a:rPr lang="zh-CN" altLang="en-US" sz="2000" dirty="0">
                <a:solidFill>
                  <a:srgbClr val="C0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一个</a:t>
            </a:r>
            <a:r>
              <a:rPr lang="zh-CN" altLang="en-US" sz="2000" dirty="0">
                <a:latin typeface="Arial" panose="020B0604020202020204" pitchFamily="34" charset="0"/>
                <a:ea typeface="黑体" panose="02010609060101010101" pitchFamily="49" charset="-122"/>
              </a:rPr>
              <a:t>基本流和</a:t>
            </a:r>
            <a:r>
              <a:rPr lang="zh-CN" altLang="en-US" sz="2000" dirty="0">
                <a:solidFill>
                  <a:srgbClr val="C0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四个</a:t>
            </a:r>
            <a:r>
              <a:rPr lang="zh-CN" altLang="en-US" sz="2000" dirty="0">
                <a:latin typeface="Arial" panose="020B0604020202020204" pitchFamily="34" charset="0"/>
                <a:ea typeface="黑体" panose="02010609060101010101" pitchFamily="49" charset="-122"/>
              </a:rPr>
              <a:t>备选流。</a:t>
            </a:r>
            <a:endParaRPr lang="en-US" altLang="zh-CN" sz="2000" dirty="0"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r>
              <a:rPr lang="zh-CN" altLang="en-US" sz="2000" dirty="0">
                <a:latin typeface="Arial" panose="020B0604020202020204" pitchFamily="34" charset="0"/>
                <a:ea typeface="黑体" panose="02010609060101010101" pitchFamily="49" charset="-122"/>
              </a:rPr>
              <a:t>每个经过用例的可能路径，可以确定不同的用例场景。从基本流开始，再将基本流和备选流结合起来，可以确定以下用例场景：</a:t>
            </a:r>
            <a:br>
              <a:rPr lang="zh-CN" altLang="en-US" sz="2000" dirty="0">
                <a:latin typeface="Arial" panose="020B0604020202020204" pitchFamily="34" charset="0"/>
                <a:ea typeface="黑体" panose="02010609060101010101" pitchFamily="49" charset="-122"/>
              </a:rPr>
            </a:br>
            <a:endParaRPr lang="en-US" altLang="zh-CN" sz="2000" dirty="0"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r>
              <a:rPr lang="zh-CN" altLang="en-US" sz="2000" dirty="0">
                <a:latin typeface="Arial" panose="020B0604020202020204" pitchFamily="34" charset="0"/>
                <a:ea typeface="黑体" panose="02010609060101010101" pitchFamily="49" charset="-122"/>
              </a:rPr>
              <a:t>场景 </a:t>
            </a:r>
            <a:r>
              <a:rPr lang="en-US" altLang="zh-CN" sz="2000" dirty="0">
                <a:latin typeface="Arial" panose="020B0604020202020204" pitchFamily="34" charset="0"/>
                <a:ea typeface="黑体" panose="02010609060101010101" pitchFamily="49" charset="-122"/>
              </a:rPr>
              <a:t>1 </a:t>
            </a:r>
            <a:r>
              <a:rPr lang="zh-CN" altLang="en-US" sz="2000" dirty="0">
                <a:latin typeface="Arial" panose="020B0604020202020204" pitchFamily="34" charset="0"/>
                <a:ea typeface="黑体" panose="02010609060101010101" pitchFamily="49" charset="-122"/>
              </a:rPr>
              <a:t>基本流</a:t>
            </a:r>
            <a:br>
              <a:rPr lang="zh-CN" altLang="en-US" sz="2000" dirty="0">
                <a:latin typeface="Arial" panose="020B0604020202020204" pitchFamily="34" charset="0"/>
                <a:ea typeface="黑体" panose="02010609060101010101" pitchFamily="49" charset="-122"/>
              </a:rPr>
            </a:br>
            <a:r>
              <a:rPr lang="zh-CN" altLang="en-US" sz="2000" dirty="0">
                <a:latin typeface="Arial" panose="020B0604020202020204" pitchFamily="34" charset="0"/>
                <a:ea typeface="黑体" panose="02010609060101010101" pitchFamily="49" charset="-122"/>
              </a:rPr>
              <a:t>场景 </a:t>
            </a:r>
            <a:r>
              <a:rPr lang="en-US" altLang="zh-CN" sz="2000" dirty="0">
                <a:latin typeface="Arial" panose="020B0604020202020204" pitchFamily="34" charset="0"/>
                <a:ea typeface="黑体" panose="02010609060101010101" pitchFamily="49" charset="-122"/>
              </a:rPr>
              <a:t>2 </a:t>
            </a:r>
            <a:r>
              <a:rPr lang="zh-CN" altLang="en-US" sz="2000" dirty="0">
                <a:latin typeface="Arial" panose="020B0604020202020204" pitchFamily="34" charset="0"/>
                <a:ea typeface="黑体" panose="02010609060101010101" pitchFamily="49" charset="-122"/>
              </a:rPr>
              <a:t>基本流 备选流 </a:t>
            </a:r>
            <a:r>
              <a:rPr lang="en-US" altLang="zh-CN" sz="2000" dirty="0">
                <a:latin typeface="Arial" panose="020B0604020202020204" pitchFamily="34" charset="0"/>
                <a:ea typeface="黑体" panose="02010609060101010101" pitchFamily="49" charset="-122"/>
              </a:rPr>
              <a:t>1</a:t>
            </a:r>
            <a:br>
              <a:rPr lang="en-US" altLang="zh-CN" sz="2000" dirty="0">
                <a:latin typeface="Arial" panose="020B0604020202020204" pitchFamily="34" charset="0"/>
                <a:ea typeface="黑体" panose="02010609060101010101" pitchFamily="49" charset="-122"/>
              </a:rPr>
            </a:br>
            <a:r>
              <a:rPr lang="zh-CN" altLang="en-US" sz="2000" dirty="0">
                <a:latin typeface="Arial" panose="020B0604020202020204" pitchFamily="34" charset="0"/>
                <a:ea typeface="黑体" panose="02010609060101010101" pitchFamily="49" charset="-122"/>
              </a:rPr>
              <a:t>场景 </a:t>
            </a:r>
            <a:r>
              <a:rPr lang="en-US" altLang="zh-CN" sz="2000" dirty="0">
                <a:latin typeface="Arial" panose="020B0604020202020204" pitchFamily="34" charset="0"/>
                <a:ea typeface="黑体" panose="02010609060101010101" pitchFamily="49" charset="-122"/>
              </a:rPr>
              <a:t>3 </a:t>
            </a:r>
            <a:r>
              <a:rPr lang="zh-CN" altLang="en-US" sz="2000" dirty="0">
                <a:latin typeface="Arial" panose="020B0604020202020204" pitchFamily="34" charset="0"/>
                <a:ea typeface="黑体" panose="02010609060101010101" pitchFamily="49" charset="-122"/>
              </a:rPr>
              <a:t>基本流 备选流 </a:t>
            </a:r>
            <a:r>
              <a:rPr lang="en-US" altLang="zh-CN" sz="2000" dirty="0">
                <a:latin typeface="Arial" panose="020B0604020202020204" pitchFamily="34" charset="0"/>
                <a:ea typeface="黑体" panose="02010609060101010101" pitchFamily="49" charset="-122"/>
              </a:rPr>
              <a:t>1 </a:t>
            </a:r>
            <a:r>
              <a:rPr lang="zh-CN" altLang="en-US" sz="2000" dirty="0">
                <a:latin typeface="Arial" panose="020B0604020202020204" pitchFamily="34" charset="0"/>
                <a:ea typeface="黑体" panose="02010609060101010101" pitchFamily="49" charset="-122"/>
              </a:rPr>
              <a:t>备选流 </a:t>
            </a:r>
            <a:r>
              <a:rPr lang="en-US" altLang="zh-CN" sz="2000" dirty="0">
                <a:latin typeface="Arial" panose="020B0604020202020204" pitchFamily="34" charset="0"/>
                <a:ea typeface="黑体" panose="02010609060101010101" pitchFamily="49" charset="-122"/>
              </a:rPr>
              <a:t>2</a:t>
            </a:r>
            <a:br>
              <a:rPr lang="en-US" altLang="zh-CN" sz="2000" dirty="0">
                <a:latin typeface="Arial" panose="020B0604020202020204" pitchFamily="34" charset="0"/>
                <a:ea typeface="黑体" panose="02010609060101010101" pitchFamily="49" charset="-122"/>
              </a:rPr>
            </a:br>
            <a:r>
              <a:rPr lang="zh-CN" altLang="en-US" sz="2000" dirty="0">
                <a:latin typeface="Arial" panose="020B0604020202020204" pitchFamily="34" charset="0"/>
                <a:ea typeface="黑体" panose="02010609060101010101" pitchFamily="49" charset="-122"/>
              </a:rPr>
              <a:t>场景 </a:t>
            </a:r>
            <a:r>
              <a:rPr lang="en-US" altLang="zh-CN" sz="2000" dirty="0">
                <a:latin typeface="Arial" panose="020B0604020202020204" pitchFamily="34" charset="0"/>
                <a:ea typeface="黑体" panose="02010609060101010101" pitchFamily="49" charset="-122"/>
              </a:rPr>
              <a:t>4 </a:t>
            </a:r>
            <a:r>
              <a:rPr lang="zh-CN" altLang="en-US" sz="2000" dirty="0">
                <a:latin typeface="Arial" panose="020B0604020202020204" pitchFamily="34" charset="0"/>
                <a:ea typeface="黑体" panose="02010609060101010101" pitchFamily="49" charset="-122"/>
              </a:rPr>
              <a:t>基本流 备选流 </a:t>
            </a:r>
            <a:r>
              <a:rPr lang="en-US" altLang="zh-CN" sz="2000" dirty="0">
                <a:latin typeface="Arial" panose="020B0604020202020204" pitchFamily="34" charset="0"/>
                <a:ea typeface="黑体" panose="02010609060101010101" pitchFamily="49" charset="-122"/>
              </a:rPr>
              <a:t>3</a:t>
            </a:r>
            <a:br>
              <a:rPr lang="en-US" altLang="zh-CN" sz="2000" dirty="0">
                <a:latin typeface="Arial" panose="020B0604020202020204" pitchFamily="34" charset="0"/>
                <a:ea typeface="黑体" panose="02010609060101010101" pitchFamily="49" charset="-122"/>
              </a:rPr>
            </a:br>
            <a:r>
              <a:rPr lang="zh-CN" altLang="en-US" sz="2000" dirty="0">
                <a:latin typeface="Arial" panose="020B0604020202020204" pitchFamily="34" charset="0"/>
                <a:ea typeface="黑体" panose="02010609060101010101" pitchFamily="49" charset="-122"/>
              </a:rPr>
              <a:t>场景 </a:t>
            </a:r>
            <a:r>
              <a:rPr lang="en-US" altLang="zh-CN" sz="2000" dirty="0">
                <a:latin typeface="Arial" panose="020B0604020202020204" pitchFamily="34" charset="0"/>
                <a:ea typeface="黑体" panose="02010609060101010101" pitchFamily="49" charset="-122"/>
              </a:rPr>
              <a:t>5 </a:t>
            </a:r>
            <a:r>
              <a:rPr lang="zh-CN" altLang="en-US" sz="2000" dirty="0">
                <a:latin typeface="Arial" panose="020B0604020202020204" pitchFamily="34" charset="0"/>
                <a:ea typeface="黑体" panose="02010609060101010101" pitchFamily="49" charset="-122"/>
              </a:rPr>
              <a:t>基本流 备选流 </a:t>
            </a:r>
            <a:r>
              <a:rPr lang="en-US" altLang="zh-CN" sz="2000" dirty="0">
                <a:latin typeface="Arial" panose="020B0604020202020204" pitchFamily="34" charset="0"/>
                <a:ea typeface="黑体" panose="02010609060101010101" pitchFamily="49" charset="-122"/>
              </a:rPr>
              <a:t>3 </a:t>
            </a:r>
            <a:r>
              <a:rPr lang="zh-CN" altLang="en-US" sz="2000" dirty="0">
                <a:latin typeface="Arial" panose="020B0604020202020204" pitchFamily="34" charset="0"/>
                <a:ea typeface="黑体" panose="02010609060101010101" pitchFamily="49" charset="-122"/>
              </a:rPr>
              <a:t>备选流 </a:t>
            </a:r>
            <a:r>
              <a:rPr lang="en-US" altLang="zh-CN" sz="2000" dirty="0">
                <a:latin typeface="Arial" panose="020B0604020202020204" pitchFamily="34" charset="0"/>
                <a:ea typeface="黑体" panose="02010609060101010101" pitchFamily="49" charset="-122"/>
              </a:rPr>
              <a:t>1</a:t>
            </a:r>
            <a:br>
              <a:rPr lang="en-US" altLang="zh-CN" sz="2000" dirty="0">
                <a:latin typeface="Arial" panose="020B0604020202020204" pitchFamily="34" charset="0"/>
                <a:ea typeface="黑体" panose="02010609060101010101" pitchFamily="49" charset="-122"/>
              </a:rPr>
            </a:br>
            <a:r>
              <a:rPr lang="zh-CN" altLang="en-US" sz="2000" dirty="0">
                <a:latin typeface="Arial" panose="020B0604020202020204" pitchFamily="34" charset="0"/>
                <a:ea typeface="黑体" panose="02010609060101010101" pitchFamily="49" charset="-122"/>
              </a:rPr>
              <a:t>场景 </a:t>
            </a:r>
            <a:r>
              <a:rPr lang="en-US" altLang="zh-CN" sz="2000" dirty="0">
                <a:latin typeface="Arial" panose="020B0604020202020204" pitchFamily="34" charset="0"/>
                <a:ea typeface="黑体" panose="02010609060101010101" pitchFamily="49" charset="-122"/>
              </a:rPr>
              <a:t>6 </a:t>
            </a:r>
            <a:r>
              <a:rPr lang="zh-CN" altLang="en-US" sz="2000" dirty="0">
                <a:latin typeface="Arial" panose="020B0604020202020204" pitchFamily="34" charset="0"/>
                <a:ea typeface="黑体" panose="02010609060101010101" pitchFamily="49" charset="-122"/>
              </a:rPr>
              <a:t>基本流 备选流 </a:t>
            </a:r>
            <a:r>
              <a:rPr lang="en-US" altLang="zh-CN" sz="2000" dirty="0">
                <a:latin typeface="Arial" panose="020B0604020202020204" pitchFamily="34" charset="0"/>
                <a:ea typeface="黑体" panose="02010609060101010101" pitchFamily="49" charset="-122"/>
              </a:rPr>
              <a:t>3 </a:t>
            </a:r>
            <a:r>
              <a:rPr lang="zh-CN" altLang="en-US" sz="2000" dirty="0">
                <a:latin typeface="Arial" panose="020B0604020202020204" pitchFamily="34" charset="0"/>
                <a:ea typeface="黑体" panose="02010609060101010101" pitchFamily="49" charset="-122"/>
              </a:rPr>
              <a:t>备选流 </a:t>
            </a:r>
            <a:r>
              <a:rPr lang="en-US" altLang="zh-CN" sz="2000" dirty="0">
                <a:latin typeface="Arial" panose="020B0604020202020204" pitchFamily="34" charset="0"/>
                <a:ea typeface="黑体" panose="02010609060101010101" pitchFamily="49" charset="-122"/>
              </a:rPr>
              <a:t>1 </a:t>
            </a:r>
            <a:r>
              <a:rPr lang="zh-CN" altLang="en-US" sz="2000" dirty="0">
                <a:latin typeface="Arial" panose="020B0604020202020204" pitchFamily="34" charset="0"/>
                <a:ea typeface="黑体" panose="02010609060101010101" pitchFamily="49" charset="-122"/>
              </a:rPr>
              <a:t>备选流 </a:t>
            </a:r>
            <a:r>
              <a:rPr lang="en-US" altLang="zh-CN" sz="2000" dirty="0">
                <a:latin typeface="Arial" panose="020B0604020202020204" pitchFamily="34" charset="0"/>
                <a:ea typeface="黑体" panose="02010609060101010101" pitchFamily="49" charset="-122"/>
              </a:rPr>
              <a:t>2</a:t>
            </a:r>
            <a:br>
              <a:rPr lang="en-US" altLang="zh-CN" sz="2000" dirty="0">
                <a:latin typeface="Arial" panose="020B0604020202020204" pitchFamily="34" charset="0"/>
                <a:ea typeface="黑体" panose="02010609060101010101" pitchFamily="49" charset="-122"/>
              </a:rPr>
            </a:br>
            <a:r>
              <a:rPr lang="zh-CN" altLang="en-US" sz="2000" dirty="0">
                <a:latin typeface="Arial" panose="020B0604020202020204" pitchFamily="34" charset="0"/>
                <a:ea typeface="黑体" panose="02010609060101010101" pitchFamily="49" charset="-122"/>
              </a:rPr>
              <a:t>场景 </a:t>
            </a:r>
            <a:r>
              <a:rPr lang="en-US" altLang="zh-CN" sz="2000" dirty="0">
                <a:latin typeface="Arial" panose="020B0604020202020204" pitchFamily="34" charset="0"/>
                <a:ea typeface="黑体" panose="02010609060101010101" pitchFamily="49" charset="-122"/>
              </a:rPr>
              <a:t>7 </a:t>
            </a:r>
            <a:r>
              <a:rPr lang="zh-CN" altLang="en-US" sz="2000" dirty="0">
                <a:latin typeface="Arial" panose="020B0604020202020204" pitchFamily="34" charset="0"/>
                <a:ea typeface="黑体" panose="02010609060101010101" pitchFamily="49" charset="-122"/>
              </a:rPr>
              <a:t>基本流 备选流 </a:t>
            </a:r>
            <a:r>
              <a:rPr lang="en-US" altLang="zh-CN" sz="2000" dirty="0">
                <a:latin typeface="Arial" panose="020B0604020202020204" pitchFamily="34" charset="0"/>
                <a:ea typeface="黑体" panose="02010609060101010101" pitchFamily="49" charset="-122"/>
              </a:rPr>
              <a:t>4</a:t>
            </a:r>
            <a:br>
              <a:rPr lang="en-US" altLang="zh-CN" sz="2000" dirty="0">
                <a:latin typeface="Arial" panose="020B0604020202020204" pitchFamily="34" charset="0"/>
                <a:ea typeface="黑体" panose="02010609060101010101" pitchFamily="49" charset="-122"/>
              </a:rPr>
            </a:br>
            <a:r>
              <a:rPr lang="zh-CN" altLang="en-US" sz="2000" dirty="0">
                <a:latin typeface="Arial" panose="020B0604020202020204" pitchFamily="34" charset="0"/>
                <a:ea typeface="黑体" panose="02010609060101010101" pitchFamily="49" charset="-122"/>
              </a:rPr>
              <a:t>场景 </a:t>
            </a:r>
            <a:r>
              <a:rPr lang="en-US" altLang="zh-CN" sz="2000" dirty="0">
                <a:latin typeface="Arial" panose="020B0604020202020204" pitchFamily="34" charset="0"/>
                <a:ea typeface="黑体" panose="02010609060101010101" pitchFamily="49" charset="-122"/>
              </a:rPr>
              <a:t>8 </a:t>
            </a:r>
            <a:r>
              <a:rPr lang="zh-CN" altLang="en-US" sz="2000" dirty="0">
                <a:latin typeface="Arial" panose="020B0604020202020204" pitchFamily="34" charset="0"/>
                <a:ea typeface="黑体" panose="02010609060101010101" pitchFamily="49" charset="-122"/>
              </a:rPr>
              <a:t>基本流 备选流 </a:t>
            </a:r>
            <a:r>
              <a:rPr lang="en-US" altLang="zh-CN" sz="2000" dirty="0">
                <a:latin typeface="Arial" panose="020B0604020202020204" pitchFamily="34" charset="0"/>
                <a:ea typeface="黑体" panose="02010609060101010101" pitchFamily="49" charset="-122"/>
              </a:rPr>
              <a:t>3 </a:t>
            </a:r>
            <a:r>
              <a:rPr lang="zh-CN" altLang="en-US" sz="2000" dirty="0">
                <a:latin typeface="Arial" panose="020B0604020202020204" pitchFamily="34" charset="0"/>
                <a:ea typeface="黑体" panose="02010609060101010101" pitchFamily="49" charset="-122"/>
              </a:rPr>
              <a:t>备选流 </a:t>
            </a:r>
            <a:r>
              <a:rPr lang="en-US" altLang="zh-CN" sz="2000" dirty="0">
                <a:latin typeface="Arial" panose="020B0604020202020204" pitchFamily="34" charset="0"/>
                <a:ea typeface="黑体" panose="02010609060101010101" pitchFamily="49" charset="-122"/>
              </a:rPr>
              <a:t>4</a:t>
            </a:r>
            <a:br>
              <a:rPr lang="en-US" altLang="zh-CN" sz="2000" dirty="0">
                <a:latin typeface="Arial" panose="020B0604020202020204" pitchFamily="34" charset="0"/>
                <a:ea typeface="黑体" panose="02010609060101010101" pitchFamily="49" charset="-122"/>
              </a:rPr>
            </a:br>
            <a:endParaRPr lang="zh-CN" altLang="en-US" sz="2000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99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99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9938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9938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>
                                            <p:txEl>
                                              <p:charRg st="19" end="7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9938">
                                            <p:txEl>
                                              <p:charRg st="19" end="7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9938">
                                            <p:txEl>
                                              <p:charRg st="19" end="7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>
                                            <p:txEl>
                                              <p:charRg st="77" end="2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9938">
                                            <p:txEl>
                                              <p:charRg st="77" end="22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9938">
                                            <p:txEl>
                                              <p:charRg st="77" end="22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3249" name="矩形 21"/>
          <p:cNvSpPr/>
          <p:nvPr/>
        </p:nvSpPr>
        <p:spPr>
          <a:xfrm>
            <a:off x="928688" y="1428750"/>
            <a:ext cx="7572375" cy="7080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br>
              <a:rPr lang="zh-CN" altLang="en-US" sz="2000" dirty="0">
                <a:latin typeface="Arial" panose="020B0604020202020204" pitchFamily="34" charset="0"/>
                <a:ea typeface="黑体" panose="02010609060101010101" pitchFamily="49" charset="-122"/>
              </a:rPr>
            </a:br>
            <a:endParaRPr lang="zh-CN" altLang="en-US" sz="2000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3250" name="标题 1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pPr eaLnBrk="1" hangingPunct="1"/>
            <a:r>
              <a:rPr lang="zh-CN" altLang="en-US" dirty="0"/>
              <a:t>场景法基本设计步骤</a:t>
            </a:r>
            <a:endParaRPr lang="zh-CN" altLang="en-US" dirty="0"/>
          </a:p>
        </p:txBody>
      </p:sp>
      <p:sp>
        <p:nvSpPr>
          <p:cNvPr id="53251" name="内容占位符 13"/>
          <p:cNvSpPr>
            <a:spLocks noGrp="1"/>
          </p:cNvSpPr>
          <p:nvPr>
            <p:ph idx="1"/>
          </p:nvPr>
        </p:nvSpPr>
        <p:spPr>
          <a:xfrm>
            <a:off x="357188" y="1500188"/>
            <a:ext cx="8215312" cy="4286250"/>
          </a:xfrm>
        </p:spPr>
        <p:txBody>
          <a:bodyPr vert="horz" wrap="square" lIns="91440" tIns="45720" rIns="91440" bIns="45720" anchor="t"/>
          <a:p>
            <a:pPr marL="514350" indent="-514350" eaLnBrk="1" hangingPunct="1">
              <a:buFontTx/>
              <a:buAutoNum type="arabicPeriod"/>
            </a:pPr>
            <a:r>
              <a:rPr lang="zh-CN" altLang="en-US" sz="3600" dirty="0"/>
              <a:t>根据说明，描述出程序的</a:t>
            </a:r>
            <a:r>
              <a:rPr lang="zh-CN" altLang="en-US" sz="3600" dirty="0">
                <a:solidFill>
                  <a:srgbClr val="C00000"/>
                </a:solidFill>
              </a:rPr>
              <a:t>基本流</a:t>
            </a:r>
            <a:r>
              <a:rPr lang="zh-CN" altLang="en-US" sz="3600" dirty="0"/>
              <a:t>及</a:t>
            </a:r>
            <a:r>
              <a:rPr lang="zh-CN" altLang="en-US" sz="3600" dirty="0">
                <a:solidFill>
                  <a:srgbClr val="C00000"/>
                </a:solidFill>
              </a:rPr>
              <a:t>备选流</a:t>
            </a:r>
            <a:r>
              <a:rPr lang="zh-CN" altLang="en-US" sz="3600" dirty="0"/>
              <a:t>； </a:t>
            </a:r>
            <a:endParaRPr lang="en-US" altLang="zh-CN" sz="3600" dirty="0"/>
          </a:p>
          <a:p>
            <a:pPr marL="514350" indent="-514350" eaLnBrk="1" hangingPunct="1">
              <a:buFontTx/>
              <a:buAutoNum type="arabicPeriod"/>
            </a:pPr>
            <a:r>
              <a:rPr lang="zh-CN" altLang="en-US" sz="3600" dirty="0"/>
              <a:t>根据基本流和备选流生成</a:t>
            </a:r>
            <a:r>
              <a:rPr lang="zh-CN" altLang="en-US" sz="3600" dirty="0">
                <a:solidFill>
                  <a:srgbClr val="C00000"/>
                </a:solidFill>
              </a:rPr>
              <a:t>不同的场景</a:t>
            </a:r>
            <a:r>
              <a:rPr lang="zh-CN" altLang="en-US" sz="3600" dirty="0"/>
              <a:t>； </a:t>
            </a:r>
            <a:endParaRPr lang="en-US" altLang="zh-CN" sz="3600" dirty="0"/>
          </a:p>
          <a:p>
            <a:pPr marL="514350" indent="-514350" eaLnBrk="1" hangingPunct="1">
              <a:buFontTx/>
              <a:buAutoNum type="arabicPeriod"/>
            </a:pPr>
            <a:r>
              <a:rPr lang="zh-CN" altLang="en-US" sz="3600" dirty="0"/>
              <a:t>对每一个场景生成相应的</a:t>
            </a:r>
            <a:r>
              <a:rPr lang="zh-CN" altLang="en-US" sz="3600" dirty="0">
                <a:solidFill>
                  <a:srgbClr val="C00000"/>
                </a:solidFill>
              </a:rPr>
              <a:t>测试用例</a:t>
            </a:r>
            <a:r>
              <a:rPr lang="zh-CN" altLang="en-US" sz="3600" dirty="0"/>
              <a:t>； </a:t>
            </a:r>
            <a:endParaRPr lang="en-US" altLang="zh-CN" sz="3600" dirty="0"/>
          </a:p>
          <a:p>
            <a:pPr marL="514350" indent="-514350" eaLnBrk="1" hangingPunct="1">
              <a:buFontTx/>
              <a:buAutoNum type="arabicPeriod"/>
            </a:pPr>
            <a:r>
              <a:rPr lang="zh-CN" altLang="en-US" sz="3600" dirty="0"/>
              <a:t>对生成的所有测试用例重新复审，去掉多余的测试用例，测试用例确定后，对每一个测试用例</a:t>
            </a:r>
            <a:r>
              <a:rPr lang="zh-CN" altLang="en-US" sz="3600" dirty="0">
                <a:solidFill>
                  <a:srgbClr val="C00000"/>
                </a:solidFill>
              </a:rPr>
              <a:t>确定测试数据值</a:t>
            </a:r>
            <a:r>
              <a:rPr lang="zh-CN" altLang="en-US" sz="3600" dirty="0"/>
              <a:t>。</a:t>
            </a:r>
            <a:endParaRPr lang="zh-CN" altLang="en-US" sz="3600" dirty="0"/>
          </a:p>
        </p:txBody>
      </p:sp>
    </p:spTree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4273" name="标题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pPr>
              <a:buNone/>
            </a:pPr>
            <a:r>
              <a:rPr lang="zh-CN" altLang="en-US" dirty="0"/>
              <a:t>场景讨论</a:t>
            </a:r>
            <a:endParaRPr lang="zh-CN" altLang="en-US" dirty="0"/>
          </a:p>
        </p:txBody>
      </p:sp>
      <p:sp>
        <p:nvSpPr>
          <p:cNvPr id="54274" name="内容占位符 2"/>
          <p:cNvSpPr>
            <a:spLocks noGrp="1"/>
          </p:cNvSpPr>
          <p:nvPr>
            <p:ph idx="1"/>
          </p:nvPr>
        </p:nvSpPr>
        <p:spPr>
          <a:xfrm>
            <a:off x="381000" y="1600200"/>
            <a:ext cx="8229600" cy="4525963"/>
          </a:xfrm>
        </p:spPr>
        <p:txBody>
          <a:bodyPr vert="horz" wrap="square" lIns="91440" tIns="45720" rIns="91440" bIns="45720" anchor="t"/>
          <a:p>
            <a:r>
              <a:rPr lang="zh-CN" altLang="en-US" sz="7200" dirty="0"/>
              <a:t> 在测试</a:t>
            </a:r>
            <a:r>
              <a:rPr lang="en-US" altLang="zh-CN" sz="7200" dirty="0"/>
              <a:t>QQ</a:t>
            </a:r>
            <a:r>
              <a:rPr lang="zh-CN" altLang="en-US" sz="7200" dirty="0"/>
              <a:t>登陆功能，讨论其出现的各种场景？</a:t>
            </a:r>
            <a:endParaRPr lang="zh-CN" altLang="en-US" sz="7200" dirty="0"/>
          </a:p>
        </p:txBody>
      </p:sp>
    </p:spTree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5297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pPr eaLnBrk="1" hangingPunct="1"/>
            <a:r>
              <a:rPr lang="zh-CN" altLang="en-US" b="0" dirty="0"/>
              <a:t>场景法</a:t>
            </a:r>
            <a:r>
              <a:rPr lang="en-US" altLang="zh-CN" b="0" dirty="0"/>
              <a:t>-</a:t>
            </a:r>
            <a:r>
              <a:rPr lang="zh-CN" altLang="en-US" b="0" dirty="0"/>
              <a:t>课堂实例讲解</a:t>
            </a:r>
            <a:endParaRPr lang="zh-CN" altLang="en-US" b="0" dirty="0"/>
          </a:p>
        </p:txBody>
      </p:sp>
      <p:sp>
        <p:nvSpPr>
          <p:cNvPr id="55298" name="Rectangle 3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4525962"/>
          </a:xfrm>
        </p:spPr>
        <p:txBody>
          <a:bodyPr vert="horz" wrap="square" lIns="91440" tIns="45720" rIns="91440" bIns="45720" anchor="t"/>
          <a:p>
            <a:pPr eaLnBrk="1" hangingPunct="1">
              <a:lnSpc>
                <a:spcPct val="150000"/>
              </a:lnSpc>
            </a:pPr>
            <a:r>
              <a:rPr lang="zh-CN" altLang="en-US" sz="6600" dirty="0">
                <a:latin typeface="宋体" panose="02010600030101010101" pitchFamily="2" charset="-122"/>
              </a:rPr>
              <a:t>分析</a:t>
            </a:r>
            <a:r>
              <a:rPr lang="en-US" altLang="zh-CN" sz="6600" dirty="0">
                <a:latin typeface="宋体" panose="02010600030101010101" pitchFamily="2" charset="-122"/>
              </a:rPr>
              <a:t>ATM</a:t>
            </a:r>
            <a:r>
              <a:rPr lang="zh-CN" altLang="en-US" sz="6600" dirty="0">
                <a:latin typeface="宋体" panose="02010600030101010101" pitchFamily="2" charset="-122"/>
              </a:rPr>
              <a:t>自动取款机的场景流程并设计测试用例和测试数据</a:t>
            </a:r>
            <a:endParaRPr lang="zh-CN" altLang="en-US" sz="6600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3009" name="Rectangle 3"/>
          <p:cNvSpPr>
            <a:spLocks noGrp="1"/>
          </p:cNvSpPr>
          <p:nvPr>
            <p:ph idx="1"/>
          </p:nvPr>
        </p:nvSpPr>
        <p:spPr>
          <a:xfrm>
            <a:off x="457200" y="609600"/>
            <a:ext cx="8229600" cy="5726113"/>
          </a:xfrm>
        </p:spPr>
        <p:txBody>
          <a:bodyPr vert="horz" wrap="square" lIns="91440" tIns="45720" rIns="91440" bIns="45720" anchor="t"/>
          <a:p>
            <a:pPr eaLnBrk="1" hangingPunct="1">
              <a:lnSpc>
                <a:spcPct val="90000"/>
              </a:lnSpc>
            </a:pPr>
            <a:r>
              <a:rPr lang="zh-CN" altLang="en-US" sz="2400" dirty="0">
                <a:solidFill>
                  <a:srgbClr val="C00000"/>
                </a:solidFill>
              </a:rPr>
              <a:t>基本流：</a:t>
            </a:r>
            <a:endParaRPr lang="zh-CN" altLang="en-US" sz="2400" dirty="0"/>
          </a:p>
          <a:p>
            <a:pPr eaLnBrk="1" hangingPunct="1">
              <a:lnSpc>
                <a:spcPct val="90000"/>
              </a:lnSpc>
            </a:pPr>
            <a:r>
              <a:rPr lang="zh-CN" altLang="en-US" sz="2400" dirty="0"/>
              <a:t>            </a:t>
            </a:r>
            <a:r>
              <a:rPr lang="en-US" altLang="zh-CN" sz="2400" dirty="0"/>
              <a:t>1.</a:t>
            </a:r>
            <a:r>
              <a:rPr lang="zh-CN" altLang="en-US" sz="2400" dirty="0"/>
              <a:t>插入磁卡</a:t>
            </a:r>
            <a:endParaRPr lang="zh-CN" altLang="en-US" sz="2400" dirty="0"/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en-US" sz="2400" dirty="0"/>
              <a:t>		        </a:t>
            </a:r>
            <a:r>
              <a:rPr lang="en-US" altLang="zh-CN" sz="2400" dirty="0"/>
              <a:t>2.ATM</a:t>
            </a:r>
            <a:r>
              <a:rPr lang="zh-CN" altLang="en-US" sz="2400" dirty="0"/>
              <a:t>机验证帐户正确</a:t>
            </a:r>
            <a:endParaRPr lang="zh-CN" altLang="en-US" sz="2400" dirty="0"/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en-US" sz="2400" dirty="0"/>
              <a:t>		        </a:t>
            </a:r>
            <a:r>
              <a:rPr lang="en-US" altLang="zh-CN" sz="2400" dirty="0"/>
              <a:t>3.</a:t>
            </a:r>
            <a:r>
              <a:rPr lang="zh-CN" altLang="en-US" sz="2400" dirty="0"/>
              <a:t>输入密码正确，通过验证</a:t>
            </a:r>
            <a:endParaRPr lang="zh-CN" altLang="en-US" sz="2400" dirty="0"/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en-US" sz="2400" dirty="0"/>
              <a:t>		        </a:t>
            </a:r>
            <a:r>
              <a:rPr lang="en-US" altLang="zh-CN" sz="2400" dirty="0"/>
              <a:t>4.</a:t>
            </a:r>
            <a:r>
              <a:rPr lang="zh-CN" altLang="en-US" sz="2400" dirty="0"/>
              <a:t>输入取款金额</a:t>
            </a:r>
            <a:endParaRPr lang="zh-CN" altLang="en-US" sz="2400" dirty="0"/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en-US" sz="2400" dirty="0"/>
              <a:t>		        </a:t>
            </a:r>
            <a:r>
              <a:rPr lang="en-US" altLang="zh-CN" sz="2400" dirty="0"/>
              <a:t>5.</a:t>
            </a:r>
            <a:r>
              <a:rPr lang="zh-CN" altLang="en-US" sz="2400" dirty="0"/>
              <a:t>取出金额</a:t>
            </a:r>
            <a:endParaRPr lang="zh-CN" altLang="en-US" sz="2400" dirty="0"/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en-US" sz="2400" dirty="0"/>
              <a:t>		        </a:t>
            </a:r>
            <a:r>
              <a:rPr lang="en-US" altLang="zh-CN" sz="2400" dirty="0"/>
              <a:t>6.</a:t>
            </a:r>
            <a:r>
              <a:rPr lang="zh-CN" altLang="en-US" sz="2400" dirty="0"/>
              <a:t>取卡</a:t>
            </a:r>
            <a:endParaRPr lang="zh-CN" altLang="en-US" sz="2400" dirty="0"/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en-US" sz="2400" dirty="0">
                <a:solidFill>
                  <a:srgbClr val="FF0000"/>
                </a:solidFill>
                <a:sym typeface="+mn-ea"/>
              </a:rPr>
              <a:t> 备选流：</a:t>
            </a:r>
            <a:endParaRPr lang="zh-CN" altLang="en-US" sz="2400" dirty="0">
              <a:solidFill>
                <a:srgbClr val="FF0000"/>
              </a:solidFill>
            </a:endParaRPr>
          </a:p>
          <a:p>
            <a:pPr eaLnBrk="1" hangingPunct="1">
              <a:lnSpc>
                <a:spcPct val="90000"/>
              </a:lnSpc>
            </a:pPr>
            <a:r>
              <a:rPr lang="zh-CN" altLang="en-US" sz="2400" dirty="0"/>
              <a:t>备选流一：帐户不存在或受限制</a:t>
            </a:r>
            <a:endParaRPr lang="zh-CN" altLang="en-US" sz="2400" dirty="0"/>
          </a:p>
          <a:p>
            <a:pPr eaLnBrk="1" hangingPunct="1">
              <a:lnSpc>
                <a:spcPct val="90000"/>
              </a:lnSpc>
            </a:pPr>
            <a:r>
              <a:rPr lang="zh-CN" altLang="en-US" sz="2400" dirty="0"/>
              <a:t>备选流二：密码不正确，还有输入机会</a:t>
            </a:r>
            <a:endParaRPr lang="zh-CN" altLang="en-US" sz="2400" dirty="0"/>
          </a:p>
          <a:p>
            <a:pPr eaLnBrk="1" hangingPunct="1">
              <a:lnSpc>
                <a:spcPct val="90000"/>
              </a:lnSpc>
            </a:pPr>
            <a:r>
              <a:rPr lang="zh-CN" altLang="en-US" sz="2400" dirty="0"/>
              <a:t>备选流三：密码不正确，没有输入机会</a:t>
            </a:r>
            <a:endParaRPr lang="zh-CN" altLang="en-US" sz="2400" dirty="0"/>
          </a:p>
          <a:p>
            <a:pPr eaLnBrk="1" hangingPunct="1">
              <a:lnSpc>
                <a:spcPct val="90000"/>
              </a:lnSpc>
            </a:pPr>
            <a:r>
              <a:rPr lang="zh-CN" altLang="en-US" sz="2400" dirty="0"/>
              <a:t>备选流四：卡中余额不足</a:t>
            </a:r>
            <a:endParaRPr lang="zh-CN" altLang="en-US" sz="2400" dirty="0"/>
          </a:p>
          <a:p>
            <a:pPr eaLnBrk="1" hangingPunct="1">
              <a:lnSpc>
                <a:spcPct val="90000"/>
              </a:lnSpc>
            </a:pPr>
            <a:r>
              <a:rPr lang="zh-CN" altLang="en-US" sz="2400" dirty="0"/>
              <a:t>备选流五：机中余额不足</a:t>
            </a:r>
            <a:endParaRPr lang="zh-CN" altLang="en-US" sz="2400" dirty="0"/>
          </a:p>
          <a:p>
            <a:pPr eaLnBrk="1" hangingPunct="1">
              <a:lnSpc>
                <a:spcPct val="90000"/>
              </a:lnSpc>
            </a:pPr>
            <a:r>
              <a:rPr lang="zh-CN" altLang="en-US" sz="2400" dirty="0"/>
              <a:t>备选流六：超过每日最大提款限额</a:t>
            </a:r>
            <a:endParaRPr lang="zh-CN" altLang="en-US" sz="2400" dirty="0"/>
          </a:p>
          <a:p>
            <a:pPr eaLnBrk="1" hangingPunct="1">
              <a:lnSpc>
                <a:spcPct val="90000"/>
              </a:lnSpc>
            </a:pPr>
            <a:r>
              <a:rPr lang="zh-CN" altLang="en-US" sz="2400" dirty="0"/>
              <a:t>备选流七：输入金额非</a:t>
            </a:r>
            <a:r>
              <a:rPr lang="en-US" altLang="zh-CN" sz="2400" dirty="0"/>
              <a:t>100</a:t>
            </a:r>
            <a:r>
              <a:rPr lang="zh-CN" altLang="en-US" sz="2400" dirty="0"/>
              <a:t>倍数</a:t>
            </a:r>
            <a:endParaRPr lang="zh-CN" altLang="en-US" sz="2400" dirty="0"/>
          </a:p>
        </p:txBody>
      </p:sp>
      <p:sp>
        <p:nvSpPr>
          <p:cNvPr id="55297" name="Rectangle 2"/>
          <p:cNvSpPr>
            <a:spLocks noGrp="1"/>
          </p:cNvSpPr>
          <p:nvPr>
            <p:ph type="title"/>
          </p:nvPr>
        </p:nvSpPr>
        <p:spPr>
          <a:xfrm>
            <a:off x="468313" y="169228"/>
            <a:ext cx="8207375" cy="592137"/>
          </a:xfrm>
        </p:spPr>
        <p:txBody>
          <a:bodyPr vert="horz" wrap="square" lIns="91440" tIns="45720" rIns="91440" bIns="45720" anchor="ctr"/>
          <a:p>
            <a:pPr eaLnBrk="1" hangingPunct="1"/>
            <a:r>
              <a:rPr lang="zh-CN" altLang="en-US" b="0" dirty="0"/>
              <a:t>场景法</a:t>
            </a:r>
            <a:r>
              <a:rPr lang="en-US" altLang="zh-CN" b="0" dirty="0"/>
              <a:t>-</a:t>
            </a:r>
            <a:r>
              <a:rPr lang="zh-CN" altLang="en-US" b="0" dirty="0"/>
              <a:t>课堂实例讲解</a:t>
            </a:r>
            <a:endParaRPr lang="zh-CN" altLang="en-US" b="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09">
                                            <p:txEl>
                                              <p:charRg st="5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3009">
                                            <p:txEl>
                                              <p:charRg st="5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3009">
                                            <p:txEl>
                                              <p:charRg st="5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09">
                                            <p:txEl>
                                              <p:charRg st="26" end="4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3009">
                                            <p:txEl>
                                              <p:charRg st="26" end="4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3009">
                                            <p:txEl>
                                              <p:charRg st="26" end="4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09">
                                            <p:txEl>
                                              <p:charRg st="49" end="7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3009">
                                            <p:txEl>
                                              <p:charRg st="49" end="7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3009">
                                            <p:txEl>
                                              <p:charRg st="49" end="7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09">
                                            <p:txEl>
                                              <p:charRg st="73" end="9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3009">
                                            <p:txEl>
                                              <p:charRg st="73" end="9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3009">
                                            <p:txEl>
                                              <p:charRg st="73" end="9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09">
                                            <p:txEl>
                                              <p:charRg st="92" end="10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3009">
                                            <p:txEl>
                                              <p:charRg st="92" end="10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3009">
                                            <p:txEl>
                                              <p:charRg st="92" end="10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09">
                                            <p:txEl>
                                              <p:charRg st="109" end="1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3009">
                                            <p:txEl>
                                              <p:charRg st="109" end="12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3009">
                                            <p:txEl>
                                              <p:charRg st="109" end="12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09">
                                            <p:txEl>
                                              <p:char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3009">
                                            <p:txEl>
                                              <p:char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3009">
                                            <p:txEl>
                                              <p:char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09">
                                            <p:txEl>
                                              <p:charRg st="124" end="13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3009">
                                            <p:txEl>
                                              <p:charRg st="124" end="13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3009">
                                            <p:txEl>
                                              <p:charRg st="124" end="13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09">
                                            <p:txEl>
                                              <p:charRg st="139" end="15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3009">
                                            <p:txEl>
                                              <p:charRg st="139" end="15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3009">
                                            <p:txEl>
                                              <p:charRg st="139" end="15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09">
                                            <p:txEl>
                                              <p:charRg st="157" end="17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3009">
                                            <p:txEl>
                                              <p:charRg st="157" end="17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3009">
                                            <p:txEl>
                                              <p:charRg st="157" end="17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09">
                                            <p:txEl>
                                              <p:charRg st="175" end="18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3009">
                                            <p:txEl>
                                              <p:charRg st="175" end="18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3009">
                                            <p:txEl>
                                              <p:charRg st="175" end="18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09">
                                            <p:txEl>
                                              <p:charRg st="187" end="19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3009">
                                            <p:txEl>
                                              <p:charRg st="187" end="19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3009">
                                            <p:txEl>
                                              <p:charRg st="187" end="19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09">
                                            <p:txEl>
                                              <p:charRg st="199" end="2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3009">
                                            <p:txEl>
                                              <p:charRg st="199" end="2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43009">
                                            <p:txEl>
                                              <p:charRg st="199" end="2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09">
                                            <p:txEl>
                                              <p:charRg st="215" end="23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43009">
                                            <p:txEl>
                                              <p:charRg st="215" end="23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43009">
                                            <p:txEl>
                                              <p:charRg st="215" end="23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6795" name="Group 171"/>
          <p:cNvGraphicFramePr>
            <a:graphicFrameLocks noGrp="1"/>
          </p:cNvGraphicFramePr>
          <p:nvPr>
            <p:ph idx="4294967295"/>
            <p:custDataLst>
              <p:tags r:id="rId1"/>
            </p:custDataLst>
          </p:nvPr>
        </p:nvGraphicFramePr>
        <p:xfrm>
          <a:off x="442595" y="1298575"/>
          <a:ext cx="7467600" cy="4286251"/>
        </p:xfrm>
        <a:graphic>
          <a:graphicData uri="http://schemas.openxmlformats.org/drawingml/2006/table">
            <a:tbl>
              <a:tblPr/>
              <a:tblGrid>
                <a:gridCol w="3744913"/>
                <a:gridCol w="2047875"/>
                <a:gridCol w="1674812"/>
              </a:tblGrid>
              <a:tr h="482600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场景描述</a:t>
                      </a: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基本流</a:t>
                      </a: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备选流</a:t>
                      </a: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2925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场景</a:t>
                      </a:r>
                      <a:r>
                        <a:rPr kumimoji="0" lang="en-US" altLang="zh-CN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1——</a:t>
                      </a:r>
                      <a:r>
                        <a:rPr kumimoji="0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成功的提款</a:t>
                      </a: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基本流</a:t>
                      </a: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2600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场景</a:t>
                      </a:r>
                      <a:r>
                        <a:rPr kumimoji="0" lang="en-US" altLang="zh-CN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2——</a:t>
                      </a:r>
                      <a:r>
                        <a:rPr kumimoji="0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帐户不存在</a:t>
                      </a:r>
                      <a:r>
                        <a:rPr kumimoji="0" lang="en-US" altLang="zh-CN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kumimoji="0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帐户受限</a:t>
                      </a: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基本流</a:t>
                      </a: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备选流</a:t>
                      </a:r>
                      <a:r>
                        <a:rPr kumimoji="0" lang="en-US" altLang="zh-CN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kumimoji="0" lang="en-US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2600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场景</a:t>
                      </a:r>
                      <a:r>
                        <a:rPr kumimoji="0" lang="en-US" altLang="zh-CN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3——</a:t>
                      </a:r>
                      <a:r>
                        <a:rPr kumimoji="0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密码不正确（还有输入机会）</a:t>
                      </a: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基本流</a:t>
                      </a: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备选流</a:t>
                      </a:r>
                      <a:r>
                        <a:rPr kumimoji="0" lang="en-US" altLang="zh-CN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endParaRPr kumimoji="0" lang="en-US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5775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场景</a:t>
                      </a:r>
                      <a:r>
                        <a:rPr kumimoji="0" lang="en-US" altLang="zh-CN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4——</a:t>
                      </a:r>
                      <a:r>
                        <a:rPr kumimoji="0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密码不正确（不再有输入机会）</a:t>
                      </a: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基本流</a:t>
                      </a: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备选流</a:t>
                      </a:r>
                      <a:r>
                        <a:rPr kumimoji="0" lang="en-US" altLang="zh-CN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endParaRPr kumimoji="0" lang="en-US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5775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场景</a:t>
                      </a:r>
                      <a:r>
                        <a:rPr kumimoji="0" lang="en-US" altLang="zh-CN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5——</a:t>
                      </a:r>
                      <a:r>
                        <a:rPr kumimoji="0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卡中余额不足</a:t>
                      </a: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基本流</a:t>
                      </a: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备选流</a:t>
                      </a:r>
                      <a:r>
                        <a:rPr kumimoji="0" lang="en-US" altLang="zh-CN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</a:t>
                      </a:r>
                      <a:endParaRPr kumimoji="0" lang="en-US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3863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场景</a:t>
                      </a:r>
                      <a:r>
                        <a:rPr kumimoji="0" lang="en-US" altLang="zh-CN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6——</a:t>
                      </a:r>
                      <a:r>
                        <a:rPr kumimoji="0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机中余额不足</a:t>
                      </a: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基本流</a:t>
                      </a: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备选流</a:t>
                      </a:r>
                      <a:r>
                        <a:rPr kumimoji="0" lang="en-US" altLang="zh-CN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</a:t>
                      </a:r>
                      <a:endParaRPr kumimoji="0" lang="en-US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3863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场景</a:t>
                      </a:r>
                      <a:r>
                        <a:rPr kumimoji="0" lang="en-US" altLang="zh-CN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7——</a:t>
                      </a:r>
                      <a:r>
                        <a:rPr kumimoji="0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超过每日提款上限</a:t>
                      </a: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基本流</a:t>
                      </a: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备选流</a:t>
                      </a:r>
                      <a:r>
                        <a:rPr kumimoji="0" lang="en-US" altLang="zh-CN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</a:t>
                      </a:r>
                      <a:endParaRPr kumimoji="0" lang="en-US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6250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场景</a:t>
                      </a:r>
                      <a:r>
                        <a:rPr kumimoji="0" lang="en-US" altLang="zh-CN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8——</a:t>
                      </a:r>
                      <a:r>
                        <a:rPr kumimoji="0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输入金额非</a:t>
                      </a:r>
                      <a:r>
                        <a:rPr kumimoji="0" lang="en-US" altLang="zh-CN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100</a:t>
                      </a:r>
                      <a:r>
                        <a:rPr kumimoji="0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倍数</a:t>
                      </a: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基本流</a:t>
                      </a: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备选流</a:t>
                      </a:r>
                      <a:r>
                        <a:rPr kumimoji="0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7</a:t>
                      </a:r>
                      <a:endParaRPr kumimoji="0" lang="en-US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5297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pPr eaLnBrk="1" hangingPunct="1"/>
            <a:r>
              <a:rPr lang="zh-CN" altLang="en-US" b="0" dirty="0"/>
              <a:t>场景法</a:t>
            </a:r>
            <a:r>
              <a:rPr lang="en-US" altLang="zh-CN" b="0" dirty="0"/>
              <a:t>-</a:t>
            </a:r>
            <a:r>
              <a:rPr lang="zh-CN" altLang="en-US" b="0" dirty="0"/>
              <a:t>课堂实例讲解</a:t>
            </a:r>
            <a:endParaRPr lang="zh-CN" altLang="en-US" b="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6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9133" name="Group 461"/>
          <p:cNvGraphicFramePr>
            <a:graphicFrameLocks noGrp="1"/>
          </p:cNvGraphicFramePr>
          <p:nvPr>
            <p:ph idx="4294967295"/>
            <p:custDataLst>
              <p:tags r:id="rId1"/>
            </p:custDataLst>
          </p:nvPr>
        </p:nvGraphicFramePr>
        <p:xfrm>
          <a:off x="228600" y="1017588"/>
          <a:ext cx="8686800" cy="5532438"/>
        </p:xfrm>
        <a:graphic>
          <a:graphicData uri="http://schemas.openxmlformats.org/drawingml/2006/table">
            <a:tbl>
              <a:tblPr/>
              <a:tblGrid>
                <a:gridCol w="990600"/>
                <a:gridCol w="1903413"/>
                <a:gridCol w="534670"/>
                <a:gridCol w="838517"/>
                <a:gridCol w="1143000"/>
                <a:gridCol w="838200"/>
                <a:gridCol w="914400"/>
                <a:gridCol w="1524000"/>
              </a:tblGrid>
              <a:tr h="640080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TC</a:t>
                      </a:r>
                      <a:r>
                        <a:rPr kumimoji="0" lang="zh-CN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（测试用例）</a:t>
                      </a: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ID</a:t>
                      </a:r>
                      <a:r>
                        <a:rPr kumimoji="0" lang="zh-CN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号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场景</a:t>
                      </a: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kumimoji="0" lang="zh-CN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条件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密码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帐号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输入的金额（或选择的金额）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帐面金额（元）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ATM</a:t>
                      </a:r>
                      <a:r>
                        <a:rPr kumimoji="0" lang="zh-CN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内的金额（元）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预期结果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0080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CW1</a:t>
                      </a:r>
                      <a:endParaRPr kumimoji="0" lang="en-US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场景</a:t>
                      </a: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kumimoji="0" lang="zh-CN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：成功的提款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V</a:t>
                      </a:r>
                      <a:endParaRPr kumimoji="0" lang="en-US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V</a:t>
                      </a:r>
                      <a:endParaRPr kumimoji="0" lang="en-US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V</a:t>
                      </a:r>
                      <a:endParaRPr kumimoji="0" lang="en-US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V</a:t>
                      </a:r>
                      <a:endParaRPr kumimoji="0" lang="en-US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V</a:t>
                      </a:r>
                      <a:endParaRPr kumimoji="0" lang="en-US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成功的提款。帐户余额被更新为</a:t>
                      </a: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400</a:t>
                      </a:r>
                      <a:endParaRPr kumimoji="0" lang="en-US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2125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CW2</a:t>
                      </a:r>
                      <a:endParaRPr kumimoji="0" lang="en-US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场景</a:t>
                      </a: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kumimoji="0" lang="zh-CN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：</a:t>
                      </a:r>
                      <a:r>
                        <a:rPr kumimoji="0" lang="en-US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帐户不存在/帐户受限</a:t>
                      </a:r>
                      <a:endParaRPr kumimoji="0" lang="en-US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n/a</a:t>
                      </a:r>
                      <a:endParaRPr kumimoji="0" lang="en-US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</a:t>
                      </a:r>
                      <a:endParaRPr kumimoji="0" lang="en-US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n/a</a:t>
                      </a:r>
                      <a:endParaRPr kumimoji="0" lang="en-US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altLang="zh-CN" sz="1200" smtClean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n/a</a:t>
                      </a:r>
                      <a:endParaRPr kumimoji="0" lang="en-US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altLang="zh-CN" sz="1200" smtClean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n/a</a:t>
                      </a:r>
                      <a:endParaRPr kumimoji="0" lang="en-US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提款选项不可用，用例结束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9438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CW3</a:t>
                      </a:r>
                      <a:endParaRPr kumimoji="0" lang="en-US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场景</a:t>
                      </a: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kumimoji="0" lang="zh-CN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：密码不正确（还有输入机会）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</a:t>
                      </a:r>
                      <a:endParaRPr kumimoji="0" lang="en-US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V</a:t>
                      </a:r>
                      <a:endParaRPr kumimoji="0" lang="en-US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n/a</a:t>
                      </a:r>
                      <a:endParaRPr kumimoji="0" lang="en-US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V</a:t>
                      </a:r>
                      <a:endParaRPr kumimoji="0" lang="en-US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V</a:t>
                      </a:r>
                      <a:endParaRPr kumimoji="0" lang="en-US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警告消息，返回重新输入密码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7850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CW4</a:t>
                      </a:r>
                      <a:endParaRPr kumimoji="0" lang="en-US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场景</a:t>
                      </a: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kumimoji="0" lang="zh-CN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：密码不正确（不再有输入机会）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</a:t>
                      </a:r>
                      <a:endParaRPr kumimoji="0" lang="en-US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V</a:t>
                      </a:r>
                      <a:endParaRPr kumimoji="0" lang="en-US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n/a</a:t>
                      </a:r>
                      <a:endParaRPr kumimoji="0" lang="en-US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V</a:t>
                      </a:r>
                      <a:endParaRPr kumimoji="0" lang="en-US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V</a:t>
                      </a:r>
                      <a:endParaRPr kumimoji="0" lang="en-US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警告消息，吞卡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0080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CW5</a:t>
                      </a:r>
                      <a:endParaRPr kumimoji="0" lang="en-US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场景</a:t>
                      </a: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kumimoji="0" lang="zh-CN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：卡中余额不足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V</a:t>
                      </a:r>
                      <a:endParaRPr kumimoji="0" lang="en-US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V</a:t>
                      </a:r>
                      <a:endParaRPr kumimoji="0" lang="en-US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V</a:t>
                      </a:r>
                      <a:endParaRPr kumimoji="0" lang="en-US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</a:t>
                      </a:r>
                      <a:endParaRPr kumimoji="0" lang="en-US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V</a:t>
                      </a:r>
                      <a:endParaRPr kumimoji="0" lang="en-US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警告消息，</a:t>
                      </a:r>
                      <a:r>
                        <a:rPr lang="zh-CN" altLang="en-US" sz="1200" smtClean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卡中余额不足</a:t>
                      </a:r>
                      <a:r>
                        <a:rPr kumimoji="0" lang="zh-CN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，输入金额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0080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CW6</a:t>
                      </a:r>
                      <a:endParaRPr kumimoji="0" lang="en-US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场景</a:t>
                      </a: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kumimoji="0" lang="zh-CN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：机中余额不足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V</a:t>
                      </a:r>
                      <a:endParaRPr kumimoji="0" lang="en-US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V</a:t>
                      </a:r>
                      <a:endParaRPr kumimoji="0" lang="en-US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V</a:t>
                      </a:r>
                      <a:endParaRPr kumimoji="0" lang="en-US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V</a:t>
                      </a:r>
                      <a:endParaRPr kumimoji="0" lang="en-US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</a:t>
                      </a:r>
                      <a:endParaRPr kumimoji="0" lang="en-US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提示消息，</a:t>
                      </a:r>
                      <a:r>
                        <a:rPr lang="zh-CN" altLang="en-US" sz="1200" smtClean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机中余额不足</a:t>
                      </a:r>
                      <a:r>
                        <a:rPr kumimoji="0" lang="zh-CN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，输入金额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0080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CW7</a:t>
                      </a:r>
                      <a:endParaRPr kumimoji="0" lang="en-US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场景</a:t>
                      </a: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7:</a:t>
                      </a:r>
                      <a:r>
                        <a:rPr kumimoji="0" lang="zh-CN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超过每日提款上限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V</a:t>
                      </a:r>
                      <a:endParaRPr kumimoji="0" lang="en-US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V</a:t>
                      </a:r>
                      <a:endParaRPr kumimoji="0" lang="en-US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</a:t>
                      </a: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V</a:t>
                      </a:r>
                      <a:endParaRPr kumimoji="0" lang="en-US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V</a:t>
                      </a:r>
                      <a:endParaRPr kumimoji="0" lang="en-US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警告消息，已</a:t>
                      </a:r>
                      <a:r>
                        <a:rPr lang="zh-CN" altLang="en-US" sz="1200" smtClean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超过每日提款上限，</a:t>
                      </a:r>
                      <a:r>
                        <a:rPr kumimoji="0" lang="zh-CN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输入金额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82625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CW8</a:t>
                      </a:r>
                      <a:endParaRPr kumimoji="0" lang="en-US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场景</a:t>
                      </a: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8:</a:t>
                      </a:r>
                      <a:r>
                        <a:rPr kumimoji="0" lang="zh-CN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输入金额非</a:t>
                      </a: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100</a:t>
                      </a:r>
                      <a:r>
                        <a:rPr kumimoji="0" lang="zh-CN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倍数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V</a:t>
                      </a:r>
                      <a:endParaRPr kumimoji="0" lang="en-US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V</a:t>
                      </a:r>
                      <a:endParaRPr kumimoji="0" lang="en-US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</a:t>
                      </a:r>
                      <a:endParaRPr kumimoji="0" lang="en-US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V</a:t>
                      </a:r>
                      <a:endParaRPr kumimoji="0" lang="en-US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V</a:t>
                      </a:r>
                      <a:endParaRPr kumimoji="0" lang="en-US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警告消息，输入正确金额</a:t>
                      </a:r>
                      <a:endParaRPr kumimoji="0" lang="zh-CN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5297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pPr eaLnBrk="1" hangingPunct="1"/>
            <a:r>
              <a:rPr lang="zh-CN" altLang="en-US" b="0" dirty="0"/>
              <a:t>场景法</a:t>
            </a:r>
            <a:r>
              <a:rPr lang="en-US" altLang="zh-CN" b="0" dirty="0"/>
              <a:t>-</a:t>
            </a:r>
            <a:r>
              <a:rPr lang="zh-CN" altLang="en-US" b="0" dirty="0"/>
              <a:t>课堂实例讲解</a:t>
            </a:r>
            <a:endParaRPr lang="zh-CN" altLang="en-US" b="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1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9133" name="Group 461"/>
          <p:cNvGraphicFramePr>
            <a:graphicFrameLocks noGrp="1"/>
          </p:cNvGraphicFramePr>
          <p:nvPr>
            <p:ph idx="4294967295"/>
            <p:custDataLst>
              <p:tags r:id="rId1"/>
            </p:custDataLst>
          </p:nvPr>
        </p:nvGraphicFramePr>
        <p:xfrm>
          <a:off x="228600" y="1029653"/>
          <a:ext cx="8686800" cy="5688330"/>
        </p:xfrm>
        <a:graphic>
          <a:graphicData uri="http://schemas.openxmlformats.org/drawingml/2006/table">
            <a:tbl>
              <a:tblPr/>
              <a:tblGrid>
                <a:gridCol w="990600"/>
                <a:gridCol w="1903413"/>
                <a:gridCol w="534987"/>
                <a:gridCol w="838200"/>
                <a:gridCol w="1143000"/>
                <a:gridCol w="838200"/>
                <a:gridCol w="914400"/>
                <a:gridCol w="1524000"/>
              </a:tblGrid>
              <a:tr h="640080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TC</a:t>
                      </a:r>
                      <a:r>
                        <a:rPr kumimoji="0" lang="zh-CN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（测试用例）</a:t>
                      </a:r>
                      <a:r>
                        <a:rPr kumimoji="0" lang="en-US" altLang="zh-CN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ID</a:t>
                      </a:r>
                      <a:r>
                        <a:rPr kumimoji="0" lang="zh-CN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号</a:t>
                      </a:r>
                      <a:endParaRPr kumimoji="0" lang="zh-CN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T="45728" marB="4572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场景</a:t>
                      </a: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kumimoji="0" lang="zh-CN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条件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T="45728" marB="4572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密码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T="45728" marB="4572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帐号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T="45728" marB="4572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输入的金额（或选择的金额）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T="45728" marB="4572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帐面金额（元）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T="45728" marB="4572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ATM</a:t>
                      </a:r>
                      <a:r>
                        <a:rPr kumimoji="0" lang="zh-CN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内的金额（元）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T="45728" marB="4572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预期结果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T="45728" marB="4572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0187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CW1</a:t>
                      </a:r>
                      <a:endParaRPr kumimoji="0" lang="en-US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T="45728" marB="4572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场景</a:t>
                      </a: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kumimoji="0" lang="zh-CN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：成功的提款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T="45728" marB="4572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4987</a:t>
                      </a:r>
                      <a:endParaRPr kumimoji="0" lang="en-US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T="45728" marB="4572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809-498</a:t>
                      </a:r>
                      <a:endParaRPr kumimoji="0" lang="en-US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T="45728" marB="4572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100</a:t>
                      </a:r>
                      <a:endParaRPr kumimoji="0" lang="en-US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T="45728" marB="4572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500.00</a:t>
                      </a:r>
                      <a:endParaRPr kumimoji="0" lang="en-US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T="45728" marB="4572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2000</a:t>
                      </a:r>
                      <a:endParaRPr kumimoji="0" lang="en-US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T="45728" marB="4572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成功的提款。帐户余额被更新为</a:t>
                      </a: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400</a:t>
                      </a:r>
                      <a:endParaRPr kumimoji="0" lang="en-US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T="45728" marB="4572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2208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CW2</a:t>
                      </a:r>
                      <a:endParaRPr kumimoji="0" lang="en-US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T="45728" marB="4572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场景</a:t>
                      </a: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kumimoji="0" lang="zh-CN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：</a:t>
                      </a:r>
                      <a:r>
                        <a:rPr kumimoji="0" lang="en-US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帐户不存在/帐户受限</a:t>
                      </a:r>
                      <a:endParaRPr kumimoji="0" lang="en-US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T="45728" marB="4572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n/a</a:t>
                      </a:r>
                      <a:endParaRPr kumimoji="0" lang="en-US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T="45728" marB="4572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809-497</a:t>
                      </a:r>
                      <a:endParaRPr kumimoji="0" lang="en-US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T="45728" marB="4572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n/a</a:t>
                      </a:r>
                      <a:endParaRPr kumimoji="0" lang="en-US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T="45728" marB="4572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500.00</a:t>
                      </a:r>
                      <a:endParaRPr kumimoji="0" lang="en-US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T="45728" marB="4572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2000</a:t>
                      </a:r>
                      <a:endParaRPr kumimoji="0" lang="en-US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T="45728" marB="4572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提款选项不可用，用例结束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T="45728" marB="4572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9535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CW3</a:t>
                      </a:r>
                      <a:endParaRPr kumimoji="0" lang="en-US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T="45728" marB="4572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场景</a:t>
                      </a: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kumimoji="0" lang="zh-CN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：密码不正确（还有输入机会）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T="45728" marB="4572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1111</a:t>
                      </a:r>
                      <a:endParaRPr kumimoji="0" lang="en-US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T="45728" marB="4572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809-498</a:t>
                      </a:r>
                      <a:endParaRPr kumimoji="0" lang="en-US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T="45728" marB="4572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n/a</a:t>
                      </a:r>
                      <a:endParaRPr kumimoji="0" lang="en-US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T="45728" marB="4572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500.00</a:t>
                      </a:r>
                      <a:endParaRPr kumimoji="0" lang="en-US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T="45728" marB="4572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70.00</a:t>
                      </a:r>
                      <a:endParaRPr kumimoji="0" lang="en-US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T="45728" marB="4572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警告消息，返回重新输入密码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T="45728" marB="4572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7947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CW4</a:t>
                      </a:r>
                      <a:endParaRPr kumimoji="0" lang="en-US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T="45728" marB="4572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场景</a:t>
                      </a: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kumimoji="0" lang="zh-CN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：密码不正确（不再有输入机会）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T="45728" marB="4572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2222</a:t>
                      </a:r>
                      <a:endParaRPr kumimoji="0" lang="en-US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T="45728" marB="4572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809-498</a:t>
                      </a:r>
                      <a:endParaRPr kumimoji="0" lang="en-US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T="45728" marB="4572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n/a</a:t>
                      </a:r>
                      <a:endParaRPr kumimoji="0" lang="en-US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T="45728" marB="4572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500.00</a:t>
                      </a:r>
                      <a:endParaRPr kumimoji="0" lang="en-US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T="45728" marB="4572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2000</a:t>
                      </a:r>
                      <a:endParaRPr kumimoji="0" lang="en-US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T="45728" marB="4572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警告消息，吞卡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T="45728" marB="4572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54685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CW5</a:t>
                      </a:r>
                      <a:endParaRPr kumimoji="0" lang="en-US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T="45728" marB="4572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场景</a:t>
                      </a: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kumimoji="0" lang="zh-CN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：卡中余额不足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T="45728" marB="4572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4987</a:t>
                      </a:r>
                      <a:endParaRPr kumimoji="0" lang="en-US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T="45728" marB="4572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809-498</a:t>
                      </a:r>
                      <a:endParaRPr kumimoji="0" lang="en-US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T="45728" marB="4572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600</a:t>
                      </a:r>
                      <a:endParaRPr kumimoji="0" lang="en-US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T="45728" marB="4572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500.00</a:t>
                      </a:r>
                      <a:endParaRPr kumimoji="0" lang="en-US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T="45728" marB="4572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2000</a:t>
                      </a:r>
                      <a:endParaRPr kumimoji="0" lang="en-US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T="45728" marB="4572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警告消息，返回基本流步骤</a:t>
                      </a: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kumimoji="0" lang="zh-CN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，输入金额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T="45728" marB="4572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0187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CW6</a:t>
                      </a:r>
                      <a:endParaRPr kumimoji="0" lang="en-US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T="45728" marB="4572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场景</a:t>
                      </a: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kumimoji="0" lang="zh-CN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：机中余额不足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T="45728" marB="4572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4987</a:t>
                      </a:r>
                      <a:endParaRPr kumimoji="0" lang="en-US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T="45728" marB="4572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809-498</a:t>
                      </a:r>
                      <a:endParaRPr kumimoji="0" lang="en-US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T="45728" marB="4572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400</a:t>
                      </a:r>
                      <a:endParaRPr kumimoji="0" lang="en-US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T="45728" marB="4572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500.00</a:t>
                      </a:r>
                      <a:endParaRPr kumimoji="0" lang="en-US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T="45728" marB="4572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300</a:t>
                      </a:r>
                      <a:endParaRPr kumimoji="0" lang="en-US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T="45728" marB="4572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提示消息，返回基本流步骤</a:t>
                      </a: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kumimoji="0" lang="zh-CN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，输入金额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T="45728" marB="4572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0187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CW7</a:t>
                      </a:r>
                      <a:endParaRPr kumimoji="0" lang="en-US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T="45728" marB="4572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场景</a:t>
                      </a: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7:</a:t>
                      </a:r>
                      <a:r>
                        <a:rPr kumimoji="0" lang="zh-CN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超过每日提款上限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T="45728" marB="4572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4987</a:t>
                      </a:r>
                      <a:endParaRPr kumimoji="0" lang="en-US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T="45728" marB="4572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809-498</a:t>
                      </a:r>
                      <a:endParaRPr kumimoji="0" lang="en-US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T="45728" marB="4572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（</a:t>
                      </a:r>
                      <a:r>
                        <a:rPr kumimoji="0" lang="en-US" altLang="zh-CN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24</a:t>
                      </a:r>
                      <a:r>
                        <a:rPr kumimoji="0" lang="zh-CN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小时内已取款</a:t>
                      </a:r>
                      <a:r>
                        <a:rPr kumimoji="0" lang="en-US" altLang="zh-CN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1900</a:t>
                      </a:r>
                      <a:r>
                        <a:rPr kumimoji="0" lang="zh-CN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）</a:t>
                      </a:r>
                      <a:r>
                        <a:rPr kumimoji="0" lang="en-US" altLang="zh-CN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200</a:t>
                      </a:r>
                      <a:endParaRPr kumimoji="0" lang="en-US" alt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T="45728" marB="4572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2000</a:t>
                      </a:r>
                      <a:endParaRPr kumimoji="0" lang="en-US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T="45728" marB="4572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3000</a:t>
                      </a:r>
                      <a:endParaRPr kumimoji="0" lang="en-US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T="45728" marB="4572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警告消息，返回基本流步骤</a:t>
                      </a: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kumimoji="0" lang="zh-CN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，输入金额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T="45728" marB="4572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23098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CW8</a:t>
                      </a:r>
                      <a:endParaRPr kumimoji="0" lang="en-US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T="45728" marB="4572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场景</a:t>
                      </a: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8:</a:t>
                      </a:r>
                      <a:r>
                        <a:rPr kumimoji="0" lang="zh-CN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输入金额非</a:t>
                      </a: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100</a:t>
                      </a:r>
                      <a:r>
                        <a:rPr kumimoji="0" lang="zh-CN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倍数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T="45728" marB="4572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4987</a:t>
                      </a:r>
                      <a:endParaRPr kumimoji="0" lang="en-US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T="45728" marB="4572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809-498</a:t>
                      </a:r>
                      <a:endParaRPr kumimoji="0" lang="en-US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T="45728" marB="4572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155</a:t>
                      </a:r>
                      <a:endParaRPr kumimoji="0" lang="en-US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T="45728" marB="4572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500.00</a:t>
                      </a:r>
                      <a:endParaRPr kumimoji="0" lang="en-US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T="45728" marB="4572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2000</a:t>
                      </a:r>
                      <a:endParaRPr kumimoji="0" lang="en-US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T="45728" marB="4572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警告消息，返回基本流步骤</a:t>
                      </a:r>
                      <a:r>
                        <a:rPr kumimoji="0" lang="en-US" altLang="zh-CN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kumimoji="0" lang="zh-CN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，输入金额</a:t>
                      </a:r>
                      <a:endParaRPr kumimoji="0" lang="zh-CN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T="45728" marB="4572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5297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pPr eaLnBrk="1" hangingPunct="1"/>
            <a:r>
              <a:rPr lang="zh-CN" altLang="en-US" b="0" dirty="0"/>
              <a:t>场景法</a:t>
            </a:r>
            <a:r>
              <a:rPr lang="en-US" altLang="zh-CN" b="0" dirty="0"/>
              <a:t>-</a:t>
            </a:r>
            <a:r>
              <a:rPr lang="zh-CN" altLang="en-US" b="0" dirty="0"/>
              <a:t>课堂实例讲解</a:t>
            </a:r>
            <a:endParaRPr lang="zh-CN" altLang="en-US" b="0" dirty="0"/>
          </a:p>
        </p:txBody>
      </p:sp>
    </p:spTree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228600" y="1676400"/>
            <a:ext cx="8229600" cy="4175125"/>
          </a:xfrm>
        </p:spPr>
        <p:txBody>
          <a:bodyPr vert="horz" wrap="square" lIns="91440" tIns="45720" rIns="91440" bIns="45720" anchor="t"/>
          <a:p>
            <a:pPr>
              <a:lnSpc>
                <a:spcPct val="150000"/>
              </a:lnSpc>
            </a:pPr>
            <a:r>
              <a:rPr lang="zh-CN" altLang="en-US" sz="4800" dirty="0">
                <a:solidFill>
                  <a:srgbClr val="7030A0"/>
                </a:solidFill>
              </a:rPr>
              <a:t>优点：</a:t>
            </a:r>
            <a:r>
              <a:rPr lang="zh-CN" altLang="en-US" sz="2800" dirty="0"/>
              <a:t>涉及倒业务流程的业务需求适合用场景法</a:t>
            </a:r>
            <a:endParaRPr lang="zh-CN" altLang="en-US" sz="2800" dirty="0"/>
          </a:p>
          <a:p>
            <a:pPr>
              <a:lnSpc>
                <a:spcPct val="150000"/>
              </a:lnSpc>
            </a:pPr>
            <a:r>
              <a:rPr lang="zh-CN" altLang="en-US" sz="4800" dirty="0">
                <a:solidFill>
                  <a:srgbClr val="7030A0"/>
                </a:solidFill>
              </a:rPr>
              <a:t>缺点：</a:t>
            </a:r>
            <a:r>
              <a:rPr lang="zh-CN" altLang="en-US" sz="2800" dirty="0"/>
              <a:t>只验证业务流程，不验证单点功能，一般先采用先用等价类，边界值，错误推断，判定表等方法对单点功能进行验证，验证通过后再采用场景法进行业务流程的验证。</a:t>
            </a:r>
            <a:endParaRPr lang="zh-CN" altLang="en-US" sz="2800" dirty="0"/>
          </a:p>
          <a:p>
            <a:endParaRPr lang="zh-CN" altLang="en-US" sz="2800" dirty="0"/>
          </a:p>
        </p:txBody>
      </p:sp>
      <p:sp>
        <p:nvSpPr>
          <p:cNvPr id="60418" name="文本框 2"/>
          <p:cNvSpPr txBox="1"/>
          <p:nvPr/>
        </p:nvSpPr>
        <p:spPr>
          <a:xfrm>
            <a:off x="1814195" y="1022350"/>
            <a:ext cx="4494213" cy="8318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4800" dirty="0">
                <a:latin typeface="Arial" panose="020B0604020202020204" pitchFamily="34" charset="0"/>
                <a:ea typeface="黑体" panose="02010609060101010101" pitchFamily="49" charset="-122"/>
              </a:rPr>
              <a:t>场景法的优缺点</a:t>
            </a:r>
            <a:endParaRPr lang="zh-CN" altLang="en-US" sz="4800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22" end="9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charRg st="22" end="9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charRg st="22" end="9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UNIT_TABLE_BEAUTIFY" val="smartTable{f5b3cd5c-c6dd-4b50-aca7-73725934f9ff}"/>
</p:tagLst>
</file>

<file path=ppt/tags/tag2.xml><?xml version="1.0" encoding="utf-8"?>
<p:tagLst xmlns:p="http://schemas.openxmlformats.org/presentationml/2006/main">
  <p:tag name="KSO_WM_UNIT_TABLE_BEAUTIFY" val="smartTable{21d91c6c-70d0-4b56-b9e8-98a1802ff4f9}"/>
</p:tagLst>
</file>

<file path=ppt/tags/tag3.xml><?xml version="1.0" encoding="utf-8"?>
<p:tagLst xmlns:p="http://schemas.openxmlformats.org/presentationml/2006/main">
  <p:tag name="KSO_WM_UNIT_TABLE_BEAUTIFY" val="smartTable{3ee70a68-35b5-44bc-bb1b-312981c5bc4f}"/>
</p:tagLst>
</file>

<file path=ppt/tags/tag4.xml><?xml version="1.0" encoding="utf-8"?>
<p:tagLst xmlns:p="http://schemas.openxmlformats.org/presentationml/2006/main">
  <p:tag name="KSO_WM_UNIT_TABLE_BEAUTIFY" val="smartTable{2a94be06-6c87-400f-bed4-c1a1c8c57c2d}"/>
</p:tagLst>
</file>

<file path=ppt/theme/theme1.xml><?xml version="1.0" encoding="utf-8"?>
<a:theme xmlns:a="http://schemas.openxmlformats.org/drawingml/2006/main" name="53cd864888d13">
  <a:themeElements>
    <a:clrScheme name="53cd864888d13 1">
      <a:dk1>
        <a:srgbClr val="47494B"/>
      </a:dk1>
      <a:lt1>
        <a:srgbClr val="FFFFFF"/>
      </a:lt1>
      <a:dk2>
        <a:srgbClr val="454749"/>
      </a:dk2>
      <a:lt2>
        <a:srgbClr val="EAF5FC"/>
      </a:lt2>
      <a:accent1>
        <a:srgbClr val="659442"/>
      </a:accent1>
      <a:accent2>
        <a:srgbClr val="BEBE56"/>
      </a:accent2>
      <a:accent3>
        <a:srgbClr val="FFFFFF"/>
      </a:accent3>
      <a:accent4>
        <a:srgbClr val="3B3D3F"/>
      </a:accent4>
      <a:accent5>
        <a:srgbClr val="B8C8B0"/>
      </a:accent5>
      <a:accent6>
        <a:srgbClr val="ACAC4D"/>
      </a:accent6>
      <a:hlink>
        <a:srgbClr val="00B0F0"/>
      </a:hlink>
      <a:folHlink>
        <a:srgbClr val="AFB2B4"/>
      </a:folHlink>
    </a:clrScheme>
    <a:fontScheme name="53cd864888d13">
      <a:majorFont>
        <a:latin typeface="华文新魏"/>
        <a:ea typeface="华文新魏"/>
        <a:cs typeface=""/>
      </a:majorFont>
      <a:minorFont>
        <a:latin typeface="华文新魏"/>
        <a:ea typeface="华文新魏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1" i="0" u="none" strike="noStrike" cap="none" normalizeH="0" baseline="0" smtClean="0">
            <a:ln>
              <a:noFill/>
            </a:ln>
            <a:solidFill>
              <a:srgbClr val="0D0E0E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1" i="0" u="none" strike="noStrike" cap="none" normalizeH="0" baseline="0" smtClean="0">
            <a:ln>
              <a:noFill/>
            </a:ln>
            <a:solidFill>
              <a:srgbClr val="0D0E0E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53cd864888d13 1">
        <a:dk1>
          <a:srgbClr val="47494B"/>
        </a:dk1>
        <a:lt1>
          <a:srgbClr val="FFFFFF"/>
        </a:lt1>
        <a:dk2>
          <a:srgbClr val="454749"/>
        </a:dk2>
        <a:lt2>
          <a:srgbClr val="EAF5FC"/>
        </a:lt2>
        <a:accent1>
          <a:srgbClr val="659442"/>
        </a:accent1>
        <a:accent2>
          <a:srgbClr val="BEBE56"/>
        </a:accent2>
        <a:accent3>
          <a:srgbClr val="FFFFFF"/>
        </a:accent3>
        <a:accent4>
          <a:srgbClr val="3B3D3F"/>
        </a:accent4>
        <a:accent5>
          <a:srgbClr val="B8C8B0"/>
        </a:accent5>
        <a:accent6>
          <a:srgbClr val="ACAC4D"/>
        </a:accent6>
        <a:hlink>
          <a:srgbClr val="00B0F0"/>
        </a:hlink>
        <a:folHlink>
          <a:srgbClr val="AFB2B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0</TotalTime>
  <Words>16036</Words>
  <Application>WPS 演示</Application>
  <PresentationFormat>全屏显示(4:3)</PresentationFormat>
  <Paragraphs>3948</Paragraphs>
  <Slides>134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36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134</vt:i4>
      </vt:variant>
    </vt:vector>
  </HeadingPairs>
  <TitlesOfParts>
    <vt:vector size="171" baseType="lpstr">
      <vt:lpstr>Arial</vt:lpstr>
      <vt:lpstr>宋体</vt:lpstr>
      <vt:lpstr>Wingdings</vt:lpstr>
      <vt:lpstr>Times New Roman</vt:lpstr>
      <vt:lpstr>华文新魏</vt:lpstr>
      <vt:lpstr>幼圆</vt:lpstr>
      <vt:lpstr>Calibri</vt:lpstr>
      <vt:lpstr>楷体_GB2312</vt:lpstr>
      <vt:lpstr>新宋体</vt:lpstr>
      <vt:lpstr>华文新魏</vt:lpstr>
      <vt:lpstr>微软雅黑</vt:lpstr>
      <vt:lpstr>Arial Unicode MS</vt:lpstr>
      <vt:lpstr>Segoe Print</vt:lpstr>
      <vt:lpstr>隶书</vt:lpstr>
      <vt:lpstr>Franklin Gothic Book</vt:lpstr>
      <vt:lpstr>黑体</vt:lpstr>
      <vt:lpstr>AR DESTINE</vt:lpstr>
      <vt:lpstr>Verdana</vt:lpstr>
      <vt:lpstr>Wingdings 2</vt:lpstr>
      <vt:lpstr>Wingdings 2</vt:lpstr>
      <vt:lpstr>PMingLiU</vt:lpstr>
      <vt:lpstr>Garamond</vt:lpstr>
      <vt:lpstr>华文楷体</vt:lpstr>
      <vt:lpstr>楷体</vt:lpstr>
      <vt:lpstr>Wingdings 3</vt:lpstr>
      <vt:lpstr>Wingdings 3</vt:lpstr>
      <vt:lpstr>Lucida Sans Unicode</vt:lpstr>
      <vt:lpstr>华文细黑</vt:lpstr>
      <vt:lpstr>MS UI Gothic</vt:lpstr>
      <vt:lpstr>Times New Roman</vt:lpstr>
      <vt:lpstr>Calibri</vt:lpstr>
      <vt:lpstr>仿宋_GB2312</vt:lpstr>
      <vt:lpstr>仿宋</vt:lpstr>
      <vt:lpstr>方正姚体</vt:lpstr>
      <vt:lpstr>Tahoma</vt:lpstr>
      <vt:lpstr>方正大标宋简体</vt:lpstr>
      <vt:lpstr>53cd864888d13</vt:lpstr>
      <vt:lpstr>第5章 白盒测试</vt:lpstr>
      <vt:lpstr>学习目标</vt:lpstr>
      <vt:lpstr>判定表的产生</vt:lpstr>
      <vt:lpstr>黑盒测试-定义级常用方法</vt:lpstr>
      <vt:lpstr>黑盒测试-等价类划分法</vt:lpstr>
      <vt:lpstr>等价类划分法——概念</vt:lpstr>
      <vt:lpstr>等价类划分法——概念</vt:lpstr>
      <vt:lpstr>等价类划分法——概念</vt:lpstr>
      <vt:lpstr>等价类划分法——概念 </vt:lpstr>
      <vt:lpstr>等价类划分法——划分结果</vt:lpstr>
      <vt:lpstr>等价类划分法——概念</vt:lpstr>
      <vt:lpstr>等价类划分法——划分方法</vt:lpstr>
      <vt:lpstr>等价类划分的细则</vt:lpstr>
      <vt:lpstr>等价类划分的细则</vt:lpstr>
      <vt:lpstr>等价类划分的细则</vt:lpstr>
      <vt:lpstr>等价类划分的细则</vt:lpstr>
      <vt:lpstr>等价类划分法细则</vt:lpstr>
      <vt:lpstr>等价类划分细则</vt:lpstr>
      <vt:lpstr>等价类划分细则</vt:lpstr>
      <vt:lpstr>等价类划分细则</vt:lpstr>
      <vt:lpstr>课堂练习1</vt:lpstr>
      <vt:lpstr>课堂练习1</vt:lpstr>
      <vt:lpstr>等价类划分法——测试用例设计步骤</vt:lpstr>
      <vt:lpstr>等价类划分法—等价类表、测试用例表</vt:lpstr>
      <vt:lpstr>等价类划分法—实例讲解</vt:lpstr>
      <vt:lpstr>等价类划分法—实例讲解</vt:lpstr>
      <vt:lpstr>等价类划分法—实例讲解</vt:lpstr>
      <vt:lpstr>等价类划分法—实例讲解</vt:lpstr>
      <vt:lpstr>等价类划分法—实例讲解</vt:lpstr>
      <vt:lpstr>判定表的产生</vt:lpstr>
      <vt:lpstr>边界值分析法</vt:lpstr>
      <vt:lpstr>边界值分析法</vt:lpstr>
      <vt:lpstr>边界值分析法</vt:lpstr>
      <vt:lpstr>边界值分析法的原则</vt:lpstr>
      <vt:lpstr>边界值分析法的原则</vt:lpstr>
      <vt:lpstr>常见的边界值分析法-分类</vt:lpstr>
      <vt:lpstr>常见的边界值分类-案例讲解</vt:lpstr>
      <vt:lpstr>常见的边界值分类</vt:lpstr>
      <vt:lpstr>常见的边界值分类</vt:lpstr>
      <vt:lpstr>边界值法设计测试用例步骤</vt:lpstr>
      <vt:lpstr>边界值法设计测试用例步骤</vt:lpstr>
      <vt:lpstr>PowerPoint 演示文稿</vt:lpstr>
      <vt:lpstr>PowerPoint 演示文稿</vt:lpstr>
      <vt:lpstr>判定表的产生</vt:lpstr>
      <vt:lpstr>判定表的产生</vt:lpstr>
      <vt:lpstr>判定表的定义</vt:lpstr>
      <vt:lpstr>判定表的案例一</vt:lpstr>
      <vt:lpstr>判定表的案例一</vt:lpstr>
      <vt:lpstr>判定表通常由4个部分组成，如下图所示，用双线分割的四个部分是：</vt:lpstr>
      <vt:lpstr>判定表图示</vt:lpstr>
      <vt:lpstr>判定表的组成部分</vt:lpstr>
      <vt:lpstr>判定表法——设计测试用例步骤</vt:lpstr>
      <vt:lpstr>案例分析-简化前</vt:lpstr>
      <vt:lpstr>案例分析-简化后</vt:lpstr>
      <vt:lpstr>案例分析-用例编写</vt:lpstr>
      <vt:lpstr>案例分析-决策表</vt:lpstr>
      <vt:lpstr>案例分析-初始决策表</vt:lpstr>
      <vt:lpstr>PowerPoint 演示文稿</vt:lpstr>
      <vt:lpstr>打印机的测试用例编写</vt:lpstr>
      <vt:lpstr>判定表法适用范围</vt:lpstr>
      <vt:lpstr>判定表的优/缺点</vt:lpstr>
      <vt:lpstr>判定表法实例讲解</vt:lpstr>
      <vt:lpstr>PowerPoint 演示文稿</vt:lpstr>
      <vt:lpstr>初始判定表</vt:lpstr>
      <vt:lpstr>简化后的判定表</vt:lpstr>
      <vt:lpstr>测试用例表</vt:lpstr>
      <vt:lpstr>判定表的产生</vt:lpstr>
      <vt:lpstr>因果图设计法的产生</vt:lpstr>
      <vt:lpstr>因果图法概述</vt:lpstr>
      <vt:lpstr>因果图法概述</vt:lpstr>
      <vt:lpstr>因果图中出现的基本符号</vt:lpstr>
      <vt:lpstr>PowerPoint 演示文稿</vt:lpstr>
      <vt:lpstr>PowerPoint 演示文稿</vt:lpstr>
      <vt:lpstr>因果图中原因和结果的基本关系总结</vt:lpstr>
      <vt:lpstr>因果图中输入与输出的约束关系</vt:lpstr>
      <vt:lpstr>因果图中原因（结果）之间的约束关系总结</vt:lpstr>
      <vt:lpstr>利用因果图生成测试用例的步骤 </vt:lpstr>
      <vt:lpstr>因果图实例讲解</vt:lpstr>
      <vt:lpstr>1、分析软件规格说明，找出原因和结果。</vt:lpstr>
      <vt:lpstr>PowerPoint 演示文稿</vt:lpstr>
      <vt:lpstr>4、因果图转换成判定表</vt:lpstr>
      <vt:lpstr>PowerPoint 演示文稿</vt:lpstr>
      <vt:lpstr>PowerPoint 演示文稿</vt:lpstr>
      <vt:lpstr>判定表的产生</vt:lpstr>
      <vt:lpstr>场景法的产生</vt:lpstr>
      <vt:lpstr>用例场景定义</vt:lpstr>
      <vt:lpstr>用例场景的类型</vt:lpstr>
      <vt:lpstr>场景法的内容</vt:lpstr>
      <vt:lpstr>场景法的内容</vt:lpstr>
      <vt:lpstr>基本流和备用流</vt:lpstr>
      <vt:lpstr>PowerPoint 演示文稿</vt:lpstr>
      <vt:lpstr>场景法基本设计步骤</vt:lpstr>
      <vt:lpstr>场景讨论</vt:lpstr>
      <vt:lpstr>场景法-课堂实例讲解</vt:lpstr>
      <vt:lpstr>场景法-课堂实例讲解</vt:lpstr>
      <vt:lpstr>场景法-课堂实例讲解</vt:lpstr>
      <vt:lpstr>场景法-课堂实例讲解</vt:lpstr>
      <vt:lpstr>场景法-课堂实例讲解</vt:lpstr>
      <vt:lpstr>PowerPoint 演示文稿</vt:lpstr>
      <vt:lpstr>判定表的产生</vt:lpstr>
      <vt:lpstr>黑盒测试技术---功能图分析方法</vt:lpstr>
      <vt:lpstr>黑盒测试技术---功能图分析方法</vt:lpstr>
      <vt:lpstr>从功能图生成测试用例的过程</vt:lpstr>
      <vt:lpstr>从功能图生成测试用例的过程</vt:lpstr>
      <vt:lpstr>PowerPoint 演示文稿</vt:lpstr>
      <vt:lpstr>实例讲解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判定表的产生</vt:lpstr>
      <vt:lpstr>正交试验法</vt:lpstr>
      <vt:lpstr>正交试验法</vt:lpstr>
      <vt:lpstr>正交试验法</vt:lpstr>
      <vt:lpstr>正交试验法</vt:lpstr>
      <vt:lpstr>正交试验法</vt:lpstr>
      <vt:lpstr>PowerPoint 演示文稿</vt:lpstr>
      <vt:lpstr>PowerPoint 演示文稿</vt:lpstr>
      <vt:lpstr>PowerPoint 演示文稿</vt:lpstr>
      <vt:lpstr>PowerPoint 演示文稿</vt:lpstr>
      <vt:lpstr>正交试验法设计步骤</vt:lpstr>
      <vt:lpstr>正交试验法设计步骤</vt:lpstr>
      <vt:lpstr>补充----黑盒测试方法的选择</vt:lpstr>
      <vt:lpstr>补充----黑盒测试方法的选择</vt:lpstr>
      <vt:lpstr>PowerPoint 演示文稿</vt:lpstr>
    </vt:vector>
  </TitlesOfParts>
  <Company>wu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第1章    计算机基础知识</dc:title>
  <dc:creator>liwu</dc:creator>
  <cp:lastModifiedBy>宁宁</cp:lastModifiedBy>
  <cp:revision>330</cp:revision>
  <dcterms:created xsi:type="dcterms:W3CDTF">2001-09-13T11:22:12Z</dcterms:created>
  <dcterms:modified xsi:type="dcterms:W3CDTF">2020-06-15T15:36:20Z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2052-11.1.0.9740</vt:lpwstr>
  </property>
</Properties>
</file>