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8"/>
  </p:notesMasterIdLst>
  <p:sldIdLst>
    <p:sldId id="945" r:id="rId2"/>
    <p:sldId id="946" r:id="rId3"/>
    <p:sldId id="947" r:id="rId4"/>
    <p:sldId id="948" r:id="rId5"/>
    <p:sldId id="949" r:id="rId6"/>
    <p:sldId id="950" r:id="rId7"/>
    <p:sldId id="951" r:id="rId8"/>
    <p:sldId id="952" r:id="rId9"/>
    <p:sldId id="953" r:id="rId10"/>
    <p:sldId id="954" r:id="rId11"/>
    <p:sldId id="955" r:id="rId12"/>
    <p:sldId id="956" r:id="rId13"/>
    <p:sldId id="957" r:id="rId14"/>
    <p:sldId id="958" r:id="rId15"/>
    <p:sldId id="959" r:id="rId16"/>
    <p:sldId id="960" r:id="rId17"/>
    <p:sldId id="961" r:id="rId18"/>
    <p:sldId id="962" r:id="rId19"/>
    <p:sldId id="963" r:id="rId20"/>
    <p:sldId id="964" r:id="rId21"/>
    <p:sldId id="965" r:id="rId22"/>
    <p:sldId id="966" r:id="rId23"/>
    <p:sldId id="967" r:id="rId24"/>
    <p:sldId id="968" r:id="rId25"/>
    <p:sldId id="969" r:id="rId26"/>
    <p:sldId id="970" r:id="rId27"/>
    <p:sldId id="971" r:id="rId28"/>
    <p:sldId id="972" r:id="rId29"/>
    <p:sldId id="973" r:id="rId30"/>
    <p:sldId id="974" r:id="rId31"/>
    <p:sldId id="975" r:id="rId32"/>
    <p:sldId id="976" r:id="rId33"/>
    <p:sldId id="977" r:id="rId34"/>
    <p:sldId id="978" r:id="rId35"/>
    <p:sldId id="979" r:id="rId36"/>
    <p:sldId id="980" r:id="rId37"/>
    <p:sldId id="981" r:id="rId38"/>
    <p:sldId id="982" r:id="rId39"/>
    <p:sldId id="983" r:id="rId40"/>
    <p:sldId id="984" r:id="rId41"/>
    <p:sldId id="985" r:id="rId42"/>
    <p:sldId id="986" r:id="rId43"/>
    <p:sldId id="987" r:id="rId44"/>
    <p:sldId id="988" r:id="rId45"/>
    <p:sldId id="989" r:id="rId46"/>
    <p:sldId id="990" r:id="rId47"/>
    <p:sldId id="991" r:id="rId48"/>
    <p:sldId id="992" r:id="rId49"/>
    <p:sldId id="993" r:id="rId50"/>
    <p:sldId id="994" r:id="rId51"/>
    <p:sldId id="995" r:id="rId52"/>
    <p:sldId id="996" r:id="rId53"/>
    <p:sldId id="997" r:id="rId54"/>
    <p:sldId id="998" r:id="rId55"/>
    <p:sldId id="999" r:id="rId56"/>
    <p:sldId id="1000" r:id="rId57"/>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rgbClr val="0D0E0E"/>
        </a:solidFill>
        <a:latin typeface="Times New Roman" panose="02020603050405020304"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rgbClr val="0D0E0E"/>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rgbClr val="0D0E0E"/>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rgbClr val="0D0E0E"/>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rgbClr val="0D0E0E"/>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rgbClr val="0D0E0E"/>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rgbClr val="0D0E0E"/>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rgbClr val="0D0E0E"/>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rgbClr val="0D0E0E"/>
        </a:solidFill>
        <a:latin typeface="Times New Roman" panose="02020603050405020304" pitchFamily="18"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0E0E"/>
    <a:srgbClr val="C90D8A"/>
    <a:srgbClr val="9900CC"/>
    <a:srgbClr val="9999FF"/>
    <a:srgbClr val="993366"/>
    <a:srgbClr val="CC0000"/>
    <a:srgbClr val="990099"/>
    <a:srgbClr val="CC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1288"/>
  </p:normalViewPr>
  <p:slideViewPr>
    <p:cSldViewPr showGuides="1">
      <p:cViewPr>
        <p:scale>
          <a:sx n="70" d="100"/>
          <a:sy n="70" d="100"/>
        </p:scale>
        <p:origin x="-1810" y="-274"/>
      </p:cViewPr>
      <p:guideLst>
        <p:guide orient="horz" pos="2092"/>
        <p:guide pos="2903"/>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0D0E0E"/>
              </a:solidFill>
              <a:effectLst/>
              <a:uLnTx/>
              <a:uFillTx/>
              <a:latin typeface="Times New Roman" panose="02020603050405020304" pitchFamily="18" charset="0"/>
              <a:ea typeface="宋体" panose="02010600030101010101" pitchFamily="2" charset="-122"/>
              <a:cs typeface="+mn-cs"/>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buFont typeface="Arial" panose="020B0604020202020204" pitchFamily="34" charset="0"/>
              <a:buNone/>
              <a:defRPr sz="120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9C99601-242F-4250-9C8B-F7D1088F9101}" type="datetimeFigureOut">
              <a:rPr kumimoji="0" lang="zh-CN" altLang="en-US" sz="1200" b="1" i="0" u="none" strike="noStrike" kern="1200" cap="none" spc="0" normalizeH="0" baseline="0" noProof="0">
                <a:ln>
                  <a:noFill/>
                </a:ln>
                <a:solidFill>
                  <a:srgbClr val="0D0E0E"/>
                </a:solidFill>
                <a:effectLst/>
                <a:uLnTx/>
                <a:uFillTx/>
                <a:latin typeface="Times New Roman" panose="02020603050405020304" pitchFamily="18" charset="0"/>
                <a:ea typeface="宋体" panose="02010600030101010101" pitchFamily="2" charset="-122"/>
                <a:cs typeface="+mn-cs"/>
              </a:rPr>
              <a:t>2020-06-16</a:t>
            </a:fld>
            <a:endParaRPr kumimoji="0" lang="zh-CN" altLang="en-US" sz="1200" b="1" i="0" u="none" strike="noStrike" kern="1200" cap="none" spc="0" normalizeH="0" baseline="0" noProof="0">
              <a:ln>
                <a:noFill/>
              </a:ln>
              <a:solidFill>
                <a:srgbClr val="0D0E0E"/>
              </a:solidFill>
              <a:effectLst/>
              <a:uLnTx/>
              <a:uFillTx/>
              <a:latin typeface="Times New Roman" panose="02020603050405020304" pitchFamily="18" charset="0"/>
              <a:ea typeface="宋体" panose="02010600030101010101" pitchFamily="2" charset="-122"/>
              <a:cs typeface="+mn-cs"/>
            </a:endParaRP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mn-lt"/>
                <a:ea typeface="+mn-ea"/>
                <a:cs typeface="+mn-cs"/>
              </a:rPr>
              <a:t>Click to edit Master text styles</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mn-lt"/>
                <a:ea typeface="+mn-ea"/>
                <a:cs typeface="+mn-cs"/>
              </a:rPr>
              <a:t>Second level</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mn-lt"/>
                <a:ea typeface="+mn-ea"/>
                <a:cs typeface="+mn-cs"/>
              </a:rPr>
              <a:t>Third level</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mn-lt"/>
                <a:ea typeface="+mn-ea"/>
                <a:cs typeface="+mn-cs"/>
              </a:rPr>
              <a:t>Fourth level</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mn-lt"/>
                <a:ea typeface="+mn-ea"/>
                <a:cs typeface="+mn-cs"/>
              </a:rPr>
              <a:t>Fifth level</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0D0E0E"/>
              </a:solidFill>
              <a:effectLst/>
              <a:uLnTx/>
              <a:uFillTx/>
              <a:latin typeface="Times New Roman" panose="02020603050405020304" pitchFamily="18" charset="0"/>
              <a:ea typeface="宋体" panose="02010600030101010101" pitchFamily="2" charset="-122"/>
              <a:cs typeface="+mn-cs"/>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p>
            <a:pPr lvl="0" algn="r" eaLnBrk="1" hangingPunct="1">
              <a:buNone/>
            </a:pPr>
            <a:fld id="{9A0DB2DC-4C9A-4742-B13C-FB6460FD3503}" type="slidenum">
              <a:rPr lang="zh-CN" altLang="en-US" sz="1200" dirty="0"/>
              <a:t>‹#›</a:t>
            </a:fld>
            <a:endParaRPr lang="zh-CN" altLang="en-US" sz="1200" dirty="0"/>
          </a:p>
        </p:txBody>
      </p:sp>
    </p:spTree>
    <p:extLst>
      <p:ext uri="{BB962C8B-B14F-4D97-AF65-F5344CB8AC3E}">
        <p14:creationId xmlns:p14="http://schemas.microsoft.com/office/powerpoint/2010/main" val="1673959850"/>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2050" name="图片 7"/>
          <p:cNvPicPr>
            <a:picLocks noChangeAspect="1"/>
          </p:cNvPicPr>
          <p:nvPr/>
        </p:nvPicPr>
        <p:blipFill>
          <a:blip r:embed="rId2"/>
          <a:srcRect r="398" b="1730"/>
          <a:stretch>
            <a:fillRect/>
          </a:stretch>
        </p:blipFill>
        <p:spPr>
          <a:xfrm>
            <a:off x="0" y="0"/>
            <a:ext cx="9144000" cy="6858000"/>
          </a:xfrm>
          <a:prstGeom prst="rect">
            <a:avLst/>
          </a:prstGeom>
          <a:noFill/>
          <a:ln w="9525">
            <a:noFill/>
          </a:ln>
        </p:spPr>
      </p:pic>
      <p:sp>
        <p:nvSpPr>
          <p:cNvPr id="2051" name="KSO_BT1"/>
          <p:cNvSpPr>
            <a:spLocks noGrp="1" noChangeArrowheads="1"/>
          </p:cNvSpPr>
          <p:nvPr>
            <p:ph type="ctrTitle" hasCustomPrompt="1"/>
          </p:nvPr>
        </p:nvSpPr>
        <p:spPr>
          <a:xfrm>
            <a:off x="2601913" y="2578100"/>
            <a:ext cx="5110162" cy="1470025"/>
          </a:xfrm>
        </p:spPr>
        <p:txBody>
          <a:bodyPr/>
          <a:lstStyle>
            <a:lvl1pPr algn="ctr">
              <a:defRPr sz="4400"/>
            </a:lvl1pPr>
          </a:lstStyle>
          <a:p>
            <a:r>
              <a:rPr lang="zh-CN" dirty="0"/>
              <a:t>单击此处</a:t>
            </a:r>
            <a:br>
              <a:rPr lang="zh-CN" dirty="0"/>
            </a:br>
            <a:r>
              <a:rPr lang="zh-CN" dirty="0"/>
              <a:t>编辑母版标题样式</a:t>
            </a:r>
          </a:p>
        </p:txBody>
      </p:sp>
      <p:sp>
        <p:nvSpPr>
          <p:cNvPr id="2052" name="KSO_BC1"/>
          <p:cNvSpPr>
            <a:spLocks noGrp="1" noChangeArrowheads="1"/>
          </p:cNvSpPr>
          <p:nvPr>
            <p:ph type="subTitle" idx="1"/>
          </p:nvPr>
        </p:nvSpPr>
        <p:spPr>
          <a:xfrm>
            <a:off x="2597150" y="4102100"/>
            <a:ext cx="5119688" cy="522288"/>
          </a:xfrm>
        </p:spPr>
        <p:txBody>
          <a:bodyPr anchor="ctr"/>
          <a:lstStyle>
            <a:lvl1pPr marL="0" indent="0" algn="ctr">
              <a:buFont typeface="Wingdings" panose="05000000000000000000" pitchFamily="2" charset="2"/>
              <a:buNone/>
              <a:defRPr>
                <a:solidFill>
                  <a:schemeClr val="folHlink"/>
                </a:solidFill>
              </a:defRPr>
            </a:lvl1pPr>
          </a:lstStyle>
          <a:p>
            <a:r>
              <a:rPr lang="zh-CN" dirty="0"/>
              <a:t>单击此处编辑母版副标题样式</a:t>
            </a:r>
          </a:p>
        </p:txBody>
      </p:sp>
      <p:sp>
        <p:nvSpPr>
          <p:cNvPr id="9" name="KSO_FD"/>
          <p:cNvSpPr>
            <a:spLocks noGrp="1" noChangeArrowheads="1"/>
          </p:cNvSpPr>
          <p:nvPr>
            <p:ph type="dt" sz="half" idx="2"/>
          </p:nvPr>
        </p:nvSpPr>
        <p:spPr bwMode="auto">
          <a:xfrm>
            <a:off x="457200" y="6245225"/>
            <a:ext cx="2133600" cy="476250"/>
          </a:xfrm>
          <a:prstGeom prst="rect">
            <a:avLst/>
          </a:prstGeom>
          <a:ln>
            <a:miter lim="800000"/>
          </a:ln>
        </p:spPr>
        <p:txBody>
          <a:bodyPr vert="horz" wrap="square" lIns="91440" tIns="45720" rIns="91440" bIns="45720" numCol="1" anchor="ctr" anchorCtr="0" compatLnSpc="1"/>
          <a:lstStyle>
            <a:lvl1pPr>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C35CA3DD-C9EE-4FF1-AD0F-DBEA6C80D7DE}"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t>2020-06-16</a:t>
            </a:fld>
            <a:endParaRPr kumimoji="0" 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10" name="KSO_FT"/>
          <p:cNvSpPr>
            <a:spLocks noGrp="1" noChangeArrowheads="1"/>
          </p:cNvSpPr>
          <p:nvPr>
            <p:ph type="ftr" sz="quarter" idx="3"/>
          </p:nvPr>
        </p:nvSpPr>
        <p:spPr bwMode="auto">
          <a:xfrm>
            <a:off x="3124200" y="6245225"/>
            <a:ext cx="2895600" cy="476250"/>
          </a:xfrm>
          <a:prstGeom prst="rect">
            <a:avLst/>
          </a:prstGeom>
          <a:ln>
            <a:miter lim="800000"/>
          </a:ln>
        </p:spPr>
        <p:txBody>
          <a:bodyPr vert="horz" wrap="square" lIns="91440" tIns="45720" rIns="91440" bIns="45720" numCol="1" anchor="ctr" anchorCtr="0" compatLnSpc="1"/>
          <a:lstStyle>
            <a:lvl1pPr>
              <a:defRPr/>
            </a:lvl1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11" name="KSO_FN"/>
          <p:cNvSpPr>
            <a:spLocks noGrp="1" noChangeArrowheads="1"/>
          </p:cNvSpPr>
          <p:nvPr>
            <p:ph type="sldNum" sz="quarter" idx="4"/>
          </p:nvPr>
        </p:nvSpPr>
        <p:spPr bwMode="auto">
          <a:xfrm>
            <a:off x="6553200" y="6245225"/>
            <a:ext cx="2133600" cy="476250"/>
          </a:xfrm>
          <a:prstGeom prst="rect">
            <a:avLst/>
          </a:prstGeom>
          <a:ln>
            <a:miter lim="800000"/>
          </a:ln>
        </p:spPr>
        <p:txBody>
          <a:bodyPr vert="horz" wrap="square" lIns="91440" tIns="45720" rIns="91440" bIns="45720" numCol="1" anchor="ctr" anchorCtr="0" compatLnSpc="1"/>
          <a:lstStyle/>
          <a:p>
            <a:pPr algn="r">
              <a:buNone/>
            </a:pPr>
            <a:fld id="{9A0DB2DC-4C9A-4742-B13C-FB6460FD3503}" type="slidenum">
              <a:rPr lang="zh-CN" altLang="en-US" dirty="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t>2020-06-16</a:t>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89675" y="228600"/>
            <a:ext cx="1982788" cy="6053138"/>
          </a:xfrm>
        </p:spPr>
        <p:txBody>
          <a:bodyPr vert="eaVert"/>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a:xfrm>
            <a:off x="339725" y="228600"/>
            <a:ext cx="5797550" cy="6053138"/>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t>2020-06-16</a:t>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自定义版式">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152400"/>
            <a:ext cx="8610600" cy="838200"/>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t>2020-06-16</a:t>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cSld name="标题，一项大型内容和两项小型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150938" y="214313"/>
            <a:ext cx="7793037" cy="1462087"/>
          </a:xfr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1042988" y="1773238"/>
            <a:ext cx="3810000" cy="4114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quarter" idx="2"/>
          </p:nvPr>
        </p:nvSpPr>
        <p:spPr>
          <a:xfrm>
            <a:off x="5005388" y="1773238"/>
            <a:ext cx="3810000" cy="19812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内容占位符 4"/>
          <p:cNvSpPr>
            <a:spLocks noGrp="1"/>
          </p:cNvSpPr>
          <p:nvPr>
            <p:ph sz="quarter" idx="3"/>
          </p:nvPr>
        </p:nvSpPr>
        <p:spPr>
          <a:xfrm>
            <a:off x="5005388" y="3906838"/>
            <a:ext cx="3810000" cy="19812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11" name="Rectangle 11"/>
          <p:cNvSpPr>
            <a:spLocks noGrp="1" noChangeArrowheads="1"/>
          </p:cNvSpPr>
          <p:nvPr>
            <p:ph type="dt" sz="half" idx="12"/>
          </p:nvPr>
        </p:nvSpPr>
        <p:spPr>
          <a:xfrm>
            <a:off x="6727825" y="6408738"/>
            <a:ext cx="1919288" cy="365125"/>
          </a:xfrm>
          <a:prstGeom prst="rect">
            <a:avLst/>
          </a:prstGeom>
        </p:spPr>
        <p:txBody>
          <a:bodyPr vert="horz" anchor="b"/>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Rectangle 12"/>
          <p:cNvSpPr>
            <a:spLocks noGrp="1" noChangeArrowheads="1"/>
          </p:cNvSpPr>
          <p:nvPr>
            <p:ph type="ftr" sz="quarter" idx="13"/>
          </p:nvPr>
        </p:nvSpPr>
        <p:spPr>
          <a:xfrm>
            <a:off x="4379913" y="6408738"/>
            <a:ext cx="2351088" cy="365125"/>
          </a:xfrm>
          <a:prstGeom prst="rect">
            <a:avLst/>
          </a:prstGeom>
        </p:spPr>
        <p:txBody>
          <a:bodyPr vert="horz" anchor="b"/>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课件制作人：谢希仁</a:t>
            </a:r>
          </a:p>
        </p:txBody>
      </p:sp>
      <p:sp>
        <p:nvSpPr>
          <p:cNvPr id="16" name="Rectangle 13"/>
          <p:cNvSpPr>
            <a:spLocks noGrp="1" noChangeArrowheads="1"/>
          </p:cNvSpPr>
          <p:nvPr>
            <p:ph type="sldNum" sz="quarter" idx="4"/>
          </p:nvPr>
        </p:nvSpPr>
        <p:spPr>
          <a:xfrm>
            <a:off x="8647113" y="6408738"/>
            <a:ext cx="366713" cy="365125"/>
          </a:xfrm>
          <a:prstGeom prst="rect">
            <a:avLst/>
          </a:prstGeom>
        </p:spPr>
        <p:txBody>
          <a:bodyPr vert="horz" anchor="b"/>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0C5C3AC-16EA-4792-BEB5-1590DD9BF665}" type="slidenum">
              <a:rPr kumimoji="0" lang="en-US" altLang="zh-CN" sz="10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en-US" altLang="zh-CN" sz="10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Click to edit Master title style</a:t>
            </a:r>
            <a:endParaRPr lang="zh-CN" altLang="en-US" dirty="0"/>
          </a:p>
        </p:txBody>
      </p:sp>
      <p:sp>
        <p:nvSpPr>
          <p:cNvPr id="3" name="Content Placeholder 2"/>
          <p:cNvSpPr>
            <a:spLocks noGrp="1"/>
          </p:cNvSpPr>
          <p:nvPr>
            <p:ph idx="1"/>
          </p:nvPr>
        </p:nvSpPr>
        <p:spPr/>
        <p:txBody>
          <a:bodyPr/>
          <a:lstStyle>
            <a:lvl3pPr>
              <a:defRPr>
                <a:latin typeface="华文新魏" pitchFamily="2" charset="-122"/>
                <a:ea typeface="华文新魏" pitchFamily="2" charset="-122"/>
              </a:defRPr>
            </a:lvl3pPr>
            <a:lvl4pPr>
              <a:defRPr sz="1800">
                <a:latin typeface="华文新魏" pitchFamily="2" charset="-122"/>
                <a:ea typeface="华文新魏" pitchFamily="2" charset="-122"/>
              </a:defRPr>
            </a:lvl4pPr>
            <a:lvl5pPr>
              <a:defRPr sz="1600">
                <a:latin typeface="华文新魏" pitchFamily="2" charset="-122"/>
                <a:ea typeface="华文新魏" pitchFamily="2" charset="-122"/>
              </a:defRPr>
            </a:lvl5pPr>
          </a:lstStyle>
          <a:p>
            <a:pPr lvl="0"/>
            <a:r>
              <a:rPr lang="en-US" altLang="zh-CN" dirty="0" smtClean="0"/>
              <a:t>Click to edit Master text styles</a:t>
            </a:r>
          </a:p>
          <a:p>
            <a:pPr lvl="1"/>
            <a:r>
              <a:rPr lang="en-US" altLang="zh-CN" dirty="0" smtClean="0"/>
              <a:t>Second level</a:t>
            </a:r>
          </a:p>
          <a:p>
            <a:pPr lvl="2"/>
            <a:r>
              <a:rPr lang="en-US" altLang="zh-CN" dirty="0" smtClean="0"/>
              <a:t>Third level</a:t>
            </a:r>
          </a:p>
          <a:p>
            <a:pPr lvl="3"/>
            <a:r>
              <a:rPr lang="en-US" altLang="zh-CN" dirty="0" smtClean="0"/>
              <a:t>Fourth level</a:t>
            </a:r>
          </a:p>
          <a:p>
            <a:pPr lvl="4"/>
            <a:r>
              <a:rPr lang="en-US" altLang="zh-CN" dirty="0" smtClean="0"/>
              <a:t>Fifth level</a:t>
            </a:r>
            <a:endParaRPr lang="zh-CN" altLang="en-US" dirty="0"/>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t>2020-06-16</a:t>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ltLang="zh-CN" smtClean="0"/>
              <a:t>Click to edit Master text styles</a:t>
            </a:r>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t>2020-06-16</a:t>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sz="half" idx="1"/>
          </p:nvPr>
        </p:nvSpPr>
        <p:spPr>
          <a:xfrm>
            <a:off x="339725" y="1089025"/>
            <a:ext cx="3889375" cy="5192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half" idx="2"/>
          </p:nvPr>
        </p:nvSpPr>
        <p:spPr>
          <a:xfrm>
            <a:off x="4381500" y="1089025"/>
            <a:ext cx="3890963" cy="5192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t>2020-06-16</a:t>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7" name="日期占位符 6"/>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t>2020-06-16</a:t>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t>2020-06-16</a:t>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t>2020-06-16</a:t>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ltLang="zh-CN" smtClean="0"/>
              <a:t>Click to edit Master title style</a:t>
            </a:r>
            <a:endParaRPr lang="zh-CN" alt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t>2020-06-16</a:t>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ltLang="zh-CN" smtClean="0"/>
              <a:t>Click to edit Master title style</a:t>
            </a:r>
            <a:endParaRPr lang="zh-CN" altLang="en-US"/>
          </a:p>
        </p:txBody>
      </p:sp>
      <p:sp>
        <p:nvSpPr>
          <p:cNvPr id="3" name="Picture Placeholder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just" defTabSz="914400" rtl="0" eaLnBrk="0" fontAlgn="base" latinLnBrk="0" hangingPunct="0">
              <a:lnSpc>
                <a:spcPct val="100000"/>
              </a:lnSpc>
              <a:spcBef>
                <a:spcPts val="1400"/>
              </a:spcBef>
              <a:spcAft>
                <a:spcPct val="0"/>
              </a:spcAft>
              <a:buClr>
                <a:srgbClr val="95953A"/>
              </a:buClr>
              <a:buSzPct val="50000"/>
              <a:buFont typeface="Wingdings" panose="05000000000000000000" pitchFamily="2" charset="2"/>
              <a:buNone/>
              <a:defRPr/>
            </a:pPr>
            <a:endParaRPr kumimoji="0" lang="zh-CN" altLang="en-US" sz="3200" b="0" i="0" u="none" strike="noStrike" kern="0" cap="none" spc="0" normalizeH="0" baseline="0" noProof="0" smtClean="0">
              <a:ln>
                <a:noFill/>
              </a:ln>
              <a:solidFill>
                <a:srgbClr val="0D0E0E"/>
              </a:solidFill>
              <a:effectLst/>
              <a:uLnTx/>
              <a:uFillTx/>
              <a:latin typeface="+mn-lt"/>
              <a:ea typeface="+mn-ea"/>
              <a:cs typeface="+mn-cs"/>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t>2020-06-16</a:t>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图片 6"/>
          <p:cNvPicPr>
            <a:picLocks noChangeAspect="1"/>
          </p:cNvPicPr>
          <p:nvPr/>
        </p:nvPicPr>
        <p:blipFill>
          <a:blip r:embed="rId15"/>
          <a:srcRect l="458" t="864" r="6148" b="6552"/>
          <a:stretch>
            <a:fillRect/>
          </a:stretch>
        </p:blipFill>
        <p:spPr>
          <a:xfrm>
            <a:off x="0" y="-17462"/>
            <a:ext cx="9151938" cy="6888162"/>
          </a:xfrm>
          <a:prstGeom prst="rect">
            <a:avLst/>
          </a:prstGeom>
          <a:noFill/>
          <a:ln w="9525">
            <a:noFill/>
          </a:ln>
        </p:spPr>
      </p:pic>
      <p:sp>
        <p:nvSpPr>
          <p:cNvPr id="1027" name="KSO_BT1"/>
          <p:cNvSpPr>
            <a:spLocks noGrp="1"/>
          </p:cNvSpPr>
          <p:nvPr>
            <p:ph type="title"/>
          </p:nvPr>
        </p:nvSpPr>
        <p:spPr>
          <a:xfrm>
            <a:off x="339725" y="228600"/>
            <a:ext cx="6843713" cy="700088"/>
          </a:xfrm>
          <a:prstGeom prst="rect">
            <a:avLst/>
          </a:prstGeom>
          <a:noFill/>
          <a:ln w="9525">
            <a:noFill/>
          </a:ln>
        </p:spPr>
        <p:txBody>
          <a:bodyPr anchor="b"/>
          <a:lstStyle/>
          <a:p>
            <a:pPr lvl="0"/>
            <a:r>
              <a:rPr lang="zh-CN" altLang="zh-CN" dirty="0"/>
              <a:t>单击此处编辑母版标题样式</a:t>
            </a:r>
          </a:p>
        </p:txBody>
      </p:sp>
      <p:sp>
        <p:nvSpPr>
          <p:cNvPr id="1028" name="KSO_BC1"/>
          <p:cNvSpPr>
            <a:spLocks noGrp="1"/>
          </p:cNvSpPr>
          <p:nvPr>
            <p:ph type="body" idx="1"/>
          </p:nvPr>
        </p:nvSpPr>
        <p:spPr>
          <a:xfrm>
            <a:off x="339725" y="1089025"/>
            <a:ext cx="7932738" cy="5192713"/>
          </a:xfrm>
          <a:prstGeom prst="rect">
            <a:avLst/>
          </a:prstGeom>
          <a:noFill/>
          <a:ln w="9525">
            <a:noFill/>
          </a:ln>
        </p:spPr>
        <p:txBody>
          <a:bodyPr/>
          <a:lstStyle/>
          <a:p>
            <a:pPr lvl="0"/>
            <a:r>
              <a:rPr lang="zh-CN" altLang="zh-CN" dirty="0"/>
              <a:t>单击此处编辑母版文本样式</a:t>
            </a:r>
          </a:p>
          <a:p>
            <a:pPr lvl="1"/>
            <a:r>
              <a:rPr lang="zh-CN" altLang="zh-CN" dirty="0"/>
              <a:t>第二级</a:t>
            </a:r>
          </a:p>
        </p:txBody>
      </p:sp>
      <p:sp>
        <p:nvSpPr>
          <p:cNvPr id="1029" name="KSO_FD"/>
          <p:cNvSpPr>
            <a:spLocks noGrp="1" noChangeArrowheads="1"/>
          </p:cNvSpPr>
          <p:nvPr>
            <p:ph type="dt" sz="half" idx="2"/>
          </p:nvPr>
        </p:nvSpPr>
        <p:spPr bwMode="auto">
          <a:xfrm>
            <a:off x="628650" y="6356350"/>
            <a:ext cx="2057400" cy="365125"/>
          </a:xfrm>
          <a:prstGeom prst="rect">
            <a:avLst/>
          </a:prstGeom>
          <a:noFill/>
          <a:ln w="9525">
            <a:noFill/>
            <a:miter lim="800000"/>
          </a:ln>
        </p:spPr>
        <p:txBody>
          <a:bodyPr vert="horz" wrap="square" lIns="91440" tIns="45720" rIns="91440" bIns="45720" numCol="1" anchor="ctr" anchorCtr="0" compatLnSpc="1"/>
          <a:lstStyle>
            <a:lvl1pPr eaLnBrk="0" hangingPunct="0">
              <a:buFont typeface="Arial" panose="020B0604020202020204" pitchFamily="34" charset="0"/>
              <a:buNone/>
              <a:defRPr sz="1200">
                <a:solidFill>
                  <a:srgbClr val="949596"/>
                </a:solidFill>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t>2020-06-16</a:t>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1030" name="KSO_FT"/>
          <p:cNvSpPr>
            <a:spLocks noGrp="1" noChangeArrowheads="1"/>
          </p:cNvSpPr>
          <p:nvPr>
            <p:ph type="ftr" sz="quarter" idx="3"/>
          </p:nvPr>
        </p:nvSpPr>
        <p:spPr bwMode="auto">
          <a:xfrm>
            <a:off x="3028950" y="6356350"/>
            <a:ext cx="3086100" cy="365125"/>
          </a:xfrm>
          <a:prstGeom prst="rect">
            <a:avLst/>
          </a:prstGeom>
          <a:noFill/>
          <a:ln w="9525">
            <a:noFill/>
            <a:miter lim="800000"/>
          </a:ln>
        </p:spPr>
        <p:txBody>
          <a:bodyPr vert="horz" wrap="square" lIns="91440" tIns="45720" rIns="91440" bIns="45720" numCol="1" anchor="ctr" anchorCtr="0" compatLnSpc="1"/>
          <a:lstStyle>
            <a:lvl1pPr algn="ctr" eaLnBrk="0" hangingPunct="0">
              <a:buFont typeface="Arial" panose="020B0604020202020204" pitchFamily="34" charset="0"/>
              <a:buNone/>
              <a:defRPr sz="1200">
                <a:solidFill>
                  <a:srgbClr val="949596"/>
                </a:solidFill>
              </a:defRPr>
            </a:lvl1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1031" name="KSO_FN"/>
          <p:cNvSpPr>
            <a:spLocks noGrp="1" noChangeArrowheads="1"/>
          </p:cNvSpPr>
          <p:nvPr>
            <p:ph type="sldNum" sz="quarter" idx="4"/>
          </p:nvPr>
        </p:nvSpPr>
        <p:spPr bwMode="auto">
          <a:xfrm>
            <a:off x="6457950" y="6356350"/>
            <a:ext cx="2057400" cy="365125"/>
          </a:xfrm>
          <a:prstGeom prst="rect">
            <a:avLst/>
          </a:prstGeom>
          <a:noFill/>
          <a:ln w="9525">
            <a:noFill/>
            <a:miter lim="800000"/>
          </a:ln>
        </p:spPr>
        <p:txBody>
          <a:bodyPr vert="horz" wrap="square" lIns="91440" tIns="45720" rIns="91440" bIns="45720" numCol="1" anchor="ctr" anchorCtr="0" compatLnSpc="1"/>
          <a:lstStyle>
            <a:lvl1pPr algn="r">
              <a:defRPr sz="1200">
                <a:solidFill>
                  <a:srgbClr val="949596"/>
                </a:solidFill>
              </a:defRPr>
            </a:lvl1pPr>
          </a:lstStyle>
          <a:p>
            <a:pPr lvl="0">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l" rtl="0" eaLnBrk="0" fontAlgn="base" hangingPunct="0">
        <a:lnSpc>
          <a:spcPct val="90000"/>
        </a:lnSpc>
        <a:spcBef>
          <a:spcPct val="0"/>
        </a:spcBef>
        <a:spcAft>
          <a:spcPct val="0"/>
        </a:spcAft>
        <a:defRPr sz="3600" b="1">
          <a:solidFill>
            <a:schemeClr val="accent1"/>
          </a:solidFill>
          <a:latin typeface="+mj-lt"/>
          <a:ea typeface="+mj-ea"/>
          <a:cs typeface="+mj-cs"/>
        </a:defRPr>
      </a:lvl1pPr>
      <a:lvl2pPr algn="l" rtl="0" eaLnBrk="0" fontAlgn="base" hangingPunct="0">
        <a:lnSpc>
          <a:spcPct val="90000"/>
        </a:lnSpc>
        <a:spcBef>
          <a:spcPct val="0"/>
        </a:spcBef>
        <a:spcAft>
          <a:spcPct val="0"/>
        </a:spcAft>
        <a:defRPr sz="3600" b="1">
          <a:solidFill>
            <a:schemeClr val="accent1"/>
          </a:solidFill>
          <a:latin typeface="华文新魏" pitchFamily="2" charset="-122"/>
          <a:ea typeface="华文新魏" pitchFamily="2" charset="-122"/>
        </a:defRPr>
      </a:lvl2pPr>
      <a:lvl3pPr algn="l" rtl="0" eaLnBrk="0" fontAlgn="base" hangingPunct="0">
        <a:lnSpc>
          <a:spcPct val="90000"/>
        </a:lnSpc>
        <a:spcBef>
          <a:spcPct val="0"/>
        </a:spcBef>
        <a:spcAft>
          <a:spcPct val="0"/>
        </a:spcAft>
        <a:defRPr sz="3600" b="1">
          <a:solidFill>
            <a:schemeClr val="accent1"/>
          </a:solidFill>
          <a:latin typeface="华文新魏" pitchFamily="2" charset="-122"/>
          <a:ea typeface="华文新魏" pitchFamily="2" charset="-122"/>
        </a:defRPr>
      </a:lvl3pPr>
      <a:lvl4pPr algn="l" rtl="0" eaLnBrk="0" fontAlgn="base" hangingPunct="0">
        <a:lnSpc>
          <a:spcPct val="90000"/>
        </a:lnSpc>
        <a:spcBef>
          <a:spcPct val="0"/>
        </a:spcBef>
        <a:spcAft>
          <a:spcPct val="0"/>
        </a:spcAft>
        <a:defRPr sz="3600" b="1">
          <a:solidFill>
            <a:schemeClr val="accent1"/>
          </a:solidFill>
          <a:latin typeface="华文新魏" pitchFamily="2" charset="-122"/>
          <a:ea typeface="华文新魏" pitchFamily="2" charset="-122"/>
        </a:defRPr>
      </a:lvl4pPr>
      <a:lvl5pPr algn="l" rtl="0" eaLnBrk="0" fontAlgn="base" hangingPunct="0">
        <a:lnSpc>
          <a:spcPct val="90000"/>
        </a:lnSpc>
        <a:spcBef>
          <a:spcPct val="0"/>
        </a:spcBef>
        <a:spcAft>
          <a:spcPct val="0"/>
        </a:spcAft>
        <a:defRPr sz="3600" b="1">
          <a:solidFill>
            <a:schemeClr val="accent1"/>
          </a:solidFill>
          <a:latin typeface="华文新魏" pitchFamily="2" charset="-122"/>
          <a:ea typeface="华文新魏" pitchFamily="2" charset="-122"/>
        </a:defRPr>
      </a:lvl5pPr>
      <a:lvl6pPr marL="457200" algn="l" rtl="0" fontAlgn="base">
        <a:lnSpc>
          <a:spcPct val="90000"/>
        </a:lnSpc>
        <a:spcBef>
          <a:spcPct val="0"/>
        </a:spcBef>
        <a:spcAft>
          <a:spcPct val="0"/>
        </a:spcAft>
        <a:defRPr sz="3600" b="1">
          <a:solidFill>
            <a:schemeClr val="accent1"/>
          </a:solidFill>
          <a:latin typeface="华文新魏" pitchFamily="2" charset="-122"/>
          <a:ea typeface="华文新魏" pitchFamily="2" charset="-122"/>
        </a:defRPr>
      </a:lvl6pPr>
      <a:lvl7pPr marL="914400" algn="l" rtl="0" fontAlgn="base">
        <a:lnSpc>
          <a:spcPct val="90000"/>
        </a:lnSpc>
        <a:spcBef>
          <a:spcPct val="0"/>
        </a:spcBef>
        <a:spcAft>
          <a:spcPct val="0"/>
        </a:spcAft>
        <a:defRPr sz="3600" b="1">
          <a:solidFill>
            <a:schemeClr val="accent1"/>
          </a:solidFill>
          <a:latin typeface="华文新魏" pitchFamily="2" charset="-122"/>
          <a:ea typeface="华文新魏" pitchFamily="2" charset="-122"/>
        </a:defRPr>
      </a:lvl7pPr>
      <a:lvl8pPr marL="1371600" algn="l" rtl="0" fontAlgn="base">
        <a:lnSpc>
          <a:spcPct val="90000"/>
        </a:lnSpc>
        <a:spcBef>
          <a:spcPct val="0"/>
        </a:spcBef>
        <a:spcAft>
          <a:spcPct val="0"/>
        </a:spcAft>
        <a:defRPr sz="3600" b="1">
          <a:solidFill>
            <a:schemeClr val="accent1"/>
          </a:solidFill>
          <a:latin typeface="华文新魏" pitchFamily="2" charset="-122"/>
          <a:ea typeface="华文新魏" pitchFamily="2" charset="-122"/>
        </a:defRPr>
      </a:lvl8pPr>
      <a:lvl9pPr marL="1828800" algn="l" rtl="0" fontAlgn="base">
        <a:lnSpc>
          <a:spcPct val="90000"/>
        </a:lnSpc>
        <a:spcBef>
          <a:spcPct val="0"/>
        </a:spcBef>
        <a:spcAft>
          <a:spcPct val="0"/>
        </a:spcAft>
        <a:defRPr sz="3600" b="1">
          <a:solidFill>
            <a:schemeClr val="accent1"/>
          </a:solidFill>
          <a:latin typeface="华文新魏" pitchFamily="2" charset="-122"/>
          <a:ea typeface="华文新魏" pitchFamily="2" charset="-122"/>
        </a:defRPr>
      </a:lvl9pPr>
    </p:titleStyle>
    <p:bodyStyle>
      <a:lvl1pPr marL="357505" indent="-357505" algn="just" rtl="0" eaLnBrk="0" fontAlgn="base" hangingPunct="0">
        <a:spcBef>
          <a:spcPts val="1400"/>
        </a:spcBef>
        <a:spcAft>
          <a:spcPct val="0"/>
        </a:spcAft>
        <a:buClr>
          <a:srgbClr val="95953A"/>
        </a:buClr>
        <a:buSzPct val="50000"/>
        <a:buFont typeface="Wingdings" panose="05000000000000000000" pitchFamily="2" charset="2"/>
        <a:buChar char="p"/>
        <a:defRPr sz="2800">
          <a:solidFill>
            <a:srgbClr val="0D0E0E"/>
          </a:solidFill>
          <a:latin typeface="+mn-lt"/>
          <a:ea typeface="+mn-ea"/>
          <a:cs typeface="+mn-cs"/>
        </a:defRPr>
      </a:lvl1pPr>
      <a:lvl2pPr marL="357505" indent="-357505" algn="just" rtl="0" eaLnBrk="0" fontAlgn="base" hangingPunct="0">
        <a:lnSpc>
          <a:spcPct val="130000"/>
        </a:lnSpc>
        <a:spcBef>
          <a:spcPct val="0"/>
        </a:spcBef>
        <a:spcAft>
          <a:spcPts val="600"/>
        </a:spcAft>
        <a:buClr>
          <a:srgbClr val="D8D89A"/>
        </a:buClr>
        <a:buFont typeface="幼圆" pitchFamily="49" charset="-122"/>
        <a:buChar char=" "/>
        <a:defRPr sz="2400">
          <a:solidFill>
            <a:srgbClr val="7D7D7D"/>
          </a:solidFill>
          <a:latin typeface="华文新魏" pitchFamily="2" charset="-122"/>
          <a:ea typeface="华文新魏"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itchFamily="49"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itchFamily="49"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itchFamily="49" charset="-122"/>
        </a:defRPr>
      </a:lvl5pPr>
      <a:lvl6pPr marL="25146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itchFamily="49" charset="-122"/>
        </a:defRPr>
      </a:lvl6pPr>
      <a:lvl7pPr marL="29718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itchFamily="49" charset="-122"/>
        </a:defRPr>
      </a:lvl7pPr>
      <a:lvl8pPr marL="34290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itchFamily="49" charset="-122"/>
        </a:defRPr>
      </a:lvl8pPr>
      <a:lvl9pPr marL="38862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itchFamily="49"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s://baike.baidu.com/item/%E8%B7%AF%E5%BE%84%E8%A6%86%E7%9B%96"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www.51testing.com/batch.download.php?aid=23409" TargetMode="Externa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13.xml"/><Relationship Id="rId1" Type="http://schemas.openxmlformats.org/officeDocument/2006/relationships/vmlDrawing" Target="../drawings/vmlDrawing1.vml"/><Relationship Id="rId6" Type="http://schemas.openxmlformats.org/officeDocument/2006/relationships/image" Target="../media/image9.emf"/><Relationship Id="rId5" Type="http://schemas.openxmlformats.org/officeDocument/2006/relationships/oleObject" Target="../embeddings/oleObject2.bin"/><Relationship Id="rId4" Type="http://schemas.openxmlformats.org/officeDocument/2006/relationships/image" Target="../media/image8.em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9.emf"/><Relationship Id="rId5" Type="http://schemas.openxmlformats.org/officeDocument/2006/relationships/oleObject" Target="../embeddings/oleObject4.bin"/><Relationship Id="rId4" Type="http://schemas.openxmlformats.org/officeDocument/2006/relationships/image" Target="../media/image12.png"/></Relationships>
</file>

<file path=ppt/slides/_rels/slide4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hyperlink" Target="http://www.51testing.com/html/14/javascript:;" TargetMode="Externa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13.em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hyperlink" Target="https://baike.baidu.com/item/%E6%9D%A1%E4%BB%B6%E7%BC%96%E8%AF%91" TargetMode="Externa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Rectangle 2"/>
          <p:cNvSpPr>
            <a:spLocks noGrp="1" noChangeArrowheads="1"/>
          </p:cNvSpPr>
          <p:nvPr>
            <p:ph type="ctrTitle"/>
          </p:nvPr>
        </p:nvSpPr>
        <p:spPr>
          <a:xfrm>
            <a:off x="2573338" y="2782570"/>
            <a:ext cx="5110162" cy="1470025"/>
          </a:xfrm>
        </p:spPr>
        <p:txBody>
          <a:bodyPr>
            <a:noAutofit/>
          </a:bodyPr>
          <a:lstStyle/>
          <a:p>
            <a:pPr algn="ctr"/>
            <a:r>
              <a:rPr lang="zh-CN" altLang="en-US" sz="8800" dirty="0" smtClean="0"/>
              <a:t>白盒测试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049"/>
                                        </p:tgtEl>
                                        <p:attrNameLst>
                                          <p:attrName>style.visibility</p:attrName>
                                        </p:attrNameLst>
                                      </p:cBhvr>
                                      <p:to>
                                        <p:strVal val="visible"/>
                                      </p:to>
                                    </p:set>
                                    <p:animEffect transition="in" filter="fade">
                                      <p:cBhvr>
                                        <p:cTn id="7" dur="2000"/>
                                        <p:tgtEl>
                                          <p:spTgt spid="2049"/>
                                        </p:tgtEl>
                                      </p:cBhvr>
                                    </p:animEffect>
                                    <p:anim calcmode="lin" valueType="num">
                                      <p:cBhvr>
                                        <p:cTn id="8" dur="2000" fill="hold"/>
                                        <p:tgtEl>
                                          <p:spTgt spid="2049"/>
                                        </p:tgtEl>
                                        <p:attrNameLst>
                                          <p:attrName>ppt_w</p:attrName>
                                        </p:attrNameLst>
                                      </p:cBhvr>
                                      <p:tavLst>
                                        <p:tav tm="0" fmla="#ppt_w*sin(2.5*pi*$)">
                                          <p:val>
                                            <p:fltVal val="0"/>
                                          </p:val>
                                        </p:tav>
                                        <p:tav tm="100000">
                                          <p:val>
                                            <p:fltVal val="1"/>
                                          </p:val>
                                        </p:tav>
                                      </p:tavLst>
                                    </p:anim>
                                    <p:anim calcmode="lin" valueType="num">
                                      <p:cBhvr>
                                        <p:cTn id="9" dur="2000" fill="hold"/>
                                        <p:tgtEl>
                                          <p:spTgt spid="204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a:xfrm>
            <a:off x="298178" y="927579"/>
            <a:ext cx="6172200" cy="600092"/>
          </a:xfrm>
          <a:noFill/>
          <a:ln>
            <a:noFill/>
          </a:ln>
          <a:effectLst/>
          <a:scene3d>
            <a:camera prst="orthographicFront"/>
            <a:lightRig rig="balanced" dir="t"/>
          </a:scene3d>
          <a:sp3d prstMaterial="plastic"/>
        </p:spPr>
        <p:txBody>
          <a:bodyPr vert="horz" lIns="34290" tIns="0" rIns="34290" bIns="0" anchor="b" anchorCtr="0">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50" b="1" i="0" u="none" strike="noStrike" kern="1200" cap="all" spc="0" normalizeH="0" baseline="0" noProof="0"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uLnTx/>
                <a:uFillTx/>
                <a:latin typeface="+mj-lt"/>
                <a:ea typeface="+mj-ea"/>
                <a:cs typeface="+mj-cs"/>
              </a:rPr>
              <a:t>白盒测试的测试用例设计方法</a:t>
            </a:r>
          </a:p>
        </p:txBody>
      </p:sp>
      <p:sp>
        <p:nvSpPr>
          <p:cNvPr id="18435" name="内容占位符 6"/>
          <p:cNvSpPr>
            <a:spLocks noGrp="1"/>
          </p:cNvSpPr>
          <p:nvPr>
            <p:ph sz="quarter" idx="2"/>
          </p:nvPr>
        </p:nvSpPr>
        <p:spPr>
          <a:xfrm>
            <a:off x="590550" y="1448515"/>
            <a:ext cx="5238750" cy="4157663"/>
          </a:xfrm>
        </p:spPr>
        <p:txBody>
          <a:bodyPr vert="horz" wrap="square" lIns="68580" tIns="34290" rIns="68580" bIns="34290" anchor="t">
            <a:normAutofit fontScale="92500"/>
          </a:bodyPr>
          <a:lstStyle/>
          <a:p>
            <a:pPr eaLnBrk="1" hangingPunct="1">
              <a:buSzPct val="73000"/>
            </a:pPr>
            <a:r>
              <a:rPr lang="en-US" altLang="zh-CN" sz="3000" b="1" kern="1200" dirty="0">
                <a:latin typeface="+mn-lt"/>
                <a:ea typeface="+mn-ea"/>
                <a:cs typeface="+mn-cs"/>
              </a:rPr>
              <a:t>1</a:t>
            </a:r>
            <a:r>
              <a:rPr lang="zh-CN" altLang="en-US" sz="3000" b="1" kern="1200" dirty="0">
                <a:latin typeface="+mn-lt"/>
                <a:ea typeface="+mn-ea"/>
                <a:cs typeface="+mn-cs"/>
              </a:rPr>
              <a:t>、逻辑覆盖法：</a:t>
            </a:r>
            <a:endParaRPr lang="en-US" altLang="zh-CN" sz="3000" b="1" kern="1200" dirty="0">
              <a:latin typeface="+mn-lt"/>
              <a:ea typeface="+mn-ea"/>
              <a:cs typeface="+mn-cs"/>
            </a:endParaRPr>
          </a:p>
          <a:p>
            <a:pPr lvl="1" eaLnBrk="1" hangingPunct="1">
              <a:buSzPct val="80000"/>
            </a:pPr>
            <a:r>
              <a:rPr lang="zh-CN" altLang="en-US" sz="3000" kern="1200" dirty="0">
                <a:latin typeface="+mn-lt"/>
                <a:ea typeface="+mn-ea"/>
                <a:cs typeface="+mn-cs"/>
              </a:rPr>
              <a:t>语句覆盖</a:t>
            </a:r>
            <a:endParaRPr lang="en-US" altLang="zh-CN" sz="3000" kern="1200" dirty="0">
              <a:latin typeface="+mn-lt"/>
              <a:ea typeface="+mn-ea"/>
              <a:cs typeface="+mn-cs"/>
            </a:endParaRPr>
          </a:p>
          <a:p>
            <a:pPr lvl="1" eaLnBrk="1" hangingPunct="1">
              <a:buSzPct val="80000"/>
            </a:pPr>
            <a:r>
              <a:rPr lang="zh-CN" altLang="en-US" sz="3000" kern="1200" dirty="0">
                <a:latin typeface="+mn-lt"/>
                <a:ea typeface="+mn-ea"/>
                <a:cs typeface="+mn-cs"/>
              </a:rPr>
              <a:t>判定覆盖</a:t>
            </a:r>
            <a:endParaRPr lang="en-US" altLang="zh-CN" sz="3000" kern="1200" dirty="0">
              <a:latin typeface="+mn-lt"/>
              <a:ea typeface="+mn-ea"/>
              <a:cs typeface="+mn-cs"/>
            </a:endParaRPr>
          </a:p>
          <a:p>
            <a:pPr lvl="1" eaLnBrk="1" hangingPunct="1">
              <a:buSzPct val="80000"/>
            </a:pPr>
            <a:r>
              <a:rPr lang="zh-CN" altLang="en-US" sz="3000" kern="1200" dirty="0">
                <a:latin typeface="+mn-lt"/>
                <a:ea typeface="+mn-ea"/>
                <a:cs typeface="+mn-cs"/>
              </a:rPr>
              <a:t>条件覆盖</a:t>
            </a:r>
            <a:endParaRPr lang="en-US" altLang="zh-CN" sz="3000" kern="1200" dirty="0">
              <a:latin typeface="+mn-lt"/>
              <a:ea typeface="+mn-ea"/>
              <a:cs typeface="+mn-cs"/>
            </a:endParaRPr>
          </a:p>
          <a:p>
            <a:pPr lvl="1" eaLnBrk="1" hangingPunct="1">
              <a:buSzPct val="80000"/>
            </a:pPr>
            <a:r>
              <a:rPr lang="zh-CN" altLang="en-US" sz="3000" kern="1200" dirty="0">
                <a:latin typeface="+mn-lt"/>
                <a:ea typeface="+mn-ea"/>
                <a:cs typeface="+mn-cs"/>
              </a:rPr>
              <a:t>判定</a:t>
            </a:r>
            <a:r>
              <a:rPr lang="en-US" altLang="zh-CN" sz="3000" kern="1200" dirty="0">
                <a:latin typeface="+mn-lt"/>
                <a:ea typeface="+mn-ea"/>
                <a:cs typeface="+mn-cs"/>
              </a:rPr>
              <a:t>/</a:t>
            </a:r>
            <a:r>
              <a:rPr lang="zh-CN" altLang="en-US" sz="3000" kern="1200" dirty="0">
                <a:latin typeface="+mn-lt"/>
                <a:ea typeface="+mn-ea"/>
                <a:cs typeface="+mn-cs"/>
              </a:rPr>
              <a:t>条件覆盖</a:t>
            </a:r>
            <a:endParaRPr lang="en-US" altLang="zh-CN" sz="3000" kern="1200" dirty="0">
              <a:latin typeface="+mn-lt"/>
              <a:ea typeface="+mn-ea"/>
              <a:cs typeface="+mn-cs"/>
            </a:endParaRPr>
          </a:p>
          <a:p>
            <a:pPr lvl="1" eaLnBrk="1" hangingPunct="1">
              <a:buSzPct val="80000"/>
            </a:pPr>
            <a:r>
              <a:rPr lang="zh-CN" altLang="en-US" sz="3000" kern="1200" dirty="0">
                <a:latin typeface="+mn-lt"/>
                <a:ea typeface="+mn-ea"/>
                <a:cs typeface="+mn-cs"/>
              </a:rPr>
              <a:t>条件组合覆盖</a:t>
            </a:r>
            <a:endParaRPr lang="en-US" altLang="zh-CN" sz="3000" kern="1200" dirty="0">
              <a:latin typeface="+mn-lt"/>
              <a:ea typeface="+mn-ea"/>
              <a:cs typeface="+mn-cs"/>
            </a:endParaRPr>
          </a:p>
          <a:p>
            <a:pPr lvl="1" eaLnBrk="1" hangingPunct="1">
              <a:buSzPct val="80000"/>
            </a:pPr>
            <a:r>
              <a:rPr lang="zh-CN" altLang="en-US" sz="3000" kern="1200" dirty="0">
                <a:latin typeface="+mn-lt"/>
                <a:ea typeface="+mn-ea"/>
                <a:cs typeface="+mn-cs"/>
              </a:rPr>
              <a:t>路径覆盖</a:t>
            </a:r>
            <a:endParaRPr lang="en-US" altLang="zh-CN" sz="3000" kern="1200" dirty="0">
              <a:latin typeface="+mn-lt"/>
              <a:ea typeface="+mn-ea"/>
              <a:cs typeface="+mn-cs"/>
            </a:endParaRPr>
          </a:p>
          <a:p>
            <a:pPr lvl="1" algn="ctr" eaLnBrk="1" hangingPunct="1">
              <a:buSzPct val="80000"/>
            </a:pPr>
            <a:endParaRPr lang="zh-CN" altLang="en-US" sz="2700" kern="1200" dirty="0">
              <a:latin typeface="+mn-lt"/>
              <a:ea typeface="+mn-ea"/>
              <a:cs typeface="+mn-cs"/>
            </a:endParaRPr>
          </a:p>
        </p:txBody>
      </p:sp>
      <p:sp>
        <p:nvSpPr>
          <p:cNvPr id="22532" name="日期占位符 6"/>
          <p:cNvSpPr txBox="1">
            <a:spLocks noGrp="1"/>
          </p:cNvSpPr>
          <p:nvPr>
            <p:ph type="dt" sz="half" idx="12"/>
          </p:nvPr>
        </p:nvSpPr>
        <p:spPr>
          <a:xfrm>
            <a:off x="4327922" y="5775722"/>
            <a:ext cx="1501378" cy="170259"/>
          </a:xfrm>
          <a:noFill/>
          <a:ln>
            <a:noFill/>
          </a:ln>
        </p:spPr>
        <p:txBody>
          <a:bodyPr tIns="0" bIns="0" anchor="b"/>
          <a:lstStyle/>
          <a:p>
            <a:pPr marL="0" indent="0" eaLnBrk="1" hangingPunct="1">
              <a:spcBef>
                <a:spcPct val="0"/>
              </a:spcBef>
              <a:buClrTx/>
              <a:buSzTx/>
              <a:buFontTx/>
              <a:buNone/>
            </a:pPr>
            <a:r>
              <a:rPr lang="en-US" altLang="zh-CN" sz="750" kern="1200" dirty="0">
                <a:solidFill>
                  <a:schemeClr val="tx2"/>
                </a:solidFill>
                <a:latin typeface="Arial" panose="020B0604020202020204" pitchFamily="34" charset="0"/>
                <a:ea typeface="宋体" panose="02010600030101010101" pitchFamily="2" charset="-122"/>
                <a:cs typeface="+mn-cs"/>
              </a:rPr>
              <a:t>   《</a:t>
            </a:r>
            <a:r>
              <a:rPr lang="zh-CN" altLang="en-US" sz="750" kern="1200" dirty="0">
                <a:solidFill>
                  <a:schemeClr val="tx2"/>
                </a:solidFill>
                <a:latin typeface="Arial" panose="020B0604020202020204" pitchFamily="34" charset="0"/>
                <a:ea typeface="宋体" panose="02010600030101010101" pitchFamily="2" charset="-122"/>
                <a:cs typeface="+mn-cs"/>
              </a:rPr>
              <a:t>软件工程</a:t>
            </a:r>
            <a:r>
              <a:rPr lang="en-US" altLang="zh-CN" sz="750" kern="1200" dirty="0">
                <a:solidFill>
                  <a:schemeClr val="tx2"/>
                </a:solidFill>
                <a:latin typeface="Arial" panose="020B0604020202020204" pitchFamily="34" charset="0"/>
                <a:ea typeface="宋体" panose="02010600030101010101" pitchFamily="2" charset="-122"/>
                <a:cs typeface="+mn-cs"/>
              </a:rPr>
              <a:t>》</a:t>
            </a:r>
            <a:r>
              <a:rPr lang="zh-CN" altLang="en-US" sz="750" kern="1200" dirty="0">
                <a:solidFill>
                  <a:schemeClr val="tx2"/>
                </a:solidFill>
                <a:latin typeface="Arial" panose="020B0604020202020204" pitchFamily="34" charset="0"/>
                <a:ea typeface="宋体" panose="02010600030101010101" pitchFamily="2" charset="-122"/>
                <a:cs typeface="+mn-cs"/>
              </a:rPr>
              <a:t>教学</a:t>
            </a:r>
          </a:p>
        </p:txBody>
      </p:sp>
      <p:sp>
        <p:nvSpPr>
          <p:cNvPr id="2" name="圆角矩形标注 1"/>
          <p:cNvSpPr/>
          <p:nvPr/>
        </p:nvSpPr>
        <p:spPr>
          <a:xfrm>
            <a:off x="4502944" y="927497"/>
            <a:ext cx="3580210" cy="809625"/>
          </a:xfrm>
          <a:prstGeom prst="wedgeRoundRectCallout">
            <a:avLst>
              <a:gd name="adj1" fmla="val -99497"/>
              <a:gd name="adj2" fmla="val 104911"/>
              <a:gd name="adj3" fmla="val 16667"/>
            </a:avLst>
          </a:prstGeom>
        </p:spPr>
        <p:style>
          <a:lnRef idx="1">
            <a:schemeClr val="accent1"/>
          </a:lnRef>
          <a:fillRef idx="2">
            <a:schemeClr val="accent1"/>
          </a:fillRef>
          <a:effectRef idx="1">
            <a:schemeClr val="accent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tx1"/>
                </a:solidFill>
                <a:effectLst/>
                <a:uLnTx/>
                <a:uFillTx/>
                <a:latin typeface="+mn-lt"/>
                <a:ea typeface="+mn-ea"/>
                <a:cs typeface="+mn-cs"/>
              </a:rPr>
              <a:t>每条</a:t>
            </a:r>
            <a:r>
              <a:rPr kumimoji="0" lang="zh-CN" altLang="en-US" sz="2400" b="0" i="0" u="none" strike="noStrike" kern="1200" cap="none" spc="0" normalizeH="0" baseline="0" noProof="0" dirty="0">
                <a:ln>
                  <a:noFill/>
                </a:ln>
                <a:solidFill>
                  <a:srgbClr val="FF0000"/>
                </a:solidFill>
                <a:effectLst/>
                <a:uLnTx/>
                <a:uFillTx/>
                <a:latin typeface="+mn-lt"/>
                <a:ea typeface="+mn-ea"/>
                <a:cs typeface="+mn-cs"/>
              </a:rPr>
              <a:t>语句</a:t>
            </a:r>
            <a:r>
              <a:rPr kumimoji="0" lang="zh-CN" altLang="en-US" sz="2400" b="0" i="0" u="none" strike="noStrike" kern="1200" cap="none" spc="0" normalizeH="0" baseline="0" noProof="0" dirty="0">
                <a:ln>
                  <a:noFill/>
                </a:ln>
                <a:solidFill>
                  <a:schemeClr val="dk1"/>
                </a:solidFill>
                <a:effectLst/>
                <a:uLnTx/>
                <a:uFillTx/>
                <a:latin typeface="+mn-lt"/>
                <a:ea typeface="+mn-ea"/>
                <a:cs typeface="+mn-cs"/>
              </a:rPr>
              <a:t>至少执行一次</a:t>
            </a:r>
            <a:r>
              <a:rPr kumimoji="0" lang="en-US" altLang="zh-CN" sz="2400" b="0" i="0" u="none" strike="noStrike" kern="1200" cap="none" spc="0" normalizeH="0" baseline="0" noProof="0" dirty="0">
                <a:ln>
                  <a:noFill/>
                </a:ln>
                <a:solidFill>
                  <a:schemeClr val="dk1"/>
                </a:solidFill>
                <a:effectLst/>
                <a:uLnTx/>
                <a:uFillTx/>
                <a:latin typeface="+mn-lt"/>
                <a:ea typeface="+mn-ea"/>
                <a:cs typeface="+mn-cs"/>
              </a:rPr>
              <a:t>.</a:t>
            </a:r>
            <a:endParaRPr kumimoji="0" lang="zh-CN" altLang="en-US" sz="2400" b="0" i="0" u="none" strike="noStrike" kern="1200" cap="none" spc="0" normalizeH="0" baseline="0" noProof="0" dirty="0">
              <a:ln>
                <a:noFill/>
              </a:ln>
              <a:solidFill>
                <a:schemeClr val="dk1"/>
              </a:solidFill>
              <a:effectLst/>
              <a:uLnTx/>
              <a:uFillTx/>
              <a:latin typeface="+mn-lt"/>
              <a:ea typeface="+mn-ea"/>
              <a:cs typeface="+mn-cs"/>
            </a:endParaRPr>
          </a:p>
        </p:txBody>
      </p:sp>
      <p:sp>
        <p:nvSpPr>
          <p:cNvPr id="6" name="圆角矩形标注 5"/>
          <p:cNvSpPr/>
          <p:nvPr/>
        </p:nvSpPr>
        <p:spPr>
          <a:xfrm>
            <a:off x="4491038" y="1544241"/>
            <a:ext cx="3580210" cy="810816"/>
          </a:xfrm>
          <a:prstGeom prst="wedgeRoundRectCallout">
            <a:avLst>
              <a:gd name="adj1" fmla="val -99803"/>
              <a:gd name="adj2" fmla="val 95462"/>
              <a:gd name="adj3" fmla="val 16667"/>
            </a:avLst>
          </a:prstGeom>
        </p:spPr>
        <p:style>
          <a:lnRef idx="1">
            <a:schemeClr val="accent1"/>
          </a:lnRef>
          <a:fillRef idx="2">
            <a:schemeClr val="accent1"/>
          </a:fillRef>
          <a:effectRef idx="1">
            <a:schemeClr val="accent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dk1"/>
                </a:solidFill>
                <a:effectLst/>
                <a:uLnTx/>
                <a:uFillTx/>
                <a:latin typeface="+mn-lt"/>
                <a:ea typeface="+mn-ea"/>
                <a:cs typeface="+mn-cs"/>
              </a:rPr>
              <a:t>每个</a:t>
            </a:r>
            <a:r>
              <a:rPr kumimoji="0" lang="zh-CN" altLang="en-US" sz="2400" b="0" i="0" u="none" strike="noStrike" kern="1200" cap="none" spc="0" normalizeH="0" baseline="0" noProof="0" dirty="0">
                <a:ln>
                  <a:noFill/>
                </a:ln>
                <a:solidFill>
                  <a:srgbClr val="FF0000"/>
                </a:solidFill>
                <a:effectLst/>
                <a:uLnTx/>
                <a:uFillTx/>
                <a:latin typeface="+mn-lt"/>
                <a:ea typeface="+mn-ea"/>
                <a:cs typeface="+mn-cs"/>
              </a:rPr>
              <a:t>判定</a:t>
            </a:r>
            <a:r>
              <a:rPr kumimoji="0" lang="zh-CN" altLang="en-US" sz="2400" b="0" i="0" u="none" strike="noStrike" kern="1200" cap="none" spc="0" normalizeH="0" baseline="0" noProof="0" dirty="0">
                <a:ln>
                  <a:noFill/>
                </a:ln>
                <a:solidFill>
                  <a:schemeClr val="dk1"/>
                </a:solidFill>
                <a:effectLst/>
                <a:uLnTx/>
                <a:uFillTx/>
                <a:latin typeface="+mn-lt"/>
                <a:ea typeface="+mn-ea"/>
                <a:cs typeface="+mn-cs"/>
              </a:rPr>
              <a:t>的</a:t>
            </a:r>
            <a:r>
              <a:rPr kumimoji="0" lang="zh-CN" altLang="en-US" sz="2400" b="0" i="0" u="none" strike="noStrike" kern="1200" cap="none" spc="0" normalizeH="0" baseline="0" noProof="0" dirty="0">
                <a:ln>
                  <a:noFill/>
                </a:ln>
                <a:solidFill>
                  <a:srgbClr val="FFC000"/>
                </a:solidFill>
                <a:effectLst/>
                <a:uLnTx/>
                <a:uFillTx/>
                <a:latin typeface="+mn-lt"/>
                <a:ea typeface="+mn-ea"/>
                <a:cs typeface="+mn-cs"/>
              </a:rPr>
              <a:t>每个分支</a:t>
            </a:r>
            <a:r>
              <a:rPr kumimoji="0" lang="zh-CN" altLang="en-US" sz="2400" b="0" i="0" u="none" strike="noStrike" kern="1200" cap="none" spc="0" normalizeH="0" baseline="0" noProof="0" dirty="0">
                <a:ln>
                  <a:noFill/>
                </a:ln>
                <a:solidFill>
                  <a:schemeClr val="dk1"/>
                </a:solidFill>
                <a:effectLst/>
                <a:uLnTx/>
                <a:uFillTx/>
                <a:latin typeface="+mn-lt"/>
                <a:ea typeface="+mn-ea"/>
                <a:cs typeface="+mn-cs"/>
              </a:rPr>
              <a:t>至少执行一次</a:t>
            </a:r>
            <a:r>
              <a:rPr kumimoji="0" lang="en-US" altLang="zh-CN" sz="2400" b="0" i="0" u="none" strike="noStrike" kern="1200" cap="none" spc="0" normalizeH="0" baseline="0" noProof="0" dirty="0">
                <a:ln>
                  <a:noFill/>
                </a:ln>
                <a:solidFill>
                  <a:schemeClr val="dk1"/>
                </a:solidFill>
                <a:effectLst/>
                <a:uLnTx/>
                <a:uFillTx/>
                <a:latin typeface="+mn-lt"/>
                <a:ea typeface="+mn-ea"/>
                <a:cs typeface="+mn-cs"/>
              </a:rPr>
              <a:t>.</a:t>
            </a:r>
            <a:endParaRPr kumimoji="0" lang="zh-CN" altLang="en-US" sz="2400" b="0" i="0" u="none" strike="noStrike" kern="1200" cap="none" spc="0" normalizeH="0" baseline="0" noProof="0" dirty="0">
              <a:ln>
                <a:noFill/>
              </a:ln>
              <a:solidFill>
                <a:schemeClr val="dk1"/>
              </a:solidFill>
              <a:effectLst/>
              <a:uLnTx/>
              <a:uFillTx/>
              <a:latin typeface="+mn-lt"/>
              <a:ea typeface="+mn-ea"/>
              <a:cs typeface="+mn-cs"/>
            </a:endParaRPr>
          </a:p>
        </p:txBody>
      </p:sp>
      <p:sp>
        <p:nvSpPr>
          <p:cNvPr id="7" name="圆角矩形标注 6"/>
          <p:cNvSpPr/>
          <p:nvPr/>
        </p:nvSpPr>
        <p:spPr>
          <a:xfrm>
            <a:off x="4479131" y="2274094"/>
            <a:ext cx="3579019" cy="809625"/>
          </a:xfrm>
          <a:prstGeom prst="wedgeRoundRectCallout">
            <a:avLst>
              <a:gd name="adj1" fmla="val -99966"/>
              <a:gd name="adj2" fmla="val 68058"/>
              <a:gd name="adj3" fmla="val 16667"/>
            </a:avLst>
          </a:prstGeom>
        </p:spPr>
        <p:style>
          <a:lnRef idx="1">
            <a:schemeClr val="accent1"/>
          </a:lnRef>
          <a:fillRef idx="2">
            <a:schemeClr val="accent1"/>
          </a:fillRef>
          <a:effectRef idx="1">
            <a:schemeClr val="accent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0" dirty="0" smtClean="0">
                <a:ln>
                  <a:noFill/>
                </a:ln>
                <a:solidFill>
                  <a:schemeClr val="dk1"/>
                </a:solidFill>
                <a:effectLst/>
                <a:uLnTx/>
                <a:uFillTx/>
                <a:latin typeface="+mn-lt"/>
                <a:ea typeface="+mn-ea"/>
                <a:cs typeface="+mn-cs"/>
              </a:rPr>
              <a:t>每个</a:t>
            </a:r>
            <a:r>
              <a:rPr kumimoji="0" lang="zh-CN" altLang="en-US" sz="2400" b="0" i="0" u="none" strike="noStrike" kern="1200" cap="none" spc="0" normalizeH="0" baseline="0" noProof="0" dirty="0" smtClean="0">
                <a:ln>
                  <a:noFill/>
                </a:ln>
                <a:solidFill>
                  <a:srgbClr val="FF0000"/>
                </a:solidFill>
                <a:effectLst/>
                <a:uLnTx/>
                <a:uFillTx/>
                <a:latin typeface="+mn-lt"/>
                <a:ea typeface="+mn-ea"/>
                <a:cs typeface="+mn-cs"/>
              </a:rPr>
              <a:t>条件</a:t>
            </a:r>
            <a:r>
              <a:rPr kumimoji="0" lang="zh-CN" altLang="en-US" sz="2400" b="0" i="0" u="none" strike="noStrike" kern="1200" cap="none" spc="0" normalizeH="0" baseline="0" noProof="0" dirty="0" smtClean="0">
                <a:ln>
                  <a:noFill/>
                </a:ln>
                <a:solidFill>
                  <a:schemeClr val="dk1"/>
                </a:solidFill>
                <a:effectLst/>
                <a:uLnTx/>
                <a:uFillTx/>
                <a:latin typeface="+mn-lt"/>
                <a:ea typeface="+mn-ea"/>
                <a:cs typeface="+mn-cs"/>
              </a:rPr>
              <a:t>至少有一次为真一次为</a:t>
            </a:r>
            <a:r>
              <a:rPr kumimoji="0" lang="zh-CN" altLang="en-US" sz="2400" b="0" i="0" u="none" strike="noStrike" kern="1200" cap="none" spc="0" normalizeH="0" baseline="0" noProof="0" dirty="0">
                <a:ln>
                  <a:noFill/>
                </a:ln>
                <a:solidFill>
                  <a:schemeClr val="dk1"/>
                </a:solidFill>
                <a:effectLst/>
                <a:uLnTx/>
                <a:uFillTx/>
                <a:latin typeface="+mn-lt"/>
                <a:ea typeface="+mn-ea"/>
                <a:cs typeface="+mn-cs"/>
              </a:rPr>
              <a:t>假</a:t>
            </a:r>
            <a:r>
              <a:rPr kumimoji="0" lang="en-US" altLang="zh-CN" sz="2400" b="0" i="0" u="none" strike="noStrike" kern="1200" cap="none" spc="0" normalizeH="0" baseline="0" noProof="0" dirty="0" smtClean="0">
                <a:ln>
                  <a:noFill/>
                </a:ln>
                <a:solidFill>
                  <a:schemeClr val="dk1"/>
                </a:solidFill>
                <a:effectLst/>
                <a:uLnTx/>
                <a:uFillTx/>
                <a:latin typeface="+mn-lt"/>
                <a:ea typeface="+mn-ea"/>
                <a:cs typeface="+mn-cs"/>
              </a:rPr>
              <a:t>.</a:t>
            </a:r>
            <a:endParaRPr kumimoji="0" lang="zh-CN" altLang="en-US" sz="2400" b="0" i="0" u="none" strike="noStrike" kern="1200" cap="none" spc="0" normalizeH="0" baseline="0" noProof="0" dirty="0">
              <a:ln>
                <a:noFill/>
              </a:ln>
              <a:solidFill>
                <a:schemeClr val="dk1"/>
              </a:solidFill>
              <a:effectLst/>
              <a:uLnTx/>
              <a:uFillTx/>
              <a:latin typeface="+mn-lt"/>
              <a:ea typeface="+mn-ea"/>
              <a:cs typeface="+mn-cs"/>
            </a:endParaRPr>
          </a:p>
        </p:txBody>
      </p:sp>
      <p:sp>
        <p:nvSpPr>
          <p:cNvPr id="8" name="圆角矩形标注 7"/>
          <p:cNvSpPr/>
          <p:nvPr/>
        </p:nvSpPr>
        <p:spPr>
          <a:xfrm>
            <a:off x="4479131" y="2970610"/>
            <a:ext cx="3579019" cy="809625"/>
          </a:xfrm>
          <a:prstGeom prst="wedgeRoundRectCallout">
            <a:avLst>
              <a:gd name="adj1" fmla="val -74524"/>
              <a:gd name="adj2" fmla="val 50911"/>
              <a:gd name="adj3" fmla="val 16667"/>
            </a:avLst>
          </a:prstGeom>
        </p:spPr>
        <p:style>
          <a:lnRef idx="1">
            <a:schemeClr val="accent1"/>
          </a:lnRef>
          <a:fillRef idx="2">
            <a:schemeClr val="accent1"/>
          </a:fillRef>
          <a:effectRef idx="1">
            <a:schemeClr val="accent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rgbClr val="FF0000"/>
                </a:solidFill>
                <a:effectLst/>
                <a:uLnTx/>
                <a:uFillTx/>
                <a:latin typeface="+mn-lt"/>
                <a:ea typeface="+mn-ea"/>
                <a:cs typeface="+mn-cs"/>
              </a:rPr>
              <a:t>同时满足</a:t>
            </a:r>
            <a:r>
              <a:rPr kumimoji="0" lang="zh-CN" altLang="en-US" sz="2400" b="0" i="0" u="none" strike="noStrike" kern="1200" cap="none" spc="0" normalizeH="0" baseline="0" noProof="0" dirty="0">
                <a:ln>
                  <a:noFill/>
                </a:ln>
                <a:solidFill>
                  <a:schemeClr val="dk1"/>
                </a:solidFill>
                <a:effectLst/>
                <a:uLnTx/>
                <a:uFillTx/>
                <a:latin typeface="+mn-lt"/>
                <a:ea typeface="+mn-ea"/>
                <a:cs typeface="+mn-cs"/>
              </a:rPr>
              <a:t>判定覆盖条件覆盖</a:t>
            </a:r>
            <a:r>
              <a:rPr kumimoji="0" lang="en-US" altLang="zh-CN" sz="2400" b="0" i="0" u="none" strike="noStrike" kern="1200" cap="none" spc="0" normalizeH="0" baseline="0" noProof="0" dirty="0">
                <a:ln>
                  <a:noFill/>
                </a:ln>
                <a:solidFill>
                  <a:schemeClr val="dk1"/>
                </a:solidFill>
                <a:effectLst/>
                <a:uLnTx/>
                <a:uFillTx/>
                <a:latin typeface="+mn-lt"/>
                <a:ea typeface="+mn-ea"/>
                <a:cs typeface="+mn-cs"/>
              </a:rPr>
              <a:t>.</a:t>
            </a:r>
            <a:endParaRPr kumimoji="0" lang="zh-CN" altLang="en-US" sz="2400" b="0" i="0" u="none" strike="noStrike" kern="1200" cap="none" spc="0" normalizeH="0" baseline="0" noProof="0" dirty="0">
              <a:ln>
                <a:noFill/>
              </a:ln>
              <a:solidFill>
                <a:schemeClr val="dk1"/>
              </a:solidFill>
              <a:effectLst/>
              <a:uLnTx/>
              <a:uFillTx/>
              <a:latin typeface="+mn-lt"/>
              <a:ea typeface="+mn-ea"/>
              <a:cs typeface="+mn-cs"/>
            </a:endParaRPr>
          </a:p>
        </p:txBody>
      </p:sp>
      <p:sp>
        <p:nvSpPr>
          <p:cNvPr id="9" name="圆角矩形标注 8"/>
          <p:cNvSpPr/>
          <p:nvPr/>
        </p:nvSpPr>
        <p:spPr>
          <a:xfrm>
            <a:off x="4407694" y="3656410"/>
            <a:ext cx="3580210" cy="810816"/>
          </a:xfrm>
          <a:prstGeom prst="wedgeRoundRectCallout">
            <a:avLst>
              <a:gd name="adj1" fmla="val -76444"/>
              <a:gd name="adj2" fmla="val 20631"/>
              <a:gd name="adj3" fmla="val 16667"/>
            </a:avLst>
          </a:prstGeom>
        </p:spPr>
        <p:style>
          <a:lnRef idx="1">
            <a:schemeClr val="accent1"/>
          </a:lnRef>
          <a:fillRef idx="2">
            <a:schemeClr val="accent1"/>
          </a:fillRef>
          <a:effectRef idx="1">
            <a:schemeClr val="accent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dk1"/>
                </a:solidFill>
                <a:effectLst/>
                <a:uLnTx/>
                <a:uFillTx/>
                <a:latin typeface="+mn-lt"/>
                <a:ea typeface="+mn-ea"/>
                <a:cs typeface="+mn-cs"/>
              </a:rPr>
              <a:t>每个</a:t>
            </a:r>
            <a:r>
              <a:rPr kumimoji="0" lang="zh-CN" altLang="en-US" sz="2400" b="0" i="0" u="none" strike="noStrike" kern="1200" cap="none" spc="0" normalizeH="0" baseline="0" noProof="0" dirty="0">
                <a:ln>
                  <a:noFill/>
                </a:ln>
                <a:solidFill>
                  <a:srgbClr val="FF0000"/>
                </a:solidFill>
                <a:effectLst/>
                <a:uLnTx/>
                <a:uFillTx/>
                <a:latin typeface="+mn-lt"/>
                <a:ea typeface="+mn-ea"/>
                <a:cs typeface="+mn-cs"/>
              </a:rPr>
              <a:t>判定</a:t>
            </a:r>
            <a:r>
              <a:rPr kumimoji="0" lang="zh-CN" altLang="en-US" sz="2400" b="0" i="0" u="none" strike="noStrike" kern="1200" cap="none" spc="0" normalizeH="0" baseline="0" noProof="0" dirty="0">
                <a:ln>
                  <a:noFill/>
                </a:ln>
                <a:solidFill>
                  <a:schemeClr val="dk1"/>
                </a:solidFill>
                <a:effectLst/>
                <a:uLnTx/>
                <a:uFillTx/>
                <a:latin typeface="+mn-lt"/>
                <a:ea typeface="+mn-ea"/>
                <a:cs typeface="+mn-cs"/>
              </a:rPr>
              <a:t>中</a:t>
            </a:r>
            <a:r>
              <a:rPr kumimoji="0" lang="zh-CN" altLang="en-US" sz="2400" b="0" i="0" u="none" strike="noStrike" kern="1200" cap="none" spc="0" normalizeH="0" baseline="0" noProof="0" dirty="0">
                <a:ln>
                  <a:noFill/>
                </a:ln>
                <a:solidFill>
                  <a:srgbClr val="FF0000"/>
                </a:solidFill>
                <a:effectLst/>
                <a:uLnTx/>
                <a:uFillTx/>
                <a:latin typeface="+mn-lt"/>
                <a:ea typeface="+mn-ea"/>
                <a:cs typeface="+mn-cs"/>
              </a:rPr>
              <a:t>各条件</a:t>
            </a:r>
            <a:r>
              <a:rPr kumimoji="0" lang="zh-CN" altLang="en-US" sz="2400" b="0" i="0" u="none" strike="noStrike" kern="1200" cap="none" spc="0" normalizeH="0" baseline="0" noProof="0" dirty="0">
                <a:ln>
                  <a:noFill/>
                </a:ln>
                <a:solidFill>
                  <a:schemeClr val="dk1"/>
                </a:solidFill>
                <a:effectLst/>
                <a:uLnTx/>
                <a:uFillTx/>
                <a:latin typeface="+mn-lt"/>
                <a:ea typeface="+mn-ea"/>
                <a:cs typeface="+mn-cs"/>
              </a:rPr>
              <a:t>的</a:t>
            </a:r>
            <a:r>
              <a:rPr kumimoji="0" lang="zh-CN" altLang="en-US" sz="2400" b="0" i="0" u="none" strike="noStrike" kern="1200" cap="none" spc="0" normalizeH="0" baseline="0" noProof="0" dirty="0">
                <a:ln>
                  <a:noFill/>
                </a:ln>
                <a:solidFill>
                  <a:srgbClr val="FF0000"/>
                </a:solidFill>
                <a:effectLst/>
                <a:uLnTx/>
                <a:uFillTx/>
                <a:latin typeface="+mn-lt"/>
                <a:ea typeface="+mn-ea"/>
                <a:cs typeface="+mn-cs"/>
              </a:rPr>
              <a:t>每一种</a:t>
            </a:r>
            <a:r>
              <a:rPr kumimoji="0" lang="zh-CN" altLang="en-US" sz="2400" b="0" i="0" u="none" strike="noStrike" kern="1200" cap="none" spc="0" normalizeH="0" baseline="0" noProof="0" dirty="0">
                <a:ln>
                  <a:noFill/>
                </a:ln>
                <a:solidFill>
                  <a:schemeClr val="dk1"/>
                </a:solidFill>
                <a:effectLst/>
                <a:uLnTx/>
                <a:uFillTx/>
                <a:latin typeface="+mn-lt"/>
                <a:ea typeface="+mn-ea"/>
                <a:cs typeface="+mn-cs"/>
              </a:rPr>
              <a:t>组合至少出现一次</a:t>
            </a:r>
            <a:r>
              <a:rPr kumimoji="0" lang="en-US" altLang="zh-CN" sz="2400" b="0" i="0" u="none" strike="noStrike" kern="1200" cap="none" spc="0" normalizeH="0" baseline="0" noProof="0" dirty="0">
                <a:ln>
                  <a:noFill/>
                </a:ln>
                <a:solidFill>
                  <a:schemeClr val="dk1"/>
                </a:solidFill>
                <a:effectLst/>
                <a:uLnTx/>
                <a:uFillTx/>
                <a:latin typeface="+mn-lt"/>
                <a:ea typeface="+mn-ea"/>
                <a:cs typeface="+mn-cs"/>
              </a:rPr>
              <a:t>.</a:t>
            </a:r>
            <a:endParaRPr kumimoji="0" lang="zh-CN" altLang="en-US" sz="2400" b="0" i="0" u="none" strike="noStrike" kern="1200" cap="none" spc="0" normalizeH="0" baseline="0" noProof="0" dirty="0">
              <a:ln>
                <a:noFill/>
              </a:ln>
              <a:solidFill>
                <a:schemeClr val="dk1"/>
              </a:solidFill>
              <a:effectLst/>
              <a:uLnTx/>
              <a:uFillTx/>
              <a:latin typeface="+mn-lt"/>
              <a:ea typeface="+mn-ea"/>
              <a:cs typeface="+mn-cs"/>
            </a:endParaRPr>
          </a:p>
        </p:txBody>
      </p:sp>
      <p:sp>
        <p:nvSpPr>
          <p:cNvPr id="10" name="圆角矩形标注 9"/>
          <p:cNvSpPr/>
          <p:nvPr/>
        </p:nvSpPr>
        <p:spPr>
          <a:xfrm>
            <a:off x="4336256" y="4393406"/>
            <a:ext cx="3580210" cy="809625"/>
          </a:xfrm>
          <a:prstGeom prst="wedgeRoundRectCallout">
            <a:avLst>
              <a:gd name="adj1" fmla="val -96464"/>
              <a:gd name="adj2" fmla="val 117"/>
              <a:gd name="adj3" fmla="val 16667"/>
            </a:avLst>
          </a:prstGeom>
        </p:spPr>
        <p:style>
          <a:lnRef idx="1">
            <a:schemeClr val="accent1"/>
          </a:lnRef>
          <a:fillRef idx="2">
            <a:schemeClr val="accent1"/>
          </a:fillRef>
          <a:effectRef idx="1">
            <a:schemeClr val="accent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dk1"/>
                </a:solidFill>
                <a:effectLst/>
                <a:uLnTx/>
                <a:uFillTx/>
                <a:latin typeface="+mn-lt"/>
                <a:ea typeface="+mn-ea"/>
                <a:cs typeface="+mn-cs"/>
              </a:rPr>
              <a:t>使程序中</a:t>
            </a:r>
            <a:r>
              <a:rPr kumimoji="0" lang="zh-CN" altLang="en-US" sz="2400" b="0" i="0" u="none" strike="noStrike" kern="1200" cap="none" spc="0" normalizeH="0" baseline="0" noProof="0" dirty="0">
                <a:ln>
                  <a:noFill/>
                </a:ln>
                <a:solidFill>
                  <a:srgbClr val="FF0000"/>
                </a:solidFill>
                <a:effectLst/>
                <a:uLnTx/>
                <a:uFillTx/>
                <a:latin typeface="+mn-lt"/>
                <a:ea typeface="+mn-ea"/>
                <a:cs typeface="+mn-cs"/>
              </a:rPr>
              <a:t>每一条</a:t>
            </a:r>
            <a:r>
              <a:rPr kumimoji="0" lang="zh-CN" altLang="en-US" sz="2400" b="0" i="0" u="none" strike="noStrike" kern="1200" cap="none" spc="0" normalizeH="0" baseline="0" noProof="0" dirty="0">
                <a:ln>
                  <a:noFill/>
                </a:ln>
                <a:solidFill>
                  <a:schemeClr val="dk1"/>
                </a:solidFill>
                <a:effectLst/>
                <a:uLnTx/>
                <a:uFillTx/>
                <a:latin typeface="+mn-lt"/>
                <a:ea typeface="+mn-ea"/>
                <a:cs typeface="+mn-cs"/>
              </a:rPr>
              <a:t>可能的路径至少执行一次</a:t>
            </a:r>
            <a:r>
              <a:rPr kumimoji="0" lang="en-US" altLang="zh-CN" sz="2400" b="0" i="0" u="none" strike="noStrike" kern="1200" cap="none" spc="0" normalizeH="0" baseline="0" noProof="0" dirty="0">
                <a:ln>
                  <a:noFill/>
                </a:ln>
                <a:solidFill>
                  <a:schemeClr val="dk1"/>
                </a:solidFill>
                <a:effectLst/>
                <a:uLnTx/>
                <a:uFillTx/>
                <a:latin typeface="+mn-lt"/>
                <a:ea typeface="+mn-ea"/>
                <a:cs typeface="+mn-cs"/>
              </a:rPr>
              <a:t>.</a:t>
            </a:r>
            <a:endParaRPr kumimoji="0" lang="zh-CN" altLang="en-US" sz="2400" b="0" i="0" u="none" strike="noStrike" kern="1200" cap="none" spc="0" normalizeH="0" baseline="0" noProof="0" dirty="0">
              <a:ln>
                <a:noFill/>
              </a:ln>
              <a:solidFill>
                <a:schemeClr val="dk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8435">
                                            <p:txEl>
                                              <p:charRg st="0" end="7"/>
                                            </p:txEl>
                                          </p:spTgt>
                                        </p:tgtEl>
                                        <p:attrNameLst>
                                          <p:attrName>style.visibility</p:attrName>
                                        </p:attrNameLst>
                                      </p:cBhvr>
                                      <p:to>
                                        <p:strVal val="visible"/>
                                      </p:to>
                                    </p:set>
                                    <p:animEffect transition="in" filter="fade">
                                      <p:cBhvr>
                                        <p:cTn id="7" dur="1000"/>
                                        <p:tgtEl>
                                          <p:spTgt spid="18435">
                                            <p:txEl>
                                              <p:charRg st="0" end="7"/>
                                            </p:txEl>
                                          </p:spTgt>
                                        </p:tgtEl>
                                      </p:cBhvr>
                                    </p:animEffect>
                                    <p:anim calcmode="lin" valueType="num">
                                      <p:cBhvr>
                                        <p:cTn id="8" dur="1000" fill="hold"/>
                                        <p:tgtEl>
                                          <p:spTgt spid="18435">
                                            <p:txEl>
                                              <p:charRg st="0" end="7"/>
                                            </p:txEl>
                                          </p:spTgt>
                                        </p:tgtEl>
                                        <p:attrNameLst>
                                          <p:attrName>ppt_x</p:attrName>
                                        </p:attrNameLst>
                                      </p:cBhvr>
                                      <p:tavLst>
                                        <p:tav tm="0">
                                          <p:val>
                                            <p:strVal val="#ppt_x"/>
                                          </p:val>
                                        </p:tav>
                                        <p:tav tm="100000">
                                          <p:val>
                                            <p:strVal val="#ppt_x"/>
                                          </p:val>
                                        </p:tav>
                                      </p:tavLst>
                                    </p:anim>
                                    <p:anim calcmode="lin" valueType="num">
                                      <p:cBhvr>
                                        <p:cTn id="9" dur="1000" fill="hold"/>
                                        <p:tgtEl>
                                          <p:spTgt spid="18435">
                                            <p:txEl>
                                              <p:charRg st="0" end="7"/>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8435">
                                            <p:txEl>
                                              <p:charRg st="7" end="12"/>
                                            </p:txEl>
                                          </p:spTgt>
                                        </p:tgtEl>
                                        <p:attrNameLst>
                                          <p:attrName>style.visibility</p:attrName>
                                        </p:attrNameLst>
                                      </p:cBhvr>
                                      <p:to>
                                        <p:strVal val="visible"/>
                                      </p:to>
                                    </p:set>
                                    <p:anim calcmode="lin" valueType="num">
                                      <p:cBhvr additive="base">
                                        <p:cTn id="14" dur="500" fill="hold"/>
                                        <p:tgtEl>
                                          <p:spTgt spid="18435">
                                            <p:txEl>
                                              <p:charRg st="7" end="12"/>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18435">
                                            <p:txEl>
                                              <p:charRg st="7" end="12"/>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8435">
                                            <p:txEl>
                                              <p:charRg st="12" end="17"/>
                                            </p:txEl>
                                          </p:spTgt>
                                        </p:tgtEl>
                                        <p:attrNameLst>
                                          <p:attrName>style.visibility</p:attrName>
                                        </p:attrNameLst>
                                      </p:cBhvr>
                                      <p:to>
                                        <p:strVal val="visible"/>
                                      </p:to>
                                    </p:set>
                                    <p:anim calcmode="lin" valueType="num">
                                      <p:cBhvr additive="base">
                                        <p:cTn id="27" dur="500" fill="hold"/>
                                        <p:tgtEl>
                                          <p:spTgt spid="18435">
                                            <p:txEl>
                                              <p:charRg st="12" end="17"/>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8435">
                                            <p:txEl>
                                              <p:charRg st="12" end="17"/>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ppt_x"/>
                                          </p:val>
                                        </p:tav>
                                        <p:tav tm="100000">
                                          <p:val>
                                            <p:strVal val="#ppt_x"/>
                                          </p:val>
                                        </p:tav>
                                      </p:tavLst>
                                    </p:anim>
                                    <p:anim calcmode="lin" valueType="num">
                                      <p:cBhvr additive="base">
                                        <p:cTn id="3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18435">
                                            <p:txEl>
                                              <p:charRg st="17" end="22"/>
                                            </p:txEl>
                                          </p:spTgt>
                                        </p:tgtEl>
                                        <p:attrNameLst>
                                          <p:attrName>style.visibility</p:attrName>
                                        </p:attrNameLst>
                                      </p:cBhvr>
                                      <p:to>
                                        <p:strVal val="visible"/>
                                      </p:to>
                                    </p:set>
                                    <p:anim calcmode="lin" valueType="num">
                                      <p:cBhvr additive="base">
                                        <p:cTn id="39" dur="500" fill="hold"/>
                                        <p:tgtEl>
                                          <p:spTgt spid="18435">
                                            <p:txEl>
                                              <p:charRg st="17" end="22"/>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18435">
                                            <p:txEl>
                                              <p:charRg st="17" end="22"/>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fill="hold"/>
                                        <p:tgtEl>
                                          <p:spTgt spid="7"/>
                                        </p:tgtEl>
                                        <p:attrNameLst>
                                          <p:attrName>ppt_x</p:attrName>
                                        </p:attrNameLst>
                                      </p:cBhvr>
                                      <p:tavLst>
                                        <p:tav tm="0">
                                          <p:val>
                                            <p:strVal val="#ppt_x"/>
                                          </p:val>
                                        </p:tav>
                                        <p:tav tm="100000">
                                          <p:val>
                                            <p:strVal val="#ppt_x"/>
                                          </p:val>
                                        </p:tav>
                                      </p:tavLst>
                                    </p:anim>
                                    <p:anim calcmode="lin" valueType="num">
                                      <p:cBhvr additive="base">
                                        <p:cTn id="4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18435">
                                            <p:txEl>
                                              <p:charRg st="22" end="30"/>
                                            </p:txEl>
                                          </p:spTgt>
                                        </p:tgtEl>
                                        <p:attrNameLst>
                                          <p:attrName>style.visibility</p:attrName>
                                        </p:attrNameLst>
                                      </p:cBhvr>
                                      <p:to>
                                        <p:strVal val="visible"/>
                                      </p:to>
                                    </p:set>
                                    <p:anim calcmode="lin" valueType="num">
                                      <p:cBhvr additive="base">
                                        <p:cTn id="51" dur="500" fill="hold"/>
                                        <p:tgtEl>
                                          <p:spTgt spid="18435">
                                            <p:txEl>
                                              <p:charRg st="22" end="3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8435">
                                            <p:txEl>
                                              <p:charRg st="22" end="30"/>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additive="base">
                                        <p:cTn id="57" dur="500" fill="hold"/>
                                        <p:tgtEl>
                                          <p:spTgt spid="8"/>
                                        </p:tgtEl>
                                        <p:attrNameLst>
                                          <p:attrName>ppt_x</p:attrName>
                                        </p:attrNameLst>
                                      </p:cBhvr>
                                      <p:tavLst>
                                        <p:tav tm="0">
                                          <p:val>
                                            <p:strVal val="#ppt_x"/>
                                          </p:val>
                                        </p:tav>
                                        <p:tav tm="100000">
                                          <p:val>
                                            <p:strVal val="#ppt_x"/>
                                          </p:val>
                                        </p:tav>
                                      </p:tavLst>
                                    </p:anim>
                                    <p:anim calcmode="lin" valueType="num">
                                      <p:cBhvr additive="base">
                                        <p:cTn id="5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nodeType="clickEffect">
                                  <p:stCondLst>
                                    <p:cond delay="0"/>
                                  </p:stCondLst>
                                  <p:childTnLst>
                                    <p:set>
                                      <p:cBhvr>
                                        <p:cTn id="62" dur="1" fill="hold">
                                          <p:stCondLst>
                                            <p:cond delay="0"/>
                                          </p:stCondLst>
                                        </p:cTn>
                                        <p:tgtEl>
                                          <p:spTgt spid="18435">
                                            <p:txEl>
                                              <p:charRg st="30" end="37"/>
                                            </p:txEl>
                                          </p:spTgt>
                                        </p:tgtEl>
                                        <p:attrNameLst>
                                          <p:attrName>style.visibility</p:attrName>
                                        </p:attrNameLst>
                                      </p:cBhvr>
                                      <p:to>
                                        <p:strVal val="visible"/>
                                      </p:to>
                                    </p:set>
                                    <p:anim calcmode="lin" valueType="num">
                                      <p:cBhvr additive="base">
                                        <p:cTn id="63" dur="500" fill="hold"/>
                                        <p:tgtEl>
                                          <p:spTgt spid="18435">
                                            <p:txEl>
                                              <p:charRg st="30" end="37"/>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18435">
                                            <p:txEl>
                                              <p:charRg st="30" end="37"/>
                                            </p:txEl>
                                          </p:spTgt>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9"/>
                                        </p:tgtEl>
                                        <p:attrNameLst>
                                          <p:attrName>style.visibility</p:attrName>
                                        </p:attrNameLst>
                                      </p:cBhvr>
                                      <p:to>
                                        <p:strVal val="visible"/>
                                      </p:to>
                                    </p:set>
                                    <p:anim calcmode="lin" valueType="num">
                                      <p:cBhvr additive="base">
                                        <p:cTn id="69" dur="500" fill="hold"/>
                                        <p:tgtEl>
                                          <p:spTgt spid="9"/>
                                        </p:tgtEl>
                                        <p:attrNameLst>
                                          <p:attrName>ppt_x</p:attrName>
                                        </p:attrNameLst>
                                      </p:cBhvr>
                                      <p:tavLst>
                                        <p:tav tm="0">
                                          <p:val>
                                            <p:strVal val="#ppt_x"/>
                                          </p:val>
                                        </p:tav>
                                        <p:tav tm="100000">
                                          <p:val>
                                            <p:strVal val="#ppt_x"/>
                                          </p:val>
                                        </p:tav>
                                      </p:tavLst>
                                    </p:anim>
                                    <p:anim calcmode="lin" valueType="num">
                                      <p:cBhvr additive="base">
                                        <p:cTn id="7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nodeType="clickEffect">
                                  <p:stCondLst>
                                    <p:cond delay="0"/>
                                  </p:stCondLst>
                                  <p:childTnLst>
                                    <p:set>
                                      <p:cBhvr>
                                        <p:cTn id="74" dur="1" fill="hold">
                                          <p:stCondLst>
                                            <p:cond delay="0"/>
                                          </p:stCondLst>
                                        </p:cTn>
                                        <p:tgtEl>
                                          <p:spTgt spid="18435">
                                            <p:txEl>
                                              <p:charRg st="37" end="42"/>
                                            </p:txEl>
                                          </p:spTgt>
                                        </p:tgtEl>
                                        <p:attrNameLst>
                                          <p:attrName>style.visibility</p:attrName>
                                        </p:attrNameLst>
                                      </p:cBhvr>
                                      <p:to>
                                        <p:strVal val="visible"/>
                                      </p:to>
                                    </p:set>
                                    <p:anim calcmode="lin" valueType="num">
                                      <p:cBhvr additive="base">
                                        <p:cTn id="75" dur="500" fill="hold"/>
                                        <p:tgtEl>
                                          <p:spTgt spid="18435">
                                            <p:txEl>
                                              <p:charRg st="37" end="42"/>
                                            </p:txEl>
                                          </p:spTgt>
                                        </p:tgtEl>
                                        <p:attrNameLst>
                                          <p:attrName>ppt_x</p:attrName>
                                        </p:attrNameLst>
                                      </p:cBhvr>
                                      <p:tavLst>
                                        <p:tav tm="0">
                                          <p:val>
                                            <p:strVal val="#ppt_x"/>
                                          </p:val>
                                        </p:tav>
                                        <p:tav tm="100000">
                                          <p:val>
                                            <p:strVal val="#ppt_x"/>
                                          </p:val>
                                        </p:tav>
                                      </p:tavLst>
                                    </p:anim>
                                    <p:anim calcmode="lin" valueType="num">
                                      <p:cBhvr additive="base">
                                        <p:cTn id="76" dur="500" fill="hold"/>
                                        <p:tgtEl>
                                          <p:spTgt spid="18435">
                                            <p:txEl>
                                              <p:charRg st="37" end="42"/>
                                            </p:txEl>
                                          </p:spTgt>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grpId="0" nodeType="clickEffect">
                                  <p:stCondLst>
                                    <p:cond delay="0"/>
                                  </p:stCondLst>
                                  <p:childTnLst>
                                    <p:set>
                                      <p:cBhvr>
                                        <p:cTn id="80" dur="1" fill="hold">
                                          <p:stCondLst>
                                            <p:cond delay="0"/>
                                          </p:stCondLst>
                                        </p:cTn>
                                        <p:tgtEl>
                                          <p:spTgt spid="10"/>
                                        </p:tgtEl>
                                        <p:attrNameLst>
                                          <p:attrName>style.visibility</p:attrName>
                                        </p:attrNameLst>
                                      </p:cBhvr>
                                      <p:to>
                                        <p:strVal val="visible"/>
                                      </p:to>
                                    </p:set>
                                    <p:anim calcmode="lin" valueType="num">
                                      <p:cBhvr additive="base">
                                        <p:cTn id="81" dur="500" fill="hold"/>
                                        <p:tgtEl>
                                          <p:spTgt spid="10"/>
                                        </p:tgtEl>
                                        <p:attrNameLst>
                                          <p:attrName>ppt_x</p:attrName>
                                        </p:attrNameLst>
                                      </p:cBhvr>
                                      <p:tavLst>
                                        <p:tav tm="0">
                                          <p:val>
                                            <p:strVal val="#ppt_x"/>
                                          </p:val>
                                        </p:tav>
                                        <p:tav tm="100000">
                                          <p:val>
                                            <p:strVal val="#ppt_x"/>
                                          </p:val>
                                        </p:tav>
                                      </p:tavLst>
                                    </p:anim>
                                    <p:anim calcmode="lin" valueType="num">
                                      <p:cBhvr additive="base">
                                        <p:cTn id="8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6" grpId="0" bldLvl="0" animBg="1"/>
      <p:bldP spid="7" grpId="0" bldLvl="0" animBg="1"/>
      <p:bldP spid="8" grpId="0" bldLvl="0" animBg="1"/>
      <p:bldP spid="9" grpId="0" bldLvl="0" animBg="1"/>
      <p:bldP spid="10"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7"/>
          <p:cNvSpPr>
            <a:spLocks noGrp="1"/>
          </p:cNvSpPr>
          <p:nvPr>
            <p:ph type="title"/>
          </p:nvPr>
        </p:nvSpPr>
        <p:spPr>
          <a:xfrm>
            <a:off x="87768" y="650046"/>
            <a:ext cx="5429250" cy="857249"/>
          </a:xfrm>
          <a:noFill/>
          <a:ln>
            <a:noFill/>
          </a:ln>
          <a:effectLst/>
          <a:scene3d>
            <a:camera prst="orthographicFront"/>
            <a:lightRig rig="balanced" dir="t"/>
          </a:scene3d>
          <a:sp3d prstMaterial="plastic"/>
        </p:spPr>
        <p:txBody>
          <a:bodyPr vert="horz" lIns="34290" tIns="0" rIns="34290" bIns="0" anchor="b" anchorCtr="0">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50" b="1" i="0" u="none" strike="noStrike" kern="1200" cap="all" spc="0" normalizeH="0" baseline="0" noProof="0"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uLnTx/>
                <a:uFillTx/>
                <a:latin typeface="+mj-lt"/>
                <a:ea typeface="+mj-ea"/>
                <a:cs typeface="+mj-cs"/>
              </a:rPr>
              <a:t>逻辑覆盖法强度层次图</a:t>
            </a:r>
          </a:p>
        </p:txBody>
      </p:sp>
      <p:grpSp>
        <p:nvGrpSpPr>
          <p:cNvPr id="23555" name="组合 2"/>
          <p:cNvGrpSpPr/>
          <p:nvPr/>
        </p:nvGrpSpPr>
        <p:grpSpPr>
          <a:xfrm>
            <a:off x="406718" y="1595914"/>
            <a:ext cx="7740968" cy="3489960"/>
            <a:chOff x="74637" y="1330008"/>
            <a:chExt cx="8024813" cy="5026532"/>
          </a:xfrm>
        </p:grpSpPr>
        <p:sp>
          <p:nvSpPr>
            <p:cNvPr id="23556" name="Rectangle 4"/>
            <p:cNvSpPr/>
            <p:nvPr/>
          </p:nvSpPr>
          <p:spPr>
            <a:xfrm>
              <a:off x="2539401" y="2252680"/>
              <a:ext cx="3838854" cy="582355"/>
            </a:xfrm>
            <a:prstGeom prst="rect">
              <a:avLst/>
            </a:prstGeom>
            <a:noFill/>
            <a:ln w="9525" cap="flat" cmpd="sng">
              <a:solidFill>
                <a:schemeClr val="tx1"/>
              </a:solidFill>
              <a:prstDash val="solid"/>
              <a:miter/>
              <a:headEnd type="none" w="med" len="med"/>
              <a:tailEnd type="none" w="med" len="med"/>
            </a:ln>
          </p:spPr>
          <p:txBody>
            <a:bodyPr/>
            <a:lstStyle>
              <a:lvl1pPr marL="273050" indent="-273050" algn="l" rtl="0" eaLnBrk="0" fontAlgn="base" hangingPunct="0">
                <a:spcBef>
                  <a:spcPts val="600"/>
                </a:spcBef>
                <a:spcAft>
                  <a:spcPct val="0"/>
                </a:spcAft>
                <a:buClr>
                  <a:schemeClr val="tx2"/>
                </a:buClr>
                <a:buSzPct val="73000"/>
                <a:buFont typeface="Wingdings 2" panose="05020102010507070707" pitchFamily="18" charset="2"/>
                <a:buChar char=""/>
                <a:defRPr sz="2600" kern="1200">
                  <a:solidFill>
                    <a:schemeClr val="tx1"/>
                  </a:solidFill>
                  <a:latin typeface="+mn-lt"/>
                  <a:ea typeface="+mn-ea"/>
                  <a:cs typeface="+mn-cs"/>
                </a:defRPr>
              </a:lvl1pPr>
              <a:lvl2pPr marL="520700" indent="-228600" algn="l" rtl="0" eaLnBrk="0" fontAlgn="base" hangingPunct="0">
                <a:spcBef>
                  <a:spcPts val="500"/>
                </a:spcBef>
                <a:spcAft>
                  <a:spcPct val="0"/>
                </a:spcAft>
                <a:buClr>
                  <a:srgbClr val="F9B639"/>
                </a:buClr>
                <a:buSzPct val="80000"/>
                <a:buFont typeface="Wingdings 2" panose="05020102010507070707" pitchFamily="18" charset="2"/>
                <a:buChar char=""/>
                <a:defRPr sz="2300" kern="1200">
                  <a:solidFill>
                    <a:srgbClr val="6C6C6C"/>
                  </a:solidFill>
                  <a:latin typeface="+mn-lt"/>
                  <a:ea typeface="+mn-ea"/>
                  <a:cs typeface="+mn-cs"/>
                </a:defRPr>
              </a:lvl2pPr>
              <a:lvl3pPr marL="758825" indent="-228600" algn="l" rtl="0" eaLnBrk="0" fontAlgn="base" hangingPunct="0">
                <a:spcBef>
                  <a:spcPts val="400"/>
                </a:spcBef>
                <a:spcAft>
                  <a:spcPct val="0"/>
                </a:spcAft>
                <a:buClr>
                  <a:srgbClr val="F9B639"/>
                </a:buClr>
                <a:buSzPct val="60000"/>
                <a:buFont typeface="Wingdings" panose="05000000000000000000" pitchFamily="2" charset="2"/>
                <a:buChar char=""/>
                <a:defRPr sz="2000" kern="1200">
                  <a:solidFill>
                    <a:schemeClr val="tx1"/>
                  </a:solidFill>
                  <a:latin typeface="+mn-lt"/>
                  <a:ea typeface="+mn-ea"/>
                  <a:cs typeface="+mn-cs"/>
                </a:defRPr>
              </a:lvl3pPr>
              <a:lvl4pPr marL="1005205" indent="-228600" algn="l" rtl="0" eaLnBrk="0" fontAlgn="base" hangingPunct="0">
                <a:spcBef>
                  <a:spcPct val="20000"/>
                </a:spcBef>
                <a:spcAft>
                  <a:spcPct val="0"/>
                </a:spcAft>
                <a:buClr>
                  <a:srgbClr val="F9B639"/>
                </a:buClr>
                <a:buSzPct val="80000"/>
                <a:buFont typeface="Wingdings 2" panose="05020102010507070707" pitchFamily="18" charset="2"/>
                <a:buChar char=""/>
                <a:defRPr sz="2000" kern="1200">
                  <a:solidFill>
                    <a:srgbClr val="6C6C6C"/>
                  </a:solidFill>
                  <a:latin typeface="+mn-lt"/>
                  <a:ea typeface="+mn-ea"/>
                  <a:cs typeface="+mn-cs"/>
                </a:defRPr>
              </a:lvl4pPr>
              <a:lvl5pPr marL="1279525" indent="-228600" algn="l" rtl="0" eaLnBrk="0" fontAlgn="base" hangingPunct="0">
                <a:spcBef>
                  <a:spcPts val="400"/>
                </a:spcBef>
                <a:spcAft>
                  <a:spcPct val="0"/>
                </a:spcAft>
                <a:buClr>
                  <a:srgbClr val="F9B639"/>
                </a:buClr>
                <a:buSzPct val="70000"/>
                <a:buFont typeface="Wingdings" panose="05000000000000000000" pitchFamily="2" charset="2"/>
                <a:buChar char=""/>
                <a:defRPr sz="2000" kern="1200">
                  <a:solidFill>
                    <a:schemeClr val="tx1"/>
                  </a:solidFill>
                  <a:latin typeface="+mn-lt"/>
                  <a:ea typeface="+mn-ea"/>
                  <a:cs typeface="+mn-cs"/>
                </a:defRPr>
              </a:lvl5pPr>
            </a:lstStyle>
            <a:p>
              <a:pPr marL="0" lvl="0" indent="0" algn="ctr" eaLnBrk="1" hangingPunct="1">
                <a:spcBef>
                  <a:spcPct val="0"/>
                </a:spcBef>
                <a:buClrTx/>
                <a:buSzTx/>
                <a:buNone/>
              </a:pPr>
              <a:r>
                <a:rPr lang="zh-CN" altLang="en-US" sz="1800" dirty="0">
                  <a:latin typeface="Times New Roman" panose="02020603050405020304" pitchFamily="18" charset="0"/>
                  <a:ea typeface="宋体" panose="02010600030101010101" pitchFamily="2" charset="-122"/>
                </a:rPr>
                <a:t>条件组合覆盖</a:t>
              </a:r>
            </a:p>
          </p:txBody>
        </p:sp>
        <p:sp>
          <p:nvSpPr>
            <p:cNvPr id="23557" name="Rectangle 5"/>
            <p:cNvSpPr/>
            <p:nvPr/>
          </p:nvSpPr>
          <p:spPr>
            <a:xfrm>
              <a:off x="2392916" y="3056529"/>
              <a:ext cx="3982154" cy="582355"/>
            </a:xfrm>
            <a:prstGeom prst="rect">
              <a:avLst/>
            </a:prstGeom>
            <a:noFill/>
            <a:ln w="9525" cap="flat" cmpd="sng">
              <a:solidFill>
                <a:schemeClr val="tx1"/>
              </a:solidFill>
              <a:prstDash val="solid"/>
              <a:miter/>
              <a:headEnd type="none" w="med" len="med"/>
              <a:tailEnd type="none" w="med" len="med"/>
            </a:ln>
          </p:spPr>
          <p:txBody>
            <a:bodyPr/>
            <a:lstStyle>
              <a:lvl1pPr marL="273050" indent="-273050" algn="l" rtl="0" eaLnBrk="0" fontAlgn="base" hangingPunct="0">
                <a:spcBef>
                  <a:spcPts val="600"/>
                </a:spcBef>
                <a:spcAft>
                  <a:spcPct val="0"/>
                </a:spcAft>
                <a:buClr>
                  <a:schemeClr val="tx2"/>
                </a:buClr>
                <a:buSzPct val="73000"/>
                <a:buFont typeface="Wingdings 2" panose="05020102010507070707" pitchFamily="18" charset="2"/>
                <a:buChar char=""/>
                <a:defRPr sz="2600" kern="1200">
                  <a:solidFill>
                    <a:schemeClr val="tx1"/>
                  </a:solidFill>
                  <a:latin typeface="+mn-lt"/>
                  <a:ea typeface="+mn-ea"/>
                  <a:cs typeface="+mn-cs"/>
                </a:defRPr>
              </a:lvl1pPr>
              <a:lvl2pPr marL="520700" indent="-228600" algn="l" rtl="0" eaLnBrk="0" fontAlgn="base" hangingPunct="0">
                <a:spcBef>
                  <a:spcPts val="500"/>
                </a:spcBef>
                <a:spcAft>
                  <a:spcPct val="0"/>
                </a:spcAft>
                <a:buClr>
                  <a:srgbClr val="F9B639"/>
                </a:buClr>
                <a:buSzPct val="80000"/>
                <a:buFont typeface="Wingdings 2" panose="05020102010507070707" pitchFamily="18" charset="2"/>
                <a:buChar char=""/>
                <a:defRPr sz="2300" kern="1200">
                  <a:solidFill>
                    <a:srgbClr val="6C6C6C"/>
                  </a:solidFill>
                  <a:latin typeface="+mn-lt"/>
                  <a:ea typeface="+mn-ea"/>
                  <a:cs typeface="+mn-cs"/>
                </a:defRPr>
              </a:lvl2pPr>
              <a:lvl3pPr marL="758825" indent="-228600" algn="l" rtl="0" eaLnBrk="0" fontAlgn="base" hangingPunct="0">
                <a:spcBef>
                  <a:spcPts val="400"/>
                </a:spcBef>
                <a:spcAft>
                  <a:spcPct val="0"/>
                </a:spcAft>
                <a:buClr>
                  <a:srgbClr val="F9B639"/>
                </a:buClr>
                <a:buSzPct val="60000"/>
                <a:buFont typeface="Wingdings" panose="05000000000000000000" pitchFamily="2" charset="2"/>
                <a:buChar char=""/>
                <a:defRPr sz="2000" kern="1200">
                  <a:solidFill>
                    <a:schemeClr val="tx1"/>
                  </a:solidFill>
                  <a:latin typeface="+mn-lt"/>
                  <a:ea typeface="+mn-ea"/>
                  <a:cs typeface="+mn-cs"/>
                </a:defRPr>
              </a:lvl3pPr>
              <a:lvl4pPr marL="1005205" indent="-228600" algn="l" rtl="0" eaLnBrk="0" fontAlgn="base" hangingPunct="0">
                <a:spcBef>
                  <a:spcPct val="20000"/>
                </a:spcBef>
                <a:spcAft>
                  <a:spcPct val="0"/>
                </a:spcAft>
                <a:buClr>
                  <a:srgbClr val="F9B639"/>
                </a:buClr>
                <a:buSzPct val="80000"/>
                <a:buFont typeface="Wingdings 2" panose="05020102010507070707" pitchFamily="18" charset="2"/>
                <a:buChar char=""/>
                <a:defRPr sz="2000" kern="1200">
                  <a:solidFill>
                    <a:srgbClr val="6C6C6C"/>
                  </a:solidFill>
                  <a:latin typeface="+mn-lt"/>
                  <a:ea typeface="+mn-ea"/>
                  <a:cs typeface="+mn-cs"/>
                </a:defRPr>
              </a:lvl4pPr>
              <a:lvl5pPr marL="1279525" indent="-228600" algn="l" rtl="0" eaLnBrk="0" fontAlgn="base" hangingPunct="0">
                <a:spcBef>
                  <a:spcPts val="400"/>
                </a:spcBef>
                <a:spcAft>
                  <a:spcPct val="0"/>
                </a:spcAft>
                <a:buClr>
                  <a:srgbClr val="F9B639"/>
                </a:buClr>
                <a:buSzPct val="70000"/>
                <a:buFont typeface="Wingdings" panose="05000000000000000000" pitchFamily="2"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800" dirty="0">
                  <a:latin typeface="Times New Roman" panose="02020603050405020304" pitchFamily="18" charset="0"/>
                  <a:ea typeface="宋体" panose="02010600030101010101" pitchFamily="2" charset="-122"/>
                </a:rPr>
                <a:t>判断</a:t>
              </a:r>
              <a:r>
                <a:rPr lang="en-US" altLang="zh-CN" sz="1800" dirty="0">
                  <a:latin typeface="Times New Roman" panose="02020603050405020304" pitchFamily="18" charset="0"/>
                  <a:ea typeface="宋体" panose="02010600030101010101" pitchFamily="2" charset="-122"/>
                </a:rPr>
                <a:t>/</a:t>
              </a:r>
              <a:r>
                <a:rPr lang="zh-CN" altLang="en-US" sz="1800" dirty="0">
                  <a:latin typeface="Times New Roman" panose="02020603050405020304" pitchFamily="18" charset="0"/>
                  <a:ea typeface="宋体" panose="02010600030101010101" pitchFamily="2" charset="-122"/>
                </a:rPr>
                <a:t>条件覆盖</a:t>
              </a:r>
            </a:p>
          </p:txBody>
        </p:sp>
        <p:sp>
          <p:nvSpPr>
            <p:cNvPr id="23558" name="Rectangle 6"/>
            <p:cNvSpPr/>
            <p:nvPr/>
          </p:nvSpPr>
          <p:spPr>
            <a:xfrm>
              <a:off x="74637" y="4415357"/>
              <a:ext cx="3439206" cy="582355"/>
            </a:xfrm>
            <a:prstGeom prst="rect">
              <a:avLst/>
            </a:prstGeom>
            <a:noFill/>
            <a:ln w="9525" cap="flat" cmpd="sng">
              <a:solidFill>
                <a:schemeClr val="tx1"/>
              </a:solidFill>
              <a:prstDash val="solid"/>
              <a:miter/>
              <a:headEnd type="none" w="med" len="med"/>
              <a:tailEnd type="none" w="med" len="med"/>
            </a:ln>
          </p:spPr>
          <p:txBody>
            <a:bodyPr/>
            <a:lstStyle>
              <a:lvl1pPr marL="273050" indent="-273050" algn="l" rtl="0" eaLnBrk="0" fontAlgn="base" hangingPunct="0">
                <a:spcBef>
                  <a:spcPts val="600"/>
                </a:spcBef>
                <a:spcAft>
                  <a:spcPct val="0"/>
                </a:spcAft>
                <a:buClr>
                  <a:schemeClr val="tx2"/>
                </a:buClr>
                <a:buSzPct val="73000"/>
                <a:buFont typeface="Wingdings 2" panose="05020102010507070707" pitchFamily="18" charset="2"/>
                <a:buChar char=""/>
                <a:defRPr sz="2600" kern="1200">
                  <a:solidFill>
                    <a:schemeClr val="tx1"/>
                  </a:solidFill>
                  <a:latin typeface="+mn-lt"/>
                  <a:ea typeface="+mn-ea"/>
                  <a:cs typeface="+mn-cs"/>
                </a:defRPr>
              </a:lvl1pPr>
              <a:lvl2pPr marL="520700" indent="-228600" algn="l" rtl="0" eaLnBrk="0" fontAlgn="base" hangingPunct="0">
                <a:spcBef>
                  <a:spcPts val="500"/>
                </a:spcBef>
                <a:spcAft>
                  <a:spcPct val="0"/>
                </a:spcAft>
                <a:buClr>
                  <a:srgbClr val="F9B639"/>
                </a:buClr>
                <a:buSzPct val="80000"/>
                <a:buFont typeface="Wingdings 2" panose="05020102010507070707" pitchFamily="18" charset="2"/>
                <a:buChar char=""/>
                <a:defRPr sz="2300" kern="1200">
                  <a:solidFill>
                    <a:srgbClr val="6C6C6C"/>
                  </a:solidFill>
                  <a:latin typeface="+mn-lt"/>
                  <a:ea typeface="+mn-ea"/>
                  <a:cs typeface="+mn-cs"/>
                </a:defRPr>
              </a:lvl2pPr>
              <a:lvl3pPr marL="758825" indent="-228600" algn="l" rtl="0" eaLnBrk="0" fontAlgn="base" hangingPunct="0">
                <a:spcBef>
                  <a:spcPts val="400"/>
                </a:spcBef>
                <a:spcAft>
                  <a:spcPct val="0"/>
                </a:spcAft>
                <a:buClr>
                  <a:srgbClr val="F9B639"/>
                </a:buClr>
                <a:buSzPct val="60000"/>
                <a:buFont typeface="Wingdings" panose="05000000000000000000" pitchFamily="2" charset="2"/>
                <a:buChar char=""/>
                <a:defRPr sz="2000" kern="1200">
                  <a:solidFill>
                    <a:schemeClr val="tx1"/>
                  </a:solidFill>
                  <a:latin typeface="+mn-lt"/>
                  <a:ea typeface="+mn-ea"/>
                  <a:cs typeface="+mn-cs"/>
                </a:defRPr>
              </a:lvl3pPr>
              <a:lvl4pPr marL="1005205" indent="-228600" algn="l" rtl="0" eaLnBrk="0" fontAlgn="base" hangingPunct="0">
                <a:spcBef>
                  <a:spcPct val="20000"/>
                </a:spcBef>
                <a:spcAft>
                  <a:spcPct val="0"/>
                </a:spcAft>
                <a:buClr>
                  <a:srgbClr val="F9B639"/>
                </a:buClr>
                <a:buSzPct val="80000"/>
                <a:buFont typeface="Wingdings 2" panose="05020102010507070707" pitchFamily="18" charset="2"/>
                <a:buChar char=""/>
                <a:defRPr sz="2000" kern="1200">
                  <a:solidFill>
                    <a:srgbClr val="6C6C6C"/>
                  </a:solidFill>
                  <a:latin typeface="+mn-lt"/>
                  <a:ea typeface="+mn-ea"/>
                  <a:cs typeface="+mn-cs"/>
                </a:defRPr>
              </a:lvl4pPr>
              <a:lvl5pPr marL="1279525" indent="-228600" algn="l" rtl="0" eaLnBrk="0" fontAlgn="base" hangingPunct="0">
                <a:spcBef>
                  <a:spcPts val="400"/>
                </a:spcBef>
                <a:spcAft>
                  <a:spcPct val="0"/>
                </a:spcAft>
                <a:buClr>
                  <a:srgbClr val="F9B639"/>
                </a:buClr>
                <a:buSzPct val="70000"/>
                <a:buFont typeface="Wingdings" panose="05000000000000000000" pitchFamily="2"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800" dirty="0">
                  <a:latin typeface="Times New Roman" panose="02020603050405020304" pitchFamily="18" charset="0"/>
                  <a:ea typeface="宋体" panose="02010600030101010101" pitchFamily="2" charset="-122"/>
                </a:rPr>
                <a:t>判断覆盖</a:t>
              </a:r>
            </a:p>
          </p:txBody>
        </p:sp>
        <p:sp>
          <p:nvSpPr>
            <p:cNvPr id="23559" name="Rectangle 7"/>
            <p:cNvSpPr/>
            <p:nvPr/>
          </p:nvSpPr>
          <p:spPr>
            <a:xfrm>
              <a:off x="4660244" y="4415357"/>
              <a:ext cx="3439206" cy="582355"/>
            </a:xfrm>
            <a:prstGeom prst="rect">
              <a:avLst/>
            </a:prstGeom>
            <a:noFill/>
            <a:ln w="9525" cap="flat" cmpd="sng">
              <a:solidFill>
                <a:schemeClr val="tx1"/>
              </a:solidFill>
              <a:prstDash val="solid"/>
              <a:miter/>
              <a:headEnd type="none" w="med" len="med"/>
              <a:tailEnd type="none" w="med" len="med"/>
            </a:ln>
          </p:spPr>
          <p:txBody>
            <a:bodyPr/>
            <a:lstStyle>
              <a:lvl1pPr marL="273050" indent="-273050" algn="l" rtl="0" eaLnBrk="0" fontAlgn="base" hangingPunct="0">
                <a:spcBef>
                  <a:spcPts val="600"/>
                </a:spcBef>
                <a:spcAft>
                  <a:spcPct val="0"/>
                </a:spcAft>
                <a:buClr>
                  <a:schemeClr val="tx2"/>
                </a:buClr>
                <a:buSzPct val="73000"/>
                <a:buFont typeface="Wingdings 2" panose="05020102010507070707" pitchFamily="18" charset="2"/>
                <a:buChar char=""/>
                <a:defRPr sz="2600" kern="1200">
                  <a:solidFill>
                    <a:schemeClr val="tx1"/>
                  </a:solidFill>
                  <a:latin typeface="+mn-lt"/>
                  <a:ea typeface="+mn-ea"/>
                  <a:cs typeface="+mn-cs"/>
                </a:defRPr>
              </a:lvl1pPr>
              <a:lvl2pPr marL="520700" indent="-228600" algn="l" rtl="0" eaLnBrk="0" fontAlgn="base" hangingPunct="0">
                <a:spcBef>
                  <a:spcPts val="500"/>
                </a:spcBef>
                <a:spcAft>
                  <a:spcPct val="0"/>
                </a:spcAft>
                <a:buClr>
                  <a:srgbClr val="F9B639"/>
                </a:buClr>
                <a:buSzPct val="80000"/>
                <a:buFont typeface="Wingdings 2" panose="05020102010507070707" pitchFamily="18" charset="2"/>
                <a:buChar char=""/>
                <a:defRPr sz="2300" kern="1200">
                  <a:solidFill>
                    <a:srgbClr val="6C6C6C"/>
                  </a:solidFill>
                  <a:latin typeface="+mn-lt"/>
                  <a:ea typeface="+mn-ea"/>
                  <a:cs typeface="+mn-cs"/>
                </a:defRPr>
              </a:lvl2pPr>
              <a:lvl3pPr marL="758825" indent="-228600" algn="l" rtl="0" eaLnBrk="0" fontAlgn="base" hangingPunct="0">
                <a:spcBef>
                  <a:spcPts val="400"/>
                </a:spcBef>
                <a:spcAft>
                  <a:spcPct val="0"/>
                </a:spcAft>
                <a:buClr>
                  <a:srgbClr val="F9B639"/>
                </a:buClr>
                <a:buSzPct val="60000"/>
                <a:buFont typeface="Wingdings" panose="05000000000000000000" pitchFamily="2" charset="2"/>
                <a:buChar char=""/>
                <a:defRPr sz="2000" kern="1200">
                  <a:solidFill>
                    <a:schemeClr val="tx1"/>
                  </a:solidFill>
                  <a:latin typeface="+mn-lt"/>
                  <a:ea typeface="+mn-ea"/>
                  <a:cs typeface="+mn-cs"/>
                </a:defRPr>
              </a:lvl3pPr>
              <a:lvl4pPr marL="1005205" indent="-228600" algn="l" rtl="0" eaLnBrk="0" fontAlgn="base" hangingPunct="0">
                <a:spcBef>
                  <a:spcPct val="20000"/>
                </a:spcBef>
                <a:spcAft>
                  <a:spcPct val="0"/>
                </a:spcAft>
                <a:buClr>
                  <a:srgbClr val="F9B639"/>
                </a:buClr>
                <a:buSzPct val="80000"/>
                <a:buFont typeface="Wingdings 2" panose="05020102010507070707" pitchFamily="18" charset="2"/>
                <a:buChar char=""/>
                <a:defRPr sz="2000" kern="1200">
                  <a:solidFill>
                    <a:srgbClr val="6C6C6C"/>
                  </a:solidFill>
                  <a:latin typeface="+mn-lt"/>
                  <a:ea typeface="+mn-ea"/>
                  <a:cs typeface="+mn-cs"/>
                </a:defRPr>
              </a:lvl4pPr>
              <a:lvl5pPr marL="1279525" indent="-228600" algn="l" rtl="0" eaLnBrk="0" fontAlgn="base" hangingPunct="0">
                <a:spcBef>
                  <a:spcPts val="400"/>
                </a:spcBef>
                <a:spcAft>
                  <a:spcPct val="0"/>
                </a:spcAft>
                <a:buClr>
                  <a:srgbClr val="F9B639"/>
                </a:buClr>
                <a:buSzPct val="70000"/>
                <a:buFont typeface="Wingdings" panose="05000000000000000000" pitchFamily="2"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800" dirty="0">
                  <a:latin typeface="Times New Roman" panose="02020603050405020304" pitchFamily="18" charset="0"/>
                  <a:ea typeface="宋体" panose="02010600030101010101" pitchFamily="2" charset="-122"/>
                </a:rPr>
                <a:t>条件覆盖</a:t>
              </a:r>
            </a:p>
          </p:txBody>
        </p:sp>
        <p:sp>
          <p:nvSpPr>
            <p:cNvPr id="23560" name="Rectangle 8"/>
            <p:cNvSpPr/>
            <p:nvPr/>
          </p:nvSpPr>
          <p:spPr>
            <a:xfrm>
              <a:off x="74637" y="5774185"/>
              <a:ext cx="3439206" cy="582355"/>
            </a:xfrm>
            <a:prstGeom prst="rect">
              <a:avLst/>
            </a:prstGeom>
            <a:noFill/>
            <a:ln w="9525" cap="flat" cmpd="sng">
              <a:solidFill>
                <a:schemeClr val="tx1"/>
              </a:solidFill>
              <a:prstDash val="solid"/>
              <a:miter/>
              <a:headEnd type="none" w="med" len="med"/>
              <a:tailEnd type="none" w="med" len="med"/>
            </a:ln>
          </p:spPr>
          <p:txBody>
            <a:bodyPr/>
            <a:lstStyle>
              <a:lvl1pPr marL="273050" indent="-273050" algn="l" rtl="0" eaLnBrk="0" fontAlgn="base" hangingPunct="0">
                <a:spcBef>
                  <a:spcPts val="600"/>
                </a:spcBef>
                <a:spcAft>
                  <a:spcPct val="0"/>
                </a:spcAft>
                <a:buClr>
                  <a:schemeClr val="tx2"/>
                </a:buClr>
                <a:buSzPct val="73000"/>
                <a:buFont typeface="Wingdings 2" panose="05020102010507070707" pitchFamily="18" charset="2"/>
                <a:buChar char=""/>
                <a:defRPr sz="2600" kern="1200">
                  <a:solidFill>
                    <a:schemeClr val="tx1"/>
                  </a:solidFill>
                  <a:latin typeface="+mn-lt"/>
                  <a:ea typeface="+mn-ea"/>
                  <a:cs typeface="+mn-cs"/>
                </a:defRPr>
              </a:lvl1pPr>
              <a:lvl2pPr marL="520700" indent="-228600" algn="l" rtl="0" eaLnBrk="0" fontAlgn="base" hangingPunct="0">
                <a:spcBef>
                  <a:spcPts val="500"/>
                </a:spcBef>
                <a:spcAft>
                  <a:spcPct val="0"/>
                </a:spcAft>
                <a:buClr>
                  <a:srgbClr val="F9B639"/>
                </a:buClr>
                <a:buSzPct val="80000"/>
                <a:buFont typeface="Wingdings 2" panose="05020102010507070707" pitchFamily="18" charset="2"/>
                <a:buChar char=""/>
                <a:defRPr sz="2300" kern="1200">
                  <a:solidFill>
                    <a:srgbClr val="6C6C6C"/>
                  </a:solidFill>
                  <a:latin typeface="+mn-lt"/>
                  <a:ea typeface="+mn-ea"/>
                  <a:cs typeface="+mn-cs"/>
                </a:defRPr>
              </a:lvl2pPr>
              <a:lvl3pPr marL="758825" indent="-228600" algn="l" rtl="0" eaLnBrk="0" fontAlgn="base" hangingPunct="0">
                <a:spcBef>
                  <a:spcPts val="400"/>
                </a:spcBef>
                <a:spcAft>
                  <a:spcPct val="0"/>
                </a:spcAft>
                <a:buClr>
                  <a:srgbClr val="F9B639"/>
                </a:buClr>
                <a:buSzPct val="60000"/>
                <a:buFont typeface="Wingdings" panose="05000000000000000000" pitchFamily="2" charset="2"/>
                <a:buChar char=""/>
                <a:defRPr sz="2000" kern="1200">
                  <a:solidFill>
                    <a:schemeClr val="tx1"/>
                  </a:solidFill>
                  <a:latin typeface="+mn-lt"/>
                  <a:ea typeface="+mn-ea"/>
                  <a:cs typeface="+mn-cs"/>
                </a:defRPr>
              </a:lvl3pPr>
              <a:lvl4pPr marL="1005205" indent="-228600" algn="l" rtl="0" eaLnBrk="0" fontAlgn="base" hangingPunct="0">
                <a:spcBef>
                  <a:spcPct val="20000"/>
                </a:spcBef>
                <a:spcAft>
                  <a:spcPct val="0"/>
                </a:spcAft>
                <a:buClr>
                  <a:srgbClr val="F9B639"/>
                </a:buClr>
                <a:buSzPct val="80000"/>
                <a:buFont typeface="Wingdings 2" panose="05020102010507070707" pitchFamily="18" charset="2"/>
                <a:buChar char=""/>
                <a:defRPr sz="2000" kern="1200">
                  <a:solidFill>
                    <a:srgbClr val="6C6C6C"/>
                  </a:solidFill>
                  <a:latin typeface="+mn-lt"/>
                  <a:ea typeface="+mn-ea"/>
                  <a:cs typeface="+mn-cs"/>
                </a:defRPr>
              </a:lvl4pPr>
              <a:lvl5pPr marL="1279525" indent="-228600" algn="l" rtl="0" eaLnBrk="0" fontAlgn="base" hangingPunct="0">
                <a:spcBef>
                  <a:spcPts val="400"/>
                </a:spcBef>
                <a:spcAft>
                  <a:spcPct val="0"/>
                </a:spcAft>
                <a:buClr>
                  <a:srgbClr val="F9B639"/>
                </a:buClr>
                <a:buSzPct val="70000"/>
                <a:buFont typeface="Wingdings" panose="05000000000000000000" pitchFamily="2"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800" dirty="0">
                  <a:latin typeface="Times New Roman" panose="02020603050405020304" pitchFamily="18" charset="0"/>
                  <a:ea typeface="宋体" panose="02010600030101010101" pitchFamily="2" charset="-122"/>
                </a:rPr>
                <a:t>语句覆盖</a:t>
              </a:r>
            </a:p>
          </p:txBody>
        </p:sp>
        <p:sp>
          <p:nvSpPr>
            <p:cNvPr id="23561" name="Line 9"/>
            <p:cNvSpPr/>
            <p:nvPr/>
          </p:nvSpPr>
          <p:spPr>
            <a:xfrm>
              <a:off x="4373644" y="2864899"/>
              <a:ext cx="0" cy="191630"/>
            </a:xfrm>
            <a:prstGeom prst="line">
              <a:avLst/>
            </a:prstGeom>
            <a:ln w="9525" cap="flat" cmpd="sng">
              <a:solidFill>
                <a:schemeClr val="tx1"/>
              </a:solidFill>
              <a:prstDash val="solid"/>
              <a:headEnd type="none" w="med" len="med"/>
              <a:tailEnd type="none" w="med" len="med"/>
            </a:ln>
          </p:spPr>
        </p:sp>
        <p:sp>
          <p:nvSpPr>
            <p:cNvPr id="23562" name="Line 10"/>
            <p:cNvSpPr/>
            <p:nvPr/>
          </p:nvSpPr>
          <p:spPr>
            <a:xfrm>
              <a:off x="4373644" y="3638884"/>
              <a:ext cx="0" cy="388237"/>
            </a:xfrm>
            <a:prstGeom prst="line">
              <a:avLst/>
            </a:prstGeom>
            <a:ln w="9525" cap="flat" cmpd="sng">
              <a:solidFill>
                <a:schemeClr val="tx1"/>
              </a:solidFill>
              <a:prstDash val="solid"/>
              <a:headEnd type="none" w="med" len="med"/>
              <a:tailEnd type="none" w="med" len="med"/>
            </a:ln>
          </p:spPr>
        </p:sp>
        <p:sp>
          <p:nvSpPr>
            <p:cNvPr id="23563" name="Line 11"/>
            <p:cNvSpPr/>
            <p:nvPr/>
          </p:nvSpPr>
          <p:spPr>
            <a:xfrm>
              <a:off x="1794240" y="4027120"/>
              <a:ext cx="4585607" cy="0"/>
            </a:xfrm>
            <a:prstGeom prst="line">
              <a:avLst/>
            </a:prstGeom>
            <a:ln w="9525" cap="flat" cmpd="sng">
              <a:solidFill>
                <a:schemeClr val="tx1"/>
              </a:solidFill>
              <a:prstDash val="solid"/>
              <a:headEnd type="none" w="med" len="med"/>
              <a:tailEnd type="none" w="med" len="med"/>
            </a:ln>
          </p:spPr>
        </p:sp>
        <p:sp>
          <p:nvSpPr>
            <p:cNvPr id="23564" name="Line 12"/>
            <p:cNvSpPr/>
            <p:nvPr/>
          </p:nvSpPr>
          <p:spPr>
            <a:xfrm>
              <a:off x="1794240" y="4027120"/>
              <a:ext cx="0" cy="388237"/>
            </a:xfrm>
            <a:prstGeom prst="line">
              <a:avLst/>
            </a:prstGeom>
            <a:ln w="9525" cap="flat" cmpd="sng">
              <a:solidFill>
                <a:schemeClr val="tx1"/>
              </a:solidFill>
              <a:prstDash val="solid"/>
              <a:headEnd type="none" w="med" len="med"/>
              <a:tailEnd type="none" w="med" len="med"/>
            </a:ln>
          </p:spPr>
        </p:sp>
        <p:sp>
          <p:nvSpPr>
            <p:cNvPr id="23565" name="Line 13"/>
            <p:cNvSpPr/>
            <p:nvPr/>
          </p:nvSpPr>
          <p:spPr>
            <a:xfrm>
              <a:off x="6379847" y="4027120"/>
              <a:ext cx="0" cy="388237"/>
            </a:xfrm>
            <a:prstGeom prst="line">
              <a:avLst/>
            </a:prstGeom>
            <a:ln w="9525" cap="flat" cmpd="sng">
              <a:solidFill>
                <a:schemeClr val="tx1"/>
              </a:solidFill>
              <a:prstDash val="solid"/>
              <a:headEnd type="none" w="med" len="med"/>
              <a:tailEnd type="none" w="med" len="med"/>
            </a:ln>
          </p:spPr>
        </p:sp>
        <p:sp>
          <p:nvSpPr>
            <p:cNvPr id="23566" name="Line 14"/>
            <p:cNvSpPr/>
            <p:nvPr/>
          </p:nvSpPr>
          <p:spPr>
            <a:xfrm>
              <a:off x="1794240" y="4997712"/>
              <a:ext cx="0" cy="776473"/>
            </a:xfrm>
            <a:prstGeom prst="line">
              <a:avLst/>
            </a:prstGeom>
            <a:ln w="9525" cap="flat" cmpd="sng">
              <a:solidFill>
                <a:schemeClr val="tx1"/>
              </a:solidFill>
              <a:prstDash val="solid"/>
              <a:headEnd type="none" w="med" len="med"/>
              <a:tailEnd type="none" w="med" len="med"/>
            </a:ln>
          </p:spPr>
        </p:sp>
        <p:sp>
          <p:nvSpPr>
            <p:cNvPr id="23567" name="Rectangle 4"/>
            <p:cNvSpPr/>
            <p:nvPr/>
          </p:nvSpPr>
          <p:spPr>
            <a:xfrm>
              <a:off x="2426229" y="1330008"/>
              <a:ext cx="3838854" cy="582355"/>
            </a:xfrm>
            <a:prstGeom prst="rect">
              <a:avLst/>
            </a:prstGeom>
            <a:noFill/>
            <a:ln w="9525" cap="flat" cmpd="sng">
              <a:solidFill>
                <a:schemeClr val="tx1"/>
              </a:solidFill>
              <a:prstDash val="solid"/>
              <a:miter/>
              <a:headEnd type="none" w="med" len="med"/>
              <a:tailEnd type="none" w="med" len="med"/>
            </a:ln>
          </p:spPr>
          <p:txBody>
            <a:bodyPr/>
            <a:lstStyle>
              <a:lvl1pPr marL="273050" indent="-273050" algn="l" rtl="0" eaLnBrk="0" fontAlgn="base" hangingPunct="0">
                <a:spcBef>
                  <a:spcPts val="600"/>
                </a:spcBef>
                <a:spcAft>
                  <a:spcPct val="0"/>
                </a:spcAft>
                <a:buClr>
                  <a:schemeClr val="tx2"/>
                </a:buClr>
                <a:buSzPct val="73000"/>
                <a:buFont typeface="Wingdings 2" panose="05020102010507070707" pitchFamily="18" charset="2"/>
                <a:buChar char=""/>
                <a:defRPr sz="2600" kern="1200">
                  <a:solidFill>
                    <a:schemeClr val="tx1"/>
                  </a:solidFill>
                  <a:latin typeface="+mn-lt"/>
                  <a:ea typeface="+mn-ea"/>
                  <a:cs typeface="+mn-cs"/>
                </a:defRPr>
              </a:lvl1pPr>
              <a:lvl2pPr marL="520700" indent="-228600" algn="l" rtl="0" eaLnBrk="0" fontAlgn="base" hangingPunct="0">
                <a:spcBef>
                  <a:spcPts val="500"/>
                </a:spcBef>
                <a:spcAft>
                  <a:spcPct val="0"/>
                </a:spcAft>
                <a:buClr>
                  <a:srgbClr val="F9B639"/>
                </a:buClr>
                <a:buSzPct val="80000"/>
                <a:buFont typeface="Wingdings 2" panose="05020102010507070707" pitchFamily="18" charset="2"/>
                <a:buChar char=""/>
                <a:defRPr sz="2300" kern="1200">
                  <a:solidFill>
                    <a:srgbClr val="6C6C6C"/>
                  </a:solidFill>
                  <a:latin typeface="+mn-lt"/>
                  <a:ea typeface="+mn-ea"/>
                  <a:cs typeface="+mn-cs"/>
                </a:defRPr>
              </a:lvl2pPr>
              <a:lvl3pPr marL="758825" indent="-228600" algn="l" rtl="0" eaLnBrk="0" fontAlgn="base" hangingPunct="0">
                <a:spcBef>
                  <a:spcPts val="400"/>
                </a:spcBef>
                <a:spcAft>
                  <a:spcPct val="0"/>
                </a:spcAft>
                <a:buClr>
                  <a:srgbClr val="F9B639"/>
                </a:buClr>
                <a:buSzPct val="60000"/>
                <a:buFont typeface="Wingdings" panose="05000000000000000000" pitchFamily="2" charset="2"/>
                <a:buChar char=""/>
                <a:defRPr sz="2000" kern="1200">
                  <a:solidFill>
                    <a:schemeClr val="tx1"/>
                  </a:solidFill>
                  <a:latin typeface="+mn-lt"/>
                  <a:ea typeface="+mn-ea"/>
                  <a:cs typeface="+mn-cs"/>
                </a:defRPr>
              </a:lvl3pPr>
              <a:lvl4pPr marL="1005205" indent="-228600" algn="l" rtl="0" eaLnBrk="0" fontAlgn="base" hangingPunct="0">
                <a:spcBef>
                  <a:spcPct val="20000"/>
                </a:spcBef>
                <a:spcAft>
                  <a:spcPct val="0"/>
                </a:spcAft>
                <a:buClr>
                  <a:srgbClr val="F9B639"/>
                </a:buClr>
                <a:buSzPct val="80000"/>
                <a:buFont typeface="Wingdings 2" panose="05020102010507070707" pitchFamily="18" charset="2"/>
                <a:buChar char=""/>
                <a:defRPr sz="2000" kern="1200">
                  <a:solidFill>
                    <a:srgbClr val="6C6C6C"/>
                  </a:solidFill>
                  <a:latin typeface="+mn-lt"/>
                  <a:ea typeface="+mn-ea"/>
                  <a:cs typeface="+mn-cs"/>
                </a:defRPr>
              </a:lvl4pPr>
              <a:lvl5pPr marL="1279525" indent="-228600" algn="l" rtl="0" eaLnBrk="0" fontAlgn="base" hangingPunct="0">
                <a:spcBef>
                  <a:spcPts val="400"/>
                </a:spcBef>
                <a:spcAft>
                  <a:spcPct val="0"/>
                </a:spcAft>
                <a:buClr>
                  <a:srgbClr val="F9B639"/>
                </a:buClr>
                <a:buSzPct val="70000"/>
                <a:buFont typeface="Wingdings" panose="05000000000000000000" pitchFamily="2" charset="2"/>
                <a:buChar char=""/>
                <a:defRPr sz="2000" kern="1200">
                  <a:solidFill>
                    <a:schemeClr val="tx1"/>
                  </a:solidFill>
                  <a:latin typeface="+mn-lt"/>
                  <a:ea typeface="+mn-ea"/>
                  <a:cs typeface="+mn-cs"/>
                </a:defRPr>
              </a:lvl5pPr>
            </a:lstStyle>
            <a:p>
              <a:pPr marL="0" lvl="0" indent="0" algn="ctr" eaLnBrk="1" hangingPunct="1">
                <a:spcBef>
                  <a:spcPct val="0"/>
                </a:spcBef>
                <a:buClrTx/>
                <a:buSzTx/>
                <a:buNone/>
              </a:pPr>
              <a:r>
                <a:rPr lang="zh-CN" altLang="en-US" sz="1800" dirty="0">
                  <a:latin typeface="Times New Roman" panose="02020603050405020304" pitchFamily="18" charset="0"/>
                  <a:ea typeface="宋体" panose="02010600030101010101" pitchFamily="2" charset="-122"/>
                </a:rPr>
                <a:t>路径覆盖</a:t>
              </a:r>
            </a:p>
            <a:p>
              <a:pPr marL="0" lvl="0" indent="0" algn="ctr" eaLnBrk="1" hangingPunct="1">
                <a:spcBef>
                  <a:spcPct val="0"/>
                </a:spcBef>
                <a:buClrTx/>
                <a:buSzTx/>
                <a:buFontTx/>
                <a:buNone/>
              </a:pPr>
              <a:endParaRPr lang="zh-CN" altLang="en-US" sz="1800" dirty="0">
                <a:latin typeface="Times New Roman" panose="02020603050405020304" pitchFamily="18" charset="0"/>
                <a:ea typeface="宋体" panose="02010600030101010101" pitchFamily="2" charset="-122"/>
              </a:endParaRPr>
            </a:p>
          </p:txBody>
        </p:sp>
        <p:sp>
          <p:nvSpPr>
            <p:cNvPr id="23568" name="Line 9"/>
            <p:cNvSpPr/>
            <p:nvPr/>
          </p:nvSpPr>
          <p:spPr>
            <a:xfrm>
              <a:off x="4384925" y="1996978"/>
              <a:ext cx="0" cy="191630"/>
            </a:xfrm>
            <a:prstGeom prst="line">
              <a:avLst/>
            </a:prstGeom>
            <a:ln w="9525" cap="flat" cmpd="sng">
              <a:solidFill>
                <a:schemeClr val="tx1"/>
              </a:solidFill>
              <a:prstDash val="solid"/>
              <a:headEnd type="none" w="med" len="med"/>
              <a:tailEnd type="none" w="med" len="med"/>
            </a:ln>
          </p:spPr>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a:xfrm>
            <a:off x="1485900" y="1097280"/>
            <a:ext cx="5429250" cy="549522"/>
          </a:xfrm>
          <a:noFill/>
          <a:ln>
            <a:noFill/>
          </a:ln>
          <a:effectLst/>
          <a:scene3d>
            <a:camera prst="orthographicFront"/>
            <a:lightRig rig="balanced" dir="t"/>
          </a:scene3d>
          <a:sp3d prstMaterial="plastic"/>
        </p:spPr>
        <p:txBody>
          <a:bodyPr vert="horz" lIns="34290" tIns="0" rIns="34290" bIns="0" anchor="b" anchorCtr="0">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50" b="1" i="0" u="none" strike="noStrike" kern="1200" cap="all" spc="0" normalizeH="0" baseline="0" noProof="0"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uLnTx/>
                <a:uFillTx/>
                <a:latin typeface="+mj-lt"/>
                <a:ea typeface="+mj-ea"/>
                <a:cs typeface="+mj-cs"/>
              </a:rPr>
              <a:t>逻辑覆盖法设计步骤</a:t>
            </a:r>
          </a:p>
        </p:txBody>
      </p:sp>
      <p:sp>
        <p:nvSpPr>
          <p:cNvPr id="24579" name="内容占位符 2"/>
          <p:cNvSpPr>
            <a:spLocks noGrp="1"/>
          </p:cNvSpPr>
          <p:nvPr>
            <p:ph idx="1"/>
          </p:nvPr>
        </p:nvSpPr>
        <p:spPr>
          <a:xfrm>
            <a:off x="715328" y="1610201"/>
            <a:ext cx="7407116" cy="3637598"/>
          </a:xfrm>
        </p:spPr>
        <p:txBody>
          <a:bodyPr vert="horz" wrap="square" lIns="68580" tIns="34290" rIns="68580" bIns="34290" anchor="t">
            <a:normAutofit fontScale="97500" lnSpcReduction="10000"/>
          </a:bodyPr>
          <a:lstStyle/>
          <a:p>
            <a:pPr eaLnBrk="1" hangingPunct="1">
              <a:buFontTx/>
              <a:buNone/>
            </a:pPr>
            <a:r>
              <a:rPr lang="en-US" altLang="zh-CN" sz="2700" dirty="0"/>
              <a:t>1.</a:t>
            </a:r>
            <a:r>
              <a:rPr lang="zh-CN" altLang="en-US" sz="2700" dirty="0">
                <a:solidFill>
                  <a:srgbClr val="7030A0"/>
                </a:solidFill>
              </a:rPr>
              <a:t>画出</a:t>
            </a:r>
            <a:r>
              <a:rPr lang="zh-CN" altLang="en-US" sz="2700" dirty="0"/>
              <a:t>程序流程图；</a:t>
            </a:r>
          </a:p>
          <a:p>
            <a:pPr eaLnBrk="1" hangingPunct="1">
              <a:buFontTx/>
              <a:buNone/>
            </a:pPr>
            <a:r>
              <a:rPr lang="en-US" altLang="zh-CN" sz="2700" dirty="0"/>
              <a:t>2.</a:t>
            </a:r>
            <a:r>
              <a:rPr lang="zh-CN" altLang="en-US" sz="2700" dirty="0">
                <a:solidFill>
                  <a:srgbClr val="7030A0"/>
                </a:solidFill>
              </a:rPr>
              <a:t>标识</a:t>
            </a:r>
            <a:r>
              <a:rPr lang="zh-CN" altLang="en-US" sz="2700" dirty="0"/>
              <a:t>可执行语句序号（</a:t>
            </a:r>
            <a:r>
              <a:rPr lang="en-US" altLang="zh-CN" sz="2700" dirty="0"/>
              <a:t>1,2...)</a:t>
            </a:r>
            <a:r>
              <a:rPr lang="zh-CN" altLang="en-US" sz="2700" dirty="0"/>
              <a:t>；</a:t>
            </a:r>
            <a:endParaRPr lang="en-US" altLang="zh-CN" sz="2700" dirty="0"/>
          </a:p>
          <a:p>
            <a:pPr eaLnBrk="1" hangingPunct="1">
              <a:buFontTx/>
              <a:buNone/>
            </a:pPr>
            <a:r>
              <a:rPr lang="en-US" altLang="zh-CN" sz="2700" dirty="0"/>
              <a:t>3.</a:t>
            </a:r>
            <a:r>
              <a:rPr lang="zh-CN" altLang="en-US" sz="2700" dirty="0">
                <a:solidFill>
                  <a:srgbClr val="7030A0"/>
                </a:solidFill>
              </a:rPr>
              <a:t>标识</a:t>
            </a:r>
            <a:r>
              <a:rPr lang="zh-CN" altLang="en-US" sz="2700" dirty="0"/>
              <a:t>路径序号</a:t>
            </a:r>
            <a:r>
              <a:rPr lang="en-US" altLang="zh-CN" sz="2700" dirty="0"/>
              <a:t>(a,b...)</a:t>
            </a:r>
            <a:r>
              <a:rPr lang="zh-CN" altLang="en-US" sz="2700" dirty="0"/>
              <a:t>；</a:t>
            </a:r>
            <a:endParaRPr lang="en-US" altLang="zh-CN" sz="2700" dirty="0"/>
          </a:p>
          <a:p>
            <a:pPr eaLnBrk="1" hangingPunct="1">
              <a:buFontTx/>
              <a:buNone/>
            </a:pPr>
            <a:r>
              <a:rPr lang="en-US" altLang="zh-CN" sz="2700" dirty="0"/>
              <a:t>4.</a:t>
            </a:r>
            <a:r>
              <a:rPr lang="zh-CN" altLang="en-US" sz="2700" dirty="0">
                <a:solidFill>
                  <a:srgbClr val="7030A0"/>
                </a:solidFill>
              </a:rPr>
              <a:t>列出</a:t>
            </a:r>
            <a:r>
              <a:rPr lang="zh-CN" altLang="en-US" sz="2700" dirty="0"/>
              <a:t>每个条件表达式的取值情况，可用序号表示（</a:t>
            </a:r>
            <a:r>
              <a:rPr lang="en-US" altLang="zh-CN" sz="2700" dirty="0"/>
              <a:t>T1</a:t>
            </a:r>
            <a:r>
              <a:rPr lang="zh-CN" altLang="en-US" sz="2700" dirty="0"/>
              <a:t>，</a:t>
            </a:r>
            <a:r>
              <a:rPr lang="en-US" altLang="zh-CN" sz="2700" dirty="0"/>
              <a:t>F1</a:t>
            </a:r>
            <a:r>
              <a:rPr lang="zh-CN" altLang="en-US" sz="2700" dirty="0"/>
              <a:t>，</a:t>
            </a:r>
            <a:r>
              <a:rPr lang="en-US" altLang="zh-CN" sz="2700" dirty="0"/>
              <a:t>...</a:t>
            </a:r>
            <a:r>
              <a:rPr lang="zh-CN" altLang="en-US" sz="2700" dirty="0"/>
              <a:t>）；</a:t>
            </a:r>
          </a:p>
          <a:p>
            <a:pPr eaLnBrk="1" hangingPunct="1">
              <a:buFontTx/>
              <a:buNone/>
            </a:pPr>
            <a:r>
              <a:rPr lang="en-US" altLang="zh-CN" sz="2700" dirty="0"/>
              <a:t>5.</a:t>
            </a:r>
            <a:r>
              <a:rPr lang="zh-CN" altLang="en-US" sz="2700" dirty="0">
                <a:solidFill>
                  <a:srgbClr val="7030A0"/>
                </a:solidFill>
              </a:rPr>
              <a:t>整理</a:t>
            </a:r>
            <a:r>
              <a:rPr lang="zh-CN" altLang="en-US" sz="2700" dirty="0"/>
              <a:t>每个判定间的所有条件组合；</a:t>
            </a:r>
          </a:p>
          <a:p>
            <a:pPr eaLnBrk="1" hangingPunct="1">
              <a:buFontTx/>
              <a:buNone/>
            </a:pPr>
            <a:r>
              <a:rPr lang="en-US" altLang="zh-CN" sz="2700" dirty="0"/>
              <a:t>6.</a:t>
            </a:r>
            <a:r>
              <a:rPr lang="zh-CN" altLang="en-US" sz="2700" dirty="0"/>
              <a:t>根据各种方法</a:t>
            </a:r>
            <a:r>
              <a:rPr lang="zh-CN" altLang="en-US" sz="2700" dirty="0">
                <a:solidFill>
                  <a:srgbClr val="7030A0"/>
                </a:solidFill>
              </a:rPr>
              <a:t>选取</a:t>
            </a:r>
            <a:r>
              <a:rPr lang="zh-CN" altLang="en-US" sz="2700" dirty="0"/>
              <a:t>测试用例的数据。</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anim calcmode="lin" valueType="num">
                                      <p:cBhvr additive="base">
                                        <p:cTn id="7" dur="500" fill="hold"/>
                                        <p:tgtEl>
                                          <p:spTgt spid="2457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57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579">
                                            <p:txEl>
                                              <p:pRg st="1" end="1"/>
                                            </p:txEl>
                                          </p:spTgt>
                                        </p:tgtEl>
                                        <p:attrNameLst>
                                          <p:attrName>style.visibility</p:attrName>
                                        </p:attrNameLst>
                                      </p:cBhvr>
                                      <p:to>
                                        <p:strVal val="visible"/>
                                      </p:to>
                                    </p:set>
                                    <p:anim calcmode="lin" valueType="num">
                                      <p:cBhvr additive="base">
                                        <p:cTn id="13" dur="500" fill="hold"/>
                                        <p:tgtEl>
                                          <p:spTgt spid="2457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57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579">
                                            <p:txEl>
                                              <p:pRg st="2" end="2"/>
                                            </p:txEl>
                                          </p:spTgt>
                                        </p:tgtEl>
                                        <p:attrNameLst>
                                          <p:attrName>style.visibility</p:attrName>
                                        </p:attrNameLst>
                                      </p:cBhvr>
                                      <p:to>
                                        <p:strVal val="visible"/>
                                      </p:to>
                                    </p:set>
                                    <p:anim calcmode="lin" valueType="num">
                                      <p:cBhvr additive="base">
                                        <p:cTn id="19" dur="500" fill="hold"/>
                                        <p:tgtEl>
                                          <p:spTgt spid="2457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57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579">
                                            <p:txEl>
                                              <p:pRg st="3" end="3"/>
                                            </p:txEl>
                                          </p:spTgt>
                                        </p:tgtEl>
                                        <p:attrNameLst>
                                          <p:attrName>style.visibility</p:attrName>
                                        </p:attrNameLst>
                                      </p:cBhvr>
                                      <p:to>
                                        <p:strVal val="visible"/>
                                      </p:to>
                                    </p:set>
                                    <p:anim calcmode="lin" valueType="num">
                                      <p:cBhvr additive="base">
                                        <p:cTn id="25" dur="500" fill="hold"/>
                                        <p:tgtEl>
                                          <p:spTgt spid="2457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57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4579">
                                            <p:txEl>
                                              <p:pRg st="4" end="4"/>
                                            </p:txEl>
                                          </p:spTgt>
                                        </p:tgtEl>
                                        <p:attrNameLst>
                                          <p:attrName>style.visibility</p:attrName>
                                        </p:attrNameLst>
                                      </p:cBhvr>
                                      <p:to>
                                        <p:strVal val="visible"/>
                                      </p:to>
                                    </p:set>
                                    <p:anim calcmode="lin" valueType="num">
                                      <p:cBhvr additive="base">
                                        <p:cTn id="31" dur="500" fill="hold"/>
                                        <p:tgtEl>
                                          <p:spTgt spid="24579">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457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4579">
                                            <p:txEl>
                                              <p:pRg st="5" end="5"/>
                                            </p:txEl>
                                          </p:spTgt>
                                        </p:tgtEl>
                                        <p:attrNameLst>
                                          <p:attrName>style.visibility</p:attrName>
                                        </p:attrNameLst>
                                      </p:cBhvr>
                                      <p:to>
                                        <p:strVal val="visible"/>
                                      </p:to>
                                    </p:set>
                                    <p:anim calcmode="lin" valueType="num">
                                      <p:cBhvr additive="base">
                                        <p:cTn id="37" dur="500" fill="hold"/>
                                        <p:tgtEl>
                                          <p:spTgt spid="24579">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457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p:cNvSpPr>
          <p:nvPr>
            <p:ph type="title"/>
          </p:nvPr>
        </p:nvSpPr>
        <p:spPr>
          <a:xfrm>
            <a:off x="1277634" y="998729"/>
            <a:ext cx="5429250" cy="481490"/>
          </a:xfrm>
          <a:noFill/>
          <a:ln>
            <a:noFill/>
          </a:ln>
          <a:effectLst/>
          <a:scene3d>
            <a:camera prst="orthographicFront"/>
            <a:lightRig rig="balanced" dir="t"/>
          </a:scene3d>
          <a:sp3d prstMaterial="plastic"/>
        </p:spPr>
        <p:txBody>
          <a:bodyPr vert="horz" lIns="34290" tIns="0" rIns="34290" bIns="0" anchor="b" anchorCtr="0">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50" b="1" i="0" u="none" strike="noStrike" kern="1200" cap="all" spc="0" normalizeH="0" baseline="0" noProof="0"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uLnTx/>
                <a:uFillTx/>
                <a:latin typeface="+mj-lt"/>
                <a:ea typeface="+mj-ea"/>
                <a:cs typeface="+mj-cs"/>
              </a:rPr>
              <a:t>逻辑覆盖实例讲解</a:t>
            </a:r>
          </a:p>
        </p:txBody>
      </p:sp>
      <p:pic>
        <p:nvPicPr>
          <p:cNvPr id="25603" name="Picture 3"/>
          <p:cNvPicPr>
            <a:picLocks noChangeAspect="1"/>
          </p:cNvPicPr>
          <p:nvPr/>
        </p:nvPicPr>
        <p:blipFill>
          <a:blip r:embed="rId2"/>
          <a:stretch>
            <a:fillRect/>
          </a:stretch>
        </p:blipFill>
        <p:spPr>
          <a:xfrm>
            <a:off x="1277541" y="1480185"/>
            <a:ext cx="6237684" cy="3943350"/>
          </a:xfrm>
          <a:prstGeom prst="rect">
            <a:avLst/>
          </a:prstGeom>
          <a:noFill/>
          <a:ln w="25400">
            <a:noFill/>
          </a:ln>
        </p:spPr>
      </p:pic>
      <p:sp>
        <p:nvSpPr>
          <p:cNvPr id="2" name="五角星 1">
            <a:hlinkClick r:id="rId3" action="ppaction://hlinksldjump"/>
          </p:cNvPr>
          <p:cNvSpPr/>
          <p:nvPr/>
        </p:nvSpPr>
        <p:spPr>
          <a:xfrm>
            <a:off x="2951560" y="5560219"/>
            <a:ext cx="432197" cy="27027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350" b="0" i="0" u="none" strike="noStrike" kern="1200" cap="none" spc="0" normalizeH="0" baseline="0" noProof="0" dirty="0" smtClean="0">
                <a:ln>
                  <a:noFill/>
                </a:ln>
                <a:solidFill>
                  <a:schemeClr val="lt1"/>
                </a:solidFill>
                <a:effectLst/>
                <a:uLnTx/>
                <a:uFillTx/>
                <a:latin typeface="+mn-lt"/>
                <a:ea typeface="+mn-ea"/>
                <a:cs typeface="+mn-cs"/>
              </a:rPr>
              <a:t>2</a:t>
            </a:r>
            <a:endParaRPr kumimoji="0" lang="zh-CN" altLang="en-US" sz="1350" b="0" i="0" u="none" strike="noStrike" kern="1200" cap="none" spc="0" normalizeH="0" baseline="0" noProof="0" dirty="0" smtClean="0">
              <a:ln>
                <a:noFill/>
              </a:ln>
              <a:solidFill>
                <a:schemeClr val="lt1"/>
              </a:solidFill>
              <a:effectLst/>
              <a:uLnTx/>
              <a:uFillTx/>
              <a:latin typeface="+mn-lt"/>
              <a:ea typeface="+mn-ea"/>
              <a:cs typeface="+mn-cs"/>
            </a:endParaRPr>
          </a:p>
        </p:txBody>
      </p:sp>
      <p:sp>
        <p:nvSpPr>
          <p:cNvPr id="5" name="五角星 4"/>
          <p:cNvSpPr/>
          <p:nvPr/>
        </p:nvSpPr>
        <p:spPr>
          <a:xfrm>
            <a:off x="3837385" y="5560219"/>
            <a:ext cx="432197" cy="27027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350" b="0" i="0" u="none" strike="noStrike" kern="1200" cap="none" spc="0" normalizeH="0" baseline="0" noProof="0" dirty="0" smtClean="0">
                <a:ln>
                  <a:noFill/>
                </a:ln>
                <a:solidFill>
                  <a:schemeClr val="lt1"/>
                </a:solidFill>
                <a:effectLst/>
                <a:uLnTx/>
                <a:uFillTx/>
                <a:latin typeface="+mn-lt"/>
                <a:ea typeface="+mn-ea"/>
                <a:cs typeface="+mn-cs"/>
              </a:rPr>
              <a:t>3</a:t>
            </a:r>
            <a:endParaRPr kumimoji="0" lang="zh-CN" altLang="en-US" sz="1350" b="0" i="0" u="none" strike="noStrike" kern="1200" cap="none" spc="0" normalizeH="0" baseline="0" noProof="0" dirty="0" smtClean="0">
              <a:ln>
                <a:noFill/>
              </a:ln>
              <a:solidFill>
                <a:schemeClr val="lt1"/>
              </a:solidFill>
              <a:effectLst/>
              <a:uLnTx/>
              <a:uFillTx/>
              <a:latin typeface="+mn-lt"/>
              <a:ea typeface="+mn-ea"/>
              <a:cs typeface="+mn-cs"/>
            </a:endParaRPr>
          </a:p>
        </p:txBody>
      </p:sp>
      <p:sp>
        <p:nvSpPr>
          <p:cNvPr id="6" name="五角星 5"/>
          <p:cNvSpPr/>
          <p:nvPr/>
        </p:nvSpPr>
        <p:spPr>
          <a:xfrm>
            <a:off x="4576763" y="5560219"/>
            <a:ext cx="432197" cy="27027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350" b="0" i="0" u="none" strike="noStrike" kern="1200" cap="none" spc="0" normalizeH="0" baseline="0" noProof="0" dirty="0" smtClean="0">
                <a:ln>
                  <a:noFill/>
                </a:ln>
                <a:solidFill>
                  <a:schemeClr val="lt1"/>
                </a:solidFill>
                <a:effectLst/>
                <a:uLnTx/>
                <a:uFillTx/>
                <a:latin typeface="+mn-lt"/>
                <a:ea typeface="+mn-ea"/>
                <a:cs typeface="+mn-cs"/>
              </a:rPr>
              <a:t>4</a:t>
            </a:r>
            <a:endParaRPr kumimoji="0" lang="zh-CN" altLang="en-US" sz="1350" b="0" i="0" u="none" strike="noStrike" kern="1200" cap="none" spc="0" normalizeH="0" baseline="0" noProof="0" dirty="0" smtClean="0">
              <a:ln>
                <a:noFill/>
              </a:ln>
              <a:solidFill>
                <a:schemeClr val="lt1"/>
              </a:solidFill>
              <a:effectLst/>
              <a:uLnTx/>
              <a:uFillTx/>
              <a:latin typeface="+mn-lt"/>
              <a:ea typeface="+mn-ea"/>
              <a:cs typeface="+mn-cs"/>
            </a:endParaRPr>
          </a:p>
        </p:txBody>
      </p:sp>
      <p:sp>
        <p:nvSpPr>
          <p:cNvPr id="7" name="五角星 6"/>
          <p:cNvSpPr/>
          <p:nvPr/>
        </p:nvSpPr>
        <p:spPr>
          <a:xfrm>
            <a:off x="5316141" y="5560219"/>
            <a:ext cx="432197" cy="27027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350" b="0" i="0" u="none" strike="noStrike" kern="1200" cap="none" spc="0" normalizeH="0" baseline="0" noProof="0" dirty="0" smtClean="0">
                <a:ln>
                  <a:noFill/>
                </a:ln>
                <a:solidFill>
                  <a:schemeClr val="lt1"/>
                </a:solidFill>
                <a:effectLst/>
                <a:uLnTx/>
                <a:uFillTx/>
                <a:latin typeface="+mn-lt"/>
                <a:ea typeface="+mn-ea"/>
                <a:cs typeface="+mn-cs"/>
              </a:rPr>
              <a:t>5</a:t>
            </a:r>
            <a:endParaRPr kumimoji="0" lang="zh-CN" altLang="en-US" sz="1350" b="0" i="0" u="none" strike="noStrike" kern="1200" cap="none" spc="0" normalizeH="0" baseline="0" noProof="0" dirty="0" smtClean="0">
              <a:ln>
                <a:noFill/>
              </a:ln>
              <a:solidFill>
                <a:schemeClr val="lt1"/>
              </a:solidFill>
              <a:effectLst/>
              <a:uLnTx/>
              <a:uFillTx/>
              <a:latin typeface="+mn-lt"/>
              <a:ea typeface="+mn-ea"/>
              <a:cs typeface="+mn-cs"/>
            </a:endParaRPr>
          </a:p>
        </p:txBody>
      </p:sp>
      <p:sp>
        <p:nvSpPr>
          <p:cNvPr id="8" name="五角星 7"/>
          <p:cNvSpPr/>
          <p:nvPr/>
        </p:nvSpPr>
        <p:spPr>
          <a:xfrm>
            <a:off x="6055519" y="5566172"/>
            <a:ext cx="432197" cy="27027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350" b="0" i="0" u="none" strike="noStrike" kern="1200" cap="none" spc="0" normalizeH="0" baseline="0" noProof="0" dirty="0" smtClean="0">
                <a:ln>
                  <a:noFill/>
                </a:ln>
                <a:solidFill>
                  <a:schemeClr val="lt1"/>
                </a:solidFill>
                <a:effectLst/>
                <a:uLnTx/>
                <a:uFillTx/>
                <a:latin typeface="+mn-lt"/>
                <a:ea typeface="+mn-ea"/>
                <a:cs typeface="+mn-cs"/>
              </a:rPr>
              <a:t>6</a:t>
            </a:r>
            <a:endParaRPr kumimoji="0" lang="zh-CN" altLang="en-US" sz="1350" b="0" i="0" u="none" strike="noStrike" kern="1200" cap="none" spc="0" normalizeH="0" baseline="0" noProof="0" dirty="0" smtClean="0">
              <a:ln>
                <a:noFill/>
              </a:ln>
              <a:solidFill>
                <a:schemeClr val="lt1"/>
              </a:solidFill>
              <a:effectLst/>
              <a:uLnTx/>
              <a:uFillTx/>
              <a:latin typeface="+mn-lt"/>
              <a:ea typeface="+mn-ea"/>
              <a:cs typeface="+mn-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61737" y="1145381"/>
            <a:ext cx="5600700" cy="597694"/>
          </a:xfrm>
          <a:noFill/>
          <a:ln>
            <a:noFill/>
          </a:ln>
          <a:effectLst/>
          <a:scene3d>
            <a:camera prst="orthographicFront"/>
            <a:lightRig rig="balanced" dir="t"/>
          </a:scene3d>
          <a:sp3d prstMaterial="plastic"/>
        </p:spPr>
        <p:txBody>
          <a:bodyPr vert="horz" lIns="34290" tIns="0" rIns="34290" bIns="0" anchor="b" anchorCtr="0">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2850" b="1" i="0" u="none" strike="noStrike" kern="1200" cap="all" spc="0" normalizeH="0" baseline="0" noProof="0"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uLnTx/>
                <a:uFillTx/>
                <a:latin typeface="+mj-lt"/>
                <a:ea typeface="+mj-ea"/>
                <a:cs typeface="+mj-cs"/>
              </a:rPr>
              <a:t>1</a:t>
            </a:r>
            <a:r>
              <a:rPr kumimoji="0" lang="zh-CN" altLang="en-US" sz="2850" b="1" i="0" u="none" strike="noStrike" kern="1200" cap="all" spc="0" normalizeH="0" baseline="0" noProof="0"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uLnTx/>
                <a:uFillTx/>
                <a:latin typeface="+mj-lt"/>
                <a:ea typeface="+mj-ea"/>
                <a:cs typeface="+mj-cs"/>
              </a:rPr>
              <a:t>、语句覆盖</a:t>
            </a:r>
            <a:br>
              <a:rPr kumimoji="0" lang="zh-CN" altLang="en-US" sz="2850" b="1" i="0" u="none" strike="noStrike" kern="1200" cap="all" spc="0" normalizeH="0" baseline="0" noProof="0"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uLnTx/>
                <a:uFillTx/>
                <a:latin typeface="+mj-lt"/>
                <a:ea typeface="+mj-ea"/>
                <a:cs typeface="+mj-cs"/>
              </a:rPr>
            </a:br>
            <a:endParaRPr kumimoji="0" lang="zh-CN" altLang="en-US" sz="2850" b="1" i="0" u="none" strike="noStrike" kern="1200" cap="all" spc="0" normalizeH="0" baseline="0" noProof="0"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uLnTx/>
              <a:uFillTx/>
              <a:latin typeface="+mj-lt"/>
              <a:ea typeface="+mj-ea"/>
              <a:cs typeface="+mj-cs"/>
            </a:endParaRPr>
          </a:p>
        </p:txBody>
      </p:sp>
      <p:sp>
        <p:nvSpPr>
          <p:cNvPr id="26627" name="内容占位符 2"/>
          <p:cNvSpPr>
            <a:spLocks noGrp="1"/>
          </p:cNvSpPr>
          <p:nvPr>
            <p:ph idx="1"/>
          </p:nvPr>
        </p:nvSpPr>
        <p:spPr>
          <a:xfrm>
            <a:off x="561975" y="1489234"/>
            <a:ext cx="7788593" cy="2464118"/>
          </a:xfrm>
        </p:spPr>
        <p:txBody>
          <a:bodyPr vert="horz" wrap="square" lIns="68580" tIns="34290" rIns="68580" bIns="34290" anchor="t"/>
          <a:lstStyle/>
          <a:p>
            <a:pPr eaLnBrk="1" hangingPunct="1">
              <a:lnSpc>
                <a:spcPct val="80000"/>
              </a:lnSpc>
            </a:pPr>
            <a:r>
              <a:rPr lang="zh-CN" altLang="en-US" sz="2400" b="1" dirty="0"/>
              <a:t>语句覆盖（</a:t>
            </a:r>
            <a:r>
              <a:rPr lang="en-US" altLang="zh-CN" sz="2400" dirty="0">
                <a:latin typeface="Franklin Gothic Book" pitchFamily="34" charset="0"/>
                <a:ea typeface="华文楷体" pitchFamily="2" charset="-122"/>
              </a:rPr>
              <a:t>Statement Coverage</a:t>
            </a:r>
            <a:r>
              <a:rPr lang="zh-CN" altLang="en-US" sz="2400" dirty="0">
                <a:latin typeface="Franklin Gothic Book" pitchFamily="34" charset="0"/>
                <a:ea typeface="华文楷体" pitchFamily="2" charset="-122"/>
              </a:rPr>
              <a:t>）</a:t>
            </a:r>
            <a:r>
              <a:rPr lang="zh-CN" altLang="en-US" sz="2400" dirty="0">
                <a:solidFill>
                  <a:srgbClr val="3333FF"/>
                </a:solidFill>
              </a:rPr>
              <a:t>：</a:t>
            </a:r>
            <a:r>
              <a:rPr lang="zh-CN" altLang="en-US" sz="2400" dirty="0"/>
              <a:t>语句覆盖就是设计若干个测试用例，使被测试程序中的</a:t>
            </a:r>
            <a:r>
              <a:rPr lang="zh-CN" altLang="en-US" sz="2400" dirty="0">
                <a:solidFill>
                  <a:srgbClr val="FF0000"/>
                </a:solidFill>
              </a:rPr>
              <a:t>每条可执行语句至少执行一次。</a:t>
            </a:r>
          </a:p>
          <a:p>
            <a:pPr eaLnBrk="1" hangingPunct="1"/>
            <a:r>
              <a:rPr lang="zh-CN" altLang="en-US" sz="2400" b="1" dirty="0"/>
              <a:t>用例设计：</a:t>
            </a:r>
            <a:r>
              <a:rPr lang="zh-CN" altLang="en-US" sz="2400" dirty="0"/>
              <a:t>可执行语句：</a:t>
            </a:r>
            <a:r>
              <a:rPr lang="en-US" altLang="zh-CN" sz="2400" dirty="0"/>
              <a:t>2-&gt;T,3-&gt;T</a:t>
            </a:r>
            <a:r>
              <a:rPr lang="zh-CN" altLang="en-US" sz="2400" dirty="0"/>
              <a:t>；</a:t>
            </a:r>
            <a:endParaRPr lang="en-US" altLang="zh-CN" sz="2400" dirty="0"/>
          </a:p>
          <a:p>
            <a:pPr eaLnBrk="1" hangingPunct="1">
              <a:lnSpc>
                <a:spcPct val="80000"/>
              </a:lnSpc>
              <a:buFontTx/>
              <a:buNone/>
            </a:pPr>
            <a:endParaRPr lang="zh-CN" altLang="en-US" sz="2400" dirty="0"/>
          </a:p>
        </p:txBody>
      </p:sp>
      <p:graphicFrame>
        <p:nvGraphicFramePr>
          <p:cNvPr id="4" name="表格 3"/>
          <p:cNvGraphicFramePr>
            <a:graphicFrameLocks noGrp="1"/>
          </p:cNvGraphicFramePr>
          <p:nvPr>
            <p:custDataLst>
              <p:tags r:id="rId1"/>
            </p:custDataLst>
          </p:nvPr>
        </p:nvGraphicFramePr>
        <p:xfrm>
          <a:off x="1436609" y="3353038"/>
          <a:ext cx="5464175" cy="1302385"/>
        </p:xfrm>
        <a:graphic>
          <a:graphicData uri="http://schemas.openxmlformats.org/drawingml/2006/table">
            <a:tbl>
              <a:tblPr firstRow="1" bandRow="1">
                <a:tableStyleId>{5C22544A-7EE6-4342-B048-85BDC9FD1C3A}</a:tableStyleId>
              </a:tblPr>
              <a:tblGrid>
                <a:gridCol w="1092835"/>
                <a:gridCol w="1092835"/>
                <a:gridCol w="1092835"/>
                <a:gridCol w="1092835"/>
                <a:gridCol w="1092835"/>
              </a:tblGrid>
              <a:tr h="616585">
                <a:tc>
                  <a:txBody>
                    <a:bodyPr/>
                    <a:lstStyle/>
                    <a:p>
                      <a:r>
                        <a:rPr lang="zh-CN" altLang="en-US" sz="1800" dirty="0" smtClean="0"/>
                        <a:t>序号</a:t>
                      </a:r>
                      <a:endParaRPr lang="zh-CN" altLang="en-US" sz="1800" dirty="0"/>
                    </a:p>
                  </a:txBody>
                  <a:tcPr marL="68579" marR="68579" marT="34253" marB="34253"/>
                </a:tc>
                <a:tc>
                  <a:txBody>
                    <a:bodyPr/>
                    <a:lstStyle/>
                    <a:p>
                      <a:r>
                        <a:rPr lang="en-US" altLang="zh-CN" sz="1800" dirty="0" smtClean="0"/>
                        <a:t>X</a:t>
                      </a:r>
                      <a:endParaRPr lang="zh-CN" altLang="en-US" sz="1800" dirty="0"/>
                    </a:p>
                  </a:txBody>
                  <a:tcPr marL="68579" marR="68579" marT="34253" marB="34253"/>
                </a:tc>
                <a:tc>
                  <a:txBody>
                    <a:bodyPr/>
                    <a:lstStyle/>
                    <a:p>
                      <a:r>
                        <a:rPr lang="en-US" altLang="zh-CN" sz="1800" dirty="0" smtClean="0"/>
                        <a:t>Y</a:t>
                      </a:r>
                      <a:endParaRPr lang="zh-CN" altLang="en-US" sz="1800" dirty="0"/>
                    </a:p>
                  </a:txBody>
                  <a:tcPr marL="68579" marR="68579" marT="34253" marB="34253"/>
                </a:tc>
                <a:tc>
                  <a:txBody>
                    <a:bodyPr/>
                    <a:lstStyle/>
                    <a:p>
                      <a:r>
                        <a:rPr lang="zh-CN" altLang="en-US" sz="1800" dirty="0" smtClean="0"/>
                        <a:t>覆盖语句</a:t>
                      </a:r>
                      <a:endParaRPr lang="zh-CN" altLang="en-US" sz="1800" dirty="0"/>
                    </a:p>
                  </a:txBody>
                  <a:tcPr marL="68579" marR="68579" marT="34253" marB="34253"/>
                </a:tc>
                <a:tc>
                  <a:txBody>
                    <a:bodyPr/>
                    <a:lstStyle/>
                    <a:p>
                      <a:r>
                        <a:rPr lang="zh-CN" altLang="en-US" sz="1800" dirty="0" smtClean="0"/>
                        <a:t>路径</a:t>
                      </a:r>
                      <a:endParaRPr lang="zh-CN" altLang="en-US" sz="1800" dirty="0"/>
                    </a:p>
                  </a:txBody>
                  <a:tcPr marL="68579" marR="68579" marT="34253" marB="34253"/>
                </a:tc>
              </a:tr>
              <a:tr h="342900">
                <a:tc>
                  <a:txBody>
                    <a:bodyPr/>
                    <a:lstStyle/>
                    <a:p>
                      <a:r>
                        <a:rPr lang="en-US" altLang="zh-CN" sz="1800" dirty="0" smtClean="0"/>
                        <a:t>1</a:t>
                      </a:r>
                      <a:endParaRPr lang="zh-CN" altLang="en-US" sz="1800" dirty="0"/>
                    </a:p>
                  </a:txBody>
                  <a:tcPr marL="68579" marR="68579" marT="34253" marB="34253"/>
                </a:tc>
                <a:tc>
                  <a:txBody>
                    <a:bodyPr/>
                    <a:lstStyle/>
                    <a:p>
                      <a:r>
                        <a:rPr lang="en-US" altLang="zh-CN" sz="1800" dirty="0" smtClean="0"/>
                        <a:t>50</a:t>
                      </a:r>
                      <a:endParaRPr lang="zh-CN" altLang="en-US" sz="1800" dirty="0"/>
                    </a:p>
                  </a:txBody>
                  <a:tcPr marL="68579" marR="68579" marT="34253" marB="34253"/>
                </a:tc>
                <a:tc>
                  <a:txBody>
                    <a:bodyPr/>
                    <a:lstStyle/>
                    <a:p>
                      <a:r>
                        <a:rPr lang="en-US" altLang="zh-CN" sz="1800" dirty="0" smtClean="0"/>
                        <a:t>50</a:t>
                      </a:r>
                      <a:endParaRPr lang="zh-CN" altLang="en-US" sz="1800" dirty="0"/>
                    </a:p>
                  </a:txBody>
                  <a:tcPr marL="68579" marR="68579" marT="34253" marB="34253"/>
                </a:tc>
                <a:tc>
                  <a:txBody>
                    <a:bodyPr/>
                    <a:lstStyle/>
                    <a:p>
                      <a:r>
                        <a:rPr lang="zh-CN" altLang="en-US" sz="1800" dirty="0" smtClean="0"/>
                        <a:t>语句</a:t>
                      </a:r>
                      <a:r>
                        <a:rPr lang="en-US" altLang="zh-CN" sz="1800" dirty="0" smtClean="0"/>
                        <a:t>2</a:t>
                      </a:r>
                      <a:endParaRPr lang="zh-CN" altLang="en-US" sz="1800" dirty="0"/>
                    </a:p>
                  </a:txBody>
                  <a:tcPr marL="68579" marR="68579" marT="34253" marB="34253"/>
                </a:tc>
                <a:tc>
                  <a:txBody>
                    <a:bodyPr/>
                    <a:lstStyle/>
                    <a:p>
                      <a:r>
                        <a:rPr lang="en-US" altLang="zh-CN" sz="1800" dirty="0" smtClean="0"/>
                        <a:t>OBDE</a:t>
                      </a:r>
                      <a:endParaRPr lang="zh-CN" altLang="en-US" sz="1800" dirty="0"/>
                    </a:p>
                  </a:txBody>
                  <a:tcPr marL="68579" marR="68579" marT="34253" marB="34253"/>
                </a:tc>
              </a:tr>
              <a:tr h="342900">
                <a:tc>
                  <a:txBody>
                    <a:bodyPr/>
                    <a:lstStyle/>
                    <a:p>
                      <a:r>
                        <a:rPr lang="en-US" altLang="zh-CN" sz="1800" dirty="0" smtClean="0"/>
                        <a:t>2</a:t>
                      </a:r>
                      <a:endParaRPr lang="zh-CN" altLang="en-US" sz="1800" dirty="0"/>
                    </a:p>
                  </a:txBody>
                  <a:tcPr marL="68579" marR="68579" marT="34253" marB="34253"/>
                </a:tc>
                <a:tc>
                  <a:txBody>
                    <a:bodyPr/>
                    <a:lstStyle/>
                    <a:p>
                      <a:r>
                        <a:rPr lang="en-US" altLang="zh-CN" sz="1800" dirty="0" smtClean="0"/>
                        <a:t>90</a:t>
                      </a:r>
                      <a:endParaRPr lang="zh-CN" altLang="en-US" sz="1800" dirty="0"/>
                    </a:p>
                  </a:txBody>
                  <a:tcPr marL="68579" marR="68579" marT="34253" marB="34253"/>
                </a:tc>
                <a:tc>
                  <a:txBody>
                    <a:bodyPr/>
                    <a:lstStyle/>
                    <a:p>
                      <a:r>
                        <a:rPr lang="en-US" altLang="zh-CN" sz="1800" dirty="0" smtClean="0"/>
                        <a:t>70</a:t>
                      </a:r>
                      <a:endParaRPr lang="zh-CN" altLang="en-US" sz="1800" dirty="0"/>
                    </a:p>
                  </a:txBody>
                  <a:tcPr marL="68579" marR="68579" marT="34253" marB="34253"/>
                </a:tc>
                <a:tc>
                  <a:txBody>
                    <a:bodyPr/>
                    <a:lstStyle/>
                    <a:p>
                      <a:r>
                        <a:rPr lang="zh-CN" altLang="en-US" sz="1800" dirty="0" smtClean="0"/>
                        <a:t>语句</a:t>
                      </a:r>
                      <a:r>
                        <a:rPr lang="en-US" altLang="zh-CN" sz="1800" dirty="0" smtClean="0"/>
                        <a:t>1</a:t>
                      </a:r>
                      <a:endParaRPr lang="zh-CN" altLang="en-US" sz="1800" dirty="0"/>
                    </a:p>
                  </a:txBody>
                  <a:tcPr marL="68579" marR="68579" marT="34253" marB="34253"/>
                </a:tc>
                <a:tc>
                  <a:txBody>
                    <a:bodyPr/>
                    <a:lstStyle/>
                    <a:p>
                      <a:r>
                        <a:rPr lang="en-US" altLang="zh-CN" sz="1800" dirty="0" smtClean="0"/>
                        <a:t>OBCE</a:t>
                      </a:r>
                      <a:endParaRPr lang="zh-CN" altLang="en-US" sz="1800" dirty="0"/>
                    </a:p>
                  </a:txBody>
                  <a:tcPr marL="68579" marR="68579" marT="34253" marB="34253"/>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anim calcmode="lin" valueType="num">
                                      <p:cBhvr additive="base">
                                        <p:cTn id="7" dur="500" fill="hold"/>
                                        <p:tgtEl>
                                          <p:spTgt spid="2662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6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6627">
                                            <p:txEl>
                                              <p:pRg st="1" end="1"/>
                                            </p:txEl>
                                          </p:spTgt>
                                        </p:tgtEl>
                                        <p:attrNameLst>
                                          <p:attrName>style.visibility</p:attrName>
                                        </p:attrNameLst>
                                      </p:cBhvr>
                                      <p:to>
                                        <p:strVal val="visible"/>
                                      </p:to>
                                    </p:set>
                                    <p:anim calcmode="lin" valueType="num">
                                      <p:cBhvr additive="base">
                                        <p:cTn id="13" dur="500" fill="hold"/>
                                        <p:tgtEl>
                                          <p:spTgt spid="2662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662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p:nvPr>
        </p:nvSpPr>
        <p:spPr>
          <a:xfrm>
            <a:off x="1518047" y="1160749"/>
            <a:ext cx="5600700" cy="540059"/>
          </a:xfrm>
          <a:noFill/>
          <a:ln>
            <a:noFill/>
          </a:ln>
          <a:effectLst/>
          <a:scene3d>
            <a:camera prst="orthographicFront"/>
            <a:lightRig rig="balanced" dir="t"/>
          </a:scene3d>
          <a:sp3d prstMaterial="plastic"/>
        </p:spPr>
        <p:txBody>
          <a:bodyPr vert="horz" lIns="34290" tIns="0" rIns="34290" bIns="0" anchor="b" anchorCtr="0">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50" b="1" i="0" u="none" strike="noStrike" kern="1200" cap="all" spc="0" normalizeH="0" baseline="0" noProof="0"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uLnTx/>
                <a:uFillTx/>
                <a:latin typeface="+mj-lt"/>
                <a:ea typeface="+mj-ea"/>
                <a:cs typeface="+mj-cs"/>
              </a:rPr>
              <a:t>语句覆盖</a:t>
            </a:r>
            <a:endParaRPr kumimoji="0" lang="zh-CN" altLang="en-US" sz="2850" b="1" i="0" u="none" strike="noStrike" kern="1200" cap="all" spc="0" normalizeH="0" baseline="0" noProof="0"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uLnTx/>
              <a:uFillTx/>
              <a:latin typeface="+mj-lt"/>
              <a:ea typeface="+mj-ea"/>
              <a:cs typeface="+mj-cs"/>
            </a:endParaRPr>
          </a:p>
        </p:txBody>
      </p:sp>
      <p:sp>
        <p:nvSpPr>
          <p:cNvPr id="27651" name="内容占位符 2"/>
          <p:cNvSpPr>
            <a:spLocks noGrp="1"/>
          </p:cNvSpPr>
          <p:nvPr>
            <p:ph idx="1"/>
          </p:nvPr>
        </p:nvSpPr>
        <p:spPr>
          <a:xfrm>
            <a:off x="339090" y="1604963"/>
            <a:ext cx="8465344" cy="3647599"/>
          </a:xfrm>
        </p:spPr>
        <p:txBody>
          <a:bodyPr vert="horz" wrap="square" lIns="68580" tIns="34290" rIns="68580" bIns="34290" anchor="t">
            <a:normAutofit/>
          </a:bodyPr>
          <a:lstStyle/>
          <a:p>
            <a:pPr eaLnBrk="1" hangingPunct="1">
              <a:buFontTx/>
              <a:buNone/>
            </a:pPr>
            <a:r>
              <a:rPr lang="zh-CN" altLang="en-US" sz="2700" b="1" dirty="0">
                <a:solidFill>
                  <a:srgbClr val="FF0000"/>
                </a:solidFill>
              </a:rPr>
              <a:t>优点</a:t>
            </a:r>
          </a:p>
          <a:p>
            <a:pPr eaLnBrk="1" hangingPunct="1">
              <a:buFontTx/>
              <a:buNone/>
            </a:pPr>
            <a:r>
              <a:rPr lang="zh-CN" altLang="en-US" sz="2700" dirty="0"/>
              <a:t>      可以很</a:t>
            </a:r>
            <a:r>
              <a:rPr lang="zh-CN" altLang="en-US" sz="2700" dirty="0">
                <a:solidFill>
                  <a:srgbClr val="00B050"/>
                </a:solidFill>
              </a:rPr>
              <a:t>直观地</a:t>
            </a:r>
            <a:r>
              <a:rPr lang="zh-CN" altLang="en-US" sz="2700" dirty="0"/>
              <a:t>从源代码得到测试用例，</a:t>
            </a:r>
            <a:r>
              <a:rPr lang="zh-CN" altLang="en-US" sz="2700" dirty="0">
                <a:solidFill>
                  <a:srgbClr val="00B050"/>
                </a:solidFill>
              </a:rPr>
              <a:t>无须细分</a:t>
            </a:r>
            <a:r>
              <a:rPr lang="zh-CN" altLang="en-US" sz="2700" dirty="0"/>
              <a:t>每条判定表达式。</a:t>
            </a:r>
          </a:p>
          <a:p>
            <a:pPr eaLnBrk="1" hangingPunct="1">
              <a:buFontTx/>
              <a:buNone/>
            </a:pPr>
            <a:r>
              <a:rPr lang="zh-CN" altLang="en-US" sz="2700" b="1" dirty="0">
                <a:solidFill>
                  <a:srgbClr val="FF0000"/>
                </a:solidFill>
              </a:rPr>
              <a:t>缺点</a:t>
            </a:r>
          </a:p>
          <a:p>
            <a:pPr eaLnBrk="1" hangingPunct="1">
              <a:buFontTx/>
              <a:buNone/>
            </a:pPr>
            <a:r>
              <a:rPr lang="zh-CN" altLang="en-US" sz="2700" dirty="0"/>
              <a:t>        由于这种测试方法</a:t>
            </a:r>
            <a:r>
              <a:rPr lang="zh-CN" altLang="en-US" sz="2700" dirty="0">
                <a:solidFill>
                  <a:srgbClr val="92D050"/>
                </a:solidFill>
              </a:rPr>
              <a:t>仅仅针对程序逻辑中</a:t>
            </a:r>
            <a:r>
              <a:rPr lang="zh-CN" altLang="en-US" sz="2700" dirty="0"/>
              <a:t>显式存在的语句，但对于</a:t>
            </a:r>
            <a:r>
              <a:rPr lang="zh-CN" altLang="en-US" sz="2700" dirty="0">
                <a:solidFill>
                  <a:srgbClr val="C00000"/>
                </a:solidFill>
              </a:rPr>
              <a:t>隐藏</a:t>
            </a:r>
            <a:r>
              <a:rPr lang="zh-CN" altLang="en-US" sz="2700" dirty="0"/>
              <a:t>的条件和可能到达的</a:t>
            </a:r>
            <a:r>
              <a:rPr lang="zh-CN" altLang="en-US" sz="2700" dirty="0">
                <a:solidFill>
                  <a:srgbClr val="C00000"/>
                </a:solidFill>
              </a:rPr>
              <a:t>隐式逻辑</a:t>
            </a:r>
            <a:r>
              <a:rPr lang="zh-CN" altLang="en-US" sz="2700" dirty="0"/>
              <a:t>分支，是无法测试的。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7651">
                                            <p:txEl>
                                              <p:pRg st="1" end="1"/>
                                            </p:txEl>
                                          </p:spTgt>
                                        </p:tgtEl>
                                        <p:attrNameLst>
                                          <p:attrName>style.visibility</p:attrName>
                                        </p:attrNameLst>
                                      </p:cBhvr>
                                      <p:to>
                                        <p:strVal val="visible"/>
                                      </p:to>
                                    </p:set>
                                    <p:anim calcmode="lin" valueType="num">
                                      <p:cBhvr additive="base">
                                        <p:cTn id="7" dur="500" fill="hold"/>
                                        <p:tgtEl>
                                          <p:spTgt spid="2765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765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7651">
                                            <p:txEl>
                                              <p:pRg st="3" end="3"/>
                                            </p:txEl>
                                          </p:spTgt>
                                        </p:tgtEl>
                                        <p:attrNameLst>
                                          <p:attrName>style.visibility</p:attrName>
                                        </p:attrNameLst>
                                      </p:cBhvr>
                                      <p:to>
                                        <p:strVal val="visible"/>
                                      </p:to>
                                    </p:set>
                                    <p:anim calcmode="lin" valueType="num">
                                      <p:cBhvr additive="base">
                                        <p:cTn id="13" dur="500" fill="hold"/>
                                        <p:tgtEl>
                                          <p:spTgt spid="27651">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765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内容占位符 2"/>
          <p:cNvSpPr>
            <a:spLocks noGrp="1"/>
          </p:cNvSpPr>
          <p:nvPr>
            <p:ph idx="1"/>
          </p:nvPr>
        </p:nvSpPr>
        <p:spPr>
          <a:xfrm>
            <a:off x="505778" y="1589723"/>
            <a:ext cx="7912418" cy="3678555"/>
          </a:xfrm>
        </p:spPr>
        <p:txBody>
          <a:bodyPr vert="horz" wrap="square" lIns="68580" tIns="34290" rIns="68580" bIns="34290" anchor="t"/>
          <a:lstStyle/>
          <a:p>
            <a:pPr>
              <a:lnSpc>
                <a:spcPct val="150000"/>
              </a:lnSpc>
            </a:pPr>
            <a:r>
              <a:rPr lang="zh-CN" altLang="en-US" sz="2400" dirty="0"/>
              <a:t>扩展</a:t>
            </a:r>
            <a:endParaRPr lang="en-US" altLang="zh-CN" sz="2400" dirty="0"/>
          </a:p>
          <a:p>
            <a:pPr>
              <a:lnSpc>
                <a:spcPct val="150000"/>
              </a:lnSpc>
            </a:pPr>
            <a:r>
              <a:rPr lang="zh-CN" altLang="en-US" sz="2400" dirty="0"/>
              <a:t>语句覆盖率</a:t>
            </a:r>
            <a:r>
              <a:rPr lang="en-US" altLang="zh-CN" sz="2400" dirty="0"/>
              <a:t>=</a:t>
            </a:r>
            <a:r>
              <a:rPr lang="zh-CN" altLang="en-US" sz="2400" dirty="0"/>
              <a:t>被评价到的语句数量</a:t>
            </a:r>
            <a:r>
              <a:rPr lang="en-US" altLang="zh-CN" sz="2400" dirty="0"/>
              <a:t>/</a:t>
            </a:r>
            <a:r>
              <a:rPr lang="zh-CN" altLang="en-US" sz="2400" dirty="0"/>
              <a:t>可执行的语句总数 </a:t>
            </a:r>
            <a:r>
              <a:rPr lang="en-US" altLang="zh-CN" sz="2400" dirty="0"/>
              <a:t>x 100%</a:t>
            </a:r>
            <a:endParaRPr lang="zh-CN" altLang="en-US" sz="2400" dirty="0"/>
          </a:p>
        </p:txBody>
      </p:sp>
      <p:sp>
        <p:nvSpPr>
          <p:cNvPr id="3" name="标题 1"/>
          <p:cNvSpPr>
            <a:spLocks noGrp="1"/>
          </p:cNvSpPr>
          <p:nvPr>
            <p:ph type="title"/>
          </p:nvPr>
        </p:nvSpPr>
        <p:spPr>
          <a:xfrm>
            <a:off x="1518047" y="1160749"/>
            <a:ext cx="5600700" cy="540059"/>
          </a:xfrm>
          <a:noFill/>
          <a:ln>
            <a:noFill/>
          </a:ln>
          <a:effectLst/>
          <a:scene3d>
            <a:camera prst="orthographicFront"/>
            <a:lightRig rig="balanced" dir="t"/>
          </a:scene3d>
          <a:sp3d prstMaterial="plastic"/>
        </p:spPr>
        <p:txBody>
          <a:bodyPr vert="horz" lIns="34290" tIns="0" rIns="34290" bIns="0" anchor="b" anchorCtr="0">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50" b="1" i="0" u="none" strike="noStrike" kern="1200" cap="all" spc="0" normalizeH="0" baseline="0" noProof="0"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uLnTx/>
                <a:uFillTx/>
                <a:latin typeface="+mj-lt"/>
                <a:ea typeface="+mj-ea"/>
                <a:cs typeface="+mj-cs"/>
              </a:rPr>
              <a:t>语句覆盖</a:t>
            </a:r>
            <a:endParaRPr kumimoji="0" lang="zh-CN" altLang="en-US" sz="2850" b="1" i="0" u="none" strike="noStrike" kern="1200" cap="all" spc="0" normalizeH="0" baseline="0" noProof="0"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uLnTx/>
              <a:uFillTx/>
              <a:latin typeface="+mj-lt"/>
              <a:ea typeface="+mj-ea"/>
              <a:cs typeface="+mj-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a:xfrm>
            <a:off x="1277634" y="944724"/>
            <a:ext cx="5429250" cy="495516"/>
          </a:xfrm>
          <a:noFill/>
          <a:ln>
            <a:noFill/>
          </a:ln>
          <a:effectLst/>
          <a:scene3d>
            <a:camera prst="orthographicFront"/>
            <a:lightRig rig="balanced" dir="t"/>
          </a:scene3d>
          <a:sp3d prstMaterial="plastic"/>
        </p:spPr>
        <p:txBody>
          <a:bodyPr vert="horz" lIns="34290" tIns="0" rIns="34290" bIns="0" anchor="b" anchorCtr="0">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2850" b="1" i="0" u="none" strike="noStrike" kern="1200" cap="all" spc="0" normalizeH="0" baseline="0" noProof="0"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uLnTx/>
                <a:uFillTx/>
                <a:latin typeface="+mj-lt"/>
                <a:ea typeface="+mj-ea"/>
                <a:cs typeface="+mj-cs"/>
              </a:rPr>
              <a:t>2</a:t>
            </a:r>
            <a:r>
              <a:rPr kumimoji="0" lang="zh-CN" altLang="en-US" sz="2850" b="1" i="0" u="none" strike="noStrike" kern="1200" cap="all" spc="0" normalizeH="0" baseline="0" noProof="0"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uLnTx/>
                <a:uFillTx/>
                <a:latin typeface="+mj-lt"/>
                <a:ea typeface="+mj-ea"/>
                <a:cs typeface="+mj-cs"/>
              </a:rPr>
              <a:t>、判定覆盖</a:t>
            </a:r>
          </a:p>
        </p:txBody>
      </p:sp>
      <p:sp>
        <p:nvSpPr>
          <p:cNvPr id="29699" name="内容占位符 2"/>
          <p:cNvSpPr>
            <a:spLocks noGrp="1"/>
          </p:cNvSpPr>
          <p:nvPr>
            <p:ph idx="1"/>
          </p:nvPr>
        </p:nvSpPr>
        <p:spPr>
          <a:xfrm>
            <a:off x="219551" y="1440180"/>
            <a:ext cx="8360569" cy="3090863"/>
          </a:xfrm>
        </p:spPr>
        <p:txBody>
          <a:bodyPr vert="horz" wrap="square" lIns="68580" tIns="34290" rIns="68580" bIns="34290" anchor="t"/>
          <a:lstStyle/>
          <a:p>
            <a:pPr eaLnBrk="1" hangingPunct="1">
              <a:lnSpc>
                <a:spcPct val="80000"/>
              </a:lnSpc>
            </a:pPr>
            <a:r>
              <a:rPr lang="zh-CN" altLang="en-US" sz="2400" dirty="0">
                <a:solidFill>
                  <a:schemeClr val="hlink"/>
                </a:solidFill>
              </a:rPr>
              <a:t>判定覆盖，</a:t>
            </a:r>
            <a:r>
              <a:rPr lang="zh-CN" altLang="en-US" sz="2400" dirty="0">
                <a:solidFill>
                  <a:srgbClr val="3333FF"/>
                </a:solidFill>
              </a:rPr>
              <a:t>也称为</a:t>
            </a:r>
            <a:r>
              <a:rPr lang="zh-CN" altLang="en-US" sz="2400" dirty="0">
                <a:solidFill>
                  <a:schemeClr val="hlink"/>
                </a:solidFill>
              </a:rPr>
              <a:t>分支覆盖，（</a:t>
            </a:r>
            <a:r>
              <a:rPr lang="en-US" altLang="zh-CN" sz="2400" dirty="0">
                <a:latin typeface="Franklin Gothic Book" pitchFamily="34" charset="0"/>
                <a:ea typeface="华文楷体" pitchFamily="2" charset="-122"/>
              </a:rPr>
              <a:t>Branch Coverage</a:t>
            </a:r>
            <a:r>
              <a:rPr lang="zh-CN" altLang="en-US" sz="2400" dirty="0">
                <a:latin typeface="Franklin Gothic Book" pitchFamily="34" charset="0"/>
                <a:ea typeface="华文楷体" pitchFamily="2" charset="-122"/>
              </a:rPr>
              <a:t>） </a:t>
            </a:r>
            <a:r>
              <a:rPr lang="zh-CN" altLang="en-US" sz="2400" dirty="0">
                <a:solidFill>
                  <a:srgbClr val="3333FF"/>
                </a:solidFill>
              </a:rPr>
              <a:t>：</a:t>
            </a:r>
            <a:r>
              <a:rPr lang="zh-CN" altLang="en-US" sz="2400" dirty="0"/>
              <a:t>设计若干个测试用例，使被测程序中</a:t>
            </a:r>
            <a:r>
              <a:rPr lang="zh-CN" altLang="en-US" sz="2400" dirty="0">
                <a:solidFill>
                  <a:srgbClr val="FF0000"/>
                </a:solidFill>
              </a:rPr>
              <a:t>每个判定的取真分支和取假分支至少执行一次</a:t>
            </a:r>
            <a:r>
              <a:rPr lang="zh-CN" altLang="en-US" sz="2400" dirty="0"/>
              <a:t>；</a:t>
            </a:r>
          </a:p>
          <a:p>
            <a:pPr eaLnBrk="1" hangingPunct="1"/>
            <a:r>
              <a:rPr lang="zh-CN" altLang="en-US" sz="2400" dirty="0"/>
              <a:t>用例设计：判定取值</a:t>
            </a:r>
            <a:r>
              <a:rPr lang="en-US" altLang="zh-CN" sz="2400" dirty="0"/>
              <a:t>--Y1</a:t>
            </a:r>
            <a:r>
              <a:rPr lang="zh-CN" altLang="en-US" sz="2400" dirty="0"/>
              <a:t>；</a:t>
            </a:r>
            <a:r>
              <a:rPr lang="en-US" altLang="zh-CN" sz="2400" dirty="0"/>
              <a:t> N1,N2</a:t>
            </a:r>
            <a:r>
              <a:rPr lang="zh-CN" altLang="en-US" sz="2400" dirty="0"/>
              <a:t>；</a:t>
            </a:r>
            <a:r>
              <a:rPr lang="en-US" altLang="zh-CN" sz="2400" dirty="0"/>
              <a:t>N1,Y2</a:t>
            </a:r>
            <a:r>
              <a:rPr lang="zh-CN" altLang="en-US" sz="2400" dirty="0"/>
              <a:t>；</a:t>
            </a:r>
            <a:endParaRPr lang="en-US" altLang="zh-CN" sz="2400" dirty="0"/>
          </a:p>
          <a:p>
            <a:pPr eaLnBrk="1" hangingPunct="1"/>
            <a:endParaRPr lang="zh-CN" altLang="en-US" sz="1800" dirty="0"/>
          </a:p>
          <a:p>
            <a:pPr eaLnBrk="1" hangingPunct="1"/>
            <a:endParaRPr lang="zh-CN" altLang="en-US" sz="1800" dirty="0"/>
          </a:p>
        </p:txBody>
      </p:sp>
      <p:graphicFrame>
        <p:nvGraphicFramePr>
          <p:cNvPr id="4" name="表格 3"/>
          <p:cNvGraphicFramePr>
            <a:graphicFrameLocks noGrp="1"/>
          </p:cNvGraphicFramePr>
          <p:nvPr>
            <p:custDataLst>
              <p:tags r:id="rId1"/>
            </p:custDataLst>
          </p:nvPr>
        </p:nvGraphicFramePr>
        <p:xfrm>
          <a:off x="1081564" y="3388043"/>
          <a:ext cx="5625465" cy="1188720"/>
        </p:xfrm>
        <a:graphic>
          <a:graphicData uri="http://schemas.openxmlformats.org/drawingml/2006/table">
            <a:tbl>
              <a:tblPr/>
              <a:tblGrid>
                <a:gridCol w="1125220"/>
                <a:gridCol w="1125855"/>
                <a:gridCol w="1123950"/>
                <a:gridCol w="1125220"/>
                <a:gridCol w="1125220"/>
              </a:tblGrid>
              <a:tr h="297180">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500" b="1" i="0" u="none" strike="noStrike" cap="none" normalizeH="0" baseline="0" dirty="0" smtClean="0">
                          <a:ln>
                            <a:noFill/>
                          </a:ln>
                          <a:solidFill>
                            <a:srgbClr val="FFFFCC"/>
                          </a:solidFill>
                          <a:effectLst/>
                          <a:latin typeface="Calibri" panose="020F0502020204030204" pitchFamily="34" charset="0"/>
                          <a:ea typeface="宋体" panose="02010600030101010101" pitchFamily="2" charset="-122"/>
                        </a:rPr>
                        <a:t>序号</a:t>
                      </a:r>
                    </a:p>
                  </a:txBody>
                  <a:tcPr marL="68580" marR="68580" marT="34260" marB="342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500" b="1" i="0" u="none" strike="noStrike" cap="none" normalizeH="0" baseline="0" dirty="0" smtClean="0">
                          <a:ln>
                            <a:noFill/>
                          </a:ln>
                          <a:solidFill>
                            <a:srgbClr val="FFFFCC"/>
                          </a:solidFill>
                          <a:effectLst/>
                          <a:latin typeface="Calibri" panose="020F0502020204030204" pitchFamily="34" charset="0"/>
                          <a:ea typeface="宋体" panose="02010600030101010101" pitchFamily="2" charset="-122"/>
                        </a:rPr>
                        <a:t>X</a:t>
                      </a:r>
                      <a:endParaRPr kumimoji="0" lang="zh-CN" altLang="en-US" sz="1500" b="1" i="0" u="none" strike="noStrike" cap="none" normalizeH="0" baseline="0" dirty="0" smtClean="0">
                        <a:ln>
                          <a:noFill/>
                        </a:ln>
                        <a:solidFill>
                          <a:srgbClr val="FFFFCC"/>
                        </a:solidFill>
                        <a:effectLst/>
                        <a:latin typeface="Calibri" panose="020F0502020204030204" pitchFamily="34" charset="0"/>
                        <a:ea typeface="宋体" panose="02010600030101010101" pitchFamily="2" charset="-122"/>
                      </a:endParaRPr>
                    </a:p>
                  </a:txBody>
                  <a:tcPr marL="68580" marR="68580" marT="34260" marB="342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500" b="1" i="0" u="none" strike="noStrike" cap="none" normalizeH="0" baseline="0" dirty="0" smtClean="0">
                          <a:ln>
                            <a:noFill/>
                          </a:ln>
                          <a:solidFill>
                            <a:srgbClr val="FFFFCC"/>
                          </a:solidFill>
                          <a:effectLst/>
                          <a:latin typeface="Calibri" panose="020F0502020204030204" pitchFamily="34" charset="0"/>
                          <a:ea typeface="宋体" panose="02010600030101010101" pitchFamily="2" charset="-122"/>
                        </a:rPr>
                        <a:t>Y</a:t>
                      </a:r>
                      <a:endParaRPr kumimoji="0" lang="zh-CN" altLang="en-US" sz="1500" b="1" i="0" u="none" strike="noStrike" cap="none" normalizeH="0" baseline="0" dirty="0" smtClean="0">
                        <a:ln>
                          <a:noFill/>
                        </a:ln>
                        <a:solidFill>
                          <a:srgbClr val="FFFFCC"/>
                        </a:solidFill>
                        <a:effectLst/>
                        <a:latin typeface="Calibri" panose="020F0502020204030204" pitchFamily="34" charset="0"/>
                        <a:ea typeface="宋体" panose="02010600030101010101" pitchFamily="2" charset="-122"/>
                      </a:endParaRPr>
                    </a:p>
                  </a:txBody>
                  <a:tcPr marL="68580" marR="68580" marT="34260" marB="342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500" b="1" i="0" u="none" strike="noStrike" cap="none" normalizeH="0" baseline="0" dirty="0" smtClean="0">
                          <a:ln>
                            <a:noFill/>
                          </a:ln>
                          <a:solidFill>
                            <a:srgbClr val="FFFFCC"/>
                          </a:solidFill>
                          <a:effectLst/>
                          <a:latin typeface="Calibri" panose="020F0502020204030204" pitchFamily="34" charset="0"/>
                          <a:ea typeface="宋体" panose="02010600030101010101" pitchFamily="2" charset="-122"/>
                        </a:rPr>
                        <a:t>覆盖判定</a:t>
                      </a:r>
                    </a:p>
                  </a:txBody>
                  <a:tcPr marL="68580" marR="68580" marT="34260" marB="342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500" b="1" i="0" u="none" strike="noStrike" cap="none" normalizeH="0" baseline="0" smtClean="0">
                          <a:ln>
                            <a:noFill/>
                          </a:ln>
                          <a:solidFill>
                            <a:srgbClr val="FFFFCC"/>
                          </a:solidFill>
                          <a:effectLst/>
                          <a:latin typeface="Calibri" panose="020F0502020204030204" pitchFamily="34" charset="0"/>
                          <a:ea typeface="宋体" panose="02010600030101010101" pitchFamily="2" charset="-122"/>
                        </a:rPr>
                        <a:t>路径</a:t>
                      </a:r>
                    </a:p>
                  </a:txBody>
                  <a:tcPr marL="68580" marR="68580" marT="34260" marB="342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297180">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5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rPr>
                        <a:t>1</a:t>
                      </a:r>
                      <a:endParaRPr kumimoji="0" lang="zh-CN" altLang="en-US" sz="15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endParaRPr>
                    </a:p>
                  </a:txBody>
                  <a:tcPr marL="68580" marR="68580" marT="34260" marB="342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DEC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rPr>
                        <a:t>90</a:t>
                      </a:r>
                      <a:endParaRPr kumimoji="0" lang="zh-CN" altLang="en-US" sz="1500"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68580" marR="68580" marT="34260" marB="342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DEC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rPr>
                        <a:t>90</a:t>
                      </a:r>
                      <a:endParaRPr kumimoji="0" lang="zh-CN" altLang="en-US" sz="1500"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68580" marR="68580" marT="34260" marB="342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DEC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rPr>
                        <a:t>Y1</a:t>
                      </a:r>
                      <a:endParaRPr kumimoji="0" lang="zh-CN" altLang="en-US" sz="1500"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68580" marR="68580" marT="34260" marB="342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DEC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5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rPr>
                        <a:t>OAE</a:t>
                      </a:r>
                      <a:endParaRPr kumimoji="0" lang="zh-CN" altLang="en-US" sz="15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endParaRPr>
                    </a:p>
                  </a:txBody>
                  <a:tcPr marL="68580" marR="68580" marT="34260" marB="342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DECD"/>
                    </a:solidFill>
                  </a:tcPr>
                </a:tc>
              </a:tr>
              <a:tr h="297180">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rPr>
                        <a:t>2</a:t>
                      </a:r>
                      <a:endParaRPr kumimoji="0" lang="zh-CN" altLang="en-US" sz="1500"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68580" marR="68580" marT="34260" marB="342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F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5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rPr>
                        <a:t>50</a:t>
                      </a:r>
                      <a:endParaRPr kumimoji="0" lang="zh-CN" altLang="en-US" sz="15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endParaRPr>
                    </a:p>
                  </a:txBody>
                  <a:tcPr marL="68580" marR="68580" marT="34260" marB="342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F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5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rPr>
                        <a:t>50</a:t>
                      </a:r>
                      <a:endParaRPr kumimoji="0" lang="zh-CN" altLang="en-US" sz="15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endParaRPr>
                    </a:p>
                  </a:txBody>
                  <a:tcPr marL="68580" marR="68580" marT="34260" marB="342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F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rPr>
                        <a:t>N1N2</a:t>
                      </a:r>
                      <a:endParaRPr kumimoji="0" lang="zh-CN" altLang="en-US" sz="1500"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68580" marR="68580" marT="34260" marB="342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F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5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rPr>
                        <a:t>OBDE</a:t>
                      </a:r>
                      <a:endParaRPr kumimoji="0" lang="zh-CN" altLang="en-US" sz="15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endParaRPr>
                    </a:p>
                  </a:txBody>
                  <a:tcPr marL="68580" marR="68580" marT="34260" marB="342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FE8"/>
                    </a:solidFill>
                  </a:tcPr>
                </a:tc>
              </a:tr>
              <a:tr h="297180">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5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rPr>
                        <a:t>3</a:t>
                      </a:r>
                      <a:endParaRPr kumimoji="0" lang="zh-CN" altLang="en-US" sz="15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endParaRPr>
                    </a:p>
                  </a:txBody>
                  <a:tcPr marL="68580" marR="68580" marT="34260" marB="342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DEC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5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rPr>
                        <a:t>90</a:t>
                      </a:r>
                      <a:endParaRPr kumimoji="0" lang="zh-CN" altLang="en-US" sz="15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endParaRPr>
                    </a:p>
                  </a:txBody>
                  <a:tcPr marL="68580" marR="68580" marT="34260" marB="342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DEC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rPr>
                        <a:t>70</a:t>
                      </a:r>
                      <a:endParaRPr kumimoji="0" lang="zh-CN" altLang="en-US" sz="1500"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68580" marR="68580" marT="34260" marB="342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DEC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rPr>
                        <a:t>N1Y2</a:t>
                      </a:r>
                      <a:endParaRPr kumimoji="0" lang="zh-CN" altLang="en-US" sz="1500"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68580" marR="68580" marT="34260" marB="342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DEC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rPr>
                        <a:t>OBCE</a:t>
                      </a:r>
                      <a:endParaRPr kumimoji="0" lang="zh-CN" altLang="en-US" sz="1500"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68580" marR="68580" marT="34260" marB="342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DECD"/>
                    </a:solidFill>
                  </a:tcPr>
                </a:tc>
              </a:tr>
            </a:tbl>
          </a:graphicData>
        </a:graphic>
      </p:graphicFrame>
      <p:sp>
        <p:nvSpPr>
          <p:cNvPr id="2" name="五角星 1">
            <a:hlinkClick r:id="rId3" action="ppaction://hlinksldjump"/>
          </p:cNvPr>
          <p:cNvSpPr/>
          <p:nvPr/>
        </p:nvSpPr>
        <p:spPr>
          <a:xfrm>
            <a:off x="6517481" y="3848100"/>
            <a:ext cx="378619" cy="269081"/>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350" b="0" i="0" u="none" strike="noStrike" kern="1200" cap="none" spc="0" normalizeH="0" baseline="0" noProof="0" smtClean="0">
              <a:ln>
                <a:noFill/>
              </a:ln>
              <a:solidFill>
                <a:schemeClr val="lt1"/>
              </a:solidFill>
              <a:effectLst/>
              <a:uLnTx/>
              <a:uFillTx/>
              <a:latin typeface="+mn-lt"/>
              <a:ea typeface="+mn-ea"/>
              <a:cs typeface="+mn-c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p:nvPr>
        </p:nvSpPr>
        <p:spPr>
          <a:xfrm>
            <a:off x="1293986" y="998729"/>
            <a:ext cx="5600700" cy="597694"/>
          </a:xfrm>
          <a:noFill/>
          <a:ln>
            <a:noFill/>
          </a:ln>
          <a:effectLst/>
          <a:scene3d>
            <a:camera prst="orthographicFront"/>
            <a:lightRig rig="balanced" dir="t"/>
          </a:scene3d>
          <a:sp3d prstMaterial="plastic"/>
        </p:spPr>
        <p:txBody>
          <a:bodyPr vert="horz" lIns="34290" tIns="0" rIns="34290" bIns="0" anchor="b" anchorCtr="0">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50" b="1" i="0" u="none" strike="noStrike" kern="1200" cap="all" spc="0" normalizeH="0" baseline="0" noProof="0"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uLnTx/>
                <a:uFillTx/>
                <a:latin typeface="+mj-lt"/>
                <a:ea typeface="+mj-ea"/>
                <a:cs typeface="+mj-cs"/>
              </a:rPr>
              <a:t>判定覆盖</a:t>
            </a:r>
            <a:endParaRPr kumimoji="0" lang="zh-CN" altLang="en-US" sz="2850" b="1" i="0" u="none" strike="noStrike" kern="1200" cap="all" spc="0" normalizeH="0" baseline="0" noProof="0"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uLnTx/>
              <a:uFillTx/>
              <a:latin typeface="+mj-lt"/>
              <a:ea typeface="+mj-ea"/>
              <a:cs typeface="+mj-cs"/>
            </a:endParaRPr>
          </a:p>
        </p:txBody>
      </p:sp>
      <p:sp>
        <p:nvSpPr>
          <p:cNvPr id="25603" name="内容占位符 2"/>
          <p:cNvSpPr>
            <a:spLocks noGrp="1"/>
          </p:cNvSpPr>
          <p:nvPr>
            <p:ph idx="1"/>
          </p:nvPr>
        </p:nvSpPr>
        <p:spPr>
          <a:xfrm>
            <a:off x="448628" y="1513523"/>
            <a:ext cx="8004334" cy="3725228"/>
          </a:xfrm>
        </p:spPr>
        <p:txBody>
          <a:bodyPr vert="horz" wrap="square" lIns="68580" tIns="34290" rIns="68580" bIns="34290" anchor="t">
            <a:normAutofit/>
          </a:bodyPr>
          <a:lstStyle/>
          <a:p>
            <a:pPr eaLnBrk="1" hangingPunct="1">
              <a:buFontTx/>
              <a:buNone/>
            </a:pPr>
            <a:r>
              <a:rPr lang="zh-CN" altLang="en-US" sz="2400" b="1" dirty="0">
                <a:solidFill>
                  <a:srgbClr val="FF0000"/>
                </a:solidFill>
              </a:rPr>
              <a:t>优点</a:t>
            </a:r>
          </a:p>
          <a:p>
            <a:pPr eaLnBrk="1" hangingPunct="1">
              <a:buFontTx/>
              <a:buNone/>
            </a:pPr>
            <a:r>
              <a:rPr lang="zh-CN" altLang="en-US" sz="2400" dirty="0"/>
              <a:t>   判定覆盖具有</a:t>
            </a:r>
            <a:r>
              <a:rPr lang="zh-CN" altLang="en-US" sz="2400" dirty="0">
                <a:solidFill>
                  <a:srgbClr val="C00000"/>
                </a:solidFill>
              </a:rPr>
              <a:t>比</a:t>
            </a:r>
            <a:r>
              <a:rPr lang="zh-CN" altLang="en-US" sz="2400" dirty="0"/>
              <a:t>语句覆盖</a:t>
            </a:r>
            <a:r>
              <a:rPr lang="zh-CN" altLang="en-US" sz="2400" dirty="0">
                <a:solidFill>
                  <a:srgbClr val="00B050"/>
                </a:solidFill>
              </a:rPr>
              <a:t>更强</a:t>
            </a:r>
            <a:r>
              <a:rPr lang="zh-CN" altLang="en-US" sz="2400" dirty="0"/>
              <a:t>的测试能力，同样也</a:t>
            </a:r>
            <a:r>
              <a:rPr lang="zh-CN" altLang="en-US" sz="2400" dirty="0">
                <a:solidFill>
                  <a:srgbClr val="00B050"/>
                </a:solidFill>
              </a:rPr>
              <a:t>无须细分</a:t>
            </a:r>
            <a:r>
              <a:rPr lang="zh-CN" altLang="en-US" sz="2400" dirty="0"/>
              <a:t>每条判定表达式。</a:t>
            </a:r>
          </a:p>
          <a:p>
            <a:pPr eaLnBrk="1" hangingPunct="1">
              <a:buFontTx/>
              <a:buNone/>
            </a:pPr>
            <a:r>
              <a:rPr lang="zh-CN" altLang="en-US" sz="2400" b="1" dirty="0">
                <a:solidFill>
                  <a:srgbClr val="FF0000"/>
                </a:solidFill>
              </a:rPr>
              <a:t>缺点</a:t>
            </a:r>
          </a:p>
          <a:p>
            <a:pPr eaLnBrk="1" hangingPunct="1">
              <a:buFontTx/>
              <a:buNone/>
            </a:pPr>
            <a:r>
              <a:rPr lang="zh-CN" altLang="en-US" sz="2400" dirty="0"/>
              <a:t>   往往大部分的判定语句是由</a:t>
            </a:r>
            <a:r>
              <a:rPr lang="zh-CN" altLang="en-US" sz="2400" dirty="0">
                <a:solidFill>
                  <a:srgbClr val="00B0F0"/>
                </a:solidFill>
              </a:rPr>
              <a:t>多个逻辑条件组合</a:t>
            </a:r>
            <a:r>
              <a:rPr lang="zh-CN" altLang="en-US" sz="2400" dirty="0"/>
              <a:t>而成（如，判定语句中包含</a:t>
            </a:r>
            <a:r>
              <a:rPr lang="en-US" altLang="zh-CN" sz="2400" dirty="0"/>
              <a:t>AND</a:t>
            </a:r>
            <a:r>
              <a:rPr lang="zh-CN" altLang="en-US" sz="2400" dirty="0"/>
              <a:t>、</a:t>
            </a:r>
            <a:r>
              <a:rPr lang="en-US" altLang="zh-CN" sz="2400" dirty="0"/>
              <a:t>OR</a:t>
            </a:r>
            <a:r>
              <a:rPr lang="zh-CN" altLang="en-US" sz="2400" dirty="0"/>
              <a:t>、</a:t>
            </a:r>
            <a:r>
              <a:rPr lang="en-US" altLang="zh-CN" sz="2400" dirty="0"/>
              <a:t>CASE</a:t>
            </a:r>
            <a:r>
              <a:rPr lang="zh-CN" altLang="en-US" sz="2400" dirty="0"/>
              <a:t>），若仅仅判断其整个最终结果，而忽略每个条件的取值情况，必然会遗漏部分测试路径。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603">
                                            <p:txEl>
                                              <p:pRg st="1" end="1"/>
                                            </p:txEl>
                                          </p:spTgt>
                                        </p:tgtEl>
                                        <p:attrNameLst>
                                          <p:attrName>style.visibility</p:attrName>
                                        </p:attrNameLst>
                                      </p:cBhvr>
                                      <p:to>
                                        <p:strVal val="visible"/>
                                      </p:to>
                                    </p:set>
                                    <p:animEffect transition="in" filter="fade">
                                      <p:cBhvr>
                                        <p:cTn id="7" dur="1000"/>
                                        <p:tgtEl>
                                          <p:spTgt spid="25603">
                                            <p:txEl>
                                              <p:pRg st="1" end="1"/>
                                            </p:txEl>
                                          </p:spTgt>
                                        </p:tgtEl>
                                      </p:cBhvr>
                                    </p:animEffect>
                                    <p:anim calcmode="lin" valueType="num">
                                      <p:cBhvr>
                                        <p:cTn id="8" dur="1000" fill="hold"/>
                                        <p:tgtEl>
                                          <p:spTgt spid="2560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2560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603">
                                            <p:txEl>
                                              <p:pRg st="3" end="3"/>
                                            </p:txEl>
                                          </p:spTgt>
                                        </p:tgtEl>
                                        <p:attrNameLst>
                                          <p:attrName>style.visibility</p:attrName>
                                        </p:attrNameLst>
                                      </p:cBhvr>
                                      <p:to>
                                        <p:strVal val="visible"/>
                                      </p:to>
                                    </p:set>
                                    <p:animEffect transition="in" filter="fade">
                                      <p:cBhvr>
                                        <p:cTn id="14" dur="1000"/>
                                        <p:tgtEl>
                                          <p:spTgt spid="25603">
                                            <p:txEl>
                                              <p:pRg st="3" end="3"/>
                                            </p:txEl>
                                          </p:spTgt>
                                        </p:tgtEl>
                                      </p:cBhvr>
                                    </p:animEffect>
                                    <p:anim calcmode="lin" valueType="num">
                                      <p:cBhvr>
                                        <p:cTn id="15" dur="1000" fill="hold"/>
                                        <p:tgtEl>
                                          <p:spTgt spid="2560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560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内容占位符 2"/>
          <p:cNvSpPr>
            <a:spLocks noGrp="1"/>
          </p:cNvSpPr>
          <p:nvPr>
            <p:ph idx="1"/>
          </p:nvPr>
        </p:nvSpPr>
        <p:spPr>
          <a:xfrm>
            <a:off x="209074" y="1636395"/>
            <a:ext cx="8703945" cy="3688556"/>
          </a:xfrm>
        </p:spPr>
        <p:txBody>
          <a:bodyPr vert="horz" wrap="square" lIns="68580" tIns="34290" rIns="68580" bIns="34290" anchor="t"/>
          <a:lstStyle/>
          <a:p>
            <a:r>
              <a:rPr lang="zh-CN" altLang="en-US" sz="2400" dirty="0"/>
              <a:t>扩展</a:t>
            </a:r>
            <a:endParaRPr lang="en-US" altLang="zh-CN" sz="2400" dirty="0"/>
          </a:p>
          <a:p>
            <a:r>
              <a:rPr lang="zh-CN" altLang="en-US" sz="2700" dirty="0">
                <a:solidFill>
                  <a:srgbClr val="FF0000"/>
                </a:solidFill>
              </a:rPr>
              <a:t>判定覆盖率</a:t>
            </a:r>
            <a:r>
              <a:rPr lang="en-US" altLang="zh-CN" sz="2700" dirty="0"/>
              <a:t>=</a:t>
            </a:r>
            <a:r>
              <a:rPr lang="zh-CN" altLang="en-US" sz="2700" dirty="0"/>
              <a:t>被评价到的判定分支个数</a:t>
            </a:r>
            <a:r>
              <a:rPr lang="en-US" altLang="zh-CN" sz="2700" dirty="0"/>
              <a:t>/</a:t>
            </a:r>
            <a:r>
              <a:rPr lang="zh-CN" altLang="en-US" sz="2700" dirty="0"/>
              <a:t>判定分支的总数</a:t>
            </a:r>
            <a:r>
              <a:rPr lang="en-US" altLang="zh-CN" sz="2700" dirty="0"/>
              <a:t>X100%</a:t>
            </a:r>
            <a:r>
              <a:rPr lang="zh-CN" altLang="en-US" sz="2700" baseline="30000" dirty="0"/>
              <a:t> </a:t>
            </a:r>
            <a:endParaRPr lang="en-US" altLang="zh-CN" sz="2700" dirty="0"/>
          </a:p>
          <a:p>
            <a:endParaRPr lang="en-US" altLang="zh-CN" sz="2700" dirty="0"/>
          </a:p>
          <a:p>
            <a:r>
              <a:rPr lang="zh-CN" altLang="en-US" sz="2700" dirty="0">
                <a:solidFill>
                  <a:srgbClr val="FF0000"/>
                </a:solidFill>
              </a:rPr>
              <a:t>判定</a:t>
            </a:r>
            <a:r>
              <a:rPr lang="zh-CN" altLang="en-US" sz="2700" dirty="0">
                <a:solidFill>
                  <a:srgbClr val="FF0000"/>
                </a:solidFill>
                <a:hlinkClick r:id="rId2"/>
              </a:rPr>
              <a:t>路径覆盖</a:t>
            </a:r>
            <a:r>
              <a:rPr lang="zh-CN" altLang="en-US" sz="2700" dirty="0">
                <a:solidFill>
                  <a:srgbClr val="FF0000"/>
                </a:solidFill>
              </a:rPr>
              <a:t>率</a:t>
            </a:r>
            <a:r>
              <a:rPr lang="zh-CN" altLang="en-US" sz="2700" dirty="0"/>
              <a:t>（</a:t>
            </a:r>
            <a:r>
              <a:rPr lang="en-US" altLang="zh-CN" sz="2700" dirty="0"/>
              <a:t>DDP</a:t>
            </a:r>
            <a:r>
              <a:rPr lang="zh-CN" altLang="en-US" sz="2700" dirty="0"/>
              <a:t>）</a:t>
            </a:r>
            <a:r>
              <a:rPr lang="en-US" altLang="zh-CN" sz="2700" dirty="0"/>
              <a:t>=</a:t>
            </a:r>
            <a:r>
              <a:rPr lang="zh-CN" altLang="en-US" sz="2700" dirty="0"/>
              <a:t>被评价到的判定路径数量</a:t>
            </a:r>
            <a:r>
              <a:rPr lang="en-US" altLang="zh-CN" sz="2700" dirty="0"/>
              <a:t>/</a:t>
            </a:r>
            <a:r>
              <a:rPr lang="zh-CN" altLang="en-US" sz="2700" dirty="0"/>
              <a:t>判定路径的总数</a:t>
            </a:r>
            <a:r>
              <a:rPr lang="en-US" altLang="zh-CN" sz="2700" dirty="0"/>
              <a:t>X100%</a:t>
            </a:r>
            <a:r>
              <a:rPr lang="zh-CN" altLang="en-US" sz="2700" baseline="30000" dirty="0"/>
              <a:t> </a:t>
            </a:r>
            <a:r>
              <a:rPr lang="zh-CN" altLang="en-US" sz="2700" dirty="0"/>
              <a:t>  </a:t>
            </a:r>
            <a:endParaRPr lang="en-US" altLang="zh-CN" sz="2700" dirty="0"/>
          </a:p>
        </p:txBody>
      </p:sp>
      <p:sp>
        <p:nvSpPr>
          <p:cNvPr id="3" name="标题 1"/>
          <p:cNvSpPr>
            <a:spLocks noGrp="1"/>
          </p:cNvSpPr>
          <p:nvPr>
            <p:ph type="title"/>
          </p:nvPr>
        </p:nvSpPr>
        <p:spPr>
          <a:xfrm>
            <a:off x="1293986" y="998729"/>
            <a:ext cx="5600700" cy="597694"/>
          </a:xfrm>
          <a:noFill/>
          <a:ln>
            <a:noFill/>
          </a:ln>
          <a:effectLst/>
          <a:scene3d>
            <a:camera prst="orthographicFront"/>
            <a:lightRig rig="balanced" dir="t"/>
          </a:scene3d>
          <a:sp3d prstMaterial="plastic"/>
        </p:spPr>
        <p:txBody>
          <a:bodyPr vert="horz" lIns="34290" tIns="0" rIns="34290" bIns="0" anchor="b" anchorCtr="0">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50" b="1" i="0" u="none" strike="noStrike" kern="1200" cap="all" spc="0" normalizeH="0" baseline="0" noProof="0"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uLnTx/>
                <a:uFillTx/>
                <a:latin typeface="+mj-lt"/>
                <a:ea typeface="+mj-ea"/>
                <a:cs typeface="+mj-cs"/>
              </a:rPr>
              <a:t>判定覆盖</a:t>
            </a:r>
            <a:endParaRPr kumimoji="0" lang="zh-CN" altLang="en-US" sz="2850" b="1" i="0" u="none" strike="noStrike" kern="1200" cap="all" spc="0" normalizeH="0" baseline="0" noProof="0"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uLnTx/>
              <a:uFillTx/>
              <a:latin typeface="+mj-lt"/>
              <a:ea typeface="+mj-ea"/>
              <a:cs typeface="+mj-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a:xfrm>
            <a:off x="475153" y="1326770"/>
            <a:ext cx="5429250" cy="414864"/>
          </a:xfrm>
          <a:noFill/>
          <a:ln>
            <a:noFill/>
          </a:ln>
          <a:effectLst/>
          <a:scene3d>
            <a:camera prst="orthographicFront"/>
            <a:lightRig rig="balanced" dir="t"/>
          </a:scene3d>
          <a:sp3d prstMaterial="plastic"/>
        </p:spPr>
        <p:txBody>
          <a:bodyPr vert="horz" lIns="34290" tIns="0" rIns="34290" bIns="0" anchor="b" anchorCtr="0">
            <a:no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zh-CN" sz="4500" b="1" i="0" u="none" strike="noStrike" kern="1200" cap="all" spc="0" normalizeH="0" baseline="0" noProof="0"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uLnTx/>
                <a:uFillTx/>
                <a:latin typeface="+mj-lt"/>
                <a:ea typeface="+mj-ea"/>
                <a:cs typeface="+mj-cs"/>
              </a:rPr>
              <a:t>学习目标</a:t>
            </a:r>
          </a:p>
        </p:txBody>
      </p:sp>
      <p:sp>
        <p:nvSpPr>
          <p:cNvPr id="2" name="Rectangle 3"/>
          <p:cNvSpPr>
            <a:spLocks noGrp="1"/>
          </p:cNvSpPr>
          <p:nvPr>
            <p:ph idx="1"/>
          </p:nvPr>
        </p:nvSpPr>
        <p:spPr>
          <a:xfrm>
            <a:off x="281305" y="2185670"/>
            <a:ext cx="8400415" cy="3275330"/>
          </a:xfrm>
        </p:spPr>
        <p:txBody>
          <a:bodyPr vert="horz" wrap="square" lIns="68580" tIns="34290" rIns="68580" bIns="34290" anchor="t"/>
          <a:lstStyle/>
          <a:p>
            <a:pPr eaLnBrk="1" hangingPunct="1">
              <a:buFont typeface="Wingdings" panose="05000000000000000000" pitchFamily="2" charset="2"/>
              <a:buChar char="u"/>
            </a:pPr>
            <a:r>
              <a:rPr lang="zh-CN" altLang="en-US" sz="3600" dirty="0">
                <a:solidFill>
                  <a:srgbClr val="FFC000"/>
                </a:solidFill>
              </a:rPr>
              <a:t>掌握逻辑覆盖法设计测试用例</a:t>
            </a:r>
          </a:p>
          <a:p>
            <a:pPr eaLnBrk="1" hangingPunct="1">
              <a:buFont typeface="Wingdings" panose="05000000000000000000" pitchFamily="2" charset="2"/>
              <a:buChar char="u"/>
            </a:pPr>
            <a:r>
              <a:rPr lang="zh-CN" altLang="en-US" sz="3600" dirty="0">
                <a:solidFill>
                  <a:srgbClr val="FFC000"/>
                </a:solidFill>
              </a:rPr>
              <a:t>掌握基本路径法设计测试用例</a:t>
            </a:r>
          </a:p>
          <a:p>
            <a:pPr eaLnBrk="1" hangingPunct="1">
              <a:buFont typeface="Wingdings" panose="05000000000000000000" pitchFamily="2" charset="2"/>
              <a:buChar char="u"/>
            </a:pPr>
            <a:r>
              <a:rPr lang="zh-CN" altLang="en-US" sz="3600" dirty="0">
                <a:solidFill>
                  <a:srgbClr val="FFC000"/>
                </a:solidFill>
              </a:rPr>
              <a:t>了解程序插装测试方法</a:t>
            </a:r>
          </a:p>
          <a:p>
            <a:pPr eaLnBrk="1" hangingPunct="1">
              <a:buFont typeface="Wingdings" panose="05000000000000000000" pitchFamily="2" charset="2"/>
              <a:buChar char="u"/>
            </a:pPr>
            <a:r>
              <a:rPr lang="zh-CN" altLang="en-US" sz="3600" dirty="0">
                <a:solidFill>
                  <a:srgbClr val="FFC000"/>
                </a:solidFill>
              </a:rPr>
              <a:t>了解程序变异测试方法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内容占位符 2"/>
          <p:cNvSpPr>
            <a:spLocks noGrp="1"/>
          </p:cNvSpPr>
          <p:nvPr>
            <p:ph idx="1"/>
          </p:nvPr>
        </p:nvSpPr>
        <p:spPr>
          <a:xfrm>
            <a:off x="273368" y="1745456"/>
            <a:ext cx="8298180" cy="2219325"/>
          </a:xfrm>
        </p:spPr>
        <p:txBody>
          <a:bodyPr vert="horz" wrap="square" lIns="68580" tIns="34290" rIns="68580" bIns="34290" anchor="t">
            <a:normAutofit/>
          </a:bodyPr>
          <a:lstStyle/>
          <a:p>
            <a:pPr eaLnBrk="1" hangingPunct="1">
              <a:lnSpc>
                <a:spcPct val="150000"/>
              </a:lnSpc>
            </a:pPr>
            <a:r>
              <a:rPr lang="zh-CN" altLang="en-US" sz="2400" dirty="0">
                <a:solidFill>
                  <a:schemeClr val="hlink"/>
                </a:solidFill>
              </a:rPr>
              <a:t>条件覆盖</a:t>
            </a:r>
            <a:r>
              <a:rPr lang="zh-CN" altLang="en-US" sz="2400" dirty="0">
                <a:solidFill>
                  <a:srgbClr val="3333FF"/>
                </a:solidFill>
              </a:rPr>
              <a:t>：</a:t>
            </a:r>
            <a:r>
              <a:rPr lang="zh-CN" altLang="en-US" sz="2400" dirty="0"/>
              <a:t>设计足够多的测试用例，使被测程序中</a:t>
            </a:r>
            <a:r>
              <a:rPr lang="zh-CN" altLang="en-US" sz="2400" dirty="0">
                <a:solidFill>
                  <a:srgbClr val="FF0000"/>
                </a:solidFill>
              </a:rPr>
              <a:t>每个判定的每个条件的每个可能取值至少执行一次</a:t>
            </a:r>
            <a:r>
              <a:rPr lang="zh-CN" altLang="en-US" sz="2400" dirty="0"/>
              <a:t>；</a:t>
            </a:r>
          </a:p>
          <a:p>
            <a:pPr eaLnBrk="1" hangingPunct="1">
              <a:lnSpc>
                <a:spcPct val="150000"/>
              </a:lnSpc>
            </a:pPr>
            <a:r>
              <a:rPr lang="zh-CN" altLang="en-US" sz="2400" dirty="0"/>
              <a:t>用例设计：条件取值 </a:t>
            </a:r>
            <a:r>
              <a:rPr lang="en-US" altLang="zh-CN" sz="2400" dirty="0"/>
              <a:t>- T1,F2,T3,T4</a:t>
            </a:r>
            <a:r>
              <a:rPr lang="zh-CN" altLang="en-US" sz="2400" dirty="0"/>
              <a:t>；</a:t>
            </a:r>
            <a:r>
              <a:rPr lang="en-US" altLang="zh-CN" sz="2400" dirty="0"/>
              <a:t>F1,T2,F3,F4</a:t>
            </a:r>
            <a:r>
              <a:rPr lang="zh-CN" altLang="en-US" sz="2400" dirty="0"/>
              <a:t>；</a:t>
            </a:r>
            <a:endParaRPr lang="en-US" altLang="zh-CN" sz="2400" dirty="0"/>
          </a:p>
          <a:p>
            <a:pPr eaLnBrk="1" hangingPunct="1">
              <a:buNone/>
            </a:pPr>
            <a:endParaRPr lang="en-US" altLang="zh-CN" sz="2400" dirty="0"/>
          </a:p>
        </p:txBody>
      </p:sp>
      <p:sp>
        <p:nvSpPr>
          <p:cNvPr id="16386" name="标题 1"/>
          <p:cNvSpPr>
            <a:spLocks noGrp="1"/>
          </p:cNvSpPr>
          <p:nvPr>
            <p:ph type="title"/>
          </p:nvPr>
        </p:nvSpPr>
        <p:spPr>
          <a:xfrm>
            <a:off x="272892" y="964883"/>
            <a:ext cx="7797662" cy="863974"/>
          </a:xfrm>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075" b="1" i="0" u="none" strike="noStrike" kern="1200" cap="none" spc="0" normalizeH="0" baseline="0" noProof="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条件覆盖</a:t>
            </a:r>
          </a:p>
        </p:txBody>
      </p:sp>
      <p:graphicFrame>
        <p:nvGraphicFramePr>
          <p:cNvPr id="4" name="表格 3"/>
          <p:cNvGraphicFramePr>
            <a:graphicFrameLocks noGrp="1"/>
          </p:cNvGraphicFramePr>
          <p:nvPr>
            <p:custDataLst>
              <p:tags r:id="rId1"/>
            </p:custDataLst>
          </p:nvPr>
        </p:nvGraphicFramePr>
        <p:xfrm>
          <a:off x="1465421" y="3635216"/>
          <a:ext cx="5412740" cy="1125855"/>
        </p:xfrm>
        <a:graphic>
          <a:graphicData uri="http://schemas.openxmlformats.org/drawingml/2006/table">
            <a:tbl>
              <a:tblPr firstRow="1" bandRow="1">
                <a:tableStyleId>{5C22544A-7EE6-4342-B048-85BDC9FD1C3A}</a:tableStyleId>
              </a:tblPr>
              <a:tblGrid>
                <a:gridCol w="1353185"/>
                <a:gridCol w="1353185"/>
                <a:gridCol w="1353185"/>
                <a:gridCol w="1353185"/>
              </a:tblGrid>
              <a:tr h="375285">
                <a:tc>
                  <a:txBody>
                    <a:bodyPr/>
                    <a:lstStyle/>
                    <a:p>
                      <a:r>
                        <a:rPr lang="zh-CN" altLang="en-US" sz="1350" dirty="0" smtClean="0"/>
                        <a:t>序号</a:t>
                      </a:r>
                      <a:endParaRPr lang="zh-CN" altLang="en-US" sz="1350" dirty="0"/>
                    </a:p>
                  </a:txBody>
                  <a:tcPr marL="68580" marR="68580" marT="34290" marB="34290"/>
                </a:tc>
                <a:tc>
                  <a:txBody>
                    <a:bodyPr/>
                    <a:lstStyle/>
                    <a:p>
                      <a:r>
                        <a:rPr lang="en-US" altLang="zh-CN" sz="1350" dirty="0" smtClean="0"/>
                        <a:t>X</a:t>
                      </a:r>
                      <a:endParaRPr lang="zh-CN" altLang="en-US" sz="1350" dirty="0"/>
                    </a:p>
                  </a:txBody>
                  <a:tcPr marL="68580" marR="68580" marT="34290" marB="34290"/>
                </a:tc>
                <a:tc>
                  <a:txBody>
                    <a:bodyPr/>
                    <a:lstStyle/>
                    <a:p>
                      <a:r>
                        <a:rPr lang="en-US" altLang="zh-CN" sz="1350" dirty="0" smtClean="0"/>
                        <a:t>Y</a:t>
                      </a:r>
                      <a:endParaRPr lang="zh-CN" altLang="en-US" sz="1350" dirty="0"/>
                    </a:p>
                  </a:txBody>
                  <a:tcPr marL="68580" marR="68580" marT="34290" marB="34290"/>
                </a:tc>
                <a:tc>
                  <a:txBody>
                    <a:bodyPr/>
                    <a:lstStyle/>
                    <a:p>
                      <a:r>
                        <a:rPr lang="zh-CN" altLang="en-US" sz="1350" dirty="0" smtClean="0"/>
                        <a:t>路径</a:t>
                      </a:r>
                      <a:endParaRPr lang="zh-CN" altLang="en-US" sz="1350" dirty="0"/>
                    </a:p>
                  </a:txBody>
                  <a:tcPr marL="68580" marR="68580" marT="34290" marB="34290"/>
                </a:tc>
              </a:tr>
              <a:tr h="375285">
                <a:tc>
                  <a:txBody>
                    <a:bodyPr/>
                    <a:lstStyle/>
                    <a:p>
                      <a:r>
                        <a:rPr lang="en-US" altLang="zh-CN" sz="1350" dirty="0" smtClean="0"/>
                        <a:t>1</a:t>
                      </a:r>
                      <a:endParaRPr lang="zh-CN" altLang="en-US" sz="1350" dirty="0"/>
                    </a:p>
                  </a:txBody>
                  <a:tcPr marL="68580" marR="68580" marT="34290" marB="34290"/>
                </a:tc>
                <a:tc>
                  <a:txBody>
                    <a:bodyPr/>
                    <a:lstStyle/>
                    <a:p>
                      <a:r>
                        <a:rPr lang="en-US" altLang="zh-CN" sz="1350" dirty="0" smtClean="0"/>
                        <a:t>90</a:t>
                      </a:r>
                      <a:endParaRPr lang="zh-CN" altLang="en-US" sz="1350" dirty="0"/>
                    </a:p>
                  </a:txBody>
                  <a:tcPr marL="68580" marR="68580" marT="34290" marB="34290"/>
                </a:tc>
                <a:tc>
                  <a:txBody>
                    <a:bodyPr/>
                    <a:lstStyle/>
                    <a:p>
                      <a:r>
                        <a:rPr lang="en-US" altLang="zh-CN" sz="1350" dirty="0" smtClean="0"/>
                        <a:t>70</a:t>
                      </a:r>
                      <a:endParaRPr lang="zh-CN" altLang="en-US" sz="1350" dirty="0"/>
                    </a:p>
                  </a:txBody>
                  <a:tcPr marL="68580" marR="68580" marT="34290" marB="34290"/>
                </a:tc>
                <a:tc>
                  <a:txBody>
                    <a:bodyPr/>
                    <a:lstStyle/>
                    <a:p>
                      <a:r>
                        <a:rPr lang="en-US" altLang="zh-CN" sz="1350" dirty="0" smtClean="0"/>
                        <a:t>OBC</a:t>
                      </a:r>
                      <a:endParaRPr lang="zh-CN" altLang="en-US" sz="1350" dirty="0"/>
                    </a:p>
                  </a:txBody>
                  <a:tcPr marL="68580" marR="68580" marT="34290" marB="34290"/>
                </a:tc>
              </a:tr>
              <a:tr h="375285">
                <a:tc>
                  <a:txBody>
                    <a:bodyPr/>
                    <a:lstStyle/>
                    <a:p>
                      <a:r>
                        <a:rPr lang="en-US" altLang="zh-CN" sz="1350" dirty="0" smtClean="0"/>
                        <a:t>2</a:t>
                      </a:r>
                      <a:endParaRPr lang="zh-CN" altLang="en-US" sz="1350" dirty="0"/>
                    </a:p>
                  </a:txBody>
                  <a:tcPr marL="68580" marR="68580" marT="34290" marB="34290"/>
                </a:tc>
                <a:tc>
                  <a:txBody>
                    <a:bodyPr/>
                    <a:lstStyle/>
                    <a:p>
                      <a:r>
                        <a:rPr lang="en-US" altLang="zh-CN" sz="1350" dirty="0" smtClean="0"/>
                        <a:t>40</a:t>
                      </a:r>
                      <a:endParaRPr lang="zh-CN" altLang="en-US" sz="1350" dirty="0"/>
                    </a:p>
                  </a:txBody>
                  <a:tcPr marL="68580" marR="68580" marT="34290" marB="34290"/>
                </a:tc>
                <a:tc>
                  <a:txBody>
                    <a:bodyPr/>
                    <a:lstStyle/>
                    <a:p>
                      <a:r>
                        <a:rPr lang="en-US" altLang="zh-CN" sz="1350" dirty="0" smtClean="0"/>
                        <a:t>90</a:t>
                      </a:r>
                      <a:endParaRPr lang="zh-CN" altLang="en-US" sz="1350" dirty="0"/>
                    </a:p>
                  </a:txBody>
                  <a:tcPr marL="68580" marR="68580" marT="34290" marB="34290"/>
                </a:tc>
                <a:tc>
                  <a:txBody>
                    <a:bodyPr/>
                    <a:lstStyle/>
                    <a:p>
                      <a:r>
                        <a:rPr lang="en-US" altLang="zh-CN" sz="1350" dirty="0" smtClean="0"/>
                        <a:t>OBD</a:t>
                      </a:r>
                      <a:endParaRPr lang="zh-CN" altLang="en-US" sz="1350" dirty="0"/>
                    </a:p>
                  </a:txBody>
                  <a:tcPr marL="68580" marR="68580" marT="34290" marB="34290"/>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290">
                                            <p:txEl>
                                              <p:pRg st="0" end="0"/>
                                            </p:txEl>
                                          </p:spTgt>
                                        </p:tgtEl>
                                        <p:attrNameLst>
                                          <p:attrName>style.visibility</p:attrName>
                                        </p:attrNameLst>
                                      </p:cBhvr>
                                      <p:to>
                                        <p:strVal val="visible"/>
                                      </p:to>
                                    </p:set>
                                    <p:anim calcmode="lin" valueType="num">
                                      <p:cBhvr additive="base">
                                        <p:cTn id="7" dur="500" fill="hold"/>
                                        <p:tgtEl>
                                          <p:spTgt spid="1229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29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290">
                                            <p:txEl>
                                              <p:pRg st="1" end="1"/>
                                            </p:txEl>
                                          </p:spTgt>
                                        </p:tgtEl>
                                        <p:attrNameLst>
                                          <p:attrName>style.visibility</p:attrName>
                                        </p:attrNameLst>
                                      </p:cBhvr>
                                      <p:to>
                                        <p:strVal val="visible"/>
                                      </p:to>
                                    </p:set>
                                    <p:anim calcmode="lin" valueType="num">
                                      <p:cBhvr additive="base">
                                        <p:cTn id="13" dur="500" fill="hold"/>
                                        <p:tgtEl>
                                          <p:spTgt spid="1229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29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内容占位符 2"/>
          <p:cNvSpPr>
            <a:spLocks noGrp="1"/>
          </p:cNvSpPr>
          <p:nvPr>
            <p:ph idx="1"/>
          </p:nvPr>
        </p:nvSpPr>
        <p:spPr>
          <a:xfrm>
            <a:off x="587216" y="1454944"/>
            <a:ext cx="7983379" cy="3649504"/>
          </a:xfrm>
        </p:spPr>
        <p:txBody>
          <a:bodyPr vert="horz" wrap="square" lIns="68580" tIns="34290" rIns="68580" bIns="34290" anchor="t">
            <a:normAutofit fontScale="87500" lnSpcReduction="20000"/>
          </a:bodyPr>
          <a:lstStyle/>
          <a:p>
            <a:pPr eaLnBrk="1" hangingPunct="1">
              <a:lnSpc>
                <a:spcPct val="150000"/>
              </a:lnSpc>
              <a:buNone/>
            </a:pPr>
            <a:r>
              <a:rPr lang="zh-CN" altLang="en-US" sz="2400" b="1" dirty="0">
                <a:solidFill>
                  <a:srgbClr val="00B050"/>
                </a:solidFill>
              </a:rPr>
              <a:t>优点</a:t>
            </a:r>
            <a:endParaRPr lang="zh-CN" altLang="en-US" sz="2400" b="1" dirty="0"/>
          </a:p>
          <a:p>
            <a:pPr eaLnBrk="1" hangingPunct="1">
              <a:lnSpc>
                <a:spcPct val="150000"/>
              </a:lnSpc>
              <a:buNone/>
            </a:pPr>
            <a:r>
              <a:rPr lang="zh-CN" altLang="en-US" sz="2400" dirty="0"/>
              <a:t>    条件覆盖比判定覆盖，</a:t>
            </a:r>
            <a:r>
              <a:rPr lang="zh-CN" altLang="en-US" sz="2400" dirty="0">
                <a:solidFill>
                  <a:srgbClr val="FF0000"/>
                </a:solidFill>
              </a:rPr>
              <a:t>增加</a:t>
            </a:r>
            <a:r>
              <a:rPr lang="zh-CN" altLang="en-US" sz="2400" dirty="0"/>
              <a:t>了对符合判定情况的测试，</a:t>
            </a:r>
            <a:r>
              <a:rPr lang="zh-CN" altLang="en-US" sz="2400" dirty="0">
                <a:solidFill>
                  <a:srgbClr val="FF0000"/>
                </a:solidFill>
              </a:rPr>
              <a:t>增加</a:t>
            </a:r>
            <a:r>
              <a:rPr lang="zh-CN" altLang="en-US" sz="2400" dirty="0"/>
              <a:t>了测试路径。</a:t>
            </a:r>
          </a:p>
          <a:p>
            <a:pPr eaLnBrk="1" hangingPunct="1">
              <a:lnSpc>
                <a:spcPct val="150000"/>
              </a:lnSpc>
              <a:buNone/>
            </a:pPr>
            <a:r>
              <a:rPr lang="zh-CN" altLang="en-US" sz="2400" b="1" dirty="0">
                <a:solidFill>
                  <a:srgbClr val="00B050"/>
                </a:solidFill>
              </a:rPr>
              <a:t>缺点</a:t>
            </a:r>
            <a:endParaRPr lang="zh-CN" altLang="en-US" sz="2400" b="1" dirty="0"/>
          </a:p>
          <a:p>
            <a:pPr eaLnBrk="1" hangingPunct="1">
              <a:lnSpc>
                <a:spcPct val="150000"/>
              </a:lnSpc>
              <a:buNone/>
            </a:pPr>
            <a:r>
              <a:rPr lang="zh-CN" altLang="en-US" sz="2400" dirty="0"/>
              <a:t>    要达到条件覆盖，需要</a:t>
            </a:r>
            <a:r>
              <a:rPr lang="zh-CN" altLang="en-US" sz="2400" dirty="0">
                <a:solidFill>
                  <a:srgbClr val="00B050"/>
                </a:solidFill>
              </a:rPr>
              <a:t>足够多</a:t>
            </a:r>
            <a:r>
              <a:rPr lang="zh-CN" altLang="en-US" sz="2400" dirty="0"/>
              <a:t>的测试用例，但条件覆盖并</a:t>
            </a:r>
            <a:r>
              <a:rPr lang="zh-CN" altLang="en-US" sz="2400" dirty="0">
                <a:solidFill>
                  <a:srgbClr val="FF0000"/>
                </a:solidFill>
              </a:rPr>
              <a:t>不能保证</a:t>
            </a:r>
            <a:r>
              <a:rPr lang="zh-CN" altLang="en-US" sz="2400" dirty="0"/>
              <a:t>判定覆盖。条件覆盖</a:t>
            </a:r>
            <a:r>
              <a:rPr lang="zh-CN" altLang="en-US" sz="2400" dirty="0">
                <a:solidFill>
                  <a:srgbClr val="FF0000"/>
                </a:solidFill>
              </a:rPr>
              <a:t>只能保证</a:t>
            </a:r>
            <a:r>
              <a:rPr lang="zh-CN" altLang="en-US" sz="2400" dirty="0"/>
              <a:t>每个条件至少有一次为真，而不考虑所有的判定结果</a:t>
            </a:r>
          </a:p>
        </p:txBody>
      </p:sp>
      <p:sp>
        <p:nvSpPr>
          <p:cNvPr id="3" name="标题 1"/>
          <p:cNvSpPr>
            <a:spLocks noGrp="1"/>
          </p:cNvSpPr>
          <p:nvPr>
            <p:ph type="title"/>
          </p:nvPr>
        </p:nvSpPr>
        <p:spPr>
          <a:xfrm>
            <a:off x="235506" y="857250"/>
            <a:ext cx="5600700" cy="597694"/>
          </a:xfrm>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075"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条件覆盖</a:t>
            </a:r>
            <a:endParaRPr kumimoji="0" lang="zh-CN" altLang="en-US" sz="3075"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314">
                                            <p:txEl>
                                              <p:pRg st="1" end="1"/>
                                            </p:txEl>
                                          </p:spTgt>
                                        </p:tgtEl>
                                        <p:attrNameLst>
                                          <p:attrName>style.visibility</p:attrName>
                                        </p:attrNameLst>
                                      </p:cBhvr>
                                      <p:to>
                                        <p:strVal val="visible"/>
                                      </p:to>
                                    </p:set>
                                    <p:anim calcmode="lin" valueType="num">
                                      <p:cBhvr additive="base">
                                        <p:cTn id="7" dur="500" fill="hold"/>
                                        <p:tgtEl>
                                          <p:spTgt spid="1331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31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314">
                                            <p:txEl>
                                              <p:pRg st="3" end="3"/>
                                            </p:txEl>
                                          </p:spTgt>
                                        </p:tgtEl>
                                        <p:attrNameLst>
                                          <p:attrName>style.visibility</p:attrName>
                                        </p:attrNameLst>
                                      </p:cBhvr>
                                      <p:to>
                                        <p:strVal val="visible"/>
                                      </p:to>
                                    </p:set>
                                    <p:anim calcmode="lin" valueType="num">
                                      <p:cBhvr additive="base">
                                        <p:cTn id="13" dur="500" fill="hold"/>
                                        <p:tgtEl>
                                          <p:spTgt spid="13314">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31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8154" y="1627346"/>
            <a:ext cx="7863840" cy="3328511"/>
          </a:xfrm>
        </p:spPr>
        <p:txBody>
          <a:bodyPr/>
          <a:lstStyle/>
          <a:p>
            <a:pPr>
              <a:lnSpc>
                <a:spcPct val="180000"/>
              </a:lnSpc>
            </a:pPr>
            <a:r>
              <a:rPr lang="zh-CN" altLang="en-US" sz="3300" dirty="0"/>
              <a:t>条件覆盖率=被评价到的条件取值的数量/条件取值的总数X100%</a:t>
            </a:r>
          </a:p>
        </p:txBody>
      </p:sp>
      <p:sp>
        <p:nvSpPr>
          <p:cNvPr id="3" name="标题 1"/>
          <p:cNvSpPr>
            <a:spLocks noGrp="1"/>
          </p:cNvSpPr>
          <p:nvPr>
            <p:ph type="title"/>
          </p:nvPr>
        </p:nvSpPr>
        <p:spPr>
          <a:xfrm>
            <a:off x="235506" y="857250"/>
            <a:ext cx="5600700" cy="597694"/>
          </a:xfrm>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075"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条件覆盖</a:t>
            </a:r>
            <a:endParaRPr kumimoji="0" lang="zh-CN" altLang="en-US" sz="3075"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内容占位符 2"/>
          <p:cNvSpPr>
            <a:spLocks noGrp="1"/>
          </p:cNvSpPr>
          <p:nvPr>
            <p:ph idx="1"/>
          </p:nvPr>
        </p:nvSpPr>
        <p:spPr>
          <a:xfrm>
            <a:off x="458153" y="1606391"/>
            <a:ext cx="8034338" cy="2093595"/>
          </a:xfrm>
        </p:spPr>
        <p:txBody>
          <a:bodyPr vert="horz" wrap="square" lIns="68580" tIns="34290" rIns="68580" bIns="34290" numCol="1" anchor="t" anchorCtr="0" compatLnSpc="1">
            <a:normAutofit/>
          </a:bodyPr>
          <a:lstStyle/>
          <a:p>
            <a:pPr marL="365760" marR="0" lvl="0" indent="-255905" algn="l" defTabSz="914400" rtl="0" eaLnBrk="1" fontAlgn="auto" latinLnBrk="0" hangingPunct="1">
              <a:lnSpc>
                <a:spcPct val="150000"/>
              </a:lnSpc>
              <a:spcBef>
                <a:spcPts val="0"/>
              </a:spcBef>
              <a:spcAft>
                <a:spcPts val="0"/>
              </a:spcAft>
              <a:buClr>
                <a:schemeClr val="accent1"/>
              </a:buClr>
              <a:buSzPct val="68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条件组合覆盖：设计足够多的测试用例，使被测程序中</a:t>
            </a:r>
            <a:r>
              <a:rPr kumimoji="0" lang="zh-CN" altLang="en-US" sz="2100" b="0" i="0" u="none" strike="noStrike" kern="1200" cap="none" spc="0" normalizeH="0" baseline="0" noProof="0" dirty="0" smtClean="0">
                <a:ln>
                  <a:noFill/>
                </a:ln>
                <a:solidFill>
                  <a:srgbClr val="FF0000"/>
                </a:solidFill>
                <a:effectLst/>
                <a:uLnTx/>
                <a:uFillTx/>
                <a:latin typeface="+mn-lt"/>
                <a:ea typeface="+mn-ea"/>
                <a:cs typeface="+mn-cs"/>
              </a:rPr>
              <a:t>每个判定的所有可能的条件取值组合至少执行一次。</a:t>
            </a:r>
          </a:p>
          <a:p>
            <a:pPr marL="365760" marR="0" lvl="0" indent="-255905" algn="l" defTabSz="914400" rtl="0" eaLnBrk="1" fontAlgn="auto" latinLnBrk="0" hangingPunct="1">
              <a:lnSpc>
                <a:spcPct val="150000"/>
              </a:lnSpc>
              <a:spcBef>
                <a:spcPts val="0"/>
              </a:spcBef>
              <a:spcAft>
                <a:spcPts val="0"/>
              </a:spcAft>
              <a:buClr>
                <a:schemeClr val="accent1"/>
              </a:buClr>
              <a:buSzPct val="68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用例设计：</a:t>
            </a:r>
            <a:r>
              <a:rPr kumimoji="0" lang="en-US" altLang="zh-CN" sz="2100" b="0" i="0" u="none" strike="noStrike" kern="1200" cap="none" spc="0" normalizeH="0" baseline="0" noProof="0" dirty="0" smtClean="0">
                <a:ln>
                  <a:noFill/>
                </a:ln>
                <a:solidFill>
                  <a:schemeClr val="tx1"/>
                </a:solidFill>
                <a:effectLst/>
                <a:uLnTx/>
                <a:uFillTx/>
                <a:latin typeface="+mn-lt"/>
                <a:ea typeface="+mn-ea"/>
                <a:cs typeface="+mn-cs"/>
              </a:rPr>
              <a:t>N</a:t>
            </a: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个条件取值：</a:t>
            </a:r>
            <a:r>
              <a:rPr kumimoji="0" lang="en-US" altLang="zh-CN" sz="2100" b="0" i="0" u="none" strike="noStrike" kern="1200" cap="none" spc="0" normalizeH="0" baseline="0" noProof="0" dirty="0" smtClean="0">
                <a:ln>
                  <a:noFill/>
                </a:ln>
                <a:solidFill>
                  <a:schemeClr val="tx1"/>
                </a:solidFill>
                <a:effectLst/>
                <a:uLnTx/>
                <a:uFillTx/>
                <a:latin typeface="+mn-lt"/>
                <a:ea typeface="+mn-ea"/>
                <a:cs typeface="+mn-cs"/>
              </a:rPr>
              <a:t>C</a:t>
            </a:r>
            <a:r>
              <a:rPr kumimoji="0" lang="en-US" altLang="zh-CN" sz="2100" b="0" i="0" u="none" strike="noStrike" kern="1200" cap="none" spc="0" normalizeH="0" baseline="-25000" noProof="0" dirty="0" smtClean="0">
                <a:ln>
                  <a:noFill/>
                </a:ln>
                <a:solidFill>
                  <a:schemeClr val="tx1"/>
                </a:solidFill>
                <a:effectLst/>
                <a:uLnTx/>
                <a:uFillTx/>
                <a:latin typeface="+mn-lt"/>
                <a:ea typeface="+mn-ea"/>
                <a:cs typeface="+mn-cs"/>
              </a:rPr>
              <a:t>2</a:t>
            </a:r>
            <a:r>
              <a:rPr kumimoji="0" lang="en-US" altLang="zh-CN" sz="2100" b="0" i="0" u="none" strike="noStrike" kern="1200" cap="none" spc="0" normalizeH="0" baseline="30000" noProof="0" dirty="0" smtClean="0">
                <a:ln>
                  <a:noFill/>
                </a:ln>
                <a:solidFill>
                  <a:schemeClr val="tx1"/>
                </a:solidFill>
                <a:effectLst/>
                <a:uLnTx/>
                <a:uFillTx/>
                <a:latin typeface="+mn-lt"/>
                <a:ea typeface="+mn-ea"/>
                <a:cs typeface="+mn-cs"/>
              </a:rPr>
              <a:t>1 </a:t>
            </a: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a:t>
            </a:r>
            <a:r>
              <a:rPr kumimoji="0" lang="en-US" altLang="zh-CN" sz="2100" b="0" i="0" u="none" strike="noStrike" kern="1200" cap="none" spc="0" normalizeH="0" baseline="0" noProof="0" dirty="0" smtClean="0">
                <a:ln>
                  <a:noFill/>
                </a:ln>
                <a:solidFill>
                  <a:schemeClr val="tx1"/>
                </a:solidFill>
                <a:effectLst/>
                <a:uLnTx/>
                <a:uFillTx/>
                <a:latin typeface="+mn-lt"/>
                <a:ea typeface="+mn-ea"/>
                <a:cs typeface="+mn-cs"/>
              </a:rPr>
              <a:t>C</a:t>
            </a:r>
            <a:r>
              <a:rPr kumimoji="0" lang="en-US" altLang="zh-CN" sz="2100" b="0" i="0" u="none" strike="noStrike" kern="1200" cap="none" spc="0" normalizeH="0" baseline="-25000" noProof="0" dirty="0" smtClean="0">
                <a:ln>
                  <a:noFill/>
                </a:ln>
                <a:solidFill>
                  <a:schemeClr val="tx1"/>
                </a:solidFill>
                <a:effectLst/>
                <a:uLnTx/>
                <a:uFillTx/>
                <a:latin typeface="+mn-lt"/>
                <a:ea typeface="+mn-ea"/>
                <a:cs typeface="+mn-cs"/>
              </a:rPr>
              <a:t>2</a:t>
            </a:r>
            <a:r>
              <a:rPr kumimoji="0" lang="en-US" altLang="zh-CN" sz="2100" b="0" i="0" u="none" strike="noStrike" kern="1200" cap="none" spc="0" normalizeH="0" baseline="30000" noProof="0" dirty="0" smtClean="0">
                <a:ln>
                  <a:noFill/>
                </a:ln>
                <a:solidFill>
                  <a:schemeClr val="tx1"/>
                </a:solidFill>
                <a:effectLst/>
                <a:uLnTx/>
                <a:uFillTx/>
                <a:latin typeface="+mn-lt"/>
                <a:ea typeface="+mn-ea"/>
                <a:cs typeface="+mn-cs"/>
              </a:rPr>
              <a:t>1</a:t>
            </a:r>
            <a:r>
              <a:rPr kumimoji="0" lang="en-US" altLang="zh-CN" sz="2100" b="0"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a:t>
            </a:r>
            <a:r>
              <a:rPr kumimoji="0" lang="en-US" altLang="zh-CN" sz="2100" b="0" i="0" u="none" strike="noStrike" kern="1200" cap="none" spc="0" normalizeH="0" baseline="0" noProof="0" dirty="0" smtClean="0">
                <a:ln>
                  <a:noFill/>
                </a:ln>
                <a:solidFill>
                  <a:schemeClr val="tx1"/>
                </a:solidFill>
                <a:effectLst/>
                <a:uLnTx/>
                <a:uFillTx/>
                <a:latin typeface="+mn-lt"/>
                <a:ea typeface="+mn-ea"/>
                <a:cs typeface="+mn-cs"/>
              </a:rPr>
              <a:t>C</a:t>
            </a:r>
            <a:r>
              <a:rPr kumimoji="0" lang="en-US" altLang="zh-CN" sz="2100" b="0" i="0" u="none" strike="noStrike" kern="1200" cap="none" spc="0" normalizeH="0" baseline="-25000" noProof="0" dirty="0" smtClean="0">
                <a:ln>
                  <a:noFill/>
                </a:ln>
                <a:solidFill>
                  <a:schemeClr val="tx1"/>
                </a:solidFill>
                <a:effectLst/>
                <a:uLnTx/>
                <a:uFillTx/>
                <a:latin typeface="+mn-lt"/>
                <a:ea typeface="+mn-ea"/>
                <a:cs typeface="+mn-cs"/>
              </a:rPr>
              <a:t>2</a:t>
            </a:r>
            <a:r>
              <a:rPr kumimoji="0" lang="en-US" altLang="zh-CN" sz="2100" b="0" i="0" u="none" strike="noStrike" kern="1200" cap="none" spc="0" normalizeH="0" baseline="30000" noProof="0" dirty="0" smtClean="0">
                <a:ln>
                  <a:noFill/>
                </a:ln>
                <a:solidFill>
                  <a:schemeClr val="tx1"/>
                </a:solidFill>
                <a:effectLst/>
                <a:uLnTx/>
                <a:uFillTx/>
                <a:latin typeface="+mn-lt"/>
                <a:ea typeface="+mn-ea"/>
                <a:cs typeface="+mn-cs"/>
              </a:rPr>
              <a:t>1</a:t>
            </a:r>
            <a:r>
              <a:rPr kumimoji="0" lang="en-US" altLang="zh-CN" sz="2100" b="0"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a:t>
            </a:r>
            <a:r>
              <a:rPr kumimoji="0" lang="en-US" altLang="zh-CN" sz="2100" b="0" i="0" u="none" strike="noStrike" kern="1200" cap="none" spc="0" normalizeH="0" baseline="0" noProof="0" dirty="0" smtClean="0">
                <a:ln>
                  <a:noFill/>
                </a:ln>
                <a:solidFill>
                  <a:schemeClr val="tx1"/>
                </a:solidFill>
                <a:effectLst/>
                <a:uLnTx/>
                <a:uFillTx/>
                <a:latin typeface="+mn-lt"/>
                <a:ea typeface="+mn-ea"/>
                <a:cs typeface="+mn-cs"/>
              </a:rPr>
              <a:t>C</a:t>
            </a:r>
            <a:r>
              <a:rPr kumimoji="0" lang="en-US" altLang="zh-CN" sz="2100" b="0" i="0" u="none" strike="noStrike" kern="1200" cap="none" spc="0" normalizeH="0" baseline="-25000" noProof="0" dirty="0" smtClean="0">
                <a:ln>
                  <a:noFill/>
                </a:ln>
                <a:solidFill>
                  <a:schemeClr val="tx1"/>
                </a:solidFill>
                <a:effectLst/>
                <a:uLnTx/>
                <a:uFillTx/>
                <a:latin typeface="+mn-lt"/>
                <a:ea typeface="+mn-ea"/>
                <a:cs typeface="+mn-cs"/>
              </a:rPr>
              <a:t>2</a:t>
            </a:r>
            <a:r>
              <a:rPr kumimoji="0" lang="en-US" altLang="zh-CN" sz="2100" b="0" i="0" u="none" strike="noStrike" kern="1200" cap="none" spc="0" normalizeH="0" baseline="30000" noProof="0" dirty="0" smtClean="0">
                <a:ln>
                  <a:noFill/>
                </a:ln>
                <a:solidFill>
                  <a:schemeClr val="tx1"/>
                </a:solidFill>
                <a:effectLst/>
                <a:uLnTx/>
                <a:uFillTx/>
                <a:latin typeface="+mn-lt"/>
                <a:ea typeface="+mn-ea"/>
                <a:cs typeface="+mn-cs"/>
              </a:rPr>
              <a:t>1</a:t>
            </a:r>
            <a:r>
              <a:rPr kumimoji="0" lang="en-US" altLang="zh-CN" sz="2100" b="0" i="0" u="none" strike="noStrike" kern="1200" cap="none" spc="0" normalizeH="0" baseline="0" noProof="0" dirty="0" smtClean="0">
                <a:ln>
                  <a:noFill/>
                </a:ln>
                <a:solidFill>
                  <a:schemeClr val="tx1"/>
                </a:solidFill>
                <a:effectLst/>
                <a:uLnTx/>
                <a:uFillTx/>
                <a:latin typeface="+mn-lt"/>
                <a:ea typeface="+mn-ea"/>
                <a:cs typeface="+mn-cs"/>
              </a:rPr>
              <a:t> (2</a:t>
            </a:r>
            <a:r>
              <a:rPr kumimoji="0" lang="en-US" altLang="zh-CN" sz="2100" b="0" i="0" u="none" strike="noStrike" kern="1200" cap="none" spc="0" normalizeH="0" baseline="30000" noProof="0" dirty="0" smtClean="0">
                <a:ln>
                  <a:noFill/>
                </a:ln>
                <a:solidFill>
                  <a:schemeClr val="tx1"/>
                </a:solidFill>
                <a:effectLst/>
                <a:uLnTx/>
                <a:uFillTx/>
                <a:latin typeface="+mn-lt"/>
                <a:ea typeface="+mn-ea"/>
                <a:cs typeface="+mn-cs"/>
              </a:rPr>
              <a:t>4</a:t>
            </a:r>
            <a:r>
              <a:rPr kumimoji="0" lang="en-US" altLang="zh-CN" sz="2100" b="0" i="0" u="none" strike="noStrike" kern="1200" cap="none" spc="0" normalizeH="0" baseline="0" noProof="0" dirty="0" smtClean="0">
                <a:ln>
                  <a:noFill/>
                </a:ln>
                <a:solidFill>
                  <a:schemeClr val="tx1"/>
                </a:solidFill>
                <a:effectLst/>
                <a:uLnTx/>
                <a:uFillTx/>
                <a:latin typeface="+mn-lt"/>
                <a:ea typeface="+mn-ea"/>
                <a:cs typeface="+mn-cs"/>
              </a:rPr>
              <a:t>=16</a:t>
            </a: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1188720" marR="0" lvl="4" indent="-182880" algn="l" defTabSz="914400" rtl="0" eaLnBrk="1" fontAlgn="auto" latinLnBrk="0" hangingPunct="1">
              <a:lnSpc>
                <a:spcPct val="150000"/>
              </a:lnSpc>
              <a:spcBef>
                <a:spcPts val="350"/>
              </a:spcBef>
              <a:spcAft>
                <a:spcPts val="0"/>
              </a:spcAft>
              <a:buClr>
                <a:schemeClr val="accent3"/>
              </a:buClr>
              <a:buSzTx/>
              <a:buFontTx/>
              <a:buNone/>
              <a:defRPr/>
            </a:pPr>
            <a:r>
              <a:rPr kumimoji="0" lang="en-US" altLang="zh-CN" sz="2100" b="0" i="0" u="none" strike="noStrike" kern="1200" cap="none" spc="0" normalizeH="0" baseline="30000" noProof="0" dirty="0" smtClean="0">
                <a:ln>
                  <a:noFill/>
                </a:ln>
                <a:solidFill>
                  <a:srgbClr val="7030A0"/>
                </a:solidFill>
                <a:effectLst/>
                <a:uLnTx/>
                <a:uFillTx/>
                <a:latin typeface="+mn-lt"/>
                <a:ea typeface="+mn-ea"/>
                <a:cs typeface="+mn-cs"/>
              </a:rPr>
              <a:t>[</a:t>
            </a:r>
            <a:r>
              <a:rPr kumimoji="0" lang="zh-CN" altLang="en-US" sz="2100" b="0" i="0" u="none" strike="noStrike" kern="1200" cap="none" spc="0" normalizeH="0" baseline="30000" noProof="0" dirty="0" smtClean="0">
                <a:ln>
                  <a:noFill/>
                </a:ln>
                <a:solidFill>
                  <a:srgbClr val="7030A0"/>
                </a:solidFill>
                <a:effectLst/>
                <a:uLnTx/>
                <a:uFillTx/>
                <a:latin typeface="+mn-lt"/>
                <a:ea typeface="+mn-ea"/>
                <a:cs typeface="+mn-cs"/>
              </a:rPr>
              <a:t>去掉一些无效的取值组合</a:t>
            </a:r>
            <a:r>
              <a:rPr kumimoji="0" lang="en-US" altLang="zh-CN" sz="2100" b="0" i="0" u="none" strike="noStrike" kern="1200" cap="none" spc="0" normalizeH="0" baseline="30000" noProof="0" dirty="0" smtClean="0">
                <a:ln>
                  <a:noFill/>
                </a:ln>
                <a:solidFill>
                  <a:srgbClr val="7030A0"/>
                </a:solidFill>
                <a:effectLst/>
                <a:uLnTx/>
                <a:uFillTx/>
                <a:latin typeface="+mn-lt"/>
                <a:ea typeface="+mn-ea"/>
                <a:cs typeface="+mn-cs"/>
              </a:rPr>
              <a:t>]</a:t>
            </a:r>
            <a:r>
              <a:rPr kumimoji="0" lang="zh-CN" altLang="en-US" sz="2100" b="0" i="0" u="none" strike="noStrike" kern="1200" cap="none" spc="0" normalizeH="0" baseline="30000" noProof="0" dirty="0" smtClean="0">
                <a:ln>
                  <a:noFill/>
                </a:ln>
                <a:solidFill>
                  <a:srgbClr val="7030A0"/>
                </a:solidFill>
                <a:effectLst/>
                <a:uLnTx/>
                <a:uFillTx/>
                <a:latin typeface="+mn-lt"/>
                <a:ea typeface="+mn-ea"/>
                <a:cs typeface="+mn-cs"/>
              </a:rPr>
              <a:t>。</a:t>
            </a:r>
            <a:endParaRPr kumimoji="0" lang="en-US" altLang="zh-CN" sz="2100" b="0" i="0" u="none" strike="noStrike" kern="1200" cap="none" spc="0" normalizeH="0" baseline="30000" noProof="0" dirty="0" smtClean="0">
              <a:ln>
                <a:noFill/>
              </a:ln>
              <a:solidFill>
                <a:srgbClr val="7030A0"/>
              </a:solidFill>
              <a:effectLst/>
              <a:uLnTx/>
              <a:uFillTx/>
              <a:latin typeface="+mn-lt"/>
              <a:ea typeface="+mn-ea"/>
              <a:cs typeface="+mn-cs"/>
            </a:endParaRPr>
          </a:p>
          <a:p>
            <a:pPr marL="365760" marR="0" lvl="0" indent="-255905" algn="l" defTabSz="914400" rtl="0" eaLnBrk="1" fontAlgn="auto" latinLnBrk="0" hangingPunct="1">
              <a:lnSpc>
                <a:spcPct val="100000"/>
              </a:lnSpc>
              <a:spcBef>
                <a:spcPts val="0"/>
              </a:spcBef>
              <a:spcAft>
                <a:spcPts val="0"/>
              </a:spcAft>
              <a:buClr>
                <a:schemeClr val="accent1"/>
              </a:buClr>
              <a:buSzPct val="68000"/>
              <a:buFont typeface="Wingdings 2" panose="05020102010507070707"/>
              <a:buChar char=""/>
              <a:defRPr/>
            </a:pPr>
            <a:endParaRPr kumimoji="0" lang="en-US" altLang="zh-CN" sz="2100" b="0" i="0" u="none" strike="noStrike" kern="1200" cap="none" spc="0" normalizeH="0" baseline="30000" noProof="0" dirty="0" smtClean="0">
              <a:ln>
                <a:noFill/>
              </a:ln>
              <a:solidFill>
                <a:schemeClr val="tx1"/>
              </a:solidFill>
              <a:effectLst/>
              <a:uLnTx/>
              <a:uFillTx/>
              <a:latin typeface="+mn-lt"/>
              <a:ea typeface="+mn-ea"/>
              <a:cs typeface="+mn-cs"/>
            </a:endParaRPr>
          </a:p>
        </p:txBody>
      </p:sp>
      <p:sp>
        <p:nvSpPr>
          <p:cNvPr id="21506" name="标题 1"/>
          <p:cNvSpPr>
            <a:spLocks noGrp="1"/>
          </p:cNvSpPr>
          <p:nvPr>
            <p:ph type="title"/>
          </p:nvPr>
        </p:nvSpPr>
        <p:spPr>
          <a:xfrm>
            <a:off x="183833" y="1002506"/>
            <a:ext cx="5600700" cy="436960"/>
          </a:xfrm>
          <a:noFill/>
          <a:ln>
            <a:noFill/>
          </a:ln>
          <a:effectLst/>
          <a:sp3d prstMaterial="plastic"/>
        </p:spPr>
        <p:txBody>
          <a:bodyPr vert="horz" rtlCol="0" anchor="ctr">
            <a:normAutofit fontScale="90000"/>
            <a:scene3d>
              <a:camera prst="orthographicFront"/>
              <a:lightRig rig="soft" dir="t"/>
            </a:scene3d>
            <a:sp3d prstMaterial="softEdge">
              <a:bevelT w="25400" h="25400"/>
            </a:sp3d>
          </a:bodyPr>
          <a:lstStyle/>
          <a:p>
            <a:pPr marL="54610" marR="0" lvl="0" indent="0" algn="l" defTabSz="914400" rtl="0" eaLnBrk="1" fontAlgn="auto" latinLnBrk="0" hangingPunct="1">
              <a:lnSpc>
                <a:spcPct val="100000"/>
              </a:lnSpc>
              <a:spcBef>
                <a:spcPct val="0"/>
              </a:spcBef>
              <a:spcAft>
                <a:spcPts val="0"/>
              </a:spcAft>
              <a:buClrTx/>
              <a:buSzTx/>
              <a:buFontTx/>
              <a:buNone/>
              <a:defRPr/>
            </a:pPr>
            <a:r>
              <a:rPr kumimoji="0" lang="zh-CN" altLang="en-US" sz="3075" b="1" i="0" u="none" strike="noStrike" kern="1200" cap="none" spc="0" normalizeH="0" baseline="0" noProof="0" dirty="0" smtClean="0">
                <a:ln>
                  <a:noFill/>
                </a:ln>
                <a:solidFill>
                  <a:schemeClr val="tx2">
                    <a:tint val="100000"/>
                    <a:shade val="90000"/>
                    <a:satMod val="250000"/>
                    <a:alpha val="100000"/>
                  </a:schemeClr>
                </a:solidFill>
                <a:effectLst>
                  <a:outerShdw blurRad="31750" dist="25400" dir="5400000" algn="tl" rotWithShape="0">
                    <a:srgbClr val="000000">
                      <a:alpha val="25000"/>
                    </a:srgbClr>
                  </a:outerShdw>
                </a:effectLst>
                <a:uLnTx/>
                <a:uFillTx/>
                <a:latin typeface="+mj-lt"/>
                <a:ea typeface="+mj-ea"/>
                <a:cs typeface="+mj-cs"/>
              </a:rPr>
              <a:t>条件组合覆盖</a:t>
            </a:r>
          </a:p>
        </p:txBody>
      </p:sp>
      <p:graphicFrame>
        <p:nvGraphicFramePr>
          <p:cNvPr id="4" name="表格 3"/>
          <p:cNvGraphicFramePr>
            <a:graphicFrameLocks noGrp="1"/>
          </p:cNvGraphicFramePr>
          <p:nvPr>
            <p:custDataLst>
              <p:tags r:id="rId1"/>
            </p:custDataLst>
          </p:nvPr>
        </p:nvGraphicFramePr>
        <p:xfrm>
          <a:off x="1549718" y="3404235"/>
          <a:ext cx="5466080" cy="2194560"/>
        </p:xfrm>
        <a:graphic>
          <a:graphicData uri="http://schemas.openxmlformats.org/drawingml/2006/table">
            <a:tbl>
              <a:tblPr firstRow="1" bandRow="1">
                <a:tableStyleId>{5C22544A-7EE6-4342-B048-85BDC9FD1C3A}</a:tableStyleId>
              </a:tblPr>
              <a:tblGrid>
                <a:gridCol w="1366520"/>
                <a:gridCol w="1366520"/>
                <a:gridCol w="1366520"/>
                <a:gridCol w="1366520"/>
              </a:tblGrid>
              <a:tr h="274320">
                <a:tc>
                  <a:txBody>
                    <a:bodyPr/>
                    <a:lstStyle/>
                    <a:p>
                      <a:r>
                        <a:rPr lang="zh-CN" altLang="en-US" sz="1350" dirty="0" smtClean="0"/>
                        <a:t>序号</a:t>
                      </a:r>
                      <a:endParaRPr lang="zh-CN" altLang="en-US" sz="1350" dirty="0"/>
                    </a:p>
                  </a:txBody>
                  <a:tcPr marL="68579" marR="68579" marT="34281" marB="34281"/>
                </a:tc>
                <a:tc>
                  <a:txBody>
                    <a:bodyPr/>
                    <a:lstStyle/>
                    <a:p>
                      <a:r>
                        <a:rPr lang="en-US" altLang="zh-CN" sz="1350" dirty="0" smtClean="0"/>
                        <a:t>X</a:t>
                      </a:r>
                      <a:endParaRPr lang="zh-CN" altLang="en-US" sz="1350" dirty="0"/>
                    </a:p>
                  </a:txBody>
                  <a:tcPr marL="68579" marR="68579" marT="34281" marB="34281"/>
                </a:tc>
                <a:tc>
                  <a:txBody>
                    <a:bodyPr/>
                    <a:lstStyle/>
                    <a:p>
                      <a:r>
                        <a:rPr lang="en-US" altLang="zh-CN" sz="1350" dirty="0" smtClean="0"/>
                        <a:t>Y</a:t>
                      </a:r>
                      <a:endParaRPr lang="zh-CN" altLang="en-US" sz="1350" dirty="0"/>
                    </a:p>
                  </a:txBody>
                  <a:tcPr marL="68579" marR="68579" marT="34281" marB="34281"/>
                </a:tc>
                <a:tc>
                  <a:txBody>
                    <a:bodyPr/>
                    <a:lstStyle/>
                    <a:p>
                      <a:r>
                        <a:rPr lang="zh-CN" altLang="en-US" sz="1350" dirty="0" smtClean="0"/>
                        <a:t>路径</a:t>
                      </a:r>
                      <a:endParaRPr lang="zh-CN" altLang="en-US" sz="1350" dirty="0"/>
                    </a:p>
                  </a:txBody>
                  <a:tcPr marL="68579" marR="68579" marT="34281" marB="34281"/>
                </a:tc>
              </a:tr>
              <a:tr h="274320">
                <a:tc>
                  <a:txBody>
                    <a:bodyPr/>
                    <a:lstStyle/>
                    <a:p>
                      <a:r>
                        <a:rPr lang="en-US" altLang="zh-CN" sz="1350" dirty="0" smtClean="0"/>
                        <a:t>1</a:t>
                      </a:r>
                      <a:endParaRPr lang="zh-CN" altLang="en-US" sz="1350" dirty="0"/>
                    </a:p>
                  </a:txBody>
                  <a:tcPr marL="68579" marR="68579" marT="34281" marB="34281"/>
                </a:tc>
                <a:tc>
                  <a:txBody>
                    <a:bodyPr/>
                    <a:lstStyle/>
                    <a:p>
                      <a:r>
                        <a:rPr lang="en-US" altLang="zh-CN" sz="1350" dirty="0" smtClean="0"/>
                        <a:t>90</a:t>
                      </a:r>
                      <a:endParaRPr lang="zh-CN" altLang="en-US" sz="1350" dirty="0"/>
                    </a:p>
                  </a:txBody>
                  <a:tcPr marL="68579" marR="68579" marT="34281" marB="34281"/>
                </a:tc>
                <a:tc>
                  <a:txBody>
                    <a:bodyPr/>
                    <a:lstStyle/>
                    <a:p>
                      <a:r>
                        <a:rPr lang="en-US" altLang="zh-CN" sz="1350" dirty="0" smtClean="0"/>
                        <a:t>90</a:t>
                      </a:r>
                      <a:endParaRPr lang="zh-CN" altLang="en-US" sz="1350" dirty="0"/>
                    </a:p>
                  </a:txBody>
                  <a:tcPr marL="68579" marR="68579" marT="34281" marB="34281"/>
                </a:tc>
                <a:tc>
                  <a:txBody>
                    <a:bodyPr/>
                    <a:lstStyle/>
                    <a:p>
                      <a:r>
                        <a:rPr lang="en-US" altLang="zh-CN" sz="1350" dirty="0" smtClean="0"/>
                        <a:t>OAE</a:t>
                      </a:r>
                      <a:endParaRPr lang="zh-CN" altLang="en-US" sz="1350" dirty="0"/>
                    </a:p>
                  </a:txBody>
                  <a:tcPr marL="68579" marR="68579" marT="34281" marB="34281"/>
                </a:tc>
              </a:tr>
              <a:tr h="274320">
                <a:tc>
                  <a:txBody>
                    <a:bodyPr/>
                    <a:lstStyle/>
                    <a:p>
                      <a:r>
                        <a:rPr lang="en-US" altLang="zh-CN" sz="1350" dirty="0" smtClean="0"/>
                        <a:t>2</a:t>
                      </a:r>
                      <a:endParaRPr lang="zh-CN" altLang="en-US" sz="1350" dirty="0"/>
                    </a:p>
                  </a:txBody>
                  <a:tcPr marL="68579" marR="68579" marT="34281" marB="34281"/>
                </a:tc>
                <a:tc>
                  <a:txBody>
                    <a:bodyPr/>
                    <a:lstStyle/>
                    <a:p>
                      <a:r>
                        <a:rPr lang="en-US" altLang="zh-CN" sz="1350" dirty="0" smtClean="0"/>
                        <a:t>90</a:t>
                      </a:r>
                      <a:endParaRPr lang="zh-CN" altLang="en-US" sz="1350" dirty="0"/>
                    </a:p>
                  </a:txBody>
                  <a:tcPr marL="68579" marR="68579" marT="34281" marB="34281"/>
                </a:tc>
                <a:tc>
                  <a:txBody>
                    <a:bodyPr/>
                    <a:lstStyle/>
                    <a:p>
                      <a:r>
                        <a:rPr lang="en-US" altLang="zh-CN" sz="1350" dirty="0" smtClean="0"/>
                        <a:t>70</a:t>
                      </a:r>
                      <a:endParaRPr lang="zh-CN" altLang="en-US" sz="1350" dirty="0"/>
                    </a:p>
                  </a:txBody>
                  <a:tcPr marL="68579" marR="68579" marT="34281" marB="34281"/>
                </a:tc>
                <a:tc>
                  <a:txBody>
                    <a:bodyPr/>
                    <a:lstStyle/>
                    <a:p>
                      <a:r>
                        <a:rPr lang="en-US" altLang="zh-CN" sz="1350" dirty="0" smtClean="0"/>
                        <a:t>OBCE</a:t>
                      </a:r>
                      <a:endParaRPr lang="zh-CN" altLang="en-US" sz="1350" dirty="0"/>
                    </a:p>
                  </a:txBody>
                  <a:tcPr marL="68579" marR="68579" marT="34281" marB="34281"/>
                </a:tc>
              </a:tr>
              <a:tr h="274320">
                <a:tc>
                  <a:txBody>
                    <a:bodyPr/>
                    <a:lstStyle/>
                    <a:p>
                      <a:r>
                        <a:rPr lang="en-US" altLang="zh-CN" sz="1350" dirty="0" smtClean="0"/>
                        <a:t>3</a:t>
                      </a:r>
                      <a:endParaRPr lang="zh-CN" altLang="en-US" sz="1350" dirty="0"/>
                    </a:p>
                  </a:txBody>
                  <a:tcPr marL="68579" marR="68579" marT="34281" marB="34281"/>
                </a:tc>
                <a:tc>
                  <a:txBody>
                    <a:bodyPr/>
                    <a:lstStyle/>
                    <a:p>
                      <a:r>
                        <a:rPr lang="en-US" altLang="zh-CN" sz="1350" dirty="0" smtClean="0"/>
                        <a:t>90</a:t>
                      </a:r>
                      <a:endParaRPr lang="zh-CN" altLang="en-US" sz="1350" dirty="0"/>
                    </a:p>
                  </a:txBody>
                  <a:tcPr marL="68579" marR="68579" marT="34281" marB="34281"/>
                </a:tc>
                <a:tc>
                  <a:txBody>
                    <a:bodyPr/>
                    <a:lstStyle/>
                    <a:p>
                      <a:r>
                        <a:rPr lang="en-US" altLang="zh-CN" sz="1350" dirty="0" smtClean="0"/>
                        <a:t>30</a:t>
                      </a:r>
                      <a:endParaRPr lang="zh-CN" altLang="en-US" sz="1350" dirty="0"/>
                    </a:p>
                  </a:txBody>
                  <a:tcPr marL="68579" marR="68579" marT="34281" marB="34281"/>
                </a:tc>
                <a:tc>
                  <a:txBody>
                    <a:bodyPr/>
                    <a:lstStyle/>
                    <a:p>
                      <a:r>
                        <a:rPr lang="en-US" altLang="zh-CN" sz="1350" dirty="0" smtClean="0"/>
                        <a:t>OBDE</a:t>
                      </a:r>
                      <a:endParaRPr lang="zh-CN" altLang="en-US" sz="1350" dirty="0"/>
                    </a:p>
                  </a:txBody>
                  <a:tcPr marL="68579" marR="68579" marT="34281" marB="34281"/>
                </a:tc>
              </a:tr>
              <a:tr h="274320">
                <a:tc>
                  <a:txBody>
                    <a:bodyPr/>
                    <a:lstStyle/>
                    <a:p>
                      <a:r>
                        <a:rPr lang="en-US" altLang="zh-CN" sz="1350" dirty="0" smtClean="0"/>
                        <a:t>4</a:t>
                      </a:r>
                      <a:endParaRPr lang="zh-CN" altLang="en-US" sz="1350" dirty="0"/>
                    </a:p>
                  </a:txBody>
                  <a:tcPr marL="68579" marR="68579" marT="34281" marB="34281"/>
                </a:tc>
                <a:tc>
                  <a:txBody>
                    <a:bodyPr/>
                    <a:lstStyle/>
                    <a:p>
                      <a:r>
                        <a:rPr lang="en-US" altLang="zh-CN" sz="1350" dirty="0" smtClean="0"/>
                        <a:t>70</a:t>
                      </a:r>
                      <a:endParaRPr lang="zh-CN" altLang="en-US" sz="1350" dirty="0"/>
                    </a:p>
                  </a:txBody>
                  <a:tcPr marL="68579" marR="68579" marT="34281" marB="34281"/>
                </a:tc>
                <a:tc>
                  <a:txBody>
                    <a:bodyPr/>
                    <a:lstStyle/>
                    <a:p>
                      <a:r>
                        <a:rPr lang="en-US" altLang="zh-CN" sz="1350" dirty="0" smtClean="0"/>
                        <a:t>90</a:t>
                      </a:r>
                      <a:endParaRPr lang="zh-CN" altLang="en-US" sz="1350" dirty="0"/>
                    </a:p>
                  </a:txBody>
                  <a:tcPr marL="68579" marR="68579" marT="34281" marB="34281"/>
                </a:tc>
                <a:tc>
                  <a:txBody>
                    <a:bodyPr/>
                    <a:lstStyle/>
                    <a:p>
                      <a:r>
                        <a:rPr lang="en-US" altLang="zh-CN" sz="1350" dirty="0" smtClean="0"/>
                        <a:t>OBCE</a:t>
                      </a:r>
                      <a:endParaRPr lang="zh-CN" altLang="en-US" sz="1350" dirty="0"/>
                    </a:p>
                  </a:txBody>
                  <a:tcPr marL="68579" marR="68579" marT="34281" marB="34281"/>
                </a:tc>
              </a:tr>
              <a:tr h="274320">
                <a:tc>
                  <a:txBody>
                    <a:bodyPr/>
                    <a:lstStyle/>
                    <a:p>
                      <a:r>
                        <a:rPr lang="en-US" altLang="zh-CN" sz="1350" dirty="0" smtClean="0"/>
                        <a:t>5</a:t>
                      </a:r>
                      <a:endParaRPr lang="zh-CN" altLang="en-US" sz="1350" dirty="0"/>
                    </a:p>
                  </a:txBody>
                  <a:tcPr marL="68579" marR="68579" marT="34281" marB="34281"/>
                </a:tc>
                <a:tc>
                  <a:txBody>
                    <a:bodyPr/>
                    <a:lstStyle/>
                    <a:p>
                      <a:r>
                        <a:rPr lang="en-US" altLang="zh-CN" sz="1350" dirty="0" smtClean="0"/>
                        <a:t>30</a:t>
                      </a:r>
                      <a:endParaRPr lang="zh-CN" altLang="en-US" sz="1350" dirty="0"/>
                    </a:p>
                  </a:txBody>
                  <a:tcPr marL="68579" marR="68579" marT="34281" marB="34281"/>
                </a:tc>
                <a:tc>
                  <a:txBody>
                    <a:bodyPr/>
                    <a:lstStyle/>
                    <a:p>
                      <a:r>
                        <a:rPr lang="en-US" altLang="zh-CN" sz="1350" dirty="0" smtClean="0"/>
                        <a:t>90</a:t>
                      </a:r>
                      <a:endParaRPr lang="zh-CN" altLang="en-US" sz="1350" dirty="0"/>
                    </a:p>
                  </a:txBody>
                  <a:tcPr marL="68579" marR="68579" marT="34281" marB="34281"/>
                </a:tc>
                <a:tc>
                  <a:txBody>
                    <a:bodyPr/>
                    <a:lstStyle/>
                    <a:p>
                      <a:r>
                        <a:rPr lang="en-US" altLang="zh-CN" sz="1350" dirty="0" smtClean="0"/>
                        <a:t>OBDE</a:t>
                      </a:r>
                      <a:endParaRPr lang="zh-CN" altLang="en-US" sz="1350" dirty="0"/>
                    </a:p>
                  </a:txBody>
                  <a:tcPr marL="68579" marR="68579" marT="34281" marB="34281"/>
                </a:tc>
              </a:tr>
              <a:tr h="274320">
                <a:tc>
                  <a:txBody>
                    <a:bodyPr/>
                    <a:lstStyle/>
                    <a:p>
                      <a:r>
                        <a:rPr lang="en-US" altLang="zh-CN" sz="1350" dirty="0" smtClean="0"/>
                        <a:t>6</a:t>
                      </a:r>
                      <a:endParaRPr lang="zh-CN" altLang="en-US" sz="1350" dirty="0"/>
                    </a:p>
                  </a:txBody>
                  <a:tcPr marL="68579" marR="68579" marT="34281" marB="34281"/>
                </a:tc>
                <a:tc>
                  <a:txBody>
                    <a:bodyPr/>
                    <a:lstStyle/>
                    <a:p>
                      <a:r>
                        <a:rPr lang="en-US" altLang="zh-CN" sz="1350" dirty="0" smtClean="0"/>
                        <a:t>70</a:t>
                      </a:r>
                      <a:endParaRPr lang="zh-CN" altLang="en-US" sz="1350" dirty="0"/>
                    </a:p>
                  </a:txBody>
                  <a:tcPr marL="68579" marR="68579" marT="34281" marB="34281"/>
                </a:tc>
                <a:tc>
                  <a:txBody>
                    <a:bodyPr/>
                    <a:lstStyle/>
                    <a:p>
                      <a:r>
                        <a:rPr lang="en-US" altLang="zh-CN" sz="1350" dirty="0" smtClean="0"/>
                        <a:t>70</a:t>
                      </a:r>
                      <a:endParaRPr lang="zh-CN" altLang="en-US" sz="1350" dirty="0"/>
                    </a:p>
                  </a:txBody>
                  <a:tcPr marL="68579" marR="68579" marT="34281" marB="34281"/>
                </a:tc>
                <a:tc>
                  <a:txBody>
                    <a:bodyPr/>
                    <a:lstStyle/>
                    <a:p>
                      <a:r>
                        <a:rPr lang="en-US" altLang="zh-CN" sz="1350" dirty="0" smtClean="0"/>
                        <a:t>OBDE</a:t>
                      </a:r>
                      <a:endParaRPr lang="zh-CN" altLang="en-US" sz="1350" dirty="0"/>
                    </a:p>
                  </a:txBody>
                  <a:tcPr marL="68579" marR="68579" marT="34281" marB="34281"/>
                </a:tc>
              </a:tr>
              <a:tr h="274320">
                <a:tc>
                  <a:txBody>
                    <a:bodyPr/>
                    <a:lstStyle/>
                    <a:p>
                      <a:r>
                        <a:rPr lang="en-US" altLang="zh-CN" sz="1350" dirty="0" smtClean="0"/>
                        <a:t>7</a:t>
                      </a:r>
                      <a:endParaRPr lang="zh-CN" altLang="en-US" sz="1350" dirty="0"/>
                    </a:p>
                  </a:txBody>
                  <a:tcPr marL="68579" marR="68579" marT="34281" marB="34281"/>
                </a:tc>
                <a:tc>
                  <a:txBody>
                    <a:bodyPr/>
                    <a:lstStyle/>
                    <a:p>
                      <a:r>
                        <a:rPr lang="en-US" altLang="zh-CN" sz="1350" dirty="0" smtClean="0"/>
                        <a:t>50</a:t>
                      </a:r>
                      <a:endParaRPr lang="zh-CN" altLang="en-US" sz="1350" dirty="0"/>
                    </a:p>
                  </a:txBody>
                  <a:tcPr marL="68579" marR="68579" marT="34281" marB="34281"/>
                </a:tc>
                <a:tc>
                  <a:txBody>
                    <a:bodyPr/>
                    <a:lstStyle/>
                    <a:p>
                      <a:r>
                        <a:rPr lang="en-US" altLang="zh-CN" sz="1350" dirty="0" smtClean="0"/>
                        <a:t>50</a:t>
                      </a:r>
                      <a:endParaRPr lang="zh-CN" altLang="en-US" sz="1350" dirty="0"/>
                    </a:p>
                  </a:txBody>
                  <a:tcPr marL="68579" marR="68579" marT="34281" marB="34281"/>
                </a:tc>
                <a:tc>
                  <a:txBody>
                    <a:bodyPr/>
                    <a:lstStyle/>
                    <a:p>
                      <a:r>
                        <a:rPr lang="en-US" altLang="zh-CN" sz="1350" dirty="0" smtClean="0"/>
                        <a:t>OBDE</a:t>
                      </a:r>
                      <a:endParaRPr lang="zh-CN" altLang="en-US" sz="1350" dirty="0"/>
                    </a:p>
                  </a:txBody>
                  <a:tcPr marL="68579" marR="68579" marT="34281" marB="34281"/>
                </a:tc>
              </a:tr>
            </a:tbl>
          </a:graphicData>
        </a:graphic>
      </p:graphicFrame>
      <p:sp>
        <p:nvSpPr>
          <p:cNvPr id="3" name="太阳形 2">
            <a:hlinkClick r:id="rId3" action="ppaction://hlinksldjump"/>
          </p:cNvPr>
          <p:cNvSpPr/>
          <p:nvPr/>
        </p:nvSpPr>
        <p:spPr>
          <a:xfrm>
            <a:off x="7015163" y="951071"/>
            <a:ext cx="756285" cy="540068"/>
          </a:xfrm>
          <a:prstGeom prst="su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anim calcmode="lin" valueType="num">
                                      <p:cBhvr additive="base">
                                        <p:cTn id="7" dur="500" fill="hold"/>
                                        <p:tgtEl>
                                          <p:spTgt spid="2150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50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1507">
                                            <p:txEl>
                                              <p:pRg st="1" end="1"/>
                                            </p:txEl>
                                          </p:spTgt>
                                        </p:tgtEl>
                                        <p:attrNameLst>
                                          <p:attrName>style.visibility</p:attrName>
                                        </p:attrNameLst>
                                      </p:cBhvr>
                                      <p:to>
                                        <p:strVal val="visible"/>
                                      </p:to>
                                    </p:set>
                                    <p:anim calcmode="lin" valueType="num">
                                      <p:cBhvr additive="base">
                                        <p:cTn id="13" dur="500" fill="hold"/>
                                        <p:tgtEl>
                                          <p:spTgt spid="2150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150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1507">
                                            <p:txEl>
                                              <p:pRg st="2" end="2"/>
                                            </p:txEl>
                                          </p:spTgt>
                                        </p:tgtEl>
                                        <p:attrNameLst>
                                          <p:attrName>style.visibility</p:attrName>
                                        </p:attrNameLst>
                                      </p:cBhvr>
                                      <p:to>
                                        <p:strVal val="visible"/>
                                      </p:to>
                                    </p:set>
                                    <p:animEffect transition="in" filter="fade">
                                      <p:cBhvr>
                                        <p:cTn id="19" dur="1000"/>
                                        <p:tgtEl>
                                          <p:spTgt spid="21507">
                                            <p:txEl>
                                              <p:pRg st="2" end="2"/>
                                            </p:txEl>
                                          </p:spTgt>
                                        </p:tgtEl>
                                      </p:cBhvr>
                                    </p:animEffect>
                                    <p:anim calcmode="lin" valueType="num">
                                      <p:cBhvr>
                                        <p:cTn id="20" dur="1000" fill="hold"/>
                                        <p:tgtEl>
                                          <p:spTgt spid="21507">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2150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内容占位符 2"/>
          <p:cNvSpPr>
            <a:spLocks noGrp="1"/>
          </p:cNvSpPr>
          <p:nvPr>
            <p:ph idx="1"/>
          </p:nvPr>
        </p:nvSpPr>
        <p:spPr>
          <a:xfrm>
            <a:off x="327660" y="1855205"/>
            <a:ext cx="7797662" cy="2483392"/>
          </a:xfrm>
        </p:spPr>
        <p:txBody>
          <a:bodyPr vert="horz" wrap="square" lIns="68580" tIns="34290" rIns="68580" bIns="34290" anchor="t">
            <a:noAutofit/>
          </a:bodyPr>
          <a:lstStyle/>
          <a:p>
            <a:pPr eaLnBrk="1" hangingPunct="1">
              <a:buNone/>
            </a:pPr>
            <a:r>
              <a:rPr lang="zh-CN" altLang="en-US" sz="2400" dirty="0">
                <a:solidFill>
                  <a:srgbClr val="00B050"/>
                </a:solidFill>
              </a:rPr>
              <a:t>优点</a:t>
            </a:r>
            <a:endParaRPr lang="zh-CN" altLang="en-US" sz="2400" dirty="0"/>
          </a:p>
          <a:p>
            <a:pPr eaLnBrk="1" hangingPunct="1">
              <a:buNone/>
            </a:pPr>
            <a:r>
              <a:rPr lang="en-US" altLang="zh-CN" sz="2400" dirty="0"/>
              <a:t>	     </a:t>
            </a:r>
            <a:r>
              <a:rPr lang="zh-CN" altLang="en-US" sz="2400" dirty="0">
                <a:sym typeface="+mn-ea"/>
              </a:rPr>
              <a:t>满足条件组合覆盖</a:t>
            </a:r>
            <a:r>
              <a:rPr lang="zh-CN" altLang="en-US" sz="2400" dirty="0">
                <a:solidFill>
                  <a:srgbClr val="7030A0"/>
                </a:solidFill>
                <a:sym typeface="+mn-ea"/>
              </a:rPr>
              <a:t>一定满足</a:t>
            </a:r>
            <a:r>
              <a:rPr lang="zh-CN" altLang="en-US" sz="2400" dirty="0">
                <a:sym typeface="+mn-ea"/>
              </a:rPr>
              <a:t>判定覆盖、条件覆盖、判定条件覆盖。</a:t>
            </a:r>
            <a:endParaRPr lang="zh-CN" altLang="en-US" sz="2400" dirty="0"/>
          </a:p>
          <a:p>
            <a:pPr eaLnBrk="1" hangingPunct="1">
              <a:buNone/>
            </a:pPr>
            <a:r>
              <a:rPr lang="zh-CN" altLang="en-US" sz="2400" dirty="0">
                <a:solidFill>
                  <a:srgbClr val="00B050"/>
                </a:solidFill>
              </a:rPr>
              <a:t>缺点</a:t>
            </a:r>
            <a:endParaRPr lang="zh-CN" altLang="en-US" sz="2400" dirty="0"/>
          </a:p>
          <a:p>
            <a:pPr eaLnBrk="1" hangingPunct="1">
              <a:buNone/>
            </a:pPr>
            <a:r>
              <a:rPr lang="en-US" altLang="zh-CN" sz="2400" dirty="0"/>
              <a:t>	</a:t>
            </a:r>
            <a:r>
              <a:rPr lang="zh-CN" altLang="en-US" sz="2400" dirty="0"/>
              <a:t>  线性地</a:t>
            </a:r>
            <a:r>
              <a:rPr lang="zh-CN" altLang="en-US" sz="2400" dirty="0">
                <a:solidFill>
                  <a:srgbClr val="7030A0"/>
                </a:solidFill>
              </a:rPr>
              <a:t>增加</a:t>
            </a:r>
            <a:r>
              <a:rPr lang="zh-CN" altLang="en-US" sz="2400" dirty="0"/>
              <a:t>了测试用例的数量。（判定语句较多时，条件组合值比较多。）</a:t>
            </a:r>
          </a:p>
          <a:p>
            <a:pPr eaLnBrk="1" hangingPunct="1">
              <a:buNone/>
            </a:pPr>
            <a:endParaRPr lang="zh-CN" altLang="en-US" sz="2400" dirty="0"/>
          </a:p>
          <a:p>
            <a:pPr eaLnBrk="1" hangingPunct="1">
              <a:buChar char="•"/>
            </a:pPr>
            <a:endParaRPr lang="zh-CN" altLang="en-US" sz="2400" dirty="0"/>
          </a:p>
        </p:txBody>
      </p:sp>
      <p:sp>
        <p:nvSpPr>
          <p:cNvPr id="15363" name="日期占位符 3"/>
          <p:cNvSpPr txBox="1">
            <a:spLocks noGrp="1"/>
          </p:cNvSpPr>
          <p:nvPr>
            <p:ph type="dt" sz="half" idx="10"/>
          </p:nvPr>
        </p:nvSpPr>
        <p:spPr>
          <a:noFill/>
          <a:ln>
            <a:noFill/>
          </a:ln>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r>
              <a:rPr lang="en-US" altLang="zh-CN" sz="750" dirty="0"/>
              <a:t>   《</a:t>
            </a:r>
            <a:r>
              <a:rPr lang="zh-CN" altLang="en-US" sz="750" dirty="0"/>
              <a:t>软件工程</a:t>
            </a:r>
            <a:r>
              <a:rPr lang="en-US" altLang="zh-CN" sz="750" dirty="0"/>
              <a:t>》</a:t>
            </a:r>
            <a:r>
              <a:rPr lang="zh-CN" altLang="en-US" sz="750" dirty="0"/>
              <a:t>教学</a:t>
            </a:r>
          </a:p>
        </p:txBody>
      </p:sp>
      <p:sp>
        <p:nvSpPr>
          <p:cNvPr id="22530" name="标题 1"/>
          <p:cNvSpPr>
            <a:spLocks noGrp="1"/>
          </p:cNvSpPr>
          <p:nvPr>
            <p:ph type="title"/>
          </p:nvPr>
        </p:nvSpPr>
        <p:spPr>
          <a:xfrm>
            <a:off x="228601" y="857250"/>
            <a:ext cx="7797662" cy="863974"/>
          </a:xfrm>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54610" marR="0" lvl="0" indent="0" algn="l" defTabSz="914400" rtl="0" eaLnBrk="1" fontAlgn="auto" latinLnBrk="0" hangingPunct="1">
              <a:lnSpc>
                <a:spcPct val="100000"/>
              </a:lnSpc>
              <a:spcBef>
                <a:spcPct val="0"/>
              </a:spcBef>
              <a:spcAft>
                <a:spcPts val="0"/>
              </a:spcAft>
              <a:buClrTx/>
              <a:buSzTx/>
              <a:buFontTx/>
              <a:buNone/>
              <a:defRPr/>
            </a:pPr>
            <a:r>
              <a:rPr lang="zh-CN" altLang="en-US" sz="3075" b="1" cap="none" noProof="0" dirty="0" smtClean="0">
                <a:ln>
                  <a:noFill/>
                </a:ln>
                <a:solidFill>
                  <a:schemeClr val="tx2">
                    <a:tint val="100000"/>
                    <a:shade val="90000"/>
                    <a:satMod val="250000"/>
                    <a:alpha val="100000"/>
                  </a:schemeClr>
                </a:solidFill>
                <a:effectLst>
                  <a:outerShdw blurRad="31750" dist="25400" dir="5400000" algn="tl" rotWithShape="0">
                    <a:srgbClr val="000000">
                      <a:alpha val="25000"/>
                    </a:srgbClr>
                  </a:outerShdw>
                </a:effectLst>
                <a:uLnTx/>
                <a:uFillTx/>
                <a:sym typeface="+mn-ea"/>
              </a:rPr>
              <a:t>条件组合覆盖</a:t>
            </a:r>
            <a:endParaRPr kumimoji="0" lang="zh-CN" altLang="en-US" sz="3075" b="1" i="0" u="none" strike="noStrike" kern="1200" cap="none" spc="0" normalizeH="0" baseline="0" noProof="0" smtClean="0">
              <a:ln>
                <a:noFill/>
              </a:ln>
              <a:solidFill>
                <a:schemeClr val="tx2">
                  <a:tint val="100000"/>
                  <a:shade val="90000"/>
                  <a:satMod val="250000"/>
                  <a:alpha val="100000"/>
                </a:schemeClr>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362">
                                            <p:txEl>
                                              <p:pRg st="1" end="1"/>
                                            </p:txEl>
                                          </p:spTgt>
                                        </p:tgtEl>
                                        <p:attrNameLst>
                                          <p:attrName>style.visibility</p:attrName>
                                        </p:attrNameLst>
                                      </p:cBhvr>
                                      <p:to>
                                        <p:strVal val="visible"/>
                                      </p:to>
                                    </p:set>
                                    <p:anim calcmode="lin" valueType="num">
                                      <p:cBhvr additive="base">
                                        <p:cTn id="7" dur="500" fill="hold"/>
                                        <p:tgtEl>
                                          <p:spTgt spid="1536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36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362">
                                            <p:txEl>
                                              <p:pRg st="3" end="3"/>
                                            </p:txEl>
                                          </p:spTgt>
                                        </p:tgtEl>
                                        <p:attrNameLst>
                                          <p:attrName>style.visibility</p:attrName>
                                        </p:attrNameLst>
                                      </p:cBhvr>
                                      <p:to>
                                        <p:strVal val="visible"/>
                                      </p:to>
                                    </p:set>
                                    <p:anim calcmode="lin" valueType="num">
                                      <p:cBhvr additive="base">
                                        <p:cTn id="13" dur="500" fill="hold"/>
                                        <p:tgtEl>
                                          <p:spTgt spid="1536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36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485900" y="1268969"/>
            <a:ext cx="6172200" cy="3394472"/>
          </a:xfrm>
        </p:spPr>
        <p:txBody>
          <a:bodyPr/>
          <a:lstStyle/>
          <a:p>
            <a:pPr>
              <a:lnSpc>
                <a:spcPct val="190000"/>
              </a:lnSpc>
            </a:pPr>
            <a:r>
              <a:rPr lang="zh-CN" altLang="en-US" sz="3000" dirty="0"/>
              <a:t>条件组合覆盖率=被评价到的条件取值组合的数量/条件取值组合的</a:t>
            </a:r>
            <a:r>
              <a:rPr lang="zh-CN" altLang="en-US" sz="3000" dirty="0" smtClean="0"/>
              <a:t>总数</a:t>
            </a:r>
            <a:r>
              <a:rPr lang="en-US" altLang="zh-CN" sz="3000" dirty="0" smtClean="0"/>
              <a:t>*100%</a:t>
            </a:r>
            <a:endParaRPr lang="zh-CN" altLang="en-US" sz="3000" dirty="0"/>
          </a:p>
        </p:txBody>
      </p:sp>
      <p:sp>
        <p:nvSpPr>
          <p:cNvPr id="22530" name="标题 1"/>
          <p:cNvSpPr>
            <a:spLocks noGrp="1"/>
          </p:cNvSpPr>
          <p:nvPr>
            <p:ph type="title"/>
          </p:nvPr>
        </p:nvSpPr>
        <p:spPr>
          <a:xfrm>
            <a:off x="228601" y="857250"/>
            <a:ext cx="7797662" cy="863974"/>
          </a:xfrm>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54610" marR="0" lvl="0" indent="0" algn="l" defTabSz="914400" rtl="0" eaLnBrk="1" fontAlgn="auto" latinLnBrk="0" hangingPunct="1">
              <a:lnSpc>
                <a:spcPct val="100000"/>
              </a:lnSpc>
              <a:spcBef>
                <a:spcPct val="0"/>
              </a:spcBef>
              <a:spcAft>
                <a:spcPts val="0"/>
              </a:spcAft>
              <a:buClrTx/>
              <a:buSzTx/>
              <a:buFontTx/>
              <a:buNone/>
              <a:defRPr/>
            </a:pPr>
            <a:r>
              <a:rPr lang="zh-CN" altLang="en-US" sz="3075" b="1" cap="none" noProof="0" dirty="0" smtClean="0">
                <a:ln>
                  <a:noFill/>
                </a:ln>
                <a:solidFill>
                  <a:schemeClr val="tx2">
                    <a:tint val="100000"/>
                    <a:shade val="90000"/>
                    <a:satMod val="250000"/>
                    <a:alpha val="100000"/>
                  </a:schemeClr>
                </a:solidFill>
                <a:effectLst>
                  <a:outerShdw blurRad="31750" dist="25400" dir="5400000" algn="tl" rotWithShape="0">
                    <a:srgbClr val="000000">
                      <a:alpha val="25000"/>
                    </a:srgbClr>
                  </a:outerShdw>
                </a:effectLst>
                <a:uLnTx/>
                <a:uFillTx/>
                <a:sym typeface="+mn-ea"/>
              </a:rPr>
              <a:t>条件组合覆盖</a:t>
            </a:r>
            <a:endParaRPr kumimoji="0" lang="zh-CN" altLang="en-US" sz="3075" b="1" i="0" u="none" strike="noStrike" kern="1200" cap="none" spc="0" normalizeH="0" baseline="0" noProof="0" smtClean="0">
              <a:ln>
                <a:noFill/>
              </a:ln>
              <a:solidFill>
                <a:schemeClr val="tx2">
                  <a:tint val="100000"/>
                  <a:shade val="90000"/>
                  <a:satMod val="250000"/>
                  <a:alpha val="100000"/>
                </a:schemeClr>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内容占位符 2"/>
          <p:cNvSpPr>
            <a:spLocks noGrp="1"/>
          </p:cNvSpPr>
          <p:nvPr>
            <p:ph idx="1"/>
          </p:nvPr>
        </p:nvSpPr>
        <p:spPr>
          <a:xfrm>
            <a:off x="131921" y="1557814"/>
            <a:ext cx="8520113" cy="3766661"/>
          </a:xfrm>
        </p:spPr>
        <p:txBody>
          <a:bodyPr vert="horz" wrap="square" lIns="68580" tIns="34290" rIns="68580" bIns="34290" anchor="t"/>
          <a:lstStyle/>
          <a:p>
            <a:pPr eaLnBrk="1" hangingPunct="1">
              <a:lnSpc>
                <a:spcPct val="150000"/>
              </a:lnSpc>
            </a:pPr>
            <a:r>
              <a:rPr lang="zh-CN" altLang="en-US" sz="3000" dirty="0"/>
              <a:t>定义：</a:t>
            </a:r>
            <a:endParaRPr lang="en-US" altLang="zh-CN" sz="3000" dirty="0"/>
          </a:p>
          <a:p>
            <a:pPr eaLnBrk="1" hangingPunct="1">
              <a:lnSpc>
                <a:spcPct val="150000"/>
              </a:lnSpc>
            </a:pPr>
            <a:r>
              <a:rPr lang="en-US" altLang="zh-CN" sz="3000" dirty="0"/>
              <a:t>      </a:t>
            </a:r>
            <a:r>
              <a:rPr lang="zh-CN" altLang="en-US" sz="3000" dirty="0"/>
              <a:t>设计足够多的测试用例，使被测程序中</a:t>
            </a:r>
            <a:r>
              <a:rPr lang="zh-CN" altLang="en-US" sz="3000" dirty="0">
                <a:solidFill>
                  <a:srgbClr val="FF0000"/>
                </a:solidFill>
              </a:rPr>
              <a:t>每个判定的</a:t>
            </a:r>
            <a:r>
              <a:rPr lang="zh-CN" altLang="en-US" sz="3000" dirty="0">
                <a:solidFill>
                  <a:srgbClr val="C00000"/>
                </a:solidFill>
              </a:rPr>
              <a:t>每个条件</a:t>
            </a:r>
            <a:r>
              <a:rPr lang="zh-CN" altLang="en-US" sz="3000" dirty="0">
                <a:solidFill>
                  <a:srgbClr val="FF0000"/>
                </a:solidFill>
              </a:rPr>
              <a:t>的所有可能取值至少执行一次</a:t>
            </a:r>
            <a:r>
              <a:rPr lang="zh-CN" altLang="en-US" sz="3000" dirty="0"/>
              <a:t>，并且</a:t>
            </a:r>
            <a:r>
              <a:rPr lang="zh-CN" altLang="en-US" sz="3000" dirty="0">
                <a:solidFill>
                  <a:srgbClr val="C00000"/>
                </a:solidFill>
              </a:rPr>
              <a:t>每个判定</a:t>
            </a:r>
            <a:r>
              <a:rPr lang="zh-CN" altLang="en-US" sz="3000" dirty="0">
                <a:solidFill>
                  <a:srgbClr val="FF0000"/>
                </a:solidFill>
              </a:rPr>
              <a:t>的取真分支和取假分支也至少执行一次 </a:t>
            </a:r>
            <a:r>
              <a:rPr lang="zh-CN" altLang="en-US" sz="3000" dirty="0"/>
              <a:t>。</a:t>
            </a:r>
          </a:p>
          <a:p>
            <a:pPr eaLnBrk="1" hangingPunct="1">
              <a:lnSpc>
                <a:spcPct val="150000"/>
              </a:lnSpc>
            </a:pPr>
            <a:endParaRPr lang="en-US" altLang="zh-CN" sz="2700" dirty="0"/>
          </a:p>
          <a:p>
            <a:pPr eaLnBrk="1" hangingPunct="1">
              <a:lnSpc>
                <a:spcPct val="150000"/>
              </a:lnSpc>
            </a:pPr>
            <a:endParaRPr lang="en-US" altLang="zh-CN" sz="2700" dirty="0"/>
          </a:p>
          <a:p>
            <a:pPr eaLnBrk="1" hangingPunct="1">
              <a:lnSpc>
                <a:spcPct val="150000"/>
              </a:lnSpc>
            </a:pPr>
            <a:endParaRPr lang="en-US" altLang="zh-CN" sz="2700" dirty="0"/>
          </a:p>
          <a:p>
            <a:pPr eaLnBrk="1" hangingPunct="1">
              <a:lnSpc>
                <a:spcPct val="150000"/>
              </a:lnSpc>
              <a:buFont typeface="Wingdings" panose="05000000000000000000" pitchFamily="2" charset="2"/>
              <a:buNone/>
            </a:pPr>
            <a:endParaRPr lang="en-US" altLang="zh-CN" sz="2700" dirty="0"/>
          </a:p>
          <a:p>
            <a:pPr eaLnBrk="1" hangingPunct="1">
              <a:lnSpc>
                <a:spcPct val="150000"/>
              </a:lnSpc>
            </a:pPr>
            <a:endParaRPr lang="en-US" altLang="zh-CN" sz="3000" dirty="0"/>
          </a:p>
          <a:p>
            <a:pPr eaLnBrk="1" hangingPunct="1">
              <a:lnSpc>
                <a:spcPct val="150000"/>
              </a:lnSpc>
            </a:pPr>
            <a:endParaRPr lang="en-US" altLang="zh-CN" sz="3000" dirty="0"/>
          </a:p>
          <a:p>
            <a:pPr eaLnBrk="1" hangingPunct="1">
              <a:lnSpc>
                <a:spcPct val="150000"/>
              </a:lnSpc>
            </a:pPr>
            <a:endParaRPr lang="en-US" altLang="zh-CN" sz="3000" dirty="0"/>
          </a:p>
          <a:p>
            <a:pPr eaLnBrk="1" hangingPunct="1">
              <a:lnSpc>
                <a:spcPct val="150000"/>
              </a:lnSpc>
            </a:pPr>
            <a:endParaRPr lang="en-US" altLang="zh-CN" sz="3000" dirty="0"/>
          </a:p>
          <a:p>
            <a:pPr eaLnBrk="1" hangingPunct="1">
              <a:lnSpc>
                <a:spcPct val="150000"/>
              </a:lnSpc>
            </a:pPr>
            <a:endParaRPr lang="en-US" altLang="zh-CN" sz="3000" dirty="0"/>
          </a:p>
          <a:p>
            <a:pPr eaLnBrk="1" hangingPunct="1">
              <a:lnSpc>
                <a:spcPct val="150000"/>
              </a:lnSpc>
              <a:buFont typeface="Wingdings" panose="05000000000000000000" pitchFamily="2" charset="2"/>
              <a:buNone/>
            </a:pPr>
            <a:endParaRPr lang="zh-CN" altLang="en-US" sz="3000" dirty="0"/>
          </a:p>
          <a:p>
            <a:pPr eaLnBrk="1" hangingPunct="1"/>
            <a:endParaRPr lang="zh-CN" altLang="en-US" sz="3000" dirty="0"/>
          </a:p>
        </p:txBody>
      </p:sp>
      <p:sp>
        <p:nvSpPr>
          <p:cNvPr id="19458" name="标题 1"/>
          <p:cNvSpPr>
            <a:spLocks noGrp="1"/>
          </p:cNvSpPr>
          <p:nvPr>
            <p:ph type="title"/>
          </p:nvPr>
        </p:nvSpPr>
        <p:spPr>
          <a:xfrm>
            <a:off x="310370" y="1019398"/>
            <a:ext cx="5600700" cy="436961"/>
          </a:xfrm>
          <a:noFill/>
          <a:ln>
            <a:noFill/>
          </a:ln>
          <a:effectLst/>
          <a:sp3d prstMaterial="plastic"/>
        </p:spPr>
        <p:txBody>
          <a:bodyPr vert="horz" rtlCol="0" anchor="ctr">
            <a:normAutofit fontScale="90000"/>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075"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判定</a:t>
            </a:r>
            <a:r>
              <a:rPr kumimoji="0" lang="en-US" altLang="zh-CN" sz="3075"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a:t>
            </a:r>
            <a:r>
              <a:rPr kumimoji="0" lang="zh-CN" altLang="en-US" sz="3075"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条件覆盖</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15767" y="1041559"/>
            <a:ext cx="7797662" cy="863974"/>
          </a:xfrm>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075"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单个条件判定</a:t>
            </a:r>
            <a:endParaRPr kumimoji="0" lang="zh-CN" altLang="en-US" sz="3075"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pic>
        <p:nvPicPr>
          <p:cNvPr id="14339" name="Picture 2" descr="http://www.51testing.com/attachments/2010/12/346836_201012291347151dHOG.jpg">
            <a:hlinkClick r:id="rId2"/>
          </p:cNvPr>
          <p:cNvPicPr>
            <a:picLocks noChangeAspect="1"/>
          </p:cNvPicPr>
          <p:nvPr/>
        </p:nvPicPr>
        <p:blipFill>
          <a:blip r:embed="rId3"/>
          <a:stretch>
            <a:fillRect/>
          </a:stretch>
        </p:blipFill>
        <p:spPr>
          <a:xfrm>
            <a:off x="859870" y="2064306"/>
            <a:ext cx="2987278" cy="2507456"/>
          </a:xfrm>
          <a:prstGeom prst="rect">
            <a:avLst/>
          </a:prstGeom>
          <a:noFill/>
          <a:ln w="9525">
            <a:noFill/>
          </a:ln>
        </p:spPr>
      </p:pic>
      <p:pic>
        <p:nvPicPr>
          <p:cNvPr id="14340" name="Picture 3"/>
          <p:cNvPicPr>
            <a:picLocks noChangeAspect="1"/>
          </p:cNvPicPr>
          <p:nvPr/>
        </p:nvPicPr>
        <p:blipFill>
          <a:blip r:embed="rId4"/>
          <a:stretch>
            <a:fillRect/>
          </a:stretch>
        </p:blipFill>
        <p:spPr>
          <a:xfrm>
            <a:off x="4410075" y="2018110"/>
            <a:ext cx="3500438" cy="2553890"/>
          </a:xfrm>
          <a:prstGeom prst="rect">
            <a:avLst/>
          </a:prstGeom>
          <a:noFill/>
          <a:ln w="9525">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内容占位符 2"/>
          <p:cNvSpPr>
            <a:spLocks noGrp="1"/>
          </p:cNvSpPr>
          <p:nvPr>
            <p:ph idx="1"/>
          </p:nvPr>
        </p:nvSpPr>
        <p:spPr>
          <a:xfrm>
            <a:off x="195739" y="997744"/>
            <a:ext cx="8248174" cy="2504599"/>
          </a:xfrm>
        </p:spPr>
        <p:txBody>
          <a:bodyPr vert="horz" wrap="square" lIns="68580" tIns="34290" rIns="68580" bIns="34290" anchor="t"/>
          <a:lstStyle/>
          <a:p>
            <a:pPr eaLnBrk="1" hangingPunct="1"/>
            <a:r>
              <a:rPr lang="zh-CN" altLang="en-US" sz="2100" dirty="0"/>
              <a:t>用例设计：</a:t>
            </a:r>
            <a:endParaRPr lang="en-US" altLang="zh-CN" sz="2100" dirty="0"/>
          </a:p>
          <a:p>
            <a:pPr eaLnBrk="1" hangingPunct="1"/>
            <a:r>
              <a:rPr lang="zh-CN" altLang="en-US" sz="2100" dirty="0"/>
              <a:t>条件取值</a:t>
            </a:r>
            <a:r>
              <a:rPr lang="en-US" altLang="zh-CN" sz="2100" dirty="0"/>
              <a:t>-Y1</a:t>
            </a:r>
            <a:r>
              <a:rPr lang="zh-CN" altLang="en-US" sz="2100" dirty="0"/>
              <a:t>； </a:t>
            </a:r>
            <a:r>
              <a:rPr lang="en-US" altLang="zh-CN" sz="2100" dirty="0"/>
              <a:t>T1,T2,T3,T4</a:t>
            </a:r>
            <a:r>
              <a:rPr lang="zh-CN" altLang="en-US" sz="2100" dirty="0"/>
              <a:t>；</a:t>
            </a:r>
            <a:r>
              <a:rPr lang="en-US" altLang="zh-CN" sz="2100" dirty="0"/>
              <a:t> N1,N2;    F1,F2,F3,F4</a:t>
            </a:r>
            <a:r>
              <a:rPr lang="zh-CN" altLang="en-US" sz="2100" dirty="0"/>
              <a:t>；</a:t>
            </a:r>
            <a:r>
              <a:rPr lang="en-US" altLang="zh-CN" sz="2100" dirty="0"/>
              <a:t> N1,Y2;     </a:t>
            </a:r>
          </a:p>
          <a:p>
            <a:pPr eaLnBrk="1" hangingPunct="1"/>
            <a:endParaRPr lang="zh-CN" altLang="en-US" sz="2100" dirty="0"/>
          </a:p>
        </p:txBody>
      </p:sp>
      <p:graphicFrame>
        <p:nvGraphicFramePr>
          <p:cNvPr id="6" name="表格 5"/>
          <p:cNvGraphicFramePr>
            <a:graphicFrameLocks noGrp="1"/>
          </p:cNvGraphicFramePr>
          <p:nvPr>
            <p:custDataLst>
              <p:tags r:id="rId1"/>
            </p:custDataLst>
          </p:nvPr>
        </p:nvGraphicFramePr>
        <p:xfrm>
          <a:off x="1335405" y="2546985"/>
          <a:ext cx="5826760" cy="2314575"/>
        </p:xfrm>
        <a:graphic>
          <a:graphicData uri="http://schemas.openxmlformats.org/drawingml/2006/table">
            <a:tbl>
              <a:tblPr firstRow="1" bandRow="1">
                <a:tableStyleId>{5C22544A-7EE6-4342-B048-85BDC9FD1C3A}</a:tableStyleId>
              </a:tblPr>
              <a:tblGrid>
                <a:gridCol w="1456690"/>
                <a:gridCol w="1456690"/>
                <a:gridCol w="1456690"/>
                <a:gridCol w="1456690"/>
              </a:tblGrid>
              <a:tr h="462915">
                <a:tc>
                  <a:txBody>
                    <a:bodyPr/>
                    <a:lstStyle/>
                    <a:p>
                      <a:r>
                        <a:rPr lang="zh-CN" altLang="en-US" sz="1350" dirty="0" smtClean="0"/>
                        <a:t>序号</a:t>
                      </a:r>
                      <a:endParaRPr lang="zh-CN" altLang="en-US" sz="1350" dirty="0"/>
                    </a:p>
                  </a:txBody>
                  <a:tcPr marL="68579" marR="68579" marT="34290" marB="34290"/>
                </a:tc>
                <a:tc>
                  <a:txBody>
                    <a:bodyPr/>
                    <a:lstStyle/>
                    <a:p>
                      <a:r>
                        <a:rPr lang="en-US" altLang="zh-CN" sz="1350" dirty="0" smtClean="0"/>
                        <a:t>X</a:t>
                      </a:r>
                      <a:endParaRPr lang="zh-CN" altLang="en-US" sz="1350" dirty="0"/>
                    </a:p>
                  </a:txBody>
                  <a:tcPr marL="68579" marR="68579" marT="34290" marB="34290"/>
                </a:tc>
                <a:tc>
                  <a:txBody>
                    <a:bodyPr/>
                    <a:lstStyle/>
                    <a:p>
                      <a:r>
                        <a:rPr lang="en-US" altLang="zh-CN" sz="1350" dirty="0" smtClean="0"/>
                        <a:t>Y</a:t>
                      </a:r>
                      <a:endParaRPr lang="zh-CN" altLang="en-US" sz="1350" dirty="0"/>
                    </a:p>
                  </a:txBody>
                  <a:tcPr marL="68579" marR="68579" marT="34290" marB="34290"/>
                </a:tc>
                <a:tc>
                  <a:txBody>
                    <a:bodyPr/>
                    <a:lstStyle/>
                    <a:p>
                      <a:r>
                        <a:rPr lang="zh-CN" altLang="en-US" sz="1350" dirty="0" smtClean="0"/>
                        <a:t>路径</a:t>
                      </a:r>
                      <a:endParaRPr lang="zh-CN" altLang="en-US" sz="1350" dirty="0"/>
                    </a:p>
                  </a:txBody>
                  <a:tcPr marL="68579" marR="68579" marT="34290" marB="34290"/>
                </a:tc>
              </a:tr>
              <a:tr h="462915">
                <a:tc>
                  <a:txBody>
                    <a:bodyPr/>
                    <a:lstStyle/>
                    <a:p>
                      <a:r>
                        <a:rPr lang="en-US" altLang="zh-CN" sz="1350" dirty="0" smtClean="0"/>
                        <a:t>1</a:t>
                      </a:r>
                      <a:endParaRPr lang="zh-CN" altLang="en-US" sz="1350" dirty="0"/>
                    </a:p>
                  </a:txBody>
                  <a:tcPr marL="68579" marR="68579" marT="34290" marB="34290"/>
                </a:tc>
                <a:tc>
                  <a:txBody>
                    <a:bodyPr/>
                    <a:lstStyle/>
                    <a:p>
                      <a:r>
                        <a:rPr lang="en-US" altLang="zh-CN" sz="1350" dirty="0" smtClean="0"/>
                        <a:t>90</a:t>
                      </a:r>
                      <a:endParaRPr lang="zh-CN" altLang="en-US" sz="1350" dirty="0"/>
                    </a:p>
                  </a:txBody>
                  <a:tcPr marL="68579" marR="68579" marT="34290" marB="34290"/>
                </a:tc>
                <a:tc>
                  <a:txBody>
                    <a:bodyPr/>
                    <a:lstStyle/>
                    <a:p>
                      <a:r>
                        <a:rPr lang="en-US" altLang="zh-CN" sz="1350" dirty="0" smtClean="0"/>
                        <a:t>90</a:t>
                      </a:r>
                      <a:endParaRPr lang="zh-CN" altLang="en-US" sz="1350" dirty="0"/>
                    </a:p>
                  </a:txBody>
                  <a:tcPr marL="68579" marR="68579" marT="34290" marB="34290"/>
                </a:tc>
                <a:tc>
                  <a:txBody>
                    <a:bodyPr/>
                    <a:lstStyle/>
                    <a:p>
                      <a:r>
                        <a:rPr lang="en-US" altLang="zh-CN" sz="1350" dirty="0" smtClean="0"/>
                        <a:t>OAE</a:t>
                      </a:r>
                      <a:endParaRPr lang="zh-CN" altLang="en-US" sz="1350" dirty="0"/>
                    </a:p>
                  </a:txBody>
                  <a:tcPr marL="68579" marR="68579" marT="34290" marB="34290"/>
                </a:tc>
              </a:tr>
              <a:tr h="462915">
                <a:tc>
                  <a:txBody>
                    <a:bodyPr/>
                    <a:lstStyle/>
                    <a:p>
                      <a:r>
                        <a:rPr lang="en-US" altLang="zh-CN" sz="1350" dirty="0" smtClean="0"/>
                        <a:t>2</a:t>
                      </a:r>
                      <a:endParaRPr lang="zh-CN" altLang="en-US" sz="1350" dirty="0"/>
                    </a:p>
                  </a:txBody>
                  <a:tcPr marL="68579" marR="68579" marT="34290" marB="34290"/>
                </a:tc>
                <a:tc>
                  <a:txBody>
                    <a:bodyPr/>
                    <a:lstStyle/>
                    <a:p>
                      <a:r>
                        <a:rPr lang="en-US" altLang="zh-CN" sz="1350" dirty="0" smtClean="0"/>
                        <a:t>50</a:t>
                      </a:r>
                      <a:endParaRPr lang="zh-CN" altLang="en-US" sz="1350" dirty="0"/>
                    </a:p>
                  </a:txBody>
                  <a:tcPr marL="68579" marR="68579" marT="34290" marB="34290"/>
                </a:tc>
                <a:tc>
                  <a:txBody>
                    <a:bodyPr/>
                    <a:lstStyle/>
                    <a:p>
                      <a:r>
                        <a:rPr lang="en-US" altLang="zh-CN" sz="1350" dirty="0" smtClean="0"/>
                        <a:t>50</a:t>
                      </a:r>
                      <a:endParaRPr lang="zh-CN" altLang="en-US" sz="1350" dirty="0"/>
                    </a:p>
                  </a:txBody>
                  <a:tcPr marL="68579" marR="68579" marT="34290" marB="34290"/>
                </a:tc>
                <a:tc>
                  <a:txBody>
                    <a:bodyPr/>
                    <a:lstStyle/>
                    <a:p>
                      <a:r>
                        <a:rPr lang="en-US" altLang="zh-CN" sz="1350" dirty="0" smtClean="0"/>
                        <a:t>OBDE</a:t>
                      </a:r>
                      <a:endParaRPr lang="zh-CN" altLang="en-US" sz="1350" dirty="0"/>
                    </a:p>
                  </a:txBody>
                  <a:tcPr marL="68579" marR="68579" marT="34290" marB="34290"/>
                </a:tc>
              </a:tr>
              <a:tr h="462915">
                <a:tc>
                  <a:txBody>
                    <a:bodyPr/>
                    <a:lstStyle/>
                    <a:p>
                      <a:r>
                        <a:rPr lang="en-US" altLang="zh-CN" sz="1350" dirty="0" smtClean="0"/>
                        <a:t>3</a:t>
                      </a:r>
                      <a:endParaRPr lang="zh-CN" altLang="en-US" sz="1350" dirty="0"/>
                    </a:p>
                  </a:txBody>
                  <a:tcPr marL="68579" marR="68579" marT="34290" marB="34290"/>
                </a:tc>
                <a:tc>
                  <a:txBody>
                    <a:bodyPr/>
                    <a:lstStyle/>
                    <a:p>
                      <a:r>
                        <a:rPr lang="en-US" altLang="zh-CN" sz="1350" dirty="0" smtClean="0"/>
                        <a:t>90</a:t>
                      </a:r>
                      <a:endParaRPr lang="zh-CN" altLang="en-US" sz="1350" dirty="0"/>
                    </a:p>
                  </a:txBody>
                  <a:tcPr marL="68579" marR="68579" marT="34290" marB="34290"/>
                </a:tc>
                <a:tc>
                  <a:txBody>
                    <a:bodyPr/>
                    <a:lstStyle/>
                    <a:p>
                      <a:r>
                        <a:rPr lang="en-US" altLang="zh-CN" sz="1350" dirty="0" smtClean="0"/>
                        <a:t>70</a:t>
                      </a:r>
                      <a:endParaRPr lang="zh-CN" altLang="en-US" sz="1350" dirty="0"/>
                    </a:p>
                  </a:txBody>
                  <a:tcPr marL="68579" marR="68579" marT="34290" marB="34290"/>
                </a:tc>
                <a:tc>
                  <a:txBody>
                    <a:bodyPr/>
                    <a:lstStyle/>
                    <a:p>
                      <a:r>
                        <a:rPr lang="en-US" altLang="zh-CN" sz="1350" dirty="0" smtClean="0"/>
                        <a:t>OBCE</a:t>
                      </a:r>
                      <a:endParaRPr lang="zh-CN" altLang="en-US" sz="1350" dirty="0"/>
                    </a:p>
                  </a:txBody>
                  <a:tcPr marL="68579" marR="68579" marT="34290" marB="34290"/>
                </a:tc>
              </a:tr>
              <a:tr h="462915">
                <a:tc>
                  <a:txBody>
                    <a:bodyPr/>
                    <a:lstStyle/>
                    <a:p>
                      <a:r>
                        <a:rPr lang="en-US" altLang="zh-CN" sz="1350" dirty="0" smtClean="0"/>
                        <a:t>4</a:t>
                      </a:r>
                      <a:endParaRPr lang="zh-CN" altLang="en-US" sz="1350" dirty="0"/>
                    </a:p>
                  </a:txBody>
                  <a:tcPr marL="68579" marR="68579" marT="34290" marB="34290"/>
                </a:tc>
                <a:tc>
                  <a:txBody>
                    <a:bodyPr/>
                    <a:lstStyle/>
                    <a:p>
                      <a:r>
                        <a:rPr lang="en-US" altLang="zh-CN" sz="1350" dirty="0" smtClean="0"/>
                        <a:t>70</a:t>
                      </a:r>
                      <a:endParaRPr lang="zh-CN" altLang="en-US" sz="1350" dirty="0"/>
                    </a:p>
                  </a:txBody>
                  <a:tcPr marL="68579" marR="68579" marT="34290" marB="34290"/>
                </a:tc>
                <a:tc>
                  <a:txBody>
                    <a:bodyPr/>
                    <a:lstStyle/>
                    <a:p>
                      <a:r>
                        <a:rPr lang="en-US" altLang="zh-CN" sz="1350" dirty="0" smtClean="0"/>
                        <a:t>90</a:t>
                      </a:r>
                      <a:endParaRPr lang="zh-CN" altLang="en-US" sz="1350" dirty="0"/>
                    </a:p>
                  </a:txBody>
                  <a:tcPr marL="68579" marR="68579" marT="34290" marB="34290"/>
                </a:tc>
                <a:tc>
                  <a:txBody>
                    <a:bodyPr/>
                    <a:lstStyle/>
                    <a:p>
                      <a:r>
                        <a:rPr lang="en-US" altLang="zh-CN" sz="1350" dirty="0" smtClean="0"/>
                        <a:t>OBCE</a:t>
                      </a:r>
                      <a:endParaRPr lang="zh-CN" altLang="en-US" sz="1350" dirty="0"/>
                    </a:p>
                  </a:txBody>
                  <a:tcPr marL="68579" marR="68579" marT="34290" marB="34290"/>
                </a:tc>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2"/>
          <p:cNvSpPr>
            <a:spLocks noGrp="1"/>
          </p:cNvSpPr>
          <p:nvPr>
            <p:ph idx="1"/>
          </p:nvPr>
        </p:nvSpPr>
        <p:spPr>
          <a:xfrm>
            <a:off x="514350" y="2092853"/>
            <a:ext cx="7797662" cy="2483392"/>
          </a:xfrm>
        </p:spPr>
        <p:txBody>
          <a:bodyPr vert="horz" wrap="square" lIns="68580" tIns="34290" rIns="68580" bIns="34290" anchor="t">
            <a:noAutofit/>
          </a:bodyPr>
          <a:lstStyle/>
          <a:p>
            <a:pPr eaLnBrk="1" hangingPunct="1">
              <a:buFontTx/>
              <a:buNone/>
            </a:pPr>
            <a:r>
              <a:rPr lang="zh-CN" altLang="en-US" sz="2400" dirty="0">
                <a:solidFill>
                  <a:srgbClr val="C00000"/>
                </a:solidFill>
              </a:rPr>
              <a:t>优点</a:t>
            </a:r>
          </a:p>
          <a:p>
            <a:pPr eaLnBrk="1" hangingPunct="1">
              <a:buFontTx/>
              <a:buNone/>
            </a:pPr>
            <a:r>
              <a:rPr lang="en-US" altLang="zh-CN" sz="2400" dirty="0"/>
              <a:t>	</a:t>
            </a:r>
            <a:r>
              <a:rPr lang="zh-CN" altLang="en-US" sz="2400" dirty="0"/>
              <a:t>判定</a:t>
            </a:r>
            <a:r>
              <a:rPr lang="en-US" altLang="zh-CN" sz="2400" dirty="0"/>
              <a:t>/</a:t>
            </a:r>
            <a:r>
              <a:rPr lang="zh-CN" altLang="en-US" sz="2400" dirty="0"/>
              <a:t>条件覆盖</a:t>
            </a:r>
            <a:r>
              <a:rPr lang="zh-CN" altLang="en-US" sz="2400" dirty="0">
                <a:solidFill>
                  <a:srgbClr val="00B050"/>
                </a:solidFill>
              </a:rPr>
              <a:t>满足</a:t>
            </a:r>
            <a:r>
              <a:rPr lang="zh-CN" altLang="en-US" sz="2400" dirty="0"/>
              <a:t>判定覆盖准则和条件覆盖准则，</a:t>
            </a:r>
            <a:r>
              <a:rPr lang="zh-CN" altLang="en-US" sz="2400" dirty="0">
                <a:solidFill>
                  <a:srgbClr val="00B050"/>
                </a:solidFill>
              </a:rPr>
              <a:t>弥补</a:t>
            </a:r>
            <a:r>
              <a:rPr lang="zh-CN" altLang="en-US" sz="2400" dirty="0"/>
              <a:t>了二者的不足。</a:t>
            </a:r>
          </a:p>
          <a:p>
            <a:pPr eaLnBrk="1" hangingPunct="1">
              <a:buFontTx/>
              <a:buNone/>
            </a:pPr>
            <a:r>
              <a:rPr lang="zh-CN" altLang="en-US" sz="2400" dirty="0">
                <a:solidFill>
                  <a:srgbClr val="C00000"/>
                </a:solidFill>
              </a:rPr>
              <a:t>缺点</a:t>
            </a:r>
          </a:p>
          <a:p>
            <a:pPr eaLnBrk="1" hangingPunct="1">
              <a:buFontTx/>
              <a:buNone/>
            </a:pPr>
            <a:r>
              <a:rPr lang="en-US" altLang="zh-CN" sz="2400" dirty="0"/>
              <a:t>	</a:t>
            </a:r>
            <a:r>
              <a:rPr lang="zh-CN" altLang="en-US" sz="2400" dirty="0"/>
              <a:t>判定</a:t>
            </a:r>
            <a:r>
              <a:rPr lang="en-US" altLang="zh-CN" sz="2400" dirty="0"/>
              <a:t>/</a:t>
            </a:r>
            <a:r>
              <a:rPr lang="zh-CN" altLang="en-US" sz="2400" dirty="0"/>
              <a:t>条件覆盖准则的缺点是</a:t>
            </a:r>
            <a:r>
              <a:rPr lang="zh-CN" altLang="en-US" sz="2400" dirty="0">
                <a:solidFill>
                  <a:srgbClr val="00B050"/>
                </a:solidFill>
              </a:rPr>
              <a:t>未考虑条件的组合情况。</a:t>
            </a:r>
          </a:p>
          <a:p>
            <a:pPr eaLnBrk="1" hangingPunct="1">
              <a:buChar char=""/>
            </a:pPr>
            <a:endParaRPr lang="zh-CN" altLang="en-US" sz="2400" dirty="0">
              <a:solidFill>
                <a:srgbClr val="00B050"/>
              </a:solidFill>
            </a:endParaRPr>
          </a:p>
        </p:txBody>
      </p:sp>
      <p:sp>
        <p:nvSpPr>
          <p:cNvPr id="16387" name="日期占位符 3"/>
          <p:cNvSpPr txBox="1">
            <a:spLocks noGrp="1"/>
          </p:cNvSpPr>
          <p:nvPr>
            <p:ph type="dt" sz="half" idx="10"/>
          </p:nvPr>
        </p:nvSpPr>
        <p:spPr>
          <a:noFill/>
          <a:ln>
            <a:noFill/>
          </a:ln>
        </p:spPr>
        <p:txBody>
          <a:bodyPr/>
          <a:lstStyle/>
          <a:p>
            <a:pPr marL="0" indent="0" eaLnBrk="1" hangingPunct="1">
              <a:spcBef>
                <a:spcPct val="0"/>
              </a:spcBef>
              <a:buClrTx/>
              <a:buSzTx/>
              <a:buFontTx/>
              <a:buNone/>
            </a:pPr>
            <a:r>
              <a:rPr lang="en-US" altLang="zh-CN" sz="750" dirty="0">
                <a:solidFill>
                  <a:schemeClr val="tx2"/>
                </a:solidFill>
                <a:latin typeface="Arial" panose="020B0604020202020204" pitchFamily="34" charset="0"/>
                <a:ea typeface="宋体" panose="02010600030101010101" pitchFamily="2" charset="-122"/>
              </a:rPr>
              <a:t>   《</a:t>
            </a:r>
            <a:r>
              <a:rPr lang="zh-CN" altLang="en-US" sz="750" dirty="0">
                <a:solidFill>
                  <a:schemeClr val="tx2"/>
                </a:solidFill>
                <a:latin typeface="Arial" panose="020B0604020202020204" pitchFamily="34" charset="0"/>
                <a:ea typeface="宋体" panose="02010600030101010101" pitchFamily="2" charset="-122"/>
              </a:rPr>
              <a:t>软件工程</a:t>
            </a:r>
            <a:r>
              <a:rPr lang="en-US" altLang="zh-CN" sz="750" dirty="0">
                <a:solidFill>
                  <a:schemeClr val="tx2"/>
                </a:solidFill>
                <a:latin typeface="Arial" panose="020B0604020202020204" pitchFamily="34" charset="0"/>
                <a:ea typeface="宋体" panose="02010600030101010101" pitchFamily="2" charset="-122"/>
              </a:rPr>
              <a:t>》</a:t>
            </a:r>
            <a:r>
              <a:rPr lang="zh-CN" altLang="en-US" sz="750" dirty="0">
                <a:solidFill>
                  <a:schemeClr val="tx2"/>
                </a:solidFill>
                <a:latin typeface="Arial" panose="020B0604020202020204" pitchFamily="34" charset="0"/>
                <a:ea typeface="宋体" panose="02010600030101010101" pitchFamily="2" charset="-122"/>
              </a:rPr>
              <a:t>教学</a:t>
            </a:r>
          </a:p>
        </p:txBody>
      </p:sp>
      <p:sp>
        <p:nvSpPr>
          <p:cNvPr id="19458" name="标题 1"/>
          <p:cNvSpPr>
            <a:spLocks noGrp="1"/>
          </p:cNvSpPr>
          <p:nvPr>
            <p:ph type="title"/>
          </p:nvPr>
        </p:nvSpPr>
        <p:spPr>
          <a:xfrm>
            <a:off x="448152" y="1228725"/>
            <a:ext cx="7797662" cy="863974"/>
          </a:xfrm>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075" b="1" i="0" u="none" strike="noStrike" kern="1200" cap="none" spc="0" normalizeH="0" baseline="0" noProof="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判定</a:t>
            </a:r>
            <a:r>
              <a:rPr kumimoji="0" lang="en-US" altLang="zh-CN" sz="3075" b="1" i="0" u="none" strike="noStrike" kern="1200" cap="none" spc="0" normalizeH="0" baseline="0" noProof="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a:t>
            </a:r>
            <a:r>
              <a:rPr kumimoji="0" lang="zh-CN" altLang="en-US" sz="3075" b="1" i="0" u="none" strike="noStrike" kern="1200" cap="none" spc="0" normalizeH="0" baseline="0" noProof="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条件覆盖</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410">
                                            <p:txEl>
                                              <p:pRg st="1" end="1"/>
                                            </p:txEl>
                                          </p:spTgt>
                                        </p:tgtEl>
                                        <p:attrNameLst>
                                          <p:attrName>style.visibility</p:attrName>
                                        </p:attrNameLst>
                                      </p:cBhvr>
                                      <p:to>
                                        <p:strVal val="visible"/>
                                      </p:to>
                                    </p:set>
                                    <p:anim calcmode="lin" valueType="num">
                                      <p:cBhvr additive="base">
                                        <p:cTn id="7" dur="500" fill="hold"/>
                                        <p:tgtEl>
                                          <p:spTgt spid="17410">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4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7410">
                                            <p:txEl>
                                              <p:pRg st="3" end="3"/>
                                            </p:txEl>
                                          </p:spTgt>
                                        </p:tgtEl>
                                        <p:attrNameLst>
                                          <p:attrName>style.visibility</p:attrName>
                                        </p:attrNameLst>
                                      </p:cBhvr>
                                      <p:to>
                                        <p:strVal val="visible"/>
                                      </p:to>
                                    </p:set>
                                    <p:anim calcmode="lin" valueType="num">
                                      <p:cBhvr additive="base">
                                        <p:cTn id="13" dur="500" fill="hold"/>
                                        <p:tgtEl>
                                          <p:spTgt spid="17410">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410">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2922" y="1239679"/>
            <a:ext cx="7797662" cy="863974"/>
          </a:xfrm>
        </p:spPr>
        <p:txBody>
          <a:bodyPr/>
          <a:lstStyle/>
          <a:p>
            <a:r>
              <a:rPr lang="zh-CN" altLang="en-US"/>
              <a:t>什么是白盒测试？</a:t>
            </a:r>
          </a:p>
        </p:txBody>
      </p:sp>
      <p:sp>
        <p:nvSpPr>
          <p:cNvPr id="3" name="内容占位符 2"/>
          <p:cNvSpPr>
            <a:spLocks noGrp="1"/>
          </p:cNvSpPr>
          <p:nvPr>
            <p:ph sz="quarter" idx="13"/>
          </p:nvPr>
        </p:nvSpPr>
        <p:spPr>
          <a:xfrm>
            <a:off x="512921" y="2103807"/>
            <a:ext cx="7796030" cy="2483392"/>
          </a:xfrm>
        </p:spPr>
        <p:txBody>
          <a:bodyPr/>
          <a:lstStyle/>
          <a:p>
            <a:pPr>
              <a:lnSpc>
                <a:spcPct val="150000"/>
              </a:lnSpc>
            </a:pPr>
            <a:r>
              <a:rPr lang="en-US" altLang="zh-CN" sz="4000"/>
              <a:t>    </a:t>
            </a:r>
            <a:r>
              <a:rPr lang="zh-CN" altLang="en-US" sz="4000"/>
              <a:t>白盒测试也称结构测试或逻辑驱动测试，在于全面了解程序内部逻辑结构、对所有逻辑路径进行测试。</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内容占位符 2"/>
          <p:cNvSpPr>
            <a:spLocks noGrp="1"/>
          </p:cNvSpPr>
          <p:nvPr>
            <p:ph idx="1"/>
          </p:nvPr>
        </p:nvSpPr>
        <p:spPr>
          <a:xfrm>
            <a:off x="581025" y="1473994"/>
            <a:ext cx="7329488" cy="1733550"/>
          </a:xfrm>
        </p:spPr>
        <p:txBody>
          <a:bodyPr vert="horz" wrap="square" lIns="68580" tIns="34290" rIns="68580" bIns="34290" anchor="t"/>
          <a:lstStyle/>
          <a:p>
            <a:pPr eaLnBrk="1" hangingPunct="1"/>
            <a:r>
              <a:rPr lang="zh-CN" altLang="en-US" sz="2400" dirty="0"/>
              <a:t>路径覆盖：运行所测程序，要</a:t>
            </a:r>
            <a:r>
              <a:rPr lang="zh-CN" altLang="en-US" sz="2400" dirty="0">
                <a:solidFill>
                  <a:srgbClr val="FF0000"/>
                </a:solidFill>
              </a:rPr>
              <a:t>覆盖程序中所有可能的路径。</a:t>
            </a:r>
            <a:r>
              <a:rPr lang="zh-CN" altLang="en-US" sz="2400" dirty="0"/>
              <a:t> </a:t>
            </a:r>
            <a:endParaRPr lang="en-US" altLang="zh-CN" sz="2400" dirty="0"/>
          </a:p>
          <a:p>
            <a:pPr eaLnBrk="1" hangingPunct="1"/>
            <a:r>
              <a:rPr lang="zh-CN" altLang="en-US" sz="2400" dirty="0"/>
              <a:t>用例设计：可选三条路径，</a:t>
            </a:r>
            <a:r>
              <a:rPr lang="en-US" altLang="zh-CN" sz="2400" dirty="0"/>
              <a:t>OAE</a:t>
            </a:r>
            <a:r>
              <a:rPr lang="zh-CN" altLang="en-US" sz="2400" dirty="0"/>
              <a:t>、</a:t>
            </a:r>
            <a:r>
              <a:rPr lang="en-US" altLang="zh-CN" sz="2400" dirty="0"/>
              <a:t>OBCE </a:t>
            </a:r>
            <a:r>
              <a:rPr lang="zh-CN" altLang="en-US" sz="2400" dirty="0"/>
              <a:t>、</a:t>
            </a:r>
            <a:r>
              <a:rPr lang="en-US" altLang="zh-CN" sz="2400" dirty="0"/>
              <a:t>OBDE</a:t>
            </a:r>
            <a:r>
              <a:rPr lang="zh-CN" altLang="en-US" sz="2400" dirty="0"/>
              <a:t>。</a:t>
            </a:r>
          </a:p>
          <a:p>
            <a:pPr eaLnBrk="1" hangingPunct="1"/>
            <a:endParaRPr lang="zh-CN" altLang="en-US" sz="2400" dirty="0"/>
          </a:p>
        </p:txBody>
      </p:sp>
      <p:sp>
        <p:nvSpPr>
          <p:cNvPr id="23554" name="标题 1"/>
          <p:cNvSpPr>
            <a:spLocks noGrp="1"/>
          </p:cNvSpPr>
          <p:nvPr>
            <p:ph type="title"/>
          </p:nvPr>
        </p:nvSpPr>
        <p:spPr>
          <a:xfrm>
            <a:off x="212646" y="1037035"/>
            <a:ext cx="5600700" cy="436959"/>
          </a:xfrm>
          <a:noFill/>
          <a:ln>
            <a:noFill/>
          </a:ln>
          <a:effectLst/>
          <a:sp3d prstMaterial="plastic"/>
        </p:spPr>
        <p:txBody>
          <a:bodyPr vert="horz" rtlCol="0" anchor="ctr">
            <a:normAutofit fontScale="90000"/>
            <a:scene3d>
              <a:camera prst="orthographicFront"/>
              <a:lightRig rig="soft" dir="t"/>
            </a:scene3d>
            <a:sp3d prstMaterial="softEdge">
              <a:bevelT w="25400" h="25400"/>
            </a:sp3d>
          </a:bodyPr>
          <a:lstStyle/>
          <a:p>
            <a:pPr marL="54610" marR="0" lvl="0" indent="0" algn="l" defTabSz="914400" rtl="0" eaLnBrk="1" fontAlgn="auto" latinLnBrk="0" hangingPunct="1">
              <a:lnSpc>
                <a:spcPct val="100000"/>
              </a:lnSpc>
              <a:spcBef>
                <a:spcPct val="0"/>
              </a:spcBef>
              <a:spcAft>
                <a:spcPts val="0"/>
              </a:spcAft>
              <a:buClrTx/>
              <a:buSzTx/>
              <a:buFontTx/>
              <a:buNone/>
              <a:defRPr/>
            </a:pPr>
            <a:r>
              <a:rPr kumimoji="0" lang="zh-CN" altLang="en-US" sz="3075" b="1" i="0" u="none" strike="noStrike" kern="1200" cap="none" spc="0" normalizeH="0" baseline="0" noProof="0" dirty="0" smtClean="0">
                <a:ln>
                  <a:noFill/>
                </a:ln>
                <a:solidFill>
                  <a:schemeClr val="tx2">
                    <a:tint val="100000"/>
                    <a:shade val="90000"/>
                    <a:satMod val="250000"/>
                    <a:alpha val="100000"/>
                  </a:schemeClr>
                </a:solidFill>
                <a:effectLst>
                  <a:outerShdw blurRad="31750" dist="25400" dir="5400000" algn="tl" rotWithShape="0">
                    <a:srgbClr val="000000">
                      <a:alpha val="25000"/>
                    </a:srgbClr>
                  </a:outerShdw>
                </a:effectLst>
                <a:uLnTx/>
                <a:uFillTx/>
                <a:latin typeface="+mj-lt"/>
                <a:ea typeface="+mj-ea"/>
                <a:cs typeface="+mj-cs"/>
              </a:rPr>
              <a:t>路径覆盖</a:t>
            </a:r>
          </a:p>
        </p:txBody>
      </p:sp>
      <p:graphicFrame>
        <p:nvGraphicFramePr>
          <p:cNvPr id="6" name="表格 5"/>
          <p:cNvGraphicFramePr>
            <a:graphicFrameLocks noGrp="1"/>
          </p:cNvGraphicFramePr>
          <p:nvPr>
            <p:custDataLst>
              <p:tags r:id="rId1"/>
            </p:custDataLst>
          </p:nvPr>
        </p:nvGraphicFramePr>
        <p:xfrm>
          <a:off x="1459469" y="3083957"/>
          <a:ext cx="5572760" cy="2046605"/>
        </p:xfrm>
        <a:graphic>
          <a:graphicData uri="http://schemas.openxmlformats.org/drawingml/2006/table">
            <a:tbl>
              <a:tblPr firstRow="1" bandRow="1">
                <a:tableStyleId>{5C22544A-7EE6-4342-B048-85BDC9FD1C3A}</a:tableStyleId>
              </a:tblPr>
              <a:tblGrid>
                <a:gridCol w="1393190"/>
                <a:gridCol w="1393190"/>
                <a:gridCol w="1393190"/>
                <a:gridCol w="1393190"/>
              </a:tblGrid>
              <a:tr h="417830">
                <a:tc>
                  <a:txBody>
                    <a:bodyPr/>
                    <a:lstStyle/>
                    <a:p>
                      <a:r>
                        <a:rPr lang="zh-CN" altLang="en-US" sz="1350" dirty="0" smtClean="0"/>
                        <a:t>序号</a:t>
                      </a:r>
                      <a:endParaRPr lang="zh-CN" altLang="en-US" sz="1350" dirty="0"/>
                    </a:p>
                  </a:txBody>
                  <a:tcPr marL="68579" marR="68579" marT="34290" marB="34290"/>
                </a:tc>
                <a:tc>
                  <a:txBody>
                    <a:bodyPr/>
                    <a:lstStyle/>
                    <a:p>
                      <a:r>
                        <a:rPr lang="en-US" altLang="zh-CN" sz="1350" dirty="0" smtClean="0"/>
                        <a:t>X</a:t>
                      </a:r>
                      <a:endParaRPr lang="zh-CN" altLang="en-US" sz="1350" dirty="0"/>
                    </a:p>
                  </a:txBody>
                  <a:tcPr marL="68579" marR="68579" marT="34290" marB="34290"/>
                </a:tc>
                <a:tc>
                  <a:txBody>
                    <a:bodyPr/>
                    <a:lstStyle/>
                    <a:p>
                      <a:r>
                        <a:rPr lang="en-US" altLang="zh-CN" sz="1350" dirty="0" smtClean="0"/>
                        <a:t>Y</a:t>
                      </a:r>
                      <a:endParaRPr lang="zh-CN" altLang="en-US" sz="1350" dirty="0"/>
                    </a:p>
                  </a:txBody>
                  <a:tcPr marL="68579" marR="68579" marT="34290" marB="34290"/>
                </a:tc>
                <a:tc>
                  <a:txBody>
                    <a:bodyPr/>
                    <a:lstStyle/>
                    <a:p>
                      <a:r>
                        <a:rPr lang="zh-CN" altLang="en-US" sz="1350" dirty="0" smtClean="0"/>
                        <a:t>路径</a:t>
                      </a:r>
                      <a:endParaRPr lang="zh-CN" altLang="en-US" sz="1350" dirty="0"/>
                    </a:p>
                  </a:txBody>
                  <a:tcPr marL="68579" marR="68579" marT="34290" marB="34290"/>
                </a:tc>
              </a:tr>
              <a:tr h="407670">
                <a:tc>
                  <a:txBody>
                    <a:bodyPr/>
                    <a:lstStyle/>
                    <a:p>
                      <a:r>
                        <a:rPr lang="en-US" altLang="zh-CN" sz="1350" dirty="0" smtClean="0"/>
                        <a:t>1</a:t>
                      </a:r>
                      <a:endParaRPr lang="zh-CN" altLang="en-US" sz="1350" dirty="0"/>
                    </a:p>
                  </a:txBody>
                  <a:tcPr marL="68579" marR="68579" marT="34290" marB="34290"/>
                </a:tc>
                <a:tc>
                  <a:txBody>
                    <a:bodyPr/>
                    <a:lstStyle/>
                    <a:p>
                      <a:r>
                        <a:rPr lang="en-US" altLang="zh-CN" sz="1350" dirty="0" smtClean="0"/>
                        <a:t>90</a:t>
                      </a:r>
                      <a:endParaRPr lang="zh-CN" altLang="en-US" sz="1350" dirty="0"/>
                    </a:p>
                  </a:txBody>
                  <a:tcPr marL="68579" marR="68579" marT="34290" marB="34290"/>
                </a:tc>
                <a:tc>
                  <a:txBody>
                    <a:bodyPr/>
                    <a:lstStyle/>
                    <a:p>
                      <a:r>
                        <a:rPr lang="en-US" altLang="zh-CN" sz="1350" dirty="0" smtClean="0"/>
                        <a:t>90</a:t>
                      </a:r>
                      <a:endParaRPr lang="zh-CN" altLang="en-US" sz="1350" dirty="0"/>
                    </a:p>
                  </a:txBody>
                  <a:tcPr marL="68579" marR="68579" marT="34290" marB="34290"/>
                </a:tc>
                <a:tc>
                  <a:txBody>
                    <a:bodyPr/>
                    <a:lstStyle/>
                    <a:p>
                      <a:r>
                        <a:rPr lang="en-US" altLang="zh-CN" sz="1350" dirty="0" smtClean="0"/>
                        <a:t>OAE</a:t>
                      </a:r>
                      <a:endParaRPr lang="zh-CN" altLang="en-US" sz="1350" dirty="0"/>
                    </a:p>
                  </a:txBody>
                  <a:tcPr marL="68579" marR="68579" marT="34290" marB="34290"/>
                </a:tc>
              </a:tr>
              <a:tr h="407035">
                <a:tc>
                  <a:txBody>
                    <a:bodyPr/>
                    <a:lstStyle/>
                    <a:p>
                      <a:r>
                        <a:rPr lang="en-US" altLang="zh-CN" sz="1350" dirty="0" smtClean="0"/>
                        <a:t>2</a:t>
                      </a:r>
                      <a:endParaRPr lang="zh-CN" altLang="en-US" sz="1350" dirty="0"/>
                    </a:p>
                  </a:txBody>
                  <a:tcPr marL="68579" marR="68579" marT="34290" marB="34290"/>
                </a:tc>
                <a:tc>
                  <a:txBody>
                    <a:bodyPr/>
                    <a:lstStyle/>
                    <a:p>
                      <a:r>
                        <a:rPr lang="en-US" altLang="zh-CN" sz="1350" dirty="0" smtClean="0"/>
                        <a:t>50</a:t>
                      </a:r>
                      <a:endParaRPr lang="zh-CN" altLang="en-US" sz="1350" dirty="0"/>
                    </a:p>
                  </a:txBody>
                  <a:tcPr marL="68579" marR="68579" marT="34290" marB="34290"/>
                </a:tc>
                <a:tc>
                  <a:txBody>
                    <a:bodyPr/>
                    <a:lstStyle/>
                    <a:p>
                      <a:r>
                        <a:rPr lang="en-US" altLang="zh-CN" sz="1350" dirty="0" smtClean="0"/>
                        <a:t>50</a:t>
                      </a:r>
                      <a:endParaRPr lang="zh-CN" altLang="en-US" sz="1350" dirty="0"/>
                    </a:p>
                  </a:txBody>
                  <a:tcPr marL="68579" marR="68579" marT="34290" marB="34290"/>
                </a:tc>
                <a:tc>
                  <a:txBody>
                    <a:bodyPr/>
                    <a:lstStyle/>
                    <a:p>
                      <a:r>
                        <a:rPr lang="en-US" altLang="zh-CN" sz="1350" dirty="0" smtClean="0"/>
                        <a:t>OBDE</a:t>
                      </a:r>
                      <a:endParaRPr lang="zh-CN" altLang="en-US" sz="1350" dirty="0"/>
                    </a:p>
                  </a:txBody>
                  <a:tcPr marL="68579" marR="68579" marT="34290" marB="34290"/>
                </a:tc>
              </a:tr>
              <a:tr h="407035">
                <a:tc>
                  <a:txBody>
                    <a:bodyPr/>
                    <a:lstStyle/>
                    <a:p>
                      <a:r>
                        <a:rPr lang="en-US" altLang="zh-CN" sz="1350" dirty="0" smtClean="0"/>
                        <a:t>3</a:t>
                      </a:r>
                      <a:endParaRPr lang="zh-CN" altLang="en-US" sz="1350" dirty="0"/>
                    </a:p>
                  </a:txBody>
                  <a:tcPr marL="68579" marR="68579" marT="34290" marB="34290"/>
                </a:tc>
                <a:tc>
                  <a:txBody>
                    <a:bodyPr/>
                    <a:lstStyle/>
                    <a:p>
                      <a:r>
                        <a:rPr lang="en-US" altLang="zh-CN" sz="1350" dirty="0" smtClean="0"/>
                        <a:t>90</a:t>
                      </a:r>
                      <a:endParaRPr lang="zh-CN" altLang="en-US" sz="1350" dirty="0"/>
                    </a:p>
                  </a:txBody>
                  <a:tcPr marL="68579" marR="68579" marT="34290" marB="34290"/>
                </a:tc>
                <a:tc>
                  <a:txBody>
                    <a:bodyPr/>
                    <a:lstStyle/>
                    <a:p>
                      <a:r>
                        <a:rPr lang="en-US" altLang="zh-CN" sz="1350" dirty="0" smtClean="0"/>
                        <a:t>70</a:t>
                      </a:r>
                      <a:endParaRPr lang="zh-CN" altLang="en-US" sz="1350" dirty="0"/>
                    </a:p>
                  </a:txBody>
                  <a:tcPr marL="68579" marR="68579" marT="34290" marB="34290"/>
                </a:tc>
                <a:tc>
                  <a:txBody>
                    <a:bodyPr/>
                    <a:lstStyle/>
                    <a:p>
                      <a:r>
                        <a:rPr lang="en-US" altLang="zh-CN" sz="1350" dirty="0" smtClean="0"/>
                        <a:t>OBCE</a:t>
                      </a:r>
                      <a:endParaRPr lang="zh-CN" altLang="en-US" sz="1350" dirty="0"/>
                    </a:p>
                  </a:txBody>
                  <a:tcPr marL="68579" marR="68579" marT="34290" marB="34290"/>
                </a:tc>
              </a:tr>
              <a:tr h="407035">
                <a:tc>
                  <a:txBody>
                    <a:bodyPr/>
                    <a:lstStyle/>
                    <a:p>
                      <a:r>
                        <a:rPr lang="en-US" altLang="zh-CN" sz="1350" dirty="0" smtClean="0"/>
                        <a:t>4</a:t>
                      </a:r>
                      <a:endParaRPr lang="zh-CN" altLang="en-US" sz="1350" dirty="0"/>
                    </a:p>
                  </a:txBody>
                  <a:tcPr marL="68579" marR="68579" marT="34290" marB="34290"/>
                </a:tc>
                <a:tc>
                  <a:txBody>
                    <a:bodyPr/>
                    <a:lstStyle/>
                    <a:p>
                      <a:r>
                        <a:rPr lang="en-US" altLang="zh-CN" sz="1350" dirty="0" smtClean="0"/>
                        <a:t>70</a:t>
                      </a:r>
                      <a:endParaRPr lang="zh-CN" altLang="en-US" sz="1350" dirty="0"/>
                    </a:p>
                  </a:txBody>
                  <a:tcPr marL="68579" marR="68579" marT="34290" marB="34290"/>
                </a:tc>
                <a:tc>
                  <a:txBody>
                    <a:bodyPr/>
                    <a:lstStyle/>
                    <a:p>
                      <a:r>
                        <a:rPr lang="en-US" altLang="zh-CN" sz="1350" dirty="0" smtClean="0"/>
                        <a:t>90</a:t>
                      </a:r>
                      <a:endParaRPr lang="zh-CN" altLang="en-US" sz="1350" dirty="0"/>
                    </a:p>
                  </a:txBody>
                  <a:tcPr marL="68579" marR="68579" marT="34290" marB="34290"/>
                </a:tc>
                <a:tc>
                  <a:txBody>
                    <a:bodyPr/>
                    <a:lstStyle/>
                    <a:p>
                      <a:r>
                        <a:rPr lang="en-US" altLang="zh-CN" sz="1350" dirty="0" smtClean="0"/>
                        <a:t>OBCE</a:t>
                      </a:r>
                      <a:endParaRPr lang="zh-CN" altLang="en-US" sz="1350" dirty="0"/>
                    </a:p>
                  </a:txBody>
                  <a:tcPr marL="68579" marR="68579" marT="34290" marB="34290"/>
                </a:tc>
              </a:tr>
            </a:tbl>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内容占位符 2"/>
          <p:cNvSpPr>
            <a:spLocks noGrp="1"/>
          </p:cNvSpPr>
          <p:nvPr>
            <p:ph idx="1"/>
          </p:nvPr>
        </p:nvSpPr>
        <p:spPr>
          <a:xfrm>
            <a:off x="304800" y="1573530"/>
            <a:ext cx="8115300" cy="3602355"/>
          </a:xfrm>
        </p:spPr>
        <p:txBody>
          <a:bodyPr vert="horz" wrap="square" lIns="68580" tIns="34290" rIns="68580" bIns="34290" anchor="t">
            <a:noAutofit/>
          </a:bodyPr>
          <a:lstStyle/>
          <a:p>
            <a:pPr eaLnBrk="1" hangingPunct="1">
              <a:spcBef>
                <a:spcPct val="0"/>
              </a:spcBef>
              <a:buFontTx/>
              <a:buNone/>
            </a:pPr>
            <a:r>
              <a:rPr lang="zh-CN" altLang="en-US" sz="2100" dirty="0">
                <a:solidFill>
                  <a:srgbClr val="C00000"/>
                </a:solidFill>
              </a:rPr>
              <a:t>优点</a:t>
            </a:r>
          </a:p>
          <a:p>
            <a:pPr eaLnBrk="1" hangingPunct="1">
              <a:spcBef>
                <a:spcPct val="0"/>
              </a:spcBef>
              <a:buFontTx/>
              <a:buNone/>
            </a:pPr>
            <a:r>
              <a:rPr lang="en-US" altLang="zh-CN" sz="2100" dirty="0"/>
              <a:t>	</a:t>
            </a:r>
            <a:r>
              <a:rPr lang="zh-CN" altLang="en-US" sz="2100" dirty="0"/>
              <a:t>这种测试方法可以对程序进行</a:t>
            </a:r>
            <a:r>
              <a:rPr lang="zh-CN" altLang="en-US" sz="2100" dirty="0">
                <a:solidFill>
                  <a:srgbClr val="00B050"/>
                </a:solidFill>
              </a:rPr>
              <a:t>彻底</a:t>
            </a:r>
            <a:r>
              <a:rPr lang="zh-CN" altLang="en-US" sz="2100" dirty="0"/>
              <a:t>的测试，比前面五种的覆盖面</a:t>
            </a:r>
            <a:r>
              <a:rPr lang="zh-CN" altLang="en-US" sz="2100" dirty="0">
                <a:solidFill>
                  <a:srgbClr val="FF0000"/>
                </a:solidFill>
              </a:rPr>
              <a:t>都</a:t>
            </a:r>
            <a:r>
              <a:rPr lang="zh-CN" altLang="en-US" sz="2100" dirty="0"/>
              <a:t>广。</a:t>
            </a:r>
          </a:p>
          <a:p>
            <a:pPr eaLnBrk="1" hangingPunct="1">
              <a:spcBef>
                <a:spcPct val="0"/>
              </a:spcBef>
              <a:buFontTx/>
              <a:buNone/>
            </a:pPr>
            <a:endParaRPr lang="zh-CN" altLang="en-US" sz="2100" dirty="0"/>
          </a:p>
          <a:p>
            <a:pPr eaLnBrk="1" hangingPunct="1">
              <a:spcBef>
                <a:spcPct val="0"/>
              </a:spcBef>
              <a:buFontTx/>
              <a:buNone/>
            </a:pPr>
            <a:r>
              <a:rPr lang="zh-CN" altLang="en-US" sz="2100" dirty="0">
                <a:solidFill>
                  <a:srgbClr val="C00000"/>
                </a:solidFill>
              </a:rPr>
              <a:t>缺点</a:t>
            </a:r>
          </a:p>
          <a:p>
            <a:pPr eaLnBrk="1" hangingPunct="1">
              <a:spcBef>
                <a:spcPct val="0"/>
              </a:spcBef>
              <a:buFontTx/>
              <a:buNone/>
            </a:pPr>
            <a:r>
              <a:rPr lang="en-US" altLang="zh-CN" sz="2100" dirty="0"/>
              <a:t>	</a:t>
            </a:r>
            <a:r>
              <a:rPr lang="zh-CN" altLang="en-US" sz="2100" dirty="0"/>
              <a:t>由于路径覆盖需要对所有可能的路径进行测试（包括循环、组合、分支选择等），那么需要设计大量、复杂的测试用例，使得工作量呈</a:t>
            </a:r>
            <a:r>
              <a:rPr lang="zh-CN" altLang="en-US" sz="2100" dirty="0">
                <a:solidFill>
                  <a:srgbClr val="00B050"/>
                </a:solidFill>
              </a:rPr>
              <a:t>指数级增长</a:t>
            </a:r>
            <a:r>
              <a:rPr lang="zh-CN" altLang="en-US" sz="2100" dirty="0"/>
              <a:t>。而在有些情况下，一些执行路径是不可能被执行的。</a:t>
            </a:r>
          </a:p>
          <a:p>
            <a:pPr eaLnBrk="1" hangingPunct="1">
              <a:spcBef>
                <a:spcPct val="0"/>
              </a:spcBef>
              <a:buFont typeface="Wingdings 2" panose="05020102010507070707" pitchFamily="18" charset="2"/>
              <a:buChar char=""/>
            </a:pPr>
            <a:endParaRPr lang="zh-CN" altLang="en-US" sz="2100" dirty="0"/>
          </a:p>
        </p:txBody>
      </p:sp>
      <p:sp>
        <p:nvSpPr>
          <p:cNvPr id="20483" name="日期占位符 3"/>
          <p:cNvSpPr txBox="1">
            <a:spLocks noGrp="1"/>
          </p:cNvSpPr>
          <p:nvPr>
            <p:ph type="dt" sz="half" idx="10"/>
          </p:nvPr>
        </p:nvSpPr>
        <p:spPr>
          <a:noFill/>
          <a:ln>
            <a:noFill/>
          </a:ln>
        </p:spPr>
        <p:txBody>
          <a:bodyPr anchor="b"/>
          <a:lstStyle/>
          <a:p>
            <a:pPr marL="0" indent="0" eaLnBrk="1" hangingPunct="1">
              <a:spcBef>
                <a:spcPct val="0"/>
              </a:spcBef>
              <a:buClrTx/>
              <a:buSzTx/>
              <a:buFontTx/>
              <a:buNone/>
            </a:pPr>
            <a:r>
              <a:rPr lang="en-US" altLang="zh-CN" sz="750" dirty="0">
                <a:latin typeface="Arial" panose="020B0604020202020204" pitchFamily="34" charset="0"/>
                <a:ea typeface="宋体" panose="02010600030101010101" pitchFamily="2" charset="-122"/>
              </a:rPr>
              <a:t>   《</a:t>
            </a:r>
            <a:r>
              <a:rPr lang="zh-CN" altLang="en-US" sz="750" dirty="0">
                <a:latin typeface="Arial" panose="020B0604020202020204" pitchFamily="34" charset="0"/>
                <a:ea typeface="宋体" panose="02010600030101010101" pitchFamily="2" charset="-122"/>
              </a:rPr>
              <a:t>软件工程</a:t>
            </a:r>
            <a:r>
              <a:rPr lang="en-US" altLang="zh-CN" sz="750" dirty="0">
                <a:latin typeface="Arial" panose="020B0604020202020204" pitchFamily="34" charset="0"/>
                <a:ea typeface="宋体" panose="02010600030101010101" pitchFamily="2" charset="-122"/>
              </a:rPr>
              <a:t>》</a:t>
            </a:r>
            <a:r>
              <a:rPr lang="zh-CN" altLang="en-US" sz="750" dirty="0">
                <a:latin typeface="Arial" panose="020B0604020202020204" pitchFamily="34" charset="0"/>
                <a:ea typeface="宋体" panose="02010600030101010101" pitchFamily="2" charset="-122"/>
              </a:rPr>
              <a:t>教学</a:t>
            </a:r>
          </a:p>
        </p:txBody>
      </p:sp>
      <p:sp>
        <p:nvSpPr>
          <p:cNvPr id="24578" name="标题 1"/>
          <p:cNvSpPr>
            <a:spLocks noGrp="1"/>
          </p:cNvSpPr>
          <p:nvPr>
            <p:ph type="title"/>
          </p:nvPr>
        </p:nvSpPr>
        <p:spPr>
          <a:xfrm>
            <a:off x="305277" y="857250"/>
            <a:ext cx="7797662" cy="863974"/>
          </a:xfrm>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54610" marR="0" lvl="0" indent="0" algn="l" defTabSz="914400" rtl="0" eaLnBrk="1" fontAlgn="auto" latinLnBrk="0" hangingPunct="1">
              <a:lnSpc>
                <a:spcPct val="100000"/>
              </a:lnSpc>
              <a:spcBef>
                <a:spcPct val="0"/>
              </a:spcBef>
              <a:spcAft>
                <a:spcPts val="0"/>
              </a:spcAft>
              <a:buClrTx/>
              <a:buSzTx/>
              <a:buFontTx/>
              <a:buNone/>
              <a:defRPr/>
            </a:pPr>
            <a:r>
              <a:rPr kumimoji="0" lang="zh-CN" altLang="en-US" sz="3075" b="1" i="0" u="none" strike="noStrike" kern="1200" cap="none" spc="0" normalizeH="0" baseline="0" noProof="0" smtClean="0">
                <a:ln>
                  <a:noFill/>
                </a:ln>
                <a:solidFill>
                  <a:schemeClr val="tx2">
                    <a:tint val="100000"/>
                    <a:shade val="90000"/>
                    <a:satMod val="250000"/>
                    <a:alpha val="100000"/>
                  </a:schemeClr>
                </a:solidFill>
                <a:effectLst>
                  <a:outerShdw blurRad="31750" dist="25400" dir="5400000" algn="tl" rotWithShape="0">
                    <a:srgbClr val="000000">
                      <a:alpha val="25000"/>
                    </a:srgbClr>
                  </a:outerShdw>
                </a:effectLst>
                <a:uLnTx/>
                <a:uFillTx/>
                <a:latin typeface="+mj-lt"/>
                <a:ea typeface="+mj-ea"/>
                <a:cs typeface="+mj-cs"/>
              </a:rPr>
              <a:t>路径覆盖</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458">
                                            <p:txEl>
                                              <p:pRg st="1" end="1"/>
                                            </p:txEl>
                                          </p:spTgt>
                                        </p:tgtEl>
                                        <p:attrNameLst>
                                          <p:attrName>style.visibility</p:attrName>
                                        </p:attrNameLst>
                                      </p:cBhvr>
                                      <p:to>
                                        <p:strVal val="visible"/>
                                      </p:to>
                                    </p:set>
                                    <p:anim calcmode="lin" valueType="num">
                                      <p:cBhvr additive="base">
                                        <p:cTn id="7" dur="500" fill="hold"/>
                                        <p:tgtEl>
                                          <p:spTgt spid="19458">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9458">
                                            <p:txEl>
                                              <p:charRg st="39" end="129"/>
                                            </p:txEl>
                                          </p:spTgt>
                                        </p:tgtEl>
                                        <p:attrNameLst>
                                          <p:attrName>style.visibility</p:attrName>
                                        </p:attrNameLst>
                                      </p:cBhvr>
                                      <p:to>
                                        <p:strVal val="visible"/>
                                      </p:to>
                                    </p:set>
                                    <p:anim calcmode="lin" valueType="num">
                                      <p:cBhvr additive="base">
                                        <p:cTn id="13" dur="500" fill="hold"/>
                                        <p:tgtEl>
                                          <p:spTgt spid="19458">
                                            <p:txEl>
                                              <p:charRg st="39" end="129"/>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458">
                                            <p:txEl>
                                              <p:charRg st="39" end="12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内容占位符 2"/>
          <p:cNvSpPr>
            <a:spLocks noGrp="1"/>
          </p:cNvSpPr>
          <p:nvPr>
            <p:ph idx="1"/>
          </p:nvPr>
        </p:nvSpPr>
        <p:spPr>
          <a:xfrm>
            <a:off x="418624" y="1780699"/>
            <a:ext cx="8306753" cy="3297079"/>
          </a:xfrm>
        </p:spPr>
        <p:txBody>
          <a:bodyPr vert="horz" wrap="square" lIns="68580" tIns="34290" rIns="68580" bIns="34290" anchor="t"/>
          <a:lstStyle/>
          <a:p>
            <a:pPr indent="-255270" eaLnBrk="1" hangingPunct="1">
              <a:lnSpc>
                <a:spcPct val="150000"/>
              </a:lnSpc>
              <a:buNone/>
            </a:pPr>
            <a:r>
              <a:rPr lang="en-US" altLang="zh-CN" b="1" dirty="0"/>
              <a:t>	</a:t>
            </a:r>
            <a:r>
              <a:rPr lang="zh-CN" altLang="en-US" b="1" dirty="0"/>
              <a:t>基本路径法的定义</a:t>
            </a:r>
            <a:r>
              <a:rPr lang="zh-CN" altLang="en-US" dirty="0"/>
              <a:t>：</a:t>
            </a:r>
            <a:endParaRPr lang="en-US" altLang="zh-CN" dirty="0"/>
          </a:p>
          <a:p>
            <a:pPr indent="-255270" eaLnBrk="1" hangingPunct="1">
              <a:lnSpc>
                <a:spcPct val="150000"/>
              </a:lnSpc>
              <a:buNone/>
            </a:pPr>
            <a:r>
              <a:rPr lang="en-US" altLang="zh-CN" dirty="0"/>
              <a:t>                   </a:t>
            </a:r>
            <a:r>
              <a:rPr lang="zh-CN" altLang="en-US" sz="2700" dirty="0"/>
              <a:t>在</a:t>
            </a:r>
            <a:r>
              <a:rPr lang="zh-CN" altLang="en-US" sz="2700" dirty="0">
                <a:solidFill>
                  <a:srgbClr val="FF0000"/>
                </a:solidFill>
              </a:rPr>
              <a:t>控制流图</a:t>
            </a:r>
            <a:r>
              <a:rPr lang="zh-CN" altLang="en-US" sz="2700" dirty="0"/>
              <a:t>的基础上，通过分析</a:t>
            </a:r>
            <a:r>
              <a:rPr lang="zh-CN" altLang="en-US" sz="2700" dirty="0">
                <a:solidFill>
                  <a:srgbClr val="00B050"/>
                </a:solidFill>
              </a:rPr>
              <a:t>控制结构</a:t>
            </a:r>
            <a:r>
              <a:rPr lang="zh-CN" altLang="en-US" sz="2700" dirty="0"/>
              <a:t>的</a:t>
            </a:r>
            <a:r>
              <a:rPr lang="zh-CN" altLang="en-US" sz="2700" dirty="0">
                <a:solidFill>
                  <a:srgbClr val="00B050"/>
                </a:solidFill>
              </a:rPr>
              <a:t>环形复杂度</a:t>
            </a:r>
            <a:r>
              <a:rPr lang="zh-CN" altLang="en-US" sz="2700" dirty="0"/>
              <a:t>，导出执行路径的基本集，再从该基本集设计测试用例。</a:t>
            </a:r>
          </a:p>
        </p:txBody>
      </p:sp>
      <p:sp>
        <p:nvSpPr>
          <p:cNvPr id="33794" name="标题 1"/>
          <p:cNvSpPr>
            <a:spLocks noGrp="1"/>
          </p:cNvSpPr>
          <p:nvPr>
            <p:ph type="title"/>
          </p:nvPr>
        </p:nvSpPr>
        <p:spPr>
          <a:xfrm>
            <a:off x="210979" y="857487"/>
            <a:ext cx="6172200" cy="857250"/>
          </a:xfrm>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3075" b="1" i="0" u="none" strike="noStrike" kern="1200" cap="none" spc="0" normalizeH="0" baseline="0" noProof="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2</a:t>
            </a:r>
            <a:r>
              <a:rPr kumimoji="0" lang="zh-CN" altLang="en-US" sz="3075" b="1" i="0" u="none" strike="noStrike" kern="1200" cap="none" spc="0" normalizeH="0" baseline="0" noProof="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、基本路径法 </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内容占位符 2"/>
          <p:cNvSpPr>
            <a:spLocks noGrp="1"/>
          </p:cNvSpPr>
          <p:nvPr>
            <p:ph idx="1"/>
          </p:nvPr>
        </p:nvSpPr>
        <p:spPr>
          <a:xfrm>
            <a:off x="217646" y="1497806"/>
            <a:ext cx="8565356" cy="3545681"/>
          </a:xfrm>
        </p:spPr>
        <p:txBody>
          <a:bodyPr vert="horz" wrap="square" lIns="68580" tIns="34290" rIns="68580" bIns="34290" anchor="t"/>
          <a:lstStyle/>
          <a:p>
            <a:pPr indent="-255270" eaLnBrk="1" hangingPunct="1">
              <a:lnSpc>
                <a:spcPct val="150000"/>
              </a:lnSpc>
              <a:buNone/>
            </a:pPr>
            <a:r>
              <a:rPr lang="en-US" altLang="zh-CN" dirty="0"/>
              <a:t>1.</a:t>
            </a:r>
            <a:r>
              <a:rPr lang="zh-CN" altLang="en-US" dirty="0">
                <a:solidFill>
                  <a:srgbClr val="FF0000"/>
                </a:solidFill>
              </a:rPr>
              <a:t>画出</a:t>
            </a:r>
            <a:r>
              <a:rPr lang="zh-CN" altLang="en-US" dirty="0"/>
              <a:t>程序流程图</a:t>
            </a:r>
            <a:r>
              <a:rPr lang="en-US" altLang="zh-CN" dirty="0"/>
              <a:t>,</a:t>
            </a:r>
            <a:r>
              <a:rPr lang="zh-CN" altLang="en-US" dirty="0"/>
              <a:t>转变为程序的</a:t>
            </a:r>
            <a:r>
              <a:rPr lang="zh-CN" altLang="en-US" dirty="0">
                <a:solidFill>
                  <a:srgbClr val="00B050"/>
                </a:solidFill>
              </a:rPr>
              <a:t>控制流图</a:t>
            </a:r>
            <a:r>
              <a:rPr lang="zh-CN" altLang="en-US" dirty="0"/>
              <a:t> </a:t>
            </a:r>
            <a:r>
              <a:rPr lang="en-US" altLang="zh-CN" dirty="0"/>
              <a:t>(</a:t>
            </a:r>
            <a:r>
              <a:rPr lang="zh-CN" altLang="en-US" dirty="0"/>
              <a:t>选择或多分支结构中，分支的汇聚处应有一个汇聚结点</a:t>
            </a:r>
            <a:r>
              <a:rPr lang="en-US" altLang="zh-CN" dirty="0"/>
              <a:t>)</a:t>
            </a:r>
            <a:r>
              <a:rPr lang="zh-CN" altLang="en-US" dirty="0"/>
              <a:t>；</a:t>
            </a:r>
            <a:endParaRPr lang="en-US" altLang="zh-CN" dirty="0"/>
          </a:p>
          <a:p>
            <a:pPr indent="-255270" eaLnBrk="1" hangingPunct="1">
              <a:lnSpc>
                <a:spcPct val="150000"/>
              </a:lnSpc>
              <a:buNone/>
            </a:pPr>
            <a:r>
              <a:rPr lang="en-US" altLang="zh-CN" dirty="0"/>
              <a:t>2.</a:t>
            </a:r>
            <a:r>
              <a:rPr lang="zh-CN" altLang="en-US" dirty="0">
                <a:solidFill>
                  <a:srgbClr val="FF0000"/>
                </a:solidFill>
              </a:rPr>
              <a:t>标识</a:t>
            </a:r>
            <a:r>
              <a:rPr lang="zh-CN" altLang="en-US" dirty="0"/>
              <a:t>清楚节点数目，分清边、区域</a:t>
            </a:r>
            <a:r>
              <a:rPr lang="en-US" altLang="zh-CN" dirty="0"/>
              <a:t>,</a:t>
            </a:r>
            <a:r>
              <a:rPr lang="zh-CN" altLang="en-US" dirty="0">
                <a:solidFill>
                  <a:srgbClr val="FF0000"/>
                </a:solidFill>
              </a:rPr>
              <a:t>计算圈（环形）复杂度</a:t>
            </a:r>
            <a:r>
              <a:rPr lang="zh-CN" altLang="en-US" dirty="0"/>
              <a:t>：</a:t>
            </a:r>
            <a:endParaRPr lang="en-US" altLang="zh-CN" dirty="0"/>
          </a:p>
          <a:p>
            <a:pPr indent="-255270" eaLnBrk="1" hangingPunct="1">
              <a:lnSpc>
                <a:spcPct val="150000"/>
              </a:lnSpc>
              <a:buNone/>
            </a:pPr>
            <a:r>
              <a:rPr lang="en-US" altLang="zh-CN" dirty="0">
                <a:solidFill>
                  <a:srgbClr val="00B0F0"/>
                </a:solidFill>
              </a:rPr>
              <a:t>             </a:t>
            </a:r>
            <a:r>
              <a:rPr lang="zh-CN" altLang="en-US" dirty="0">
                <a:solidFill>
                  <a:srgbClr val="00B0F0"/>
                </a:solidFill>
              </a:rPr>
              <a:t>圈复杂度</a:t>
            </a:r>
            <a:r>
              <a:rPr lang="en-US" altLang="zh-CN" dirty="0">
                <a:solidFill>
                  <a:srgbClr val="00B0F0"/>
                </a:solidFill>
              </a:rPr>
              <a:t>=</a:t>
            </a:r>
            <a:r>
              <a:rPr lang="zh-CN" altLang="en-US" dirty="0">
                <a:solidFill>
                  <a:srgbClr val="00B0F0"/>
                </a:solidFill>
              </a:rPr>
              <a:t>边数</a:t>
            </a:r>
            <a:r>
              <a:rPr lang="en-US" altLang="zh-CN" dirty="0">
                <a:solidFill>
                  <a:srgbClr val="00B0F0"/>
                </a:solidFill>
              </a:rPr>
              <a:t>-</a:t>
            </a:r>
            <a:r>
              <a:rPr lang="zh-CN" altLang="en-US" dirty="0">
                <a:solidFill>
                  <a:srgbClr val="00B0F0"/>
                </a:solidFill>
              </a:rPr>
              <a:t>结点数</a:t>
            </a:r>
            <a:r>
              <a:rPr lang="en-US" altLang="zh-CN" dirty="0">
                <a:solidFill>
                  <a:srgbClr val="00B0F0"/>
                </a:solidFill>
              </a:rPr>
              <a:t>+2</a:t>
            </a:r>
            <a:r>
              <a:rPr lang="zh-CN" altLang="en-US" dirty="0">
                <a:solidFill>
                  <a:srgbClr val="00B0F0"/>
                </a:solidFill>
              </a:rPr>
              <a:t>；</a:t>
            </a:r>
            <a:endParaRPr lang="en-US" altLang="zh-CN" dirty="0">
              <a:solidFill>
                <a:srgbClr val="00B0F0"/>
              </a:solidFill>
            </a:endParaRPr>
          </a:p>
          <a:p>
            <a:pPr indent="-255270" eaLnBrk="1" hangingPunct="1">
              <a:lnSpc>
                <a:spcPct val="150000"/>
              </a:lnSpc>
              <a:buNone/>
            </a:pPr>
            <a:r>
              <a:rPr lang="en-US" altLang="zh-CN" dirty="0">
                <a:solidFill>
                  <a:srgbClr val="00B0F0"/>
                </a:solidFill>
              </a:rPr>
              <a:t>   </a:t>
            </a:r>
            <a:r>
              <a:rPr lang="zh-CN" altLang="en-US" dirty="0"/>
              <a:t>或者</a:t>
            </a:r>
            <a:r>
              <a:rPr lang="zh-CN" altLang="en-US" dirty="0">
                <a:solidFill>
                  <a:srgbClr val="00B0F0"/>
                </a:solidFill>
              </a:rPr>
              <a:t>圈复杂度</a:t>
            </a:r>
            <a:r>
              <a:rPr lang="en-US" altLang="zh-CN" dirty="0">
                <a:solidFill>
                  <a:srgbClr val="00B0F0"/>
                </a:solidFill>
              </a:rPr>
              <a:t>=</a:t>
            </a:r>
            <a:r>
              <a:rPr lang="zh-CN" altLang="en-US" dirty="0">
                <a:solidFill>
                  <a:srgbClr val="00B0F0"/>
                </a:solidFill>
              </a:rPr>
              <a:t>判定结点数</a:t>
            </a:r>
            <a:r>
              <a:rPr lang="en-US" altLang="zh-CN" dirty="0">
                <a:solidFill>
                  <a:srgbClr val="00B0F0"/>
                </a:solidFill>
              </a:rPr>
              <a:t>+1</a:t>
            </a:r>
            <a:r>
              <a:rPr lang="zh-CN" altLang="en-US" dirty="0"/>
              <a:t>；</a:t>
            </a:r>
            <a:endParaRPr lang="en-US" altLang="zh-CN" dirty="0"/>
          </a:p>
          <a:p>
            <a:pPr indent="-255270" eaLnBrk="1" hangingPunct="1">
              <a:lnSpc>
                <a:spcPct val="150000"/>
              </a:lnSpc>
              <a:buNone/>
            </a:pPr>
            <a:r>
              <a:rPr lang="en-US" altLang="zh-CN" dirty="0"/>
              <a:t>   </a:t>
            </a:r>
            <a:r>
              <a:rPr lang="zh-CN" altLang="en-US" dirty="0"/>
              <a:t>或者</a:t>
            </a:r>
            <a:r>
              <a:rPr lang="zh-CN" altLang="en-US" dirty="0">
                <a:solidFill>
                  <a:srgbClr val="00B0F0"/>
                </a:solidFill>
              </a:rPr>
              <a:t>圈复杂度</a:t>
            </a:r>
            <a:r>
              <a:rPr lang="en-US" altLang="zh-CN" dirty="0">
                <a:solidFill>
                  <a:srgbClr val="00B0F0"/>
                </a:solidFill>
              </a:rPr>
              <a:t>=</a:t>
            </a:r>
            <a:r>
              <a:rPr lang="zh-CN" altLang="en-US" dirty="0">
                <a:solidFill>
                  <a:srgbClr val="00B0F0"/>
                </a:solidFill>
              </a:rPr>
              <a:t>区域数</a:t>
            </a:r>
            <a:r>
              <a:rPr lang="zh-CN" altLang="en-US" dirty="0"/>
              <a:t>；</a:t>
            </a:r>
            <a:endParaRPr lang="en-US" altLang="zh-CN" dirty="0"/>
          </a:p>
          <a:p>
            <a:pPr indent="-255270" eaLnBrk="1" hangingPunct="1">
              <a:lnSpc>
                <a:spcPct val="150000"/>
              </a:lnSpc>
              <a:buNone/>
            </a:pPr>
            <a:r>
              <a:rPr lang="en-US" altLang="zh-CN" dirty="0"/>
              <a:t>3.</a:t>
            </a:r>
            <a:r>
              <a:rPr lang="zh-CN" altLang="en-US" dirty="0"/>
              <a:t>根据</a:t>
            </a:r>
            <a:r>
              <a:rPr lang="zh-CN" altLang="en-US" dirty="0">
                <a:solidFill>
                  <a:srgbClr val="FF0000"/>
                </a:solidFill>
              </a:rPr>
              <a:t>圈复杂度</a:t>
            </a:r>
            <a:r>
              <a:rPr lang="zh-CN" altLang="en-US" dirty="0"/>
              <a:t>确定基本路径集合中的独立路径数，</a:t>
            </a:r>
            <a:r>
              <a:rPr lang="en-US" altLang="zh-CN" dirty="0"/>
              <a:t>(</a:t>
            </a:r>
            <a:r>
              <a:rPr lang="zh-CN" altLang="en-US" dirty="0"/>
              <a:t>确定程序中每个可执行语句至少执行一次</a:t>
            </a:r>
            <a:r>
              <a:rPr lang="en-US" altLang="zh-CN" dirty="0"/>
              <a:t>)</a:t>
            </a:r>
            <a:r>
              <a:rPr lang="zh-CN" altLang="en-US" dirty="0"/>
              <a:t>；（</a:t>
            </a:r>
            <a:r>
              <a:rPr lang="zh-CN" altLang="en-US" dirty="0">
                <a:solidFill>
                  <a:srgbClr val="92D050"/>
                </a:solidFill>
              </a:rPr>
              <a:t>也可以简称为导出测试用例</a:t>
            </a:r>
            <a:r>
              <a:rPr lang="zh-CN" altLang="en-US" dirty="0"/>
              <a:t>）</a:t>
            </a:r>
            <a:endParaRPr lang="en-US" altLang="zh-CN" dirty="0"/>
          </a:p>
          <a:p>
            <a:pPr indent="-255270" eaLnBrk="1" hangingPunct="1">
              <a:lnSpc>
                <a:spcPct val="150000"/>
              </a:lnSpc>
              <a:buNone/>
            </a:pPr>
            <a:r>
              <a:rPr lang="en-US" altLang="zh-CN" dirty="0"/>
              <a:t>4.</a:t>
            </a:r>
            <a:r>
              <a:rPr lang="zh-CN" altLang="en-US" dirty="0"/>
              <a:t>根据</a:t>
            </a:r>
            <a:r>
              <a:rPr lang="zh-CN" altLang="en-US" dirty="0">
                <a:solidFill>
                  <a:srgbClr val="FF0000"/>
                </a:solidFill>
              </a:rPr>
              <a:t>独立路径数</a:t>
            </a:r>
            <a:r>
              <a:rPr lang="zh-CN" altLang="en-US" dirty="0"/>
              <a:t>选取数据</a:t>
            </a:r>
            <a:r>
              <a:rPr lang="zh-CN" altLang="en-US" dirty="0">
                <a:solidFill>
                  <a:srgbClr val="FF0000"/>
                </a:solidFill>
              </a:rPr>
              <a:t>设计</a:t>
            </a:r>
            <a:r>
              <a:rPr lang="zh-CN" altLang="en-US" dirty="0"/>
              <a:t>测试用例。</a:t>
            </a:r>
          </a:p>
        </p:txBody>
      </p:sp>
      <p:sp>
        <p:nvSpPr>
          <p:cNvPr id="32770" name="日期占位符 3"/>
          <p:cNvSpPr>
            <a:spLocks noGrp="1"/>
          </p:cNvSpPr>
          <p:nvPr>
            <p:ph type="dt" sz="half" idx="2"/>
          </p:nvPr>
        </p:nvSpPr>
        <p:spPr>
          <a:noFill/>
          <a:ln>
            <a:noFill/>
          </a:ln>
        </p:spPr>
        <p:txBody>
          <a:bodyPr anchor="b"/>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r>
              <a:rPr lang="en-US" altLang="zh-CN" sz="750" dirty="0">
                <a:latin typeface="Arial" panose="020B0604020202020204" pitchFamily="34" charset="0"/>
              </a:rPr>
              <a:t>   </a:t>
            </a:r>
            <a:endParaRPr lang="zh-CN" altLang="en-US" sz="750" dirty="0">
              <a:latin typeface="Arial" panose="020B0604020202020204" pitchFamily="34" charset="0"/>
              <a:ea typeface="宋体" panose="02010600030101010101" pitchFamily="2" charset="-122"/>
            </a:endParaRPr>
          </a:p>
        </p:txBody>
      </p:sp>
      <p:sp>
        <p:nvSpPr>
          <p:cNvPr id="34818" name="标题 1"/>
          <p:cNvSpPr>
            <a:spLocks noGrp="1"/>
          </p:cNvSpPr>
          <p:nvPr>
            <p:ph type="title"/>
          </p:nvPr>
        </p:nvSpPr>
        <p:spPr>
          <a:xfrm>
            <a:off x="235" y="857186"/>
            <a:ext cx="6172200" cy="857251"/>
          </a:xfrm>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075"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基本路径法 </a:t>
            </a:r>
            <a:r>
              <a:rPr kumimoji="0" lang="en-US" altLang="zh-CN" sz="3075"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a:t>
            </a:r>
            <a:r>
              <a:rPr kumimoji="0" lang="zh-CN" altLang="en-US" sz="3075"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设计步骤</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内容占位符 2"/>
          <p:cNvSpPr>
            <a:spLocks noGrp="1"/>
          </p:cNvSpPr>
          <p:nvPr>
            <p:ph idx="1"/>
          </p:nvPr>
        </p:nvSpPr>
        <p:spPr>
          <a:xfrm>
            <a:off x="285750" y="1591628"/>
            <a:ext cx="8261985" cy="3388995"/>
          </a:xfrm>
        </p:spPr>
        <p:txBody>
          <a:bodyPr vert="horz" wrap="square" lIns="68580" tIns="34290" rIns="68580" bIns="34290" anchor="t">
            <a:normAutofit fontScale="90000" lnSpcReduction="20000"/>
          </a:bodyPr>
          <a:lstStyle/>
          <a:p>
            <a:pPr eaLnBrk="1" fontAlgn="base" hangingPunct="1">
              <a:lnSpc>
                <a:spcPct val="150000"/>
              </a:lnSpc>
            </a:pPr>
            <a:r>
              <a:rPr lang="zh-CN" altLang="en-US" sz="2400" strike="noStrike" noProof="1">
                <a:latin typeface="宋体" panose="02010600030101010101" pitchFamily="2" charset="-122"/>
                <a:ea typeface="华文楷体" pitchFamily="2" charset="-122"/>
              </a:rPr>
              <a:t>控制流图（</a:t>
            </a:r>
            <a:r>
              <a:rPr lang="en-US" altLang="zh-CN" sz="2400" strike="noStrike" noProof="1">
                <a:latin typeface="宋体" panose="02010600030101010101" pitchFamily="2" charset="-122"/>
                <a:ea typeface="华文楷体" pitchFamily="2" charset="-122"/>
              </a:rPr>
              <a:t>Control Flow Graph</a:t>
            </a:r>
            <a:r>
              <a:rPr lang="zh-CN" altLang="en-US" sz="2400" strike="noStrike" noProof="1">
                <a:latin typeface="宋体" panose="02010600030101010101" pitchFamily="2" charset="-122"/>
                <a:ea typeface="华文楷体" pitchFamily="2" charset="-122"/>
              </a:rPr>
              <a:t>），程序流程图的简化，由</a:t>
            </a:r>
            <a:r>
              <a:rPr lang="zh-CN" altLang="en-US" sz="2400" strike="noStrike" noProof="1">
                <a:solidFill>
                  <a:srgbClr val="FF0000"/>
                </a:solidFill>
                <a:latin typeface="宋体" panose="02010600030101010101" pitchFamily="2" charset="-122"/>
                <a:ea typeface="华文楷体" pitchFamily="2" charset="-122"/>
              </a:rPr>
              <a:t>节点</a:t>
            </a:r>
            <a:r>
              <a:rPr lang="zh-CN" altLang="en-US" sz="2400" strike="noStrike" noProof="1">
                <a:latin typeface="宋体" panose="02010600030101010101" pitchFamily="2" charset="-122"/>
                <a:ea typeface="华文楷体" pitchFamily="2" charset="-122"/>
              </a:rPr>
              <a:t>和</a:t>
            </a:r>
            <a:r>
              <a:rPr lang="zh-CN" altLang="en-US" sz="2400" strike="noStrike" noProof="1">
                <a:solidFill>
                  <a:srgbClr val="FF0000"/>
                </a:solidFill>
                <a:latin typeface="宋体" panose="02010600030101010101" pitchFamily="2" charset="-122"/>
                <a:ea typeface="华文楷体" pitchFamily="2" charset="-122"/>
              </a:rPr>
              <a:t>控制边</a:t>
            </a:r>
            <a:r>
              <a:rPr lang="zh-CN" altLang="en-US" sz="2400" strike="noStrike" noProof="1">
                <a:latin typeface="宋体" panose="02010600030101010101" pitchFamily="2" charset="-122"/>
                <a:ea typeface="华文楷体" pitchFamily="2" charset="-122"/>
              </a:rPr>
              <a:t>组成的。</a:t>
            </a:r>
          </a:p>
          <a:p>
            <a:pPr eaLnBrk="1" fontAlgn="base" hangingPunct="1">
              <a:lnSpc>
                <a:spcPct val="150000"/>
              </a:lnSpc>
            </a:pPr>
            <a:r>
              <a:rPr lang="zh-CN" altLang="en-US" sz="2400" strike="noStrike" noProof="1">
                <a:latin typeface="宋体" panose="02010600030101010101" pitchFamily="2" charset="-122"/>
                <a:ea typeface="华文楷体" pitchFamily="2" charset="-122"/>
              </a:rPr>
              <a:t>控制流图有以下几个特点：</a:t>
            </a:r>
          </a:p>
          <a:p>
            <a:pPr lvl="1" eaLnBrk="1" fontAlgn="base" hangingPunct="1">
              <a:lnSpc>
                <a:spcPct val="150000"/>
              </a:lnSpc>
            </a:pPr>
            <a:r>
              <a:rPr lang="en-US" altLang="zh-CN" sz="2100" strike="noStrike" noProof="1">
                <a:latin typeface="宋体" panose="02010600030101010101" pitchFamily="2" charset="-122"/>
                <a:ea typeface="华文楷体" pitchFamily="2" charset="-122"/>
              </a:rPr>
              <a:t>1</a:t>
            </a:r>
            <a:r>
              <a:rPr lang="zh-CN" altLang="en-US" sz="2100" strike="noStrike" noProof="1">
                <a:latin typeface="宋体" panose="02010600030101010101" pitchFamily="2" charset="-122"/>
                <a:ea typeface="华文楷体" pitchFamily="2" charset="-122"/>
              </a:rPr>
              <a:t>、具有</a:t>
            </a:r>
            <a:r>
              <a:rPr lang="zh-CN" altLang="en-US" sz="2100" strike="noStrike" noProof="1">
                <a:solidFill>
                  <a:srgbClr val="FF0000"/>
                </a:solidFill>
                <a:latin typeface="宋体" panose="02010600030101010101" pitchFamily="2" charset="-122"/>
                <a:ea typeface="华文楷体" pitchFamily="2" charset="-122"/>
              </a:rPr>
              <a:t>唯一入口</a:t>
            </a:r>
            <a:r>
              <a:rPr lang="zh-CN" altLang="en-US" sz="2100" strike="noStrike" noProof="1">
                <a:latin typeface="宋体" panose="02010600030101010101" pitchFamily="2" charset="-122"/>
                <a:ea typeface="华文楷体" pitchFamily="2" charset="-122"/>
              </a:rPr>
              <a:t>节点，即</a:t>
            </a:r>
            <a:r>
              <a:rPr lang="zh-CN" altLang="en-US" sz="2100" strike="noStrike" noProof="1">
                <a:solidFill>
                  <a:srgbClr val="C00000"/>
                </a:solidFill>
                <a:latin typeface="宋体" panose="02010600030101010101" pitchFamily="2" charset="-122"/>
                <a:ea typeface="华文楷体" pitchFamily="2" charset="-122"/>
              </a:rPr>
              <a:t>源节点</a:t>
            </a:r>
            <a:r>
              <a:rPr lang="zh-CN" altLang="en-US" sz="2100" strike="noStrike" noProof="1">
                <a:latin typeface="宋体" panose="02010600030101010101" pitchFamily="2" charset="-122"/>
                <a:ea typeface="华文楷体" pitchFamily="2" charset="-122"/>
              </a:rPr>
              <a:t>，表示程序段的开始语句；</a:t>
            </a:r>
          </a:p>
          <a:p>
            <a:pPr lvl="1" eaLnBrk="1" fontAlgn="base" hangingPunct="1">
              <a:lnSpc>
                <a:spcPct val="150000"/>
              </a:lnSpc>
            </a:pPr>
            <a:r>
              <a:rPr lang="en-US" altLang="zh-CN" sz="2100" strike="noStrike" noProof="1">
                <a:latin typeface="宋体" panose="02010600030101010101" pitchFamily="2" charset="-122"/>
                <a:ea typeface="华文楷体" pitchFamily="2" charset="-122"/>
              </a:rPr>
              <a:t>2</a:t>
            </a:r>
            <a:r>
              <a:rPr lang="zh-CN" altLang="en-US" sz="2100" strike="noStrike" noProof="1">
                <a:latin typeface="宋体" panose="02010600030101010101" pitchFamily="2" charset="-122"/>
                <a:ea typeface="华文楷体" pitchFamily="2" charset="-122"/>
              </a:rPr>
              <a:t>、具有</a:t>
            </a:r>
            <a:r>
              <a:rPr lang="zh-CN" altLang="en-US" sz="2100" strike="noStrike" noProof="1">
                <a:solidFill>
                  <a:srgbClr val="FF0000"/>
                </a:solidFill>
                <a:latin typeface="宋体" panose="02010600030101010101" pitchFamily="2" charset="-122"/>
                <a:ea typeface="华文楷体" pitchFamily="2" charset="-122"/>
              </a:rPr>
              <a:t>唯一出口</a:t>
            </a:r>
            <a:r>
              <a:rPr lang="zh-CN" altLang="en-US" sz="2100" strike="noStrike" noProof="1">
                <a:latin typeface="宋体" panose="02010600030101010101" pitchFamily="2" charset="-122"/>
                <a:ea typeface="华文楷体" pitchFamily="2" charset="-122"/>
              </a:rPr>
              <a:t>节点，即</a:t>
            </a:r>
            <a:r>
              <a:rPr lang="zh-CN" altLang="en-US" sz="2100" strike="noStrike" noProof="1">
                <a:solidFill>
                  <a:srgbClr val="C00000"/>
                </a:solidFill>
                <a:latin typeface="宋体" panose="02010600030101010101" pitchFamily="2" charset="-122"/>
                <a:ea typeface="华文楷体" pitchFamily="2" charset="-122"/>
              </a:rPr>
              <a:t>汇节点</a:t>
            </a:r>
            <a:r>
              <a:rPr lang="zh-CN" altLang="en-US" sz="2100" strike="noStrike" noProof="1">
                <a:latin typeface="宋体" panose="02010600030101010101" pitchFamily="2" charset="-122"/>
                <a:ea typeface="华文楷体" pitchFamily="2" charset="-122"/>
              </a:rPr>
              <a:t>，表示程序段的结束语句；</a:t>
            </a:r>
          </a:p>
          <a:p>
            <a:pPr lvl="1" eaLnBrk="1" fontAlgn="base" hangingPunct="1">
              <a:lnSpc>
                <a:spcPct val="150000"/>
              </a:lnSpc>
            </a:pPr>
            <a:r>
              <a:rPr lang="en-US" altLang="zh-CN" sz="2100" strike="noStrike" noProof="1">
                <a:latin typeface="宋体" panose="02010600030101010101" pitchFamily="2" charset="-122"/>
                <a:ea typeface="华文楷体" pitchFamily="2" charset="-122"/>
              </a:rPr>
              <a:t>3</a:t>
            </a:r>
            <a:r>
              <a:rPr lang="zh-CN" altLang="en-US" sz="2100" strike="noStrike" noProof="1">
                <a:latin typeface="宋体" panose="02010600030101010101" pitchFamily="2" charset="-122"/>
                <a:ea typeface="华文楷体" pitchFamily="2" charset="-122"/>
              </a:rPr>
              <a:t>、</a:t>
            </a:r>
            <a:r>
              <a:rPr lang="zh-CN" altLang="en-US" sz="2100" strike="noStrike" noProof="1">
                <a:solidFill>
                  <a:srgbClr val="FF0000"/>
                </a:solidFill>
                <a:latin typeface="宋体" panose="02010600030101010101" pitchFamily="2" charset="-122"/>
                <a:ea typeface="华文楷体" pitchFamily="2" charset="-122"/>
              </a:rPr>
              <a:t>节点</a:t>
            </a:r>
            <a:r>
              <a:rPr lang="zh-CN" altLang="en-US" sz="2100" strike="noStrike" noProof="1">
                <a:latin typeface="宋体" panose="02010600030101010101" pitchFamily="2" charset="-122"/>
                <a:ea typeface="华文楷体" pitchFamily="2" charset="-122"/>
              </a:rPr>
              <a:t>由</a:t>
            </a:r>
            <a:r>
              <a:rPr lang="zh-CN" altLang="en-US" sz="2100" strike="noStrike" noProof="1">
                <a:solidFill>
                  <a:srgbClr val="FFC000"/>
                </a:solidFill>
                <a:latin typeface="宋体" panose="02010600030101010101" pitchFamily="2" charset="-122"/>
                <a:ea typeface="华文楷体" pitchFamily="2" charset="-122"/>
              </a:rPr>
              <a:t>带有标号</a:t>
            </a:r>
            <a:r>
              <a:rPr lang="zh-CN" altLang="en-US" sz="2100" strike="noStrike" noProof="1">
                <a:latin typeface="宋体" panose="02010600030101010101" pitchFamily="2" charset="-122"/>
                <a:ea typeface="华文楷体" pitchFamily="2" charset="-122"/>
              </a:rPr>
              <a:t>的圆圈表示，表示一个或多个无分支的源程序语句；</a:t>
            </a:r>
          </a:p>
          <a:p>
            <a:pPr lvl="1" eaLnBrk="1" fontAlgn="base" hangingPunct="1">
              <a:lnSpc>
                <a:spcPct val="150000"/>
              </a:lnSpc>
            </a:pPr>
            <a:r>
              <a:rPr lang="en-US" altLang="zh-CN" sz="2100" strike="noStrike" noProof="1">
                <a:latin typeface="宋体" panose="02010600030101010101" pitchFamily="2" charset="-122"/>
                <a:ea typeface="华文楷体" pitchFamily="2" charset="-122"/>
              </a:rPr>
              <a:t>4</a:t>
            </a:r>
            <a:r>
              <a:rPr lang="zh-CN" altLang="en-US" sz="2100" strike="noStrike" noProof="1">
                <a:latin typeface="宋体" panose="02010600030101010101" pitchFamily="2" charset="-122"/>
                <a:ea typeface="华文楷体" pitchFamily="2" charset="-122"/>
              </a:rPr>
              <a:t>、</a:t>
            </a:r>
            <a:r>
              <a:rPr lang="zh-CN" altLang="en-US" sz="2100" strike="noStrike" noProof="1">
                <a:solidFill>
                  <a:srgbClr val="FF0000"/>
                </a:solidFill>
                <a:latin typeface="宋体" panose="02010600030101010101" pitchFamily="2" charset="-122"/>
                <a:ea typeface="华文楷体" pitchFamily="2" charset="-122"/>
              </a:rPr>
              <a:t>控制边</a:t>
            </a:r>
            <a:r>
              <a:rPr lang="zh-CN" altLang="en-US" sz="2100" strike="noStrike" noProof="1">
                <a:latin typeface="宋体" panose="02010600030101010101" pitchFamily="2" charset="-122"/>
                <a:ea typeface="华文楷体" pitchFamily="2" charset="-122"/>
              </a:rPr>
              <a:t>由</a:t>
            </a:r>
            <a:r>
              <a:rPr lang="zh-CN" altLang="en-US" sz="2100" strike="noStrike" noProof="1">
                <a:solidFill>
                  <a:srgbClr val="FFC000"/>
                </a:solidFill>
                <a:latin typeface="宋体" panose="02010600030101010101" pitchFamily="2" charset="-122"/>
                <a:ea typeface="华文楷体" pitchFamily="2" charset="-122"/>
              </a:rPr>
              <a:t>带箭头</a:t>
            </a:r>
            <a:r>
              <a:rPr lang="zh-CN" altLang="en-US" sz="2100" strike="noStrike" noProof="1">
                <a:latin typeface="宋体" panose="02010600030101010101" pitchFamily="2" charset="-122"/>
                <a:ea typeface="华文楷体" pitchFamily="2" charset="-122"/>
              </a:rPr>
              <a:t>的直线或弧表示，代表控制</a:t>
            </a:r>
            <a:r>
              <a:rPr lang="zh-CN" altLang="en-US" sz="2100" strike="noStrike" noProof="1">
                <a:gradFill>
                  <a:gsLst>
                    <a:gs pos="0">
                      <a:srgbClr val="7B32B2"/>
                    </a:gs>
                    <a:gs pos="100000">
                      <a:srgbClr val="401A5D"/>
                    </a:gs>
                  </a:gsLst>
                  <a:lin scaled="0"/>
                </a:gradFill>
                <a:latin typeface="宋体" panose="02010600030101010101" pitchFamily="2" charset="-122"/>
                <a:ea typeface="华文楷体" pitchFamily="2" charset="-122"/>
              </a:rPr>
              <a:t>流的方向。</a:t>
            </a:r>
            <a:endParaRPr lang="zh-CN" altLang="en-US" sz="2100" strike="noStrike" noProof="1">
              <a:solidFill>
                <a:srgbClr val="FF0000"/>
              </a:solidFill>
              <a:latin typeface="宋体" panose="02010600030101010101" pitchFamily="2" charset="-122"/>
              <a:ea typeface="华文楷体" pitchFamily="2" charset="-122"/>
            </a:endParaRPr>
          </a:p>
          <a:p>
            <a:pPr eaLnBrk="1" fontAlgn="base" hangingPunct="1"/>
            <a:endParaRPr lang="zh-CN" altLang="en-US" sz="2100" strike="noStrike" noProof="1">
              <a:solidFill>
                <a:srgbClr val="FF0000"/>
              </a:solidFill>
              <a:latin typeface="宋体" panose="02010600030101010101" pitchFamily="2" charset="-122"/>
              <a:ea typeface="华文楷体" pitchFamily="2" charset="-122"/>
            </a:endParaRPr>
          </a:p>
        </p:txBody>
      </p:sp>
      <p:sp>
        <p:nvSpPr>
          <p:cNvPr id="33794" name="日期占位符 3"/>
          <p:cNvSpPr>
            <a:spLocks noGrp="1"/>
          </p:cNvSpPr>
          <p:nvPr>
            <p:ph type="dt" sz="half" idx="2"/>
          </p:nvPr>
        </p:nvSpPr>
        <p:spPr>
          <a:noFill/>
          <a:ln>
            <a:noFill/>
          </a:ln>
        </p:spPr>
        <p:txBody>
          <a:bodyPr anchor="b"/>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r>
              <a:rPr lang="en-US" altLang="zh-CN" sz="750" dirty="0">
                <a:latin typeface="Arial" panose="020B0604020202020204" pitchFamily="34" charset="0"/>
              </a:rPr>
              <a:t>   </a:t>
            </a:r>
            <a:endParaRPr lang="zh-CN" altLang="en-US" sz="750" dirty="0">
              <a:latin typeface="Arial" panose="020B0604020202020204" pitchFamily="34" charset="0"/>
              <a:ea typeface="宋体" panose="02010600030101010101" pitchFamily="2" charset="-122"/>
            </a:endParaRPr>
          </a:p>
        </p:txBody>
      </p:sp>
      <p:sp>
        <p:nvSpPr>
          <p:cNvPr id="35842" name="标题 1"/>
          <p:cNvSpPr>
            <a:spLocks noGrp="1"/>
          </p:cNvSpPr>
          <p:nvPr>
            <p:ph type="title"/>
          </p:nvPr>
        </p:nvSpPr>
        <p:spPr>
          <a:xfrm>
            <a:off x="220262" y="844424"/>
            <a:ext cx="6172200" cy="857251"/>
          </a:xfrm>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075"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rPr>
              <a:t>基本路径法 </a:t>
            </a:r>
            <a:r>
              <a:rPr kumimoji="0" lang="en-US" altLang="zh-CN" sz="3075"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rPr>
              <a:t>---</a:t>
            </a:r>
            <a:r>
              <a:rPr kumimoji="0" lang="zh-CN" altLang="en-US" sz="3075"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控制流图</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434">
                                            <p:txEl>
                                              <p:pRg st="0" end="0"/>
                                            </p:txEl>
                                          </p:spTgt>
                                        </p:tgtEl>
                                        <p:attrNameLst>
                                          <p:attrName>style.visibility</p:attrName>
                                        </p:attrNameLst>
                                      </p:cBhvr>
                                      <p:to>
                                        <p:strVal val="visible"/>
                                      </p:to>
                                    </p:set>
                                    <p:anim calcmode="lin" valueType="num">
                                      <p:cBhvr additive="base">
                                        <p:cTn id="7" dur="500" fill="hold"/>
                                        <p:tgtEl>
                                          <p:spTgt spid="1843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43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8434">
                                            <p:txEl>
                                              <p:pRg st="1" end="1"/>
                                            </p:txEl>
                                          </p:spTgt>
                                        </p:tgtEl>
                                        <p:attrNameLst>
                                          <p:attrName>style.visibility</p:attrName>
                                        </p:attrNameLst>
                                      </p:cBhvr>
                                      <p:to>
                                        <p:strVal val="visible"/>
                                      </p:to>
                                    </p:set>
                                    <p:anim calcmode="lin" valueType="num">
                                      <p:cBhvr additive="base">
                                        <p:cTn id="13" dur="500" fill="hold"/>
                                        <p:tgtEl>
                                          <p:spTgt spid="1843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43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8434">
                                            <p:txEl>
                                              <p:pRg st="2" end="2"/>
                                            </p:txEl>
                                          </p:spTgt>
                                        </p:tgtEl>
                                        <p:attrNameLst>
                                          <p:attrName>style.visibility</p:attrName>
                                        </p:attrNameLst>
                                      </p:cBhvr>
                                      <p:to>
                                        <p:strVal val="visible"/>
                                      </p:to>
                                    </p:set>
                                    <p:anim calcmode="lin" valueType="num">
                                      <p:cBhvr additive="base">
                                        <p:cTn id="19" dur="500" fill="hold"/>
                                        <p:tgtEl>
                                          <p:spTgt spid="1843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434">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8434">
                                            <p:txEl>
                                              <p:pRg st="3" end="3"/>
                                            </p:txEl>
                                          </p:spTgt>
                                        </p:tgtEl>
                                        <p:attrNameLst>
                                          <p:attrName>style.visibility</p:attrName>
                                        </p:attrNameLst>
                                      </p:cBhvr>
                                      <p:to>
                                        <p:strVal val="visible"/>
                                      </p:to>
                                    </p:set>
                                    <p:anim calcmode="lin" valueType="num">
                                      <p:cBhvr additive="base">
                                        <p:cTn id="23" dur="500" fill="hold"/>
                                        <p:tgtEl>
                                          <p:spTgt spid="18434">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8434">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8434">
                                            <p:txEl>
                                              <p:pRg st="4" end="4"/>
                                            </p:txEl>
                                          </p:spTgt>
                                        </p:tgtEl>
                                        <p:attrNameLst>
                                          <p:attrName>style.visibility</p:attrName>
                                        </p:attrNameLst>
                                      </p:cBhvr>
                                      <p:to>
                                        <p:strVal val="visible"/>
                                      </p:to>
                                    </p:set>
                                    <p:anim calcmode="lin" valueType="num">
                                      <p:cBhvr additive="base">
                                        <p:cTn id="27" dur="500" fill="hold"/>
                                        <p:tgtEl>
                                          <p:spTgt spid="18434">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8434">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8434">
                                            <p:txEl>
                                              <p:pRg st="5" end="5"/>
                                            </p:txEl>
                                          </p:spTgt>
                                        </p:tgtEl>
                                        <p:attrNameLst>
                                          <p:attrName>style.visibility</p:attrName>
                                        </p:attrNameLst>
                                      </p:cBhvr>
                                      <p:to>
                                        <p:strVal val="visible"/>
                                      </p:to>
                                    </p:set>
                                    <p:anim calcmode="lin" valueType="num">
                                      <p:cBhvr additive="base">
                                        <p:cTn id="31" dur="500" fill="hold"/>
                                        <p:tgtEl>
                                          <p:spTgt spid="18434">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843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96680" y="952976"/>
            <a:ext cx="7797662" cy="863974"/>
          </a:xfrm>
        </p:spPr>
        <p:txBody>
          <a:bodyPr rtlCol="0">
            <a:scene3d>
              <a:camera prst="orthographicFront"/>
              <a:lightRig rig="soft" dir="t"/>
            </a:scene3d>
            <a:sp3d prstMaterial="softEdge">
              <a:bevelT w="25400" h="25400"/>
            </a:sp3d>
          </a:bodyPr>
          <a:lstStyle/>
          <a:p>
            <a:pPr marL="0" marR="0" indent="0" algn="l" defTabSz="914400" rtl="0" eaLnBrk="0" fontAlgn="base" latinLnBrk="0" hangingPunct="0">
              <a:lnSpc>
                <a:spcPct val="100000"/>
              </a:lnSpc>
              <a:spcBef>
                <a:spcPct val="0"/>
              </a:spcBef>
              <a:spcAft>
                <a:spcPct val="0"/>
              </a:spcAft>
              <a:buClrTx/>
              <a:buSzTx/>
              <a:buFontTx/>
              <a:buNone/>
            </a:pPr>
            <a:r>
              <a:rPr kumimoji="0" lang="zh-CN" altLang="zh-CN" sz="3075" b="1" i="0" u="none" strike="noStrike" kern="1200" cap="none" spc="0" normalizeH="0" baseline="0" noProof="1">
                <a:solidFill>
                  <a:schemeClr val="tx2"/>
                </a:solidFill>
                <a:effectLst>
                  <a:outerShdw blurRad="31750" dist="25400" dir="5400000" algn="tl" rotWithShape="0">
                    <a:srgbClr val="000000">
                      <a:alpha val="25000"/>
                    </a:srgbClr>
                  </a:outerShdw>
                </a:effectLst>
                <a:latin typeface="+mj-lt"/>
                <a:ea typeface="+mj-ea"/>
                <a:cs typeface="+mj-cs"/>
              </a:rPr>
              <a:t>常见流程图</a:t>
            </a:r>
          </a:p>
        </p:txBody>
      </p:sp>
      <p:pic>
        <p:nvPicPr>
          <p:cNvPr id="34818" name="图片 3"/>
          <p:cNvPicPr>
            <a:picLocks noChangeAspect="1"/>
          </p:cNvPicPr>
          <p:nvPr/>
        </p:nvPicPr>
        <p:blipFill>
          <a:blip r:embed="rId2"/>
          <a:stretch>
            <a:fillRect/>
          </a:stretch>
        </p:blipFill>
        <p:spPr>
          <a:xfrm>
            <a:off x="2285524" y="1124426"/>
            <a:ext cx="6049328" cy="3943350"/>
          </a:xfrm>
          <a:prstGeom prst="rect">
            <a:avLst/>
          </a:prstGeom>
          <a:noFill/>
          <a:ln w="9525">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485900" y="1063227"/>
            <a:ext cx="6172200" cy="857250"/>
          </a:xfrm>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075"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基本路径法 </a:t>
            </a:r>
            <a:r>
              <a:rPr kumimoji="0" lang="en-US" altLang="zh-CN" sz="3075"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a:t>
            </a:r>
            <a:r>
              <a:rPr kumimoji="0" lang="zh-CN" altLang="en-US" sz="3075"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程序中的控制流图</a:t>
            </a:r>
            <a:endParaRPr kumimoji="0" lang="zh-CN" altLang="en-US" sz="3075"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pic>
        <p:nvPicPr>
          <p:cNvPr id="19459" name="图片 3" descr="图4-2 程序的控制流图.png"/>
          <p:cNvPicPr>
            <a:picLocks noChangeAspect="1"/>
          </p:cNvPicPr>
          <p:nvPr/>
        </p:nvPicPr>
        <p:blipFill>
          <a:blip r:embed="rId2"/>
          <a:stretch>
            <a:fillRect/>
          </a:stretch>
        </p:blipFill>
        <p:spPr>
          <a:xfrm>
            <a:off x="1439466" y="2132410"/>
            <a:ext cx="6343650" cy="27003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wheel(1)">
                                      <p:cBhvr>
                                        <p:cTn id="7" dur="2000"/>
                                        <p:tgtEl>
                                          <p:spTgt spid="19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日期占位符 3"/>
          <p:cNvSpPr>
            <a:spLocks noGrp="1"/>
          </p:cNvSpPr>
          <p:nvPr>
            <p:ph type="dt" sz="half" idx="2"/>
          </p:nvPr>
        </p:nvSpPr>
        <p:spPr>
          <a:noFill/>
          <a:ln>
            <a:noFill/>
          </a:ln>
        </p:spPr>
        <p:txBody>
          <a:bodyPr anchor="b"/>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r>
              <a:rPr lang="en-US" altLang="zh-CN" sz="750" dirty="0">
                <a:latin typeface="Arial" panose="020B0604020202020204" pitchFamily="34" charset="0"/>
              </a:rPr>
              <a:t>   </a:t>
            </a:r>
            <a:endParaRPr lang="zh-CN" altLang="en-US" sz="750" dirty="0">
              <a:latin typeface="Arial" panose="020B0604020202020204" pitchFamily="34" charset="0"/>
              <a:ea typeface="宋体" panose="02010600030101010101" pitchFamily="2" charset="-122"/>
            </a:endParaRPr>
          </a:p>
        </p:txBody>
      </p:sp>
      <p:sp>
        <p:nvSpPr>
          <p:cNvPr id="36866" name="标题 1"/>
          <p:cNvSpPr>
            <a:spLocks noGrp="1"/>
          </p:cNvSpPr>
          <p:nvPr>
            <p:ph type="title"/>
          </p:nvPr>
        </p:nvSpPr>
        <p:spPr>
          <a:xfrm>
            <a:off x="123467" y="857472"/>
            <a:ext cx="5829299" cy="857251"/>
          </a:xfrm>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075"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rPr>
              <a:t>基本路径法 </a:t>
            </a:r>
            <a:r>
              <a:rPr kumimoji="0" lang="en-US" altLang="zh-CN" sz="3075"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rPr>
              <a:t>---</a:t>
            </a:r>
            <a:r>
              <a:rPr kumimoji="0" lang="zh-CN" altLang="en-US" sz="3075"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控制流图</a:t>
            </a:r>
          </a:p>
        </p:txBody>
      </p:sp>
      <p:sp>
        <p:nvSpPr>
          <p:cNvPr id="36867" name="矩形 5"/>
          <p:cNvSpPr/>
          <p:nvPr/>
        </p:nvSpPr>
        <p:spPr>
          <a:xfrm>
            <a:off x="288608" y="1714500"/>
            <a:ext cx="8412004" cy="3046095"/>
          </a:xfrm>
          <a:prstGeom prst="rect">
            <a:avLst/>
          </a:prstGeom>
          <a:noFill/>
          <a:ln w="9525">
            <a:noFill/>
          </a:ln>
        </p:spPr>
        <p:txBody>
          <a:bodyPr wrap="square" anchor="t">
            <a:spAutoFit/>
          </a:bodyPr>
          <a:lstStyle/>
          <a:p>
            <a:r>
              <a:rPr lang="zh-CN" altLang="en-US" sz="2400" dirty="0">
                <a:latin typeface="宋体" panose="02010600030101010101" pitchFamily="2" charset="-122"/>
                <a:ea typeface="华文楷体" pitchFamily="2" charset="-122"/>
              </a:rPr>
              <a:t>在将程序流程图简化成控制流图时，应注意：</a:t>
            </a:r>
          </a:p>
          <a:p>
            <a:r>
              <a:rPr lang="en-US" altLang="zh-CN" sz="2400" dirty="0">
                <a:latin typeface="楷体" panose="02010609060101010101" pitchFamily="49" charset="-122"/>
                <a:ea typeface="楷体" panose="02010609060101010101" pitchFamily="49" charset="-122"/>
              </a:rPr>
              <a:t>1</a:t>
            </a:r>
            <a:r>
              <a:rPr lang="zh-CN" altLang="en-US" sz="2400" dirty="0">
                <a:latin typeface="楷体" panose="02010609060101010101" pitchFamily="49" charset="-122"/>
                <a:ea typeface="楷体" panose="02010609060101010101" pitchFamily="49" charset="-122"/>
              </a:rPr>
              <a:t>、在选择或多分支结构中，分支的汇聚处应有一个</a:t>
            </a:r>
            <a:r>
              <a:rPr lang="zh-CN" altLang="en-US" sz="2400" dirty="0">
                <a:solidFill>
                  <a:srgbClr val="00B050"/>
                </a:solidFill>
                <a:latin typeface="楷体" panose="02010609060101010101" pitchFamily="49" charset="-122"/>
                <a:ea typeface="楷体" panose="02010609060101010101" pitchFamily="49" charset="-122"/>
              </a:rPr>
              <a:t>汇聚结点</a:t>
            </a:r>
            <a:r>
              <a:rPr lang="zh-CN" altLang="en-US" sz="2400" dirty="0">
                <a:latin typeface="楷体" panose="02010609060101010101" pitchFamily="49" charset="-122"/>
                <a:ea typeface="楷体" panose="02010609060101010101" pitchFamily="49" charset="-122"/>
              </a:rPr>
              <a:t>（判定结点或谓词结点）。</a:t>
            </a:r>
          </a:p>
          <a:p>
            <a:r>
              <a:rPr lang="en-US" altLang="zh-CN" sz="2400" dirty="0">
                <a:latin typeface="楷体" panose="02010609060101010101" pitchFamily="49" charset="-122"/>
                <a:ea typeface="楷体" panose="02010609060101010101" pitchFamily="49" charset="-122"/>
              </a:rPr>
              <a:t>2</a:t>
            </a:r>
            <a:r>
              <a:rPr lang="zh-CN" altLang="en-US" sz="2400" dirty="0">
                <a:latin typeface="楷体" panose="02010609060101010101" pitchFamily="49" charset="-122"/>
                <a:ea typeface="楷体" panose="02010609060101010101" pitchFamily="49" charset="-122"/>
              </a:rPr>
              <a:t>、</a:t>
            </a:r>
            <a:r>
              <a:rPr lang="zh-CN" altLang="en-US" sz="2400" dirty="0">
                <a:solidFill>
                  <a:srgbClr val="00B050"/>
                </a:solidFill>
                <a:latin typeface="楷体" panose="02010609060101010101" pitchFamily="49" charset="-122"/>
                <a:ea typeface="楷体" panose="02010609060101010101" pitchFamily="49" charset="-122"/>
              </a:rPr>
              <a:t>边和结点圈定</a:t>
            </a:r>
            <a:r>
              <a:rPr lang="zh-CN" altLang="en-US" sz="2400" dirty="0">
                <a:latin typeface="楷体" panose="02010609060101010101" pitchFamily="49" charset="-122"/>
                <a:ea typeface="楷体" panose="02010609060101010101" pitchFamily="49" charset="-122"/>
              </a:rPr>
              <a:t>的区域叫做区域，当对区域计数时，图形外的区域也应记为一个区域。</a:t>
            </a:r>
          </a:p>
          <a:p>
            <a:r>
              <a:rPr lang="en-US" altLang="zh-CN" sz="2400" dirty="0">
                <a:latin typeface="楷体" panose="02010609060101010101" pitchFamily="49" charset="-122"/>
                <a:ea typeface="楷体" panose="02010609060101010101" pitchFamily="49" charset="-122"/>
              </a:rPr>
              <a:t>3</a:t>
            </a:r>
            <a:r>
              <a:rPr lang="zh-CN" altLang="en-US" sz="2400" dirty="0">
                <a:latin typeface="楷体" panose="02010609060101010101" pitchFamily="49" charset="-122"/>
                <a:ea typeface="楷体" panose="02010609060101010101" pitchFamily="49" charset="-122"/>
              </a:rPr>
              <a:t>、如果判断中的条件表达式是由一个或多个逻辑运算符</a:t>
            </a:r>
            <a:r>
              <a:rPr lang="en-US" altLang="en-US" sz="2400" dirty="0">
                <a:latin typeface="楷体" panose="02010609060101010101" pitchFamily="49" charset="-122"/>
                <a:ea typeface="楷体" panose="02010609060101010101" pitchFamily="49" charset="-122"/>
              </a:rPr>
              <a:t> </a:t>
            </a:r>
            <a:r>
              <a:rPr lang="en-US" altLang="zh-CN" sz="2400" dirty="0">
                <a:latin typeface="楷体" panose="02010609060101010101" pitchFamily="49" charset="-122"/>
                <a:ea typeface="楷体" panose="02010609060101010101" pitchFamily="49" charset="-122"/>
              </a:rPr>
              <a:t>(OR, AND, NAND, NOR) </a:t>
            </a:r>
            <a:r>
              <a:rPr lang="zh-CN" altLang="en-US" sz="2400" dirty="0">
                <a:latin typeface="楷体" panose="02010609060101010101" pitchFamily="49" charset="-122"/>
                <a:ea typeface="楷体" panose="02010609060101010101" pitchFamily="49" charset="-122"/>
              </a:rPr>
              <a:t>连接的</a:t>
            </a:r>
            <a:r>
              <a:rPr lang="zh-CN" altLang="en-US" sz="2400" dirty="0">
                <a:solidFill>
                  <a:srgbClr val="00B050"/>
                </a:solidFill>
                <a:latin typeface="楷体" panose="02010609060101010101" pitchFamily="49" charset="-122"/>
                <a:ea typeface="楷体" panose="02010609060101010101" pitchFamily="49" charset="-122"/>
              </a:rPr>
              <a:t>复合条件表达式</a:t>
            </a:r>
            <a:r>
              <a:rPr lang="zh-CN" altLang="en-US" sz="2400" dirty="0">
                <a:latin typeface="楷体" panose="02010609060101010101" pitchFamily="49" charset="-122"/>
                <a:ea typeface="楷体" panose="02010609060101010101" pitchFamily="49" charset="-122"/>
              </a:rPr>
              <a:t>，则需要改为一系列</a:t>
            </a:r>
            <a:r>
              <a:rPr lang="zh-CN" altLang="en-US" sz="2400" dirty="0">
                <a:solidFill>
                  <a:srgbClr val="00B050"/>
                </a:solidFill>
                <a:latin typeface="楷体" panose="02010609060101010101" pitchFamily="49" charset="-122"/>
                <a:ea typeface="楷体" panose="02010609060101010101" pitchFamily="49" charset="-122"/>
              </a:rPr>
              <a:t>只有单条件</a:t>
            </a:r>
            <a:r>
              <a:rPr lang="zh-CN" altLang="en-US" sz="2400" dirty="0">
                <a:latin typeface="楷体" panose="02010609060101010101" pitchFamily="49" charset="-122"/>
                <a:ea typeface="楷体" panose="02010609060101010101" pitchFamily="49" charset="-122"/>
              </a:rPr>
              <a:t>的嵌套的判断。</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Rectangle 2"/>
          <p:cNvSpPr>
            <a:spLocks noGrp="1" noChangeArrowheads="1"/>
          </p:cNvSpPr>
          <p:nvPr>
            <p:ph type="title"/>
          </p:nvPr>
        </p:nvSpPr>
        <p:spPr>
          <a:xfrm>
            <a:off x="2006204" y="857012"/>
            <a:ext cx="5844778" cy="1096566"/>
          </a:xfrm>
          <a:noFill/>
          <a:ln>
            <a:noFill/>
          </a:ln>
          <a:effectLst/>
          <a:sp3d prstMaterial="plastic"/>
        </p:spPr>
        <p:txBody>
          <a:bodyPr vert="horz"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075" b="1" i="0" u="none" strike="noStrike" kern="1200" cap="none" spc="0" normalizeH="0" baseline="0" noProof="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流程图转换为流图</a:t>
            </a:r>
          </a:p>
        </p:txBody>
      </p:sp>
      <p:graphicFrame>
        <p:nvGraphicFramePr>
          <p:cNvPr id="21507" name="Object 4"/>
          <p:cNvGraphicFramePr>
            <a:graphicFrameLocks noGrp="1" noChangeAspect="1"/>
          </p:cNvGraphicFramePr>
          <p:nvPr>
            <p:ph sz="half" idx="1"/>
          </p:nvPr>
        </p:nvGraphicFramePr>
        <p:xfrm>
          <a:off x="307420" y="1736646"/>
          <a:ext cx="2106215" cy="3061097"/>
        </p:xfrm>
        <a:graphic>
          <a:graphicData uri="http://schemas.openxmlformats.org/presentationml/2006/ole">
            <mc:AlternateContent xmlns:mc="http://schemas.openxmlformats.org/markup-compatibility/2006">
              <mc:Choice xmlns:v="urn:schemas-microsoft-com:vml" Requires="v">
                <p:oleObj spid="_x0000_s3081" r:id="rId3" imgW="3680460" imgH="5339715" progId="Visio.Drawing.11">
                  <p:embed/>
                </p:oleObj>
              </mc:Choice>
              <mc:Fallback>
                <p:oleObj r:id="rId3" imgW="3680460" imgH="5339715" progId="Visio.Drawing.11">
                  <p:embed/>
                  <p:pic>
                    <p:nvPicPr>
                      <p:cNvPr id="0" name="图片 3075"/>
                      <p:cNvPicPr/>
                      <p:nvPr/>
                    </p:nvPicPr>
                    <p:blipFill>
                      <a:blip r:embed="rId4"/>
                      <a:stretch>
                        <a:fillRect/>
                      </a:stretch>
                    </p:blipFill>
                    <p:spPr>
                      <a:xfrm>
                        <a:off x="307420" y="1736646"/>
                        <a:ext cx="2106215" cy="3061097"/>
                      </a:xfrm>
                      <a:prstGeom prst="rect">
                        <a:avLst/>
                      </a:prstGeom>
                      <a:noFill/>
                      <a:ln w="38100">
                        <a:miter/>
                      </a:ln>
                    </p:spPr>
                  </p:pic>
                </p:oleObj>
              </mc:Fallback>
            </mc:AlternateContent>
          </a:graphicData>
        </a:graphic>
      </p:graphicFrame>
      <p:graphicFrame>
        <p:nvGraphicFramePr>
          <p:cNvPr id="21508" name="Object 6"/>
          <p:cNvGraphicFramePr>
            <a:graphicFrameLocks noGrp="1" noChangeAspect="1"/>
          </p:cNvGraphicFramePr>
          <p:nvPr>
            <p:ph sz="quarter" idx="2"/>
          </p:nvPr>
        </p:nvGraphicFramePr>
        <p:xfrm>
          <a:off x="2551986" y="3066336"/>
          <a:ext cx="698897" cy="401240"/>
        </p:xfrm>
        <a:graphic>
          <a:graphicData uri="http://schemas.openxmlformats.org/presentationml/2006/ole">
            <mc:AlternateContent xmlns:mc="http://schemas.openxmlformats.org/markup-compatibility/2006">
              <mc:Choice xmlns:v="urn:schemas-microsoft-com:vml" Requires="v">
                <p:oleObj spid="_x0000_s3082" r:id="rId5" imgW="1117600" imgH="643255" progId="Visio.Drawing.11">
                  <p:embed/>
                </p:oleObj>
              </mc:Choice>
              <mc:Fallback>
                <p:oleObj r:id="rId5" imgW="1117600" imgH="643255" progId="Visio.Drawing.11">
                  <p:embed/>
                  <p:pic>
                    <p:nvPicPr>
                      <p:cNvPr id="0" name="图片 3076"/>
                      <p:cNvPicPr/>
                      <p:nvPr/>
                    </p:nvPicPr>
                    <p:blipFill>
                      <a:blip r:embed="rId6"/>
                      <a:stretch>
                        <a:fillRect/>
                      </a:stretch>
                    </p:blipFill>
                    <p:spPr>
                      <a:xfrm>
                        <a:off x="2551986" y="3066336"/>
                        <a:ext cx="698897" cy="401240"/>
                      </a:xfrm>
                      <a:prstGeom prst="rect">
                        <a:avLst/>
                      </a:prstGeom>
                      <a:noFill/>
                      <a:ln w="38100">
                        <a:miter/>
                      </a:ln>
                    </p:spPr>
                  </p:pic>
                </p:oleObj>
              </mc:Fallback>
            </mc:AlternateContent>
          </a:graphicData>
        </a:graphic>
      </p:graphicFrame>
      <p:graphicFrame>
        <p:nvGraphicFramePr>
          <p:cNvPr id="21509" name="Object 8"/>
          <p:cNvGraphicFramePr>
            <a:graphicFrameLocks noGrp="1" noChangeAspect="1"/>
          </p:cNvGraphicFramePr>
          <p:nvPr>
            <p:ph sz="quarter" idx="3"/>
          </p:nvPr>
        </p:nvGraphicFramePr>
        <p:xfrm>
          <a:off x="3389234" y="2079308"/>
          <a:ext cx="2682478" cy="2376488"/>
        </p:xfrm>
        <a:graphic>
          <a:graphicData uri="http://schemas.openxmlformats.org/presentationml/2006/ole">
            <mc:AlternateContent xmlns:mc="http://schemas.openxmlformats.org/markup-compatibility/2006">
              <mc:Choice xmlns:v="urn:schemas-microsoft-com:vml" Requires="v">
                <p:oleObj spid="_x0000_s3083" r:id="rId7" imgW="3567430" imgH="3172460" progId="Visio.Drawing.11">
                  <p:embed/>
                </p:oleObj>
              </mc:Choice>
              <mc:Fallback>
                <p:oleObj r:id="rId7" imgW="3567430" imgH="3172460" progId="Visio.Drawing.11">
                  <p:embed/>
                  <p:pic>
                    <p:nvPicPr>
                      <p:cNvPr id="0" name="图片 3077"/>
                      <p:cNvPicPr/>
                      <p:nvPr/>
                    </p:nvPicPr>
                    <p:blipFill>
                      <a:blip r:embed="rId8"/>
                      <a:stretch>
                        <a:fillRect/>
                      </a:stretch>
                    </p:blipFill>
                    <p:spPr>
                      <a:xfrm>
                        <a:off x="3389234" y="2079308"/>
                        <a:ext cx="2682478" cy="2376488"/>
                      </a:xfrm>
                      <a:prstGeom prst="rect">
                        <a:avLst/>
                      </a:prstGeom>
                      <a:noFill/>
                      <a:ln w="38100">
                        <a:miter/>
                      </a:ln>
                    </p:spPr>
                  </p:pic>
                </p:oleObj>
              </mc:Fallback>
            </mc:AlternateContent>
          </a:graphicData>
        </a:graphic>
      </p:graphicFrame>
      <p:sp>
        <p:nvSpPr>
          <p:cNvPr id="21510" name="Text Box 10"/>
          <p:cNvSpPr txBox="1"/>
          <p:nvPr/>
        </p:nvSpPr>
        <p:spPr>
          <a:xfrm>
            <a:off x="5760244" y="3651885"/>
            <a:ext cx="2893219" cy="137160"/>
          </a:xfrm>
          <a:prstGeom prst="rect">
            <a:avLst/>
          </a:prstGeom>
          <a:noFill/>
          <a:ln w="9525">
            <a:noFill/>
          </a:ln>
        </p:spPr>
        <p:txBody>
          <a:bodyPr wrap="square" anchor="t">
            <a:spAutoFit/>
          </a:bodyPr>
          <a:lstStyle/>
          <a:p>
            <a:pPr>
              <a:buFont typeface="Wingdings" panose="05000000000000000000" pitchFamily="2" charset="2"/>
              <a:buChar char="l"/>
            </a:pPr>
            <a:r>
              <a:rPr lang="zh-CN" altLang="en-US" sz="100" dirty="0">
                <a:latin typeface="Arial" panose="020B0604020202020204" pitchFamily="34" charset="0"/>
                <a:ea typeface="宋体" panose="02010600030101010101" pitchFamily="2" charset="-122"/>
              </a:rPr>
              <a:t>一个节点包含</a:t>
            </a:r>
            <a:r>
              <a:rPr lang="en-US" altLang="zh-CN" sz="100" dirty="0">
                <a:latin typeface="Arial" panose="020B0604020202020204" pitchFamily="34" charset="0"/>
                <a:ea typeface="宋体" panose="02010600030101010101" pitchFamily="2" charset="-122"/>
              </a:rPr>
              <a:t>1</a:t>
            </a:r>
            <a:r>
              <a:rPr lang="zh-CN" altLang="en-US" sz="100" dirty="0">
                <a:latin typeface="Arial" panose="020B0604020202020204" pitchFamily="34" charset="0"/>
                <a:ea typeface="宋体" panose="02010600030101010101" pitchFamily="2" charset="-122"/>
              </a:rPr>
              <a:t>个或多个连续的无分支语句</a:t>
            </a:r>
          </a:p>
          <a:p>
            <a:pPr>
              <a:buFont typeface="Wingdings" panose="05000000000000000000" pitchFamily="2" charset="2"/>
              <a:buChar char="l"/>
            </a:pPr>
            <a:r>
              <a:rPr lang="zh-CN" altLang="en-US" sz="100" dirty="0">
                <a:latin typeface="Arial" panose="020B0604020202020204" pitchFamily="34" charset="0"/>
                <a:ea typeface="宋体" panose="02010600030101010101" pitchFamily="2" charset="-122"/>
              </a:rPr>
              <a:t>节点不允许含有符合节点</a:t>
            </a:r>
          </a:p>
          <a:p>
            <a:pPr>
              <a:buFont typeface="Wingdings" panose="05000000000000000000" pitchFamily="2" charset="2"/>
              <a:buChar char="l"/>
            </a:pPr>
            <a:r>
              <a:rPr lang="en-US" altLang="zh-CN" sz="100" dirty="0">
                <a:latin typeface="Arial" panose="020B0604020202020204" pitchFamily="34" charset="0"/>
                <a:ea typeface="宋体" panose="02010600030101010101" pitchFamily="2" charset="-122"/>
              </a:rPr>
              <a:t>A</a:t>
            </a:r>
            <a:r>
              <a:rPr lang="zh-CN" altLang="en-US" sz="100" dirty="0">
                <a:latin typeface="Arial" panose="020B0604020202020204" pitchFamily="34" charset="0"/>
                <a:ea typeface="宋体" panose="02010600030101010101" pitchFamily="2" charset="-122"/>
              </a:rPr>
              <a:t>和</a:t>
            </a:r>
            <a:r>
              <a:rPr lang="en-US" altLang="zh-CN" sz="100" dirty="0">
                <a:latin typeface="Arial" panose="020B0604020202020204" pitchFamily="34" charset="0"/>
                <a:ea typeface="宋体" panose="02010600030101010101" pitchFamily="2" charset="-122"/>
              </a:rPr>
              <a:t>B</a:t>
            </a:r>
            <a:r>
              <a:rPr lang="zh-CN" altLang="en-US" sz="100" dirty="0">
                <a:latin typeface="Arial" panose="020B0604020202020204" pitchFamily="34" charset="0"/>
                <a:ea typeface="宋体" panose="02010600030101010101" pitchFamily="2" charset="-122"/>
              </a:rPr>
              <a:t>叫做谓词节点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507"/>
                                        </p:tgtEl>
                                        <p:attrNameLst>
                                          <p:attrName>style.visibility</p:attrName>
                                        </p:attrNameLst>
                                      </p:cBhvr>
                                      <p:to>
                                        <p:strVal val="visible"/>
                                      </p:to>
                                    </p:set>
                                    <p:anim calcmode="lin" valueType="num">
                                      <p:cBhvr additive="base">
                                        <p:cTn id="7" dur="500" fill="hold"/>
                                        <p:tgtEl>
                                          <p:spTgt spid="21507"/>
                                        </p:tgtEl>
                                        <p:attrNameLst>
                                          <p:attrName>ppt_x</p:attrName>
                                        </p:attrNameLst>
                                      </p:cBhvr>
                                      <p:tavLst>
                                        <p:tav tm="0">
                                          <p:val>
                                            <p:strVal val="#ppt_x"/>
                                          </p:val>
                                        </p:tav>
                                        <p:tav tm="100000">
                                          <p:val>
                                            <p:strVal val="#ppt_x"/>
                                          </p:val>
                                        </p:tav>
                                      </p:tavLst>
                                    </p:anim>
                                    <p:anim calcmode="lin" valueType="num">
                                      <p:cBhvr additive="base">
                                        <p:cTn id="8" dur="500" fill="hold"/>
                                        <p:tgtEl>
                                          <p:spTgt spid="2150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1508"/>
                                        </p:tgtEl>
                                        <p:attrNameLst>
                                          <p:attrName>style.visibility</p:attrName>
                                        </p:attrNameLst>
                                      </p:cBhvr>
                                      <p:to>
                                        <p:strVal val="visible"/>
                                      </p:to>
                                    </p:set>
                                    <p:anim calcmode="lin" valueType="num">
                                      <p:cBhvr additive="base">
                                        <p:cTn id="13" dur="500" fill="hold"/>
                                        <p:tgtEl>
                                          <p:spTgt spid="21508"/>
                                        </p:tgtEl>
                                        <p:attrNameLst>
                                          <p:attrName>ppt_x</p:attrName>
                                        </p:attrNameLst>
                                      </p:cBhvr>
                                      <p:tavLst>
                                        <p:tav tm="0">
                                          <p:val>
                                            <p:strVal val="#ppt_x"/>
                                          </p:val>
                                        </p:tav>
                                        <p:tav tm="100000">
                                          <p:val>
                                            <p:strVal val="#ppt_x"/>
                                          </p:val>
                                        </p:tav>
                                      </p:tavLst>
                                    </p:anim>
                                    <p:anim calcmode="lin" valueType="num">
                                      <p:cBhvr additive="base">
                                        <p:cTn id="14" dur="500" fill="hold"/>
                                        <p:tgtEl>
                                          <p:spTgt spid="2150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1509"/>
                                        </p:tgtEl>
                                        <p:attrNameLst>
                                          <p:attrName>style.visibility</p:attrName>
                                        </p:attrNameLst>
                                      </p:cBhvr>
                                      <p:to>
                                        <p:strVal val="visible"/>
                                      </p:to>
                                    </p:set>
                                    <p:anim calcmode="lin" valueType="num">
                                      <p:cBhvr additive="base">
                                        <p:cTn id="19" dur="500" fill="hold"/>
                                        <p:tgtEl>
                                          <p:spTgt spid="21509"/>
                                        </p:tgtEl>
                                        <p:attrNameLst>
                                          <p:attrName>ppt_x</p:attrName>
                                        </p:attrNameLst>
                                      </p:cBhvr>
                                      <p:tavLst>
                                        <p:tav tm="0">
                                          <p:val>
                                            <p:strVal val="#ppt_x"/>
                                          </p:val>
                                        </p:tav>
                                        <p:tav tm="100000">
                                          <p:val>
                                            <p:strVal val="#ppt_x"/>
                                          </p:val>
                                        </p:tav>
                                      </p:tavLst>
                                    </p:anim>
                                    <p:anim calcmode="lin" valueType="num">
                                      <p:cBhvr additive="base">
                                        <p:cTn id="20" dur="500" fill="hold"/>
                                        <p:tgtEl>
                                          <p:spTgt spid="2150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1510"/>
                                        </p:tgtEl>
                                        <p:attrNameLst>
                                          <p:attrName>style.visibility</p:attrName>
                                        </p:attrNameLst>
                                      </p:cBhvr>
                                      <p:to>
                                        <p:strVal val="visible"/>
                                      </p:to>
                                    </p:set>
                                    <p:anim calcmode="lin" valueType="num">
                                      <p:cBhvr additive="base">
                                        <p:cTn id="25" dur="500" fill="hold"/>
                                        <p:tgtEl>
                                          <p:spTgt spid="21510"/>
                                        </p:tgtEl>
                                        <p:attrNameLst>
                                          <p:attrName>ppt_x</p:attrName>
                                        </p:attrNameLst>
                                      </p:cBhvr>
                                      <p:tavLst>
                                        <p:tav tm="0">
                                          <p:val>
                                            <p:strVal val="#ppt_x"/>
                                          </p:val>
                                        </p:tav>
                                        <p:tav tm="100000">
                                          <p:val>
                                            <p:strVal val="#ppt_x"/>
                                          </p:val>
                                        </p:tav>
                                      </p:tavLst>
                                    </p:anim>
                                    <p:anim calcmode="lin" valueType="num">
                                      <p:cBhvr additive="base">
                                        <p:cTn id="26" dur="500" fill="hold"/>
                                        <p:tgtEl>
                                          <p:spTgt spid="215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内容占位符 2"/>
          <p:cNvSpPr>
            <a:spLocks noGrp="1"/>
          </p:cNvSpPr>
          <p:nvPr>
            <p:ph idx="1"/>
          </p:nvPr>
        </p:nvSpPr>
        <p:spPr>
          <a:xfrm>
            <a:off x="260509" y="1493044"/>
            <a:ext cx="8381524" cy="3995738"/>
          </a:xfrm>
        </p:spPr>
        <p:txBody>
          <a:bodyPr vert="horz" wrap="square" lIns="68580" tIns="34290" rIns="68580" bIns="34290" numCol="1" anchor="t" anchorCtr="0" compatLnSpc="1">
            <a:normAutofit lnSpcReduction="20000"/>
          </a:bodyPr>
          <a:lstStyle/>
          <a:p>
            <a:pPr marL="365125" marR="0" lvl="0" indent="-255905" algn="l" defTabSz="914400" rtl="0" eaLnBrk="1" fontAlgn="base" latinLnBrk="0" hangingPunct="1">
              <a:lnSpc>
                <a:spcPct val="150000"/>
              </a:lnSpc>
              <a:spcBef>
                <a:spcPts val="400"/>
              </a:spcBef>
              <a:spcAft>
                <a:spcPct val="0"/>
              </a:spcAft>
              <a:buClr>
                <a:schemeClr val="accent1"/>
              </a:buClr>
              <a:buSzPct val="68000"/>
              <a:buFont typeface="Wingdings 3" panose="05040102010807070707" pitchFamily="18" charset="2"/>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程序圈复杂度：</a:t>
            </a:r>
            <a:r>
              <a:rPr kumimoji="0" lang="en-US" altLang="zh-CN" sz="2100" b="0" i="0" u="none" strike="noStrike" kern="120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McCabe</a:t>
            </a:r>
            <a:r>
              <a:rPr kumimoji="0" lang="zh-CN" altLang="en-US" sz="2100" b="0" i="0" u="none" strike="noStrike" kern="120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复杂性度量，是一种为程序</a:t>
            </a:r>
            <a:r>
              <a:rPr kumimoji="0" lang="zh-CN" altLang="en-US" sz="2100" b="0" i="0" u="none" strike="noStrike" kern="1200" cap="none" spc="0" normalizeH="0" baseline="0" noProof="0" dirty="0" smtClean="0">
                <a:ln>
                  <a:noFill/>
                </a:ln>
                <a:solidFill>
                  <a:srgbClr val="00B050"/>
                </a:solidFill>
                <a:effectLst/>
                <a:uLnTx/>
                <a:uFillTx/>
                <a:latin typeface="楷体" panose="02010609060101010101" pitchFamily="49" charset="-122"/>
                <a:ea typeface="楷体" panose="02010609060101010101" pitchFamily="49" charset="-122"/>
                <a:cs typeface="楷体" panose="02010609060101010101" pitchFamily="49" charset="-122"/>
              </a:rPr>
              <a:t>逻辑复杂性</a:t>
            </a:r>
            <a:r>
              <a:rPr kumimoji="0" lang="zh-CN" altLang="en-US" sz="2100" b="0" i="0" u="none" strike="noStrike" kern="120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提供定量测度的</a:t>
            </a:r>
            <a:r>
              <a:rPr kumimoji="0" lang="zh-CN" altLang="en-US" sz="2100" b="0" i="0" u="none" strike="noStrike" kern="120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楷体" panose="02010609060101010101" pitchFamily="49" charset="-122"/>
                <a:ea typeface="楷体" panose="02010609060101010101" pitchFamily="49" charset="-122"/>
                <a:cs typeface="楷体" panose="02010609060101010101" pitchFamily="49" charset="-122"/>
              </a:rPr>
              <a:t>软件度量</a:t>
            </a:r>
            <a:r>
              <a:rPr kumimoji="0" lang="zh-CN" altLang="en-US" sz="2100" b="0" i="0" u="none" strike="noStrike" kern="120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，将该度量用于计算程序的基本的</a:t>
            </a:r>
            <a:r>
              <a:rPr kumimoji="0" lang="zh-CN" altLang="en-US" sz="2100" b="0" i="0" u="none" strike="noStrike" kern="1200" cap="none" spc="0" normalizeH="0" baseline="0" noProof="0" dirty="0" smtClean="0">
                <a:ln>
                  <a:noFill/>
                </a:ln>
                <a:solidFill>
                  <a:srgbClr val="00B050"/>
                </a:solidFill>
                <a:effectLst/>
                <a:uLnTx/>
                <a:uFillTx/>
                <a:latin typeface="楷体" panose="02010609060101010101" pitchFamily="49" charset="-122"/>
                <a:ea typeface="楷体" panose="02010609060101010101" pitchFamily="49" charset="-122"/>
                <a:cs typeface="楷体" panose="02010609060101010101" pitchFamily="49" charset="-122"/>
              </a:rPr>
              <a:t>独立路径数</a:t>
            </a:r>
            <a:r>
              <a:rPr kumimoji="0" lang="zh-CN" altLang="en-US" sz="2100" b="0" i="0" u="none" strike="noStrike" kern="120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目，为确保所有语句至少执行一次的测试数量的上界。</a:t>
            </a:r>
            <a:endParaRPr kumimoji="0" lang="zh-CN" altLang="en-US" sz="2100" b="0" i="0" u="none" strike="noStrike" kern="1200" cap="none" spc="0" normalizeH="0" baseline="0" noProof="0" dirty="0" smtClean="0">
              <a:ln>
                <a:noFill/>
              </a:ln>
              <a:solidFill>
                <a:schemeClr val="tx1"/>
              </a:solidFill>
              <a:effectLst/>
              <a:uLnTx/>
              <a:uFillTx/>
              <a:latin typeface="+mn-lt"/>
              <a:ea typeface="+mn-ea"/>
              <a:cs typeface="+mn-cs"/>
            </a:endParaRPr>
          </a:p>
          <a:p>
            <a:pPr marL="365125" marR="0" lvl="0" indent="-255905" algn="l" defTabSz="914400" rtl="0" eaLnBrk="1" fontAlgn="base" latinLnBrk="0" hangingPunct="1">
              <a:lnSpc>
                <a:spcPct val="150000"/>
              </a:lnSpc>
              <a:spcBef>
                <a:spcPts val="400"/>
              </a:spcBef>
              <a:spcAft>
                <a:spcPct val="0"/>
              </a:spcAft>
              <a:buClr>
                <a:schemeClr val="accent1"/>
              </a:buClr>
              <a:buSzPct val="68000"/>
              <a:buFont typeface="Wingdings 3" panose="05040102010807070707" pitchFamily="18" charset="2"/>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有以下三种方法计算圈复杂度：</a:t>
            </a:r>
          </a:p>
          <a:p>
            <a:pPr marL="621030" marR="0" lvl="1" indent="-228600" algn="l" defTabSz="914400" rtl="0" eaLnBrk="1" fontAlgn="base" latinLnBrk="0" hangingPunct="1">
              <a:lnSpc>
                <a:spcPct val="150000"/>
              </a:lnSpc>
              <a:spcBef>
                <a:spcPts val="325"/>
              </a:spcBef>
              <a:spcAft>
                <a:spcPct val="0"/>
              </a:spcAft>
              <a:buClr>
                <a:schemeClr val="accent1"/>
              </a:buClr>
              <a:buSzTx/>
              <a:buFont typeface="Verdana" panose="020B0604030504040204" pitchFamily="34" charset="0"/>
              <a:buChar char="◦"/>
              <a:defRPr/>
            </a:pPr>
            <a:r>
              <a:rPr kumimoji="0" lang="en-US" altLang="zh-CN" sz="1800" b="0" i="0" u="none" strike="noStrike" kern="1200" cap="none" spc="0" normalizeH="0" baseline="0" noProof="0" dirty="0" smtClean="0">
                <a:ln>
                  <a:noFill/>
                </a:ln>
                <a:solidFill>
                  <a:schemeClr val="tx1"/>
                </a:solidFill>
                <a:effectLst/>
                <a:uLnTx/>
                <a:uFillTx/>
                <a:latin typeface="+mn-lt"/>
                <a:ea typeface="+mn-ea"/>
                <a:cs typeface="+mn-cs"/>
              </a:rPr>
              <a:t>1</a:t>
            </a:r>
            <a:r>
              <a:rPr kumimoji="0" lang="zh-CN" altLang="en-US" sz="1800" b="0" i="0" u="none" strike="noStrike" kern="1200" cap="none" spc="0" normalizeH="0" baseline="0" noProof="0" dirty="0" smtClean="0">
                <a:ln>
                  <a:noFill/>
                </a:ln>
                <a:solidFill>
                  <a:schemeClr val="tx1"/>
                </a:solidFill>
                <a:effectLst/>
                <a:uLnTx/>
                <a:uFillTx/>
                <a:latin typeface="+mn-lt"/>
                <a:ea typeface="+mn-ea"/>
                <a:cs typeface="+mn-cs"/>
              </a:rPr>
              <a:t>、流图中区域的数量对应于环型的复杂性，</a:t>
            </a:r>
            <a:r>
              <a:rPr kumimoji="0" lang="en-US" altLang="zh-CN" sz="1800" b="0" i="0" u="none" strike="noStrike" kern="1200" cap="none" spc="0" normalizeH="0" baseline="0" noProof="0" dirty="0" smtClean="0">
                <a:ln>
                  <a:noFill/>
                </a:ln>
                <a:solidFill>
                  <a:srgbClr val="00B0F0"/>
                </a:solidFill>
                <a:effectLst/>
                <a:uLnTx/>
                <a:uFillTx/>
                <a:latin typeface="+mn-lt"/>
                <a:ea typeface="+mn-ea"/>
                <a:cs typeface="+mn-cs"/>
              </a:rPr>
              <a:t> V(G)= </a:t>
            </a:r>
            <a:r>
              <a:rPr kumimoji="0" lang="zh-CN" altLang="en-US" sz="1800" b="0" i="0" u="none" strike="noStrike" kern="1200" cap="none" spc="0" normalizeH="0" baseline="0" noProof="0" dirty="0" smtClean="0">
                <a:ln>
                  <a:noFill/>
                </a:ln>
                <a:solidFill>
                  <a:srgbClr val="00B0F0"/>
                </a:solidFill>
                <a:effectLst/>
                <a:uLnTx/>
                <a:uFillTx/>
                <a:latin typeface="+mn-lt"/>
                <a:ea typeface="+mn-ea"/>
                <a:cs typeface="+mn-cs"/>
              </a:rPr>
              <a:t>区域数量</a:t>
            </a:r>
            <a:r>
              <a:rPr kumimoji="0" lang="zh-CN" altLang="en-US" sz="1800" b="0" i="0" u="none" strike="noStrike" kern="1200" cap="none" spc="0" normalizeH="0" baseline="0" noProof="0" dirty="0" smtClean="0">
                <a:ln>
                  <a:noFill/>
                </a:ln>
                <a:solidFill>
                  <a:schemeClr val="tx1"/>
                </a:solidFill>
                <a:effectLst/>
                <a:uLnTx/>
                <a:uFillTx/>
                <a:latin typeface="+mn-lt"/>
                <a:ea typeface="+mn-ea"/>
                <a:cs typeface="+mn-cs"/>
              </a:rPr>
              <a:t>。</a:t>
            </a:r>
          </a:p>
          <a:p>
            <a:pPr marL="621030" marR="0" lvl="1" indent="-228600" algn="l" defTabSz="914400" rtl="0" eaLnBrk="1" fontAlgn="base" latinLnBrk="0" hangingPunct="1">
              <a:lnSpc>
                <a:spcPct val="150000"/>
              </a:lnSpc>
              <a:spcBef>
                <a:spcPts val="325"/>
              </a:spcBef>
              <a:spcAft>
                <a:spcPct val="0"/>
              </a:spcAft>
              <a:buClr>
                <a:schemeClr val="accent1"/>
              </a:buClr>
              <a:buSzTx/>
              <a:buFont typeface="Verdana" panose="020B0604030504040204" pitchFamily="34" charset="0"/>
              <a:buChar char="◦"/>
              <a:defRPr/>
            </a:pPr>
            <a:r>
              <a:rPr kumimoji="0" lang="en-US" altLang="zh-CN" sz="1800" b="0" i="0" u="none" strike="noStrike" kern="1200" cap="none" spc="0" normalizeH="0" baseline="0" noProof="0" dirty="0" smtClean="0">
                <a:ln>
                  <a:noFill/>
                </a:ln>
                <a:solidFill>
                  <a:schemeClr val="tx1"/>
                </a:solidFill>
                <a:effectLst/>
                <a:uLnTx/>
                <a:uFillTx/>
                <a:latin typeface="+mn-lt"/>
                <a:ea typeface="+mn-ea"/>
                <a:cs typeface="+mn-cs"/>
              </a:rPr>
              <a:t>2</a:t>
            </a:r>
            <a:r>
              <a:rPr kumimoji="0" lang="zh-CN" altLang="en-US" sz="1800" b="0" i="0" u="none" strike="noStrike" kern="1200" cap="none" spc="0" normalizeH="0" baseline="0" noProof="0" dirty="0" smtClean="0">
                <a:ln>
                  <a:noFill/>
                </a:ln>
                <a:solidFill>
                  <a:schemeClr val="tx1"/>
                </a:solidFill>
                <a:effectLst/>
                <a:uLnTx/>
                <a:uFillTx/>
                <a:latin typeface="+mn-lt"/>
                <a:ea typeface="+mn-ea"/>
                <a:cs typeface="+mn-cs"/>
              </a:rPr>
              <a:t>、给定流图</a:t>
            </a:r>
            <a:r>
              <a:rPr kumimoji="0" lang="en-US" altLang="zh-CN" sz="1800" b="0" i="0" u="none" strike="noStrike" kern="1200" cap="none" spc="0" normalizeH="0" baseline="0" noProof="0" dirty="0" smtClean="0">
                <a:ln>
                  <a:noFill/>
                </a:ln>
                <a:solidFill>
                  <a:schemeClr val="tx1"/>
                </a:solidFill>
                <a:effectLst/>
                <a:uLnTx/>
                <a:uFillTx/>
                <a:latin typeface="+mn-lt"/>
                <a:ea typeface="+mn-ea"/>
                <a:cs typeface="+mn-cs"/>
              </a:rPr>
              <a:t>G</a:t>
            </a:r>
            <a:r>
              <a:rPr kumimoji="0" lang="zh-CN" altLang="en-US" sz="1800" b="0" i="0" u="none" strike="noStrike" kern="1200" cap="none" spc="0" normalizeH="0" baseline="0" noProof="0" dirty="0" smtClean="0">
                <a:ln>
                  <a:noFill/>
                </a:ln>
                <a:solidFill>
                  <a:schemeClr val="tx1"/>
                </a:solidFill>
                <a:effectLst/>
                <a:uLnTx/>
                <a:uFillTx/>
                <a:latin typeface="+mn-lt"/>
                <a:ea typeface="+mn-ea"/>
                <a:cs typeface="+mn-cs"/>
              </a:rPr>
              <a:t>的圈复杂度</a:t>
            </a:r>
            <a:r>
              <a:rPr kumimoji="0" lang="en-US" altLang="zh-CN" sz="1800" b="0" i="0" u="none" strike="noStrike" kern="1200" cap="none" spc="0" normalizeH="0" baseline="0" noProof="0" dirty="0" smtClean="0">
                <a:ln>
                  <a:noFill/>
                </a:ln>
                <a:solidFill>
                  <a:schemeClr val="tx1"/>
                </a:solidFill>
                <a:effectLst/>
                <a:uLnTx/>
                <a:uFillTx/>
                <a:latin typeface="+mn-lt"/>
                <a:ea typeface="+mn-ea"/>
                <a:cs typeface="+mn-cs"/>
              </a:rPr>
              <a:t>V(G)</a:t>
            </a:r>
            <a:r>
              <a:rPr kumimoji="0" lang="zh-CN" altLang="en-US" sz="1800" b="0" i="0" u="none" strike="noStrike" kern="1200" cap="none" spc="0" normalizeH="0" baseline="0" noProof="0" dirty="0" smtClean="0">
                <a:ln>
                  <a:noFill/>
                </a:ln>
                <a:solidFill>
                  <a:schemeClr val="tx1"/>
                </a:solidFill>
                <a:effectLst/>
                <a:uLnTx/>
                <a:uFillTx/>
                <a:latin typeface="+mn-lt"/>
                <a:ea typeface="+mn-ea"/>
                <a:cs typeface="+mn-cs"/>
              </a:rPr>
              <a:t>，定义为</a:t>
            </a:r>
            <a:r>
              <a:rPr kumimoji="0" lang="en-US" altLang="zh-CN" sz="1800" b="0" i="0" u="none" strike="noStrike" kern="1200" cap="none" spc="0" normalizeH="0" baseline="0" noProof="0" dirty="0" smtClean="0">
                <a:ln>
                  <a:noFill/>
                </a:ln>
                <a:solidFill>
                  <a:srgbClr val="00B0F0"/>
                </a:solidFill>
                <a:effectLst/>
                <a:uLnTx/>
                <a:uFillTx/>
                <a:latin typeface="+mn-lt"/>
                <a:ea typeface="+mn-ea"/>
                <a:cs typeface="+mn-cs"/>
              </a:rPr>
              <a:t>V(G)=E-N+2</a:t>
            </a:r>
            <a:r>
              <a:rPr kumimoji="0" lang="zh-CN" altLang="en-US" sz="1800" b="0"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1800" b="0" i="0" u="none" strike="noStrike" kern="1200" cap="none" spc="0" normalizeH="0" baseline="0" noProof="0" dirty="0" smtClean="0">
              <a:ln>
                <a:noFill/>
              </a:ln>
              <a:solidFill>
                <a:schemeClr val="tx1"/>
              </a:solidFill>
              <a:effectLst/>
              <a:uLnTx/>
              <a:uFillTx/>
              <a:latin typeface="+mn-lt"/>
              <a:ea typeface="+mn-ea"/>
              <a:cs typeface="+mn-cs"/>
            </a:endParaRPr>
          </a:p>
          <a:p>
            <a:pPr marL="392430" marR="0" lvl="1" indent="0" algn="l" defTabSz="914400" rtl="0" eaLnBrk="1" fontAlgn="base" latinLnBrk="0" hangingPunct="1">
              <a:lnSpc>
                <a:spcPct val="150000"/>
              </a:lnSpc>
              <a:spcBef>
                <a:spcPts val="325"/>
              </a:spcBef>
              <a:spcAft>
                <a:spcPct val="0"/>
              </a:spcAft>
              <a:buClr>
                <a:schemeClr val="accent1"/>
              </a:buClr>
              <a:buSzTx/>
              <a:buFont typeface="Verdana" panose="020B0604030504040204" pitchFamily="34" charset="0"/>
              <a:buNone/>
              <a:defRPr/>
            </a:pPr>
            <a:r>
              <a:rPr kumimoji="0" lang="zh-CN" altLang="en-US" sz="1800" b="0" i="0" u="none" strike="noStrike" kern="1200" cap="none" spc="0" normalizeH="0" baseline="0" noProof="0" dirty="0" smtClean="0">
                <a:ln>
                  <a:noFill/>
                </a:ln>
                <a:solidFill>
                  <a:schemeClr val="tx1"/>
                </a:solidFill>
                <a:effectLst/>
                <a:uLnTx/>
                <a:uFillTx/>
                <a:latin typeface="+mn-lt"/>
                <a:ea typeface="+mn-ea"/>
                <a:cs typeface="+mn-cs"/>
              </a:rPr>
              <a:t>（</a:t>
            </a:r>
            <a:r>
              <a:rPr kumimoji="0" lang="en-US" altLang="zh-CN" sz="1800" b="0" i="0" u="none" strike="noStrike" kern="1200" cap="none" spc="0" normalizeH="0" baseline="0" noProof="0" dirty="0" smtClean="0">
                <a:ln>
                  <a:noFill/>
                </a:ln>
                <a:solidFill>
                  <a:schemeClr val="tx1"/>
                </a:solidFill>
                <a:effectLst/>
                <a:uLnTx/>
                <a:uFillTx/>
                <a:latin typeface="+mn-lt"/>
                <a:ea typeface="+mn-ea"/>
                <a:cs typeface="+mn-cs"/>
              </a:rPr>
              <a:t>E</a:t>
            </a:r>
            <a:r>
              <a:rPr kumimoji="0" lang="zh-CN" altLang="en-US" sz="1800" b="0" i="0" u="none" strike="noStrike" kern="1200" cap="none" spc="0" normalizeH="0" baseline="0" noProof="0" dirty="0" smtClean="0">
                <a:ln>
                  <a:noFill/>
                </a:ln>
                <a:solidFill>
                  <a:schemeClr val="tx1"/>
                </a:solidFill>
                <a:effectLst/>
                <a:uLnTx/>
                <a:uFillTx/>
                <a:latin typeface="+mn-lt"/>
                <a:ea typeface="+mn-ea"/>
                <a:cs typeface="+mn-cs"/>
              </a:rPr>
              <a:t>是流图中边的数量，</a:t>
            </a:r>
            <a:r>
              <a:rPr kumimoji="0" lang="en-US" altLang="zh-CN" sz="1800" b="0" i="0" u="none" strike="noStrike" kern="1200" cap="none" spc="0" normalizeH="0" baseline="0" noProof="0" dirty="0" smtClean="0">
                <a:ln>
                  <a:noFill/>
                </a:ln>
                <a:solidFill>
                  <a:schemeClr val="tx1"/>
                </a:solidFill>
                <a:effectLst/>
                <a:uLnTx/>
                <a:uFillTx/>
                <a:latin typeface="+mn-lt"/>
                <a:ea typeface="+mn-ea"/>
                <a:cs typeface="+mn-cs"/>
              </a:rPr>
              <a:t>N</a:t>
            </a:r>
            <a:r>
              <a:rPr kumimoji="0" lang="zh-CN" altLang="en-US" sz="1800" b="0" i="0" u="none" strike="noStrike" kern="1200" cap="none" spc="0" normalizeH="0" baseline="0" noProof="0" dirty="0" smtClean="0">
                <a:ln>
                  <a:noFill/>
                </a:ln>
                <a:solidFill>
                  <a:schemeClr val="tx1"/>
                </a:solidFill>
                <a:effectLst/>
                <a:uLnTx/>
                <a:uFillTx/>
                <a:latin typeface="+mn-lt"/>
                <a:ea typeface="+mn-ea"/>
                <a:cs typeface="+mn-cs"/>
              </a:rPr>
              <a:t>是流图中结点的数量）</a:t>
            </a:r>
          </a:p>
          <a:p>
            <a:pPr marL="621030" marR="0" lvl="1" indent="-228600" algn="l" defTabSz="914400" rtl="0" eaLnBrk="1" fontAlgn="base" latinLnBrk="0" hangingPunct="1">
              <a:lnSpc>
                <a:spcPct val="150000"/>
              </a:lnSpc>
              <a:spcBef>
                <a:spcPts val="325"/>
              </a:spcBef>
              <a:spcAft>
                <a:spcPct val="0"/>
              </a:spcAft>
              <a:buClr>
                <a:schemeClr val="accent1"/>
              </a:buClr>
              <a:buSzTx/>
              <a:buFont typeface="Verdana" panose="020B0604030504040204" pitchFamily="34" charset="0"/>
              <a:buChar char="◦"/>
              <a:defRPr/>
            </a:pPr>
            <a:r>
              <a:rPr kumimoji="0" lang="en-US" altLang="zh-CN" sz="1800" b="0" i="0" u="none" strike="noStrike" kern="1200" cap="none" spc="0" normalizeH="0" baseline="0" noProof="0" dirty="0" smtClean="0">
                <a:ln>
                  <a:noFill/>
                </a:ln>
                <a:solidFill>
                  <a:schemeClr val="tx1"/>
                </a:solidFill>
                <a:effectLst/>
                <a:uLnTx/>
                <a:uFillTx/>
                <a:latin typeface="+mn-lt"/>
                <a:ea typeface="+mn-ea"/>
                <a:cs typeface="+mn-cs"/>
              </a:rPr>
              <a:t>3</a:t>
            </a:r>
            <a:r>
              <a:rPr kumimoji="0" lang="zh-CN" altLang="en-US" sz="1800" b="0" i="0" u="none" strike="noStrike" kern="1200" cap="none" spc="0" normalizeH="0" baseline="0" noProof="0" dirty="0" smtClean="0">
                <a:ln>
                  <a:noFill/>
                </a:ln>
                <a:solidFill>
                  <a:schemeClr val="tx1"/>
                </a:solidFill>
                <a:effectLst/>
                <a:uLnTx/>
                <a:uFillTx/>
                <a:latin typeface="+mn-lt"/>
                <a:ea typeface="+mn-ea"/>
                <a:cs typeface="+mn-cs"/>
              </a:rPr>
              <a:t>、给定流图</a:t>
            </a:r>
            <a:r>
              <a:rPr kumimoji="0" lang="en-US" altLang="zh-CN" sz="1800" b="0" i="0" u="none" strike="noStrike" kern="1200" cap="none" spc="0" normalizeH="0" baseline="0" noProof="0" dirty="0" smtClean="0">
                <a:ln>
                  <a:noFill/>
                </a:ln>
                <a:solidFill>
                  <a:schemeClr val="tx1"/>
                </a:solidFill>
                <a:effectLst/>
                <a:uLnTx/>
                <a:uFillTx/>
                <a:latin typeface="+mn-lt"/>
                <a:ea typeface="+mn-ea"/>
                <a:cs typeface="+mn-cs"/>
              </a:rPr>
              <a:t>G</a:t>
            </a:r>
            <a:r>
              <a:rPr kumimoji="0" lang="zh-CN" altLang="en-US" sz="1800" b="0" i="0" u="none" strike="noStrike" kern="1200" cap="none" spc="0" normalizeH="0" baseline="0" noProof="0" dirty="0" smtClean="0">
                <a:ln>
                  <a:noFill/>
                </a:ln>
                <a:solidFill>
                  <a:schemeClr val="tx1"/>
                </a:solidFill>
                <a:effectLst/>
                <a:uLnTx/>
                <a:uFillTx/>
                <a:latin typeface="+mn-lt"/>
                <a:ea typeface="+mn-ea"/>
                <a:cs typeface="+mn-cs"/>
              </a:rPr>
              <a:t>的圈复杂度</a:t>
            </a:r>
            <a:r>
              <a:rPr kumimoji="0" lang="en-US" altLang="zh-CN" sz="1800" b="0" i="0" u="none" strike="noStrike" kern="1200" cap="none" spc="0" normalizeH="0" baseline="0" noProof="0" dirty="0" smtClean="0">
                <a:ln>
                  <a:noFill/>
                </a:ln>
                <a:solidFill>
                  <a:schemeClr val="tx1"/>
                </a:solidFill>
                <a:effectLst/>
                <a:uLnTx/>
                <a:uFillTx/>
                <a:latin typeface="+mn-lt"/>
                <a:ea typeface="+mn-ea"/>
                <a:cs typeface="+mn-cs"/>
              </a:rPr>
              <a:t>V(G)</a:t>
            </a:r>
            <a:r>
              <a:rPr kumimoji="0" lang="zh-CN" altLang="en-US" sz="1800" b="0" i="0" u="none" strike="noStrike" kern="1200" cap="none" spc="0" normalizeH="0" baseline="0" noProof="0" dirty="0" smtClean="0">
                <a:ln>
                  <a:noFill/>
                </a:ln>
                <a:solidFill>
                  <a:schemeClr val="tx1"/>
                </a:solidFill>
                <a:effectLst/>
                <a:uLnTx/>
                <a:uFillTx/>
                <a:latin typeface="+mn-lt"/>
                <a:ea typeface="+mn-ea"/>
                <a:cs typeface="+mn-cs"/>
              </a:rPr>
              <a:t>，定义为</a:t>
            </a:r>
            <a:r>
              <a:rPr kumimoji="0" lang="en-US" altLang="zh-CN" sz="1800" b="0" i="0" u="none" strike="noStrike" kern="1200" cap="none" spc="0" normalizeH="0" baseline="0" noProof="0" dirty="0" smtClean="0">
                <a:ln>
                  <a:noFill/>
                </a:ln>
                <a:solidFill>
                  <a:srgbClr val="00B0F0"/>
                </a:solidFill>
                <a:effectLst/>
                <a:uLnTx/>
                <a:uFillTx/>
                <a:latin typeface="+mn-lt"/>
                <a:ea typeface="+mn-ea"/>
                <a:cs typeface="+mn-cs"/>
              </a:rPr>
              <a:t>V(G)=P+1</a:t>
            </a:r>
            <a:r>
              <a:rPr kumimoji="0" lang="zh-CN" altLang="en-US" sz="1800" b="0" i="0" u="none" strike="noStrike" kern="1200" cap="none" spc="0" normalizeH="0" baseline="0" noProof="0" dirty="0" smtClean="0">
                <a:ln>
                  <a:noFill/>
                </a:ln>
                <a:solidFill>
                  <a:srgbClr val="00B0F0"/>
                </a:solidFill>
                <a:effectLst/>
                <a:uLnTx/>
                <a:uFillTx/>
                <a:latin typeface="+mn-lt"/>
                <a:ea typeface="+mn-ea"/>
                <a:cs typeface="+mn-cs"/>
              </a:rPr>
              <a:t>，</a:t>
            </a:r>
            <a:endParaRPr kumimoji="0" lang="en-US" altLang="zh-CN" sz="1800" b="0" i="0" u="none" strike="noStrike" kern="1200" cap="none" spc="0" normalizeH="0" baseline="0" noProof="0" dirty="0" smtClean="0">
              <a:ln>
                <a:noFill/>
              </a:ln>
              <a:solidFill>
                <a:srgbClr val="00B0F0"/>
              </a:solidFill>
              <a:effectLst/>
              <a:uLnTx/>
              <a:uFillTx/>
              <a:latin typeface="+mn-lt"/>
              <a:ea typeface="+mn-ea"/>
              <a:cs typeface="+mn-cs"/>
            </a:endParaRPr>
          </a:p>
          <a:p>
            <a:pPr marL="621030" marR="0" lvl="1" indent="-228600" algn="l" defTabSz="914400" rtl="0" eaLnBrk="1" fontAlgn="base" latinLnBrk="0" hangingPunct="1">
              <a:lnSpc>
                <a:spcPct val="150000"/>
              </a:lnSpc>
              <a:spcBef>
                <a:spcPts val="325"/>
              </a:spcBef>
              <a:spcAft>
                <a:spcPct val="0"/>
              </a:spcAft>
              <a:buClr>
                <a:schemeClr val="accent1"/>
              </a:buClr>
              <a:buSzTx/>
              <a:buFont typeface="Verdana" panose="020B0604030504040204" pitchFamily="34" charset="0"/>
              <a:buChar char="◦"/>
              <a:defRPr/>
            </a:pPr>
            <a:r>
              <a:rPr kumimoji="0" lang="zh-CN" altLang="en-US" sz="1800" b="0" i="0" u="none" strike="noStrike" kern="1200" cap="none" spc="0" normalizeH="0" baseline="0" noProof="0" dirty="0" smtClean="0">
                <a:ln>
                  <a:noFill/>
                </a:ln>
                <a:solidFill>
                  <a:schemeClr val="tx1"/>
                </a:solidFill>
                <a:effectLst/>
                <a:uLnTx/>
                <a:uFillTx/>
                <a:latin typeface="+mn-lt"/>
                <a:ea typeface="+mn-ea"/>
                <a:cs typeface="+mn-cs"/>
              </a:rPr>
              <a:t>（</a:t>
            </a:r>
            <a:r>
              <a:rPr kumimoji="0" lang="en-US" altLang="zh-CN" sz="1800" b="0" i="0" u="none" strike="noStrike" kern="1200" cap="none" spc="0" normalizeH="0" baseline="0" noProof="0" dirty="0" smtClean="0">
                <a:ln>
                  <a:noFill/>
                </a:ln>
                <a:solidFill>
                  <a:schemeClr val="tx1"/>
                </a:solidFill>
                <a:effectLst/>
                <a:uLnTx/>
                <a:uFillTx/>
                <a:latin typeface="+mn-lt"/>
                <a:ea typeface="+mn-ea"/>
                <a:cs typeface="+mn-cs"/>
              </a:rPr>
              <a:t>P</a:t>
            </a:r>
            <a:r>
              <a:rPr kumimoji="0" lang="zh-CN" altLang="en-US" sz="1800" b="0" i="0" u="none" strike="noStrike" kern="1200" cap="none" spc="0" normalizeH="0" baseline="0" noProof="0" dirty="0" smtClean="0">
                <a:ln>
                  <a:noFill/>
                </a:ln>
                <a:solidFill>
                  <a:schemeClr val="tx1"/>
                </a:solidFill>
                <a:effectLst/>
                <a:uLnTx/>
                <a:uFillTx/>
                <a:latin typeface="+mn-lt"/>
                <a:ea typeface="+mn-ea"/>
                <a:cs typeface="+mn-cs"/>
              </a:rPr>
              <a:t>是流图</a:t>
            </a:r>
            <a:r>
              <a:rPr kumimoji="0" lang="en-US" altLang="zh-CN" sz="1800" b="0" i="0" u="none" strike="noStrike" kern="1200" cap="none" spc="0" normalizeH="0" baseline="0" noProof="0" dirty="0" smtClean="0">
                <a:ln>
                  <a:noFill/>
                </a:ln>
                <a:solidFill>
                  <a:schemeClr val="tx1"/>
                </a:solidFill>
                <a:effectLst/>
                <a:uLnTx/>
                <a:uFillTx/>
                <a:latin typeface="+mn-lt"/>
                <a:ea typeface="+mn-ea"/>
                <a:cs typeface="+mn-cs"/>
              </a:rPr>
              <a:t>G</a:t>
            </a:r>
            <a:r>
              <a:rPr kumimoji="0" lang="zh-CN" altLang="en-US" sz="1800" b="0" i="0" u="none" strike="noStrike" kern="1200" cap="none" spc="0" normalizeH="0" baseline="0" noProof="0" dirty="0" smtClean="0">
                <a:ln>
                  <a:noFill/>
                </a:ln>
                <a:solidFill>
                  <a:schemeClr val="tx1"/>
                </a:solidFill>
                <a:effectLst/>
                <a:uLnTx/>
                <a:uFillTx/>
                <a:latin typeface="+mn-lt"/>
                <a:ea typeface="+mn-ea"/>
                <a:cs typeface="+mn-cs"/>
              </a:rPr>
              <a:t>中判定结点的数量）</a:t>
            </a:r>
          </a:p>
        </p:txBody>
      </p:sp>
      <p:sp>
        <p:nvSpPr>
          <p:cNvPr id="38914" name="日期占位符 3"/>
          <p:cNvSpPr>
            <a:spLocks noGrp="1"/>
          </p:cNvSpPr>
          <p:nvPr>
            <p:ph type="dt" sz="half" idx="2"/>
          </p:nvPr>
        </p:nvSpPr>
        <p:spPr>
          <a:noFill/>
          <a:ln>
            <a:noFill/>
          </a:ln>
        </p:spPr>
        <p:txBody>
          <a:bodyPr anchor="b"/>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r>
              <a:rPr lang="en-US" altLang="zh-CN" sz="750" dirty="0">
                <a:latin typeface="Arial" panose="020B0604020202020204" pitchFamily="34" charset="0"/>
              </a:rPr>
              <a:t>   </a:t>
            </a:r>
            <a:endParaRPr lang="zh-CN" altLang="en-US" sz="750" dirty="0">
              <a:latin typeface="Arial" panose="020B0604020202020204" pitchFamily="34" charset="0"/>
              <a:ea typeface="宋体" panose="02010600030101010101" pitchFamily="2" charset="-122"/>
            </a:endParaRPr>
          </a:p>
        </p:txBody>
      </p:sp>
      <p:sp>
        <p:nvSpPr>
          <p:cNvPr id="2" name="标题 1"/>
          <p:cNvSpPr>
            <a:spLocks noGrp="1"/>
          </p:cNvSpPr>
          <p:nvPr>
            <p:ph type="title"/>
          </p:nvPr>
        </p:nvSpPr>
        <p:spPr>
          <a:xfrm>
            <a:off x="1331639" y="856793"/>
            <a:ext cx="6172200" cy="857250"/>
          </a:xfrm>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075"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rPr>
              <a:t>基本路径法 </a:t>
            </a:r>
            <a:r>
              <a:rPr kumimoji="0" lang="en-US" altLang="zh-CN" sz="3075"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rPr>
              <a:t>---</a:t>
            </a:r>
            <a:r>
              <a:rPr kumimoji="0" lang="zh-CN" altLang="en-US" sz="3075"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圈（环形）复杂度</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506">
                                            <p:txEl>
                                              <p:pRg st="0" end="0"/>
                                            </p:txEl>
                                          </p:spTgt>
                                        </p:tgtEl>
                                        <p:attrNameLst>
                                          <p:attrName>style.visibility</p:attrName>
                                        </p:attrNameLst>
                                      </p:cBhvr>
                                      <p:to>
                                        <p:strVal val="visible"/>
                                      </p:to>
                                    </p:set>
                                    <p:anim calcmode="lin" valueType="num">
                                      <p:cBhvr additive="base">
                                        <p:cTn id="7" dur="500" fill="hold"/>
                                        <p:tgtEl>
                                          <p:spTgt spid="2150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50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1506">
                                            <p:txEl>
                                              <p:pRg st="1" end="1"/>
                                            </p:txEl>
                                          </p:spTgt>
                                        </p:tgtEl>
                                        <p:attrNameLst>
                                          <p:attrName>style.visibility</p:attrName>
                                        </p:attrNameLst>
                                      </p:cBhvr>
                                      <p:to>
                                        <p:strVal val="visible"/>
                                      </p:to>
                                    </p:set>
                                    <p:anim calcmode="lin" valueType="num">
                                      <p:cBhvr additive="base">
                                        <p:cTn id="13" dur="500" fill="hold"/>
                                        <p:tgtEl>
                                          <p:spTgt spid="2150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1506">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1506">
                                            <p:txEl>
                                              <p:pRg st="2" end="2"/>
                                            </p:txEl>
                                          </p:spTgt>
                                        </p:tgtEl>
                                        <p:attrNameLst>
                                          <p:attrName>style.visibility</p:attrName>
                                        </p:attrNameLst>
                                      </p:cBhvr>
                                      <p:to>
                                        <p:strVal val="visible"/>
                                      </p:to>
                                    </p:set>
                                    <p:anim calcmode="lin" valueType="num">
                                      <p:cBhvr additive="base">
                                        <p:cTn id="17" dur="500" fill="hold"/>
                                        <p:tgtEl>
                                          <p:spTgt spid="21506">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1506">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1506">
                                            <p:txEl>
                                              <p:pRg st="3" end="3"/>
                                            </p:txEl>
                                          </p:spTgt>
                                        </p:tgtEl>
                                        <p:attrNameLst>
                                          <p:attrName>style.visibility</p:attrName>
                                        </p:attrNameLst>
                                      </p:cBhvr>
                                      <p:to>
                                        <p:strVal val="visible"/>
                                      </p:to>
                                    </p:set>
                                    <p:anim calcmode="lin" valueType="num">
                                      <p:cBhvr additive="base">
                                        <p:cTn id="21" dur="500" fill="hold"/>
                                        <p:tgtEl>
                                          <p:spTgt spid="21506">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1506">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1506">
                                            <p:txEl>
                                              <p:pRg st="4" end="4"/>
                                            </p:txEl>
                                          </p:spTgt>
                                        </p:tgtEl>
                                        <p:attrNameLst>
                                          <p:attrName>style.visibility</p:attrName>
                                        </p:attrNameLst>
                                      </p:cBhvr>
                                      <p:to>
                                        <p:strVal val="visible"/>
                                      </p:to>
                                    </p:set>
                                    <p:anim calcmode="lin" valueType="num">
                                      <p:cBhvr additive="base">
                                        <p:cTn id="25" dur="500" fill="hold"/>
                                        <p:tgtEl>
                                          <p:spTgt spid="21506">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1506">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1506">
                                            <p:txEl>
                                              <p:pRg st="5" end="5"/>
                                            </p:txEl>
                                          </p:spTgt>
                                        </p:tgtEl>
                                        <p:attrNameLst>
                                          <p:attrName>style.visibility</p:attrName>
                                        </p:attrNameLst>
                                      </p:cBhvr>
                                      <p:to>
                                        <p:strVal val="visible"/>
                                      </p:to>
                                    </p:set>
                                    <p:anim calcmode="lin" valueType="num">
                                      <p:cBhvr additive="base">
                                        <p:cTn id="29" dur="500" fill="hold"/>
                                        <p:tgtEl>
                                          <p:spTgt spid="21506">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1506">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21506">
                                            <p:txEl>
                                              <p:pRg st="6" end="6"/>
                                            </p:txEl>
                                          </p:spTgt>
                                        </p:tgtEl>
                                        <p:attrNameLst>
                                          <p:attrName>style.visibility</p:attrName>
                                        </p:attrNameLst>
                                      </p:cBhvr>
                                      <p:to>
                                        <p:strVal val="visible"/>
                                      </p:to>
                                    </p:set>
                                    <p:anim calcmode="lin" valueType="num">
                                      <p:cBhvr additive="base">
                                        <p:cTn id="33" dur="500" fill="hold"/>
                                        <p:tgtEl>
                                          <p:spTgt spid="21506">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150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内容占位符 3"/>
          <p:cNvSpPr>
            <a:spLocks noGrp="1"/>
          </p:cNvSpPr>
          <p:nvPr>
            <p:ph sz="quarter" idx="2"/>
          </p:nvPr>
        </p:nvSpPr>
        <p:spPr>
          <a:xfrm>
            <a:off x="212408" y="1336358"/>
            <a:ext cx="8231505" cy="3890486"/>
          </a:xfrm>
        </p:spPr>
        <p:txBody>
          <a:bodyPr vert="horz" wrap="square" lIns="68580" tIns="34290" rIns="68580" bIns="34290" numCol="1" anchor="t" anchorCtr="0" compatLnSpc="1">
            <a:noAutofit/>
          </a:bodyPr>
          <a:lstStyle/>
          <a:p>
            <a:pPr marL="274320" marR="0" lvl="0" indent="269875" algn="l" defTabSz="914400" rtl="0" eaLnBrk="1" fontAlgn="auto" latinLnBrk="0" hangingPunct="1">
              <a:lnSpc>
                <a:spcPct val="150000"/>
              </a:lnSpc>
              <a:spcBef>
                <a:spcPts val="600"/>
              </a:spcBef>
              <a:spcAft>
                <a:spcPts val="0"/>
              </a:spcAft>
              <a:buClr>
                <a:schemeClr val="tx2"/>
              </a:buClr>
              <a:buSzPct val="73000"/>
              <a:buFont typeface="Wingdings 2" panose="05020102010507070707"/>
              <a:buChar char=""/>
              <a:defRPr/>
            </a:pPr>
            <a:r>
              <a:rPr kumimoji="0" lang="zh-CN" altLang="en-US" sz="3300" b="0" i="0" u="none" strike="noStrike" kern="1200" cap="none" spc="0" normalizeH="0" baseline="0" noProof="0" dirty="0" smtClean="0">
                <a:ln>
                  <a:noFill/>
                </a:ln>
                <a:solidFill>
                  <a:schemeClr val="tx1"/>
                </a:solidFill>
                <a:effectLst/>
                <a:uLnTx/>
                <a:uFillTx/>
                <a:latin typeface="+mn-lt"/>
                <a:ea typeface="+mn-ea"/>
                <a:cs typeface="+mn-cs"/>
              </a:rPr>
              <a:t>白盒测试的</a:t>
            </a:r>
            <a:r>
              <a:rPr kumimoji="0" lang="zh-CN" altLang="en-US" sz="3300" b="0" i="0" u="none" strike="noStrike" kern="1200" cap="none" spc="0" normalizeH="0" baseline="0" noProof="0" dirty="0" smtClean="0">
                <a:ln>
                  <a:noFill/>
                </a:ln>
                <a:solidFill>
                  <a:srgbClr val="FF0000"/>
                </a:solidFill>
                <a:effectLst/>
                <a:uLnTx/>
                <a:uFillTx/>
                <a:latin typeface="+mn-lt"/>
                <a:ea typeface="+mn-ea"/>
                <a:cs typeface="+mn-cs"/>
              </a:rPr>
              <a:t>目的</a:t>
            </a:r>
            <a:r>
              <a:rPr kumimoji="0" lang="zh-CN" altLang="en-US" sz="3300" b="0"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33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69875" algn="l" defTabSz="914400" rtl="0" eaLnBrk="1" fontAlgn="auto" latinLnBrk="0" hangingPunct="1">
              <a:lnSpc>
                <a:spcPct val="150000"/>
              </a:lnSpc>
              <a:spcBef>
                <a:spcPts val="600"/>
              </a:spcBef>
              <a:spcAft>
                <a:spcPts val="0"/>
              </a:spcAft>
              <a:buClr>
                <a:schemeClr val="tx2"/>
              </a:buClr>
              <a:buSzPct val="73000"/>
              <a:buFont typeface="Wingdings 2" panose="05020102010507070707"/>
              <a:buChar char=""/>
              <a:defRPr/>
            </a:pPr>
            <a:r>
              <a:rPr kumimoji="0" lang="zh-CN" altLang="en-US" sz="3300" b="0" i="0" u="none" strike="noStrike" kern="1200" cap="none" spc="0" normalizeH="0" baseline="0" noProof="0" dirty="0" smtClean="0">
                <a:ln>
                  <a:noFill/>
                </a:ln>
                <a:solidFill>
                  <a:schemeClr val="tx1"/>
                </a:solidFill>
                <a:effectLst/>
                <a:uLnTx/>
                <a:uFillTx/>
                <a:latin typeface="+mn-lt"/>
                <a:ea typeface="+mn-ea"/>
                <a:cs typeface="+mn-cs"/>
              </a:rPr>
              <a:t>通过检查软件</a:t>
            </a:r>
            <a:r>
              <a:rPr kumimoji="0" lang="zh-CN" altLang="en-US" sz="3300" b="0" i="0" u="none" strike="noStrike" kern="1200" cap="none" spc="0" normalizeH="0" baseline="0" noProof="0" dirty="0" smtClean="0">
                <a:ln>
                  <a:noFill/>
                </a:ln>
                <a:solidFill>
                  <a:srgbClr val="00B0F0"/>
                </a:solidFill>
                <a:effectLst/>
                <a:uLnTx/>
                <a:uFillTx/>
                <a:latin typeface="+mn-lt"/>
                <a:ea typeface="+mn-ea"/>
                <a:cs typeface="+mn-cs"/>
              </a:rPr>
              <a:t>内部</a:t>
            </a:r>
            <a:r>
              <a:rPr kumimoji="0" lang="zh-CN" altLang="en-US" sz="3300" b="0" i="0" u="none" strike="noStrike" kern="1200" cap="none" spc="0" normalizeH="0" baseline="0" noProof="0" dirty="0" smtClean="0">
                <a:ln>
                  <a:noFill/>
                </a:ln>
                <a:solidFill>
                  <a:schemeClr val="tx1"/>
                </a:solidFill>
                <a:effectLst/>
                <a:uLnTx/>
                <a:uFillTx/>
                <a:latin typeface="+mn-lt"/>
                <a:ea typeface="+mn-ea"/>
                <a:cs typeface="+mn-cs"/>
              </a:rPr>
              <a:t>的逻辑结构，对软件中的逻辑路径进行覆盖测试；在程序不同地方设立检查点，检查程序的</a:t>
            </a:r>
            <a:r>
              <a:rPr kumimoji="0" lang="zh-CN" altLang="en-US" sz="3300" b="0" i="0" u="none" strike="noStrike" kern="1200" cap="none" spc="0" normalizeH="0" baseline="0" noProof="0" dirty="0" smtClean="0">
                <a:ln>
                  <a:noFill/>
                </a:ln>
                <a:solidFill>
                  <a:srgbClr val="00B0F0"/>
                </a:solidFill>
                <a:effectLst/>
                <a:uLnTx/>
                <a:uFillTx/>
                <a:latin typeface="+mn-lt"/>
                <a:ea typeface="+mn-ea"/>
                <a:cs typeface="+mn-cs"/>
              </a:rPr>
              <a:t>状态</a:t>
            </a:r>
            <a:r>
              <a:rPr kumimoji="0" lang="zh-CN" altLang="en-US" sz="33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3300" b="0" i="0" u="none" strike="noStrike" kern="1200" cap="none" spc="0" normalizeH="0" baseline="0" noProof="0" dirty="0" smtClean="0">
                <a:ln>
                  <a:noFill/>
                </a:ln>
                <a:solidFill>
                  <a:srgbClr val="00B050"/>
                </a:solidFill>
                <a:effectLst/>
                <a:uLnTx/>
                <a:uFillTx/>
                <a:latin typeface="+mn-lt"/>
                <a:ea typeface="+mn-ea"/>
                <a:cs typeface="+mn-cs"/>
              </a:rPr>
              <a:t>以确定实际运行状态与预期状态是否一致</a:t>
            </a:r>
            <a:r>
              <a:rPr kumimoji="0" lang="zh-CN" altLang="en-US" sz="3300" b="0"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33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tx2"/>
              </a:buClr>
              <a:buSzPct val="73000"/>
              <a:buFontTx/>
              <a:buNone/>
              <a:defRPr/>
            </a:pPr>
            <a:endParaRPr kumimoji="0" lang="en-US" altLang="zh-CN" sz="33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18436" name="日期占位符 6"/>
          <p:cNvSpPr txBox="1">
            <a:spLocks noGrp="1"/>
          </p:cNvSpPr>
          <p:nvPr>
            <p:ph type="dt" sz="half" idx="12"/>
          </p:nvPr>
        </p:nvSpPr>
        <p:spPr>
          <a:xfrm>
            <a:off x="4327922" y="5775722"/>
            <a:ext cx="1501378" cy="170259"/>
          </a:xfrm>
          <a:noFill/>
          <a:ln>
            <a:noFill/>
          </a:ln>
        </p:spPr>
        <p:txBody>
          <a:bodyPr tIns="0" bIns="0" anchor="b"/>
          <a:lstStyle/>
          <a:p>
            <a:pPr marL="0" indent="0" eaLnBrk="1" hangingPunct="1">
              <a:spcBef>
                <a:spcPct val="0"/>
              </a:spcBef>
              <a:buClrTx/>
              <a:buSzTx/>
              <a:buFontTx/>
              <a:buNone/>
            </a:pPr>
            <a:r>
              <a:rPr lang="en-US" altLang="zh-CN" sz="750" kern="1200" dirty="0">
                <a:solidFill>
                  <a:schemeClr val="tx2"/>
                </a:solidFill>
                <a:latin typeface="Arial" panose="020B0604020202020204" pitchFamily="34" charset="0"/>
                <a:ea typeface="宋体" panose="02010600030101010101" pitchFamily="2" charset="-122"/>
                <a:cs typeface="+mn-cs"/>
              </a:rPr>
              <a:t>   《</a:t>
            </a:r>
            <a:r>
              <a:rPr lang="zh-CN" altLang="en-US" sz="750" kern="1200" dirty="0">
                <a:solidFill>
                  <a:schemeClr val="tx2"/>
                </a:solidFill>
                <a:latin typeface="Arial" panose="020B0604020202020204" pitchFamily="34" charset="0"/>
                <a:ea typeface="宋体" panose="02010600030101010101" pitchFamily="2" charset="-122"/>
                <a:cs typeface="+mn-cs"/>
              </a:rPr>
              <a:t>软件工程</a:t>
            </a:r>
            <a:r>
              <a:rPr lang="en-US" altLang="zh-CN" sz="750" kern="1200" dirty="0">
                <a:solidFill>
                  <a:schemeClr val="tx2"/>
                </a:solidFill>
                <a:latin typeface="Arial" panose="020B0604020202020204" pitchFamily="34" charset="0"/>
                <a:ea typeface="宋体" panose="02010600030101010101" pitchFamily="2" charset="-122"/>
                <a:cs typeface="+mn-cs"/>
              </a:rPr>
              <a:t>》</a:t>
            </a:r>
            <a:r>
              <a:rPr lang="zh-CN" altLang="en-US" sz="750" kern="1200" dirty="0">
                <a:solidFill>
                  <a:schemeClr val="tx2"/>
                </a:solidFill>
                <a:latin typeface="Arial" panose="020B0604020202020204" pitchFamily="34" charset="0"/>
                <a:ea typeface="宋体" panose="02010600030101010101" pitchFamily="2" charset="-122"/>
                <a:cs typeface="+mn-cs"/>
              </a:rPr>
              <a:t>教学</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364">
                                            <p:txEl>
                                              <p:pRg st="0" end="0"/>
                                            </p:txEl>
                                          </p:spTgt>
                                        </p:tgtEl>
                                        <p:attrNameLst>
                                          <p:attrName>style.visibility</p:attrName>
                                        </p:attrNameLst>
                                      </p:cBhvr>
                                      <p:to>
                                        <p:strVal val="visible"/>
                                      </p:to>
                                    </p:set>
                                    <p:anim calcmode="lin" valueType="num">
                                      <p:cBhvr additive="base">
                                        <p:cTn id="7" dur="500" fill="hold"/>
                                        <p:tgtEl>
                                          <p:spTgt spid="1536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36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5364">
                                            <p:txEl>
                                              <p:pRg st="1" end="1"/>
                                            </p:txEl>
                                          </p:spTgt>
                                        </p:tgtEl>
                                        <p:attrNameLst>
                                          <p:attrName>style.visibility</p:attrName>
                                        </p:attrNameLst>
                                      </p:cBhvr>
                                      <p:to>
                                        <p:strVal val="visible"/>
                                      </p:to>
                                    </p:set>
                                    <p:animEffect transition="in" filter="fade">
                                      <p:cBhvr>
                                        <p:cTn id="13" dur="1000"/>
                                        <p:tgtEl>
                                          <p:spTgt spid="15364">
                                            <p:txEl>
                                              <p:pRg st="1" end="1"/>
                                            </p:txEl>
                                          </p:spTgt>
                                        </p:tgtEl>
                                      </p:cBhvr>
                                    </p:animEffect>
                                    <p:anim calcmode="lin" valueType="num">
                                      <p:cBhvr>
                                        <p:cTn id="14" dur="1000" fill="hold"/>
                                        <p:tgtEl>
                                          <p:spTgt spid="15364">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1536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090136" y="857487"/>
            <a:ext cx="6172200" cy="857250"/>
          </a:xfrm>
          <a:noFill/>
          <a:ln>
            <a:noFill/>
          </a:ln>
          <a:effectLst/>
          <a:sp3d prstMaterial="plastic"/>
        </p:spPr>
        <p:txBody>
          <a:bodyPr vert="horz" rtlCol="0" anchor="ctr">
            <a:normAutofit fontScale="90000"/>
            <a:scene3d>
              <a:camera prst="orthographicFront"/>
              <a:lightRig rig="soft" dir="t"/>
            </a:scene3d>
            <a:sp3d prstMaterial="softEdge">
              <a:bevelT w="25400" h="25400"/>
            </a:sp3d>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075"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基本路径法 </a:t>
            </a:r>
            <a:r>
              <a:rPr kumimoji="0" lang="en-US" altLang="zh-CN" sz="3075"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a:t>
            </a:r>
            <a:r>
              <a:rPr kumimoji="0" lang="zh-CN" altLang="en-US" sz="3075"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以下流图中的圈复杂度</a:t>
            </a:r>
            <a:endParaRPr kumimoji="0" lang="zh-CN" altLang="en-US" sz="3075"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pic>
        <p:nvPicPr>
          <p:cNvPr id="19459" name="图片 3" descr="图4-2 程序的控制流图.png"/>
          <p:cNvPicPr>
            <a:picLocks noChangeAspect="1"/>
          </p:cNvPicPr>
          <p:nvPr/>
        </p:nvPicPr>
        <p:blipFill>
          <a:blip r:embed="rId2"/>
          <a:stretch>
            <a:fillRect/>
          </a:stretch>
        </p:blipFill>
        <p:spPr>
          <a:xfrm>
            <a:off x="652939" y="1610678"/>
            <a:ext cx="7557135" cy="3217069"/>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wheel(1)">
                                      <p:cBhvr>
                                        <p:cTn id="7" dur="2000"/>
                                        <p:tgtEl>
                                          <p:spTgt spid="19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内容占位符 2"/>
          <p:cNvSpPr>
            <a:spLocks noGrp="1"/>
          </p:cNvSpPr>
          <p:nvPr>
            <p:ph idx="1"/>
          </p:nvPr>
        </p:nvSpPr>
        <p:spPr>
          <a:xfrm>
            <a:off x="3933825" y="1058704"/>
            <a:ext cx="3810000" cy="4343876"/>
          </a:xfrm>
        </p:spPr>
        <p:txBody>
          <a:bodyPr vert="horz" wrap="square" lIns="68580" tIns="34290" rIns="68580" bIns="34290" numCol="1" anchor="t" anchorCtr="0" compatLnSpc="1">
            <a:noAutofit/>
          </a:bodyPr>
          <a:lstStyle/>
          <a:p>
            <a:pPr marL="365760" marR="0" lvl="0" indent="-255905" algn="l" defTabSz="914400" rtl="0" eaLnBrk="1" fontAlgn="auto" latinLnBrk="0" hangingPunct="1">
              <a:lnSpc>
                <a:spcPct val="100000"/>
              </a:lnSpc>
              <a:spcBef>
                <a:spcPts val="400"/>
              </a:spcBef>
              <a:spcAft>
                <a:spcPts val="0"/>
              </a:spcAft>
              <a:buClr>
                <a:schemeClr val="accent1"/>
              </a:buClr>
              <a:buSzPct val="68000"/>
              <a:buFont typeface="Wingdings 3" panose="05040102010807070707"/>
              <a:buChar char=""/>
              <a:defRPr/>
            </a:pPr>
            <a:r>
              <a:rPr kumimoji="0" lang="zh-CN" altLang="en-US" b="0" i="0" u="none" strike="noStrike" kern="1200" cap="none" spc="0" normalizeH="0" baseline="0" noProof="0" dirty="0" smtClean="0">
                <a:ln>
                  <a:noFill/>
                </a:ln>
                <a:solidFill>
                  <a:schemeClr val="tx1"/>
                </a:solidFill>
                <a:effectLst/>
                <a:uLnTx/>
                <a:uFillTx/>
                <a:latin typeface="+mn-lt"/>
                <a:ea typeface="+mn-ea"/>
                <a:cs typeface="+mn-cs"/>
              </a:rPr>
              <a:t>有下面的</a:t>
            </a:r>
            <a:r>
              <a:rPr kumimoji="0" lang="en-US" altLang="zh-CN" b="0" i="0" u="none" strike="noStrike" kern="1200" cap="none" spc="0" normalizeH="0" baseline="0" noProof="0" dirty="0" smtClean="0">
                <a:ln>
                  <a:noFill/>
                </a:ln>
                <a:solidFill>
                  <a:schemeClr val="tx1"/>
                </a:solidFill>
                <a:effectLst/>
                <a:uLnTx/>
                <a:uFillTx/>
                <a:latin typeface="+mn-lt"/>
                <a:ea typeface="+mn-ea"/>
                <a:cs typeface="+mn-cs"/>
              </a:rPr>
              <a:t>C</a:t>
            </a:r>
            <a:r>
              <a:rPr kumimoji="0" lang="zh-CN" altLang="en-US" b="0" i="0" u="none" strike="noStrike" kern="1200" cap="none" spc="0" normalizeH="0" baseline="0" noProof="0" dirty="0" smtClean="0">
                <a:ln>
                  <a:noFill/>
                </a:ln>
                <a:solidFill>
                  <a:schemeClr val="tx1"/>
                </a:solidFill>
                <a:effectLst/>
                <a:uLnTx/>
                <a:uFillTx/>
                <a:latin typeface="+mn-lt"/>
                <a:ea typeface="+mn-ea"/>
                <a:cs typeface="+mn-cs"/>
              </a:rPr>
              <a:t>函数，</a:t>
            </a:r>
          </a:p>
          <a:p>
            <a:pPr marL="365760" marR="0" lvl="0" indent="-255905" algn="l" defTabSz="914400" rtl="0" eaLnBrk="1" fontAlgn="auto" latinLnBrk="0" hangingPunct="1">
              <a:lnSpc>
                <a:spcPct val="100000"/>
              </a:lnSpc>
              <a:spcBef>
                <a:spcPts val="400"/>
              </a:spcBef>
              <a:spcAft>
                <a:spcPts val="0"/>
              </a:spcAft>
              <a:buClr>
                <a:schemeClr val="accent1"/>
              </a:buClr>
              <a:buSzPct val="68000"/>
              <a:buFont typeface="Wingdings 3" panose="05040102010807070707"/>
              <a:buChar char=""/>
              <a:defRPr/>
            </a:pPr>
            <a:r>
              <a:rPr kumimoji="0" lang="en-US" altLang="zh-CN" b="0" i="0" u="none" strike="noStrike" kern="1200" cap="none" spc="0" normalizeH="0" baseline="0" noProof="0" dirty="0" smtClean="0">
                <a:ln>
                  <a:noFill/>
                </a:ln>
                <a:solidFill>
                  <a:schemeClr val="tx1"/>
                </a:solidFill>
                <a:effectLst/>
                <a:uLnTx/>
                <a:uFillTx/>
                <a:latin typeface="+mn-lt"/>
                <a:ea typeface="+mn-ea"/>
                <a:cs typeface="+mn-cs"/>
              </a:rPr>
              <a:t>     void Sort(</a:t>
            </a:r>
            <a:r>
              <a:rPr kumimoji="0" lang="en-US" altLang="zh-CN" b="0" i="0" u="none" strike="noStrike" kern="1200" cap="none" spc="0" normalizeH="0" baseline="0" noProof="0" dirty="0" err="1" smtClean="0">
                <a:ln>
                  <a:noFill/>
                </a:ln>
                <a:solidFill>
                  <a:schemeClr val="tx1"/>
                </a:solidFill>
                <a:effectLst/>
                <a:uLnTx/>
                <a:uFillTx/>
                <a:latin typeface="+mn-lt"/>
                <a:ea typeface="+mn-ea"/>
                <a:cs typeface="+mn-cs"/>
              </a:rPr>
              <a:t>int</a:t>
            </a:r>
            <a:r>
              <a:rPr kumimoji="0" lang="en-US" altLang="zh-CN" b="0" i="0" u="none" strike="noStrike" kern="1200" cap="none" spc="0" normalizeH="0" baseline="0" noProof="0" dirty="0" smtClean="0">
                <a:ln>
                  <a:noFill/>
                </a:ln>
                <a:solidFill>
                  <a:schemeClr val="tx1"/>
                </a:solidFill>
                <a:effectLst/>
                <a:uLnTx/>
                <a:uFillTx/>
                <a:latin typeface="+mn-lt"/>
                <a:ea typeface="+mn-ea"/>
                <a:cs typeface="+mn-cs"/>
              </a:rPr>
              <a:t> </a:t>
            </a:r>
            <a:r>
              <a:rPr kumimoji="0" lang="en-US" altLang="zh-CN" b="0" i="0" u="none" strike="noStrike" kern="1200" cap="none" spc="0" normalizeH="0" baseline="0" noProof="0" dirty="0" err="1" smtClean="0">
                <a:ln>
                  <a:noFill/>
                </a:ln>
                <a:solidFill>
                  <a:schemeClr val="tx1"/>
                </a:solidFill>
                <a:effectLst/>
                <a:uLnTx/>
                <a:uFillTx/>
                <a:latin typeface="+mn-lt"/>
                <a:ea typeface="+mn-ea"/>
                <a:cs typeface="+mn-cs"/>
              </a:rPr>
              <a:t>A,int</a:t>
            </a:r>
            <a:r>
              <a:rPr kumimoji="0" lang="en-US" altLang="zh-CN" b="0" i="0" u="none" strike="noStrike" kern="1200" cap="none" spc="0" normalizeH="0" baseline="0" noProof="0" dirty="0" smtClean="0">
                <a:ln>
                  <a:noFill/>
                </a:ln>
                <a:solidFill>
                  <a:schemeClr val="tx1"/>
                </a:solidFill>
                <a:effectLst/>
                <a:uLnTx/>
                <a:uFillTx/>
                <a:latin typeface="+mn-lt"/>
                <a:ea typeface="+mn-ea"/>
                <a:cs typeface="+mn-cs"/>
              </a:rPr>
              <a:t> </a:t>
            </a:r>
            <a:r>
              <a:rPr kumimoji="0" lang="en-US" altLang="zh-CN" b="0" i="0" u="none" strike="noStrike" kern="1200" cap="none" spc="0" normalizeH="0" baseline="0" noProof="0" dirty="0" err="1" smtClean="0">
                <a:ln>
                  <a:noFill/>
                </a:ln>
                <a:solidFill>
                  <a:schemeClr val="tx1"/>
                </a:solidFill>
                <a:effectLst/>
                <a:uLnTx/>
                <a:uFillTx/>
                <a:latin typeface="+mn-lt"/>
                <a:ea typeface="+mn-ea"/>
                <a:cs typeface="+mn-cs"/>
              </a:rPr>
              <a:t>B</a:t>
            </a:r>
            <a:r>
              <a:rPr kumimoji="0" lang="en-US" altLang="zh-CN" b="0" i="0" u="none" strike="noStrike" kern="1200" cap="none" spc="0" normalizeH="0" baseline="0" noProof="0" dirty="0" smtClean="0">
                <a:ln>
                  <a:noFill/>
                </a:ln>
                <a:solidFill>
                  <a:schemeClr val="tx1"/>
                </a:solidFill>
                <a:effectLst/>
                <a:uLnTx/>
                <a:uFillTx/>
                <a:latin typeface="+mn-lt"/>
                <a:ea typeface="+mn-ea"/>
                <a:cs typeface="+mn-cs"/>
              </a:rPr>
              <a:t>)</a:t>
            </a:r>
            <a:endParaRPr kumimoji="0" lang="zh-CN" altLang="en-US"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5905" algn="l" defTabSz="914400" rtl="0" eaLnBrk="1" fontAlgn="auto" latinLnBrk="0" hangingPunct="1">
              <a:lnSpc>
                <a:spcPct val="100000"/>
              </a:lnSpc>
              <a:spcBef>
                <a:spcPts val="400"/>
              </a:spcBef>
              <a:spcAft>
                <a:spcPts val="0"/>
              </a:spcAft>
              <a:buClr>
                <a:schemeClr val="accent1"/>
              </a:buClr>
              <a:buSzPct val="68000"/>
              <a:buFont typeface="Wingdings 3" panose="05040102010807070707"/>
              <a:buChar char=""/>
              <a:defRPr/>
            </a:pPr>
            <a:r>
              <a:rPr kumimoji="0" lang="en-US" altLang="zh-CN" b="0" i="0" u="none" strike="noStrike" kern="1200" cap="none" spc="0" normalizeH="0" baseline="0" noProof="0" dirty="0" smtClean="0">
                <a:ln>
                  <a:noFill/>
                </a:ln>
                <a:solidFill>
                  <a:schemeClr val="tx1"/>
                </a:solidFill>
                <a:effectLst/>
                <a:uLnTx/>
                <a:uFillTx/>
                <a:latin typeface="+mn-lt"/>
                <a:ea typeface="+mn-ea"/>
                <a:cs typeface="+mn-cs"/>
              </a:rPr>
              <a:t>1    {</a:t>
            </a:r>
            <a:endParaRPr kumimoji="0" lang="zh-CN" altLang="en-US"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5905" algn="l" defTabSz="914400" rtl="0" eaLnBrk="1" fontAlgn="auto" latinLnBrk="0" hangingPunct="1">
              <a:lnSpc>
                <a:spcPct val="100000"/>
              </a:lnSpc>
              <a:spcBef>
                <a:spcPts val="400"/>
              </a:spcBef>
              <a:spcAft>
                <a:spcPts val="0"/>
              </a:spcAft>
              <a:buClr>
                <a:schemeClr val="accent1"/>
              </a:buClr>
              <a:buSzPct val="68000"/>
              <a:buFont typeface="Wingdings 3" panose="05040102010807070707"/>
              <a:buChar char=""/>
              <a:defRPr/>
            </a:pPr>
            <a:r>
              <a:rPr kumimoji="0" lang="en-US" altLang="zh-CN" b="0" i="0" u="none" strike="noStrike" kern="1200" cap="none" spc="0" normalizeH="0" baseline="0" noProof="0" dirty="0" smtClean="0">
                <a:ln>
                  <a:noFill/>
                </a:ln>
                <a:solidFill>
                  <a:schemeClr val="tx1"/>
                </a:solidFill>
                <a:effectLst/>
                <a:uLnTx/>
                <a:uFillTx/>
                <a:latin typeface="+mn-lt"/>
                <a:ea typeface="+mn-ea"/>
                <a:cs typeface="+mn-cs"/>
              </a:rPr>
              <a:t>2      </a:t>
            </a:r>
            <a:r>
              <a:rPr kumimoji="0" lang="en-US" altLang="zh-CN" b="0" i="0" u="none" strike="noStrike" kern="1200" cap="none" spc="0" normalizeH="0" baseline="0" noProof="0" dirty="0" err="1" smtClean="0">
                <a:ln>
                  <a:noFill/>
                </a:ln>
                <a:solidFill>
                  <a:schemeClr val="tx1"/>
                </a:solidFill>
                <a:effectLst/>
                <a:uLnTx/>
                <a:uFillTx/>
                <a:latin typeface="+mn-lt"/>
                <a:ea typeface="+mn-ea"/>
                <a:cs typeface="+mn-cs"/>
              </a:rPr>
              <a:t>int</a:t>
            </a:r>
            <a:r>
              <a:rPr kumimoji="0" lang="en-US" altLang="zh-CN" b="0" i="0" u="none" strike="noStrike" kern="1200" cap="none" spc="0" normalizeH="0" baseline="0" noProof="0" dirty="0" smtClean="0">
                <a:ln>
                  <a:noFill/>
                </a:ln>
                <a:solidFill>
                  <a:schemeClr val="tx1"/>
                </a:solidFill>
                <a:effectLst/>
                <a:uLnTx/>
                <a:uFillTx/>
                <a:latin typeface="+mn-lt"/>
                <a:ea typeface="+mn-ea"/>
                <a:cs typeface="+mn-cs"/>
              </a:rPr>
              <a:t> x=0;   </a:t>
            </a:r>
            <a:endParaRPr kumimoji="0" lang="zh-CN" altLang="en-US"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5905" algn="l" defTabSz="914400" rtl="0" eaLnBrk="1" fontAlgn="auto" latinLnBrk="0" hangingPunct="1">
              <a:lnSpc>
                <a:spcPct val="100000"/>
              </a:lnSpc>
              <a:spcBef>
                <a:spcPts val="400"/>
              </a:spcBef>
              <a:spcAft>
                <a:spcPts val="0"/>
              </a:spcAft>
              <a:buClr>
                <a:schemeClr val="accent1"/>
              </a:buClr>
              <a:buSzPct val="68000"/>
              <a:buFont typeface="Wingdings 3" panose="05040102010807070707"/>
              <a:buChar char=""/>
              <a:defRPr/>
            </a:pPr>
            <a:r>
              <a:rPr kumimoji="0" lang="en-US" altLang="zh-CN" b="0" i="0" u="none" strike="noStrike" kern="1200" cap="none" spc="0" normalizeH="0" baseline="0" noProof="0" dirty="0" smtClean="0">
                <a:ln>
                  <a:noFill/>
                </a:ln>
                <a:solidFill>
                  <a:schemeClr val="tx1"/>
                </a:solidFill>
                <a:effectLst/>
                <a:uLnTx/>
                <a:uFillTx/>
                <a:latin typeface="+mn-lt"/>
                <a:ea typeface="+mn-ea"/>
                <a:cs typeface="+mn-cs"/>
              </a:rPr>
              <a:t>3      </a:t>
            </a:r>
            <a:r>
              <a:rPr kumimoji="0" lang="en-US" altLang="zh-CN" b="0" i="0" u="none" strike="noStrike" kern="1200" cap="none" spc="0" normalizeH="0" baseline="0" noProof="0" dirty="0" err="1" smtClean="0">
                <a:ln>
                  <a:noFill/>
                </a:ln>
                <a:solidFill>
                  <a:schemeClr val="tx1"/>
                </a:solidFill>
                <a:effectLst/>
                <a:uLnTx/>
                <a:uFillTx/>
                <a:latin typeface="+mn-lt"/>
                <a:ea typeface="+mn-ea"/>
                <a:cs typeface="+mn-cs"/>
              </a:rPr>
              <a:t>int</a:t>
            </a:r>
            <a:r>
              <a:rPr kumimoji="0" lang="en-US" altLang="zh-CN" b="0" i="0" u="none" strike="noStrike" kern="1200" cap="none" spc="0" normalizeH="0" baseline="0" noProof="0" dirty="0" smtClean="0">
                <a:ln>
                  <a:noFill/>
                </a:ln>
                <a:solidFill>
                  <a:schemeClr val="tx1"/>
                </a:solidFill>
                <a:effectLst/>
                <a:uLnTx/>
                <a:uFillTx/>
                <a:latin typeface="+mn-lt"/>
                <a:ea typeface="+mn-ea"/>
                <a:cs typeface="+mn-cs"/>
              </a:rPr>
              <a:t> y=0;</a:t>
            </a:r>
            <a:endParaRPr kumimoji="0" lang="zh-CN" altLang="en-US"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5905" algn="l" defTabSz="914400" rtl="0" eaLnBrk="1" fontAlgn="auto" latinLnBrk="0" hangingPunct="1">
              <a:lnSpc>
                <a:spcPct val="100000"/>
              </a:lnSpc>
              <a:spcBef>
                <a:spcPts val="400"/>
              </a:spcBef>
              <a:spcAft>
                <a:spcPts val="0"/>
              </a:spcAft>
              <a:buClr>
                <a:schemeClr val="accent1"/>
              </a:buClr>
              <a:buSzPct val="68000"/>
              <a:buFont typeface="Wingdings 3" panose="05040102010807070707"/>
              <a:buChar char=""/>
              <a:defRPr/>
            </a:pPr>
            <a:r>
              <a:rPr kumimoji="0" lang="en-US" altLang="zh-CN" b="0" i="0" u="none" strike="noStrike" kern="1200" cap="none" spc="0" normalizeH="0" baseline="0" noProof="0" dirty="0" smtClean="0">
                <a:ln>
                  <a:noFill/>
                </a:ln>
                <a:solidFill>
                  <a:schemeClr val="tx1"/>
                </a:solidFill>
                <a:effectLst/>
                <a:uLnTx/>
                <a:uFillTx/>
                <a:latin typeface="+mn-lt"/>
                <a:ea typeface="+mn-ea"/>
                <a:cs typeface="+mn-cs"/>
              </a:rPr>
              <a:t>4      while(</a:t>
            </a:r>
            <a:r>
              <a:rPr kumimoji="0" lang="en-US" altLang="zh-CN" b="0" i="0" u="none" strike="noStrike" kern="1200" cap="none" spc="0" normalizeH="0" baseline="0" noProof="0" dirty="0" err="1" smtClean="0">
                <a:ln>
                  <a:noFill/>
                </a:ln>
                <a:solidFill>
                  <a:schemeClr val="tx1"/>
                </a:solidFill>
                <a:effectLst/>
                <a:uLnTx/>
                <a:uFillTx/>
                <a:latin typeface="+mn-lt"/>
                <a:ea typeface="+mn-ea"/>
                <a:cs typeface="+mn-cs"/>
              </a:rPr>
              <a:t>A</a:t>
            </a:r>
            <a:r>
              <a:rPr kumimoji="0" lang="en-US" altLang="zh-CN" b="0" i="0" u="none" strike="noStrike" kern="1200" cap="none" spc="0" normalizeH="0" baseline="0" noProof="0" dirty="0" smtClean="0">
                <a:ln>
                  <a:noFill/>
                </a:ln>
                <a:solidFill>
                  <a:schemeClr val="tx1"/>
                </a:solidFill>
                <a:effectLst/>
                <a:uLnTx/>
                <a:uFillTx/>
                <a:latin typeface="+mn-lt"/>
                <a:ea typeface="+mn-ea"/>
                <a:cs typeface="+mn-cs"/>
              </a:rPr>
              <a:t>&gt;0)</a:t>
            </a:r>
            <a:endParaRPr kumimoji="0" lang="zh-CN" altLang="en-US"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5905" algn="l" defTabSz="914400" rtl="0" eaLnBrk="1" fontAlgn="auto" latinLnBrk="0" hangingPunct="1">
              <a:lnSpc>
                <a:spcPct val="100000"/>
              </a:lnSpc>
              <a:spcBef>
                <a:spcPts val="400"/>
              </a:spcBef>
              <a:spcAft>
                <a:spcPts val="0"/>
              </a:spcAft>
              <a:buClr>
                <a:schemeClr val="accent1"/>
              </a:buClr>
              <a:buSzPct val="68000"/>
              <a:buFont typeface="Wingdings 3" panose="05040102010807070707"/>
              <a:buChar char=""/>
              <a:defRPr/>
            </a:pPr>
            <a:r>
              <a:rPr kumimoji="0" lang="en-US" altLang="zh-CN" b="0" i="0" u="none" strike="noStrike" kern="1200" cap="none" spc="0" normalizeH="0" baseline="0" noProof="0" dirty="0" smtClean="0">
                <a:ln>
                  <a:noFill/>
                </a:ln>
                <a:solidFill>
                  <a:schemeClr val="tx1"/>
                </a:solidFill>
                <a:effectLst/>
                <a:uLnTx/>
                <a:uFillTx/>
                <a:latin typeface="+mn-lt"/>
                <a:ea typeface="+mn-ea"/>
                <a:cs typeface="+mn-cs"/>
              </a:rPr>
              <a:t>5       {</a:t>
            </a:r>
            <a:endParaRPr kumimoji="0" lang="zh-CN" altLang="en-US"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5905" algn="l" defTabSz="914400" rtl="0" eaLnBrk="1" fontAlgn="auto" latinLnBrk="0" hangingPunct="1">
              <a:lnSpc>
                <a:spcPct val="100000"/>
              </a:lnSpc>
              <a:spcBef>
                <a:spcPts val="400"/>
              </a:spcBef>
              <a:spcAft>
                <a:spcPts val="0"/>
              </a:spcAft>
              <a:buClr>
                <a:schemeClr val="accent1"/>
              </a:buClr>
              <a:buSzPct val="68000"/>
              <a:buFont typeface="Wingdings 3" panose="05040102010807070707"/>
              <a:buChar char=""/>
              <a:defRPr/>
            </a:pPr>
            <a:r>
              <a:rPr kumimoji="0" lang="en-US" altLang="zh-CN" b="0" i="0" u="none" strike="noStrike" kern="1200" cap="none" spc="0" normalizeH="0" baseline="0" noProof="0" dirty="0" smtClean="0">
                <a:ln>
                  <a:noFill/>
                </a:ln>
                <a:solidFill>
                  <a:schemeClr val="tx1"/>
                </a:solidFill>
                <a:effectLst/>
                <a:uLnTx/>
                <a:uFillTx/>
                <a:latin typeface="+mn-lt"/>
                <a:ea typeface="+mn-ea"/>
                <a:cs typeface="+mn-cs"/>
              </a:rPr>
              <a:t>6         If(0==B)</a:t>
            </a:r>
            <a:endParaRPr kumimoji="0" lang="zh-CN" altLang="en-US"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5905" algn="l" defTabSz="914400" rtl="0" eaLnBrk="1" fontAlgn="auto" latinLnBrk="0" hangingPunct="1">
              <a:lnSpc>
                <a:spcPct val="100000"/>
              </a:lnSpc>
              <a:spcBef>
                <a:spcPts val="400"/>
              </a:spcBef>
              <a:spcAft>
                <a:spcPts val="0"/>
              </a:spcAft>
              <a:buClr>
                <a:schemeClr val="accent1"/>
              </a:buClr>
              <a:buSzPct val="68000"/>
              <a:buFont typeface="Wingdings 3" panose="05040102010807070707"/>
              <a:buChar char=""/>
              <a:defRPr/>
            </a:pPr>
            <a:r>
              <a:rPr kumimoji="0" lang="en-US" altLang="zh-CN" b="0" i="0" u="none" strike="noStrike" kern="1200" cap="none" spc="0" normalizeH="0" baseline="0" noProof="0" dirty="0" smtClean="0">
                <a:ln>
                  <a:noFill/>
                </a:ln>
                <a:solidFill>
                  <a:schemeClr val="tx1"/>
                </a:solidFill>
                <a:effectLst/>
                <a:uLnTx/>
                <a:uFillTx/>
                <a:latin typeface="+mn-lt"/>
                <a:ea typeface="+mn-ea"/>
                <a:cs typeface="+mn-cs"/>
              </a:rPr>
              <a:t>7           {x=y+2;break;}</a:t>
            </a:r>
            <a:endParaRPr kumimoji="0" lang="zh-CN" altLang="en-US"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5905" algn="l" defTabSz="914400" rtl="0" eaLnBrk="1" fontAlgn="auto" latinLnBrk="0" hangingPunct="1">
              <a:lnSpc>
                <a:spcPct val="100000"/>
              </a:lnSpc>
              <a:spcBef>
                <a:spcPts val="400"/>
              </a:spcBef>
              <a:spcAft>
                <a:spcPts val="0"/>
              </a:spcAft>
              <a:buClr>
                <a:schemeClr val="accent1"/>
              </a:buClr>
              <a:buSzPct val="68000"/>
              <a:buFont typeface="Wingdings 3" panose="05040102010807070707"/>
              <a:buChar char=""/>
              <a:defRPr/>
            </a:pPr>
            <a:r>
              <a:rPr kumimoji="0" lang="en-US" altLang="zh-CN" b="0" i="0" u="none" strike="noStrike" kern="1200" cap="none" spc="0" normalizeH="0" baseline="0" noProof="0" dirty="0" smtClean="0">
                <a:ln>
                  <a:noFill/>
                </a:ln>
                <a:solidFill>
                  <a:schemeClr val="tx1"/>
                </a:solidFill>
                <a:effectLst/>
                <a:uLnTx/>
                <a:uFillTx/>
                <a:latin typeface="+mn-lt"/>
                <a:ea typeface="+mn-ea"/>
                <a:cs typeface="+mn-cs"/>
              </a:rPr>
              <a:t>8         else</a:t>
            </a:r>
            <a:endParaRPr kumimoji="0" lang="zh-CN" altLang="en-US"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5905" algn="l" defTabSz="914400" rtl="0" eaLnBrk="1" fontAlgn="auto" latinLnBrk="0" hangingPunct="1">
              <a:lnSpc>
                <a:spcPct val="100000"/>
              </a:lnSpc>
              <a:spcBef>
                <a:spcPts val="400"/>
              </a:spcBef>
              <a:spcAft>
                <a:spcPts val="0"/>
              </a:spcAft>
              <a:buClr>
                <a:schemeClr val="accent1"/>
              </a:buClr>
              <a:buSzPct val="68000"/>
              <a:buFont typeface="Wingdings 3" panose="05040102010807070707"/>
              <a:buChar char=""/>
              <a:defRPr/>
            </a:pPr>
            <a:r>
              <a:rPr kumimoji="0" lang="en-US" altLang="zh-CN" b="0" i="0" u="none" strike="noStrike" kern="1200" cap="none" spc="0" normalizeH="0" baseline="0" noProof="0" dirty="0" smtClean="0">
                <a:ln>
                  <a:noFill/>
                </a:ln>
                <a:solidFill>
                  <a:schemeClr val="tx1"/>
                </a:solidFill>
                <a:effectLst/>
                <a:uLnTx/>
                <a:uFillTx/>
                <a:latin typeface="+mn-lt"/>
                <a:ea typeface="+mn-ea"/>
                <a:cs typeface="+mn-cs"/>
              </a:rPr>
              <a:t>9           if(1==B)</a:t>
            </a:r>
            <a:endParaRPr kumimoji="0" lang="zh-CN" altLang="en-US"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5905" algn="l" defTabSz="914400" rtl="0" eaLnBrk="1" fontAlgn="auto" latinLnBrk="0" hangingPunct="1">
              <a:lnSpc>
                <a:spcPct val="100000"/>
              </a:lnSpc>
              <a:spcBef>
                <a:spcPts val="400"/>
              </a:spcBef>
              <a:spcAft>
                <a:spcPts val="0"/>
              </a:spcAft>
              <a:buClr>
                <a:schemeClr val="accent1"/>
              </a:buClr>
              <a:buSzPct val="68000"/>
              <a:buFont typeface="Wingdings 3" panose="05040102010807070707"/>
              <a:buChar char=""/>
              <a:defRPr/>
            </a:pPr>
            <a:r>
              <a:rPr kumimoji="0" lang="en-US" altLang="zh-CN" b="0" i="0" u="none" strike="noStrike" kern="1200" cap="none" spc="0" normalizeH="0" baseline="0" noProof="0" dirty="0" smtClean="0">
                <a:ln>
                  <a:noFill/>
                </a:ln>
                <a:solidFill>
                  <a:schemeClr val="tx1"/>
                </a:solidFill>
                <a:effectLst/>
                <a:uLnTx/>
                <a:uFillTx/>
                <a:latin typeface="+mn-lt"/>
                <a:ea typeface="+mn-ea"/>
                <a:cs typeface="+mn-cs"/>
              </a:rPr>
              <a:t>10          x=y+10;</a:t>
            </a:r>
            <a:endParaRPr kumimoji="0" lang="zh-CN" altLang="en-US"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5905" algn="l" defTabSz="914400" rtl="0" eaLnBrk="1" fontAlgn="auto" latinLnBrk="0" hangingPunct="1">
              <a:lnSpc>
                <a:spcPct val="100000"/>
              </a:lnSpc>
              <a:spcBef>
                <a:spcPts val="400"/>
              </a:spcBef>
              <a:spcAft>
                <a:spcPts val="0"/>
              </a:spcAft>
              <a:buClr>
                <a:schemeClr val="accent1"/>
              </a:buClr>
              <a:buSzPct val="68000"/>
              <a:buFont typeface="Wingdings 3" panose="05040102010807070707"/>
              <a:buChar char=""/>
              <a:defRPr/>
            </a:pPr>
            <a:r>
              <a:rPr kumimoji="0" lang="en-US" altLang="zh-CN" b="0" i="0" u="none" strike="noStrike" kern="1200" cap="none" spc="0" normalizeH="0" baseline="0" noProof="0" dirty="0" smtClean="0">
                <a:ln>
                  <a:noFill/>
                </a:ln>
                <a:solidFill>
                  <a:schemeClr val="tx1"/>
                </a:solidFill>
                <a:effectLst/>
                <a:uLnTx/>
                <a:uFillTx/>
                <a:latin typeface="+mn-lt"/>
                <a:ea typeface="+mn-ea"/>
                <a:cs typeface="+mn-cs"/>
              </a:rPr>
              <a:t>11          else</a:t>
            </a:r>
            <a:endParaRPr kumimoji="0" lang="zh-CN" altLang="en-US"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5905" algn="l" defTabSz="914400" rtl="0" eaLnBrk="1" fontAlgn="auto" latinLnBrk="0" hangingPunct="1">
              <a:lnSpc>
                <a:spcPct val="100000"/>
              </a:lnSpc>
              <a:spcBef>
                <a:spcPts val="400"/>
              </a:spcBef>
              <a:spcAft>
                <a:spcPts val="0"/>
              </a:spcAft>
              <a:buClr>
                <a:schemeClr val="accent1"/>
              </a:buClr>
              <a:buSzPct val="68000"/>
              <a:buFont typeface="Wingdings 3" panose="05040102010807070707"/>
              <a:buChar char=""/>
              <a:defRPr/>
            </a:pPr>
            <a:r>
              <a:rPr kumimoji="0" lang="en-US" altLang="zh-CN" b="0" i="0" u="none" strike="noStrike" kern="1200" cap="none" spc="0" normalizeH="0" baseline="0" noProof="0" dirty="0" smtClean="0">
                <a:ln>
                  <a:noFill/>
                </a:ln>
                <a:solidFill>
                  <a:schemeClr val="tx1"/>
                </a:solidFill>
                <a:effectLst/>
                <a:uLnTx/>
                <a:uFillTx/>
                <a:latin typeface="+mn-lt"/>
                <a:ea typeface="+mn-ea"/>
                <a:cs typeface="+mn-cs"/>
              </a:rPr>
              <a:t>12           x=y+20;</a:t>
            </a:r>
            <a:endParaRPr kumimoji="0" lang="zh-CN" altLang="en-US"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5905" algn="l" defTabSz="914400" rtl="0" eaLnBrk="1" fontAlgn="auto" latinLnBrk="0" hangingPunct="1">
              <a:lnSpc>
                <a:spcPct val="100000"/>
              </a:lnSpc>
              <a:spcBef>
                <a:spcPts val="400"/>
              </a:spcBef>
              <a:spcAft>
                <a:spcPts val="0"/>
              </a:spcAft>
              <a:buClr>
                <a:schemeClr val="accent1"/>
              </a:buClr>
              <a:buSzPct val="68000"/>
              <a:buFont typeface="Wingdings 3" panose="05040102010807070707"/>
              <a:buChar char=""/>
              <a:defRPr/>
            </a:pPr>
            <a:r>
              <a:rPr kumimoji="0" lang="en-US" altLang="zh-CN" b="0" i="0" u="none" strike="noStrike" kern="1200" cap="none" spc="0" normalizeH="0" baseline="0" noProof="0" dirty="0" smtClean="0">
                <a:ln>
                  <a:noFill/>
                </a:ln>
                <a:solidFill>
                  <a:schemeClr val="tx1"/>
                </a:solidFill>
                <a:effectLst/>
                <a:uLnTx/>
                <a:uFillTx/>
                <a:latin typeface="+mn-lt"/>
                <a:ea typeface="+mn-ea"/>
                <a:cs typeface="+mn-cs"/>
              </a:rPr>
              <a:t>13      }        </a:t>
            </a:r>
            <a:endParaRPr kumimoji="0" lang="zh-CN" altLang="en-US"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5905" algn="l" defTabSz="914400" rtl="0" eaLnBrk="1" fontAlgn="auto" latinLnBrk="0" hangingPunct="1">
              <a:lnSpc>
                <a:spcPct val="100000"/>
              </a:lnSpc>
              <a:spcBef>
                <a:spcPts val="400"/>
              </a:spcBef>
              <a:spcAft>
                <a:spcPts val="0"/>
              </a:spcAft>
              <a:buClr>
                <a:schemeClr val="accent1"/>
              </a:buClr>
              <a:buSzPct val="68000"/>
              <a:buFont typeface="Wingdings 3" panose="05040102010807070707"/>
              <a:buChar char=""/>
              <a:defRPr/>
            </a:pPr>
            <a:r>
              <a:rPr kumimoji="0" lang="en-US" altLang="zh-CN" b="0" i="0" u="none" strike="noStrike" kern="1200" cap="none" spc="0" normalizeH="0" baseline="0" noProof="0" dirty="0" smtClean="0">
                <a:ln>
                  <a:noFill/>
                </a:ln>
                <a:solidFill>
                  <a:schemeClr val="tx1"/>
                </a:solidFill>
                <a:effectLst/>
                <a:uLnTx/>
                <a:uFillTx/>
                <a:latin typeface="+mn-lt"/>
                <a:ea typeface="+mn-ea"/>
                <a:cs typeface="+mn-cs"/>
              </a:rPr>
              <a:t>14     }</a:t>
            </a:r>
            <a:endParaRPr kumimoji="0" lang="zh-CN" altLang="en-US"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5905" algn="l" defTabSz="914400" rtl="0" eaLnBrk="1" fontAlgn="auto" latinLnBrk="0" hangingPunct="1">
              <a:lnSpc>
                <a:spcPct val="100000"/>
              </a:lnSpc>
              <a:spcBef>
                <a:spcPts val="400"/>
              </a:spcBef>
              <a:spcAft>
                <a:spcPts val="0"/>
              </a:spcAft>
              <a:buClr>
                <a:schemeClr val="accent1"/>
              </a:buClr>
              <a:buSzPct val="68000"/>
              <a:buFont typeface="Wingdings 3" panose="05040102010807070707"/>
              <a:buChar char=""/>
              <a:defRPr/>
            </a:pPr>
            <a:endParaRPr kumimoji="0" lang="zh-CN" altLang="en-US"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38914" name="标题 1"/>
          <p:cNvSpPr>
            <a:spLocks noGrp="1"/>
          </p:cNvSpPr>
          <p:nvPr>
            <p:ph type="title"/>
          </p:nvPr>
        </p:nvSpPr>
        <p:spPr>
          <a:xfrm>
            <a:off x="164444" y="950911"/>
            <a:ext cx="5600700" cy="436960"/>
          </a:xfrm>
          <a:noFill/>
          <a:ln>
            <a:noFill/>
          </a:ln>
          <a:effectLst/>
          <a:sp3d prstMaterial="plastic"/>
        </p:spPr>
        <p:txBody>
          <a:bodyPr vert="horz" rtlCol="0" anchor="ctr">
            <a:normAutofit fontScale="90000"/>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075"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基本路径法</a:t>
            </a:r>
            <a:r>
              <a:rPr kumimoji="0" lang="en-US" altLang="zh-CN" sz="3075"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a:t>
            </a:r>
            <a:r>
              <a:rPr kumimoji="0" lang="zh-CN" altLang="en-US" sz="3075"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实例讲解</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图片 3" descr="图4-3 实例程序流程图.png"/>
          <p:cNvPicPr>
            <a:picLocks noChangeAspect="1"/>
          </p:cNvPicPr>
          <p:nvPr/>
        </p:nvPicPr>
        <p:blipFill>
          <a:blip r:embed="rId3"/>
          <a:stretch>
            <a:fillRect/>
          </a:stretch>
        </p:blipFill>
        <p:spPr>
          <a:xfrm>
            <a:off x="494348" y="2058115"/>
            <a:ext cx="2303860" cy="3242072"/>
          </a:xfrm>
          <a:prstGeom prst="rect">
            <a:avLst/>
          </a:prstGeom>
          <a:noFill/>
          <a:ln w="9525">
            <a:noFill/>
          </a:ln>
        </p:spPr>
      </p:pic>
      <p:pic>
        <p:nvPicPr>
          <p:cNvPr id="24579" name="图片 4" descr="图4-4  实例控制流图.png"/>
          <p:cNvPicPr>
            <a:picLocks noChangeAspect="1"/>
          </p:cNvPicPr>
          <p:nvPr/>
        </p:nvPicPr>
        <p:blipFill>
          <a:blip r:embed="rId4"/>
          <a:stretch>
            <a:fillRect/>
          </a:stretch>
        </p:blipFill>
        <p:spPr>
          <a:xfrm>
            <a:off x="4828699" y="1489710"/>
            <a:ext cx="3186113" cy="4061222"/>
          </a:xfrm>
          <a:prstGeom prst="rect">
            <a:avLst/>
          </a:prstGeom>
          <a:noFill/>
          <a:ln w="9525">
            <a:noFill/>
          </a:ln>
        </p:spPr>
      </p:pic>
      <p:sp>
        <p:nvSpPr>
          <p:cNvPr id="5" name="矩形 4"/>
          <p:cNvSpPr/>
          <p:nvPr/>
        </p:nvSpPr>
        <p:spPr>
          <a:xfrm>
            <a:off x="418862" y="1489710"/>
            <a:ext cx="5700713" cy="414020"/>
          </a:xfrm>
          <a:prstGeom prst="rect">
            <a:avLst/>
          </a:prstGeom>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100" b="0" i="0" u="none" strike="noStrike" kern="1200" cap="none" spc="0" normalizeH="0" baseline="0" noProof="0" dirty="0">
                <a:ln>
                  <a:noFill/>
                </a:ln>
                <a:solidFill>
                  <a:srgbClr val="0000FF"/>
                </a:solidFill>
                <a:effectLst/>
                <a:uLnTx/>
                <a:uFillTx/>
                <a:latin typeface="+mn-lt"/>
                <a:ea typeface="+mn-ea"/>
                <a:cs typeface="+mn-cs"/>
              </a:rPr>
              <a:t>第一步：根据流程图画出控制流程图</a:t>
            </a:r>
          </a:p>
        </p:txBody>
      </p:sp>
      <p:sp>
        <p:nvSpPr>
          <p:cNvPr id="6" name="标题 1"/>
          <p:cNvSpPr>
            <a:spLocks noGrp="1"/>
          </p:cNvSpPr>
          <p:nvPr>
            <p:ph type="title"/>
          </p:nvPr>
        </p:nvSpPr>
        <p:spPr>
          <a:xfrm>
            <a:off x="284173" y="857472"/>
            <a:ext cx="5600700" cy="436961"/>
          </a:xfrm>
          <a:noFill/>
          <a:ln>
            <a:noFill/>
          </a:ln>
          <a:effectLst/>
          <a:sp3d prstMaterial="plastic"/>
        </p:spPr>
        <p:txBody>
          <a:bodyPr vert="horz" rtlCol="0" anchor="ctr">
            <a:normAutofit fontScale="90000"/>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075"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基本路径法</a:t>
            </a:r>
            <a:r>
              <a:rPr kumimoji="0" lang="en-US" altLang="zh-CN" sz="3075"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a:t>
            </a:r>
            <a:r>
              <a:rPr kumimoji="0" lang="zh-CN" altLang="en-US" sz="3075"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实例讲解</a:t>
            </a:r>
          </a:p>
        </p:txBody>
      </p:sp>
      <p:graphicFrame>
        <p:nvGraphicFramePr>
          <p:cNvPr id="41989" name="对象 1"/>
          <p:cNvGraphicFramePr>
            <a:graphicFrameLocks noChangeAspect="1"/>
          </p:cNvGraphicFramePr>
          <p:nvPr/>
        </p:nvGraphicFramePr>
        <p:xfrm>
          <a:off x="4018360" y="3050381"/>
          <a:ext cx="698897" cy="401241"/>
        </p:xfrm>
        <a:graphic>
          <a:graphicData uri="http://schemas.openxmlformats.org/presentationml/2006/ole">
            <mc:AlternateContent xmlns:mc="http://schemas.openxmlformats.org/markup-compatibility/2006">
              <mc:Choice xmlns:v="urn:schemas-microsoft-com:vml" Requires="v">
                <p:oleObj spid="_x0000_s4098" r:id="rId5" imgW="1117600" imgH="643255" progId="Visio.Drawing.11">
                  <p:embed/>
                </p:oleObj>
              </mc:Choice>
              <mc:Fallback>
                <p:oleObj r:id="rId5" imgW="1117600" imgH="643255" progId="Visio.Drawing.11">
                  <p:embed/>
                  <p:pic>
                    <p:nvPicPr>
                      <p:cNvPr id="0" name="图片 3075"/>
                      <p:cNvPicPr/>
                      <p:nvPr/>
                    </p:nvPicPr>
                    <p:blipFill>
                      <a:blip r:embed="rId6"/>
                      <a:stretch>
                        <a:fillRect/>
                      </a:stretch>
                    </p:blipFill>
                    <p:spPr>
                      <a:xfrm>
                        <a:off x="4018360" y="3050381"/>
                        <a:ext cx="698897" cy="401241"/>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additive="base">
                                        <p:cTn id="7" dur="500" fill="hold"/>
                                        <p:tgtEl>
                                          <p:spTgt spid="24578"/>
                                        </p:tgtEl>
                                        <p:attrNameLst>
                                          <p:attrName>ppt_x</p:attrName>
                                        </p:attrNameLst>
                                      </p:cBhvr>
                                      <p:tavLst>
                                        <p:tav tm="0">
                                          <p:val>
                                            <p:strVal val="#ppt_x"/>
                                          </p:val>
                                        </p:tav>
                                        <p:tav tm="100000">
                                          <p:val>
                                            <p:strVal val="#ppt_x"/>
                                          </p:val>
                                        </p:tav>
                                      </p:tavLst>
                                    </p:anim>
                                    <p:anim calcmode="lin" valueType="num">
                                      <p:cBhvr additive="base">
                                        <p:cTn id="8" dur="500" fill="hold"/>
                                        <p:tgtEl>
                                          <p:spTgt spid="2457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579"/>
                                        </p:tgtEl>
                                        <p:attrNameLst>
                                          <p:attrName>style.visibility</p:attrName>
                                        </p:attrNameLst>
                                      </p:cBhvr>
                                      <p:to>
                                        <p:strVal val="visible"/>
                                      </p:to>
                                    </p:set>
                                    <p:anim calcmode="lin" valueType="num">
                                      <p:cBhvr additive="base">
                                        <p:cTn id="13" dur="500" fill="hold"/>
                                        <p:tgtEl>
                                          <p:spTgt spid="24579"/>
                                        </p:tgtEl>
                                        <p:attrNameLst>
                                          <p:attrName>ppt_x</p:attrName>
                                        </p:attrNameLst>
                                      </p:cBhvr>
                                      <p:tavLst>
                                        <p:tav tm="0">
                                          <p:val>
                                            <p:strVal val="#ppt_x"/>
                                          </p:val>
                                        </p:tav>
                                        <p:tav tm="100000">
                                          <p:val>
                                            <p:strVal val="#ppt_x"/>
                                          </p:val>
                                        </p:tav>
                                      </p:tavLst>
                                    </p:anim>
                                    <p:anim calcmode="lin" valueType="num">
                                      <p:cBhvr additive="base">
                                        <p:cTn id="14" dur="500" fill="hold"/>
                                        <p:tgtEl>
                                          <p:spTgt spid="2457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内容占位符 2"/>
          <p:cNvSpPr>
            <a:spLocks noGrp="1"/>
          </p:cNvSpPr>
          <p:nvPr>
            <p:ph idx="1"/>
          </p:nvPr>
        </p:nvSpPr>
        <p:spPr>
          <a:xfrm>
            <a:off x="4074319" y="1782128"/>
            <a:ext cx="3888581" cy="3393281"/>
          </a:xfrm>
        </p:spPr>
        <p:txBody>
          <a:bodyPr vert="horz" wrap="square" lIns="68580" tIns="34290" rIns="68580" bIns="34290" anchor="t"/>
          <a:lstStyle/>
          <a:p>
            <a:pPr indent="-255270" eaLnBrk="1" hangingPunct="1">
              <a:lnSpc>
                <a:spcPct val="150000"/>
              </a:lnSpc>
            </a:pPr>
            <a:r>
              <a:rPr lang="zh-CN" altLang="en-US" dirty="0"/>
              <a:t>边数：</a:t>
            </a:r>
            <a:r>
              <a:rPr lang="en-US" altLang="zh-CN" dirty="0"/>
              <a:t>10</a:t>
            </a:r>
          </a:p>
          <a:p>
            <a:pPr indent="-255270" eaLnBrk="1" hangingPunct="1">
              <a:lnSpc>
                <a:spcPct val="150000"/>
              </a:lnSpc>
            </a:pPr>
            <a:r>
              <a:rPr lang="zh-CN" altLang="en-US" dirty="0"/>
              <a:t>节点数：</a:t>
            </a:r>
            <a:r>
              <a:rPr lang="en-US" altLang="zh-CN" dirty="0"/>
              <a:t>8</a:t>
            </a:r>
          </a:p>
          <a:p>
            <a:pPr indent="-255270" eaLnBrk="1" hangingPunct="1">
              <a:lnSpc>
                <a:spcPct val="150000"/>
              </a:lnSpc>
            </a:pPr>
            <a:r>
              <a:rPr lang="zh-CN" altLang="en-US" dirty="0"/>
              <a:t>判定结点数</a:t>
            </a:r>
            <a:r>
              <a:rPr lang="en-US" altLang="zh-CN" dirty="0"/>
              <a:t>:3</a:t>
            </a:r>
          </a:p>
          <a:p>
            <a:pPr indent="-255270" eaLnBrk="1" hangingPunct="1">
              <a:lnSpc>
                <a:spcPct val="150000"/>
              </a:lnSpc>
            </a:pPr>
            <a:r>
              <a:rPr lang="zh-CN" altLang="en-US" dirty="0"/>
              <a:t>区域数：</a:t>
            </a:r>
            <a:r>
              <a:rPr lang="en-US" altLang="zh-CN" dirty="0"/>
              <a:t>4</a:t>
            </a:r>
          </a:p>
          <a:p>
            <a:pPr indent="-255270" eaLnBrk="1" hangingPunct="1">
              <a:lnSpc>
                <a:spcPct val="150000"/>
              </a:lnSpc>
            </a:pPr>
            <a:r>
              <a:rPr lang="zh-CN" altLang="en-US" dirty="0"/>
              <a:t>对上图中的圈复杂度，计算如下：</a:t>
            </a:r>
            <a:endParaRPr lang="en-US" altLang="zh-CN" dirty="0"/>
          </a:p>
          <a:p>
            <a:pPr lvl="1" eaLnBrk="1" hangingPunct="1">
              <a:lnSpc>
                <a:spcPct val="150000"/>
              </a:lnSpc>
            </a:pPr>
            <a:r>
              <a:rPr lang="en-US" altLang="zh-CN" dirty="0"/>
              <a:t>1</a:t>
            </a:r>
            <a:r>
              <a:rPr lang="zh-CN" altLang="en-US" dirty="0"/>
              <a:t>、流图中有四个区域</a:t>
            </a:r>
            <a:r>
              <a:rPr lang="en-US" altLang="zh-CN" dirty="0"/>
              <a:t>;</a:t>
            </a:r>
            <a:endParaRPr lang="zh-CN" altLang="en-US" dirty="0"/>
          </a:p>
          <a:p>
            <a:pPr lvl="1" eaLnBrk="1" hangingPunct="1">
              <a:lnSpc>
                <a:spcPct val="150000"/>
              </a:lnSpc>
            </a:pPr>
            <a:r>
              <a:rPr lang="en-US" altLang="zh-CN" dirty="0"/>
              <a:t>2</a:t>
            </a:r>
            <a:r>
              <a:rPr lang="zh-CN" altLang="en-US" dirty="0"/>
              <a:t>、</a:t>
            </a:r>
            <a:r>
              <a:rPr lang="en-US" altLang="zh-CN" dirty="0">
                <a:solidFill>
                  <a:srgbClr val="00B0F0"/>
                </a:solidFill>
              </a:rPr>
              <a:t>V(G)=</a:t>
            </a:r>
            <a:r>
              <a:rPr lang="en-US" altLang="zh-CN" dirty="0"/>
              <a:t>10</a:t>
            </a:r>
            <a:r>
              <a:rPr lang="zh-CN" altLang="en-US" dirty="0"/>
              <a:t>条边</a:t>
            </a:r>
            <a:r>
              <a:rPr lang="en-US" altLang="zh-CN" dirty="0"/>
              <a:t>-8</a:t>
            </a:r>
            <a:r>
              <a:rPr lang="zh-CN" altLang="en-US" dirty="0"/>
              <a:t>结点</a:t>
            </a:r>
            <a:r>
              <a:rPr lang="en-US" altLang="zh-CN" dirty="0"/>
              <a:t>+2=4;</a:t>
            </a:r>
            <a:endParaRPr lang="zh-CN" altLang="en-US" dirty="0"/>
          </a:p>
          <a:p>
            <a:pPr lvl="1" eaLnBrk="1" hangingPunct="1">
              <a:lnSpc>
                <a:spcPct val="150000"/>
              </a:lnSpc>
            </a:pPr>
            <a:r>
              <a:rPr lang="en-US" altLang="zh-CN" dirty="0"/>
              <a:t>3</a:t>
            </a:r>
            <a:r>
              <a:rPr lang="zh-CN" altLang="en-US" dirty="0"/>
              <a:t>、</a:t>
            </a:r>
            <a:r>
              <a:rPr lang="en-US" altLang="zh-CN" dirty="0">
                <a:solidFill>
                  <a:srgbClr val="00B0F0"/>
                </a:solidFill>
              </a:rPr>
              <a:t>V(G)=</a:t>
            </a:r>
            <a:r>
              <a:rPr lang="en-US" altLang="zh-CN" dirty="0"/>
              <a:t>3</a:t>
            </a:r>
            <a:r>
              <a:rPr lang="zh-CN" altLang="en-US" dirty="0"/>
              <a:t>个判定结点</a:t>
            </a:r>
            <a:r>
              <a:rPr lang="en-US" altLang="zh-CN" dirty="0"/>
              <a:t>+1=4;</a:t>
            </a:r>
            <a:endParaRPr lang="zh-CN" altLang="en-US" dirty="0"/>
          </a:p>
          <a:p>
            <a:pPr indent="-255270" eaLnBrk="1" hangingPunct="1"/>
            <a:endParaRPr lang="zh-CN" altLang="en-US" dirty="0"/>
          </a:p>
        </p:txBody>
      </p:sp>
      <p:sp>
        <p:nvSpPr>
          <p:cNvPr id="43010" name="日期占位符 3"/>
          <p:cNvSpPr>
            <a:spLocks noGrp="1"/>
          </p:cNvSpPr>
          <p:nvPr>
            <p:ph type="dt" sz="half" idx="2"/>
          </p:nvPr>
        </p:nvSpPr>
        <p:spPr>
          <a:noFill/>
          <a:ln>
            <a:noFill/>
          </a:ln>
        </p:spPr>
        <p:txBody>
          <a:bodyPr anchor="b"/>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r>
              <a:rPr lang="en-US" altLang="zh-CN" sz="750" dirty="0">
                <a:latin typeface="Arial" panose="020B0604020202020204" pitchFamily="34" charset="0"/>
              </a:rPr>
              <a:t>   </a:t>
            </a:r>
            <a:endParaRPr lang="zh-CN" altLang="en-US" sz="750" dirty="0">
              <a:latin typeface="Arial" panose="020B0604020202020204" pitchFamily="34" charset="0"/>
              <a:ea typeface="宋体" panose="02010600030101010101" pitchFamily="2" charset="-122"/>
            </a:endParaRPr>
          </a:p>
        </p:txBody>
      </p:sp>
      <p:sp>
        <p:nvSpPr>
          <p:cNvPr id="2" name="标题 1"/>
          <p:cNvSpPr>
            <a:spLocks noGrp="1"/>
          </p:cNvSpPr>
          <p:nvPr>
            <p:ph type="title"/>
          </p:nvPr>
        </p:nvSpPr>
        <p:spPr>
          <a:xfrm>
            <a:off x="109418" y="1376772"/>
            <a:ext cx="6172200" cy="702077"/>
          </a:xfrm>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smtClean="0">
                <a:ln>
                  <a:noFill/>
                </a:ln>
                <a:solidFill>
                  <a:srgbClr val="0000FF"/>
                </a:solidFill>
                <a:effectLst>
                  <a:outerShdw blurRad="31750" dist="25400" dir="5400000" algn="tl" rotWithShape="0">
                    <a:srgbClr val="000000">
                      <a:alpha val="25000"/>
                    </a:srgbClr>
                  </a:outerShdw>
                </a:effectLst>
                <a:uLnTx/>
                <a:uFillTx/>
                <a:latin typeface="+mj-lt"/>
                <a:ea typeface="+mj-ea"/>
                <a:cs typeface="+mj-cs"/>
              </a:rPr>
              <a:t>第二步：计算圈复杂度</a:t>
            </a:r>
            <a:endParaRPr kumimoji="0" lang="zh-CN" altLang="en-US" sz="2400"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pic>
        <p:nvPicPr>
          <p:cNvPr id="43012" name="图片 4" descr="图4-4  实例控制流图.png"/>
          <p:cNvPicPr>
            <a:picLocks noChangeAspect="1"/>
          </p:cNvPicPr>
          <p:nvPr/>
        </p:nvPicPr>
        <p:blipFill>
          <a:blip r:embed="rId2"/>
          <a:stretch>
            <a:fillRect/>
          </a:stretch>
        </p:blipFill>
        <p:spPr>
          <a:xfrm>
            <a:off x="776764" y="1916906"/>
            <a:ext cx="2275046" cy="2899886"/>
          </a:xfrm>
          <a:prstGeom prst="rect">
            <a:avLst/>
          </a:prstGeom>
          <a:noFill/>
          <a:ln w="9525">
            <a:noFill/>
          </a:ln>
        </p:spPr>
      </p:pic>
      <p:sp>
        <p:nvSpPr>
          <p:cNvPr id="6" name="标题 1"/>
          <p:cNvSpPr txBox="1"/>
          <p:nvPr/>
        </p:nvSpPr>
        <p:spPr>
          <a:xfrm>
            <a:off x="109550" y="939863"/>
            <a:ext cx="5600700" cy="436960"/>
          </a:xfrm>
          <a:prstGeom prst="rect">
            <a:avLst/>
          </a:prstGeom>
        </p:spPr>
        <p:txBody>
          <a:bodyPr anchor="ctr">
            <a:normAutofit fontScale="70000"/>
            <a:scene3d>
              <a:camera prst="orthographicFront"/>
              <a:lightRig rig="soft" dir="t"/>
            </a:scene3d>
            <a:sp3d prstMaterial="softEdge">
              <a:bevelT w="25400" h="25400"/>
            </a:sp3d>
          </a:bodyPr>
          <a:lst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2pPr>
            <a:lvl3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3pPr>
            <a:lvl4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4pPr>
            <a:lvl5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5pPr>
            <a:lvl6pPr marL="457200" algn="l" rtl="0" fontAlgn="base">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6pPr>
            <a:lvl7pPr marL="914400" algn="l" rtl="0" fontAlgn="base">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7pPr>
            <a:lvl8pPr marL="1371600" algn="l" rtl="0" fontAlgn="base">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8pPr>
            <a:lvl9pPr marL="1828800" algn="l" rtl="0" fontAlgn="base">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075"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基本路径法</a:t>
            </a:r>
            <a:r>
              <a:rPr kumimoji="0" lang="en-US" altLang="zh-CN" sz="3075"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a:t>
            </a:r>
            <a:r>
              <a:rPr kumimoji="0" lang="zh-CN" altLang="en-US" sz="3075"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实例讲解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02">
                                            <p:txEl>
                                              <p:pRg st="0" end="0"/>
                                            </p:txEl>
                                          </p:spTgt>
                                        </p:tgtEl>
                                        <p:attrNameLst>
                                          <p:attrName>style.visibility</p:attrName>
                                        </p:attrNameLst>
                                      </p:cBhvr>
                                      <p:to>
                                        <p:strVal val="visible"/>
                                      </p:to>
                                    </p:set>
                                    <p:anim calcmode="lin" valueType="num">
                                      <p:cBhvr additive="base">
                                        <p:cTn id="7" dur="500" fill="hold"/>
                                        <p:tgtEl>
                                          <p:spTgt spid="2560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60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5602">
                                            <p:txEl>
                                              <p:pRg st="1" end="1"/>
                                            </p:txEl>
                                          </p:spTgt>
                                        </p:tgtEl>
                                        <p:attrNameLst>
                                          <p:attrName>style.visibility</p:attrName>
                                        </p:attrNameLst>
                                      </p:cBhvr>
                                      <p:to>
                                        <p:strVal val="visible"/>
                                      </p:to>
                                    </p:set>
                                    <p:anim calcmode="lin" valueType="num">
                                      <p:cBhvr additive="base">
                                        <p:cTn id="13" dur="500" fill="hold"/>
                                        <p:tgtEl>
                                          <p:spTgt spid="2560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560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5602">
                                            <p:txEl>
                                              <p:pRg st="2" end="2"/>
                                            </p:txEl>
                                          </p:spTgt>
                                        </p:tgtEl>
                                        <p:attrNameLst>
                                          <p:attrName>style.visibility</p:attrName>
                                        </p:attrNameLst>
                                      </p:cBhvr>
                                      <p:to>
                                        <p:strVal val="visible"/>
                                      </p:to>
                                    </p:set>
                                    <p:anim calcmode="lin" valueType="num">
                                      <p:cBhvr additive="base">
                                        <p:cTn id="19" dur="500" fill="hold"/>
                                        <p:tgtEl>
                                          <p:spTgt spid="2560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560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5602">
                                            <p:txEl>
                                              <p:pRg st="3" end="3"/>
                                            </p:txEl>
                                          </p:spTgt>
                                        </p:tgtEl>
                                        <p:attrNameLst>
                                          <p:attrName>style.visibility</p:attrName>
                                        </p:attrNameLst>
                                      </p:cBhvr>
                                      <p:to>
                                        <p:strVal val="visible"/>
                                      </p:to>
                                    </p:set>
                                    <p:anim calcmode="lin" valueType="num">
                                      <p:cBhvr additive="base">
                                        <p:cTn id="25" dur="500" fill="hold"/>
                                        <p:tgtEl>
                                          <p:spTgt spid="2560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560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5602">
                                            <p:txEl>
                                              <p:pRg st="4" end="4"/>
                                            </p:txEl>
                                          </p:spTgt>
                                        </p:tgtEl>
                                        <p:attrNameLst>
                                          <p:attrName>style.visibility</p:attrName>
                                        </p:attrNameLst>
                                      </p:cBhvr>
                                      <p:to>
                                        <p:strVal val="visible"/>
                                      </p:to>
                                    </p:set>
                                    <p:anim calcmode="lin" valueType="num">
                                      <p:cBhvr additive="base">
                                        <p:cTn id="31" dur="500" fill="hold"/>
                                        <p:tgtEl>
                                          <p:spTgt spid="2560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5602">
                                            <p:txEl>
                                              <p:pRg st="4" end="4"/>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5602">
                                            <p:txEl>
                                              <p:pRg st="5" end="5"/>
                                            </p:txEl>
                                          </p:spTgt>
                                        </p:tgtEl>
                                        <p:attrNameLst>
                                          <p:attrName>style.visibility</p:attrName>
                                        </p:attrNameLst>
                                      </p:cBhvr>
                                      <p:to>
                                        <p:strVal val="visible"/>
                                      </p:to>
                                    </p:set>
                                    <p:anim calcmode="lin" valueType="num">
                                      <p:cBhvr additive="base">
                                        <p:cTn id="35" dur="500" fill="hold"/>
                                        <p:tgtEl>
                                          <p:spTgt spid="25602">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5602">
                                            <p:txEl>
                                              <p:pRg st="5" end="5"/>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5602">
                                            <p:txEl>
                                              <p:pRg st="6" end="6"/>
                                            </p:txEl>
                                          </p:spTgt>
                                        </p:tgtEl>
                                        <p:attrNameLst>
                                          <p:attrName>style.visibility</p:attrName>
                                        </p:attrNameLst>
                                      </p:cBhvr>
                                      <p:to>
                                        <p:strVal val="visible"/>
                                      </p:to>
                                    </p:set>
                                    <p:anim calcmode="lin" valueType="num">
                                      <p:cBhvr additive="base">
                                        <p:cTn id="39" dur="500" fill="hold"/>
                                        <p:tgtEl>
                                          <p:spTgt spid="25602">
                                            <p:txEl>
                                              <p:pRg st="6" end="6"/>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25602">
                                            <p:txEl>
                                              <p:pRg st="6" end="6"/>
                                            </p:txEl>
                                          </p:spTgt>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5602">
                                            <p:txEl>
                                              <p:pRg st="7" end="7"/>
                                            </p:txEl>
                                          </p:spTgt>
                                        </p:tgtEl>
                                        <p:attrNameLst>
                                          <p:attrName>style.visibility</p:attrName>
                                        </p:attrNameLst>
                                      </p:cBhvr>
                                      <p:to>
                                        <p:strVal val="visible"/>
                                      </p:to>
                                    </p:set>
                                    <p:anim calcmode="lin" valueType="num">
                                      <p:cBhvr additive="base">
                                        <p:cTn id="43" dur="500" fill="hold"/>
                                        <p:tgtEl>
                                          <p:spTgt spid="25602">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560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内容占位符 2"/>
          <p:cNvSpPr>
            <a:spLocks noGrp="1"/>
          </p:cNvSpPr>
          <p:nvPr>
            <p:ph idx="1"/>
          </p:nvPr>
        </p:nvSpPr>
        <p:spPr>
          <a:xfrm>
            <a:off x="878444" y="1969294"/>
            <a:ext cx="6215063" cy="3086100"/>
          </a:xfrm>
        </p:spPr>
        <p:txBody>
          <a:bodyPr vert="horz" wrap="square" lIns="68580" tIns="34290" rIns="68580" bIns="34290" anchor="t"/>
          <a:lstStyle/>
          <a:p>
            <a:pPr indent="-255270" eaLnBrk="1" hangingPunct="1">
              <a:lnSpc>
                <a:spcPct val="150000"/>
              </a:lnSpc>
            </a:pPr>
            <a:r>
              <a:rPr lang="zh-CN" altLang="en-US" dirty="0"/>
              <a:t>根据上面的计算方法，可得出四个独立的路径。</a:t>
            </a:r>
            <a:endParaRPr lang="en-US" altLang="zh-CN" dirty="0"/>
          </a:p>
          <a:p>
            <a:pPr indent="-255270" eaLnBrk="1" hangingPunct="1">
              <a:lnSpc>
                <a:spcPct val="150000"/>
              </a:lnSpc>
            </a:pPr>
            <a:r>
              <a:rPr lang="zh-CN" altLang="en-US" dirty="0"/>
              <a:t>路径</a:t>
            </a:r>
            <a:r>
              <a:rPr lang="en-US" altLang="zh-CN" dirty="0"/>
              <a:t>1</a:t>
            </a:r>
            <a:r>
              <a:rPr lang="zh-CN" altLang="en-US" dirty="0"/>
              <a:t>：</a:t>
            </a:r>
            <a:r>
              <a:rPr lang="en-US" altLang="zh-CN" dirty="0"/>
              <a:t>4-14</a:t>
            </a:r>
            <a:endParaRPr lang="zh-CN" altLang="en-US" dirty="0"/>
          </a:p>
          <a:p>
            <a:pPr indent="-255270" eaLnBrk="1" hangingPunct="1">
              <a:lnSpc>
                <a:spcPct val="150000"/>
              </a:lnSpc>
            </a:pPr>
            <a:r>
              <a:rPr lang="zh-CN" altLang="en-US" dirty="0"/>
              <a:t>路径</a:t>
            </a:r>
            <a:r>
              <a:rPr lang="en-US" altLang="zh-CN" dirty="0"/>
              <a:t>2</a:t>
            </a:r>
            <a:r>
              <a:rPr lang="zh-CN" altLang="en-US" dirty="0"/>
              <a:t>：</a:t>
            </a:r>
            <a:r>
              <a:rPr lang="en-US" altLang="zh-CN" dirty="0"/>
              <a:t>4-6-7-14</a:t>
            </a:r>
            <a:endParaRPr lang="zh-CN" altLang="en-US" dirty="0"/>
          </a:p>
          <a:p>
            <a:pPr indent="-255270" eaLnBrk="1" hangingPunct="1">
              <a:lnSpc>
                <a:spcPct val="150000"/>
              </a:lnSpc>
            </a:pPr>
            <a:r>
              <a:rPr lang="zh-CN" altLang="en-US" dirty="0"/>
              <a:t>路径</a:t>
            </a:r>
            <a:r>
              <a:rPr lang="en-US" altLang="zh-CN" dirty="0"/>
              <a:t>3</a:t>
            </a:r>
            <a:r>
              <a:rPr lang="zh-CN" altLang="en-US" dirty="0"/>
              <a:t>：</a:t>
            </a:r>
            <a:r>
              <a:rPr lang="en-US" altLang="zh-CN" dirty="0"/>
              <a:t>4-6-8-10-13-4-14</a:t>
            </a:r>
            <a:endParaRPr lang="zh-CN" altLang="en-US" dirty="0"/>
          </a:p>
          <a:p>
            <a:pPr indent="-255270" eaLnBrk="1" hangingPunct="1">
              <a:lnSpc>
                <a:spcPct val="150000"/>
              </a:lnSpc>
            </a:pPr>
            <a:r>
              <a:rPr lang="zh-CN" altLang="en-US" dirty="0"/>
              <a:t>路径</a:t>
            </a:r>
            <a:r>
              <a:rPr lang="en-US" altLang="zh-CN" dirty="0"/>
              <a:t>4</a:t>
            </a:r>
            <a:r>
              <a:rPr lang="zh-CN" altLang="en-US" dirty="0"/>
              <a:t>：</a:t>
            </a:r>
            <a:r>
              <a:rPr lang="en-US" altLang="zh-CN" dirty="0"/>
              <a:t>4-6-8-11-13-4-14</a:t>
            </a:r>
            <a:endParaRPr lang="zh-CN" altLang="en-US" dirty="0"/>
          </a:p>
          <a:p>
            <a:pPr indent="-255270" eaLnBrk="1" hangingPunct="1"/>
            <a:endParaRPr lang="zh-CN" altLang="en-US" dirty="0"/>
          </a:p>
        </p:txBody>
      </p:sp>
      <p:sp>
        <p:nvSpPr>
          <p:cNvPr id="44034" name="日期占位符 3"/>
          <p:cNvSpPr>
            <a:spLocks noGrp="1"/>
          </p:cNvSpPr>
          <p:nvPr>
            <p:ph type="dt" sz="half" idx="2"/>
          </p:nvPr>
        </p:nvSpPr>
        <p:spPr>
          <a:noFill/>
          <a:ln>
            <a:noFill/>
          </a:ln>
        </p:spPr>
        <p:txBody>
          <a:bodyPr anchor="b"/>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r>
              <a:rPr lang="en-US" altLang="zh-CN" sz="750" dirty="0">
                <a:latin typeface="Arial" panose="020B0604020202020204" pitchFamily="34" charset="0"/>
              </a:rPr>
              <a:t>   </a:t>
            </a:r>
            <a:endParaRPr lang="zh-CN" altLang="en-US" sz="750" dirty="0">
              <a:latin typeface="Arial" panose="020B0604020202020204" pitchFamily="34" charset="0"/>
              <a:ea typeface="宋体" panose="02010600030101010101" pitchFamily="2" charset="-122"/>
            </a:endParaRPr>
          </a:p>
        </p:txBody>
      </p:sp>
      <p:sp>
        <p:nvSpPr>
          <p:cNvPr id="2" name="标题 1"/>
          <p:cNvSpPr>
            <a:spLocks noGrp="1"/>
          </p:cNvSpPr>
          <p:nvPr>
            <p:ph type="title"/>
          </p:nvPr>
        </p:nvSpPr>
        <p:spPr>
          <a:xfrm>
            <a:off x="1410890" y="1660922"/>
            <a:ext cx="5829300" cy="482202"/>
          </a:xfrm>
          <a:noFill/>
          <a:ln>
            <a:noFill/>
          </a:ln>
          <a:effectLst/>
          <a:sp3d prstMaterial="plastic"/>
        </p:spPr>
        <p:txBody>
          <a:bodyPr vert="horz" rtlCol="0" anchor="ctr">
            <a:normAutofit fontScale="90000"/>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smtClean="0">
                <a:ln>
                  <a:noFill/>
                </a:ln>
                <a:solidFill>
                  <a:srgbClr val="0000FF"/>
                </a:solidFill>
                <a:effectLst>
                  <a:outerShdw blurRad="31750" dist="25400" dir="5400000" algn="tl" rotWithShape="0">
                    <a:srgbClr val="000000">
                      <a:alpha val="25000"/>
                    </a:srgbClr>
                  </a:outerShdw>
                </a:effectLst>
                <a:uLnTx/>
                <a:uFillTx/>
                <a:latin typeface="+mn-lt"/>
                <a:ea typeface="+mn-ea"/>
                <a:cs typeface="+mn-cs"/>
              </a:rPr>
              <a:t>第三步：确定独立路径数</a:t>
            </a:r>
            <a:r>
              <a:rPr kumimoji="0" lang="zh-CN" altLang="en-US" sz="2400"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
            </a:r>
            <a:br>
              <a:rPr kumimoji="0" lang="zh-CN" altLang="en-US" sz="2400"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br>
            <a:endParaRPr kumimoji="0" lang="zh-CN" altLang="en-US" sz="24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
        <p:nvSpPr>
          <p:cNvPr id="5" name="标题 1"/>
          <p:cNvSpPr txBox="1"/>
          <p:nvPr/>
        </p:nvSpPr>
        <p:spPr>
          <a:xfrm>
            <a:off x="1492895" y="1052735"/>
            <a:ext cx="5600700" cy="436960"/>
          </a:xfrm>
          <a:prstGeom prst="rect">
            <a:avLst/>
          </a:prstGeom>
        </p:spPr>
        <p:txBody>
          <a:bodyPr anchor="ctr">
            <a:normAutofit fontScale="70000"/>
            <a:scene3d>
              <a:camera prst="orthographicFront"/>
              <a:lightRig rig="soft" dir="t"/>
            </a:scene3d>
            <a:sp3d prstMaterial="softEdge">
              <a:bevelT w="25400" h="25400"/>
            </a:sp3d>
          </a:bodyPr>
          <a:lst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2pPr>
            <a:lvl3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3pPr>
            <a:lvl4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4pPr>
            <a:lvl5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5pPr>
            <a:lvl6pPr marL="457200" algn="l" rtl="0" fontAlgn="base">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6pPr>
            <a:lvl7pPr marL="914400" algn="l" rtl="0" fontAlgn="base">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7pPr>
            <a:lvl8pPr marL="1371600" algn="l" rtl="0" fontAlgn="base">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8pPr>
            <a:lvl9pPr marL="1828800" algn="l" rtl="0" fontAlgn="base">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075" b="1" i="0" u="none" strike="noStrike" kern="1200" cap="none" spc="0" normalizeH="0" baseline="0" noProof="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基本路径法</a:t>
            </a:r>
            <a:r>
              <a:rPr kumimoji="0" lang="en-US" altLang="zh-CN" sz="3075" b="1" i="0" u="none" strike="noStrike" kern="1200" cap="none" spc="0" normalizeH="0" baseline="0" noProof="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a:t>
            </a:r>
            <a:r>
              <a:rPr kumimoji="0" lang="zh-CN" altLang="en-US" sz="3075" b="1" i="0" u="none" strike="noStrike" kern="1200" cap="none" spc="0" normalizeH="0" baseline="0" noProof="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实例讲解</a:t>
            </a:r>
            <a:endParaRPr kumimoji="0" lang="zh-CN" altLang="en-US" sz="3075"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内容占位符 2"/>
          <p:cNvSpPr>
            <a:spLocks noGrp="1"/>
          </p:cNvSpPr>
          <p:nvPr>
            <p:ph idx="1"/>
          </p:nvPr>
        </p:nvSpPr>
        <p:spPr>
          <a:xfrm>
            <a:off x="4388882" y="1556385"/>
            <a:ext cx="3648075" cy="3429000"/>
          </a:xfrm>
        </p:spPr>
        <p:txBody>
          <a:bodyPr vert="horz" wrap="square" lIns="68580" tIns="34290" rIns="68580" bIns="34290" anchor="t">
            <a:normAutofit fontScale="40000"/>
          </a:bodyPr>
          <a:lstStyle/>
          <a:p>
            <a:pPr indent="-255270" eaLnBrk="1" hangingPunct="1">
              <a:buNone/>
            </a:pPr>
            <a:r>
              <a:rPr lang="en-US" altLang="zh-CN" sz="1500" dirty="0"/>
              <a:t>1</a:t>
            </a:r>
            <a:r>
              <a:rPr lang="zh-CN" altLang="en-US" sz="1500" dirty="0"/>
              <a:t>、路径</a:t>
            </a:r>
            <a:r>
              <a:rPr lang="en-US" altLang="zh-CN" sz="1500" dirty="0"/>
              <a:t>1</a:t>
            </a:r>
            <a:r>
              <a:rPr lang="zh-CN" altLang="en-US" sz="1500" dirty="0"/>
              <a:t>：</a:t>
            </a:r>
            <a:r>
              <a:rPr lang="en-US" altLang="zh-CN" sz="1500" dirty="0"/>
              <a:t>4-14</a:t>
            </a:r>
            <a:endParaRPr lang="zh-CN" altLang="en-US" sz="1500" dirty="0"/>
          </a:p>
          <a:p>
            <a:pPr indent="-255270" eaLnBrk="1" hangingPunct="1">
              <a:buNone/>
            </a:pPr>
            <a:r>
              <a:rPr lang="zh-CN" altLang="en-US" sz="1500" dirty="0"/>
              <a:t>输入数据：</a:t>
            </a:r>
            <a:r>
              <a:rPr lang="en-US" altLang="zh-CN" sz="1500" dirty="0"/>
              <a:t>A=0</a:t>
            </a:r>
            <a:r>
              <a:rPr lang="zh-CN" altLang="en-US" sz="1500" dirty="0"/>
              <a:t>，或者取</a:t>
            </a:r>
            <a:r>
              <a:rPr lang="en-US" altLang="zh-CN" sz="1500" dirty="0"/>
              <a:t>A&lt;0</a:t>
            </a:r>
            <a:r>
              <a:rPr lang="zh-CN" altLang="en-US" sz="1500" dirty="0"/>
              <a:t>的某一个值</a:t>
            </a:r>
          </a:p>
          <a:p>
            <a:pPr indent="-255270" eaLnBrk="1" hangingPunct="1">
              <a:buNone/>
            </a:pPr>
            <a:r>
              <a:rPr lang="zh-CN" altLang="en-US" sz="1500" dirty="0"/>
              <a:t>预期结果：</a:t>
            </a:r>
            <a:r>
              <a:rPr lang="en-US" altLang="zh-CN" sz="1500" dirty="0"/>
              <a:t>x=0</a:t>
            </a:r>
            <a:endParaRPr lang="zh-CN" altLang="en-US" sz="1500" dirty="0"/>
          </a:p>
          <a:p>
            <a:pPr indent="-255270" eaLnBrk="1" hangingPunct="1">
              <a:buNone/>
            </a:pPr>
            <a:r>
              <a:rPr lang="en-US" altLang="zh-CN" sz="1500" dirty="0">
                <a:solidFill>
                  <a:srgbClr val="00B050"/>
                </a:solidFill>
              </a:rPr>
              <a:t>2</a:t>
            </a:r>
            <a:r>
              <a:rPr lang="zh-CN" altLang="en-US" sz="1500" dirty="0">
                <a:solidFill>
                  <a:srgbClr val="00B050"/>
                </a:solidFill>
              </a:rPr>
              <a:t>、路径</a:t>
            </a:r>
            <a:r>
              <a:rPr lang="en-US" altLang="zh-CN" sz="1500" dirty="0">
                <a:solidFill>
                  <a:srgbClr val="00B050"/>
                </a:solidFill>
              </a:rPr>
              <a:t>2</a:t>
            </a:r>
            <a:r>
              <a:rPr lang="zh-CN" altLang="en-US" sz="1500" dirty="0">
                <a:solidFill>
                  <a:srgbClr val="00B050"/>
                </a:solidFill>
              </a:rPr>
              <a:t>：</a:t>
            </a:r>
            <a:r>
              <a:rPr lang="en-US" altLang="zh-CN" sz="1500" dirty="0">
                <a:solidFill>
                  <a:srgbClr val="00B050"/>
                </a:solidFill>
              </a:rPr>
              <a:t>4-6-7-14</a:t>
            </a:r>
            <a:endParaRPr lang="zh-CN" altLang="en-US" sz="1500" dirty="0">
              <a:solidFill>
                <a:srgbClr val="00B050"/>
              </a:solidFill>
            </a:endParaRPr>
          </a:p>
          <a:p>
            <a:pPr indent="-255270" eaLnBrk="1" hangingPunct="1">
              <a:buNone/>
            </a:pPr>
            <a:r>
              <a:rPr lang="zh-CN" altLang="en-US" sz="1500" dirty="0">
                <a:solidFill>
                  <a:srgbClr val="00B050"/>
                </a:solidFill>
              </a:rPr>
              <a:t>输入数据：</a:t>
            </a:r>
            <a:r>
              <a:rPr lang="en-US" altLang="zh-CN" sz="1500" dirty="0">
                <a:solidFill>
                  <a:srgbClr val="00B050"/>
                </a:solidFill>
              </a:rPr>
              <a:t>A=1</a:t>
            </a:r>
            <a:r>
              <a:rPr lang="zh-CN" altLang="en-US" sz="1500" dirty="0">
                <a:solidFill>
                  <a:srgbClr val="00B050"/>
                </a:solidFill>
              </a:rPr>
              <a:t>，</a:t>
            </a:r>
            <a:r>
              <a:rPr lang="en-US" altLang="zh-CN" sz="1500" dirty="0">
                <a:solidFill>
                  <a:srgbClr val="00B050"/>
                </a:solidFill>
              </a:rPr>
              <a:t>B=0</a:t>
            </a:r>
            <a:endParaRPr lang="zh-CN" altLang="en-US" sz="1500" dirty="0">
              <a:solidFill>
                <a:srgbClr val="00B050"/>
              </a:solidFill>
            </a:endParaRPr>
          </a:p>
          <a:p>
            <a:pPr indent="-255270" eaLnBrk="1" hangingPunct="1">
              <a:buNone/>
            </a:pPr>
            <a:r>
              <a:rPr lang="zh-CN" altLang="en-US" sz="1500" dirty="0">
                <a:solidFill>
                  <a:srgbClr val="00B050"/>
                </a:solidFill>
              </a:rPr>
              <a:t>预期结果：</a:t>
            </a:r>
            <a:r>
              <a:rPr lang="en-US" altLang="zh-CN" sz="1500" dirty="0">
                <a:solidFill>
                  <a:srgbClr val="00B050"/>
                </a:solidFill>
              </a:rPr>
              <a:t>x=2</a:t>
            </a:r>
            <a:endParaRPr lang="zh-CN" altLang="en-US" sz="1500" dirty="0">
              <a:solidFill>
                <a:srgbClr val="00B050"/>
              </a:solidFill>
            </a:endParaRPr>
          </a:p>
          <a:p>
            <a:pPr indent="-255270" eaLnBrk="1" hangingPunct="1">
              <a:buNone/>
            </a:pPr>
            <a:r>
              <a:rPr lang="en-US" altLang="zh-CN" sz="1500" dirty="0"/>
              <a:t>3</a:t>
            </a:r>
            <a:r>
              <a:rPr lang="zh-CN" altLang="en-US" sz="1500" dirty="0"/>
              <a:t>、路径</a:t>
            </a:r>
            <a:r>
              <a:rPr lang="en-US" altLang="zh-CN" sz="1500" dirty="0"/>
              <a:t>3</a:t>
            </a:r>
            <a:r>
              <a:rPr lang="zh-CN" altLang="en-US" sz="1500" dirty="0"/>
              <a:t>：</a:t>
            </a:r>
            <a:r>
              <a:rPr lang="en-US" altLang="zh-CN" sz="1500" dirty="0"/>
              <a:t>4-6-8-10-13-4-14</a:t>
            </a:r>
            <a:endParaRPr lang="zh-CN" altLang="en-US" sz="1500" dirty="0"/>
          </a:p>
          <a:p>
            <a:pPr indent="-255270" eaLnBrk="1" hangingPunct="1">
              <a:buNone/>
            </a:pPr>
            <a:r>
              <a:rPr lang="zh-CN" altLang="en-US" sz="1500" dirty="0"/>
              <a:t>输入数据：</a:t>
            </a:r>
            <a:r>
              <a:rPr lang="en-US" altLang="zh-CN" sz="1500" dirty="0"/>
              <a:t>A=1</a:t>
            </a:r>
            <a:r>
              <a:rPr lang="zh-CN" altLang="en-US" sz="1500" dirty="0"/>
              <a:t>，</a:t>
            </a:r>
            <a:r>
              <a:rPr lang="en-US" altLang="zh-CN" sz="1500" dirty="0"/>
              <a:t>B=1</a:t>
            </a:r>
            <a:endParaRPr lang="zh-CN" altLang="en-US" sz="1500" dirty="0"/>
          </a:p>
          <a:p>
            <a:pPr indent="-255270" eaLnBrk="1" hangingPunct="1">
              <a:buNone/>
            </a:pPr>
            <a:r>
              <a:rPr lang="zh-CN" altLang="en-US" sz="1500" dirty="0"/>
              <a:t>预期结果：</a:t>
            </a:r>
            <a:r>
              <a:rPr lang="en-US" altLang="zh-CN" sz="1500" dirty="0"/>
              <a:t>x=10</a:t>
            </a:r>
            <a:endParaRPr lang="zh-CN" altLang="en-US" sz="1500" dirty="0"/>
          </a:p>
          <a:p>
            <a:pPr indent="-255270" eaLnBrk="1" hangingPunct="1">
              <a:buNone/>
            </a:pPr>
            <a:r>
              <a:rPr lang="en-US" altLang="zh-CN" sz="1500" dirty="0">
                <a:solidFill>
                  <a:srgbClr val="00B050"/>
                </a:solidFill>
              </a:rPr>
              <a:t>4</a:t>
            </a:r>
            <a:r>
              <a:rPr lang="zh-CN" altLang="en-US" sz="1500" dirty="0">
                <a:solidFill>
                  <a:srgbClr val="00B050"/>
                </a:solidFill>
              </a:rPr>
              <a:t>、路径</a:t>
            </a:r>
            <a:r>
              <a:rPr lang="en-US" altLang="zh-CN" sz="1500" dirty="0">
                <a:solidFill>
                  <a:srgbClr val="00B050"/>
                </a:solidFill>
              </a:rPr>
              <a:t>4</a:t>
            </a:r>
            <a:r>
              <a:rPr lang="zh-CN" altLang="en-US" sz="1500" dirty="0">
                <a:solidFill>
                  <a:srgbClr val="00B050"/>
                </a:solidFill>
              </a:rPr>
              <a:t>：</a:t>
            </a:r>
            <a:r>
              <a:rPr lang="en-US" altLang="zh-CN" sz="1500" dirty="0">
                <a:solidFill>
                  <a:srgbClr val="00B050"/>
                </a:solidFill>
              </a:rPr>
              <a:t>4-6-8-11-13-4-14</a:t>
            </a:r>
            <a:endParaRPr lang="zh-CN" altLang="en-US" sz="1500" dirty="0">
              <a:solidFill>
                <a:srgbClr val="00B050"/>
              </a:solidFill>
            </a:endParaRPr>
          </a:p>
          <a:p>
            <a:pPr indent="-255270" eaLnBrk="1" hangingPunct="1">
              <a:buNone/>
            </a:pPr>
            <a:r>
              <a:rPr lang="zh-CN" altLang="en-US" sz="1500" dirty="0">
                <a:solidFill>
                  <a:srgbClr val="00B050"/>
                </a:solidFill>
              </a:rPr>
              <a:t>输入数据：</a:t>
            </a:r>
            <a:r>
              <a:rPr lang="en-US" altLang="zh-CN" sz="1500" dirty="0">
                <a:solidFill>
                  <a:srgbClr val="00B050"/>
                </a:solidFill>
              </a:rPr>
              <a:t>A=1</a:t>
            </a:r>
            <a:r>
              <a:rPr lang="zh-CN" altLang="en-US" sz="1500" dirty="0">
                <a:solidFill>
                  <a:srgbClr val="00B050"/>
                </a:solidFill>
              </a:rPr>
              <a:t>，</a:t>
            </a:r>
            <a:r>
              <a:rPr lang="en-US" altLang="zh-CN" sz="1500" dirty="0">
                <a:solidFill>
                  <a:srgbClr val="00B050"/>
                </a:solidFill>
              </a:rPr>
              <a:t>B=2</a:t>
            </a:r>
            <a:endParaRPr lang="zh-CN" altLang="en-US" sz="1500" dirty="0">
              <a:solidFill>
                <a:srgbClr val="00B050"/>
              </a:solidFill>
            </a:endParaRPr>
          </a:p>
          <a:p>
            <a:pPr indent="-255270" eaLnBrk="1" hangingPunct="1">
              <a:buNone/>
            </a:pPr>
            <a:r>
              <a:rPr lang="zh-CN" altLang="en-US" sz="1500" dirty="0">
                <a:solidFill>
                  <a:srgbClr val="00B050"/>
                </a:solidFill>
              </a:rPr>
              <a:t>预期结果：</a:t>
            </a:r>
            <a:r>
              <a:rPr lang="en-US" altLang="zh-CN" sz="1500" dirty="0">
                <a:solidFill>
                  <a:srgbClr val="00B050"/>
                </a:solidFill>
              </a:rPr>
              <a:t>x=20</a:t>
            </a:r>
            <a:endParaRPr lang="zh-CN" altLang="en-US" sz="1500" dirty="0">
              <a:solidFill>
                <a:srgbClr val="00B050"/>
              </a:solidFill>
            </a:endParaRPr>
          </a:p>
          <a:p>
            <a:pPr indent="-255270" eaLnBrk="1" hangingPunct="1">
              <a:buChar char="•"/>
            </a:pPr>
            <a:endParaRPr lang="zh-CN" altLang="en-US" dirty="0"/>
          </a:p>
        </p:txBody>
      </p:sp>
      <p:sp>
        <p:nvSpPr>
          <p:cNvPr id="45058" name="日期占位符 3"/>
          <p:cNvSpPr>
            <a:spLocks noGrp="1"/>
          </p:cNvSpPr>
          <p:nvPr>
            <p:ph type="dt" sz="half" idx="2"/>
          </p:nvPr>
        </p:nvSpPr>
        <p:spPr>
          <a:noFill/>
          <a:ln>
            <a:noFill/>
          </a:ln>
        </p:spPr>
        <p:txBody>
          <a:bodyPr anchor="b"/>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r>
              <a:rPr lang="en-US" altLang="zh-CN" sz="750" dirty="0">
                <a:latin typeface="Arial" panose="020B0604020202020204" pitchFamily="34" charset="0"/>
              </a:rPr>
              <a:t>   </a:t>
            </a:r>
            <a:endParaRPr lang="zh-CN" altLang="en-US" sz="750" dirty="0">
              <a:latin typeface="Arial" panose="020B0604020202020204" pitchFamily="34" charset="0"/>
              <a:ea typeface="宋体" panose="02010600030101010101" pitchFamily="2" charset="-122"/>
            </a:endParaRPr>
          </a:p>
        </p:txBody>
      </p:sp>
      <p:sp>
        <p:nvSpPr>
          <p:cNvPr id="45059" name="标题 1"/>
          <p:cNvSpPr txBox="1"/>
          <p:nvPr/>
        </p:nvSpPr>
        <p:spPr>
          <a:xfrm>
            <a:off x="1408510" y="859631"/>
            <a:ext cx="5829300" cy="696516"/>
          </a:xfrm>
          <a:prstGeom prst="rect">
            <a:avLst/>
          </a:prstGeom>
          <a:noFill/>
          <a:ln w="9525">
            <a:noFill/>
          </a:ln>
        </p:spPr>
        <p:txBody>
          <a:bodyPr anchor="ctr"/>
          <a:lstStyle/>
          <a:p>
            <a:r>
              <a:rPr lang="zh-CN" altLang="en-US" sz="2400" dirty="0">
                <a:solidFill>
                  <a:srgbClr val="0000FF"/>
                </a:solidFill>
                <a:latin typeface="Lucida Sans Unicode" panose="020B0602030504020204" pitchFamily="34" charset="0"/>
                <a:ea typeface="黑体" panose="02010609060101010101" pitchFamily="49" charset="-122"/>
              </a:rPr>
              <a:t>第四步：设计测试数据</a:t>
            </a:r>
            <a:endParaRPr lang="zh-CN" altLang="en-US" sz="2400" dirty="0">
              <a:solidFill>
                <a:srgbClr val="FF0000"/>
              </a:solidFill>
              <a:latin typeface="Lucida Sans Unicode" panose="020B0602030504020204" pitchFamily="34" charset="0"/>
              <a:ea typeface="黑体" panose="02010609060101010101" pitchFamily="49" charset="-122"/>
            </a:endParaRPr>
          </a:p>
        </p:txBody>
      </p:sp>
      <p:sp>
        <p:nvSpPr>
          <p:cNvPr id="45060" name="内容占位符 2"/>
          <p:cNvSpPr txBox="1"/>
          <p:nvPr/>
        </p:nvSpPr>
        <p:spPr>
          <a:xfrm>
            <a:off x="649844" y="1556147"/>
            <a:ext cx="2852738" cy="4107656"/>
          </a:xfrm>
          <a:prstGeom prst="rect">
            <a:avLst/>
          </a:prstGeom>
          <a:noFill/>
          <a:ln w="9525">
            <a:noFill/>
          </a:ln>
        </p:spPr>
        <p:txBody>
          <a:bodyPr anchor="t"/>
          <a:lstStyle/>
          <a:p>
            <a:pPr marL="365125" indent="-255270">
              <a:spcBef>
                <a:spcPts val="400"/>
              </a:spcBef>
              <a:buClr>
                <a:schemeClr val="accent1"/>
              </a:buClr>
              <a:buSzPct val="68000"/>
              <a:buFont typeface="Wingdings 3" panose="05040102010807070707" pitchFamily="18" charset="2"/>
              <a:buChar char=""/>
            </a:pPr>
            <a:r>
              <a:rPr lang="zh-CN" altLang="en-US" sz="100" dirty="0">
                <a:latin typeface="Lucida Sans Unicode" panose="020B0602030504020204" pitchFamily="34" charset="0"/>
                <a:ea typeface="黑体" panose="02010609060101010101" pitchFamily="49" charset="-122"/>
              </a:rPr>
              <a:t>有下面的</a:t>
            </a:r>
            <a:r>
              <a:rPr lang="en-US" altLang="zh-CN" sz="100" dirty="0">
                <a:latin typeface="Lucida Sans Unicode" panose="020B0602030504020204" pitchFamily="34" charset="0"/>
                <a:ea typeface="黑体" panose="02010609060101010101" pitchFamily="49" charset="-122"/>
              </a:rPr>
              <a:t>C</a:t>
            </a:r>
            <a:r>
              <a:rPr lang="zh-CN" altLang="en-US" sz="100" dirty="0">
                <a:latin typeface="Lucida Sans Unicode" panose="020B0602030504020204" pitchFamily="34" charset="0"/>
                <a:ea typeface="黑体" panose="02010609060101010101" pitchFamily="49" charset="-122"/>
              </a:rPr>
              <a:t>函数，</a:t>
            </a:r>
          </a:p>
          <a:p>
            <a:pPr marL="365125" indent="-255270">
              <a:spcBef>
                <a:spcPts val="400"/>
              </a:spcBef>
              <a:buClr>
                <a:schemeClr val="accent1"/>
              </a:buClr>
              <a:buSzPct val="68000"/>
              <a:buFont typeface="Wingdings 3" panose="05040102010807070707" pitchFamily="18" charset="2"/>
              <a:buChar char=""/>
            </a:pPr>
            <a:r>
              <a:rPr lang="en-US" altLang="zh-CN" sz="100" dirty="0">
                <a:latin typeface="Lucida Sans Unicode" panose="020B0602030504020204" pitchFamily="34" charset="0"/>
                <a:ea typeface="黑体" panose="02010609060101010101" pitchFamily="49" charset="-122"/>
              </a:rPr>
              <a:t>     void Sort(int A,int B)</a:t>
            </a:r>
            <a:endParaRPr lang="zh-CN" altLang="en-US" sz="100" dirty="0">
              <a:latin typeface="Lucida Sans Unicode" panose="020B0602030504020204" pitchFamily="34" charset="0"/>
              <a:ea typeface="黑体" panose="02010609060101010101" pitchFamily="49" charset="-122"/>
            </a:endParaRPr>
          </a:p>
          <a:p>
            <a:pPr marL="365125" indent="-255270">
              <a:spcBef>
                <a:spcPts val="400"/>
              </a:spcBef>
              <a:buClr>
                <a:schemeClr val="accent1"/>
              </a:buClr>
              <a:buSzPct val="68000"/>
              <a:buFont typeface="Wingdings 3" panose="05040102010807070707" pitchFamily="18" charset="2"/>
              <a:buChar char=""/>
            </a:pPr>
            <a:r>
              <a:rPr lang="en-US" altLang="zh-CN" sz="100" dirty="0">
                <a:latin typeface="Lucida Sans Unicode" panose="020B0602030504020204" pitchFamily="34" charset="0"/>
                <a:ea typeface="黑体" panose="02010609060101010101" pitchFamily="49" charset="-122"/>
              </a:rPr>
              <a:t>1    {</a:t>
            </a:r>
            <a:endParaRPr lang="zh-CN" altLang="en-US" sz="100" dirty="0">
              <a:latin typeface="Lucida Sans Unicode" panose="020B0602030504020204" pitchFamily="34" charset="0"/>
              <a:ea typeface="黑体" panose="02010609060101010101" pitchFamily="49" charset="-122"/>
            </a:endParaRPr>
          </a:p>
          <a:p>
            <a:pPr marL="365125" indent="-255270">
              <a:spcBef>
                <a:spcPts val="400"/>
              </a:spcBef>
              <a:buClr>
                <a:schemeClr val="accent1"/>
              </a:buClr>
              <a:buSzPct val="68000"/>
              <a:buFont typeface="Wingdings 3" panose="05040102010807070707" pitchFamily="18" charset="2"/>
              <a:buChar char=""/>
            </a:pPr>
            <a:r>
              <a:rPr lang="en-US" altLang="zh-CN" sz="100" dirty="0">
                <a:latin typeface="Lucida Sans Unicode" panose="020B0602030504020204" pitchFamily="34" charset="0"/>
                <a:ea typeface="黑体" panose="02010609060101010101" pitchFamily="49" charset="-122"/>
              </a:rPr>
              <a:t>2      int x=0;   </a:t>
            </a:r>
            <a:endParaRPr lang="zh-CN" altLang="en-US" sz="100" dirty="0">
              <a:latin typeface="Lucida Sans Unicode" panose="020B0602030504020204" pitchFamily="34" charset="0"/>
              <a:ea typeface="黑体" panose="02010609060101010101" pitchFamily="49" charset="-122"/>
            </a:endParaRPr>
          </a:p>
          <a:p>
            <a:pPr marL="365125" indent="-255270">
              <a:spcBef>
                <a:spcPts val="400"/>
              </a:spcBef>
              <a:buClr>
                <a:schemeClr val="accent1"/>
              </a:buClr>
              <a:buSzPct val="68000"/>
              <a:buFont typeface="Wingdings 3" panose="05040102010807070707" pitchFamily="18" charset="2"/>
              <a:buChar char=""/>
            </a:pPr>
            <a:r>
              <a:rPr lang="en-US" altLang="zh-CN" sz="100" dirty="0">
                <a:latin typeface="Lucida Sans Unicode" panose="020B0602030504020204" pitchFamily="34" charset="0"/>
                <a:ea typeface="黑体" panose="02010609060101010101" pitchFamily="49" charset="-122"/>
              </a:rPr>
              <a:t>3      int y=0;</a:t>
            </a:r>
            <a:endParaRPr lang="zh-CN" altLang="en-US" sz="100" dirty="0">
              <a:latin typeface="Lucida Sans Unicode" panose="020B0602030504020204" pitchFamily="34" charset="0"/>
              <a:ea typeface="黑体" panose="02010609060101010101" pitchFamily="49" charset="-122"/>
            </a:endParaRPr>
          </a:p>
          <a:p>
            <a:pPr marL="365125" indent="-255270">
              <a:spcBef>
                <a:spcPts val="400"/>
              </a:spcBef>
              <a:buClr>
                <a:schemeClr val="accent1"/>
              </a:buClr>
              <a:buSzPct val="68000"/>
              <a:buFont typeface="Wingdings 3" panose="05040102010807070707" pitchFamily="18" charset="2"/>
              <a:buChar char=""/>
            </a:pPr>
            <a:r>
              <a:rPr lang="en-US" altLang="zh-CN" sz="100" dirty="0">
                <a:latin typeface="Lucida Sans Unicode" panose="020B0602030504020204" pitchFamily="34" charset="0"/>
                <a:ea typeface="黑体" panose="02010609060101010101" pitchFamily="49" charset="-122"/>
              </a:rPr>
              <a:t>4      while(A&gt;0)</a:t>
            </a:r>
            <a:endParaRPr lang="zh-CN" altLang="en-US" sz="100" dirty="0">
              <a:latin typeface="Lucida Sans Unicode" panose="020B0602030504020204" pitchFamily="34" charset="0"/>
              <a:ea typeface="黑体" panose="02010609060101010101" pitchFamily="49" charset="-122"/>
            </a:endParaRPr>
          </a:p>
          <a:p>
            <a:pPr marL="365125" indent="-255270">
              <a:spcBef>
                <a:spcPts val="400"/>
              </a:spcBef>
              <a:buClr>
                <a:schemeClr val="accent1"/>
              </a:buClr>
              <a:buSzPct val="68000"/>
              <a:buFont typeface="Wingdings 3" panose="05040102010807070707" pitchFamily="18" charset="2"/>
              <a:buChar char=""/>
            </a:pPr>
            <a:r>
              <a:rPr lang="en-US" altLang="zh-CN" sz="100" dirty="0">
                <a:latin typeface="Lucida Sans Unicode" panose="020B0602030504020204" pitchFamily="34" charset="0"/>
                <a:ea typeface="黑体" panose="02010609060101010101" pitchFamily="49" charset="-122"/>
              </a:rPr>
              <a:t>5       {</a:t>
            </a:r>
            <a:endParaRPr lang="zh-CN" altLang="en-US" sz="100" dirty="0">
              <a:latin typeface="Lucida Sans Unicode" panose="020B0602030504020204" pitchFamily="34" charset="0"/>
              <a:ea typeface="黑体" panose="02010609060101010101" pitchFamily="49" charset="-122"/>
            </a:endParaRPr>
          </a:p>
          <a:p>
            <a:pPr marL="365125" indent="-255270">
              <a:spcBef>
                <a:spcPts val="400"/>
              </a:spcBef>
              <a:buClr>
                <a:schemeClr val="accent1"/>
              </a:buClr>
              <a:buSzPct val="68000"/>
              <a:buFont typeface="Wingdings 3" panose="05040102010807070707" pitchFamily="18" charset="2"/>
              <a:buChar char=""/>
            </a:pPr>
            <a:r>
              <a:rPr lang="en-US" altLang="zh-CN" sz="100" dirty="0">
                <a:latin typeface="Lucida Sans Unicode" panose="020B0602030504020204" pitchFamily="34" charset="0"/>
                <a:ea typeface="黑体" panose="02010609060101010101" pitchFamily="49" charset="-122"/>
              </a:rPr>
              <a:t>6         If(0==B)</a:t>
            </a:r>
            <a:endParaRPr lang="zh-CN" altLang="en-US" sz="100" dirty="0">
              <a:latin typeface="Lucida Sans Unicode" panose="020B0602030504020204" pitchFamily="34" charset="0"/>
              <a:ea typeface="黑体" panose="02010609060101010101" pitchFamily="49" charset="-122"/>
            </a:endParaRPr>
          </a:p>
          <a:p>
            <a:pPr marL="365125" indent="-255270">
              <a:spcBef>
                <a:spcPts val="400"/>
              </a:spcBef>
              <a:buClr>
                <a:schemeClr val="accent1"/>
              </a:buClr>
              <a:buSzPct val="68000"/>
              <a:buFont typeface="Wingdings 3" panose="05040102010807070707" pitchFamily="18" charset="2"/>
              <a:buChar char=""/>
            </a:pPr>
            <a:r>
              <a:rPr lang="en-US" altLang="zh-CN" sz="100" dirty="0">
                <a:latin typeface="Lucida Sans Unicode" panose="020B0602030504020204" pitchFamily="34" charset="0"/>
                <a:ea typeface="黑体" panose="02010609060101010101" pitchFamily="49" charset="-122"/>
              </a:rPr>
              <a:t>7           {x=y+2;break;}</a:t>
            </a:r>
            <a:endParaRPr lang="zh-CN" altLang="en-US" sz="100" dirty="0">
              <a:latin typeface="Lucida Sans Unicode" panose="020B0602030504020204" pitchFamily="34" charset="0"/>
              <a:ea typeface="黑体" panose="02010609060101010101" pitchFamily="49" charset="-122"/>
            </a:endParaRPr>
          </a:p>
          <a:p>
            <a:pPr marL="365125" indent="-255270">
              <a:spcBef>
                <a:spcPts val="400"/>
              </a:spcBef>
              <a:buClr>
                <a:schemeClr val="accent1"/>
              </a:buClr>
              <a:buSzPct val="68000"/>
              <a:buFont typeface="Wingdings 3" panose="05040102010807070707" pitchFamily="18" charset="2"/>
              <a:buChar char=""/>
            </a:pPr>
            <a:r>
              <a:rPr lang="en-US" altLang="zh-CN" sz="100" dirty="0">
                <a:latin typeface="Lucida Sans Unicode" panose="020B0602030504020204" pitchFamily="34" charset="0"/>
                <a:ea typeface="黑体" panose="02010609060101010101" pitchFamily="49" charset="-122"/>
              </a:rPr>
              <a:t>8         else</a:t>
            </a:r>
            <a:endParaRPr lang="zh-CN" altLang="en-US" sz="100" dirty="0">
              <a:latin typeface="Lucida Sans Unicode" panose="020B0602030504020204" pitchFamily="34" charset="0"/>
              <a:ea typeface="黑体" panose="02010609060101010101" pitchFamily="49" charset="-122"/>
            </a:endParaRPr>
          </a:p>
          <a:p>
            <a:pPr marL="365125" indent="-255270">
              <a:spcBef>
                <a:spcPts val="400"/>
              </a:spcBef>
              <a:buClr>
                <a:schemeClr val="accent1"/>
              </a:buClr>
              <a:buSzPct val="68000"/>
              <a:buFont typeface="Wingdings 3" panose="05040102010807070707" pitchFamily="18" charset="2"/>
              <a:buChar char=""/>
            </a:pPr>
            <a:r>
              <a:rPr lang="en-US" altLang="zh-CN" sz="100" dirty="0">
                <a:latin typeface="Lucida Sans Unicode" panose="020B0602030504020204" pitchFamily="34" charset="0"/>
                <a:ea typeface="黑体" panose="02010609060101010101" pitchFamily="49" charset="-122"/>
              </a:rPr>
              <a:t>9           if(1==B)</a:t>
            </a:r>
            <a:endParaRPr lang="zh-CN" altLang="en-US" sz="100" dirty="0">
              <a:latin typeface="Lucida Sans Unicode" panose="020B0602030504020204" pitchFamily="34" charset="0"/>
              <a:ea typeface="黑体" panose="02010609060101010101" pitchFamily="49" charset="-122"/>
            </a:endParaRPr>
          </a:p>
          <a:p>
            <a:pPr marL="365125" indent="-255270">
              <a:spcBef>
                <a:spcPts val="400"/>
              </a:spcBef>
              <a:buClr>
                <a:schemeClr val="accent1"/>
              </a:buClr>
              <a:buSzPct val="68000"/>
              <a:buFont typeface="Wingdings 3" panose="05040102010807070707" pitchFamily="18" charset="2"/>
              <a:buChar char=""/>
            </a:pPr>
            <a:r>
              <a:rPr lang="en-US" altLang="zh-CN" sz="100" dirty="0">
                <a:latin typeface="Lucida Sans Unicode" panose="020B0602030504020204" pitchFamily="34" charset="0"/>
                <a:ea typeface="黑体" panose="02010609060101010101" pitchFamily="49" charset="-122"/>
              </a:rPr>
              <a:t>10          x=y+10;</a:t>
            </a:r>
            <a:endParaRPr lang="zh-CN" altLang="en-US" sz="100" dirty="0">
              <a:latin typeface="Lucida Sans Unicode" panose="020B0602030504020204" pitchFamily="34" charset="0"/>
              <a:ea typeface="黑体" panose="02010609060101010101" pitchFamily="49" charset="-122"/>
            </a:endParaRPr>
          </a:p>
          <a:p>
            <a:pPr marL="365125" indent="-255270">
              <a:spcBef>
                <a:spcPts val="400"/>
              </a:spcBef>
              <a:buClr>
                <a:schemeClr val="accent1"/>
              </a:buClr>
              <a:buSzPct val="68000"/>
              <a:buFont typeface="Wingdings 3" panose="05040102010807070707" pitchFamily="18" charset="2"/>
              <a:buChar char=""/>
            </a:pPr>
            <a:r>
              <a:rPr lang="en-US" altLang="zh-CN" sz="100" dirty="0">
                <a:latin typeface="Lucida Sans Unicode" panose="020B0602030504020204" pitchFamily="34" charset="0"/>
                <a:ea typeface="黑体" panose="02010609060101010101" pitchFamily="49" charset="-122"/>
              </a:rPr>
              <a:t>11          else</a:t>
            </a:r>
            <a:endParaRPr lang="zh-CN" altLang="en-US" sz="100" dirty="0">
              <a:latin typeface="Lucida Sans Unicode" panose="020B0602030504020204" pitchFamily="34" charset="0"/>
              <a:ea typeface="黑体" panose="02010609060101010101" pitchFamily="49" charset="-122"/>
            </a:endParaRPr>
          </a:p>
          <a:p>
            <a:pPr marL="365125" indent="-255270">
              <a:spcBef>
                <a:spcPts val="400"/>
              </a:spcBef>
              <a:buClr>
                <a:schemeClr val="accent1"/>
              </a:buClr>
              <a:buSzPct val="68000"/>
              <a:buFont typeface="Wingdings 3" panose="05040102010807070707" pitchFamily="18" charset="2"/>
              <a:buChar char=""/>
            </a:pPr>
            <a:r>
              <a:rPr lang="en-US" altLang="zh-CN" sz="100" dirty="0">
                <a:latin typeface="Lucida Sans Unicode" panose="020B0602030504020204" pitchFamily="34" charset="0"/>
                <a:ea typeface="黑体" panose="02010609060101010101" pitchFamily="49" charset="-122"/>
              </a:rPr>
              <a:t>12           x=y+20;</a:t>
            </a:r>
            <a:endParaRPr lang="zh-CN" altLang="en-US" sz="100" dirty="0">
              <a:latin typeface="Lucida Sans Unicode" panose="020B0602030504020204" pitchFamily="34" charset="0"/>
              <a:ea typeface="黑体" panose="02010609060101010101" pitchFamily="49" charset="-122"/>
            </a:endParaRPr>
          </a:p>
          <a:p>
            <a:pPr marL="365125" indent="-255270">
              <a:spcBef>
                <a:spcPts val="400"/>
              </a:spcBef>
              <a:buClr>
                <a:schemeClr val="accent1"/>
              </a:buClr>
              <a:buSzPct val="68000"/>
              <a:buFont typeface="Wingdings 3" panose="05040102010807070707" pitchFamily="18" charset="2"/>
              <a:buChar char=""/>
            </a:pPr>
            <a:r>
              <a:rPr lang="en-US" altLang="zh-CN" sz="100" dirty="0">
                <a:latin typeface="Lucida Sans Unicode" panose="020B0602030504020204" pitchFamily="34" charset="0"/>
                <a:ea typeface="黑体" panose="02010609060101010101" pitchFamily="49" charset="-122"/>
              </a:rPr>
              <a:t>13      }        </a:t>
            </a:r>
            <a:endParaRPr lang="zh-CN" altLang="en-US" sz="100" dirty="0">
              <a:latin typeface="Lucida Sans Unicode" panose="020B0602030504020204" pitchFamily="34" charset="0"/>
              <a:ea typeface="黑体" panose="02010609060101010101" pitchFamily="49" charset="-122"/>
            </a:endParaRPr>
          </a:p>
          <a:p>
            <a:pPr marL="365125" indent="-255270">
              <a:spcBef>
                <a:spcPts val="400"/>
              </a:spcBef>
              <a:buClr>
                <a:schemeClr val="accent1"/>
              </a:buClr>
              <a:buSzPct val="68000"/>
              <a:buFont typeface="Wingdings 3" panose="05040102010807070707" pitchFamily="18" charset="2"/>
              <a:buChar char=""/>
            </a:pPr>
            <a:r>
              <a:rPr lang="en-US" altLang="zh-CN" sz="100" dirty="0">
                <a:latin typeface="Lucida Sans Unicode" panose="020B0602030504020204" pitchFamily="34" charset="0"/>
                <a:ea typeface="黑体" panose="02010609060101010101" pitchFamily="49" charset="-122"/>
              </a:rPr>
              <a:t>14     }</a:t>
            </a:r>
            <a:endParaRPr lang="zh-CN" altLang="en-US" sz="100" dirty="0">
              <a:latin typeface="Lucida Sans Unicode" panose="020B0602030504020204" pitchFamily="34" charset="0"/>
              <a:ea typeface="黑体" panose="02010609060101010101" pitchFamily="49" charset="-122"/>
            </a:endParaRPr>
          </a:p>
          <a:p>
            <a:pPr marL="365125" indent="-255270">
              <a:spcBef>
                <a:spcPts val="400"/>
              </a:spcBef>
              <a:buClr>
                <a:schemeClr val="accent1"/>
              </a:buClr>
              <a:buSzPct val="68000"/>
              <a:buFont typeface="Wingdings 3" panose="05040102010807070707" pitchFamily="18" charset="2"/>
              <a:buChar char=""/>
            </a:pPr>
            <a:endParaRPr lang="zh-CN" altLang="en-US" sz="100" dirty="0">
              <a:latin typeface="Lucida Sans Unicode" panose="020B0602030504020204" pitchFamily="34" charset="0"/>
              <a:ea typeface="黑体" panose="02010609060101010101" pitchFamily="49"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标题 1"/>
          <p:cNvSpPr>
            <a:spLocks noGrp="1"/>
          </p:cNvSpPr>
          <p:nvPr/>
        </p:nvSpPr>
        <p:spPr>
          <a:xfrm>
            <a:off x="210979" y="857487"/>
            <a:ext cx="6172200" cy="857250"/>
          </a:xfrm>
          <a:prstGeom prst="rect">
            <a:avLst/>
          </a:prstGeom>
          <a:noFill/>
          <a:ln>
            <a:noFill/>
          </a:ln>
          <a:effectLst/>
          <a:sp3d prstMaterial="plastic"/>
        </p:spPr>
        <p:txBody>
          <a:bodyPr vert="horz" lIns="68580" tIns="34290" rIns="68580" bIns="34290" rtlCol="0" anchor="ctr">
            <a:normAutofit/>
            <a:scene3d>
              <a:camera prst="orthographicFront"/>
              <a:lightRig rig="soft" dir="t"/>
            </a:scene3d>
            <a:sp3d prstMaterial="softEdge">
              <a:bevelT w="25400" h="25400"/>
            </a:sp3d>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3075" b="1" i="0" u="none" strike="noStrike" kern="1200" cap="none" spc="0" normalizeH="0" baseline="0" noProof="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3</a:t>
            </a:r>
            <a:r>
              <a:rPr kumimoji="0" lang="zh-CN" altLang="en-US" sz="3075" b="1" i="0" u="none" strike="noStrike" kern="1200" cap="none" spc="0" normalizeH="0" baseline="0" noProof="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、程序插装 </a:t>
            </a:r>
          </a:p>
        </p:txBody>
      </p:sp>
      <p:sp>
        <p:nvSpPr>
          <p:cNvPr id="100" name="文本框 99"/>
          <p:cNvSpPr txBox="1"/>
          <p:nvPr/>
        </p:nvSpPr>
        <p:spPr>
          <a:xfrm>
            <a:off x="639604" y="1974533"/>
            <a:ext cx="7732395" cy="2584450"/>
          </a:xfrm>
          <a:prstGeom prst="rect">
            <a:avLst/>
          </a:prstGeom>
          <a:noFill/>
          <a:ln w="9525">
            <a:noFill/>
          </a:ln>
        </p:spPr>
        <p:txBody>
          <a:bodyPr wrap="square">
            <a:spAutoFit/>
          </a:bodyPr>
          <a:lstStyle/>
          <a:p>
            <a:pPr indent="266700">
              <a:lnSpc>
                <a:spcPct val="150000"/>
              </a:lnSpc>
            </a:pPr>
            <a:r>
              <a:rPr lang="en-US" altLang="zh-CN" sz="2700" b="0">
                <a:latin typeface="Times New Roman" panose="02020603050405020304" pitchFamily="18" charset="0"/>
                <a:ea typeface="宋体" panose="02010600030101010101" pitchFamily="2" charset="-122"/>
              </a:rPr>
              <a:t>     </a:t>
            </a:r>
            <a:r>
              <a:rPr lang="zh-CN" sz="2700" b="0">
                <a:latin typeface="Times New Roman" panose="02020603050405020304" pitchFamily="18" charset="0"/>
                <a:ea typeface="宋体" panose="02010600030101010101" pitchFamily="2" charset="-122"/>
              </a:rPr>
              <a:t>程序插装（</a:t>
            </a:r>
            <a:r>
              <a:rPr lang="en-US" sz="2700" b="0">
                <a:latin typeface="Times New Roman" panose="02020603050405020304" pitchFamily="18" charset="0"/>
              </a:rPr>
              <a:t>Program Instrumentation</a:t>
            </a:r>
            <a:r>
              <a:rPr lang="zh-CN" sz="2700" b="0">
                <a:latin typeface="Times New Roman" panose="02020603050405020304" pitchFamily="18" charset="0"/>
                <a:ea typeface="宋体" panose="02010600030101010101" pitchFamily="2" charset="-122"/>
              </a:rPr>
              <a:t>）是一种基本的</a:t>
            </a:r>
            <a:r>
              <a:rPr lang="zh-CN" sz="2700" b="0">
                <a:solidFill>
                  <a:srgbClr val="0000FF"/>
                </a:solidFill>
                <a:latin typeface="Times New Roman" panose="02020603050405020304" pitchFamily="18" charset="0"/>
                <a:ea typeface="宋体" panose="02010600030101010101" pitchFamily="2" charset="-122"/>
                <a:hlinkClick r:id="rId2"/>
              </a:rPr>
              <a:t>测试</a:t>
            </a:r>
            <a:r>
              <a:rPr lang="zh-CN" sz="2700" b="0">
                <a:latin typeface="Times New Roman" panose="02020603050405020304" pitchFamily="18" charset="0"/>
                <a:ea typeface="宋体" panose="02010600030101010101" pitchFamily="2" charset="-122"/>
              </a:rPr>
              <a:t>手段，在</a:t>
            </a:r>
            <a:r>
              <a:rPr lang="zh-CN" sz="2700" b="0">
                <a:solidFill>
                  <a:srgbClr val="0000FF"/>
                </a:solidFill>
                <a:latin typeface="Times New Roman" panose="02020603050405020304" pitchFamily="18" charset="0"/>
                <a:ea typeface="宋体" panose="02010600030101010101" pitchFamily="2" charset="-122"/>
                <a:hlinkClick r:id="rId2"/>
              </a:rPr>
              <a:t>软件测试</a:t>
            </a:r>
            <a:r>
              <a:rPr lang="zh-CN" sz="2700" b="0">
                <a:latin typeface="Times New Roman" panose="02020603050405020304" pitchFamily="18" charset="0"/>
                <a:ea typeface="宋体" panose="02010600030101010101" pitchFamily="2" charset="-122"/>
              </a:rPr>
              <a:t>中有着广泛的应用。程序插装方法简单地说是借助往被测程序中插入操作来实现测试目的的方法。</a:t>
            </a:r>
            <a:endParaRPr lang="zh-CN" altLang="en-US" sz="2700" b="0">
              <a:latin typeface="Times New Roman" panose="02020603050405020304" pitchFamily="18" charset="0"/>
              <a:ea typeface="宋体" panose="02010600030101010101" pitchFamily="2"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3369" y="1206818"/>
            <a:ext cx="7523321" cy="369094"/>
          </a:xfrm>
        </p:spPr>
        <p:txBody>
          <a:bodyPr>
            <a:normAutofit fontScale="90000"/>
          </a:bodyPr>
          <a:lstStyle/>
          <a:p>
            <a:r>
              <a:rPr lang="zh-CN" altLang="en-US"/>
              <a:t>程序插装的方法</a:t>
            </a:r>
          </a:p>
        </p:txBody>
      </p:sp>
      <p:graphicFrame>
        <p:nvGraphicFramePr>
          <p:cNvPr id="1073743002" name="对象 1073743001"/>
          <p:cNvGraphicFramePr>
            <a:graphicFrameLocks noChangeAspect="1"/>
          </p:cNvGraphicFramePr>
          <p:nvPr/>
        </p:nvGraphicFramePr>
        <p:xfrm>
          <a:off x="5426393" y="991076"/>
          <a:ext cx="2895600" cy="3948589"/>
        </p:xfrm>
        <a:graphic>
          <a:graphicData uri="http://schemas.openxmlformats.org/presentationml/2006/ole">
            <mc:AlternateContent xmlns:mc="http://schemas.openxmlformats.org/markup-compatibility/2006">
              <mc:Choice xmlns:v="urn:schemas-microsoft-com:vml" Requires="v">
                <p:oleObj spid="_x0000_s5122" r:id="rId3" imgW="3140710" imgH="4288155" progId="">
                  <p:embed/>
                </p:oleObj>
              </mc:Choice>
              <mc:Fallback>
                <p:oleObj r:id="rId3" imgW="3140710" imgH="4288155" progId="">
                  <p:embed/>
                  <p:pic>
                    <p:nvPicPr>
                      <p:cNvPr id="0" name="图片 3075"/>
                      <p:cNvPicPr/>
                      <p:nvPr/>
                    </p:nvPicPr>
                    <p:blipFill>
                      <a:blip r:embed="rId4"/>
                      <a:stretch>
                        <a:fillRect/>
                      </a:stretch>
                    </p:blipFill>
                    <p:spPr>
                      <a:xfrm>
                        <a:off x="5426393" y="991076"/>
                        <a:ext cx="2895600" cy="3948589"/>
                      </a:xfrm>
                      <a:prstGeom prst="rect">
                        <a:avLst/>
                      </a:prstGeom>
                      <a:noFill/>
                      <a:ln w="38100">
                        <a:noFill/>
                        <a:miter/>
                      </a:ln>
                    </p:spPr>
                  </p:pic>
                </p:oleObj>
              </mc:Fallback>
            </mc:AlternateContent>
          </a:graphicData>
        </a:graphic>
      </p:graphicFrame>
      <p:sp>
        <p:nvSpPr>
          <p:cNvPr id="100" name="文本框 99"/>
          <p:cNvSpPr txBox="1"/>
          <p:nvPr/>
        </p:nvSpPr>
        <p:spPr>
          <a:xfrm>
            <a:off x="469106" y="1784033"/>
            <a:ext cx="3810000" cy="922020"/>
          </a:xfrm>
          <a:prstGeom prst="rect">
            <a:avLst/>
          </a:prstGeom>
          <a:noFill/>
          <a:ln w="9525">
            <a:noFill/>
          </a:ln>
        </p:spPr>
        <p:txBody>
          <a:bodyPr>
            <a:spAutoFit/>
          </a:bodyPr>
          <a:lstStyle/>
          <a:p>
            <a:pPr indent="0"/>
            <a:r>
              <a:rPr lang="en-US" altLang="zh-CN" sz="1800" b="0">
                <a:latin typeface="Times New Roman" panose="02020603050405020304" pitchFamily="18" charset="0"/>
                <a:ea typeface="宋体" panose="02010600030101010101" pitchFamily="2" charset="-122"/>
              </a:rPr>
              <a:t>        </a:t>
            </a:r>
            <a:r>
              <a:rPr lang="zh-CN" sz="1800" b="0">
                <a:latin typeface="Times New Roman" panose="02020603050405020304" pitchFamily="18" charset="0"/>
                <a:ea typeface="宋体" panose="02010600030101010101" pitchFamily="2" charset="-122"/>
              </a:rPr>
              <a:t>图中关于</a:t>
            </a:r>
            <a:r>
              <a:rPr lang="en-US" sz="1800" b="0">
                <a:latin typeface="Times New Roman" panose="02020603050405020304" pitchFamily="18" charset="0"/>
              </a:rPr>
              <a:t>C(i)</a:t>
            </a:r>
            <a:r>
              <a:rPr lang="zh-CN" sz="1800" b="0">
                <a:latin typeface="Times New Roman" panose="02020603050405020304" pitchFamily="18" charset="0"/>
                <a:ea typeface="宋体" panose="02010600030101010101" pitchFamily="2" charset="-122"/>
              </a:rPr>
              <a:t>的语句并不是原来程序的内容，而是为了记录语句执行次数而插入的。</a:t>
            </a:r>
            <a:endParaRPr lang="zh-CN" altLang="en-US" sz="1800" b="0">
              <a:latin typeface="Times New Roman" panose="02020603050405020304" pitchFamily="18" charset="0"/>
              <a:ea typeface="宋体" panose="02010600030101010101" pitchFamily="2" charset="-122"/>
            </a:endParaRPr>
          </a:p>
        </p:txBody>
      </p:sp>
      <p:sp>
        <p:nvSpPr>
          <p:cNvPr id="4" name="文本框 3"/>
          <p:cNvSpPr txBox="1"/>
          <p:nvPr/>
        </p:nvSpPr>
        <p:spPr>
          <a:xfrm>
            <a:off x="205264" y="2932271"/>
            <a:ext cx="4688681" cy="2353310"/>
          </a:xfrm>
          <a:prstGeom prst="rect">
            <a:avLst/>
          </a:prstGeom>
          <a:noFill/>
          <a:ln w="9525">
            <a:noFill/>
          </a:ln>
        </p:spPr>
        <p:txBody>
          <a:bodyPr wrap="square">
            <a:spAutoFit/>
          </a:bodyPr>
          <a:lstStyle/>
          <a:p>
            <a:pPr indent="0"/>
            <a:r>
              <a:rPr lang="en-US" altLang="zh-CN" sz="2100" b="0">
                <a:latin typeface="Times New Roman" panose="02020603050405020304" pitchFamily="18" charset="0"/>
                <a:ea typeface="宋体" panose="02010600030101010101" pitchFamily="2" charset="-122"/>
              </a:rPr>
              <a:t>         </a:t>
            </a:r>
            <a:r>
              <a:rPr lang="zh-CN" sz="2100" b="0">
                <a:latin typeface="Times New Roman" panose="02020603050405020304" pitchFamily="18" charset="0"/>
                <a:ea typeface="宋体" panose="02010600030101010101" pitchFamily="2" charset="-122"/>
              </a:rPr>
              <a:t>程序从入口开始执行，到出口结束。凡经历的计数语句都能记录下该程序点的执行次数。如果我们在程序的入口处还插入了对计数器</a:t>
            </a:r>
            <a:r>
              <a:rPr lang="en-US" sz="2100" b="0">
                <a:latin typeface="Times New Roman" panose="02020603050405020304" pitchFamily="18" charset="0"/>
              </a:rPr>
              <a:t>C(i)</a:t>
            </a:r>
            <a:r>
              <a:rPr lang="zh-CN" sz="2100" b="0">
                <a:latin typeface="Times New Roman" panose="02020603050405020304" pitchFamily="18" charset="0"/>
                <a:ea typeface="宋体" panose="02010600030101010101" pitchFamily="2" charset="-122"/>
              </a:rPr>
              <a:t>初始化的语句，在出口处插入了打印这些计数器的语句，就构成了完整的插装程序。</a:t>
            </a:r>
            <a:endParaRPr lang="zh-CN" altLang="en-US" sz="2100" b="0">
              <a:latin typeface="Times New Roman" panose="02020603050405020304" pitchFamily="18" charset="0"/>
              <a:ea typeface="宋体" panose="02010600030101010101" pitchFamily="2"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程序插装程序时注意事项</a:t>
            </a:r>
            <a:endParaRPr lang="zh-CN" altLang="en-US"/>
          </a:p>
        </p:txBody>
      </p:sp>
      <p:sp>
        <p:nvSpPr>
          <p:cNvPr id="3" name="内容占位符 2"/>
          <p:cNvSpPr>
            <a:spLocks noGrp="1"/>
          </p:cNvSpPr>
          <p:nvPr>
            <p:ph sz="quarter" idx="13"/>
          </p:nvPr>
        </p:nvSpPr>
        <p:spPr>
          <a:xfrm>
            <a:off x="515779" y="2477663"/>
            <a:ext cx="7796030" cy="2483392"/>
          </a:xfrm>
        </p:spPr>
        <p:txBody>
          <a:bodyPr>
            <a:normAutofit fontScale="90000"/>
          </a:bodyPr>
          <a:lstStyle/>
          <a:p>
            <a:r>
              <a:rPr lang="zh-CN" altLang="en-US" sz="3000"/>
              <a:t>设计程序插装程序时需要考虑的问题包括： </a:t>
            </a:r>
          </a:p>
          <a:p>
            <a:r>
              <a:rPr lang="en-US" altLang="zh-CN" sz="3000"/>
              <a:t>1</a:t>
            </a:r>
            <a:r>
              <a:rPr lang="zh-CN" altLang="en-US" sz="3000"/>
              <a:t>、探测哪些信息、</a:t>
            </a:r>
          </a:p>
          <a:p>
            <a:r>
              <a:rPr lang="en-US" altLang="zh-CN" sz="3000"/>
              <a:t>2</a:t>
            </a:r>
            <a:r>
              <a:rPr lang="zh-CN" altLang="en-US" sz="3000"/>
              <a:t>、在程序的什么部位设置探测点、</a:t>
            </a:r>
          </a:p>
          <a:p>
            <a:r>
              <a:rPr lang="en-US" altLang="zh-CN" sz="3000"/>
              <a:t>3</a:t>
            </a:r>
            <a:r>
              <a:rPr lang="zh-CN" altLang="en-US" sz="3000"/>
              <a:t>、需要设置多少个探测点。</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4351" y="1129665"/>
            <a:ext cx="7797662" cy="863974"/>
          </a:xfrm>
        </p:spPr>
        <p:txBody>
          <a:bodyPr>
            <a:normAutofit fontScale="90000"/>
          </a:bodyPr>
          <a:lstStyle/>
          <a:p>
            <a:r>
              <a:rPr lang="zh-CN" altLang="en-US">
                <a:sym typeface="+mn-ea"/>
              </a:rPr>
              <a:t>列举至少应在哪些部位设置计数语句：</a:t>
            </a:r>
            <a:endParaRPr lang="zh-CN" altLang="en-US"/>
          </a:p>
        </p:txBody>
      </p:sp>
      <p:sp>
        <p:nvSpPr>
          <p:cNvPr id="3" name="内容占位符 2"/>
          <p:cNvSpPr>
            <a:spLocks noGrp="1"/>
          </p:cNvSpPr>
          <p:nvPr>
            <p:ph sz="quarter" idx="13"/>
          </p:nvPr>
        </p:nvSpPr>
        <p:spPr>
          <a:xfrm>
            <a:off x="514350" y="1921193"/>
            <a:ext cx="8027194" cy="3066098"/>
          </a:xfrm>
        </p:spPr>
        <p:txBody>
          <a:bodyPr>
            <a:normAutofit fontScale="40000"/>
          </a:bodyPr>
          <a:lstStyle/>
          <a:p>
            <a:r>
              <a:rPr lang="en-US" altLang="zh-CN"/>
              <a:t>1</a:t>
            </a:r>
            <a:r>
              <a:rPr lang="zh-CN" altLang="en-US"/>
              <a:t>、程序块的第一个可执行语句之前；</a:t>
            </a:r>
          </a:p>
          <a:p>
            <a:r>
              <a:rPr lang="en-US" altLang="zh-CN"/>
              <a:t>2</a:t>
            </a:r>
            <a:r>
              <a:rPr lang="zh-CN" altLang="en-US"/>
              <a:t>、ENTRY语句的前后；</a:t>
            </a:r>
          </a:p>
          <a:p>
            <a:r>
              <a:rPr lang="en-US" altLang="zh-CN"/>
              <a:t>3</a:t>
            </a:r>
            <a:r>
              <a:rPr lang="zh-CN" altLang="en-US"/>
              <a:t>、有标号的可执行语句处；</a:t>
            </a:r>
          </a:p>
          <a:p>
            <a:r>
              <a:rPr lang="en-US" altLang="zh-CN"/>
              <a:t>4</a:t>
            </a:r>
            <a:r>
              <a:rPr lang="zh-CN" altLang="en-US"/>
              <a:t>、DO、DO WHILE、DO UNTIL及DO终端语句之后；</a:t>
            </a:r>
          </a:p>
          <a:p>
            <a:r>
              <a:rPr lang="en-US" altLang="zh-CN"/>
              <a:t>5</a:t>
            </a:r>
            <a:r>
              <a:rPr lang="zh-CN" altLang="en-US"/>
              <a:t>、BLOCK-IF、ELSE IF、ELSE及ENDIF语句之后；</a:t>
            </a:r>
          </a:p>
          <a:p>
            <a:r>
              <a:rPr lang="en-US" altLang="zh-CN"/>
              <a:t>6</a:t>
            </a:r>
            <a:r>
              <a:rPr lang="zh-CN" altLang="en-US"/>
              <a:t>、LOGICAL IF语句处；</a:t>
            </a:r>
          </a:p>
          <a:p>
            <a:r>
              <a:rPr lang="en-US" altLang="zh-CN"/>
              <a:t>7</a:t>
            </a:r>
            <a:r>
              <a:rPr lang="zh-CN" altLang="en-US"/>
              <a:t>、输入/输出语句之后；</a:t>
            </a:r>
          </a:p>
          <a:p>
            <a:r>
              <a:rPr lang="en-US" altLang="zh-CN"/>
              <a:t>8</a:t>
            </a:r>
            <a:r>
              <a:rPr lang="zh-CN" altLang="en-US"/>
              <a:t>、CALL语句之后；</a:t>
            </a:r>
          </a:p>
          <a:p>
            <a:r>
              <a:rPr lang="en-US" altLang="zh-CN"/>
              <a:t>9</a:t>
            </a:r>
            <a:r>
              <a:rPr lang="zh-CN" altLang="en-US"/>
              <a:t>、计算GO TO语句之后。</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内容占位符 3"/>
          <p:cNvSpPr>
            <a:spLocks noGrp="1"/>
          </p:cNvSpPr>
          <p:nvPr>
            <p:ph sz="quarter" idx="2"/>
          </p:nvPr>
        </p:nvSpPr>
        <p:spPr>
          <a:xfrm>
            <a:off x="97631" y="1173480"/>
            <a:ext cx="8310563" cy="4161473"/>
          </a:xfrm>
        </p:spPr>
        <p:txBody>
          <a:bodyPr vert="horz" wrap="square" lIns="68580" tIns="34290" rIns="68580" bIns="34290" anchor="t"/>
          <a:lstStyle/>
          <a:p>
            <a:pPr indent="269875" eaLnBrk="1" hangingPunct="1">
              <a:buSzPct val="73000"/>
            </a:pPr>
            <a:r>
              <a:rPr lang="zh-CN" altLang="en-US" sz="3600" kern="1200" dirty="0">
                <a:latin typeface="+mn-lt"/>
                <a:ea typeface="+mn-ea"/>
                <a:cs typeface="+mn-cs"/>
              </a:rPr>
              <a:t>白盒测试的</a:t>
            </a:r>
            <a:r>
              <a:rPr lang="zh-CN" altLang="en-US" sz="3600" kern="1200" dirty="0">
                <a:solidFill>
                  <a:srgbClr val="FF0000"/>
                </a:solidFill>
                <a:latin typeface="+mn-lt"/>
                <a:ea typeface="+mn-ea"/>
                <a:cs typeface="+mn-cs"/>
              </a:rPr>
              <a:t>特点</a:t>
            </a:r>
            <a:r>
              <a:rPr lang="zh-CN" altLang="en-US" sz="3600" kern="1200" dirty="0">
                <a:latin typeface="+mn-lt"/>
                <a:ea typeface="+mn-ea"/>
                <a:cs typeface="+mn-cs"/>
              </a:rPr>
              <a:t>：</a:t>
            </a:r>
            <a:endParaRPr lang="en-US" altLang="zh-CN" sz="3600" kern="1200" dirty="0">
              <a:latin typeface="+mn-lt"/>
              <a:ea typeface="+mn-ea"/>
              <a:cs typeface="+mn-cs"/>
            </a:endParaRPr>
          </a:p>
          <a:p>
            <a:pPr indent="269875" eaLnBrk="1" hangingPunct="1">
              <a:lnSpc>
                <a:spcPct val="150000"/>
              </a:lnSpc>
              <a:buSzPct val="73000"/>
            </a:pPr>
            <a:r>
              <a:rPr lang="en-US" altLang="zh-CN" sz="3300" kern="1200" dirty="0">
                <a:latin typeface="+mn-lt"/>
                <a:ea typeface="+mn-ea"/>
                <a:cs typeface="+mn-cs"/>
              </a:rPr>
              <a:t>1</a:t>
            </a:r>
            <a:r>
              <a:rPr lang="zh-CN" altLang="en-US" sz="3300" kern="1200" dirty="0">
                <a:latin typeface="+mn-lt"/>
                <a:ea typeface="+mn-ea"/>
                <a:cs typeface="+mn-cs"/>
              </a:rPr>
              <a:t>、依据</a:t>
            </a:r>
            <a:r>
              <a:rPr lang="zh-CN" altLang="en-US" sz="3300" kern="1200" dirty="0">
                <a:solidFill>
                  <a:srgbClr val="00B0F0"/>
                </a:solidFill>
                <a:latin typeface="+mn-lt"/>
                <a:ea typeface="+mn-ea"/>
                <a:cs typeface="+mn-cs"/>
              </a:rPr>
              <a:t>软件设计说明书</a:t>
            </a:r>
            <a:r>
              <a:rPr lang="zh-CN" altLang="en-US" sz="3300" kern="1200" dirty="0">
                <a:latin typeface="+mn-lt"/>
                <a:ea typeface="+mn-ea"/>
                <a:cs typeface="+mn-cs"/>
              </a:rPr>
              <a:t>进行测试。</a:t>
            </a:r>
            <a:endParaRPr lang="en-US" altLang="zh-CN" sz="3300" kern="1200" dirty="0">
              <a:latin typeface="+mn-lt"/>
              <a:ea typeface="+mn-ea"/>
              <a:cs typeface="+mn-cs"/>
            </a:endParaRPr>
          </a:p>
          <a:p>
            <a:pPr indent="269875" eaLnBrk="1" hangingPunct="1">
              <a:lnSpc>
                <a:spcPct val="150000"/>
              </a:lnSpc>
              <a:buSzPct val="73000"/>
            </a:pPr>
            <a:r>
              <a:rPr lang="en-US" altLang="zh-CN" sz="3300" kern="1200" dirty="0">
                <a:latin typeface="+mn-lt"/>
                <a:ea typeface="+mn-ea"/>
                <a:cs typeface="+mn-cs"/>
              </a:rPr>
              <a:t>2</a:t>
            </a:r>
            <a:r>
              <a:rPr lang="zh-CN" altLang="en-US" sz="3300" kern="1200" dirty="0">
                <a:latin typeface="+mn-lt"/>
                <a:ea typeface="+mn-ea"/>
                <a:cs typeface="+mn-cs"/>
              </a:rPr>
              <a:t>、对程序</a:t>
            </a:r>
            <a:r>
              <a:rPr lang="zh-CN" altLang="en-US" sz="3300" kern="1200" dirty="0">
                <a:solidFill>
                  <a:srgbClr val="00B0F0"/>
                </a:solidFill>
                <a:latin typeface="+mn-lt"/>
                <a:ea typeface="+mn-ea"/>
                <a:cs typeface="+mn-cs"/>
              </a:rPr>
              <a:t>内部细节</a:t>
            </a:r>
            <a:r>
              <a:rPr lang="zh-CN" altLang="en-US" sz="3300" kern="1200" dirty="0">
                <a:latin typeface="+mn-lt"/>
                <a:ea typeface="+mn-ea"/>
                <a:cs typeface="+mn-cs"/>
              </a:rPr>
              <a:t>的严密检验。</a:t>
            </a:r>
            <a:endParaRPr lang="en-US" altLang="zh-CN" sz="3300" kern="1200" dirty="0">
              <a:latin typeface="+mn-lt"/>
              <a:ea typeface="+mn-ea"/>
              <a:cs typeface="+mn-cs"/>
            </a:endParaRPr>
          </a:p>
          <a:p>
            <a:pPr indent="269875" eaLnBrk="1" hangingPunct="1">
              <a:lnSpc>
                <a:spcPct val="150000"/>
              </a:lnSpc>
              <a:buSzPct val="73000"/>
            </a:pPr>
            <a:r>
              <a:rPr lang="en-US" altLang="zh-CN" sz="3300" kern="1200" dirty="0">
                <a:latin typeface="+mn-lt"/>
                <a:ea typeface="+mn-ea"/>
                <a:cs typeface="+mn-cs"/>
              </a:rPr>
              <a:t>3</a:t>
            </a:r>
            <a:r>
              <a:rPr lang="zh-CN" altLang="en-US" sz="3300" kern="1200" dirty="0">
                <a:latin typeface="+mn-lt"/>
                <a:ea typeface="+mn-ea"/>
                <a:cs typeface="+mn-cs"/>
              </a:rPr>
              <a:t>、针对</a:t>
            </a:r>
            <a:r>
              <a:rPr lang="zh-CN" altLang="en-US" sz="3300" kern="1200" dirty="0">
                <a:solidFill>
                  <a:srgbClr val="00B0F0"/>
                </a:solidFill>
                <a:latin typeface="+mn-lt"/>
                <a:ea typeface="+mn-ea"/>
                <a:cs typeface="+mn-cs"/>
              </a:rPr>
              <a:t>特定条件</a:t>
            </a:r>
            <a:r>
              <a:rPr lang="zh-CN" altLang="en-US" sz="3300" kern="1200" dirty="0">
                <a:latin typeface="+mn-lt"/>
                <a:ea typeface="+mn-ea"/>
                <a:cs typeface="+mn-cs"/>
              </a:rPr>
              <a:t>设计测试用例、对软件的</a:t>
            </a:r>
            <a:r>
              <a:rPr lang="zh-CN" altLang="en-US" sz="3300" kern="1200" dirty="0">
                <a:solidFill>
                  <a:srgbClr val="00B050"/>
                </a:solidFill>
                <a:latin typeface="+mn-lt"/>
                <a:ea typeface="+mn-ea"/>
                <a:cs typeface="+mn-cs"/>
              </a:rPr>
              <a:t>逻辑路径进行覆盖测试</a:t>
            </a:r>
            <a:r>
              <a:rPr lang="zh-CN" altLang="en-US" sz="3300" kern="1200" dirty="0">
                <a:latin typeface="+mn-lt"/>
                <a:ea typeface="+mn-ea"/>
                <a:cs typeface="+mn-cs"/>
              </a:rPr>
              <a:t>。</a:t>
            </a:r>
            <a:endParaRPr lang="en-US" altLang="zh-CN" sz="3300" kern="1200" dirty="0">
              <a:latin typeface="+mn-lt"/>
              <a:ea typeface="+mn-ea"/>
              <a:cs typeface="+mn-cs"/>
            </a:endParaRPr>
          </a:p>
        </p:txBody>
      </p:sp>
      <p:sp>
        <p:nvSpPr>
          <p:cNvPr id="19460" name="日期占位符 6"/>
          <p:cNvSpPr txBox="1">
            <a:spLocks noGrp="1"/>
          </p:cNvSpPr>
          <p:nvPr>
            <p:ph type="dt" sz="half" idx="12"/>
          </p:nvPr>
        </p:nvSpPr>
        <p:spPr>
          <a:xfrm>
            <a:off x="4327922" y="5775722"/>
            <a:ext cx="1501378" cy="170259"/>
          </a:xfrm>
          <a:noFill/>
          <a:ln>
            <a:noFill/>
          </a:ln>
        </p:spPr>
        <p:txBody>
          <a:bodyPr tIns="0" bIns="0" anchor="b"/>
          <a:lstStyle/>
          <a:p>
            <a:pPr marL="0" indent="0" eaLnBrk="1" hangingPunct="1">
              <a:spcBef>
                <a:spcPct val="0"/>
              </a:spcBef>
              <a:buClrTx/>
              <a:buSzTx/>
              <a:buFontTx/>
              <a:buNone/>
            </a:pPr>
            <a:r>
              <a:rPr lang="en-US" altLang="zh-CN" sz="750" kern="1200" dirty="0">
                <a:solidFill>
                  <a:schemeClr val="tx2"/>
                </a:solidFill>
                <a:latin typeface="Arial" panose="020B0604020202020204" pitchFamily="34" charset="0"/>
                <a:ea typeface="宋体" panose="02010600030101010101" pitchFamily="2" charset="-122"/>
                <a:cs typeface="+mn-cs"/>
              </a:rPr>
              <a:t>   《</a:t>
            </a:r>
            <a:r>
              <a:rPr lang="zh-CN" altLang="en-US" sz="750" kern="1200" dirty="0">
                <a:solidFill>
                  <a:schemeClr val="tx2"/>
                </a:solidFill>
                <a:latin typeface="Arial" panose="020B0604020202020204" pitchFamily="34" charset="0"/>
                <a:ea typeface="宋体" panose="02010600030101010101" pitchFamily="2" charset="-122"/>
                <a:cs typeface="+mn-cs"/>
              </a:rPr>
              <a:t>软件工程</a:t>
            </a:r>
            <a:r>
              <a:rPr lang="en-US" altLang="zh-CN" sz="750" kern="1200" dirty="0">
                <a:solidFill>
                  <a:schemeClr val="tx2"/>
                </a:solidFill>
                <a:latin typeface="Arial" panose="020B0604020202020204" pitchFamily="34" charset="0"/>
                <a:ea typeface="宋体" panose="02010600030101010101" pitchFamily="2" charset="-122"/>
                <a:cs typeface="+mn-cs"/>
              </a:rPr>
              <a:t>》</a:t>
            </a:r>
            <a:r>
              <a:rPr lang="zh-CN" altLang="en-US" sz="750" kern="1200" dirty="0">
                <a:solidFill>
                  <a:schemeClr val="tx2"/>
                </a:solidFill>
                <a:latin typeface="Arial" panose="020B0604020202020204" pitchFamily="34" charset="0"/>
                <a:ea typeface="宋体" panose="02010600030101010101" pitchFamily="2" charset="-122"/>
                <a:cs typeface="+mn-cs"/>
              </a:rPr>
              <a:t>教学</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364">
                                            <p:txEl>
                                              <p:pRg st="1" end="1"/>
                                            </p:txEl>
                                          </p:spTgt>
                                        </p:tgtEl>
                                        <p:attrNameLst>
                                          <p:attrName>style.visibility</p:attrName>
                                        </p:attrNameLst>
                                      </p:cBhvr>
                                      <p:to>
                                        <p:strVal val="visible"/>
                                      </p:to>
                                    </p:set>
                                    <p:animEffect transition="in" filter="fade">
                                      <p:cBhvr>
                                        <p:cTn id="7" dur="1000"/>
                                        <p:tgtEl>
                                          <p:spTgt spid="15364">
                                            <p:txEl>
                                              <p:pRg st="1" end="1"/>
                                            </p:txEl>
                                          </p:spTgt>
                                        </p:tgtEl>
                                      </p:cBhvr>
                                    </p:animEffect>
                                    <p:anim calcmode="lin" valueType="num">
                                      <p:cBhvr>
                                        <p:cTn id="8" dur="1000" fill="hold"/>
                                        <p:tgtEl>
                                          <p:spTgt spid="1536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1536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5364">
                                            <p:txEl>
                                              <p:pRg st="2" end="2"/>
                                            </p:txEl>
                                          </p:spTgt>
                                        </p:tgtEl>
                                        <p:attrNameLst>
                                          <p:attrName>style.visibility</p:attrName>
                                        </p:attrNameLst>
                                      </p:cBhvr>
                                      <p:to>
                                        <p:strVal val="visible"/>
                                      </p:to>
                                    </p:set>
                                    <p:animEffect transition="in" filter="fade">
                                      <p:cBhvr>
                                        <p:cTn id="14" dur="1000"/>
                                        <p:tgtEl>
                                          <p:spTgt spid="15364">
                                            <p:txEl>
                                              <p:pRg st="2" end="2"/>
                                            </p:txEl>
                                          </p:spTgt>
                                        </p:tgtEl>
                                      </p:cBhvr>
                                    </p:animEffect>
                                    <p:anim calcmode="lin" valueType="num">
                                      <p:cBhvr>
                                        <p:cTn id="15" dur="1000" fill="hold"/>
                                        <p:tgtEl>
                                          <p:spTgt spid="1536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1536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5364">
                                            <p:txEl>
                                              <p:pRg st="3" end="3"/>
                                            </p:txEl>
                                          </p:spTgt>
                                        </p:tgtEl>
                                        <p:attrNameLst>
                                          <p:attrName>style.visibility</p:attrName>
                                        </p:attrNameLst>
                                      </p:cBhvr>
                                      <p:to>
                                        <p:strVal val="visible"/>
                                      </p:to>
                                    </p:set>
                                    <p:animEffect transition="in" filter="fade">
                                      <p:cBhvr>
                                        <p:cTn id="21" dur="1000"/>
                                        <p:tgtEl>
                                          <p:spTgt spid="15364">
                                            <p:txEl>
                                              <p:pRg st="3" end="3"/>
                                            </p:txEl>
                                          </p:spTgt>
                                        </p:tgtEl>
                                      </p:cBhvr>
                                    </p:animEffect>
                                    <p:anim calcmode="lin" valueType="num">
                                      <p:cBhvr>
                                        <p:cTn id="22" dur="1000" fill="hold"/>
                                        <p:tgtEl>
                                          <p:spTgt spid="15364">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1536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nvPr>
        </p:nvSpPr>
        <p:spPr>
          <a:xfrm>
            <a:off x="459105" y="1987126"/>
            <a:ext cx="7796030" cy="2483392"/>
          </a:xfrm>
        </p:spPr>
        <p:txBody>
          <a:bodyPr>
            <a:noAutofit/>
          </a:bodyPr>
          <a:lstStyle/>
          <a:p>
            <a:r>
              <a:rPr lang="zh-CN" altLang="en-US" sz="2100"/>
              <a:t>变异测试（Mutation Testing）（有时也叫做“变异分析”）是一种在细节方面改进程序源代码的软件测试方法。这些所谓的变异，是</a:t>
            </a:r>
            <a:r>
              <a:rPr lang="zh-CN" altLang="en-US" sz="2100">
                <a:solidFill>
                  <a:srgbClr val="FF0000"/>
                </a:solidFill>
              </a:rPr>
              <a:t>基于</a:t>
            </a:r>
            <a:r>
              <a:rPr lang="zh-CN" altLang="en-US" sz="2100"/>
              <a:t>良好定义的变异操作，这些操作或者是模拟典型应用错误（例如：使用错误的操作符或者变量名字），或者是强制产生有效地测试（例如使得每个表达式都等于0）。</a:t>
            </a:r>
          </a:p>
          <a:p>
            <a:r>
              <a:rPr lang="zh-CN" altLang="en-US" sz="2100" b="1">
                <a:solidFill>
                  <a:srgbClr val="FF0000"/>
                </a:solidFill>
              </a:rPr>
              <a:t>目的</a:t>
            </a:r>
            <a:r>
              <a:rPr lang="zh-CN" altLang="en-US" sz="2100"/>
              <a:t>是帮助测试者发现有效地测试，或者定位测试数据的弱点，或者是在执行中很少（或从不）使用的代码的弱点。</a:t>
            </a:r>
          </a:p>
        </p:txBody>
      </p:sp>
      <p:sp>
        <p:nvSpPr>
          <p:cNvPr id="33794" name="标题 1"/>
          <p:cNvSpPr>
            <a:spLocks noGrp="1"/>
          </p:cNvSpPr>
          <p:nvPr/>
        </p:nvSpPr>
        <p:spPr>
          <a:xfrm>
            <a:off x="210979" y="857487"/>
            <a:ext cx="6172200" cy="857250"/>
          </a:xfrm>
          <a:prstGeom prst="rect">
            <a:avLst/>
          </a:prstGeom>
          <a:noFill/>
          <a:ln>
            <a:noFill/>
          </a:ln>
          <a:effectLst/>
          <a:sp3d prstMaterial="plastic"/>
        </p:spPr>
        <p:txBody>
          <a:bodyPr vert="horz" lIns="68580" tIns="34290" rIns="68580" bIns="34290" rtlCol="0" anchor="ctr">
            <a:normAutofit/>
            <a:scene3d>
              <a:camera prst="orthographicFront"/>
              <a:lightRig rig="soft" dir="t"/>
            </a:scene3d>
            <a:sp3d prstMaterial="softEdge">
              <a:bevelT w="25400" h="25400"/>
            </a:sp3d>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3075" b="1" i="0" u="none" strike="noStrike" kern="1200" cap="none" spc="0" normalizeH="0" baseline="0" noProof="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4</a:t>
            </a:r>
            <a:r>
              <a:rPr kumimoji="0" lang="zh-CN" altLang="en-US" sz="3075" b="1" i="0" u="none" strike="noStrike" kern="1200" cap="none" spc="0" normalizeH="0" baseline="0" noProof="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、程序变异测试 </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94800" y="986790"/>
            <a:ext cx="7797662" cy="863974"/>
          </a:xfrm>
        </p:spPr>
        <p:txBody>
          <a:bodyPr/>
          <a:lstStyle/>
          <a:p>
            <a:r>
              <a:rPr lang="zh-CN" altLang="en-US" sz="3000"/>
              <a:t>案例讲解</a:t>
            </a:r>
          </a:p>
        </p:txBody>
      </p:sp>
      <p:sp>
        <p:nvSpPr>
          <p:cNvPr id="100" name="文本框 99"/>
          <p:cNvSpPr txBox="1"/>
          <p:nvPr/>
        </p:nvSpPr>
        <p:spPr>
          <a:xfrm>
            <a:off x="787718" y="1850708"/>
            <a:ext cx="1547336" cy="1198880"/>
          </a:xfrm>
          <a:prstGeom prst="rect">
            <a:avLst/>
          </a:prstGeom>
          <a:noFill/>
          <a:ln w="9525">
            <a:noFill/>
          </a:ln>
        </p:spPr>
        <p:txBody>
          <a:bodyPr wrap="square">
            <a:spAutoFit/>
          </a:bodyPr>
          <a:lstStyle/>
          <a:p>
            <a:pPr indent="266700"/>
            <a:r>
              <a:rPr lang="en-US" sz="1800" b="0">
                <a:latin typeface="Times New Roman" panose="02020603050405020304" pitchFamily="18" charset="0"/>
              </a:rPr>
              <a:t>If (a &amp;&amp; b)</a:t>
            </a:r>
          </a:p>
          <a:p>
            <a:pPr indent="266700"/>
            <a:r>
              <a:rPr lang="en-US" sz="1800" b="0">
                <a:latin typeface="Times New Roman" panose="02020603050405020304" pitchFamily="18" charset="0"/>
              </a:rPr>
              <a:t>c = 1;</a:t>
            </a:r>
          </a:p>
          <a:p>
            <a:pPr indent="266700"/>
            <a:r>
              <a:rPr lang="en-US" sz="1800" b="0">
                <a:latin typeface="Times New Roman" panose="02020603050405020304" pitchFamily="18" charset="0"/>
              </a:rPr>
              <a:t>    Else</a:t>
            </a:r>
          </a:p>
          <a:p>
            <a:pPr indent="266700"/>
            <a:r>
              <a:rPr lang="en-US" sz="1800" b="0">
                <a:latin typeface="Times New Roman" panose="02020603050405020304" pitchFamily="18" charset="0"/>
              </a:rPr>
              <a:t>c = 0;</a:t>
            </a:r>
            <a:endParaRPr lang="en-US" altLang="en-US" sz="1800" b="0">
              <a:latin typeface="Times New Roman" panose="02020603050405020304" pitchFamily="18" charset="0"/>
            </a:endParaRPr>
          </a:p>
        </p:txBody>
      </p:sp>
      <p:sp>
        <p:nvSpPr>
          <p:cNvPr id="4" name="文本框 3"/>
          <p:cNvSpPr txBox="1"/>
          <p:nvPr/>
        </p:nvSpPr>
        <p:spPr>
          <a:xfrm>
            <a:off x="2493169" y="2174081"/>
            <a:ext cx="2688908" cy="553085"/>
          </a:xfrm>
          <a:prstGeom prst="rect">
            <a:avLst/>
          </a:prstGeom>
          <a:noFill/>
          <a:ln w="9525">
            <a:noFill/>
          </a:ln>
        </p:spPr>
        <p:txBody>
          <a:bodyPr wrap="square">
            <a:spAutoFit/>
          </a:bodyPr>
          <a:lstStyle/>
          <a:p>
            <a:pPr indent="0"/>
            <a:r>
              <a:rPr lang="zh-CN" sz="1500" b="0">
                <a:solidFill>
                  <a:srgbClr val="0000FF"/>
                </a:solidFill>
                <a:ea typeface="宋体" panose="02010600030101010101" pitchFamily="2" charset="-122"/>
                <a:hlinkClick r:id="rId2"/>
              </a:rPr>
              <a:t>条件编译</a:t>
            </a:r>
            <a:r>
              <a:rPr lang="zh-CN" sz="1500" b="0">
                <a:ea typeface="宋体" panose="02010600030101010101" pitchFamily="2" charset="-122"/>
              </a:rPr>
              <a:t>操作可以用</a:t>
            </a:r>
            <a:r>
              <a:rPr lang="en-US" sz="1500" b="0">
                <a:latin typeface="Times New Roman" panose="02020603050405020304" pitchFamily="18" charset="0"/>
              </a:rPr>
              <a:t>“||”</a:t>
            </a:r>
            <a:r>
              <a:rPr lang="zh-CN" sz="1500" b="0">
                <a:ea typeface="宋体" panose="02010600030101010101" pitchFamily="2" charset="-122"/>
              </a:rPr>
              <a:t>来替换</a:t>
            </a:r>
            <a:r>
              <a:rPr lang="en-US" sz="1500" b="0">
                <a:latin typeface="Times New Roman" panose="02020603050405020304" pitchFamily="18" charset="0"/>
              </a:rPr>
              <a:t>“&amp;&amp;”</a:t>
            </a:r>
            <a:r>
              <a:rPr lang="zh-CN" sz="1500" b="0">
                <a:ea typeface="宋体" panose="02010600030101010101" pitchFamily="2" charset="-122"/>
              </a:rPr>
              <a:t>，产生下面的突变：</a:t>
            </a:r>
            <a:endParaRPr lang="zh-CN" altLang="en-US" sz="1500" b="0">
              <a:ea typeface="宋体" panose="02010600030101010101" pitchFamily="2" charset="-122"/>
            </a:endParaRPr>
          </a:p>
        </p:txBody>
      </p:sp>
      <p:sp>
        <p:nvSpPr>
          <p:cNvPr id="5" name="文本框 4"/>
          <p:cNvSpPr txBox="1"/>
          <p:nvPr/>
        </p:nvSpPr>
        <p:spPr>
          <a:xfrm>
            <a:off x="5964079" y="1636871"/>
            <a:ext cx="2007394" cy="1568450"/>
          </a:xfrm>
          <a:prstGeom prst="rect">
            <a:avLst/>
          </a:prstGeom>
          <a:noFill/>
          <a:ln w="9525">
            <a:noFill/>
          </a:ln>
        </p:spPr>
        <p:txBody>
          <a:bodyPr wrap="square">
            <a:spAutoFit/>
          </a:bodyPr>
          <a:lstStyle/>
          <a:p>
            <a:pPr indent="266700"/>
            <a:r>
              <a:rPr lang="en-US" sz="2400" b="0">
                <a:latin typeface="Times New Roman" panose="02020603050405020304" pitchFamily="18" charset="0"/>
              </a:rPr>
              <a:t>If (a </a:t>
            </a:r>
            <a:r>
              <a:rPr lang="en-US" sz="2400" b="0">
                <a:solidFill>
                  <a:srgbClr val="FF0000"/>
                </a:solidFill>
                <a:latin typeface="Times New Roman" panose="02020603050405020304" pitchFamily="18" charset="0"/>
              </a:rPr>
              <a:t>||</a:t>
            </a:r>
            <a:r>
              <a:rPr lang="en-US" sz="2400" b="0">
                <a:latin typeface="Times New Roman" panose="02020603050405020304" pitchFamily="18" charset="0"/>
              </a:rPr>
              <a:t> b)</a:t>
            </a:r>
          </a:p>
          <a:p>
            <a:pPr indent="266700"/>
            <a:r>
              <a:rPr lang="en-US" sz="2400" b="0">
                <a:latin typeface="Times New Roman" panose="02020603050405020304" pitchFamily="18" charset="0"/>
              </a:rPr>
              <a:t>c = 1;</a:t>
            </a:r>
          </a:p>
          <a:p>
            <a:pPr indent="266700"/>
            <a:r>
              <a:rPr lang="en-US" sz="2400" b="0">
                <a:latin typeface="Times New Roman" panose="02020603050405020304" pitchFamily="18" charset="0"/>
              </a:rPr>
              <a:t>     Else</a:t>
            </a:r>
          </a:p>
          <a:p>
            <a:pPr indent="266700"/>
            <a:r>
              <a:rPr lang="en-US" sz="2400" b="0">
                <a:latin typeface="Times New Roman" panose="02020603050405020304" pitchFamily="18" charset="0"/>
              </a:rPr>
              <a:t>c = 0;</a:t>
            </a:r>
            <a:endParaRPr lang="en-US" altLang="en-US" sz="2400" b="0">
              <a:latin typeface="Times New Roman" panose="02020603050405020304" pitchFamily="18" charset="0"/>
            </a:endParaRPr>
          </a:p>
        </p:txBody>
      </p:sp>
      <p:sp>
        <p:nvSpPr>
          <p:cNvPr id="6" name="文本框 5"/>
          <p:cNvSpPr txBox="1"/>
          <p:nvPr/>
        </p:nvSpPr>
        <p:spPr>
          <a:xfrm>
            <a:off x="600551" y="3317558"/>
            <a:ext cx="7370921" cy="1753235"/>
          </a:xfrm>
          <a:prstGeom prst="rect">
            <a:avLst/>
          </a:prstGeom>
          <a:noFill/>
          <a:ln w="9525">
            <a:noFill/>
          </a:ln>
        </p:spPr>
        <p:txBody>
          <a:bodyPr wrap="square">
            <a:spAutoFit/>
          </a:bodyPr>
          <a:lstStyle/>
          <a:p>
            <a:pPr indent="0">
              <a:lnSpc>
                <a:spcPct val="150000"/>
              </a:lnSpc>
            </a:pPr>
            <a:r>
              <a:rPr lang="zh-CN" sz="1800" b="0">
                <a:ea typeface="宋体" panose="02010600030101010101" pitchFamily="2" charset="-122"/>
              </a:rPr>
              <a:t>为了使测试杀死这个突变，需要满足一下条件：</a:t>
            </a:r>
          </a:p>
          <a:p>
            <a:pPr indent="0">
              <a:lnSpc>
                <a:spcPct val="150000"/>
              </a:lnSpc>
            </a:pPr>
            <a:r>
              <a:rPr lang="zh-CN" sz="1800" b="0">
                <a:ea typeface="宋体" panose="02010600030101010101" pitchFamily="2" charset="-122"/>
              </a:rPr>
              <a:t>（</a:t>
            </a:r>
            <a:r>
              <a:rPr lang="en-US" sz="1800" b="0">
                <a:latin typeface="Times New Roman" panose="02020603050405020304" pitchFamily="18" charset="0"/>
              </a:rPr>
              <a:t>1</a:t>
            </a:r>
            <a:r>
              <a:rPr lang="zh-CN" sz="1800" b="0">
                <a:ea typeface="宋体" panose="02010600030101010101" pitchFamily="2" charset="-122"/>
              </a:rPr>
              <a:t>） 测试输入数据必须对突变和原始创新引起不同的程序状态。例如：一个测试</a:t>
            </a:r>
            <a:r>
              <a:rPr lang="en-US" sz="1800" b="0">
                <a:latin typeface="Times New Roman" panose="02020603050405020304" pitchFamily="18" charset="0"/>
              </a:rPr>
              <a:t>a=1,b=0</a:t>
            </a:r>
            <a:r>
              <a:rPr lang="zh-CN" sz="1800" b="0">
                <a:ea typeface="宋体" panose="02010600030101010101" pitchFamily="2" charset="-122"/>
              </a:rPr>
              <a:t>可以达到这个目的。</a:t>
            </a:r>
          </a:p>
          <a:p>
            <a:pPr indent="0">
              <a:lnSpc>
                <a:spcPct val="150000"/>
              </a:lnSpc>
            </a:pPr>
            <a:r>
              <a:rPr lang="zh-CN" sz="1800" b="0">
                <a:ea typeface="宋体" panose="02010600030101010101" pitchFamily="2" charset="-122"/>
              </a:rPr>
              <a:t>（</a:t>
            </a:r>
            <a:r>
              <a:rPr lang="en-US" sz="1800" b="0">
                <a:latin typeface="Times New Roman" panose="02020603050405020304" pitchFamily="18" charset="0"/>
              </a:rPr>
              <a:t>2</a:t>
            </a:r>
            <a:r>
              <a:rPr lang="zh-CN" sz="1800" b="0">
                <a:ea typeface="宋体" panose="02010600030101010101" pitchFamily="2" charset="-122"/>
              </a:rPr>
              <a:t>）</a:t>
            </a:r>
            <a:r>
              <a:rPr lang="en-US" sz="1800" b="0">
                <a:latin typeface="Times New Roman" panose="02020603050405020304" pitchFamily="18" charset="0"/>
              </a:rPr>
              <a:t>‘c’</a:t>
            </a:r>
            <a:r>
              <a:rPr lang="zh-CN" sz="1800" b="0">
                <a:ea typeface="宋体" panose="02010600030101010101" pitchFamily="2" charset="-122"/>
              </a:rPr>
              <a:t>的值应该传播到程序输出并被测试检查。</a:t>
            </a:r>
            <a:endParaRPr lang="zh-CN" altLang="en-US" sz="1800" b="0">
              <a:ea typeface="宋体" panose="02010600030101010101" pitchFamily="2" charset="-122"/>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3831" y="1096804"/>
            <a:ext cx="7797641" cy="731996"/>
          </a:xfrm>
        </p:spPr>
        <p:txBody>
          <a:bodyPr/>
          <a:lstStyle/>
          <a:p>
            <a:r>
              <a:rPr lang="zh-CN" altLang="en-US"/>
              <a:t>理论基于两条假设：</a:t>
            </a:r>
          </a:p>
        </p:txBody>
      </p:sp>
      <p:sp>
        <p:nvSpPr>
          <p:cNvPr id="3" name="内容占位符 2"/>
          <p:cNvSpPr>
            <a:spLocks noGrp="1"/>
          </p:cNvSpPr>
          <p:nvPr>
            <p:ph sz="quarter" idx="13"/>
          </p:nvPr>
        </p:nvSpPr>
        <p:spPr/>
        <p:txBody>
          <a:bodyPr>
            <a:noAutofit/>
          </a:bodyPr>
          <a:lstStyle/>
          <a:p>
            <a:endParaRPr lang="en-US" altLang="zh-CN" sz="2400" dirty="0" smtClean="0">
              <a:sym typeface="+mn-ea"/>
            </a:endParaRPr>
          </a:p>
          <a:p>
            <a:endParaRPr lang="en-US" altLang="zh-CN" sz="2400" dirty="0">
              <a:sym typeface="+mn-ea"/>
            </a:endParaRPr>
          </a:p>
          <a:p>
            <a:endParaRPr lang="en-US" altLang="zh-CN" sz="2400" dirty="0" smtClean="0">
              <a:sym typeface="+mn-ea"/>
            </a:endParaRPr>
          </a:p>
          <a:p>
            <a:endParaRPr lang="en-US" altLang="zh-CN" sz="2400" dirty="0">
              <a:sym typeface="+mn-ea"/>
            </a:endParaRPr>
          </a:p>
          <a:p>
            <a:r>
              <a:rPr lang="zh-CN" altLang="en-US" sz="2400" dirty="0" smtClean="0">
                <a:sym typeface="+mn-ea"/>
              </a:rPr>
              <a:t> </a:t>
            </a:r>
            <a:r>
              <a:rPr lang="zh-CN" altLang="en-US" sz="2400" dirty="0" smtClean="0">
                <a:solidFill>
                  <a:srgbClr val="FF0000"/>
                </a:solidFill>
                <a:sym typeface="+mn-ea"/>
              </a:rPr>
              <a:t> CPH</a:t>
            </a:r>
            <a:r>
              <a:rPr lang="zh-CN" altLang="en-US" sz="2400" dirty="0" smtClean="0">
                <a:sym typeface="+mn-ea"/>
              </a:rPr>
              <a:t>（</a:t>
            </a:r>
            <a:r>
              <a:rPr lang="zh-CN" altLang="en-US" sz="2400" dirty="0" smtClean="0"/>
              <a:t>Competent Programmer Hypothesis）</a:t>
            </a:r>
          </a:p>
          <a:p>
            <a:pPr marL="0" indent="0">
              <a:buNone/>
            </a:pPr>
            <a:r>
              <a:rPr lang="zh-CN" altLang="en-US" sz="2400" dirty="0" smtClean="0"/>
              <a:t>假设编程人员是有能力的，他们尽力去更好地开发程序，</a:t>
            </a:r>
            <a:endParaRPr lang="en-US" altLang="zh-CN" sz="2400" dirty="0" smtClean="0"/>
          </a:p>
          <a:p>
            <a:pPr marL="0" indent="0">
              <a:buNone/>
            </a:pPr>
            <a:r>
              <a:rPr lang="zh-CN" altLang="en-US" sz="2400" dirty="0" smtClean="0"/>
              <a:t>达到正确可行的结果，而不是搞破坏。它关注的是程序员的行为和意图。</a:t>
            </a:r>
          </a:p>
          <a:p>
            <a:r>
              <a:rPr lang="zh-CN" altLang="en-US" sz="2400" dirty="0" smtClean="0">
                <a:solidFill>
                  <a:srgbClr val="FF0000"/>
                </a:solidFill>
                <a:sym typeface="+mn-ea"/>
              </a:rPr>
              <a:t>CE</a:t>
            </a:r>
            <a:r>
              <a:rPr lang="zh-CN" altLang="en-US" sz="2400" dirty="0" smtClean="0">
                <a:sym typeface="+mn-ea"/>
              </a:rPr>
              <a:t>    </a:t>
            </a:r>
            <a:r>
              <a:rPr lang="zh-CN" altLang="en-US" sz="2400" dirty="0" smtClean="0"/>
              <a:t>Coupling Effect</a:t>
            </a:r>
          </a:p>
          <a:p>
            <a:pPr marL="0" indent="0">
              <a:buNone/>
            </a:pPr>
            <a:r>
              <a:rPr lang="zh-CN" altLang="en-US" sz="2400" dirty="0" smtClean="0"/>
              <a:t>耦合效应，更加关注在变异测试中错误的类别。</a:t>
            </a:r>
            <a:endParaRPr lang="zh-CN" altLang="en-US" sz="2400"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1584008" y="1231583"/>
            <a:ext cx="3293269" cy="3779044"/>
          </a:xfrm>
          <a:prstGeom prst="rect">
            <a:avLst/>
          </a:prstGeom>
        </p:spPr>
      </p:pic>
      <p:grpSp>
        <p:nvGrpSpPr>
          <p:cNvPr id="9" name="组合 8"/>
          <p:cNvGrpSpPr/>
          <p:nvPr/>
        </p:nvGrpSpPr>
        <p:grpSpPr>
          <a:xfrm>
            <a:off x="5075873" y="1165860"/>
            <a:ext cx="3300413" cy="3844290"/>
            <a:chOff x="8627" y="648"/>
            <a:chExt cx="6930" cy="8072"/>
          </a:xfrm>
        </p:grpSpPr>
        <p:pic>
          <p:nvPicPr>
            <p:cNvPr id="7" name="图片 6"/>
            <p:cNvPicPr>
              <a:picLocks noChangeAspect="1"/>
            </p:cNvPicPr>
            <p:nvPr/>
          </p:nvPicPr>
          <p:blipFill>
            <a:blip r:embed="rId3"/>
            <a:stretch>
              <a:fillRect/>
            </a:stretch>
          </p:blipFill>
          <p:spPr>
            <a:xfrm>
              <a:off x="8628" y="648"/>
              <a:ext cx="6928" cy="798"/>
            </a:xfrm>
            <a:prstGeom prst="rect">
              <a:avLst/>
            </a:prstGeom>
          </p:spPr>
        </p:pic>
        <p:pic>
          <p:nvPicPr>
            <p:cNvPr id="8" name="图片 7"/>
            <p:cNvPicPr>
              <a:picLocks noChangeAspect="1"/>
            </p:cNvPicPr>
            <p:nvPr/>
          </p:nvPicPr>
          <p:blipFill>
            <a:blip r:embed="rId4"/>
            <a:stretch>
              <a:fillRect/>
            </a:stretch>
          </p:blipFill>
          <p:spPr>
            <a:xfrm>
              <a:off x="8627" y="1446"/>
              <a:ext cx="6930" cy="7275"/>
            </a:xfrm>
            <a:prstGeom prst="rect">
              <a:avLst/>
            </a:prstGeom>
          </p:spPr>
        </p:pic>
      </p:grpSp>
      <p:sp>
        <p:nvSpPr>
          <p:cNvPr id="10" name="标题 9"/>
          <p:cNvSpPr>
            <a:spLocks noGrp="1"/>
          </p:cNvSpPr>
          <p:nvPr>
            <p:ph type="title"/>
          </p:nvPr>
        </p:nvSpPr>
        <p:spPr>
          <a:xfrm>
            <a:off x="294323" y="1465421"/>
            <a:ext cx="1006316" cy="3545205"/>
          </a:xfrm>
        </p:spPr>
        <p:txBody>
          <a:bodyPr>
            <a:normAutofit/>
          </a:bodyPr>
          <a:lstStyle/>
          <a:p>
            <a:r>
              <a:rPr lang="zh-CN" altLang="en-US"/>
              <a:t>变异算子</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5726" y="942975"/>
            <a:ext cx="7797662" cy="863974"/>
          </a:xfrm>
        </p:spPr>
        <p:txBody>
          <a:bodyPr/>
          <a:lstStyle/>
          <a:p>
            <a:r>
              <a:rPr lang="zh-CN" altLang="en-US"/>
              <a:t>等价变异体检测方法</a:t>
            </a:r>
          </a:p>
        </p:txBody>
      </p:sp>
      <p:sp>
        <p:nvSpPr>
          <p:cNvPr id="3" name="内容占位符 2"/>
          <p:cNvSpPr>
            <a:spLocks noGrp="1"/>
          </p:cNvSpPr>
          <p:nvPr>
            <p:ph sz="quarter" idx="13"/>
          </p:nvPr>
        </p:nvSpPr>
        <p:spPr>
          <a:xfrm>
            <a:off x="349568" y="1806893"/>
            <a:ext cx="8268653" cy="3142298"/>
          </a:xfrm>
        </p:spPr>
        <p:txBody>
          <a:bodyPr/>
          <a:lstStyle/>
          <a:p>
            <a:r>
              <a:rPr lang="zh-CN" altLang="en-US" sz="2400"/>
              <a:t>（1）等价变异体静态检测法。源代码在编译时借助优化规则可以生成语义等价代码。</a:t>
            </a:r>
          </a:p>
          <a:p>
            <a:r>
              <a:rPr lang="zh-CN" altLang="en-US" sz="2400"/>
              <a:t>（2）等价变异体动态检测法。一种基于遗传算法的协作演化法（即测试用例和变异体同时进行演化）来检测可能的等价变异体。</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4786" y="955834"/>
            <a:ext cx="7797662" cy="863974"/>
          </a:xfrm>
        </p:spPr>
        <p:txBody>
          <a:bodyPr/>
          <a:lstStyle/>
          <a:p>
            <a:r>
              <a:rPr lang="zh-CN" altLang="en-US"/>
              <a:t>变异体选择优化</a:t>
            </a:r>
          </a:p>
        </p:txBody>
      </p:sp>
      <p:sp>
        <p:nvSpPr>
          <p:cNvPr id="3" name="内容占位符 2"/>
          <p:cNvSpPr>
            <a:spLocks noGrp="1"/>
          </p:cNvSpPr>
          <p:nvPr>
            <p:ph sz="quarter" idx="13"/>
          </p:nvPr>
        </p:nvSpPr>
        <p:spPr>
          <a:xfrm>
            <a:off x="569595" y="1973791"/>
            <a:ext cx="7796030" cy="2483392"/>
          </a:xfrm>
        </p:spPr>
        <p:txBody>
          <a:bodyPr>
            <a:noAutofit/>
          </a:bodyPr>
          <a:lstStyle/>
          <a:p>
            <a:pPr>
              <a:lnSpc>
                <a:spcPct val="150000"/>
              </a:lnSpc>
            </a:pPr>
            <a:r>
              <a:rPr lang="zh-CN" altLang="en-US" sz="3000"/>
              <a:t>1.随机选择法</a:t>
            </a:r>
          </a:p>
          <a:p>
            <a:pPr>
              <a:lnSpc>
                <a:spcPct val="150000"/>
              </a:lnSpc>
            </a:pPr>
            <a:r>
              <a:rPr lang="zh-CN" altLang="en-US" sz="3000"/>
              <a:t>2.聚类选择法</a:t>
            </a:r>
          </a:p>
          <a:p>
            <a:pPr>
              <a:lnSpc>
                <a:spcPct val="150000"/>
              </a:lnSpc>
            </a:pPr>
            <a:r>
              <a:rPr lang="zh-CN" altLang="en-US" sz="3000"/>
              <a:t>3.变异算子选择法</a:t>
            </a:r>
          </a:p>
          <a:p>
            <a:pPr>
              <a:lnSpc>
                <a:spcPct val="150000"/>
              </a:lnSpc>
            </a:pPr>
            <a:r>
              <a:rPr lang="zh-CN" altLang="en-US" sz="3000"/>
              <a:t>4.高阶变异体优化法</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36017" y="2411009"/>
            <a:ext cx="4018387" cy="119888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7200" b="1" i="0" u="none" strike="noStrike"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uLnTx/>
                <a:uFillTx/>
                <a:latin typeface="+mn-lt"/>
                <a:ea typeface="+mn-ea"/>
                <a:cs typeface="+mn-cs"/>
              </a:rPr>
              <a:t>谢谢！</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内容占位符 3"/>
          <p:cNvSpPr>
            <a:spLocks noGrp="1"/>
          </p:cNvSpPr>
          <p:nvPr>
            <p:ph sz="quarter" idx="2"/>
          </p:nvPr>
        </p:nvSpPr>
        <p:spPr>
          <a:xfrm>
            <a:off x="256223" y="1176814"/>
            <a:ext cx="8143875" cy="4168616"/>
          </a:xfrm>
        </p:spPr>
        <p:txBody>
          <a:bodyPr vert="horz" wrap="square" lIns="68580" tIns="34290" rIns="68580" bIns="34290" numCol="1" anchor="t" anchorCtr="0" compatLnSpc="1">
            <a:noAutofit/>
          </a:bodyPr>
          <a:lstStyle/>
          <a:p>
            <a:pPr marL="274320" marR="0" lvl="0" indent="269875" algn="l" defTabSz="914400" rtl="0" eaLnBrk="1" fontAlgn="auto" latinLnBrk="0" hangingPunct="1">
              <a:lnSpc>
                <a:spcPct val="100000"/>
              </a:lnSpc>
              <a:spcBef>
                <a:spcPts val="600"/>
              </a:spcBef>
              <a:spcAft>
                <a:spcPts val="0"/>
              </a:spcAft>
              <a:buClr>
                <a:schemeClr val="tx2"/>
              </a:buClr>
              <a:buSzPct val="73000"/>
              <a:buFont typeface="Wingdings 2" panose="05020102010507070707"/>
              <a:buChar char=""/>
              <a:defRPr/>
            </a:pPr>
            <a:r>
              <a:rPr kumimoji="0" lang="zh-CN" altLang="en-US" sz="3600" b="0" i="0" u="none" strike="noStrike" kern="1200" cap="none" spc="0" normalizeH="0" baseline="0" noProof="0" dirty="0" smtClean="0">
                <a:ln>
                  <a:noFill/>
                </a:ln>
                <a:solidFill>
                  <a:schemeClr val="tx1"/>
                </a:solidFill>
                <a:effectLst/>
                <a:uLnTx/>
                <a:uFillTx/>
                <a:latin typeface="+mn-lt"/>
                <a:ea typeface="+mn-ea"/>
                <a:cs typeface="+mn-cs"/>
              </a:rPr>
              <a:t>白盒测试的</a:t>
            </a:r>
            <a:r>
              <a:rPr kumimoji="0" lang="zh-CN" altLang="en-US" sz="3600" b="0" i="0" u="none" strike="noStrike" kern="1200" cap="none" spc="0" normalizeH="0" baseline="0" noProof="0" dirty="0" smtClean="0">
                <a:ln>
                  <a:noFill/>
                </a:ln>
                <a:solidFill>
                  <a:srgbClr val="FF0000"/>
                </a:solidFill>
                <a:effectLst/>
                <a:uLnTx/>
                <a:uFillTx/>
                <a:latin typeface="+mn-lt"/>
                <a:ea typeface="+mn-ea"/>
                <a:cs typeface="+mn-cs"/>
              </a:rPr>
              <a:t>缺点</a:t>
            </a:r>
            <a:r>
              <a:rPr kumimoji="0" lang="zh-CN" altLang="en-US" sz="3600" b="0"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3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69875" algn="l" defTabSz="914400" rtl="0" eaLnBrk="1" fontAlgn="auto" latinLnBrk="0" hangingPunct="1">
              <a:lnSpc>
                <a:spcPct val="150000"/>
              </a:lnSpc>
              <a:spcBef>
                <a:spcPts val="600"/>
              </a:spcBef>
              <a:spcAft>
                <a:spcPts val="0"/>
              </a:spcAft>
              <a:buClr>
                <a:schemeClr val="tx2"/>
              </a:buClr>
              <a:buSzPct val="73000"/>
              <a:buFont typeface="Wingdings 2" panose="05020102010507070707"/>
              <a:buChar char=""/>
              <a:defRPr/>
            </a:pPr>
            <a:r>
              <a:rPr kumimoji="0" lang="en-US" altLang="zh-CN" sz="3600" b="0" i="0" u="none" strike="noStrike" kern="1200" cap="none" spc="0" normalizeH="0" baseline="0" noProof="0" dirty="0" smtClean="0">
                <a:ln>
                  <a:noFill/>
                </a:ln>
                <a:solidFill>
                  <a:srgbClr val="00B050"/>
                </a:solidFill>
                <a:effectLst/>
                <a:uLnTx/>
                <a:uFillTx/>
                <a:latin typeface="+mn-lt"/>
                <a:ea typeface="+mn-ea"/>
                <a:cs typeface="+mn-cs"/>
              </a:rPr>
              <a:t>1</a:t>
            </a:r>
            <a:r>
              <a:rPr kumimoji="0" lang="zh-CN" altLang="en-US" sz="3600" b="0" i="0" u="none" strike="noStrike" kern="1200" cap="none" spc="0" normalizeH="0" baseline="0" noProof="0" dirty="0" smtClean="0">
                <a:ln>
                  <a:noFill/>
                </a:ln>
                <a:solidFill>
                  <a:srgbClr val="00B050"/>
                </a:solidFill>
                <a:effectLst/>
                <a:uLnTx/>
                <a:uFillTx/>
                <a:latin typeface="+mn-lt"/>
                <a:ea typeface="+mn-ea"/>
                <a:cs typeface="+mn-cs"/>
              </a:rPr>
              <a:t>、昂贵。</a:t>
            </a:r>
            <a:endParaRPr kumimoji="0" lang="en-US" altLang="zh-CN" sz="3600" b="0" i="0" u="none" strike="noStrike" kern="1200" cap="none" spc="0" normalizeH="0" baseline="0" noProof="0" dirty="0" smtClean="0">
              <a:ln>
                <a:noFill/>
              </a:ln>
              <a:solidFill>
                <a:srgbClr val="00B050"/>
              </a:solidFill>
              <a:effectLst/>
              <a:uLnTx/>
              <a:uFillTx/>
              <a:latin typeface="+mn-lt"/>
              <a:ea typeface="+mn-ea"/>
              <a:cs typeface="+mn-cs"/>
            </a:endParaRPr>
          </a:p>
          <a:p>
            <a:pPr marL="274320" marR="0" lvl="0" indent="269875" algn="l" defTabSz="914400" rtl="0" eaLnBrk="1" fontAlgn="auto" latinLnBrk="0" hangingPunct="1">
              <a:lnSpc>
                <a:spcPct val="150000"/>
              </a:lnSpc>
              <a:spcBef>
                <a:spcPts val="600"/>
              </a:spcBef>
              <a:spcAft>
                <a:spcPts val="0"/>
              </a:spcAft>
              <a:buClr>
                <a:schemeClr val="tx2"/>
              </a:buClr>
              <a:buSzPct val="73000"/>
              <a:buFont typeface="Wingdings 2" panose="05020102010507070707"/>
              <a:buChar char=""/>
              <a:defRPr/>
            </a:pPr>
            <a:r>
              <a:rPr kumimoji="0" lang="en-US" altLang="zh-CN" sz="3600" b="0" i="0" u="none" strike="noStrike" kern="1200" cap="none" spc="0" normalizeH="0" baseline="0" noProof="0" dirty="0" smtClean="0">
                <a:ln>
                  <a:noFill/>
                </a:ln>
                <a:solidFill>
                  <a:schemeClr val="tx1"/>
                </a:solidFill>
                <a:effectLst/>
                <a:uLnTx/>
                <a:uFillTx/>
                <a:latin typeface="+mn-lt"/>
                <a:ea typeface="+mn-ea"/>
                <a:cs typeface="+mn-cs"/>
              </a:rPr>
              <a:t>2</a:t>
            </a:r>
            <a:r>
              <a:rPr kumimoji="0" lang="zh-CN" altLang="en-US" sz="3600" b="0" i="0" u="none" strike="noStrike" kern="1200" cap="none" spc="0" normalizeH="0" baseline="0" noProof="0" dirty="0" smtClean="0">
                <a:ln>
                  <a:noFill/>
                </a:ln>
                <a:solidFill>
                  <a:schemeClr val="tx1"/>
                </a:solidFill>
                <a:effectLst/>
                <a:uLnTx/>
                <a:uFillTx/>
                <a:latin typeface="+mn-lt"/>
                <a:ea typeface="+mn-ea"/>
                <a:cs typeface="+mn-cs"/>
              </a:rPr>
              <a:t>、无法检测代码中</a:t>
            </a:r>
            <a:r>
              <a:rPr kumimoji="0" lang="zh-CN" altLang="en-US" sz="3600" b="0" i="0" u="none" strike="noStrike" kern="1200" cap="none" spc="0" normalizeH="0" baseline="0" noProof="0" dirty="0" smtClean="0">
                <a:ln>
                  <a:noFill/>
                </a:ln>
                <a:solidFill>
                  <a:srgbClr val="00B0F0"/>
                </a:solidFill>
                <a:effectLst/>
                <a:uLnTx/>
                <a:uFillTx/>
                <a:latin typeface="+mn-lt"/>
                <a:ea typeface="+mn-ea"/>
                <a:cs typeface="+mn-cs"/>
              </a:rPr>
              <a:t>遗漏的路径</a:t>
            </a:r>
            <a:r>
              <a:rPr kumimoji="0" lang="zh-CN" altLang="en-US" sz="3600" b="0" i="0" u="none" strike="noStrike" kern="1200" cap="none" spc="0" normalizeH="0" baseline="0" noProof="0" dirty="0" smtClean="0">
                <a:ln>
                  <a:noFill/>
                </a:ln>
                <a:solidFill>
                  <a:schemeClr val="tx1"/>
                </a:solidFill>
                <a:effectLst/>
                <a:uLnTx/>
                <a:uFillTx/>
                <a:latin typeface="+mn-lt"/>
                <a:ea typeface="+mn-ea"/>
                <a:cs typeface="+mn-cs"/>
              </a:rPr>
              <a:t>和</a:t>
            </a:r>
            <a:r>
              <a:rPr kumimoji="0" lang="zh-CN" altLang="en-US" sz="3600" b="0" i="0" u="none" strike="noStrike" kern="1200" cap="none" spc="0" normalizeH="0" baseline="0" noProof="0" dirty="0" smtClean="0">
                <a:ln>
                  <a:noFill/>
                </a:ln>
                <a:solidFill>
                  <a:srgbClr val="00B0F0"/>
                </a:solidFill>
                <a:effectLst/>
                <a:uLnTx/>
                <a:uFillTx/>
                <a:latin typeface="+mn-lt"/>
                <a:ea typeface="+mn-ea"/>
                <a:cs typeface="+mn-cs"/>
              </a:rPr>
              <a:t>数据敏感性错误。</a:t>
            </a:r>
          </a:p>
          <a:p>
            <a:pPr marL="274320" marR="0" lvl="0" indent="269875" algn="l" defTabSz="914400" rtl="0" eaLnBrk="1" fontAlgn="auto" latinLnBrk="0" hangingPunct="1">
              <a:lnSpc>
                <a:spcPct val="150000"/>
              </a:lnSpc>
              <a:spcBef>
                <a:spcPts val="600"/>
              </a:spcBef>
              <a:spcAft>
                <a:spcPts val="0"/>
              </a:spcAft>
              <a:buClr>
                <a:schemeClr val="tx2"/>
              </a:buClr>
              <a:buSzPct val="73000"/>
              <a:buFont typeface="Wingdings 2" panose="05020102010507070707"/>
              <a:buChar char=""/>
              <a:defRPr/>
            </a:pPr>
            <a:r>
              <a:rPr kumimoji="0" lang="zh-CN" altLang="en-US" sz="3600" b="0" i="0" u="none" strike="noStrike" kern="1200" cap="none" spc="0" normalizeH="0" baseline="0" noProof="0" dirty="0" smtClean="0">
                <a:ln>
                  <a:noFill/>
                </a:ln>
                <a:solidFill>
                  <a:srgbClr val="00B0F0"/>
                </a:solidFill>
                <a:effectLst/>
                <a:uLnTx/>
                <a:uFillTx/>
                <a:latin typeface="+mn-lt"/>
                <a:ea typeface="+mn-ea"/>
                <a:cs typeface="+mn-cs"/>
              </a:rPr>
              <a:t> </a:t>
            </a:r>
            <a:r>
              <a:rPr kumimoji="0" lang="en-US" altLang="zh-CN" sz="3600" b="0" i="0" u="none" strike="noStrike" kern="1200" cap="none" spc="0" normalizeH="0" baseline="0" noProof="0" dirty="0" smtClean="0">
                <a:ln>
                  <a:noFill/>
                </a:ln>
                <a:solidFill>
                  <a:srgbClr val="00B0F0"/>
                </a:solidFill>
                <a:effectLst/>
                <a:uLnTx/>
                <a:uFillTx/>
                <a:latin typeface="+mn-lt"/>
                <a:ea typeface="+mn-ea"/>
                <a:cs typeface="+mn-cs"/>
              </a:rPr>
              <a:t>3</a:t>
            </a:r>
            <a:r>
              <a:rPr kumimoji="0" lang="zh-CN" altLang="en-US" sz="3600" b="0" i="0" u="none" strike="noStrike" kern="1200" cap="none" spc="0" normalizeH="0" baseline="0" noProof="0" dirty="0" smtClean="0">
                <a:ln>
                  <a:noFill/>
                </a:ln>
                <a:solidFill>
                  <a:srgbClr val="00B0F0"/>
                </a:solidFill>
                <a:effectLst/>
                <a:uLnTx/>
                <a:uFillTx/>
                <a:latin typeface="+mn-lt"/>
                <a:ea typeface="+mn-ea"/>
                <a:cs typeface="+mn-cs"/>
              </a:rPr>
              <a:t>、</a:t>
            </a:r>
            <a:r>
              <a:rPr kumimoji="0" lang="zh-CN" altLang="en-US" sz="3600" b="0" i="0" u="none" strike="noStrike" kern="1200" cap="none" spc="0" normalizeH="0" baseline="0" noProof="0" dirty="0" smtClean="0">
                <a:ln>
                  <a:noFill/>
                </a:ln>
                <a:solidFill>
                  <a:schemeClr val="tx1"/>
                </a:solidFill>
                <a:effectLst/>
                <a:uLnTx/>
                <a:uFillTx/>
                <a:latin typeface="+mn-lt"/>
                <a:ea typeface="+mn-ea"/>
                <a:cs typeface="+mn-cs"/>
              </a:rPr>
              <a:t>不验证</a:t>
            </a:r>
            <a:r>
              <a:rPr kumimoji="0" lang="zh-CN" altLang="en-US" sz="3600" b="0" i="0" u="none" strike="noStrike" kern="1200" cap="none" spc="0" normalizeH="0" baseline="0" noProof="0" dirty="0" smtClean="0">
                <a:ln>
                  <a:noFill/>
                </a:ln>
                <a:solidFill>
                  <a:srgbClr val="00B0F0"/>
                </a:solidFill>
                <a:effectLst/>
                <a:uLnTx/>
                <a:uFillTx/>
                <a:latin typeface="+mn-lt"/>
                <a:ea typeface="+mn-ea"/>
                <a:cs typeface="+mn-cs"/>
              </a:rPr>
              <a:t>规格的正确性</a:t>
            </a:r>
            <a:r>
              <a:rPr kumimoji="0" lang="zh-CN" altLang="en-US" sz="3600" b="0"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3600" b="1"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tx2"/>
              </a:buClr>
              <a:buSzPct val="73000"/>
              <a:buFontTx/>
              <a:buNone/>
              <a:defRPr/>
            </a:pPr>
            <a:endParaRPr kumimoji="0" lang="en-US" altLang="zh-CN" sz="36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20484" name="日期占位符 6"/>
          <p:cNvSpPr txBox="1">
            <a:spLocks noGrp="1"/>
          </p:cNvSpPr>
          <p:nvPr>
            <p:ph type="dt" sz="half" idx="12"/>
          </p:nvPr>
        </p:nvSpPr>
        <p:spPr>
          <a:xfrm>
            <a:off x="4327922" y="5775722"/>
            <a:ext cx="1501378" cy="170259"/>
          </a:xfrm>
          <a:noFill/>
          <a:ln>
            <a:noFill/>
          </a:ln>
        </p:spPr>
        <p:txBody>
          <a:bodyPr tIns="0" bIns="0" anchor="b"/>
          <a:lstStyle/>
          <a:p>
            <a:pPr marL="0" indent="0" eaLnBrk="1" hangingPunct="1">
              <a:spcBef>
                <a:spcPct val="0"/>
              </a:spcBef>
              <a:buClrTx/>
              <a:buSzTx/>
              <a:buFontTx/>
              <a:buNone/>
            </a:pPr>
            <a:r>
              <a:rPr lang="en-US" altLang="zh-CN" sz="750" kern="1200" dirty="0">
                <a:solidFill>
                  <a:schemeClr val="tx2"/>
                </a:solidFill>
                <a:latin typeface="Arial" panose="020B0604020202020204" pitchFamily="34" charset="0"/>
                <a:ea typeface="宋体" panose="02010600030101010101" pitchFamily="2" charset="-122"/>
                <a:cs typeface="+mn-cs"/>
              </a:rPr>
              <a:t>   《</a:t>
            </a:r>
            <a:r>
              <a:rPr lang="zh-CN" altLang="en-US" sz="750" kern="1200" dirty="0">
                <a:solidFill>
                  <a:schemeClr val="tx2"/>
                </a:solidFill>
                <a:latin typeface="Arial" panose="020B0604020202020204" pitchFamily="34" charset="0"/>
                <a:ea typeface="宋体" panose="02010600030101010101" pitchFamily="2" charset="-122"/>
                <a:cs typeface="+mn-cs"/>
              </a:rPr>
              <a:t>软件工程</a:t>
            </a:r>
            <a:r>
              <a:rPr lang="en-US" altLang="zh-CN" sz="750" kern="1200" dirty="0">
                <a:solidFill>
                  <a:schemeClr val="tx2"/>
                </a:solidFill>
                <a:latin typeface="Arial" panose="020B0604020202020204" pitchFamily="34" charset="0"/>
                <a:ea typeface="宋体" panose="02010600030101010101" pitchFamily="2" charset="-122"/>
                <a:cs typeface="+mn-cs"/>
              </a:rPr>
              <a:t>》</a:t>
            </a:r>
            <a:r>
              <a:rPr lang="zh-CN" altLang="en-US" sz="750" kern="1200" dirty="0">
                <a:solidFill>
                  <a:schemeClr val="tx2"/>
                </a:solidFill>
                <a:latin typeface="Arial" panose="020B0604020202020204" pitchFamily="34" charset="0"/>
                <a:ea typeface="宋体" panose="02010600030101010101" pitchFamily="2" charset="-122"/>
                <a:cs typeface="+mn-cs"/>
              </a:rPr>
              <a:t>教学</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364">
                                            <p:txEl>
                                              <p:pRg st="1" end="1"/>
                                            </p:txEl>
                                          </p:spTgt>
                                        </p:tgtEl>
                                        <p:attrNameLst>
                                          <p:attrName>style.visibility</p:attrName>
                                        </p:attrNameLst>
                                      </p:cBhvr>
                                      <p:to>
                                        <p:strVal val="visible"/>
                                      </p:to>
                                    </p:set>
                                    <p:anim calcmode="lin" valueType="num">
                                      <p:cBhvr additive="base">
                                        <p:cTn id="7" dur="500" fill="hold"/>
                                        <p:tgtEl>
                                          <p:spTgt spid="1536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36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364">
                                            <p:txEl>
                                              <p:charRg st="15" end="54"/>
                                            </p:txEl>
                                          </p:spTgt>
                                        </p:tgtEl>
                                        <p:attrNameLst>
                                          <p:attrName>style.visibility</p:attrName>
                                        </p:attrNameLst>
                                      </p:cBhvr>
                                      <p:to>
                                        <p:strVal val="visible"/>
                                      </p:to>
                                    </p:set>
                                    <p:anim calcmode="lin" valueType="num">
                                      <p:cBhvr additive="base">
                                        <p:cTn id="13" dur="500" fill="hold"/>
                                        <p:tgtEl>
                                          <p:spTgt spid="15364">
                                            <p:txEl>
                                              <p:charRg st="15" end="5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364">
                                            <p:txEl>
                                              <p:charRg st="15" end="5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5364">
                                            <p:txEl>
                                              <p:charRg st="3" end="3"/>
                                            </p:txEl>
                                          </p:spTgt>
                                        </p:tgtEl>
                                        <p:attrNameLst>
                                          <p:attrName>style.visibility</p:attrName>
                                        </p:attrNameLst>
                                      </p:cBhvr>
                                      <p:to>
                                        <p:strVal val="visible"/>
                                      </p:to>
                                    </p:set>
                                    <p:anim calcmode="lin" valueType="num">
                                      <p:cBhvr additive="base">
                                        <p:cTn id="19" dur="500" fill="hold"/>
                                        <p:tgtEl>
                                          <p:spTgt spid="15364">
                                            <p:txEl>
                                              <p:char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364">
                                            <p:txEl>
                                              <p:char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内容占位符 3"/>
          <p:cNvSpPr>
            <a:spLocks noGrp="1"/>
          </p:cNvSpPr>
          <p:nvPr>
            <p:ph idx="1"/>
          </p:nvPr>
        </p:nvSpPr>
        <p:spPr>
          <a:xfrm>
            <a:off x="230981" y="1386364"/>
            <a:ext cx="8532019" cy="3908584"/>
          </a:xfrm>
        </p:spPr>
        <p:txBody>
          <a:bodyPr vert="horz" wrap="square" lIns="68580" tIns="34290" rIns="68580" bIns="34290" anchor="t">
            <a:normAutofit/>
          </a:bodyPr>
          <a:lstStyle/>
          <a:p>
            <a:pPr eaLnBrk="1" hangingPunct="1">
              <a:lnSpc>
                <a:spcPct val="150000"/>
              </a:lnSpc>
              <a:buFontTx/>
              <a:buNone/>
            </a:pPr>
            <a:r>
              <a:rPr lang="zh-CN" altLang="en-US" sz="2400" b="1" dirty="0"/>
              <a:t>白盒的测试用例需要做到：</a:t>
            </a:r>
          </a:p>
          <a:p>
            <a:pPr eaLnBrk="1" hangingPunct="1">
              <a:lnSpc>
                <a:spcPct val="150000"/>
              </a:lnSpc>
              <a:buFontTx/>
              <a:buNone/>
            </a:pPr>
            <a:r>
              <a:rPr lang="zh-CN" altLang="en-US" sz="2400" dirty="0"/>
              <a:t>           </a:t>
            </a:r>
            <a:r>
              <a:rPr lang="en-US" altLang="zh-CN" sz="2400" dirty="0"/>
              <a:t>1</a:t>
            </a:r>
            <a:r>
              <a:rPr lang="zh-CN" altLang="en-US" sz="2400" dirty="0"/>
              <a:t>、保证一个模块中的</a:t>
            </a:r>
            <a:r>
              <a:rPr lang="zh-CN" altLang="en-US" sz="2400" dirty="0">
                <a:solidFill>
                  <a:srgbClr val="FF0000"/>
                </a:solidFill>
              </a:rPr>
              <a:t>所有</a:t>
            </a:r>
            <a:r>
              <a:rPr lang="zh-CN" altLang="en-US" sz="2400" dirty="0"/>
              <a:t>独立路径</a:t>
            </a:r>
            <a:r>
              <a:rPr lang="zh-CN" altLang="en-US" sz="2400" dirty="0">
                <a:solidFill>
                  <a:srgbClr val="FF0000"/>
                </a:solidFill>
              </a:rPr>
              <a:t>至少</a:t>
            </a:r>
            <a:r>
              <a:rPr lang="zh-CN" altLang="en-US" sz="2400" dirty="0"/>
              <a:t>被使用一次。</a:t>
            </a:r>
          </a:p>
          <a:p>
            <a:pPr eaLnBrk="1" hangingPunct="1">
              <a:lnSpc>
                <a:spcPct val="150000"/>
              </a:lnSpc>
              <a:buFontTx/>
              <a:buNone/>
            </a:pPr>
            <a:r>
              <a:rPr lang="zh-CN" altLang="en-US" sz="2400" dirty="0"/>
              <a:t>            </a:t>
            </a:r>
            <a:r>
              <a:rPr lang="en-US" altLang="zh-CN" sz="2400" dirty="0"/>
              <a:t>2</a:t>
            </a:r>
            <a:r>
              <a:rPr lang="zh-CN" altLang="en-US" sz="2400" dirty="0"/>
              <a:t>、对</a:t>
            </a:r>
            <a:r>
              <a:rPr lang="zh-CN" altLang="en-US" sz="2400" dirty="0">
                <a:solidFill>
                  <a:srgbClr val="FF0000"/>
                </a:solidFill>
              </a:rPr>
              <a:t>所有逻辑值</a:t>
            </a:r>
            <a:r>
              <a:rPr lang="zh-CN" altLang="en-US" sz="2400" dirty="0"/>
              <a:t>均需测试</a:t>
            </a:r>
            <a:r>
              <a:rPr lang="en-US" altLang="zh-CN" sz="2400" dirty="0"/>
              <a:t> true </a:t>
            </a:r>
            <a:r>
              <a:rPr lang="zh-CN" altLang="en-US" sz="2400" dirty="0"/>
              <a:t>和</a:t>
            </a:r>
            <a:r>
              <a:rPr lang="en-US" altLang="zh-CN" sz="2400" dirty="0"/>
              <a:t> false</a:t>
            </a:r>
            <a:r>
              <a:rPr lang="zh-CN" altLang="en-US" sz="2400" dirty="0"/>
              <a:t>。</a:t>
            </a:r>
          </a:p>
          <a:p>
            <a:pPr eaLnBrk="1" hangingPunct="1">
              <a:lnSpc>
                <a:spcPct val="150000"/>
              </a:lnSpc>
              <a:buFontTx/>
              <a:buNone/>
            </a:pPr>
            <a:r>
              <a:rPr lang="zh-CN" altLang="en-US" sz="2400" dirty="0"/>
              <a:t>            </a:t>
            </a:r>
            <a:r>
              <a:rPr lang="en-US" altLang="zh-CN" sz="2400" dirty="0"/>
              <a:t>3</a:t>
            </a:r>
            <a:r>
              <a:rPr lang="zh-CN" altLang="en-US" sz="2400" dirty="0"/>
              <a:t>、在</a:t>
            </a:r>
            <a:r>
              <a:rPr lang="zh-CN" altLang="en-US" sz="2400" dirty="0">
                <a:solidFill>
                  <a:srgbClr val="FF0000"/>
                </a:solidFill>
              </a:rPr>
              <a:t>上下边界</a:t>
            </a:r>
            <a:r>
              <a:rPr lang="zh-CN" altLang="en-US" sz="2400" dirty="0"/>
              <a:t>及</a:t>
            </a:r>
            <a:r>
              <a:rPr lang="zh-CN" altLang="en-US" sz="2400" dirty="0">
                <a:solidFill>
                  <a:srgbClr val="FF0000"/>
                </a:solidFill>
              </a:rPr>
              <a:t>可操作范围内</a:t>
            </a:r>
            <a:r>
              <a:rPr lang="zh-CN" altLang="en-US" sz="2400" dirty="0"/>
              <a:t>运行所有循环。</a:t>
            </a:r>
          </a:p>
          <a:p>
            <a:pPr eaLnBrk="1" hangingPunct="1">
              <a:lnSpc>
                <a:spcPct val="150000"/>
              </a:lnSpc>
              <a:buFontTx/>
              <a:buNone/>
            </a:pPr>
            <a:r>
              <a:rPr lang="zh-CN" altLang="en-US" sz="2400" dirty="0"/>
              <a:t>            </a:t>
            </a:r>
            <a:r>
              <a:rPr lang="en-US" altLang="zh-CN" sz="2400" dirty="0"/>
              <a:t>4</a:t>
            </a:r>
            <a:r>
              <a:rPr lang="zh-CN" altLang="en-US" sz="2400" dirty="0"/>
              <a:t>、检查内部数据结构以确保其有效性。</a:t>
            </a:r>
            <a:endParaRPr lang="en-US" altLang="zh-CN" sz="2400" dirty="0"/>
          </a:p>
          <a:p>
            <a:pPr eaLnBrk="1" hangingPunct="1">
              <a:buChar char=""/>
            </a:pPr>
            <a:endParaRPr lang="zh-CN" altLang="en-US" sz="2400" dirty="0"/>
          </a:p>
        </p:txBody>
      </p:sp>
      <p:sp>
        <p:nvSpPr>
          <p:cNvPr id="21508" name="日期占位符 6"/>
          <p:cNvSpPr txBox="1">
            <a:spLocks noGrp="1"/>
          </p:cNvSpPr>
          <p:nvPr>
            <p:ph type="dt" sz="half" idx="2"/>
          </p:nvPr>
        </p:nvSpPr>
        <p:spPr>
          <a:xfrm>
            <a:off x="4327922" y="5775722"/>
            <a:ext cx="1501378" cy="170259"/>
          </a:xfrm>
          <a:noFill/>
          <a:ln>
            <a:noFill/>
          </a:ln>
        </p:spPr>
        <p:txBody>
          <a:bodyPr tIns="0" bIns="0" anchor="b"/>
          <a:lstStyle/>
          <a:p>
            <a:pPr marL="0" indent="0" eaLnBrk="1" hangingPunct="1">
              <a:spcBef>
                <a:spcPct val="0"/>
              </a:spcBef>
              <a:buClrTx/>
              <a:buSzTx/>
              <a:buFontTx/>
              <a:buNone/>
            </a:pPr>
            <a:r>
              <a:rPr lang="en-US" altLang="zh-CN" sz="750" kern="1200" dirty="0">
                <a:solidFill>
                  <a:schemeClr val="tx2"/>
                </a:solidFill>
                <a:latin typeface="Arial" panose="020B0604020202020204" pitchFamily="34" charset="0"/>
                <a:ea typeface="宋体" panose="02010600030101010101" pitchFamily="2" charset="-122"/>
                <a:cs typeface="+mn-cs"/>
              </a:rPr>
              <a:t>   《</a:t>
            </a:r>
            <a:r>
              <a:rPr lang="zh-CN" altLang="en-US" sz="750" kern="1200" dirty="0">
                <a:solidFill>
                  <a:schemeClr val="tx2"/>
                </a:solidFill>
                <a:latin typeface="Arial" panose="020B0604020202020204" pitchFamily="34" charset="0"/>
                <a:ea typeface="宋体" panose="02010600030101010101" pitchFamily="2" charset="-122"/>
                <a:cs typeface="+mn-cs"/>
              </a:rPr>
              <a:t>软件工程</a:t>
            </a:r>
            <a:r>
              <a:rPr lang="en-US" altLang="zh-CN" sz="750" kern="1200" dirty="0">
                <a:solidFill>
                  <a:schemeClr val="tx2"/>
                </a:solidFill>
                <a:latin typeface="Arial" panose="020B0604020202020204" pitchFamily="34" charset="0"/>
                <a:ea typeface="宋体" panose="02010600030101010101" pitchFamily="2" charset="-122"/>
                <a:cs typeface="+mn-cs"/>
              </a:rPr>
              <a:t>》</a:t>
            </a:r>
            <a:r>
              <a:rPr lang="zh-CN" altLang="en-US" sz="750" kern="1200" dirty="0">
                <a:solidFill>
                  <a:schemeClr val="tx2"/>
                </a:solidFill>
                <a:latin typeface="Arial" panose="020B0604020202020204" pitchFamily="34" charset="0"/>
                <a:ea typeface="宋体" panose="02010600030101010101" pitchFamily="2" charset="-122"/>
                <a:cs typeface="+mn-cs"/>
              </a:rPr>
              <a:t>教学</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animEffect transition="in" filter="barn(inVertical)">
                                      <p:cBhvr>
                                        <p:cTn id="7" dur="500"/>
                                        <p:tgtEl>
                                          <p:spTgt spid="174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7411">
                                            <p:txEl>
                                              <p:pRg st="1" end="1"/>
                                            </p:txEl>
                                          </p:spTgt>
                                        </p:tgtEl>
                                        <p:attrNameLst>
                                          <p:attrName>style.visibility</p:attrName>
                                        </p:attrNameLst>
                                      </p:cBhvr>
                                      <p:to>
                                        <p:strVal val="visible"/>
                                      </p:to>
                                    </p:set>
                                    <p:anim calcmode="lin" valueType="num">
                                      <p:cBhvr additive="base">
                                        <p:cTn id="12" dur="500" fill="hold"/>
                                        <p:tgtEl>
                                          <p:spTgt spid="17411">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74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7411">
                                            <p:txEl>
                                              <p:pRg st="2" end="2"/>
                                            </p:txEl>
                                          </p:spTgt>
                                        </p:tgtEl>
                                        <p:attrNameLst>
                                          <p:attrName>style.visibility</p:attrName>
                                        </p:attrNameLst>
                                      </p:cBhvr>
                                      <p:to>
                                        <p:strVal val="visible"/>
                                      </p:to>
                                    </p:set>
                                    <p:anim calcmode="lin" valueType="num">
                                      <p:cBhvr additive="base">
                                        <p:cTn id="18" dur="500" fill="hold"/>
                                        <p:tgtEl>
                                          <p:spTgt spid="17411">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741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7411">
                                            <p:txEl>
                                              <p:pRg st="3" end="3"/>
                                            </p:txEl>
                                          </p:spTgt>
                                        </p:tgtEl>
                                        <p:attrNameLst>
                                          <p:attrName>style.visibility</p:attrName>
                                        </p:attrNameLst>
                                      </p:cBhvr>
                                      <p:to>
                                        <p:strVal val="visible"/>
                                      </p:to>
                                    </p:set>
                                    <p:anim calcmode="lin" valueType="num">
                                      <p:cBhvr additive="base">
                                        <p:cTn id="24" dur="500" fill="hold"/>
                                        <p:tgtEl>
                                          <p:spTgt spid="17411">
                                            <p:txEl>
                                              <p:pRg st="3" end="3"/>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741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7411">
                                            <p:txEl>
                                              <p:pRg st="4" end="4"/>
                                            </p:txEl>
                                          </p:spTgt>
                                        </p:tgtEl>
                                        <p:attrNameLst>
                                          <p:attrName>style.visibility</p:attrName>
                                        </p:attrNameLst>
                                      </p:cBhvr>
                                      <p:to>
                                        <p:strVal val="visible"/>
                                      </p:to>
                                    </p:set>
                                    <p:anim calcmode="lin" valueType="num">
                                      <p:cBhvr additive="base">
                                        <p:cTn id="30" dur="500" fill="hold"/>
                                        <p:tgtEl>
                                          <p:spTgt spid="17411">
                                            <p:txEl>
                                              <p:pRg st="4" end="4"/>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741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quarter" idx="13"/>
          </p:nvPr>
        </p:nvSpPr>
        <p:spPr>
          <a:xfrm>
            <a:off x="393383" y="1527810"/>
            <a:ext cx="8058150" cy="3521869"/>
          </a:xfrm>
        </p:spPr>
        <p:txBody>
          <a:bodyPr>
            <a:normAutofit/>
          </a:bodyPr>
          <a:lstStyle/>
          <a:p>
            <a:pPr algn="l"/>
            <a:r>
              <a:rPr lang="en-US" altLang="zh-CN" sz="3000" b="1" dirty="0">
                <a:sym typeface="+mn-ea"/>
              </a:rPr>
              <a:t>1</a:t>
            </a:r>
            <a:r>
              <a:rPr lang="zh-CN" altLang="en-US" sz="3000" b="1" dirty="0">
                <a:sym typeface="+mn-ea"/>
              </a:rPr>
              <a:t>、逻辑覆盖法</a:t>
            </a:r>
          </a:p>
          <a:p>
            <a:pPr algn="l"/>
            <a:r>
              <a:rPr lang="zh-CN" altLang="en-US" sz="2100" dirty="0">
                <a:sym typeface="+mn-ea"/>
              </a:rPr>
              <a:t>逻辑覆盖是以程序内部的逻辑结构为基础的设计测试用例的技术。</a:t>
            </a:r>
          </a:p>
          <a:p>
            <a:pPr algn="l"/>
            <a:r>
              <a:rPr lang="en-US" altLang="zh-CN" sz="3000" b="1" dirty="0">
                <a:sym typeface="+mn-ea"/>
              </a:rPr>
              <a:t>2</a:t>
            </a:r>
            <a:r>
              <a:rPr lang="zh-CN" altLang="en-US" sz="3000" b="1" dirty="0">
                <a:sym typeface="+mn-ea"/>
              </a:rPr>
              <a:t>、</a:t>
            </a:r>
            <a:r>
              <a:rPr lang="en-US" altLang="zh-CN" sz="3000" b="1" dirty="0">
                <a:sym typeface="+mn-ea"/>
              </a:rPr>
              <a:t>基本路径分析法</a:t>
            </a:r>
          </a:p>
          <a:p>
            <a:pPr algn="l"/>
            <a:r>
              <a:rPr lang="zh-CN" altLang="en-US" sz="2100" dirty="0">
                <a:sym typeface="+mn-ea"/>
              </a:rPr>
              <a:t>基本路径测试法是在程序控制流图的基础上，通过分析控制构造的环路复杂性，导出基本可执行路径集合，从而设计测试用例的方法。</a:t>
            </a:r>
          </a:p>
          <a:p>
            <a:endParaRPr lang="zh-CN" altLang="en-US" sz="2100" dirty="0">
              <a:sym typeface="+mn-ea"/>
            </a:endParaRPr>
          </a:p>
        </p:txBody>
      </p:sp>
      <p:sp>
        <p:nvSpPr>
          <p:cNvPr id="9218" name="标题 1"/>
          <p:cNvSpPr>
            <a:spLocks noGrp="1"/>
          </p:cNvSpPr>
          <p:nvPr/>
        </p:nvSpPr>
        <p:spPr>
          <a:xfrm>
            <a:off x="298178" y="927579"/>
            <a:ext cx="6172200" cy="600092"/>
          </a:xfrm>
          <a:prstGeom prst="rect">
            <a:avLst/>
          </a:prstGeom>
          <a:noFill/>
          <a:ln>
            <a:noFill/>
          </a:ln>
          <a:effectLst/>
          <a:scene3d>
            <a:camera prst="orthographicFront"/>
            <a:lightRig rig="balanced" dir="t"/>
          </a:scene3d>
          <a:sp3d prstMaterial="plastic"/>
        </p:spPr>
        <p:txBody>
          <a:bodyPr vert="horz" lIns="34290" tIns="0" rIns="34290" bIns="0" rtlCol="0" anchor="b" anchorCtr="0">
            <a:normAutofit/>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50" b="1" i="0" u="none" strike="noStrike" kern="1200" cap="all" spc="0" normalizeH="0" baseline="0" noProof="0"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uLnTx/>
                <a:uFillTx/>
                <a:latin typeface="+mj-lt"/>
                <a:ea typeface="+mj-ea"/>
                <a:cs typeface="+mj-cs"/>
              </a:rPr>
              <a:t>白盒测试的测试用例设计方法</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quarter" idx="13"/>
          </p:nvPr>
        </p:nvSpPr>
        <p:spPr>
          <a:xfrm>
            <a:off x="393383" y="1527810"/>
            <a:ext cx="8058150" cy="3521869"/>
          </a:xfrm>
        </p:spPr>
        <p:txBody>
          <a:bodyPr>
            <a:normAutofit/>
          </a:bodyPr>
          <a:lstStyle/>
          <a:p>
            <a:pPr algn="l"/>
            <a:r>
              <a:rPr lang="en-US" altLang="zh-CN" sz="3000" b="1" dirty="0">
                <a:sym typeface="+mn-ea"/>
              </a:rPr>
              <a:t>3</a:t>
            </a:r>
            <a:r>
              <a:rPr lang="zh-CN" altLang="en-US" sz="3000" b="1" dirty="0">
                <a:sym typeface="+mn-ea"/>
              </a:rPr>
              <a:t>、</a:t>
            </a:r>
            <a:r>
              <a:rPr lang="en-US" altLang="zh-CN" sz="3000" b="1" dirty="0">
                <a:sym typeface="+mn-ea"/>
              </a:rPr>
              <a:t>程序插装</a:t>
            </a:r>
          </a:p>
          <a:p>
            <a:pPr algn="l"/>
            <a:r>
              <a:rPr lang="zh-CN" altLang="en-US" sz="2100" dirty="0">
                <a:sym typeface="+mn-ea"/>
              </a:rPr>
              <a:t>程序插装（Program Instrumentation）是一种基本的测试手段，简单地说是借助往被测程序中插入操作来实现测试目的的方法。</a:t>
            </a:r>
          </a:p>
          <a:p>
            <a:pPr algn="l"/>
            <a:r>
              <a:rPr lang="en-US" altLang="zh-CN" sz="3000" b="1" dirty="0">
                <a:sym typeface="+mn-ea"/>
              </a:rPr>
              <a:t>4</a:t>
            </a:r>
            <a:r>
              <a:rPr lang="zh-CN" altLang="en-US" sz="3000" b="1" dirty="0">
                <a:sym typeface="+mn-ea"/>
              </a:rPr>
              <a:t>、程序变异测试</a:t>
            </a:r>
          </a:p>
          <a:p>
            <a:pPr algn="l"/>
            <a:r>
              <a:rPr lang="zh-CN" altLang="en-US" sz="2100" dirty="0">
                <a:sym typeface="+mn-ea"/>
              </a:rPr>
              <a:t>变异测试（Mutation Testing）（有时也叫做“变异分析”）是一种在细节方面改进程序源代码的软件测试方法。</a:t>
            </a:r>
          </a:p>
          <a:p>
            <a:endParaRPr lang="zh-CN" altLang="en-US" sz="2100" dirty="0">
              <a:sym typeface="+mn-ea"/>
            </a:endParaRPr>
          </a:p>
        </p:txBody>
      </p:sp>
      <p:sp>
        <p:nvSpPr>
          <p:cNvPr id="9218" name="标题 1"/>
          <p:cNvSpPr>
            <a:spLocks noGrp="1"/>
          </p:cNvSpPr>
          <p:nvPr/>
        </p:nvSpPr>
        <p:spPr>
          <a:xfrm>
            <a:off x="298178" y="927579"/>
            <a:ext cx="6172200" cy="600092"/>
          </a:xfrm>
          <a:prstGeom prst="rect">
            <a:avLst/>
          </a:prstGeom>
          <a:noFill/>
          <a:ln>
            <a:noFill/>
          </a:ln>
          <a:effectLst/>
          <a:scene3d>
            <a:camera prst="orthographicFront"/>
            <a:lightRig rig="balanced" dir="t"/>
          </a:scene3d>
          <a:sp3d prstMaterial="plastic"/>
        </p:spPr>
        <p:txBody>
          <a:bodyPr vert="horz" lIns="34290" tIns="0" rIns="34290" bIns="0" rtlCol="0" anchor="b" anchorCtr="0">
            <a:normAutofit/>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50" b="1" i="0" u="none" strike="noStrike" kern="1200" cap="all" spc="0" normalizeH="0" baseline="0" noProof="0"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uLnTx/>
                <a:uFillTx/>
                <a:latin typeface="+mj-lt"/>
                <a:ea typeface="+mj-ea"/>
                <a:cs typeface="+mj-cs"/>
              </a:rPr>
              <a:t>白盒测试的测试用例设计方法</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4a057b85-bf78-49ee-a533-7ef40960e804}"/>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b5500f41-9a42-40ca-b394-4fe49ee16c07}"/>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d3410a25-9679-4ddb-bc22-3d6af9c59cfc}"/>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d7cffa89-1cb8-401e-96c4-2a51ba431a43}"/>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9ab6a646-a61d-478c-bf62-ac5e510cc7ca}"/>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aa2ac360-e213-4596-8617-afde1d030a7a}"/>
</p:tagLst>
</file>

<file path=ppt/theme/theme1.xml><?xml version="1.0" encoding="utf-8"?>
<a:theme xmlns:a="http://schemas.openxmlformats.org/drawingml/2006/main" name="53cd864888d13">
  <a:themeElements>
    <a:clrScheme name="53cd864888d13 1">
      <a:dk1>
        <a:srgbClr val="47494B"/>
      </a:dk1>
      <a:lt1>
        <a:srgbClr val="FFFFFF"/>
      </a:lt1>
      <a:dk2>
        <a:srgbClr val="454749"/>
      </a:dk2>
      <a:lt2>
        <a:srgbClr val="EAF5FC"/>
      </a:lt2>
      <a:accent1>
        <a:srgbClr val="659442"/>
      </a:accent1>
      <a:accent2>
        <a:srgbClr val="BEBE56"/>
      </a:accent2>
      <a:accent3>
        <a:srgbClr val="FFFFFF"/>
      </a:accent3>
      <a:accent4>
        <a:srgbClr val="3B3D3F"/>
      </a:accent4>
      <a:accent5>
        <a:srgbClr val="B8C8B0"/>
      </a:accent5>
      <a:accent6>
        <a:srgbClr val="ACAC4D"/>
      </a:accent6>
      <a:hlink>
        <a:srgbClr val="00B0F0"/>
      </a:hlink>
      <a:folHlink>
        <a:srgbClr val="AFB2B4"/>
      </a:folHlink>
    </a:clrScheme>
    <a:fontScheme name="53cd864888d13">
      <a:majorFont>
        <a:latin typeface="华文新魏"/>
        <a:ea typeface="华文新魏"/>
        <a:cs typeface=""/>
      </a:majorFont>
      <a:minorFont>
        <a:latin typeface="华文新魏"/>
        <a:ea typeface="华文新魏"/>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rgbClr val="0D0E0E"/>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rgbClr val="0D0E0E"/>
            </a:solidFill>
            <a:effectLst/>
            <a:latin typeface="Times New Roman" panose="02020603050405020304" pitchFamily="18" charset="0"/>
            <a:ea typeface="宋体" panose="02010600030101010101" pitchFamily="2" charset="-122"/>
          </a:defRPr>
        </a:defPPr>
      </a:lstStyle>
    </a:lnDef>
  </a:objectDefaults>
  <a:extraClrSchemeLst>
    <a:extraClrScheme>
      <a:clrScheme name="53cd864888d13 1">
        <a:dk1>
          <a:srgbClr val="47494B"/>
        </a:dk1>
        <a:lt1>
          <a:srgbClr val="FFFFFF"/>
        </a:lt1>
        <a:dk2>
          <a:srgbClr val="454749"/>
        </a:dk2>
        <a:lt2>
          <a:srgbClr val="EAF5FC"/>
        </a:lt2>
        <a:accent1>
          <a:srgbClr val="659442"/>
        </a:accent1>
        <a:accent2>
          <a:srgbClr val="BEBE56"/>
        </a:accent2>
        <a:accent3>
          <a:srgbClr val="FFFFFF"/>
        </a:accent3>
        <a:accent4>
          <a:srgbClr val="3B3D3F"/>
        </a:accent4>
        <a:accent5>
          <a:srgbClr val="B8C8B0"/>
        </a:accent5>
        <a:accent6>
          <a:srgbClr val="ACAC4D"/>
        </a:accent6>
        <a:hlink>
          <a:srgbClr val="00B0F0"/>
        </a:hlink>
        <a:folHlink>
          <a:srgbClr val="AFB2B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Austin</Template>
  <TotalTime>1</TotalTime>
  <Words>2898</Words>
  <Application>Microsoft Office PowerPoint</Application>
  <PresentationFormat>全屏显示(4:3)</PresentationFormat>
  <Paragraphs>434</Paragraphs>
  <Slides>56</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56</vt:i4>
      </vt:variant>
    </vt:vector>
  </HeadingPairs>
  <TitlesOfParts>
    <vt:vector size="58" baseType="lpstr">
      <vt:lpstr>53cd864888d13</vt:lpstr>
      <vt:lpstr>Microsoft Office Visio 绘图</vt:lpstr>
      <vt:lpstr>白盒测试</vt:lpstr>
      <vt:lpstr>学习目标</vt:lpstr>
      <vt:lpstr>什么是白盒测试？</vt:lpstr>
      <vt:lpstr>PowerPoint 演示文稿</vt:lpstr>
      <vt:lpstr>PowerPoint 演示文稿</vt:lpstr>
      <vt:lpstr>PowerPoint 演示文稿</vt:lpstr>
      <vt:lpstr>PowerPoint 演示文稿</vt:lpstr>
      <vt:lpstr>PowerPoint 演示文稿</vt:lpstr>
      <vt:lpstr>PowerPoint 演示文稿</vt:lpstr>
      <vt:lpstr>白盒测试的测试用例设计方法</vt:lpstr>
      <vt:lpstr>逻辑覆盖法强度层次图</vt:lpstr>
      <vt:lpstr>逻辑覆盖法设计步骤</vt:lpstr>
      <vt:lpstr>逻辑覆盖实例讲解</vt:lpstr>
      <vt:lpstr>1、语句覆盖 </vt:lpstr>
      <vt:lpstr>语句覆盖</vt:lpstr>
      <vt:lpstr>语句覆盖</vt:lpstr>
      <vt:lpstr>2、判定覆盖</vt:lpstr>
      <vt:lpstr>判定覆盖</vt:lpstr>
      <vt:lpstr>判定覆盖</vt:lpstr>
      <vt:lpstr>条件覆盖</vt:lpstr>
      <vt:lpstr>条件覆盖</vt:lpstr>
      <vt:lpstr>条件覆盖</vt:lpstr>
      <vt:lpstr>条件组合覆盖</vt:lpstr>
      <vt:lpstr>条件组合覆盖</vt:lpstr>
      <vt:lpstr>条件组合覆盖</vt:lpstr>
      <vt:lpstr>判定/条件覆盖</vt:lpstr>
      <vt:lpstr>单个条件判定</vt:lpstr>
      <vt:lpstr>PowerPoint 演示文稿</vt:lpstr>
      <vt:lpstr>判定/条件覆盖</vt:lpstr>
      <vt:lpstr>路径覆盖</vt:lpstr>
      <vt:lpstr>路径覆盖</vt:lpstr>
      <vt:lpstr>2、基本路径法 </vt:lpstr>
      <vt:lpstr>基本路径法 ---设计步骤</vt:lpstr>
      <vt:lpstr>基本路径法 ---控制流图</vt:lpstr>
      <vt:lpstr>常见流程图</vt:lpstr>
      <vt:lpstr>基本路径法 ---程序中的控制流图</vt:lpstr>
      <vt:lpstr>基本路径法 ---控制流图</vt:lpstr>
      <vt:lpstr>流程图转换为流图</vt:lpstr>
      <vt:lpstr>基本路径法 ---圈（环形）复杂度</vt:lpstr>
      <vt:lpstr>基本路径法 ---以下流图中的圈复杂度</vt:lpstr>
      <vt:lpstr>基本路径法---实例讲解</vt:lpstr>
      <vt:lpstr>基本路径法---实例讲解</vt:lpstr>
      <vt:lpstr>第二步：计算圈复杂度</vt:lpstr>
      <vt:lpstr>第三步：确定独立路径数 </vt:lpstr>
      <vt:lpstr>PowerPoint 演示文稿</vt:lpstr>
      <vt:lpstr>PowerPoint 演示文稿</vt:lpstr>
      <vt:lpstr>程序插装的方法</vt:lpstr>
      <vt:lpstr>程序插装程序时注意事项</vt:lpstr>
      <vt:lpstr>列举至少应在哪些部位设置计数语句：</vt:lpstr>
      <vt:lpstr>PowerPoint 演示文稿</vt:lpstr>
      <vt:lpstr>案例讲解</vt:lpstr>
      <vt:lpstr>理论基于两条假设：</vt:lpstr>
      <vt:lpstr>变异算子</vt:lpstr>
      <vt:lpstr>等价变异体检测方法</vt:lpstr>
      <vt:lpstr>变异体选择优化</vt:lpstr>
      <vt:lpstr>PowerPoint 演示文稿</vt:lpstr>
    </vt:vector>
  </TitlesOfParts>
  <Company>wu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计算机基础知识</dc:title>
  <dc:creator>liwu</dc:creator>
  <cp:lastModifiedBy>ivytan2007@outlook.com</cp:lastModifiedBy>
  <cp:revision>329</cp:revision>
  <dcterms:created xsi:type="dcterms:W3CDTF">2001-09-13T11:22:12Z</dcterms:created>
  <dcterms:modified xsi:type="dcterms:W3CDTF">2020-06-16T06:30:28Z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2052-11.1.0.9740</vt:lpwstr>
  </property>
</Properties>
</file>