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726" r:id="rId3"/>
    <p:sldId id="791" r:id="rId4"/>
    <p:sldId id="792" r:id="rId6"/>
    <p:sldId id="793" r:id="rId7"/>
    <p:sldId id="794" r:id="rId8"/>
    <p:sldId id="795" r:id="rId9"/>
    <p:sldId id="796" r:id="rId10"/>
    <p:sldId id="797" r:id="rId11"/>
    <p:sldId id="798" r:id="rId12"/>
    <p:sldId id="799" r:id="rId13"/>
    <p:sldId id="800" r:id="rId14"/>
    <p:sldId id="801" r:id="rId15"/>
    <p:sldId id="802" r:id="rId16"/>
    <p:sldId id="803" r:id="rId17"/>
    <p:sldId id="804" r:id="rId18"/>
    <p:sldId id="805" r:id="rId19"/>
    <p:sldId id="806" r:id="rId20"/>
    <p:sldId id="807" r:id="rId21"/>
    <p:sldId id="808" r:id="rId22"/>
    <p:sldId id="809" r:id="rId23"/>
    <p:sldId id="810" r:id="rId24"/>
    <p:sldId id="811" r:id="rId25"/>
    <p:sldId id="812" r:id="rId26"/>
    <p:sldId id="813" r:id="rId27"/>
    <p:sldId id="814" r:id="rId28"/>
    <p:sldId id="815" r:id="rId29"/>
    <p:sldId id="816" r:id="rId30"/>
    <p:sldId id="785" r:id="rId31"/>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rgbClr val="0D0E0E"/>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2" userDrawn="1">
          <p15:clr>
            <a:srgbClr val="A4A3A4"/>
          </p15:clr>
        </p15:guide>
        <p15:guide id="2" pos="38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E0E"/>
    <a:srgbClr val="C90D8A"/>
    <a:srgbClr val="9900CC"/>
    <a:srgbClr val="9999FF"/>
    <a:srgbClr val="993366"/>
    <a:srgbClr val="CC0000"/>
    <a:srgbClr val="990099"/>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288"/>
  </p:normalViewPr>
  <p:slideViewPr>
    <p:cSldViewPr showGuides="1">
      <p:cViewPr varScale="1">
        <p:scale>
          <a:sx n="79" d="100"/>
          <a:sy n="79" d="100"/>
        </p:scale>
        <p:origin x="-1546" y="-77"/>
      </p:cViewPr>
      <p:guideLst>
        <p:guide orient="horz" pos="2092"/>
        <p:guide pos="387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C99601-242F-4250-9C8B-F7D1088F9101}" type="datetimeFigureOut">
              <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Fifth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5123" name="Rectangle 2"/>
          <p:cNvSpPr>
            <a:spLocks noGrp="1" noRot="1" noChangeAspect="1" noTextEdit="1"/>
          </p:cNvSpPr>
          <p:nvPr>
            <p:ph type="sldImg"/>
          </p:nvPr>
        </p:nvSpPr>
        <p:spPr>
          <a:ln>
            <a:solidFill>
              <a:srgbClr val="000000">
                <a:alpha val="100000"/>
              </a:srgbClr>
            </a:solidFill>
            <a:miter lim="800000"/>
          </a:ln>
        </p:spPr>
      </p:sp>
      <p:sp>
        <p:nvSpPr>
          <p:cNvPr id="5124" name="Rectangle 3"/>
          <p:cNvSpPr>
            <a:spLocks noGrp="1"/>
          </p:cNvSpPr>
          <p:nvPr>
            <p:ph type="body" idx="1"/>
          </p:nvPr>
        </p:nvSpPr>
        <p:spPr>
          <a:noFill/>
          <a:ln>
            <a:noFill/>
          </a:ln>
        </p:spPr>
        <p:txBody>
          <a:bodyPr wrap="square" lIns="91440" tIns="45720" rIns="91440" bIns="45720" anchor="t"/>
          <a:lstStyle/>
          <a:p>
            <a:pPr lvl="0" eaLnBrk="1" hangingPunct="1"/>
            <a:endParaRPr lang="zh-CN" altLang="zh-CN"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eaLnBrk="1" hangingPunct="1"/>
            <a:fld id="{9A0DB2DC-4C9A-4742-B13C-FB6460FD3503}" type="slidenum">
              <a:rPr lang="en-US" altLang="zh-CN" sz="1200" dirty="0"/>
            </a:fld>
            <a:endParaRPr lang="en-US" altLang="zh-CN" sz="1200" dirty="0"/>
          </a:p>
        </p:txBody>
      </p:sp>
      <p:sp>
        <p:nvSpPr>
          <p:cNvPr id="47106" name="Rectangle 2"/>
          <p:cNvSpPr>
            <a:spLocks noGrp="1" noRot="1" noChangeAspect="1" noTextEdit="1"/>
          </p:cNvSpPr>
          <p:nvPr>
            <p:ph type="sldImg"/>
          </p:nvPr>
        </p:nvSpPr>
        <p:spPr/>
      </p:sp>
      <p:sp>
        <p:nvSpPr>
          <p:cNvPr id="47107" name="Rectangle 3"/>
          <p:cNvSpPr>
            <a:spLocks noGrp="1"/>
          </p:cNvSpPr>
          <p:nvPr>
            <p:ph type="body"/>
          </p:nvPr>
        </p:nvSpPr>
        <p:spPr/>
        <p:txBody>
          <a:bodyPr wrap="square" lIns="91440" tIns="45720" rIns="91440" bIns="45720" anchor="t"/>
          <a:lstStyle/>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TextEdit="1"/>
          </p:cNvSpPr>
          <p:nvPr>
            <p:ph type="sldImg"/>
          </p:nvPr>
        </p:nvSpPr>
        <p:spPr>
          <a:ln>
            <a:solidFill>
              <a:srgbClr val="000000">
                <a:alpha val="100000"/>
              </a:srgbClr>
            </a:solidFill>
            <a:miter lim="800000"/>
          </a:ln>
        </p:spPr>
      </p:sp>
      <p:sp>
        <p:nvSpPr>
          <p:cNvPr id="7171" name="Rectangle 3"/>
          <p:cNvSpPr>
            <a:spLocks noGrp="1"/>
          </p:cNvSpPr>
          <p:nvPr>
            <p:ph type="body" idx="1"/>
          </p:nvPr>
        </p:nvSpPr>
        <p:spPr>
          <a:noFill/>
          <a:ln>
            <a:noFill/>
          </a:ln>
        </p:spPr>
        <p:txBody>
          <a:bodyPr wrap="square" lIns="91440" tIns="45720" rIns="91440" bIns="45720" anchor="t"/>
          <a:lstStyle/>
          <a:p>
            <a:pPr lvl="1" eaLnBrk="1" hangingPunct="1"/>
            <a:r>
              <a:rPr lang="en-US" altLang="zh-CN" sz="1800" dirty="0">
                <a:latin typeface="Times New Roman" panose="02020603050405020304" pitchFamily="18" charset="0"/>
                <a:cs typeface="Times New Roman" panose="02020603050405020304" pitchFamily="18" charset="0"/>
              </a:rPr>
              <a:t>1994</a:t>
            </a:r>
            <a:r>
              <a:rPr lang="zh-CN" altLang="en-US" sz="1800" dirty="0">
                <a:latin typeface="Times New Roman" panose="02020603050405020304" pitchFamily="18" charset="0"/>
                <a:cs typeface="Times New Roman" panose="02020603050405020304" pitchFamily="18" charset="0"/>
              </a:rPr>
              <a:t>年秋天，迪斯尼公司发布了第一个面向儿童的多媒体光盘游戏</a:t>
            </a:r>
            <a:r>
              <a:rPr lang="en-US" altLang="zh-CN" sz="1800" dirty="0">
                <a:latin typeface="Times New Roman" panose="02020603050405020304" pitchFamily="18" charset="0"/>
                <a:ea typeface="Times New Roman" panose="02020603050405020304" pitchFamily="18" charset="0"/>
              </a:rPr>
              <a:t>——</a:t>
            </a:r>
            <a:r>
              <a:rPr lang="zh-CN" altLang="en-US" sz="1800" dirty="0">
                <a:latin typeface="Times New Roman" panose="02020603050405020304" pitchFamily="18" charset="0"/>
                <a:cs typeface="Times New Roman" panose="02020603050405020304" pitchFamily="18" charset="0"/>
              </a:rPr>
              <a:t>狮子王动画故事书（</a:t>
            </a:r>
            <a:r>
              <a:rPr lang="en-US" altLang="zh-CN" sz="1800" dirty="0">
                <a:latin typeface="Times New Roman" panose="02020603050405020304" pitchFamily="18" charset="0"/>
                <a:cs typeface="Times New Roman" panose="02020603050405020304" pitchFamily="18" charset="0"/>
              </a:rPr>
              <a:t>The Lion King Animated Storybook</a:t>
            </a:r>
            <a:r>
              <a:rPr lang="zh-CN" altLang="en-US" sz="1800" dirty="0">
                <a:latin typeface="Times New Roman" panose="02020603050405020304" pitchFamily="18" charset="0"/>
                <a:cs typeface="Times New Roman" panose="02020603050405020304" pitchFamily="18" charset="0"/>
              </a:rPr>
              <a:t>）。尽管已经有许多其他公司在儿童游戏市场上运作多年，但是这次是迪斯尼公司首次进军这个市场，所以进行了大量促销宣传。结果，销售额非常可观，该游戏成为孩子们那年节假日的“必买游戏”。然而后来却飞来横祸。</a:t>
            </a:r>
            <a:r>
              <a:rPr lang="en-US" altLang="zh-CN" sz="1800" dirty="0">
                <a:latin typeface="Times New Roman" panose="02020603050405020304" pitchFamily="18" charset="0"/>
                <a:cs typeface="Times New Roman" panose="02020603050405020304" pitchFamily="18" charset="0"/>
              </a:rPr>
              <a:t>12</a:t>
            </a:r>
            <a:r>
              <a:rPr lang="zh-CN" altLang="en-US" sz="1800" dirty="0">
                <a:latin typeface="Times New Roman" panose="02020603050405020304" pitchFamily="18" charset="0"/>
                <a:cs typeface="Times New Roman" panose="02020603050405020304" pitchFamily="18" charset="0"/>
              </a:rPr>
              <a:t>月</a:t>
            </a:r>
            <a:r>
              <a:rPr lang="en-US" altLang="zh-CN" sz="1800" dirty="0">
                <a:latin typeface="Times New Roman" panose="02020603050405020304" pitchFamily="18" charset="0"/>
                <a:cs typeface="Times New Roman" panose="02020603050405020304" pitchFamily="18" charset="0"/>
              </a:rPr>
              <a:t>26</a:t>
            </a:r>
            <a:r>
              <a:rPr lang="zh-CN" altLang="en-US" sz="1800" dirty="0">
                <a:latin typeface="Times New Roman" panose="02020603050405020304" pitchFamily="18" charset="0"/>
                <a:cs typeface="Times New Roman" panose="02020603050405020304" pitchFamily="18" charset="0"/>
              </a:rPr>
              <a:t>日，圣诞节的后一天，迪斯尼公司的客户支持电话开始响个不停。很快，电话支持技术员们就淹没在来自于愤怒的家长并伴随着玩不成游戏的孩子们哭叫的电话之中。报纸和电视新闻进行了大量的报道。</a:t>
            </a:r>
            <a:endParaRPr lang="en-US" altLang="zh-CN" sz="1800" dirty="0">
              <a:latin typeface="Times New Roman" panose="02020603050405020304" pitchFamily="18" charset="0"/>
              <a:cs typeface="Times New Roman" panose="02020603050405020304" pitchFamily="18" charset="0"/>
            </a:endParaRPr>
          </a:p>
          <a:p>
            <a:pPr lvl="1" eaLnBrk="1" hangingPunct="1"/>
            <a:r>
              <a:rPr lang="zh-CN" altLang="en-US" dirty="0">
                <a:latin typeface="Franklin Gothic Book" panose="020B0503020102020204" pitchFamily="34" charset="0"/>
                <a:cs typeface="Times New Roman" panose="02020603050405020304" pitchFamily="18" charset="0"/>
              </a:rPr>
              <a:t>后来证实，迪斯尼公司未能对市面上投入使用的许多不同类型的</a:t>
            </a:r>
            <a:r>
              <a:rPr lang="en-US" altLang="zh-CN" dirty="0">
                <a:latin typeface="Franklin Gothic Book" panose="020B0503020102020204" pitchFamily="34" charset="0"/>
                <a:cs typeface="Times New Roman" panose="02020603050405020304" pitchFamily="18" charset="0"/>
              </a:rPr>
              <a:t>PC</a:t>
            </a:r>
            <a:r>
              <a:rPr lang="zh-CN" altLang="en-US" dirty="0">
                <a:latin typeface="Franklin Gothic Book" panose="020B0503020102020204" pitchFamily="34" charset="0"/>
                <a:cs typeface="Times New Roman" panose="02020603050405020304" pitchFamily="18" charset="0"/>
              </a:rPr>
              <a:t>机型进行广泛的测试。软件在极少数系统中工作正常</a:t>
            </a:r>
            <a:r>
              <a:rPr lang="en-US" altLang="zh-CN" dirty="0">
                <a:latin typeface="Franklin Gothic Book" panose="020B0503020102020204" pitchFamily="34" charset="0"/>
                <a:ea typeface="Times New Roman" panose="02020603050405020304" pitchFamily="18" charset="0"/>
              </a:rPr>
              <a:t>—</a:t>
            </a:r>
            <a:r>
              <a:rPr lang="en-US" altLang="zh-CN" dirty="0">
                <a:latin typeface="Franklin Gothic Book" panose="020B0503020102020204" pitchFamily="34" charset="0"/>
                <a:cs typeface="Times New Roman" panose="02020603050405020304" pitchFamily="18" charset="0"/>
              </a:rPr>
              <a:t>-</a:t>
            </a:r>
            <a:r>
              <a:rPr lang="zh-CN" altLang="en-US" dirty="0">
                <a:latin typeface="Franklin Gothic Book" panose="020B0503020102020204" pitchFamily="34" charset="0"/>
                <a:cs typeface="Times New Roman" panose="02020603050405020304" pitchFamily="18" charset="0"/>
              </a:rPr>
              <a:t>例如在迪斯尼程序员用来开发游戏的系统中</a:t>
            </a:r>
            <a:r>
              <a:rPr lang="en-US" altLang="zh-CN" dirty="0">
                <a:latin typeface="Franklin Gothic Book" panose="020B0503020102020204" pitchFamily="34" charset="0"/>
                <a:ea typeface="Times New Roman" panose="02020603050405020304" pitchFamily="18" charset="0"/>
              </a:rPr>
              <a:t>——</a:t>
            </a:r>
            <a:r>
              <a:rPr lang="zh-CN" altLang="en-US" dirty="0">
                <a:latin typeface="Franklin Gothic Book" panose="020B0503020102020204" pitchFamily="34" charset="0"/>
                <a:cs typeface="Times New Roman" panose="02020603050405020304" pitchFamily="18" charset="0"/>
              </a:rPr>
              <a:t>但在大多数公众使用的系统中却不能运行。</a:t>
            </a:r>
            <a:endParaRPr lang="zh-CN" altLang="en-US" dirty="0">
              <a:latin typeface="Arial" panose="020B0604020202020204" pitchFamily="34" charset="0"/>
              <a:cs typeface="Times New Roman" panose="02020603050405020304" pitchFamily="18" charset="0"/>
            </a:endParaRPr>
          </a:p>
          <a:p>
            <a:pPr lvl="0"/>
            <a:endParaRPr lang="en-US" altLang="zh-CN" sz="1000" dirty="0">
              <a:latin typeface="Times New Roman" panose="02020603050405020304" pitchFamily="18" charset="0"/>
              <a:cs typeface="Times New Roman" panose="02020603050405020304" pitchFamily="18" charset="0"/>
            </a:endParaRPr>
          </a:p>
          <a:p>
            <a:pPr lvl="0"/>
            <a:endParaRPr lang="zh-CN" altLang="en-US" sz="1000" dirty="0">
              <a:latin typeface="Times New Roman" panose="02020603050405020304" pitchFamily="18" charset="0"/>
              <a:ea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TextEdit="1"/>
          </p:cNvSpPr>
          <p:nvPr>
            <p:ph type="sldImg"/>
          </p:nvPr>
        </p:nvSpPr>
        <p:spPr>
          <a:ln>
            <a:solidFill>
              <a:srgbClr val="000000">
                <a:alpha val="100000"/>
              </a:srgbClr>
            </a:solidFill>
            <a:miter lim="800000"/>
          </a:ln>
        </p:spPr>
      </p:sp>
      <p:sp>
        <p:nvSpPr>
          <p:cNvPr id="9219" name="Rectangle 3"/>
          <p:cNvSpPr>
            <a:spLocks noGrp="1"/>
          </p:cNvSpPr>
          <p:nvPr>
            <p:ph type="body" idx="1"/>
          </p:nvPr>
        </p:nvSpPr>
        <p:spPr>
          <a:noFill/>
          <a:ln>
            <a:noFill/>
          </a:ln>
        </p:spPr>
        <p:txBody>
          <a:bodyPr wrap="square" lIns="91440" tIns="45720" rIns="91440" bIns="45720" anchor="t"/>
          <a:lstStyle/>
          <a:p>
            <a:pPr lvl="0">
              <a:spcBef>
                <a:spcPct val="20000"/>
              </a:spcBef>
            </a:pPr>
            <a:r>
              <a:rPr lang="zh-CN" altLang="en-US" dirty="0">
                <a:latin typeface="楷体_GB2312" pitchFamily="49" charset="-122"/>
                <a:ea typeface="楷体_GB2312" pitchFamily="49" charset="-122"/>
              </a:rPr>
              <a:t>奥运会第二阶段门票开始预售，公众的奥运热情很高，承担此次售票的票务网站一个小时浏览量达</a:t>
            </a:r>
            <a:r>
              <a:rPr lang="en-US" altLang="zh-CN" dirty="0">
                <a:latin typeface="楷体_GB2312" pitchFamily="49" charset="-122"/>
                <a:ea typeface="楷体_GB2312" pitchFamily="49" charset="-122"/>
              </a:rPr>
              <a:t>800</a:t>
            </a:r>
            <a:r>
              <a:rPr lang="zh-CN" altLang="en-US" dirty="0">
                <a:latin typeface="楷体_GB2312" pitchFamily="49" charset="-122"/>
                <a:ea typeface="楷体_GB2312" pitchFamily="49" charset="-122"/>
              </a:rPr>
              <a:t>万次、每秒钟提交的门票申请</a:t>
            </a:r>
            <a:r>
              <a:rPr lang="en-US" altLang="zh-CN" dirty="0">
                <a:latin typeface="楷体_GB2312" pitchFamily="49" charset="-122"/>
                <a:ea typeface="楷体_GB2312" pitchFamily="49" charset="-122"/>
              </a:rPr>
              <a:t>20</a:t>
            </a:r>
            <a:r>
              <a:rPr lang="zh-CN" altLang="en-US" dirty="0">
                <a:latin typeface="楷体_GB2312" pitchFamily="49" charset="-122"/>
                <a:ea typeface="楷体_GB2312" pitchFamily="49" charset="-122"/>
              </a:rPr>
              <a:t>万张；呼叫中心一个小时呼入</a:t>
            </a:r>
            <a:r>
              <a:rPr lang="en-US" altLang="zh-CN" dirty="0">
                <a:latin typeface="楷体_GB2312" pitchFamily="49" charset="-122"/>
                <a:ea typeface="楷体_GB2312" pitchFamily="49" charset="-122"/>
              </a:rPr>
              <a:t>200</a:t>
            </a:r>
            <a:r>
              <a:rPr lang="zh-CN" altLang="en-US" dirty="0">
                <a:latin typeface="楷体_GB2312" pitchFamily="49" charset="-122"/>
                <a:ea typeface="楷体_GB2312" pitchFamily="49" charset="-122"/>
              </a:rPr>
              <a:t>万人次。</a:t>
            </a:r>
            <a:endParaRPr lang="en-US" altLang="zh-CN" dirty="0">
              <a:latin typeface="楷体_GB2312" pitchFamily="49" charset="-122"/>
              <a:ea typeface="楷体_GB2312" pitchFamily="49" charset="-122"/>
            </a:endParaRPr>
          </a:p>
          <a:p>
            <a:pPr lvl="0">
              <a:spcBef>
                <a:spcPct val="20000"/>
              </a:spcBef>
            </a:pPr>
            <a:r>
              <a:rPr lang="en-US" altLang="zh-CN" dirty="0">
                <a:latin typeface="楷体_GB2312" pitchFamily="49" charset="-122"/>
                <a:ea typeface="楷体_GB2312" pitchFamily="49" charset="-122"/>
              </a:rPr>
              <a:t>    </a:t>
            </a:r>
            <a:r>
              <a:rPr lang="zh-CN" altLang="en-US" dirty="0">
                <a:latin typeface="楷体_GB2312" pitchFamily="49" charset="-122"/>
                <a:ea typeface="楷体_GB2312" pitchFamily="49" charset="-122"/>
              </a:rPr>
              <a:t>由于访问量过大，票务销售系统数据处理能力相对有所不足，造成各售票渠道出现售票速度慢、不能登录系统的情况。虽然不停地刷新订票系统的页面，但上面总是显示“系统故障，无法处理你的请求”。由于庞大的订票人数超出预期，奥运票务系统“开工”后不久便出现问题。</a:t>
            </a:r>
            <a:endParaRPr lang="en-US" altLang="zh-CN" dirty="0">
              <a:latin typeface="楷体_GB2312" pitchFamily="49" charset="-122"/>
              <a:ea typeface="楷体_GB2312" pitchFamily="49" charset="-122"/>
            </a:endParaRPr>
          </a:p>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31"/>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3315" name="Rectangle 2"/>
          <p:cNvSpPr>
            <a:spLocks noGrp="1" noRot="1" noChangeAspect="1" noTextEdit="1"/>
          </p:cNvSpPr>
          <p:nvPr>
            <p:ph type="sldImg"/>
          </p:nvPr>
        </p:nvSpPr>
        <p:spPr>
          <a:ln>
            <a:solidFill>
              <a:srgbClr val="000000">
                <a:alpha val="100000"/>
              </a:srgbClr>
            </a:solidFill>
            <a:miter lim="800000"/>
          </a:ln>
        </p:spPr>
      </p:sp>
      <p:sp>
        <p:nvSpPr>
          <p:cNvPr id="13316" name="Rectangle 3"/>
          <p:cNvSpPr>
            <a:spLocks noGrp="1"/>
          </p:cNvSpPr>
          <p:nvPr>
            <p:ph type="body" idx="1"/>
          </p:nvPr>
        </p:nvSpPr>
        <p:spPr>
          <a:noFill/>
          <a:ln>
            <a:noFill/>
          </a:ln>
        </p:spPr>
        <p:txBody>
          <a:bodyPr wrap="square" lIns="91440" tIns="45720" rIns="91440" bIns="45720" anchor="t"/>
          <a:lstStyle/>
          <a:p>
            <a:pPr lvl="0" eaLnBrk="1" hangingPunct="1">
              <a:spcAft>
                <a:spcPct val="20000"/>
              </a:spcAft>
            </a:pPr>
            <a:r>
              <a:rPr lang="zh-CN" altLang="en-US" dirty="0"/>
              <a:t>因为测试只能够保证尽可能多地发现错误，无法保证能够发现所有的错误。</a:t>
            </a:r>
            <a:endParaRPr lang="zh-CN" altLang="en-US" dirty="0"/>
          </a:p>
          <a:p>
            <a:pPr lvl="0" eaLnBrk="1" hangingPunct="1">
              <a:spcAft>
                <a:spcPct val="20000"/>
              </a:spcAft>
            </a:pPr>
            <a:endParaRPr lang="zh-CN" altLang="en-US" dirty="0"/>
          </a:p>
          <a:p>
            <a:pPr lvl="0" eaLnBrk="1" hangingPunct="1">
              <a:spcAft>
                <a:spcPct val="20000"/>
              </a:spcAft>
            </a:pPr>
            <a:r>
              <a:rPr lang="zh-CN" altLang="en-US" dirty="0"/>
              <a:t>80/20原则</a:t>
            </a:r>
            <a:endParaRPr lang="zh-CN" altLang="en-US" dirty="0"/>
          </a:p>
          <a:p>
            <a:pPr lvl="0" eaLnBrk="1" hangingPunct="1">
              <a:spcAft>
                <a:spcPct val="20000"/>
              </a:spcAft>
            </a:pPr>
            <a:r>
              <a:rPr lang="zh-CN" altLang="en-US" dirty="0"/>
              <a:t>1.80%的工程量用在20%的需求上</a:t>
            </a:r>
            <a:endParaRPr lang="zh-CN" altLang="en-US" dirty="0"/>
          </a:p>
          <a:p>
            <a:pPr lvl="0" eaLnBrk="1" hangingPunct="1">
              <a:spcAft>
                <a:spcPct val="20000"/>
              </a:spcAft>
            </a:pPr>
            <a:r>
              <a:rPr lang="zh-CN" altLang="en-US" dirty="0"/>
              <a:t>2.80%的开发成本花费在20%的部件上</a:t>
            </a:r>
            <a:endParaRPr lang="zh-CN" altLang="en-US" dirty="0"/>
          </a:p>
          <a:p>
            <a:pPr lvl="0" eaLnBrk="1" hangingPunct="1">
              <a:spcAft>
                <a:spcPct val="20000"/>
              </a:spcAft>
            </a:pPr>
            <a:r>
              <a:rPr lang="zh-CN" altLang="en-US" dirty="0"/>
              <a:t>3.80%的错误是由20%的部件引起的</a:t>
            </a:r>
            <a:endParaRPr lang="zh-CN" altLang="en-US" dirty="0"/>
          </a:p>
          <a:p>
            <a:pPr lvl="0" eaLnBrk="1" hangingPunct="1">
              <a:spcAft>
                <a:spcPct val="20000"/>
              </a:spcAft>
            </a:pPr>
            <a:r>
              <a:rPr lang="zh-CN" altLang="en-US" dirty="0"/>
              <a:t>4.80%的延期或返工是由20%的变更造成的</a:t>
            </a:r>
            <a:endParaRPr lang="zh-CN" altLang="en-US" dirty="0"/>
          </a:p>
          <a:p>
            <a:pPr lvl="0" eaLnBrk="1" hangingPunct="1">
              <a:spcAft>
                <a:spcPct val="20000"/>
              </a:spcAft>
            </a:pPr>
            <a:r>
              <a:rPr lang="zh-CN" altLang="en-US" dirty="0"/>
              <a:t>5.80%的系统资源是由20%的部件消耗的</a:t>
            </a:r>
            <a:endParaRPr lang="zh-CN" altLang="en-US" dirty="0"/>
          </a:p>
          <a:p>
            <a:pPr lvl="0" eaLnBrk="1" hangingPunct="1">
              <a:spcAft>
                <a:spcPct val="20000"/>
              </a:spcAft>
            </a:pPr>
            <a:r>
              <a:rPr lang="zh-CN" altLang="en-US" dirty="0"/>
              <a:t>6.80%的进度是由20%的人完成的</a:t>
            </a:r>
            <a:endParaRPr lang="zh-CN" altLang="en-US" dirty="0"/>
          </a:p>
          <a:p>
            <a:pPr lvl="0" eaLnBrk="1" hangingPunct="1"/>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b="0" dirty="0"/>
            </a:fld>
            <a:endParaRPr lang="en-US" altLang="zh-CN" sz="1200" b="0" dirty="0"/>
          </a:p>
        </p:txBody>
      </p:sp>
      <p:sp>
        <p:nvSpPr>
          <p:cNvPr id="17410" name="Rectangle 2"/>
          <p:cNvSpPr>
            <a:spLocks noGrp="1" noRot="1" noChangeAspect="1" noTextEdit="1"/>
          </p:cNvSpPr>
          <p:nvPr>
            <p:ph type="sldImg"/>
          </p:nvPr>
        </p:nvSpPr>
        <p:spPr>
          <a:ln>
            <a:solidFill>
              <a:srgbClr val="000000"/>
            </a:solidFill>
            <a:miter/>
          </a:ln>
        </p:spPr>
      </p:sp>
      <p:sp>
        <p:nvSpPr>
          <p:cNvPr id="17411" name="Rectangle 3"/>
          <p:cNvSpPr>
            <a:spLocks noGrp="1"/>
          </p:cNvSpPr>
          <p:nvPr>
            <p:ph type="body"/>
          </p:nvPr>
        </p:nvSpPr>
        <p:spPr>
          <a:noFill/>
          <a:ln>
            <a:noFill/>
          </a:ln>
        </p:spPr>
        <p:txBody>
          <a:bodyPr wrap="square" lIns="91440" tIns="45720" rIns="91440" bIns="45720" anchor="t"/>
          <a:lstStyle/>
          <a:p>
            <a:pPr lvl="0" eaLnBrk="1" hangingPunct="1"/>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b="0" dirty="0"/>
            </a:fld>
            <a:endParaRPr lang="en-US" altLang="zh-CN" sz="1200" b="0" dirty="0"/>
          </a:p>
        </p:txBody>
      </p:sp>
      <p:sp>
        <p:nvSpPr>
          <p:cNvPr id="19458" name="幻灯片图像占位符 1"/>
          <p:cNvSpPr>
            <a:spLocks noGrp="1" noRot="1" noChangeAspect="1" noTextEdit="1"/>
          </p:cNvSpPr>
          <p:nvPr>
            <p:ph type="sldImg"/>
          </p:nvPr>
        </p:nvSpPr>
        <p:spPr>
          <a:ln>
            <a:solidFill>
              <a:srgbClr val="000000"/>
            </a:solidFill>
            <a:miter/>
          </a:ln>
        </p:spPr>
      </p:sp>
      <p:sp>
        <p:nvSpPr>
          <p:cNvPr id="19459" name="备注占位符 2"/>
          <p:cNvSpPr>
            <a:spLocks noGrp="1"/>
          </p:cNvSpPr>
          <p:nvPr>
            <p:ph type="body"/>
          </p:nvPr>
        </p:nvSpPr>
        <p:spPr>
          <a:noFill/>
          <a:ln>
            <a:noFill/>
          </a:ln>
        </p:spPr>
        <p:txBody>
          <a:bodyPr wrap="square" lIns="91440" tIns="45720" rIns="91440" bIns="45720" anchor="t"/>
          <a:lstStyle/>
          <a:p>
            <a:pPr lvl="0" eaLnBrk="1" hangingPunct="1">
              <a:lnSpc>
                <a:spcPct val="80000"/>
              </a:lnSpc>
            </a:pPr>
            <a:r>
              <a:rPr lang="zh-CN" altLang="en-US" sz="800" dirty="0"/>
              <a:t>（</a:t>
            </a:r>
            <a:r>
              <a:rPr lang="en-US" altLang="zh-CN" sz="800" dirty="0"/>
              <a:t>1</a:t>
            </a:r>
            <a:r>
              <a:rPr lang="zh-CN" altLang="en-US" sz="800" dirty="0"/>
              <a:t>）、软件测试的目的：是想以最少的人力，物力和时间找出软件中潜在的各种错误和缺陷，过修正各种错误和缺陷提高软件质量，回避软件发布后由于潜在的软件缺陷和错误造成的隐患所带来的商业风险。</a:t>
            </a:r>
            <a:endParaRPr lang="zh-CN" altLang="en-US" sz="800" dirty="0"/>
          </a:p>
          <a:p>
            <a:pPr lvl="0" eaLnBrk="1" hangingPunct="1">
              <a:lnSpc>
                <a:spcPct val="80000"/>
              </a:lnSpc>
            </a:pPr>
            <a:r>
              <a:rPr lang="zh-CN" altLang="en-US" sz="800" dirty="0"/>
              <a:t> （</a:t>
            </a:r>
            <a:r>
              <a:rPr lang="en-US" altLang="zh-CN" sz="800" dirty="0"/>
              <a:t>2</a:t>
            </a:r>
            <a:r>
              <a:rPr lang="zh-CN" altLang="en-US" sz="800" dirty="0"/>
              <a:t>）、基于不同的立场，存在着两种完全不同的测试目的</a:t>
            </a:r>
            <a:r>
              <a:rPr lang="en-US" altLang="zh-CN" sz="800" dirty="0"/>
              <a:t>:</a:t>
            </a:r>
            <a:endParaRPr lang="en-US" altLang="zh-CN" sz="800" dirty="0"/>
          </a:p>
          <a:p>
            <a:pPr lvl="0" eaLnBrk="1" hangingPunct="1">
              <a:lnSpc>
                <a:spcPct val="80000"/>
              </a:lnSpc>
            </a:pPr>
            <a:r>
              <a:rPr lang="zh-CN" altLang="en-US" sz="800" dirty="0"/>
              <a:t>从</a:t>
            </a:r>
            <a:r>
              <a:rPr lang="zh-CN" altLang="en-US" sz="800" u="sng" dirty="0"/>
              <a:t>用户的角度</a:t>
            </a:r>
            <a:r>
              <a:rPr lang="zh-CN" altLang="en-US" sz="800" dirty="0"/>
              <a:t>出发，普遍希望通过软件测试暴露软件中隐藏的错误和缺陷，以考虑是否可接受该产品。</a:t>
            </a:r>
            <a:endParaRPr lang="zh-CN" altLang="en-US" sz="800" dirty="0"/>
          </a:p>
          <a:p>
            <a:pPr lvl="0" eaLnBrk="1" hangingPunct="1">
              <a:lnSpc>
                <a:spcPct val="80000"/>
              </a:lnSpc>
            </a:pPr>
            <a:r>
              <a:rPr lang="zh-CN" altLang="en-US" sz="800" dirty="0"/>
              <a:t>从</a:t>
            </a:r>
            <a:r>
              <a:rPr lang="zh-CN" altLang="en-US" sz="800" u="sng" dirty="0"/>
              <a:t>软件开发者的角度</a:t>
            </a:r>
            <a:r>
              <a:rPr lang="zh-CN" altLang="en-US" sz="800" dirty="0"/>
              <a:t>出发，则希望测试成为表明软件产品中不存在错误的过程，验证该软件已正确地实现了用户的要求，确立人们对软件质量的信心。</a:t>
            </a:r>
            <a:endParaRPr lang="zh-CN" altLang="en-US" sz="800" dirty="0"/>
          </a:p>
          <a:p>
            <a:pPr lvl="0" eaLnBrk="1" hangingPunct="1">
              <a:lnSpc>
                <a:spcPct val="80000"/>
              </a:lnSpc>
            </a:pPr>
            <a:r>
              <a:rPr lang="zh-CN" altLang="en-US" sz="800" dirty="0"/>
              <a:t>换言之，测试的目的是：</a:t>
            </a:r>
            <a:endParaRPr lang="zh-CN" altLang="en-US" sz="800" dirty="0"/>
          </a:p>
          <a:p>
            <a:pPr lvl="0" eaLnBrk="1" hangingPunct="1">
              <a:lnSpc>
                <a:spcPct val="80000"/>
              </a:lnSpc>
            </a:pPr>
            <a:r>
              <a:rPr lang="zh-CN" altLang="en-US" sz="800" dirty="0"/>
              <a:t>   </a:t>
            </a:r>
            <a:r>
              <a:rPr lang="en-US" altLang="zh-CN" sz="800" dirty="0"/>
              <a:t>A</a:t>
            </a:r>
            <a:r>
              <a:rPr lang="zh-CN" altLang="en-US" sz="800" dirty="0"/>
              <a:t>、想以最少的时间和人力，系统地找出软件中潜在的各种错误和缺陷。如果我们成功地实施了测试，我们就能够发现软件中的错误。</a:t>
            </a:r>
            <a:endParaRPr lang="zh-CN" altLang="en-US" sz="800" dirty="0"/>
          </a:p>
          <a:p>
            <a:pPr lvl="0" eaLnBrk="1" hangingPunct="1">
              <a:lnSpc>
                <a:spcPct val="80000"/>
              </a:lnSpc>
            </a:pPr>
            <a:r>
              <a:rPr lang="zh-CN" altLang="en-US" sz="800" dirty="0"/>
              <a:t>测试的附带收获是，它能够证明软件的功能和性能与需求说明相符合。</a:t>
            </a:r>
            <a:endParaRPr lang="zh-CN" altLang="en-US" sz="800" dirty="0"/>
          </a:p>
          <a:p>
            <a:pPr lvl="0" eaLnBrk="1" hangingPunct="1">
              <a:lnSpc>
                <a:spcPct val="80000"/>
              </a:lnSpc>
            </a:pPr>
            <a:r>
              <a:rPr lang="zh-CN" altLang="en-US" sz="800" dirty="0"/>
              <a:t>实施测试收集到的测试结果数据为可靠性分析提供了依据。</a:t>
            </a:r>
            <a:endParaRPr lang="zh-CN" altLang="en-US" sz="800" dirty="0"/>
          </a:p>
          <a:p>
            <a:pPr lvl="0" eaLnBrk="1" hangingPunct="1">
              <a:lnSpc>
                <a:spcPct val="80000"/>
              </a:lnSpc>
            </a:pPr>
            <a:r>
              <a:rPr lang="zh-CN" altLang="en-US" sz="800" dirty="0"/>
              <a:t>测试不能表明软件中不存在错误，它只能说明软件中存在错误</a:t>
            </a:r>
            <a:endParaRPr lang="zh-CN" altLang="en-US" sz="800" dirty="0"/>
          </a:p>
          <a:p>
            <a:pPr lvl="0" eaLnBrk="1" hangingPunct="1">
              <a:lnSpc>
                <a:spcPct val="80000"/>
              </a:lnSpc>
            </a:pPr>
            <a:r>
              <a:rPr lang="zh-CN" altLang="en-US" sz="800" dirty="0"/>
              <a:t>（</a:t>
            </a:r>
            <a:r>
              <a:rPr lang="en-US" altLang="zh-CN" sz="800" dirty="0"/>
              <a:t>3</a:t>
            </a:r>
            <a:r>
              <a:rPr lang="zh-CN" altLang="en-US" sz="800" dirty="0"/>
              <a:t>）、</a:t>
            </a:r>
            <a:r>
              <a:rPr lang="en-US" altLang="zh-CN" sz="800" dirty="0"/>
              <a:t>Glenford J.Myers</a:t>
            </a:r>
            <a:r>
              <a:rPr lang="zh-CN" altLang="en-US" sz="800" dirty="0"/>
              <a:t>就软件测试目的提出以下观点： </a:t>
            </a:r>
            <a:endParaRPr lang="zh-CN" altLang="en-US" sz="800" dirty="0"/>
          </a:p>
          <a:p>
            <a:pPr lvl="0" eaLnBrk="1" hangingPunct="1">
              <a:lnSpc>
                <a:spcPct val="80000"/>
              </a:lnSpc>
            </a:pPr>
            <a:r>
              <a:rPr lang="en-US" altLang="zh-CN" sz="800" dirty="0"/>
              <a:t>A</a:t>
            </a:r>
            <a:r>
              <a:rPr lang="zh-CN" altLang="en-US" sz="800" dirty="0"/>
              <a:t>、测试是程序的执行过程，目的在于发现错误。</a:t>
            </a:r>
            <a:endParaRPr lang="zh-CN" altLang="en-US" sz="800" dirty="0"/>
          </a:p>
          <a:p>
            <a:pPr lvl="0" eaLnBrk="1" hangingPunct="1">
              <a:lnSpc>
                <a:spcPct val="80000"/>
              </a:lnSpc>
            </a:pPr>
            <a:r>
              <a:rPr lang="zh-CN" altLang="en-US" sz="800" dirty="0"/>
              <a:t>    </a:t>
            </a:r>
            <a:r>
              <a:rPr lang="en-US" altLang="zh-CN" sz="800" dirty="0"/>
              <a:t>B</a:t>
            </a:r>
            <a:r>
              <a:rPr lang="zh-CN" altLang="en-US" sz="800" dirty="0"/>
              <a:t>、一个好的测试用例在于能发现至今未发现的错误。 </a:t>
            </a:r>
            <a:endParaRPr lang="zh-CN" altLang="en-US" sz="800" dirty="0"/>
          </a:p>
          <a:p>
            <a:pPr lvl="0" eaLnBrk="1" hangingPunct="1">
              <a:lnSpc>
                <a:spcPct val="80000"/>
              </a:lnSpc>
            </a:pPr>
            <a:r>
              <a:rPr lang="zh-CN" altLang="en-US" sz="800" dirty="0"/>
              <a:t>    </a:t>
            </a:r>
            <a:r>
              <a:rPr lang="en-US" altLang="zh-CN" sz="800" dirty="0"/>
              <a:t>C</a:t>
            </a:r>
            <a:r>
              <a:rPr lang="zh-CN" altLang="en-US" sz="800" dirty="0"/>
              <a:t>、一个成功的测试是发现至今未发现的错误的测试。</a:t>
            </a:r>
            <a:endParaRPr lang="zh-CN" altLang="en-US" sz="800" dirty="0"/>
          </a:p>
          <a:p>
            <a:pPr lvl="0" eaLnBrk="1" hangingPunct="1">
              <a:lnSpc>
                <a:spcPct val="80000"/>
              </a:lnSpc>
            </a:pPr>
            <a:r>
              <a:rPr lang="zh-CN" altLang="en-US" sz="800" dirty="0"/>
              <a:t>（</a:t>
            </a:r>
            <a:r>
              <a:rPr lang="en-US" altLang="zh-CN" sz="800" dirty="0"/>
              <a:t>4</a:t>
            </a:r>
            <a:r>
              <a:rPr lang="zh-CN" altLang="en-US" sz="800" dirty="0"/>
              <a:t>）软件测试的原则：</a:t>
            </a:r>
            <a:endParaRPr lang="zh-CN" altLang="en-US" sz="800" dirty="0"/>
          </a:p>
          <a:p>
            <a:pPr lvl="0" eaLnBrk="1" hangingPunct="1">
              <a:lnSpc>
                <a:spcPct val="80000"/>
              </a:lnSpc>
            </a:pPr>
            <a:r>
              <a:rPr lang="en-US" altLang="zh-CN" sz="800" dirty="0"/>
              <a:t>A</a:t>
            </a:r>
            <a:r>
              <a:rPr lang="zh-CN" altLang="en-US" sz="800" dirty="0"/>
              <a:t>、所有的软件测试都应追溯到用户需求。</a:t>
            </a:r>
            <a:endParaRPr lang="zh-CN" altLang="en-US" sz="800" dirty="0"/>
          </a:p>
          <a:p>
            <a:pPr lvl="0" eaLnBrk="1" hangingPunct="1">
              <a:lnSpc>
                <a:spcPct val="80000"/>
              </a:lnSpc>
            </a:pPr>
            <a:r>
              <a:rPr lang="en-US" altLang="zh-CN" sz="800" dirty="0"/>
              <a:t>B</a:t>
            </a:r>
            <a:r>
              <a:rPr lang="zh-CN" altLang="en-US" sz="800" dirty="0"/>
              <a:t>、应当把“尽早地和不断地进行软件测试”作为软件测试者的座右铭。</a:t>
            </a:r>
            <a:endParaRPr lang="zh-CN" altLang="en-US" sz="800" dirty="0"/>
          </a:p>
          <a:p>
            <a:pPr lvl="0" eaLnBrk="1" hangingPunct="1">
              <a:lnSpc>
                <a:spcPct val="80000"/>
              </a:lnSpc>
            </a:pPr>
            <a:r>
              <a:rPr lang="en-US" altLang="zh-CN" sz="800" dirty="0"/>
              <a:t>C</a:t>
            </a:r>
            <a:r>
              <a:rPr lang="zh-CN" altLang="en-US" sz="800" dirty="0"/>
              <a:t>、完全测试是不可能的，测试需要终止。（原因</a:t>
            </a:r>
            <a:r>
              <a:rPr lang="en-US" altLang="zh-CN" sz="800" dirty="0"/>
              <a:t>1</a:t>
            </a:r>
            <a:r>
              <a:rPr lang="zh-CN" altLang="en-US" sz="800" dirty="0"/>
              <a:t>：输入量太大。原因</a:t>
            </a:r>
            <a:r>
              <a:rPr lang="en-US" altLang="zh-CN" sz="800" dirty="0"/>
              <a:t>2</a:t>
            </a:r>
            <a:r>
              <a:rPr lang="zh-CN" altLang="en-US" sz="800" dirty="0"/>
              <a:t>：输出结果太多</a:t>
            </a:r>
            <a:endParaRPr lang="zh-CN" altLang="en-US" sz="800" dirty="0"/>
          </a:p>
          <a:p>
            <a:pPr lvl="0" eaLnBrk="1" hangingPunct="1">
              <a:lnSpc>
                <a:spcPct val="80000"/>
              </a:lnSpc>
            </a:pPr>
            <a:r>
              <a:rPr lang="zh-CN" altLang="en-US" sz="800" dirty="0"/>
              <a:t>原因</a:t>
            </a:r>
            <a:r>
              <a:rPr lang="en-US" altLang="zh-CN" sz="800" dirty="0"/>
              <a:t>3</a:t>
            </a:r>
            <a:r>
              <a:rPr lang="zh-CN" altLang="en-US" sz="800" dirty="0"/>
              <a:t>：路径结合太多。）根据测试错误的概率以及软件可靠性要求，确定最佳停止测试时间。</a:t>
            </a:r>
            <a:endParaRPr lang="zh-CN" altLang="en-US" sz="800" dirty="0"/>
          </a:p>
          <a:p>
            <a:pPr lvl="0" eaLnBrk="1" hangingPunct="1">
              <a:lnSpc>
                <a:spcPct val="80000"/>
              </a:lnSpc>
            </a:pPr>
            <a:r>
              <a:rPr lang="en-US" altLang="zh-CN" sz="800" dirty="0"/>
              <a:t>D</a:t>
            </a:r>
            <a:r>
              <a:rPr lang="zh-CN" altLang="en-US" sz="800" dirty="0"/>
              <a:t>、测试无法显示软件潜在的缺陷。也就是说测试只能证明软件存在错误而不能证明软件没有错误。</a:t>
            </a:r>
            <a:endParaRPr lang="zh-CN" altLang="en-US" sz="800" dirty="0"/>
          </a:p>
          <a:p>
            <a:pPr lvl="0" eaLnBrk="1" hangingPunct="1">
              <a:lnSpc>
                <a:spcPct val="80000"/>
              </a:lnSpc>
            </a:pPr>
            <a:r>
              <a:rPr lang="en-US" altLang="zh-CN" sz="800" dirty="0"/>
              <a:t>E</a:t>
            </a:r>
            <a:r>
              <a:rPr lang="zh-CN" altLang="en-US" sz="800" dirty="0"/>
              <a:t>、充分注意测试的群集现象。经验表明，测试后程序中残存的错误数目与该程序中已发现的错误数目或者检错率成正比。</a:t>
            </a:r>
            <a:endParaRPr lang="zh-CN" altLang="en-US" sz="800" dirty="0"/>
          </a:p>
          <a:p>
            <a:pPr lvl="0" eaLnBrk="1" hangingPunct="1">
              <a:lnSpc>
                <a:spcPct val="80000"/>
              </a:lnSpc>
            </a:pPr>
            <a:r>
              <a:rPr lang="en-US" altLang="zh-CN" sz="800" dirty="0"/>
              <a:t>F</a:t>
            </a:r>
            <a:r>
              <a:rPr lang="zh-CN" altLang="en-US" sz="800" dirty="0"/>
              <a:t>、程序应避免检查自己的程序。</a:t>
            </a:r>
            <a:endParaRPr lang="zh-CN" altLang="en-US" sz="800" dirty="0"/>
          </a:p>
          <a:p>
            <a:pPr lvl="0" eaLnBrk="1" hangingPunct="1">
              <a:lnSpc>
                <a:spcPct val="80000"/>
              </a:lnSpc>
            </a:pPr>
            <a:r>
              <a:rPr lang="en-US" altLang="zh-CN" sz="800" dirty="0"/>
              <a:t>G</a:t>
            </a:r>
            <a:r>
              <a:rPr lang="zh-CN" altLang="en-US" sz="800" dirty="0"/>
              <a:t>、尽量避免测试的随意性。</a:t>
            </a:r>
            <a:endParaRPr lang="zh-CN" altLang="en-US" sz="800" dirty="0"/>
          </a:p>
          <a:p>
            <a:pPr lvl="0" eaLnBrk="1" hangingPunct="1">
              <a:lnSpc>
                <a:spcPct val="80000"/>
              </a:lnSpc>
            </a:pPr>
            <a:endParaRPr lang="en-US" altLang="zh-CN" sz="800" dirty="0"/>
          </a:p>
        </p:txBody>
      </p:sp>
      <p:sp>
        <p:nvSpPr>
          <p:cNvPr id="19460" name="灯片编号占位符 3"/>
          <p:cNvSpPr txBox="1">
            <a:spLocks noGrp="1"/>
          </p:cNvSpPr>
          <p:nvPr/>
        </p:nvSpPr>
        <p:spPr>
          <a:xfrm>
            <a:off x="3886200" y="8686800"/>
            <a:ext cx="2971800" cy="457200"/>
          </a:xfrm>
          <a:prstGeom prst="rect">
            <a:avLst/>
          </a:prstGeom>
          <a:noFill/>
          <a:ln w="9525">
            <a:noFill/>
          </a:ln>
        </p:spPr>
        <p:txBody>
          <a:bodyPr anchor="b"/>
          <a:lstStyle/>
          <a:p>
            <a:pPr lvl="0" algn="r"/>
            <a:fld id="{9A0DB2DC-4C9A-4742-B13C-FB6460FD3503}" type="slidenum">
              <a:rPr lang="en-US" altLang="zh-CN" dirty="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b="0" dirty="0">
                <a:latin typeface="Calibri" panose="020F0502020204030204" pitchFamily="34" charset="0"/>
                <a:ea typeface="宋体" panose="02010600030101010101" pitchFamily="2" charset="-122"/>
              </a:rPr>
            </a:fld>
            <a:endParaRPr lang="en-US" altLang="zh-CN" sz="1200" b="0" dirty="0">
              <a:latin typeface="Calibri" panose="020F0502020204030204" pitchFamily="34" charset="0"/>
              <a:ea typeface="宋体" panose="02010600030101010101" pitchFamily="2" charset="-122"/>
            </a:endParaRPr>
          </a:p>
        </p:txBody>
      </p:sp>
      <p:sp>
        <p:nvSpPr>
          <p:cNvPr id="21506" name="幻灯片图像占位符 1"/>
          <p:cNvSpPr>
            <a:spLocks noGrp="1" noRot="1" noChangeAspect="1" noTextEdit="1"/>
          </p:cNvSpPr>
          <p:nvPr>
            <p:ph type="sldImg"/>
          </p:nvPr>
        </p:nvSpPr>
        <p:spPr>
          <a:ln>
            <a:solidFill>
              <a:srgbClr val="000000"/>
            </a:solidFill>
            <a:miter/>
          </a:ln>
        </p:spPr>
      </p:sp>
      <p:sp>
        <p:nvSpPr>
          <p:cNvPr id="21507" name="备注占位符 2"/>
          <p:cNvSpPr>
            <a:spLocks noGrp="1"/>
          </p:cNvSpPr>
          <p:nvPr>
            <p:ph type="body"/>
          </p:nvPr>
        </p:nvSpPr>
        <p:spPr>
          <a:noFill/>
          <a:ln>
            <a:noFill/>
          </a:ln>
        </p:spPr>
        <p:txBody>
          <a:bodyPr wrap="square" lIns="91440" tIns="45720" rIns="91440" bIns="45720" anchor="t"/>
          <a:lstStyle/>
          <a:p>
            <a:pPr lvl="0" eaLnBrk="1" hangingPunct="1">
              <a:lnSpc>
                <a:spcPct val="80000"/>
              </a:lnSpc>
            </a:pPr>
            <a:r>
              <a:rPr lang="zh-CN" altLang="en-US" sz="800" dirty="0"/>
              <a:t>（</a:t>
            </a:r>
            <a:r>
              <a:rPr lang="en-US" altLang="zh-CN" sz="800" dirty="0"/>
              <a:t>1</a:t>
            </a:r>
            <a:r>
              <a:rPr lang="zh-CN" altLang="en-US" sz="800" dirty="0"/>
              <a:t>）、软件测试的目的：是想以最少的人力，物力和时间找出软件中潜在的各种错误和缺陷，过修正各种错误和缺陷提高软件质量，回避软件发布后由于潜在的软件缺陷和错误造成的隐患所带来的商业风险。</a:t>
            </a:r>
            <a:endParaRPr lang="zh-CN" altLang="en-US" sz="800" dirty="0"/>
          </a:p>
          <a:p>
            <a:pPr lvl="0" eaLnBrk="1" hangingPunct="1">
              <a:lnSpc>
                <a:spcPct val="80000"/>
              </a:lnSpc>
            </a:pPr>
            <a:r>
              <a:rPr lang="zh-CN" altLang="en-US" sz="800" dirty="0"/>
              <a:t> （</a:t>
            </a:r>
            <a:r>
              <a:rPr lang="en-US" altLang="zh-CN" sz="800" dirty="0"/>
              <a:t>2</a:t>
            </a:r>
            <a:r>
              <a:rPr lang="zh-CN" altLang="en-US" sz="800" dirty="0"/>
              <a:t>）、基于不同的立场，存在着两种完全不同的测试目的</a:t>
            </a:r>
            <a:r>
              <a:rPr lang="en-US" altLang="zh-CN" sz="800" dirty="0"/>
              <a:t>:</a:t>
            </a:r>
            <a:endParaRPr lang="en-US" altLang="zh-CN" sz="800" dirty="0"/>
          </a:p>
          <a:p>
            <a:pPr lvl="0" eaLnBrk="1" hangingPunct="1">
              <a:lnSpc>
                <a:spcPct val="80000"/>
              </a:lnSpc>
            </a:pPr>
            <a:r>
              <a:rPr lang="zh-CN" altLang="en-US" sz="800" dirty="0"/>
              <a:t>从</a:t>
            </a:r>
            <a:r>
              <a:rPr lang="zh-CN" altLang="en-US" sz="800" u="sng" dirty="0"/>
              <a:t>用户的角度</a:t>
            </a:r>
            <a:r>
              <a:rPr lang="zh-CN" altLang="en-US" sz="800" dirty="0"/>
              <a:t>出发，普遍希望通过软件测试暴露软件中隐藏的错误和缺陷，以考虑是否可接受该产品。</a:t>
            </a:r>
            <a:endParaRPr lang="zh-CN" altLang="en-US" sz="800" dirty="0"/>
          </a:p>
          <a:p>
            <a:pPr lvl="0" eaLnBrk="1" hangingPunct="1">
              <a:lnSpc>
                <a:spcPct val="80000"/>
              </a:lnSpc>
            </a:pPr>
            <a:r>
              <a:rPr lang="zh-CN" altLang="en-US" sz="800" dirty="0"/>
              <a:t>从</a:t>
            </a:r>
            <a:r>
              <a:rPr lang="zh-CN" altLang="en-US" sz="800" u="sng" dirty="0"/>
              <a:t>软件开发者的角度</a:t>
            </a:r>
            <a:r>
              <a:rPr lang="zh-CN" altLang="en-US" sz="800" dirty="0"/>
              <a:t>出发，则希望测试成为表明软件产品中不存在错误的过程，验证该软件已正确地实现了用户的要求，确立人们对软件质量的信心。</a:t>
            </a:r>
            <a:endParaRPr lang="zh-CN" altLang="en-US" sz="800" dirty="0"/>
          </a:p>
          <a:p>
            <a:pPr lvl="0" eaLnBrk="1" hangingPunct="1">
              <a:lnSpc>
                <a:spcPct val="80000"/>
              </a:lnSpc>
            </a:pPr>
            <a:r>
              <a:rPr lang="zh-CN" altLang="en-US" sz="800" dirty="0"/>
              <a:t>换言之，测试的目的是：</a:t>
            </a:r>
            <a:endParaRPr lang="zh-CN" altLang="en-US" sz="800" dirty="0"/>
          </a:p>
          <a:p>
            <a:pPr lvl="0" eaLnBrk="1" hangingPunct="1">
              <a:lnSpc>
                <a:spcPct val="80000"/>
              </a:lnSpc>
            </a:pPr>
            <a:r>
              <a:rPr lang="zh-CN" altLang="en-US" sz="800" dirty="0"/>
              <a:t>   </a:t>
            </a:r>
            <a:r>
              <a:rPr lang="en-US" altLang="zh-CN" sz="800" dirty="0"/>
              <a:t>A</a:t>
            </a:r>
            <a:r>
              <a:rPr lang="zh-CN" altLang="en-US" sz="800" dirty="0"/>
              <a:t>、想以最少的时间和人力，系统地找出软件中潜在的各种错误和缺陷。如果我们成功地实施了测试，我们就能够发现软件中的错误。</a:t>
            </a:r>
            <a:endParaRPr lang="zh-CN" altLang="en-US" sz="800" dirty="0"/>
          </a:p>
          <a:p>
            <a:pPr lvl="0" eaLnBrk="1" hangingPunct="1">
              <a:lnSpc>
                <a:spcPct val="80000"/>
              </a:lnSpc>
            </a:pPr>
            <a:r>
              <a:rPr lang="zh-CN" altLang="en-US" sz="800" dirty="0"/>
              <a:t>测试的附带收获是，它能够证明软件的功能和性能与需求说明相符合。</a:t>
            </a:r>
            <a:endParaRPr lang="zh-CN" altLang="en-US" sz="800" dirty="0"/>
          </a:p>
          <a:p>
            <a:pPr lvl="0" eaLnBrk="1" hangingPunct="1">
              <a:lnSpc>
                <a:spcPct val="80000"/>
              </a:lnSpc>
            </a:pPr>
            <a:r>
              <a:rPr lang="zh-CN" altLang="en-US" sz="800" dirty="0"/>
              <a:t>实施测试收集到的测试结果数据为可靠性分析提供了依据。</a:t>
            </a:r>
            <a:endParaRPr lang="zh-CN" altLang="en-US" sz="800" dirty="0"/>
          </a:p>
          <a:p>
            <a:pPr lvl="0" eaLnBrk="1" hangingPunct="1">
              <a:lnSpc>
                <a:spcPct val="80000"/>
              </a:lnSpc>
            </a:pPr>
            <a:r>
              <a:rPr lang="zh-CN" altLang="en-US" sz="800" dirty="0"/>
              <a:t>测试不能表明软件中不存在错误，它只能说明软件中存在错误</a:t>
            </a:r>
            <a:endParaRPr lang="zh-CN" altLang="en-US" sz="800" dirty="0"/>
          </a:p>
          <a:p>
            <a:pPr lvl="0" eaLnBrk="1" hangingPunct="1">
              <a:lnSpc>
                <a:spcPct val="80000"/>
              </a:lnSpc>
            </a:pPr>
            <a:r>
              <a:rPr lang="zh-CN" altLang="en-US" sz="800" dirty="0"/>
              <a:t>（</a:t>
            </a:r>
            <a:r>
              <a:rPr lang="en-US" altLang="zh-CN" sz="800" dirty="0"/>
              <a:t>3</a:t>
            </a:r>
            <a:r>
              <a:rPr lang="zh-CN" altLang="en-US" sz="800" dirty="0"/>
              <a:t>）、</a:t>
            </a:r>
            <a:r>
              <a:rPr lang="en-US" altLang="zh-CN" sz="800" dirty="0"/>
              <a:t>Glenford J.Myers</a:t>
            </a:r>
            <a:r>
              <a:rPr lang="zh-CN" altLang="en-US" sz="800" dirty="0"/>
              <a:t>就软件测试目的提出以下观点： </a:t>
            </a:r>
            <a:endParaRPr lang="zh-CN" altLang="en-US" sz="800" dirty="0"/>
          </a:p>
          <a:p>
            <a:pPr lvl="0" eaLnBrk="1" hangingPunct="1">
              <a:lnSpc>
                <a:spcPct val="80000"/>
              </a:lnSpc>
            </a:pPr>
            <a:r>
              <a:rPr lang="en-US" altLang="zh-CN" sz="800" dirty="0"/>
              <a:t>A</a:t>
            </a:r>
            <a:r>
              <a:rPr lang="zh-CN" altLang="en-US" sz="800" dirty="0"/>
              <a:t>、测试是程序的执行过程，目的在于发现错误。</a:t>
            </a:r>
            <a:endParaRPr lang="zh-CN" altLang="en-US" sz="800" dirty="0"/>
          </a:p>
          <a:p>
            <a:pPr lvl="0" eaLnBrk="1" hangingPunct="1">
              <a:lnSpc>
                <a:spcPct val="80000"/>
              </a:lnSpc>
            </a:pPr>
            <a:r>
              <a:rPr lang="zh-CN" altLang="en-US" sz="800" dirty="0"/>
              <a:t>    </a:t>
            </a:r>
            <a:r>
              <a:rPr lang="en-US" altLang="zh-CN" sz="800" dirty="0"/>
              <a:t>B</a:t>
            </a:r>
            <a:r>
              <a:rPr lang="zh-CN" altLang="en-US" sz="800" dirty="0"/>
              <a:t>、一个好的测试用例在于能发现至今未发现的错误。 </a:t>
            </a:r>
            <a:endParaRPr lang="zh-CN" altLang="en-US" sz="800" dirty="0"/>
          </a:p>
          <a:p>
            <a:pPr lvl="0" eaLnBrk="1" hangingPunct="1">
              <a:lnSpc>
                <a:spcPct val="80000"/>
              </a:lnSpc>
            </a:pPr>
            <a:r>
              <a:rPr lang="zh-CN" altLang="en-US" sz="800" dirty="0"/>
              <a:t>    </a:t>
            </a:r>
            <a:r>
              <a:rPr lang="en-US" altLang="zh-CN" sz="800" dirty="0"/>
              <a:t>C</a:t>
            </a:r>
            <a:r>
              <a:rPr lang="zh-CN" altLang="en-US" sz="800" dirty="0"/>
              <a:t>、一个成功的测试是发现至今未发现的错误的测试。</a:t>
            </a:r>
            <a:endParaRPr lang="zh-CN" altLang="en-US" sz="800" dirty="0"/>
          </a:p>
          <a:p>
            <a:pPr lvl="0" eaLnBrk="1" hangingPunct="1">
              <a:lnSpc>
                <a:spcPct val="80000"/>
              </a:lnSpc>
            </a:pPr>
            <a:r>
              <a:rPr lang="zh-CN" altLang="en-US" sz="800" dirty="0"/>
              <a:t>（</a:t>
            </a:r>
            <a:r>
              <a:rPr lang="en-US" altLang="zh-CN" sz="800" dirty="0"/>
              <a:t>4</a:t>
            </a:r>
            <a:r>
              <a:rPr lang="zh-CN" altLang="en-US" sz="800" dirty="0"/>
              <a:t>）软件测试的原则：</a:t>
            </a:r>
            <a:endParaRPr lang="zh-CN" altLang="en-US" sz="800" dirty="0"/>
          </a:p>
          <a:p>
            <a:pPr lvl="0" eaLnBrk="1" hangingPunct="1">
              <a:lnSpc>
                <a:spcPct val="80000"/>
              </a:lnSpc>
            </a:pPr>
            <a:r>
              <a:rPr lang="en-US" altLang="zh-CN" sz="800" dirty="0"/>
              <a:t>A</a:t>
            </a:r>
            <a:r>
              <a:rPr lang="zh-CN" altLang="en-US" sz="800" dirty="0"/>
              <a:t>、所有的软件测试都应追溯到用户需求。</a:t>
            </a:r>
            <a:endParaRPr lang="zh-CN" altLang="en-US" sz="800" dirty="0"/>
          </a:p>
          <a:p>
            <a:pPr lvl="0" eaLnBrk="1" hangingPunct="1">
              <a:lnSpc>
                <a:spcPct val="80000"/>
              </a:lnSpc>
            </a:pPr>
            <a:r>
              <a:rPr lang="en-US" altLang="zh-CN" sz="800" dirty="0"/>
              <a:t>B</a:t>
            </a:r>
            <a:r>
              <a:rPr lang="zh-CN" altLang="en-US" sz="800" dirty="0"/>
              <a:t>、应当把“尽早地和不断地进行软件测试”作为软件测试者的座右铭。</a:t>
            </a:r>
            <a:endParaRPr lang="zh-CN" altLang="en-US" sz="800" dirty="0"/>
          </a:p>
          <a:p>
            <a:pPr lvl="0" eaLnBrk="1" hangingPunct="1">
              <a:lnSpc>
                <a:spcPct val="80000"/>
              </a:lnSpc>
            </a:pPr>
            <a:r>
              <a:rPr lang="en-US" altLang="zh-CN" sz="800" dirty="0"/>
              <a:t>C</a:t>
            </a:r>
            <a:r>
              <a:rPr lang="zh-CN" altLang="en-US" sz="800" dirty="0"/>
              <a:t>、完全测试是不可能的，测试需要终止。（原因</a:t>
            </a:r>
            <a:r>
              <a:rPr lang="en-US" altLang="zh-CN" sz="800" dirty="0"/>
              <a:t>1</a:t>
            </a:r>
            <a:r>
              <a:rPr lang="zh-CN" altLang="en-US" sz="800" dirty="0"/>
              <a:t>：输入量太大。原因</a:t>
            </a:r>
            <a:r>
              <a:rPr lang="en-US" altLang="zh-CN" sz="800" dirty="0"/>
              <a:t>2</a:t>
            </a:r>
            <a:r>
              <a:rPr lang="zh-CN" altLang="en-US" sz="800" dirty="0"/>
              <a:t>：输出结果太多</a:t>
            </a:r>
            <a:endParaRPr lang="zh-CN" altLang="en-US" sz="800" dirty="0"/>
          </a:p>
          <a:p>
            <a:pPr lvl="0" eaLnBrk="1" hangingPunct="1">
              <a:lnSpc>
                <a:spcPct val="80000"/>
              </a:lnSpc>
            </a:pPr>
            <a:r>
              <a:rPr lang="zh-CN" altLang="en-US" sz="800" dirty="0"/>
              <a:t>原因</a:t>
            </a:r>
            <a:r>
              <a:rPr lang="en-US" altLang="zh-CN" sz="800" dirty="0"/>
              <a:t>3</a:t>
            </a:r>
            <a:r>
              <a:rPr lang="zh-CN" altLang="en-US" sz="800" dirty="0"/>
              <a:t>：路径结合太多。）根据测试错误的概率以及软件可靠性要求，确定最佳停止测试时间。</a:t>
            </a:r>
            <a:endParaRPr lang="zh-CN" altLang="en-US" sz="800" dirty="0"/>
          </a:p>
          <a:p>
            <a:pPr lvl="0" eaLnBrk="1" hangingPunct="1">
              <a:lnSpc>
                <a:spcPct val="80000"/>
              </a:lnSpc>
            </a:pPr>
            <a:r>
              <a:rPr lang="en-US" altLang="zh-CN" sz="800" dirty="0"/>
              <a:t>D</a:t>
            </a:r>
            <a:r>
              <a:rPr lang="zh-CN" altLang="en-US" sz="800" dirty="0"/>
              <a:t>、测试无法显示软件潜在的缺陷。也就是说测试只能证明软件存在错误而不能证明软件没有错误。</a:t>
            </a:r>
            <a:endParaRPr lang="zh-CN" altLang="en-US" sz="800" dirty="0"/>
          </a:p>
          <a:p>
            <a:pPr lvl="0" eaLnBrk="1" hangingPunct="1">
              <a:lnSpc>
                <a:spcPct val="80000"/>
              </a:lnSpc>
            </a:pPr>
            <a:r>
              <a:rPr lang="en-US" altLang="zh-CN" sz="800" dirty="0"/>
              <a:t>E</a:t>
            </a:r>
            <a:r>
              <a:rPr lang="zh-CN" altLang="en-US" sz="800" dirty="0"/>
              <a:t>、充分注意测试的群集现象。经验表明，测试后程序中残存的错误数目与该程序中已发现的错误数目或者检错率成正比。</a:t>
            </a:r>
            <a:endParaRPr lang="zh-CN" altLang="en-US" sz="800" dirty="0"/>
          </a:p>
          <a:p>
            <a:pPr lvl="0" eaLnBrk="1" hangingPunct="1">
              <a:lnSpc>
                <a:spcPct val="80000"/>
              </a:lnSpc>
            </a:pPr>
            <a:r>
              <a:rPr lang="en-US" altLang="zh-CN" sz="800" dirty="0"/>
              <a:t>F</a:t>
            </a:r>
            <a:r>
              <a:rPr lang="zh-CN" altLang="en-US" sz="800" dirty="0"/>
              <a:t>、程序应避免检查自己的程序。</a:t>
            </a:r>
            <a:endParaRPr lang="zh-CN" altLang="en-US" sz="800" dirty="0"/>
          </a:p>
          <a:p>
            <a:pPr lvl="0" eaLnBrk="1" hangingPunct="1">
              <a:lnSpc>
                <a:spcPct val="80000"/>
              </a:lnSpc>
            </a:pPr>
            <a:r>
              <a:rPr lang="en-US" altLang="zh-CN" sz="800" dirty="0"/>
              <a:t>G</a:t>
            </a:r>
            <a:r>
              <a:rPr lang="zh-CN" altLang="en-US" sz="800" dirty="0"/>
              <a:t>、尽量避免测试的随意性。</a:t>
            </a:r>
            <a:endParaRPr lang="zh-CN" altLang="en-US" sz="800" dirty="0"/>
          </a:p>
          <a:p>
            <a:pPr lvl="0" eaLnBrk="1" hangingPunct="1">
              <a:lnSpc>
                <a:spcPct val="80000"/>
              </a:lnSpc>
            </a:pPr>
            <a:endParaRPr lang="en-US" altLang="zh-CN" sz="800" dirty="0"/>
          </a:p>
        </p:txBody>
      </p:sp>
      <p:sp>
        <p:nvSpPr>
          <p:cNvPr id="21508" name="灯片编号占位符 3"/>
          <p:cNvSpPr txBox="1">
            <a:spLocks noGrp="1"/>
          </p:cNvSpPr>
          <p:nvPr/>
        </p:nvSpPr>
        <p:spPr>
          <a:xfrm>
            <a:off x="3886200" y="8686800"/>
            <a:ext cx="2971800" cy="457200"/>
          </a:xfrm>
          <a:prstGeom prst="rect">
            <a:avLst/>
          </a:prstGeom>
          <a:noFill/>
          <a:ln w="9525">
            <a:noFill/>
          </a:ln>
        </p:spPr>
        <p:txBody>
          <a:bodyPr anchor="b"/>
          <a:lstStyle/>
          <a:p>
            <a:pPr lvl="0" algn="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TextEdit="1"/>
          </p:cNvSpPr>
          <p:nvPr>
            <p:ph type="sldImg"/>
          </p:nvPr>
        </p:nvSpPr>
        <p:spPr/>
      </p:sp>
      <p:sp>
        <p:nvSpPr>
          <p:cNvPr id="41986" name="备注占位符 2"/>
          <p:cNvSpPr>
            <a:spLocks noGrp="1"/>
          </p:cNvSpPr>
          <p:nvPr>
            <p:ph type="body"/>
          </p:nvPr>
        </p:nvSpPr>
        <p:spPr/>
        <p:txBody>
          <a:bodyPr wrap="square" lIns="91440" tIns="45720" rIns="91440" bIns="45720" anchor="t"/>
          <a:lstStyle/>
          <a:p>
            <a:pPr lvl="0" eaLnBrk="1" hangingPunct="1"/>
            <a:r>
              <a:rPr lang="zh-CN" altLang="en-US" dirty="0"/>
              <a:t>第一门课程  主要能够读懂用例 能够执行用例  能够自己来查找辨别缺陷  当然还要掌握两类文档的写作</a:t>
            </a:r>
            <a:endParaRPr lang="en-US" altLang="zh-CN" dirty="0"/>
          </a:p>
          <a:p>
            <a:pPr lvl="0" eaLnBrk="1" hangingPunct="1"/>
            <a:r>
              <a:rPr lang="zh-CN" altLang="en-US" dirty="0"/>
              <a:t>通过第一门课程学习和实践  大家一定体会到软件测试的目的  就是查找问题 解决问题  从而提高软件质量</a:t>
            </a:r>
            <a:endParaRPr lang="en-US" altLang="zh-CN" dirty="0"/>
          </a:p>
          <a:p>
            <a:pPr lvl="0" eaLnBrk="1" hangingPunct="1"/>
            <a:r>
              <a:rPr lang="zh-CN" altLang="en-US" dirty="0"/>
              <a:t>如果用例设计的好  查找起问题来就容易   所以为了更好的查找缺陷  专门开展了这门课   主要核心 就是讲解各种测试方法</a:t>
            </a:r>
            <a:endParaRPr lang="zh-CN" altLang="en-US" dirty="0"/>
          </a:p>
          <a:p>
            <a:pPr lvl="0" eaLnBrk="1" hangingPunct="1"/>
            <a:endParaRPr lang="zh-CN" altLang="en-US" dirty="0"/>
          </a:p>
        </p:txBody>
      </p:sp>
      <p:sp>
        <p:nvSpPr>
          <p:cNvPr id="419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TextEdit="1"/>
          </p:cNvSpPr>
          <p:nvPr>
            <p:ph type="sldImg"/>
          </p:nvPr>
        </p:nvSpPr>
        <p:spPr/>
      </p:sp>
      <p:sp>
        <p:nvSpPr>
          <p:cNvPr id="44034" name="备注占位符 2"/>
          <p:cNvSpPr>
            <a:spLocks noGrp="1"/>
          </p:cNvSpPr>
          <p:nvPr>
            <p:ph type="body"/>
          </p:nvPr>
        </p:nvSpPr>
        <p:spPr/>
        <p:txBody>
          <a:bodyPr wrap="square" lIns="91440" tIns="45720" rIns="91440" bIns="45720" anchor="t"/>
          <a:lstStyle/>
          <a:p>
            <a:pPr lvl="0" eaLnBrk="1" hangingPunct="1"/>
            <a:endParaRPr lang="zh-CN" altLang="en-US" dirty="0"/>
          </a:p>
        </p:txBody>
      </p:sp>
      <p:sp>
        <p:nvSpPr>
          <p:cNvPr id="440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2050" name="图片 7"/>
          <p:cNvPicPr>
            <a:picLocks noChangeAspect="1"/>
          </p:cNvPicPr>
          <p:nvPr/>
        </p:nvPicPr>
        <p:blipFill>
          <a:blip r:embed="rId2"/>
          <a:srcRect r="398" b="1730"/>
          <a:stretch>
            <a:fillRect/>
          </a:stretch>
        </p:blipFill>
        <p:spPr>
          <a:xfrm>
            <a:off x="0" y="0"/>
            <a:ext cx="12192000" cy="6858000"/>
          </a:xfrm>
          <a:prstGeom prst="rect">
            <a:avLst/>
          </a:prstGeom>
          <a:noFill/>
          <a:ln w="9525">
            <a:noFill/>
          </a:ln>
        </p:spPr>
      </p:pic>
      <p:sp>
        <p:nvSpPr>
          <p:cNvPr id="2051" name="KSO_BT1"/>
          <p:cNvSpPr>
            <a:spLocks noGrp="1" noChangeArrowheads="1"/>
          </p:cNvSpPr>
          <p:nvPr>
            <p:ph type="ctrTitle" hasCustomPrompt="1"/>
          </p:nvPr>
        </p:nvSpPr>
        <p:spPr>
          <a:xfrm>
            <a:off x="3469217" y="2578100"/>
            <a:ext cx="6813549" cy="1470025"/>
          </a:xfrm>
        </p:spPr>
        <p:txBody>
          <a:bodyPr/>
          <a:lstStyle>
            <a:lvl1pPr algn="ctr">
              <a:defRPr sz="4400"/>
            </a:lvl1pPr>
          </a:lstStyle>
          <a:p>
            <a:r>
              <a:rPr lang="zh-CN" dirty="0"/>
              <a:t>单击此处</a:t>
            </a:r>
            <a:br>
              <a:rPr lang="zh-CN" dirty="0"/>
            </a:br>
            <a:r>
              <a:rPr lang="zh-CN" dirty="0"/>
              <a:t>编辑母版标题样式</a:t>
            </a:r>
            <a:endParaRPr lang="zh-CN" dirty="0"/>
          </a:p>
        </p:txBody>
      </p:sp>
      <p:sp>
        <p:nvSpPr>
          <p:cNvPr id="2052" name="KSO_BC1"/>
          <p:cNvSpPr>
            <a:spLocks noGrp="1" noChangeArrowheads="1"/>
          </p:cNvSpPr>
          <p:nvPr>
            <p:ph type="subTitle" idx="1"/>
          </p:nvPr>
        </p:nvSpPr>
        <p:spPr>
          <a:xfrm>
            <a:off x="3462867" y="4102100"/>
            <a:ext cx="6826251" cy="522288"/>
          </a:xfrm>
        </p:spPr>
        <p:txBody>
          <a:bodyPr anchor="ctr"/>
          <a:lstStyle>
            <a:lvl1pPr marL="0" indent="0" algn="ctr">
              <a:buFont typeface="Wingdings" panose="05000000000000000000" pitchFamily="2" charset="2"/>
              <a:buNone/>
              <a:defRPr>
                <a:solidFill>
                  <a:schemeClr val="folHlink"/>
                </a:solidFill>
              </a:defRPr>
            </a:lvl1pPr>
          </a:lstStyle>
          <a:p>
            <a:r>
              <a:rPr lang="zh-CN" dirty="0"/>
              <a:t>单击此处编辑母版副标题样式</a:t>
            </a:r>
            <a:endParaRPr lang="zh-CN" dirty="0"/>
          </a:p>
        </p:txBody>
      </p:sp>
      <p:sp>
        <p:nvSpPr>
          <p:cNvPr id="9" name="KSO_FD"/>
          <p:cNvSpPr>
            <a:spLocks noGrp="1" noChangeArrowheads="1"/>
          </p:cNvSpPr>
          <p:nvPr>
            <p:ph type="dt" sz="half" idx="2"/>
          </p:nvPr>
        </p:nvSpPr>
        <p:spPr bwMode="auto">
          <a:xfrm>
            <a:off x="609600" y="6245225"/>
            <a:ext cx="28448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C35CA3DD-C9EE-4FF1-AD0F-DBEA6C80D7DE}"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KSO_FT"/>
          <p:cNvSpPr>
            <a:spLocks noGrp="1" noChangeArrowheads="1"/>
          </p:cNvSpPr>
          <p:nvPr>
            <p:ph type="ftr" sz="quarter" idx="3"/>
          </p:nvPr>
        </p:nvSpPr>
        <p:spPr bwMode="auto">
          <a:xfrm>
            <a:off x="4165600" y="6245225"/>
            <a:ext cx="3860800" cy="476250"/>
          </a:xfrm>
          <a:prstGeom prst="rect">
            <a:avLst/>
          </a:prstGeom>
          <a:ln>
            <a:miter lim="800000"/>
          </a:ln>
        </p:spPr>
        <p:txBody>
          <a:bodyPr vert="horz" wrap="square" lIns="91440" tIns="45720" rIns="91440" bIns="45720" numCol="1" anchor="ctr"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1" name="KSO_FN"/>
          <p:cNvSpPr>
            <a:spLocks noGrp="1" noChangeArrowheads="1"/>
          </p:cNvSpPr>
          <p:nvPr>
            <p:ph type="sldNum" sz="quarter" idx="4"/>
          </p:nvPr>
        </p:nvSpPr>
        <p:spPr bwMode="auto">
          <a:xfrm>
            <a:off x="8737600" y="6245225"/>
            <a:ext cx="2844800" cy="476250"/>
          </a:xfrm>
          <a:prstGeom prst="rect">
            <a:avLst/>
          </a:prstGeom>
          <a:ln>
            <a:miter lim="800000"/>
          </a:ln>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86233" y="228600"/>
            <a:ext cx="2643717" cy="60531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2967" y="228600"/>
            <a:ext cx="7730067" cy="6053138"/>
          </a:xfrm>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11200" y="152400"/>
            <a:ext cx="11480800" cy="8382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3" name="Content Placeholder 2"/>
          <p:cNvSpPr>
            <a:spLocks noGrp="1"/>
          </p:cNvSpPr>
          <p:nvPr>
            <p:ph idx="1"/>
          </p:nvPr>
        </p:nvSpPr>
        <p:spPr/>
        <p:txBody>
          <a:bodyPr/>
          <a:lstStyle>
            <a:lvl3pPr>
              <a:defRPr>
                <a:latin typeface="华文新魏" panose="02010800040101010101" pitchFamily="2" charset="-122"/>
                <a:ea typeface="华文新魏" panose="02010800040101010101" pitchFamily="2" charset="-122"/>
              </a:defRPr>
            </a:lvl3pPr>
            <a:lvl4pPr>
              <a:defRPr sz="1800">
                <a:latin typeface="华文新魏" panose="02010800040101010101" pitchFamily="2" charset="-122"/>
                <a:ea typeface="华文新魏" panose="02010800040101010101" pitchFamily="2" charset="-122"/>
              </a:defRPr>
            </a:lvl4pPr>
            <a:lvl5pPr>
              <a:defRPr sz="1600">
                <a:latin typeface="华文新魏" panose="02010800040101010101" pitchFamily="2" charset="-122"/>
                <a:ea typeface="华文新魏" panose="02010800040101010101" pitchFamily="2" charset="-122"/>
              </a:defRPr>
            </a:lvl5pPr>
          </a:lstStyle>
          <a:p>
            <a:pPr lvl="0"/>
            <a:r>
              <a:rPr lang="en-US" altLang="zh-CN" dirty="0" smtClean="0"/>
              <a:t>Click to edit Master text styles</a:t>
            </a:r>
            <a:endParaRPr lang="en-US" altLang="zh-CN" dirty="0" smtClean="0"/>
          </a:p>
          <a:p>
            <a:pPr lvl="1"/>
            <a:r>
              <a:rPr lang="en-US" altLang="zh-CN" dirty="0" smtClean="0"/>
              <a:t>Second level</a:t>
            </a:r>
            <a:endParaRPr lang="en-US" altLang="zh-CN" dirty="0" smtClean="0"/>
          </a:p>
          <a:p>
            <a:pPr lvl="2"/>
            <a:r>
              <a:rPr lang="en-US" altLang="zh-CN" dirty="0" smtClean="0"/>
              <a:t>Third level</a:t>
            </a:r>
            <a:endParaRPr lang="en-US" altLang="zh-CN" dirty="0" smtClean="0"/>
          </a:p>
          <a:p>
            <a:pPr lvl="3"/>
            <a:r>
              <a:rPr lang="en-US" altLang="zh-CN" dirty="0" smtClean="0"/>
              <a:t>Fourth level</a:t>
            </a:r>
            <a:endParaRPr lang="en-US" altLang="zh-CN" dirty="0" smtClean="0"/>
          </a:p>
          <a:p>
            <a:pPr lvl="4"/>
            <a:r>
              <a:rPr lang="en-US" altLang="zh-CN" dirty="0" smtClean="0"/>
              <a:t>Fifth level</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0"/>
            <a:ext cx="103632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endParaRPr lang="en-US" altLang="zh-CN" smtClean="0"/>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2967" y="1089025"/>
            <a:ext cx="5185833"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Content Placeholder 3"/>
          <p:cNvSpPr>
            <a:spLocks noGrp="1"/>
          </p:cNvSpPr>
          <p:nvPr>
            <p:ph sz="half" idx="2"/>
          </p:nvPr>
        </p:nvSpPr>
        <p:spPr>
          <a:xfrm>
            <a:off x="5842000" y="1089025"/>
            <a:ext cx="5187951"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6" name="Content Placeholder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Text Placeholder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00000"/>
              </a:lnSpc>
              <a:spcBef>
                <a:spcPts val="1400"/>
              </a:spcBef>
              <a:spcAft>
                <a:spcPct val="0"/>
              </a:spcAft>
              <a:buClr>
                <a:srgbClr val="95953A"/>
              </a:buClr>
              <a:buSzPct val="50000"/>
              <a:buFont typeface="Wingdings" panose="05000000000000000000" pitchFamily="2" charset="2"/>
              <a:buNone/>
              <a:defRPr/>
            </a:pPr>
            <a:endParaRPr kumimoji="0" lang="zh-CN" altLang="en-US" sz="3200" b="0" i="0" u="none" strike="noStrike" kern="0" cap="none" spc="0" normalizeH="0" baseline="0" noProof="0" smtClean="0">
              <a:ln>
                <a:noFill/>
              </a:ln>
              <a:solidFill>
                <a:srgbClr val="0D0E0E"/>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6"/>
          <p:cNvPicPr>
            <a:picLocks noChangeAspect="1"/>
          </p:cNvPicPr>
          <p:nvPr/>
        </p:nvPicPr>
        <p:blipFill>
          <a:blip r:embed="rId13"/>
          <a:srcRect l="458" t="864" r="6148" b="6552"/>
          <a:stretch>
            <a:fillRect/>
          </a:stretch>
        </p:blipFill>
        <p:spPr>
          <a:xfrm>
            <a:off x="0" y="-17462"/>
            <a:ext cx="12202584" cy="6888162"/>
          </a:xfrm>
          <a:prstGeom prst="rect">
            <a:avLst/>
          </a:prstGeom>
          <a:noFill/>
          <a:ln w="9525">
            <a:noFill/>
          </a:ln>
        </p:spPr>
      </p:pic>
      <p:sp>
        <p:nvSpPr>
          <p:cNvPr id="1027" name="KSO_BT1"/>
          <p:cNvSpPr>
            <a:spLocks noGrp="1"/>
          </p:cNvSpPr>
          <p:nvPr>
            <p:ph type="title"/>
          </p:nvPr>
        </p:nvSpPr>
        <p:spPr>
          <a:xfrm>
            <a:off x="452967" y="228600"/>
            <a:ext cx="9124951" cy="700088"/>
          </a:xfrm>
          <a:prstGeom prst="rect">
            <a:avLst/>
          </a:prstGeom>
          <a:noFill/>
          <a:ln w="9525">
            <a:noFill/>
          </a:ln>
        </p:spPr>
        <p:txBody>
          <a:bodyPr anchor="b"/>
          <a:lstStyle/>
          <a:p>
            <a:pPr lvl="0"/>
            <a:r>
              <a:rPr lang="zh-CN" altLang="zh-CN" dirty="0"/>
              <a:t>单击此处编辑母版标题样式</a:t>
            </a:r>
            <a:endParaRPr lang="zh-CN" altLang="zh-CN" dirty="0"/>
          </a:p>
        </p:txBody>
      </p:sp>
      <p:sp>
        <p:nvSpPr>
          <p:cNvPr id="1028" name="KSO_BC1"/>
          <p:cNvSpPr>
            <a:spLocks noGrp="1"/>
          </p:cNvSpPr>
          <p:nvPr>
            <p:ph type="body" idx="1"/>
          </p:nvPr>
        </p:nvSpPr>
        <p:spPr>
          <a:xfrm>
            <a:off x="452967" y="1089025"/>
            <a:ext cx="10576984" cy="5192713"/>
          </a:xfrm>
          <a:prstGeom prst="rect">
            <a:avLst/>
          </a:prstGeom>
          <a:noFill/>
          <a:ln w="9525">
            <a:noFill/>
          </a:ln>
        </p:spPr>
        <p:txBody>
          <a:bodyPr/>
          <a:lstStyle/>
          <a:p>
            <a:pPr lvl="0"/>
            <a:r>
              <a:rPr lang="zh-CN" altLang="zh-CN" dirty="0"/>
              <a:t>单击此处编辑母版文本样式</a:t>
            </a:r>
            <a:endParaRPr lang="zh-CN" altLang="zh-CN" dirty="0"/>
          </a:p>
          <a:p>
            <a:pPr lvl="1"/>
            <a:r>
              <a:rPr lang="zh-CN" altLang="zh-CN" dirty="0"/>
              <a:t>第二级</a:t>
            </a:r>
            <a:endParaRPr lang="zh-CN" altLang="zh-CN" dirty="0"/>
          </a:p>
        </p:txBody>
      </p:sp>
      <p:sp>
        <p:nvSpPr>
          <p:cNvPr id="1029" name="KSO_FD"/>
          <p:cNvSpPr>
            <a:spLocks noGrp="1" noChangeArrowheads="1"/>
          </p:cNvSpPr>
          <p:nvPr>
            <p:ph type="dt" sz="half" idx="2"/>
          </p:nvPr>
        </p:nvSpPr>
        <p:spPr bwMode="auto">
          <a:xfrm>
            <a:off x="838200" y="6356350"/>
            <a:ext cx="27432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949596"/>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88310970-7DAB-43F3-9B35-B70DAA8D92DD}"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0" name="KSO_FT"/>
          <p:cNvSpPr>
            <a:spLocks noGrp="1" noChangeArrowheads="1"/>
          </p:cNvSpPr>
          <p:nvPr>
            <p:ph type="ftr" sz="quarter" idx="3"/>
          </p:nvPr>
        </p:nvSpPr>
        <p:spPr bwMode="auto">
          <a:xfrm>
            <a:off x="4038600" y="6356350"/>
            <a:ext cx="41148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949596"/>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1" name="KSO_FN"/>
          <p:cNvSpPr>
            <a:spLocks noGrp="1" noChangeArrowheads="1"/>
          </p:cNvSpPr>
          <p:nvPr>
            <p:ph type="sldNum" sz="quarter" idx="4"/>
          </p:nvPr>
        </p:nvSpPr>
        <p:spPr bwMode="auto">
          <a:xfrm>
            <a:off x="8610600" y="6356350"/>
            <a:ext cx="27432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949596"/>
                </a:solidFill>
              </a:defRPr>
            </a:lvl1pPr>
          </a:lstStyle>
          <a:p>
            <a:pPr lvl="0">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3600" b="1">
          <a:solidFill>
            <a:schemeClr val="accent1"/>
          </a:solidFill>
          <a:latin typeface="+mj-lt"/>
          <a:ea typeface="+mj-ea"/>
          <a:cs typeface="+mj-cs"/>
        </a:defRPr>
      </a:lvl1pPr>
      <a:lvl2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2pPr>
      <a:lvl3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3pPr>
      <a:lvl4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4pPr>
      <a:lvl5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5pPr>
      <a:lvl6pPr marL="4572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6pPr>
      <a:lvl7pPr marL="9144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7pPr>
      <a:lvl8pPr marL="13716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8pPr>
      <a:lvl9pPr marL="18288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9pPr>
    </p:titleStyle>
    <p:body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anose="02010509060101010101" pitchFamily="49" charset="-122"/>
        <a:buChar char=" "/>
        <a:defRPr sz="2400">
          <a:solidFill>
            <a:srgbClr val="7D7D7D"/>
          </a:solidFill>
          <a:latin typeface="华文新魏" panose="02010800040101010101" pitchFamily="2" charset="-122"/>
          <a:ea typeface="华文新魏" panose="0201080004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hyperlink" Target="https://image.baidu.com/search/detail?ct=503316480&amp;z=undefined&amp;tn=baiduimagedetail&amp;ipn=d&amp;word=%E8%B0%A2%E8%B0%A2%E8%81%86%E5%90%AC&amp;step_word=&amp;ie=utf-8&amp;in=&amp;cl=2&amp;lm=-1&amp;st=undefined&amp;hd=undefined&amp;latest=undefined&amp;copyright=undefined&amp;cs=980943484,3187674308&amp;os=463598261,2970417646&amp;simid=4152695173,737884772&amp;pn=58&amp;rn=1&amp;di=7260&amp;ln=1038&amp;fr=&amp;fmq=1573622432714_R&amp;fm=&amp;ic=undefined&amp;s=undefined&amp;se=&amp;sme=&amp;tab=0&amp;width=undefined&amp;height=undefined&amp;face=undefined&amp;is=0,0&amp;istype=0&amp;ist=&amp;jit=&amp;bdtype=0&amp;spn=0&amp;pi=0&amp;gsm=0&amp;hs=2&amp;objurl=http://www.51wendang.com/pic/e9c462a08ad0b5228914bb03/16-810-jpg_6-1080-0-0-1080.jpg&amp;rpstart=0&amp;rpnum=0&amp;adpicid=0&amp;force=undefined" TargetMode="Externa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3167063" y="2714625"/>
            <a:ext cx="6400800" cy="1752600"/>
          </a:xfrm>
        </p:spPr>
        <p:txBody>
          <a:bodyPr vert="horz" wrap="square" lIns="91440" tIns="45720" rIns="91440" bIns="45720" anchor="ctr"/>
          <a:lstStyle/>
          <a:p>
            <a:pPr marL="0" lvl="0" indent="0" algn="ctr" eaLnBrk="1" hangingPunct="1">
              <a:spcBef>
                <a:spcPct val="0"/>
              </a:spcBef>
              <a:buNone/>
            </a:pPr>
            <a:r>
              <a:rPr lang="zh-CN" altLang="en-US" sz="8000" b="1" dirty="0">
                <a:solidFill>
                  <a:schemeClr val="tx1"/>
                </a:solidFill>
                <a:ea typeface="隶书" panose="02010509060101010101" pitchFamily="49" charset="-122"/>
                <a:sym typeface="+mn-ea"/>
              </a:rPr>
              <a:t>软件测试基础</a:t>
            </a:r>
            <a:endParaRPr lang="zh-CN" altLang="en-US" sz="8000" b="1" dirty="0">
              <a:solidFill>
                <a:schemeClr val="tx1"/>
              </a:solidFill>
              <a:latin typeface="+mn-lt"/>
              <a:ea typeface="隶书" panose="02010509060101010101" pitchFamily="49" charset="-122"/>
              <a:cs typeface="+mn-cs"/>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20" name="AutoShape 4"/>
          <p:cNvSpPr/>
          <p:nvPr/>
        </p:nvSpPr>
        <p:spPr>
          <a:xfrm>
            <a:off x="2082800" y="1311275"/>
            <a:ext cx="4013200" cy="533400"/>
          </a:xfrm>
          <a:prstGeom prst="roundRect">
            <a:avLst>
              <a:gd name="adj" fmla="val 16667"/>
            </a:avLst>
          </a:prstGeom>
          <a:solidFill>
            <a:srgbClr val="308CC4"/>
          </a:solidFill>
          <a:ln w="9525"/>
          <a:scene3d>
            <a:camera prst="legacyPerspectiveTop">
              <a:rot lat="0" lon="0" rev="0"/>
            </a:camera>
            <a:lightRig rig="legacyFlat3" dir="b"/>
          </a:scene3d>
          <a:sp3d extrusionH="887400" prstMaterial="legacyMatte">
            <a:bevelT w="13500" h="13500" prst="angle"/>
            <a:bevelB w="13500" h="13500" prst="angle"/>
            <a:extrusionClr>
              <a:srgbClr val="308CC4"/>
            </a:extrusionClr>
          </a:sp3d>
        </p:spPr>
        <p:txBody>
          <a:bodyPr wrap="none" anchor="ctr">
            <a:flatTx/>
          </a:bodyPr>
          <a:lstStyle/>
          <a:p>
            <a:r>
              <a:rPr lang="zh-CN" altLang="en-US" sz="2800" dirty="0">
                <a:solidFill>
                  <a:schemeClr val="bg1"/>
                </a:solidFill>
                <a:latin typeface="Calibri" panose="020F0502020204030204" pitchFamily="34" charset="0"/>
                <a:ea typeface="宋体" panose="02010600030101010101" pitchFamily="2" charset="-122"/>
              </a:rPr>
              <a:t>软件测试的目的</a:t>
            </a:r>
            <a:endParaRPr lang="en-US" altLang="zh-CN" sz="2800" dirty="0">
              <a:solidFill>
                <a:schemeClr val="bg1"/>
              </a:solidFill>
              <a:latin typeface="Calibri" panose="020F0502020204030204" pitchFamily="34" charset="0"/>
              <a:ea typeface="宋体" panose="02010600030101010101" pitchFamily="2" charset="-122"/>
            </a:endParaRPr>
          </a:p>
        </p:txBody>
      </p:sp>
      <p:sp>
        <p:nvSpPr>
          <p:cNvPr id="13314" name="矩形 4"/>
          <p:cNvSpPr/>
          <p:nvPr/>
        </p:nvSpPr>
        <p:spPr>
          <a:xfrm>
            <a:off x="1412875" y="111125"/>
            <a:ext cx="9144000" cy="706755"/>
          </a:xfrm>
          <a:prstGeom prst="rect">
            <a:avLst/>
          </a:prstGeom>
          <a:noFill/>
          <a:ln w="9525">
            <a:noFill/>
          </a:ln>
        </p:spPr>
        <p:txBody>
          <a:bodyPr anchor="t">
            <a:spAutoFit/>
          </a:bodyPr>
          <a:lstStyle/>
          <a:p>
            <a:r>
              <a:rPr lang="zh-CN" altLang="en-US" sz="4000" dirty="0">
                <a:latin typeface="黑体" panose="02010609060101010101" pitchFamily="49" charset="-122"/>
                <a:ea typeface="黑体" panose="02010609060101010101" pitchFamily="49" charset="-122"/>
              </a:rPr>
              <a:t>软件测试技术   </a:t>
            </a:r>
            <a:endParaRPr lang="zh-CN" altLang="en-US" sz="4000" dirty="0">
              <a:latin typeface="黑体" panose="02010609060101010101" pitchFamily="49" charset="-122"/>
              <a:ea typeface="黑体" panose="02010609060101010101" pitchFamily="49" charset="-122"/>
            </a:endParaRPr>
          </a:p>
        </p:txBody>
      </p:sp>
      <p:sp>
        <p:nvSpPr>
          <p:cNvPr id="13315" name="矩形 6"/>
          <p:cNvSpPr/>
          <p:nvPr/>
        </p:nvSpPr>
        <p:spPr>
          <a:xfrm>
            <a:off x="2200275" y="2209800"/>
            <a:ext cx="8072438" cy="3538220"/>
          </a:xfrm>
          <a:prstGeom prst="rect">
            <a:avLst/>
          </a:prstGeom>
          <a:noFill/>
          <a:ln w="9525">
            <a:noFill/>
          </a:ln>
        </p:spPr>
        <p:txBody>
          <a:bodyPr anchor="t">
            <a:spAutoFit/>
          </a:bodyPr>
          <a:lstStyle/>
          <a:p>
            <a:pPr eaLnBrk="0" hangingPunct="0">
              <a:lnSpc>
                <a:spcPct val="200000"/>
              </a:lnSpc>
            </a:pPr>
            <a:r>
              <a:rPr lang="zh-CN" altLang="en-US" sz="2800" dirty="0">
                <a:latin typeface="Calibri" panose="020F0502020204030204" pitchFamily="34" charset="0"/>
                <a:ea typeface="宋体" panose="02010600030101010101" pitchFamily="2" charset="-122"/>
              </a:rPr>
              <a:t>     </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  软件测试的</a:t>
            </a:r>
            <a:r>
              <a:rPr lang="zh-CN" altLang="en-US" sz="28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目的</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决定了</a:t>
            </a:r>
            <a:r>
              <a:rPr lang="zh-CN" altLang="en-US" sz="28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如何去组织测试</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2800" dirty="0">
              <a:latin typeface="华文新魏" panose="02010800040101010101" pitchFamily="2" charset="-122"/>
              <a:ea typeface="华文新魏" panose="02010800040101010101" pitchFamily="2" charset="-122"/>
              <a:cs typeface="华文新魏" panose="02010800040101010101" pitchFamily="2" charset="-122"/>
            </a:endParaRPr>
          </a:p>
          <a:p>
            <a:pPr eaLnBrk="0" hangingPunct="0">
              <a:lnSpc>
                <a:spcPct val="200000"/>
              </a:lnSpc>
            </a:pP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如果测试的</a:t>
            </a:r>
            <a:r>
              <a:rPr lang="zh-CN" altLang="en-US" sz="2800" dirty="0">
                <a:solidFill>
                  <a:srgbClr val="0070C0"/>
                </a:solidFill>
                <a:latin typeface="华文新魏" panose="02010800040101010101" pitchFamily="2" charset="-122"/>
                <a:ea typeface="华文新魏" panose="02010800040101010101" pitchFamily="2" charset="-122"/>
                <a:cs typeface="华文新魏" panose="02010800040101010101" pitchFamily="2" charset="-122"/>
              </a:rPr>
              <a:t>目的</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是为了尽可能多地找出错误，</a:t>
            </a:r>
            <a:endParaRPr lang="zh-CN" altLang="en-US" sz="2800" dirty="0">
              <a:latin typeface="华文新魏" panose="02010800040101010101" pitchFamily="2" charset="-122"/>
              <a:ea typeface="华文新魏" panose="02010800040101010101" pitchFamily="2" charset="-122"/>
              <a:cs typeface="华文新魏" panose="02010800040101010101" pitchFamily="2" charset="-122"/>
            </a:endParaRPr>
          </a:p>
          <a:p>
            <a:pPr eaLnBrk="0" hangingPunct="0">
              <a:lnSpc>
                <a:spcPct val="200000"/>
              </a:lnSpc>
            </a:pP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那么测试就应该直接针对软件比较复杂的部分或是以前出错比较多的位置。</a:t>
            </a:r>
            <a:endParaRPr lang="zh-CN" altLang="en-US" sz="2800" dirty="0">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20"/>
                                        </p:tgtEl>
                                        <p:attrNameLst>
                                          <p:attrName>style.visibility</p:attrName>
                                        </p:attrNameLst>
                                      </p:cBhvr>
                                      <p:to>
                                        <p:strVal val="visible"/>
                                      </p:to>
                                    </p:set>
                                    <p:anim calcmode="lin" valueType="num">
                                      <p:cBhvr additive="base">
                                        <p:cTn id="7" dur="500" fill="hold"/>
                                        <p:tgtEl>
                                          <p:spTgt spid="214020"/>
                                        </p:tgtEl>
                                        <p:attrNameLst>
                                          <p:attrName>ppt_x</p:attrName>
                                        </p:attrNameLst>
                                      </p:cBhvr>
                                      <p:tavLst>
                                        <p:tav tm="0">
                                          <p:val>
                                            <p:strVal val="0-#ppt_w/2"/>
                                          </p:val>
                                        </p:tav>
                                        <p:tav tm="100000">
                                          <p:val>
                                            <p:strVal val="#ppt_x"/>
                                          </p:val>
                                        </p:tav>
                                      </p:tavLst>
                                    </p:anim>
                                    <p:anim calcmode="lin" valueType="num">
                                      <p:cBhvr additive="base">
                                        <p:cTn id="8"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20" name="AutoShape 4"/>
          <p:cNvSpPr/>
          <p:nvPr/>
        </p:nvSpPr>
        <p:spPr>
          <a:xfrm>
            <a:off x="2082800" y="1311275"/>
            <a:ext cx="4013200" cy="533400"/>
          </a:xfrm>
          <a:prstGeom prst="roundRect">
            <a:avLst>
              <a:gd name="adj" fmla="val 16667"/>
            </a:avLst>
          </a:prstGeom>
          <a:solidFill>
            <a:srgbClr val="308CC4"/>
          </a:solidFill>
          <a:ln w="9525"/>
          <a:scene3d>
            <a:camera prst="legacyPerspectiveTop">
              <a:rot lat="0" lon="0" rev="0"/>
            </a:camera>
            <a:lightRig rig="legacyFlat3" dir="b"/>
          </a:scene3d>
          <a:sp3d extrusionH="887400" prstMaterial="legacyMatte">
            <a:bevelT w="13500" h="13500" prst="angle"/>
            <a:bevelB w="13500" h="13500" prst="angle"/>
            <a:extrusionClr>
              <a:srgbClr val="308CC4"/>
            </a:extrusionClr>
          </a:sp3d>
        </p:spPr>
        <p:txBody>
          <a:bodyPr wrap="none" anchor="ctr">
            <a:flatTx/>
          </a:bodyPr>
          <a:lstStyle/>
          <a:p>
            <a:r>
              <a:rPr lang="zh-CN" altLang="en-US" sz="2800" dirty="0">
                <a:solidFill>
                  <a:schemeClr val="bg1"/>
                </a:solidFill>
                <a:latin typeface="Calibri" panose="020F0502020204030204" pitchFamily="34" charset="0"/>
                <a:ea typeface="宋体" panose="02010600030101010101" pitchFamily="2" charset="-122"/>
              </a:rPr>
              <a:t>软件测试的目的</a:t>
            </a:r>
            <a:endParaRPr lang="en-US" altLang="zh-CN" sz="2800" dirty="0">
              <a:solidFill>
                <a:schemeClr val="bg1"/>
              </a:solidFill>
              <a:latin typeface="Calibri" panose="020F0502020204030204" pitchFamily="34" charset="0"/>
              <a:ea typeface="宋体" panose="02010600030101010101" pitchFamily="2" charset="-122"/>
            </a:endParaRPr>
          </a:p>
        </p:txBody>
      </p:sp>
      <p:sp>
        <p:nvSpPr>
          <p:cNvPr id="14338" name="矩形 4"/>
          <p:cNvSpPr/>
          <p:nvPr/>
        </p:nvSpPr>
        <p:spPr>
          <a:xfrm>
            <a:off x="1412875" y="111125"/>
            <a:ext cx="9144000" cy="706755"/>
          </a:xfrm>
          <a:prstGeom prst="rect">
            <a:avLst/>
          </a:prstGeom>
          <a:noFill/>
          <a:ln w="9525">
            <a:noFill/>
          </a:ln>
        </p:spPr>
        <p:txBody>
          <a:bodyPr anchor="t">
            <a:spAutoFit/>
          </a:bodyPr>
          <a:lstStyle/>
          <a:p>
            <a:r>
              <a:rPr lang="zh-CN" altLang="en-US" sz="4000" dirty="0">
                <a:latin typeface="黑体" panose="02010609060101010101" pitchFamily="49" charset="-122"/>
                <a:ea typeface="黑体" panose="02010609060101010101" pitchFamily="49" charset="-122"/>
              </a:rPr>
              <a:t>软件测试技术   </a:t>
            </a:r>
            <a:endParaRPr lang="zh-CN" altLang="en-US" sz="4000" dirty="0">
              <a:latin typeface="黑体" panose="02010609060101010101" pitchFamily="49" charset="-122"/>
              <a:ea typeface="黑体" panose="02010609060101010101" pitchFamily="49" charset="-122"/>
            </a:endParaRPr>
          </a:p>
        </p:txBody>
      </p:sp>
      <p:sp>
        <p:nvSpPr>
          <p:cNvPr id="14339" name="矩形 6"/>
          <p:cNvSpPr/>
          <p:nvPr/>
        </p:nvSpPr>
        <p:spPr>
          <a:xfrm>
            <a:off x="1774825" y="2100263"/>
            <a:ext cx="8353425" cy="3538220"/>
          </a:xfrm>
          <a:prstGeom prst="rect">
            <a:avLst/>
          </a:prstGeom>
          <a:noFill/>
          <a:ln w="9525">
            <a:noFill/>
          </a:ln>
        </p:spPr>
        <p:txBody>
          <a:bodyPr anchor="t">
            <a:spAutoFit/>
          </a:bodyPr>
          <a:lstStyle/>
          <a:p>
            <a:pPr eaLnBrk="0" hangingPunct="0">
              <a:lnSpc>
                <a:spcPct val="200000"/>
              </a:lnSpc>
            </a:pP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       软件测试的</a:t>
            </a:r>
            <a:r>
              <a:rPr lang="zh-CN" altLang="en-US" sz="28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目的</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决定了</a:t>
            </a:r>
            <a:r>
              <a:rPr lang="zh-CN" altLang="en-US" sz="28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如何去组织测试</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2800" dirty="0">
              <a:latin typeface="华文新魏" panose="02010800040101010101" pitchFamily="2" charset="-122"/>
              <a:ea typeface="华文新魏" panose="02010800040101010101" pitchFamily="2" charset="-122"/>
              <a:cs typeface="华文新魏" panose="02010800040101010101" pitchFamily="2" charset="-122"/>
            </a:endParaRPr>
          </a:p>
          <a:p>
            <a:pPr eaLnBrk="0" hangingPunct="0">
              <a:lnSpc>
                <a:spcPct val="200000"/>
              </a:lnSpc>
            </a:pP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如果测试</a:t>
            </a:r>
            <a:r>
              <a:rPr lang="zh-CN" altLang="en-US" sz="2800" dirty="0">
                <a:solidFill>
                  <a:srgbClr val="0070C0"/>
                </a:solidFill>
                <a:latin typeface="华文新魏" panose="02010800040101010101" pitchFamily="2" charset="-122"/>
                <a:ea typeface="华文新魏" panose="02010800040101010101" pitchFamily="2" charset="-122"/>
                <a:cs typeface="华文新魏" panose="02010800040101010101" pitchFamily="2" charset="-122"/>
              </a:rPr>
              <a:t>目的</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是为了给最终用户提供具有一定可信度的质量评价，那么测试就应该直接针对在实际应用中会经常用到的商业假设。</a:t>
            </a: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   </a:t>
            </a:r>
            <a:r>
              <a:rPr lang="en-US" altLang="zh-CN" sz="2800" dirty="0">
                <a:latin typeface="Calibri" panose="020F0502020204030204" pitchFamily="34" charset="0"/>
                <a:ea typeface="宋体" panose="02010600030101010101" pitchFamily="2" charset="-122"/>
              </a:rPr>
              <a:t>   </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20"/>
                                        </p:tgtEl>
                                        <p:attrNameLst>
                                          <p:attrName>style.visibility</p:attrName>
                                        </p:attrNameLst>
                                      </p:cBhvr>
                                      <p:to>
                                        <p:strVal val="visible"/>
                                      </p:to>
                                    </p:set>
                                    <p:anim calcmode="lin" valueType="num">
                                      <p:cBhvr>
                                        <p:cTn id="7" dur="500" fill="hold"/>
                                        <p:tgtEl>
                                          <p:spTgt spid="214020"/>
                                        </p:tgtEl>
                                        <p:attrNameLst>
                                          <p:attrName>ppt_x</p:attrName>
                                        </p:attrNameLst>
                                      </p:cBhvr>
                                      <p:tavLst>
                                        <p:tav tm="0">
                                          <p:val>
                                            <p:strVal val="0-#ppt_w/2"/>
                                          </p:val>
                                        </p:tav>
                                        <p:tav tm="100000">
                                          <p:val>
                                            <p:strVal val="#ppt_x"/>
                                          </p:val>
                                        </p:tav>
                                      </p:tavLst>
                                    </p:anim>
                                    <p:anim calcmode="lin" valueType="num">
                                      <p:cBhvr>
                                        <p:cTn id="8"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20" name="AutoShape 4"/>
          <p:cNvSpPr/>
          <p:nvPr/>
        </p:nvSpPr>
        <p:spPr>
          <a:xfrm>
            <a:off x="2082800" y="1311275"/>
            <a:ext cx="4013200" cy="533400"/>
          </a:xfrm>
          <a:prstGeom prst="roundRect">
            <a:avLst>
              <a:gd name="adj" fmla="val 16667"/>
            </a:avLst>
          </a:prstGeom>
          <a:solidFill>
            <a:srgbClr val="308CC4"/>
          </a:solidFill>
          <a:ln w="9525"/>
          <a:scene3d>
            <a:camera prst="legacyPerspectiveTop">
              <a:rot lat="0" lon="0" rev="0"/>
            </a:camera>
            <a:lightRig rig="legacyFlat3" dir="b"/>
          </a:scene3d>
          <a:sp3d extrusionH="887400" prstMaterial="legacyMatte">
            <a:bevelT w="13500" h="13500" prst="angle"/>
            <a:bevelB w="13500" h="13500" prst="angle"/>
            <a:extrusionClr>
              <a:srgbClr val="308CC4"/>
            </a:extrusionClr>
          </a:sp3d>
        </p:spPr>
        <p:txBody>
          <a:bodyPr wrap="none" anchor="ctr">
            <a:flatTx/>
          </a:bodyPr>
          <a:lstStyle/>
          <a:p>
            <a:r>
              <a:rPr lang="zh-CN" altLang="en-US" sz="2800" dirty="0">
                <a:solidFill>
                  <a:schemeClr val="bg1"/>
                </a:solidFill>
                <a:latin typeface="Calibri" panose="020F0502020204030204" pitchFamily="34" charset="0"/>
                <a:ea typeface="宋体" panose="02010600030101010101" pitchFamily="2" charset="-122"/>
              </a:rPr>
              <a:t>软件测试的目的</a:t>
            </a:r>
            <a:endParaRPr lang="en-US" altLang="zh-CN" sz="2800" dirty="0">
              <a:solidFill>
                <a:schemeClr val="bg1"/>
              </a:solidFill>
              <a:latin typeface="Calibri" panose="020F0502020204030204" pitchFamily="34" charset="0"/>
              <a:ea typeface="宋体" panose="02010600030101010101" pitchFamily="2" charset="-122"/>
            </a:endParaRPr>
          </a:p>
        </p:txBody>
      </p:sp>
      <p:sp>
        <p:nvSpPr>
          <p:cNvPr id="15362" name="矩形 4"/>
          <p:cNvSpPr/>
          <p:nvPr/>
        </p:nvSpPr>
        <p:spPr>
          <a:xfrm>
            <a:off x="1412875" y="111125"/>
            <a:ext cx="9144000" cy="706755"/>
          </a:xfrm>
          <a:prstGeom prst="rect">
            <a:avLst/>
          </a:prstGeom>
          <a:noFill/>
          <a:ln w="9525">
            <a:noFill/>
          </a:ln>
        </p:spPr>
        <p:txBody>
          <a:bodyPr anchor="t">
            <a:spAutoFit/>
          </a:bodyPr>
          <a:lstStyle/>
          <a:p>
            <a:r>
              <a:rPr lang="zh-CN" altLang="en-US" sz="4000" dirty="0">
                <a:latin typeface="黑体" panose="02010609060101010101" pitchFamily="49" charset="-122"/>
                <a:ea typeface="黑体" panose="02010609060101010101" pitchFamily="49" charset="-122"/>
              </a:rPr>
              <a:t>软件测试技术   </a:t>
            </a:r>
            <a:endParaRPr lang="zh-CN" altLang="en-US" sz="4000" dirty="0">
              <a:latin typeface="黑体" panose="02010609060101010101" pitchFamily="49" charset="-122"/>
              <a:ea typeface="黑体" panose="02010609060101010101" pitchFamily="49" charset="-122"/>
            </a:endParaRPr>
          </a:p>
        </p:txBody>
      </p:sp>
      <p:sp>
        <p:nvSpPr>
          <p:cNvPr id="15363" name="矩形 6"/>
          <p:cNvSpPr/>
          <p:nvPr/>
        </p:nvSpPr>
        <p:spPr>
          <a:xfrm>
            <a:off x="2127250" y="2473325"/>
            <a:ext cx="8072438" cy="3538220"/>
          </a:xfrm>
          <a:prstGeom prst="rect">
            <a:avLst/>
          </a:prstGeom>
          <a:noFill/>
          <a:ln w="9525">
            <a:noFill/>
          </a:ln>
        </p:spPr>
        <p:txBody>
          <a:bodyPr anchor="t">
            <a:spAutoFit/>
          </a:bodyPr>
          <a:lstStyle/>
          <a:p>
            <a:pPr eaLnBrk="0" hangingPunct="0">
              <a:lnSpc>
                <a:spcPct val="200000"/>
              </a:lnSpc>
            </a:pPr>
            <a:r>
              <a:rPr lang="zh-CN" altLang="en-US" sz="2800" dirty="0">
                <a:latin typeface="Calibri" panose="020F0502020204030204" pitchFamily="34" charset="0"/>
                <a:ea typeface="宋体" panose="02010600030101010101" pitchFamily="2" charset="-122"/>
              </a:rPr>
              <a:t>       </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软件测试的</a:t>
            </a:r>
            <a:r>
              <a:rPr lang="zh-CN" altLang="en-US" sz="28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目的</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决定了</a:t>
            </a:r>
            <a:r>
              <a:rPr lang="zh-CN" altLang="en-US" sz="28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如何去组织测试</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2800" dirty="0">
              <a:latin typeface="华文新魏" panose="02010800040101010101" pitchFamily="2" charset="-122"/>
              <a:ea typeface="华文新魏" panose="02010800040101010101" pitchFamily="2" charset="-122"/>
              <a:cs typeface="华文新魏" panose="02010800040101010101" pitchFamily="2" charset="-122"/>
            </a:endParaRPr>
          </a:p>
          <a:p>
            <a:pPr eaLnBrk="0" hangingPunct="0">
              <a:lnSpc>
                <a:spcPct val="200000"/>
              </a:lnSpc>
            </a:pP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      不同的机构会有不同的测试目的；相同的机构也可能有不同测试目的，可能是测试不同区域或是对同一区域的不同层次的测试。</a:t>
            </a: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  </a:t>
            </a:r>
            <a:r>
              <a:rPr lang="en-US" altLang="zh-CN" sz="2800" dirty="0">
                <a:latin typeface="Calibri" panose="020F0502020204030204" pitchFamily="34" charset="0"/>
                <a:ea typeface="宋体" panose="02010600030101010101" pitchFamily="2" charset="-122"/>
              </a:rPr>
              <a:t>     </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20"/>
                                        </p:tgtEl>
                                        <p:attrNameLst>
                                          <p:attrName>style.visibility</p:attrName>
                                        </p:attrNameLst>
                                      </p:cBhvr>
                                      <p:to>
                                        <p:strVal val="visible"/>
                                      </p:to>
                                    </p:set>
                                    <p:anim calcmode="lin" valueType="num">
                                      <p:cBhvr>
                                        <p:cTn id="7" dur="500" fill="hold"/>
                                        <p:tgtEl>
                                          <p:spTgt spid="214020"/>
                                        </p:tgtEl>
                                        <p:attrNameLst>
                                          <p:attrName>ppt_x</p:attrName>
                                        </p:attrNameLst>
                                      </p:cBhvr>
                                      <p:tavLst>
                                        <p:tav tm="0">
                                          <p:val>
                                            <p:strVal val="0-#ppt_w/2"/>
                                          </p:val>
                                        </p:tav>
                                        <p:tav tm="100000">
                                          <p:val>
                                            <p:strVal val="#ppt_x"/>
                                          </p:val>
                                        </p:tav>
                                      </p:tavLst>
                                    </p:anim>
                                    <p:anim calcmode="lin" valueType="num">
                                      <p:cBhvr>
                                        <p:cTn id="8"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p:cNvSpPr>
          <p:nvPr>
            <p:ph type="title"/>
          </p:nvPr>
        </p:nvSpPr>
        <p:spPr>
          <a:xfrm>
            <a:off x="1825625" y="152400"/>
            <a:ext cx="8540750" cy="800100"/>
          </a:xfrm>
        </p:spPr>
        <p:txBody>
          <a:bodyPr vert="horz" wrap="square" lIns="91440" tIns="45720" rIns="91440" bIns="45720" anchor="ctr"/>
          <a:lstStyle/>
          <a:p>
            <a:pPr eaLnBrk="1" hangingPunct="1"/>
            <a:r>
              <a:rPr lang="zh-CN" altLang="en-US" dirty="0"/>
              <a:t>软件测试的目的 </a:t>
            </a:r>
            <a:endParaRPr lang="zh-CN" altLang="en-US" dirty="0"/>
          </a:p>
        </p:txBody>
      </p:sp>
      <p:sp>
        <p:nvSpPr>
          <p:cNvPr id="9219" name="Rectangle 3"/>
          <p:cNvSpPr>
            <a:spLocks noGrp="1" noRot="1"/>
          </p:cNvSpPr>
          <p:nvPr>
            <p:ph idx="1"/>
          </p:nvPr>
        </p:nvSpPr>
        <p:spPr>
          <a:xfrm>
            <a:off x="1825625" y="952500"/>
            <a:ext cx="8540750" cy="5884863"/>
          </a:xfrm>
        </p:spPr>
        <p:txBody>
          <a:bodyPr vert="horz" wrap="square" lIns="91440" tIns="45720" rIns="91440" bIns="45720" anchor="t"/>
          <a:lstStyle/>
          <a:p>
            <a:pPr eaLnBrk="1" hangingPunct="1">
              <a:lnSpc>
                <a:spcPct val="150000"/>
              </a:lnSpc>
            </a:pPr>
            <a:r>
              <a:rPr lang="en-US" altLang="zh-CN" sz="2800" dirty="0"/>
              <a:t>  </a:t>
            </a:r>
            <a:r>
              <a:rPr lang="zh-CN" altLang="zh-CN" sz="2800" dirty="0"/>
              <a:t>基于不同的立场，存在着两种完全不同的</a:t>
            </a:r>
            <a:r>
              <a:rPr lang="zh-CN" altLang="zh-CN" sz="2800" u="sng" dirty="0">
                <a:solidFill>
                  <a:schemeClr val="accent2"/>
                </a:solidFill>
              </a:rPr>
              <a:t>测试目的</a:t>
            </a:r>
            <a:r>
              <a:rPr lang="zh-CN" altLang="en-US" sz="2800" u="sng" dirty="0">
                <a:solidFill>
                  <a:schemeClr val="accent2"/>
                </a:solidFill>
              </a:rPr>
              <a:t>：</a:t>
            </a:r>
            <a:endParaRPr lang="zh-CN" altLang="en-US" sz="2800" u="sng" dirty="0">
              <a:solidFill>
                <a:schemeClr val="accent2"/>
              </a:solidFill>
            </a:endParaRPr>
          </a:p>
          <a:p>
            <a:pPr lvl="1" eaLnBrk="1" hangingPunct="1">
              <a:lnSpc>
                <a:spcPct val="150000"/>
              </a:lnSpc>
              <a:spcBef>
                <a:spcPct val="30000"/>
              </a:spcBef>
              <a:spcAft>
                <a:spcPct val="15000"/>
              </a:spcAft>
            </a:pPr>
            <a:r>
              <a:rPr lang="zh-CN" altLang="en-US" b="1" dirty="0">
                <a:solidFill>
                  <a:srgbClr val="00B050"/>
                </a:solidFill>
              </a:rPr>
              <a:t>用户角度</a:t>
            </a:r>
            <a:r>
              <a:rPr lang="zh-CN" altLang="en-US" dirty="0">
                <a:solidFill>
                  <a:srgbClr val="00B050"/>
                </a:solidFill>
              </a:rPr>
              <a:t>：</a:t>
            </a:r>
            <a:endParaRPr lang="en-US" altLang="zh-CN" dirty="0">
              <a:solidFill>
                <a:srgbClr val="00B050"/>
              </a:solidFill>
            </a:endParaRPr>
          </a:p>
          <a:p>
            <a:pPr lvl="1" eaLnBrk="1" hangingPunct="1">
              <a:lnSpc>
                <a:spcPct val="150000"/>
              </a:lnSpc>
              <a:spcBef>
                <a:spcPct val="30000"/>
              </a:spcBef>
              <a:spcAft>
                <a:spcPct val="15000"/>
              </a:spcAft>
            </a:pPr>
            <a:r>
              <a:rPr lang="zh-CN" altLang="en-US" dirty="0"/>
              <a:t>希望软件测试暴露软件中隐藏的错误和缺陷，便于考虑是否接受产品。</a:t>
            </a:r>
            <a:endParaRPr lang="zh-CN" altLang="en-US" dirty="0"/>
          </a:p>
          <a:p>
            <a:pPr lvl="1" eaLnBrk="1" hangingPunct="1">
              <a:lnSpc>
                <a:spcPct val="150000"/>
              </a:lnSpc>
              <a:spcBef>
                <a:spcPct val="30000"/>
              </a:spcBef>
              <a:spcAft>
                <a:spcPct val="15000"/>
              </a:spcAft>
            </a:pPr>
            <a:r>
              <a:rPr lang="zh-CN" altLang="en-US" b="1" dirty="0">
                <a:solidFill>
                  <a:srgbClr val="00B050"/>
                </a:solidFill>
              </a:rPr>
              <a:t>软件开发者角度</a:t>
            </a:r>
            <a:r>
              <a:rPr lang="zh-CN" altLang="en-US" dirty="0">
                <a:solidFill>
                  <a:srgbClr val="00B050"/>
                </a:solidFill>
              </a:rPr>
              <a:t>：</a:t>
            </a:r>
            <a:endParaRPr lang="en-US" altLang="zh-CN" dirty="0">
              <a:solidFill>
                <a:srgbClr val="00B050"/>
              </a:solidFill>
            </a:endParaRPr>
          </a:p>
          <a:p>
            <a:pPr lvl="1" eaLnBrk="1" hangingPunct="1">
              <a:lnSpc>
                <a:spcPct val="150000"/>
              </a:lnSpc>
              <a:spcBef>
                <a:spcPct val="30000"/>
              </a:spcBef>
              <a:spcAft>
                <a:spcPct val="15000"/>
              </a:spcAft>
            </a:pPr>
            <a:r>
              <a:rPr lang="zh-CN" altLang="en-US" dirty="0"/>
              <a:t>希望测试成为表明软件产品中不存在错误的过程，验证被测软件已正确的实现了用户的需求，确立人们对软件质量的信心。</a:t>
            </a:r>
            <a:endParaRPr lang="zh-CN" altLang="en-US" dirty="0"/>
          </a:p>
          <a:p>
            <a:pPr lvl="1" eaLnBrk="1" hangingPunct="1">
              <a:spcBef>
                <a:spcPct val="30000"/>
              </a:spcBef>
              <a:spcAft>
                <a:spcPct val="15000"/>
              </a:spcAft>
            </a:pP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charRg st="0" end="27"/>
                                            </p:txEl>
                                          </p:spTgt>
                                        </p:tgtEl>
                                        <p:attrNameLst>
                                          <p:attrName>style.visibility</p:attrName>
                                        </p:attrNameLst>
                                      </p:cBhvr>
                                      <p:to>
                                        <p:strVal val="visible"/>
                                      </p:to>
                                    </p:set>
                                    <p:anim calcmode="lin" valueType="num">
                                      <p:cBhvr additive="base">
                                        <p:cTn id="7" dur="500" fill="hold"/>
                                        <p:tgtEl>
                                          <p:spTgt spid="9219">
                                            <p:txEl>
                                              <p:charRg st="0" end="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charRg st="27" end="33"/>
                                            </p:txEl>
                                          </p:spTgt>
                                        </p:tgtEl>
                                        <p:attrNameLst>
                                          <p:attrName>style.visibility</p:attrName>
                                        </p:attrNameLst>
                                      </p:cBhvr>
                                      <p:to>
                                        <p:strVal val="visible"/>
                                      </p:to>
                                    </p:set>
                                    <p:anim calcmode="lin" valueType="num">
                                      <p:cBhvr additive="base">
                                        <p:cTn id="13" dur="500" fill="hold"/>
                                        <p:tgtEl>
                                          <p:spTgt spid="9219">
                                            <p:txEl>
                                              <p:charRg st="27" end="3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charRg st="27" end="3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19">
                                            <p:txEl>
                                              <p:charRg st="33" end="65"/>
                                            </p:txEl>
                                          </p:spTgt>
                                        </p:tgtEl>
                                        <p:attrNameLst>
                                          <p:attrName>style.visibility</p:attrName>
                                        </p:attrNameLst>
                                      </p:cBhvr>
                                      <p:to>
                                        <p:strVal val="visible"/>
                                      </p:to>
                                    </p:set>
                                    <p:anim calcmode="lin" valueType="num">
                                      <p:cBhvr additive="base">
                                        <p:cTn id="19" dur="500" fill="hold"/>
                                        <p:tgtEl>
                                          <p:spTgt spid="9219">
                                            <p:txEl>
                                              <p:charRg st="33" end="6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charRg st="33" end="6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219">
                                            <p:txEl>
                                              <p:charRg st="65" end="74"/>
                                            </p:txEl>
                                          </p:spTgt>
                                        </p:tgtEl>
                                        <p:attrNameLst>
                                          <p:attrName>style.visibility</p:attrName>
                                        </p:attrNameLst>
                                      </p:cBhvr>
                                      <p:to>
                                        <p:strVal val="visible"/>
                                      </p:to>
                                    </p:set>
                                    <p:anim calcmode="lin" valueType="num">
                                      <p:cBhvr additive="base">
                                        <p:cTn id="25" dur="500" fill="hold"/>
                                        <p:tgtEl>
                                          <p:spTgt spid="9219">
                                            <p:txEl>
                                              <p:charRg st="65" end="7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charRg st="65" end="7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219">
                                            <p:txEl>
                                              <p:charRg st="74" end="129"/>
                                            </p:txEl>
                                          </p:spTgt>
                                        </p:tgtEl>
                                        <p:attrNameLst>
                                          <p:attrName>style.visibility</p:attrName>
                                        </p:attrNameLst>
                                      </p:cBhvr>
                                      <p:to>
                                        <p:strVal val="visible"/>
                                      </p:to>
                                    </p:set>
                                    <p:anim calcmode="lin" valueType="num">
                                      <p:cBhvr additive="base">
                                        <p:cTn id="31" dur="500" fill="hold"/>
                                        <p:tgtEl>
                                          <p:spTgt spid="9219">
                                            <p:txEl>
                                              <p:charRg st="74" end="12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charRg st="74" end="12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p:cNvSpPr>
          <p:nvPr>
            <p:ph type="title" idx="4294967295"/>
          </p:nvPr>
        </p:nvSpPr>
        <p:spPr>
          <a:xfrm>
            <a:off x="1825625" y="228600"/>
            <a:ext cx="8540750" cy="1143000"/>
          </a:xfrm>
        </p:spPr>
        <p:txBody>
          <a:bodyPr vert="horz" wrap="square" lIns="91440" tIns="45720" rIns="91440" bIns="45720" anchor="ctr"/>
          <a:lstStyle/>
          <a:p>
            <a:pPr eaLnBrk="1" hangingPunct="1"/>
            <a:r>
              <a:rPr lang="zh-CN" altLang="zh-CN" dirty="0"/>
              <a:t>软件测试的目的</a:t>
            </a:r>
            <a:r>
              <a:rPr lang="en-US" altLang="zh-CN" dirty="0"/>
              <a:t> </a:t>
            </a:r>
            <a:endParaRPr lang="zh-CN" altLang="en-US" dirty="0"/>
          </a:p>
        </p:txBody>
      </p:sp>
      <p:sp>
        <p:nvSpPr>
          <p:cNvPr id="11267" name="Rectangle 3"/>
          <p:cNvSpPr>
            <a:spLocks noGrp="1" noRot="1"/>
          </p:cNvSpPr>
          <p:nvPr>
            <p:ph type="body" idx="4294967295"/>
          </p:nvPr>
        </p:nvSpPr>
        <p:spPr>
          <a:xfrm>
            <a:off x="1981200" y="1141413"/>
            <a:ext cx="8229600" cy="5610225"/>
          </a:xfrm>
        </p:spPr>
        <p:txBody>
          <a:bodyPr vert="horz" wrap="square" lIns="91440" tIns="45720" rIns="91440" bIns="45720" anchor="t"/>
          <a:lstStyle/>
          <a:p>
            <a:pPr eaLnBrk="1" hangingPunct="1">
              <a:lnSpc>
                <a:spcPct val="200000"/>
              </a:lnSpc>
              <a:buFont typeface="Wingdings" panose="05000000000000000000" pitchFamily="2" charset="2"/>
              <a:buNone/>
            </a:pPr>
            <a:r>
              <a:rPr lang="zh-CN" altLang="zh-CN" sz="2800" b="1" dirty="0"/>
              <a:t>换言之，测试的目的是</a:t>
            </a:r>
            <a:r>
              <a:rPr lang="zh-CN" altLang="en-US" sz="2800" b="1" dirty="0"/>
              <a:t>：</a:t>
            </a:r>
            <a:endParaRPr lang="zh-CN" altLang="en-US" sz="2800" b="1" dirty="0"/>
          </a:p>
          <a:p>
            <a:pPr eaLnBrk="1" hangingPunct="1">
              <a:lnSpc>
                <a:spcPct val="200000"/>
              </a:lnSpc>
            </a:pPr>
            <a:r>
              <a:rPr lang="en-US" altLang="zh-CN" sz="2800" dirty="0"/>
              <a:t>1</a:t>
            </a:r>
            <a:r>
              <a:rPr lang="zh-CN" altLang="en-US" sz="2800" dirty="0"/>
              <a:t>、</a:t>
            </a:r>
            <a:r>
              <a:rPr lang="zh-CN" altLang="zh-CN" sz="2800" dirty="0"/>
              <a:t>想以最少的时间和人力，系统地</a:t>
            </a:r>
            <a:r>
              <a:rPr lang="zh-CN" altLang="zh-CN" sz="2800" dirty="0">
                <a:solidFill>
                  <a:srgbClr val="00B050"/>
                </a:solidFill>
              </a:rPr>
              <a:t>找出</a:t>
            </a:r>
            <a:r>
              <a:rPr lang="zh-CN" altLang="zh-CN" sz="2800" dirty="0"/>
              <a:t>软件中潜在的各种错误和缺陷。如果我们成功地实施了测试，我们就能够发现软件中的错误</a:t>
            </a:r>
            <a:r>
              <a:rPr lang="zh-CN" altLang="en-US" sz="2800" dirty="0"/>
              <a:t>。</a:t>
            </a:r>
            <a:endParaRPr lang="zh-CN" altLang="en-US" sz="2800" dirty="0"/>
          </a:p>
          <a:p>
            <a:pPr eaLnBrk="1" hangingPunct="1">
              <a:lnSpc>
                <a:spcPct val="200000"/>
              </a:lnSpc>
            </a:pPr>
            <a:r>
              <a:rPr lang="en-US" altLang="zh-CN" sz="2800" dirty="0"/>
              <a:t>2</a:t>
            </a:r>
            <a:r>
              <a:rPr lang="zh-CN" altLang="en-US" sz="2800" dirty="0"/>
              <a:t>、</a:t>
            </a:r>
            <a:r>
              <a:rPr lang="zh-CN" altLang="zh-CN" sz="2800" dirty="0"/>
              <a:t>测试的附带收获，它能够</a:t>
            </a:r>
            <a:r>
              <a:rPr lang="zh-CN" altLang="zh-CN" sz="2800" b="1" dirty="0">
                <a:solidFill>
                  <a:srgbClr val="00B050"/>
                </a:solidFill>
              </a:rPr>
              <a:t>证明</a:t>
            </a:r>
            <a:r>
              <a:rPr lang="zh-CN" altLang="zh-CN" sz="2800" dirty="0"/>
              <a:t>软件的功能和性能与需求说明相符合</a:t>
            </a:r>
            <a:r>
              <a:rPr lang="zh-CN" altLang="en-US" sz="2800" dirty="0"/>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charRg st="12" end="70"/>
                                            </p:txEl>
                                          </p:spTgt>
                                        </p:tgtEl>
                                        <p:attrNameLst>
                                          <p:attrName>style.visibility</p:attrName>
                                        </p:attrNameLst>
                                      </p:cBhvr>
                                      <p:to>
                                        <p:strVal val="visible"/>
                                      </p:to>
                                    </p:set>
                                    <p:anim calcmode="lin" valueType="num">
                                      <p:cBhvr additive="base">
                                        <p:cTn id="7" dur="500" fill="hold"/>
                                        <p:tgtEl>
                                          <p:spTgt spid="11267">
                                            <p:txEl>
                                              <p:charRg st="12" end="7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charRg st="12" end="7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charRg st="70" end="101"/>
                                            </p:txEl>
                                          </p:spTgt>
                                        </p:tgtEl>
                                        <p:attrNameLst>
                                          <p:attrName>style.visibility</p:attrName>
                                        </p:attrNameLst>
                                      </p:cBhvr>
                                      <p:to>
                                        <p:strVal val="visible"/>
                                      </p:to>
                                    </p:set>
                                    <p:anim calcmode="lin" valueType="num">
                                      <p:cBhvr additive="base">
                                        <p:cTn id="13" dur="500" fill="hold"/>
                                        <p:tgtEl>
                                          <p:spTgt spid="11267">
                                            <p:txEl>
                                              <p:charRg st="70" end="10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charRg st="70" end="10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p:cNvSpPr>
          <p:nvPr>
            <p:ph type="title" idx="4294967295"/>
          </p:nvPr>
        </p:nvSpPr>
        <p:spPr>
          <a:xfrm>
            <a:off x="1825625" y="228600"/>
            <a:ext cx="8540750" cy="1143000"/>
          </a:xfrm>
        </p:spPr>
        <p:txBody>
          <a:bodyPr vert="horz" wrap="square" lIns="91440" tIns="45720" rIns="91440" bIns="45720" anchor="ctr"/>
          <a:lstStyle/>
          <a:p>
            <a:pPr eaLnBrk="1" hangingPunct="1"/>
            <a:r>
              <a:rPr lang="zh-CN" altLang="zh-CN" dirty="0"/>
              <a:t>软件测试的目的</a:t>
            </a:r>
            <a:r>
              <a:rPr lang="en-US" altLang="zh-CN" dirty="0"/>
              <a:t> </a:t>
            </a:r>
            <a:endParaRPr lang="zh-CN" altLang="en-US" dirty="0"/>
          </a:p>
        </p:txBody>
      </p:sp>
      <p:sp>
        <p:nvSpPr>
          <p:cNvPr id="11267" name="Rectangle 3"/>
          <p:cNvSpPr>
            <a:spLocks noGrp="1" noRot="1"/>
          </p:cNvSpPr>
          <p:nvPr>
            <p:ph type="body" idx="4294967295"/>
          </p:nvPr>
        </p:nvSpPr>
        <p:spPr>
          <a:xfrm>
            <a:off x="1981200" y="1141413"/>
            <a:ext cx="8229600" cy="5610225"/>
          </a:xfrm>
        </p:spPr>
        <p:txBody>
          <a:bodyPr vert="horz" wrap="square" lIns="91440" tIns="45720" rIns="91440" bIns="45720" anchor="t"/>
          <a:lstStyle/>
          <a:p>
            <a:pPr eaLnBrk="1" hangingPunct="1">
              <a:lnSpc>
                <a:spcPct val="200000"/>
              </a:lnSpc>
              <a:buFont typeface="Wingdings" panose="05000000000000000000" pitchFamily="2" charset="2"/>
              <a:buNone/>
            </a:pPr>
            <a:r>
              <a:rPr lang="zh-CN" altLang="zh-CN" sz="2800" b="1" dirty="0"/>
              <a:t>换言之，测试的目的是</a:t>
            </a:r>
            <a:r>
              <a:rPr lang="zh-CN" altLang="en-US" sz="2800" b="1" dirty="0"/>
              <a:t>：</a:t>
            </a:r>
            <a:endParaRPr lang="zh-CN" altLang="en-US" sz="2800" b="1" dirty="0"/>
          </a:p>
          <a:p>
            <a:pPr eaLnBrk="1" hangingPunct="1">
              <a:lnSpc>
                <a:spcPct val="200000"/>
              </a:lnSpc>
            </a:pPr>
            <a:r>
              <a:rPr lang="en-US" altLang="zh-CN" sz="2800" dirty="0"/>
              <a:t>3</a:t>
            </a:r>
            <a:r>
              <a:rPr lang="zh-CN" altLang="en-US" sz="2800" dirty="0"/>
              <a:t>、</a:t>
            </a:r>
            <a:r>
              <a:rPr lang="zh-CN" altLang="zh-CN" sz="2800" dirty="0"/>
              <a:t>实施测试收集到的测试结果数据为可靠性分析</a:t>
            </a:r>
            <a:r>
              <a:rPr lang="zh-CN" altLang="zh-CN" sz="2800" b="1" dirty="0">
                <a:solidFill>
                  <a:srgbClr val="00B050"/>
                </a:solidFill>
              </a:rPr>
              <a:t>提供</a:t>
            </a:r>
            <a:r>
              <a:rPr lang="zh-CN" altLang="zh-CN" sz="2800" dirty="0"/>
              <a:t>了依据</a:t>
            </a:r>
            <a:r>
              <a:rPr lang="zh-CN" altLang="en-US" sz="2800" dirty="0"/>
              <a:t>。</a:t>
            </a:r>
            <a:endParaRPr lang="zh-CN" altLang="en-US" sz="2800" dirty="0"/>
          </a:p>
          <a:p>
            <a:pPr eaLnBrk="1" hangingPunct="1">
              <a:lnSpc>
                <a:spcPct val="200000"/>
              </a:lnSpc>
            </a:pPr>
            <a:r>
              <a:rPr lang="en-US" altLang="zh-CN" sz="2800" dirty="0"/>
              <a:t>4</a:t>
            </a:r>
            <a:r>
              <a:rPr lang="zh-CN" altLang="en-US" sz="2800" dirty="0"/>
              <a:t>、</a:t>
            </a:r>
            <a:r>
              <a:rPr lang="zh-CN" altLang="zh-CN" sz="2800" dirty="0"/>
              <a:t>测试不能表明软件中不存在错误，它只能</a:t>
            </a:r>
            <a:r>
              <a:rPr lang="zh-CN" altLang="zh-CN" sz="2800" b="1" dirty="0">
                <a:solidFill>
                  <a:srgbClr val="00B050"/>
                </a:solidFill>
              </a:rPr>
              <a:t>说明</a:t>
            </a:r>
            <a:r>
              <a:rPr lang="zh-CN" altLang="zh-CN" sz="2800" dirty="0"/>
              <a:t>软件中存在错误。</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 calcmode="lin" valueType="num">
                                      <p:cBhvr>
                                        <p:cTn id="7"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p:cTn id="8"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anim calcmode="lin" valueType="num">
                                      <p:cBhvr>
                                        <p:cTn id="13"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p:cTn id="14"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20" name="AutoShape 4"/>
          <p:cNvSpPr/>
          <p:nvPr/>
        </p:nvSpPr>
        <p:spPr>
          <a:xfrm>
            <a:off x="2082800" y="1311275"/>
            <a:ext cx="4013200" cy="533400"/>
          </a:xfrm>
          <a:prstGeom prst="roundRect">
            <a:avLst>
              <a:gd name="adj" fmla="val 16667"/>
            </a:avLst>
          </a:prstGeom>
          <a:solidFill>
            <a:srgbClr val="308CC4"/>
          </a:solidFill>
          <a:ln w="9525"/>
          <a:scene3d>
            <a:camera prst="legacyPerspectiveTop">
              <a:rot lat="0" lon="0" rev="0"/>
            </a:camera>
            <a:lightRig rig="legacyFlat3" dir="b"/>
          </a:scene3d>
          <a:sp3d extrusionH="887400" prstMaterial="legacyMatte">
            <a:bevelT w="13500" h="13500" prst="angle"/>
            <a:bevelB w="13500" h="13500" prst="angle"/>
            <a:extrusionClr>
              <a:srgbClr val="308CC4"/>
            </a:extrusionClr>
          </a:sp3d>
        </p:spPr>
        <p:txBody>
          <a:bodyPr wrap="none" anchor="ctr">
            <a:flatTx/>
          </a:bodyPr>
          <a:lstStyle/>
          <a:p>
            <a:r>
              <a:rPr lang="zh-CN" altLang="en-US" sz="2800" dirty="0">
                <a:solidFill>
                  <a:schemeClr val="bg1"/>
                </a:solidFill>
                <a:latin typeface="华文新魏" panose="02010800040101010101" pitchFamily="2" charset="-122"/>
                <a:ea typeface="华文新魏" panose="02010800040101010101" pitchFamily="2" charset="-122"/>
              </a:rPr>
              <a:t>软件测试的原则</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25602" name="矩形 4"/>
          <p:cNvSpPr/>
          <p:nvPr/>
        </p:nvSpPr>
        <p:spPr>
          <a:xfrm>
            <a:off x="1524000" y="0"/>
            <a:ext cx="9144000" cy="706755"/>
          </a:xfrm>
          <a:prstGeom prst="rect">
            <a:avLst/>
          </a:prstGeom>
          <a:noFill/>
          <a:ln w="9525">
            <a:noFill/>
          </a:ln>
        </p:spPr>
        <p:txBody>
          <a:bodyPr anchor="t">
            <a:spAutoFit/>
          </a:bodyPr>
          <a:lstStyle/>
          <a:p>
            <a:r>
              <a:rPr lang="zh-CN" altLang="en-US" sz="4000" dirty="0">
                <a:latin typeface="黑体" panose="02010609060101010101" pitchFamily="49" charset="-122"/>
                <a:ea typeface="黑体" panose="02010609060101010101" pitchFamily="49" charset="-122"/>
              </a:rPr>
              <a:t>软件测试技术</a:t>
            </a:r>
            <a:endParaRPr lang="zh-CN" altLang="en-US" sz="4000" dirty="0">
              <a:latin typeface="黑体" panose="02010609060101010101" pitchFamily="49" charset="-122"/>
              <a:ea typeface="黑体" panose="02010609060101010101" pitchFamily="49" charset="-122"/>
            </a:endParaRPr>
          </a:p>
        </p:txBody>
      </p:sp>
      <p:sp>
        <p:nvSpPr>
          <p:cNvPr id="25603" name="矩形 6"/>
          <p:cNvSpPr/>
          <p:nvPr/>
        </p:nvSpPr>
        <p:spPr>
          <a:xfrm>
            <a:off x="2098675" y="2139950"/>
            <a:ext cx="8318500" cy="3969385"/>
          </a:xfrm>
          <a:prstGeom prst="rect">
            <a:avLst/>
          </a:prstGeom>
          <a:noFill/>
          <a:ln w="9525">
            <a:noFill/>
          </a:ln>
        </p:spPr>
        <p:txBody>
          <a:bodyPr anchor="t">
            <a:spAutoFit/>
          </a:bodyPr>
          <a:lstStyle/>
          <a:p>
            <a:pPr>
              <a:lnSpc>
                <a:spcPct val="150000"/>
              </a:lnSpc>
            </a:pPr>
            <a:r>
              <a:rPr lang="zh-CN" altLang="en-US" sz="2800" dirty="0">
                <a:latin typeface="Calibri" panose="020F0502020204030204" pitchFamily="34" charset="0"/>
                <a:ea typeface="宋体" panose="02010600030101010101" pitchFamily="2" charset="-122"/>
              </a:rPr>
              <a:t>        </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基于软件测试是为了寻找软件的错误与缺陷，评估与提高软件质量，我们提出一组如下测试原则：</a:t>
            </a:r>
            <a:endParaRPr lang="zh-CN" altLang="en-US" sz="2800" dirty="0">
              <a:latin typeface="华文新魏" panose="02010800040101010101" pitchFamily="2" charset="-122"/>
              <a:ea typeface="华文新魏" panose="02010800040101010101" pitchFamily="2" charset="-122"/>
              <a:cs typeface="华文新魏" panose="02010800040101010101" pitchFamily="2" charset="-122"/>
            </a:endParaRPr>
          </a:p>
          <a:p>
            <a:pPr>
              <a:lnSpc>
                <a:spcPct val="150000"/>
              </a:lnSpc>
            </a:pP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、所有的软件测试都应</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追溯到用户需求</a:t>
            </a:r>
            <a:endPar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50000"/>
              </a:lnSpc>
            </a:pP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2</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、应当把“</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尽早地和不断</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地进行软件测试”作为软件测试者的座右铭</a:t>
            </a:r>
            <a:endParaRPr lang="zh-CN" altLang="en-US" sz="2800" dirty="0">
              <a:latin typeface="华文新魏" panose="02010800040101010101" pitchFamily="2" charset="-122"/>
              <a:ea typeface="华文新魏" panose="02010800040101010101" pitchFamily="2" charset="-122"/>
              <a:cs typeface="华文新魏" panose="02010800040101010101" pitchFamily="2" charset="-122"/>
            </a:endParaRPr>
          </a:p>
          <a:p>
            <a:pPr>
              <a:lnSpc>
                <a:spcPct val="150000"/>
              </a:lnSpc>
            </a:pP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3</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完全测试</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是不可能的，测试需要终止</a:t>
            </a: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  </a:t>
            </a:r>
            <a:r>
              <a:rPr lang="en-US" altLang="zh-CN" sz="2800" dirty="0">
                <a:latin typeface="Calibri" panose="020F0502020204030204" pitchFamily="34" charset="0"/>
                <a:ea typeface="宋体" panose="02010600030101010101" pitchFamily="2" charset="-122"/>
              </a:rPr>
              <a:t>  </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20"/>
                                        </p:tgtEl>
                                        <p:attrNameLst>
                                          <p:attrName>style.visibility</p:attrName>
                                        </p:attrNameLst>
                                      </p:cBhvr>
                                      <p:to>
                                        <p:strVal val="visible"/>
                                      </p:to>
                                    </p:set>
                                    <p:anim calcmode="lin" valueType="num">
                                      <p:cBhvr additive="base">
                                        <p:cTn id="7" dur="500" fill="hold"/>
                                        <p:tgtEl>
                                          <p:spTgt spid="214020"/>
                                        </p:tgtEl>
                                        <p:attrNameLst>
                                          <p:attrName>ppt_x</p:attrName>
                                        </p:attrNameLst>
                                      </p:cBhvr>
                                      <p:tavLst>
                                        <p:tav tm="0">
                                          <p:val>
                                            <p:strVal val="0-#ppt_w/2"/>
                                          </p:val>
                                        </p:tav>
                                        <p:tav tm="100000">
                                          <p:val>
                                            <p:strVal val="#ppt_x"/>
                                          </p:val>
                                        </p:tav>
                                      </p:tavLst>
                                    </p:anim>
                                    <p:anim calcmode="lin" valueType="num">
                                      <p:cBhvr additive="base">
                                        <p:cTn id="8"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20" name="AutoShape 4"/>
          <p:cNvSpPr/>
          <p:nvPr/>
        </p:nvSpPr>
        <p:spPr>
          <a:xfrm>
            <a:off x="2082800" y="1311275"/>
            <a:ext cx="4013200" cy="533400"/>
          </a:xfrm>
          <a:prstGeom prst="roundRect">
            <a:avLst>
              <a:gd name="adj" fmla="val 16667"/>
            </a:avLst>
          </a:prstGeom>
          <a:solidFill>
            <a:srgbClr val="308CC4"/>
          </a:solidFill>
          <a:ln w="9525"/>
          <a:scene3d>
            <a:camera prst="legacyPerspectiveTop">
              <a:rot lat="0" lon="0" rev="0"/>
            </a:camera>
            <a:lightRig rig="legacyFlat3" dir="b"/>
          </a:scene3d>
          <a:sp3d extrusionH="887400" prstMaterial="legacyMatte">
            <a:bevelT w="13500" h="13500" prst="angle"/>
            <a:bevelB w="13500" h="13500" prst="angle"/>
            <a:extrusionClr>
              <a:srgbClr val="308CC4"/>
            </a:extrusionClr>
          </a:sp3d>
        </p:spPr>
        <p:txBody>
          <a:bodyPr wrap="none" anchor="ctr">
            <a:flatTx/>
          </a:bodyPr>
          <a:lstStyle/>
          <a:p>
            <a:r>
              <a:rPr lang="zh-CN" altLang="en-US" sz="2800" dirty="0">
                <a:solidFill>
                  <a:schemeClr val="bg1"/>
                </a:solidFill>
                <a:latin typeface="Calibri" panose="020F0502020204030204" pitchFamily="34" charset="0"/>
                <a:ea typeface="宋体" panose="02010600030101010101" pitchFamily="2" charset="-122"/>
              </a:rPr>
              <a:t>软件测试的原则</a:t>
            </a:r>
            <a:endParaRPr lang="en-US" altLang="zh-CN" sz="2800" dirty="0">
              <a:solidFill>
                <a:schemeClr val="bg1"/>
              </a:solidFill>
              <a:latin typeface="Calibri" panose="020F0502020204030204" pitchFamily="34" charset="0"/>
              <a:ea typeface="宋体" panose="02010600030101010101" pitchFamily="2" charset="-122"/>
            </a:endParaRPr>
          </a:p>
        </p:txBody>
      </p:sp>
      <p:sp>
        <p:nvSpPr>
          <p:cNvPr id="26626" name="矩形 4"/>
          <p:cNvSpPr/>
          <p:nvPr/>
        </p:nvSpPr>
        <p:spPr>
          <a:xfrm>
            <a:off x="1524000" y="0"/>
            <a:ext cx="9144000" cy="706755"/>
          </a:xfrm>
          <a:prstGeom prst="rect">
            <a:avLst/>
          </a:prstGeom>
          <a:noFill/>
          <a:ln w="9525">
            <a:noFill/>
          </a:ln>
        </p:spPr>
        <p:txBody>
          <a:bodyPr anchor="t">
            <a:spAutoFit/>
          </a:bodyPr>
          <a:lstStyle/>
          <a:p>
            <a:r>
              <a:rPr lang="zh-CN" altLang="en-US" sz="4000" dirty="0">
                <a:latin typeface="黑体" panose="02010609060101010101" pitchFamily="49" charset="-122"/>
                <a:ea typeface="黑体" panose="02010609060101010101" pitchFamily="49" charset="-122"/>
              </a:rPr>
              <a:t>软件测试技术</a:t>
            </a:r>
            <a:endParaRPr lang="zh-CN" altLang="en-US" sz="4000" dirty="0">
              <a:latin typeface="黑体" panose="02010609060101010101" pitchFamily="49" charset="-122"/>
              <a:ea typeface="黑体" panose="02010609060101010101" pitchFamily="49" charset="-122"/>
            </a:endParaRPr>
          </a:p>
        </p:txBody>
      </p:sp>
      <p:sp>
        <p:nvSpPr>
          <p:cNvPr id="26627" name="矩形 6"/>
          <p:cNvSpPr/>
          <p:nvPr/>
        </p:nvSpPr>
        <p:spPr>
          <a:xfrm>
            <a:off x="2127250" y="2473325"/>
            <a:ext cx="8072438" cy="2676525"/>
          </a:xfrm>
          <a:prstGeom prst="rect">
            <a:avLst/>
          </a:prstGeom>
          <a:noFill/>
          <a:ln w="9525">
            <a:noFill/>
          </a:ln>
        </p:spPr>
        <p:txBody>
          <a:bodyPr anchor="t">
            <a:spAutoFit/>
          </a:bodyPr>
          <a:lstStyle/>
          <a:p>
            <a:pPr>
              <a:lnSpc>
                <a:spcPct val="150000"/>
              </a:lnSpc>
            </a:pP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4</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、测试无法显示软件</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潜在</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的缺陷</a:t>
            </a:r>
            <a:endParaRPr lang="zh-CN" altLang="en-US" sz="2800" dirty="0">
              <a:latin typeface="华文新魏" panose="02010800040101010101" pitchFamily="2" charset="-122"/>
              <a:ea typeface="华文新魏" panose="02010800040101010101" pitchFamily="2" charset="-122"/>
              <a:cs typeface="华文新魏" panose="02010800040101010101" pitchFamily="2" charset="-122"/>
            </a:endParaRPr>
          </a:p>
          <a:p>
            <a:pPr>
              <a:lnSpc>
                <a:spcPct val="150000"/>
              </a:lnSpc>
            </a:pP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5</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、充分注意测试汇总的</a:t>
            </a:r>
            <a:r>
              <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群集现象</a:t>
            </a:r>
            <a:endParaRPr lang="zh-CN" altLang="en-US" sz="2800" dirty="0">
              <a:solidFill>
                <a:srgbClr val="00B050"/>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50000"/>
              </a:lnSpc>
            </a:pP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6</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、程序员应避免检查自己的程序</a:t>
            </a:r>
            <a:endParaRPr lang="zh-CN" altLang="en-US" sz="2800" dirty="0">
              <a:latin typeface="华文新魏" panose="02010800040101010101" pitchFamily="2" charset="-122"/>
              <a:ea typeface="华文新魏" panose="02010800040101010101" pitchFamily="2" charset="-122"/>
              <a:cs typeface="华文新魏" panose="02010800040101010101" pitchFamily="2" charset="-122"/>
            </a:endParaRPr>
          </a:p>
          <a:p>
            <a:pPr>
              <a:lnSpc>
                <a:spcPct val="150000"/>
              </a:lnSpc>
            </a:pPr>
            <a:r>
              <a:rPr lang="en-US" altLang="zh-CN" sz="2800" dirty="0">
                <a:latin typeface="华文新魏" panose="02010800040101010101" pitchFamily="2" charset="-122"/>
                <a:ea typeface="华文新魏" panose="02010800040101010101" pitchFamily="2" charset="-122"/>
                <a:cs typeface="华文新魏" panose="02010800040101010101" pitchFamily="2" charset="-122"/>
              </a:rPr>
              <a:t>7</a:t>
            </a:r>
            <a:r>
              <a:rPr lang="zh-CN" altLang="en-US" sz="2800" dirty="0">
                <a:latin typeface="华文新魏" panose="02010800040101010101" pitchFamily="2" charset="-122"/>
                <a:ea typeface="华文新魏" panose="02010800040101010101" pitchFamily="2" charset="-122"/>
                <a:cs typeface="华文新魏" panose="02010800040101010101" pitchFamily="2" charset="-122"/>
              </a:rPr>
              <a:t>、尽量避免测试的随意性</a:t>
            </a:r>
            <a:endParaRPr lang="zh-CN" altLang="en-US" sz="2800" dirty="0">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20"/>
                                        </p:tgtEl>
                                        <p:attrNameLst>
                                          <p:attrName>style.visibility</p:attrName>
                                        </p:attrNameLst>
                                      </p:cBhvr>
                                      <p:to>
                                        <p:strVal val="visible"/>
                                      </p:to>
                                    </p:set>
                                    <p:anim calcmode="lin" valueType="num">
                                      <p:cBhvr>
                                        <p:cTn id="7" dur="500" fill="hold"/>
                                        <p:tgtEl>
                                          <p:spTgt spid="214020"/>
                                        </p:tgtEl>
                                        <p:attrNameLst>
                                          <p:attrName>ppt_x</p:attrName>
                                        </p:attrNameLst>
                                      </p:cBhvr>
                                      <p:tavLst>
                                        <p:tav tm="0">
                                          <p:val>
                                            <p:strVal val="0-#ppt_w/2"/>
                                          </p:val>
                                        </p:tav>
                                        <p:tav tm="100000">
                                          <p:val>
                                            <p:strVal val="#ppt_x"/>
                                          </p:val>
                                        </p:tav>
                                      </p:tavLst>
                                    </p:anim>
                                    <p:anim calcmode="lin" valueType="num">
                                      <p:cBhvr>
                                        <p:cTn id="8"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noRot="1"/>
          </p:cNvSpPr>
          <p:nvPr>
            <p:ph type="title" idx="4294967295"/>
          </p:nvPr>
        </p:nvSpPr>
        <p:spPr>
          <a:xfrm>
            <a:off x="1828800" y="2819400"/>
            <a:ext cx="8540750" cy="1143000"/>
          </a:xfrm>
        </p:spPr>
        <p:txBody>
          <a:bodyPr vert="horz" wrap="square" lIns="91440" tIns="45720" rIns="91440" bIns="45720" anchor="ctr"/>
          <a:lstStyle/>
          <a:p>
            <a:pPr eaLnBrk="1" hangingPunct="1"/>
            <a:r>
              <a:rPr lang="zh-CN" altLang="en-US" dirty="0"/>
              <a:t>软件测试人员应具备的素质</a:t>
            </a:r>
            <a:endParaRPr lang="zh-CN"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2"/>
          <p:cNvPicPr>
            <a:picLocks noChangeAspect="1"/>
          </p:cNvPicPr>
          <p:nvPr/>
        </p:nvPicPr>
        <p:blipFill>
          <a:blip r:embed="rId1"/>
          <a:stretch>
            <a:fillRect/>
          </a:stretch>
        </p:blipFill>
        <p:spPr>
          <a:xfrm>
            <a:off x="2209800" y="228600"/>
            <a:ext cx="7620000" cy="64420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diamond(in)">
                                      <p:cBhvr>
                                        <p:cTn id="7" dur="20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n-US" altLang="zh-CN" sz="1400" dirty="0"/>
            </a:fld>
            <a:endParaRPr lang="en-US" altLang="zh-CN" sz="1400" dirty="0"/>
          </a:p>
        </p:txBody>
      </p:sp>
      <p:sp>
        <p:nvSpPr>
          <p:cNvPr id="4099" name="Rectangle 2"/>
          <p:cNvSpPr>
            <a:spLocks noGrp="1"/>
          </p:cNvSpPr>
          <p:nvPr>
            <p:ph type="title"/>
          </p:nvPr>
        </p:nvSpPr>
        <p:spPr/>
        <p:txBody>
          <a:bodyPr vert="horz" wrap="square" lIns="91440" tIns="45720" rIns="91440" bIns="45720" anchor="ctr"/>
          <a:lstStyle/>
          <a:p>
            <a:pPr eaLnBrk="1" hangingPunct="1"/>
            <a:r>
              <a:rPr lang="zh-CN" altLang="en-US" dirty="0"/>
              <a:t>学习目标</a:t>
            </a:r>
            <a:endParaRPr lang="zh-CN" altLang="en-US" dirty="0"/>
          </a:p>
        </p:txBody>
      </p:sp>
      <p:sp>
        <p:nvSpPr>
          <p:cNvPr id="142339" name="Rectangle 3"/>
          <p:cNvSpPr>
            <a:spLocks noGrp="1" noChangeArrowheads="1"/>
          </p:cNvSpPr>
          <p:nvPr>
            <p:ph idx="1"/>
          </p:nvPr>
        </p:nvSpPr>
        <p:spPr>
          <a:xfrm>
            <a:off x="1981200" y="1268413"/>
            <a:ext cx="8075613" cy="486251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en-US" altLang="zh-CN" sz="3200" b="1" i="0" u="none" strike="noStrike" kern="0" cap="none" spc="0" normalizeH="0" baseline="0" noProof="0" dirty="0" smtClean="0">
              <a:ln>
                <a:noFill/>
              </a:ln>
              <a:solidFill>
                <a:srgbClr val="000099"/>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en-US" altLang="zh-CN"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1</a:t>
            </a:r>
            <a:r>
              <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、了解软件测试产生的背景</a:t>
            </a:r>
            <a:endParaRPr kumimoji="0" lang="en-US" altLang="zh-CN"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en-US" altLang="zh-CN"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2</a:t>
            </a:r>
            <a:r>
              <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、掌握软件测试的概念、特性</a:t>
            </a:r>
            <a:endPar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en-US" altLang="zh-CN"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3</a:t>
            </a:r>
            <a:r>
              <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、掌握测试的目的</a:t>
            </a:r>
            <a:endPar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en-US" altLang="zh-CN"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4</a:t>
            </a:r>
            <a:r>
              <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、掌握测试的</a:t>
            </a:r>
            <a:r>
              <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原则</a:t>
            </a:r>
            <a:endParaRPr kumimoji="0" lang="en-US" altLang="zh-CN"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lang="en-US" altLang="zh-CN" b="1" noProof="0" dirty="0" smtClean="0">
                <a:ln>
                  <a:noFill/>
                </a:ln>
                <a:effectLst>
                  <a:outerShdw blurRad="38100" dist="38100" dir="2700000" algn="tl">
                    <a:srgbClr val="C0C0C0"/>
                  </a:outerShdw>
                </a:effectLst>
                <a:uLnTx/>
                <a:uFillTx/>
                <a:sym typeface="+mn-ea"/>
              </a:rPr>
              <a:t>5</a:t>
            </a:r>
            <a:r>
              <a:rPr lang="zh-CN" altLang="en-US" b="1" noProof="0" dirty="0" smtClean="0">
                <a:ln>
                  <a:noFill/>
                </a:ln>
                <a:effectLst>
                  <a:outerShdw blurRad="38100" dist="38100" dir="2700000" algn="tl">
                    <a:srgbClr val="C0C0C0"/>
                  </a:outerShdw>
                </a:effectLst>
                <a:uLnTx/>
                <a:uFillTx/>
                <a:sym typeface="+mn-ea"/>
              </a:rPr>
              <a:t>、了解软件测试人员应具备的素质</a:t>
            </a:r>
            <a:endParaRPr kumimoji="0"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noRot="1"/>
          </p:cNvSpPr>
          <p:nvPr>
            <p:ph type="title" idx="4294967295"/>
          </p:nvPr>
        </p:nvSpPr>
        <p:spPr>
          <a:xfrm>
            <a:off x="1905000" y="0"/>
            <a:ext cx="8540750" cy="914400"/>
          </a:xfrm>
        </p:spPr>
        <p:txBody>
          <a:bodyPr vert="horz" wrap="square" lIns="91440" tIns="45720" rIns="91440" bIns="45720" anchor="ctr"/>
          <a:lstStyle/>
          <a:p>
            <a:pPr eaLnBrk="1" hangingPunct="1"/>
            <a:r>
              <a:rPr lang="zh-CN" altLang="en-US" dirty="0"/>
              <a:t>必备素质</a:t>
            </a:r>
            <a:endParaRPr lang="zh-CN" altLang="en-US" dirty="0"/>
          </a:p>
        </p:txBody>
      </p:sp>
      <p:pic>
        <p:nvPicPr>
          <p:cNvPr id="27652" name="Picture 2"/>
          <p:cNvPicPr>
            <a:picLocks noChangeAspect="1"/>
          </p:cNvPicPr>
          <p:nvPr/>
        </p:nvPicPr>
        <p:blipFill>
          <a:blip r:embed="rId1"/>
          <a:stretch>
            <a:fillRect/>
          </a:stretch>
        </p:blipFill>
        <p:spPr>
          <a:xfrm>
            <a:off x="2286000" y="609600"/>
            <a:ext cx="7239000" cy="56102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checkerboard(across)">
                                      <p:cBhvr>
                                        <p:cTn id="7"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noRot="1"/>
          </p:cNvSpPr>
          <p:nvPr>
            <p:ph type="title" idx="4294967295"/>
          </p:nvPr>
        </p:nvSpPr>
        <p:spPr>
          <a:xfrm>
            <a:off x="2127250" y="0"/>
            <a:ext cx="8540750" cy="838200"/>
          </a:xfrm>
        </p:spPr>
        <p:txBody>
          <a:bodyPr vert="horz" wrap="square" lIns="91440" tIns="45720" rIns="91440" bIns="45720" anchor="ctr"/>
          <a:lstStyle/>
          <a:p>
            <a:pPr eaLnBrk="1" hangingPunct="1"/>
            <a:r>
              <a:rPr lang="zh-CN" altLang="en-US" dirty="0"/>
              <a:t>从业素质</a:t>
            </a:r>
            <a:endParaRPr lang="zh-CN" altLang="en-US" dirty="0"/>
          </a:p>
        </p:txBody>
      </p:sp>
      <p:pic>
        <p:nvPicPr>
          <p:cNvPr id="28676" name="Picture 2"/>
          <p:cNvPicPr>
            <a:picLocks noChangeAspect="1"/>
          </p:cNvPicPr>
          <p:nvPr/>
        </p:nvPicPr>
        <p:blipFill>
          <a:blip r:embed="rId1"/>
          <a:stretch>
            <a:fillRect/>
          </a:stretch>
        </p:blipFill>
        <p:spPr>
          <a:xfrm>
            <a:off x="2819400" y="2057400"/>
            <a:ext cx="6286500" cy="4048125"/>
          </a:xfrm>
          <a:prstGeom prst="rect">
            <a:avLst/>
          </a:prstGeom>
          <a:noFill/>
          <a:ln w="9525">
            <a:noFill/>
          </a:ln>
        </p:spPr>
      </p:pic>
      <p:sp>
        <p:nvSpPr>
          <p:cNvPr id="28679" name="Title 1"/>
          <p:cNvSpPr/>
          <p:nvPr/>
        </p:nvSpPr>
        <p:spPr>
          <a:xfrm>
            <a:off x="2521585" y="990600"/>
            <a:ext cx="6165215" cy="838200"/>
          </a:xfrm>
          <a:prstGeom prst="rect">
            <a:avLst/>
          </a:prstGeom>
          <a:noFill/>
          <a:ln w="9525">
            <a:noFill/>
          </a:ln>
        </p:spPr>
        <p:txBody>
          <a:bodyPr anchor="ctr"/>
          <a:lstStyle/>
          <a:p>
            <a:pPr>
              <a:buSzTx/>
            </a:pPr>
            <a:r>
              <a:rPr lang="zh-CN" altLang="en-US" sz="4400" dirty="0">
                <a:solidFill>
                  <a:schemeClr val="tx2"/>
                </a:solidFill>
                <a:latin typeface="Arial" panose="020B0604020202020204" pitchFamily="34" charset="0"/>
                <a:ea typeface="宋体" panose="02010600030101010101" pitchFamily="2" charset="-122"/>
              </a:rPr>
              <a:t>三心二意一能力</a:t>
            </a:r>
            <a:endParaRPr lang="zh-CN" altLang="en-US" sz="4400" dirty="0">
              <a:solidFill>
                <a:schemeClr val="tx2"/>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9">
                                            <p:txEl>
                                              <p:pRg st="0" end="0"/>
                                            </p:txEl>
                                          </p:spTgt>
                                        </p:tgtEl>
                                        <p:attrNameLst>
                                          <p:attrName>style.visibility</p:attrName>
                                        </p:attrNameLst>
                                      </p:cBhvr>
                                      <p:to>
                                        <p:strVal val="visible"/>
                                      </p:to>
                                    </p:set>
                                    <p:anim calcmode="lin" valueType="num">
                                      <p:cBhvr additive="base">
                                        <p:cTn id="7" dur="500" fill="hold"/>
                                        <p:tgtEl>
                                          <p:spTgt spid="286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28676"/>
                                        </p:tgtEl>
                                        <p:attrNameLst>
                                          <p:attrName>style.visibility</p:attrName>
                                        </p:attrNameLst>
                                      </p:cBhvr>
                                      <p:to>
                                        <p:strVal val="visible"/>
                                      </p:to>
                                    </p:set>
                                    <p:animEffect transition="in" filter="diamond(in)">
                                      <p:cBhvr>
                                        <p:cTn id="13" dur="20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noRot="1"/>
          </p:cNvSpPr>
          <p:nvPr>
            <p:ph type="title" idx="4294967295"/>
          </p:nvPr>
        </p:nvSpPr>
        <p:spPr/>
        <p:txBody>
          <a:bodyPr vert="horz" wrap="square" lIns="91440" tIns="45720" rIns="91440" bIns="45720" anchor="ctr"/>
          <a:lstStyle/>
          <a:p>
            <a:pPr eaLnBrk="1" hangingPunct="1"/>
            <a:r>
              <a:rPr lang="zh-CN" altLang="en-US" dirty="0"/>
              <a:t>技术能力</a:t>
            </a:r>
            <a:endParaRPr lang="zh-CN" altLang="en-US" dirty="0"/>
          </a:p>
        </p:txBody>
      </p:sp>
      <p:pic>
        <p:nvPicPr>
          <p:cNvPr id="39938" name="Content Placeholder 3"/>
          <p:cNvPicPr>
            <a:picLocks noGrp="1" noRot="1"/>
          </p:cNvPicPr>
          <p:nvPr>
            <p:ph idx="4294967295"/>
          </p:nvPr>
        </p:nvPicPr>
        <p:blipFill>
          <a:blip r:embed="rId1"/>
          <a:stretch>
            <a:fillRect/>
          </a:stretch>
        </p:blipFill>
        <p:spPr>
          <a:xfrm>
            <a:off x="1809750" y="1944688"/>
            <a:ext cx="8613775" cy="3943350"/>
          </a:xfr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3"/>
          <p:cNvPicPr>
            <a:picLocks noChangeAspect="1"/>
          </p:cNvPicPr>
          <p:nvPr/>
        </p:nvPicPr>
        <p:blipFill>
          <a:blip r:embed="rId1"/>
          <a:stretch>
            <a:fillRect/>
          </a:stretch>
        </p:blipFill>
        <p:spPr>
          <a:xfrm>
            <a:off x="263525" y="1628775"/>
            <a:ext cx="11182350" cy="4318635"/>
          </a:xfrm>
          <a:prstGeom prst="rect">
            <a:avLst/>
          </a:prstGeom>
          <a:noFill/>
          <a:ln w="9525">
            <a:noFill/>
          </a:ln>
        </p:spPr>
      </p:pic>
      <p:pic>
        <p:nvPicPr>
          <p:cNvPr id="40962" name="Picture 3"/>
          <p:cNvPicPr>
            <a:picLocks noChangeAspect="1"/>
          </p:cNvPicPr>
          <p:nvPr/>
        </p:nvPicPr>
        <p:blipFill>
          <a:blip r:embed="rId2"/>
          <a:stretch>
            <a:fillRect/>
          </a:stretch>
        </p:blipFill>
        <p:spPr>
          <a:xfrm>
            <a:off x="2206625" y="788988"/>
            <a:ext cx="5715000" cy="95250"/>
          </a:xfrm>
          <a:prstGeom prst="rect">
            <a:avLst/>
          </a:prstGeom>
          <a:noFill/>
          <a:ln w="9525">
            <a:noFill/>
          </a:ln>
        </p:spPr>
      </p:pic>
      <p:sp>
        <p:nvSpPr>
          <p:cNvPr id="40963" name="Text Box 1"/>
          <p:cNvSpPr txBox="1"/>
          <p:nvPr/>
        </p:nvSpPr>
        <p:spPr>
          <a:xfrm>
            <a:off x="2087563" y="201613"/>
            <a:ext cx="4246245" cy="584835"/>
          </a:xfrm>
          <a:prstGeom prst="rect">
            <a:avLst/>
          </a:prstGeom>
          <a:noFill/>
          <a:ln w="9525">
            <a:noFill/>
          </a:ln>
        </p:spPr>
        <p:txBody>
          <a:bodyPr wrap="none" lIns="90000" tIns="46800" rIns="90000" bIns="46800" anchor="t">
            <a:spAutoFit/>
          </a:bodyPr>
          <a:lstStyle/>
          <a:p>
            <a:pPr marL="167005" indent="-163830" defTabSz="914400">
              <a:spcAft>
                <a:spcPts val="600"/>
              </a:spcAft>
              <a:buSzTx/>
              <a:tabLst>
                <a:tab pos="167005" algn="l"/>
                <a:tab pos="614680" algn="l"/>
                <a:tab pos="1063625" algn="l"/>
                <a:tab pos="1513205" algn="l"/>
                <a:tab pos="1962150" algn="l"/>
                <a:tab pos="2411730" algn="l"/>
                <a:tab pos="2860675" algn="l"/>
                <a:tab pos="3310255" algn="l"/>
                <a:tab pos="3759200" algn="l"/>
                <a:tab pos="4208780" algn="l"/>
                <a:tab pos="4657725" algn="l"/>
                <a:tab pos="5107305" algn="l"/>
                <a:tab pos="5556250" algn="l"/>
                <a:tab pos="6005830" algn="l"/>
                <a:tab pos="6454775" algn="l"/>
                <a:tab pos="6904355" algn="l"/>
                <a:tab pos="7353300" algn="l"/>
                <a:tab pos="7802880" algn="l"/>
                <a:tab pos="8251825" algn="l"/>
                <a:tab pos="8701405" algn="l"/>
                <a:tab pos="9150350" algn="l"/>
              </a:tabLst>
            </a:pPr>
            <a:r>
              <a:rPr lang="zh-CN" altLang="en-US" sz="3200" dirty="0">
                <a:solidFill>
                  <a:srgbClr val="006F53"/>
                </a:solidFill>
                <a:latin typeface="微软雅黑" panose="020B0503020204020204" charset="-122"/>
                <a:ea typeface="微软雅黑" panose="020B0503020204020204" charset="-122"/>
              </a:rPr>
              <a:t>测试课程体系层次结构</a:t>
            </a:r>
            <a:endParaRPr lang="zh-CN" altLang="en-US" sz="3200" dirty="0">
              <a:solidFill>
                <a:srgbClr val="006F53"/>
              </a:solidFill>
              <a:latin typeface="微软雅黑" panose="020B0503020204020204" charset="-122"/>
              <a:ea typeface="微软雅黑" panose="020B0503020204020204"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内容占位符 4"/>
          <p:cNvPicPr>
            <a:picLocks noGrp="1" noRot="1" noChangeAspect="1"/>
          </p:cNvPicPr>
          <p:nvPr>
            <p:ph idx="4294967295"/>
          </p:nvPr>
        </p:nvPicPr>
        <p:blipFill>
          <a:blip r:embed="rId1"/>
          <a:stretch>
            <a:fillRect/>
          </a:stretch>
        </p:blipFill>
        <p:spPr>
          <a:xfrm>
            <a:off x="2514600" y="968375"/>
            <a:ext cx="7086600" cy="5422900"/>
          </a:xfrm>
        </p:spPr>
      </p:pic>
      <p:sp>
        <p:nvSpPr>
          <p:cNvPr id="43010" name="Rectangle 2"/>
          <p:cNvSpPr/>
          <p:nvPr/>
        </p:nvSpPr>
        <p:spPr>
          <a:xfrm>
            <a:off x="1524000" y="-184150"/>
            <a:ext cx="309880" cy="368300"/>
          </a:xfrm>
          <a:prstGeom prst="rect">
            <a:avLst/>
          </a:prstGeom>
          <a:noFill/>
          <a:ln w="9525">
            <a:noFill/>
          </a:ln>
        </p:spPr>
        <p:txBody>
          <a:bodyPr wrap="none" anchor="ctr">
            <a:spAutoFit/>
          </a:bodyPr>
          <a:lstStyle/>
          <a:p>
            <a:pPr>
              <a:buSzTx/>
            </a:pPr>
            <a:endParaRPr lang="zh-CN" altLang="en-US" dirty="0">
              <a:latin typeface="Arial" panose="020B0604020202020204" pitchFamily="34" charset="0"/>
              <a:ea typeface="宋体" panose="02010600030101010101" pitchFamily="2" charset="-122"/>
            </a:endParaRPr>
          </a:p>
        </p:txBody>
      </p:sp>
      <p:sp>
        <p:nvSpPr>
          <p:cNvPr id="43011" name="Text Box 1"/>
          <p:cNvSpPr txBox="1"/>
          <p:nvPr/>
        </p:nvSpPr>
        <p:spPr>
          <a:xfrm>
            <a:off x="3951288" y="381000"/>
            <a:ext cx="4246245" cy="584835"/>
          </a:xfrm>
          <a:prstGeom prst="rect">
            <a:avLst/>
          </a:prstGeom>
          <a:noFill/>
          <a:ln w="9525">
            <a:noFill/>
          </a:ln>
        </p:spPr>
        <p:txBody>
          <a:bodyPr wrap="none" lIns="90000" tIns="46800" rIns="90000" bIns="46800" anchor="t">
            <a:spAutoFit/>
          </a:bodyPr>
          <a:lstStyle/>
          <a:p>
            <a:pPr marL="167005" indent="-163830" defTabSz="914400">
              <a:spcAft>
                <a:spcPts val="600"/>
              </a:spcAft>
              <a:buSzTx/>
              <a:tabLst>
                <a:tab pos="167005" algn="l"/>
                <a:tab pos="614680" algn="l"/>
                <a:tab pos="1063625" algn="l"/>
                <a:tab pos="1513205" algn="l"/>
                <a:tab pos="1962150" algn="l"/>
                <a:tab pos="2411730" algn="l"/>
                <a:tab pos="2860675" algn="l"/>
                <a:tab pos="3310255" algn="l"/>
                <a:tab pos="3759200" algn="l"/>
                <a:tab pos="4208780" algn="l"/>
                <a:tab pos="4657725" algn="l"/>
                <a:tab pos="5107305" algn="l"/>
                <a:tab pos="5556250" algn="l"/>
                <a:tab pos="6005830" algn="l"/>
                <a:tab pos="6454775" algn="l"/>
                <a:tab pos="6904355" algn="l"/>
                <a:tab pos="7353300" algn="l"/>
                <a:tab pos="7802880" algn="l"/>
                <a:tab pos="8251825" algn="l"/>
                <a:tab pos="8701405" algn="l"/>
                <a:tab pos="9150350" algn="l"/>
              </a:tabLst>
            </a:pPr>
            <a:r>
              <a:rPr lang="zh-CN" altLang="en-US" sz="3200" dirty="0">
                <a:solidFill>
                  <a:srgbClr val="006F53"/>
                </a:solidFill>
                <a:latin typeface="微软雅黑" panose="020B0503020204020204" charset="-122"/>
                <a:ea typeface="微软雅黑" panose="020B0503020204020204" charset="-122"/>
              </a:rPr>
              <a:t>测试课程体系层次结构</a:t>
            </a:r>
            <a:endParaRPr lang="zh-CN" altLang="en-US" sz="3200" dirty="0">
              <a:solidFill>
                <a:srgbClr val="006F53"/>
              </a:solidFill>
              <a:latin typeface="微软雅黑" panose="020B0503020204020204" charset="-122"/>
              <a:ea typeface="微软雅黑" panose="020B0503020204020204"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p:cNvPicPr>
            <a:picLocks noChangeAspect="1"/>
          </p:cNvPicPr>
          <p:nvPr/>
        </p:nvPicPr>
        <p:blipFill>
          <a:blip r:embed="rId1"/>
          <a:stretch>
            <a:fillRect/>
          </a:stretch>
        </p:blipFill>
        <p:spPr>
          <a:xfrm>
            <a:off x="1828800" y="457200"/>
            <a:ext cx="8610600" cy="6111875"/>
          </a:xfrm>
          <a:prstGeom prst="rect">
            <a:avLst/>
          </a:prstGeom>
          <a:noFill/>
          <a:ln w="9525">
            <a:no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p:cNvSpPr>
          <p:nvPr>
            <p:ph type="title" idx="4294967295"/>
          </p:nvPr>
        </p:nvSpPr>
        <p:spPr>
          <a:xfrm>
            <a:off x="1825625" y="152400"/>
            <a:ext cx="8540750" cy="1219200"/>
          </a:xfrm>
        </p:spPr>
        <p:txBody>
          <a:bodyPr vert="horz" wrap="square" lIns="91440" tIns="45720" rIns="91440" bIns="45720" anchor="ctr"/>
          <a:lstStyle/>
          <a:p>
            <a:pPr eaLnBrk="1" hangingPunct="1"/>
            <a:r>
              <a:rPr lang="zh-CN" altLang="en-US" dirty="0"/>
              <a:t>测试学习路线</a:t>
            </a:r>
            <a:endParaRPr lang="zh-CN" altLang="en-US" dirty="0"/>
          </a:p>
        </p:txBody>
      </p:sp>
      <p:sp>
        <p:nvSpPr>
          <p:cNvPr id="46082" name="Rectangle 3"/>
          <p:cNvSpPr>
            <a:spLocks noGrp="1" noRot="1"/>
          </p:cNvSpPr>
          <p:nvPr>
            <p:ph type="body" idx="4294967295"/>
          </p:nvPr>
        </p:nvSpPr>
        <p:spPr>
          <a:xfrm>
            <a:off x="1763713" y="936625"/>
            <a:ext cx="8602662" cy="5235575"/>
          </a:xfrm>
        </p:spPr>
        <p:txBody>
          <a:bodyPr vert="horz" wrap="square" lIns="91440" tIns="45720" rIns="91440" bIns="45720" anchor="t"/>
          <a:lstStyle/>
          <a:p>
            <a:pPr eaLnBrk="1" hangingPunct="1">
              <a:lnSpc>
                <a:spcPct val="90000"/>
              </a:lnSpc>
            </a:pPr>
            <a:endParaRPr lang="zh-CN" altLang="en-US" sz="2800" dirty="0"/>
          </a:p>
          <a:p>
            <a:pPr eaLnBrk="1" hangingPunct="1">
              <a:lnSpc>
                <a:spcPct val="90000"/>
              </a:lnSpc>
            </a:pPr>
            <a:endParaRPr lang="en-US" altLang="zh-CN" sz="2800" dirty="0"/>
          </a:p>
        </p:txBody>
      </p:sp>
      <p:grpSp>
        <p:nvGrpSpPr>
          <p:cNvPr id="46083" name="Group 4"/>
          <p:cNvGrpSpPr/>
          <p:nvPr/>
        </p:nvGrpSpPr>
        <p:grpSpPr>
          <a:xfrm>
            <a:off x="2438400" y="1676400"/>
            <a:ext cx="6781800" cy="4648200"/>
            <a:chOff x="720" y="1248"/>
            <a:chExt cx="3984" cy="1536"/>
          </a:xfrm>
        </p:grpSpPr>
        <p:grpSp>
          <p:nvGrpSpPr>
            <p:cNvPr id="46084" name="Group 5"/>
            <p:cNvGrpSpPr/>
            <p:nvPr/>
          </p:nvGrpSpPr>
          <p:grpSpPr>
            <a:xfrm>
              <a:off x="720" y="1248"/>
              <a:ext cx="3984" cy="1248"/>
              <a:chOff x="528" y="1248"/>
              <a:chExt cx="3984" cy="1248"/>
            </a:xfrm>
          </p:grpSpPr>
          <p:sp>
            <p:nvSpPr>
              <p:cNvPr id="46085" name="Rectangle 6"/>
              <p:cNvSpPr/>
              <p:nvPr/>
            </p:nvSpPr>
            <p:spPr>
              <a:xfrm>
                <a:off x="816" y="1296"/>
                <a:ext cx="528" cy="192"/>
              </a:xfrm>
              <a:prstGeom prst="rect">
                <a:avLst/>
              </a:prstGeom>
              <a:noFill/>
              <a:ln w="9525">
                <a:noFill/>
              </a:ln>
            </p:spPr>
            <p:txBody>
              <a:bodyPr wrap="none" anchor="ctr"/>
              <a:lstStyle/>
              <a:p>
                <a:pPr algn="ctr">
                  <a:buSzTx/>
                </a:pPr>
                <a:r>
                  <a:rPr lang="zh-CN" altLang="en-US" sz="1600" b="1" dirty="0">
                    <a:solidFill>
                      <a:srgbClr val="660066"/>
                    </a:solidFill>
                    <a:latin typeface="AR DESTINE" pitchFamily="2" charset="0"/>
                    <a:ea typeface="宋体" panose="02010600030101010101" pitchFamily="2" charset="-122"/>
                  </a:rPr>
                  <a:t>初</a:t>
                </a:r>
                <a:endParaRPr lang="zh-CN" altLang="en-US" sz="1600" b="1" dirty="0">
                  <a:solidFill>
                    <a:srgbClr val="660066"/>
                  </a:solidFill>
                  <a:latin typeface="AR DESTINE" pitchFamily="2" charset="0"/>
                  <a:ea typeface="宋体" panose="02010600030101010101" pitchFamily="2" charset="-122"/>
                </a:endParaRPr>
              </a:p>
              <a:p>
                <a:pPr algn="ctr">
                  <a:buSzTx/>
                </a:pPr>
                <a:r>
                  <a:rPr lang="zh-CN" altLang="en-US" sz="1600" b="1" dirty="0">
                    <a:solidFill>
                      <a:srgbClr val="660066"/>
                    </a:solidFill>
                    <a:latin typeface="AR DESTINE" pitchFamily="2" charset="0"/>
                    <a:ea typeface="宋体" panose="02010600030101010101" pitchFamily="2" charset="-122"/>
                  </a:rPr>
                  <a:t>学</a:t>
                </a:r>
                <a:endParaRPr lang="zh-CN" altLang="en-US" sz="1600" b="1" dirty="0">
                  <a:solidFill>
                    <a:srgbClr val="660066"/>
                  </a:solidFill>
                  <a:latin typeface="AR DESTINE" pitchFamily="2" charset="0"/>
                  <a:ea typeface="宋体" panose="02010600030101010101" pitchFamily="2" charset="-122"/>
                </a:endParaRPr>
              </a:p>
              <a:p>
                <a:pPr algn="ctr">
                  <a:buSzTx/>
                </a:pPr>
                <a:r>
                  <a:rPr lang="zh-CN" altLang="en-US" sz="1600" b="1" dirty="0">
                    <a:solidFill>
                      <a:srgbClr val="660066"/>
                    </a:solidFill>
                    <a:latin typeface="AR DESTINE" pitchFamily="2" charset="0"/>
                    <a:ea typeface="宋体" panose="02010600030101010101" pitchFamily="2" charset="-122"/>
                  </a:rPr>
                  <a:t>者</a:t>
                </a:r>
                <a:endParaRPr lang="zh-CN" altLang="en-US" sz="1600" b="1" dirty="0">
                  <a:solidFill>
                    <a:srgbClr val="660066"/>
                  </a:solidFill>
                  <a:latin typeface="AR DESTINE" pitchFamily="2" charset="0"/>
                  <a:ea typeface="宋体" panose="02010600030101010101" pitchFamily="2" charset="-122"/>
                </a:endParaRPr>
              </a:p>
            </p:txBody>
          </p:sp>
          <p:sp>
            <p:nvSpPr>
              <p:cNvPr id="46086" name="Rectangle 7"/>
              <p:cNvSpPr/>
              <p:nvPr/>
            </p:nvSpPr>
            <p:spPr>
              <a:xfrm>
                <a:off x="1584" y="124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zh-CN" altLang="en-US" sz="1400" dirty="0">
                    <a:latin typeface="Arial" panose="020B0604020202020204" pitchFamily="34" charset="0"/>
                    <a:ea typeface="宋体" panose="02010600030101010101" pitchFamily="2" charset="-122"/>
                  </a:rPr>
                  <a:t>软件测试理论</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基础学习</a:t>
                </a:r>
                <a:endParaRPr lang="zh-CN" altLang="en-US" sz="1400" dirty="0">
                  <a:latin typeface="Arial" panose="020B0604020202020204" pitchFamily="34" charset="0"/>
                  <a:ea typeface="宋体" panose="02010600030101010101" pitchFamily="2" charset="-122"/>
                </a:endParaRPr>
              </a:p>
            </p:txBody>
          </p:sp>
          <p:sp>
            <p:nvSpPr>
              <p:cNvPr id="46087" name="Rectangle 8"/>
              <p:cNvSpPr/>
              <p:nvPr/>
            </p:nvSpPr>
            <p:spPr>
              <a:xfrm>
                <a:off x="2640" y="124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zh-CN" altLang="en-US" sz="1400" dirty="0">
                    <a:latin typeface="Arial" panose="020B0604020202020204" pitchFamily="34" charset="0"/>
                    <a:ea typeface="宋体" panose="02010600030101010101" pitchFamily="2" charset="-122"/>
                  </a:rPr>
                  <a:t>缺陷管理</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知识学习</a:t>
                </a:r>
                <a:endParaRPr lang="zh-CN" altLang="en-US" sz="1400" dirty="0">
                  <a:latin typeface="Arial" panose="020B0604020202020204" pitchFamily="34" charset="0"/>
                  <a:ea typeface="宋体" panose="02010600030101010101" pitchFamily="2" charset="-122"/>
                </a:endParaRPr>
              </a:p>
            </p:txBody>
          </p:sp>
          <p:sp>
            <p:nvSpPr>
              <p:cNvPr id="46088" name="Rectangle 9"/>
              <p:cNvSpPr/>
              <p:nvPr/>
            </p:nvSpPr>
            <p:spPr>
              <a:xfrm>
                <a:off x="3696" y="124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en-US" altLang="zh-CN" sz="1400" dirty="0">
                    <a:latin typeface="Arial" panose="020B0604020202020204" pitchFamily="34" charset="0"/>
                    <a:ea typeface="宋体" panose="02010600030101010101" pitchFamily="2" charset="-122"/>
                  </a:rPr>
                  <a:t>Web</a:t>
                </a:r>
                <a:r>
                  <a:rPr lang="zh-CN" altLang="en-US" sz="1400" dirty="0">
                    <a:latin typeface="Arial" panose="020B0604020202020204" pitchFamily="34" charset="0"/>
                    <a:ea typeface="宋体" panose="02010600030101010101" pitchFamily="2" charset="-122"/>
                  </a:rPr>
                  <a:t>测试环境</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搭建学习</a:t>
                </a:r>
                <a:endParaRPr lang="zh-CN" altLang="en-US" sz="1400" dirty="0">
                  <a:latin typeface="Arial" panose="020B0604020202020204" pitchFamily="34" charset="0"/>
                  <a:ea typeface="宋体" panose="02010600030101010101" pitchFamily="2" charset="-122"/>
                </a:endParaRPr>
              </a:p>
            </p:txBody>
          </p:sp>
          <p:sp>
            <p:nvSpPr>
              <p:cNvPr id="46089" name="Line 10"/>
              <p:cNvSpPr/>
              <p:nvPr/>
            </p:nvSpPr>
            <p:spPr>
              <a:xfrm>
                <a:off x="3456" y="1392"/>
                <a:ext cx="240" cy="0"/>
              </a:xfrm>
              <a:prstGeom prst="line">
                <a:avLst/>
              </a:prstGeom>
              <a:ln w="9525" cap="flat" cmpd="sng">
                <a:solidFill>
                  <a:schemeClr val="tx1"/>
                </a:solidFill>
                <a:prstDash val="solid"/>
                <a:round/>
                <a:headEnd type="none" w="med" len="med"/>
                <a:tailEnd type="triangle" w="med" len="med"/>
              </a:ln>
            </p:spPr>
          </p:sp>
          <p:sp>
            <p:nvSpPr>
              <p:cNvPr id="46090" name="Line 11"/>
              <p:cNvSpPr/>
              <p:nvPr/>
            </p:nvSpPr>
            <p:spPr>
              <a:xfrm>
                <a:off x="4128" y="1536"/>
                <a:ext cx="0" cy="192"/>
              </a:xfrm>
              <a:prstGeom prst="line">
                <a:avLst/>
              </a:prstGeom>
              <a:ln w="9525" cap="flat" cmpd="sng">
                <a:solidFill>
                  <a:schemeClr val="tx1"/>
                </a:solidFill>
                <a:prstDash val="solid"/>
                <a:round/>
                <a:headEnd type="none" w="med" len="med"/>
                <a:tailEnd type="triangle" w="med" len="med"/>
              </a:ln>
            </p:spPr>
          </p:sp>
          <p:sp>
            <p:nvSpPr>
              <p:cNvPr id="46091" name="Rectangle 12"/>
              <p:cNvSpPr/>
              <p:nvPr/>
            </p:nvSpPr>
            <p:spPr>
              <a:xfrm>
                <a:off x="3696" y="172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en-US" altLang="zh-CN" sz="1400" dirty="0">
                    <a:latin typeface="Arial" panose="020B0604020202020204" pitchFamily="34" charset="0"/>
                    <a:ea typeface="宋体" panose="02010600030101010101" pitchFamily="2" charset="-122"/>
                  </a:rPr>
                  <a:t>Linux</a:t>
                </a:r>
                <a:r>
                  <a:rPr lang="zh-CN" altLang="en-US" sz="1400" dirty="0">
                    <a:latin typeface="Arial" panose="020B0604020202020204" pitchFamily="34" charset="0"/>
                    <a:ea typeface="宋体" panose="02010600030101010101" pitchFamily="2" charset="-122"/>
                  </a:rPr>
                  <a:t>操作系统</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知识学习</a:t>
                </a:r>
                <a:endParaRPr lang="zh-CN" altLang="en-US" sz="1400" dirty="0">
                  <a:latin typeface="Arial" panose="020B0604020202020204" pitchFamily="34" charset="0"/>
                  <a:ea typeface="宋体" panose="02010600030101010101" pitchFamily="2" charset="-122"/>
                </a:endParaRPr>
              </a:p>
            </p:txBody>
          </p:sp>
          <p:sp>
            <p:nvSpPr>
              <p:cNvPr id="46092" name="Rectangle 13"/>
              <p:cNvSpPr/>
              <p:nvPr/>
            </p:nvSpPr>
            <p:spPr>
              <a:xfrm>
                <a:off x="2640" y="172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zh-CN" altLang="en-US" sz="1400" dirty="0">
                    <a:latin typeface="Arial" panose="020B0604020202020204" pitchFamily="34" charset="0"/>
                    <a:ea typeface="宋体" panose="02010600030101010101" pitchFamily="2" charset="-122"/>
                  </a:rPr>
                  <a:t>配置管理</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知识学习</a:t>
                </a:r>
                <a:endParaRPr lang="zh-CN" altLang="en-US" sz="1400" dirty="0">
                  <a:latin typeface="Arial" panose="020B0604020202020204" pitchFamily="34" charset="0"/>
                  <a:ea typeface="宋体" panose="02010600030101010101" pitchFamily="2" charset="-122"/>
                </a:endParaRPr>
              </a:p>
            </p:txBody>
          </p:sp>
          <p:sp>
            <p:nvSpPr>
              <p:cNvPr id="46093" name="Rectangle 14"/>
              <p:cNvSpPr/>
              <p:nvPr/>
            </p:nvSpPr>
            <p:spPr>
              <a:xfrm>
                <a:off x="1584" y="172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zh-CN" altLang="en-US" sz="1400" dirty="0">
                    <a:latin typeface="Arial" panose="020B0604020202020204" pitchFamily="34" charset="0"/>
                    <a:ea typeface="宋体" panose="02010600030101010101" pitchFamily="2" charset="-122"/>
                  </a:rPr>
                  <a:t>数据库</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知识学习</a:t>
                </a:r>
                <a:endParaRPr lang="zh-CN" altLang="en-US" sz="1400" dirty="0">
                  <a:latin typeface="Arial" panose="020B0604020202020204" pitchFamily="34" charset="0"/>
                  <a:ea typeface="宋体" panose="02010600030101010101" pitchFamily="2" charset="-122"/>
                </a:endParaRPr>
              </a:p>
            </p:txBody>
          </p:sp>
          <p:sp>
            <p:nvSpPr>
              <p:cNvPr id="46094" name="Rectangle 15"/>
              <p:cNvSpPr/>
              <p:nvPr/>
            </p:nvSpPr>
            <p:spPr>
              <a:xfrm>
                <a:off x="528" y="172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en-US" altLang="zh-CN" sz="1400" dirty="0">
                    <a:latin typeface="Arial" panose="020B0604020202020204" pitchFamily="34" charset="0"/>
                    <a:ea typeface="宋体" panose="02010600030101010101" pitchFamily="2" charset="-122"/>
                  </a:rPr>
                  <a:t>QTP</a:t>
                </a:r>
                <a:r>
                  <a:rPr lang="zh-CN" altLang="en-US" sz="1400" dirty="0">
                    <a:latin typeface="Arial" panose="020B0604020202020204" pitchFamily="34" charset="0"/>
                    <a:ea typeface="宋体" panose="02010600030101010101" pitchFamily="2" charset="-122"/>
                  </a:rPr>
                  <a:t>功能测试</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工具学习</a:t>
                </a:r>
                <a:endParaRPr lang="zh-CN" altLang="en-US" sz="1400" dirty="0">
                  <a:latin typeface="Arial" panose="020B0604020202020204" pitchFamily="34" charset="0"/>
                  <a:ea typeface="宋体" panose="02010600030101010101" pitchFamily="2" charset="-122"/>
                </a:endParaRPr>
              </a:p>
            </p:txBody>
          </p:sp>
          <p:sp>
            <p:nvSpPr>
              <p:cNvPr id="46095" name="Rectangle 16"/>
              <p:cNvSpPr/>
              <p:nvPr/>
            </p:nvSpPr>
            <p:spPr>
              <a:xfrm>
                <a:off x="528" y="220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en-US" altLang="zh-CN" sz="1400" dirty="0">
                    <a:latin typeface="Arial" panose="020B0604020202020204" pitchFamily="34" charset="0"/>
                    <a:ea typeface="宋体" panose="02010600030101010101" pitchFamily="2" charset="-122"/>
                  </a:rPr>
                  <a:t>LoadRunner</a:t>
                </a:r>
                <a:r>
                  <a:rPr lang="zh-CN" altLang="en-US" sz="1400" dirty="0">
                    <a:latin typeface="Arial" panose="020B0604020202020204" pitchFamily="34" charset="0"/>
                    <a:ea typeface="宋体" panose="02010600030101010101" pitchFamily="2" charset="-122"/>
                  </a:rPr>
                  <a:t>性</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能测试工具学习</a:t>
                </a:r>
                <a:endParaRPr lang="zh-CN" altLang="en-US" sz="1400" dirty="0">
                  <a:latin typeface="Arial" panose="020B0604020202020204" pitchFamily="34" charset="0"/>
                  <a:ea typeface="宋体" panose="02010600030101010101" pitchFamily="2" charset="-122"/>
                </a:endParaRPr>
              </a:p>
            </p:txBody>
          </p:sp>
          <p:sp>
            <p:nvSpPr>
              <p:cNvPr id="46096" name="Rectangle 17"/>
              <p:cNvSpPr/>
              <p:nvPr/>
            </p:nvSpPr>
            <p:spPr>
              <a:xfrm>
                <a:off x="1584" y="220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zh-CN" altLang="en-US" sz="1400" dirty="0">
                    <a:latin typeface="Arial" panose="020B0604020202020204" pitchFamily="34" charset="0"/>
                    <a:ea typeface="宋体" panose="02010600030101010101" pitchFamily="2" charset="-122"/>
                  </a:rPr>
                  <a:t>项目实战</a:t>
                </a:r>
                <a:endParaRPr lang="zh-CN" altLang="en-US" sz="1400" dirty="0">
                  <a:latin typeface="Arial" panose="020B0604020202020204" pitchFamily="34" charset="0"/>
                  <a:ea typeface="宋体" panose="02010600030101010101" pitchFamily="2" charset="-122"/>
                </a:endParaRPr>
              </a:p>
            </p:txBody>
          </p:sp>
          <p:sp>
            <p:nvSpPr>
              <p:cNvPr id="46097" name="Rectangle 18"/>
              <p:cNvSpPr/>
              <p:nvPr/>
            </p:nvSpPr>
            <p:spPr>
              <a:xfrm>
                <a:off x="2640" y="2208"/>
                <a:ext cx="816" cy="2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buSzTx/>
                </a:pPr>
                <a:r>
                  <a:rPr lang="zh-CN" altLang="en-US" sz="1400" dirty="0">
                    <a:latin typeface="Arial" panose="020B0604020202020204" pitchFamily="34" charset="0"/>
                    <a:ea typeface="宋体" panose="02010600030101010101" pitchFamily="2" charset="-122"/>
                  </a:rPr>
                  <a:t>岗前培训</a:t>
                </a:r>
                <a:endParaRPr lang="zh-CN" altLang="en-US" sz="1400" dirty="0">
                  <a:latin typeface="Arial" panose="020B0604020202020204" pitchFamily="34" charset="0"/>
                  <a:ea typeface="宋体" panose="02010600030101010101" pitchFamily="2" charset="-122"/>
                </a:endParaRPr>
              </a:p>
              <a:p>
                <a:pPr algn="ctr">
                  <a:buSzTx/>
                </a:pPr>
                <a:r>
                  <a:rPr lang="zh-CN" altLang="en-US" sz="1400" dirty="0">
                    <a:latin typeface="Arial" panose="020B0604020202020204" pitchFamily="34" charset="0"/>
                    <a:ea typeface="宋体" panose="02010600030101010101" pitchFamily="2" charset="-122"/>
                  </a:rPr>
                  <a:t>面试技巧</a:t>
                </a:r>
                <a:endParaRPr lang="zh-CN" altLang="en-US" sz="1400" dirty="0">
                  <a:latin typeface="Arial" panose="020B0604020202020204" pitchFamily="34" charset="0"/>
                  <a:ea typeface="宋体" panose="02010600030101010101" pitchFamily="2" charset="-122"/>
                </a:endParaRPr>
              </a:p>
            </p:txBody>
          </p:sp>
          <p:sp>
            <p:nvSpPr>
              <p:cNvPr id="46098" name="Line 19"/>
              <p:cNvSpPr/>
              <p:nvPr/>
            </p:nvSpPr>
            <p:spPr>
              <a:xfrm flipH="1">
                <a:off x="3456" y="1872"/>
                <a:ext cx="240" cy="0"/>
              </a:xfrm>
              <a:prstGeom prst="line">
                <a:avLst/>
              </a:prstGeom>
              <a:ln w="9525" cap="flat" cmpd="sng">
                <a:solidFill>
                  <a:schemeClr val="tx1"/>
                </a:solidFill>
                <a:prstDash val="solid"/>
                <a:round/>
                <a:headEnd type="none" w="med" len="med"/>
                <a:tailEnd type="triangle" w="med" len="med"/>
              </a:ln>
            </p:spPr>
          </p:sp>
          <p:sp>
            <p:nvSpPr>
              <p:cNvPr id="46099" name="Line 20"/>
              <p:cNvSpPr/>
              <p:nvPr/>
            </p:nvSpPr>
            <p:spPr>
              <a:xfrm flipH="1">
                <a:off x="2400" y="1872"/>
                <a:ext cx="240" cy="0"/>
              </a:xfrm>
              <a:prstGeom prst="line">
                <a:avLst/>
              </a:prstGeom>
              <a:ln w="9525" cap="flat" cmpd="sng">
                <a:solidFill>
                  <a:schemeClr val="tx1"/>
                </a:solidFill>
                <a:prstDash val="solid"/>
                <a:round/>
                <a:headEnd type="none" w="med" len="med"/>
                <a:tailEnd type="triangle" w="med" len="med"/>
              </a:ln>
            </p:spPr>
          </p:sp>
          <p:sp>
            <p:nvSpPr>
              <p:cNvPr id="46100" name="Line 21"/>
              <p:cNvSpPr/>
              <p:nvPr/>
            </p:nvSpPr>
            <p:spPr>
              <a:xfrm flipH="1">
                <a:off x="1344" y="1872"/>
                <a:ext cx="240" cy="0"/>
              </a:xfrm>
              <a:prstGeom prst="line">
                <a:avLst/>
              </a:prstGeom>
              <a:ln w="9525" cap="flat" cmpd="sng">
                <a:solidFill>
                  <a:schemeClr val="tx1"/>
                </a:solidFill>
                <a:prstDash val="solid"/>
                <a:round/>
                <a:headEnd type="none" w="med" len="med"/>
                <a:tailEnd type="triangle" w="med" len="med"/>
              </a:ln>
            </p:spPr>
          </p:sp>
          <p:sp>
            <p:nvSpPr>
              <p:cNvPr id="46101" name="Line 22"/>
              <p:cNvSpPr/>
              <p:nvPr/>
            </p:nvSpPr>
            <p:spPr>
              <a:xfrm>
                <a:off x="2400" y="1392"/>
                <a:ext cx="240" cy="0"/>
              </a:xfrm>
              <a:prstGeom prst="line">
                <a:avLst/>
              </a:prstGeom>
              <a:ln w="9525" cap="flat" cmpd="sng">
                <a:solidFill>
                  <a:schemeClr val="tx1"/>
                </a:solidFill>
                <a:prstDash val="solid"/>
                <a:round/>
                <a:headEnd type="none" w="med" len="med"/>
                <a:tailEnd type="triangle" w="med" len="med"/>
              </a:ln>
            </p:spPr>
          </p:sp>
          <p:sp>
            <p:nvSpPr>
              <p:cNvPr id="46102" name="Line 23"/>
              <p:cNvSpPr/>
              <p:nvPr/>
            </p:nvSpPr>
            <p:spPr>
              <a:xfrm>
                <a:off x="1344" y="1392"/>
                <a:ext cx="240" cy="0"/>
              </a:xfrm>
              <a:prstGeom prst="line">
                <a:avLst/>
              </a:prstGeom>
              <a:ln w="9525" cap="flat" cmpd="sng">
                <a:solidFill>
                  <a:schemeClr val="tx1"/>
                </a:solidFill>
                <a:prstDash val="solid"/>
                <a:round/>
                <a:headEnd type="none" w="med" len="med"/>
                <a:tailEnd type="triangle" w="med" len="med"/>
              </a:ln>
            </p:spPr>
          </p:sp>
          <p:sp>
            <p:nvSpPr>
              <p:cNvPr id="46103" name="Line 24"/>
              <p:cNvSpPr/>
              <p:nvPr/>
            </p:nvSpPr>
            <p:spPr>
              <a:xfrm>
                <a:off x="960" y="2016"/>
                <a:ext cx="0" cy="192"/>
              </a:xfrm>
              <a:prstGeom prst="line">
                <a:avLst/>
              </a:prstGeom>
              <a:ln w="9525" cap="flat" cmpd="sng">
                <a:solidFill>
                  <a:schemeClr val="tx1"/>
                </a:solidFill>
                <a:prstDash val="solid"/>
                <a:round/>
                <a:headEnd type="none" w="med" len="med"/>
                <a:tailEnd type="triangle" w="med" len="med"/>
              </a:ln>
            </p:spPr>
          </p:sp>
          <p:sp>
            <p:nvSpPr>
              <p:cNvPr id="46104" name="Line 25"/>
              <p:cNvSpPr/>
              <p:nvPr/>
            </p:nvSpPr>
            <p:spPr>
              <a:xfrm>
                <a:off x="1344" y="2352"/>
                <a:ext cx="240" cy="0"/>
              </a:xfrm>
              <a:prstGeom prst="line">
                <a:avLst/>
              </a:prstGeom>
              <a:ln w="9525" cap="flat" cmpd="sng">
                <a:solidFill>
                  <a:schemeClr val="tx1"/>
                </a:solidFill>
                <a:prstDash val="solid"/>
                <a:round/>
                <a:headEnd type="none" w="med" len="med"/>
                <a:tailEnd type="triangle" w="med" len="med"/>
              </a:ln>
            </p:spPr>
          </p:sp>
          <p:sp>
            <p:nvSpPr>
              <p:cNvPr id="46105" name="Line 26"/>
              <p:cNvSpPr/>
              <p:nvPr/>
            </p:nvSpPr>
            <p:spPr>
              <a:xfrm>
                <a:off x="2400" y="2352"/>
                <a:ext cx="240" cy="0"/>
              </a:xfrm>
              <a:prstGeom prst="line">
                <a:avLst/>
              </a:prstGeom>
              <a:ln w="9525" cap="flat" cmpd="sng">
                <a:solidFill>
                  <a:schemeClr val="tx1"/>
                </a:solidFill>
                <a:prstDash val="solid"/>
                <a:round/>
                <a:headEnd type="none" w="med" len="med"/>
                <a:tailEnd type="triangle" w="med" len="med"/>
              </a:ln>
            </p:spPr>
          </p:sp>
          <p:sp>
            <p:nvSpPr>
              <p:cNvPr id="46106" name="Line 27"/>
              <p:cNvSpPr/>
              <p:nvPr/>
            </p:nvSpPr>
            <p:spPr>
              <a:xfrm>
                <a:off x="3456" y="2352"/>
                <a:ext cx="240" cy="0"/>
              </a:xfrm>
              <a:prstGeom prst="line">
                <a:avLst/>
              </a:prstGeom>
              <a:ln w="9525" cap="flat" cmpd="sng">
                <a:solidFill>
                  <a:schemeClr val="tx1"/>
                </a:solidFill>
                <a:prstDash val="solid"/>
                <a:round/>
                <a:headEnd type="none" w="med" len="med"/>
                <a:tailEnd type="triangle" w="med" len="med"/>
              </a:ln>
            </p:spPr>
          </p:sp>
          <p:sp>
            <p:nvSpPr>
              <p:cNvPr id="46107" name="Rectangle 28"/>
              <p:cNvSpPr/>
              <p:nvPr/>
            </p:nvSpPr>
            <p:spPr>
              <a:xfrm>
                <a:off x="3792" y="2160"/>
                <a:ext cx="576" cy="288"/>
              </a:xfrm>
              <a:prstGeom prst="rect">
                <a:avLst/>
              </a:prstGeom>
              <a:noFill/>
              <a:ln w="9525">
                <a:noFill/>
              </a:ln>
            </p:spPr>
            <p:txBody>
              <a:bodyPr wrap="none" anchor="ctr"/>
              <a:lstStyle/>
              <a:p>
                <a:pPr algn="ctr">
                  <a:buSzTx/>
                </a:pPr>
                <a:r>
                  <a:rPr lang="zh-CN" altLang="en-US" sz="1600" b="1" dirty="0">
                    <a:solidFill>
                      <a:srgbClr val="660066"/>
                    </a:solidFill>
                    <a:latin typeface="AR DESTINE" pitchFamily="2" charset="0"/>
                    <a:ea typeface="宋体" panose="02010600030101010101" pitchFamily="2" charset="-122"/>
                  </a:rPr>
                  <a:t>工</a:t>
                </a:r>
                <a:endParaRPr lang="zh-CN" altLang="en-US" sz="1600" b="1" dirty="0">
                  <a:solidFill>
                    <a:srgbClr val="660066"/>
                  </a:solidFill>
                  <a:latin typeface="AR DESTINE" pitchFamily="2" charset="0"/>
                  <a:ea typeface="宋体" panose="02010600030101010101" pitchFamily="2" charset="-122"/>
                </a:endParaRPr>
              </a:p>
              <a:p>
                <a:pPr algn="ctr">
                  <a:buSzTx/>
                </a:pPr>
                <a:r>
                  <a:rPr lang="zh-CN" altLang="en-US" sz="1600" b="1" dirty="0">
                    <a:solidFill>
                      <a:srgbClr val="660066"/>
                    </a:solidFill>
                    <a:latin typeface="AR DESTINE" pitchFamily="2" charset="0"/>
                    <a:ea typeface="宋体" panose="02010600030101010101" pitchFamily="2" charset="-122"/>
                  </a:rPr>
                  <a:t>作</a:t>
                </a:r>
                <a:endParaRPr lang="zh-CN" altLang="en-US" sz="1600" b="1" dirty="0">
                  <a:solidFill>
                    <a:srgbClr val="660066"/>
                  </a:solidFill>
                  <a:latin typeface="AR DESTINE" pitchFamily="2" charset="0"/>
                  <a:ea typeface="宋体" panose="02010600030101010101" pitchFamily="2" charset="-122"/>
                </a:endParaRPr>
              </a:p>
            </p:txBody>
          </p:sp>
        </p:grpSp>
        <p:sp>
          <p:nvSpPr>
            <p:cNvPr id="46108" name="Rectangle 29"/>
            <p:cNvSpPr/>
            <p:nvPr/>
          </p:nvSpPr>
          <p:spPr>
            <a:xfrm>
              <a:off x="2160" y="2496"/>
              <a:ext cx="960" cy="288"/>
            </a:xfrm>
            <a:prstGeom prst="rect">
              <a:avLst/>
            </a:prstGeom>
            <a:noFill/>
            <a:ln w="9525">
              <a:noFill/>
            </a:ln>
          </p:spPr>
          <p:txBody>
            <a:bodyPr wrap="none" anchor="ctr"/>
            <a:lstStyle/>
            <a:p>
              <a:pPr algn="ctr">
                <a:buSzTx/>
              </a:pPr>
              <a:r>
                <a:rPr lang="zh-CN" altLang="en-US" sz="1200" dirty="0">
                  <a:latin typeface="Arial" panose="020B0604020202020204" pitchFamily="34" charset="0"/>
                  <a:ea typeface="宋体" panose="02010600030101010101" pitchFamily="2" charset="-122"/>
                </a:rPr>
                <a:t>软件测试学习路线图</a:t>
              </a:r>
              <a:endParaRPr lang="zh-CN" altLang="en-US" sz="1200" dirty="0">
                <a:latin typeface="Arial" panose="020B0604020202020204" pitchFamily="34" charset="0"/>
                <a:ea typeface="宋体" panose="02010600030101010101" pitchFamily="2" charset="-122"/>
              </a:endParaRPr>
            </a:p>
          </p:txBody>
        </p:sp>
      </p:gr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noRot="1"/>
          </p:cNvSpPr>
          <p:nvPr>
            <p:ph type="title" idx="4294967295"/>
          </p:nvPr>
        </p:nvSpPr>
        <p:spPr/>
        <p:txBody>
          <a:bodyPr vert="horz" wrap="square" lIns="91440" tIns="45720" rIns="91440" bIns="45720" anchor="ctr"/>
          <a:lstStyle/>
          <a:p>
            <a:pPr eaLnBrk="1" hangingPunct="1"/>
            <a:r>
              <a:rPr lang="zh-CN" altLang="en-US" dirty="0"/>
              <a:t>总之</a:t>
            </a:r>
            <a:r>
              <a:rPr lang="en-US" altLang="zh-CN" dirty="0"/>
              <a:t>-</a:t>
            </a:r>
            <a:r>
              <a:rPr lang="zh-CN" altLang="en-US" dirty="0"/>
              <a:t>测试不简单</a:t>
            </a:r>
            <a:endParaRPr lang="zh-CN" altLang="en-US" dirty="0"/>
          </a:p>
        </p:txBody>
      </p:sp>
      <p:sp>
        <p:nvSpPr>
          <p:cNvPr id="48130" name="Content Placeholder 2"/>
          <p:cNvSpPr>
            <a:spLocks noGrp="1" noRot="1"/>
          </p:cNvSpPr>
          <p:nvPr>
            <p:ph idx="4294967295"/>
          </p:nvPr>
        </p:nvSpPr>
        <p:spPr/>
        <p:txBody>
          <a:bodyPr vert="horz" wrap="square" lIns="91440" tIns="45720" rIns="91440" bIns="45720" anchor="t"/>
          <a:lstStyle/>
          <a:p>
            <a:pPr eaLnBrk="1" hangingPunct="1"/>
            <a:r>
              <a:rPr lang="zh-CN" altLang="en-US" dirty="0"/>
              <a:t>不断充电学习</a:t>
            </a:r>
            <a:endParaRPr lang="en-US" altLang="zh-CN" dirty="0"/>
          </a:p>
          <a:p>
            <a:pPr eaLnBrk="1" hangingPunct="1"/>
            <a:r>
              <a:rPr lang="zh-CN" altLang="en-US" dirty="0"/>
              <a:t>阅读书籍</a:t>
            </a:r>
            <a:endParaRPr lang="en-US" altLang="zh-CN" dirty="0"/>
          </a:p>
          <a:p>
            <a:pPr eaLnBrk="1" hangingPunct="1"/>
            <a:r>
              <a:rPr lang="zh-CN" altLang="en-US" dirty="0"/>
              <a:t>阅读缺陷报告</a:t>
            </a:r>
            <a:endParaRPr lang="en-US" altLang="zh-CN" dirty="0"/>
          </a:p>
          <a:p>
            <a:pPr eaLnBrk="1" hangingPunct="1"/>
            <a:r>
              <a:rPr lang="zh-CN" altLang="en-US" dirty="0"/>
              <a:t>阅读测试用例</a:t>
            </a:r>
            <a:endParaRPr lang="en-US" altLang="zh-CN" dirty="0"/>
          </a:p>
          <a:p>
            <a:pPr eaLnBrk="1" hangingPunct="1"/>
            <a:r>
              <a:rPr lang="zh-CN" altLang="en-US" dirty="0"/>
              <a:t>学习业务知识</a:t>
            </a:r>
            <a:endParaRPr lang="zh-CN" altLang="en-US" dirty="0"/>
          </a:p>
          <a:p>
            <a:pPr eaLnBrk="1" hangingPunct="1"/>
            <a:r>
              <a:rPr lang="zh-CN" altLang="en-US" dirty="0"/>
              <a:t>学习技术指导</a:t>
            </a:r>
            <a:endParaRPr lang="zh-CN" altLang="en-US" dirty="0"/>
          </a:p>
          <a:p>
            <a:pPr eaLnBrk="1" hangingPunct="1"/>
            <a:r>
              <a:rPr lang="zh-CN" altLang="en-US" dirty="0"/>
              <a:t>。。。。。。。。</a:t>
            </a:r>
            <a:endParaRPr lang="zh-CN"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内容占位符 2"/>
          <p:cNvSpPr>
            <a:spLocks noGrp="1"/>
          </p:cNvSpPr>
          <p:nvPr>
            <p:ph idx="1"/>
          </p:nvPr>
        </p:nvSpPr>
        <p:spPr/>
        <p:txBody>
          <a:bodyPr vert="horz" wrap="square" lIns="91440" tIns="45720" rIns="91440" bIns="45720" anchor="t"/>
          <a:lstStyle/>
          <a:p>
            <a:pPr eaLnBrk="1" hangingPunct="1"/>
            <a:endParaRPr lang="zh-CN" altLang="en-US" dirty="0"/>
          </a:p>
          <a:p>
            <a:pPr eaLnBrk="1" hangingPunct="1"/>
            <a:endParaRPr lang="zh-CN" altLang="en-US" dirty="0"/>
          </a:p>
        </p:txBody>
      </p:sp>
      <p:pic>
        <p:nvPicPr>
          <p:cNvPr id="36867" name="Picture 5" descr="https://ss0.bdstatic.com/70cFvHSh_Q1YnxGkpoWK1HF6hhy/it/u=980943484,3187674308&amp;fm=26&amp;gp=0.jpg">
            <a:hlinkClick r:id="rId1"/>
          </p:cNvPr>
          <p:cNvPicPr>
            <a:picLocks noChangeAspect="1"/>
          </p:cNvPicPr>
          <p:nvPr/>
        </p:nvPicPr>
        <p:blipFill>
          <a:blip r:embed="rId2"/>
          <a:stretch>
            <a:fillRect/>
          </a:stretch>
        </p:blipFill>
        <p:spPr>
          <a:xfrm>
            <a:off x="2063750" y="765175"/>
            <a:ext cx="7177088" cy="538162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1"/>
          </p:nvPr>
        </p:nvSpPr>
        <p:spPr>
          <a:xfrm>
            <a:off x="1981200" y="1165225"/>
            <a:ext cx="5178425" cy="4953000"/>
          </a:xfrm>
        </p:spPr>
        <p:txBody>
          <a:bodyPr vert="horz" wrap="square" lIns="91440" tIns="45720" rIns="91440" bIns="45720" anchor="t"/>
          <a:lstStyle/>
          <a:p>
            <a:pPr eaLnBrk="1" hangingPunct="1"/>
            <a:r>
              <a:rPr lang="zh-CN" altLang="en-US" sz="2400" dirty="0">
                <a:cs typeface="Times New Roman" panose="02020603050405020304" pitchFamily="18" charset="0"/>
              </a:rPr>
              <a:t>迪斯尼的狮子王游戏软件缺陷</a:t>
            </a:r>
            <a:endParaRPr lang="en-US" altLang="zh-CN" sz="2400" dirty="0">
              <a:ea typeface="Times New Roman" panose="02020603050405020304" pitchFamily="18" charset="0"/>
            </a:endParaRPr>
          </a:p>
        </p:txBody>
      </p:sp>
      <p:grpSp>
        <p:nvGrpSpPr>
          <p:cNvPr id="6147" name="组合 1"/>
          <p:cNvGrpSpPr/>
          <p:nvPr/>
        </p:nvGrpSpPr>
        <p:grpSpPr>
          <a:xfrm>
            <a:off x="2182813" y="1812925"/>
            <a:ext cx="3827462" cy="4157663"/>
            <a:chOff x="658813" y="1812925"/>
            <a:chExt cx="3827462" cy="4157663"/>
          </a:xfrm>
        </p:grpSpPr>
        <p:grpSp>
          <p:nvGrpSpPr>
            <p:cNvPr id="6151" name="Group 2"/>
            <p:cNvGrpSpPr/>
            <p:nvPr/>
          </p:nvGrpSpPr>
          <p:grpSpPr>
            <a:xfrm>
              <a:off x="658813" y="1812925"/>
              <a:ext cx="3827462" cy="4157663"/>
              <a:chOff x="1523" y="564"/>
              <a:chExt cx="2491" cy="3346"/>
            </a:xfrm>
          </p:grpSpPr>
          <p:sp>
            <p:nvSpPr>
              <p:cNvPr id="18" name="AutoShape 3"/>
              <p:cNvSpPr>
                <a:spLocks noChangeArrowheads="1"/>
              </p:cNvSpPr>
              <p:nvPr/>
            </p:nvSpPr>
            <p:spPr bwMode="gray">
              <a:xfrm>
                <a:off x="1655" y="564"/>
                <a:ext cx="2041" cy="480"/>
              </a:xfrm>
              <a:prstGeom prst="roundRect">
                <a:avLst>
                  <a:gd name="adj" fmla="val 16667"/>
                </a:avLst>
              </a:prstGeom>
              <a:solidFill>
                <a:srgbClr val="6399AB"/>
              </a:solidFill>
              <a:ln w="25400" algn="ctr">
                <a:noFill/>
                <a:round/>
              </a:ln>
              <a:effectLst/>
              <a:scene3d>
                <a:camera prst="orthographicFront">
                  <a:rot lat="0" lon="0" rev="0"/>
                </a:camera>
                <a:lightRig rig="glow" dir="t">
                  <a:rot lat="0" lon="0" rev="14100000"/>
                </a:lightRig>
              </a:scene3d>
              <a:sp3d prstMaterial="softEdge">
                <a:bevelT w="127000" prst="artDeco"/>
              </a:sp3d>
            </p:spPr>
            <p:txBody>
              <a:bodyPr lIns="45720" tIns="44450" rIns="45720" bIns="44450" anchor="ctr" anchorCtr="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Times New Roman" panose="02020603050405020304" pitchFamily="18" charset="0"/>
                  </a:rPr>
                  <a:t>1994 </a:t>
                </a: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Times New Roman" panose="02020603050405020304" pitchFamily="18" charset="0"/>
                  </a:rPr>
                  <a:t>圣诞节发布游戏光盘</a:t>
                </a:r>
                <a:endParaRPr kumimoji="0" lang="zh-TW" altLang="en-US" sz="18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9" name="AutoShape 4"/>
              <p:cNvSpPr>
                <a:spLocks noChangeArrowheads="1"/>
              </p:cNvSpPr>
              <p:nvPr/>
            </p:nvSpPr>
            <p:spPr bwMode="gray">
              <a:xfrm>
                <a:off x="1523" y="1997"/>
                <a:ext cx="1896" cy="479"/>
              </a:xfrm>
              <a:prstGeom prst="roundRect">
                <a:avLst>
                  <a:gd name="adj" fmla="val 16667"/>
                </a:avLst>
              </a:prstGeom>
              <a:solidFill>
                <a:srgbClr val="E0AD12"/>
              </a:solidFill>
              <a:ln w="25400" algn="ctr">
                <a:noFill/>
                <a:round/>
              </a:ln>
              <a:effectLst/>
              <a:scene3d>
                <a:camera prst="orthographicFront">
                  <a:rot lat="0" lon="0" rev="0"/>
                </a:camera>
                <a:lightRig rig="glow" dir="t">
                  <a:rot lat="0" lon="0" rev="14100000"/>
                </a:lightRig>
              </a:scene3d>
              <a:sp3d prstMaterial="softEdge">
                <a:bevelT w="127000" prst="artDeco"/>
              </a:sp3d>
            </p:spPr>
            <p:txBody>
              <a:bodyPr lIns="45720" tIns="44450" rIns="45720" bIns="44450" anchor="ctr" anchorCtr="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投诉不断！媒体报道！</a:t>
                </a:r>
                <a:endParaRPr kumimoji="0" lang="zh-TW"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0" name="AutoShape 5"/>
              <p:cNvSpPr>
                <a:spLocks noChangeArrowheads="1"/>
              </p:cNvSpPr>
              <p:nvPr/>
            </p:nvSpPr>
            <p:spPr bwMode="gray">
              <a:xfrm>
                <a:off x="1655" y="3430"/>
                <a:ext cx="1598" cy="480"/>
              </a:xfrm>
              <a:prstGeom prst="roundRect">
                <a:avLst>
                  <a:gd name="adj" fmla="val 16667"/>
                </a:avLst>
              </a:prstGeom>
              <a:solidFill>
                <a:srgbClr val="D97300"/>
              </a:solidFill>
              <a:ln w="25400" algn="ctr">
                <a:noFill/>
                <a:round/>
              </a:ln>
              <a:effectLst/>
              <a:scene3d>
                <a:camera prst="orthographicFront">
                  <a:rot lat="0" lon="0" rev="0"/>
                </a:camera>
                <a:lightRig rig="glow" dir="t">
                  <a:rot lat="0" lon="0" rev="14100000"/>
                </a:lightRig>
              </a:scene3d>
              <a:sp3d prstMaterial="softEdge">
                <a:bevelT w="127000" prst="artDeco"/>
              </a:sp3d>
            </p:spPr>
            <p:txBody>
              <a:bodyPr lIns="45720" tIns="44450" rIns="45720" bIns="44450" anchor="ctr" anchorCtr="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费用 </a:t>
                </a:r>
                <a:r>
                  <a:rPr kumimoji="0" lang="en-US" altLang="zh-CN"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      </a:t>
                </a: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信誉</a:t>
                </a:r>
                <a:endParaRPr kumimoji="0" lang="zh-TW"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1" name="AutoShape 6"/>
              <p:cNvSpPr>
                <a:spLocks noChangeArrowheads="1"/>
              </p:cNvSpPr>
              <p:nvPr/>
            </p:nvSpPr>
            <p:spPr bwMode="gray">
              <a:xfrm>
                <a:off x="2517" y="1279"/>
                <a:ext cx="1497" cy="479"/>
              </a:xfrm>
              <a:prstGeom prst="roundRect">
                <a:avLst>
                  <a:gd name="adj" fmla="val 16667"/>
                </a:avLst>
              </a:prstGeom>
              <a:solidFill>
                <a:srgbClr val="B1A35D"/>
              </a:solidFill>
              <a:ln w="25400" algn="ctr">
                <a:noFill/>
                <a:round/>
              </a:ln>
              <a:effectLst/>
              <a:scene3d>
                <a:camera prst="orthographicFront">
                  <a:rot lat="0" lon="0" rev="0"/>
                </a:camera>
                <a:lightRig rig="glow" dir="t">
                  <a:rot lat="0" lon="0" rev="14100000"/>
                </a:lightRig>
              </a:scene3d>
              <a:sp3d prstMaterial="softEdge">
                <a:bevelT w="127000" prst="artDeco"/>
              </a:sp3d>
            </p:spPr>
            <p:txBody>
              <a:bodyPr lIns="45720" tIns="44450" rIns="45720" bIns="44450" anchor="ctr" anchorCtr="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Times New Roman" panose="02020603050405020304" pitchFamily="18" charset="0"/>
                  </a:rPr>
                  <a:t>销售额非常可观</a:t>
                </a:r>
                <a:endParaRPr kumimoji="0" lang="zh-TW" altLang="en-US" sz="18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 name="AutoShape 7"/>
              <p:cNvSpPr>
                <a:spLocks noChangeArrowheads="1"/>
              </p:cNvSpPr>
              <p:nvPr/>
            </p:nvSpPr>
            <p:spPr bwMode="gray">
              <a:xfrm>
                <a:off x="2517" y="2713"/>
                <a:ext cx="1497" cy="480"/>
              </a:xfrm>
              <a:prstGeom prst="roundRect">
                <a:avLst>
                  <a:gd name="adj" fmla="val 16667"/>
                </a:avLst>
              </a:prstGeom>
              <a:solidFill>
                <a:srgbClr val="A1A646"/>
              </a:solidFill>
              <a:ln w="25400" algn="ctr">
                <a:noFill/>
                <a:round/>
              </a:ln>
              <a:effectLst/>
              <a:scene3d>
                <a:camera prst="orthographicFront">
                  <a:rot lat="0" lon="0" rev="0"/>
                </a:camera>
                <a:lightRig rig="glow" dir="t">
                  <a:rot lat="0" lon="0" rev="14100000"/>
                </a:lightRig>
              </a:scene3d>
              <a:sp3d prstMaterial="softEdge">
                <a:bevelT w="127000" prst="artDeco"/>
              </a:sp3d>
            </p:spPr>
            <p:txBody>
              <a:bodyPr lIns="45720" tIns="44450" rIns="45720" bIns="44450" anchor="ctr" anchorCtr="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查证原因！！！</a:t>
                </a:r>
                <a:endParaRPr kumimoji="0" lang="zh-TW"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169" name="AutoShape 8"/>
              <p:cNvSpPr/>
              <p:nvPr/>
            </p:nvSpPr>
            <p:spPr>
              <a:xfrm>
                <a:off x="2535" y="1043"/>
                <a:ext cx="363" cy="272"/>
              </a:xfrm>
              <a:prstGeom prst="downArrow">
                <a:avLst>
                  <a:gd name="adj1" fmla="val 50000"/>
                  <a:gd name="adj2" fmla="val 25000"/>
                </a:avLst>
              </a:prstGeom>
              <a:solidFill>
                <a:srgbClr val="969696"/>
              </a:solidFill>
              <a:ln w="9525" cap="flat" cmpd="sng">
                <a:solidFill>
                  <a:srgbClr val="FFFFFF"/>
                </a:solidFill>
                <a:prstDash val="solid"/>
                <a:miter/>
                <a:headEnd type="none" w="med" len="med"/>
                <a:tailEnd type="none" w="med" len="med"/>
              </a:ln>
            </p:spPr>
            <p:txBody>
              <a:bodyPr vert="eaVert"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TW" altLang="en-US" sz="1800" dirty="0"/>
              </a:p>
            </p:txBody>
          </p:sp>
          <p:sp>
            <p:nvSpPr>
              <p:cNvPr id="6170" name="AutoShape 9"/>
              <p:cNvSpPr/>
              <p:nvPr/>
            </p:nvSpPr>
            <p:spPr>
              <a:xfrm>
                <a:off x="2535" y="1756"/>
                <a:ext cx="363" cy="272"/>
              </a:xfrm>
              <a:prstGeom prst="downArrow">
                <a:avLst>
                  <a:gd name="adj1" fmla="val 50000"/>
                  <a:gd name="adj2" fmla="val 25000"/>
                </a:avLst>
              </a:prstGeom>
              <a:solidFill>
                <a:srgbClr val="969696"/>
              </a:solidFill>
              <a:ln w="9525" cap="flat" cmpd="sng">
                <a:solidFill>
                  <a:srgbClr val="FFFFFF"/>
                </a:solidFill>
                <a:prstDash val="solid"/>
                <a:miter/>
                <a:headEnd type="none" w="med" len="med"/>
                <a:tailEnd type="none" w="med" len="med"/>
              </a:ln>
            </p:spPr>
            <p:txBody>
              <a:bodyPr vert="eaVert"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TW" altLang="en-US" sz="1800" dirty="0"/>
              </a:p>
            </p:txBody>
          </p:sp>
          <p:sp>
            <p:nvSpPr>
              <p:cNvPr id="6171" name="AutoShape 10"/>
              <p:cNvSpPr/>
              <p:nvPr/>
            </p:nvSpPr>
            <p:spPr>
              <a:xfrm>
                <a:off x="2535" y="2478"/>
                <a:ext cx="363" cy="272"/>
              </a:xfrm>
              <a:prstGeom prst="downArrow">
                <a:avLst>
                  <a:gd name="adj1" fmla="val 50000"/>
                  <a:gd name="adj2" fmla="val 25000"/>
                </a:avLst>
              </a:prstGeom>
              <a:solidFill>
                <a:srgbClr val="969696"/>
              </a:solidFill>
              <a:ln w="9525" cap="flat" cmpd="sng">
                <a:solidFill>
                  <a:srgbClr val="FFFFFF"/>
                </a:solidFill>
                <a:prstDash val="solid"/>
                <a:miter/>
                <a:headEnd type="none" w="med" len="med"/>
                <a:tailEnd type="none" w="med" len="med"/>
              </a:ln>
            </p:spPr>
            <p:txBody>
              <a:bodyPr vert="eaVert"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TW" altLang="en-US" sz="1800" dirty="0"/>
              </a:p>
            </p:txBody>
          </p:sp>
          <p:sp>
            <p:nvSpPr>
              <p:cNvPr id="6172" name="AutoShape 11"/>
              <p:cNvSpPr/>
              <p:nvPr/>
            </p:nvSpPr>
            <p:spPr>
              <a:xfrm>
                <a:off x="2535" y="3200"/>
                <a:ext cx="363" cy="272"/>
              </a:xfrm>
              <a:prstGeom prst="downArrow">
                <a:avLst>
                  <a:gd name="adj1" fmla="val 50000"/>
                  <a:gd name="adj2" fmla="val 25000"/>
                </a:avLst>
              </a:prstGeom>
              <a:solidFill>
                <a:srgbClr val="969696"/>
              </a:solidFill>
              <a:ln w="9525" cap="flat" cmpd="sng">
                <a:solidFill>
                  <a:srgbClr val="FFFFFF"/>
                </a:solidFill>
                <a:prstDash val="solid"/>
                <a:miter/>
                <a:headEnd type="none" w="med" len="med"/>
                <a:tailEnd type="none" w="med" len="med"/>
              </a:ln>
            </p:spPr>
            <p:txBody>
              <a:bodyPr vert="eaVert"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TW" altLang="en-US" sz="1800" dirty="0"/>
              </a:p>
            </p:txBody>
          </p:sp>
        </p:grpSp>
        <p:cxnSp>
          <p:nvCxnSpPr>
            <p:cNvPr id="6152" name="直接箭头连接符 27"/>
            <p:cNvCxnSpPr/>
            <p:nvPr/>
          </p:nvCxnSpPr>
          <p:spPr>
            <a:xfrm rot="-5400000" flipH="1">
              <a:off x="2805906" y="5582444"/>
              <a:ext cx="381000" cy="103187"/>
            </a:xfrm>
            <a:prstGeom prst="straightConnector1">
              <a:avLst/>
            </a:prstGeom>
            <a:ln w="9525" cap="flat" cmpd="sng">
              <a:solidFill>
                <a:schemeClr val="tx1"/>
              </a:solidFill>
              <a:prstDash val="solid"/>
              <a:headEnd type="none" w="med" len="med"/>
              <a:tailEnd type="arrow" w="med" len="med"/>
            </a:ln>
          </p:spPr>
        </p:cxnSp>
        <p:cxnSp>
          <p:nvCxnSpPr>
            <p:cNvPr id="6153" name="直接箭头连接符 30"/>
            <p:cNvCxnSpPr/>
            <p:nvPr/>
          </p:nvCxnSpPr>
          <p:spPr>
            <a:xfrm rot="5400000" flipH="1" flipV="1">
              <a:off x="1882775" y="5553075"/>
              <a:ext cx="363537" cy="188912"/>
            </a:xfrm>
            <a:prstGeom prst="straightConnector1">
              <a:avLst/>
            </a:prstGeom>
            <a:ln w="9525" cap="flat" cmpd="sng">
              <a:solidFill>
                <a:schemeClr val="tx1"/>
              </a:solidFill>
              <a:prstDash val="solid"/>
              <a:headEnd type="none" w="med" len="med"/>
              <a:tailEnd type="arrow" w="med" len="med"/>
            </a:ln>
          </p:spPr>
        </p:cxnSp>
      </p:grpSp>
      <p:pic>
        <p:nvPicPr>
          <p:cNvPr id="6148" name="图片 22" descr="u=1527411296,1710996365&amp;fm=0&amp;gp=-4.jpg"/>
          <p:cNvPicPr>
            <a:picLocks noChangeAspect="1"/>
          </p:cNvPicPr>
          <p:nvPr/>
        </p:nvPicPr>
        <p:blipFill>
          <a:blip r:embed="rId1"/>
          <a:stretch>
            <a:fillRect/>
          </a:stretch>
        </p:blipFill>
        <p:spPr>
          <a:xfrm>
            <a:off x="7429500" y="2006600"/>
            <a:ext cx="2452688" cy="3432175"/>
          </a:xfrm>
          <a:prstGeom prst="rect">
            <a:avLst/>
          </a:prstGeom>
          <a:noFill/>
          <a:ln w="9525">
            <a:noFill/>
          </a:ln>
        </p:spPr>
      </p:pic>
      <p:pic>
        <p:nvPicPr>
          <p:cNvPr id="6149" name="Picture 3"/>
          <p:cNvPicPr>
            <a:picLocks noChangeAspect="1"/>
          </p:cNvPicPr>
          <p:nvPr/>
        </p:nvPicPr>
        <p:blipFill>
          <a:blip r:embed="rId2"/>
          <a:stretch>
            <a:fillRect/>
          </a:stretch>
        </p:blipFill>
        <p:spPr>
          <a:xfrm>
            <a:off x="2206625" y="788988"/>
            <a:ext cx="5715000" cy="95250"/>
          </a:xfrm>
          <a:prstGeom prst="rect">
            <a:avLst/>
          </a:prstGeom>
          <a:noFill/>
          <a:ln w="9525">
            <a:noFill/>
          </a:ln>
        </p:spPr>
      </p:pic>
      <p:sp>
        <p:nvSpPr>
          <p:cNvPr id="6150" name="Text Box 1"/>
          <p:cNvSpPr txBox="1"/>
          <p:nvPr/>
        </p:nvSpPr>
        <p:spPr>
          <a:xfrm>
            <a:off x="2087563" y="201613"/>
            <a:ext cx="5143500" cy="584835"/>
          </a:xfrm>
          <a:prstGeom prst="rect">
            <a:avLst/>
          </a:prstGeom>
          <a:noFill/>
          <a:ln w="9525">
            <a:noFill/>
          </a:ln>
        </p:spPr>
        <p:txBody>
          <a:bodyPr lIns="90000" tIns="46800" rIns="90000" bIns="4680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167005" lvl="0" indent="-163830" defTabSz="914400" eaLnBrk="1" hangingPunct="1">
              <a:spcBef>
                <a:spcPct val="0"/>
              </a:spcBef>
              <a:spcAft>
                <a:spcPts val="600"/>
              </a:spcAft>
              <a:buNone/>
              <a:tabLst>
                <a:tab pos="167005" algn="l"/>
                <a:tab pos="614680" algn="l"/>
                <a:tab pos="1063625" algn="l"/>
                <a:tab pos="1513205" algn="l"/>
                <a:tab pos="1962150" algn="l"/>
                <a:tab pos="2411730" algn="l"/>
                <a:tab pos="2860675" algn="l"/>
                <a:tab pos="3310255" algn="l"/>
                <a:tab pos="3759200" algn="l"/>
                <a:tab pos="4208780" algn="l"/>
                <a:tab pos="4657725" algn="l"/>
                <a:tab pos="5107305" algn="l"/>
                <a:tab pos="5556250" algn="l"/>
                <a:tab pos="6005830" algn="l"/>
                <a:tab pos="6454775" algn="l"/>
                <a:tab pos="6904355" algn="l"/>
                <a:tab pos="7353300" algn="l"/>
                <a:tab pos="7802880" algn="l"/>
                <a:tab pos="8251825" algn="l"/>
                <a:tab pos="8701405" algn="l"/>
                <a:tab pos="9150350" algn="l"/>
              </a:tabLst>
            </a:pPr>
            <a:r>
              <a:rPr lang="zh-CN" altLang="en-US" dirty="0">
                <a:solidFill>
                  <a:srgbClr val="006F53"/>
                </a:solidFill>
                <a:latin typeface="微软雅黑" panose="020B0503020204020204" charset="-122"/>
                <a:ea typeface="微软雅黑" panose="020B0503020204020204" charset="-122"/>
              </a:rPr>
              <a:t>生活中的软件缺陷案例</a:t>
            </a:r>
            <a:endParaRPr lang="zh-CN" altLang="zh-CN" dirty="0">
              <a:solidFill>
                <a:srgbClr val="006F53"/>
              </a:solidFill>
              <a:latin typeface="微软雅黑" panose="020B0503020204020204" charset="-122"/>
              <a:ea typeface="微软雅黑" panose="020B0503020204020204" charset="-122"/>
            </a:endParaRP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1"/>
          </p:nvPr>
        </p:nvSpPr>
        <p:spPr>
          <a:xfrm>
            <a:off x="1308735" y="960755"/>
            <a:ext cx="8892540" cy="5141595"/>
          </a:xfrm>
        </p:spPr>
        <p:txBody>
          <a:bodyPr vert="horz" wrap="square" lIns="91440" tIns="45720" rIns="91440" bIns="45720" anchor="t"/>
          <a:lstStyle/>
          <a:p>
            <a:pPr eaLnBrk="1" hangingPunct="1"/>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奥运会第二阶段门票开始预售</a:t>
            </a:r>
            <a:endParaRPr lang="en-US" altLang="zh-CN" sz="2000" dirty="0">
              <a:latin typeface="华文新魏" panose="02010800040101010101" pitchFamily="2" charset="-122"/>
              <a:ea typeface="华文新魏" panose="02010800040101010101" pitchFamily="2" charset="-122"/>
              <a:cs typeface="华文新魏" panose="02010800040101010101" pitchFamily="2" charset="-122"/>
            </a:endParaRPr>
          </a:p>
          <a:p>
            <a:pPr eaLnBrk="1" hangingPunct="1"/>
            <a:r>
              <a:rPr lang="zh-CN" altLang="en-US" sz="2000" dirty="0">
                <a:latin typeface="华文新魏" panose="02010800040101010101" pitchFamily="2" charset="-122"/>
                <a:ea typeface="华文新魏" panose="02010800040101010101" pitchFamily="2" charset="-122"/>
                <a:cs typeface="华文新魏" panose="02010800040101010101" pitchFamily="2" charset="-122"/>
              </a:rPr>
              <a:t>票务网站一个小时浏览量达</a:t>
            </a:r>
            <a:r>
              <a:rPr lang="en-US" altLang="zh-CN" sz="2000" dirty="0">
                <a:latin typeface="华文新魏" panose="02010800040101010101" pitchFamily="2" charset="-122"/>
                <a:ea typeface="华文新魏" panose="02010800040101010101" pitchFamily="2" charset="-122"/>
                <a:cs typeface="华文新魏" panose="02010800040101010101" pitchFamily="2" charset="-122"/>
              </a:rPr>
              <a:t>800</a:t>
            </a:r>
            <a:r>
              <a:rPr lang="zh-CN" altLang="en-US" sz="2000" dirty="0">
                <a:latin typeface="华文新魏" panose="02010800040101010101" pitchFamily="2" charset="-122"/>
                <a:ea typeface="华文新魏" panose="02010800040101010101" pitchFamily="2" charset="-122"/>
                <a:cs typeface="华文新魏" panose="02010800040101010101" pitchFamily="2" charset="-122"/>
              </a:rPr>
              <a:t>万次、每秒钟提交的门票申请</a:t>
            </a:r>
            <a:r>
              <a:rPr lang="en-US" altLang="zh-CN" sz="2000" dirty="0">
                <a:latin typeface="华文新魏" panose="02010800040101010101" pitchFamily="2" charset="-122"/>
                <a:ea typeface="华文新魏" panose="02010800040101010101" pitchFamily="2" charset="-122"/>
                <a:cs typeface="华文新魏" panose="02010800040101010101" pitchFamily="2" charset="-122"/>
              </a:rPr>
              <a:t>20</a:t>
            </a:r>
            <a:r>
              <a:rPr lang="zh-CN" altLang="en-US" sz="2000" dirty="0">
                <a:latin typeface="华文新魏" panose="02010800040101010101" pitchFamily="2" charset="-122"/>
                <a:ea typeface="华文新魏" panose="02010800040101010101" pitchFamily="2" charset="-122"/>
                <a:cs typeface="华文新魏" panose="02010800040101010101" pitchFamily="2" charset="-122"/>
              </a:rPr>
              <a:t>万张；呼叫中心一个小时呼入</a:t>
            </a:r>
            <a:r>
              <a:rPr lang="en-US" altLang="zh-CN" sz="2000" dirty="0">
                <a:latin typeface="华文新魏" panose="02010800040101010101" pitchFamily="2" charset="-122"/>
                <a:ea typeface="华文新魏" panose="02010800040101010101" pitchFamily="2" charset="-122"/>
                <a:cs typeface="华文新魏" panose="02010800040101010101" pitchFamily="2" charset="-122"/>
              </a:rPr>
              <a:t>200</a:t>
            </a:r>
            <a:r>
              <a:rPr lang="zh-CN" altLang="en-US" sz="2000" dirty="0">
                <a:latin typeface="华文新魏" panose="02010800040101010101" pitchFamily="2" charset="-122"/>
                <a:ea typeface="华文新魏" panose="02010800040101010101" pitchFamily="2" charset="-122"/>
                <a:cs typeface="华文新魏" panose="02010800040101010101" pitchFamily="2" charset="-122"/>
              </a:rPr>
              <a:t>万人次。</a:t>
            </a:r>
            <a:endParaRPr lang="en-US" altLang="zh-CN" sz="2000" dirty="0">
              <a:latin typeface="华文新魏" panose="02010800040101010101" pitchFamily="2" charset="-122"/>
              <a:ea typeface="华文新魏" panose="02010800040101010101" pitchFamily="2" charset="-122"/>
              <a:cs typeface="华文新魏" panose="02010800040101010101" pitchFamily="2" charset="-122"/>
            </a:endParaRPr>
          </a:p>
          <a:p>
            <a:pPr eaLnBrk="1" hangingPunct="1"/>
            <a:r>
              <a:rPr lang="zh-CN" altLang="en-US" sz="2000" dirty="0">
                <a:latin typeface="华文新魏" panose="02010800040101010101" pitchFamily="2" charset="-122"/>
                <a:ea typeface="华文新魏" panose="02010800040101010101" pitchFamily="2" charset="-122"/>
                <a:cs typeface="华文新魏" panose="02010800040101010101" pitchFamily="2" charset="-122"/>
              </a:rPr>
              <a:t>各售票渠道出现售票速度慢、不能登录系统的情况</a:t>
            </a:r>
            <a:r>
              <a:rPr lang="en-US" altLang="zh-CN" sz="2000" dirty="0">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2000" dirty="0">
              <a:latin typeface="华文新魏" panose="02010800040101010101" pitchFamily="2" charset="-122"/>
              <a:ea typeface="华文新魏" panose="02010800040101010101" pitchFamily="2" charset="-122"/>
              <a:cs typeface="华文新魏" panose="02010800040101010101" pitchFamily="2" charset="-122"/>
            </a:endParaRPr>
          </a:p>
        </p:txBody>
      </p:sp>
      <p:pic>
        <p:nvPicPr>
          <p:cNvPr id="8195" name="Picture 3"/>
          <p:cNvPicPr>
            <a:picLocks noChangeAspect="1"/>
          </p:cNvPicPr>
          <p:nvPr/>
        </p:nvPicPr>
        <p:blipFill>
          <a:blip r:embed="rId1"/>
          <a:stretch>
            <a:fillRect/>
          </a:stretch>
        </p:blipFill>
        <p:spPr>
          <a:xfrm>
            <a:off x="2206625" y="788988"/>
            <a:ext cx="5715000" cy="95250"/>
          </a:xfrm>
          <a:prstGeom prst="rect">
            <a:avLst/>
          </a:prstGeom>
          <a:noFill/>
          <a:ln w="9525">
            <a:noFill/>
          </a:ln>
        </p:spPr>
      </p:pic>
      <p:sp>
        <p:nvSpPr>
          <p:cNvPr id="8196" name="Text Box 1"/>
          <p:cNvSpPr txBox="1"/>
          <p:nvPr/>
        </p:nvSpPr>
        <p:spPr>
          <a:xfrm>
            <a:off x="2087563" y="201613"/>
            <a:ext cx="5143500" cy="584835"/>
          </a:xfrm>
          <a:prstGeom prst="rect">
            <a:avLst/>
          </a:prstGeom>
          <a:noFill/>
          <a:ln w="9525">
            <a:noFill/>
          </a:ln>
        </p:spPr>
        <p:txBody>
          <a:bodyPr lIns="90000" tIns="46800" rIns="90000" bIns="4680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167005" lvl="0" indent="-163830" defTabSz="914400" eaLnBrk="1" hangingPunct="1">
              <a:spcBef>
                <a:spcPct val="0"/>
              </a:spcBef>
              <a:spcAft>
                <a:spcPts val="600"/>
              </a:spcAft>
              <a:buNone/>
              <a:tabLst>
                <a:tab pos="167005" algn="l"/>
                <a:tab pos="614680" algn="l"/>
                <a:tab pos="1063625" algn="l"/>
                <a:tab pos="1513205" algn="l"/>
                <a:tab pos="1962150" algn="l"/>
                <a:tab pos="2411730" algn="l"/>
                <a:tab pos="2860675" algn="l"/>
                <a:tab pos="3310255" algn="l"/>
                <a:tab pos="3759200" algn="l"/>
                <a:tab pos="4208780" algn="l"/>
                <a:tab pos="4657725" algn="l"/>
                <a:tab pos="5107305" algn="l"/>
                <a:tab pos="5556250" algn="l"/>
                <a:tab pos="6005830" algn="l"/>
                <a:tab pos="6454775" algn="l"/>
                <a:tab pos="6904355" algn="l"/>
                <a:tab pos="7353300" algn="l"/>
                <a:tab pos="7802880" algn="l"/>
                <a:tab pos="8251825" algn="l"/>
                <a:tab pos="8701405" algn="l"/>
                <a:tab pos="9150350" algn="l"/>
              </a:tabLst>
            </a:pPr>
            <a:r>
              <a:rPr lang="zh-CN" altLang="en-US" dirty="0">
                <a:solidFill>
                  <a:srgbClr val="006F53"/>
                </a:solidFill>
                <a:latin typeface="微软雅黑" panose="020B0503020204020204" charset="-122"/>
                <a:ea typeface="微软雅黑" panose="020B0503020204020204" charset="-122"/>
              </a:rPr>
              <a:t>生活中的软件缺陷案例</a:t>
            </a:r>
            <a:endParaRPr lang="zh-CN" altLang="zh-CN" dirty="0">
              <a:solidFill>
                <a:srgbClr val="006F53"/>
              </a:solidFill>
              <a:latin typeface="微软雅黑" panose="020B0503020204020204" charset="-122"/>
              <a:ea typeface="微软雅黑" panose="020B0503020204020204" charset="-122"/>
            </a:endParaRPr>
          </a:p>
        </p:txBody>
      </p:sp>
      <p:pic>
        <p:nvPicPr>
          <p:cNvPr id="7" name="Picture 2" descr="C:\Documents and Settings\Administrator\Local Settings\Temporary Internet Files\Content.IE5\S1OLEJ4D\2007115182634[1].jpg"/>
          <p:cNvPicPr>
            <a:picLocks noChangeAspect="1" noChangeArrowheads="1"/>
          </p:cNvPicPr>
          <p:nvPr/>
        </p:nvPicPr>
        <p:blipFill>
          <a:blip r:embed="rId2"/>
          <a:srcRect/>
          <a:stretch>
            <a:fillRect/>
          </a:stretch>
        </p:blipFill>
        <p:spPr bwMode="auto">
          <a:xfrm>
            <a:off x="1676400" y="2819400"/>
            <a:ext cx="4767263" cy="3824288"/>
          </a:xfrm>
          <a:prstGeom prst="rect">
            <a:avLst/>
          </a:prstGeom>
          <a:noFill/>
          <a:ln>
            <a:noFill/>
          </a:ln>
          <a:effectLst>
            <a:outerShdw blurRad="63500" algn="tl" rotWithShape="0">
              <a:srgbClr val="000000">
                <a:alpha val="70000"/>
              </a:srgbClr>
            </a:outerShdw>
          </a:effectLst>
        </p:spPr>
      </p:pic>
      <p:pic>
        <p:nvPicPr>
          <p:cNvPr id="6" name="Picture 6"/>
          <p:cNvPicPr>
            <a:picLocks noChangeAspect="1" noChangeArrowheads="1"/>
          </p:cNvPicPr>
          <p:nvPr/>
        </p:nvPicPr>
        <p:blipFill>
          <a:blip r:embed="rId3"/>
          <a:srcRect/>
          <a:stretch>
            <a:fillRect/>
          </a:stretch>
        </p:blipFill>
        <p:spPr bwMode="auto">
          <a:xfrm>
            <a:off x="4087813" y="3200400"/>
            <a:ext cx="6286500" cy="2819400"/>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46">
                                            <p:txEl>
                                              <p:pRg st="2" end="2"/>
                                            </p:txEl>
                                          </p:spTgt>
                                        </p:tgtEl>
                                        <p:attrNameLst>
                                          <p:attrName>style.visibility</p:attrName>
                                        </p:attrNameLst>
                                      </p:cBhvr>
                                      <p:to>
                                        <p:strVal val="visible"/>
                                      </p:to>
                                    </p:set>
                                    <p:anim calcmode="lin" valueType="num">
                                      <p:cBhvr additive="base">
                                        <p:cTn id="25" dur="500" fill="hold"/>
                                        <p:tgtEl>
                                          <p:spTgt spid="614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vert="horz" wrap="square" lIns="91440" tIns="45720" rIns="91440" bIns="45720" anchor="ctr"/>
          <a:lstStyle/>
          <a:p>
            <a:r>
              <a:rPr lang="zh-CN" altLang="en-US" dirty="0"/>
              <a:t>软件测试</a:t>
            </a:r>
            <a:endParaRPr lang="zh-CN" altLang="en-US" dirty="0"/>
          </a:p>
        </p:txBody>
      </p:sp>
      <p:sp>
        <p:nvSpPr>
          <p:cNvPr id="3" name="内容占位符 2"/>
          <p:cNvSpPr>
            <a:spLocks noGrp="1"/>
          </p:cNvSpPr>
          <p:nvPr>
            <p:ph idx="1"/>
          </p:nvPr>
        </p:nvSpPr>
        <p:spPr>
          <a:xfrm>
            <a:off x="1790700" y="914400"/>
            <a:ext cx="8610600" cy="54864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2400" b="1" i="0" u="none" strike="noStrike" kern="0" cap="none" spc="0" normalizeH="0" baseline="0" noProof="0" dirty="0">
                <a:ln>
                  <a:noFill/>
                </a:ln>
                <a:solidFill>
                  <a:schemeClr val="tx1"/>
                </a:solidFill>
                <a:effectLst/>
                <a:uLnTx/>
                <a:uFillTx/>
                <a:latin typeface="+mn-ea"/>
                <a:ea typeface="+mn-ea"/>
                <a:cs typeface="+mn-cs"/>
              </a:rPr>
              <a:t>具体定义</a:t>
            </a:r>
            <a:r>
              <a:rPr kumimoji="0" lang="zh-CN" altLang="en-US" sz="2400" b="1" i="0" u="none" strike="noStrike" kern="0" cap="none" spc="0" normalizeH="0" baseline="0" noProof="0" dirty="0" smtClean="0">
                <a:ln>
                  <a:noFill/>
                </a:ln>
                <a:solidFill>
                  <a:schemeClr val="tx1"/>
                </a:solidFill>
                <a:effectLst/>
                <a:uLnTx/>
                <a:uFillTx/>
                <a:latin typeface="+mn-ea"/>
                <a:ea typeface="+mn-ea"/>
                <a:cs typeface="+mn-cs"/>
              </a:rPr>
              <a:t>：</a:t>
            </a:r>
            <a:endParaRPr kumimoji="0" lang="en-US" altLang="zh-CN" sz="2400" b="1" i="0" u="none" strike="noStrike" kern="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2400" b="0" i="0" u="none" strike="noStrike" kern="0" cap="none" spc="0" normalizeH="0" baseline="0" noProof="0" dirty="0" smtClean="0">
                <a:ln>
                  <a:noFill/>
                </a:ln>
                <a:solidFill>
                  <a:schemeClr val="tx1"/>
                </a:solidFill>
                <a:effectLst/>
                <a:uLnTx/>
                <a:uFillTx/>
                <a:latin typeface="+mn-ea"/>
                <a:ea typeface="+mn-ea"/>
                <a:cs typeface="+mn-cs"/>
              </a:rPr>
              <a:t>软件测试</a:t>
            </a:r>
            <a:r>
              <a:rPr kumimoji="0" lang="zh-CN" altLang="en-US" sz="2400" b="0" i="0" u="none" strike="noStrike" kern="0" cap="none" spc="0" normalizeH="0" baseline="0" noProof="0" dirty="0">
                <a:ln>
                  <a:noFill/>
                </a:ln>
                <a:solidFill>
                  <a:schemeClr val="tx1"/>
                </a:solidFill>
                <a:effectLst/>
                <a:uLnTx/>
                <a:uFillTx/>
                <a:latin typeface="+mn-ea"/>
                <a:ea typeface="+mn-ea"/>
                <a:cs typeface="+mn-cs"/>
              </a:rPr>
              <a:t>是根据软件开发</a:t>
            </a:r>
            <a:r>
              <a:rPr kumimoji="0" lang="zh-CN" altLang="en-US" sz="2400" b="0" i="0" u="none" strike="noStrike" kern="0" cap="none" spc="0" normalizeH="0" baseline="0" noProof="0" dirty="0">
                <a:ln>
                  <a:noFill/>
                </a:ln>
                <a:solidFill>
                  <a:srgbClr val="FF0000"/>
                </a:solidFill>
                <a:effectLst/>
                <a:uLnTx/>
                <a:uFillTx/>
                <a:latin typeface="+mn-ea"/>
                <a:ea typeface="+mn-ea"/>
                <a:cs typeface="+mn-cs"/>
              </a:rPr>
              <a:t>各阶段</a:t>
            </a:r>
            <a:r>
              <a:rPr kumimoji="0" lang="zh-CN" altLang="en-US" sz="2400" b="0" i="0" u="none" strike="noStrike" kern="0" cap="none" spc="0" normalizeH="0" baseline="0" noProof="0" dirty="0">
                <a:ln>
                  <a:noFill/>
                </a:ln>
                <a:solidFill>
                  <a:schemeClr val="tx1"/>
                </a:solidFill>
                <a:effectLst/>
                <a:uLnTx/>
                <a:uFillTx/>
                <a:latin typeface="+mn-ea"/>
                <a:ea typeface="+mn-ea"/>
                <a:cs typeface="+mn-cs"/>
              </a:rPr>
              <a:t>的规格说明和程序的内部结构而精心设计一批</a:t>
            </a:r>
            <a:r>
              <a:rPr kumimoji="0" lang="zh-CN" altLang="en-US" sz="2400" b="0" i="0" u="none" strike="noStrike" kern="0" cap="none" spc="0" normalizeH="0" baseline="0" noProof="0" dirty="0">
                <a:ln>
                  <a:noFill/>
                </a:ln>
                <a:solidFill>
                  <a:srgbClr val="FF0000"/>
                </a:solidFill>
                <a:effectLst/>
                <a:uLnTx/>
                <a:uFillTx/>
                <a:latin typeface="+mn-ea"/>
                <a:ea typeface="+mn-ea"/>
                <a:cs typeface="+mn-cs"/>
              </a:rPr>
              <a:t>测试用例</a:t>
            </a:r>
            <a:r>
              <a:rPr kumimoji="0" lang="zh-CN" altLang="en-US" sz="2400" b="0" i="0" u="none" strike="noStrike" kern="0" cap="none" spc="0" normalizeH="0" baseline="0" noProof="0" dirty="0">
                <a:ln>
                  <a:noFill/>
                </a:ln>
                <a:solidFill>
                  <a:schemeClr val="tx1"/>
                </a:solidFill>
                <a:effectLst/>
                <a:uLnTx/>
                <a:uFillTx/>
                <a:latin typeface="+mn-ea"/>
                <a:ea typeface="+mn-ea"/>
                <a:cs typeface="+mn-cs"/>
              </a:rPr>
              <a:t>（包括输入数据与预期输出结果），并利用这些测试用例运行软件，以发现软件错误的</a:t>
            </a:r>
            <a:r>
              <a:rPr kumimoji="0" lang="zh-CN" altLang="en-US" sz="2400" b="1" i="0" u="none" strike="noStrike" kern="0" cap="none" spc="0" normalizeH="0" baseline="0" noProof="0" dirty="0">
                <a:ln>
                  <a:noFill/>
                </a:ln>
                <a:solidFill>
                  <a:srgbClr val="FF0000"/>
                </a:solidFill>
                <a:effectLst/>
                <a:uLnTx/>
                <a:uFillTx/>
                <a:latin typeface="+mn-ea"/>
                <a:ea typeface="+mn-ea"/>
                <a:cs typeface="+mn-cs"/>
              </a:rPr>
              <a:t>过程</a:t>
            </a:r>
            <a:r>
              <a:rPr kumimoji="0" lang="zh-CN" altLang="en-US" sz="2400" b="0" i="0" u="none" strike="noStrike" kern="0" cap="none" spc="0" normalizeH="0" baseline="0" noProof="0" dirty="0" smtClean="0">
                <a:ln>
                  <a:noFill/>
                </a:ln>
                <a:solidFill>
                  <a:schemeClr val="tx1"/>
                </a:solidFill>
                <a:effectLst/>
                <a:uLnTx/>
                <a:uFillTx/>
                <a:latin typeface="+mn-ea"/>
                <a:ea typeface="+mn-ea"/>
                <a:cs typeface="+mn-cs"/>
              </a:rPr>
              <a:t>。</a:t>
            </a:r>
            <a:endParaRPr kumimoji="1" lang="en-US" altLang="zh-CN" sz="24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1" lang="en-US" alt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ea"/>
                <a:ea typeface="+mn-ea"/>
                <a:cs typeface="+mn-cs"/>
              </a:rPr>
              <a:t>IEEE</a:t>
            </a:r>
            <a:r>
              <a:rPr kumimoji="1" lang="zh-CN" altLang="en-US"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ea"/>
                <a:ea typeface="+mn-ea"/>
                <a:cs typeface="+mn-cs"/>
              </a:rPr>
              <a:t>定义：</a:t>
            </a:r>
            <a:endParaRPr kumimoji="1" lang="en-US" alt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1" lang="zh-CN" altLang="en-US" sz="24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ea"/>
                <a:ea typeface="+mn-ea"/>
                <a:cs typeface="+mn-cs"/>
              </a:rPr>
              <a:t>使用人工或自动的手段来运行或测定某个软件系统的过程，其目的在于检验它是否满足规定的需求或弄清预期结果与实际之间的差别。</a:t>
            </a:r>
            <a:endParaRPr kumimoji="1" lang="zh-CN" altLang="en-US" sz="24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2400" b="1" i="0" u="none" strike="noStrike" kern="0" cap="none" spc="0" normalizeH="0" baseline="0" noProof="0" dirty="0" smtClean="0">
                <a:ln>
                  <a:noFill/>
                </a:ln>
                <a:solidFill>
                  <a:schemeClr val="tx1"/>
                </a:solidFill>
                <a:effectLst/>
                <a:uLnTx/>
                <a:uFillTx/>
                <a:latin typeface="+mn-ea"/>
                <a:ea typeface="+mn-ea"/>
                <a:cs typeface="+mn-cs"/>
              </a:rPr>
              <a:t>扩展定义：</a:t>
            </a:r>
            <a:endParaRPr kumimoji="0" lang="en-US" altLang="zh-CN" sz="2400" b="1" i="0" u="none" strike="noStrike" kern="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2400" b="0" i="0" u="none" strike="noStrike" kern="0" cap="none" spc="0" normalizeH="0" baseline="0" noProof="0" dirty="0" smtClean="0">
                <a:ln>
                  <a:noFill/>
                </a:ln>
                <a:solidFill>
                  <a:schemeClr val="tx1"/>
                </a:solidFill>
                <a:effectLst/>
                <a:uLnTx/>
                <a:uFillTx/>
                <a:latin typeface="+mn-ea"/>
                <a:ea typeface="+mn-ea"/>
                <a:cs typeface="+mn-cs"/>
              </a:rPr>
              <a:t>软件测试就是在软件投入运行前，对软件需求分析、设计规格说明和编码的</a:t>
            </a:r>
            <a:r>
              <a:rPr kumimoji="0" lang="zh-CN" altLang="en-US" sz="2400" b="0" i="0" u="none" strike="noStrike" kern="0" cap="none" spc="0" normalizeH="0" baseline="0" noProof="0" dirty="0" smtClean="0">
                <a:ln>
                  <a:noFill/>
                </a:ln>
                <a:solidFill>
                  <a:srgbClr val="0070C0"/>
                </a:solidFill>
                <a:effectLst/>
                <a:uLnTx/>
                <a:uFillTx/>
                <a:latin typeface="+mn-ea"/>
                <a:ea typeface="+mn-ea"/>
                <a:cs typeface="+mn-cs"/>
              </a:rPr>
              <a:t>最终复审</a:t>
            </a:r>
            <a:r>
              <a:rPr kumimoji="0" lang="zh-CN" altLang="en-US" sz="2400" b="0" i="0" u="none" strike="noStrike" kern="0" cap="none" spc="0" normalizeH="0" baseline="0" noProof="0" dirty="0" smtClean="0">
                <a:ln>
                  <a:noFill/>
                </a:ln>
                <a:solidFill>
                  <a:schemeClr val="tx1"/>
                </a:solidFill>
                <a:effectLst/>
                <a:uLnTx/>
                <a:uFillTx/>
                <a:latin typeface="+mn-ea"/>
                <a:ea typeface="+mn-ea"/>
                <a:cs typeface="+mn-cs"/>
              </a:rPr>
              <a:t>，是软件质量保证的</a:t>
            </a:r>
            <a:r>
              <a:rPr kumimoji="0" lang="zh-CN" altLang="en-US" sz="2400" b="0" i="0" u="none" strike="noStrike" kern="0" cap="none" spc="0" normalizeH="0" baseline="0" noProof="0" dirty="0" smtClean="0">
                <a:ln>
                  <a:noFill/>
                </a:ln>
                <a:solidFill>
                  <a:srgbClr val="0070C0"/>
                </a:solidFill>
                <a:effectLst/>
                <a:uLnTx/>
                <a:uFillTx/>
                <a:latin typeface="+mn-ea"/>
                <a:ea typeface="+mn-ea"/>
                <a:cs typeface="+mn-cs"/>
              </a:rPr>
              <a:t>关键步骤</a:t>
            </a:r>
            <a:r>
              <a:rPr kumimoji="0" lang="zh-CN" altLang="en-US" sz="2400" b="0" i="0" u="none" strike="noStrike" kern="0" cap="none" spc="0" normalizeH="0" baseline="0" noProof="0" dirty="0" smtClean="0">
                <a:ln>
                  <a:noFill/>
                </a:ln>
                <a:solidFill>
                  <a:schemeClr val="tx1"/>
                </a:solidFill>
                <a:effectLst/>
                <a:uLnTx/>
                <a:uFillTx/>
                <a:latin typeface="+mn-ea"/>
                <a:ea typeface="+mn-ea"/>
                <a:cs typeface="+mn-cs"/>
              </a:rPr>
              <a:t>。</a:t>
            </a:r>
            <a:endParaRPr kumimoji="0" lang="en-US" altLang="zh-CN" sz="2400" b="0" i="0" u="none" strike="noStrike" kern="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p:txBody>
          <a:bodyPr vert="horz" wrap="square" lIns="91440" tIns="45720" rIns="91440" bIns="45720" anchor="ctr"/>
          <a:lstStyle/>
          <a:p>
            <a:r>
              <a:rPr lang="zh-CN" altLang="en-US" sz="2800" dirty="0">
                <a:ea typeface="宋体" panose="02010600030101010101" pitchFamily="2" charset="-122"/>
              </a:rPr>
              <a:t>广义的软件测试</a:t>
            </a:r>
            <a:endParaRPr lang="en-US" altLang="zh-CN" sz="2800" dirty="0">
              <a:ea typeface="宋体" panose="02010600030101010101" pitchFamily="2" charset="-122"/>
            </a:endParaRPr>
          </a:p>
        </p:txBody>
      </p:sp>
      <p:sp>
        <p:nvSpPr>
          <p:cNvPr id="11267" name="WordArt 14"/>
          <p:cNvSpPr>
            <a:spLocks noTextEdit="1"/>
          </p:cNvSpPr>
          <p:nvPr/>
        </p:nvSpPr>
        <p:spPr>
          <a:xfrm>
            <a:off x="1905000" y="1974850"/>
            <a:ext cx="3416300" cy="3278188"/>
          </a:xfrm>
          <a:prstGeom prst="rect">
            <a:avLst/>
          </a:prstGeom>
        </p:spPr>
        <p:txBody>
          <a:bodyPr wrap="none" fromWordArt="1">
            <a:prstTxWarp prst="textArchUp">
              <a:avLst>
                <a:gd name="adj" fmla="val 12651488"/>
              </a:avLst>
            </a:prstTxWarp>
            <a:normAutofit/>
          </a:bodyPr>
          <a:lstStyle/>
          <a:p>
            <a:pPr algn="ctr"/>
            <a:endParaRPr lang="zh-CN" altLang="en-US" sz="2800">
              <a:solidFill>
                <a:schemeClr val="tx1"/>
              </a:solidFill>
              <a:effectLst>
                <a:outerShdw dist="28398" dir="3806096" algn="ctr" rotWithShape="0">
                  <a:srgbClr val="000000">
                    <a:alpha val="50000"/>
                  </a:srgbClr>
                </a:outerShdw>
              </a:effectLst>
              <a:latin typeface="宋体" panose="02010600030101010101" pitchFamily="2" charset="-122"/>
              <a:ea typeface="宋体" panose="02010600030101010101" pitchFamily="2" charset="-122"/>
            </a:endParaRPr>
          </a:p>
        </p:txBody>
      </p:sp>
      <p:sp>
        <p:nvSpPr>
          <p:cNvPr id="11268" name="WordArt 15"/>
          <p:cNvSpPr>
            <a:spLocks noTextEdit="1"/>
          </p:cNvSpPr>
          <p:nvPr/>
        </p:nvSpPr>
        <p:spPr>
          <a:xfrm rot="724573">
            <a:off x="4800600" y="4254500"/>
            <a:ext cx="2425700" cy="2184400"/>
          </a:xfrm>
          <a:prstGeom prst="rect">
            <a:avLst/>
          </a:prstGeom>
        </p:spPr>
        <p:txBody>
          <a:bodyPr wrap="none" fromWordArt="1">
            <a:prstTxWarp prst="textArchDown">
              <a:avLst>
                <a:gd name="adj" fmla="val 846286"/>
              </a:avLst>
            </a:prstTxWarp>
            <a:normAutofit/>
          </a:bodyPr>
          <a:lstStyle/>
          <a:p>
            <a:pPr algn="ctr"/>
            <a:endParaRPr lang="zh-CN" altLang="en-US" sz="2000">
              <a:solidFill>
                <a:schemeClr val="tx1"/>
              </a:solidFill>
              <a:effectLst>
                <a:outerShdw dist="17961" dir="2699999" algn="ctr" rotWithShape="0">
                  <a:srgbClr val="000000">
                    <a:alpha val="50000"/>
                  </a:srgbClr>
                </a:outerShdw>
              </a:effectLst>
              <a:latin typeface="宋体" panose="02010600030101010101" pitchFamily="2" charset="-122"/>
              <a:ea typeface="宋体" panose="02010600030101010101" pitchFamily="2" charset="-122"/>
            </a:endParaRPr>
          </a:p>
        </p:txBody>
      </p:sp>
      <p:sp>
        <p:nvSpPr>
          <p:cNvPr id="11269" name="WordArt 18"/>
          <p:cNvSpPr>
            <a:spLocks noTextEdit="1"/>
          </p:cNvSpPr>
          <p:nvPr/>
        </p:nvSpPr>
        <p:spPr>
          <a:xfrm rot="-3071364">
            <a:off x="7377113" y="2601913"/>
            <a:ext cx="2193925" cy="2165350"/>
          </a:xfrm>
          <a:prstGeom prst="rect">
            <a:avLst/>
          </a:prstGeom>
        </p:spPr>
        <p:txBody>
          <a:bodyPr wrap="none" fromWordArt="1">
            <a:prstTxWarp prst="textArchDown">
              <a:avLst>
                <a:gd name="adj" fmla="val 846286"/>
              </a:avLst>
            </a:prstTxWarp>
            <a:normAutofit/>
          </a:bodyPr>
          <a:lstStyle/>
          <a:p>
            <a:pPr algn="ctr"/>
            <a:endParaRPr lang="zh-CN" altLang="en-US" sz="2000">
              <a:solidFill>
                <a:schemeClr val="tx1"/>
              </a:solidFill>
              <a:effectLst>
                <a:outerShdw dist="17961" dir="2699999" algn="ctr" rotWithShape="0">
                  <a:srgbClr val="000000">
                    <a:alpha val="50000"/>
                  </a:srgbClr>
                </a:outerShdw>
              </a:effectLst>
              <a:latin typeface="宋体" panose="02010600030101010101" pitchFamily="2" charset="-122"/>
              <a:ea typeface="宋体" panose="02010600030101010101" pitchFamily="2" charset="-122"/>
            </a:endParaRPr>
          </a:p>
        </p:txBody>
      </p:sp>
      <p:sp>
        <p:nvSpPr>
          <p:cNvPr id="8198" name="TextBox 11"/>
          <p:cNvSpPr txBox="1"/>
          <p:nvPr/>
        </p:nvSpPr>
        <p:spPr>
          <a:xfrm>
            <a:off x="1057275" y="1371600"/>
            <a:ext cx="9797415" cy="4436110"/>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latin typeface="华文新魏" panose="02010800040101010101" pitchFamily="2" charset="-122"/>
                <a:ea typeface="华文新魏" panose="02010800040101010101" pitchFamily="2" charset="-122"/>
                <a:cs typeface="华文新魏" panose="02010800040101010101" pitchFamily="2" charset="-122"/>
              </a:rPr>
              <a:t>广义</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的软件测试由</a:t>
            </a:r>
            <a:r>
              <a:rPr lang="zh-CN" altLang="en-US" sz="2400" b="1"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确认、验证、测试</a:t>
            </a:r>
            <a:r>
              <a:rPr lang="en-US" altLang="zh-CN" sz="2400" dirty="0">
                <a:latin typeface="华文新魏" panose="02010800040101010101" pitchFamily="2" charset="-122"/>
                <a:ea typeface="华文新魏" panose="02010800040101010101" pitchFamily="2" charset="-122"/>
                <a:cs typeface="华文新魏" panose="02010800040101010101" pitchFamily="2" charset="-122"/>
              </a:rPr>
              <a:t>3</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个方面组成：</a:t>
            </a:r>
            <a:endParaRPr lang="en-US" altLang="zh-CN" sz="2400" dirty="0">
              <a:latin typeface="华文新魏" panose="02010800040101010101" pitchFamily="2" charset="-122"/>
              <a:ea typeface="华文新魏" panose="02010800040101010101" pitchFamily="2" charset="-122"/>
              <a:cs typeface="华文新魏" panose="02010800040101010101" pitchFamily="2" charset="-122"/>
            </a:endParaRPr>
          </a:p>
          <a:p>
            <a:pPr marL="0" lvl="0" indent="0" eaLnBrk="1" hangingPunct="1">
              <a:spcBef>
                <a:spcPct val="0"/>
              </a:spcBef>
              <a:buFont typeface="Wingdings" panose="05000000000000000000" pitchFamily="2" charset="2"/>
              <a:buChar char="Ø"/>
            </a:pPr>
            <a:r>
              <a:rPr lang="zh-CN" altLang="en-US" sz="24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确认</a:t>
            </a:r>
            <a:r>
              <a:rPr lang="en-US" altLang="zh-CN" sz="2400" dirty="0">
                <a:latin typeface="华文新魏" panose="02010800040101010101" pitchFamily="2" charset="-122"/>
                <a:ea typeface="华文新魏" panose="02010800040101010101" pitchFamily="2" charset="-122"/>
                <a:cs typeface="华文新魏" panose="02010800040101010101" pitchFamily="2" charset="-122"/>
              </a:rPr>
              <a:t>(Validation)</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：评估将要开发的软件产品是否正确无误、可行和有价值的。确认意味着确保一个待开发软件是正确无误的，是对软件开发构想的检测。主要体现在</a:t>
            </a:r>
            <a:r>
              <a:rPr lang="zh-CN" altLang="en-US" sz="2400" b="1" dirty="0">
                <a:latin typeface="华文新魏" panose="02010800040101010101" pitchFamily="2" charset="-122"/>
                <a:ea typeface="华文新魏" panose="02010800040101010101" pitchFamily="2" charset="-122"/>
                <a:cs typeface="华文新魏" panose="02010800040101010101" pitchFamily="2" charset="-122"/>
              </a:rPr>
              <a:t>计划阶段、需求分析阶段</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，也会出现在</a:t>
            </a:r>
            <a:r>
              <a:rPr lang="zh-CN" altLang="en-US" sz="2400" b="1" dirty="0">
                <a:latin typeface="华文新魏" panose="02010800040101010101" pitchFamily="2" charset="-122"/>
                <a:ea typeface="华文新魏" panose="02010800040101010101" pitchFamily="2" charset="-122"/>
                <a:cs typeface="华文新魏" panose="02010800040101010101" pitchFamily="2" charset="-122"/>
              </a:rPr>
              <a:t>测试阶段</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2400" dirty="0">
              <a:latin typeface="华文新魏" panose="02010800040101010101" pitchFamily="2" charset="-122"/>
              <a:ea typeface="华文新魏" panose="02010800040101010101" pitchFamily="2" charset="-122"/>
              <a:cs typeface="华文新魏" panose="02010800040101010101" pitchFamily="2" charset="-122"/>
            </a:endParaRPr>
          </a:p>
          <a:p>
            <a:pPr marL="0" lvl="0" indent="0" eaLnBrk="1" hangingPunct="1">
              <a:spcBef>
                <a:spcPct val="0"/>
              </a:spcBef>
              <a:buFont typeface="Wingdings" panose="05000000000000000000" pitchFamily="2" charset="2"/>
              <a:buChar char="Ø"/>
            </a:pPr>
            <a:r>
              <a:rPr lang="zh-CN" altLang="en-US" sz="24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验证</a:t>
            </a:r>
            <a:r>
              <a:rPr lang="en-US" altLang="zh-CN" sz="2400" dirty="0">
                <a:latin typeface="华文新魏" panose="02010800040101010101" pitchFamily="2" charset="-122"/>
                <a:ea typeface="华文新魏" panose="02010800040101010101" pitchFamily="2" charset="-122"/>
                <a:cs typeface="华文新魏" panose="02010800040101010101" pitchFamily="2" charset="-122"/>
              </a:rPr>
              <a:t>(Verification)</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：检测软件开发的每个阶段、每个步骤结果是否正确无误，是否与软件开发各阶段的要求或期望的结果相一致。验证意味着确保软件会正确无误地实现软件的需求，开发过程是沿着正确的方向进行的。主要体现在</a:t>
            </a:r>
            <a:r>
              <a:rPr lang="zh-CN" altLang="en-US" sz="2400" b="1" dirty="0">
                <a:latin typeface="华文新魏" panose="02010800040101010101" pitchFamily="2" charset="-122"/>
                <a:ea typeface="华文新魏" panose="02010800040101010101" pitchFamily="2" charset="-122"/>
                <a:cs typeface="华文新魏" panose="02010800040101010101" pitchFamily="2" charset="-122"/>
              </a:rPr>
              <a:t>设计阶段、编码阶段</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2400" dirty="0">
              <a:latin typeface="华文新魏" panose="02010800040101010101" pitchFamily="2" charset="-122"/>
              <a:ea typeface="华文新魏" panose="02010800040101010101" pitchFamily="2" charset="-122"/>
              <a:cs typeface="华文新魏" panose="02010800040101010101" pitchFamily="2" charset="-122"/>
            </a:endParaRPr>
          </a:p>
          <a:p>
            <a:pPr marL="0" lvl="0" indent="0" eaLnBrk="1" hangingPunct="1">
              <a:spcBef>
                <a:spcPct val="0"/>
              </a:spcBef>
              <a:buFont typeface="Wingdings" panose="05000000000000000000" pitchFamily="2" charset="2"/>
              <a:buChar char="Ø"/>
            </a:pPr>
            <a:r>
              <a:rPr lang="zh-CN" altLang="en-US" sz="2400" dirty="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测试</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：与狭隘的测试概念统一。主要体现在</a:t>
            </a:r>
            <a:r>
              <a:rPr lang="zh-CN" altLang="en-US" sz="2400" b="1" dirty="0">
                <a:latin typeface="华文新魏" panose="02010800040101010101" pitchFamily="2" charset="-122"/>
                <a:ea typeface="华文新魏" panose="02010800040101010101" pitchFamily="2" charset="-122"/>
                <a:cs typeface="华文新魏" panose="02010800040101010101" pitchFamily="2" charset="-122"/>
              </a:rPr>
              <a:t>编码阶段和测试阶段</a:t>
            </a:r>
            <a:r>
              <a:rPr lang="zh-CN" altLang="en-US" sz="2400" dirty="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2400" dirty="0">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blinds(horizontal)">
                                      <p:cBhvr>
                                        <p:cTn id="7" dur="5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198">
                                            <p:txEl>
                                              <p:pRg st="1" end="1"/>
                                            </p:txEl>
                                          </p:spTgt>
                                        </p:tgtEl>
                                        <p:attrNameLst>
                                          <p:attrName>style.visibility</p:attrName>
                                        </p:attrNameLst>
                                      </p:cBhvr>
                                      <p:to>
                                        <p:strVal val="visible"/>
                                      </p:to>
                                    </p:set>
                                    <p:animEffect transition="in" filter="wipe(down)">
                                      <p:cBhvr>
                                        <p:cTn id="12" dur="500"/>
                                        <p:tgtEl>
                                          <p:spTgt spid="81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198">
                                            <p:txEl>
                                              <p:pRg st="2" end="2"/>
                                            </p:txEl>
                                          </p:spTgt>
                                        </p:tgtEl>
                                        <p:attrNameLst>
                                          <p:attrName>style.visibility</p:attrName>
                                        </p:attrNameLst>
                                      </p:cBhvr>
                                      <p:to>
                                        <p:strVal val="visible"/>
                                      </p:to>
                                    </p:set>
                                    <p:animEffect transition="in" filter="barn(inVertical)">
                                      <p:cBhvr>
                                        <p:cTn id="17" dur="500"/>
                                        <p:tgtEl>
                                          <p:spTgt spid="81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198">
                                            <p:txEl>
                                              <p:pRg st="3" end="3"/>
                                            </p:txEl>
                                          </p:spTgt>
                                        </p:tgtEl>
                                        <p:attrNameLst>
                                          <p:attrName>style.visibility</p:attrName>
                                        </p:attrNameLst>
                                      </p:cBhvr>
                                      <p:to>
                                        <p:strVal val="visible"/>
                                      </p:to>
                                    </p:set>
                                    <p:animEffect transition="in" filter="wipe(down)">
                                      <p:cBhvr>
                                        <p:cTn id="22" dur="500"/>
                                        <p:tgtEl>
                                          <p:spTgt spid="81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p:txBody>
          <a:bodyPr vert="horz" wrap="square" lIns="91440" tIns="45720" rIns="91440" bIns="45720" anchor="ctr"/>
          <a:lstStyle/>
          <a:p>
            <a:pPr eaLnBrk="1" hangingPunct="1">
              <a:spcBef>
                <a:spcPct val="20000"/>
              </a:spcBef>
              <a:spcAft>
                <a:spcPct val="20000"/>
              </a:spcAft>
            </a:pPr>
            <a:r>
              <a:rPr lang="zh-CN" altLang="en-US" dirty="0"/>
              <a:t>软件测试与软件开发的关系</a:t>
            </a:r>
            <a:endParaRPr lang="zh-CN" altLang="en-US" dirty="0"/>
          </a:p>
        </p:txBody>
      </p:sp>
      <p:sp>
        <p:nvSpPr>
          <p:cNvPr id="5" name="圆角矩形 4"/>
          <p:cNvSpPr/>
          <p:nvPr/>
        </p:nvSpPr>
        <p:spPr>
          <a:xfrm>
            <a:off x="2640013" y="3429000"/>
            <a:ext cx="7127875"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lt"/>
                <a:ea typeface="+mn-ea"/>
                <a:cs typeface="+mn-cs"/>
              </a:rPr>
              <a:t>这种专指测试程序代码，定义在编码之后的“测试”是一种狭义定义的测试</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下箭头 5"/>
          <p:cNvSpPr/>
          <p:nvPr/>
        </p:nvSpPr>
        <p:spPr>
          <a:xfrm>
            <a:off x="5808663" y="2781300"/>
            <a:ext cx="215900" cy="431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7" name="云形 6"/>
          <p:cNvSpPr/>
          <p:nvPr/>
        </p:nvSpPr>
        <p:spPr>
          <a:xfrm>
            <a:off x="3143250" y="1412875"/>
            <a:ext cx="5689600" cy="115252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lt"/>
                <a:ea typeface="+mn-ea"/>
                <a:cs typeface="+mn-cs"/>
              </a:rPr>
              <a:t>“软件测试在程序开发之后”这句话对吗？</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圆角矩形 7"/>
          <p:cNvSpPr/>
          <p:nvPr/>
        </p:nvSpPr>
        <p:spPr>
          <a:xfrm>
            <a:off x="2640013" y="4652963"/>
            <a:ext cx="7127875"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lt"/>
                <a:ea typeface="+mn-ea"/>
                <a:cs typeface="+mn-cs"/>
              </a:rPr>
              <a:t>广义的软件测试贯穿了整个软件开发过程，软件开发生命周期的各个阶段中都少不了相应的测试</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p:txBody>
          <a:bodyPr vert="horz" wrap="square" lIns="91440" tIns="45720" rIns="91440" bIns="45720" anchor="ctr"/>
          <a:lstStyle/>
          <a:p>
            <a:r>
              <a:rPr lang="zh-CN" altLang="en-US" sz="2800" dirty="0">
                <a:ea typeface="宋体" panose="02010600030101010101" pitchFamily="2" charset="-122"/>
              </a:rPr>
              <a:t>软件测试的特性</a:t>
            </a:r>
            <a:endParaRPr lang="en-US" altLang="zh-CN" sz="2800" dirty="0">
              <a:ea typeface="宋体" panose="02010600030101010101" pitchFamily="2" charset="-122"/>
            </a:endParaRPr>
          </a:p>
        </p:txBody>
      </p:sp>
      <p:sp>
        <p:nvSpPr>
          <p:cNvPr id="14339" name="WordArt 14"/>
          <p:cNvSpPr>
            <a:spLocks noTextEdit="1"/>
          </p:cNvSpPr>
          <p:nvPr/>
        </p:nvSpPr>
        <p:spPr>
          <a:xfrm>
            <a:off x="1905000" y="1974850"/>
            <a:ext cx="3416300" cy="3278188"/>
          </a:xfrm>
          <a:prstGeom prst="rect">
            <a:avLst/>
          </a:prstGeom>
        </p:spPr>
        <p:txBody>
          <a:bodyPr wrap="none" fromWordArt="1">
            <a:prstTxWarp prst="textArchUp">
              <a:avLst>
                <a:gd name="adj" fmla="val 12651488"/>
              </a:avLst>
            </a:prstTxWarp>
            <a:normAutofit/>
          </a:bodyPr>
          <a:lstStyle/>
          <a:p>
            <a:pPr algn="ctr"/>
            <a:endParaRPr lang="zh-CN" altLang="en-US" sz="2800">
              <a:solidFill>
                <a:schemeClr val="tx1"/>
              </a:solidFill>
              <a:effectLst>
                <a:outerShdw dist="28398" dir="3806096" algn="ctr" rotWithShape="0">
                  <a:srgbClr val="000000">
                    <a:alpha val="50000"/>
                  </a:srgbClr>
                </a:outerShdw>
              </a:effectLst>
              <a:latin typeface="宋体" panose="02010600030101010101" pitchFamily="2" charset="-122"/>
              <a:ea typeface="宋体" panose="02010600030101010101" pitchFamily="2" charset="-122"/>
            </a:endParaRPr>
          </a:p>
        </p:txBody>
      </p:sp>
      <p:sp>
        <p:nvSpPr>
          <p:cNvPr id="14340" name="WordArt 15"/>
          <p:cNvSpPr>
            <a:spLocks noTextEdit="1"/>
          </p:cNvSpPr>
          <p:nvPr/>
        </p:nvSpPr>
        <p:spPr>
          <a:xfrm rot="724573">
            <a:off x="5078413" y="3735388"/>
            <a:ext cx="2425700" cy="2184400"/>
          </a:xfrm>
          <a:prstGeom prst="rect">
            <a:avLst/>
          </a:prstGeom>
        </p:spPr>
        <p:txBody>
          <a:bodyPr wrap="none" fromWordArt="1">
            <a:prstTxWarp prst="textArchDown">
              <a:avLst>
                <a:gd name="adj" fmla="val 846286"/>
              </a:avLst>
            </a:prstTxWarp>
            <a:normAutofit/>
          </a:bodyPr>
          <a:lstStyle/>
          <a:p>
            <a:pPr algn="ctr"/>
            <a:endParaRPr lang="zh-CN" altLang="en-US" sz="2000">
              <a:solidFill>
                <a:schemeClr val="tx1"/>
              </a:solidFill>
              <a:effectLst>
                <a:outerShdw dist="17961" dir="2699999" algn="ctr" rotWithShape="0">
                  <a:srgbClr val="000000">
                    <a:alpha val="50000"/>
                  </a:srgbClr>
                </a:outerShdw>
              </a:effectLst>
              <a:latin typeface="宋体" panose="02010600030101010101" pitchFamily="2" charset="-122"/>
              <a:ea typeface="宋体" panose="02010600030101010101" pitchFamily="2" charset="-122"/>
            </a:endParaRPr>
          </a:p>
        </p:txBody>
      </p:sp>
      <p:sp>
        <p:nvSpPr>
          <p:cNvPr id="14341" name="WordArt 18"/>
          <p:cNvSpPr>
            <a:spLocks noTextEdit="1"/>
          </p:cNvSpPr>
          <p:nvPr/>
        </p:nvSpPr>
        <p:spPr>
          <a:xfrm rot="-3071364">
            <a:off x="7377113" y="2601913"/>
            <a:ext cx="2193925" cy="2165350"/>
          </a:xfrm>
          <a:prstGeom prst="rect">
            <a:avLst/>
          </a:prstGeom>
        </p:spPr>
        <p:txBody>
          <a:bodyPr wrap="none" fromWordArt="1">
            <a:prstTxWarp prst="textArchDown">
              <a:avLst>
                <a:gd name="adj" fmla="val 846286"/>
              </a:avLst>
            </a:prstTxWarp>
            <a:normAutofit/>
          </a:bodyPr>
          <a:lstStyle/>
          <a:p>
            <a:pPr algn="ctr"/>
            <a:endParaRPr lang="zh-CN" altLang="en-US" sz="2000">
              <a:solidFill>
                <a:schemeClr val="tx1"/>
              </a:solidFill>
              <a:effectLst>
                <a:outerShdw dist="17961" dir="2699999" algn="ctr" rotWithShape="0">
                  <a:srgbClr val="000000">
                    <a:alpha val="50000"/>
                  </a:srgbClr>
                </a:outerShdw>
              </a:effectLst>
              <a:latin typeface="宋体" panose="02010600030101010101" pitchFamily="2" charset="-122"/>
              <a:ea typeface="宋体" panose="02010600030101010101" pitchFamily="2" charset="-122"/>
            </a:endParaRPr>
          </a:p>
        </p:txBody>
      </p:sp>
      <p:sp>
        <p:nvSpPr>
          <p:cNvPr id="7" name="椭圆 6"/>
          <p:cNvSpPr/>
          <p:nvPr/>
        </p:nvSpPr>
        <p:spPr>
          <a:xfrm>
            <a:off x="2768283" y="1333183"/>
            <a:ext cx="2286000" cy="1981200"/>
          </a:xfrm>
          <a:prstGeom prst="ellipse">
            <a:avLst/>
          </a:prstGeom>
          <a:blipFill rotWithShape="1">
            <a:blip r:embed="rId1"/>
          </a:blipFill>
          <a:ln w="9525" cap="flat" cmpd="sng">
            <a:solidFill>
              <a:schemeClr val="tx1"/>
            </a:solidFill>
            <a:prstDash val="solid"/>
            <a:miter/>
            <a:headEnd type="none" w="med" len="med"/>
            <a:tailEnd type="none" w="med" len="med"/>
          </a:ln>
        </p:spPr>
        <p:txBody>
          <a:bodyPr wrap="non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en-US" altLang="zh-CN" sz="1800" dirty="0">
              <a:latin typeface="楷体_GB2312" pitchFamily="49" charset="-122"/>
              <a:ea typeface="楷体_GB2312" pitchFamily="49" charset="-122"/>
            </a:endParaRPr>
          </a:p>
          <a:p>
            <a:pPr marL="0" lvl="0" indent="0" algn="ctr" eaLnBrk="1" hangingPunct="1">
              <a:spcBef>
                <a:spcPct val="0"/>
              </a:spcBef>
              <a:buNone/>
            </a:pPr>
            <a:r>
              <a:rPr lang="zh-CN" altLang="en-US" sz="2800" dirty="0">
                <a:latin typeface="楷体_GB2312" pitchFamily="49" charset="-122"/>
                <a:ea typeface="楷体_GB2312" pitchFamily="49" charset="-122"/>
              </a:rPr>
              <a:t>想完全测试是</a:t>
            </a:r>
            <a:endParaRPr lang="en-US" altLang="zh-CN" sz="2800" dirty="0">
              <a:latin typeface="楷体_GB2312" pitchFamily="49" charset="-122"/>
              <a:ea typeface="楷体_GB2312" pitchFamily="49" charset="-122"/>
            </a:endParaRPr>
          </a:p>
          <a:p>
            <a:pPr marL="0" lvl="0" indent="0" algn="ctr" eaLnBrk="1" hangingPunct="1">
              <a:spcBef>
                <a:spcPct val="0"/>
              </a:spcBef>
              <a:buNone/>
            </a:pPr>
            <a:r>
              <a:rPr lang="zh-CN" altLang="en-US" sz="2800" dirty="0">
                <a:latin typeface="楷体_GB2312" pitchFamily="49" charset="-122"/>
                <a:ea typeface="楷体_GB2312" pitchFamily="49" charset="-122"/>
              </a:rPr>
              <a:t>不可能</a:t>
            </a:r>
            <a:endParaRPr lang="zh-CN" altLang="en-US" sz="2800" dirty="0">
              <a:latin typeface="楷体_GB2312" pitchFamily="49" charset="-122"/>
              <a:ea typeface="楷体_GB2312" pitchFamily="49" charset="-122"/>
            </a:endParaRPr>
          </a:p>
        </p:txBody>
      </p:sp>
      <p:sp>
        <p:nvSpPr>
          <p:cNvPr id="8" name="椭圆 7"/>
          <p:cNvSpPr/>
          <p:nvPr/>
        </p:nvSpPr>
        <p:spPr>
          <a:xfrm>
            <a:off x="6781165" y="1143000"/>
            <a:ext cx="2286000" cy="1981200"/>
          </a:xfrm>
          <a:prstGeom prst="ellipse">
            <a:avLst/>
          </a:prstGeom>
          <a:blipFill rotWithShape="1">
            <a:blip r:embed="rId1"/>
          </a:blipFill>
          <a:ln w="9525" cap="flat" cmpd="sng">
            <a:solidFill>
              <a:schemeClr val="tx1"/>
            </a:solidFill>
            <a:prstDash val="solid"/>
            <a:miter/>
            <a:headEnd type="none" w="med" len="med"/>
            <a:tailEnd type="none" w="med" len="med"/>
          </a:ln>
        </p:spPr>
        <p:txBody>
          <a:bodyPr wrap="non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en-US" altLang="zh-CN" sz="1800" dirty="0">
              <a:latin typeface="楷体_GB2312" pitchFamily="49" charset="-122"/>
              <a:ea typeface="楷体_GB2312" pitchFamily="49" charset="-122"/>
            </a:endParaRPr>
          </a:p>
          <a:p>
            <a:pPr marL="0" lvl="0" indent="0" algn="ctr" eaLnBrk="1" hangingPunct="1">
              <a:spcBef>
                <a:spcPct val="0"/>
              </a:spcBef>
              <a:buNone/>
            </a:pPr>
            <a:r>
              <a:rPr lang="zh-CN" altLang="en-US" sz="2800" dirty="0">
                <a:latin typeface="楷体_GB2312" pitchFamily="49" charset="-122"/>
                <a:ea typeface="楷体_GB2312" pitchFamily="49" charset="-122"/>
              </a:rPr>
              <a:t>测试是有风险</a:t>
            </a:r>
            <a:endParaRPr lang="en-US" altLang="zh-CN" sz="2800" dirty="0">
              <a:latin typeface="楷体_GB2312" pitchFamily="49" charset="-122"/>
              <a:ea typeface="楷体_GB2312" pitchFamily="49" charset="-122"/>
            </a:endParaRPr>
          </a:p>
          <a:p>
            <a:pPr marL="0" lvl="0" indent="0" algn="ctr" eaLnBrk="1" hangingPunct="1">
              <a:spcBef>
                <a:spcPct val="0"/>
              </a:spcBef>
              <a:buNone/>
            </a:pPr>
            <a:r>
              <a:rPr lang="zh-CN" altLang="en-US" sz="2800" dirty="0">
                <a:latin typeface="楷体_GB2312" pitchFamily="49" charset="-122"/>
                <a:ea typeface="楷体_GB2312" pitchFamily="49" charset="-122"/>
              </a:rPr>
              <a:t>请谨慎选择！</a:t>
            </a:r>
            <a:endParaRPr lang="zh-CN" altLang="en-US" sz="2800" dirty="0">
              <a:latin typeface="楷体_GB2312" pitchFamily="49" charset="-122"/>
              <a:ea typeface="楷体_GB2312" pitchFamily="49" charset="-122"/>
            </a:endParaRPr>
          </a:p>
        </p:txBody>
      </p:sp>
      <p:sp>
        <p:nvSpPr>
          <p:cNvPr id="9" name="椭圆 8"/>
          <p:cNvSpPr/>
          <p:nvPr/>
        </p:nvSpPr>
        <p:spPr>
          <a:xfrm>
            <a:off x="2768600" y="3836988"/>
            <a:ext cx="2286000" cy="1981200"/>
          </a:xfrm>
          <a:prstGeom prst="ellipse">
            <a:avLst/>
          </a:prstGeom>
          <a:blipFill rotWithShape="1">
            <a:blip r:embed="rId1"/>
          </a:blipFill>
          <a:ln w="9525" cap="flat" cmpd="sng">
            <a:solidFill>
              <a:schemeClr val="tx1"/>
            </a:solidFill>
            <a:prstDash val="solid"/>
            <a:miter/>
            <a:headEnd type="none" w="med" len="med"/>
            <a:tailEnd type="none" w="med" len="med"/>
          </a:ln>
        </p:spPr>
        <p:txBody>
          <a:bodyPr wrap="non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en-US" altLang="zh-CN" sz="1800" dirty="0">
              <a:latin typeface="楷体_GB2312" pitchFamily="49" charset="-122"/>
              <a:ea typeface="楷体_GB2312" pitchFamily="49" charset="-122"/>
            </a:endParaRPr>
          </a:p>
          <a:p>
            <a:pPr marL="0" lvl="0" indent="0" algn="ctr" eaLnBrk="1" hangingPunct="1">
              <a:spcBef>
                <a:spcPct val="0"/>
              </a:spcBef>
              <a:buNone/>
            </a:pPr>
            <a:r>
              <a:rPr lang="zh-CN" altLang="en-US" sz="2800" dirty="0">
                <a:latin typeface="楷体_GB2312" pitchFamily="49" charset="-122"/>
                <a:ea typeface="楷体_GB2312" pitchFamily="49" charset="-122"/>
              </a:rPr>
              <a:t>杀虫剂现象</a:t>
            </a:r>
            <a:endParaRPr lang="zh-CN" altLang="en-US" sz="2800" dirty="0">
              <a:latin typeface="楷体_GB2312" pitchFamily="49" charset="-122"/>
              <a:ea typeface="楷体_GB2312" pitchFamily="49" charset="-122"/>
            </a:endParaRPr>
          </a:p>
        </p:txBody>
      </p:sp>
      <p:sp>
        <p:nvSpPr>
          <p:cNvPr id="10" name="椭圆 9"/>
          <p:cNvSpPr/>
          <p:nvPr/>
        </p:nvSpPr>
        <p:spPr>
          <a:xfrm>
            <a:off x="6883400" y="3962400"/>
            <a:ext cx="2286000" cy="1981200"/>
          </a:xfrm>
          <a:prstGeom prst="ellipse">
            <a:avLst/>
          </a:prstGeom>
          <a:blipFill rotWithShape="1">
            <a:blip r:embed="rId1"/>
          </a:blipFill>
          <a:ln w="9525" cap="flat" cmpd="sng">
            <a:solidFill>
              <a:schemeClr val="tx1"/>
            </a:solidFill>
            <a:prstDash val="solid"/>
            <a:miter/>
            <a:headEnd type="none" w="med" len="med"/>
            <a:tailEnd type="none" w="med" len="med"/>
          </a:ln>
        </p:spPr>
        <p:txBody>
          <a:bodyPr wrap="non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en-US" altLang="zh-CN" sz="1800" dirty="0">
              <a:latin typeface="楷体_GB2312" pitchFamily="49" charset="-122"/>
              <a:ea typeface="楷体_GB2312" pitchFamily="49" charset="-122"/>
            </a:endParaRPr>
          </a:p>
          <a:p>
            <a:pPr marL="0" lvl="0" indent="0" algn="ctr" eaLnBrk="1" hangingPunct="1">
              <a:spcBef>
                <a:spcPct val="0"/>
              </a:spcBef>
              <a:buNone/>
            </a:pPr>
            <a:r>
              <a:rPr lang="zh-CN" altLang="en-US" sz="2800" dirty="0">
                <a:latin typeface="楷体_GB2312" pitchFamily="49" charset="-122"/>
                <a:ea typeface="楷体_GB2312" pitchFamily="49" charset="-122"/>
              </a:rPr>
              <a:t>缺陷是存在</a:t>
            </a:r>
            <a:endParaRPr lang="en-US" altLang="zh-CN" sz="2800" dirty="0">
              <a:latin typeface="楷体_GB2312" pitchFamily="49" charset="-122"/>
              <a:ea typeface="楷体_GB2312" pitchFamily="49" charset="-122"/>
            </a:endParaRPr>
          </a:p>
          <a:p>
            <a:pPr marL="0" lvl="0" indent="0" algn="ctr" eaLnBrk="1" hangingPunct="1">
              <a:spcBef>
                <a:spcPct val="0"/>
              </a:spcBef>
              <a:buNone/>
            </a:pPr>
            <a:r>
              <a:rPr lang="zh-CN" altLang="en-US" sz="2800" dirty="0">
                <a:latin typeface="楷体_GB2312" pitchFamily="49" charset="-122"/>
                <a:ea typeface="楷体_GB2312" pitchFamily="49" charset="-122"/>
              </a:rPr>
              <a:t>不确定性的</a:t>
            </a:r>
            <a:endParaRPr lang="zh-CN" altLang="en-US" sz="2800" dirty="0">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blinds(horizontal)">
                                      <p:cBhvr>
                                        <p:cTn id="7" dur="5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7" grpId="0" bldLvl="0" animBg="1"/>
      <p:bldP spid="8" grpId="0" bldLvl="0" animBg="1"/>
      <p:bldP spid="9" grpId="0" bldLvl="0" animBg="1"/>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2286000" y="76200"/>
            <a:ext cx="7620000" cy="838200"/>
          </a:xfrm>
        </p:spPr>
        <p:txBody>
          <a:bodyPr vert="horz" wrap="square" lIns="91440" tIns="45720" rIns="91440" bIns="45720" anchor="ctr"/>
          <a:lstStyle/>
          <a:p>
            <a:r>
              <a:rPr lang="zh-CN" altLang="en-US" dirty="0"/>
              <a:t>软件测试的经济性</a:t>
            </a:r>
            <a:endParaRPr lang="zh-CN" altLang="en-US" dirty="0"/>
          </a:p>
        </p:txBody>
      </p:sp>
      <p:sp>
        <p:nvSpPr>
          <p:cNvPr id="15363" name="内容占位符 2"/>
          <p:cNvSpPr>
            <a:spLocks noGrp="1"/>
          </p:cNvSpPr>
          <p:nvPr>
            <p:ph idx="1"/>
          </p:nvPr>
        </p:nvSpPr>
        <p:spPr>
          <a:xfrm>
            <a:off x="1790700" y="914400"/>
            <a:ext cx="8610600" cy="2895600"/>
          </a:xfrm>
        </p:spPr>
        <p:txBody>
          <a:bodyPr vert="horz" wrap="square" lIns="91440" tIns="45720" rIns="91440" bIns="45720" anchor="t"/>
          <a:lstStyle/>
          <a:p>
            <a:r>
              <a:rPr lang="zh-CN" altLang="en-US" dirty="0"/>
              <a:t>两个方面体现：</a:t>
            </a:r>
            <a:endParaRPr lang="en-US" altLang="zh-CN" dirty="0"/>
          </a:p>
          <a:p>
            <a:r>
              <a:rPr lang="zh-CN" altLang="en-US" dirty="0"/>
              <a:t>一、测试工作在整个项目开发过程中的重要地位</a:t>
            </a:r>
            <a:endParaRPr lang="en-US" altLang="zh-CN" dirty="0"/>
          </a:p>
          <a:p>
            <a:r>
              <a:rPr lang="zh-CN" altLang="en-US" dirty="0"/>
              <a:t>二、选择什么样的原则进行测试，以实现测试成本与测试效果的统一。</a:t>
            </a:r>
            <a:endParaRPr lang="zh-CN" altLang="en-US" dirty="0"/>
          </a:p>
        </p:txBody>
      </p:sp>
      <p:pic>
        <p:nvPicPr>
          <p:cNvPr id="4" name="图片 3"/>
          <p:cNvPicPr>
            <a:picLocks noChangeAspect="1"/>
          </p:cNvPicPr>
          <p:nvPr/>
        </p:nvPicPr>
        <p:blipFill>
          <a:blip r:embed="rId1"/>
          <a:stretch>
            <a:fillRect/>
          </a:stretch>
        </p:blipFill>
        <p:spPr>
          <a:xfrm>
            <a:off x="3276600" y="3657600"/>
            <a:ext cx="5410200" cy="28813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cd864888d13">
  <a:themeElements>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fontScheme name="53cd864888d13">
      <a:majorFont>
        <a:latin typeface="华文新魏"/>
        <a:ea typeface="华文新魏"/>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lnDef>
  </a:objectDefaults>
  <a:extraClrSchemeLst>
    <a:extraClrScheme>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0</TotalTime>
  <Words>2002</Words>
  <Application>WPS 演示</Application>
  <PresentationFormat>全屏显示(4:3)</PresentationFormat>
  <Paragraphs>204</Paragraphs>
  <Slides>28</Slides>
  <Notes>10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28</vt:i4>
      </vt:variant>
    </vt:vector>
  </HeadingPairs>
  <TitlesOfParts>
    <vt:vector size="47" baseType="lpstr">
      <vt:lpstr>Arial</vt:lpstr>
      <vt:lpstr>宋体</vt:lpstr>
      <vt:lpstr>Wingdings</vt:lpstr>
      <vt:lpstr>Times New Roman</vt:lpstr>
      <vt:lpstr>华文新魏</vt:lpstr>
      <vt:lpstr>幼圆</vt:lpstr>
      <vt:lpstr>Calibri</vt:lpstr>
      <vt:lpstr>隶书</vt:lpstr>
      <vt:lpstr>微软雅黑</vt:lpstr>
      <vt:lpstr>Franklin Gothic Book</vt:lpstr>
      <vt:lpstr>楷体_GB2312</vt:lpstr>
      <vt:lpstr>新宋体</vt:lpstr>
      <vt:lpstr>黑体</vt:lpstr>
      <vt:lpstr>Arial Unicode MS</vt:lpstr>
      <vt:lpstr>AR DESTINE</vt:lpstr>
      <vt:lpstr>Wingdings</vt:lpstr>
      <vt:lpstr>楷体_GB2312</vt:lpstr>
      <vt:lpstr>方正楷体_GB2312</vt:lpstr>
      <vt:lpstr>53cd864888d13</vt:lpstr>
      <vt:lpstr>PowerPoint 演示文稿</vt:lpstr>
      <vt:lpstr>学习目标</vt:lpstr>
      <vt:lpstr>PowerPoint 演示文稿</vt:lpstr>
      <vt:lpstr>PowerPoint 演示文稿</vt:lpstr>
      <vt:lpstr>软件测试</vt:lpstr>
      <vt:lpstr>广义的软件测试</vt:lpstr>
      <vt:lpstr>软件测试与软件开发的关系</vt:lpstr>
      <vt:lpstr>软件测试的特性</vt:lpstr>
      <vt:lpstr>软件测试的经济性</vt:lpstr>
      <vt:lpstr>PowerPoint 演示文稿</vt:lpstr>
      <vt:lpstr>PowerPoint 演示文稿</vt:lpstr>
      <vt:lpstr>PowerPoint 演示文稿</vt:lpstr>
      <vt:lpstr>软件测试的目的 </vt:lpstr>
      <vt:lpstr>软件测试的目的 </vt:lpstr>
      <vt:lpstr>软件测试的目的 </vt:lpstr>
      <vt:lpstr>PowerPoint 演示文稿</vt:lpstr>
      <vt:lpstr>PowerPoint 演示文稿</vt:lpstr>
      <vt:lpstr>软件测试人员应具备的素质</vt:lpstr>
      <vt:lpstr>PowerPoint 演示文稿</vt:lpstr>
      <vt:lpstr>必备素质</vt:lpstr>
      <vt:lpstr>从业素质</vt:lpstr>
      <vt:lpstr>技术能力</vt:lpstr>
      <vt:lpstr>PowerPoint 演示文稿</vt:lpstr>
      <vt:lpstr>PowerPoint 演示文稿</vt:lpstr>
      <vt:lpstr>PowerPoint 演示文稿</vt:lpstr>
      <vt:lpstr>测试学习路线</vt:lpstr>
      <vt:lpstr>总之-测试不简单</vt:lpstr>
      <vt:lpstr>PowerPoint 演示文稿</vt:lpstr>
    </vt:vector>
  </TitlesOfParts>
  <Company>wu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liwu</dc:creator>
  <cp:lastModifiedBy>谭凤</cp:lastModifiedBy>
  <cp:revision>325</cp:revision>
  <dcterms:created xsi:type="dcterms:W3CDTF">2001-09-13T11:22:00Z</dcterms:created>
  <dcterms:modified xsi:type="dcterms:W3CDTF">2026-08-12T08:09:57Z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2052-12.1.0.28022</vt:lpwstr>
  </property>
  <property fmtid="{D5CDD505-2E9C-101B-9397-08002B2CF9AE}" pid="3" name="ICV">
    <vt:lpwstr>F2EFF8312ECB4A359B70FF3801DF84E0_12</vt:lpwstr>
  </property>
</Properties>
</file>