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818" r:id="rId3"/>
    <p:sldId id="819" r:id="rId4"/>
    <p:sldId id="820" r:id="rId6"/>
    <p:sldId id="821" r:id="rId7"/>
    <p:sldId id="822" r:id="rId8"/>
    <p:sldId id="823" r:id="rId9"/>
    <p:sldId id="824" r:id="rId10"/>
    <p:sldId id="825" r:id="rId11"/>
    <p:sldId id="826" r:id="rId12"/>
    <p:sldId id="827" r:id="rId13"/>
    <p:sldId id="828" r:id="rId14"/>
    <p:sldId id="829" r:id="rId15"/>
    <p:sldId id="830" r:id="rId16"/>
    <p:sldId id="831" r:id="rId17"/>
    <p:sldId id="832" r:id="rId18"/>
    <p:sldId id="833" r:id="rId19"/>
    <p:sldId id="834" r:id="rId20"/>
    <p:sldId id="835" r:id="rId21"/>
    <p:sldId id="836" r:id="rId22"/>
    <p:sldId id="837" r:id="rId23"/>
    <p:sldId id="838" r:id="rId24"/>
    <p:sldId id="839" r:id="rId25"/>
    <p:sldId id="840" r:id="rId26"/>
    <p:sldId id="841" r:id="rId27"/>
    <p:sldId id="842" r:id="rId28"/>
    <p:sldId id="843" r:id="rId29"/>
    <p:sldId id="844" r:id="rId30"/>
    <p:sldId id="845" r:id="rId31"/>
    <p:sldId id="846" r:id="rId32"/>
    <p:sldId id="847" r:id="rId33"/>
    <p:sldId id="848" r:id="rId34"/>
    <p:sldId id="849" r:id="rId35"/>
    <p:sldId id="850" r:id="rId36"/>
    <p:sldId id="851" r:id="rId37"/>
    <p:sldId id="852" r:id="rId38"/>
    <p:sldId id="853" r:id="rId39"/>
    <p:sldId id="854" r:id="rId40"/>
    <p:sldId id="855" r:id="rId41"/>
    <p:sldId id="856" r:id="rId42"/>
    <p:sldId id="857" r:id="rId43"/>
    <p:sldId id="858" r:id="rId44"/>
    <p:sldId id="859" r:id="rId45"/>
    <p:sldId id="860" r:id="rId46"/>
    <p:sldId id="861" r:id="rId47"/>
    <p:sldId id="862" r:id="rId48"/>
    <p:sldId id="863" r:id="rId49"/>
    <p:sldId id="864" r:id="rId50"/>
    <p:sldId id="865" r:id="rId51"/>
    <p:sldId id="866" r:id="rId52"/>
    <p:sldId id="867" r:id="rId53"/>
    <p:sldId id="868" r:id="rId54"/>
    <p:sldId id="869" r:id="rId55"/>
    <p:sldId id="870" r:id="rId56"/>
    <p:sldId id="871" r:id="rId57"/>
    <p:sldId id="872" r:id="rId58"/>
    <p:sldId id="873" r:id="rId59"/>
    <p:sldId id="874" r:id="rId60"/>
    <p:sldId id="876" r:id="rId61"/>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92" userDrawn="1">
          <p15:clr>
            <a:srgbClr val="A4A3A4"/>
          </p15:clr>
        </p15:guide>
        <p15:guide id="2" pos="290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0"/>
  <p:cmAuthor id="2" name="Administrator" initials="A" lastIdx="0" clrIdx="1"/>
  <p:cmAuthor id="3" name="lenovo" initials="l" lastIdx="0" clrIdx="2"/>
  <p:cmAuthor id="4" name="张 晶雨" initials="张" lastIdx="0" clrIdx="3"/>
  <p:cmAuthor id="5" name="宋洁然" initials="宋" lastIdx="0" clrIdx="4"/>
  <p:cmAuthor id="6" name="Mia Vida Villanueva" initials="MVV" lastIdx="0" clrIdx="5"/>
  <p:cmAuthor id="7" name="ming qiu" initials="m" lastIdx="0" clrIdx="6"/>
  <p:cmAuthor id="8" name="1206988966@qq.com" initials="1" lastIdx="0" clrIdx="7"/>
  <p:cmAuthor id="9" name="Wangzhi gang" initials="Wg" lastIdx="0" clrIdx="8"/>
  <p:cmAuthor id="10" name="姜伟光" initials="姜" lastIdx="0" clrIdx="9"/>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0D0E0E"/>
    <a:srgbClr val="C90D8A"/>
    <a:srgbClr val="9900CC"/>
    <a:srgbClr val="9999FF"/>
    <a:srgbClr val="993366"/>
    <a:srgbClr val="CC0000"/>
    <a:srgbClr val="990099"/>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1288"/>
  </p:normalViewPr>
  <p:slideViewPr>
    <p:cSldViewPr showGuides="1">
      <p:cViewPr varScale="1">
        <p:scale>
          <a:sx n="79" d="100"/>
          <a:sy n="79" d="100"/>
        </p:scale>
        <p:origin x="-1546" y="-77"/>
      </p:cViewPr>
      <p:guideLst>
        <p:guide orient="horz" pos="2092"/>
        <p:guide pos="290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5" Type="http://schemas.openxmlformats.org/officeDocument/2006/relationships/commentAuthors" Target="commentAuthors.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9C99601-242F-4250-9C8B-F7D1088F9101}" type="datetimeFigureOut">
              <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endParaRP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Fifth level</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幻灯片图像占位符 1"/>
          <p:cNvSpPr>
            <a:spLocks noGrp="1" noRot="1" noChangeAspect="1" noTextEdit="1"/>
          </p:cNvSpPr>
          <p:nvPr>
            <p:ph type="sldImg"/>
          </p:nvPr>
        </p:nvSpPr>
        <p:spPr>
          <a:ln>
            <a:solidFill>
              <a:srgbClr val="000000"/>
            </a:solidFill>
            <a:miter/>
          </a:ln>
        </p:spPr>
      </p:sp>
      <p:sp>
        <p:nvSpPr>
          <p:cNvPr id="11266"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1126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b="0" dirty="0">
                <a:latin typeface="Calibri" panose="020F0502020204030204" pitchFamily="34" charset="0"/>
                <a:ea typeface="宋体" panose="02010600030101010101" pitchFamily="2" charset="-122"/>
              </a:rPr>
            </a:fld>
            <a:endParaRPr lang="zh-CN" altLang="en-US" sz="1200" b="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幻灯片图像占位符 1"/>
          <p:cNvSpPr>
            <a:spLocks noGrp="1" noRot="1" noChangeAspect="1" noTextEdit="1"/>
          </p:cNvSpPr>
          <p:nvPr>
            <p:ph type="sldImg"/>
          </p:nvPr>
        </p:nvSpPr>
        <p:spPr>
          <a:ln>
            <a:solidFill>
              <a:srgbClr val="000000"/>
            </a:solidFill>
            <a:miter/>
          </a:ln>
        </p:spPr>
      </p:sp>
      <p:sp>
        <p:nvSpPr>
          <p:cNvPr id="35842" name="备注占位符 2"/>
          <p:cNvSpPr>
            <a:spLocks noGrp="1"/>
          </p:cNvSpPr>
          <p:nvPr>
            <p:ph type="body"/>
          </p:nvPr>
        </p:nvSpPr>
        <p:spPr>
          <a:noFill/>
          <a:ln>
            <a:noFill/>
          </a:ln>
        </p:spPr>
        <p:txBody>
          <a:bodyPr wrap="square" lIns="91440" tIns="45720" rIns="91440" bIns="45720" anchor="t"/>
          <a:p>
            <a:pPr lvl="0"/>
            <a:r>
              <a:rPr lang="zh-CN" altLang="en-US" dirty="0"/>
              <a:t>举例：一个人背</a:t>
            </a:r>
            <a:r>
              <a:rPr lang="en-US" altLang="zh-CN" dirty="0"/>
              <a:t>X</a:t>
            </a:r>
            <a:r>
              <a:rPr lang="zh-CN" altLang="en-US" dirty="0"/>
              <a:t>斤</a:t>
            </a:r>
            <a:br>
              <a:rPr lang="zh-CN" altLang="en-US" dirty="0"/>
            </a:br>
            <a:r>
              <a:rPr lang="zh-CN" altLang="en-US" dirty="0"/>
              <a:t>负载测试：</a:t>
            </a:r>
            <a:r>
              <a:rPr lang="en-US" altLang="zh-CN" dirty="0"/>
              <a:t>200</a:t>
            </a:r>
            <a:r>
              <a:rPr lang="zh-CN" altLang="en-US" dirty="0"/>
              <a:t>斤情况下，是否能坚持</a:t>
            </a:r>
            <a:r>
              <a:rPr lang="en-US" altLang="zh-CN" dirty="0"/>
              <a:t>5</a:t>
            </a:r>
            <a:r>
              <a:rPr lang="zh-CN" altLang="en-US" dirty="0"/>
              <a:t>分钟。</a:t>
            </a:r>
            <a:br>
              <a:rPr lang="zh-CN" altLang="en-US" dirty="0"/>
            </a:br>
            <a:r>
              <a:rPr lang="zh-CN" altLang="en-US" dirty="0"/>
              <a:t>压力测试：</a:t>
            </a:r>
            <a:r>
              <a:rPr lang="en-US" altLang="zh-CN" dirty="0"/>
              <a:t>200,300,400...</a:t>
            </a:r>
            <a:r>
              <a:rPr lang="zh-CN" altLang="en-US" dirty="0"/>
              <a:t>斤情况下，他的表现，什么时候失败，失败之后什么表现，重新扛</a:t>
            </a:r>
            <a:r>
              <a:rPr lang="en-US" altLang="zh-CN" dirty="0"/>
              <a:t>200</a:t>
            </a:r>
            <a:r>
              <a:rPr lang="zh-CN" altLang="en-US" dirty="0"/>
              <a:t>是否正常。</a:t>
            </a:r>
            <a:br>
              <a:rPr lang="zh-CN" altLang="en-US" dirty="0"/>
            </a:br>
            <a:r>
              <a:rPr lang="zh-CN" altLang="en-US" dirty="0"/>
              <a:t>容量测试</a:t>
            </a:r>
            <a:r>
              <a:rPr lang="en-US" altLang="zh-CN" dirty="0"/>
              <a:t>:</a:t>
            </a:r>
            <a:r>
              <a:rPr lang="zh-CN" altLang="en-US" dirty="0"/>
              <a:t>在坚持</a:t>
            </a:r>
            <a:r>
              <a:rPr lang="en-US" altLang="zh-CN" dirty="0"/>
              <a:t>5</a:t>
            </a:r>
            <a:r>
              <a:rPr lang="zh-CN" altLang="en-US" dirty="0"/>
              <a:t>分钟的情况下，他一次最多能扛多少斤。</a:t>
            </a:r>
            <a:endParaRPr lang="zh-CN" altLang="en-US" dirty="0"/>
          </a:p>
        </p:txBody>
      </p:sp>
      <p:sp>
        <p:nvSpPr>
          <p:cNvPr id="358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b="0" dirty="0"/>
            </a:fld>
            <a:endParaRPr lang="zh-CN" altLang="en-US" sz="1200" b="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幻灯片图像占位符 1"/>
          <p:cNvSpPr>
            <a:spLocks noGrp="1" noRot="1" noChangeAspect="1" noTextEdit="1"/>
          </p:cNvSpPr>
          <p:nvPr>
            <p:ph type="sldImg"/>
          </p:nvPr>
        </p:nvSpPr>
        <p:spPr>
          <a:ln>
            <a:solidFill>
              <a:srgbClr val="000000"/>
            </a:solidFill>
            <a:miter/>
          </a:ln>
        </p:spPr>
      </p:sp>
      <p:sp>
        <p:nvSpPr>
          <p:cNvPr id="37890" name="备注占位符 2"/>
          <p:cNvSpPr>
            <a:spLocks noGrp="1"/>
          </p:cNvSpPr>
          <p:nvPr>
            <p:ph type="body"/>
          </p:nvPr>
        </p:nvSpPr>
        <p:spPr>
          <a:noFill/>
          <a:ln>
            <a:noFill/>
          </a:ln>
        </p:spPr>
        <p:txBody>
          <a:bodyPr wrap="square" lIns="91440" tIns="45720" rIns="91440" bIns="45720" anchor="t"/>
          <a:p>
            <a:pPr lvl="0"/>
            <a:r>
              <a:rPr lang="zh-CN" altLang="en-US" dirty="0"/>
              <a:t>举例：一个人背</a:t>
            </a:r>
            <a:r>
              <a:rPr lang="en-US" altLang="zh-CN" dirty="0"/>
              <a:t>X</a:t>
            </a:r>
            <a:r>
              <a:rPr lang="zh-CN" altLang="en-US" dirty="0"/>
              <a:t>斤</a:t>
            </a:r>
            <a:br>
              <a:rPr lang="zh-CN" altLang="en-US" dirty="0"/>
            </a:br>
            <a:r>
              <a:rPr lang="zh-CN" altLang="en-US" dirty="0"/>
              <a:t>负载测试：</a:t>
            </a:r>
            <a:r>
              <a:rPr lang="en-US" altLang="zh-CN" dirty="0"/>
              <a:t>200</a:t>
            </a:r>
            <a:r>
              <a:rPr lang="zh-CN" altLang="en-US" dirty="0"/>
              <a:t>斤情况下，是否能坚持</a:t>
            </a:r>
            <a:r>
              <a:rPr lang="en-US" altLang="zh-CN" dirty="0"/>
              <a:t>5</a:t>
            </a:r>
            <a:r>
              <a:rPr lang="zh-CN" altLang="en-US" dirty="0"/>
              <a:t>分钟。</a:t>
            </a:r>
            <a:br>
              <a:rPr lang="zh-CN" altLang="en-US" dirty="0"/>
            </a:br>
            <a:r>
              <a:rPr lang="zh-CN" altLang="en-US" dirty="0"/>
              <a:t>压力测试：</a:t>
            </a:r>
            <a:r>
              <a:rPr lang="en-US" altLang="zh-CN" dirty="0"/>
              <a:t>200,300,400...</a:t>
            </a:r>
            <a:r>
              <a:rPr lang="zh-CN" altLang="en-US" dirty="0"/>
              <a:t>斤情况下，他的表现，什么时候失败，失败之后什么表现，重新扛</a:t>
            </a:r>
            <a:r>
              <a:rPr lang="en-US" altLang="zh-CN" dirty="0"/>
              <a:t>200</a:t>
            </a:r>
            <a:r>
              <a:rPr lang="zh-CN" altLang="en-US" dirty="0"/>
              <a:t>是否正常。</a:t>
            </a:r>
            <a:br>
              <a:rPr lang="zh-CN" altLang="en-US" dirty="0"/>
            </a:br>
            <a:r>
              <a:rPr lang="zh-CN" altLang="en-US" dirty="0"/>
              <a:t>容量测试</a:t>
            </a:r>
            <a:r>
              <a:rPr lang="en-US" altLang="zh-CN" dirty="0"/>
              <a:t>:</a:t>
            </a:r>
            <a:r>
              <a:rPr lang="zh-CN" altLang="en-US" dirty="0"/>
              <a:t>在坚持</a:t>
            </a:r>
            <a:r>
              <a:rPr lang="en-US" altLang="zh-CN" dirty="0"/>
              <a:t>5</a:t>
            </a:r>
            <a:r>
              <a:rPr lang="zh-CN" altLang="en-US" dirty="0"/>
              <a:t>分钟的情况下，他一次最多能扛多少斤。</a:t>
            </a:r>
            <a:endParaRPr lang="zh-CN" altLang="en-US" dirty="0"/>
          </a:p>
        </p:txBody>
      </p:sp>
      <p:sp>
        <p:nvSpPr>
          <p:cNvPr id="3789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b="0" dirty="0">
                <a:latin typeface="Calibri" panose="020F0502020204030204" pitchFamily="34" charset="0"/>
                <a:ea typeface="宋体" panose="02010600030101010101" pitchFamily="2" charset="-122"/>
              </a:rPr>
            </a:fld>
            <a:endParaRPr lang="zh-CN" altLang="en-US" sz="1200" b="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a:ln>
            <a:solidFill>
              <a:srgbClr val="000000">
                <a:alpha val="100000"/>
              </a:srgbClr>
            </a:solidFill>
            <a:miter lim="800000"/>
          </a:ln>
        </p:spPr>
      </p:sp>
      <p:sp>
        <p:nvSpPr>
          <p:cNvPr id="18435"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1843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en-US" sz="1200" b="0" dirty="0"/>
            </a:fld>
            <a:endParaRPr lang="en-US" altLang="en-US" sz="1200" b="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a:ln>
            <a:solidFill>
              <a:srgbClr val="000000">
                <a:alpha val="100000"/>
              </a:srgbClr>
            </a:solidFill>
            <a:miter lim="800000"/>
          </a:ln>
        </p:spPr>
      </p:sp>
      <p:sp>
        <p:nvSpPr>
          <p:cNvPr id="18435"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1843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en-US" sz="1200" b="0" dirty="0"/>
            </a:fld>
            <a:endParaRPr lang="en-US" altLang="en-US" sz="1200" b="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pic>
        <p:nvPicPr>
          <p:cNvPr id="2050" name="图片 7"/>
          <p:cNvPicPr>
            <a:picLocks noChangeAspect="1"/>
          </p:cNvPicPr>
          <p:nvPr/>
        </p:nvPicPr>
        <p:blipFill>
          <a:blip r:embed="rId2"/>
          <a:srcRect r="398" b="1730"/>
          <a:stretch>
            <a:fillRect/>
          </a:stretch>
        </p:blipFill>
        <p:spPr>
          <a:xfrm>
            <a:off x="0" y="0"/>
            <a:ext cx="9144000" cy="6858000"/>
          </a:xfrm>
          <a:prstGeom prst="rect">
            <a:avLst/>
          </a:prstGeom>
          <a:noFill/>
          <a:ln w="9525">
            <a:noFill/>
          </a:ln>
        </p:spPr>
      </p:pic>
      <p:sp>
        <p:nvSpPr>
          <p:cNvPr id="2051" name="KSO_BT1"/>
          <p:cNvSpPr>
            <a:spLocks noGrp="1" noChangeArrowheads="1"/>
          </p:cNvSpPr>
          <p:nvPr>
            <p:ph type="ctrTitle" hasCustomPrompt="1"/>
          </p:nvPr>
        </p:nvSpPr>
        <p:spPr>
          <a:xfrm>
            <a:off x="2601913" y="2578100"/>
            <a:ext cx="5110162" cy="1470025"/>
          </a:xfrm>
        </p:spPr>
        <p:txBody>
          <a:bodyPr/>
          <a:lstStyle>
            <a:lvl1pPr algn="ctr">
              <a:defRPr sz="4400"/>
            </a:lvl1pPr>
          </a:lstStyle>
          <a:p>
            <a:r>
              <a:rPr lang="zh-CN" dirty="0"/>
              <a:t>单击此处</a:t>
            </a:r>
            <a:br>
              <a:rPr lang="zh-CN" dirty="0"/>
            </a:br>
            <a:r>
              <a:rPr lang="zh-CN" dirty="0"/>
              <a:t>编辑母版标题样式</a:t>
            </a:r>
            <a:endParaRPr lang="zh-CN" dirty="0"/>
          </a:p>
        </p:txBody>
      </p:sp>
      <p:sp>
        <p:nvSpPr>
          <p:cNvPr id="2052" name="KSO_BC1"/>
          <p:cNvSpPr>
            <a:spLocks noGrp="1" noChangeArrowheads="1"/>
          </p:cNvSpPr>
          <p:nvPr>
            <p:ph type="subTitle" idx="1"/>
          </p:nvPr>
        </p:nvSpPr>
        <p:spPr>
          <a:xfrm>
            <a:off x="2597150" y="4102100"/>
            <a:ext cx="5119688" cy="522288"/>
          </a:xfrm>
        </p:spPr>
        <p:txBody>
          <a:bodyPr anchor="ctr"/>
          <a:lstStyle>
            <a:lvl1pPr marL="0" indent="0" algn="ctr">
              <a:buFont typeface="Wingdings" panose="05000000000000000000" pitchFamily="2" charset="2"/>
              <a:buNone/>
              <a:defRPr>
                <a:solidFill>
                  <a:schemeClr val="folHlink"/>
                </a:solidFill>
              </a:defRPr>
            </a:lvl1pPr>
          </a:lstStyle>
          <a:p>
            <a:r>
              <a:rPr lang="zh-CN" dirty="0"/>
              <a:t>单击此处编辑母版副标题样式</a:t>
            </a:r>
            <a:endParaRPr lang="zh-CN" dirty="0"/>
          </a:p>
        </p:txBody>
      </p:sp>
      <p:sp>
        <p:nvSpPr>
          <p:cNvPr id="9" name="KSO_FD"/>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ctr"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C35CA3DD-C9EE-4FF1-AD0F-DBEA6C80D7DE}"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 name="KSO_FT"/>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ctr" anchorCtr="0" compatLnSpc="1"/>
          <a:lstStyle>
            <a:lvl1pPr>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1" name="KSO_FN"/>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89675" y="228600"/>
            <a:ext cx="1982788" cy="6053138"/>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339725" y="228600"/>
            <a:ext cx="5797550" cy="6053138"/>
          </a:xfrm>
        </p:spPr>
        <p:txBody>
          <a:bodyPr vert="eaVert"/>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152400"/>
            <a:ext cx="8610600" cy="8382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Click to edit Master title style</a:t>
            </a:r>
            <a:endParaRPr lang="zh-CN" altLang="en-US" dirty="0"/>
          </a:p>
        </p:txBody>
      </p:sp>
      <p:sp>
        <p:nvSpPr>
          <p:cNvPr id="3" name="Content Placeholder 2"/>
          <p:cNvSpPr>
            <a:spLocks noGrp="1"/>
          </p:cNvSpPr>
          <p:nvPr>
            <p:ph idx="1"/>
          </p:nvPr>
        </p:nvSpPr>
        <p:spPr/>
        <p:txBody>
          <a:bodyPr/>
          <a:lstStyle>
            <a:lvl3pPr>
              <a:defRPr>
                <a:latin typeface="华文新魏" panose="02010800040101010101" pitchFamily="2" charset="-122"/>
                <a:ea typeface="华文新魏" panose="02010800040101010101" pitchFamily="2" charset="-122"/>
              </a:defRPr>
            </a:lvl3pPr>
            <a:lvl4pPr>
              <a:defRPr sz="1800">
                <a:latin typeface="华文新魏" panose="02010800040101010101" pitchFamily="2" charset="-122"/>
                <a:ea typeface="华文新魏" panose="02010800040101010101" pitchFamily="2" charset="-122"/>
              </a:defRPr>
            </a:lvl4pPr>
            <a:lvl5pPr>
              <a:defRPr sz="1600">
                <a:latin typeface="华文新魏" panose="02010800040101010101" pitchFamily="2" charset="-122"/>
                <a:ea typeface="华文新魏" panose="02010800040101010101" pitchFamily="2" charset="-122"/>
              </a:defRPr>
            </a:lvl5pPr>
          </a:lstStyle>
          <a:p>
            <a:pPr lvl="0"/>
            <a:r>
              <a:rPr lang="en-US" altLang="zh-CN" dirty="0" smtClean="0"/>
              <a:t>Click to edit Master text styles</a:t>
            </a:r>
            <a:endParaRPr lang="en-US" altLang="zh-CN" dirty="0" smtClean="0"/>
          </a:p>
          <a:p>
            <a:pPr lvl="1"/>
            <a:r>
              <a:rPr lang="en-US" altLang="zh-CN" dirty="0" smtClean="0"/>
              <a:t>Second level</a:t>
            </a:r>
            <a:endParaRPr lang="en-US" altLang="zh-CN" dirty="0" smtClean="0"/>
          </a:p>
          <a:p>
            <a:pPr lvl="2"/>
            <a:r>
              <a:rPr lang="en-US" altLang="zh-CN" dirty="0" smtClean="0"/>
              <a:t>Third level</a:t>
            </a:r>
            <a:endParaRPr lang="en-US" altLang="zh-CN" dirty="0" smtClean="0"/>
          </a:p>
          <a:p>
            <a:pPr lvl="3"/>
            <a:r>
              <a:rPr lang="en-US" altLang="zh-CN" dirty="0" smtClean="0"/>
              <a:t>Fourth level</a:t>
            </a:r>
            <a:endParaRPr lang="en-US" altLang="zh-CN" dirty="0" smtClean="0"/>
          </a:p>
          <a:p>
            <a:pPr lvl="4"/>
            <a:r>
              <a:rPr lang="en-US" altLang="zh-CN" dirty="0" smtClean="0"/>
              <a:t>Fifth level</a:t>
            </a:r>
            <a:endParaRPr lang="zh-CN" altLang="en-US" dirty="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endParaRPr lang="en-US" altLang="zh-CN"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339725" y="1089025"/>
            <a:ext cx="3889375" cy="5192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4" name="Content Placeholder 3"/>
          <p:cNvSpPr>
            <a:spLocks noGrp="1"/>
          </p:cNvSpPr>
          <p:nvPr>
            <p:ph sz="half" idx="2"/>
          </p:nvPr>
        </p:nvSpPr>
        <p:spPr>
          <a:xfrm>
            <a:off x="4381500" y="1089025"/>
            <a:ext cx="3890963" cy="5192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endParaRPr lang="en-US" altLang="zh-CN"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endParaRPr lang="en-US" altLang="zh-CN"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7" name="日期占位符 6"/>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endParaRPr lang="en-US" altLang="zh-CN"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just" defTabSz="914400" rtl="0" eaLnBrk="0" fontAlgn="base" latinLnBrk="0" hangingPunct="0">
              <a:lnSpc>
                <a:spcPct val="100000"/>
              </a:lnSpc>
              <a:spcBef>
                <a:spcPts val="1400"/>
              </a:spcBef>
              <a:spcAft>
                <a:spcPct val="0"/>
              </a:spcAft>
              <a:buClr>
                <a:srgbClr val="95953A"/>
              </a:buClr>
              <a:buSzPct val="50000"/>
              <a:buFont typeface="Wingdings" panose="05000000000000000000" pitchFamily="2" charset="2"/>
              <a:buNone/>
              <a:defRPr/>
            </a:pPr>
            <a:endParaRPr kumimoji="0" lang="zh-CN" altLang="en-US" sz="3200" b="0" i="0" u="none" strike="noStrike" kern="0" cap="none" spc="0" normalizeH="0" baseline="0" noProof="0" smtClean="0">
              <a:ln>
                <a:noFill/>
              </a:ln>
              <a:solidFill>
                <a:srgbClr val="0D0E0E"/>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endParaRPr lang="en-US" altLang="zh-CN"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图片 6"/>
          <p:cNvPicPr>
            <a:picLocks noChangeAspect="1"/>
          </p:cNvPicPr>
          <p:nvPr/>
        </p:nvPicPr>
        <p:blipFill>
          <a:blip r:embed="rId13"/>
          <a:srcRect l="458" t="864" r="6148" b="6552"/>
          <a:stretch>
            <a:fillRect/>
          </a:stretch>
        </p:blipFill>
        <p:spPr>
          <a:xfrm>
            <a:off x="0" y="-17462"/>
            <a:ext cx="9151938" cy="6888162"/>
          </a:xfrm>
          <a:prstGeom prst="rect">
            <a:avLst/>
          </a:prstGeom>
          <a:noFill/>
          <a:ln w="9525">
            <a:noFill/>
          </a:ln>
        </p:spPr>
      </p:pic>
      <p:sp>
        <p:nvSpPr>
          <p:cNvPr id="1027" name="KSO_BT1"/>
          <p:cNvSpPr>
            <a:spLocks noGrp="1"/>
          </p:cNvSpPr>
          <p:nvPr>
            <p:ph type="title"/>
          </p:nvPr>
        </p:nvSpPr>
        <p:spPr>
          <a:xfrm>
            <a:off x="339725" y="228600"/>
            <a:ext cx="6843713" cy="700088"/>
          </a:xfrm>
          <a:prstGeom prst="rect">
            <a:avLst/>
          </a:prstGeom>
          <a:noFill/>
          <a:ln w="9525">
            <a:noFill/>
          </a:ln>
        </p:spPr>
        <p:txBody>
          <a:bodyPr anchor="b"/>
          <a:p>
            <a:pPr lvl="0"/>
            <a:r>
              <a:rPr lang="zh-CN" altLang="zh-CN" dirty="0"/>
              <a:t>单击此处编辑母版标题样式</a:t>
            </a:r>
            <a:endParaRPr lang="zh-CN" altLang="zh-CN" dirty="0"/>
          </a:p>
        </p:txBody>
      </p:sp>
      <p:sp>
        <p:nvSpPr>
          <p:cNvPr id="1028" name="KSO_BC1"/>
          <p:cNvSpPr>
            <a:spLocks noGrp="1"/>
          </p:cNvSpPr>
          <p:nvPr>
            <p:ph type="body" idx="1"/>
          </p:nvPr>
        </p:nvSpPr>
        <p:spPr>
          <a:xfrm>
            <a:off x="339725" y="1089025"/>
            <a:ext cx="7932738" cy="5192713"/>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p:txBody>
      </p:sp>
      <p:sp>
        <p:nvSpPr>
          <p:cNvPr id="1029" name="KSO_FD"/>
          <p:cNvSpPr>
            <a:spLocks noGrp="1" noChangeArrowheads="1"/>
          </p:cNvSpPr>
          <p:nvPr>
            <p:ph type="dt" sz="half" idx="2"/>
          </p:nvPr>
        </p:nvSpPr>
        <p:spPr bwMode="auto">
          <a:xfrm>
            <a:off x="628650" y="6356350"/>
            <a:ext cx="2057400" cy="365125"/>
          </a:xfrm>
          <a:prstGeom prst="rect">
            <a:avLst/>
          </a:prstGeom>
          <a:noFill/>
          <a:ln w="9525">
            <a:noFill/>
            <a:miter lim="800000"/>
          </a:ln>
        </p:spPr>
        <p:txBody>
          <a:bodyPr vert="horz" wrap="square" lIns="91440" tIns="45720" rIns="91440" bIns="45720" numCol="1" anchor="ctr" anchorCtr="0" compatLnSpc="1"/>
          <a:lstStyle>
            <a:lvl1pPr eaLnBrk="0" hangingPunct="0">
              <a:buFont typeface="Arial" panose="020B0604020202020204" pitchFamily="34" charset="0"/>
              <a:buNone/>
              <a:defRPr sz="1200">
                <a:solidFill>
                  <a:srgbClr val="949596"/>
                </a:solidFill>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30" name="KSO_FT"/>
          <p:cNvSpPr>
            <a:spLocks noGrp="1" noChangeArrowheads="1"/>
          </p:cNvSpPr>
          <p:nvPr>
            <p:ph type="ftr" sz="quarter" idx="3"/>
          </p:nvPr>
        </p:nvSpPr>
        <p:spPr bwMode="auto">
          <a:xfrm>
            <a:off x="3028950" y="6356350"/>
            <a:ext cx="3086100" cy="365125"/>
          </a:xfrm>
          <a:prstGeom prst="rect">
            <a:avLst/>
          </a:prstGeom>
          <a:noFill/>
          <a:ln w="9525">
            <a:noFill/>
            <a:miter lim="800000"/>
          </a:ln>
        </p:spPr>
        <p:txBody>
          <a:bodyPr vert="horz" wrap="square" lIns="91440" tIns="45720" rIns="91440" bIns="45720" numCol="1" anchor="ctr" anchorCtr="0" compatLnSpc="1"/>
          <a:lstStyle>
            <a:lvl1pPr algn="ctr" eaLnBrk="0" hangingPunct="0">
              <a:buFont typeface="Arial" panose="020B0604020202020204" pitchFamily="34" charset="0"/>
              <a:buNone/>
              <a:defRPr sz="1200">
                <a:solidFill>
                  <a:srgbClr val="949596"/>
                </a:solidFill>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31" name="KSO_FN"/>
          <p:cNvSpPr>
            <a:spLocks noGrp="1" noChangeArrowheads="1"/>
          </p:cNvSpPr>
          <p:nvPr>
            <p:ph type="sldNum" sz="quarter" idx="4"/>
          </p:nvPr>
        </p:nvSpPr>
        <p:spPr bwMode="auto">
          <a:xfrm>
            <a:off x="6457950" y="6356350"/>
            <a:ext cx="2057400" cy="365125"/>
          </a:xfrm>
          <a:prstGeom prst="rect">
            <a:avLst/>
          </a:prstGeom>
          <a:noFill/>
          <a:ln w="9525">
            <a:noFill/>
            <a:miter lim="800000"/>
          </a:ln>
        </p:spPr>
        <p:txBody>
          <a:bodyPr vert="horz" wrap="square" lIns="91440" tIns="45720" rIns="91440" bIns="45720" numCol="1" anchor="ctr" anchorCtr="0" compatLnSpc="1"/>
          <a:lstStyle>
            <a:lvl1pPr algn="r">
              <a:defRPr sz="1200">
                <a:solidFill>
                  <a:srgbClr val="949596"/>
                </a:solidFill>
              </a:defRPr>
            </a:lvl1pPr>
          </a:lstStyle>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lnSpc>
          <a:spcPct val="90000"/>
        </a:lnSpc>
        <a:spcBef>
          <a:spcPct val="0"/>
        </a:spcBef>
        <a:spcAft>
          <a:spcPct val="0"/>
        </a:spcAft>
        <a:defRPr sz="3600" b="1">
          <a:solidFill>
            <a:schemeClr val="accent1"/>
          </a:solidFill>
          <a:latin typeface="+mj-lt"/>
          <a:ea typeface="+mj-ea"/>
          <a:cs typeface="+mj-cs"/>
        </a:defRPr>
      </a:lvl1pPr>
      <a:lvl2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2pPr>
      <a:lvl3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3pPr>
      <a:lvl4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4pPr>
      <a:lvl5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5pPr>
      <a:lvl6pPr marL="4572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6pPr>
      <a:lvl7pPr marL="9144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7pPr>
      <a:lvl8pPr marL="13716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8pPr>
      <a:lvl9pPr marL="18288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9pPr>
    </p:titleStyle>
    <p:bodyStyle>
      <a:lvl1pPr marL="357505" indent="-357505" algn="just" rtl="0" eaLnBrk="0" fontAlgn="base" hangingPunct="0">
        <a:spcBef>
          <a:spcPts val="1400"/>
        </a:spcBef>
        <a:spcAft>
          <a:spcPct val="0"/>
        </a:spcAft>
        <a:buClr>
          <a:srgbClr val="95953A"/>
        </a:buClr>
        <a:buSzPct val="50000"/>
        <a:buFont typeface="Wingdings" panose="05000000000000000000" pitchFamily="2" charset="2"/>
        <a:buChar char="p"/>
        <a:defRPr sz="2800">
          <a:solidFill>
            <a:srgbClr val="0D0E0E"/>
          </a:solidFill>
          <a:latin typeface="+mn-lt"/>
          <a:ea typeface="+mn-ea"/>
          <a:cs typeface="+mn-cs"/>
        </a:defRPr>
      </a:lvl1pPr>
      <a:lvl2pPr marL="357505" indent="-357505" algn="just" rtl="0" eaLnBrk="0" fontAlgn="base" hangingPunct="0">
        <a:lnSpc>
          <a:spcPct val="130000"/>
        </a:lnSpc>
        <a:spcBef>
          <a:spcPct val="0"/>
        </a:spcBef>
        <a:spcAft>
          <a:spcPts val="600"/>
        </a:spcAft>
        <a:buClr>
          <a:srgbClr val="D8D89A"/>
        </a:buClr>
        <a:buFont typeface="幼圆" panose="02010509060101010101" pitchFamily="49" charset="-122"/>
        <a:buChar char=" "/>
        <a:defRPr sz="2400">
          <a:solidFill>
            <a:srgbClr val="7D7D7D"/>
          </a:solidFill>
          <a:latin typeface="华文新魏" panose="02010800040101010101" pitchFamily="2" charset="-122"/>
          <a:ea typeface="华文新魏" panose="0201080004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hyperlink" Target="https://image.baidu.com/search/detail?ct=503316480&amp;z=undefined&amp;tn=baiduimagedetail&amp;ipn=d&amp;word=%E8%B0%A2%E8%B0%A2%E8%81%86%E5%90%AC&amp;step_word=&amp;ie=utf-8&amp;in=&amp;cl=2&amp;lm=-1&amp;st=undefined&amp;hd=undefined&amp;latest=undefined&amp;copyright=undefined&amp;cs=980943484,3187674308&amp;os=463598261,2970417646&amp;simid=4152695173,737884772&amp;pn=58&amp;rn=1&amp;di=7260&amp;ln=1038&amp;fr=&amp;fmq=1573622432714_R&amp;fm=&amp;ic=undefined&amp;s=undefined&amp;se=&amp;sme=&amp;tab=0&amp;width=undefined&amp;height=undefined&amp;face=undefined&amp;is=0,0&amp;istype=0&amp;ist=&amp;jit=&amp;bdtype=0&amp;spn=0&amp;pi=0&amp;gsm=0&amp;hs=2&amp;objurl=http://www.51wendang.com/pic/e9c462a08ad0b5228914bb03/16-810-jpg_6-1080-0-0-1080.jpg&amp;rpstart=0&amp;rpnum=0&amp;adpicid=0&amp;force=undefined"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矩形 1"/>
          <p:cNvSpPr/>
          <p:nvPr/>
        </p:nvSpPr>
        <p:spPr>
          <a:xfrm>
            <a:off x="1910080" y="2562860"/>
            <a:ext cx="5753735" cy="1753235"/>
          </a:xfrm>
          <a:prstGeom prst="rect">
            <a:avLst/>
          </a:prstGeom>
          <a:noFill/>
          <a:ln w="9525">
            <a:noFill/>
          </a:ln>
        </p:spPr>
        <p:txBody>
          <a:bodyPr wrap="square" anchor="t">
            <a:spAutoFit/>
          </a:bodyPr>
          <a:p>
            <a:pPr algn="ctr">
              <a:lnSpc>
                <a:spcPct val="150000"/>
              </a:lnSpc>
            </a:pPr>
            <a:r>
              <a:rPr lang="zh-CN" altLang="en-US" sz="7200" dirty="0">
                <a:solidFill>
                  <a:srgbClr val="FF0000"/>
                </a:solidFill>
                <a:latin typeface="Arial" panose="020B0604020202020204" pitchFamily="34" charset="0"/>
                <a:ea typeface="黑体" panose="02010609060101010101" pitchFamily="49" charset="-122"/>
              </a:rPr>
              <a:t>软件测试分类</a:t>
            </a:r>
            <a:endParaRPr lang="zh-CN" altLang="en-US" sz="7200" dirty="0">
              <a:solidFill>
                <a:srgbClr val="FF0000"/>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dissolve">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内容占位符 2"/>
          <p:cNvSpPr>
            <a:spLocks noGrp="1"/>
          </p:cNvSpPr>
          <p:nvPr>
            <p:ph idx="1"/>
          </p:nvPr>
        </p:nvSpPr>
        <p:spPr>
          <a:xfrm>
            <a:off x="714375" y="1268413"/>
            <a:ext cx="8229600" cy="4914900"/>
          </a:xfrm>
        </p:spPr>
        <p:txBody>
          <a:bodyPr vert="horz" wrap="square" lIns="91440" tIns="45720" rIns="91440" bIns="45720" anchor="t"/>
          <a:p>
            <a:pPr marL="447675" indent="-384175">
              <a:buNone/>
            </a:pPr>
            <a:r>
              <a:rPr lang="zh-CN" altLang="en-US" b="1" dirty="0"/>
              <a:t>安全测试（</a:t>
            </a:r>
            <a:r>
              <a:rPr lang="en-US" altLang="zh-CN" b="1" dirty="0"/>
              <a:t>Security Test</a:t>
            </a:r>
            <a:r>
              <a:rPr lang="zh-CN" altLang="en-US" b="1" dirty="0"/>
              <a:t>）</a:t>
            </a:r>
            <a:endParaRPr lang="zh-CN" altLang="en-US" b="1" dirty="0"/>
          </a:p>
          <a:p>
            <a:pPr marL="447675" indent="-384175">
              <a:buNone/>
            </a:pPr>
            <a:r>
              <a:rPr lang="zh-CN" altLang="en-US" dirty="0"/>
              <a:t>验证安装在系统内的保护机构确实能够对系统进行保护，使之不受各种干扰。</a:t>
            </a:r>
            <a:endParaRPr lang="zh-CN" altLang="en-US" dirty="0"/>
          </a:p>
          <a:p>
            <a:pPr marL="447675" indent="-384175">
              <a:buNone/>
            </a:pPr>
            <a:endParaRPr lang="en-US" altLang="zh-CN" dirty="0"/>
          </a:p>
          <a:p>
            <a:pPr marL="447675" indent="-384175">
              <a:buNone/>
            </a:pPr>
            <a:r>
              <a:rPr lang="zh-CN" altLang="en-US" b="1" dirty="0"/>
              <a:t>兼容测试（</a:t>
            </a:r>
            <a:r>
              <a:rPr lang="en-US" altLang="zh-CN" b="1" dirty="0"/>
              <a:t>Compatibility Test</a:t>
            </a:r>
            <a:r>
              <a:rPr lang="zh-CN" altLang="en-US" b="1" dirty="0"/>
              <a:t>）</a:t>
            </a:r>
            <a:endParaRPr lang="zh-CN" altLang="en-US" b="1" dirty="0"/>
          </a:p>
          <a:p>
            <a:pPr marL="447675" indent="-384175">
              <a:buNone/>
            </a:pPr>
            <a:r>
              <a:rPr lang="zh-CN" altLang="en-US" dirty="0"/>
              <a:t>测试软件在多个硬件、软件、操作系统、网络等环境下是否能正确运行。</a:t>
            </a:r>
            <a:endParaRPr lang="en-US" altLang="zh-CN" dirty="0"/>
          </a:p>
          <a:p>
            <a:pPr marL="447675" indent="-384175">
              <a:buFont typeface="Wingdings 2" panose="05020102010507070707" pitchFamily="18" charset="2"/>
              <a:buChar char=""/>
            </a:pPr>
            <a:endParaRPr lang="zh-CN" altLang="en-US" dirty="0"/>
          </a:p>
        </p:txBody>
      </p:sp>
      <p:sp>
        <p:nvSpPr>
          <p:cNvPr id="33794" name="Rectangle 4"/>
          <p:cNvSpPr/>
          <p:nvPr/>
        </p:nvSpPr>
        <p:spPr>
          <a:xfrm>
            <a:off x="714375" y="428625"/>
            <a:ext cx="4679950" cy="538163"/>
          </a:xfrm>
          <a:prstGeom prst="rect">
            <a:avLst/>
          </a:prstGeom>
          <a:noFill/>
          <a:ln w="9525">
            <a:noFill/>
          </a:ln>
        </p:spPr>
        <p:txBody>
          <a:bodyPr anchor="t">
            <a:spAutoFit/>
          </a:bodyPr>
          <a:p>
            <a:pPr>
              <a:lnSpc>
                <a:spcPct val="80000"/>
              </a:lnSpc>
              <a:spcBef>
                <a:spcPct val="20000"/>
              </a:spcBef>
              <a:buClr>
                <a:schemeClr val="accent1"/>
              </a:buClr>
              <a:buSzPct val="80000"/>
            </a:pPr>
            <a:r>
              <a:rPr lang="zh-CN" altLang="en-US" dirty="0">
                <a:solidFill>
                  <a:schemeClr val="folHlink"/>
                </a:solidFill>
                <a:latin typeface="Calibri" panose="020F0502020204030204" pitchFamily="34" charset="0"/>
                <a:ea typeface="宋体" panose="02010600030101010101" pitchFamily="2" charset="-122"/>
              </a:rPr>
              <a:t>其他常见测试</a:t>
            </a:r>
            <a:r>
              <a:rPr lang="en-US" altLang="zh-CN" dirty="0">
                <a:solidFill>
                  <a:schemeClr val="folHlink"/>
                </a:solidFill>
                <a:latin typeface="Calibri" panose="020F0502020204030204" pitchFamily="34" charset="0"/>
                <a:ea typeface="宋体" panose="02010600030101010101" pitchFamily="2" charset="-122"/>
              </a:rPr>
              <a:t>-1</a:t>
            </a:r>
            <a:endParaRPr lang="zh-CN" altLang="en-US" dirty="0">
              <a:solidFill>
                <a:schemeClr val="folHlink"/>
              </a:solidFill>
              <a:latin typeface="Calibri" panose="020F0502020204030204" pitchFamily="34" charset="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bwMode="auto">
          <a:xfrm>
            <a:off x="539750" y="1125535"/>
            <a:ext cx="8280400" cy="5526089"/>
          </a:xfrm>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448310" marR="0" lvl="0" indent="-384175" algn="l" defTabSz="914400" rtl="0" eaLnBrk="0" fontAlgn="auto" latinLnBrk="0" hangingPunct="0">
              <a:lnSpc>
                <a:spcPct val="100000"/>
              </a:lnSpc>
              <a:spcBef>
                <a:spcPct val="20000"/>
              </a:spcBef>
              <a:spcAft>
                <a:spcPts val="0"/>
              </a:spcAft>
              <a:buClrTx/>
              <a:buSzTx/>
              <a:buFont typeface="Arial" panose="020B0604020202020204" pitchFamily="34" charset="0"/>
              <a:buNone/>
              <a:defRPr/>
            </a:pP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性能测试（</a:t>
            </a:r>
            <a:r>
              <a:rPr kumimoji="0" lang="en-US" sz="2800" b="1" i="0" u="none" strike="noStrike" kern="1200" cap="none" spc="0" normalizeH="0" baseline="0" noProof="0" dirty="0" smtClean="0">
                <a:ln>
                  <a:noFill/>
                </a:ln>
                <a:solidFill>
                  <a:schemeClr val="tx1"/>
                </a:solidFill>
                <a:effectLst/>
                <a:uLnTx/>
                <a:uFillTx/>
                <a:latin typeface="+mn-lt"/>
                <a:ea typeface="+mn-ea"/>
                <a:cs typeface="+mn-cs"/>
              </a:rPr>
              <a:t>Performance test</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800" b="1" i="0" u="none" strike="noStrike" kern="1200" cap="none" spc="0" normalizeH="0" baseline="0" noProof="0" dirty="0" smtClean="0">
              <a:ln>
                <a:noFill/>
              </a:ln>
              <a:solidFill>
                <a:schemeClr val="tx1"/>
              </a:solidFill>
              <a:effectLst/>
              <a:uLnTx/>
              <a:uFillTx/>
              <a:latin typeface="+mn-lt"/>
              <a:ea typeface="+mn-ea"/>
              <a:cs typeface="+mn-cs"/>
            </a:endParaRPr>
          </a:p>
          <a:p>
            <a:pPr marL="448310" marR="0" lvl="0" indent="-384175" algn="l" defTabSz="914400" rtl="0" eaLnBrk="0" fontAlgn="auto" latinLnBrk="0" hangingPunct="0">
              <a:lnSpc>
                <a:spcPct val="100000"/>
              </a:lnSpc>
              <a:spcBef>
                <a:spcPct val="20000"/>
              </a:spcBef>
              <a:spcAft>
                <a:spcPts val="0"/>
              </a:spcAft>
              <a:buClrTx/>
              <a:buSzTx/>
              <a:buFont typeface="Arial" panose="020B0604020202020204" pitchFamily="34" charset="0"/>
              <a:buNone/>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测试软件的</a:t>
            </a:r>
            <a:r>
              <a:rPr kumimoji="0" lang="zh-CN" altLang="en-US" sz="2800" b="0" i="0" u="none" strike="noStrike" kern="1200" cap="none" spc="0" normalizeH="0" baseline="0" noProof="0" dirty="0" smtClean="0">
                <a:ln>
                  <a:noFill/>
                </a:ln>
                <a:solidFill>
                  <a:srgbClr val="FF0000"/>
                </a:solidFill>
                <a:effectLst/>
                <a:uLnTx/>
                <a:uFillTx/>
                <a:latin typeface="+mn-lt"/>
                <a:ea typeface="+mn-ea"/>
                <a:cs typeface="+mn-cs"/>
              </a:rPr>
              <a:t>运行性能</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。这种测试常与压力测试结合进行，如传输连接的最长时限、传输的错误率、计算的精度、记录的精度、响应的时限和恢复时限等。</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a:p>
            <a:pPr marL="448310" marR="0" lvl="0" indent="-384175" algn="l" defTabSz="914400" rtl="0" eaLnBrk="0" fontAlgn="auto" latinLnBrk="0" hangingPunct="0">
              <a:lnSpc>
                <a:spcPct val="100000"/>
              </a:lnSpc>
              <a:spcBef>
                <a:spcPct val="20000"/>
              </a:spcBef>
              <a:spcAft>
                <a:spcPts val="0"/>
              </a:spcAft>
              <a:buClrTx/>
              <a:buSzTx/>
              <a:buFont typeface="Arial" panose="020B0604020202020204" pitchFamily="34" charset="0"/>
              <a:buNone/>
              <a:defRPr/>
            </a:pP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负载测试（</a:t>
            </a:r>
            <a:r>
              <a:rPr kumimoji="0" lang="en-US" sz="2800" b="1" i="0" u="none" strike="noStrike" kern="1200" cap="none" spc="0" normalizeH="0" baseline="0" noProof="0" dirty="0" smtClean="0">
                <a:ln>
                  <a:noFill/>
                </a:ln>
                <a:solidFill>
                  <a:schemeClr val="tx1"/>
                </a:solidFill>
                <a:effectLst/>
                <a:uLnTx/>
                <a:uFillTx/>
                <a:latin typeface="+mn-lt"/>
                <a:ea typeface="+mn-ea"/>
                <a:cs typeface="+mn-cs"/>
              </a:rPr>
              <a:t>Load test</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800" b="1" i="0" u="none" strike="noStrike" kern="1200" cap="none" spc="0" normalizeH="0" baseline="0" noProof="0" dirty="0" smtClean="0">
              <a:ln>
                <a:noFill/>
              </a:ln>
              <a:solidFill>
                <a:schemeClr val="tx1"/>
              </a:solidFill>
              <a:effectLst/>
              <a:uLnTx/>
              <a:uFillTx/>
              <a:latin typeface="+mn-lt"/>
              <a:ea typeface="+mn-ea"/>
              <a:cs typeface="+mn-cs"/>
            </a:endParaRPr>
          </a:p>
          <a:p>
            <a:pPr marL="448310" marR="0" lvl="0" indent="-384175" algn="l" defTabSz="914400" rtl="0" eaLnBrk="0" fontAlgn="auto" latinLnBrk="0" hangingPunct="0">
              <a:lnSpc>
                <a:spcPct val="100000"/>
              </a:lnSpc>
              <a:spcBef>
                <a:spcPct val="20000"/>
              </a:spcBef>
              <a:spcAft>
                <a:spcPts val="0"/>
              </a:spcAft>
              <a:buClrTx/>
              <a:buSzTx/>
              <a:buFont typeface="Arial" panose="020B0604020202020204" pitchFamily="34" charset="0"/>
              <a:buNone/>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负载测试是一种</a:t>
            </a:r>
            <a:r>
              <a:rPr kumimoji="0" lang="zh-CN" altLang="en-US" sz="2800" b="0" i="0" u="none" strike="noStrike" kern="1200" cap="none" spc="0" normalizeH="0" baseline="0" noProof="0" dirty="0" smtClean="0">
                <a:ln>
                  <a:noFill/>
                </a:ln>
                <a:solidFill>
                  <a:srgbClr val="FF0000"/>
                </a:solidFill>
                <a:effectLst/>
                <a:uLnTx/>
                <a:uFillTx/>
                <a:latin typeface="+mn-lt"/>
                <a:ea typeface="+mn-ea"/>
                <a:cs typeface="+mn-cs"/>
              </a:rPr>
              <a:t>性能测试</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，指数据在超负荷环境中运行，程序是否能够承担。通 过逐步增加系统负载，确定在满足性能指标的情况下，系统所能承受的</a:t>
            </a:r>
            <a:r>
              <a:rPr kumimoji="0" lang="zh-CN" altLang="en-US" sz="2800" b="1" i="0" u="none" strike="noStrike" kern="1200" cap="none" spc="0" normalizeH="0" baseline="0" noProof="0" dirty="0" smtClean="0">
                <a:ln>
                  <a:noFill/>
                </a:ln>
                <a:gradFill>
                  <a:gsLst>
                    <a:gs pos="0">
                      <a:srgbClr val="012D86"/>
                    </a:gs>
                    <a:gs pos="100000">
                      <a:srgbClr val="0E2557"/>
                    </a:gs>
                  </a:gsLst>
                  <a:lin scaled="0"/>
                </a:gradFill>
                <a:effectLst/>
                <a:uLnTx/>
                <a:uFillTx/>
                <a:latin typeface="+mn-lt"/>
                <a:ea typeface="+mn-ea"/>
                <a:cs typeface="+mn-cs"/>
              </a:rPr>
              <a:t>最大</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负载量。</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34818" name="Rectangle 4"/>
          <p:cNvSpPr/>
          <p:nvPr/>
        </p:nvSpPr>
        <p:spPr>
          <a:xfrm>
            <a:off x="714375" y="428625"/>
            <a:ext cx="4679950" cy="538163"/>
          </a:xfrm>
          <a:prstGeom prst="rect">
            <a:avLst/>
          </a:prstGeom>
          <a:noFill/>
          <a:ln w="9525">
            <a:noFill/>
          </a:ln>
        </p:spPr>
        <p:txBody>
          <a:bodyPr anchor="t">
            <a:spAutoFit/>
          </a:bodyPr>
          <a:p>
            <a:pPr>
              <a:lnSpc>
                <a:spcPct val="80000"/>
              </a:lnSpc>
              <a:spcBef>
                <a:spcPct val="20000"/>
              </a:spcBef>
              <a:buClr>
                <a:schemeClr val="accent1"/>
              </a:buClr>
              <a:buSzPct val="80000"/>
            </a:pPr>
            <a:r>
              <a:rPr lang="zh-CN" altLang="en-US" dirty="0">
                <a:solidFill>
                  <a:schemeClr val="folHlink"/>
                </a:solidFill>
                <a:latin typeface="Calibri" panose="020F0502020204030204" pitchFamily="34" charset="0"/>
                <a:ea typeface="宋体" panose="02010600030101010101" pitchFamily="2" charset="-122"/>
              </a:rPr>
              <a:t>其他常见测试</a:t>
            </a:r>
            <a:r>
              <a:rPr lang="en-US" altLang="zh-CN" dirty="0">
                <a:solidFill>
                  <a:schemeClr val="folHlink"/>
                </a:solidFill>
                <a:latin typeface="Calibri" panose="020F0502020204030204" pitchFamily="34" charset="0"/>
                <a:ea typeface="宋体" panose="02010600030101010101" pitchFamily="2" charset="-122"/>
              </a:rPr>
              <a:t>-2</a:t>
            </a:r>
            <a:endParaRPr lang="zh-CN" altLang="en-US" dirty="0">
              <a:solidFill>
                <a:schemeClr val="folHlink"/>
              </a:solidFill>
              <a:latin typeface="Calibri" panose="020F0502020204030204" pitchFamily="34" charset="0"/>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内容占位符 2"/>
          <p:cNvSpPr>
            <a:spLocks noGrp="1"/>
          </p:cNvSpPr>
          <p:nvPr>
            <p:ph idx="1"/>
          </p:nvPr>
        </p:nvSpPr>
        <p:spPr>
          <a:xfrm>
            <a:off x="539750" y="1125538"/>
            <a:ext cx="8280400" cy="5526087"/>
          </a:xfrm>
        </p:spPr>
        <p:txBody>
          <a:bodyPr vert="horz" wrap="square" lIns="91440" tIns="45720" rIns="91440" bIns="45720" anchor="t"/>
          <a:p>
            <a:pPr marL="447675" indent="-384175">
              <a:buNone/>
            </a:pPr>
            <a:r>
              <a:rPr lang="zh-CN" altLang="en-US" sz="2400" b="1" dirty="0"/>
              <a:t>强度测试（</a:t>
            </a:r>
            <a:r>
              <a:rPr lang="en-US" altLang="zh-CN" sz="2400" b="1" dirty="0"/>
              <a:t>StrengthTest</a:t>
            </a:r>
            <a:r>
              <a:rPr lang="zh-CN" altLang="en-US" sz="2400" b="1" dirty="0"/>
              <a:t>）</a:t>
            </a:r>
            <a:endParaRPr lang="en-US" altLang="zh-CN" sz="2400" b="1" dirty="0"/>
          </a:p>
          <a:p>
            <a:pPr marL="447675" indent="-384175">
              <a:buNone/>
            </a:pPr>
            <a:r>
              <a:rPr lang="en-US" altLang="zh-CN" sz="2400" dirty="0"/>
              <a:t>	</a:t>
            </a:r>
            <a:r>
              <a:rPr lang="zh-CN" altLang="en-US" sz="2400" dirty="0"/>
              <a:t> 强度测试是一种</a:t>
            </a:r>
            <a:r>
              <a:rPr lang="zh-CN" altLang="en-US" sz="2400" dirty="0">
                <a:solidFill>
                  <a:srgbClr val="FF0000"/>
                </a:solidFill>
              </a:rPr>
              <a:t>性能测试</a:t>
            </a:r>
            <a:r>
              <a:rPr lang="zh-CN" altLang="en-US" sz="2400" dirty="0"/>
              <a:t>，他在</a:t>
            </a:r>
            <a:r>
              <a:rPr lang="zh-CN" altLang="en-US" sz="2400" dirty="0">
                <a:solidFill>
                  <a:srgbClr val="00B050"/>
                </a:solidFill>
              </a:rPr>
              <a:t>系统资源特别低</a:t>
            </a:r>
            <a:r>
              <a:rPr lang="zh-CN" altLang="en-US" sz="2400" dirty="0"/>
              <a:t>的情况下软件系统运行情况，目的是找到系统在哪里</a:t>
            </a:r>
            <a:r>
              <a:rPr lang="zh-CN" altLang="en-US" sz="2400" b="1" dirty="0">
                <a:solidFill>
                  <a:srgbClr val="00B050"/>
                </a:solidFill>
              </a:rPr>
              <a:t>失效</a:t>
            </a:r>
            <a:r>
              <a:rPr lang="zh-CN" altLang="en-US" sz="2400" dirty="0"/>
              <a:t>以及如何失效的</a:t>
            </a:r>
            <a:r>
              <a:rPr lang="zh-CN" altLang="en-US" sz="2400" b="1" dirty="0">
                <a:solidFill>
                  <a:srgbClr val="00B050"/>
                </a:solidFill>
              </a:rPr>
              <a:t>地方</a:t>
            </a:r>
            <a:r>
              <a:rPr lang="zh-CN" altLang="en-US" sz="2400" dirty="0"/>
              <a:t>。包括</a:t>
            </a:r>
            <a:br>
              <a:rPr lang="zh-CN" altLang="en-US" sz="2400" dirty="0"/>
            </a:br>
            <a:r>
              <a:rPr lang="en-US" altLang="zh-CN" sz="2400" dirty="0"/>
              <a:t>Spike testing</a:t>
            </a:r>
            <a:r>
              <a:rPr lang="zh-CN" altLang="en-US" sz="2400" dirty="0"/>
              <a:t>：短时间的极端负载测试</a:t>
            </a:r>
            <a:br>
              <a:rPr lang="zh-CN" altLang="en-US" sz="2400" dirty="0"/>
            </a:br>
            <a:r>
              <a:rPr lang="en-US" altLang="zh-CN" sz="2400" dirty="0"/>
              <a:t>Extreme testing</a:t>
            </a:r>
            <a:r>
              <a:rPr lang="zh-CN" altLang="en-US" sz="2400" dirty="0"/>
              <a:t>：在过量用户下的负载测试</a:t>
            </a:r>
            <a:br>
              <a:rPr lang="zh-CN" altLang="en-US" sz="2400" dirty="0"/>
            </a:br>
            <a:r>
              <a:rPr lang="en-US" altLang="zh-CN" sz="2400" dirty="0"/>
              <a:t>Hammer testing</a:t>
            </a:r>
            <a:r>
              <a:rPr lang="zh-CN" altLang="en-US" sz="2400" dirty="0"/>
              <a:t>：连续执行所有能做的操作</a:t>
            </a:r>
            <a:endParaRPr lang="en-US" altLang="zh-CN" sz="2400" dirty="0"/>
          </a:p>
          <a:p>
            <a:pPr marL="447675" indent="-384175">
              <a:buNone/>
            </a:pPr>
            <a:r>
              <a:rPr lang="zh-CN" altLang="en-US" sz="2400" b="1" dirty="0"/>
              <a:t>压力测试</a:t>
            </a:r>
            <a:r>
              <a:rPr lang="en-US" altLang="zh-CN" sz="2400" b="1" dirty="0"/>
              <a:t>(Stress Test)</a:t>
            </a:r>
            <a:endParaRPr lang="en-US" altLang="zh-CN" sz="2400" b="1" dirty="0"/>
          </a:p>
          <a:p>
            <a:pPr marL="447675" indent="-384175">
              <a:buNone/>
            </a:pPr>
            <a:r>
              <a:rPr lang="en-US" altLang="zh-CN" sz="2400" dirty="0"/>
              <a:t>	</a:t>
            </a:r>
            <a:r>
              <a:rPr lang="zh-CN" altLang="en-US" sz="2400" dirty="0"/>
              <a:t>通过逐步增加系统负载，确定在什么负载条件下系统处于失效状态，以此来获得系统能提供的最大服务级别。</a:t>
            </a:r>
            <a:endParaRPr lang="en-US" altLang="zh-CN" sz="2400" dirty="0"/>
          </a:p>
          <a:p>
            <a:pPr marL="447675" indent="-384175">
              <a:buNone/>
            </a:pPr>
            <a:r>
              <a:rPr lang="zh-CN" altLang="en-US" sz="2400" b="1" dirty="0"/>
              <a:t>容量测试</a:t>
            </a:r>
            <a:r>
              <a:rPr lang="en-US" altLang="zh-CN" sz="2400" b="1" dirty="0"/>
              <a:t>(Volume Test)</a:t>
            </a:r>
            <a:endParaRPr lang="en-US" altLang="zh-CN" sz="2400" b="1" dirty="0"/>
          </a:p>
          <a:p>
            <a:pPr marL="447675" indent="-384175">
              <a:buNone/>
            </a:pPr>
            <a:r>
              <a:rPr lang="en-US" altLang="zh-CN" sz="2400" dirty="0"/>
              <a:t>	</a:t>
            </a:r>
            <a:r>
              <a:rPr lang="zh-CN" altLang="en-US" sz="2400" dirty="0"/>
              <a:t>确定系统可处理同时在线的最大用户数</a:t>
            </a:r>
            <a:r>
              <a:rPr lang="en-US" altLang="zh-CN" sz="2400" dirty="0"/>
              <a:t>,</a:t>
            </a:r>
            <a:r>
              <a:rPr lang="zh-CN" altLang="en-US" sz="2400" dirty="0"/>
              <a:t>使系统承受超额的数据容量来发 现它是否能够正确处理。</a:t>
            </a:r>
            <a:endParaRPr lang="zh-CN" altLang="en-US" sz="2400" dirty="0"/>
          </a:p>
          <a:p>
            <a:pPr marL="447675" indent="-384175">
              <a:buFont typeface="Wingdings 2" panose="05020102010507070707" pitchFamily="18" charset="2"/>
              <a:buChar char=""/>
            </a:pPr>
            <a:endParaRPr lang="zh-CN" altLang="en-US" sz="2400" dirty="0"/>
          </a:p>
        </p:txBody>
      </p:sp>
      <p:sp>
        <p:nvSpPr>
          <p:cNvPr id="36866" name="Rectangle 4"/>
          <p:cNvSpPr/>
          <p:nvPr/>
        </p:nvSpPr>
        <p:spPr>
          <a:xfrm>
            <a:off x="714375" y="428625"/>
            <a:ext cx="4679950" cy="538163"/>
          </a:xfrm>
          <a:prstGeom prst="rect">
            <a:avLst/>
          </a:prstGeom>
          <a:noFill/>
          <a:ln w="9525">
            <a:noFill/>
          </a:ln>
        </p:spPr>
        <p:txBody>
          <a:bodyPr anchor="t">
            <a:spAutoFit/>
          </a:bodyPr>
          <a:p>
            <a:pPr>
              <a:lnSpc>
                <a:spcPct val="80000"/>
              </a:lnSpc>
              <a:spcBef>
                <a:spcPct val="20000"/>
              </a:spcBef>
              <a:buClr>
                <a:schemeClr val="accent1"/>
              </a:buClr>
              <a:buSzPct val="80000"/>
            </a:pPr>
            <a:r>
              <a:rPr lang="zh-CN" altLang="en-US" dirty="0">
                <a:solidFill>
                  <a:schemeClr val="folHlink"/>
                </a:solidFill>
                <a:latin typeface="Calibri" panose="020F0502020204030204" pitchFamily="34" charset="0"/>
                <a:ea typeface="宋体" panose="02010600030101010101" pitchFamily="2" charset="-122"/>
              </a:rPr>
              <a:t>其他常见测试</a:t>
            </a:r>
            <a:r>
              <a:rPr lang="en-US" altLang="zh-CN" dirty="0">
                <a:solidFill>
                  <a:schemeClr val="folHlink"/>
                </a:solidFill>
                <a:latin typeface="Calibri" panose="020F0502020204030204" pitchFamily="34" charset="0"/>
                <a:ea typeface="宋体" panose="02010600030101010101" pitchFamily="2" charset="-122"/>
              </a:rPr>
              <a:t>-2</a:t>
            </a:r>
            <a:endParaRPr lang="zh-CN" altLang="en-US" dirty="0">
              <a:solidFill>
                <a:schemeClr val="folHlink"/>
              </a:solidFill>
              <a:latin typeface="Calibri" panose="020F0502020204030204" pitchFamily="34" charset="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内容占位符 2"/>
          <p:cNvSpPr>
            <a:spLocks noGrp="1"/>
          </p:cNvSpPr>
          <p:nvPr>
            <p:ph idx="1"/>
          </p:nvPr>
        </p:nvSpPr>
        <p:spPr>
          <a:xfrm>
            <a:off x="457200" y="1489075"/>
            <a:ext cx="8229600" cy="4525963"/>
          </a:xfrm>
        </p:spPr>
        <p:txBody>
          <a:bodyPr vert="horz" wrap="square" lIns="91440" tIns="45720" rIns="91440" bIns="45720" anchor="t"/>
          <a:p>
            <a:pPr>
              <a:buNone/>
            </a:pPr>
            <a:r>
              <a:rPr lang="zh-CN" altLang="en-US" sz="2800" b="1" dirty="0"/>
              <a:t>可用性测试（</a:t>
            </a:r>
            <a:r>
              <a:rPr lang="en-US" altLang="zh-CN" sz="2800" b="1" dirty="0"/>
              <a:t>Usability Test</a:t>
            </a:r>
            <a:r>
              <a:rPr lang="zh-CN" altLang="en-US" sz="2800" b="1" dirty="0"/>
              <a:t>）</a:t>
            </a:r>
            <a:endParaRPr lang="en-US" altLang="zh-CN" sz="2800" b="1" dirty="0"/>
          </a:p>
          <a:p>
            <a:pPr>
              <a:buNone/>
            </a:pPr>
            <a:r>
              <a:rPr lang="en-US" altLang="zh-CN" sz="2800" dirty="0"/>
              <a:t>	</a:t>
            </a:r>
            <a:r>
              <a:rPr lang="zh-CN" altLang="en-US" sz="2800" dirty="0"/>
              <a:t>测试用户能否满意使用，具体表现为操作是否方便、用户界面是否友好等。</a:t>
            </a:r>
            <a:endParaRPr lang="en-US" altLang="zh-CN" sz="2800" dirty="0"/>
          </a:p>
          <a:p>
            <a:pPr>
              <a:buNone/>
            </a:pPr>
            <a:r>
              <a:rPr lang="zh-CN" altLang="en-US" sz="2800" b="1" dirty="0"/>
              <a:t>安装</a:t>
            </a:r>
            <a:r>
              <a:rPr lang="en-US" altLang="zh-CN" sz="2800" b="1" dirty="0"/>
              <a:t>/</a:t>
            </a:r>
            <a:r>
              <a:rPr lang="zh-CN" altLang="en-US" sz="2800" b="1" dirty="0"/>
              <a:t>卸载测试</a:t>
            </a:r>
            <a:r>
              <a:rPr lang="en-US" altLang="zh-CN" sz="2800" b="1" dirty="0"/>
              <a:t>( Installation/UnloadingTest)</a:t>
            </a:r>
            <a:endParaRPr lang="en-US" altLang="zh-CN" sz="2800" b="1" dirty="0"/>
          </a:p>
          <a:p>
            <a:pPr>
              <a:buNone/>
            </a:pPr>
            <a:r>
              <a:rPr lang="en-US" altLang="zh-CN" sz="2800" dirty="0"/>
              <a:t>	</a:t>
            </a:r>
            <a:r>
              <a:rPr lang="zh-CN" altLang="en-US" sz="2800" dirty="0"/>
              <a:t>对软件的全部、部分、升级安装或卸载处理过程的测试。</a:t>
            </a:r>
            <a:endParaRPr lang="en-US" altLang="zh-CN" sz="2800" dirty="0"/>
          </a:p>
          <a:p>
            <a:pPr>
              <a:buNone/>
            </a:pPr>
            <a:r>
              <a:rPr lang="zh-CN" altLang="en-US" sz="2800" b="1" dirty="0"/>
              <a:t>恢复测试（</a:t>
            </a:r>
            <a:r>
              <a:rPr lang="en-US" altLang="zh-CN" sz="2800" b="1" dirty="0"/>
              <a:t>Recovery  Test</a:t>
            </a:r>
            <a:r>
              <a:rPr lang="zh-CN" altLang="en-US" sz="2800" b="1" dirty="0"/>
              <a:t>）</a:t>
            </a:r>
            <a:endParaRPr lang="en-US" altLang="zh-CN" sz="2800" b="1" dirty="0"/>
          </a:p>
          <a:p>
            <a:pPr>
              <a:buNone/>
            </a:pPr>
            <a:r>
              <a:rPr lang="en-US" altLang="zh-CN" sz="2800" dirty="0"/>
              <a:t>	</a:t>
            </a:r>
            <a:r>
              <a:rPr lang="zh-CN" altLang="en-US" sz="2800" dirty="0"/>
              <a:t>采用人工干扰使软件出错，中断使用，检测系统的恢复能力。</a:t>
            </a:r>
            <a:endParaRPr lang="en-US" altLang="zh-CN" sz="2800" dirty="0"/>
          </a:p>
          <a:p>
            <a:endParaRPr lang="en-US" altLang="zh-CN" sz="2800" dirty="0"/>
          </a:p>
        </p:txBody>
      </p:sp>
      <p:sp>
        <p:nvSpPr>
          <p:cNvPr id="38914" name="Rectangle 4"/>
          <p:cNvSpPr/>
          <p:nvPr/>
        </p:nvSpPr>
        <p:spPr>
          <a:xfrm>
            <a:off x="714375" y="428625"/>
            <a:ext cx="4679950" cy="538163"/>
          </a:xfrm>
          <a:prstGeom prst="rect">
            <a:avLst/>
          </a:prstGeom>
          <a:noFill/>
          <a:ln w="9525">
            <a:noFill/>
          </a:ln>
        </p:spPr>
        <p:txBody>
          <a:bodyPr anchor="t">
            <a:spAutoFit/>
          </a:bodyPr>
          <a:p>
            <a:pPr>
              <a:lnSpc>
                <a:spcPct val="80000"/>
              </a:lnSpc>
              <a:spcBef>
                <a:spcPct val="20000"/>
              </a:spcBef>
              <a:buClr>
                <a:schemeClr val="accent1"/>
              </a:buClr>
              <a:buSzPct val="80000"/>
            </a:pPr>
            <a:r>
              <a:rPr lang="zh-CN" altLang="en-US" dirty="0">
                <a:solidFill>
                  <a:schemeClr val="folHlink"/>
                </a:solidFill>
                <a:latin typeface="Calibri" panose="020F0502020204030204" pitchFamily="34" charset="0"/>
                <a:ea typeface="宋体" panose="02010600030101010101" pitchFamily="2" charset="-122"/>
              </a:rPr>
              <a:t>其他常见测试</a:t>
            </a:r>
            <a:r>
              <a:rPr lang="en-US" altLang="zh-CN" dirty="0">
                <a:solidFill>
                  <a:schemeClr val="folHlink"/>
                </a:solidFill>
                <a:latin typeface="Calibri" panose="020F0502020204030204" pitchFamily="34" charset="0"/>
                <a:ea typeface="宋体" panose="02010600030101010101" pitchFamily="2" charset="-122"/>
              </a:rPr>
              <a:t>-3</a:t>
            </a:r>
            <a:endParaRPr lang="zh-CN" altLang="en-US" dirty="0">
              <a:solidFill>
                <a:schemeClr val="folHlink"/>
              </a:solidFill>
              <a:latin typeface="Calibri" panose="020F0502020204030204" pitchFamily="34" charset="0"/>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95288" y="1341438"/>
            <a:ext cx="8229600" cy="5168900"/>
          </a:xfrm>
        </p:spPr>
        <p:txBody>
          <a:bodyPr vert="horz" wrap="square" lIns="91440" tIns="45720" rIns="91440" bIns="45720" numCol="1" anchor="t" anchorCtr="0" compatLnSpc="1">
            <a:normAutofit/>
          </a:bodyPr>
          <a:lstStyle/>
          <a:p>
            <a:pPr marL="448310" marR="0" lvl="0" indent="-384175" algn="l" defTabSz="914400" rtl="0" eaLnBrk="0" fontAlgn="auto" latinLnBrk="0" hangingPunct="0">
              <a:lnSpc>
                <a:spcPct val="150000"/>
              </a:lnSpc>
              <a:spcBef>
                <a:spcPct val="2000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随机测试（</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Ad hoc Test</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400" b="1" i="0" u="none" strike="noStrike" kern="1200" cap="none" spc="0" normalizeH="0" baseline="0" noProof="0" dirty="0" smtClean="0">
              <a:ln>
                <a:noFill/>
              </a:ln>
              <a:solidFill>
                <a:schemeClr val="tx1"/>
              </a:solidFill>
              <a:effectLst/>
              <a:uLnTx/>
              <a:uFillTx/>
              <a:latin typeface="+mn-lt"/>
              <a:ea typeface="+mn-ea"/>
              <a:cs typeface="+mn-cs"/>
            </a:endParaRPr>
          </a:p>
          <a:p>
            <a:pPr marL="448310" marR="0" lvl="0" indent="-384175" algn="l" defTabSz="914400" rtl="0" eaLnBrk="0" fontAlgn="auto" latinLnBrk="0" hangingPunct="0">
              <a:lnSpc>
                <a:spcPct val="150000"/>
              </a:lnSpc>
              <a:spcBef>
                <a:spcPct val="20000"/>
              </a:spcBef>
              <a:spcAft>
                <a:spcPts val="0"/>
              </a:spcAft>
              <a:buClrTx/>
              <a:buSzTx/>
              <a:buFont typeface="Arial" panose="020B0604020202020204" pitchFamily="34" charset="0"/>
              <a:buNone/>
              <a:defRPr/>
            </a:pP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根据测试说明书执行用例测试的重要补充手段，是保证测试覆盖完整性的有效方式和过程。</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448310" marR="0" lvl="0" indent="-384175" algn="l" defTabSz="914400" rtl="0" eaLnBrk="0" fontAlgn="auto" latinLnBrk="0" hangingPunct="0">
              <a:lnSpc>
                <a:spcPct val="150000"/>
              </a:lnSpc>
              <a:spcBef>
                <a:spcPct val="2000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smtClean="0">
                <a:ln>
                  <a:noFill/>
                </a:ln>
                <a:solidFill>
                  <a:schemeClr val="tx1"/>
                </a:solidFill>
                <a:effectLst/>
                <a:uLnTx/>
                <a:uFillTx/>
                <a:latin typeface="+mn-ea"/>
                <a:ea typeface="+mn-ea"/>
                <a:cs typeface="+mn-cs"/>
              </a:rPr>
              <a:t>探索性测试</a:t>
            </a:r>
            <a:r>
              <a:rPr kumimoji="0" lang="en-US" sz="2400" b="1" i="0" u="none" strike="noStrike" kern="1200" cap="none" spc="0" normalizeH="0" baseline="0" noProof="0" dirty="0" smtClean="0">
                <a:ln>
                  <a:noFill/>
                </a:ln>
                <a:solidFill>
                  <a:schemeClr val="tx1"/>
                </a:solidFill>
                <a:effectLst/>
                <a:uLnTx/>
                <a:uFillTx/>
                <a:latin typeface="+mn-lt"/>
                <a:ea typeface="+mn-ea"/>
                <a:cs typeface="+mn-cs"/>
              </a:rPr>
              <a:t>（Exploratory Testing）</a:t>
            </a:r>
            <a:endParaRPr kumimoji="0" lang="en-US" sz="2400" b="1" i="0" u="none" strike="noStrike" kern="1200" cap="none" spc="0" normalizeH="0" baseline="0" noProof="0" dirty="0" smtClean="0">
              <a:ln>
                <a:noFill/>
              </a:ln>
              <a:solidFill>
                <a:schemeClr val="tx1"/>
              </a:solidFill>
              <a:effectLst/>
              <a:uLnTx/>
              <a:uFillTx/>
              <a:latin typeface="+mn-lt"/>
              <a:ea typeface="+mn-ea"/>
              <a:cs typeface="+mn-cs"/>
            </a:endParaRPr>
          </a:p>
          <a:p>
            <a:pPr marL="448310" marR="0" lvl="0" indent="-384175" algn="l" defTabSz="914400" rtl="0" eaLnBrk="0" fontAlgn="auto" latinLnBrk="0" hangingPunct="0">
              <a:lnSpc>
                <a:spcPct val="150000"/>
              </a:lnSpc>
              <a:spcBef>
                <a:spcPct val="20000"/>
              </a:spcBef>
              <a:spcAft>
                <a:spcPts val="0"/>
              </a:spcAft>
              <a:buClrTx/>
              <a:buSzTx/>
              <a:buFont typeface="Arial" panose="020B0604020202020204" pitchFamily="34" charset="0"/>
              <a:buNone/>
              <a:defRPr/>
            </a:pP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一种强调个人自由与责任的测试方法，让独立的测试者可以借由不断的学习来改善测试的规划与测试的执行，而在测试的过程中也会同时的改善专案达到相辅相成的效果。</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39938" name="Rectangle 4"/>
          <p:cNvSpPr/>
          <p:nvPr/>
        </p:nvSpPr>
        <p:spPr>
          <a:xfrm>
            <a:off x="500063" y="428625"/>
            <a:ext cx="4679950" cy="538163"/>
          </a:xfrm>
          <a:prstGeom prst="rect">
            <a:avLst/>
          </a:prstGeom>
          <a:noFill/>
          <a:ln w="9525">
            <a:noFill/>
          </a:ln>
        </p:spPr>
        <p:txBody>
          <a:bodyPr anchor="t">
            <a:spAutoFit/>
          </a:bodyPr>
          <a:p>
            <a:pPr>
              <a:lnSpc>
                <a:spcPct val="80000"/>
              </a:lnSpc>
              <a:spcBef>
                <a:spcPct val="20000"/>
              </a:spcBef>
              <a:buClr>
                <a:schemeClr val="accent1"/>
              </a:buClr>
              <a:buSzPct val="80000"/>
            </a:pPr>
            <a:r>
              <a:rPr lang="zh-CN" altLang="en-US" dirty="0">
                <a:solidFill>
                  <a:schemeClr val="folHlink"/>
                </a:solidFill>
                <a:latin typeface="Calibri" panose="020F0502020204030204" pitchFamily="34" charset="0"/>
                <a:ea typeface="宋体" panose="02010600030101010101" pitchFamily="2" charset="-122"/>
              </a:rPr>
              <a:t>其他常见测试</a:t>
            </a:r>
            <a:r>
              <a:rPr lang="en-US" altLang="zh-CN" dirty="0">
                <a:solidFill>
                  <a:schemeClr val="folHlink"/>
                </a:solidFill>
                <a:latin typeface="Calibri" panose="020F0502020204030204" pitchFamily="34" charset="0"/>
                <a:ea typeface="宋体" panose="02010600030101010101" pitchFamily="2" charset="-122"/>
              </a:rPr>
              <a:t>-4</a:t>
            </a:r>
            <a:endParaRPr lang="zh-CN" altLang="en-US" dirty="0">
              <a:solidFill>
                <a:schemeClr val="folHlink"/>
              </a:solidFill>
              <a:latin typeface="Calibri" panose="020F0502020204030204" pitchFamily="34" charset="0"/>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95288" y="1341438"/>
            <a:ext cx="8229600" cy="5168900"/>
          </a:xfrm>
        </p:spPr>
        <p:txBody>
          <a:bodyPr vert="horz" wrap="square" lIns="91440" tIns="45720" rIns="91440" bIns="45720" numCol="1" anchor="t" anchorCtr="0" compatLnSpc="1">
            <a:normAutofit/>
          </a:bodyPr>
          <a:lstStyle/>
          <a:p>
            <a:pPr marL="448310" marR="0" lvl="0" indent="-384175" algn="l" defTabSz="914400" rtl="0" eaLnBrk="0" fontAlgn="auto" latinLnBrk="0" hangingPunct="0">
              <a:lnSpc>
                <a:spcPct val="200000"/>
              </a:lnSpc>
              <a:spcBef>
                <a:spcPct val="20000"/>
              </a:spcBef>
              <a:spcAft>
                <a:spcPts val="0"/>
              </a:spcAft>
              <a:buClrTx/>
              <a:buSzTx/>
              <a:buFont typeface="Arial" panose="020B0604020202020204" pitchFamily="34" charset="0"/>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粗略测试（</a:t>
            </a:r>
            <a:r>
              <a:rPr kumimoji="0" lang="en-US" sz="2800" b="1" i="0" u="none" strike="noStrike" kern="1200" cap="none" spc="0" normalizeH="0" baseline="0" noProof="0" dirty="0" smtClean="0">
                <a:ln>
                  <a:noFill/>
                </a:ln>
                <a:solidFill>
                  <a:schemeClr val="tx1"/>
                </a:solidFill>
                <a:effectLst/>
                <a:uLnTx/>
                <a:uFillTx/>
                <a:latin typeface="+mn-ea"/>
                <a:ea typeface="+mn-ea"/>
                <a:cs typeface="+mn-cs"/>
              </a:rPr>
              <a:t>Sanity Test</a:t>
            </a: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448310" marR="0" lvl="0" indent="-384175" algn="l" defTabSz="914400" rtl="0" eaLnBrk="0" fontAlgn="auto" latinLnBrk="0" hangingPunct="0">
              <a:lnSpc>
                <a:spcPct val="200000"/>
              </a:lnSpc>
              <a:spcBef>
                <a:spcPct val="20000"/>
              </a:spcBef>
              <a:spcAft>
                <a:spcPts val="0"/>
              </a:spcAft>
              <a:buClrTx/>
              <a:buSzTx/>
              <a:buFont typeface="Arial" panose="020B0604020202020204" pitchFamily="34" charset="0"/>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本地化测试（</a:t>
            </a:r>
            <a:r>
              <a:rPr kumimoji="0" lang="en-US" sz="2800" b="1" i="0" u="none" strike="noStrike" kern="1200" cap="none" spc="0" normalizeH="0" baseline="0" noProof="0" dirty="0" smtClean="0">
                <a:ln>
                  <a:noFill/>
                </a:ln>
                <a:solidFill>
                  <a:schemeClr val="tx1"/>
                </a:solidFill>
                <a:effectLst/>
                <a:uLnTx/>
                <a:uFillTx/>
                <a:latin typeface="+mn-ea"/>
                <a:ea typeface="+mn-ea"/>
                <a:cs typeface="+mn-cs"/>
              </a:rPr>
              <a:t>Localization/Globalization</a:t>
            </a: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 </a:t>
            </a:r>
            <a:r>
              <a:rPr kumimoji="0" lang="en-US" sz="2800" b="1" i="0" u="none" strike="noStrike" kern="1200" cap="none" spc="0" normalizeH="0" baseline="0" noProof="0" dirty="0" smtClean="0">
                <a:ln>
                  <a:noFill/>
                </a:ln>
                <a:solidFill>
                  <a:schemeClr val="tx1"/>
                </a:solidFill>
                <a:effectLst/>
                <a:uLnTx/>
                <a:uFillTx/>
                <a:latin typeface="+mn-ea"/>
                <a:ea typeface="+mn-ea"/>
                <a:cs typeface="+mn-cs"/>
              </a:rPr>
              <a:t>Test </a:t>
            </a: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448310" marR="0" lvl="0" indent="-384175" algn="l" defTabSz="914400" rtl="0" eaLnBrk="0" fontAlgn="auto" latinLnBrk="0" hangingPunct="0">
              <a:lnSpc>
                <a:spcPct val="200000"/>
              </a:lnSpc>
              <a:spcBef>
                <a:spcPct val="20000"/>
              </a:spcBef>
              <a:spcAft>
                <a:spcPts val="0"/>
              </a:spcAft>
              <a:buClrTx/>
              <a:buSzTx/>
              <a:buFont typeface="Arial" panose="020B0604020202020204" pitchFamily="34" charset="0"/>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配置测试（</a:t>
            </a:r>
            <a:r>
              <a:rPr kumimoji="0" lang="en-US" sz="2800" b="1" i="0" u="none" strike="noStrike" kern="1200" cap="none" spc="0" normalizeH="0" baseline="0" noProof="0" dirty="0" smtClean="0">
                <a:ln>
                  <a:noFill/>
                </a:ln>
                <a:solidFill>
                  <a:schemeClr val="tx1"/>
                </a:solidFill>
                <a:effectLst/>
                <a:uLnTx/>
                <a:uFillTx/>
                <a:latin typeface="+mn-ea"/>
                <a:ea typeface="+mn-ea"/>
                <a:cs typeface="+mn-cs"/>
              </a:rPr>
              <a:t>Configuration Test</a:t>
            </a: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448310" marR="0" lvl="0" indent="-384175" algn="l" defTabSz="914400" rtl="0" eaLnBrk="0" fontAlgn="auto" latinLnBrk="0" hangingPunct="0">
              <a:lnSpc>
                <a:spcPct val="200000"/>
              </a:lnSpc>
              <a:spcBef>
                <a:spcPct val="20000"/>
              </a:spcBef>
              <a:spcAft>
                <a:spcPts val="0"/>
              </a:spcAft>
              <a:buClrTx/>
              <a:buSzTx/>
              <a:buFont typeface="Arial" panose="020B0604020202020204" pitchFamily="34" charset="0"/>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辅助性测试（</a:t>
            </a:r>
            <a:r>
              <a:rPr kumimoji="0" lang="en-US" sz="2800" b="1" i="0" u="none" strike="noStrike" kern="1200" cap="none" spc="0" normalizeH="0" baseline="0" noProof="0" dirty="0" smtClean="0">
                <a:ln>
                  <a:noFill/>
                </a:ln>
                <a:solidFill>
                  <a:schemeClr val="tx1"/>
                </a:solidFill>
                <a:effectLst/>
                <a:uLnTx/>
                <a:uFillTx/>
                <a:latin typeface="+mn-ea"/>
                <a:ea typeface="+mn-ea"/>
                <a:cs typeface="+mn-cs"/>
              </a:rPr>
              <a:t>Accessibility  </a:t>
            </a: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T</a:t>
            </a:r>
            <a:r>
              <a:rPr kumimoji="0" lang="en-US" sz="2800" b="1" i="0" u="none" strike="noStrike" kern="1200" cap="none" spc="0" normalizeH="0" baseline="0" noProof="0" dirty="0" smtClean="0">
                <a:ln>
                  <a:noFill/>
                </a:ln>
                <a:solidFill>
                  <a:schemeClr val="tx1"/>
                </a:solidFill>
                <a:effectLst/>
                <a:uLnTx/>
                <a:uFillTx/>
                <a:latin typeface="+mn-ea"/>
                <a:ea typeface="+mn-ea"/>
                <a:cs typeface="+mn-cs"/>
              </a:rPr>
              <a:t>est</a:t>
            </a: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a:t>
            </a:r>
            <a:endParaRPr kumimoji="0" lang="zh-CN" altLang="en-US" sz="2800" b="1" i="0" u="none" strike="noStrike" kern="1200" cap="none" spc="0" normalizeH="0" baseline="0" noProof="0" dirty="0" smtClean="0">
              <a:ln>
                <a:noFill/>
              </a:ln>
              <a:solidFill>
                <a:schemeClr val="tx1"/>
              </a:solidFill>
              <a:effectLst/>
              <a:uLnTx/>
              <a:uFillTx/>
              <a:latin typeface="+mn-ea"/>
              <a:ea typeface="+mn-ea"/>
              <a:cs typeface="+mn-cs"/>
            </a:endParaRPr>
          </a:p>
          <a:p>
            <a:pPr marL="448310" marR="0" lvl="0" indent="-384175" algn="l" defTabSz="914400" rtl="0" eaLnBrk="0" fontAlgn="auto" latinLnBrk="0" hangingPunct="0">
              <a:lnSpc>
                <a:spcPct val="100000"/>
              </a:lnSpc>
              <a:spcBef>
                <a:spcPct val="20000"/>
              </a:spcBef>
              <a:spcAft>
                <a:spcPts val="0"/>
              </a:spcAft>
              <a:buClrTx/>
              <a:buSzTx/>
              <a:buFont typeface="Wingdings 2" panose="05020102010507070707"/>
              <a:buChar char=""/>
              <a:defRPr/>
            </a:pPr>
            <a:endParaRPr kumimoji="0" lang="zh-CN" altLang="en-US" sz="2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40962" name="Rectangle 4"/>
          <p:cNvSpPr/>
          <p:nvPr/>
        </p:nvSpPr>
        <p:spPr>
          <a:xfrm>
            <a:off x="500063" y="428625"/>
            <a:ext cx="4679950" cy="538163"/>
          </a:xfrm>
          <a:prstGeom prst="rect">
            <a:avLst/>
          </a:prstGeom>
          <a:noFill/>
          <a:ln w="9525">
            <a:noFill/>
          </a:ln>
        </p:spPr>
        <p:txBody>
          <a:bodyPr anchor="t">
            <a:spAutoFit/>
          </a:bodyPr>
          <a:p>
            <a:pPr>
              <a:lnSpc>
                <a:spcPct val="80000"/>
              </a:lnSpc>
              <a:spcBef>
                <a:spcPct val="20000"/>
              </a:spcBef>
              <a:buClr>
                <a:schemeClr val="accent1"/>
              </a:buClr>
              <a:buSzPct val="80000"/>
            </a:pPr>
            <a:r>
              <a:rPr lang="zh-CN" altLang="en-US" dirty="0">
                <a:solidFill>
                  <a:schemeClr val="folHlink"/>
                </a:solidFill>
                <a:latin typeface="Calibri" panose="020F0502020204030204" pitchFamily="34" charset="0"/>
                <a:ea typeface="宋体" panose="02010600030101010101" pitchFamily="2" charset="-122"/>
              </a:rPr>
              <a:t>其他常见测试</a:t>
            </a:r>
            <a:r>
              <a:rPr lang="en-US" altLang="zh-CN" dirty="0">
                <a:solidFill>
                  <a:schemeClr val="folHlink"/>
                </a:solidFill>
                <a:latin typeface="Calibri" panose="020F0502020204030204" pitchFamily="34" charset="0"/>
                <a:ea typeface="宋体" panose="02010600030101010101" pitchFamily="2" charset="-122"/>
              </a:rPr>
              <a:t>-4</a:t>
            </a:r>
            <a:endParaRPr lang="zh-CN" altLang="en-US" dirty="0">
              <a:solidFill>
                <a:schemeClr val="folHlink"/>
              </a:solidFill>
              <a:latin typeface="Calibri" panose="020F0502020204030204" pitchFamily="34" charset="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矩形 4"/>
          <p:cNvSpPr/>
          <p:nvPr/>
        </p:nvSpPr>
        <p:spPr>
          <a:xfrm>
            <a:off x="0" y="0"/>
            <a:ext cx="9144000" cy="708025"/>
          </a:xfrm>
          <a:prstGeom prst="rect">
            <a:avLst/>
          </a:prstGeom>
          <a:noFill/>
          <a:ln w="9525">
            <a:noFill/>
          </a:ln>
        </p:spPr>
        <p:txBody>
          <a:bodyPr>
            <a:spAutoFit/>
          </a:bodyPr>
          <a:p>
            <a:pPr eaLnBrk="1" hangingPunct="1"/>
            <a:r>
              <a:rPr lang="zh-CN" altLang="en-US" sz="4000" dirty="0">
                <a:latin typeface="黑体" panose="02010609060101010101" pitchFamily="49" charset="-122"/>
                <a:ea typeface="黑体" panose="02010609060101010101" pitchFamily="49" charset="-122"/>
              </a:rPr>
              <a:t> </a:t>
            </a:r>
            <a:r>
              <a:rPr lang="zh-CN" altLang="en-US" sz="4000" dirty="0">
                <a:latin typeface="Calibri" panose="020F0502020204030204" pitchFamily="34" charset="0"/>
              </a:rPr>
              <a:t>软件测试过程模型</a:t>
            </a:r>
            <a:endParaRPr lang="zh-CN" altLang="en-US" sz="4000" dirty="0">
              <a:latin typeface="黑体" panose="02010609060101010101" pitchFamily="49" charset="-122"/>
              <a:ea typeface="黑体" panose="02010609060101010101" pitchFamily="49" charset="-122"/>
            </a:endParaRPr>
          </a:p>
        </p:txBody>
      </p:sp>
      <p:sp>
        <p:nvSpPr>
          <p:cNvPr id="8195" name="矩形 6"/>
          <p:cNvSpPr/>
          <p:nvPr/>
        </p:nvSpPr>
        <p:spPr>
          <a:xfrm>
            <a:off x="241300" y="1628775"/>
            <a:ext cx="8661400" cy="8401050"/>
          </a:xfrm>
          <a:prstGeom prst="rect">
            <a:avLst/>
          </a:prstGeom>
          <a:noFill/>
          <a:ln w="9525">
            <a:noFill/>
          </a:ln>
        </p:spPr>
        <p:txBody>
          <a:bodyPr>
            <a:spAutoFit/>
          </a:bodyPr>
          <a:p>
            <a:pPr eaLnBrk="1" hangingPunct="1">
              <a:lnSpc>
                <a:spcPct val="150000"/>
              </a:lnSpc>
            </a:pPr>
            <a:r>
              <a:rPr lang="zh-CN" altLang="en-US" dirty="0">
                <a:latin typeface="Calibri" panose="020F0502020204030204" pitchFamily="34" charset="0"/>
              </a:rPr>
              <a:t>       软件开发的几十年中产生了很多的优秀模型，比如瀑布模型、螺旋模型、增量模型、迭代模型等，那么软件测试又有哪些模型可以指导我们进行工作呢？下面我们把一些主要的模型给大家介绍一下。</a:t>
            </a:r>
            <a:endParaRPr lang="zh-CN" altLang="en-US" dirty="0">
              <a:latin typeface="Calibri" panose="020F0502020204030204" pitchFamily="34" charset="0"/>
            </a:endParaRPr>
          </a:p>
          <a:p>
            <a:pPr eaLnBrk="1" hangingPunct="1">
              <a:lnSpc>
                <a:spcPct val="150000"/>
              </a:lnSpc>
            </a:pPr>
            <a:endParaRPr lang="en-US" altLang="zh-CN" dirty="0">
              <a:latin typeface="Calibri" panose="020F0502020204030204" pitchFamily="34" charset="0"/>
            </a:endParaRPr>
          </a:p>
          <a:p>
            <a:pPr eaLnBrk="1" hangingPunct="1">
              <a:lnSpc>
                <a:spcPct val="150000"/>
              </a:lnSpc>
            </a:pPr>
            <a:endParaRPr lang="zh-CN" altLang="en-US" dirty="0">
              <a:latin typeface="Calibri" panose="020F0502020204030204" pitchFamily="34" charset="0"/>
            </a:endParaRPr>
          </a:p>
          <a:p>
            <a:pPr eaLnBrk="1" hangingPunct="1">
              <a:lnSpc>
                <a:spcPct val="150000"/>
              </a:lnSpc>
            </a:pPr>
            <a:endParaRPr lang="en-US" altLang="zh-CN" dirty="0">
              <a:latin typeface="Calibri" panose="020F0502020204030204" pitchFamily="34" charset="0"/>
            </a:endParaRPr>
          </a:p>
          <a:p>
            <a:pPr eaLnBrk="1" hangingPunct="1">
              <a:lnSpc>
                <a:spcPct val="150000"/>
              </a:lnSpc>
            </a:pPr>
            <a:r>
              <a:rPr lang="en-US" altLang="zh-CN" dirty="0">
                <a:latin typeface="Calibri" panose="020F0502020204030204" pitchFamily="34" charset="0"/>
              </a:rPr>
              <a:t>     </a:t>
            </a:r>
            <a:endParaRPr lang="en-US" altLang="zh-CN" dirty="0">
              <a:latin typeface="Calibri" panose="020F050202020403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内容占位符 2"/>
          <p:cNvSpPr>
            <a:spLocks noGrp="1"/>
          </p:cNvSpPr>
          <p:nvPr>
            <p:ph idx="1"/>
          </p:nvPr>
        </p:nvSpPr>
        <p:spPr>
          <a:xfrm>
            <a:off x="47625" y="1196975"/>
            <a:ext cx="9001125" cy="5526088"/>
          </a:xfrm>
        </p:spPr>
        <p:txBody>
          <a:bodyPr vert="horz" wrap="square" lIns="91440" tIns="45720" rIns="91440" bIns="45720" anchor="t"/>
          <a:p>
            <a:pPr>
              <a:buNone/>
            </a:pPr>
            <a:r>
              <a:rPr lang="en-US" altLang="zh-CN" sz="3600" dirty="0"/>
              <a:t>	</a:t>
            </a:r>
            <a:r>
              <a:rPr lang="en-US" altLang="zh-CN" sz="3600" b="1" dirty="0"/>
              <a:t>V</a:t>
            </a:r>
            <a:r>
              <a:rPr lang="zh-CN" altLang="en-US" sz="3600" b="1" dirty="0"/>
              <a:t>模型</a:t>
            </a:r>
            <a:r>
              <a:rPr lang="zh-CN" altLang="en-US" sz="3600" dirty="0"/>
              <a:t>是</a:t>
            </a:r>
            <a:r>
              <a:rPr lang="zh-CN" altLang="en-US" sz="3600" dirty="0">
                <a:solidFill>
                  <a:srgbClr val="0070C0"/>
                </a:solidFill>
              </a:rPr>
              <a:t>最具有代表意义</a:t>
            </a:r>
            <a:r>
              <a:rPr lang="zh-CN" altLang="en-US" sz="3600" dirty="0"/>
              <a:t>的</a:t>
            </a:r>
            <a:r>
              <a:rPr lang="zh-CN" altLang="en-US" sz="3600" dirty="0">
                <a:solidFill>
                  <a:srgbClr val="0070C0"/>
                </a:solidFill>
              </a:rPr>
              <a:t>测试模型</a:t>
            </a:r>
            <a:r>
              <a:rPr lang="zh-CN" altLang="en-US" sz="3600" dirty="0"/>
              <a:t>。它是</a:t>
            </a:r>
            <a:r>
              <a:rPr lang="zh-CN" altLang="en-US" sz="3600" dirty="0">
                <a:solidFill>
                  <a:srgbClr val="0070C0"/>
                </a:solidFill>
              </a:rPr>
              <a:t>软件开发瀑布模型</a:t>
            </a:r>
            <a:r>
              <a:rPr lang="zh-CN" altLang="en-US" sz="3600" dirty="0"/>
              <a:t>的变种，它反映了</a:t>
            </a:r>
            <a:r>
              <a:rPr lang="zh-CN" altLang="en-US" sz="3600" b="1" dirty="0"/>
              <a:t>测试活动</a:t>
            </a:r>
            <a:r>
              <a:rPr lang="zh-CN" altLang="en-US" sz="3600" dirty="0"/>
              <a:t>与</a:t>
            </a:r>
            <a:r>
              <a:rPr lang="zh-CN" altLang="en-US" sz="3600" b="1" dirty="0"/>
              <a:t>分析</a:t>
            </a:r>
            <a:r>
              <a:rPr lang="zh-CN" altLang="en-US" sz="3600" dirty="0"/>
              <a:t>和</a:t>
            </a:r>
            <a:r>
              <a:rPr lang="zh-CN" altLang="en-US" sz="3600" b="1" dirty="0"/>
              <a:t>设计</a:t>
            </a:r>
            <a:r>
              <a:rPr lang="zh-CN" altLang="en-US" sz="3600" dirty="0"/>
              <a:t>的关系。</a:t>
            </a:r>
            <a:endParaRPr lang="en-US" altLang="zh-CN" sz="3600" dirty="0"/>
          </a:p>
          <a:p>
            <a:pPr>
              <a:buNone/>
            </a:pPr>
            <a:r>
              <a:rPr lang="en-US" altLang="zh-CN" sz="3600" dirty="0"/>
              <a:t>	</a:t>
            </a:r>
            <a:r>
              <a:rPr lang="en-US" altLang="zh-CN" sz="3600" b="1" dirty="0"/>
              <a:t>V</a:t>
            </a:r>
            <a:r>
              <a:rPr lang="zh-CN" altLang="en-US" sz="3600" b="1" dirty="0"/>
              <a:t>模型</a:t>
            </a:r>
            <a:r>
              <a:rPr lang="zh-CN" altLang="en-US" sz="3600" dirty="0"/>
              <a:t>中的过程</a:t>
            </a:r>
            <a:r>
              <a:rPr lang="zh-CN" altLang="en-US" sz="3600" dirty="0">
                <a:solidFill>
                  <a:srgbClr val="00B050"/>
                </a:solidFill>
              </a:rPr>
              <a:t>从左到右</a:t>
            </a:r>
            <a:r>
              <a:rPr lang="zh-CN" altLang="en-US" sz="3600" dirty="0"/>
              <a:t>，描述了基本的开发过程和测试行为。</a:t>
            </a:r>
            <a:r>
              <a:rPr lang="en-US" altLang="zh-CN" sz="3600" dirty="0"/>
              <a:t>V</a:t>
            </a:r>
            <a:r>
              <a:rPr lang="zh-CN" altLang="en-US" sz="3600" dirty="0"/>
              <a:t>模型的</a:t>
            </a:r>
            <a:r>
              <a:rPr lang="zh-CN" altLang="en-US" sz="3600" dirty="0">
                <a:solidFill>
                  <a:srgbClr val="FF0000"/>
                </a:solidFill>
              </a:rPr>
              <a:t>价值</a:t>
            </a:r>
            <a:r>
              <a:rPr lang="zh-CN" altLang="en-US" sz="3600" dirty="0"/>
              <a:t>在于它非常</a:t>
            </a:r>
            <a:r>
              <a:rPr lang="zh-CN" altLang="en-US" sz="3600" dirty="0">
                <a:solidFill>
                  <a:srgbClr val="00B050"/>
                </a:solidFill>
              </a:rPr>
              <a:t>明确</a:t>
            </a:r>
            <a:r>
              <a:rPr lang="zh-CN" altLang="en-US" sz="3600" dirty="0"/>
              <a:t>地标明了测试过程中存在的</a:t>
            </a:r>
            <a:r>
              <a:rPr lang="zh-CN" altLang="en-US" sz="3600" dirty="0">
                <a:solidFill>
                  <a:srgbClr val="FF0000"/>
                </a:solidFill>
              </a:rPr>
              <a:t>不同级别</a:t>
            </a:r>
            <a:r>
              <a:rPr lang="zh-CN" altLang="en-US" sz="3600" dirty="0"/>
              <a:t>，并且</a:t>
            </a:r>
            <a:r>
              <a:rPr lang="zh-CN" altLang="en-US" sz="3600" dirty="0">
                <a:solidFill>
                  <a:srgbClr val="00B050"/>
                </a:solidFill>
              </a:rPr>
              <a:t>清楚</a:t>
            </a:r>
            <a:r>
              <a:rPr lang="zh-CN" altLang="en-US" sz="3600" dirty="0"/>
              <a:t>地描述了这些测试阶段和开发过程期间各阶段的对应关系。</a:t>
            </a:r>
            <a:endParaRPr lang="zh-CN" altLang="en-US" sz="3600" dirty="0"/>
          </a:p>
        </p:txBody>
      </p:sp>
      <p:sp>
        <p:nvSpPr>
          <p:cNvPr id="9219" name="矩形 4"/>
          <p:cNvSpPr/>
          <p:nvPr/>
        </p:nvSpPr>
        <p:spPr>
          <a:xfrm>
            <a:off x="0" y="285750"/>
            <a:ext cx="9144000" cy="708025"/>
          </a:xfrm>
          <a:prstGeom prst="rect">
            <a:avLst/>
          </a:prstGeom>
          <a:noFill/>
          <a:ln w="9525">
            <a:noFill/>
          </a:ln>
        </p:spPr>
        <p:txBody>
          <a:bodyPr>
            <a:spAutoFit/>
          </a:bodyPr>
          <a:p>
            <a:pPr eaLnBrk="1" hangingPunct="1"/>
            <a:r>
              <a:rPr lang="zh-CN" altLang="en-US" sz="4000" dirty="0">
                <a:latin typeface="黑体" panose="02010609060101010101" pitchFamily="49" charset="-122"/>
                <a:ea typeface="黑体" panose="02010609060101010101" pitchFamily="49" charset="-122"/>
              </a:rPr>
              <a:t> </a:t>
            </a:r>
            <a:r>
              <a:rPr lang="en-US" altLang="zh-CN" sz="4000" dirty="0">
                <a:latin typeface="Calibri" panose="020F0502020204030204" pitchFamily="34" charset="0"/>
              </a:rPr>
              <a:t>V</a:t>
            </a:r>
            <a:r>
              <a:rPr lang="zh-CN" altLang="en-US" sz="4000" dirty="0">
                <a:latin typeface="Calibri" panose="020F0502020204030204" pitchFamily="34" charset="0"/>
              </a:rPr>
              <a:t>模型</a:t>
            </a:r>
            <a:endParaRPr lang="zh-CN" altLang="en-US" sz="4000" dirty="0">
              <a:latin typeface="黑体" panose="02010609060101010101" pitchFamily="49" charset="-122"/>
              <a:ea typeface="黑体" panose="02010609060101010101"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内容占位符 3" descr="图2-1V模型.jpg"/>
          <p:cNvPicPr>
            <a:picLocks noGrp="1" noChangeAspect="1"/>
          </p:cNvPicPr>
          <p:nvPr>
            <p:ph idx="1"/>
          </p:nvPr>
        </p:nvPicPr>
        <p:blipFill>
          <a:blip r:embed="rId1"/>
          <a:srcRect/>
          <a:stretch>
            <a:fillRect/>
          </a:stretch>
        </p:blipFill>
        <p:spPr>
          <a:xfrm>
            <a:off x="395288" y="1012825"/>
            <a:ext cx="8355012" cy="5689600"/>
          </a:xfrm>
        </p:spPr>
      </p:pic>
      <p:sp>
        <p:nvSpPr>
          <p:cNvPr id="10243" name="矩形 4"/>
          <p:cNvSpPr/>
          <p:nvPr/>
        </p:nvSpPr>
        <p:spPr>
          <a:xfrm>
            <a:off x="179388" y="334963"/>
            <a:ext cx="9144000" cy="708025"/>
          </a:xfrm>
          <a:prstGeom prst="rect">
            <a:avLst/>
          </a:prstGeom>
          <a:noFill/>
          <a:ln w="9525">
            <a:noFill/>
          </a:ln>
        </p:spPr>
        <p:txBody>
          <a:bodyPr>
            <a:spAutoFit/>
          </a:bodyPr>
          <a:p>
            <a:pPr eaLnBrk="1" hangingPunct="1"/>
            <a:r>
              <a:rPr lang="zh-CN" altLang="en-US" sz="4000" dirty="0">
                <a:latin typeface="黑体" panose="02010609060101010101" pitchFamily="49" charset="-122"/>
                <a:ea typeface="黑体" panose="02010609060101010101" pitchFamily="49" charset="-122"/>
              </a:rPr>
              <a:t> </a:t>
            </a:r>
            <a:r>
              <a:rPr lang="en-US" altLang="zh-CN" sz="4000" dirty="0">
                <a:latin typeface="Calibri" panose="020F0502020204030204" pitchFamily="34" charset="0"/>
              </a:rPr>
              <a:t>V</a:t>
            </a:r>
            <a:r>
              <a:rPr lang="zh-CN" altLang="en-US" sz="4000" dirty="0">
                <a:latin typeface="Calibri" panose="020F0502020204030204" pitchFamily="34" charset="0"/>
              </a:rPr>
              <a:t>模型</a:t>
            </a:r>
            <a:endParaRPr lang="zh-CN" altLang="en-US" sz="40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ph type="title"/>
          </p:nvPr>
        </p:nvSpPr>
        <p:spPr/>
        <p:txBody>
          <a:bodyPr vert="horz" wrap="square" lIns="91440" tIns="45720" rIns="91440" bIns="45720" anchor="ctr"/>
          <a:p>
            <a:r>
              <a:rPr lang="en-US" altLang="zh-CN" dirty="0"/>
              <a:t>	</a:t>
            </a:r>
            <a:r>
              <a:rPr lang="en-US" altLang="zh-CN" b="1" dirty="0"/>
              <a:t>V</a:t>
            </a:r>
            <a:r>
              <a:rPr lang="zh-CN" altLang="en-US" b="1" dirty="0"/>
              <a:t>模型存在问题：</a:t>
            </a:r>
            <a:endParaRPr lang="zh-CN" altLang="en-US" dirty="0"/>
          </a:p>
        </p:txBody>
      </p:sp>
      <p:sp>
        <p:nvSpPr>
          <p:cNvPr id="3" name="内容占位符 2"/>
          <p:cNvSpPr>
            <a:spLocks noGrp="1"/>
          </p:cNvSpPr>
          <p:nvPr>
            <p:ph idx="1"/>
          </p:nvPr>
        </p:nvSpPr>
        <p:spPr/>
        <p:txBody>
          <a:bodyPr vert="horz" wrap="square" lIns="91440" tIns="45720" rIns="91440" bIns="45720" anchor="t"/>
          <a:p>
            <a:pPr>
              <a:buNone/>
            </a:pPr>
            <a:r>
              <a:rPr lang="en-US" altLang="zh-CN" dirty="0"/>
              <a:t>A.</a:t>
            </a:r>
            <a:r>
              <a:rPr lang="zh-CN" altLang="en-US" dirty="0"/>
              <a:t>测试是开发之后的一个阶段。 </a:t>
            </a:r>
            <a:endParaRPr lang="zh-CN" altLang="en-US" dirty="0"/>
          </a:p>
          <a:p>
            <a:pPr>
              <a:buNone/>
            </a:pPr>
            <a:r>
              <a:rPr lang="en-US" altLang="zh-CN" dirty="0"/>
              <a:t>B.</a:t>
            </a:r>
            <a:r>
              <a:rPr lang="zh-CN" altLang="en-US" dirty="0"/>
              <a:t>测试的对象就是程序本身。 </a:t>
            </a:r>
            <a:endParaRPr lang="zh-CN" altLang="en-US" dirty="0"/>
          </a:p>
          <a:p>
            <a:pPr>
              <a:buNone/>
            </a:pPr>
            <a:r>
              <a:rPr lang="en-US" altLang="zh-CN" dirty="0"/>
              <a:t>C.</a:t>
            </a:r>
            <a:r>
              <a:rPr lang="zh-CN" altLang="en-US" dirty="0"/>
              <a:t>实际应用中容易导致需求阶段的错误一直到最后系统测试阶段及之后才会被发现。 </a:t>
            </a:r>
            <a:endParaRPr lang="zh-CN" altLang="en-US" dirty="0"/>
          </a:p>
          <a:p>
            <a:pPr>
              <a:buNone/>
            </a:pPr>
            <a:r>
              <a:rPr lang="en-US" altLang="zh-CN" dirty="0"/>
              <a:t>D.</a:t>
            </a:r>
            <a:r>
              <a:rPr lang="zh-CN" altLang="en-US" dirty="0"/>
              <a:t>整个软件产品的</a:t>
            </a:r>
            <a:r>
              <a:rPr lang="zh-CN" altLang="en-US" dirty="0">
                <a:solidFill>
                  <a:srgbClr val="00B050"/>
                </a:solidFill>
              </a:rPr>
              <a:t>过程质量保证</a:t>
            </a:r>
            <a:r>
              <a:rPr lang="zh-CN" altLang="en-US" dirty="0"/>
              <a:t>完全依赖于开发人员的能力和对工作的责任心，而且上一步的结果必须是</a:t>
            </a:r>
            <a:r>
              <a:rPr lang="zh-CN" altLang="en-US" dirty="0">
                <a:solidFill>
                  <a:srgbClr val="00B050"/>
                </a:solidFill>
              </a:rPr>
              <a:t>充分和正确</a:t>
            </a:r>
            <a:r>
              <a:rPr lang="zh-CN" altLang="en-US" dirty="0"/>
              <a:t>的，如果任何一个环节出了问题，则必将严重的影响整个工程的质量和预期进度。</a:t>
            </a:r>
            <a:endParaRPr lang="en-US" altLang="zh-CN" dirty="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0" end="17"/>
                                            </p:txEl>
                                          </p:spTgt>
                                        </p:tgtEl>
                                        <p:attrNameLst>
                                          <p:attrName>style.visibility</p:attrName>
                                        </p:attrNameLst>
                                      </p:cBhvr>
                                      <p:to>
                                        <p:strVal val="visible"/>
                                      </p:to>
                                    </p:set>
                                    <p:anim calcmode="lin" valueType="num">
                                      <p:cBhvr additive="base">
                                        <p:cTn id="7" dur="500" fill="hold"/>
                                        <p:tgtEl>
                                          <p:spTgt spid="3">
                                            <p:txEl>
                                              <p:charRg st="0" end="1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0" end="1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17" end="33"/>
                                            </p:txEl>
                                          </p:spTgt>
                                        </p:tgtEl>
                                        <p:attrNameLst>
                                          <p:attrName>style.visibility</p:attrName>
                                        </p:attrNameLst>
                                      </p:cBhvr>
                                      <p:to>
                                        <p:strVal val="visible"/>
                                      </p:to>
                                    </p:set>
                                    <p:anim calcmode="lin" valueType="num">
                                      <p:cBhvr additive="base">
                                        <p:cTn id="13" dur="500" fill="hold"/>
                                        <p:tgtEl>
                                          <p:spTgt spid="3">
                                            <p:txEl>
                                              <p:charRg st="17" end="3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charRg st="17" end="3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charRg st="33" end="73"/>
                                            </p:txEl>
                                          </p:spTgt>
                                        </p:tgtEl>
                                        <p:attrNameLst>
                                          <p:attrName>style.visibility</p:attrName>
                                        </p:attrNameLst>
                                      </p:cBhvr>
                                      <p:to>
                                        <p:strVal val="visible"/>
                                      </p:to>
                                    </p:set>
                                    <p:anim calcmode="lin" valueType="num">
                                      <p:cBhvr additive="base">
                                        <p:cTn id="19" dur="500" fill="hold"/>
                                        <p:tgtEl>
                                          <p:spTgt spid="3">
                                            <p:txEl>
                                              <p:charRg st="33" end="7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charRg st="33" end="7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charRg st="73" end="162"/>
                                            </p:txEl>
                                          </p:spTgt>
                                        </p:tgtEl>
                                        <p:attrNameLst>
                                          <p:attrName>style.visibility</p:attrName>
                                        </p:attrNameLst>
                                      </p:cBhvr>
                                      <p:to>
                                        <p:strVal val="visible"/>
                                      </p:to>
                                    </p:set>
                                    <p:anim calcmode="lin" valueType="num">
                                      <p:cBhvr additive="base">
                                        <p:cTn id="25" dur="500" fill="hold"/>
                                        <p:tgtEl>
                                          <p:spTgt spid="3">
                                            <p:txEl>
                                              <p:charRg st="73" end="16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charRg st="73" end="16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30"/>
          <p:cNvGrpSpPr/>
          <p:nvPr/>
        </p:nvGrpSpPr>
        <p:grpSpPr>
          <a:xfrm>
            <a:off x="500063" y="1928813"/>
            <a:ext cx="2643187" cy="3754437"/>
            <a:chOff x="3576" y="981"/>
            <a:chExt cx="716" cy="890"/>
          </a:xfrm>
        </p:grpSpPr>
        <p:sp>
          <p:nvSpPr>
            <p:cNvPr id="10242" name="AutoShape 31"/>
            <p:cNvSpPr/>
            <p:nvPr/>
          </p:nvSpPr>
          <p:spPr>
            <a:xfrm>
              <a:off x="3576" y="1137"/>
              <a:ext cx="716" cy="733"/>
            </a:xfrm>
            <a:prstGeom prst="diamond">
              <a:avLst/>
            </a:prstGeom>
            <a:gradFill rotWithShape="1">
              <a:gsLst>
                <a:gs pos="0">
                  <a:srgbClr val="5F5F5F">
                    <a:alpha val="0"/>
                  </a:srgbClr>
                </a:gs>
                <a:gs pos="100000">
                  <a:srgbClr val="000000"/>
                </a:gs>
              </a:gsLst>
              <a:lin ang="5400000" scaled="1"/>
              <a:tileRect/>
            </a:gradFill>
            <a:ln w="9525">
              <a:noFill/>
            </a:ln>
          </p:spPr>
          <p:txBody>
            <a:bodyPr anchor="ctr">
              <a:spAutoFit/>
            </a:bodyPr>
            <a:p>
              <a:endParaRPr lang="zh-CN" altLang="en-US" dirty="0">
                <a:latin typeface="Calibri" panose="020F0502020204030204" pitchFamily="34" charset="0"/>
                <a:ea typeface="宋体" panose="02010600030101010101" pitchFamily="2" charset="-122"/>
              </a:endParaRPr>
            </a:p>
          </p:txBody>
        </p:sp>
        <p:sp>
          <p:nvSpPr>
            <p:cNvPr id="10243" name="AutoShape 32"/>
            <p:cNvSpPr/>
            <p:nvPr/>
          </p:nvSpPr>
          <p:spPr>
            <a:xfrm>
              <a:off x="3616" y="981"/>
              <a:ext cx="636" cy="890"/>
            </a:xfrm>
            <a:prstGeom prst="diamond">
              <a:avLst/>
            </a:prstGeom>
            <a:gradFill rotWithShape="1">
              <a:gsLst>
                <a:gs pos="0">
                  <a:srgbClr val="FF33CC"/>
                </a:gs>
                <a:gs pos="100000">
                  <a:srgbClr val="000000"/>
                </a:gs>
              </a:gsLst>
              <a:lin ang="18900000" scaled="1"/>
              <a:tileRect/>
            </a:gradFill>
            <a:ln w="9525">
              <a:noFill/>
            </a:ln>
          </p:spPr>
          <p:txBody>
            <a:bodyPr anchor="ctr">
              <a:spAutoFit/>
            </a:bodyPr>
            <a:p>
              <a:endParaRPr lang="zh-CN" altLang="en-US" dirty="0">
                <a:latin typeface="Calibri" panose="020F0502020204030204" pitchFamily="34" charset="0"/>
                <a:ea typeface="宋体" panose="02010600030101010101" pitchFamily="2" charset="-122"/>
              </a:endParaRPr>
            </a:p>
          </p:txBody>
        </p:sp>
        <p:grpSp>
          <p:nvGrpSpPr>
            <p:cNvPr id="10244" name="Group 33"/>
            <p:cNvGrpSpPr/>
            <p:nvPr/>
          </p:nvGrpSpPr>
          <p:grpSpPr>
            <a:xfrm>
              <a:off x="3681" y="1068"/>
              <a:ext cx="512" cy="716"/>
              <a:chOff x="1429" y="1570"/>
              <a:chExt cx="907" cy="1270"/>
            </a:xfrm>
          </p:grpSpPr>
          <p:sp>
            <p:nvSpPr>
              <p:cNvPr id="49" name="AutoShape 34"/>
              <p:cNvSpPr>
                <a:spLocks noChangeArrowheads="1"/>
              </p:cNvSpPr>
              <p:nvPr/>
            </p:nvSpPr>
            <p:spPr bwMode="auto">
              <a:xfrm>
                <a:off x="1654" y="1570"/>
                <a:ext cx="456" cy="635"/>
              </a:xfrm>
              <a:prstGeom prst="diamond">
                <a:avLst/>
              </a:prstGeom>
              <a:gradFill rotWithShape="1">
                <a:gsLst>
                  <a:gs pos="0">
                    <a:schemeClr val="bg1">
                      <a:alpha val="80000"/>
                    </a:schemeClr>
                  </a:gs>
                  <a:gs pos="100000">
                    <a:schemeClr val="bg1">
                      <a:gamma/>
                      <a:shade val="46275"/>
                      <a:invGamma/>
                      <a:alpha val="0"/>
                    </a:schemeClr>
                  </a:gs>
                </a:gsLst>
                <a:lin ang="2700000" scaled="1"/>
              </a:gradFill>
              <a:ln w="9525" algn="ctr">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0" name="AutoShape 35"/>
              <p:cNvSpPr>
                <a:spLocks noChangeArrowheads="1"/>
              </p:cNvSpPr>
              <p:nvPr/>
            </p:nvSpPr>
            <p:spPr bwMode="auto">
              <a:xfrm>
                <a:off x="1429" y="1887"/>
                <a:ext cx="454" cy="634"/>
              </a:xfrm>
              <a:prstGeom prst="diamond">
                <a:avLst/>
              </a:prstGeom>
              <a:gradFill rotWithShape="1">
                <a:gsLst>
                  <a:gs pos="0">
                    <a:schemeClr val="bg1">
                      <a:alpha val="80000"/>
                    </a:schemeClr>
                  </a:gs>
                  <a:gs pos="100000">
                    <a:schemeClr val="bg1">
                      <a:gamma/>
                      <a:shade val="46275"/>
                      <a:invGamma/>
                      <a:alpha val="0"/>
                    </a:schemeClr>
                  </a:gs>
                </a:gsLst>
                <a:lin ang="2700000" scaled="1"/>
              </a:gradFill>
              <a:ln w="9525" algn="ctr">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1" name="AutoShape 36"/>
              <p:cNvSpPr>
                <a:spLocks noChangeArrowheads="1"/>
              </p:cNvSpPr>
              <p:nvPr/>
            </p:nvSpPr>
            <p:spPr bwMode="auto">
              <a:xfrm>
                <a:off x="1654" y="2205"/>
                <a:ext cx="456" cy="634"/>
              </a:xfrm>
              <a:prstGeom prst="diamond">
                <a:avLst/>
              </a:prstGeom>
              <a:gradFill rotWithShape="1">
                <a:gsLst>
                  <a:gs pos="0">
                    <a:schemeClr val="bg1">
                      <a:gamma/>
                      <a:shade val="46275"/>
                      <a:invGamma/>
                      <a:alpha val="0"/>
                    </a:schemeClr>
                  </a:gs>
                  <a:gs pos="100000">
                    <a:schemeClr val="bg1">
                      <a:alpha val="80000"/>
                    </a:schemeClr>
                  </a:gs>
                </a:gsLst>
                <a:lin ang="2700000" scaled="1"/>
              </a:gradFill>
              <a:ln w="9525" algn="ctr">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2" name="AutoShape 37"/>
              <p:cNvSpPr>
                <a:spLocks noChangeArrowheads="1"/>
              </p:cNvSpPr>
              <p:nvPr/>
            </p:nvSpPr>
            <p:spPr bwMode="auto">
              <a:xfrm>
                <a:off x="1882" y="1887"/>
                <a:ext cx="454" cy="634"/>
              </a:xfrm>
              <a:prstGeom prst="diamond">
                <a:avLst/>
              </a:prstGeom>
              <a:gradFill rotWithShape="1">
                <a:gsLst>
                  <a:gs pos="0">
                    <a:schemeClr val="bg1">
                      <a:gamma/>
                      <a:shade val="46275"/>
                      <a:invGamma/>
                      <a:alpha val="0"/>
                    </a:schemeClr>
                  </a:gs>
                  <a:gs pos="100000">
                    <a:schemeClr val="bg1">
                      <a:alpha val="80000"/>
                    </a:schemeClr>
                  </a:gs>
                </a:gsLst>
                <a:lin ang="2700000" scaled="1"/>
              </a:gradFill>
              <a:ln w="9525" algn="ctr">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10249" name="AutoShape 38"/>
            <p:cNvSpPr/>
            <p:nvPr/>
          </p:nvSpPr>
          <p:spPr>
            <a:xfrm>
              <a:off x="3682" y="1072"/>
              <a:ext cx="518" cy="727"/>
            </a:xfrm>
            <a:prstGeom prst="diamond">
              <a:avLst/>
            </a:prstGeom>
            <a:gradFill rotWithShape="1">
              <a:gsLst>
                <a:gs pos="0">
                  <a:srgbClr val="FF33CC"/>
                </a:gs>
                <a:gs pos="100000">
                  <a:srgbClr val="76185E">
                    <a:alpha val="0"/>
                  </a:srgbClr>
                </a:gs>
              </a:gsLst>
              <a:lin ang="18900000" scaled="1"/>
              <a:tileRect/>
            </a:gradFill>
            <a:ln w="9525">
              <a:noFill/>
            </a:ln>
          </p:spPr>
          <p:txBody>
            <a:bodyPr anchor="ctr">
              <a:spAutoFit/>
            </a:bodyPr>
            <a:p>
              <a:endParaRPr lang="zh-CN" altLang="en-US" dirty="0">
                <a:latin typeface="Calibri" panose="020F0502020204030204" pitchFamily="34" charset="0"/>
                <a:ea typeface="宋体" panose="02010600030101010101" pitchFamily="2" charset="-122"/>
              </a:endParaRPr>
            </a:p>
          </p:txBody>
        </p:sp>
      </p:grpSp>
      <p:sp>
        <p:nvSpPr>
          <p:cNvPr id="10250" name="矩形 53"/>
          <p:cNvSpPr/>
          <p:nvPr/>
        </p:nvSpPr>
        <p:spPr>
          <a:xfrm>
            <a:off x="1482725" y="2863850"/>
            <a:ext cx="979488" cy="2306955"/>
          </a:xfrm>
          <a:prstGeom prst="rect">
            <a:avLst/>
          </a:prstGeom>
          <a:noFill/>
          <a:ln w="9525">
            <a:noFill/>
          </a:ln>
        </p:spPr>
        <p:txBody>
          <a:bodyPr anchor="t">
            <a:spAutoFit/>
          </a:bodyPr>
          <a:p>
            <a:r>
              <a:rPr lang="zh-CN" altLang="en-US" sz="3600" dirty="0">
                <a:solidFill>
                  <a:schemeClr val="bg1"/>
                </a:solidFill>
                <a:latin typeface="黑体" panose="02010609060101010101" pitchFamily="49" charset="-122"/>
                <a:ea typeface="黑体" panose="02010609060101010101" pitchFamily="49" charset="-122"/>
              </a:rPr>
              <a:t>学习目标</a:t>
            </a:r>
            <a:endParaRPr lang="zh-CN" altLang="en-US" sz="3600" dirty="0">
              <a:solidFill>
                <a:schemeClr val="bg1"/>
              </a:solidFill>
              <a:latin typeface="黑体" panose="02010609060101010101" pitchFamily="49" charset="-122"/>
              <a:ea typeface="黑体" panose="02010609060101010101" pitchFamily="49" charset="-122"/>
            </a:endParaRPr>
          </a:p>
        </p:txBody>
      </p:sp>
      <p:grpSp>
        <p:nvGrpSpPr>
          <p:cNvPr id="5124" name="Group 10"/>
          <p:cNvGrpSpPr/>
          <p:nvPr/>
        </p:nvGrpSpPr>
        <p:grpSpPr>
          <a:xfrm>
            <a:off x="2995613" y="3670300"/>
            <a:ext cx="5272088" cy="922338"/>
            <a:chOff x="0" y="0"/>
            <a:chExt cx="3043" cy="432"/>
          </a:xfrm>
        </p:grpSpPr>
        <p:sp>
          <p:nvSpPr>
            <p:cNvPr id="193547" name="AutoShape 12"/>
            <p:cNvSpPr>
              <a:spLocks noChangeArrowheads="1"/>
            </p:cNvSpPr>
            <p:nvPr/>
          </p:nvSpPr>
          <p:spPr bwMode="auto">
            <a:xfrm>
              <a:off x="214" y="29"/>
              <a:ext cx="2714" cy="345"/>
            </a:xfrm>
            <a:prstGeom prst="roundRect">
              <a:avLst>
                <a:gd name="adj" fmla="val 50000"/>
              </a:avLst>
            </a:prstGeom>
            <a:gradFill rotWithShape="1">
              <a:gsLst>
                <a:gs pos="0">
                  <a:srgbClr val="F9F5D5"/>
                </a:gs>
                <a:gs pos="100000">
                  <a:srgbClr val="F5EEB7"/>
                </a:gs>
              </a:gsLst>
              <a:lin ang="0" scaled="1"/>
            </a:gradFill>
            <a:ln w="38100" cmpd="sng">
              <a:solidFill>
                <a:srgbClr val="C5A667"/>
              </a:solidFill>
              <a:round/>
            </a:ln>
            <a:scene3d>
              <a:camera prst="orthographicFront"/>
              <a:lightRig rig="threePt" dir="t"/>
            </a:scene3d>
            <a:sp3d>
              <a:bevelT w="152400" h="50800" prst="softRound"/>
            </a:sp3d>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3548" name="Text Box 13"/>
            <p:cNvSpPr txBox="1">
              <a:spLocks noChangeArrowheads="1"/>
            </p:cNvSpPr>
            <p:nvPr/>
          </p:nvSpPr>
          <p:spPr bwMode="auto">
            <a:xfrm>
              <a:off x="471" y="101"/>
              <a:ext cx="2572" cy="244"/>
            </a:xfrm>
            <a:prstGeom prst="rect">
              <a:avLst/>
            </a:prstGeom>
            <a:noFill/>
            <a:ln w="9525">
              <a:noFill/>
              <a:miter lim="800000"/>
            </a:ln>
            <a:scene3d>
              <a:camera prst="orthographicFront"/>
              <a:lightRig rig="threePt" dir="t"/>
            </a:scene3d>
            <a:sp3d>
              <a:bevelT w="152400" h="50800" prst="softRound"/>
            </a:sp3d>
          </p:spPr>
          <p:txBody>
            <a:bodyPr>
              <a:spAutoFit/>
            </a:bodyPr>
            <a:lstStyle/>
            <a:p>
              <a:pPr marR="0" algn="ctr" defTabSz="914400" fontAlgn="base">
                <a:buClrTx/>
                <a:buSzTx/>
                <a:buFontTx/>
                <a:defRPr/>
              </a:pPr>
              <a:r>
                <a:rPr kumimoji="0" lang="zh-CN" altLang="en-US" sz="2800" strike="noStrike" kern="1200" cap="none" spc="0" normalizeH="0" baseline="0" noProof="0" dirty="0">
                  <a:latin typeface="Calibri" panose="020F0502020204030204" pitchFamily="34" charset="0"/>
                  <a:ea typeface="宋体" panose="02010600030101010101" pitchFamily="2" charset="-122"/>
                  <a:cs typeface="+mn-cs"/>
                </a:rPr>
                <a:t>熟悉常见的软件测试</a:t>
              </a:r>
              <a:endParaRPr kumimoji="0" lang="en-US" sz="2800" strike="noStrike" kern="1200" cap="none" spc="0" normalizeH="0" baseline="0" noProof="0" dirty="0">
                <a:latin typeface="Calibri" panose="020F0502020204030204" pitchFamily="34" charset="0"/>
                <a:ea typeface="宋体" panose="02010600030101010101" pitchFamily="2" charset="-122"/>
                <a:cs typeface="+mn-cs"/>
              </a:endParaRPr>
            </a:p>
          </p:txBody>
        </p:sp>
        <p:sp>
          <p:nvSpPr>
            <p:cNvPr id="193549" name="Oval 14"/>
            <p:cNvSpPr>
              <a:spLocks noChangeArrowheads="1"/>
            </p:cNvSpPr>
            <p:nvPr/>
          </p:nvSpPr>
          <p:spPr bwMode="auto">
            <a:xfrm rot="1758052">
              <a:off x="14" y="15"/>
              <a:ext cx="514" cy="417"/>
            </a:xfrm>
            <a:prstGeom prst="ellipse">
              <a:avLst/>
            </a:prstGeom>
            <a:solidFill>
              <a:srgbClr val="333333"/>
            </a:solidFill>
            <a:ln w="9525">
              <a:noFill/>
              <a:round/>
            </a:ln>
            <a:scene3d>
              <a:camera prst="orthographicFront"/>
              <a:lightRig rig="threePt" dir="t"/>
            </a:scene3d>
            <a:sp3d>
              <a:bevelT w="152400" h="50800" prst="softRound"/>
            </a:sp3d>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3550" name="Oval 15"/>
            <p:cNvSpPr>
              <a:spLocks noChangeArrowheads="1"/>
            </p:cNvSpPr>
            <p:nvPr/>
          </p:nvSpPr>
          <p:spPr bwMode="auto">
            <a:xfrm rot="1758052">
              <a:off x="0" y="0"/>
              <a:ext cx="514" cy="417"/>
            </a:xfrm>
            <a:prstGeom prst="ellipse">
              <a:avLst/>
            </a:prstGeom>
            <a:gradFill rotWithShape="1">
              <a:gsLst>
                <a:gs pos="0">
                  <a:srgbClr val="A67A32"/>
                </a:gs>
                <a:gs pos="100000">
                  <a:srgbClr val="4D3817"/>
                </a:gs>
              </a:gsLst>
              <a:lin ang="5400000" scaled="1"/>
            </a:gradFill>
            <a:ln w="9525">
              <a:noFill/>
              <a:round/>
            </a:ln>
            <a:scene3d>
              <a:camera prst="orthographicFront"/>
              <a:lightRig rig="threePt" dir="t"/>
            </a:scene3d>
            <a:sp3d>
              <a:bevelT w="152400" h="50800" prst="softRound"/>
            </a:sp3d>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3551" name="Text Box 16"/>
            <p:cNvSpPr txBox="1">
              <a:spLocks noChangeArrowheads="1"/>
            </p:cNvSpPr>
            <p:nvPr/>
          </p:nvSpPr>
          <p:spPr bwMode="auto">
            <a:xfrm>
              <a:off x="34" y="70"/>
              <a:ext cx="475" cy="274"/>
            </a:xfrm>
            <a:prstGeom prst="rect">
              <a:avLst/>
            </a:prstGeom>
            <a:noFill/>
            <a:ln w="9525">
              <a:noFill/>
              <a:miter lim="800000"/>
            </a:ln>
            <a:scene3d>
              <a:camera prst="orthographicFront"/>
              <a:lightRig rig="threePt" dir="t"/>
            </a:scene3d>
            <a:sp3d>
              <a:bevelT w="152400" h="50800" prst="softRound"/>
            </a:sp3d>
          </p:spPr>
          <p:txBody>
            <a:bodyPr>
              <a:spAutoFit/>
            </a:bodyPr>
            <a:lstStyle/>
            <a:p>
              <a:pPr marR="0" algn="ctr" defTabSz="914400" fontAlgn="base">
                <a:buClrTx/>
                <a:buSzTx/>
                <a:buFontTx/>
                <a:defRPr/>
              </a:pPr>
              <a:r>
                <a:rPr kumimoji="0" lang="zh-CN" altLang="en-US" sz="3200" strike="noStrike" kern="1200" cap="none" spc="0" normalizeH="0" baseline="0" noProof="0" dirty="0">
                  <a:solidFill>
                    <a:srgbClr val="FFFFFF"/>
                  </a:solidFill>
                  <a:latin typeface="Calibri" panose="020F0502020204030204" pitchFamily="34" charset="0"/>
                  <a:ea typeface="宋体" panose="02010600030101010101" pitchFamily="2" charset="-122"/>
                  <a:cs typeface="+mn-cs"/>
                </a:rPr>
                <a:t>二</a:t>
              </a:r>
              <a:endParaRPr kumimoji="0" lang="en-US" sz="3200" strike="noStrike" kern="1200" cap="none" spc="0" normalizeH="0" baseline="0" noProof="0" dirty="0">
                <a:solidFill>
                  <a:srgbClr val="FFFFFF"/>
                </a:solidFill>
                <a:latin typeface="Calibri" panose="020F0502020204030204" pitchFamily="34" charset="0"/>
                <a:ea typeface="宋体" panose="02010600030101010101" pitchFamily="2" charset="-122"/>
                <a:cs typeface="+mn-cs"/>
              </a:endParaRPr>
            </a:p>
          </p:txBody>
        </p:sp>
      </p:grpSp>
      <p:grpSp>
        <p:nvGrpSpPr>
          <p:cNvPr id="5125" name="Group 16"/>
          <p:cNvGrpSpPr/>
          <p:nvPr/>
        </p:nvGrpSpPr>
        <p:grpSpPr>
          <a:xfrm>
            <a:off x="2995613" y="5148263"/>
            <a:ext cx="5500687" cy="922338"/>
            <a:chOff x="0" y="0"/>
            <a:chExt cx="3175" cy="432"/>
          </a:xfrm>
        </p:grpSpPr>
        <p:sp>
          <p:nvSpPr>
            <p:cNvPr id="193553" name="AutoShape 18"/>
            <p:cNvSpPr>
              <a:spLocks noChangeArrowheads="1"/>
            </p:cNvSpPr>
            <p:nvPr/>
          </p:nvSpPr>
          <p:spPr bwMode="auto">
            <a:xfrm>
              <a:off x="206" y="22"/>
              <a:ext cx="2969" cy="345"/>
            </a:xfrm>
            <a:prstGeom prst="roundRect">
              <a:avLst>
                <a:gd name="adj" fmla="val 50000"/>
              </a:avLst>
            </a:prstGeom>
            <a:gradFill rotWithShape="1">
              <a:gsLst>
                <a:gs pos="0">
                  <a:srgbClr val="F9F5D5"/>
                </a:gs>
                <a:gs pos="100000">
                  <a:srgbClr val="F5EEB7"/>
                </a:gs>
              </a:gsLst>
              <a:lin ang="0" scaled="1"/>
            </a:gradFill>
            <a:ln w="38100" cmpd="sng">
              <a:solidFill>
                <a:srgbClr val="74A731"/>
              </a:solidFill>
              <a:round/>
            </a:ln>
            <a:scene3d>
              <a:camera prst="orthographicFront"/>
              <a:lightRig rig="threePt" dir="t"/>
            </a:scene3d>
            <a:sp3d>
              <a:bevelT w="152400" h="50800" prst="softRound"/>
            </a:sp3d>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3554" name="Text Box 19"/>
            <p:cNvSpPr txBox="1">
              <a:spLocks noChangeArrowheads="1"/>
            </p:cNvSpPr>
            <p:nvPr/>
          </p:nvSpPr>
          <p:spPr bwMode="auto">
            <a:xfrm>
              <a:off x="409" y="72"/>
              <a:ext cx="2695" cy="244"/>
            </a:xfrm>
            <a:prstGeom prst="rect">
              <a:avLst/>
            </a:prstGeom>
            <a:noFill/>
            <a:ln w="9525">
              <a:noFill/>
              <a:miter lim="800000"/>
            </a:ln>
            <a:scene3d>
              <a:camera prst="orthographicFront"/>
              <a:lightRig rig="threePt" dir="t"/>
            </a:scene3d>
            <a:sp3d>
              <a:bevelT w="152400" h="50800" prst="softRound"/>
            </a:sp3d>
          </p:spPr>
          <p:txBody>
            <a:bodyPr>
              <a:spAutoFit/>
            </a:bodyPr>
            <a:lstStyle/>
            <a:p>
              <a:pPr marR="0" algn="ctr" defTabSz="914400" fontAlgn="base">
                <a:buClrTx/>
                <a:buSzTx/>
                <a:buFontTx/>
                <a:defRPr/>
              </a:pPr>
              <a:r>
                <a:rPr kumimoji="0" lang="zh-CN" altLang="en-US" sz="2800" strike="noStrike" kern="1200" cap="none" spc="0" normalizeH="0" baseline="0" noProof="0" dirty="0">
                  <a:latin typeface="Calibri" panose="020F0502020204030204" pitchFamily="34" charset="0"/>
                  <a:ea typeface="宋体" panose="02010600030101010101" pitchFamily="2" charset="-122"/>
                  <a:cs typeface="+mn-cs"/>
                </a:rPr>
                <a:t>掌握软件测试的模型</a:t>
              </a:r>
              <a:endParaRPr kumimoji="0" lang="en-US" sz="2800" strike="noStrike" kern="1200" cap="none" spc="0" normalizeH="0" baseline="0" noProof="0" dirty="0">
                <a:latin typeface="Calibri" panose="020F0502020204030204" pitchFamily="34" charset="0"/>
                <a:ea typeface="宋体" panose="02010600030101010101" pitchFamily="2" charset="-122"/>
                <a:cs typeface="+mn-cs"/>
              </a:endParaRPr>
            </a:p>
          </p:txBody>
        </p:sp>
        <p:sp>
          <p:nvSpPr>
            <p:cNvPr id="193555" name="Oval 20"/>
            <p:cNvSpPr>
              <a:spLocks noChangeArrowheads="1"/>
            </p:cNvSpPr>
            <p:nvPr/>
          </p:nvSpPr>
          <p:spPr bwMode="auto">
            <a:xfrm rot="1758052">
              <a:off x="14" y="15"/>
              <a:ext cx="514" cy="417"/>
            </a:xfrm>
            <a:prstGeom prst="ellipse">
              <a:avLst/>
            </a:prstGeom>
            <a:gradFill rotWithShape="1">
              <a:gsLst>
                <a:gs pos="0">
                  <a:srgbClr val="006600"/>
                </a:gs>
                <a:gs pos="100000">
                  <a:srgbClr val="002F00"/>
                </a:gs>
              </a:gsLst>
              <a:lin ang="5400000" scaled="1"/>
            </a:gradFill>
            <a:ln w="9525">
              <a:noFill/>
              <a:round/>
            </a:ln>
            <a:scene3d>
              <a:camera prst="orthographicFront"/>
              <a:lightRig rig="threePt" dir="t"/>
            </a:scene3d>
            <a:sp3d>
              <a:bevelT w="152400" h="50800" prst="softRound"/>
            </a:sp3d>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3556" name="Oval 21"/>
            <p:cNvSpPr>
              <a:spLocks noChangeArrowheads="1"/>
            </p:cNvSpPr>
            <p:nvPr/>
          </p:nvSpPr>
          <p:spPr bwMode="auto">
            <a:xfrm rot="1758052">
              <a:off x="0" y="0"/>
              <a:ext cx="514" cy="417"/>
            </a:xfrm>
            <a:prstGeom prst="ellipse">
              <a:avLst/>
            </a:prstGeom>
            <a:gradFill rotWithShape="1">
              <a:gsLst>
                <a:gs pos="0">
                  <a:srgbClr val="74A731"/>
                </a:gs>
                <a:gs pos="100000">
                  <a:srgbClr val="364D17"/>
                </a:gs>
              </a:gsLst>
              <a:lin ang="5400000" scaled="1"/>
            </a:gradFill>
            <a:ln w="9525">
              <a:noFill/>
              <a:round/>
            </a:ln>
            <a:scene3d>
              <a:camera prst="orthographicFront"/>
              <a:lightRig rig="threePt" dir="t"/>
            </a:scene3d>
            <a:sp3d>
              <a:bevelT w="152400" h="50800" prst="softRound"/>
            </a:sp3d>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3557" name="Text Box 22"/>
            <p:cNvSpPr txBox="1">
              <a:spLocks noChangeArrowheads="1"/>
            </p:cNvSpPr>
            <p:nvPr/>
          </p:nvSpPr>
          <p:spPr bwMode="auto">
            <a:xfrm>
              <a:off x="11" y="50"/>
              <a:ext cx="520" cy="274"/>
            </a:xfrm>
            <a:prstGeom prst="rect">
              <a:avLst/>
            </a:prstGeom>
            <a:noFill/>
            <a:ln w="9525">
              <a:noFill/>
              <a:miter lim="800000"/>
            </a:ln>
            <a:scene3d>
              <a:camera prst="orthographicFront"/>
              <a:lightRig rig="threePt" dir="t"/>
            </a:scene3d>
            <a:sp3d>
              <a:bevelT w="152400" h="50800" prst="softRound"/>
            </a:sp3d>
          </p:spPr>
          <p:txBody>
            <a:bodyPr>
              <a:spAutoFit/>
            </a:bodyPr>
            <a:lstStyle/>
            <a:p>
              <a:pPr marR="0" algn="ctr" defTabSz="914400" fontAlgn="base">
                <a:buClrTx/>
                <a:buSzTx/>
                <a:buFontTx/>
                <a:defRPr/>
              </a:pPr>
              <a:r>
                <a:rPr kumimoji="0" lang="zh-CN" altLang="en-US" sz="3200" strike="noStrike" kern="1200" cap="none" spc="0" normalizeH="0" baseline="0" noProof="0" dirty="0">
                  <a:solidFill>
                    <a:srgbClr val="FFFFFF"/>
                  </a:solidFill>
                  <a:latin typeface="Calibri" panose="020F0502020204030204" pitchFamily="34" charset="0"/>
                  <a:ea typeface="宋体" panose="02010600030101010101" pitchFamily="2" charset="-122"/>
                  <a:cs typeface="+mn-cs"/>
                </a:rPr>
                <a:t>三</a:t>
              </a:r>
              <a:endParaRPr kumimoji="0" lang="en-US" sz="3200" strike="noStrike" kern="1200" cap="none" spc="0" normalizeH="0" baseline="0" noProof="0" dirty="0">
                <a:solidFill>
                  <a:srgbClr val="FFFFFF"/>
                </a:solidFill>
                <a:latin typeface="Calibri" panose="020F0502020204030204" pitchFamily="34" charset="0"/>
                <a:ea typeface="宋体" panose="02010600030101010101" pitchFamily="2" charset="-122"/>
                <a:cs typeface="+mn-cs"/>
              </a:endParaRPr>
            </a:p>
          </p:txBody>
        </p:sp>
      </p:grpSp>
      <p:grpSp>
        <p:nvGrpSpPr>
          <p:cNvPr id="5126" name="Group 10"/>
          <p:cNvGrpSpPr/>
          <p:nvPr/>
        </p:nvGrpSpPr>
        <p:grpSpPr>
          <a:xfrm>
            <a:off x="2995613" y="2155825"/>
            <a:ext cx="5287962" cy="922338"/>
            <a:chOff x="0" y="0"/>
            <a:chExt cx="3052" cy="432"/>
          </a:xfrm>
        </p:grpSpPr>
        <p:sp>
          <p:nvSpPr>
            <p:cNvPr id="31" name="AutoShape 12"/>
            <p:cNvSpPr>
              <a:spLocks noChangeArrowheads="1"/>
            </p:cNvSpPr>
            <p:nvPr/>
          </p:nvSpPr>
          <p:spPr bwMode="auto">
            <a:xfrm>
              <a:off x="214" y="29"/>
              <a:ext cx="2714" cy="345"/>
            </a:xfrm>
            <a:prstGeom prst="roundRect">
              <a:avLst>
                <a:gd name="adj" fmla="val 50000"/>
              </a:avLst>
            </a:prstGeom>
            <a:gradFill rotWithShape="1">
              <a:gsLst>
                <a:gs pos="0">
                  <a:srgbClr val="F9F5D5"/>
                </a:gs>
                <a:gs pos="100000">
                  <a:srgbClr val="F5EEB7"/>
                </a:gs>
              </a:gsLst>
              <a:lin ang="0" scaled="1"/>
            </a:gradFill>
            <a:ln w="38100" cmpd="sng">
              <a:solidFill>
                <a:srgbClr val="C5A667"/>
              </a:solidFill>
              <a:round/>
            </a:ln>
            <a:scene3d>
              <a:camera prst="orthographicFront"/>
              <a:lightRig rig="threePt" dir="t"/>
            </a:scene3d>
            <a:sp3d>
              <a:bevelT w="152400" h="50800" prst="softRound"/>
            </a:sp3d>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2" name="Text Box 13"/>
            <p:cNvSpPr txBox="1">
              <a:spLocks noChangeArrowheads="1"/>
            </p:cNvSpPr>
            <p:nvPr/>
          </p:nvSpPr>
          <p:spPr bwMode="auto">
            <a:xfrm>
              <a:off x="480" y="86"/>
              <a:ext cx="2572" cy="244"/>
            </a:xfrm>
            <a:prstGeom prst="rect">
              <a:avLst/>
            </a:prstGeom>
            <a:noFill/>
            <a:ln w="9525">
              <a:noFill/>
              <a:miter lim="800000"/>
            </a:ln>
            <a:scene3d>
              <a:camera prst="orthographicFront"/>
              <a:lightRig rig="threePt" dir="t"/>
            </a:scene3d>
            <a:sp3d>
              <a:bevelT w="152400" h="50800" prst="softRound"/>
            </a:sp3d>
          </p:spPr>
          <p:txBody>
            <a:bodyPr>
              <a:spAutoFit/>
            </a:bodyPr>
            <a:lstStyle/>
            <a:p>
              <a:pPr marR="0" algn="ctr" defTabSz="914400" fontAlgn="base">
                <a:buClrTx/>
                <a:buSzTx/>
                <a:buFontTx/>
                <a:defRPr/>
              </a:pPr>
              <a:r>
                <a:rPr kumimoji="0" lang="zh-CN" altLang="en-US" sz="2800" strike="noStrike" kern="1200" cap="none" spc="0" normalizeH="0" baseline="0" noProof="0" dirty="0">
                  <a:latin typeface="Calibri" panose="020F0502020204030204" pitchFamily="34" charset="0"/>
                  <a:ea typeface="宋体" panose="02010600030101010101" pitchFamily="2" charset="-122"/>
                  <a:cs typeface="+mn-cs"/>
                </a:rPr>
                <a:t>了解软件测试分类</a:t>
              </a:r>
              <a:endParaRPr kumimoji="0" lang="en-US" sz="2800" strike="noStrike" kern="1200" cap="none" spc="0" normalizeH="0" baseline="0" noProof="0" dirty="0">
                <a:latin typeface="Calibri" panose="020F0502020204030204" pitchFamily="34" charset="0"/>
                <a:ea typeface="宋体" panose="02010600030101010101" pitchFamily="2" charset="-122"/>
                <a:cs typeface="+mn-cs"/>
              </a:endParaRPr>
            </a:p>
          </p:txBody>
        </p:sp>
        <p:sp>
          <p:nvSpPr>
            <p:cNvPr id="33" name="Oval 14"/>
            <p:cNvSpPr>
              <a:spLocks noChangeArrowheads="1"/>
            </p:cNvSpPr>
            <p:nvPr/>
          </p:nvSpPr>
          <p:spPr bwMode="auto">
            <a:xfrm rot="1758052">
              <a:off x="14" y="15"/>
              <a:ext cx="514" cy="417"/>
            </a:xfrm>
            <a:prstGeom prst="ellipse">
              <a:avLst/>
            </a:prstGeom>
            <a:solidFill>
              <a:srgbClr val="333333"/>
            </a:solidFill>
            <a:ln w="9525">
              <a:noFill/>
              <a:round/>
            </a:ln>
            <a:scene3d>
              <a:camera prst="orthographicFront"/>
              <a:lightRig rig="threePt" dir="t"/>
            </a:scene3d>
            <a:sp3d>
              <a:bevelT w="152400" h="50800" prst="softRound"/>
            </a:sp3d>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4" name="Oval 15"/>
            <p:cNvSpPr>
              <a:spLocks noChangeArrowheads="1"/>
            </p:cNvSpPr>
            <p:nvPr/>
          </p:nvSpPr>
          <p:spPr bwMode="auto">
            <a:xfrm rot="1758052">
              <a:off x="0" y="0"/>
              <a:ext cx="514" cy="417"/>
            </a:xfrm>
            <a:prstGeom prst="ellipse">
              <a:avLst/>
            </a:prstGeom>
            <a:gradFill rotWithShape="1">
              <a:gsLst>
                <a:gs pos="0">
                  <a:srgbClr val="A67A32"/>
                </a:gs>
                <a:gs pos="100000">
                  <a:srgbClr val="4D3817"/>
                </a:gs>
              </a:gsLst>
              <a:lin ang="5400000" scaled="1"/>
            </a:gradFill>
            <a:ln w="9525">
              <a:noFill/>
              <a:round/>
            </a:ln>
            <a:scene3d>
              <a:camera prst="orthographicFront"/>
              <a:lightRig rig="threePt" dir="t"/>
            </a:scene3d>
            <a:sp3d>
              <a:bevelT w="152400" h="50800" prst="softRound"/>
            </a:sp3d>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5" name="Text Box 16"/>
            <p:cNvSpPr txBox="1">
              <a:spLocks noChangeArrowheads="1"/>
            </p:cNvSpPr>
            <p:nvPr/>
          </p:nvSpPr>
          <p:spPr bwMode="auto">
            <a:xfrm>
              <a:off x="44" y="72"/>
              <a:ext cx="427" cy="273"/>
            </a:xfrm>
            <a:prstGeom prst="rect">
              <a:avLst/>
            </a:prstGeom>
            <a:noFill/>
            <a:ln w="9525">
              <a:noFill/>
              <a:miter lim="800000"/>
            </a:ln>
            <a:scene3d>
              <a:camera prst="orthographicFront"/>
              <a:lightRig rig="threePt" dir="t"/>
            </a:scene3d>
            <a:sp3d>
              <a:bevelT w="152400" h="50800" prst="softRound"/>
            </a:sp3d>
          </p:spPr>
          <p:txBody>
            <a:bodyPr>
              <a:spAutoFit/>
            </a:bodyPr>
            <a:lstStyle/>
            <a:p>
              <a:pPr marR="0" algn="ctr" defTabSz="914400" fontAlgn="base">
                <a:buClrTx/>
                <a:buSzTx/>
                <a:buFontTx/>
                <a:defRPr/>
              </a:pPr>
              <a:r>
                <a:rPr kumimoji="0" lang="zh-CN" altLang="en-US" sz="3200" strike="noStrike" kern="1200" cap="none" spc="0" normalizeH="0" baseline="0" noProof="0" dirty="0">
                  <a:solidFill>
                    <a:srgbClr val="FFFFFF"/>
                  </a:solidFill>
                  <a:latin typeface="Calibri" panose="020F0502020204030204" pitchFamily="34" charset="0"/>
                  <a:ea typeface="宋体" panose="02010600030101010101" pitchFamily="2" charset="-122"/>
                  <a:cs typeface="+mn-cs"/>
                </a:rPr>
                <a:t>一</a:t>
              </a:r>
              <a:endParaRPr kumimoji="0" lang="en-US" sz="3200" strike="noStrike" kern="1200" cap="none" spc="0" normalizeH="0" baseline="0" noProof="0" dirty="0">
                <a:solidFill>
                  <a:srgbClr val="FFFFFF"/>
                </a:solidFill>
                <a:latin typeface="Calibri" panose="020F0502020204030204" pitchFamily="34" charset="0"/>
                <a:ea typeface="宋体" panose="02010600030101010101" pitchFamily="2" charset="-122"/>
                <a:cs typeface="+mn-cs"/>
              </a:endParaRPr>
            </a:p>
          </p:txBody>
        </p:sp>
      </p:grpSp>
      <p:sp>
        <p:nvSpPr>
          <p:cNvPr id="10254" name="矩形 4"/>
          <p:cNvSpPr/>
          <p:nvPr/>
        </p:nvSpPr>
        <p:spPr>
          <a:xfrm>
            <a:off x="279400" y="236538"/>
            <a:ext cx="8531225" cy="706755"/>
          </a:xfrm>
          <a:prstGeom prst="rect">
            <a:avLst/>
          </a:prstGeom>
          <a:noFill/>
          <a:ln w="9525">
            <a:noFill/>
          </a:ln>
        </p:spPr>
        <p:txBody>
          <a:bodyPr anchor="t">
            <a:spAutoFit/>
          </a:bodyPr>
          <a:p>
            <a:r>
              <a:rPr lang="zh-CN" altLang="en-US" sz="4000" dirty="0">
                <a:latin typeface="黑体" panose="02010609060101010101" pitchFamily="49" charset="-122"/>
                <a:ea typeface="黑体" panose="02010609060101010101" pitchFamily="49" charset="-122"/>
              </a:rPr>
              <a:t>学习目标   </a:t>
            </a:r>
            <a:endParaRPr lang="zh-CN" altLang="en-US" sz="40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126"/>
                                        </p:tgtEl>
                                        <p:attrNameLst>
                                          <p:attrName>style.visibility</p:attrName>
                                        </p:attrNameLst>
                                      </p:cBhvr>
                                      <p:to>
                                        <p:strVal val="visible"/>
                                      </p:to>
                                    </p:set>
                                    <p:anim calcmode="lin" valueType="num">
                                      <p:cBhvr>
                                        <p:cTn id="12" dur="500" fill="hold"/>
                                        <p:tgtEl>
                                          <p:spTgt spid="5126"/>
                                        </p:tgtEl>
                                        <p:attrNameLst>
                                          <p:attrName>ppt_x</p:attrName>
                                        </p:attrNameLst>
                                      </p:cBhvr>
                                      <p:tavLst>
                                        <p:tav tm="0">
                                          <p:val>
                                            <p:strVal val="#ppt_x"/>
                                          </p:val>
                                        </p:tav>
                                        <p:tav tm="100000">
                                          <p:val>
                                            <p:strVal val="#ppt_x"/>
                                          </p:val>
                                        </p:tav>
                                      </p:tavLst>
                                    </p:anim>
                                    <p:anim calcmode="lin" valueType="num">
                                      <p:cBhvr>
                                        <p:cTn id="13" dur="500" fill="hold"/>
                                        <p:tgtEl>
                                          <p:spTgt spid="51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124"/>
                                        </p:tgtEl>
                                        <p:attrNameLst>
                                          <p:attrName>style.visibility</p:attrName>
                                        </p:attrNameLst>
                                      </p:cBhvr>
                                      <p:to>
                                        <p:strVal val="visible"/>
                                      </p:to>
                                    </p:set>
                                    <p:anim calcmode="lin" valueType="num">
                                      <p:cBhvr>
                                        <p:cTn id="18" dur="500" fill="hold"/>
                                        <p:tgtEl>
                                          <p:spTgt spid="5124"/>
                                        </p:tgtEl>
                                        <p:attrNameLst>
                                          <p:attrName>ppt_x</p:attrName>
                                        </p:attrNameLst>
                                      </p:cBhvr>
                                      <p:tavLst>
                                        <p:tav tm="0">
                                          <p:val>
                                            <p:strVal val="#ppt_x"/>
                                          </p:val>
                                        </p:tav>
                                        <p:tav tm="100000">
                                          <p:val>
                                            <p:strVal val="#ppt_x"/>
                                          </p:val>
                                        </p:tav>
                                      </p:tavLst>
                                    </p:anim>
                                    <p:anim calcmode="lin" valueType="num">
                                      <p:cBhvr>
                                        <p:cTn id="19"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125"/>
                                        </p:tgtEl>
                                        <p:attrNameLst>
                                          <p:attrName>style.visibility</p:attrName>
                                        </p:attrNameLst>
                                      </p:cBhvr>
                                      <p:to>
                                        <p:strVal val="visible"/>
                                      </p:to>
                                    </p:set>
                                    <p:anim calcmode="lin" valueType="num">
                                      <p:cBhvr>
                                        <p:cTn id="24" dur="500" fill="hold"/>
                                        <p:tgtEl>
                                          <p:spTgt spid="5125"/>
                                        </p:tgtEl>
                                        <p:attrNameLst>
                                          <p:attrName>ppt_x</p:attrName>
                                        </p:attrNameLst>
                                      </p:cBhvr>
                                      <p:tavLst>
                                        <p:tav tm="0">
                                          <p:val>
                                            <p:strVal val="#ppt_x"/>
                                          </p:val>
                                        </p:tav>
                                        <p:tav tm="100000">
                                          <p:val>
                                            <p:strVal val="#ppt_x"/>
                                          </p:val>
                                        </p:tav>
                                      </p:tavLst>
                                    </p:anim>
                                    <p:anim calcmode="lin" valueType="num">
                                      <p:cBhvr>
                                        <p:cTn id="25" dur="500" fill="hold"/>
                                        <p:tgtEl>
                                          <p:spTgt spid="51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内容占位符 2"/>
          <p:cNvSpPr>
            <a:spLocks noGrp="1"/>
          </p:cNvSpPr>
          <p:nvPr>
            <p:ph idx="1"/>
          </p:nvPr>
        </p:nvSpPr>
        <p:spPr>
          <a:xfrm>
            <a:off x="142875" y="1214438"/>
            <a:ext cx="8543925" cy="5240337"/>
          </a:xfrm>
        </p:spPr>
        <p:txBody>
          <a:bodyPr vert="horz" wrap="square" lIns="91440" tIns="45720" rIns="91440" bIns="45720" anchor="t"/>
          <a:p>
            <a:r>
              <a:rPr lang="en-US" altLang="zh-CN" sz="3600" dirty="0"/>
              <a:t>	W</a:t>
            </a:r>
            <a:r>
              <a:rPr lang="zh-CN" altLang="en-US" sz="3600" dirty="0"/>
              <a:t>模型由</a:t>
            </a:r>
            <a:r>
              <a:rPr lang="en-US" altLang="zh-CN" sz="3600" dirty="0"/>
              <a:t>Evolutif</a:t>
            </a:r>
            <a:r>
              <a:rPr lang="zh-CN" altLang="en-US" sz="3600" dirty="0"/>
              <a:t>公司公司提出，相对于</a:t>
            </a:r>
            <a:r>
              <a:rPr lang="en-US" altLang="zh-CN" sz="3600" dirty="0"/>
              <a:t>V</a:t>
            </a:r>
            <a:r>
              <a:rPr lang="zh-CN" altLang="en-US" sz="3600" dirty="0"/>
              <a:t>模型，</a:t>
            </a:r>
            <a:r>
              <a:rPr lang="en-US" altLang="zh-CN" sz="3600" dirty="0"/>
              <a:t>W</a:t>
            </a:r>
            <a:r>
              <a:rPr lang="zh-CN" altLang="en-US" sz="3600" dirty="0"/>
              <a:t>模型</a:t>
            </a:r>
            <a:r>
              <a:rPr lang="zh-CN" altLang="en-US" sz="3600" dirty="0">
                <a:solidFill>
                  <a:srgbClr val="00B050"/>
                </a:solidFill>
              </a:rPr>
              <a:t>增加</a:t>
            </a:r>
            <a:r>
              <a:rPr lang="zh-CN" altLang="en-US" sz="3600" dirty="0"/>
              <a:t>了软件各开发阶段中应</a:t>
            </a:r>
            <a:r>
              <a:rPr lang="zh-CN" altLang="en-US" sz="3600" dirty="0">
                <a:solidFill>
                  <a:srgbClr val="00B050"/>
                </a:solidFill>
              </a:rPr>
              <a:t>同步</a:t>
            </a:r>
            <a:r>
              <a:rPr lang="zh-CN" altLang="en-US" sz="3600" dirty="0"/>
              <a:t>进行的验证和确认活动。</a:t>
            </a:r>
            <a:endParaRPr lang="en-US" altLang="zh-CN" sz="3600" dirty="0"/>
          </a:p>
          <a:p>
            <a:r>
              <a:rPr lang="en-US" altLang="zh-CN" sz="3600" dirty="0"/>
              <a:t>W</a:t>
            </a:r>
            <a:r>
              <a:rPr lang="zh-CN" altLang="en-US" sz="3600" dirty="0"/>
              <a:t>模型相当</a:t>
            </a:r>
            <a:r>
              <a:rPr lang="zh-CN" altLang="en-US" sz="3600" dirty="0">
                <a:solidFill>
                  <a:srgbClr val="00B050"/>
                </a:solidFill>
              </a:rPr>
              <a:t>两个</a:t>
            </a:r>
            <a:r>
              <a:rPr lang="en-US" altLang="zh-CN" sz="3600" dirty="0">
                <a:solidFill>
                  <a:srgbClr val="00B050"/>
                </a:solidFill>
              </a:rPr>
              <a:t>V</a:t>
            </a:r>
            <a:r>
              <a:rPr lang="zh-CN" altLang="en-US" sz="3600" dirty="0"/>
              <a:t>模型的叠加，一个是</a:t>
            </a:r>
            <a:r>
              <a:rPr lang="zh-CN" altLang="en-US" sz="3600" dirty="0">
                <a:solidFill>
                  <a:srgbClr val="FFC000"/>
                </a:solidFill>
              </a:rPr>
              <a:t>开发</a:t>
            </a:r>
            <a:r>
              <a:rPr lang="zh-CN" altLang="en-US" sz="3600" dirty="0"/>
              <a:t>的</a:t>
            </a:r>
            <a:r>
              <a:rPr lang="en-US" altLang="zh-CN" sz="3600" dirty="0"/>
              <a:t>V</a:t>
            </a:r>
            <a:r>
              <a:rPr lang="zh-CN" altLang="en-US" sz="3600" dirty="0"/>
              <a:t>，一个是</a:t>
            </a:r>
            <a:r>
              <a:rPr lang="zh-CN" altLang="en-US" sz="3600" dirty="0">
                <a:solidFill>
                  <a:srgbClr val="FFC000"/>
                </a:solidFill>
              </a:rPr>
              <a:t>测试</a:t>
            </a:r>
            <a:r>
              <a:rPr lang="zh-CN" altLang="en-US" sz="3600" dirty="0"/>
              <a:t>的</a:t>
            </a:r>
            <a:r>
              <a:rPr lang="en-US" altLang="zh-CN" sz="3600" dirty="0"/>
              <a:t>V</a:t>
            </a:r>
            <a:r>
              <a:rPr lang="zh-CN" altLang="en-US" sz="3600" dirty="0"/>
              <a:t>，由于项目中开发和测试的是同步进行，相当于两个</a:t>
            </a:r>
            <a:r>
              <a:rPr lang="en-US" altLang="zh-CN" sz="3600" dirty="0"/>
              <a:t>V</a:t>
            </a:r>
            <a:r>
              <a:rPr lang="zh-CN" altLang="en-US" sz="3600" dirty="0"/>
              <a:t>是</a:t>
            </a:r>
            <a:r>
              <a:rPr lang="zh-CN" altLang="en-US" sz="3600" dirty="0">
                <a:solidFill>
                  <a:srgbClr val="FF0000"/>
                </a:solidFill>
              </a:rPr>
              <a:t>并列同步</a:t>
            </a:r>
            <a:r>
              <a:rPr lang="zh-CN" altLang="en-US" sz="3600" dirty="0"/>
              <a:t>的进行的，测试在一定程度是随着开发的进展而不断向前进行。</a:t>
            </a:r>
            <a:endParaRPr lang="zh-CN" altLang="en-US" sz="3600" dirty="0"/>
          </a:p>
          <a:p>
            <a:endParaRPr lang="zh-CN" altLang="en-US" sz="3600" dirty="0"/>
          </a:p>
        </p:txBody>
      </p:sp>
      <p:sp>
        <p:nvSpPr>
          <p:cNvPr id="12291" name="矩形 4"/>
          <p:cNvSpPr/>
          <p:nvPr/>
        </p:nvSpPr>
        <p:spPr>
          <a:xfrm>
            <a:off x="0" y="285750"/>
            <a:ext cx="9144000" cy="708025"/>
          </a:xfrm>
          <a:prstGeom prst="rect">
            <a:avLst/>
          </a:prstGeom>
          <a:noFill/>
          <a:ln w="9525">
            <a:noFill/>
          </a:ln>
        </p:spPr>
        <p:txBody>
          <a:bodyPr>
            <a:spAutoFit/>
          </a:bodyPr>
          <a:p>
            <a:pPr eaLnBrk="1" hangingPunct="1"/>
            <a:r>
              <a:rPr lang="zh-CN" altLang="en-US" sz="4000" dirty="0">
                <a:latin typeface="黑体" panose="02010609060101010101" pitchFamily="49" charset="-122"/>
                <a:ea typeface="黑体" panose="02010609060101010101" pitchFamily="49" charset="-122"/>
              </a:rPr>
              <a:t> </a:t>
            </a:r>
            <a:r>
              <a:rPr lang="en-US" altLang="zh-CN" sz="4000" dirty="0">
                <a:latin typeface="Calibri" panose="020F0502020204030204" pitchFamily="34" charset="0"/>
              </a:rPr>
              <a:t>W</a:t>
            </a:r>
            <a:r>
              <a:rPr lang="zh-CN" altLang="en-US" sz="4000" dirty="0">
                <a:latin typeface="Calibri" panose="020F0502020204030204" pitchFamily="34" charset="0"/>
              </a:rPr>
              <a:t>模型</a:t>
            </a:r>
            <a:endParaRPr lang="zh-CN" altLang="en-US" sz="4000" dirty="0">
              <a:latin typeface="黑体" panose="02010609060101010101" pitchFamily="49" charset="-122"/>
              <a:ea typeface="黑体" panose="02010609060101010101"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内容占位符 3" descr="图2-4  W模型.png"/>
          <p:cNvPicPr>
            <a:picLocks noGrp="1" noChangeAspect="1"/>
          </p:cNvPicPr>
          <p:nvPr>
            <p:ph idx="1"/>
          </p:nvPr>
        </p:nvPicPr>
        <p:blipFill>
          <a:blip r:embed="rId1"/>
          <a:srcRect/>
          <a:stretch>
            <a:fillRect/>
          </a:stretch>
        </p:blipFill>
        <p:spPr>
          <a:xfrm>
            <a:off x="220663" y="620713"/>
            <a:ext cx="8923337" cy="5929312"/>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4400" b="0" i="0" u="none" strike="noStrike" kern="1200" cap="none" spc="0" normalizeH="0" baseline="0" noProof="0" dirty="0" smtClean="0">
                <a:ln>
                  <a:noFill/>
                </a:ln>
                <a:solidFill>
                  <a:schemeClr val="accent1">
                    <a:lumMod val="75000"/>
                  </a:schemeClr>
                </a:solidFill>
                <a:effectLst/>
                <a:uLnTx/>
                <a:uFillTx/>
                <a:latin typeface="+mj-lt"/>
                <a:ea typeface="+mj-ea"/>
                <a:cs typeface="+mj-cs"/>
              </a:rPr>
              <a:t>W</a:t>
            </a:r>
            <a:r>
              <a:rPr kumimoji="0" lang="zh-CN" altLang="en-US" sz="4400" b="0" i="0" u="none" strike="noStrike" kern="1200" cap="none" spc="0" normalizeH="0" baseline="0" noProof="0" dirty="0" smtClean="0">
                <a:ln>
                  <a:noFill/>
                </a:ln>
                <a:solidFill>
                  <a:schemeClr val="accent1">
                    <a:lumMod val="75000"/>
                  </a:schemeClr>
                </a:solidFill>
                <a:effectLst/>
                <a:uLnTx/>
                <a:uFillTx/>
                <a:latin typeface="+mj-lt"/>
                <a:ea typeface="+mj-ea"/>
                <a:cs typeface="+mj-cs"/>
              </a:rPr>
              <a:t>模型特点</a:t>
            </a: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a:spLocks noGrp="1"/>
          </p:cNvSpPr>
          <p:nvPr>
            <p:ph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4000" b="0" i="0" u="none" strike="noStrike" kern="1200" cap="none" spc="0" normalizeH="0" baseline="0" noProof="0" dirty="0" smtClean="0">
                <a:ln>
                  <a:noFill/>
                </a:ln>
                <a:solidFill>
                  <a:schemeClr val="tx1"/>
                </a:solidFill>
                <a:effectLst/>
                <a:uLnTx/>
                <a:uFillTx/>
                <a:latin typeface="+mn-lt"/>
                <a:ea typeface="+mn-ea"/>
                <a:cs typeface="+mn-cs"/>
              </a:rPr>
              <a:t>	</a:t>
            </a:r>
            <a:r>
              <a:rPr kumimoji="0" lang="en-US" altLang="zh-CN" sz="4000" b="0" i="0" u="none" strike="noStrike" kern="1200" cap="none" spc="0" normalizeH="0" baseline="0" noProof="0" dirty="0" smtClean="0">
                <a:ln>
                  <a:noFill/>
                </a:ln>
                <a:solidFill>
                  <a:schemeClr val="accent1">
                    <a:lumMod val="75000"/>
                  </a:schemeClr>
                </a:solidFill>
                <a:effectLst/>
                <a:uLnTx/>
                <a:uFillTx/>
                <a:latin typeface="+mn-lt"/>
                <a:ea typeface="+mn-ea"/>
                <a:cs typeface="+mn-cs"/>
              </a:rPr>
              <a:t>W</a:t>
            </a:r>
            <a:r>
              <a:rPr kumimoji="0" lang="zh-CN" altLang="en-US" sz="4000" b="0" i="0" u="none" strike="noStrike" kern="1200" cap="none" spc="0" normalizeH="0" baseline="0" noProof="0" dirty="0" smtClean="0">
                <a:ln>
                  <a:noFill/>
                </a:ln>
                <a:solidFill>
                  <a:schemeClr val="accent1">
                    <a:lumMod val="75000"/>
                  </a:schemeClr>
                </a:solidFill>
                <a:effectLst/>
                <a:uLnTx/>
                <a:uFillTx/>
                <a:latin typeface="+mn-lt"/>
                <a:ea typeface="+mn-ea"/>
                <a:cs typeface="+mn-cs"/>
              </a:rPr>
              <a:t>模型强调</a:t>
            </a:r>
            <a:r>
              <a:rPr kumimoji="0" lang="zh-CN" altLang="en-US" sz="4000" b="0" i="0" u="none" strike="noStrike" kern="1200" cap="none" spc="0" normalizeH="0" baseline="0" noProof="0" dirty="0" smtClean="0">
                <a:ln>
                  <a:noFill/>
                </a:ln>
                <a:solidFill>
                  <a:schemeClr val="tx1"/>
                </a:solidFill>
                <a:effectLst/>
                <a:uLnTx/>
                <a:uFillTx/>
                <a:latin typeface="+mn-lt"/>
                <a:ea typeface="+mn-ea"/>
                <a:cs typeface="+mn-cs"/>
              </a:rPr>
              <a:t>：测试伴随着整个软件开发周期，而且测试的对象</a:t>
            </a:r>
            <a:r>
              <a:rPr kumimoji="0" lang="zh-CN" altLang="en-US" sz="4000" b="1" i="0" u="none" strike="noStrike" kern="1200" cap="none" spc="0" normalizeH="0" baseline="0" noProof="0" dirty="0" smtClean="0">
                <a:ln>
                  <a:noFill/>
                </a:ln>
                <a:solidFill>
                  <a:schemeClr val="tx1"/>
                </a:solidFill>
                <a:effectLst/>
                <a:uLnTx/>
                <a:uFillTx/>
                <a:latin typeface="+mn-lt"/>
                <a:ea typeface="+mn-ea"/>
                <a:cs typeface="+mn-cs"/>
              </a:rPr>
              <a:t>不仅仅</a:t>
            </a:r>
            <a:r>
              <a:rPr kumimoji="0" lang="zh-CN" altLang="en-US" sz="4000" b="0" i="0" u="none" strike="noStrike" kern="1200" cap="none" spc="0" normalizeH="0" baseline="0" noProof="0" dirty="0" smtClean="0">
                <a:ln>
                  <a:noFill/>
                </a:ln>
                <a:solidFill>
                  <a:schemeClr val="tx1"/>
                </a:solidFill>
                <a:effectLst/>
                <a:uLnTx/>
                <a:uFillTx/>
                <a:latin typeface="+mn-lt"/>
                <a:ea typeface="+mn-ea"/>
                <a:cs typeface="+mn-cs"/>
              </a:rPr>
              <a:t>是程序，需求、设计等同样要测试，也就是说，测试与开发是</a:t>
            </a:r>
            <a:r>
              <a:rPr kumimoji="0" lang="zh-CN" altLang="en-US" sz="4000" b="0" i="0" u="none" strike="noStrike" kern="1200" cap="none" spc="0" normalizeH="0" baseline="0" noProof="0" dirty="0" smtClean="0">
                <a:ln>
                  <a:noFill/>
                </a:ln>
                <a:solidFill>
                  <a:srgbClr val="FF0000"/>
                </a:solidFill>
                <a:effectLst/>
                <a:uLnTx/>
                <a:uFillTx/>
                <a:latin typeface="+mn-lt"/>
                <a:ea typeface="+mn-ea"/>
                <a:cs typeface="+mn-cs"/>
              </a:rPr>
              <a:t>同步</a:t>
            </a:r>
            <a:r>
              <a:rPr kumimoji="0" lang="zh-CN" altLang="en-US" sz="4000" b="0" i="0" u="none" strike="noStrike" kern="1200" cap="none" spc="0" normalizeH="0" baseline="0" noProof="0" dirty="0" smtClean="0">
                <a:ln>
                  <a:noFill/>
                </a:ln>
                <a:solidFill>
                  <a:schemeClr val="tx1"/>
                </a:solidFill>
                <a:effectLst/>
                <a:uLnTx/>
                <a:uFillTx/>
                <a:latin typeface="+mn-lt"/>
                <a:ea typeface="+mn-ea"/>
                <a:cs typeface="+mn-cs"/>
              </a:rPr>
              <a:t>进行的。</a:t>
            </a:r>
            <a:endParaRPr kumimoji="0" lang="en-US" altLang="zh-CN" sz="4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4000" b="0" i="0" u="none" strike="noStrike" kern="1200" cap="none" spc="0" normalizeH="0" baseline="0" noProof="0" dirty="0" smtClean="0">
                <a:ln>
                  <a:noFill/>
                </a:ln>
                <a:solidFill>
                  <a:schemeClr val="tx1"/>
                </a:solidFill>
                <a:effectLst/>
                <a:uLnTx/>
                <a:uFillTx/>
                <a:latin typeface="+mn-lt"/>
                <a:ea typeface="+mn-ea"/>
                <a:cs typeface="+mn-cs"/>
              </a:rPr>
              <a:t>W</a:t>
            </a:r>
            <a:r>
              <a:rPr kumimoji="0" lang="zh-CN" altLang="en-US" sz="4000" b="0" i="0" u="none" strike="noStrike" kern="1200" cap="none" spc="0" normalizeH="0" baseline="0" noProof="0" dirty="0" smtClean="0">
                <a:ln>
                  <a:noFill/>
                </a:ln>
                <a:solidFill>
                  <a:schemeClr val="tx1"/>
                </a:solidFill>
                <a:effectLst/>
                <a:uLnTx/>
                <a:uFillTx/>
                <a:latin typeface="+mn-lt"/>
                <a:ea typeface="+mn-ea"/>
                <a:cs typeface="+mn-cs"/>
              </a:rPr>
              <a:t>模型有利于</a:t>
            </a:r>
            <a:r>
              <a:rPr kumimoji="0" lang="zh-CN" altLang="en-US" sz="4000" b="0" i="0" u="none" strike="noStrike" kern="1200" cap="none" spc="0" normalizeH="0" baseline="0" noProof="0" dirty="0" smtClean="0">
                <a:ln>
                  <a:noFill/>
                </a:ln>
                <a:solidFill>
                  <a:srgbClr val="FF0000"/>
                </a:solidFill>
                <a:effectLst/>
                <a:uLnTx/>
                <a:uFillTx/>
                <a:latin typeface="+mn-lt"/>
                <a:ea typeface="+mn-ea"/>
                <a:cs typeface="+mn-cs"/>
              </a:rPr>
              <a:t>尽早</a:t>
            </a:r>
            <a:r>
              <a:rPr kumimoji="0" lang="zh-CN" altLang="en-US" sz="4000" b="0" i="0" u="none" strike="noStrike" kern="1200" cap="none" spc="0" normalizeH="0" baseline="0" noProof="0" dirty="0" smtClean="0">
                <a:ln>
                  <a:noFill/>
                </a:ln>
                <a:solidFill>
                  <a:schemeClr val="tx1"/>
                </a:solidFill>
                <a:effectLst/>
                <a:uLnTx/>
                <a:uFillTx/>
                <a:latin typeface="+mn-lt"/>
                <a:ea typeface="+mn-ea"/>
                <a:cs typeface="+mn-cs"/>
              </a:rPr>
              <a:t>地全面的发现问题。</a:t>
            </a:r>
            <a:endParaRPr kumimoji="0" lang="en-US" altLang="zh-CN" sz="4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40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charRg st="0" end="65"/>
                                            </p:txEl>
                                          </p:spTgt>
                                        </p:tgtEl>
                                        <p:attrNameLst>
                                          <p:attrName>style.visibility</p:attrName>
                                        </p:attrNameLst>
                                      </p:cBhvr>
                                      <p:to>
                                        <p:strVal val="visible"/>
                                      </p:to>
                                    </p:set>
                                    <p:animEffect transition="in" filter="fade">
                                      <p:cBhvr>
                                        <p:cTn id="7" dur="1000"/>
                                        <p:tgtEl>
                                          <p:spTgt spid="3">
                                            <p:txEl>
                                              <p:charRg st="0" end="65"/>
                                            </p:txEl>
                                          </p:spTgt>
                                        </p:tgtEl>
                                      </p:cBhvr>
                                    </p:animEffect>
                                    <p:anim calcmode="lin" valueType="num">
                                      <p:cBhvr>
                                        <p:cTn id="8" dur="1000" fill="hold"/>
                                        <p:tgtEl>
                                          <p:spTgt spid="3">
                                            <p:txEl>
                                              <p:charRg st="0" end="65"/>
                                            </p:txEl>
                                          </p:spTgt>
                                        </p:tgtEl>
                                        <p:attrNameLst>
                                          <p:attrName>ppt_x</p:attrName>
                                        </p:attrNameLst>
                                      </p:cBhvr>
                                      <p:tavLst>
                                        <p:tav tm="0">
                                          <p:val>
                                            <p:strVal val="#ppt_x"/>
                                          </p:val>
                                        </p:tav>
                                        <p:tav tm="100000">
                                          <p:val>
                                            <p:strVal val="#ppt_x"/>
                                          </p:val>
                                        </p:tav>
                                      </p:tavLst>
                                    </p:anim>
                                    <p:anim calcmode="lin" valueType="num">
                                      <p:cBhvr>
                                        <p:cTn id="9" dur="1000" fill="hold"/>
                                        <p:tgtEl>
                                          <p:spTgt spid="3">
                                            <p:txEl>
                                              <p:charRg st="0" end="65"/>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charRg st="65" end="83"/>
                                            </p:txEl>
                                          </p:spTgt>
                                        </p:tgtEl>
                                        <p:attrNameLst>
                                          <p:attrName>style.visibility</p:attrName>
                                        </p:attrNameLst>
                                      </p:cBhvr>
                                      <p:to>
                                        <p:strVal val="visible"/>
                                      </p:to>
                                    </p:set>
                                    <p:animEffect transition="in" filter="fade">
                                      <p:cBhvr>
                                        <p:cTn id="14" dur="1000"/>
                                        <p:tgtEl>
                                          <p:spTgt spid="3">
                                            <p:txEl>
                                              <p:charRg st="65" end="83"/>
                                            </p:txEl>
                                          </p:spTgt>
                                        </p:tgtEl>
                                      </p:cBhvr>
                                    </p:animEffect>
                                    <p:anim calcmode="lin" valueType="num">
                                      <p:cBhvr>
                                        <p:cTn id="15" dur="1000" fill="hold"/>
                                        <p:tgtEl>
                                          <p:spTgt spid="3">
                                            <p:txEl>
                                              <p:charRg st="65" end="8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charRg st="65" end="8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4400" b="0" i="0" u="none" strike="noStrike" kern="1200" cap="none" spc="0" normalizeH="0" baseline="0" noProof="0" dirty="0" smtClean="0">
                <a:ln>
                  <a:noFill/>
                </a:ln>
                <a:solidFill>
                  <a:schemeClr val="accent1">
                    <a:lumMod val="75000"/>
                  </a:schemeClr>
                </a:solidFill>
                <a:effectLst/>
                <a:uLnTx/>
                <a:uFillTx/>
                <a:latin typeface="+mj-lt"/>
                <a:ea typeface="+mj-ea"/>
                <a:cs typeface="+mj-cs"/>
              </a:rPr>
              <a:t>W</a:t>
            </a:r>
            <a:r>
              <a:rPr kumimoji="0" lang="zh-CN" altLang="en-US" sz="4400" b="0" i="0" u="none" strike="noStrike" kern="1200" cap="none" spc="0" normalizeH="0" baseline="0" noProof="0" dirty="0" smtClean="0">
                <a:ln>
                  <a:noFill/>
                </a:ln>
                <a:solidFill>
                  <a:schemeClr val="accent1">
                    <a:lumMod val="75000"/>
                  </a:schemeClr>
                </a:solidFill>
                <a:effectLst/>
                <a:uLnTx/>
                <a:uFillTx/>
                <a:latin typeface="+mj-lt"/>
                <a:ea typeface="+mj-ea"/>
                <a:cs typeface="+mj-cs"/>
              </a:rPr>
              <a:t>模型</a:t>
            </a:r>
            <a:r>
              <a:rPr kumimoji="0" lang="zh-CN" altLang="en-US" sz="4400" b="0" i="0" u="none" strike="noStrike" kern="1200" cap="none" spc="0" normalizeH="0" baseline="0" noProof="0" dirty="0">
                <a:ln>
                  <a:noFill/>
                </a:ln>
                <a:solidFill>
                  <a:schemeClr val="accent1">
                    <a:lumMod val="75000"/>
                  </a:schemeClr>
                </a:solidFill>
                <a:effectLst/>
                <a:uLnTx/>
                <a:uFillTx/>
                <a:latin typeface="+mj-lt"/>
                <a:ea typeface="+mj-ea"/>
                <a:cs typeface="+mj-cs"/>
              </a:rPr>
              <a:t>的</a:t>
            </a:r>
            <a:r>
              <a:rPr kumimoji="0" lang="zh-CN" altLang="en-US" sz="4400" b="0" i="0" u="none" strike="noStrike" kern="1200" cap="none" spc="0" normalizeH="0" baseline="0" noProof="0" dirty="0" smtClean="0">
                <a:ln>
                  <a:noFill/>
                </a:ln>
                <a:solidFill>
                  <a:schemeClr val="accent1">
                    <a:lumMod val="75000"/>
                  </a:schemeClr>
                </a:solidFill>
                <a:effectLst/>
                <a:uLnTx/>
                <a:uFillTx/>
                <a:latin typeface="+mj-lt"/>
                <a:ea typeface="+mj-ea"/>
                <a:cs typeface="+mj-cs"/>
              </a:rPr>
              <a:t>局限性</a:t>
            </a: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a:spLocks noGrp="1"/>
          </p:cNvSpPr>
          <p:nvPr>
            <p:ph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3200" b="0" i="0" u="none" strike="noStrike" kern="1200" cap="none" spc="0" normalizeH="0" baseline="0" noProof="0" dirty="0" smtClean="0">
                <a:ln>
                  <a:noFill/>
                </a:ln>
                <a:solidFill>
                  <a:schemeClr val="accent1">
                    <a:lumMod val="75000"/>
                  </a:schemeClr>
                </a:solidFill>
                <a:effectLst/>
                <a:uLnTx/>
                <a:uFillTx/>
                <a:latin typeface="+mn-lt"/>
                <a:ea typeface="+mn-ea"/>
                <a:cs typeface="+mn-cs"/>
              </a:rPr>
              <a:t>W</a:t>
            </a:r>
            <a:r>
              <a:rPr kumimoji="0" lang="zh-CN" altLang="en-US" sz="3200" b="0" i="0" u="none" strike="noStrike" kern="1200" cap="none" spc="0" normalizeH="0" baseline="0" noProof="0" dirty="0" smtClean="0">
                <a:ln>
                  <a:noFill/>
                </a:ln>
                <a:solidFill>
                  <a:schemeClr val="accent1">
                    <a:lumMod val="75000"/>
                  </a:schemeClr>
                </a:solidFill>
                <a:effectLst/>
                <a:uLnTx/>
                <a:uFillTx/>
                <a:latin typeface="+mn-lt"/>
                <a:ea typeface="+mn-ea"/>
                <a:cs typeface="+mn-cs"/>
              </a:rPr>
              <a:t>模型存在局限性：</a:t>
            </a:r>
            <a:endParaRPr kumimoji="0" lang="en-US" altLang="zh-CN" sz="3200" b="0" i="0" u="none" strike="noStrike" kern="1200" cap="none" spc="0" normalizeH="0" baseline="0" noProof="0" dirty="0" smtClean="0">
              <a:ln>
                <a:noFill/>
              </a:ln>
              <a:solidFill>
                <a:schemeClr val="accent1">
                  <a:lumMod val="75000"/>
                </a:schemeClr>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在</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W</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模型中，需求、设计、编码等活动被视为串行的，同时，测试和开发活动也保持着一种</a:t>
            </a:r>
            <a:r>
              <a:rPr kumimoji="0" lang="zh-CN" altLang="en-US" sz="3200" b="1" i="0" u="none" strike="noStrike" kern="1200" cap="none" spc="0" normalizeH="0" baseline="0" noProof="0" dirty="0" smtClean="0">
                <a:ln>
                  <a:noFill/>
                </a:ln>
                <a:solidFill>
                  <a:srgbClr val="7030A0"/>
                </a:solidFill>
                <a:effectLst/>
                <a:uLnTx/>
                <a:uFillTx/>
                <a:latin typeface="+mn-lt"/>
                <a:ea typeface="+mn-ea"/>
                <a:cs typeface="+mn-cs"/>
              </a:rPr>
              <a:t>线性</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的前后关系，上一阶段完全结束，才可正式开始下一个阶段工作。这样就</a:t>
            </a:r>
            <a:r>
              <a:rPr kumimoji="0" lang="zh-CN" altLang="en-US" sz="3200" b="0" i="0" u="none" strike="noStrike" kern="1200" cap="none" spc="0" normalizeH="0" baseline="0" noProof="0" dirty="0" smtClean="0">
                <a:ln>
                  <a:noFill/>
                </a:ln>
                <a:solidFill>
                  <a:srgbClr val="FF0000"/>
                </a:solidFill>
                <a:effectLst/>
                <a:uLnTx/>
                <a:uFillTx/>
                <a:latin typeface="+mn-lt"/>
                <a:ea typeface="+mn-ea"/>
                <a:cs typeface="+mn-cs"/>
              </a:rPr>
              <a:t>无法支持迭代、自发性以及变更调整</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。对于当前软件开发复杂多变的情况，</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W</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模型并</a:t>
            </a:r>
            <a:r>
              <a:rPr kumimoji="0" lang="zh-CN" altLang="en-US" sz="3200" b="0" i="0" u="none" strike="noStrike" kern="1200" cap="none" spc="0" normalizeH="0" baseline="0" noProof="0" dirty="0" smtClean="0">
                <a:ln>
                  <a:noFill/>
                </a:ln>
                <a:solidFill>
                  <a:srgbClr val="FF0000"/>
                </a:solidFill>
                <a:effectLst/>
                <a:uLnTx/>
                <a:uFillTx/>
                <a:latin typeface="+mn-lt"/>
                <a:ea typeface="+mn-ea"/>
                <a:cs typeface="+mn-cs"/>
              </a:rPr>
              <a:t>不能</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解除测试管理面临着困惑。</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charRg st="0" end="10"/>
                                            </p:txEl>
                                          </p:spTgt>
                                        </p:tgtEl>
                                        <p:attrNameLst>
                                          <p:attrName>style.visibility</p:attrName>
                                        </p:attrNameLst>
                                      </p:cBhvr>
                                      <p:to>
                                        <p:strVal val="visible"/>
                                      </p:to>
                                    </p:set>
                                    <p:animEffect transition="in" filter="circle(in)">
                                      <p:cBhvr>
                                        <p:cTn id="7" dur="2000"/>
                                        <p:tgtEl>
                                          <p:spTgt spid="3">
                                            <p:txEl>
                                              <p:charRg st="0" end="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charRg st="10" end="136"/>
                                            </p:txEl>
                                          </p:spTgt>
                                        </p:tgtEl>
                                        <p:attrNameLst>
                                          <p:attrName>style.visibility</p:attrName>
                                        </p:attrNameLst>
                                      </p:cBhvr>
                                      <p:to>
                                        <p:strVal val="visible"/>
                                      </p:to>
                                    </p:set>
                                    <p:animEffect transition="in" filter="circle(in)">
                                      <p:cBhvr>
                                        <p:cTn id="12" dur="2000"/>
                                        <p:tgtEl>
                                          <p:spTgt spid="3">
                                            <p:txEl>
                                              <p:charRg st="10" end="1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内容占位符 2"/>
          <p:cNvSpPr>
            <a:spLocks noGrp="1"/>
          </p:cNvSpPr>
          <p:nvPr>
            <p:ph idx="1"/>
          </p:nvPr>
        </p:nvSpPr>
        <p:spPr>
          <a:xfrm>
            <a:off x="142875" y="1214438"/>
            <a:ext cx="8543925" cy="5240337"/>
          </a:xfrm>
        </p:spPr>
        <p:txBody>
          <a:bodyPr vert="horz" wrap="square" lIns="91440" tIns="45720" rIns="91440" bIns="45720" anchor="t"/>
          <a:p>
            <a:pPr>
              <a:buNone/>
            </a:pPr>
            <a:r>
              <a:rPr lang="en-US" altLang="zh-CN" sz="4400" dirty="0"/>
              <a:t>	H</a:t>
            </a:r>
            <a:r>
              <a:rPr lang="zh-CN" altLang="en-US" sz="4400" dirty="0"/>
              <a:t>模型中，软件测试过程活动完全独立</a:t>
            </a:r>
            <a:r>
              <a:rPr lang="en-US" altLang="zh-CN" sz="4400" dirty="0"/>
              <a:t>,</a:t>
            </a:r>
            <a:r>
              <a:rPr lang="zh-CN" altLang="en-US" sz="4400" dirty="0"/>
              <a:t>贯穿于整个产品的周期</a:t>
            </a:r>
            <a:r>
              <a:rPr lang="en-US" altLang="zh-CN" sz="4400" dirty="0"/>
              <a:t>,</a:t>
            </a:r>
            <a:r>
              <a:rPr lang="zh-CN" altLang="en-US" sz="4400" dirty="0"/>
              <a:t>与其他流程</a:t>
            </a:r>
            <a:r>
              <a:rPr lang="zh-CN" altLang="en-US" sz="4400" dirty="0">
                <a:solidFill>
                  <a:srgbClr val="FF0000"/>
                </a:solidFill>
              </a:rPr>
              <a:t>并发</a:t>
            </a:r>
            <a:r>
              <a:rPr lang="zh-CN" altLang="en-US" sz="4400" dirty="0"/>
              <a:t>地进行</a:t>
            </a:r>
            <a:r>
              <a:rPr lang="en-US" altLang="zh-CN" sz="4400" dirty="0"/>
              <a:t>,</a:t>
            </a:r>
            <a:r>
              <a:rPr lang="zh-CN" altLang="en-US" sz="4400" dirty="0"/>
              <a:t>某个测试点准备就绪时</a:t>
            </a:r>
            <a:r>
              <a:rPr lang="en-US" altLang="zh-CN" sz="4400" dirty="0"/>
              <a:t>,</a:t>
            </a:r>
            <a:r>
              <a:rPr lang="zh-CN" altLang="en-US" sz="4400" dirty="0"/>
              <a:t>就可以从测试准备阶段进行到测试执行阶段。软件测试可以</a:t>
            </a:r>
            <a:r>
              <a:rPr lang="zh-CN" altLang="en-US" sz="4400" dirty="0">
                <a:solidFill>
                  <a:srgbClr val="FF0000"/>
                </a:solidFill>
              </a:rPr>
              <a:t>尽早</a:t>
            </a:r>
            <a:r>
              <a:rPr lang="zh-CN" altLang="en-US" sz="4400" dirty="0"/>
              <a:t>的进行</a:t>
            </a:r>
            <a:r>
              <a:rPr lang="en-US" altLang="zh-CN" sz="4400" dirty="0"/>
              <a:t>,</a:t>
            </a:r>
            <a:r>
              <a:rPr lang="zh-CN" altLang="en-US" sz="4400" dirty="0"/>
              <a:t>并且可以根据被测物的</a:t>
            </a:r>
            <a:r>
              <a:rPr lang="zh-CN" altLang="en-US" sz="4400" dirty="0">
                <a:solidFill>
                  <a:srgbClr val="FF0000"/>
                </a:solidFill>
              </a:rPr>
              <a:t>不同而分层次</a:t>
            </a:r>
            <a:r>
              <a:rPr lang="zh-CN" altLang="en-US" sz="4400" dirty="0"/>
              <a:t>进行。</a:t>
            </a:r>
            <a:endParaRPr lang="en-US" altLang="zh-CN" sz="4400" dirty="0"/>
          </a:p>
          <a:p>
            <a:pPr>
              <a:buNone/>
            </a:pPr>
            <a:r>
              <a:rPr lang="en-US" altLang="zh-CN" sz="4400" dirty="0"/>
              <a:t>	</a:t>
            </a:r>
            <a:r>
              <a:rPr lang="zh-CN" altLang="en-US" sz="4400" dirty="0"/>
              <a:t>   </a:t>
            </a:r>
            <a:endParaRPr lang="en-US" altLang="zh-CN" sz="4400" dirty="0"/>
          </a:p>
          <a:p>
            <a:pPr>
              <a:buNone/>
            </a:pPr>
            <a:r>
              <a:rPr lang="en-US" altLang="zh-CN" sz="4400" dirty="0"/>
              <a:t>	</a:t>
            </a:r>
            <a:endParaRPr lang="zh-CN" altLang="en-US" sz="4400" dirty="0"/>
          </a:p>
        </p:txBody>
      </p:sp>
      <p:sp>
        <p:nvSpPr>
          <p:cNvPr id="16387" name="矩形 4"/>
          <p:cNvSpPr/>
          <p:nvPr/>
        </p:nvSpPr>
        <p:spPr>
          <a:xfrm>
            <a:off x="0" y="285750"/>
            <a:ext cx="9144000" cy="708025"/>
          </a:xfrm>
          <a:prstGeom prst="rect">
            <a:avLst/>
          </a:prstGeom>
          <a:noFill/>
          <a:ln w="9525">
            <a:noFill/>
          </a:ln>
        </p:spPr>
        <p:txBody>
          <a:bodyPr>
            <a:spAutoFit/>
          </a:bodyPr>
          <a:p>
            <a:pPr eaLnBrk="1" hangingPunct="1"/>
            <a:r>
              <a:rPr lang="zh-CN" altLang="en-US" sz="4000" dirty="0">
                <a:latin typeface="黑体" panose="02010609060101010101" pitchFamily="49" charset="-122"/>
                <a:ea typeface="黑体" panose="02010609060101010101" pitchFamily="49" charset="-122"/>
              </a:rPr>
              <a:t> </a:t>
            </a:r>
            <a:r>
              <a:rPr lang="en-US" altLang="zh-CN" sz="4000" dirty="0">
                <a:latin typeface="Calibri" panose="020F0502020204030204" pitchFamily="34" charset="0"/>
              </a:rPr>
              <a:t>H</a:t>
            </a:r>
            <a:r>
              <a:rPr lang="zh-CN" altLang="en-US" sz="4000" dirty="0">
                <a:latin typeface="Calibri" panose="020F0502020204030204" pitchFamily="34" charset="0"/>
              </a:rPr>
              <a:t>模型</a:t>
            </a:r>
            <a:endParaRPr lang="zh-CN" altLang="en-US" sz="40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338">
                                            <p:txEl>
                                              <p:charRg st="0" end="104"/>
                                            </p:txEl>
                                          </p:spTgt>
                                        </p:tgtEl>
                                        <p:attrNameLst>
                                          <p:attrName>style.visibility</p:attrName>
                                        </p:attrNameLst>
                                      </p:cBhvr>
                                      <p:to>
                                        <p:strVal val="visible"/>
                                      </p:to>
                                    </p:set>
                                    <p:animEffect transition="in" filter="randombar(horizontal)">
                                      <p:cBhvr>
                                        <p:cTn id="7" dur="500"/>
                                        <p:tgtEl>
                                          <p:spTgt spid="14338">
                                            <p:txEl>
                                              <p:charRg st="0" end="10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图片 3" descr="图2-5  H模型.png"/>
          <p:cNvPicPr>
            <a:picLocks noChangeAspect="1"/>
          </p:cNvPicPr>
          <p:nvPr/>
        </p:nvPicPr>
        <p:blipFill>
          <a:blip r:embed="rId1"/>
          <a:stretch>
            <a:fillRect/>
          </a:stretch>
        </p:blipFill>
        <p:spPr>
          <a:xfrm>
            <a:off x="177800" y="333375"/>
            <a:ext cx="8643938" cy="2801938"/>
          </a:xfrm>
          <a:prstGeom prst="rect">
            <a:avLst/>
          </a:prstGeom>
          <a:noFill/>
          <a:ln w="9525">
            <a:noFill/>
          </a:ln>
        </p:spPr>
      </p:pic>
      <p:sp>
        <p:nvSpPr>
          <p:cNvPr id="15363" name="文本框 1"/>
          <p:cNvSpPr txBox="1"/>
          <p:nvPr/>
        </p:nvSpPr>
        <p:spPr>
          <a:xfrm>
            <a:off x="323850" y="3213100"/>
            <a:ext cx="8497888" cy="3046413"/>
          </a:xfrm>
          <a:prstGeom prst="rect">
            <a:avLst/>
          </a:prstGeom>
          <a:noFill/>
          <a:ln w="9525">
            <a:noFill/>
          </a:ln>
        </p:spPr>
        <p:txBody>
          <a:bodyPr>
            <a:spAutoFit/>
          </a:bodyPr>
          <a:p>
            <a:r>
              <a:rPr lang="en-US" altLang="zh-CN" sz="3200" dirty="0">
                <a:latin typeface="Calibri" panose="020F0502020204030204" pitchFamily="34" charset="0"/>
              </a:rPr>
              <a:t>H</a:t>
            </a:r>
            <a:r>
              <a:rPr lang="zh-CN" altLang="en-US" sz="3200" dirty="0">
                <a:latin typeface="Calibri" panose="020F0502020204030204" pitchFamily="34" charset="0"/>
              </a:rPr>
              <a:t>模型的演示图，演示了在</a:t>
            </a:r>
            <a:r>
              <a:rPr lang="zh-CN" altLang="en-US" sz="3200" dirty="0">
                <a:solidFill>
                  <a:srgbClr val="00B050"/>
                </a:solidFill>
                <a:latin typeface="Calibri" panose="020F0502020204030204" pitchFamily="34" charset="0"/>
              </a:rPr>
              <a:t>整个</a:t>
            </a:r>
            <a:r>
              <a:rPr lang="zh-CN" altLang="en-US" sz="3200" dirty="0">
                <a:latin typeface="Calibri" panose="020F0502020204030204" pitchFamily="34" charset="0"/>
              </a:rPr>
              <a:t>生产周期中</a:t>
            </a:r>
            <a:r>
              <a:rPr lang="zh-CN" altLang="en-US" sz="3200" dirty="0">
                <a:solidFill>
                  <a:srgbClr val="00B050"/>
                </a:solidFill>
                <a:latin typeface="Calibri" panose="020F0502020204030204" pitchFamily="34" charset="0"/>
              </a:rPr>
              <a:t>某个</a:t>
            </a:r>
            <a:r>
              <a:rPr lang="zh-CN" altLang="en-US" sz="3200" dirty="0">
                <a:latin typeface="Calibri" panose="020F0502020204030204" pitchFamily="34" charset="0"/>
              </a:rPr>
              <a:t>层次上的一次测试“微循环”。图中标注的其它流程可以是</a:t>
            </a:r>
            <a:r>
              <a:rPr lang="zh-CN" altLang="en-US" sz="3200" dirty="0">
                <a:solidFill>
                  <a:srgbClr val="00B050"/>
                </a:solidFill>
                <a:latin typeface="Calibri" panose="020F0502020204030204" pitchFamily="34" charset="0"/>
              </a:rPr>
              <a:t>任意</a:t>
            </a:r>
            <a:r>
              <a:rPr lang="zh-CN" altLang="en-US" sz="3200" dirty="0">
                <a:latin typeface="Calibri" panose="020F0502020204030204" pitchFamily="34" charset="0"/>
              </a:rPr>
              <a:t>的开发流程</a:t>
            </a:r>
            <a:r>
              <a:rPr lang="en-US" altLang="zh-CN" sz="3200" dirty="0">
                <a:latin typeface="Calibri" panose="020F0502020204030204" pitchFamily="34" charset="0"/>
              </a:rPr>
              <a:t>,</a:t>
            </a:r>
            <a:endParaRPr lang="en-US" altLang="zh-CN" sz="3200" dirty="0">
              <a:latin typeface="Calibri" panose="020F0502020204030204" pitchFamily="34" charset="0"/>
            </a:endParaRPr>
          </a:p>
          <a:p>
            <a:r>
              <a:rPr lang="zh-CN" altLang="en-US" sz="3200" dirty="0">
                <a:latin typeface="Calibri" panose="020F0502020204030204" pitchFamily="34" charset="0"/>
              </a:rPr>
              <a:t>例如：设计流程或者编码流程等。也就是说</a:t>
            </a:r>
            <a:r>
              <a:rPr lang="en-US" altLang="zh-CN" sz="3200" dirty="0">
                <a:latin typeface="Calibri" panose="020F0502020204030204" pitchFamily="34" charset="0"/>
              </a:rPr>
              <a:t>, </a:t>
            </a:r>
            <a:r>
              <a:rPr lang="zh-CN" altLang="en-US" sz="3200" dirty="0">
                <a:latin typeface="Calibri" panose="020F0502020204030204" pitchFamily="34" charset="0"/>
              </a:rPr>
              <a:t>只要测试条件成熟了</a:t>
            </a:r>
            <a:r>
              <a:rPr lang="en-US" altLang="zh-CN" sz="3200" dirty="0">
                <a:latin typeface="Calibri" panose="020F0502020204030204" pitchFamily="34" charset="0"/>
              </a:rPr>
              <a:t>,</a:t>
            </a:r>
            <a:r>
              <a:rPr lang="zh-CN" altLang="en-US" sz="3200" dirty="0">
                <a:latin typeface="Calibri" panose="020F0502020204030204" pitchFamily="34" charset="0"/>
              </a:rPr>
              <a:t>测试准备活动完成了</a:t>
            </a:r>
            <a:r>
              <a:rPr lang="en-US" altLang="zh-CN" sz="3200" dirty="0">
                <a:latin typeface="Calibri" panose="020F0502020204030204" pitchFamily="34" charset="0"/>
              </a:rPr>
              <a:t>,</a:t>
            </a:r>
            <a:r>
              <a:rPr lang="zh-CN" altLang="en-US" sz="3200" dirty="0">
                <a:latin typeface="Calibri" panose="020F0502020204030204" pitchFamily="34" charset="0"/>
              </a:rPr>
              <a:t>测试执行活动就可以进行了。</a:t>
            </a:r>
            <a:endParaRPr lang="zh-CN" altLang="en-US" sz="3200"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arn(inVertical)">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363"/>
                                        </p:tgtEl>
                                        <p:attrNameLst>
                                          <p:attrName>style.visibility</p:attrName>
                                        </p:attrNameLst>
                                      </p:cBhvr>
                                      <p:to>
                                        <p:strVal val="visible"/>
                                      </p:to>
                                    </p:set>
                                    <p:anim calcmode="lin" valueType="num">
                                      <p:cBhvr additive="base">
                                        <p:cTn id="12" dur="500" fill="hold"/>
                                        <p:tgtEl>
                                          <p:spTgt spid="15363"/>
                                        </p:tgtEl>
                                        <p:attrNameLst>
                                          <p:attrName>ppt_x</p:attrName>
                                        </p:attrNameLst>
                                      </p:cBhvr>
                                      <p:tavLst>
                                        <p:tav tm="0">
                                          <p:val>
                                            <p:strVal val="#ppt_x"/>
                                          </p:val>
                                        </p:tav>
                                        <p:tav tm="100000">
                                          <p:val>
                                            <p:strVal val="#ppt_x"/>
                                          </p:val>
                                        </p:tav>
                                      </p:tavLst>
                                    </p:anim>
                                    <p:anim calcmode="lin" valueType="num">
                                      <p:cBhvr additive="base">
                                        <p:cTn id="13"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p:cNvSpPr>
          <p:nvPr>
            <p:ph type="title"/>
          </p:nvPr>
        </p:nvSpPr>
        <p:spPr>
          <a:xfrm>
            <a:off x="457200" y="3175"/>
            <a:ext cx="8229600" cy="1143000"/>
          </a:xfrm>
        </p:spPr>
        <p:txBody>
          <a:bodyPr vert="horz" wrap="square" lIns="91440" tIns="45720" rIns="91440" bIns="45720" anchor="ctr"/>
          <a:p>
            <a:r>
              <a:rPr lang="en-US" altLang="zh-CN" dirty="0"/>
              <a:t>H</a:t>
            </a:r>
            <a:r>
              <a:rPr lang="zh-CN" altLang="en-US" dirty="0"/>
              <a:t>模型的特点</a:t>
            </a:r>
            <a:endParaRPr lang="zh-CN" altLang="en-US" dirty="0"/>
          </a:p>
        </p:txBody>
      </p:sp>
      <p:sp>
        <p:nvSpPr>
          <p:cNvPr id="17411" name="内容占位符 2"/>
          <p:cNvSpPr>
            <a:spLocks noGrp="1"/>
          </p:cNvSpPr>
          <p:nvPr>
            <p:ph idx="1"/>
          </p:nvPr>
        </p:nvSpPr>
        <p:spPr>
          <a:xfrm>
            <a:off x="457200" y="1341438"/>
            <a:ext cx="8229600" cy="4525962"/>
          </a:xfrm>
        </p:spPr>
        <p:txBody>
          <a:bodyPr vert="horz" wrap="square" lIns="91440" tIns="45720" rIns="91440" bIns="45720" anchor="t"/>
          <a:p>
            <a:r>
              <a:rPr lang="en-US" altLang="zh-CN" sz="3600" dirty="0"/>
              <a:t>H</a:t>
            </a:r>
            <a:r>
              <a:rPr lang="zh-CN" altLang="en-US" sz="3600" dirty="0"/>
              <a:t>模型揭示了一个原理</a:t>
            </a:r>
            <a:r>
              <a:rPr lang="en-US" altLang="zh-CN" sz="3600" dirty="0"/>
              <a:t>:</a:t>
            </a:r>
            <a:endParaRPr lang="en-US" altLang="zh-CN" sz="3600" dirty="0"/>
          </a:p>
          <a:p>
            <a:r>
              <a:rPr lang="zh-CN" altLang="en-US" sz="3600" dirty="0"/>
              <a:t>软件测试是一个</a:t>
            </a:r>
            <a:r>
              <a:rPr lang="zh-CN" altLang="en-US" sz="3600" dirty="0">
                <a:solidFill>
                  <a:srgbClr val="FF0000"/>
                </a:solidFill>
              </a:rPr>
              <a:t>独立</a:t>
            </a:r>
            <a:r>
              <a:rPr lang="zh-CN" altLang="en-US" sz="3600" dirty="0"/>
              <a:t>的流程</a:t>
            </a:r>
            <a:r>
              <a:rPr lang="en-US" altLang="zh-CN" sz="3600" dirty="0"/>
              <a:t>,</a:t>
            </a:r>
            <a:r>
              <a:rPr lang="zh-CN" altLang="en-US" sz="3600" dirty="0">
                <a:solidFill>
                  <a:srgbClr val="FF0000"/>
                </a:solidFill>
              </a:rPr>
              <a:t>贯穿</a:t>
            </a:r>
            <a:r>
              <a:rPr lang="zh-CN" altLang="en-US" sz="3600" dirty="0"/>
              <a:t>产品</a:t>
            </a:r>
            <a:r>
              <a:rPr lang="zh-CN" altLang="en-US" sz="3600" dirty="0">
                <a:solidFill>
                  <a:srgbClr val="FF0000"/>
                </a:solidFill>
              </a:rPr>
              <a:t>整个</a:t>
            </a:r>
            <a:r>
              <a:rPr lang="zh-CN" altLang="en-US" sz="3600" dirty="0"/>
              <a:t>生命周期</a:t>
            </a:r>
            <a:r>
              <a:rPr lang="en-US" altLang="zh-CN" sz="3600" dirty="0"/>
              <a:t>,</a:t>
            </a:r>
            <a:r>
              <a:rPr lang="zh-CN" altLang="en-US" sz="3600" dirty="0"/>
              <a:t>与其他流程</a:t>
            </a:r>
            <a:r>
              <a:rPr lang="zh-CN" altLang="en-US" sz="3600" dirty="0">
                <a:solidFill>
                  <a:srgbClr val="FF0000"/>
                </a:solidFill>
              </a:rPr>
              <a:t>并发</a:t>
            </a:r>
            <a:r>
              <a:rPr lang="zh-CN" altLang="en-US" sz="3600" dirty="0"/>
              <a:t>地进行。</a:t>
            </a:r>
            <a:endParaRPr lang="en-US" altLang="zh-CN" sz="3600" dirty="0"/>
          </a:p>
          <a:p>
            <a:r>
              <a:rPr lang="en-US" altLang="zh-CN" sz="3600" dirty="0"/>
              <a:t>H</a:t>
            </a:r>
            <a:r>
              <a:rPr lang="zh-CN" altLang="en-US" sz="3600" dirty="0"/>
              <a:t>模型指出软件测试要尽早准备</a:t>
            </a:r>
            <a:r>
              <a:rPr lang="en-US" altLang="zh-CN" sz="3600" dirty="0"/>
              <a:t>, </a:t>
            </a:r>
            <a:r>
              <a:rPr lang="zh-CN" altLang="en-US" sz="3600" dirty="0"/>
              <a:t>尽早执行。不同的测试活动可以是按照某个</a:t>
            </a:r>
            <a:r>
              <a:rPr lang="zh-CN" altLang="en-US" sz="3600" dirty="0">
                <a:solidFill>
                  <a:srgbClr val="FF0000"/>
                </a:solidFill>
              </a:rPr>
              <a:t>次序先后</a:t>
            </a:r>
            <a:r>
              <a:rPr lang="zh-CN" altLang="en-US" sz="3600" dirty="0"/>
              <a:t>进行的</a:t>
            </a:r>
            <a:r>
              <a:rPr lang="en-US" altLang="zh-CN" sz="3600" dirty="0"/>
              <a:t>,</a:t>
            </a:r>
            <a:r>
              <a:rPr lang="zh-CN" altLang="en-US" sz="3600" dirty="0"/>
              <a:t>但也可能是</a:t>
            </a:r>
            <a:r>
              <a:rPr lang="zh-CN" altLang="en-US" sz="3600" dirty="0">
                <a:solidFill>
                  <a:srgbClr val="FF0000"/>
                </a:solidFill>
              </a:rPr>
              <a:t>反复</a:t>
            </a:r>
            <a:r>
              <a:rPr lang="zh-CN" altLang="en-US" sz="3600" dirty="0"/>
              <a:t>的</a:t>
            </a:r>
            <a:r>
              <a:rPr lang="en-US" altLang="zh-CN" sz="3600" dirty="0"/>
              <a:t>,</a:t>
            </a:r>
            <a:r>
              <a:rPr lang="zh-CN" altLang="en-US" sz="3600" dirty="0"/>
              <a:t>只要某个测试达到准备就绪点</a:t>
            </a:r>
            <a:r>
              <a:rPr lang="en-US" altLang="zh-CN" sz="3600" dirty="0"/>
              <a:t>,</a:t>
            </a:r>
            <a:r>
              <a:rPr lang="zh-CN" altLang="en-US" sz="3600" dirty="0"/>
              <a:t>测试执行活动就可以开展。</a:t>
            </a:r>
            <a:endParaRPr lang="zh-CN" altLang="en-US" sz="3600" dirty="0"/>
          </a:p>
          <a:p>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411">
                                            <p:txEl>
                                              <p:charRg st="0" end="12"/>
                                            </p:txEl>
                                          </p:spTgt>
                                        </p:tgtEl>
                                        <p:attrNameLst>
                                          <p:attrName>style.visibility</p:attrName>
                                        </p:attrNameLst>
                                      </p:cBhvr>
                                      <p:to>
                                        <p:strVal val="visible"/>
                                      </p:to>
                                    </p:set>
                                    <p:animEffect transition="in" filter="fade">
                                      <p:cBhvr>
                                        <p:cTn id="7" dur="1000"/>
                                        <p:tgtEl>
                                          <p:spTgt spid="17411">
                                            <p:txEl>
                                              <p:charRg st="0" end="12"/>
                                            </p:txEl>
                                          </p:spTgt>
                                        </p:tgtEl>
                                      </p:cBhvr>
                                    </p:animEffect>
                                    <p:anim calcmode="lin" valueType="num">
                                      <p:cBhvr>
                                        <p:cTn id="8" dur="1000" fill="hold"/>
                                        <p:tgtEl>
                                          <p:spTgt spid="17411">
                                            <p:txEl>
                                              <p:charRg st="0" end="12"/>
                                            </p:txEl>
                                          </p:spTgt>
                                        </p:tgtEl>
                                        <p:attrNameLst>
                                          <p:attrName>ppt_x</p:attrName>
                                        </p:attrNameLst>
                                      </p:cBhvr>
                                      <p:tavLst>
                                        <p:tav tm="0">
                                          <p:val>
                                            <p:strVal val="#ppt_x"/>
                                          </p:val>
                                        </p:tav>
                                        <p:tav tm="100000">
                                          <p:val>
                                            <p:strVal val="#ppt_x"/>
                                          </p:val>
                                        </p:tav>
                                      </p:tavLst>
                                    </p:anim>
                                    <p:anim calcmode="lin" valueType="num">
                                      <p:cBhvr>
                                        <p:cTn id="9" dur="1000" fill="hold"/>
                                        <p:tgtEl>
                                          <p:spTgt spid="17411">
                                            <p:txEl>
                                              <p:charRg st="0" end="1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411">
                                            <p:txEl>
                                              <p:charRg st="12" end="48"/>
                                            </p:txEl>
                                          </p:spTgt>
                                        </p:tgtEl>
                                        <p:attrNameLst>
                                          <p:attrName>style.visibility</p:attrName>
                                        </p:attrNameLst>
                                      </p:cBhvr>
                                      <p:to>
                                        <p:strVal val="visible"/>
                                      </p:to>
                                    </p:set>
                                    <p:animEffect transition="in" filter="fade">
                                      <p:cBhvr>
                                        <p:cTn id="12" dur="1000"/>
                                        <p:tgtEl>
                                          <p:spTgt spid="17411">
                                            <p:txEl>
                                              <p:charRg st="12" end="48"/>
                                            </p:txEl>
                                          </p:spTgt>
                                        </p:tgtEl>
                                      </p:cBhvr>
                                    </p:animEffect>
                                    <p:anim calcmode="lin" valueType="num">
                                      <p:cBhvr>
                                        <p:cTn id="13" dur="1000" fill="hold"/>
                                        <p:tgtEl>
                                          <p:spTgt spid="17411">
                                            <p:txEl>
                                              <p:charRg st="12" end="48"/>
                                            </p:txEl>
                                          </p:spTgt>
                                        </p:tgtEl>
                                        <p:attrNameLst>
                                          <p:attrName>ppt_x</p:attrName>
                                        </p:attrNameLst>
                                      </p:cBhvr>
                                      <p:tavLst>
                                        <p:tav tm="0">
                                          <p:val>
                                            <p:strVal val="#ppt_x"/>
                                          </p:val>
                                        </p:tav>
                                        <p:tav tm="100000">
                                          <p:val>
                                            <p:strVal val="#ppt_x"/>
                                          </p:val>
                                        </p:tav>
                                      </p:tavLst>
                                    </p:anim>
                                    <p:anim calcmode="lin" valueType="num">
                                      <p:cBhvr>
                                        <p:cTn id="14" dur="1000" fill="hold"/>
                                        <p:tgtEl>
                                          <p:spTgt spid="17411">
                                            <p:txEl>
                                              <p:charRg st="12" end="48"/>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7411">
                                            <p:txEl>
                                              <p:charRg st="48" end="127"/>
                                            </p:txEl>
                                          </p:spTgt>
                                        </p:tgtEl>
                                        <p:attrNameLst>
                                          <p:attrName>style.visibility</p:attrName>
                                        </p:attrNameLst>
                                      </p:cBhvr>
                                      <p:to>
                                        <p:strVal val="visible"/>
                                      </p:to>
                                    </p:set>
                                    <p:animEffect transition="in" filter="fade">
                                      <p:cBhvr>
                                        <p:cTn id="19" dur="1000"/>
                                        <p:tgtEl>
                                          <p:spTgt spid="17411">
                                            <p:txEl>
                                              <p:charRg st="48" end="127"/>
                                            </p:txEl>
                                          </p:spTgt>
                                        </p:tgtEl>
                                      </p:cBhvr>
                                    </p:animEffect>
                                    <p:anim calcmode="lin" valueType="num">
                                      <p:cBhvr>
                                        <p:cTn id="20" dur="1000" fill="hold"/>
                                        <p:tgtEl>
                                          <p:spTgt spid="17411">
                                            <p:txEl>
                                              <p:charRg st="48" end="127"/>
                                            </p:txEl>
                                          </p:spTgt>
                                        </p:tgtEl>
                                        <p:attrNameLst>
                                          <p:attrName>ppt_x</p:attrName>
                                        </p:attrNameLst>
                                      </p:cBhvr>
                                      <p:tavLst>
                                        <p:tav tm="0">
                                          <p:val>
                                            <p:strVal val="#ppt_x"/>
                                          </p:val>
                                        </p:tav>
                                        <p:tav tm="100000">
                                          <p:val>
                                            <p:strVal val="#ppt_x"/>
                                          </p:val>
                                        </p:tav>
                                      </p:tavLst>
                                    </p:anim>
                                    <p:anim calcmode="lin" valueType="num">
                                      <p:cBhvr>
                                        <p:cTn id="21" dur="1000" fill="hold"/>
                                        <p:tgtEl>
                                          <p:spTgt spid="17411">
                                            <p:txEl>
                                              <p:charRg st="48" end="12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内容占位符 2"/>
          <p:cNvSpPr>
            <a:spLocks noGrp="1"/>
          </p:cNvSpPr>
          <p:nvPr>
            <p:ph idx="1"/>
          </p:nvPr>
        </p:nvSpPr>
        <p:spPr>
          <a:xfrm>
            <a:off x="142875" y="1214438"/>
            <a:ext cx="8543925" cy="5240337"/>
          </a:xfrm>
        </p:spPr>
        <p:txBody>
          <a:bodyPr vert="horz" wrap="square" lIns="91440" tIns="45720" rIns="91440" bIns="45720" anchor="t"/>
          <a:p>
            <a:pPr>
              <a:buNone/>
            </a:pPr>
            <a:r>
              <a:rPr lang="en-US" altLang="zh-CN" sz="5400" dirty="0"/>
              <a:t>	X</a:t>
            </a:r>
            <a:r>
              <a:rPr lang="zh-CN" altLang="en-US" sz="5400" dirty="0"/>
              <a:t>模型也是对</a:t>
            </a:r>
            <a:r>
              <a:rPr lang="en-US" altLang="zh-CN" sz="5400" dirty="0"/>
              <a:t>V</a:t>
            </a:r>
            <a:r>
              <a:rPr lang="zh-CN" altLang="en-US" sz="5400" dirty="0"/>
              <a:t>模型的改进</a:t>
            </a:r>
            <a:r>
              <a:rPr lang="en-US" altLang="zh-CN" sz="5400" dirty="0"/>
              <a:t>,X</a:t>
            </a:r>
            <a:r>
              <a:rPr lang="zh-CN" altLang="en-US" sz="5400" dirty="0"/>
              <a:t>模型提出针对</a:t>
            </a:r>
            <a:r>
              <a:rPr lang="zh-CN" altLang="en-US" sz="5400" dirty="0">
                <a:solidFill>
                  <a:srgbClr val="FF0000"/>
                </a:solidFill>
              </a:rPr>
              <a:t>单独</a:t>
            </a:r>
            <a:r>
              <a:rPr lang="zh-CN" altLang="en-US" sz="5400" dirty="0"/>
              <a:t>的程序片段进行相互</a:t>
            </a:r>
            <a:r>
              <a:rPr lang="zh-CN" altLang="en-US" sz="5400" dirty="0">
                <a:solidFill>
                  <a:srgbClr val="FF0000"/>
                </a:solidFill>
              </a:rPr>
              <a:t>分离</a:t>
            </a:r>
            <a:r>
              <a:rPr lang="zh-CN" altLang="en-US" sz="5400" dirty="0"/>
              <a:t>的编码和测试</a:t>
            </a:r>
            <a:r>
              <a:rPr lang="en-US" altLang="zh-CN" sz="5400" dirty="0"/>
              <a:t>,</a:t>
            </a:r>
            <a:r>
              <a:rPr lang="zh-CN" altLang="en-US" sz="5400" dirty="0"/>
              <a:t>此后通过</a:t>
            </a:r>
            <a:r>
              <a:rPr lang="zh-CN" altLang="en-US" sz="5400" dirty="0">
                <a:solidFill>
                  <a:srgbClr val="FF0000"/>
                </a:solidFill>
              </a:rPr>
              <a:t>频繁</a:t>
            </a:r>
            <a:r>
              <a:rPr lang="zh-CN" altLang="en-US" sz="5400" dirty="0"/>
              <a:t>的交接</a:t>
            </a:r>
            <a:r>
              <a:rPr lang="en-US" altLang="zh-CN" sz="5400" dirty="0"/>
              <a:t>,</a:t>
            </a:r>
            <a:r>
              <a:rPr lang="zh-CN" altLang="en-US" sz="5400" dirty="0"/>
              <a:t>通过</a:t>
            </a:r>
            <a:r>
              <a:rPr lang="zh-CN" altLang="en-US" sz="5400" dirty="0">
                <a:solidFill>
                  <a:srgbClr val="FF0000"/>
                </a:solidFill>
              </a:rPr>
              <a:t>集成</a:t>
            </a:r>
            <a:r>
              <a:rPr lang="zh-CN" altLang="en-US" sz="5400" dirty="0"/>
              <a:t>最终合成为可执行的程序。</a:t>
            </a:r>
            <a:endParaRPr lang="en-US" altLang="zh-CN" sz="5400" dirty="0"/>
          </a:p>
          <a:p>
            <a:pPr>
              <a:buNone/>
            </a:pPr>
            <a:r>
              <a:rPr lang="en-US" altLang="zh-CN" sz="5400" dirty="0"/>
              <a:t>		</a:t>
            </a:r>
            <a:endParaRPr lang="zh-CN" altLang="en-US" sz="5400" dirty="0"/>
          </a:p>
        </p:txBody>
      </p:sp>
      <p:sp>
        <p:nvSpPr>
          <p:cNvPr id="20483" name="矩形 4"/>
          <p:cNvSpPr/>
          <p:nvPr/>
        </p:nvSpPr>
        <p:spPr>
          <a:xfrm>
            <a:off x="0" y="285750"/>
            <a:ext cx="9144000" cy="708025"/>
          </a:xfrm>
          <a:prstGeom prst="rect">
            <a:avLst/>
          </a:prstGeom>
          <a:noFill/>
          <a:ln w="9525">
            <a:noFill/>
          </a:ln>
        </p:spPr>
        <p:txBody>
          <a:bodyPr>
            <a:spAutoFit/>
          </a:bodyPr>
          <a:p>
            <a:pPr eaLnBrk="1" hangingPunct="1"/>
            <a:r>
              <a:rPr lang="zh-CN" altLang="en-US" sz="4000" dirty="0">
                <a:latin typeface="黑体" panose="02010609060101010101" pitchFamily="49" charset="-122"/>
                <a:ea typeface="黑体" panose="02010609060101010101" pitchFamily="49" charset="-122"/>
              </a:rPr>
              <a:t> </a:t>
            </a:r>
            <a:r>
              <a:rPr lang="en-US" altLang="zh-CN" sz="4000" dirty="0">
                <a:latin typeface="Calibri" panose="020F0502020204030204" pitchFamily="34" charset="0"/>
              </a:rPr>
              <a:t>X</a:t>
            </a:r>
            <a:r>
              <a:rPr lang="zh-CN" altLang="en-US" sz="4000" dirty="0">
                <a:latin typeface="Calibri" panose="020F0502020204030204" pitchFamily="34" charset="0"/>
              </a:rPr>
              <a:t>模型</a:t>
            </a:r>
            <a:endParaRPr lang="zh-CN" altLang="en-US" sz="4000" dirty="0">
              <a:latin typeface="黑体" panose="02010609060101010101" pitchFamily="49" charset="-122"/>
              <a:ea typeface="黑体" panose="02010609060101010101" pitchFamily="49"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图片 3" descr="图2-6  X模型.png"/>
          <p:cNvPicPr>
            <a:picLocks noChangeAspect="1"/>
          </p:cNvPicPr>
          <p:nvPr/>
        </p:nvPicPr>
        <p:blipFill>
          <a:blip r:embed="rId1"/>
          <a:stretch>
            <a:fillRect/>
          </a:stretch>
        </p:blipFill>
        <p:spPr>
          <a:xfrm>
            <a:off x="500063" y="857250"/>
            <a:ext cx="8286750" cy="5572125"/>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内容占位符 2"/>
          <p:cNvSpPr>
            <a:spLocks noGrp="1"/>
          </p:cNvSpPr>
          <p:nvPr>
            <p:ph idx="1"/>
          </p:nvPr>
        </p:nvSpPr>
        <p:spPr>
          <a:xfrm>
            <a:off x="179388" y="1052513"/>
            <a:ext cx="8713787" cy="5400675"/>
          </a:xfrm>
        </p:spPr>
        <p:txBody>
          <a:bodyPr vert="horz" wrap="square" lIns="91440" tIns="45720" rIns="91440" bIns="45720" anchor="t"/>
          <a:p>
            <a:pPr>
              <a:lnSpc>
                <a:spcPct val="150000"/>
              </a:lnSpc>
            </a:pPr>
            <a:r>
              <a:rPr lang="en-US" altLang="zh-CN" dirty="0"/>
              <a:t>X</a:t>
            </a:r>
            <a:r>
              <a:rPr lang="zh-CN" altLang="en-US" dirty="0"/>
              <a:t>模型的左边描述的是针对</a:t>
            </a:r>
            <a:r>
              <a:rPr lang="zh-CN" altLang="en-US" dirty="0">
                <a:solidFill>
                  <a:srgbClr val="FF0000"/>
                </a:solidFill>
              </a:rPr>
              <a:t>单独</a:t>
            </a:r>
            <a:r>
              <a:rPr lang="zh-CN" altLang="en-US" dirty="0"/>
              <a:t>程序片段所进行的相互</a:t>
            </a:r>
            <a:r>
              <a:rPr lang="zh-CN" altLang="en-US" dirty="0">
                <a:solidFill>
                  <a:srgbClr val="FF0000"/>
                </a:solidFill>
              </a:rPr>
              <a:t>分离</a:t>
            </a:r>
            <a:r>
              <a:rPr lang="zh-CN" altLang="en-US" dirty="0"/>
              <a:t>的编码和测试，此后将进行频繁的交接，通过集成最终成为可执行的程序，然后再对这些可执行程序进行测试。己通过集成测试的成品可以进行封装并提交给用户，也可以作为更大规模和范围内集成的一部分。</a:t>
            </a:r>
            <a:r>
              <a:rPr lang="zh-CN" altLang="en-US" dirty="0">
                <a:solidFill>
                  <a:srgbClr val="FF0000"/>
                </a:solidFill>
              </a:rPr>
              <a:t>多根并行的曲线表示变更可以在各个部分发生</a:t>
            </a:r>
            <a:r>
              <a:rPr lang="zh-CN" altLang="en-US" dirty="0"/>
              <a:t>。</a:t>
            </a:r>
            <a:endParaRPr lang="en-US" altLang="zh-CN" dirty="0"/>
          </a:p>
          <a:p>
            <a:pPr>
              <a:lnSpc>
                <a:spcPct val="150000"/>
              </a:lnSpc>
            </a:pP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灯片编号占位符 5"/>
          <p:cNvSpPr>
            <a:spLocks noGrp="1"/>
          </p:cNvSpPr>
          <p:nvPr>
            <p:ph type="sldNum" sz="quarter" idx="4"/>
          </p:nvPr>
        </p:nvSpPr>
        <p:spPr>
          <a:noFill/>
          <a:ln>
            <a:noFill/>
          </a:ln>
        </p:spPr>
        <p:txBody>
          <a:bodyPr wrap="square" lIns="91440" tIns="45720" rIns="91440" bIns="45720" anchor="ctr"/>
          <a:lstStyle>
            <a:lvl1pPr marL="0" lvl="0" indent="0" algn="l" defTabSz="914400" rtl="0" eaLnBrk="1" fontAlgn="base" latinLnBrk="0" hangingPunct="1">
              <a:lnSpc>
                <a:spcPct val="100000"/>
              </a:lnSpc>
              <a:spcBef>
                <a:spcPct val="0"/>
              </a:spcBef>
              <a:spcAft>
                <a:spcPct val="0"/>
              </a:spcAft>
              <a:buNone/>
              <a:defRPr sz="3600" b="1"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3600" b="1"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3600" b="1"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3600" b="1"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3600" b="1" i="0" u="none" kern="1200" baseline="0">
                <a:solidFill>
                  <a:schemeClr val="tx1"/>
                </a:solidFill>
                <a:latin typeface="Calibri" panose="020F0502020204030204" pitchFamily="34" charset="0"/>
                <a:ea typeface="宋体" panose="02010600030101010101" pitchFamily="2" charset="-122"/>
                <a:cs typeface="+mn-cs"/>
              </a:defRPr>
            </a:lvl5pPr>
          </a:lstStyle>
          <a:p>
            <a:pPr lvl="0" algn="r"/>
            <a:fld id="{9A0DB2DC-4C9A-4742-B13C-FB6460FD3503}" type="slidenum">
              <a:rPr lang="en-US" altLang="zh-CN" sz="1200" b="0" dirty="0">
                <a:solidFill>
                  <a:srgbClr val="898989"/>
                </a:solidFill>
                <a:latin typeface="Verdana" panose="020B0604030504040204" pitchFamily="34" charset="0"/>
              </a:rPr>
            </a:fld>
            <a:endParaRPr lang="en-US" altLang="zh-CN" sz="1200" b="0" dirty="0">
              <a:solidFill>
                <a:srgbClr val="898989"/>
              </a:solidFill>
              <a:latin typeface="Verdana" panose="020B0604030504040204" pitchFamily="34" charset="0"/>
            </a:endParaRPr>
          </a:p>
        </p:txBody>
      </p:sp>
      <p:sp>
        <p:nvSpPr>
          <p:cNvPr id="128003" name="Rectangle 3"/>
          <p:cNvSpPr>
            <a:spLocks noGrp="1"/>
          </p:cNvSpPr>
          <p:nvPr>
            <p:ph idx="1"/>
          </p:nvPr>
        </p:nvSpPr>
        <p:spPr bwMode="auto">
          <a:xfrm>
            <a:off x="457200" y="1308100"/>
            <a:ext cx="8229600" cy="4818378"/>
          </a:xfrm>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zh-CN" sz="3200" b="1" i="0" u="none" strike="noStrike" kern="1200" cap="none" spc="0" normalizeH="0" baseline="0" noProof="1">
                <a:ln>
                  <a:noFill/>
                </a:ln>
                <a:solidFill>
                  <a:schemeClr val="tx1"/>
                </a:solidFill>
                <a:effectLst/>
                <a:uLnTx/>
                <a:uFillTx/>
                <a:latin typeface="黑体" panose="02010609060101010101" pitchFamily="49" charset="-122"/>
                <a:ea typeface="+mn-ea"/>
                <a:cs typeface="+mn-cs"/>
              </a:rPr>
              <a:t>   </a:t>
            </a:r>
            <a:r>
              <a:rPr kumimoji="0" lang="zh-CN" altLang="en-US" sz="3200" b="1" i="0" u="none" strike="noStrike" kern="1200" cap="none" spc="0" normalizeH="0" baseline="0" noProof="1">
                <a:ln>
                  <a:noFill/>
                </a:ln>
                <a:solidFill>
                  <a:schemeClr val="tx1"/>
                </a:solidFill>
                <a:effectLst/>
                <a:uLnTx/>
                <a:uFillTx/>
                <a:latin typeface="黑体" panose="02010609060101010101" pitchFamily="49" charset="-122"/>
                <a:ea typeface="+mn-ea"/>
                <a:cs typeface="+mn-cs"/>
              </a:rPr>
              <a:t>简而言之软件测试是为了发现</a:t>
            </a:r>
            <a:r>
              <a:rPr kumimoji="0" lang="zh-CN" altLang="en-US" sz="3200" b="1" i="0" u="none" strike="noStrike" kern="1200" cap="none" spc="0" normalizeH="0" baseline="0" noProof="1">
                <a:ln>
                  <a:noFill/>
                </a:ln>
                <a:solidFill>
                  <a:srgbClr val="0070C0"/>
                </a:solidFill>
                <a:effectLst/>
                <a:uLnTx/>
                <a:uFillTx/>
                <a:latin typeface="黑体" panose="02010609060101010101" pitchFamily="49" charset="-122"/>
                <a:ea typeface="+mn-ea"/>
                <a:cs typeface="+mn-cs"/>
              </a:rPr>
              <a:t>软件</a:t>
            </a:r>
            <a:r>
              <a:rPr kumimoji="0" lang="zh-CN" altLang="en-US" sz="3200" b="1" i="0" u="none" strike="noStrike" kern="1200" cap="none" spc="0" normalizeH="0" baseline="0" noProof="1">
                <a:ln>
                  <a:noFill/>
                </a:ln>
                <a:solidFill>
                  <a:schemeClr val="tx1"/>
                </a:solidFill>
                <a:effectLst/>
                <a:uLnTx/>
                <a:uFillTx/>
                <a:latin typeface="黑体" panose="02010609060101010101" pitchFamily="49" charset="-122"/>
                <a:ea typeface="+mn-ea"/>
                <a:cs typeface="+mn-cs"/>
              </a:rPr>
              <a:t>产品错误而执行</a:t>
            </a:r>
            <a:r>
              <a:rPr kumimoji="0" lang="zh-CN" altLang="en-US" sz="3200" b="1" i="0" u="none" strike="noStrike" kern="1200" cap="none" spc="0" normalizeH="0" baseline="0" noProof="1">
                <a:ln>
                  <a:noFill/>
                </a:ln>
                <a:solidFill>
                  <a:srgbClr val="0070C0"/>
                </a:solidFill>
                <a:effectLst/>
                <a:uLnTx/>
                <a:uFillTx/>
                <a:latin typeface="黑体" panose="02010609060101010101" pitchFamily="49" charset="-122"/>
                <a:ea typeface="+mn-ea"/>
                <a:cs typeface="+mn-cs"/>
              </a:rPr>
              <a:t>程序</a:t>
            </a:r>
            <a:r>
              <a:rPr kumimoji="0" lang="zh-CN" altLang="en-US" sz="3200" b="1" i="0" u="none" strike="noStrike" kern="1200" cap="none" spc="0" normalizeH="0" baseline="0" noProof="1">
                <a:ln>
                  <a:noFill/>
                </a:ln>
                <a:solidFill>
                  <a:schemeClr val="tx1"/>
                </a:solidFill>
                <a:effectLst/>
                <a:uLnTx/>
                <a:uFillTx/>
                <a:latin typeface="黑体" panose="02010609060101010101" pitchFamily="49" charset="-122"/>
                <a:ea typeface="+mn-ea"/>
                <a:cs typeface="+mn-cs"/>
              </a:rPr>
              <a:t>的过程 。</a:t>
            </a:r>
            <a:endParaRPr kumimoji="0" lang="zh-CN" altLang="en-US" sz="3200" b="1" i="0" u="none" strike="noStrike" kern="1200" cap="none" spc="0" normalizeH="0" baseline="0" noProof="1">
              <a:ln>
                <a:noFill/>
              </a:ln>
              <a:solidFill>
                <a:schemeClr val="tx1"/>
              </a:solidFill>
              <a:effectLst/>
              <a:uLnTx/>
              <a:uFillTx/>
              <a:latin typeface="黑体" panose="02010609060101010101" pitchFamily="49" charset="-122"/>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zh-CN" altLang="en-US" sz="3200" b="0" i="0" u="none" strike="noStrike" kern="1200" cap="none" spc="0" normalizeH="0" baseline="0" noProof="1">
                <a:ln>
                  <a:noFill/>
                </a:ln>
                <a:gradFill>
                  <a:gsLst>
                    <a:gs pos="0">
                      <a:srgbClr val="7B32B2"/>
                    </a:gs>
                    <a:gs pos="100000">
                      <a:srgbClr val="401A5D"/>
                    </a:gs>
                  </a:gsLst>
                  <a:lin scaled="0"/>
                </a:gradFill>
                <a:effectLst/>
                <a:uLnTx/>
                <a:uFillTx/>
                <a:latin typeface="+mn-lt"/>
                <a:ea typeface="+mn-ea"/>
                <a:cs typeface="+mn-cs"/>
              </a:rPr>
              <a:t>软件</a:t>
            </a:r>
            <a:r>
              <a:rPr kumimoji="0" lang="en-US" altLang="zh-CN" sz="3200" b="0" i="0" u="none" strike="noStrike" kern="1200" cap="none" spc="0" normalizeH="0" baseline="0" noProof="1">
                <a:ln>
                  <a:noFill/>
                </a:ln>
                <a:gradFill>
                  <a:gsLst>
                    <a:gs pos="0">
                      <a:srgbClr val="7B32B2"/>
                    </a:gs>
                    <a:gs pos="100000">
                      <a:srgbClr val="401A5D"/>
                    </a:gs>
                  </a:gsLst>
                  <a:lin scaled="0"/>
                </a:gradFill>
                <a:effectLst/>
                <a:uLnTx/>
                <a:uFillTx/>
                <a:latin typeface="+mn-lt"/>
                <a:ea typeface="+mn-ea"/>
                <a:cs typeface="+mn-cs"/>
              </a:rPr>
              <a:t>=</a:t>
            </a:r>
            <a:endParaRPr kumimoji="0" lang="en-US" altLang="zh-CN" sz="3200" b="0" i="0" u="none" strike="noStrike" kern="1200" cap="none" spc="0" normalizeH="0" baseline="0" noProof="1">
              <a:ln>
                <a:noFill/>
              </a:ln>
              <a:gradFill>
                <a:gsLst>
                  <a:gs pos="0">
                    <a:srgbClr val="7B32B2"/>
                  </a:gs>
                  <a:gs pos="100000">
                    <a:srgbClr val="401A5D"/>
                  </a:gs>
                </a:gsLst>
                <a:lin scaled="0"/>
              </a:gra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zh-CN" altLang="en-US" sz="3200" b="0" i="0" u="none" strike="noStrike" kern="1200" cap="none" spc="0" normalizeH="0" baseline="0" noProof="1">
                <a:ln>
                  <a:noFill/>
                </a:ln>
                <a:gradFill>
                  <a:gsLst>
                    <a:gs pos="0">
                      <a:srgbClr val="7B32B2"/>
                    </a:gs>
                    <a:gs pos="100000">
                      <a:srgbClr val="401A5D"/>
                    </a:gs>
                  </a:gsLst>
                  <a:lin scaled="0"/>
                </a:gradFill>
                <a:effectLst/>
                <a:uLnTx/>
                <a:uFillTx/>
                <a:latin typeface="+mn-lt"/>
                <a:ea typeface="+mn-ea"/>
                <a:cs typeface="+mn-cs"/>
              </a:rPr>
              <a:t>文档＋数据＋程序组成</a:t>
            </a:r>
            <a:endParaRPr kumimoji="0" lang="zh-CN" altLang="en-US" sz="3200" b="0" i="0" u="none" strike="noStrike" kern="1200" cap="none" spc="0" normalizeH="0" baseline="0" noProof="1">
              <a:ln>
                <a:noFill/>
              </a:ln>
              <a:gradFill>
                <a:gsLst>
                  <a:gs pos="0">
                    <a:srgbClr val="7B32B2"/>
                  </a:gs>
                  <a:gs pos="100000">
                    <a:srgbClr val="401A5D"/>
                  </a:gs>
                </a:gsLst>
                <a:lin scaled="0"/>
              </a:gra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zh-CN" altLang="en-US" sz="3200" b="0" i="0" u="none" strike="noStrike" kern="1200" cap="none" spc="0" normalizeH="0" baseline="0" noProof="1">
                <a:ln>
                  <a:noFill/>
                </a:ln>
                <a:gradFill>
                  <a:gsLst>
                    <a:gs pos="0">
                      <a:srgbClr val="7B32B2"/>
                    </a:gs>
                    <a:gs pos="100000">
                      <a:srgbClr val="401A5D"/>
                    </a:gs>
                  </a:gsLst>
                  <a:lin scaled="0"/>
                </a:gradFill>
                <a:effectLst/>
                <a:uLnTx/>
                <a:uFillTx/>
                <a:latin typeface="+mn-lt"/>
                <a:ea typeface="+mn-ea"/>
                <a:cs typeface="+mn-cs"/>
              </a:rPr>
              <a:t>程序</a:t>
            </a:r>
            <a:r>
              <a:rPr kumimoji="0" lang="en-US" altLang="zh-CN" sz="3200" b="0" i="0" u="none" strike="noStrike" kern="1200" cap="none" spc="0" normalizeH="0" baseline="0" noProof="1">
                <a:ln>
                  <a:noFill/>
                </a:ln>
                <a:gradFill>
                  <a:gsLst>
                    <a:gs pos="0">
                      <a:srgbClr val="7B32B2"/>
                    </a:gs>
                    <a:gs pos="100000">
                      <a:srgbClr val="401A5D"/>
                    </a:gs>
                  </a:gsLst>
                  <a:lin scaled="0"/>
                </a:gradFill>
                <a:effectLst/>
                <a:uLnTx/>
                <a:uFillTx/>
                <a:latin typeface="+mn-lt"/>
                <a:ea typeface="+mn-ea"/>
                <a:cs typeface="+mn-cs"/>
              </a:rPr>
              <a:t>=</a:t>
            </a:r>
            <a:r>
              <a:rPr kumimoji="0" lang="zh-CN" altLang="en-US" sz="3200" b="0" i="0" u="none" strike="noStrike" kern="1200" cap="none" spc="0" normalizeH="0" baseline="0" noProof="1">
                <a:ln>
                  <a:noFill/>
                </a:ln>
                <a:gradFill>
                  <a:gsLst>
                    <a:gs pos="0">
                      <a:srgbClr val="7B32B2"/>
                    </a:gs>
                    <a:gs pos="100000">
                      <a:srgbClr val="401A5D"/>
                    </a:gs>
                  </a:gsLst>
                  <a:lin scaled="0"/>
                </a:gradFill>
                <a:effectLst/>
                <a:uLnTx/>
                <a:uFillTx/>
                <a:latin typeface="+mn-lt"/>
                <a:ea typeface="+mn-ea"/>
                <a:cs typeface="+mn-cs"/>
              </a:rPr>
              <a:t>算法</a:t>
            </a:r>
            <a:r>
              <a:rPr kumimoji="0" lang="en-US" altLang="zh-CN" sz="3200" b="0" i="0" u="none" strike="noStrike" kern="1200" cap="none" spc="0" normalizeH="0" baseline="0" noProof="1">
                <a:ln>
                  <a:noFill/>
                </a:ln>
                <a:gradFill>
                  <a:gsLst>
                    <a:gs pos="0">
                      <a:srgbClr val="7B32B2"/>
                    </a:gs>
                    <a:gs pos="100000">
                      <a:srgbClr val="401A5D"/>
                    </a:gs>
                  </a:gsLst>
                  <a:lin scaled="0"/>
                </a:gradFill>
                <a:effectLst/>
                <a:uLnTx/>
                <a:uFillTx/>
                <a:latin typeface="+mn-lt"/>
                <a:ea typeface="+mn-ea"/>
                <a:cs typeface="+mn-cs"/>
              </a:rPr>
              <a:t>+</a:t>
            </a:r>
            <a:r>
              <a:rPr kumimoji="0" lang="zh-CN" altLang="en-US" sz="3200" b="0" i="0" u="none" strike="noStrike" kern="1200" cap="none" spc="0" normalizeH="0" baseline="0" noProof="1">
                <a:ln>
                  <a:noFill/>
                </a:ln>
                <a:gradFill>
                  <a:gsLst>
                    <a:gs pos="0">
                      <a:srgbClr val="7B32B2"/>
                    </a:gs>
                    <a:gs pos="100000">
                      <a:srgbClr val="401A5D"/>
                    </a:gs>
                  </a:gsLst>
                  <a:lin scaled="0"/>
                </a:gradFill>
                <a:effectLst/>
                <a:uLnTx/>
                <a:uFillTx/>
                <a:latin typeface="+mn-lt"/>
                <a:ea typeface="+mn-ea"/>
                <a:cs typeface="+mn-cs"/>
              </a:rPr>
              <a:t>数据结构</a:t>
            </a: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3200" b="1" i="0" u="none" strike="noStrike" kern="1200" cap="none" spc="0" normalizeH="0" baseline="0" noProof="1">
              <a:ln>
                <a:noFill/>
              </a:ln>
              <a:solidFill>
                <a:schemeClr val="tx1"/>
              </a:solidFill>
              <a:effectLst/>
              <a:uLnTx/>
              <a:uFillTx/>
              <a:latin typeface="黑体" panose="02010609060101010101" pitchFamily="49" charset="-122"/>
              <a:ea typeface="+mn-ea"/>
              <a:cs typeface="+mn-cs"/>
            </a:endParaRPr>
          </a:p>
        </p:txBody>
      </p:sp>
      <p:pic>
        <p:nvPicPr>
          <p:cNvPr id="6149" name="Picture 4"/>
          <p:cNvPicPr>
            <a:picLocks noChangeAspect="1"/>
          </p:cNvPicPr>
          <p:nvPr/>
        </p:nvPicPr>
        <p:blipFill>
          <a:blip r:embed="rId1"/>
          <a:stretch>
            <a:fillRect/>
          </a:stretch>
        </p:blipFill>
        <p:spPr>
          <a:xfrm>
            <a:off x="1436688" y="3706813"/>
            <a:ext cx="5903912" cy="2649537"/>
          </a:xfrm>
          <a:prstGeom prst="rect">
            <a:avLst/>
          </a:prstGeom>
          <a:noFill/>
          <a:ln w="9525">
            <a:noFill/>
          </a:ln>
        </p:spPr>
      </p:pic>
      <p:sp>
        <p:nvSpPr>
          <p:cNvPr id="12292" name="矩形 4"/>
          <p:cNvSpPr/>
          <p:nvPr/>
        </p:nvSpPr>
        <p:spPr>
          <a:xfrm>
            <a:off x="279400" y="236538"/>
            <a:ext cx="8531225" cy="706437"/>
          </a:xfrm>
          <a:prstGeom prst="rect">
            <a:avLst/>
          </a:prstGeom>
          <a:noFill/>
          <a:ln w="9525">
            <a:noFill/>
          </a:ln>
        </p:spPr>
        <p:txBody>
          <a:bodyPr anchor="t">
            <a:spAutoFit/>
          </a:bodyPr>
          <a:p>
            <a:r>
              <a:rPr lang="zh-CN" altLang="en-US" sz="4000" dirty="0">
                <a:latin typeface="黑体" panose="02010609060101010101" pitchFamily="49" charset="-122"/>
                <a:ea typeface="黑体" panose="02010609060101010101" pitchFamily="49" charset="-122"/>
              </a:rPr>
              <a:t>软件测试技术   </a:t>
            </a:r>
            <a:endParaRPr lang="zh-CN" altLang="en-US" sz="40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8003">
                                            <p:txEl>
                                              <p:pRg st="1" end="1"/>
                                            </p:txEl>
                                          </p:spTgt>
                                        </p:tgtEl>
                                        <p:attrNameLst>
                                          <p:attrName>style.visibility</p:attrName>
                                        </p:attrNameLst>
                                      </p:cBhvr>
                                      <p:to>
                                        <p:strVal val="visible"/>
                                      </p:to>
                                    </p:set>
                                    <p:anim calcmode="lin" valueType="num">
                                      <p:cBhvr additive="base">
                                        <p:cTn id="7" dur="500" fill="hold"/>
                                        <p:tgtEl>
                                          <p:spTgt spid="12800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80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8003">
                                            <p:txEl>
                                              <p:pRg st="2" end="2"/>
                                            </p:txEl>
                                          </p:spTgt>
                                        </p:tgtEl>
                                        <p:attrNameLst>
                                          <p:attrName>style.visibility</p:attrName>
                                        </p:attrNameLst>
                                      </p:cBhvr>
                                      <p:to>
                                        <p:strVal val="visible"/>
                                      </p:to>
                                    </p:set>
                                    <p:anim calcmode="lin" valueType="num">
                                      <p:cBhvr additive="base">
                                        <p:cTn id="13" dur="500" fill="hold"/>
                                        <p:tgtEl>
                                          <p:spTgt spid="12800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800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28003">
                                            <p:txEl>
                                              <p:pRg st="3" end="3"/>
                                            </p:txEl>
                                          </p:spTgt>
                                        </p:tgtEl>
                                        <p:attrNameLst>
                                          <p:attrName>style.visibility</p:attrName>
                                        </p:attrNameLst>
                                      </p:cBhvr>
                                      <p:to>
                                        <p:strVal val="visible"/>
                                      </p:to>
                                    </p:set>
                                    <p:anim calcmode="lin" valueType="num">
                                      <p:cBhvr additive="base">
                                        <p:cTn id="17" dur="500" fill="hold"/>
                                        <p:tgtEl>
                                          <p:spTgt spid="12800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80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149"/>
                                        </p:tgtEl>
                                        <p:attrNameLst>
                                          <p:attrName>style.visibility</p:attrName>
                                        </p:attrNameLst>
                                      </p:cBhvr>
                                      <p:to>
                                        <p:strVal val="visible"/>
                                      </p:to>
                                    </p:set>
                                    <p:anim calcmode="lin" valueType="num">
                                      <p:cBhvr additive="base">
                                        <p:cTn id="23" dur="500" fill="hold"/>
                                        <p:tgtEl>
                                          <p:spTgt spid="6149"/>
                                        </p:tgtEl>
                                        <p:attrNameLst>
                                          <p:attrName>ppt_x</p:attrName>
                                        </p:attrNameLst>
                                      </p:cBhvr>
                                      <p:tavLst>
                                        <p:tav tm="0">
                                          <p:val>
                                            <p:strVal val="#ppt_x"/>
                                          </p:val>
                                        </p:tav>
                                        <p:tav tm="100000">
                                          <p:val>
                                            <p:strVal val="#ppt_x"/>
                                          </p:val>
                                        </p:tav>
                                      </p:tavLst>
                                    </p:anim>
                                    <p:anim calcmode="lin" valueType="num">
                                      <p:cBhvr additive="base">
                                        <p:cTn id="24"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1"/>
          <p:cNvSpPr>
            <a:spLocks noGrp="1"/>
          </p:cNvSpPr>
          <p:nvPr>
            <p:ph type="title"/>
          </p:nvPr>
        </p:nvSpPr>
        <p:spPr/>
        <p:txBody>
          <a:bodyPr vert="horz" wrap="square" lIns="91440" tIns="45720" rIns="91440" bIns="45720" anchor="ctr"/>
          <a:p>
            <a:r>
              <a:rPr lang="en-US" altLang="zh-CN" dirty="0"/>
              <a:t>X</a:t>
            </a:r>
            <a:r>
              <a:rPr lang="zh-CN" altLang="en-US" dirty="0"/>
              <a:t>模型的特点</a:t>
            </a:r>
            <a:endParaRPr lang="zh-CN" altLang="en-US" dirty="0"/>
          </a:p>
        </p:txBody>
      </p:sp>
      <p:sp>
        <p:nvSpPr>
          <p:cNvPr id="23555" name="内容占位符 2"/>
          <p:cNvSpPr>
            <a:spLocks noGrp="1"/>
          </p:cNvSpPr>
          <p:nvPr>
            <p:ph idx="1"/>
          </p:nvPr>
        </p:nvSpPr>
        <p:spPr>
          <a:xfrm>
            <a:off x="425450" y="1341438"/>
            <a:ext cx="8229600" cy="4525962"/>
          </a:xfrm>
        </p:spPr>
        <p:txBody>
          <a:bodyPr vert="horz" wrap="square" lIns="91440" tIns="45720" rIns="91440" bIns="45720" anchor="t"/>
          <a:p>
            <a:r>
              <a:rPr lang="en-US" altLang="zh-CN" sz="4000" dirty="0"/>
              <a:t>X</a:t>
            </a:r>
            <a:r>
              <a:rPr lang="zh-CN" altLang="en-US" sz="4000" dirty="0"/>
              <a:t>模型还定位了探索性测试，这是不进行事先计划的</a:t>
            </a:r>
            <a:r>
              <a:rPr lang="zh-CN" altLang="en-US" sz="4000" dirty="0">
                <a:solidFill>
                  <a:srgbClr val="FF0000"/>
                </a:solidFill>
              </a:rPr>
              <a:t>特殊类型</a:t>
            </a:r>
            <a:r>
              <a:rPr lang="zh-CN" altLang="en-US" sz="4000" dirty="0"/>
              <a:t>的测试，这一方式往往能帮助有经验的测试人员在测试计划之外发现更多的软件错误。但这样可能对测试造成人力、物力和财力的浪费，对测试员的</a:t>
            </a:r>
            <a:r>
              <a:rPr lang="zh-CN" altLang="en-US" sz="4000" dirty="0">
                <a:solidFill>
                  <a:srgbClr val="00B050"/>
                </a:solidFill>
              </a:rPr>
              <a:t>熟练程度</a:t>
            </a:r>
            <a:r>
              <a:rPr lang="zh-CN" altLang="en-US" sz="4000" dirty="0"/>
              <a:t>要求比较</a:t>
            </a:r>
            <a:r>
              <a:rPr lang="zh-CN" altLang="en-US" sz="4000" dirty="0">
                <a:solidFill>
                  <a:srgbClr val="FF0000"/>
                </a:solidFill>
              </a:rPr>
              <a:t>高</a:t>
            </a:r>
            <a:r>
              <a:rPr lang="zh-CN" altLang="en-US" sz="4000" dirty="0"/>
              <a:t>。</a:t>
            </a:r>
            <a:endParaRPr lang="zh-CN" altLang="en-US" sz="4000" dirty="0"/>
          </a:p>
          <a:p>
            <a:endParaRPr lang="zh-CN" altLang="en-US" sz="40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内容占位符 2"/>
          <p:cNvSpPr>
            <a:spLocks noGrp="1"/>
          </p:cNvSpPr>
          <p:nvPr>
            <p:ph idx="1"/>
          </p:nvPr>
        </p:nvSpPr>
        <p:spPr>
          <a:xfrm>
            <a:off x="142875" y="1214438"/>
            <a:ext cx="8543925" cy="5240337"/>
          </a:xfrm>
        </p:spPr>
        <p:txBody>
          <a:bodyPr vert="horz" wrap="square" lIns="91440" tIns="45720" rIns="91440" bIns="45720" anchor="t"/>
          <a:p>
            <a:pPr>
              <a:buNone/>
            </a:pPr>
            <a:r>
              <a:rPr lang="en-US" altLang="zh-CN" sz="4000" dirty="0"/>
              <a:t>	</a:t>
            </a:r>
            <a:r>
              <a:rPr lang="zh-CN" altLang="en-US" sz="4000" dirty="0"/>
              <a:t>前置测试模型则体现了开发与测试的</a:t>
            </a:r>
            <a:r>
              <a:rPr lang="zh-CN" altLang="en-US" sz="4000" dirty="0">
                <a:solidFill>
                  <a:srgbClr val="FF0000"/>
                </a:solidFill>
              </a:rPr>
              <a:t>结合</a:t>
            </a:r>
            <a:r>
              <a:rPr lang="en-US" altLang="zh-CN" sz="4000" dirty="0"/>
              <a:t>,</a:t>
            </a:r>
            <a:r>
              <a:rPr lang="zh-CN" altLang="en-US" sz="4000" dirty="0"/>
              <a:t>要求对</a:t>
            </a:r>
            <a:r>
              <a:rPr lang="zh-CN" altLang="en-US" sz="4000" dirty="0">
                <a:solidFill>
                  <a:srgbClr val="FF0000"/>
                </a:solidFill>
              </a:rPr>
              <a:t>每一个</a:t>
            </a:r>
            <a:r>
              <a:rPr lang="zh-CN" altLang="en-US" sz="4000" dirty="0"/>
              <a:t>交付内容进行测试。前置测试模型是一个将测试和开发</a:t>
            </a:r>
            <a:r>
              <a:rPr lang="zh-CN" altLang="en-US" sz="4000" dirty="0">
                <a:solidFill>
                  <a:srgbClr val="FF0000"/>
                </a:solidFill>
              </a:rPr>
              <a:t>紧密结合</a:t>
            </a:r>
            <a:r>
              <a:rPr lang="zh-CN" altLang="en-US" sz="4000" dirty="0"/>
              <a:t>的模型，此模型将开发和测试的生命周期整合在一起，随项目开发生命周期从开始到结束</a:t>
            </a:r>
            <a:r>
              <a:rPr lang="zh-CN" altLang="en-US" sz="4000" dirty="0">
                <a:solidFill>
                  <a:srgbClr val="FF0000"/>
                </a:solidFill>
              </a:rPr>
              <a:t>每个关键</a:t>
            </a:r>
            <a:r>
              <a:rPr lang="zh-CN" altLang="en-US" sz="4000" dirty="0"/>
              <a:t>行为。</a:t>
            </a:r>
            <a:endParaRPr lang="en-US" altLang="zh-CN" sz="4000" dirty="0"/>
          </a:p>
          <a:p>
            <a:pPr>
              <a:buNone/>
            </a:pPr>
            <a:r>
              <a:rPr lang="en-US" altLang="zh-CN" sz="4000" dirty="0"/>
              <a:t> </a:t>
            </a:r>
            <a:endParaRPr lang="zh-CN" altLang="en-US" sz="4000" dirty="0"/>
          </a:p>
          <a:p>
            <a:pPr>
              <a:buNone/>
            </a:pPr>
            <a:endParaRPr lang="zh-CN" altLang="en-US" sz="4000" dirty="0"/>
          </a:p>
          <a:p>
            <a:pPr>
              <a:buNone/>
            </a:pPr>
            <a:endParaRPr lang="zh-CN" altLang="en-US" sz="4000" dirty="0"/>
          </a:p>
        </p:txBody>
      </p:sp>
      <p:sp>
        <p:nvSpPr>
          <p:cNvPr id="24579" name="矩形 4"/>
          <p:cNvSpPr/>
          <p:nvPr/>
        </p:nvSpPr>
        <p:spPr>
          <a:xfrm>
            <a:off x="0" y="285750"/>
            <a:ext cx="9144000" cy="708025"/>
          </a:xfrm>
          <a:prstGeom prst="rect">
            <a:avLst/>
          </a:prstGeom>
          <a:noFill/>
          <a:ln w="9525">
            <a:noFill/>
          </a:ln>
        </p:spPr>
        <p:txBody>
          <a:bodyPr>
            <a:spAutoFit/>
          </a:bodyPr>
          <a:p>
            <a:pPr eaLnBrk="1" hangingPunct="1"/>
            <a:r>
              <a:rPr lang="zh-CN" altLang="en-US" sz="4000" dirty="0">
                <a:latin typeface="黑体" panose="02010609060101010101" pitchFamily="49" charset="-122"/>
                <a:ea typeface="黑体" panose="02010609060101010101" pitchFamily="49" charset="-122"/>
              </a:rPr>
              <a:t> </a:t>
            </a:r>
            <a:r>
              <a:rPr lang="zh-CN" altLang="en-US" sz="4000" dirty="0">
                <a:latin typeface="Calibri" panose="020F0502020204030204" pitchFamily="34" charset="0"/>
              </a:rPr>
              <a:t>前置模型</a:t>
            </a:r>
            <a:endParaRPr lang="zh-CN" altLang="en-US" sz="4000" dirty="0">
              <a:latin typeface="黑体" panose="02010609060101010101" pitchFamily="49" charset="-122"/>
              <a:ea typeface="黑体" panose="02010609060101010101" pitchFamily="49"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2" name="图片 1"/>
          <p:cNvPicPr>
            <a:picLocks noChangeAspect="1"/>
          </p:cNvPicPr>
          <p:nvPr/>
        </p:nvPicPr>
        <p:blipFill>
          <a:blip r:embed="rId1"/>
          <a:stretch>
            <a:fillRect/>
          </a:stretch>
        </p:blipFill>
        <p:spPr>
          <a:xfrm>
            <a:off x="-15875" y="620713"/>
            <a:ext cx="9136063" cy="5765800"/>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1"/>
          <p:cNvSpPr>
            <a:spLocks noGrp="1"/>
          </p:cNvSpPr>
          <p:nvPr>
            <p:ph type="title"/>
          </p:nvPr>
        </p:nvSpPr>
        <p:spPr>
          <a:xfrm>
            <a:off x="250825" y="15875"/>
            <a:ext cx="8229600" cy="1143000"/>
          </a:xfrm>
        </p:spPr>
        <p:txBody>
          <a:bodyPr vert="horz" wrap="square" lIns="91440" tIns="45720" rIns="91440" bIns="45720" anchor="ctr"/>
          <a:p>
            <a:r>
              <a:rPr lang="zh-CN" altLang="en-US" dirty="0"/>
              <a:t>前置测试模型的特点</a:t>
            </a:r>
            <a:endParaRPr lang="zh-CN" altLang="en-US" dirty="0"/>
          </a:p>
        </p:txBody>
      </p:sp>
      <p:sp>
        <p:nvSpPr>
          <p:cNvPr id="3" name="内容占位符 2"/>
          <p:cNvSpPr>
            <a:spLocks noGrp="1"/>
          </p:cNvSpPr>
          <p:nvPr>
            <p:ph idx="1"/>
          </p:nvPr>
        </p:nvSpPr>
        <p:spPr/>
        <p:txBody>
          <a:bodyPr vert="horz" wrap="square" lIns="91440" tIns="45720" rIns="91440" bIns="45720" anchor="t"/>
          <a:p>
            <a:pPr>
              <a:buNone/>
            </a:pPr>
            <a:r>
              <a:rPr lang="zh-CN" altLang="en-US" dirty="0"/>
              <a:t>前置测试模型的特点：</a:t>
            </a:r>
            <a:endParaRPr lang="en-US" altLang="zh-CN" dirty="0"/>
          </a:p>
          <a:p>
            <a:pPr>
              <a:buNone/>
            </a:pPr>
            <a:r>
              <a:rPr lang="en-US" altLang="zh-CN" dirty="0"/>
              <a:t>A.</a:t>
            </a:r>
            <a:r>
              <a:rPr lang="zh-CN" altLang="en-US" dirty="0"/>
              <a:t>开发和测试相结合，</a:t>
            </a:r>
            <a:r>
              <a:rPr lang="zh-CN" altLang="en-US" dirty="0">
                <a:solidFill>
                  <a:srgbClr val="FF0000"/>
                </a:solidFill>
              </a:rPr>
              <a:t>标识</a:t>
            </a:r>
            <a:r>
              <a:rPr lang="zh-CN" altLang="en-US" dirty="0"/>
              <a:t>了项目生命周期从开始到结束之间的</a:t>
            </a:r>
            <a:r>
              <a:rPr lang="zh-CN" altLang="en-US" dirty="0">
                <a:solidFill>
                  <a:srgbClr val="FF0000"/>
                </a:solidFill>
              </a:rPr>
              <a:t>关键行为</a:t>
            </a:r>
            <a:r>
              <a:rPr lang="zh-CN" altLang="en-US" dirty="0"/>
              <a:t>，并且表示了这些行为在项目周期中的价值所在。</a:t>
            </a:r>
            <a:endParaRPr lang="zh-CN" altLang="en-US" dirty="0"/>
          </a:p>
          <a:p>
            <a:pPr>
              <a:buNone/>
            </a:pPr>
            <a:r>
              <a:rPr lang="en-US" altLang="zh-CN" dirty="0"/>
              <a:t>B.</a:t>
            </a:r>
            <a:r>
              <a:rPr lang="zh-CN" altLang="en-US" dirty="0"/>
              <a:t>对</a:t>
            </a:r>
            <a:r>
              <a:rPr lang="zh-CN" altLang="en-US" dirty="0">
                <a:solidFill>
                  <a:srgbClr val="FF0000"/>
                </a:solidFill>
              </a:rPr>
              <a:t>每一个</a:t>
            </a:r>
            <a:r>
              <a:rPr lang="zh-CN" altLang="en-US" dirty="0"/>
              <a:t>交付内容进行测试，在图中的可行性报告、业务需求说明、系统设计文档都是一些要测试的对象。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11" end="67"/>
                                            </p:txEl>
                                          </p:spTgt>
                                        </p:tgtEl>
                                        <p:attrNameLst>
                                          <p:attrName>style.visibility</p:attrName>
                                        </p:attrNameLst>
                                      </p:cBhvr>
                                      <p:to>
                                        <p:strVal val="visible"/>
                                      </p:to>
                                    </p:set>
                                    <p:anim calcmode="lin" valueType="num">
                                      <p:cBhvr additive="base">
                                        <p:cTn id="7" dur="500" fill="hold"/>
                                        <p:tgtEl>
                                          <p:spTgt spid="3">
                                            <p:txEl>
                                              <p:charRg st="11" end="6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11" end="6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67" end="117"/>
                                            </p:txEl>
                                          </p:spTgt>
                                        </p:tgtEl>
                                        <p:attrNameLst>
                                          <p:attrName>style.visibility</p:attrName>
                                        </p:attrNameLst>
                                      </p:cBhvr>
                                      <p:to>
                                        <p:strVal val="visible"/>
                                      </p:to>
                                    </p:set>
                                    <p:anim calcmode="lin" valueType="num">
                                      <p:cBhvr additive="base">
                                        <p:cTn id="13" dur="500" fill="hold"/>
                                        <p:tgtEl>
                                          <p:spTgt spid="3">
                                            <p:txEl>
                                              <p:charRg st="67" end="11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charRg st="67" end="11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1"/>
          <p:cNvSpPr>
            <a:spLocks noGrp="1"/>
          </p:cNvSpPr>
          <p:nvPr>
            <p:ph type="title"/>
          </p:nvPr>
        </p:nvSpPr>
        <p:spPr>
          <a:xfrm>
            <a:off x="323850" y="0"/>
            <a:ext cx="8229600" cy="1143000"/>
          </a:xfrm>
        </p:spPr>
        <p:txBody>
          <a:bodyPr vert="horz" wrap="square" lIns="91440" tIns="45720" rIns="91440" bIns="45720" anchor="ctr"/>
          <a:p>
            <a:r>
              <a:rPr lang="zh-CN" altLang="en-US" dirty="0"/>
              <a:t>前置测试模型的特点</a:t>
            </a:r>
            <a:endParaRPr lang="zh-CN" altLang="en-US" dirty="0"/>
          </a:p>
        </p:txBody>
      </p:sp>
      <p:sp>
        <p:nvSpPr>
          <p:cNvPr id="3" name="内容占位符 2"/>
          <p:cNvSpPr>
            <a:spLocks noGrp="1"/>
          </p:cNvSpPr>
          <p:nvPr>
            <p:ph idx="1"/>
          </p:nvPr>
        </p:nvSpPr>
        <p:spPr>
          <a:xfrm>
            <a:off x="323850" y="1268413"/>
            <a:ext cx="8229600" cy="4525962"/>
          </a:xfrm>
        </p:spPr>
        <p:txBody>
          <a:bodyPr vert="horz" wrap="square" lIns="91440" tIns="45720" rIns="91440" bIns="45720" anchor="t"/>
          <a:p>
            <a:pPr>
              <a:buNone/>
            </a:pPr>
            <a:r>
              <a:rPr lang="en-US" altLang="zh-CN" dirty="0"/>
              <a:t>C.</a:t>
            </a:r>
            <a:r>
              <a:rPr lang="zh-CN" altLang="en-US" dirty="0"/>
              <a:t>在设计阶段进行测试计划和测试设计，验收测试计划等。</a:t>
            </a:r>
            <a:endParaRPr lang="zh-CN" altLang="en-US" dirty="0"/>
          </a:p>
          <a:p>
            <a:pPr>
              <a:buNone/>
            </a:pPr>
            <a:r>
              <a:rPr lang="en-US" altLang="zh-CN" dirty="0"/>
              <a:t>D.</a:t>
            </a:r>
            <a:r>
              <a:rPr lang="zh-CN" altLang="en-US" dirty="0"/>
              <a:t>测试和开发结合在一起，将测试执行和开发结合在一起，并在开发阶段以编码</a:t>
            </a:r>
            <a:r>
              <a:rPr lang="en-US" altLang="zh-CN" dirty="0"/>
              <a:t>-</a:t>
            </a:r>
            <a:r>
              <a:rPr lang="zh-CN" altLang="en-US" dirty="0"/>
              <a:t>测试</a:t>
            </a:r>
            <a:r>
              <a:rPr lang="en-US" altLang="zh-CN" dirty="0"/>
              <a:t>-</a:t>
            </a:r>
            <a:r>
              <a:rPr lang="zh-CN" altLang="en-US" dirty="0"/>
              <a:t>编码</a:t>
            </a:r>
            <a:r>
              <a:rPr lang="en-US" altLang="zh-CN" dirty="0"/>
              <a:t>-</a:t>
            </a:r>
            <a:r>
              <a:rPr lang="zh-CN" altLang="en-US" dirty="0"/>
              <a:t>测试的方式来体现。一个程序片段也需要相关的集成测试，甚至有时还需要一些特殊测试，对于一个特定的程序片段，其测试的顺序可以按照</a:t>
            </a:r>
            <a:r>
              <a:rPr lang="en-US" altLang="zh-CN" dirty="0"/>
              <a:t>V</a:t>
            </a:r>
            <a:r>
              <a:rPr lang="zh-CN" altLang="en-US" dirty="0"/>
              <a:t>模型的规定，但其中还会交织一些程序片段的开发，而不是按阶段完全地隔离。</a:t>
            </a:r>
            <a:endParaRPr lang="zh-CN" altLang="en-US" dirty="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0" end="28"/>
                                            </p:txEl>
                                          </p:spTgt>
                                        </p:tgtEl>
                                        <p:attrNameLst>
                                          <p:attrName>style.visibility</p:attrName>
                                        </p:attrNameLst>
                                      </p:cBhvr>
                                      <p:to>
                                        <p:strVal val="visible"/>
                                      </p:to>
                                    </p:set>
                                    <p:anim calcmode="lin" valueType="num">
                                      <p:cBhvr additive="base">
                                        <p:cTn id="7" dur="500" fill="hold"/>
                                        <p:tgtEl>
                                          <p:spTgt spid="3">
                                            <p:txEl>
                                              <p:charRg st="0" end="2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0" end="2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28" end="170"/>
                                            </p:txEl>
                                          </p:spTgt>
                                        </p:tgtEl>
                                        <p:attrNameLst>
                                          <p:attrName>style.visibility</p:attrName>
                                        </p:attrNameLst>
                                      </p:cBhvr>
                                      <p:to>
                                        <p:strVal val="visible"/>
                                      </p:to>
                                    </p:set>
                                    <p:anim calcmode="lin" valueType="num">
                                      <p:cBhvr additive="base">
                                        <p:cTn id="13" dur="500" fill="hold"/>
                                        <p:tgtEl>
                                          <p:spTgt spid="3">
                                            <p:txEl>
                                              <p:charRg st="28" end="17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charRg st="28" end="17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内容占位符 2"/>
          <p:cNvSpPr>
            <a:spLocks noGrp="1"/>
          </p:cNvSpPr>
          <p:nvPr>
            <p:ph idx="1"/>
          </p:nvPr>
        </p:nvSpPr>
        <p:spPr>
          <a:xfrm>
            <a:off x="142875" y="1214438"/>
            <a:ext cx="8543925" cy="5240337"/>
          </a:xfrm>
        </p:spPr>
        <p:txBody>
          <a:bodyPr vert="horz" wrap="square" lIns="91440" tIns="45720" rIns="91440" bIns="45720" anchor="t"/>
          <a:p>
            <a:pPr>
              <a:buNone/>
            </a:pPr>
            <a:r>
              <a:rPr lang="en-US" altLang="zh-CN" sz="2800" dirty="0"/>
              <a:t>E.</a:t>
            </a:r>
            <a:r>
              <a:rPr lang="zh-CN" altLang="en-US" sz="2800" dirty="0"/>
              <a:t>让验收测试和技术测试保持</a:t>
            </a:r>
            <a:r>
              <a:rPr lang="zh-CN" altLang="en-US" sz="2800" dirty="0">
                <a:solidFill>
                  <a:srgbClr val="FF0000"/>
                </a:solidFill>
              </a:rPr>
              <a:t>相互独立</a:t>
            </a:r>
            <a:r>
              <a:rPr lang="zh-CN" altLang="en-US" sz="2800" dirty="0"/>
              <a:t>，验收测试既可以在实施阶段的第一步来执行，也可以在开发阶段的最后一步执行。</a:t>
            </a:r>
            <a:endParaRPr lang="en-US" altLang="zh-CN" sz="2800" dirty="0"/>
          </a:p>
          <a:p>
            <a:pPr>
              <a:buNone/>
            </a:pPr>
            <a:r>
              <a:rPr lang="en-US" altLang="zh-CN" sz="2800" dirty="0"/>
              <a:t>F.</a:t>
            </a:r>
            <a:r>
              <a:rPr lang="zh-CN" altLang="en-US" sz="2800" dirty="0">
                <a:solidFill>
                  <a:srgbClr val="FF0000"/>
                </a:solidFill>
              </a:rPr>
              <a:t>反复交替</a:t>
            </a:r>
            <a:r>
              <a:rPr lang="zh-CN" altLang="en-US" sz="2800" dirty="0"/>
              <a:t>的开发和测试，在项目中从很多方面可以看到变更的发生，例如需要重新访问前一阶段的内容，或者地跟踪并纠正以前提交的内容，修复错误，排除多余的成分，以及增加新发现的功能，等等。</a:t>
            </a:r>
            <a:endParaRPr lang="en-US" altLang="zh-CN" sz="2800" dirty="0"/>
          </a:p>
          <a:p>
            <a:pPr>
              <a:buNone/>
            </a:pPr>
            <a:r>
              <a:rPr lang="en-US" altLang="zh-CN" sz="2800" dirty="0"/>
              <a:t>G.</a:t>
            </a:r>
            <a:r>
              <a:rPr lang="zh-CN" altLang="en-US" sz="2800" dirty="0"/>
              <a:t>发现内在的价值</a:t>
            </a:r>
            <a:r>
              <a:rPr lang="en-US" altLang="zh-CN" sz="2800" dirty="0"/>
              <a:t>,</a:t>
            </a:r>
            <a:r>
              <a:rPr lang="zh-CN" altLang="en-US" sz="2800" dirty="0"/>
              <a:t>前置测试能给需要使用测试技术的开发人员、测试人员、项目经理和用户等带来很多不同于传统方法的</a:t>
            </a:r>
            <a:r>
              <a:rPr lang="zh-CN" altLang="en-US" sz="2800" dirty="0">
                <a:solidFill>
                  <a:srgbClr val="FF0000"/>
                </a:solidFill>
              </a:rPr>
              <a:t>内在</a:t>
            </a:r>
            <a:r>
              <a:rPr lang="zh-CN" altLang="en-US" sz="2800" dirty="0"/>
              <a:t>的价值。</a:t>
            </a:r>
            <a:endParaRPr lang="zh-CN" altLang="en-US" sz="2800" dirty="0"/>
          </a:p>
          <a:p>
            <a:pPr>
              <a:buNone/>
            </a:pPr>
            <a:endParaRPr lang="zh-CN" altLang="en-US" sz="2800" dirty="0"/>
          </a:p>
          <a:p>
            <a:pPr>
              <a:buNone/>
            </a:pPr>
            <a:endParaRPr lang="zh-CN" altLang="en-US" sz="2800" dirty="0"/>
          </a:p>
        </p:txBody>
      </p:sp>
      <p:sp>
        <p:nvSpPr>
          <p:cNvPr id="28675" name="矩形 4"/>
          <p:cNvSpPr/>
          <p:nvPr/>
        </p:nvSpPr>
        <p:spPr>
          <a:xfrm>
            <a:off x="0" y="285750"/>
            <a:ext cx="9144000" cy="708025"/>
          </a:xfrm>
          <a:prstGeom prst="rect">
            <a:avLst/>
          </a:prstGeom>
          <a:noFill/>
          <a:ln w="9525">
            <a:noFill/>
          </a:ln>
        </p:spPr>
        <p:txBody>
          <a:bodyPr>
            <a:spAutoFit/>
          </a:bodyPr>
          <a:p>
            <a:pPr eaLnBrk="1" hangingPunct="1"/>
            <a:r>
              <a:rPr lang="zh-CN" altLang="en-US" sz="4000" dirty="0">
                <a:latin typeface="Calibri" panose="020F0502020204030204" pitchFamily="34" charset="0"/>
              </a:rPr>
              <a:t>前置测试模型的特点</a:t>
            </a:r>
            <a:endParaRPr lang="zh-CN" altLang="en-US" sz="40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06">
                                            <p:txEl>
                                              <p:charRg st="0" end="56"/>
                                            </p:txEl>
                                          </p:spTgt>
                                        </p:tgtEl>
                                        <p:attrNameLst>
                                          <p:attrName>style.visibility</p:attrName>
                                        </p:attrNameLst>
                                      </p:cBhvr>
                                      <p:to>
                                        <p:strVal val="visible"/>
                                      </p:to>
                                    </p:set>
                                    <p:anim calcmode="lin" valueType="num">
                                      <p:cBhvr additive="base">
                                        <p:cTn id="7" dur="500" fill="hold"/>
                                        <p:tgtEl>
                                          <p:spTgt spid="21506">
                                            <p:txEl>
                                              <p:charRg st="0" end="5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6">
                                            <p:txEl>
                                              <p:charRg st="0" end="5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506">
                                            <p:txEl>
                                              <p:charRg st="56" end="148"/>
                                            </p:txEl>
                                          </p:spTgt>
                                        </p:tgtEl>
                                        <p:attrNameLst>
                                          <p:attrName>style.visibility</p:attrName>
                                        </p:attrNameLst>
                                      </p:cBhvr>
                                      <p:to>
                                        <p:strVal val="visible"/>
                                      </p:to>
                                    </p:set>
                                    <p:anim calcmode="lin" valueType="num">
                                      <p:cBhvr additive="base">
                                        <p:cTn id="13" dur="500" fill="hold"/>
                                        <p:tgtEl>
                                          <p:spTgt spid="21506">
                                            <p:txEl>
                                              <p:charRg st="56" end="14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506">
                                            <p:txEl>
                                              <p:charRg st="56" end="14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506">
                                            <p:txEl>
                                              <p:charRg st="148" end="210"/>
                                            </p:txEl>
                                          </p:spTgt>
                                        </p:tgtEl>
                                        <p:attrNameLst>
                                          <p:attrName>style.visibility</p:attrName>
                                        </p:attrNameLst>
                                      </p:cBhvr>
                                      <p:to>
                                        <p:strVal val="visible"/>
                                      </p:to>
                                    </p:set>
                                    <p:anim calcmode="lin" valueType="num">
                                      <p:cBhvr additive="base">
                                        <p:cTn id="19" dur="500" fill="hold"/>
                                        <p:tgtEl>
                                          <p:spTgt spid="21506">
                                            <p:txEl>
                                              <p:charRg st="148" end="21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506">
                                            <p:txEl>
                                              <p:charRg st="148" end="2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p:nvPr>
        </p:nvSpPr>
        <p:spPr/>
        <p:txBody>
          <a:bodyPr vert="horz" wrap="square" lIns="91440" tIns="45720" rIns="91440" bIns="45720" anchor="ctr"/>
          <a:p>
            <a:r>
              <a:rPr lang="zh-CN" altLang="en-US" dirty="0"/>
              <a:t>总结</a:t>
            </a:r>
            <a:endParaRPr lang="zh-CN" altLang="en-US" dirty="0"/>
          </a:p>
        </p:txBody>
      </p:sp>
      <p:sp>
        <p:nvSpPr>
          <p:cNvPr id="29699" name="内容占位符 2"/>
          <p:cNvSpPr>
            <a:spLocks noGrp="1"/>
          </p:cNvSpPr>
          <p:nvPr>
            <p:ph idx="1"/>
          </p:nvPr>
        </p:nvSpPr>
        <p:spPr>
          <a:xfrm>
            <a:off x="422275" y="1358900"/>
            <a:ext cx="8229600" cy="4525963"/>
          </a:xfrm>
        </p:spPr>
        <p:txBody>
          <a:bodyPr vert="horz" wrap="square" lIns="91440" tIns="45720" rIns="91440" bIns="45720" anchor="t"/>
          <a:p>
            <a:pPr>
              <a:buNone/>
            </a:pPr>
            <a:endParaRPr lang="zh-CN" altLang="en-US" sz="4000" dirty="0"/>
          </a:p>
          <a:p>
            <a:pPr>
              <a:buNone/>
            </a:pPr>
            <a:r>
              <a:rPr lang="en-US" altLang="zh-CN" sz="4000" dirty="0"/>
              <a:t>	</a:t>
            </a:r>
            <a:r>
              <a:rPr lang="zh-CN" altLang="en-US" sz="4000" dirty="0"/>
              <a:t>在实际的工作中，灵活运用各种模型的优点，在</a:t>
            </a:r>
            <a:r>
              <a:rPr lang="en-US" altLang="zh-CN" sz="4000" dirty="0"/>
              <a:t>W</a:t>
            </a:r>
            <a:r>
              <a:rPr lang="zh-CN" altLang="en-US" sz="4000" dirty="0"/>
              <a:t>模型框架下，运用</a:t>
            </a:r>
            <a:r>
              <a:rPr lang="en-US" altLang="zh-CN" sz="4000" dirty="0"/>
              <a:t>H</a:t>
            </a:r>
            <a:r>
              <a:rPr lang="zh-CN" altLang="en-US" sz="4000" dirty="0"/>
              <a:t>模型的思想进行独立的测试，并同时将测试和开发紧密结合，寻找恰当的就绪点开始测试并</a:t>
            </a:r>
            <a:r>
              <a:rPr lang="zh-CN" altLang="en-US" sz="4000" dirty="0">
                <a:solidFill>
                  <a:srgbClr val="FF0000"/>
                </a:solidFill>
              </a:rPr>
              <a:t>反复迭代</a:t>
            </a:r>
            <a:r>
              <a:rPr lang="zh-CN" altLang="en-US" sz="4000" dirty="0"/>
              <a:t>测试，</a:t>
            </a:r>
            <a:r>
              <a:rPr lang="zh-CN" altLang="en-US" sz="4000" dirty="0">
                <a:solidFill>
                  <a:srgbClr val="FF0000"/>
                </a:solidFill>
              </a:rPr>
              <a:t>最终保证按期完成预定目标</a:t>
            </a:r>
            <a:r>
              <a:rPr lang="zh-CN" altLang="en-US" sz="4000" dirty="0"/>
              <a:t>。</a:t>
            </a:r>
            <a:endParaRPr lang="zh-CN" altLang="en-US" sz="4000" dirty="0"/>
          </a:p>
          <a:p>
            <a:endParaRPr lang="zh-CN" altLang="en-US" sz="40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矩形 4"/>
          <p:cNvSpPr/>
          <p:nvPr/>
        </p:nvSpPr>
        <p:spPr>
          <a:xfrm>
            <a:off x="0" y="0"/>
            <a:ext cx="9144000" cy="708025"/>
          </a:xfrm>
          <a:prstGeom prst="rect">
            <a:avLst/>
          </a:prstGeom>
          <a:noFill/>
          <a:ln w="9525">
            <a:noFill/>
          </a:ln>
        </p:spPr>
        <p:txBody>
          <a:bodyPr>
            <a:spAutoFit/>
          </a:bodyPr>
          <a:p>
            <a:pPr eaLnBrk="1" hangingPunct="1"/>
            <a:r>
              <a:rPr lang="zh-CN" altLang="en-US" sz="4000" dirty="0">
                <a:latin typeface="黑体" panose="02010609060101010101" pitchFamily="49" charset="-122"/>
                <a:ea typeface="黑体" panose="02010609060101010101" pitchFamily="49" charset="-122"/>
              </a:rPr>
              <a:t> </a:t>
            </a:r>
            <a:r>
              <a:rPr lang="zh-CN" altLang="en-US" sz="4000" dirty="0">
                <a:latin typeface="Calibri" panose="020F0502020204030204" pitchFamily="34" charset="0"/>
              </a:rPr>
              <a:t>软件测试过程模型</a:t>
            </a:r>
            <a:endParaRPr lang="zh-CN" altLang="en-US" sz="4000" dirty="0">
              <a:latin typeface="黑体" panose="02010609060101010101" pitchFamily="49" charset="-122"/>
              <a:ea typeface="黑体" panose="02010609060101010101" pitchFamily="49" charset="-122"/>
            </a:endParaRPr>
          </a:p>
        </p:txBody>
      </p:sp>
      <p:sp>
        <p:nvSpPr>
          <p:cNvPr id="8195" name="矩形 6"/>
          <p:cNvSpPr/>
          <p:nvPr/>
        </p:nvSpPr>
        <p:spPr>
          <a:xfrm>
            <a:off x="241300" y="1628775"/>
            <a:ext cx="8661400" cy="8401050"/>
          </a:xfrm>
          <a:prstGeom prst="rect">
            <a:avLst/>
          </a:prstGeom>
          <a:noFill/>
          <a:ln w="9525">
            <a:noFill/>
          </a:ln>
        </p:spPr>
        <p:txBody>
          <a:bodyPr>
            <a:spAutoFit/>
          </a:bodyPr>
          <a:p>
            <a:pPr eaLnBrk="1" hangingPunct="1">
              <a:lnSpc>
                <a:spcPct val="150000"/>
              </a:lnSpc>
            </a:pPr>
            <a:r>
              <a:rPr lang="zh-CN" altLang="en-US" dirty="0">
                <a:latin typeface="Calibri" panose="020F0502020204030204" pitchFamily="34" charset="0"/>
              </a:rPr>
              <a:t>       软件开发的几十年中产生了很多的优秀模型，比如瀑布模型、螺旋模型、增量模型、迭代模型等，那么软件测试又有哪些模型可以指导我们进行工作呢？下面我们把一些主要的模型给大家介绍一下。</a:t>
            </a:r>
            <a:endParaRPr lang="zh-CN" altLang="en-US" dirty="0">
              <a:latin typeface="Calibri" panose="020F0502020204030204" pitchFamily="34" charset="0"/>
            </a:endParaRPr>
          </a:p>
          <a:p>
            <a:pPr eaLnBrk="1" hangingPunct="1">
              <a:lnSpc>
                <a:spcPct val="150000"/>
              </a:lnSpc>
            </a:pPr>
            <a:endParaRPr lang="en-US" altLang="zh-CN" dirty="0">
              <a:latin typeface="Calibri" panose="020F0502020204030204" pitchFamily="34" charset="0"/>
            </a:endParaRPr>
          </a:p>
          <a:p>
            <a:pPr eaLnBrk="1" hangingPunct="1">
              <a:lnSpc>
                <a:spcPct val="150000"/>
              </a:lnSpc>
            </a:pPr>
            <a:endParaRPr lang="zh-CN" altLang="en-US" dirty="0">
              <a:latin typeface="Calibri" panose="020F0502020204030204" pitchFamily="34" charset="0"/>
            </a:endParaRPr>
          </a:p>
          <a:p>
            <a:pPr eaLnBrk="1" hangingPunct="1">
              <a:lnSpc>
                <a:spcPct val="150000"/>
              </a:lnSpc>
            </a:pPr>
            <a:endParaRPr lang="en-US" altLang="zh-CN" dirty="0">
              <a:latin typeface="Calibri" panose="020F0502020204030204" pitchFamily="34" charset="0"/>
            </a:endParaRPr>
          </a:p>
          <a:p>
            <a:pPr eaLnBrk="1" hangingPunct="1">
              <a:lnSpc>
                <a:spcPct val="150000"/>
              </a:lnSpc>
            </a:pPr>
            <a:r>
              <a:rPr lang="en-US" altLang="zh-CN" dirty="0">
                <a:latin typeface="Calibri" panose="020F0502020204030204" pitchFamily="34" charset="0"/>
              </a:rPr>
              <a:t>     </a:t>
            </a:r>
            <a:endParaRPr lang="en-US" altLang="zh-CN" dirty="0">
              <a:latin typeface="Calibri" panose="020F0502020204030204" pitchFamily="34" charset="0"/>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内容占位符 2"/>
          <p:cNvSpPr>
            <a:spLocks noGrp="1"/>
          </p:cNvSpPr>
          <p:nvPr>
            <p:ph idx="1"/>
          </p:nvPr>
        </p:nvSpPr>
        <p:spPr>
          <a:xfrm>
            <a:off x="47625" y="1196975"/>
            <a:ext cx="9001125" cy="5526088"/>
          </a:xfrm>
        </p:spPr>
        <p:txBody>
          <a:bodyPr vert="horz" wrap="square" lIns="91440" tIns="45720" rIns="91440" bIns="45720" anchor="t"/>
          <a:p>
            <a:pPr>
              <a:buNone/>
            </a:pPr>
            <a:r>
              <a:rPr lang="en-US" altLang="zh-CN" sz="3600" dirty="0"/>
              <a:t>	</a:t>
            </a:r>
            <a:r>
              <a:rPr lang="en-US" altLang="zh-CN" sz="3600" b="1" dirty="0"/>
              <a:t>V</a:t>
            </a:r>
            <a:r>
              <a:rPr lang="zh-CN" altLang="en-US" sz="3600" b="1" dirty="0"/>
              <a:t>模型</a:t>
            </a:r>
            <a:r>
              <a:rPr lang="zh-CN" altLang="en-US" sz="3600" dirty="0"/>
              <a:t>是</a:t>
            </a:r>
            <a:r>
              <a:rPr lang="zh-CN" altLang="en-US" sz="3600" dirty="0">
                <a:solidFill>
                  <a:srgbClr val="0070C0"/>
                </a:solidFill>
              </a:rPr>
              <a:t>最具有代表意义</a:t>
            </a:r>
            <a:r>
              <a:rPr lang="zh-CN" altLang="en-US" sz="3600" dirty="0"/>
              <a:t>的</a:t>
            </a:r>
            <a:r>
              <a:rPr lang="zh-CN" altLang="en-US" sz="3600" dirty="0">
                <a:solidFill>
                  <a:srgbClr val="0070C0"/>
                </a:solidFill>
              </a:rPr>
              <a:t>测试模型</a:t>
            </a:r>
            <a:r>
              <a:rPr lang="zh-CN" altLang="en-US" sz="3600" dirty="0"/>
              <a:t>。它是</a:t>
            </a:r>
            <a:r>
              <a:rPr lang="zh-CN" altLang="en-US" sz="3600" dirty="0">
                <a:solidFill>
                  <a:srgbClr val="0070C0"/>
                </a:solidFill>
              </a:rPr>
              <a:t>软件开发瀑布模型</a:t>
            </a:r>
            <a:r>
              <a:rPr lang="zh-CN" altLang="en-US" sz="3600" dirty="0"/>
              <a:t>的变种，它反映了</a:t>
            </a:r>
            <a:r>
              <a:rPr lang="zh-CN" altLang="en-US" sz="3600" b="1" dirty="0"/>
              <a:t>测试活动</a:t>
            </a:r>
            <a:r>
              <a:rPr lang="zh-CN" altLang="en-US" sz="3600" dirty="0"/>
              <a:t>与</a:t>
            </a:r>
            <a:r>
              <a:rPr lang="zh-CN" altLang="en-US" sz="3600" b="1" dirty="0"/>
              <a:t>分析</a:t>
            </a:r>
            <a:r>
              <a:rPr lang="zh-CN" altLang="en-US" sz="3600" dirty="0"/>
              <a:t>和</a:t>
            </a:r>
            <a:r>
              <a:rPr lang="zh-CN" altLang="en-US" sz="3600" b="1" dirty="0"/>
              <a:t>设计</a:t>
            </a:r>
            <a:r>
              <a:rPr lang="zh-CN" altLang="en-US" sz="3600" dirty="0"/>
              <a:t>的关系。</a:t>
            </a:r>
            <a:endParaRPr lang="en-US" altLang="zh-CN" sz="3600" dirty="0"/>
          </a:p>
          <a:p>
            <a:pPr>
              <a:buNone/>
            </a:pPr>
            <a:r>
              <a:rPr lang="en-US" altLang="zh-CN" sz="3600" dirty="0"/>
              <a:t>	</a:t>
            </a:r>
            <a:r>
              <a:rPr lang="en-US" altLang="zh-CN" sz="3600" b="1" dirty="0"/>
              <a:t>V</a:t>
            </a:r>
            <a:r>
              <a:rPr lang="zh-CN" altLang="en-US" sz="3600" b="1" dirty="0"/>
              <a:t>模型</a:t>
            </a:r>
            <a:r>
              <a:rPr lang="zh-CN" altLang="en-US" sz="3600" dirty="0"/>
              <a:t>中的过程</a:t>
            </a:r>
            <a:r>
              <a:rPr lang="zh-CN" altLang="en-US" sz="3600" dirty="0">
                <a:solidFill>
                  <a:srgbClr val="00B050"/>
                </a:solidFill>
              </a:rPr>
              <a:t>从左到右</a:t>
            </a:r>
            <a:r>
              <a:rPr lang="zh-CN" altLang="en-US" sz="3600" dirty="0"/>
              <a:t>，描述了基本的开发过程和测试行为。</a:t>
            </a:r>
            <a:r>
              <a:rPr lang="en-US" altLang="zh-CN" sz="3600" dirty="0"/>
              <a:t>V</a:t>
            </a:r>
            <a:r>
              <a:rPr lang="zh-CN" altLang="en-US" sz="3600" dirty="0"/>
              <a:t>模型的</a:t>
            </a:r>
            <a:r>
              <a:rPr lang="zh-CN" altLang="en-US" sz="3600" dirty="0">
                <a:solidFill>
                  <a:srgbClr val="FF0000"/>
                </a:solidFill>
              </a:rPr>
              <a:t>价值</a:t>
            </a:r>
            <a:r>
              <a:rPr lang="zh-CN" altLang="en-US" sz="3600" dirty="0"/>
              <a:t>在于它非常</a:t>
            </a:r>
            <a:r>
              <a:rPr lang="zh-CN" altLang="en-US" sz="3600" dirty="0">
                <a:solidFill>
                  <a:srgbClr val="00B050"/>
                </a:solidFill>
              </a:rPr>
              <a:t>明确</a:t>
            </a:r>
            <a:r>
              <a:rPr lang="zh-CN" altLang="en-US" sz="3600" dirty="0"/>
              <a:t>地标明了测试过程中存在的</a:t>
            </a:r>
            <a:r>
              <a:rPr lang="zh-CN" altLang="en-US" sz="3600" dirty="0">
                <a:solidFill>
                  <a:srgbClr val="FF0000"/>
                </a:solidFill>
              </a:rPr>
              <a:t>不同级别</a:t>
            </a:r>
            <a:r>
              <a:rPr lang="zh-CN" altLang="en-US" sz="3600" dirty="0"/>
              <a:t>，并且</a:t>
            </a:r>
            <a:r>
              <a:rPr lang="zh-CN" altLang="en-US" sz="3600" dirty="0">
                <a:solidFill>
                  <a:srgbClr val="00B050"/>
                </a:solidFill>
              </a:rPr>
              <a:t>清楚</a:t>
            </a:r>
            <a:r>
              <a:rPr lang="zh-CN" altLang="en-US" sz="3600" dirty="0"/>
              <a:t>地描述了这些测试阶段和开发过程期间各阶段的对应关系。</a:t>
            </a:r>
            <a:endParaRPr lang="zh-CN" altLang="en-US" sz="3600" dirty="0"/>
          </a:p>
        </p:txBody>
      </p:sp>
      <p:sp>
        <p:nvSpPr>
          <p:cNvPr id="9219" name="矩形 4"/>
          <p:cNvSpPr/>
          <p:nvPr/>
        </p:nvSpPr>
        <p:spPr>
          <a:xfrm>
            <a:off x="0" y="285750"/>
            <a:ext cx="9144000" cy="708025"/>
          </a:xfrm>
          <a:prstGeom prst="rect">
            <a:avLst/>
          </a:prstGeom>
          <a:noFill/>
          <a:ln w="9525">
            <a:noFill/>
          </a:ln>
        </p:spPr>
        <p:txBody>
          <a:bodyPr>
            <a:spAutoFit/>
          </a:bodyPr>
          <a:p>
            <a:pPr eaLnBrk="1" hangingPunct="1"/>
            <a:r>
              <a:rPr lang="zh-CN" altLang="en-US" sz="4000" dirty="0">
                <a:latin typeface="黑体" panose="02010609060101010101" pitchFamily="49" charset="-122"/>
                <a:ea typeface="黑体" panose="02010609060101010101" pitchFamily="49" charset="-122"/>
              </a:rPr>
              <a:t> </a:t>
            </a:r>
            <a:r>
              <a:rPr lang="en-US" altLang="zh-CN" sz="4000" dirty="0">
                <a:latin typeface="Calibri" panose="020F0502020204030204" pitchFamily="34" charset="0"/>
              </a:rPr>
              <a:t>V</a:t>
            </a:r>
            <a:r>
              <a:rPr lang="zh-CN" altLang="en-US" sz="4000" dirty="0">
                <a:latin typeface="Calibri" panose="020F0502020204030204" pitchFamily="34" charset="0"/>
              </a:rPr>
              <a:t>模型</a:t>
            </a:r>
            <a:endParaRPr lang="zh-CN" altLang="en-US" sz="4000" dirty="0">
              <a:latin typeface="黑体" panose="02010609060101010101" pitchFamily="49" charset="-122"/>
              <a:ea typeface="黑体" panose="02010609060101010101" pitchFamily="49"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内容占位符 3" descr="图2-1V模型.jpg"/>
          <p:cNvPicPr>
            <a:picLocks noGrp="1" noChangeAspect="1"/>
          </p:cNvPicPr>
          <p:nvPr>
            <p:ph idx="1"/>
          </p:nvPr>
        </p:nvPicPr>
        <p:blipFill>
          <a:blip r:embed="rId1"/>
          <a:srcRect/>
          <a:stretch>
            <a:fillRect/>
          </a:stretch>
        </p:blipFill>
        <p:spPr>
          <a:xfrm>
            <a:off x="395288" y="1012825"/>
            <a:ext cx="8355012" cy="5689600"/>
          </a:xfrm>
        </p:spPr>
      </p:pic>
      <p:sp>
        <p:nvSpPr>
          <p:cNvPr id="10243" name="矩形 4"/>
          <p:cNvSpPr/>
          <p:nvPr/>
        </p:nvSpPr>
        <p:spPr>
          <a:xfrm>
            <a:off x="179388" y="334963"/>
            <a:ext cx="9144000" cy="708025"/>
          </a:xfrm>
          <a:prstGeom prst="rect">
            <a:avLst/>
          </a:prstGeom>
          <a:noFill/>
          <a:ln w="9525">
            <a:noFill/>
          </a:ln>
        </p:spPr>
        <p:txBody>
          <a:bodyPr>
            <a:spAutoFit/>
          </a:bodyPr>
          <a:p>
            <a:pPr eaLnBrk="1" hangingPunct="1"/>
            <a:r>
              <a:rPr lang="zh-CN" altLang="en-US" sz="4000" dirty="0">
                <a:latin typeface="黑体" panose="02010609060101010101" pitchFamily="49" charset="-122"/>
                <a:ea typeface="黑体" panose="02010609060101010101" pitchFamily="49" charset="-122"/>
              </a:rPr>
              <a:t> </a:t>
            </a:r>
            <a:r>
              <a:rPr lang="en-US" altLang="zh-CN" sz="4000" dirty="0">
                <a:latin typeface="Calibri" panose="020F0502020204030204" pitchFamily="34" charset="0"/>
              </a:rPr>
              <a:t>V</a:t>
            </a:r>
            <a:r>
              <a:rPr lang="zh-CN" altLang="en-US" sz="4000" dirty="0">
                <a:latin typeface="Calibri" panose="020F0502020204030204" pitchFamily="34" charset="0"/>
              </a:rPr>
              <a:t>模型</a:t>
            </a:r>
            <a:endParaRPr lang="zh-CN" altLang="en-US" sz="40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4020" name="AutoShape 4"/>
          <p:cNvSpPr/>
          <p:nvPr/>
        </p:nvSpPr>
        <p:spPr>
          <a:xfrm>
            <a:off x="558800" y="1311275"/>
            <a:ext cx="4013200" cy="533400"/>
          </a:xfrm>
          <a:prstGeom prst="roundRect">
            <a:avLst>
              <a:gd name="adj" fmla="val 16667"/>
            </a:avLst>
          </a:prstGeom>
          <a:solidFill>
            <a:srgbClr val="308CC4"/>
          </a:solidFill>
          <a:ln w="9525"/>
          <a:scene3d>
            <a:camera prst="legacyPerspectiveTop">
              <a:rot lat="0" lon="0" rev="0"/>
            </a:camera>
            <a:lightRig rig="legacyFlat3" dir="b"/>
          </a:scene3d>
          <a:sp3d extrusionH="887400" prstMaterial="legacyMatte">
            <a:bevelT w="13500" h="13500" prst="angle"/>
            <a:bevelB w="13500" h="13500" prst="angle"/>
            <a:extrusionClr>
              <a:srgbClr val="308CC4"/>
            </a:extrusionClr>
          </a:sp3d>
        </p:spPr>
        <p:txBody>
          <a:bodyPr wrap="none" anchor="ctr">
            <a:flatTx/>
          </a:bodyPr>
          <a:p>
            <a:r>
              <a:rPr lang="zh-CN" altLang="en-US" sz="2800" dirty="0">
                <a:solidFill>
                  <a:schemeClr val="bg1"/>
                </a:solidFill>
                <a:latin typeface="Calibri" panose="020F0502020204030204" pitchFamily="34" charset="0"/>
                <a:ea typeface="宋体" panose="02010600030101010101" pitchFamily="2" charset="-122"/>
              </a:rPr>
              <a:t>软件测试的分类</a:t>
            </a:r>
            <a:endParaRPr lang="en-US" altLang="zh-CN" sz="2800" dirty="0">
              <a:solidFill>
                <a:schemeClr val="bg1"/>
              </a:solidFill>
              <a:latin typeface="Calibri" panose="020F0502020204030204" pitchFamily="34" charset="0"/>
              <a:ea typeface="宋体" panose="02010600030101010101" pitchFamily="2" charset="-122"/>
            </a:endParaRPr>
          </a:p>
        </p:txBody>
      </p:sp>
      <p:sp>
        <p:nvSpPr>
          <p:cNvPr id="27650" name="矩形 4"/>
          <p:cNvSpPr/>
          <p:nvPr/>
        </p:nvSpPr>
        <p:spPr>
          <a:xfrm>
            <a:off x="-19050" y="166688"/>
            <a:ext cx="9144000" cy="706437"/>
          </a:xfrm>
          <a:prstGeom prst="rect">
            <a:avLst/>
          </a:prstGeom>
          <a:noFill/>
          <a:ln w="9525">
            <a:noFill/>
          </a:ln>
        </p:spPr>
        <p:txBody>
          <a:bodyPr anchor="t">
            <a:spAutoFit/>
          </a:bodyPr>
          <a:p>
            <a:r>
              <a:rPr lang="zh-CN" altLang="en-US" sz="4000" dirty="0">
                <a:latin typeface="黑体" panose="02010609060101010101" pitchFamily="49" charset="-122"/>
                <a:ea typeface="黑体" panose="02010609060101010101" pitchFamily="49" charset="-122"/>
              </a:rPr>
              <a:t>软件测试技术 </a:t>
            </a:r>
            <a:endParaRPr lang="zh-CN" altLang="en-US" sz="4000" dirty="0">
              <a:latin typeface="黑体" panose="02010609060101010101" pitchFamily="49" charset="-122"/>
              <a:ea typeface="黑体" panose="02010609060101010101" pitchFamily="49" charset="-122"/>
            </a:endParaRPr>
          </a:p>
        </p:txBody>
      </p:sp>
      <p:sp>
        <p:nvSpPr>
          <p:cNvPr id="27651" name="矩形 6"/>
          <p:cNvSpPr/>
          <p:nvPr/>
        </p:nvSpPr>
        <p:spPr>
          <a:xfrm>
            <a:off x="601663" y="2133600"/>
            <a:ext cx="7940675" cy="4522788"/>
          </a:xfrm>
          <a:prstGeom prst="rect">
            <a:avLst/>
          </a:prstGeom>
          <a:noFill/>
          <a:ln w="9525">
            <a:noFill/>
          </a:ln>
        </p:spPr>
        <p:txBody>
          <a:bodyPr anchor="t">
            <a:spAutoFit/>
          </a:bodyPr>
          <a:p>
            <a:pPr>
              <a:lnSpc>
                <a:spcPct val="150000"/>
              </a:lnSpc>
            </a:pPr>
            <a:r>
              <a:rPr lang="zh-CN" altLang="en-US" sz="3200" dirty="0">
                <a:latin typeface="Calibri" panose="020F0502020204030204" pitchFamily="34" charset="0"/>
                <a:ea typeface="宋体" panose="02010600030101010101" pitchFamily="2" charset="-122"/>
              </a:rPr>
              <a:t>按照</a:t>
            </a:r>
            <a:r>
              <a:rPr lang="zh-CN" altLang="en-US" sz="3200" dirty="0">
                <a:solidFill>
                  <a:srgbClr val="00B050"/>
                </a:solidFill>
                <a:latin typeface="Calibri" panose="020F0502020204030204" pitchFamily="34" charset="0"/>
                <a:ea typeface="宋体" panose="02010600030101010101" pitchFamily="2" charset="-122"/>
              </a:rPr>
              <a:t>阶段</a:t>
            </a:r>
            <a:r>
              <a:rPr lang="zh-CN" altLang="en-US" sz="3200" dirty="0">
                <a:latin typeface="Calibri" panose="020F0502020204030204" pitchFamily="34" charset="0"/>
                <a:ea typeface="宋体" panose="02010600030101010101" pitchFamily="2" charset="-122"/>
              </a:rPr>
              <a:t>划分：</a:t>
            </a:r>
            <a:endParaRPr lang="zh-CN" altLang="en-US" sz="3200" dirty="0">
              <a:latin typeface="Calibri" panose="020F0502020204030204" pitchFamily="34" charset="0"/>
              <a:ea typeface="宋体" panose="02010600030101010101" pitchFamily="2" charset="-122"/>
            </a:endParaRPr>
          </a:p>
          <a:p>
            <a:pPr>
              <a:lnSpc>
                <a:spcPct val="150000"/>
              </a:lnSpc>
            </a:pPr>
            <a:r>
              <a:rPr lang="zh-CN" altLang="en-US" sz="3200" dirty="0">
                <a:latin typeface="Calibri" panose="020F0502020204030204" pitchFamily="34" charset="0"/>
                <a:ea typeface="宋体" panose="02010600030101010101" pitchFamily="2" charset="-122"/>
              </a:rPr>
              <a:t>单元测试、集成测试、确认测试、系统测试、验收测试</a:t>
            </a:r>
            <a:endParaRPr lang="en-US" altLang="zh-CN" sz="3200" dirty="0">
              <a:latin typeface="Calibri" panose="020F0502020204030204" pitchFamily="34" charset="0"/>
              <a:ea typeface="宋体" panose="02010600030101010101" pitchFamily="2" charset="-122"/>
            </a:endParaRPr>
          </a:p>
          <a:p>
            <a:pPr>
              <a:lnSpc>
                <a:spcPct val="150000"/>
              </a:lnSpc>
            </a:pPr>
            <a:endParaRPr lang="en-US" altLang="zh-CN" sz="3200" dirty="0">
              <a:latin typeface="Calibri" panose="020F0502020204030204" pitchFamily="34" charset="0"/>
              <a:ea typeface="宋体" panose="02010600030101010101" pitchFamily="2" charset="-122"/>
            </a:endParaRPr>
          </a:p>
          <a:p>
            <a:pPr>
              <a:lnSpc>
                <a:spcPct val="150000"/>
              </a:lnSpc>
            </a:pPr>
            <a:r>
              <a:rPr lang="zh-CN" altLang="en-US" sz="3200" dirty="0">
                <a:latin typeface="Calibri" panose="020F0502020204030204" pitchFamily="34" charset="0"/>
                <a:ea typeface="宋体" panose="02010600030101010101" pitchFamily="2" charset="-122"/>
              </a:rPr>
              <a:t>按</a:t>
            </a:r>
            <a:r>
              <a:rPr lang="zh-CN" altLang="en-US" sz="3200" dirty="0">
                <a:solidFill>
                  <a:srgbClr val="00B050"/>
                </a:solidFill>
                <a:latin typeface="Calibri" panose="020F0502020204030204" pitchFamily="34" charset="0"/>
                <a:ea typeface="宋体" panose="02010600030101010101" pitchFamily="2" charset="-122"/>
              </a:rPr>
              <a:t>是否运行</a:t>
            </a:r>
            <a:r>
              <a:rPr lang="zh-CN" altLang="en-US" sz="3200" dirty="0">
                <a:latin typeface="Calibri" panose="020F0502020204030204" pitchFamily="34" charset="0"/>
                <a:ea typeface="宋体" panose="02010600030101010101" pitchFamily="2" charset="-122"/>
              </a:rPr>
              <a:t>程序划分：</a:t>
            </a:r>
            <a:endParaRPr lang="zh-CN" altLang="en-US" sz="3200" dirty="0">
              <a:latin typeface="Calibri" panose="020F0502020204030204" pitchFamily="34" charset="0"/>
              <a:ea typeface="宋体" panose="02010600030101010101" pitchFamily="2" charset="-122"/>
            </a:endParaRPr>
          </a:p>
          <a:p>
            <a:pPr>
              <a:lnSpc>
                <a:spcPct val="150000"/>
              </a:lnSpc>
            </a:pPr>
            <a:r>
              <a:rPr lang="zh-CN" altLang="en-US" sz="3200" dirty="0">
                <a:latin typeface="Calibri" panose="020F0502020204030204" pitchFamily="34" charset="0"/>
                <a:ea typeface="宋体" panose="02010600030101010101" pitchFamily="2" charset="-122"/>
              </a:rPr>
              <a:t>静态测试、动态测试</a:t>
            </a:r>
            <a:r>
              <a:rPr lang="en-US" altLang="zh-CN" sz="3200" dirty="0">
                <a:latin typeface="Calibri" panose="020F0502020204030204" pitchFamily="34" charset="0"/>
                <a:ea typeface="宋体" panose="02010600030101010101" pitchFamily="2" charset="-122"/>
              </a:rPr>
              <a:t>     </a:t>
            </a:r>
            <a:endParaRPr lang="en-US" altLang="zh-CN" sz="3200" dirty="0">
              <a:latin typeface="Calibri" panose="020F050202020403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4020"/>
                                        </p:tgtEl>
                                        <p:attrNameLst>
                                          <p:attrName>style.visibility</p:attrName>
                                        </p:attrNameLst>
                                      </p:cBhvr>
                                      <p:to>
                                        <p:strVal val="visible"/>
                                      </p:to>
                                    </p:set>
                                    <p:anim calcmode="lin" valueType="num">
                                      <p:cBhvr additive="base">
                                        <p:cTn id="7" dur="500" fill="hold"/>
                                        <p:tgtEl>
                                          <p:spTgt spid="214020"/>
                                        </p:tgtEl>
                                        <p:attrNameLst>
                                          <p:attrName>ppt_x</p:attrName>
                                        </p:attrNameLst>
                                      </p:cBhvr>
                                      <p:tavLst>
                                        <p:tav tm="0">
                                          <p:val>
                                            <p:strVal val="0-#ppt_w/2"/>
                                          </p:val>
                                        </p:tav>
                                        <p:tav tm="100000">
                                          <p:val>
                                            <p:strVal val="#ppt_x"/>
                                          </p:val>
                                        </p:tav>
                                      </p:tavLst>
                                    </p:anim>
                                    <p:anim calcmode="lin" valueType="num">
                                      <p:cBhvr additive="base">
                                        <p:cTn id="8" dur="500" fill="hold"/>
                                        <p:tgtEl>
                                          <p:spTgt spid="2140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0"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ph type="title"/>
          </p:nvPr>
        </p:nvSpPr>
        <p:spPr/>
        <p:txBody>
          <a:bodyPr vert="horz" wrap="square" lIns="91440" tIns="45720" rIns="91440" bIns="45720" anchor="ctr"/>
          <a:p>
            <a:r>
              <a:rPr lang="en-US" altLang="zh-CN" dirty="0"/>
              <a:t>	</a:t>
            </a:r>
            <a:r>
              <a:rPr lang="en-US" altLang="zh-CN" b="1" dirty="0"/>
              <a:t>V</a:t>
            </a:r>
            <a:r>
              <a:rPr lang="zh-CN" altLang="en-US" b="1" dirty="0"/>
              <a:t>模型存在问题：</a:t>
            </a:r>
            <a:endParaRPr lang="zh-CN" altLang="en-US" dirty="0"/>
          </a:p>
        </p:txBody>
      </p:sp>
      <p:sp>
        <p:nvSpPr>
          <p:cNvPr id="3" name="内容占位符 2"/>
          <p:cNvSpPr>
            <a:spLocks noGrp="1"/>
          </p:cNvSpPr>
          <p:nvPr>
            <p:ph idx="1"/>
          </p:nvPr>
        </p:nvSpPr>
        <p:spPr/>
        <p:txBody>
          <a:bodyPr vert="horz" wrap="square" lIns="91440" tIns="45720" rIns="91440" bIns="45720" anchor="t"/>
          <a:p>
            <a:pPr>
              <a:buNone/>
            </a:pPr>
            <a:r>
              <a:rPr lang="en-US" altLang="zh-CN" dirty="0"/>
              <a:t>A.</a:t>
            </a:r>
            <a:r>
              <a:rPr lang="zh-CN" altLang="en-US" dirty="0"/>
              <a:t>测试是开发之后的一个阶段。 </a:t>
            </a:r>
            <a:endParaRPr lang="zh-CN" altLang="en-US" dirty="0"/>
          </a:p>
          <a:p>
            <a:pPr>
              <a:buNone/>
            </a:pPr>
            <a:r>
              <a:rPr lang="en-US" altLang="zh-CN" dirty="0"/>
              <a:t>B.</a:t>
            </a:r>
            <a:r>
              <a:rPr lang="zh-CN" altLang="en-US" dirty="0"/>
              <a:t>测试的对象就是程序本身。 </a:t>
            </a:r>
            <a:endParaRPr lang="zh-CN" altLang="en-US" dirty="0"/>
          </a:p>
          <a:p>
            <a:pPr>
              <a:buNone/>
            </a:pPr>
            <a:r>
              <a:rPr lang="en-US" altLang="zh-CN" dirty="0"/>
              <a:t>C.</a:t>
            </a:r>
            <a:r>
              <a:rPr lang="zh-CN" altLang="en-US" dirty="0"/>
              <a:t>实际应用中容易导致需求阶段的错误一直到最后系统测试阶段及之后才会被发现。 </a:t>
            </a:r>
            <a:endParaRPr lang="zh-CN" altLang="en-US" dirty="0"/>
          </a:p>
          <a:p>
            <a:pPr>
              <a:buNone/>
            </a:pPr>
            <a:r>
              <a:rPr lang="en-US" altLang="zh-CN" dirty="0"/>
              <a:t>D.</a:t>
            </a:r>
            <a:r>
              <a:rPr lang="zh-CN" altLang="en-US" dirty="0"/>
              <a:t>整个软件产品的</a:t>
            </a:r>
            <a:r>
              <a:rPr lang="zh-CN" altLang="en-US" dirty="0">
                <a:solidFill>
                  <a:srgbClr val="00B050"/>
                </a:solidFill>
              </a:rPr>
              <a:t>过程质量保证</a:t>
            </a:r>
            <a:r>
              <a:rPr lang="zh-CN" altLang="en-US" dirty="0"/>
              <a:t>完全依赖于开发人员的能力和对工作的责任心，而且上一步的结果必须是</a:t>
            </a:r>
            <a:r>
              <a:rPr lang="zh-CN" altLang="en-US" dirty="0">
                <a:solidFill>
                  <a:srgbClr val="00B050"/>
                </a:solidFill>
              </a:rPr>
              <a:t>充分和正确</a:t>
            </a:r>
            <a:r>
              <a:rPr lang="zh-CN" altLang="en-US" dirty="0"/>
              <a:t>的，如果任何一个环节出了问题，则必将严重的影响整个工程的质量和预期进度。</a:t>
            </a:r>
            <a:endParaRPr lang="en-US" altLang="zh-CN" dirty="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0" end="17"/>
                                            </p:txEl>
                                          </p:spTgt>
                                        </p:tgtEl>
                                        <p:attrNameLst>
                                          <p:attrName>style.visibility</p:attrName>
                                        </p:attrNameLst>
                                      </p:cBhvr>
                                      <p:to>
                                        <p:strVal val="visible"/>
                                      </p:to>
                                    </p:set>
                                    <p:anim calcmode="lin" valueType="num">
                                      <p:cBhvr additive="base">
                                        <p:cTn id="7" dur="500" fill="hold"/>
                                        <p:tgtEl>
                                          <p:spTgt spid="3">
                                            <p:txEl>
                                              <p:charRg st="0" end="1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0" end="1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17" end="33"/>
                                            </p:txEl>
                                          </p:spTgt>
                                        </p:tgtEl>
                                        <p:attrNameLst>
                                          <p:attrName>style.visibility</p:attrName>
                                        </p:attrNameLst>
                                      </p:cBhvr>
                                      <p:to>
                                        <p:strVal val="visible"/>
                                      </p:to>
                                    </p:set>
                                    <p:anim calcmode="lin" valueType="num">
                                      <p:cBhvr additive="base">
                                        <p:cTn id="13" dur="500" fill="hold"/>
                                        <p:tgtEl>
                                          <p:spTgt spid="3">
                                            <p:txEl>
                                              <p:charRg st="17" end="3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charRg st="17" end="3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charRg st="33" end="73"/>
                                            </p:txEl>
                                          </p:spTgt>
                                        </p:tgtEl>
                                        <p:attrNameLst>
                                          <p:attrName>style.visibility</p:attrName>
                                        </p:attrNameLst>
                                      </p:cBhvr>
                                      <p:to>
                                        <p:strVal val="visible"/>
                                      </p:to>
                                    </p:set>
                                    <p:anim calcmode="lin" valueType="num">
                                      <p:cBhvr additive="base">
                                        <p:cTn id="19" dur="500" fill="hold"/>
                                        <p:tgtEl>
                                          <p:spTgt spid="3">
                                            <p:txEl>
                                              <p:charRg st="33" end="7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charRg st="33" end="7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charRg st="73" end="162"/>
                                            </p:txEl>
                                          </p:spTgt>
                                        </p:tgtEl>
                                        <p:attrNameLst>
                                          <p:attrName>style.visibility</p:attrName>
                                        </p:attrNameLst>
                                      </p:cBhvr>
                                      <p:to>
                                        <p:strVal val="visible"/>
                                      </p:to>
                                    </p:set>
                                    <p:anim calcmode="lin" valueType="num">
                                      <p:cBhvr additive="base">
                                        <p:cTn id="25" dur="500" fill="hold"/>
                                        <p:tgtEl>
                                          <p:spTgt spid="3">
                                            <p:txEl>
                                              <p:charRg st="73" end="16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charRg st="73" end="16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内容占位符 2"/>
          <p:cNvSpPr>
            <a:spLocks noGrp="1"/>
          </p:cNvSpPr>
          <p:nvPr>
            <p:ph idx="1"/>
          </p:nvPr>
        </p:nvSpPr>
        <p:spPr>
          <a:xfrm>
            <a:off x="142875" y="1214438"/>
            <a:ext cx="8543925" cy="5240337"/>
          </a:xfrm>
        </p:spPr>
        <p:txBody>
          <a:bodyPr vert="horz" wrap="square" lIns="91440" tIns="45720" rIns="91440" bIns="45720" anchor="t"/>
          <a:p>
            <a:r>
              <a:rPr lang="en-US" altLang="zh-CN" sz="3600" dirty="0"/>
              <a:t>	W</a:t>
            </a:r>
            <a:r>
              <a:rPr lang="zh-CN" altLang="en-US" sz="3600" dirty="0"/>
              <a:t>模型由</a:t>
            </a:r>
            <a:r>
              <a:rPr lang="en-US" altLang="zh-CN" sz="3600" dirty="0"/>
              <a:t>Evolutif</a:t>
            </a:r>
            <a:r>
              <a:rPr lang="zh-CN" altLang="en-US" sz="3600" dirty="0"/>
              <a:t>公司公司提出，相对于</a:t>
            </a:r>
            <a:r>
              <a:rPr lang="en-US" altLang="zh-CN" sz="3600" dirty="0"/>
              <a:t>V</a:t>
            </a:r>
            <a:r>
              <a:rPr lang="zh-CN" altLang="en-US" sz="3600" dirty="0"/>
              <a:t>模型，</a:t>
            </a:r>
            <a:r>
              <a:rPr lang="en-US" altLang="zh-CN" sz="3600" dirty="0"/>
              <a:t>W</a:t>
            </a:r>
            <a:r>
              <a:rPr lang="zh-CN" altLang="en-US" sz="3600" dirty="0"/>
              <a:t>模型</a:t>
            </a:r>
            <a:r>
              <a:rPr lang="zh-CN" altLang="en-US" sz="3600" dirty="0">
                <a:solidFill>
                  <a:srgbClr val="00B050"/>
                </a:solidFill>
              </a:rPr>
              <a:t>增加</a:t>
            </a:r>
            <a:r>
              <a:rPr lang="zh-CN" altLang="en-US" sz="3600" dirty="0"/>
              <a:t>了软件各开发阶段中应</a:t>
            </a:r>
            <a:r>
              <a:rPr lang="zh-CN" altLang="en-US" sz="3600" dirty="0">
                <a:solidFill>
                  <a:srgbClr val="00B050"/>
                </a:solidFill>
              </a:rPr>
              <a:t>同步</a:t>
            </a:r>
            <a:r>
              <a:rPr lang="zh-CN" altLang="en-US" sz="3600" dirty="0"/>
              <a:t>进行的验证和确认活动。</a:t>
            </a:r>
            <a:endParaRPr lang="en-US" altLang="zh-CN" sz="3600" dirty="0"/>
          </a:p>
          <a:p>
            <a:r>
              <a:rPr lang="en-US" altLang="zh-CN" sz="3600" dirty="0"/>
              <a:t>W</a:t>
            </a:r>
            <a:r>
              <a:rPr lang="zh-CN" altLang="en-US" sz="3600" dirty="0"/>
              <a:t>模型相当</a:t>
            </a:r>
            <a:r>
              <a:rPr lang="zh-CN" altLang="en-US" sz="3600" dirty="0">
                <a:solidFill>
                  <a:srgbClr val="00B050"/>
                </a:solidFill>
              </a:rPr>
              <a:t>两个</a:t>
            </a:r>
            <a:r>
              <a:rPr lang="en-US" altLang="zh-CN" sz="3600" dirty="0">
                <a:solidFill>
                  <a:srgbClr val="00B050"/>
                </a:solidFill>
              </a:rPr>
              <a:t>V</a:t>
            </a:r>
            <a:r>
              <a:rPr lang="zh-CN" altLang="en-US" sz="3600" dirty="0"/>
              <a:t>模型的叠加，一个是</a:t>
            </a:r>
            <a:r>
              <a:rPr lang="zh-CN" altLang="en-US" sz="3600" dirty="0">
                <a:solidFill>
                  <a:srgbClr val="FFC000"/>
                </a:solidFill>
              </a:rPr>
              <a:t>开发</a:t>
            </a:r>
            <a:r>
              <a:rPr lang="zh-CN" altLang="en-US" sz="3600" dirty="0"/>
              <a:t>的</a:t>
            </a:r>
            <a:r>
              <a:rPr lang="en-US" altLang="zh-CN" sz="3600" dirty="0"/>
              <a:t>V</a:t>
            </a:r>
            <a:r>
              <a:rPr lang="zh-CN" altLang="en-US" sz="3600" dirty="0"/>
              <a:t>，一个是</a:t>
            </a:r>
            <a:r>
              <a:rPr lang="zh-CN" altLang="en-US" sz="3600" dirty="0">
                <a:solidFill>
                  <a:srgbClr val="FFC000"/>
                </a:solidFill>
              </a:rPr>
              <a:t>测试</a:t>
            </a:r>
            <a:r>
              <a:rPr lang="zh-CN" altLang="en-US" sz="3600" dirty="0"/>
              <a:t>的</a:t>
            </a:r>
            <a:r>
              <a:rPr lang="en-US" altLang="zh-CN" sz="3600" dirty="0"/>
              <a:t>V</a:t>
            </a:r>
            <a:r>
              <a:rPr lang="zh-CN" altLang="en-US" sz="3600" dirty="0"/>
              <a:t>，由于项目中开发和测试的是同步进行，相当于两个</a:t>
            </a:r>
            <a:r>
              <a:rPr lang="en-US" altLang="zh-CN" sz="3600" dirty="0"/>
              <a:t>V</a:t>
            </a:r>
            <a:r>
              <a:rPr lang="zh-CN" altLang="en-US" sz="3600" dirty="0"/>
              <a:t>是</a:t>
            </a:r>
            <a:r>
              <a:rPr lang="zh-CN" altLang="en-US" sz="3600" dirty="0">
                <a:solidFill>
                  <a:srgbClr val="FF0000"/>
                </a:solidFill>
              </a:rPr>
              <a:t>并列同步</a:t>
            </a:r>
            <a:r>
              <a:rPr lang="zh-CN" altLang="en-US" sz="3600" dirty="0"/>
              <a:t>的进行的，测试在一定程度是随着开发的进展而不断向前进行。</a:t>
            </a:r>
            <a:endParaRPr lang="zh-CN" altLang="en-US" sz="3600" dirty="0"/>
          </a:p>
          <a:p>
            <a:endParaRPr lang="zh-CN" altLang="en-US" sz="3600" dirty="0"/>
          </a:p>
        </p:txBody>
      </p:sp>
      <p:sp>
        <p:nvSpPr>
          <p:cNvPr id="12291" name="矩形 4"/>
          <p:cNvSpPr/>
          <p:nvPr/>
        </p:nvSpPr>
        <p:spPr>
          <a:xfrm>
            <a:off x="0" y="285750"/>
            <a:ext cx="9144000" cy="708025"/>
          </a:xfrm>
          <a:prstGeom prst="rect">
            <a:avLst/>
          </a:prstGeom>
          <a:noFill/>
          <a:ln w="9525">
            <a:noFill/>
          </a:ln>
        </p:spPr>
        <p:txBody>
          <a:bodyPr>
            <a:spAutoFit/>
          </a:bodyPr>
          <a:p>
            <a:pPr eaLnBrk="1" hangingPunct="1"/>
            <a:r>
              <a:rPr lang="zh-CN" altLang="en-US" sz="4000" dirty="0">
                <a:latin typeface="黑体" panose="02010609060101010101" pitchFamily="49" charset="-122"/>
                <a:ea typeface="黑体" panose="02010609060101010101" pitchFamily="49" charset="-122"/>
              </a:rPr>
              <a:t> </a:t>
            </a:r>
            <a:r>
              <a:rPr lang="en-US" altLang="zh-CN" sz="4000" dirty="0">
                <a:latin typeface="Calibri" panose="020F0502020204030204" pitchFamily="34" charset="0"/>
              </a:rPr>
              <a:t>W</a:t>
            </a:r>
            <a:r>
              <a:rPr lang="zh-CN" altLang="en-US" sz="4000" dirty="0">
                <a:latin typeface="Calibri" panose="020F0502020204030204" pitchFamily="34" charset="0"/>
              </a:rPr>
              <a:t>模型</a:t>
            </a:r>
            <a:endParaRPr lang="zh-CN" altLang="en-US" sz="4000" dirty="0">
              <a:latin typeface="黑体" panose="02010609060101010101" pitchFamily="49" charset="-122"/>
              <a:ea typeface="黑体" panose="02010609060101010101" pitchFamily="49"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内容占位符 3" descr="图2-4  W模型.png"/>
          <p:cNvPicPr>
            <a:picLocks noGrp="1" noChangeAspect="1"/>
          </p:cNvPicPr>
          <p:nvPr>
            <p:ph idx="1"/>
          </p:nvPr>
        </p:nvPicPr>
        <p:blipFill>
          <a:blip r:embed="rId1"/>
          <a:srcRect/>
          <a:stretch>
            <a:fillRect/>
          </a:stretch>
        </p:blipFill>
        <p:spPr>
          <a:xfrm>
            <a:off x="220663" y="620713"/>
            <a:ext cx="8923337" cy="5929312"/>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4400" b="0" i="0" u="none" strike="noStrike" kern="1200" cap="none" spc="0" normalizeH="0" baseline="0" noProof="0" dirty="0" smtClean="0">
                <a:ln>
                  <a:noFill/>
                </a:ln>
                <a:solidFill>
                  <a:schemeClr val="accent1">
                    <a:lumMod val="75000"/>
                  </a:schemeClr>
                </a:solidFill>
                <a:effectLst/>
                <a:uLnTx/>
                <a:uFillTx/>
                <a:latin typeface="+mj-lt"/>
                <a:ea typeface="+mj-ea"/>
                <a:cs typeface="+mj-cs"/>
              </a:rPr>
              <a:t>W</a:t>
            </a:r>
            <a:r>
              <a:rPr kumimoji="0" lang="zh-CN" altLang="en-US" sz="4400" b="0" i="0" u="none" strike="noStrike" kern="1200" cap="none" spc="0" normalizeH="0" baseline="0" noProof="0" dirty="0" smtClean="0">
                <a:ln>
                  <a:noFill/>
                </a:ln>
                <a:solidFill>
                  <a:schemeClr val="accent1">
                    <a:lumMod val="75000"/>
                  </a:schemeClr>
                </a:solidFill>
                <a:effectLst/>
                <a:uLnTx/>
                <a:uFillTx/>
                <a:latin typeface="+mj-lt"/>
                <a:ea typeface="+mj-ea"/>
                <a:cs typeface="+mj-cs"/>
              </a:rPr>
              <a:t>模型特点</a:t>
            </a: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a:spLocks noGrp="1"/>
          </p:cNvSpPr>
          <p:nvPr>
            <p:ph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4000" b="0" i="0" u="none" strike="noStrike" kern="1200" cap="none" spc="0" normalizeH="0" baseline="0" noProof="0" dirty="0" smtClean="0">
                <a:ln>
                  <a:noFill/>
                </a:ln>
                <a:solidFill>
                  <a:schemeClr val="tx1"/>
                </a:solidFill>
                <a:effectLst/>
                <a:uLnTx/>
                <a:uFillTx/>
                <a:latin typeface="+mn-lt"/>
                <a:ea typeface="+mn-ea"/>
                <a:cs typeface="+mn-cs"/>
              </a:rPr>
              <a:t>	</a:t>
            </a:r>
            <a:r>
              <a:rPr kumimoji="0" lang="en-US" altLang="zh-CN" sz="4000" b="0" i="0" u="none" strike="noStrike" kern="1200" cap="none" spc="0" normalizeH="0" baseline="0" noProof="0" dirty="0" smtClean="0">
                <a:ln>
                  <a:noFill/>
                </a:ln>
                <a:solidFill>
                  <a:schemeClr val="accent1">
                    <a:lumMod val="75000"/>
                  </a:schemeClr>
                </a:solidFill>
                <a:effectLst/>
                <a:uLnTx/>
                <a:uFillTx/>
                <a:latin typeface="+mn-lt"/>
                <a:ea typeface="+mn-ea"/>
                <a:cs typeface="+mn-cs"/>
              </a:rPr>
              <a:t>W</a:t>
            </a:r>
            <a:r>
              <a:rPr kumimoji="0" lang="zh-CN" altLang="en-US" sz="4000" b="0" i="0" u="none" strike="noStrike" kern="1200" cap="none" spc="0" normalizeH="0" baseline="0" noProof="0" dirty="0" smtClean="0">
                <a:ln>
                  <a:noFill/>
                </a:ln>
                <a:solidFill>
                  <a:schemeClr val="accent1">
                    <a:lumMod val="75000"/>
                  </a:schemeClr>
                </a:solidFill>
                <a:effectLst/>
                <a:uLnTx/>
                <a:uFillTx/>
                <a:latin typeface="+mn-lt"/>
                <a:ea typeface="+mn-ea"/>
                <a:cs typeface="+mn-cs"/>
              </a:rPr>
              <a:t>模型强调</a:t>
            </a:r>
            <a:r>
              <a:rPr kumimoji="0" lang="zh-CN" altLang="en-US" sz="4000" b="0" i="0" u="none" strike="noStrike" kern="1200" cap="none" spc="0" normalizeH="0" baseline="0" noProof="0" dirty="0" smtClean="0">
                <a:ln>
                  <a:noFill/>
                </a:ln>
                <a:solidFill>
                  <a:schemeClr val="tx1"/>
                </a:solidFill>
                <a:effectLst/>
                <a:uLnTx/>
                <a:uFillTx/>
                <a:latin typeface="+mn-lt"/>
                <a:ea typeface="+mn-ea"/>
                <a:cs typeface="+mn-cs"/>
              </a:rPr>
              <a:t>：测试伴随着整个软件开发周期，而且测试的对象</a:t>
            </a:r>
            <a:r>
              <a:rPr kumimoji="0" lang="zh-CN" altLang="en-US" sz="4000" b="1" i="0" u="none" strike="noStrike" kern="1200" cap="none" spc="0" normalizeH="0" baseline="0" noProof="0" dirty="0" smtClean="0">
                <a:ln>
                  <a:noFill/>
                </a:ln>
                <a:solidFill>
                  <a:schemeClr val="tx1"/>
                </a:solidFill>
                <a:effectLst/>
                <a:uLnTx/>
                <a:uFillTx/>
                <a:latin typeface="+mn-lt"/>
                <a:ea typeface="+mn-ea"/>
                <a:cs typeface="+mn-cs"/>
              </a:rPr>
              <a:t>不仅仅</a:t>
            </a:r>
            <a:r>
              <a:rPr kumimoji="0" lang="zh-CN" altLang="en-US" sz="4000" b="0" i="0" u="none" strike="noStrike" kern="1200" cap="none" spc="0" normalizeH="0" baseline="0" noProof="0" dirty="0" smtClean="0">
                <a:ln>
                  <a:noFill/>
                </a:ln>
                <a:solidFill>
                  <a:schemeClr val="tx1"/>
                </a:solidFill>
                <a:effectLst/>
                <a:uLnTx/>
                <a:uFillTx/>
                <a:latin typeface="+mn-lt"/>
                <a:ea typeface="+mn-ea"/>
                <a:cs typeface="+mn-cs"/>
              </a:rPr>
              <a:t>是程序，需求、设计等同样要测试，也就是说，测试与开发是</a:t>
            </a:r>
            <a:r>
              <a:rPr kumimoji="0" lang="zh-CN" altLang="en-US" sz="4000" b="0" i="0" u="none" strike="noStrike" kern="1200" cap="none" spc="0" normalizeH="0" baseline="0" noProof="0" dirty="0" smtClean="0">
                <a:ln>
                  <a:noFill/>
                </a:ln>
                <a:solidFill>
                  <a:srgbClr val="FF0000"/>
                </a:solidFill>
                <a:effectLst/>
                <a:uLnTx/>
                <a:uFillTx/>
                <a:latin typeface="+mn-lt"/>
                <a:ea typeface="+mn-ea"/>
                <a:cs typeface="+mn-cs"/>
              </a:rPr>
              <a:t>同步</a:t>
            </a:r>
            <a:r>
              <a:rPr kumimoji="0" lang="zh-CN" altLang="en-US" sz="4000" b="0" i="0" u="none" strike="noStrike" kern="1200" cap="none" spc="0" normalizeH="0" baseline="0" noProof="0" dirty="0" smtClean="0">
                <a:ln>
                  <a:noFill/>
                </a:ln>
                <a:solidFill>
                  <a:schemeClr val="tx1"/>
                </a:solidFill>
                <a:effectLst/>
                <a:uLnTx/>
                <a:uFillTx/>
                <a:latin typeface="+mn-lt"/>
                <a:ea typeface="+mn-ea"/>
                <a:cs typeface="+mn-cs"/>
              </a:rPr>
              <a:t>进行的。</a:t>
            </a:r>
            <a:endParaRPr kumimoji="0" lang="en-US" altLang="zh-CN" sz="4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4000" b="0" i="0" u="none" strike="noStrike" kern="1200" cap="none" spc="0" normalizeH="0" baseline="0" noProof="0" dirty="0" smtClean="0">
                <a:ln>
                  <a:noFill/>
                </a:ln>
                <a:solidFill>
                  <a:schemeClr val="tx1"/>
                </a:solidFill>
                <a:effectLst/>
                <a:uLnTx/>
                <a:uFillTx/>
                <a:latin typeface="+mn-lt"/>
                <a:ea typeface="+mn-ea"/>
                <a:cs typeface="+mn-cs"/>
              </a:rPr>
              <a:t>W</a:t>
            </a:r>
            <a:r>
              <a:rPr kumimoji="0" lang="zh-CN" altLang="en-US" sz="4000" b="0" i="0" u="none" strike="noStrike" kern="1200" cap="none" spc="0" normalizeH="0" baseline="0" noProof="0" dirty="0" smtClean="0">
                <a:ln>
                  <a:noFill/>
                </a:ln>
                <a:solidFill>
                  <a:schemeClr val="tx1"/>
                </a:solidFill>
                <a:effectLst/>
                <a:uLnTx/>
                <a:uFillTx/>
                <a:latin typeface="+mn-lt"/>
                <a:ea typeface="+mn-ea"/>
                <a:cs typeface="+mn-cs"/>
              </a:rPr>
              <a:t>模型有利于</a:t>
            </a:r>
            <a:r>
              <a:rPr kumimoji="0" lang="zh-CN" altLang="en-US" sz="4000" b="0" i="0" u="none" strike="noStrike" kern="1200" cap="none" spc="0" normalizeH="0" baseline="0" noProof="0" dirty="0" smtClean="0">
                <a:ln>
                  <a:noFill/>
                </a:ln>
                <a:solidFill>
                  <a:srgbClr val="FF0000"/>
                </a:solidFill>
                <a:effectLst/>
                <a:uLnTx/>
                <a:uFillTx/>
                <a:latin typeface="+mn-lt"/>
                <a:ea typeface="+mn-ea"/>
                <a:cs typeface="+mn-cs"/>
              </a:rPr>
              <a:t>尽早</a:t>
            </a:r>
            <a:r>
              <a:rPr kumimoji="0" lang="zh-CN" altLang="en-US" sz="4000" b="0" i="0" u="none" strike="noStrike" kern="1200" cap="none" spc="0" normalizeH="0" baseline="0" noProof="0" dirty="0" smtClean="0">
                <a:ln>
                  <a:noFill/>
                </a:ln>
                <a:solidFill>
                  <a:schemeClr val="tx1"/>
                </a:solidFill>
                <a:effectLst/>
                <a:uLnTx/>
                <a:uFillTx/>
                <a:latin typeface="+mn-lt"/>
                <a:ea typeface="+mn-ea"/>
                <a:cs typeface="+mn-cs"/>
              </a:rPr>
              <a:t>地全面的发现问题。</a:t>
            </a:r>
            <a:endParaRPr kumimoji="0" lang="en-US" altLang="zh-CN" sz="4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40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charRg st="0" end="65"/>
                                            </p:txEl>
                                          </p:spTgt>
                                        </p:tgtEl>
                                        <p:attrNameLst>
                                          <p:attrName>style.visibility</p:attrName>
                                        </p:attrNameLst>
                                      </p:cBhvr>
                                      <p:to>
                                        <p:strVal val="visible"/>
                                      </p:to>
                                    </p:set>
                                    <p:animEffect transition="in" filter="fade">
                                      <p:cBhvr>
                                        <p:cTn id="7" dur="1000"/>
                                        <p:tgtEl>
                                          <p:spTgt spid="3">
                                            <p:txEl>
                                              <p:charRg st="0" end="65"/>
                                            </p:txEl>
                                          </p:spTgt>
                                        </p:tgtEl>
                                      </p:cBhvr>
                                    </p:animEffect>
                                    <p:anim calcmode="lin" valueType="num">
                                      <p:cBhvr>
                                        <p:cTn id="8" dur="1000" fill="hold"/>
                                        <p:tgtEl>
                                          <p:spTgt spid="3">
                                            <p:txEl>
                                              <p:charRg st="0" end="65"/>
                                            </p:txEl>
                                          </p:spTgt>
                                        </p:tgtEl>
                                        <p:attrNameLst>
                                          <p:attrName>ppt_x</p:attrName>
                                        </p:attrNameLst>
                                      </p:cBhvr>
                                      <p:tavLst>
                                        <p:tav tm="0">
                                          <p:val>
                                            <p:strVal val="#ppt_x"/>
                                          </p:val>
                                        </p:tav>
                                        <p:tav tm="100000">
                                          <p:val>
                                            <p:strVal val="#ppt_x"/>
                                          </p:val>
                                        </p:tav>
                                      </p:tavLst>
                                    </p:anim>
                                    <p:anim calcmode="lin" valueType="num">
                                      <p:cBhvr>
                                        <p:cTn id="9" dur="1000" fill="hold"/>
                                        <p:tgtEl>
                                          <p:spTgt spid="3">
                                            <p:txEl>
                                              <p:charRg st="0" end="65"/>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charRg st="65" end="83"/>
                                            </p:txEl>
                                          </p:spTgt>
                                        </p:tgtEl>
                                        <p:attrNameLst>
                                          <p:attrName>style.visibility</p:attrName>
                                        </p:attrNameLst>
                                      </p:cBhvr>
                                      <p:to>
                                        <p:strVal val="visible"/>
                                      </p:to>
                                    </p:set>
                                    <p:animEffect transition="in" filter="fade">
                                      <p:cBhvr>
                                        <p:cTn id="14" dur="1000"/>
                                        <p:tgtEl>
                                          <p:spTgt spid="3">
                                            <p:txEl>
                                              <p:charRg st="65" end="83"/>
                                            </p:txEl>
                                          </p:spTgt>
                                        </p:tgtEl>
                                      </p:cBhvr>
                                    </p:animEffect>
                                    <p:anim calcmode="lin" valueType="num">
                                      <p:cBhvr>
                                        <p:cTn id="15" dur="1000" fill="hold"/>
                                        <p:tgtEl>
                                          <p:spTgt spid="3">
                                            <p:txEl>
                                              <p:charRg st="65" end="8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charRg st="65" end="8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4400" b="0" i="0" u="none" strike="noStrike" kern="1200" cap="none" spc="0" normalizeH="0" baseline="0" noProof="0" dirty="0" smtClean="0">
                <a:ln>
                  <a:noFill/>
                </a:ln>
                <a:solidFill>
                  <a:schemeClr val="accent1">
                    <a:lumMod val="75000"/>
                  </a:schemeClr>
                </a:solidFill>
                <a:effectLst/>
                <a:uLnTx/>
                <a:uFillTx/>
                <a:latin typeface="+mj-lt"/>
                <a:ea typeface="+mj-ea"/>
                <a:cs typeface="+mj-cs"/>
              </a:rPr>
              <a:t>W</a:t>
            </a:r>
            <a:r>
              <a:rPr kumimoji="0" lang="zh-CN" altLang="en-US" sz="4400" b="0" i="0" u="none" strike="noStrike" kern="1200" cap="none" spc="0" normalizeH="0" baseline="0" noProof="0" dirty="0" smtClean="0">
                <a:ln>
                  <a:noFill/>
                </a:ln>
                <a:solidFill>
                  <a:schemeClr val="accent1">
                    <a:lumMod val="75000"/>
                  </a:schemeClr>
                </a:solidFill>
                <a:effectLst/>
                <a:uLnTx/>
                <a:uFillTx/>
                <a:latin typeface="+mj-lt"/>
                <a:ea typeface="+mj-ea"/>
                <a:cs typeface="+mj-cs"/>
              </a:rPr>
              <a:t>模型</a:t>
            </a:r>
            <a:r>
              <a:rPr kumimoji="0" lang="zh-CN" altLang="en-US" sz="4400" b="0" i="0" u="none" strike="noStrike" kern="1200" cap="none" spc="0" normalizeH="0" baseline="0" noProof="0" dirty="0">
                <a:ln>
                  <a:noFill/>
                </a:ln>
                <a:solidFill>
                  <a:schemeClr val="accent1">
                    <a:lumMod val="75000"/>
                  </a:schemeClr>
                </a:solidFill>
                <a:effectLst/>
                <a:uLnTx/>
                <a:uFillTx/>
                <a:latin typeface="+mj-lt"/>
                <a:ea typeface="+mj-ea"/>
                <a:cs typeface="+mj-cs"/>
              </a:rPr>
              <a:t>的</a:t>
            </a:r>
            <a:r>
              <a:rPr kumimoji="0" lang="zh-CN" altLang="en-US" sz="4400" b="0" i="0" u="none" strike="noStrike" kern="1200" cap="none" spc="0" normalizeH="0" baseline="0" noProof="0" dirty="0" smtClean="0">
                <a:ln>
                  <a:noFill/>
                </a:ln>
                <a:solidFill>
                  <a:schemeClr val="accent1">
                    <a:lumMod val="75000"/>
                  </a:schemeClr>
                </a:solidFill>
                <a:effectLst/>
                <a:uLnTx/>
                <a:uFillTx/>
                <a:latin typeface="+mj-lt"/>
                <a:ea typeface="+mj-ea"/>
                <a:cs typeface="+mj-cs"/>
              </a:rPr>
              <a:t>局限性</a:t>
            </a: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a:spLocks noGrp="1"/>
          </p:cNvSpPr>
          <p:nvPr>
            <p:ph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3200" b="0" i="0" u="none" strike="noStrike" kern="1200" cap="none" spc="0" normalizeH="0" baseline="0" noProof="0" dirty="0" smtClean="0">
                <a:ln>
                  <a:noFill/>
                </a:ln>
                <a:solidFill>
                  <a:schemeClr val="accent1">
                    <a:lumMod val="75000"/>
                  </a:schemeClr>
                </a:solidFill>
                <a:effectLst/>
                <a:uLnTx/>
                <a:uFillTx/>
                <a:latin typeface="+mn-lt"/>
                <a:ea typeface="+mn-ea"/>
                <a:cs typeface="+mn-cs"/>
              </a:rPr>
              <a:t>W</a:t>
            </a:r>
            <a:r>
              <a:rPr kumimoji="0" lang="zh-CN" altLang="en-US" sz="3200" b="0" i="0" u="none" strike="noStrike" kern="1200" cap="none" spc="0" normalizeH="0" baseline="0" noProof="0" dirty="0" smtClean="0">
                <a:ln>
                  <a:noFill/>
                </a:ln>
                <a:solidFill>
                  <a:schemeClr val="accent1">
                    <a:lumMod val="75000"/>
                  </a:schemeClr>
                </a:solidFill>
                <a:effectLst/>
                <a:uLnTx/>
                <a:uFillTx/>
                <a:latin typeface="+mn-lt"/>
                <a:ea typeface="+mn-ea"/>
                <a:cs typeface="+mn-cs"/>
              </a:rPr>
              <a:t>模型存在局限性：</a:t>
            </a:r>
            <a:endParaRPr kumimoji="0" lang="en-US" altLang="zh-CN" sz="3200" b="0" i="0" u="none" strike="noStrike" kern="1200" cap="none" spc="0" normalizeH="0" baseline="0" noProof="0" dirty="0" smtClean="0">
              <a:ln>
                <a:noFill/>
              </a:ln>
              <a:solidFill>
                <a:schemeClr val="accent1">
                  <a:lumMod val="75000"/>
                </a:schemeClr>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在</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W</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模型中，需求、设计、编码等活动被视为串行的，同时，测试和开发活动也保持着一种</a:t>
            </a:r>
            <a:r>
              <a:rPr kumimoji="0" lang="zh-CN" altLang="en-US" sz="3200" b="1" i="0" u="none" strike="noStrike" kern="1200" cap="none" spc="0" normalizeH="0" baseline="0" noProof="0" dirty="0" smtClean="0">
                <a:ln>
                  <a:noFill/>
                </a:ln>
                <a:solidFill>
                  <a:srgbClr val="7030A0"/>
                </a:solidFill>
                <a:effectLst/>
                <a:uLnTx/>
                <a:uFillTx/>
                <a:latin typeface="+mn-lt"/>
                <a:ea typeface="+mn-ea"/>
                <a:cs typeface="+mn-cs"/>
              </a:rPr>
              <a:t>线性</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的前后关系，上一阶段完全结束，才可正式开始下一个阶段工作。这样就</a:t>
            </a:r>
            <a:r>
              <a:rPr kumimoji="0" lang="zh-CN" altLang="en-US" sz="3200" b="0" i="0" u="none" strike="noStrike" kern="1200" cap="none" spc="0" normalizeH="0" baseline="0" noProof="0" dirty="0" smtClean="0">
                <a:ln>
                  <a:noFill/>
                </a:ln>
                <a:solidFill>
                  <a:srgbClr val="FF0000"/>
                </a:solidFill>
                <a:effectLst/>
                <a:uLnTx/>
                <a:uFillTx/>
                <a:latin typeface="+mn-lt"/>
                <a:ea typeface="+mn-ea"/>
                <a:cs typeface="+mn-cs"/>
              </a:rPr>
              <a:t>无法支持迭代、自发性以及变更调整</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。对于当前软件开发复杂多变的情况，</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W</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模型并</a:t>
            </a:r>
            <a:r>
              <a:rPr kumimoji="0" lang="zh-CN" altLang="en-US" sz="3200" b="0" i="0" u="none" strike="noStrike" kern="1200" cap="none" spc="0" normalizeH="0" baseline="0" noProof="0" dirty="0" smtClean="0">
                <a:ln>
                  <a:noFill/>
                </a:ln>
                <a:solidFill>
                  <a:srgbClr val="FF0000"/>
                </a:solidFill>
                <a:effectLst/>
                <a:uLnTx/>
                <a:uFillTx/>
                <a:latin typeface="+mn-lt"/>
                <a:ea typeface="+mn-ea"/>
                <a:cs typeface="+mn-cs"/>
              </a:rPr>
              <a:t>不能</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解除测试管理面临着困惑。</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charRg st="0" end="10"/>
                                            </p:txEl>
                                          </p:spTgt>
                                        </p:tgtEl>
                                        <p:attrNameLst>
                                          <p:attrName>style.visibility</p:attrName>
                                        </p:attrNameLst>
                                      </p:cBhvr>
                                      <p:to>
                                        <p:strVal val="visible"/>
                                      </p:to>
                                    </p:set>
                                    <p:animEffect transition="in" filter="circle(in)">
                                      <p:cBhvr>
                                        <p:cTn id="7" dur="2000"/>
                                        <p:tgtEl>
                                          <p:spTgt spid="3">
                                            <p:txEl>
                                              <p:charRg st="0" end="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charRg st="10" end="136"/>
                                            </p:txEl>
                                          </p:spTgt>
                                        </p:tgtEl>
                                        <p:attrNameLst>
                                          <p:attrName>style.visibility</p:attrName>
                                        </p:attrNameLst>
                                      </p:cBhvr>
                                      <p:to>
                                        <p:strVal val="visible"/>
                                      </p:to>
                                    </p:set>
                                    <p:animEffect transition="in" filter="circle(in)">
                                      <p:cBhvr>
                                        <p:cTn id="12" dur="2000"/>
                                        <p:tgtEl>
                                          <p:spTgt spid="3">
                                            <p:txEl>
                                              <p:charRg st="10" end="1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内容占位符 2"/>
          <p:cNvSpPr>
            <a:spLocks noGrp="1"/>
          </p:cNvSpPr>
          <p:nvPr>
            <p:ph idx="1"/>
          </p:nvPr>
        </p:nvSpPr>
        <p:spPr>
          <a:xfrm>
            <a:off x="142875" y="1214438"/>
            <a:ext cx="8543925" cy="5240337"/>
          </a:xfrm>
        </p:spPr>
        <p:txBody>
          <a:bodyPr vert="horz" wrap="square" lIns="91440" tIns="45720" rIns="91440" bIns="45720" anchor="t"/>
          <a:p>
            <a:pPr>
              <a:buNone/>
            </a:pPr>
            <a:r>
              <a:rPr lang="en-US" altLang="zh-CN" sz="4400" dirty="0"/>
              <a:t>	H</a:t>
            </a:r>
            <a:r>
              <a:rPr lang="zh-CN" altLang="en-US" sz="4400" dirty="0"/>
              <a:t>模型中，软件测试过程活动完全独立</a:t>
            </a:r>
            <a:r>
              <a:rPr lang="en-US" altLang="zh-CN" sz="4400" dirty="0"/>
              <a:t>,</a:t>
            </a:r>
            <a:r>
              <a:rPr lang="zh-CN" altLang="en-US" sz="4400" dirty="0"/>
              <a:t>贯穿于整个产品的周期</a:t>
            </a:r>
            <a:r>
              <a:rPr lang="en-US" altLang="zh-CN" sz="4400" dirty="0"/>
              <a:t>,</a:t>
            </a:r>
            <a:r>
              <a:rPr lang="zh-CN" altLang="en-US" sz="4400" dirty="0"/>
              <a:t>与其他流程</a:t>
            </a:r>
            <a:r>
              <a:rPr lang="zh-CN" altLang="en-US" sz="4400" dirty="0">
                <a:solidFill>
                  <a:srgbClr val="FF0000"/>
                </a:solidFill>
              </a:rPr>
              <a:t>并发</a:t>
            </a:r>
            <a:r>
              <a:rPr lang="zh-CN" altLang="en-US" sz="4400" dirty="0"/>
              <a:t>地进行</a:t>
            </a:r>
            <a:r>
              <a:rPr lang="en-US" altLang="zh-CN" sz="4400" dirty="0"/>
              <a:t>,</a:t>
            </a:r>
            <a:r>
              <a:rPr lang="zh-CN" altLang="en-US" sz="4400" dirty="0"/>
              <a:t>某个测试点准备就绪时</a:t>
            </a:r>
            <a:r>
              <a:rPr lang="en-US" altLang="zh-CN" sz="4400" dirty="0"/>
              <a:t>,</a:t>
            </a:r>
            <a:r>
              <a:rPr lang="zh-CN" altLang="en-US" sz="4400" dirty="0"/>
              <a:t>就可以从测试准备阶段进行到测试执行阶段。软件测试可以</a:t>
            </a:r>
            <a:r>
              <a:rPr lang="zh-CN" altLang="en-US" sz="4400" dirty="0">
                <a:solidFill>
                  <a:srgbClr val="FF0000"/>
                </a:solidFill>
              </a:rPr>
              <a:t>尽早</a:t>
            </a:r>
            <a:r>
              <a:rPr lang="zh-CN" altLang="en-US" sz="4400" dirty="0"/>
              <a:t>的进行</a:t>
            </a:r>
            <a:r>
              <a:rPr lang="en-US" altLang="zh-CN" sz="4400" dirty="0"/>
              <a:t>,</a:t>
            </a:r>
            <a:r>
              <a:rPr lang="zh-CN" altLang="en-US" sz="4400" dirty="0"/>
              <a:t>并且可以根据被测物的</a:t>
            </a:r>
            <a:r>
              <a:rPr lang="zh-CN" altLang="en-US" sz="4400" dirty="0">
                <a:solidFill>
                  <a:srgbClr val="FF0000"/>
                </a:solidFill>
              </a:rPr>
              <a:t>不同而分层次</a:t>
            </a:r>
            <a:r>
              <a:rPr lang="zh-CN" altLang="en-US" sz="4400" dirty="0"/>
              <a:t>进行。</a:t>
            </a:r>
            <a:endParaRPr lang="en-US" altLang="zh-CN" sz="4400" dirty="0"/>
          </a:p>
          <a:p>
            <a:pPr>
              <a:buNone/>
            </a:pPr>
            <a:r>
              <a:rPr lang="en-US" altLang="zh-CN" sz="4400" dirty="0"/>
              <a:t>	</a:t>
            </a:r>
            <a:r>
              <a:rPr lang="zh-CN" altLang="en-US" sz="4400" dirty="0"/>
              <a:t>   </a:t>
            </a:r>
            <a:endParaRPr lang="en-US" altLang="zh-CN" sz="4400" dirty="0"/>
          </a:p>
          <a:p>
            <a:pPr>
              <a:buNone/>
            </a:pPr>
            <a:r>
              <a:rPr lang="en-US" altLang="zh-CN" sz="4400" dirty="0"/>
              <a:t>	</a:t>
            </a:r>
            <a:endParaRPr lang="zh-CN" altLang="en-US" sz="4400" dirty="0"/>
          </a:p>
        </p:txBody>
      </p:sp>
      <p:sp>
        <p:nvSpPr>
          <p:cNvPr id="16387" name="矩形 4"/>
          <p:cNvSpPr/>
          <p:nvPr/>
        </p:nvSpPr>
        <p:spPr>
          <a:xfrm>
            <a:off x="0" y="285750"/>
            <a:ext cx="9144000" cy="708025"/>
          </a:xfrm>
          <a:prstGeom prst="rect">
            <a:avLst/>
          </a:prstGeom>
          <a:noFill/>
          <a:ln w="9525">
            <a:noFill/>
          </a:ln>
        </p:spPr>
        <p:txBody>
          <a:bodyPr>
            <a:spAutoFit/>
          </a:bodyPr>
          <a:p>
            <a:pPr eaLnBrk="1" hangingPunct="1"/>
            <a:r>
              <a:rPr lang="zh-CN" altLang="en-US" sz="4000" dirty="0">
                <a:latin typeface="黑体" panose="02010609060101010101" pitchFamily="49" charset="-122"/>
                <a:ea typeface="黑体" panose="02010609060101010101" pitchFamily="49" charset="-122"/>
              </a:rPr>
              <a:t> </a:t>
            </a:r>
            <a:r>
              <a:rPr lang="en-US" altLang="zh-CN" sz="4000" dirty="0">
                <a:latin typeface="Calibri" panose="020F0502020204030204" pitchFamily="34" charset="0"/>
              </a:rPr>
              <a:t>H</a:t>
            </a:r>
            <a:r>
              <a:rPr lang="zh-CN" altLang="en-US" sz="4000" dirty="0">
                <a:latin typeface="Calibri" panose="020F0502020204030204" pitchFamily="34" charset="0"/>
              </a:rPr>
              <a:t>模型</a:t>
            </a:r>
            <a:endParaRPr lang="zh-CN" altLang="en-US" sz="40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338">
                                            <p:txEl>
                                              <p:charRg st="0" end="104"/>
                                            </p:txEl>
                                          </p:spTgt>
                                        </p:tgtEl>
                                        <p:attrNameLst>
                                          <p:attrName>style.visibility</p:attrName>
                                        </p:attrNameLst>
                                      </p:cBhvr>
                                      <p:to>
                                        <p:strVal val="visible"/>
                                      </p:to>
                                    </p:set>
                                    <p:animEffect transition="in" filter="randombar(horizontal)">
                                      <p:cBhvr>
                                        <p:cTn id="7" dur="500"/>
                                        <p:tgtEl>
                                          <p:spTgt spid="14338">
                                            <p:txEl>
                                              <p:charRg st="0" end="10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图片 3" descr="图2-5  H模型.png"/>
          <p:cNvPicPr>
            <a:picLocks noChangeAspect="1"/>
          </p:cNvPicPr>
          <p:nvPr/>
        </p:nvPicPr>
        <p:blipFill>
          <a:blip r:embed="rId1"/>
          <a:stretch>
            <a:fillRect/>
          </a:stretch>
        </p:blipFill>
        <p:spPr>
          <a:xfrm>
            <a:off x="177800" y="333375"/>
            <a:ext cx="8643938" cy="2801938"/>
          </a:xfrm>
          <a:prstGeom prst="rect">
            <a:avLst/>
          </a:prstGeom>
          <a:noFill/>
          <a:ln w="9525">
            <a:noFill/>
          </a:ln>
        </p:spPr>
      </p:pic>
      <p:sp>
        <p:nvSpPr>
          <p:cNvPr id="15363" name="文本框 1"/>
          <p:cNvSpPr txBox="1"/>
          <p:nvPr/>
        </p:nvSpPr>
        <p:spPr>
          <a:xfrm>
            <a:off x="323850" y="3213100"/>
            <a:ext cx="8497888" cy="3046413"/>
          </a:xfrm>
          <a:prstGeom prst="rect">
            <a:avLst/>
          </a:prstGeom>
          <a:noFill/>
          <a:ln w="9525">
            <a:noFill/>
          </a:ln>
        </p:spPr>
        <p:txBody>
          <a:bodyPr>
            <a:spAutoFit/>
          </a:bodyPr>
          <a:p>
            <a:r>
              <a:rPr lang="en-US" altLang="zh-CN" sz="3200" dirty="0">
                <a:latin typeface="Calibri" panose="020F0502020204030204" pitchFamily="34" charset="0"/>
              </a:rPr>
              <a:t>H</a:t>
            </a:r>
            <a:r>
              <a:rPr lang="zh-CN" altLang="en-US" sz="3200" dirty="0">
                <a:latin typeface="Calibri" panose="020F0502020204030204" pitchFamily="34" charset="0"/>
              </a:rPr>
              <a:t>模型的演示图，演示了在</a:t>
            </a:r>
            <a:r>
              <a:rPr lang="zh-CN" altLang="en-US" sz="3200" dirty="0">
                <a:solidFill>
                  <a:srgbClr val="00B050"/>
                </a:solidFill>
                <a:latin typeface="Calibri" panose="020F0502020204030204" pitchFamily="34" charset="0"/>
              </a:rPr>
              <a:t>整个</a:t>
            </a:r>
            <a:r>
              <a:rPr lang="zh-CN" altLang="en-US" sz="3200" dirty="0">
                <a:latin typeface="Calibri" panose="020F0502020204030204" pitchFamily="34" charset="0"/>
              </a:rPr>
              <a:t>生产周期中</a:t>
            </a:r>
            <a:r>
              <a:rPr lang="zh-CN" altLang="en-US" sz="3200" dirty="0">
                <a:solidFill>
                  <a:srgbClr val="00B050"/>
                </a:solidFill>
                <a:latin typeface="Calibri" panose="020F0502020204030204" pitchFamily="34" charset="0"/>
              </a:rPr>
              <a:t>某个</a:t>
            </a:r>
            <a:r>
              <a:rPr lang="zh-CN" altLang="en-US" sz="3200" dirty="0">
                <a:latin typeface="Calibri" panose="020F0502020204030204" pitchFamily="34" charset="0"/>
              </a:rPr>
              <a:t>层次上的一次测试“微循环”。图中标注的其它流程可以是</a:t>
            </a:r>
            <a:r>
              <a:rPr lang="zh-CN" altLang="en-US" sz="3200" dirty="0">
                <a:solidFill>
                  <a:srgbClr val="00B050"/>
                </a:solidFill>
                <a:latin typeface="Calibri" panose="020F0502020204030204" pitchFamily="34" charset="0"/>
              </a:rPr>
              <a:t>任意</a:t>
            </a:r>
            <a:r>
              <a:rPr lang="zh-CN" altLang="en-US" sz="3200" dirty="0">
                <a:latin typeface="Calibri" panose="020F0502020204030204" pitchFamily="34" charset="0"/>
              </a:rPr>
              <a:t>的开发流程</a:t>
            </a:r>
            <a:r>
              <a:rPr lang="en-US" altLang="zh-CN" sz="3200" dirty="0">
                <a:latin typeface="Calibri" panose="020F0502020204030204" pitchFamily="34" charset="0"/>
              </a:rPr>
              <a:t>,</a:t>
            </a:r>
            <a:endParaRPr lang="en-US" altLang="zh-CN" sz="3200" dirty="0">
              <a:latin typeface="Calibri" panose="020F0502020204030204" pitchFamily="34" charset="0"/>
            </a:endParaRPr>
          </a:p>
          <a:p>
            <a:r>
              <a:rPr lang="zh-CN" altLang="en-US" sz="3200" dirty="0">
                <a:latin typeface="Calibri" panose="020F0502020204030204" pitchFamily="34" charset="0"/>
              </a:rPr>
              <a:t>例如：设计流程或者编码流程等。也就是说</a:t>
            </a:r>
            <a:r>
              <a:rPr lang="en-US" altLang="zh-CN" sz="3200" dirty="0">
                <a:latin typeface="Calibri" panose="020F0502020204030204" pitchFamily="34" charset="0"/>
              </a:rPr>
              <a:t>, </a:t>
            </a:r>
            <a:r>
              <a:rPr lang="zh-CN" altLang="en-US" sz="3200" dirty="0">
                <a:latin typeface="Calibri" panose="020F0502020204030204" pitchFamily="34" charset="0"/>
              </a:rPr>
              <a:t>只要测试条件成熟了</a:t>
            </a:r>
            <a:r>
              <a:rPr lang="en-US" altLang="zh-CN" sz="3200" dirty="0">
                <a:latin typeface="Calibri" panose="020F0502020204030204" pitchFamily="34" charset="0"/>
              </a:rPr>
              <a:t>,</a:t>
            </a:r>
            <a:r>
              <a:rPr lang="zh-CN" altLang="en-US" sz="3200" dirty="0">
                <a:latin typeface="Calibri" panose="020F0502020204030204" pitchFamily="34" charset="0"/>
              </a:rPr>
              <a:t>测试准备活动完成了</a:t>
            </a:r>
            <a:r>
              <a:rPr lang="en-US" altLang="zh-CN" sz="3200" dirty="0">
                <a:latin typeface="Calibri" panose="020F0502020204030204" pitchFamily="34" charset="0"/>
              </a:rPr>
              <a:t>,</a:t>
            </a:r>
            <a:r>
              <a:rPr lang="zh-CN" altLang="en-US" sz="3200" dirty="0">
                <a:latin typeface="Calibri" panose="020F0502020204030204" pitchFamily="34" charset="0"/>
              </a:rPr>
              <a:t>测试执行活动就可以进行了。</a:t>
            </a:r>
            <a:endParaRPr lang="zh-CN" altLang="en-US" sz="3200"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arn(inVertical)">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363"/>
                                        </p:tgtEl>
                                        <p:attrNameLst>
                                          <p:attrName>style.visibility</p:attrName>
                                        </p:attrNameLst>
                                      </p:cBhvr>
                                      <p:to>
                                        <p:strVal val="visible"/>
                                      </p:to>
                                    </p:set>
                                    <p:anim calcmode="lin" valueType="num">
                                      <p:cBhvr additive="base">
                                        <p:cTn id="12" dur="500" fill="hold"/>
                                        <p:tgtEl>
                                          <p:spTgt spid="15363"/>
                                        </p:tgtEl>
                                        <p:attrNameLst>
                                          <p:attrName>ppt_x</p:attrName>
                                        </p:attrNameLst>
                                      </p:cBhvr>
                                      <p:tavLst>
                                        <p:tav tm="0">
                                          <p:val>
                                            <p:strVal val="#ppt_x"/>
                                          </p:val>
                                        </p:tav>
                                        <p:tav tm="100000">
                                          <p:val>
                                            <p:strVal val="#ppt_x"/>
                                          </p:val>
                                        </p:tav>
                                      </p:tavLst>
                                    </p:anim>
                                    <p:anim calcmode="lin" valueType="num">
                                      <p:cBhvr additive="base">
                                        <p:cTn id="13"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p:cNvSpPr>
          <p:nvPr>
            <p:ph type="title"/>
          </p:nvPr>
        </p:nvSpPr>
        <p:spPr>
          <a:xfrm>
            <a:off x="457200" y="3175"/>
            <a:ext cx="8229600" cy="1143000"/>
          </a:xfrm>
        </p:spPr>
        <p:txBody>
          <a:bodyPr vert="horz" wrap="square" lIns="91440" tIns="45720" rIns="91440" bIns="45720" anchor="ctr"/>
          <a:p>
            <a:r>
              <a:rPr lang="en-US" altLang="zh-CN" dirty="0"/>
              <a:t>H</a:t>
            </a:r>
            <a:r>
              <a:rPr lang="zh-CN" altLang="en-US" dirty="0"/>
              <a:t>模型的特点</a:t>
            </a:r>
            <a:endParaRPr lang="zh-CN" altLang="en-US" dirty="0"/>
          </a:p>
        </p:txBody>
      </p:sp>
      <p:sp>
        <p:nvSpPr>
          <p:cNvPr id="17411" name="内容占位符 2"/>
          <p:cNvSpPr>
            <a:spLocks noGrp="1"/>
          </p:cNvSpPr>
          <p:nvPr>
            <p:ph idx="1"/>
          </p:nvPr>
        </p:nvSpPr>
        <p:spPr>
          <a:xfrm>
            <a:off x="457200" y="1341438"/>
            <a:ext cx="8229600" cy="4525962"/>
          </a:xfrm>
        </p:spPr>
        <p:txBody>
          <a:bodyPr vert="horz" wrap="square" lIns="91440" tIns="45720" rIns="91440" bIns="45720" anchor="t"/>
          <a:p>
            <a:r>
              <a:rPr lang="en-US" altLang="zh-CN" sz="3600" dirty="0"/>
              <a:t>H</a:t>
            </a:r>
            <a:r>
              <a:rPr lang="zh-CN" altLang="en-US" sz="3600" dirty="0"/>
              <a:t>模型揭示了一个原理</a:t>
            </a:r>
            <a:r>
              <a:rPr lang="en-US" altLang="zh-CN" sz="3600" dirty="0"/>
              <a:t>:</a:t>
            </a:r>
            <a:endParaRPr lang="en-US" altLang="zh-CN" sz="3600" dirty="0"/>
          </a:p>
          <a:p>
            <a:r>
              <a:rPr lang="zh-CN" altLang="en-US" sz="3600" dirty="0"/>
              <a:t>软件测试是一个</a:t>
            </a:r>
            <a:r>
              <a:rPr lang="zh-CN" altLang="en-US" sz="3600" dirty="0">
                <a:solidFill>
                  <a:srgbClr val="FF0000"/>
                </a:solidFill>
              </a:rPr>
              <a:t>独立</a:t>
            </a:r>
            <a:r>
              <a:rPr lang="zh-CN" altLang="en-US" sz="3600" dirty="0"/>
              <a:t>的流程</a:t>
            </a:r>
            <a:r>
              <a:rPr lang="en-US" altLang="zh-CN" sz="3600" dirty="0"/>
              <a:t>,</a:t>
            </a:r>
            <a:r>
              <a:rPr lang="zh-CN" altLang="en-US" sz="3600" dirty="0">
                <a:solidFill>
                  <a:srgbClr val="FF0000"/>
                </a:solidFill>
              </a:rPr>
              <a:t>贯穿</a:t>
            </a:r>
            <a:r>
              <a:rPr lang="zh-CN" altLang="en-US" sz="3600" dirty="0"/>
              <a:t>产品</a:t>
            </a:r>
            <a:r>
              <a:rPr lang="zh-CN" altLang="en-US" sz="3600" dirty="0">
                <a:solidFill>
                  <a:srgbClr val="FF0000"/>
                </a:solidFill>
              </a:rPr>
              <a:t>整个</a:t>
            </a:r>
            <a:r>
              <a:rPr lang="zh-CN" altLang="en-US" sz="3600" dirty="0"/>
              <a:t>生命周期</a:t>
            </a:r>
            <a:r>
              <a:rPr lang="en-US" altLang="zh-CN" sz="3600" dirty="0"/>
              <a:t>,</a:t>
            </a:r>
            <a:r>
              <a:rPr lang="zh-CN" altLang="en-US" sz="3600" dirty="0"/>
              <a:t>与其他流程</a:t>
            </a:r>
            <a:r>
              <a:rPr lang="zh-CN" altLang="en-US" sz="3600" dirty="0">
                <a:solidFill>
                  <a:srgbClr val="FF0000"/>
                </a:solidFill>
              </a:rPr>
              <a:t>并发</a:t>
            </a:r>
            <a:r>
              <a:rPr lang="zh-CN" altLang="en-US" sz="3600" dirty="0"/>
              <a:t>地进行。</a:t>
            </a:r>
            <a:endParaRPr lang="en-US" altLang="zh-CN" sz="3600" dirty="0"/>
          </a:p>
          <a:p>
            <a:r>
              <a:rPr lang="en-US" altLang="zh-CN" sz="3600" dirty="0"/>
              <a:t>H</a:t>
            </a:r>
            <a:r>
              <a:rPr lang="zh-CN" altLang="en-US" sz="3600" dirty="0"/>
              <a:t>模型指出软件测试要尽早准备</a:t>
            </a:r>
            <a:r>
              <a:rPr lang="en-US" altLang="zh-CN" sz="3600" dirty="0"/>
              <a:t>, </a:t>
            </a:r>
            <a:r>
              <a:rPr lang="zh-CN" altLang="en-US" sz="3600" dirty="0"/>
              <a:t>尽早执行。不同的测试活动可以是按照某个</a:t>
            </a:r>
            <a:r>
              <a:rPr lang="zh-CN" altLang="en-US" sz="3600" dirty="0">
                <a:solidFill>
                  <a:srgbClr val="FF0000"/>
                </a:solidFill>
              </a:rPr>
              <a:t>次序先后</a:t>
            </a:r>
            <a:r>
              <a:rPr lang="zh-CN" altLang="en-US" sz="3600" dirty="0"/>
              <a:t>进行的</a:t>
            </a:r>
            <a:r>
              <a:rPr lang="en-US" altLang="zh-CN" sz="3600" dirty="0"/>
              <a:t>,</a:t>
            </a:r>
            <a:r>
              <a:rPr lang="zh-CN" altLang="en-US" sz="3600" dirty="0"/>
              <a:t>但也可能是</a:t>
            </a:r>
            <a:r>
              <a:rPr lang="zh-CN" altLang="en-US" sz="3600" dirty="0">
                <a:solidFill>
                  <a:srgbClr val="FF0000"/>
                </a:solidFill>
              </a:rPr>
              <a:t>反复</a:t>
            </a:r>
            <a:r>
              <a:rPr lang="zh-CN" altLang="en-US" sz="3600" dirty="0"/>
              <a:t>的</a:t>
            </a:r>
            <a:r>
              <a:rPr lang="en-US" altLang="zh-CN" sz="3600" dirty="0"/>
              <a:t>,</a:t>
            </a:r>
            <a:r>
              <a:rPr lang="zh-CN" altLang="en-US" sz="3600" dirty="0"/>
              <a:t>只要某个测试达到准备就绪点</a:t>
            </a:r>
            <a:r>
              <a:rPr lang="en-US" altLang="zh-CN" sz="3600" dirty="0"/>
              <a:t>,</a:t>
            </a:r>
            <a:r>
              <a:rPr lang="zh-CN" altLang="en-US" sz="3600" dirty="0"/>
              <a:t>测试执行活动就可以开展。</a:t>
            </a:r>
            <a:endParaRPr lang="zh-CN" altLang="en-US" sz="3600" dirty="0"/>
          </a:p>
          <a:p>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411">
                                            <p:txEl>
                                              <p:charRg st="0" end="12"/>
                                            </p:txEl>
                                          </p:spTgt>
                                        </p:tgtEl>
                                        <p:attrNameLst>
                                          <p:attrName>style.visibility</p:attrName>
                                        </p:attrNameLst>
                                      </p:cBhvr>
                                      <p:to>
                                        <p:strVal val="visible"/>
                                      </p:to>
                                    </p:set>
                                    <p:animEffect transition="in" filter="fade">
                                      <p:cBhvr>
                                        <p:cTn id="7" dur="1000"/>
                                        <p:tgtEl>
                                          <p:spTgt spid="17411">
                                            <p:txEl>
                                              <p:charRg st="0" end="12"/>
                                            </p:txEl>
                                          </p:spTgt>
                                        </p:tgtEl>
                                      </p:cBhvr>
                                    </p:animEffect>
                                    <p:anim calcmode="lin" valueType="num">
                                      <p:cBhvr>
                                        <p:cTn id="8" dur="1000" fill="hold"/>
                                        <p:tgtEl>
                                          <p:spTgt spid="17411">
                                            <p:txEl>
                                              <p:charRg st="0" end="12"/>
                                            </p:txEl>
                                          </p:spTgt>
                                        </p:tgtEl>
                                        <p:attrNameLst>
                                          <p:attrName>ppt_x</p:attrName>
                                        </p:attrNameLst>
                                      </p:cBhvr>
                                      <p:tavLst>
                                        <p:tav tm="0">
                                          <p:val>
                                            <p:strVal val="#ppt_x"/>
                                          </p:val>
                                        </p:tav>
                                        <p:tav tm="100000">
                                          <p:val>
                                            <p:strVal val="#ppt_x"/>
                                          </p:val>
                                        </p:tav>
                                      </p:tavLst>
                                    </p:anim>
                                    <p:anim calcmode="lin" valueType="num">
                                      <p:cBhvr>
                                        <p:cTn id="9" dur="1000" fill="hold"/>
                                        <p:tgtEl>
                                          <p:spTgt spid="17411">
                                            <p:txEl>
                                              <p:charRg st="0" end="1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411">
                                            <p:txEl>
                                              <p:charRg st="12" end="48"/>
                                            </p:txEl>
                                          </p:spTgt>
                                        </p:tgtEl>
                                        <p:attrNameLst>
                                          <p:attrName>style.visibility</p:attrName>
                                        </p:attrNameLst>
                                      </p:cBhvr>
                                      <p:to>
                                        <p:strVal val="visible"/>
                                      </p:to>
                                    </p:set>
                                    <p:animEffect transition="in" filter="fade">
                                      <p:cBhvr>
                                        <p:cTn id="12" dur="1000"/>
                                        <p:tgtEl>
                                          <p:spTgt spid="17411">
                                            <p:txEl>
                                              <p:charRg st="12" end="48"/>
                                            </p:txEl>
                                          </p:spTgt>
                                        </p:tgtEl>
                                      </p:cBhvr>
                                    </p:animEffect>
                                    <p:anim calcmode="lin" valueType="num">
                                      <p:cBhvr>
                                        <p:cTn id="13" dur="1000" fill="hold"/>
                                        <p:tgtEl>
                                          <p:spTgt spid="17411">
                                            <p:txEl>
                                              <p:charRg st="12" end="48"/>
                                            </p:txEl>
                                          </p:spTgt>
                                        </p:tgtEl>
                                        <p:attrNameLst>
                                          <p:attrName>ppt_x</p:attrName>
                                        </p:attrNameLst>
                                      </p:cBhvr>
                                      <p:tavLst>
                                        <p:tav tm="0">
                                          <p:val>
                                            <p:strVal val="#ppt_x"/>
                                          </p:val>
                                        </p:tav>
                                        <p:tav tm="100000">
                                          <p:val>
                                            <p:strVal val="#ppt_x"/>
                                          </p:val>
                                        </p:tav>
                                      </p:tavLst>
                                    </p:anim>
                                    <p:anim calcmode="lin" valueType="num">
                                      <p:cBhvr>
                                        <p:cTn id="14" dur="1000" fill="hold"/>
                                        <p:tgtEl>
                                          <p:spTgt spid="17411">
                                            <p:txEl>
                                              <p:charRg st="12" end="48"/>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7411">
                                            <p:txEl>
                                              <p:charRg st="48" end="127"/>
                                            </p:txEl>
                                          </p:spTgt>
                                        </p:tgtEl>
                                        <p:attrNameLst>
                                          <p:attrName>style.visibility</p:attrName>
                                        </p:attrNameLst>
                                      </p:cBhvr>
                                      <p:to>
                                        <p:strVal val="visible"/>
                                      </p:to>
                                    </p:set>
                                    <p:animEffect transition="in" filter="fade">
                                      <p:cBhvr>
                                        <p:cTn id="19" dur="1000"/>
                                        <p:tgtEl>
                                          <p:spTgt spid="17411">
                                            <p:txEl>
                                              <p:charRg st="48" end="127"/>
                                            </p:txEl>
                                          </p:spTgt>
                                        </p:tgtEl>
                                      </p:cBhvr>
                                    </p:animEffect>
                                    <p:anim calcmode="lin" valueType="num">
                                      <p:cBhvr>
                                        <p:cTn id="20" dur="1000" fill="hold"/>
                                        <p:tgtEl>
                                          <p:spTgt spid="17411">
                                            <p:txEl>
                                              <p:charRg st="48" end="127"/>
                                            </p:txEl>
                                          </p:spTgt>
                                        </p:tgtEl>
                                        <p:attrNameLst>
                                          <p:attrName>ppt_x</p:attrName>
                                        </p:attrNameLst>
                                      </p:cBhvr>
                                      <p:tavLst>
                                        <p:tav tm="0">
                                          <p:val>
                                            <p:strVal val="#ppt_x"/>
                                          </p:val>
                                        </p:tav>
                                        <p:tav tm="100000">
                                          <p:val>
                                            <p:strVal val="#ppt_x"/>
                                          </p:val>
                                        </p:tav>
                                      </p:tavLst>
                                    </p:anim>
                                    <p:anim calcmode="lin" valueType="num">
                                      <p:cBhvr>
                                        <p:cTn id="21" dur="1000" fill="hold"/>
                                        <p:tgtEl>
                                          <p:spTgt spid="17411">
                                            <p:txEl>
                                              <p:charRg st="48" end="12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内容占位符 2"/>
          <p:cNvSpPr>
            <a:spLocks noGrp="1"/>
          </p:cNvSpPr>
          <p:nvPr>
            <p:ph idx="1"/>
          </p:nvPr>
        </p:nvSpPr>
        <p:spPr>
          <a:xfrm>
            <a:off x="142875" y="1214438"/>
            <a:ext cx="8543925" cy="5240337"/>
          </a:xfrm>
        </p:spPr>
        <p:txBody>
          <a:bodyPr vert="horz" wrap="square" lIns="91440" tIns="45720" rIns="91440" bIns="45720" anchor="t"/>
          <a:p>
            <a:pPr>
              <a:buNone/>
            </a:pPr>
            <a:r>
              <a:rPr lang="en-US" altLang="zh-CN" sz="5400" dirty="0"/>
              <a:t>	X</a:t>
            </a:r>
            <a:r>
              <a:rPr lang="zh-CN" altLang="en-US" sz="5400" dirty="0"/>
              <a:t>模型也是对</a:t>
            </a:r>
            <a:r>
              <a:rPr lang="en-US" altLang="zh-CN" sz="5400" dirty="0"/>
              <a:t>V</a:t>
            </a:r>
            <a:r>
              <a:rPr lang="zh-CN" altLang="en-US" sz="5400" dirty="0"/>
              <a:t>模型的改进</a:t>
            </a:r>
            <a:r>
              <a:rPr lang="en-US" altLang="zh-CN" sz="5400" dirty="0"/>
              <a:t>,X</a:t>
            </a:r>
            <a:r>
              <a:rPr lang="zh-CN" altLang="en-US" sz="5400" dirty="0"/>
              <a:t>模型提出针对</a:t>
            </a:r>
            <a:r>
              <a:rPr lang="zh-CN" altLang="en-US" sz="5400" dirty="0">
                <a:solidFill>
                  <a:srgbClr val="FF0000"/>
                </a:solidFill>
              </a:rPr>
              <a:t>单独</a:t>
            </a:r>
            <a:r>
              <a:rPr lang="zh-CN" altLang="en-US" sz="5400" dirty="0"/>
              <a:t>的程序片段进行相互</a:t>
            </a:r>
            <a:r>
              <a:rPr lang="zh-CN" altLang="en-US" sz="5400" dirty="0">
                <a:solidFill>
                  <a:srgbClr val="FF0000"/>
                </a:solidFill>
              </a:rPr>
              <a:t>分离</a:t>
            </a:r>
            <a:r>
              <a:rPr lang="zh-CN" altLang="en-US" sz="5400" dirty="0"/>
              <a:t>的编码和测试</a:t>
            </a:r>
            <a:r>
              <a:rPr lang="en-US" altLang="zh-CN" sz="5400" dirty="0"/>
              <a:t>,</a:t>
            </a:r>
            <a:r>
              <a:rPr lang="zh-CN" altLang="en-US" sz="5400" dirty="0"/>
              <a:t>此后通过</a:t>
            </a:r>
            <a:r>
              <a:rPr lang="zh-CN" altLang="en-US" sz="5400" dirty="0">
                <a:solidFill>
                  <a:srgbClr val="FF0000"/>
                </a:solidFill>
              </a:rPr>
              <a:t>频繁</a:t>
            </a:r>
            <a:r>
              <a:rPr lang="zh-CN" altLang="en-US" sz="5400" dirty="0"/>
              <a:t>的交接</a:t>
            </a:r>
            <a:r>
              <a:rPr lang="en-US" altLang="zh-CN" sz="5400" dirty="0"/>
              <a:t>,</a:t>
            </a:r>
            <a:r>
              <a:rPr lang="zh-CN" altLang="en-US" sz="5400" dirty="0"/>
              <a:t>通过</a:t>
            </a:r>
            <a:r>
              <a:rPr lang="zh-CN" altLang="en-US" sz="5400" dirty="0">
                <a:solidFill>
                  <a:srgbClr val="FF0000"/>
                </a:solidFill>
              </a:rPr>
              <a:t>集成</a:t>
            </a:r>
            <a:r>
              <a:rPr lang="zh-CN" altLang="en-US" sz="5400" dirty="0"/>
              <a:t>最终合成为可执行的程序。</a:t>
            </a:r>
            <a:endParaRPr lang="en-US" altLang="zh-CN" sz="5400" dirty="0"/>
          </a:p>
          <a:p>
            <a:pPr>
              <a:buNone/>
            </a:pPr>
            <a:r>
              <a:rPr lang="en-US" altLang="zh-CN" sz="5400" dirty="0"/>
              <a:t>		</a:t>
            </a:r>
            <a:endParaRPr lang="zh-CN" altLang="en-US" sz="5400" dirty="0"/>
          </a:p>
        </p:txBody>
      </p:sp>
      <p:sp>
        <p:nvSpPr>
          <p:cNvPr id="20483" name="矩形 4"/>
          <p:cNvSpPr/>
          <p:nvPr/>
        </p:nvSpPr>
        <p:spPr>
          <a:xfrm>
            <a:off x="0" y="285750"/>
            <a:ext cx="9144000" cy="708025"/>
          </a:xfrm>
          <a:prstGeom prst="rect">
            <a:avLst/>
          </a:prstGeom>
          <a:noFill/>
          <a:ln w="9525">
            <a:noFill/>
          </a:ln>
        </p:spPr>
        <p:txBody>
          <a:bodyPr>
            <a:spAutoFit/>
          </a:bodyPr>
          <a:p>
            <a:pPr eaLnBrk="1" hangingPunct="1"/>
            <a:r>
              <a:rPr lang="zh-CN" altLang="en-US" sz="4000" dirty="0">
                <a:latin typeface="黑体" panose="02010609060101010101" pitchFamily="49" charset="-122"/>
                <a:ea typeface="黑体" panose="02010609060101010101" pitchFamily="49" charset="-122"/>
              </a:rPr>
              <a:t> </a:t>
            </a:r>
            <a:r>
              <a:rPr lang="en-US" altLang="zh-CN" sz="4000" dirty="0">
                <a:latin typeface="Calibri" panose="020F0502020204030204" pitchFamily="34" charset="0"/>
              </a:rPr>
              <a:t>X</a:t>
            </a:r>
            <a:r>
              <a:rPr lang="zh-CN" altLang="en-US" sz="4000" dirty="0">
                <a:latin typeface="Calibri" panose="020F0502020204030204" pitchFamily="34" charset="0"/>
              </a:rPr>
              <a:t>模型</a:t>
            </a:r>
            <a:endParaRPr lang="zh-CN" altLang="en-US" sz="4000" dirty="0">
              <a:latin typeface="黑体" panose="02010609060101010101" pitchFamily="49" charset="-122"/>
              <a:ea typeface="黑体" panose="02010609060101010101" pitchFamily="49"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图片 3" descr="图2-6  X模型.png"/>
          <p:cNvPicPr>
            <a:picLocks noChangeAspect="1"/>
          </p:cNvPicPr>
          <p:nvPr/>
        </p:nvPicPr>
        <p:blipFill>
          <a:blip r:embed="rId1"/>
          <a:stretch>
            <a:fillRect/>
          </a:stretch>
        </p:blipFill>
        <p:spPr>
          <a:xfrm>
            <a:off x="500063" y="857250"/>
            <a:ext cx="8286750" cy="5572125"/>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4020" name="AutoShape 4"/>
          <p:cNvSpPr/>
          <p:nvPr/>
        </p:nvSpPr>
        <p:spPr>
          <a:xfrm>
            <a:off x="558800" y="1311275"/>
            <a:ext cx="4013200" cy="533400"/>
          </a:xfrm>
          <a:prstGeom prst="roundRect">
            <a:avLst>
              <a:gd name="adj" fmla="val 16667"/>
            </a:avLst>
          </a:prstGeom>
          <a:solidFill>
            <a:srgbClr val="308CC4"/>
          </a:solidFill>
          <a:ln w="9525"/>
          <a:scene3d>
            <a:camera prst="legacyPerspectiveTop">
              <a:rot lat="0" lon="0" rev="0"/>
            </a:camera>
            <a:lightRig rig="legacyFlat3" dir="b"/>
          </a:scene3d>
          <a:sp3d extrusionH="887400" prstMaterial="legacyMatte">
            <a:bevelT w="13500" h="13500" prst="angle"/>
            <a:bevelB w="13500" h="13500" prst="angle"/>
            <a:extrusionClr>
              <a:srgbClr val="308CC4"/>
            </a:extrusionClr>
          </a:sp3d>
        </p:spPr>
        <p:txBody>
          <a:bodyPr wrap="none" anchor="ctr">
            <a:flatTx/>
          </a:bodyPr>
          <a:p>
            <a:r>
              <a:rPr lang="zh-CN" altLang="en-US" sz="2800" dirty="0">
                <a:solidFill>
                  <a:schemeClr val="bg1"/>
                </a:solidFill>
                <a:latin typeface="Calibri" panose="020F0502020204030204" pitchFamily="34" charset="0"/>
                <a:ea typeface="宋体" panose="02010600030101010101" pitchFamily="2" charset="-122"/>
              </a:rPr>
              <a:t>软件测试的分类</a:t>
            </a:r>
            <a:endParaRPr lang="en-US" altLang="zh-CN" sz="2800" dirty="0">
              <a:solidFill>
                <a:schemeClr val="bg1"/>
              </a:solidFill>
              <a:latin typeface="Calibri" panose="020F0502020204030204" pitchFamily="34" charset="0"/>
              <a:ea typeface="宋体" panose="02010600030101010101" pitchFamily="2" charset="-122"/>
            </a:endParaRPr>
          </a:p>
        </p:txBody>
      </p:sp>
      <p:sp>
        <p:nvSpPr>
          <p:cNvPr id="28674" name="矩形 4"/>
          <p:cNvSpPr/>
          <p:nvPr/>
        </p:nvSpPr>
        <p:spPr>
          <a:xfrm>
            <a:off x="-19050" y="166688"/>
            <a:ext cx="9144000" cy="706437"/>
          </a:xfrm>
          <a:prstGeom prst="rect">
            <a:avLst/>
          </a:prstGeom>
          <a:noFill/>
          <a:ln w="9525">
            <a:noFill/>
          </a:ln>
        </p:spPr>
        <p:txBody>
          <a:bodyPr anchor="t">
            <a:spAutoFit/>
          </a:bodyPr>
          <a:p>
            <a:r>
              <a:rPr lang="zh-CN" altLang="en-US" sz="4000" dirty="0">
                <a:latin typeface="黑体" panose="02010609060101010101" pitchFamily="49" charset="-122"/>
                <a:ea typeface="黑体" panose="02010609060101010101" pitchFamily="49" charset="-122"/>
              </a:rPr>
              <a:t>软件测试技术 </a:t>
            </a:r>
            <a:endParaRPr lang="zh-CN" altLang="en-US" sz="4000" dirty="0">
              <a:latin typeface="黑体" panose="02010609060101010101" pitchFamily="49" charset="-122"/>
              <a:ea typeface="黑体" panose="02010609060101010101" pitchFamily="49" charset="-122"/>
            </a:endParaRPr>
          </a:p>
        </p:txBody>
      </p:sp>
      <p:sp>
        <p:nvSpPr>
          <p:cNvPr id="28675" name="矩形 6"/>
          <p:cNvSpPr/>
          <p:nvPr/>
        </p:nvSpPr>
        <p:spPr>
          <a:xfrm>
            <a:off x="611188" y="1844675"/>
            <a:ext cx="8208962" cy="4614863"/>
          </a:xfrm>
          <a:prstGeom prst="rect">
            <a:avLst/>
          </a:prstGeom>
          <a:noFill/>
          <a:ln w="9525">
            <a:noFill/>
          </a:ln>
        </p:spPr>
        <p:txBody>
          <a:bodyPr anchor="t">
            <a:spAutoFit/>
          </a:bodyPr>
          <a:p>
            <a:pPr>
              <a:lnSpc>
                <a:spcPct val="150000"/>
              </a:lnSpc>
            </a:pPr>
            <a:r>
              <a:rPr lang="zh-CN" altLang="en-US" sz="2800" dirty="0">
                <a:latin typeface="Calibri" panose="020F0502020204030204" pitchFamily="34" charset="0"/>
                <a:ea typeface="宋体" panose="02010600030101010101" pitchFamily="2" charset="-122"/>
              </a:rPr>
              <a:t>从测试</a:t>
            </a:r>
            <a:r>
              <a:rPr lang="zh-CN" altLang="en-US" sz="2800" dirty="0">
                <a:solidFill>
                  <a:srgbClr val="00B050"/>
                </a:solidFill>
                <a:latin typeface="Calibri" panose="020F0502020204030204" pitchFamily="34" charset="0"/>
                <a:ea typeface="宋体" panose="02010600030101010101" pitchFamily="2" charset="-122"/>
              </a:rPr>
              <a:t>是否针对系统</a:t>
            </a:r>
            <a:r>
              <a:rPr lang="zh-CN" altLang="en-US" sz="2800" dirty="0">
                <a:latin typeface="Calibri" panose="020F0502020204030204" pitchFamily="34" charset="0"/>
                <a:ea typeface="宋体" panose="02010600030101010101" pitchFamily="2" charset="-122"/>
              </a:rPr>
              <a:t>的内部结构和具体实现算法的角度来看划分：</a:t>
            </a:r>
            <a:endParaRPr lang="zh-CN" altLang="en-US" sz="2800" dirty="0">
              <a:latin typeface="Calibri" panose="020F0502020204030204" pitchFamily="34" charset="0"/>
              <a:ea typeface="宋体" panose="02010600030101010101" pitchFamily="2" charset="-122"/>
            </a:endParaRPr>
          </a:p>
          <a:p>
            <a:pPr>
              <a:lnSpc>
                <a:spcPct val="150000"/>
              </a:lnSpc>
            </a:pPr>
            <a:r>
              <a:rPr lang="zh-CN" altLang="en-US" sz="2800" dirty="0">
                <a:latin typeface="Calibri" panose="020F0502020204030204" pitchFamily="34" charset="0"/>
                <a:ea typeface="宋体" panose="02010600030101010101" pitchFamily="2" charset="-122"/>
              </a:rPr>
              <a:t>白盒测试、黑盒测试（功能测试、性能测试）、灰盒测试</a:t>
            </a:r>
            <a:endParaRPr lang="en-US" altLang="zh-CN" sz="2800" dirty="0">
              <a:latin typeface="Calibri" panose="020F0502020204030204" pitchFamily="34" charset="0"/>
              <a:ea typeface="宋体" panose="02010600030101010101" pitchFamily="2" charset="-122"/>
            </a:endParaRPr>
          </a:p>
          <a:p>
            <a:pPr>
              <a:lnSpc>
                <a:spcPct val="150000"/>
              </a:lnSpc>
            </a:pPr>
            <a:r>
              <a:rPr lang="zh-CN" altLang="en-US" sz="2800" dirty="0">
                <a:latin typeface="Calibri" panose="020F0502020204030204" pitchFamily="34" charset="0"/>
                <a:ea typeface="宋体" panose="02010600030101010101" pitchFamily="2" charset="-122"/>
              </a:rPr>
              <a:t>按</a:t>
            </a:r>
            <a:r>
              <a:rPr lang="zh-CN" altLang="en-US" sz="2800" dirty="0">
                <a:solidFill>
                  <a:srgbClr val="00B050"/>
                </a:solidFill>
                <a:latin typeface="Calibri" panose="020F0502020204030204" pitchFamily="34" charset="0"/>
                <a:ea typeface="宋体" panose="02010600030101010101" pitchFamily="2" charset="-122"/>
              </a:rPr>
              <a:t>实施组织</a:t>
            </a:r>
            <a:r>
              <a:rPr lang="zh-CN" altLang="en-US" sz="2800" dirty="0">
                <a:latin typeface="Calibri" panose="020F0502020204030204" pitchFamily="34" charset="0"/>
                <a:ea typeface="宋体" panose="02010600030101010101" pitchFamily="2" charset="-122"/>
              </a:rPr>
              <a:t>划分：</a:t>
            </a:r>
            <a:endParaRPr lang="zh-CN" altLang="en-US" sz="2800" dirty="0">
              <a:latin typeface="Calibri" panose="020F0502020204030204" pitchFamily="34" charset="0"/>
              <a:ea typeface="宋体" panose="02010600030101010101" pitchFamily="2" charset="-122"/>
            </a:endParaRPr>
          </a:p>
          <a:p>
            <a:pPr>
              <a:lnSpc>
                <a:spcPct val="150000"/>
              </a:lnSpc>
            </a:pPr>
            <a:r>
              <a:rPr lang="zh-CN" altLang="en-US" sz="2800" dirty="0">
                <a:latin typeface="Calibri" panose="020F0502020204030204" pitchFamily="34" charset="0"/>
                <a:ea typeface="宋体" panose="02010600030101010101" pitchFamily="2" charset="-122"/>
              </a:rPr>
              <a:t>开发方测试（</a:t>
            </a:r>
            <a:r>
              <a:rPr lang="en-US" altLang="zh-CN" sz="2800" dirty="0">
                <a:latin typeface="Calibri" panose="020F0502020204030204" pitchFamily="34" charset="0"/>
                <a:ea typeface="宋体" panose="02010600030101010101" pitchFamily="2" charset="-122"/>
              </a:rPr>
              <a:t> α</a:t>
            </a:r>
            <a:r>
              <a:rPr lang="zh-CN" altLang="en-US" sz="2800" dirty="0">
                <a:latin typeface="Calibri" panose="020F0502020204030204" pitchFamily="34" charset="0"/>
                <a:ea typeface="宋体" panose="02010600030101010101" pitchFamily="2" charset="-122"/>
              </a:rPr>
              <a:t>测试）、用户测试（</a:t>
            </a:r>
            <a:r>
              <a:rPr lang="en-US" altLang="zh-CN" sz="2800" dirty="0">
                <a:latin typeface="Calibri" panose="020F0502020204030204" pitchFamily="34" charset="0"/>
                <a:ea typeface="宋体" panose="02010600030101010101" pitchFamily="2" charset="-122"/>
              </a:rPr>
              <a:t>β</a:t>
            </a:r>
            <a:r>
              <a:rPr lang="zh-CN" altLang="en-US" sz="2800" dirty="0">
                <a:latin typeface="Calibri" panose="020F0502020204030204" pitchFamily="34" charset="0"/>
                <a:ea typeface="宋体" panose="02010600030101010101" pitchFamily="2" charset="-122"/>
              </a:rPr>
              <a:t>测试）、第三方测试</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4020"/>
                                        </p:tgtEl>
                                        <p:attrNameLst>
                                          <p:attrName>style.visibility</p:attrName>
                                        </p:attrNameLst>
                                      </p:cBhvr>
                                      <p:to>
                                        <p:strVal val="visible"/>
                                      </p:to>
                                    </p:set>
                                    <p:anim calcmode="lin" valueType="num">
                                      <p:cBhvr>
                                        <p:cTn id="7" dur="500" fill="hold"/>
                                        <p:tgtEl>
                                          <p:spTgt spid="214020"/>
                                        </p:tgtEl>
                                        <p:attrNameLst>
                                          <p:attrName>ppt_x</p:attrName>
                                        </p:attrNameLst>
                                      </p:cBhvr>
                                      <p:tavLst>
                                        <p:tav tm="0">
                                          <p:val>
                                            <p:strVal val="0-#ppt_w/2"/>
                                          </p:val>
                                        </p:tav>
                                        <p:tav tm="100000">
                                          <p:val>
                                            <p:strVal val="#ppt_x"/>
                                          </p:val>
                                        </p:tav>
                                      </p:tavLst>
                                    </p:anim>
                                    <p:anim calcmode="lin" valueType="num">
                                      <p:cBhvr>
                                        <p:cTn id="8" dur="500" fill="hold"/>
                                        <p:tgtEl>
                                          <p:spTgt spid="2140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0"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内容占位符 2"/>
          <p:cNvSpPr>
            <a:spLocks noGrp="1"/>
          </p:cNvSpPr>
          <p:nvPr>
            <p:ph idx="1"/>
          </p:nvPr>
        </p:nvSpPr>
        <p:spPr>
          <a:xfrm>
            <a:off x="179388" y="1052513"/>
            <a:ext cx="8713787" cy="5400675"/>
          </a:xfrm>
        </p:spPr>
        <p:txBody>
          <a:bodyPr vert="horz" wrap="square" lIns="91440" tIns="45720" rIns="91440" bIns="45720" anchor="t"/>
          <a:p>
            <a:pPr>
              <a:lnSpc>
                <a:spcPct val="150000"/>
              </a:lnSpc>
            </a:pPr>
            <a:r>
              <a:rPr lang="en-US" altLang="zh-CN" dirty="0"/>
              <a:t>X</a:t>
            </a:r>
            <a:r>
              <a:rPr lang="zh-CN" altLang="en-US" dirty="0"/>
              <a:t>模型的左边描述的是针对</a:t>
            </a:r>
            <a:r>
              <a:rPr lang="zh-CN" altLang="en-US" dirty="0">
                <a:solidFill>
                  <a:srgbClr val="FF0000"/>
                </a:solidFill>
              </a:rPr>
              <a:t>单独</a:t>
            </a:r>
            <a:r>
              <a:rPr lang="zh-CN" altLang="en-US" dirty="0"/>
              <a:t>程序片段所进行的相互</a:t>
            </a:r>
            <a:r>
              <a:rPr lang="zh-CN" altLang="en-US" dirty="0">
                <a:solidFill>
                  <a:srgbClr val="FF0000"/>
                </a:solidFill>
              </a:rPr>
              <a:t>分离</a:t>
            </a:r>
            <a:r>
              <a:rPr lang="zh-CN" altLang="en-US" dirty="0"/>
              <a:t>的编码和测试，此后将进行频繁的交接，通过集成最终成为可执行的程序，然后再对这些可执行程序进行测试。己通过集成测试的成品可以进行封装并提交给用户，也可以作为更大规模和范围内集成的一部分。</a:t>
            </a:r>
            <a:r>
              <a:rPr lang="zh-CN" altLang="en-US" dirty="0">
                <a:solidFill>
                  <a:srgbClr val="FF0000"/>
                </a:solidFill>
              </a:rPr>
              <a:t>多根并行的曲线表示变更可以在各个部分发生</a:t>
            </a:r>
            <a:r>
              <a:rPr lang="zh-CN" altLang="en-US" dirty="0"/>
              <a:t>。</a:t>
            </a:r>
            <a:endParaRPr lang="en-US" altLang="zh-CN" dirty="0"/>
          </a:p>
          <a:p>
            <a:pPr>
              <a:lnSpc>
                <a:spcPct val="150000"/>
              </a:lnSpc>
            </a:pP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1"/>
          <p:cNvSpPr>
            <a:spLocks noGrp="1"/>
          </p:cNvSpPr>
          <p:nvPr>
            <p:ph type="title"/>
          </p:nvPr>
        </p:nvSpPr>
        <p:spPr/>
        <p:txBody>
          <a:bodyPr vert="horz" wrap="square" lIns="91440" tIns="45720" rIns="91440" bIns="45720" anchor="ctr"/>
          <a:p>
            <a:r>
              <a:rPr lang="en-US" altLang="zh-CN" dirty="0"/>
              <a:t>X</a:t>
            </a:r>
            <a:r>
              <a:rPr lang="zh-CN" altLang="en-US" dirty="0"/>
              <a:t>模型的特点</a:t>
            </a:r>
            <a:endParaRPr lang="zh-CN" altLang="en-US" dirty="0"/>
          </a:p>
        </p:txBody>
      </p:sp>
      <p:sp>
        <p:nvSpPr>
          <p:cNvPr id="23555" name="内容占位符 2"/>
          <p:cNvSpPr>
            <a:spLocks noGrp="1"/>
          </p:cNvSpPr>
          <p:nvPr>
            <p:ph idx="1"/>
          </p:nvPr>
        </p:nvSpPr>
        <p:spPr>
          <a:xfrm>
            <a:off x="425450" y="1341438"/>
            <a:ext cx="8229600" cy="4525962"/>
          </a:xfrm>
        </p:spPr>
        <p:txBody>
          <a:bodyPr vert="horz" wrap="square" lIns="91440" tIns="45720" rIns="91440" bIns="45720" anchor="t"/>
          <a:p>
            <a:r>
              <a:rPr lang="en-US" altLang="zh-CN" sz="4000" dirty="0"/>
              <a:t>X</a:t>
            </a:r>
            <a:r>
              <a:rPr lang="zh-CN" altLang="en-US" sz="4000" dirty="0"/>
              <a:t>模型还定位了探索性测试，这是不进行事先计划的</a:t>
            </a:r>
            <a:r>
              <a:rPr lang="zh-CN" altLang="en-US" sz="4000" dirty="0">
                <a:solidFill>
                  <a:srgbClr val="FF0000"/>
                </a:solidFill>
              </a:rPr>
              <a:t>特殊类型</a:t>
            </a:r>
            <a:r>
              <a:rPr lang="zh-CN" altLang="en-US" sz="4000" dirty="0"/>
              <a:t>的测试，这一方式往往能帮助有经验的测试人员在测试计划之外发现更多的软件错误。但这样可能对测试造成人力、物力和财力的浪费，对测试员的</a:t>
            </a:r>
            <a:r>
              <a:rPr lang="zh-CN" altLang="en-US" sz="4000" dirty="0">
                <a:solidFill>
                  <a:srgbClr val="00B050"/>
                </a:solidFill>
              </a:rPr>
              <a:t>熟练程度</a:t>
            </a:r>
            <a:r>
              <a:rPr lang="zh-CN" altLang="en-US" sz="4000" dirty="0"/>
              <a:t>要求比较</a:t>
            </a:r>
            <a:r>
              <a:rPr lang="zh-CN" altLang="en-US" sz="4000" dirty="0">
                <a:solidFill>
                  <a:srgbClr val="FF0000"/>
                </a:solidFill>
              </a:rPr>
              <a:t>高</a:t>
            </a:r>
            <a:r>
              <a:rPr lang="zh-CN" altLang="en-US" sz="4000" dirty="0"/>
              <a:t>。</a:t>
            </a:r>
            <a:endParaRPr lang="zh-CN" altLang="en-US" sz="4000" dirty="0"/>
          </a:p>
          <a:p>
            <a:endParaRPr lang="zh-CN" altLang="en-US" sz="40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内容占位符 2"/>
          <p:cNvSpPr>
            <a:spLocks noGrp="1"/>
          </p:cNvSpPr>
          <p:nvPr>
            <p:ph idx="1"/>
          </p:nvPr>
        </p:nvSpPr>
        <p:spPr>
          <a:xfrm>
            <a:off x="142875" y="1214438"/>
            <a:ext cx="8543925" cy="5240337"/>
          </a:xfrm>
        </p:spPr>
        <p:txBody>
          <a:bodyPr vert="horz" wrap="square" lIns="91440" tIns="45720" rIns="91440" bIns="45720" anchor="t"/>
          <a:p>
            <a:pPr>
              <a:buNone/>
            </a:pPr>
            <a:r>
              <a:rPr lang="en-US" altLang="zh-CN" sz="4000" dirty="0"/>
              <a:t>	</a:t>
            </a:r>
            <a:r>
              <a:rPr lang="zh-CN" altLang="en-US" sz="4000" dirty="0"/>
              <a:t>前置测试模型则体现了开发与测试的</a:t>
            </a:r>
            <a:r>
              <a:rPr lang="zh-CN" altLang="en-US" sz="4000" dirty="0">
                <a:solidFill>
                  <a:srgbClr val="FF0000"/>
                </a:solidFill>
              </a:rPr>
              <a:t>结合</a:t>
            </a:r>
            <a:r>
              <a:rPr lang="en-US" altLang="zh-CN" sz="4000" dirty="0"/>
              <a:t>,</a:t>
            </a:r>
            <a:r>
              <a:rPr lang="zh-CN" altLang="en-US" sz="4000" dirty="0"/>
              <a:t>要求对</a:t>
            </a:r>
            <a:r>
              <a:rPr lang="zh-CN" altLang="en-US" sz="4000" dirty="0">
                <a:solidFill>
                  <a:srgbClr val="FF0000"/>
                </a:solidFill>
              </a:rPr>
              <a:t>每一个</a:t>
            </a:r>
            <a:r>
              <a:rPr lang="zh-CN" altLang="en-US" sz="4000" dirty="0"/>
              <a:t>交付内容进行测试。前置测试模型是一个将测试和开发</a:t>
            </a:r>
            <a:r>
              <a:rPr lang="zh-CN" altLang="en-US" sz="4000" dirty="0">
                <a:solidFill>
                  <a:srgbClr val="FF0000"/>
                </a:solidFill>
              </a:rPr>
              <a:t>紧密结合</a:t>
            </a:r>
            <a:r>
              <a:rPr lang="zh-CN" altLang="en-US" sz="4000" dirty="0"/>
              <a:t>的模型，此模型将开发和测试的生命周期整合在一起，随项目开发生命周期从开始到结束</a:t>
            </a:r>
            <a:r>
              <a:rPr lang="zh-CN" altLang="en-US" sz="4000" dirty="0">
                <a:solidFill>
                  <a:srgbClr val="FF0000"/>
                </a:solidFill>
              </a:rPr>
              <a:t>每个关键</a:t>
            </a:r>
            <a:r>
              <a:rPr lang="zh-CN" altLang="en-US" sz="4000" dirty="0"/>
              <a:t>行为。</a:t>
            </a:r>
            <a:endParaRPr lang="en-US" altLang="zh-CN" sz="4000" dirty="0"/>
          </a:p>
          <a:p>
            <a:pPr>
              <a:buNone/>
            </a:pPr>
            <a:r>
              <a:rPr lang="en-US" altLang="zh-CN" sz="4000" dirty="0"/>
              <a:t> </a:t>
            </a:r>
            <a:endParaRPr lang="zh-CN" altLang="en-US" sz="4000" dirty="0"/>
          </a:p>
          <a:p>
            <a:pPr>
              <a:buNone/>
            </a:pPr>
            <a:endParaRPr lang="zh-CN" altLang="en-US" sz="4000" dirty="0"/>
          </a:p>
          <a:p>
            <a:pPr>
              <a:buNone/>
            </a:pPr>
            <a:endParaRPr lang="zh-CN" altLang="en-US" sz="4000" dirty="0"/>
          </a:p>
        </p:txBody>
      </p:sp>
      <p:sp>
        <p:nvSpPr>
          <p:cNvPr id="24579" name="矩形 4"/>
          <p:cNvSpPr/>
          <p:nvPr/>
        </p:nvSpPr>
        <p:spPr>
          <a:xfrm>
            <a:off x="0" y="285750"/>
            <a:ext cx="9144000" cy="708025"/>
          </a:xfrm>
          <a:prstGeom prst="rect">
            <a:avLst/>
          </a:prstGeom>
          <a:noFill/>
          <a:ln w="9525">
            <a:noFill/>
          </a:ln>
        </p:spPr>
        <p:txBody>
          <a:bodyPr>
            <a:spAutoFit/>
          </a:bodyPr>
          <a:p>
            <a:pPr eaLnBrk="1" hangingPunct="1"/>
            <a:r>
              <a:rPr lang="zh-CN" altLang="en-US" sz="4000" dirty="0">
                <a:latin typeface="黑体" panose="02010609060101010101" pitchFamily="49" charset="-122"/>
                <a:ea typeface="黑体" panose="02010609060101010101" pitchFamily="49" charset="-122"/>
              </a:rPr>
              <a:t> </a:t>
            </a:r>
            <a:r>
              <a:rPr lang="zh-CN" altLang="en-US" sz="4000" dirty="0">
                <a:latin typeface="Calibri" panose="020F0502020204030204" pitchFamily="34" charset="0"/>
              </a:rPr>
              <a:t>前置模型</a:t>
            </a:r>
            <a:endParaRPr lang="zh-CN" altLang="en-US" sz="4000" dirty="0">
              <a:latin typeface="黑体" panose="02010609060101010101" pitchFamily="49" charset="-122"/>
              <a:ea typeface="黑体" panose="02010609060101010101" pitchFamily="49"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2" name="图片 1"/>
          <p:cNvPicPr>
            <a:picLocks noChangeAspect="1"/>
          </p:cNvPicPr>
          <p:nvPr/>
        </p:nvPicPr>
        <p:blipFill>
          <a:blip r:embed="rId1"/>
          <a:stretch>
            <a:fillRect/>
          </a:stretch>
        </p:blipFill>
        <p:spPr>
          <a:xfrm>
            <a:off x="-15875" y="620713"/>
            <a:ext cx="9136063" cy="5765800"/>
          </a:xfrm>
          <a:prstGeom prst="rect">
            <a:avLst/>
          </a:prstGeom>
          <a:noFill/>
          <a:ln w="9525">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1"/>
          <p:cNvSpPr>
            <a:spLocks noGrp="1"/>
          </p:cNvSpPr>
          <p:nvPr>
            <p:ph type="title"/>
          </p:nvPr>
        </p:nvSpPr>
        <p:spPr>
          <a:xfrm>
            <a:off x="250825" y="15875"/>
            <a:ext cx="8229600" cy="1143000"/>
          </a:xfrm>
        </p:spPr>
        <p:txBody>
          <a:bodyPr vert="horz" wrap="square" lIns="91440" tIns="45720" rIns="91440" bIns="45720" anchor="ctr"/>
          <a:p>
            <a:r>
              <a:rPr lang="zh-CN" altLang="en-US" dirty="0"/>
              <a:t>前置测试模型的特点</a:t>
            </a:r>
            <a:endParaRPr lang="zh-CN" altLang="en-US" dirty="0"/>
          </a:p>
        </p:txBody>
      </p:sp>
      <p:sp>
        <p:nvSpPr>
          <p:cNvPr id="3" name="内容占位符 2"/>
          <p:cNvSpPr>
            <a:spLocks noGrp="1"/>
          </p:cNvSpPr>
          <p:nvPr>
            <p:ph idx="1"/>
          </p:nvPr>
        </p:nvSpPr>
        <p:spPr/>
        <p:txBody>
          <a:bodyPr vert="horz" wrap="square" lIns="91440" tIns="45720" rIns="91440" bIns="45720" anchor="t"/>
          <a:p>
            <a:pPr>
              <a:buNone/>
            </a:pPr>
            <a:r>
              <a:rPr lang="zh-CN" altLang="en-US" dirty="0"/>
              <a:t>前置测试模型的特点：</a:t>
            </a:r>
            <a:endParaRPr lang="en-US" altLang="zh-CN" dirty="0"/>
          </a:p>
          <a:p>
            <a:pPr>
              <a:buNone/>
            </a:pPr>
            <a:r>
              <a:rPr lang="en-US" altLang="zh-CN" dirty="0"/>
              <a:t>A.</a:t>
            </a:r>
            <a:r>
              <a:rPr lang="zh-CN" altLang="en-US" dirty="0"/>
              <a:t>开发和测试相结合，</a:t>
            </a:r>
            <a:r>
              <a:rPr lang="zh-CN" altLang="en-US" dirty="0">
                <a:solidFill>
                  <a:srgbClr val="FF0000"/>
                </a:solidFill>
              </a:rPr>
              <a:t>标识</a:t>
            </a:r>
            <a:r>
              <a:rPr lang="zh-CN" altLang="en-US" dirty="0"/>
              <a:t>了项目生命周期从开始到结束之间的</a:t>
            </a:r>
            <a:r>
              <a:rPr lang="zh-CN" altLang="en-US" dirty="0">
                <a:solidFill>
                  <a:srgbClr val="FF0000"/>
                </a:solidFill>
              </a:rPr>
              <a:t>关键行为</a:t>
            </a:r>
            <a:r>
              <a:rPr lang="zh-CN" altLang="en-US" dirty="0"/>
              <a:t>，并且表示了这些行为在项目周期中的价值所在。</a:t>
            </a:r>
            <a:endParaRPr lang="zh-CN" altLang="en-US" dirty="0"/>
          </a:p>
          <a:p>
            <a:pPr>
              <a:buNone/>
            </a:pPr>
            <a:r>
              <a:rPr lang="en-US" altLang="zh-CN" dirty="0"/>
              <a:t>B.</a:t>
            </a:r>
            <a:r>
              <a:rPr lang="zh-CN" altLang="en-US" dirty="0"/>
              <a:t>对</a:t>
            </a:r>
            <a:r>
              <a:rPr lang="zh-CN" altLang="en-US" dirty="0">
                <a:solidFill>
                  <a:srgbClr val="FF0000"/>
                </a:solidFill>
              </a:rPr>
              <a:t>每一个</a:t>
            </a:r>
            <a:r>
              <a:rPr lang="zh-CN" altLang="en-US" dirty="0"/>
              <a:t>交付内容进行测试，在图中的可行性报告、业务需求说明、系统设计文档都是一些要测试的对象。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11" end="67"/>
                                            </p:txEl>
                                          </p:spTgt>
                                        </p:tgtEl>
                                        <p:attrNameLst>
                                          <p:attrName>style.visibility</p:attrName>
                                        </p:attrNameLst>
                                      </p:cBhvr>
                                      <p:to>
                                        <p:strVal val="visible"/>
                                      </p:to>
                                    </p:set>
                                    <p:anim calcmode="lin" valueType="num">
                                      <p:cBhvr additive="base">
                                        <p:cTn id="7" dur="500" fill="hold"/>
                                        <p:tgtEl>
                                          <p:spTgt spid="3">
                                            <p:txEl>
                                              <p:charRg st="11" end="6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11" end="6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67" end="117"/>
                                            </p:txEl>
                                          </p:spTgt>
                                        </p:tgtEl>
                                        <p:attrNameLst>
                                          <p:attrName>style.visibility</p:attrName>
                                        </p:attrNameLst>
                                      </p:cBhvr>
                                      <p:to>
                                        <p:strVal val="visible"/>
                                      </p:to>
                                    </p:set>
                                    <p:anim calcmode="lin" valueType="num">
                                      <p:cBhvr additive="base">
                                        <p:cTn id="13" dur="500" fill="hold"/>
                                        <p:tgtEl>
                                          <p:spTgt spid="3">
                                            <p:txEl>
                                              <p:charRg st="67" end="11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charRg st="67" end="11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1"/>
          <p:cNvSpPr>
            <a:spLocks noGrp="1"/>
          </p:cNvSpPr>
          <p:nvPr>
            <p:ph type="title"/>
          </p:nvPr>
        </p:nvSpPr>
        <p:spPr>
          <a:xfrm>
            <a:off x="323850" y="0"/>
            <a:ext cx="8229600" cy="1143000"/>
          </a:xfrm>
        </p:spPr>
        <p:txBody>
          <a:bodyPr vert="horz" wrap="square" lIns="91440" tIns="45720" rIns="91440" bIns="45720" anchor="ctr"/>
          <a:p>
            <a:r>
              <a:rPr lang="zh-CN" altLang="en-US" dirty="0"/>
              <a:t>前置测试模型的特点</a:t>
            </a:r>
            <a:endParaRPr lang="zh-CN" altLang="en-US" dirty="0"/>
          </a:p>
        </p:txBody>
      </p:sp>
      <p:sp>
        <p:nvSpPr>
          <p:cNvPr id="3" name="内容占位符 2"/>
          <p:cNvSpPr>
            <a:spLocks noGrp="1"/>
          </p:cNvSpPr>
          <p:nvPr>
            <p:ph idx="1"/>
          </p:nvPr>
        </p:nvSpPr>
        <p:spPr>
          <a:xfrm>
            <a:off x="323850" y="1268413"/>
            <a:ext cx="8229600" cy="4525962"/>
          </a:xfrm>
        </p:spPr>
        <p:txBody>
          <a:bodyPr vert="horz" wrap="square" lIns="91440" tIns="45720" rIns="91440" bIns="45720" anchor="t"/>
          <a:p>
            <a:pPr>
              <a:buNone/>
            </a:pPr>
            <a:r>
              <a:rPr lang="en-US" altLang="zh-CN" dirty="0"/>
              <a:t>C.</a:t>
            </a:r>
            <a:r>
              <a:rPr lang="zh-CN" altLang="en-US" dirty="0"/>
              <a:t>在设计阶段进行测试计划和测试设计，验收测试计划等。</a:t>
            </a:r>
            <a:endParaRPr lang="zh-CN" altLang="en-US" dirty="0"/>
          </a:p>
          <a:p>
            <a:pPr>
              <a:buNone/>
            </a:pPr>
            <a:r>
              <a:rPr lang="en-US" altLang="zh-CN" dirty="0"/>
              <a:t>D.</a:t>
            </a:r>
            <a:r>
              <a:rPr lang="zh-CN" altLang="en-US" dirty="0"/>
              <a:t>测试和开发结合在一起，将测试执行和开发结合在一起，并在开发阶段以编码</a:t>
            </a:r>
            <a:r>
              <a:rPr lang="en-US" altLang="zh-CN" dirty="0"/>
              <a:t>-</a:t>
            </a:r>
            <a:r>
              <a:rPr lang="zh-CN" altLang="en-US" dirty="0"/>
              <a:t>测试</a:t>
            </a:r>
            <a:r>
              <a:rPr lang="en-US" altLang="zh-CN" dirty="0"/>
              <a:t>-</a:t>
            </a:r>
            <a:r>
              <a:rPr lang="zh-CN" altLang="en-US" dirty="0"/>
              <a:t>编码</a:t>
            </a:r>
            <a:r>
              <a:rPr lang="en-US" altLang="zh-CN" dirty="0"/>
              <a:t>-</a:t>
            </a:r>
            <a:r>
              <a:rPr lang="zh-CN" altLang="en-US" dirty="0"/>
              <a:t>测试的方式来体现。一个程序片段也需要相关的集成测试，甚至有时还需要一些特殊测试，对于一个特定的程序片段，其测试的顺序可以按照</a:t>
            </a:r>
            <a:r>
              <a:rPr lang="en-US" altLang="zh-CN" dirty="0"/>
              <a:t>V</a:t>
            </a:r>
            <a:r>
              <a:rPr lang="zh-CN" altLang="en-US" dirty="0"/>
              <a:t>模型的规定，但其中还会交织一些程序片段的开发，而不是按阶段完全地隔离。</a:t>
            </a:r>
            <a:endParaRPr lang="zh-CN" altLang="en-US" dirty="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0" end="28"/>
                                            </p:txEl>
                                          </p:spTgt>
                                        </p:tgtEl>
                                        <p:attrNameLst>
                                          <p:attrName>style.visibility</p:attrName>
                                        </p:attrNameLst>
                                      </p:cBhvr>
                                      <p:to>
                                        <p:strVal val="visible"/>
                                      </p:to>
                                    </p:set>
                                    <p:anim calcmode="lin" valueType="num">
                                      <p:cBhvr additive="base">
                                        <p:cTn id="7" dur="500" fill="hold"/>
                                        <p:tgtEl>
                                          <p:spTgt spid="3">
                                            <p:txEl>
                                              <p:charRg st="0" end="2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0" end="2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28" end="170"/>
                                            </p:txEl>
                                          </p:spTgt>
                                        </p:tgtEl>
                                        <p:attrNameLst>
                                          <p:attrName>style.visibility</p:attrName>
                                        </p:attrNameLst>
                                      </p:cBhvr>
                                      <p:to>
                                        <p:strVal val="visible"/>
                                      </p:to>
                                    </p:set>
                                    <p:anim calcmode="lin" valueType="num">
                                      <p:cBhvr additive="base">
                                        <p:cTn id="13" dur="500" fill="hold"/>
                                        <p:tgtEl>
                                          <p:spTgt spid="3">
                                            <p:txEl>
                                              <p:charRg st="28" end="17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charRg st="28" end="17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内容占位符 2"/>
          <p:cNvSpPr>
            <a:spLocks noGrp="1"/>
          </p:cNvSpPr>
          <p:nvPr>
            <p:ph idx="1"/>
          </p:nvPr>
        </p:nvSpPr>
        <p:spPr>
          <a:xfrm>
            <a:off x="142875" y="1214438"/>
            <a:ext cx="8543925" cy="5240337"/>
          </a:xfrm>
        </p:spPr>
        <p:txBody>
          <a:bodyPr vert="horz" wrap="square" lIns="91440" tIns="45720" rIns="91440" bIns="45720" anchor="t"/>
          <a:p>
            <a:pPr>
              <a:buNone/>
            </a:pPr>
            <a:r>
              <a:rPr lang="en-US" altLang="zh-CN" sz="2800" dirty="0"/>
              <a:t>E.</a:t>
            </a:r>
            <a:r>
              <a:rPr lang="zh-CN" altLang="en-US" sz="2800" dirty="0"/>
              <a:t>让验收测试和技术测试保持</a:t>
            </a:r>
            <a:r>
              <a:rPr lang="zh-CN" altLang="en-US" sz="2800" dirty="0">
                <a:solidFill>
                  <a:srgbClr val="FF0000"/>
                </a:solidFill>
              </a:rPr>
              <a:t>相互独立</a:t>
            </a:r>
            <a:r>
              <a:rPr lang="zh-CN" altLang="en-US" sz="2800" dirty="0"/>
              <a:t>，验收测试既可以在实施阶段的第一步来执行，也可以在开发阶段的最后一步执行。</a:t>
            </a:r>
            <a:endParaRPr lang="en-US" altLang="zh-CN" sz="2800" dirty="0"/>
          </a:p>
          <a:p>
            <a:pPr>
              <a:buNone/>
            </a:pPr>
            <a:r>
              <a:rPr lang="en-US" altLang="zh-CN" sz="2800" dirty="0"/>
              <a:t>F.</a:t>
            </a:r>
            <a:r>
              <a:rPr lang="zh-CN" altLang="en-US" sz="2800" dirty="0">
                <a:solidFill>
                  <a:srgbClr val="FF0000"/>
                </a:solidFill>
              </a:rPr>
              <a:t>反复交替</a:t>
            </a:r>
            <a:r>
              <a:rPr lang="zh-CN" altLang="en-US" sz="2800" dirty="0"/>
              <a:t>的开发和测试，在项目中从很多方面可以看到变更的发生，例如需要重新访问前一阶段的内容，或者地跟踪并纠正以前提交的内容，修复错误，排除多余的成分，以及增加新发现的功能，等等。</a:t>
            </a:r>
            <a:endParaRPr lang="en-US" altLang="zh-CN" sz="2800" dirty="0"/>
          </a:p>
          <a:p>
            <a:pPr>
              <a:buNone/>
            </a:pPr>
            <a:r>
              <a:rPr lang="en-US" altLang="zh-CN" sz="2800" dirty="0"/>
              <a:t>G.</a:t>
            </a:r>
            <a:r>
              <a:rPr lang="zh-CN" altLang="en-US" sz="2800" dirty="0"/>
              <a:t>发现内在的价值</a:t>
            </a:r>
            <a:r>
              <a:rPr lang="en-US" altLang="zh-CN" sz="2800" dirty="0"/>
              <a:t>,</a:t>
            </a:r>
            <a:r>
              <a:rPr lang="zh-CN" altLang="en-US" sz="2800" dirty="0"/>
              <a:t>前置测试能给需要使用测试技术的开发人员、测试人员、项目经理和用户等带来很多不同于传统方法的</a:t>
            </a:r>
            <a:r>
              <a:rPr lang="zh-CN" altLang="en-US" sz="2800" dirty="0">
                <a:solidFill>
                  <a:srgbClr val="FF0000"/>
                </a:solidFill>
              </a:rPr>
              <a:t>内在</a:t>
            </a:r>
            <a:r>
              <a:rPr lang="zh-CN" altLang="en-US" sz="2800" dirty="0"/>
              <a:t>的价值。</a:t>
            </a:r>
            <a:endParaRPr lang="zh-CN" altLang="en-US" sz="2800" dirty="0"/>
          </a:p>
          <a:p>
            <a:pPr>
              <a:buNone/>
            </a:pPr>
            <a:endParaRPr lang="zh-CN" altLang="en-US" sz="2800" dirty="0"/>
          </a:p>
          <a:p>
            <a:pPr>
              <a:buNone/>
            </a:pPr>
            <a:endParaRPr lang="zh-CN" altLang="en-US" sz="2800" dirty="0"/>
          </a:p>
        </p:txBody>
      </p:sp>
      <p:sp>
        <p:nvSpPr>
          <p:cNvPr id="28675" name="矩形 4"/>
          <p:cNvSpPr/>
          <p:nvPr/>
        </p:nvSpPr>
        <p:spPr>
          <a:xfrm>
            <a:off x="0" y="285750"/>
            <a:ext cx="9144000" cy="708025"/>
          </a:xfrm>
          <a:prstGeom prst="rect">
            <a:avLst/>
          </a:prstGeom>
          <a:noFill/>
          <a:ln w="9525">
            <a:noFill/>
          </a:ln>
        </p:spPr>
        <p:txBody>
          <a:bodyPr>
            <a:spAutoFit/>
          </a:bodyPr>
          <a:p>
            <a:pPr eaLnBrk="1" hangingPunct="1"/>
            <a:r>
              <a:rPr lang="zh-CN" altLang="en-US" sz="4000" dirty="0">
                <a:latin typeface="Calibri" panose="020F0502020204030204" pitchFamily="34" charset="0"/>
              </a:rPr>
              <a:t>前置测试模型的特点</a:t>
            </a:r>
            <a:endParaRPr lang="zh-CN" altLang="en-US" sz="40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06">
                                            <p:txEl>
                                              <p:charRg st="0" end="56"/>
                                            </p:txEl>
                                          </p:spTgt>
                                        </p:tgtEl>
                                        <p:attrNameLst>
                                          <p:attrName>style.visibility</p:attrName>
                                        </p:attrNameLst>
                                      </p:cBhvr>
                                      <p:to>
                                        <p:strVal val="visible"/>
                                      </p:to>
                                    </p:set>
                                    <p:anim calcmode="lin" valueType="num">
                                      <p:cBhvr additive="base">
                                        <p:cTn id="7" dur="500" fill="hold"/>
                                        <p:tgtEl>
                                          <p:spTgt spid="21506">
                                            <p:txEl>
                                              <p:charRg st="0" end="5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6">
                                            <p:txEl>
                                              <p:charRg st="0" end="5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506">
                                            <p:txEl>
                                              <p:charRg st="56" end="148"/>
                                            </p:txEl>
                                          </p:spTgt>
                                        </p:tgtEl>
                                        <p:attrNameLst>
                                          <p:attrName>style.visibility</p:attrName>
                                        </p:attrNameLst>
                                      </p:cBhvr>
                                      <p:to>
                                        <p:strVal val="visible"/>
                                      </p:to>
                                    </p:set>
                                    <p:anim calcmode="lin" valueType="num">
                                      <p:cBhvr additive="base">
                                        <p:cTn id="13" dur="500" fill="hold"/>
                                        <p:tgtEl>
                                          <p:spTgt spid="21506">
                                            <p:txEl>
                                              <p:charRg st="56" end="14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506">
                                            <p:txEl>
                                              <p:charRg st="56" end="14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506">
                                            <p:txEl>
                                              <p:charRg st="148" end="210"/>
                                            </p:txEl>
                                          </p:spTgt>
                                        </p:tgtEl>
                                        <p:attrNameLst>
                                          <p:attrName>style.visibility</p:attrName>
                                        </p:attrNameLst>
                                      </p:cBhvr>
                                      <p:to>
                                        <p:strVal val="visible"/>
                                      </p:to>
                                    </p:set>
                                    <p:anim calcmode="lin" valueType="num">
                                      <p:cBhvr additive="base">
                                        <p:cTn id="19" dur="500" fill="hold"/>
                                        <p:tgtEl>
                                          <p:spTgt spid="21506">
                                            <p:txEl>
                                              <p:charRg st="148" end="21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506">
                                            <p:txEl>
                                              <p:charRg st="148" end="2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p:nvPr>
        </p:nvSpPr>
        <p:spPr/>
        <p:txBody>
          <a:bodyPr vert="horz" wrap="square" lIns="91440" tIns="45720" rIns="91440" bIns="45720" anchor="ctr"/>
          <a:p>
            <a:r>
              <a:rPr lang="zh-CN" altLang="en-US" dirty="0"/>
              <a:t>总结</a:t>
            </a:r>
            <a:endParaRPr lang="zh-CN" altLang="en-US" dirty="0"/>
          </a:p>
        </p:txBody>
      </p:sp>
      <p:sp>
        <p:nvSpPr>
          <p:cNvPr id="29699" name="内容占位符 2"/>
          <p:cNvSpPr>
            <a:spLocks noGrp="1"/>
          </p:cNvSpPr>
          <p:nvPr>
            <p:ph idx="1"/>
          </p:nvPr>
        </p:nvSpPr>
        <p:spPr>
          <a:xfrm>
            <a:off x="422275" y="1358900"/>
            <a:ext cx="8229600" cy="4525963"/>
          </a:xfrm>
        </p:spPr>
        <p:txBody>
          <a:bodyPr vert="horz" wrap="square" lIns="91440" tIns="45720" rIns="91440" bIns="45720" anchor="t"/>
          <a:p>
            <a:pPr>
              <a:buNone/>
            </a:pPr>
            <a:endParaRPr lang="zh-CN" altLang="en-US" sz="4000" dirty="0"/>
          </a:p>
          <a:p>
            <a:pPr>
              <a:buNone/>
            </a:pPr>
            <a:r>
              <a:rPr lang="en-US" altLang="zh-CN" sz="4000" dirty="0"/>
              <a:t>	</a:t>
            </a:r>
            <a:r>
              <a:rPr lang="zh-CN" altLang="en-US" sz="4000" dirty="0"/>
              <a:t>在实际的工作中，灵活运用各种模型的优点，在</a:t>
            </a:r>
            <a:r>
              <a:rPr lang="en-US" altLang="zh-CN" sz="4000" dirty="0"/>
              <a:t>W</a:t>
            </a:r>
            <a:r>
              <a:rPr lang="zh-CN" altLang="en-US" sz="4000" dirty="0"/>
              <a:t>模型框架下，运用</a:t>
            </a:r>
            <a:r>
              <a:rPr lang="en-US" altLang="zh-CN" sz="4000" dirty="0"/>
              <a:t>H</a:t>
            </a:r>
            <a:r>
              <a:rPr lang="zh-CN" altLang="en-US" sz="4000" dirty="0"/>
              <a:t>模型的思想进行独立的测试，并同时将测试和开发紧密结合，寻找恰当的就绪点开始测试并</a:t>
            </a:r>
            <a:r>
              <a:rPr lang="zh-CN" altLang="en-US" sz="4000" dirty="0">
                <a:solidFill>
                  <a:srgbClr val="FF0000"/>
                </a:solidFill>
              </a:rPr>
              <a:t>反复迭代</a:t>
            </a:r>
            <a:r>
              <a:rPr lang="zh-CN" altLang="en-US" sz="4000" dirty="0"/>
              <a:t>测试，</a:t>
            </a:r>
            <a:r>
              <a:rPr lang="zh-CN" altLang="en-US" sz="4000" dirty="0">
                <a:solidFill>
                  <a:srgbClr val="FF0000"/>
                </a:solidFill>
              </a:rPr>
              <a:t>最终保证按期完成预定目标</a:t>
            </a:r>
            <a:r>
              <a:rPr lang="zh-CN" altLang="en-US" sz="4000" dirty="0"/>
              <a:t>。</a:t>
            </a:r>
            <a:endParaRPr lang="zh-CN" altLang="en-US" sz="4000" dirty="0"/>
          </a:p>
          <a:p>
            <a:endParaRPr lang="zh-CN" altLang="en-US" sz="40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内容占位符 2"/>
          <p:cNvSpPr>
            <a:spLocks noGrp="1"/>
          </p:cNvSpPr>
          <p:nvPr>
            <p:ph idx="1"/>
          </p:nvPr>
        </p:nvSpPr>
        <p:spPr/>
        <p:txBody>
          <a:bodyPr vert="horz" wrap="square" lIns="91440" tIns="45720" rIns="91440" bIns="45720" anchor="t" anchorCtr="0"/>
          <a:p>
            <a:pPr eaLnBrk="1" hangingPunct="1"/>
            <a:endParaRPr lang="zh-CN" altLang="en-US" dirty="0"/>
          </a:p>
          <a:p>
            <a:pPr eaLnBrk="1" hangingPunct="1"/>
            <a:endParaRPr lang="zh-CN" altLang="en-US" dirty="0"/>
          </a:p>
        </p:txBody>
      </p:sp>
      <p:pic>
        <p:nvPicPr>
          <p:cNvPr id="21506" name="Picture 5" descr="https://ss0.bdstatic.com/70cFvHSh_Q1YnxGkpoWK1HF6hhy/it/u=980943484,3187674308&amp;fm=26&amp;gp=0.jpg">
            <a:hlinkClick r:id="rId1"/>
          </p:cNvPr>
          <p:cNvPicPr>
            <a:picLocks noChangeAspect="1"/>
          </p:cNvPicPr>
          <p:nvPr/>
        </p:nvPicPr>
        <p:blipFill>
          <a:blip r:embed="rId2"/>
          <a:stretch>
            <a:fillRect/>
          </a:stretch>
        </p:blipFill>
        <p:spPr>
          <a:xfrm>
            <a:off x="539354" y="765572"/>
            <a:ext cx="7177088" cy="5381625"/>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1"/>
          <p:cNvSpPr>
            <a:spLocks noGrp="1"/>
          </p:cNvSpPr>
          <p:nvPr>
            <p:ph type="title"/>
          </p:nvPr>
        </p:nvSpPr>
        <p:spPr/>
        <p:txBody>
          <a:bodyPr vert="horz" wrap="square" lIns="91440" tIns="45720" rIns="91440" bIns="45720" anchor="ctr"/>
          <a:p>
            <a:r>
              <a:rPr lang="zh-CN" altLang="en-US" dirty="0"/>
              <a:t>常见的软件测试</a:t>
            </a:r>
            <a:endParaRPr lang="zh-CN" altLang="en-US" dirty="0"/>
          </a:p>
        </p:txBody>
      </p:sp>
      <p:sp>
        <p:nvSpPr>
          <p:cNvPr id="3" name="内容占位符 2"/>
          <p:cNvSpPr>
            <a:spLocks noGrp="1"/>
          </p:cNvSpPr>
          <p:nvPr>
            <p:ph idx="1"/>
          </p:nvPr>
        </p:nvSpPr>
        <p:spPr>
          <a:xfrm>
            <a:off x="357188" y="1571625"/>
            <a:ext cx="8229600" cy="5137150"/>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r>
              <a:rPr kumimoji="0" lang="zh-CN" sz="2800" b="1" i="0" u="none" strike="noStrike" kern="1200" cap="none" spc="0" normalizeH="0" baseline="0" noProof="0" dirty="0" smtClean="0">
                <a:ln>
                  <a:noFill/>
                </a:ln>
                <a:solidFill>
                  <a:schemeClr val="tx1"/>
                </a:solidFill>
                <a:effectLst/>
                <a:uLnTx/>
                <a:uFillTx/>
                <a:latin typeface="+mn-ea"/>
                <a:ea typeface="+mn-ea"/>
                <a:cs typeface="+mn-cs"/>
              </a:rPr>
              <a:t>静态测试</a:t>
            </a: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Static Test)</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	</a:t>
            </a:r>
            <a:r>
              <a:rPr kumimoji="0" lang="zh-CN" sz="2800" b="0" i="0" u="none" strike="noStrike" kern="1200" cap="none" spc="0" normalizeH="0" baseline="0" noProof="0" dirty="0" smtClean="0">
                <a:ln>
                  <a:noFill/>
                </a:ln>
                <a:solidFill>
                  <a:schemeClr val="tx1"/>
                </a:solidFill>
                <a:effectLst/>
                <a:uLnTx/>
                <a:uFillTx/>
                <a:latin typeface="+mn-ea"/>
                <a:ea typeface="+mn-ea"/>
                <a:cs typeface="+mn-cs"/>
              </a:rPr>
              <a:t>就是通过对被测程序的静态审查，发现代码中潜在的错误。</a:t>
            </a:r>
            <a:endParaRPr kumimoji="0" lang="en-US" altLang="zh-CN" sz="28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r>
              <a:rPr kumimoji="0" lang="zh-CN" sz="2800" b="1" i="0" u="none" strike="noStrike" kern="1200" cap="none" spc="0" normalizeH="0" baseline="0" noProof="0" dirty="0" smtClean="0">
                <a:ln>
                  <a:noFill/>
                </a:ln>
                <a:solidFill>
                  <a:schemeClr val="tx1"/>
                </a:solidFill>
                <a:effectLst/>
                <a:uLnTx/>
                <a:uFillTx/>
                <a:latin typeface="+mn-ea"/>
                <a:ea typeface="+mn-ea"/>
                <a:cs typeface="+mn-cs"/>
              </a:rPr>
              <a:t>动态测试</a:t>
            </a: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(Dynamic Test)</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	</a:t>
            </a:r>
            <a:r>
              <a:rPr kumimoji="0" lang="zh-CN" sz="2800" b="0" i="0" u="none" strike="noStrike" kern="1200" cap="none" spc="0" normalizeH="0" baseline="0" noProof="0" dirty="0" smtClean="0">
                <a:ln>
                  <a:noFill/>
                </a:ln>
                <a:solidFill>
                  <a:schemeClr val="tx1"/>
                </a:solidFill>
                <a:effectLst/>
                <a:uLnTx/>
                <a:uFillTx/>
                <a:latin typeface="+mn-ea"/>
                <a:ea typeface="+mn-ea"/>
                <a:cs typeface="+mn-cs"/>
              </a:rPr>
              <a:t>是正在运行被测程序，在执行过程中，通过输入有效的测试用例对其输入与输出的对应关系进行分析，以达到检测的目的。</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1"/>
          <p:cNvSpPr>
            <a:spLocks noGrp="1"/>
          </p:cNvSpPr>
          <p:nvPr>
            <p:ph type="title"/>
          </p:nvPr>
        </p:nvSpPr>
        <p:spPr/>
        <p:txBody>
          <a:bodyPr vert="horz" wrap="square" lIns="91440" tIns="45720" rIns="91440" bIns="45720" anchor="ctr"/>
          <a:p>
            <a:r>
              <a:rPr lang="zh-CN" altLang="en-US" dirty="0"/>
              <a:t>常见的软件测试</a:t>
            </a:r>
            <a:endParaRPr lang="zh-CN" altLang="en-US" dirty="0"/>
          </a:p>
        </p:txBody>
      </p:sp>
      <p:sp>
        <p:nvSpPr>
          <p:cNvPr id="3" name="内容占位符 2"/>
          <p:cNvSpPr>
            <a:spLocks noGrp="1"/>
          </p:cNvSpPr>
          <p:nvPr>
            <p:ph idx="1"/>
          </p:nvPr>
        </p:nvSpPr>
        <p:spPr>
          <a:xfrm>
            <a:off x="457200" y="1165225"/>
            <a:ext cx="8229600" cy="5389563"/>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白盒测试（</a:t>
            </a:r>
            <a:r>
              <a:rPr kumimoji="0" lang="en-US" sz="3200" b="1" i="0" u="none" strike="noStrike" kern="1200" cap="none" spc="0" normalizeH="0" baseline="0" noProof="0" dirty="0" smtClean="0">
                <a:ln>
                  <a:noFill/>
                </a:ln>
                <a:solidFill>
                  <a:schemeClr val="tx1"/>
                </a:solidFill>
                <a:effectLst/>
                <a:uLnTx/>
                <a:uFillTx/>
                <a:latin typeface="+mn-lt"/>
                <a:ea typeface="+mn-ea"/>
                <a:cs typeface="+mn-cs"/>
              </a:rPr>
              <a:t> White box</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en-US" altLang="zh-CN" sz="3200" b="0"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3200" b="0" i="0" u="none" strike="noStrike" kern="1200" cap="none" spc="0" normalizeH="0" baseline="0" noProof="0" dirty="0" smtClean="0">
                <a:ln>
                  <a:noFill/>
                </a:ln>
                <a:solidFill>
                  <a:schemeClr val="tx1"/>
                </a:solidFill>
                <a:effectLst/>
                <a:uLnTx/>
                <a:uFillTx/>
                <a:latin typeface="+mn-ea"/>
                <a:ea typeface="+mn-ea"/>
                <a:cs typeface="+mn-cs"/>
              </a:rPr>
              <a:t>也称结构测试或逻辑驱动测试，它是知道产品内部工作过程，可通过测试来检测产品内部动作是否按照规格说明书的规定正常进行，按照程序内部的结构测试程序，检验程序中的每条通路是否都有能按预定要求正确工作，而不顾它的功能。</a:t>
            </a:r>
            <a:endParaRPr kumimoji="0" lang="zh-CN" altLang="en-US" sz="3200" b="0"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1"/>
          <p:cNvSpPr>
            <a:spLocks noGrp="1"/>
          </p:cNvSpPr>
          <p:nvPr>
            <p:ph type="title"/>
          </p:nvPr>
        </p:nvSpPr>
        <p:spPr/>
        <p:txBody>
          <a:bodyPr vert="horz" wrap="square" lIns="91440" tIns="45720" rIns="91440" bIns="45720" anchor="ctr"/>
          <a:p>
            <a:r>
              <a:rPr lang="zh-CN" altLang="en-US" dirty="0"/>
              <a:t>常见的软件测试</a:t>
            </a:r>
            <a:endParaRPr lang="zh-CN" altLang="en-US" dirty="0"/>
          </a:p>
        </p:txBody>
      </p:sp>
      <p:sp>
        <p:nvSpPr>
          <p:cNvPr id="3" name="内容占位符 2"/>
          <p:cNvSpPr>
            <a:spLocks noGrp="1"/>
          </p:cNvSpPr>
          <p:nvPr>
            <p:ph idx="1"/>
          </p:nvPr>
        </p:nvSpPr>
        <p:spPr>
          <a:xfrm>
            <a:off x="457200" y="1165225"/>
            <a:ext cx="8229600" cy="5556250"/>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黑盒测试（</a:t>
            </a:r>
            <a:r>
              <a:rPr kumimoji="0" lang="en-US" sz="2800" b="1" i="0" u="none" strike="noStrike" kern="1200" cap="none" spc="0" normalizeH="0" baseline="0" noProof="0" dirty="0" smtClean="0">
                <a:ln>
                  <a:noFill/>
                </a:ln>
                <a:solidFill>
                  <a:schemeClr val="tx1"/>
                </a:solidFill>
                <a:effectLst/>
                <a:uLnTx/>
                <a:uFillTx/>
                <a:latin typeface="+mn-lt"/>
                <a:ea typeface="+mn-ea"/>
                <a:cs typeface="+mn-cs"/>
              </a:rPr>
              <a:t>Black box</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也称功能测试或数据驱动测试，它是在已知产品所应具有的功能，通过测试来检测每个功能是否都能正常使用。</a:t>
            </a:r>
            <a:endParaRPr kumimoji="0" lang="en-US" altLang="zh-CN" sz="28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r>
              <a:rPr kumimoji="0" lang="zh-CN" sz="2800" b="1" i="0" u="none" strike="noStrike" kern="1200" cap="none" spc="0" normalizeH="0" baseline="0" noProof="0" dirty="0" smtClean="0">
                <a:ln>
                  <a:noFill/>
                </a:ln>
                <a:solidFill>
                  <a:schemeClr val="tx1"/>
                </a:solidFill>
                <a:effectLst/>
                <a:uLnTx/>
                <a:uFillTx/>
                <a:latin typeface="+mn-ea"/>
                <a:ea typeface="+mn-ea"/>
                <a:cs typeface="+mn-cs"/>
              </a:rPr>
              <a:t>灰盒测试</a:t>
            </a: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a:t>
            </a:r>
            <a:r>
              <a:rPr kumimoji="0" lang="en-US" sz="2800" b="1" i="0" u="none" strike="noStrike" kern="1200" cap="none" spc="0" normalizeH="0" baseline="0" noProof="0" dirty="0" smtClean="0">
                <a:ln>
                  <a:noFill/>
                </a:ln>
                <a:solidFill>
                  <a:schemeClr val="tx1"/>
                </a:solidFill>
                <a:effectLst/>
                <a:uLnTx/>
                <a:uFillTx/>
                <a:latin typeface="+mn-lt"/>
                <a:ea typeface="+mn-ea"/>
                <a:cs typeface="+mn-cs"/>
              </a:rPr>
              <a:t>Gray box</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	</a:t>
            </a:r>
            <a:r>
              <a:rPr kumimoji="0" lang="zh-CN" sz="2800" b="0" i="0" u="none" strike="noStrike" kern="1200" cap="none" spc="0" normalizeH="0" baseline="0" noProof="0" dirty="0" smtClean="0">
                <a:ln>
                  <a:noFill/>
                </a:ln>
                <a:solidFill>
                  <a:schemeClr val="tx1"/>
                </a:solidFill>
                <a:effectLst/>
                <a:uLnTx/>
                <a:uFillTx/>
                <a:latin typeface="+mn-ea"/>
                <a:ea typeface="+mn-ea"/>
                <a:cs typeface="+mn-cs"/>
              </a:rPr>
              <a:t>是介于白盒测试与黑盒测试之间的，可以这样理解，灰盒测试关注的是输出对于输入的正确性，同时也关注内部表现。</a:t>
            </a:r>
            <a:endParaRPr kumimoji="0" lang="en-US" altLang="zh-CN" sz="28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zh-CN" sz="2800" b="0"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14375" y="1268413"/>
            <a:ext cx="8229600" cy="5192713"/>
          </a:xfrm>
        </p:spPr>
        <p:txBody>
          <a:bodyPr vert="horz" wrap="square" lIns="91440" tIns="45720" rIns="91440" bIns="45720" numCol="1" anchor="t" anchorCtr="0" compatLnSpc="1">
            <a:normAutofit fontScale="90000" lnSpcReduction="20000"/>
          </a:bodyPr>
          <a:lstStyle/>
          <a:p>
            <a:pPr marL="448310" marR="0" lvl="0" indent="-384175" algn="l" defTabSz="914400" rtl="0" eaLnBrk="0" fontAlgn="auto" latinLnBrk="0" hangingPunct="0">
              <a:lnSpc>
                <a:spcPct val="100000"/>
              </a:lnSpc>
              <a:spcBef>
                <a:spcPct val="20000"/>
              </a:spcBef>
              <a:spcAft>
                <a:spcPts val="0"/>
              </a:spcAft>
              <a:buClrTx/>
              <a:buSzTx/>
              <a:buFont typeface="Arial" panose="020B0604020202020204" pitchFamily="34" charset="0"/>
              <a:buNone/>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冒烟测试（</a:t>
            </a: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smoke test</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3200" b="1" i="0" u="none" strike="noStrike" kern="1200" cap="none" spc="0" normalizeH="0" baseline="0" noProof="0" dirty="0" smtClean="0">
              <a:ln>
                <a:noFill/>
              </a:ln>
              <a:solidFill>
                <a:schemeClr val="tx1"/>
              </a:solidFill>
              <a:effectLst/>
              <a:uLnTx/>
              <a:uFillTx/>
              <a:latin typeface="+mn-lt"/>
              <a:ea typeface="+mn-ea"/>
              <a:cs typeface="+mn-cs"/>
            </a:endParaRPr>
          </a:p>
          <a:p>
            <a:pPr marL="448310" marR="0" lvl="0" indent="-384175" algn="l" defTabSz="914400" rtl="0" eaLnBrk="0" fontAlgn="auto" latinLnBrk="0" hangingPunct="0">
              <a:lnSpc>
                <a:spcPct val="100000"/>
              </a:lnSpc>
              <a:spcBef>
                <a:spcPct val="20000"/>
              </a:spcBef>
              <a:spcAft>
                <a:spcPts val="0"/>
              </a:spcAft>
              <a:buClrTx/>
              <a:buSzTx/>
              <a:buFont typeface="Arial" panose="020B0604020202020204" pitchFamily="34" charset="0"/>
              <a:buNone/>
              <a:defRPr/>
            </a:pP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一个初始的快速的测试工作，以决定软件或者新发布的版本测试是否可以执行下一步的</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正规</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测试。如果软件或者新发布的版本每</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5</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分钟与系统冲突，使系统陷于泥潭，说明该软件不够</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健全</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，目前不具备进一步测试的条件。</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BVT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测试（</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Build Verification Test </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a:t>
            </a:r>
            <a:endParaRPr kumimoji="0"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448310" marR="0" lvl="0" indent="-384175" algn="l" defTabSz="914400" rtl="0" eaLnBrk="0" fontAlgn="auto" latinLnBrk="0" hangingPunct="0">
              <a:lnSpc>
                <a:spcPct val="10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448310" marR="0" lvl="0" indent="-384175" algn="l" defTabSz="914400" rtl="0" eaLnBrk="0" fontAlgn="auto" latinLnBrk="0" hangingPunct="0">
              <a:lnSpc>
                <a:spcPct val="10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448310" marR="0" lvl="0" indent="-384175" algn="l" defTabSz="914400" rtl="0" eaLnBrk="0" fontAlgn="auto" latinLnBrk="0" hangingPunct="0">
              <a:lnSpc>
                <a:spcPct val="100000"/>
              </a:lnSpc>
              <a:spcBef>
                <a:spcPct val="20000"/>
              </a:spcBef>
              <a:spcAft>
                <a:spcPts val="0"/>
              </a:spcAft>
              <a:buClrTx/>
              <a:buSzTx/>
              <a:buFont typeface="Arial" panose="020B0604020202020204" pitchFamily="34" charset="0"/>
              <a:buNone/>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回归测试（</a:t>
            </a:r>
            <a:r>
              <a:rPr kumimoji="0" lang="en-US" sz="3200" b="1" i="0" u="none" strike="noStrike" kern="1200" cap="none" spc="0" normalizeH="0" baseline="0" noProof="0" dirty="0" smtClean="0">
                <a:ln>
                  <a:noFill/>
                </a:ln>
                <a:solidFill>
                  <a:schemeClr val="tx1"/>
                </a:solidFill>
                <a:effectLst/>
                <a:uLnTx/>
                <a:uFillTx/>
                <a:latin typeface="+mn-lt"/>
                <a:ea typeface="+mn-ea"/>
                <a:cs typeface="+mn-cs"/>
              </a:rPr>
              <a:t>Regression Test </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3200" b="1" i="0" u="none" strike="noStrike" kern="1200" cap="none" spc="0" normalizeH="0" baseline="0" noProof="0" dirty="0" smtClean="0">
              <a:ln>
                <a:noFill/>
              </a:ln>
              <a:solidFill>
                <a:schemeClr val="tx1"/>
              </a:solidFill>
              <a:effectLst/>
              <a:uLnTx/>
              <a:uFillTx/>
              <a:latin typeface="+mn-lt"/>
              <a:ea typeface="+mn-ea"/>
              <a:cs typeface="+mn-cs"/>
            </a:endParaRPr>
          </a:p>
          <a:p>
            <a:pPr marL="448310" marR="0" lvl="0" indent="-384175" algn="l" defTabSz="914400" rtl="0" eaLnBrk="0" fontAlgn="auto" latinLnBrk="0" hangingPunct="0">
              <a:lnSpc>
                <a:spcPct val="100000"/>
              </a:lnSpc>
              <a:spcBef>
                <a:spcPct val="20000"/>
              </a:spcBef>
              <a:spcAft>
                <a:spcPts val="0"/>
              </a:spcAft>
              <a:buClrTx/>
              <a:buSzTx/>
              <a:buFont typeface="Arial" panose="020B0604020202020204" pitchFamily="34" charset="0"/>
              <a:buNone/>
              <a:defRPr/>
            </a:pP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软件或环境的修复或更正后的</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再测试</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，自动测试工具对这类测试尤其有用。</a:t>
            </a: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32770" name="Rectangle 4"/>
          <p:cNvSpPr/>
          <p:nvPr/>
        </p:nvSpPr>
        <p:spPr>
          <a:xfrm>
            <a:off x="714375" y="428625"/>
            <a:ext cx="4679950" cy="538163"/>
          </a:xfrm>
          <a:prstGeom prst="rect">
            <a:avLst/>
          </a:prstGeom>
          <a:noFill/>
          <a:ln w="9525">
            <a:noFill/>
          </a:ln>
        </p:spPr>
        <p:txBody>
          <a:bodyPr anchor="t">
            <a:spAutoFit/>
          </a:bodyPr>
          <a:p>
            <a:pPr>
              <a:lnSpc>
                <a:spcPct val="80000"/>
              </a:lnSpc>
              <a:spcBef>
                <a:spcPct val="20000"/>
              </a:spcBef>
              <a:buClr>
                <a:schemeClr val="accent1"/>
              </a:buClr>
              <a:buSzPct val="80000"/>
            </a:pPr>
            <a:r>
              <a:rPr lang="zh-CN" altLang="en-US" dirty="0">
                <a:solidFill>
                  <a:schemeClr val="folHlink"/>
                </a:solidFill>
                <a:latin typeface="Calibri" panose="020F0502020204030204" pitchFamily="34" charset="0"/>
                <a:ea typeface="宋体" panose="02010600030101010101" pitchFamily="2" charset="-122"/>
              </a:rPr>
              <a:t>其他常见测试</a:t>
            </a:r>
            <a:r>
              <a:rPr lang="en-US" altLang="zh-CN" dirty="0">
                <a:solidFill>
                  <a:schemeClr val="folHlink"/>
                </a:solidFill>
                <a:latin typeface="Calibri" panose="020F0502020204030204" pitchFamily="34" charset="0"/>
                <a:ea typeface="宋体" panose="02010600030101010101" pitchFamily="2" charset="-122"/>
              </a:rPr>
              <a:t>-1</a:t>
            </a:r>
            <a:endParaRPr lang="zh-CN" altLang="en-US" dirty="0">
              <a:solidFill>
                <a:schemeClr val="folHlink"/>
              </a:solidFill>
              <a:latin typeface="Calibri" panose="020F0502020204030204" pitchFamily="34" charset="0"/>
              <a:ea typeface="宋体" panose="02010600030101010101" pitchFamily="2" charset="-122"/>
            </a:endParaRPr>
          </a:p>
        </p:txBody>
      </p:sp>
    </p:spTree>
  </p:cSld>
  <p:clrMapOvr>
    <a:masterClrMapping/>
  </p:clrMapOvr>
</p:sld>
</file>

<file path=ppt/theme/theme1.xml><?xml version="1.0" encoding="utf-8"?>
<a:theme xmlns:a="http://schemas.openxmlformats.org/drawingml/2006/main" name="53cd864888d13">
  <a:themeElements>
    <a:clrScheme name="53cd864888d13 1">
      <a:dk1>
        <a:srgbClr val="47494B"/>
      </a:dk1>
      <a:lt1>
        <a:srgbClr val="FFFFFF"/>
      </a:lt1>
      <a:dk2>
        <a:srgbClr val="454749"/>
      </a:dk2>
      <a:lt2>
        <a:srgbClr val="EAF5FC"/>
      </a:lt2>
      <a:accent1>
        <a:srgbClr val="659442"/>
      </a:accent1>
      <a:accent2>
        <a:srgbClr val="BEBE56"/>
      </a:accent2>
      <a:accent3>
        <a:srgbClr val="FFFFFF"/>
      </a:accent3>
      <a:accent4>
        <a:srgbClr val="3B3D3F"/>
      </a:accent4>
      <a:accent5>
        <a:srgbClr val="B8C8B0"/>
      </a:accent5>
      <a:accent6>
        <a:srgbClr val="ACAC4D"/>
      </a:accent6>
      <a:hlink>
        <a:srgbClr val="00B0F0"/>
      </a:hlink>
      <a:folHlink>
        <a:srgbClr val="AFB2B4"/>
      </a:folHlink>
    </a:clrScheme>
    <a:fontScheme name="53cd864888d13">
      <a:majorFont>
        <a:latin typeface="华文新魏"/>
        <a:ea typeface="华文新魏"/>
        <a:cs typeface=""/>
      </a:majorFont>
      <a:minorFont>
        <a:latin typeface="华文新魏"/>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rgbClr val="0D0E0E"/>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rgbClr val="0D0E0E"/>
            </a:solidFill>
            <a:effectLst/>
            <a:latin typeface="Times New Roman" panose="02020603050405020304" pitchFamily="18" charset="0"/>
            <a:ea typeface="宋体" panose="02010600030101010101" pitchFamily="2" charset="-122"/>
          </a:defRPr>
        </a:defPPr>
      </a:lstStyle>
    </a:lnDef>
  </a:objectDefaults>
  <a:extraClrSchemeLst>
    <a:extraClrScheme>
      <a:clrScheme name="53cd864888d13 1">
        <a:dk1>
          <a:srgbClr val="47494B"/>
        </a:dk1>
        <a:lt1>
          <a:srgbClr val="FFFFFF"/>
        </a:lt1>
        <a:dk2>
          <a:srgbClr val="454749"/>
        </a:dk2>
        <a:lt2>
          <a:srgbClr val="EAF5FC"/>
        </a:lt2>
        <a:accent1>
          <a:srgbClr val="659442"/>
        </a:accent1>
        <a:accent2>
          <a:srgbClr val="BEBE56"/>
        </a:accent2>
        <a:accent3>
          <a:srgbClr val="FFFFFF"/>
        </a:accent3>
        <a:accent4>
          <a:srgbClr val="3B3D3F"/>
        </a:accent4>
        <a:accent5>
          <a:srgbClr val="B8C8B0"/>
        </a:accent5>
        <a:accent6>
          <a:srgbClr val="ACAC4D"/>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Austin</Template>
  <TotalTime>0</TotalTime>
  <Words>6312</Words>
  <Application>WPS 演示</Application>
  <PresentationFormat>全屏显示(4:3)</PresentationFormat>
  <Paragraphs>333</Paragraphs>
  <Slides>58</Slides>
  <Notes>2</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58</vt:i4>
      </vt:variant>
    </vt:vector>
  </HeadingPairs>
  <TitlesOfParts>
    <vt:vector size="76" baseType="lpstr">
      <vt:lpstr>Arial</vt:lpstr>
      <vt:lpstr>宋体</vt:lpstr>
      <vt:lpstr>Wingdings</vt:lpstr>
      <vt:lpstr>Times New Roman</vt:lpstr>
      <vt:lpstr>华文新魏</vt:lpstr>
      <vt:lpstr>幼圆</vt:lpstr>
      <vt:lpstr>Calibri</vt:lpstr>
      <vt:lpstr>黑体</vt:lpstr>
      <vt:lpstr>Verdana</vt:lpstr>
      <vt:lpstr>Wingdings 2</vt:lpstr>
      <vt:lpstr>微软雅黑</vt:lpstr>
      <vt:lpstr>Arial Unicode MS</vt:lpstr>
      <vt:lpstr>Wingdings 2</vt:lpstr>
      <vt:lpstr>PMingLiU</vt:lpstr>
      <vt:lpstr>PMingLiU</vt:lpstr>
      <vt:lpstr>Wingdings</vt:lpstr>
      <vt:lpstr>Wingdings 2</vt:lpstr>
      <vt:lpstr>53cd864888d13</vt:lpstr>
      <vt:lpstr>PowerPoint 演示文稿</vt:lpstr>
      <vt:lpstr>PowerPoint 演示文稿</vt:lpstr>
      <vt:lpstr>PowerPoint 演示文稿</vt:lpstr>
      <vt:lpstr>PowerPoint 演示文稿</vt:lpstr>
      <vt:lpstr>PowerPoint 演示文稿</vt:lpstr>
      <vt:lpstr>常见的软件测试</vt:lpstr>
      <vt:lpstr>常见的软件测试</vt:lpstr>
      <vt:lpstr>常见的软件测试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V模型存在问题：</vt:lpstr>
      <vt:lpstr>PowerPoint 演示文稿</vt:lpstr>
      <vt:lpstr>PowerPoint 演示文稿</vt:lpstr>
      <vt:lpstr>W模型特点</vt:lpstr>
      <vt:lpstr>W模型的局限性</vt:lpstr>
      <vt:lpstr>PowerPoint 演示文稿</vt:lpstr>
      <vt:lpstr>PowerPoint 演示文稿</vt:lpstr>
      <vt:lpstr>H模型的特点</vt:lpstr>
      <vt:lpstr>PowerPoint 演示文稿</vt:lpstr>
      <vt:lpstr>PowerPoint 演示文稿</vt:lpstr>
      <vt:lpstr>PowerPoint 演示文稿</vt:lpstr>
      <vt:lpstr>X模型的特点</vt:lpstr>
      <vt:lpstr>PowerPoint 演示文稿</vt:lpstr>
      <vt:lpstr>PowerPoint 演示文稿</vt:lpstr>
      <vt:lpstr>前置测试模型的特点</vt:lpstr>
      <vt:lpstr>前置测试模型的特点</vt:lpstr>
      <vt:lpstr>PowerPoint 演示文稿</vt:lpstr>
      <vt:lpstr>总结</vt:lpstr>
      <vt:lpstr>PowerPoint 演示文稿</vt:lpstr>
      <vt:lpstr>PowerPoint 演示文稿</vt:lpstr>
      <vt:lpstr>PowerPoint 演示文稿</vt:lpstr>
      <vt:lpstr>	V模型存在问题：</vt:lpstr>
      <vt:lpstr>PowerPoint 演示文稿</vt:lpstr>
      <vt:lpstr>PowerPoint 演示文稿</vt:lpstr>
      <vt:lpstr>W模型特点</vt:lpstr>
      <vt:lpstr>W模型的局限性</vt:lpstr>
      <vt:lpstr>PowerPoint 演示文稿</vt:lpstr>
      <vt:lpstr>PowerPoint 演示文稿</vt:lpstr>
      <vt:lpstr>H模型的特点</vt:lpstr>
      <vt:lpstr>PowerPoint 演示文稿</vt:lpstr>
      <vt:lpstr>PowerPoint 演示文稿</vt:lpstr>
      <vt:lpstr>PowerPoint 演示文稿</vt:lpstr>
      <vt:lpstr>X模型的特点</vt:lpstr>
      <vt:lpstr>PowerPoint 演示文稿</vt:lpstr>
      <vt:lpstr>PowerPoint 演示文稿</vt:lpstr>
      <vt:lpstr>前置测试模型的特点</vt:lpstr>
      <vt:lpstr>前置测试模型的特点</vt:lpstr>
      <vt:lpstr>PowerPoint 演示文稿</vt:lpstr>
      <vt:lpstr>总结</vt:lpstr>
      <vt:lpstr>PowerPoint 演示文稿</vt:lpstr>
    </vt:vector>
  </TitlesOfParts>
  <Company>wu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计算机基础知识</dc:title>
  <dc:creator>liwu</dc:creator>
  <cp:lastModifiedBy>谭凤</cp:lastModifiedBy>
  <cp:revision>325</cp:revision>
  <dcterms:created xsi:type="dcterms:W3CDTF">2001-09-13T11:22:00Z</dcterms:created>
  <dcterms:modified xsi:type="dcterms:W3CDTF">2026-08-13T02:56:17Z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2052-12.1.0.28022</vt:lpwstr>
  </property>
  <property fmtid="{D5CDD505-2E9C-101B-9397-08002B2CF9AE}" pid="3" name="ICV">
    <vt:lpwstr>91573D0DB4754C69A09FC72995852EB5_12</vt:lpwstr>
  </property>
</Properties>
</file>