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slideMasters/slideMaster25.xml" ContentType="application/vnd.openxmlformats-officedocument.presentationml.slideMaster+xml"/>
  <Override PartName="/ppt/slides/slide25.xml" ContentType="application/vnd.openxmlformats-officedocument.presentationml.slide+xml"/>
  <Override PartName="/ppt/slideMasters/slideMaster26.xml" ContentType="application/vnd.openxmlformats-officedocument.presentationml.slideMaster+xml"/>
  <Override PartName="/ppt/slides/slide26.xml" ContentType="application/vnd.openxmlformats-officedocument.presentationml.slide+xml"/>
  <Override PartName="/ppt/charts/chart1.xml" ContentType="application/vnd.openxmlformats-officedocument.drawingml.chart+xml"/>
  <Override PartName="/ppt/slideMasters/slideMaster27.xml" ContentType="application/vnd.openxmlformats-officedocument.presentationml.slideMaster+xml"/>
  <Override PartName="/ppt/slides/slide27.xml" ContentType="application/vnd.openxmlformats-officedocument.presentationml.slide+xml"/>
  <Override PartName="/ppt/slideMasters/slideMaster28.xml" ContentType="application/vnd.openxmlformats-officedocument.presentationml.slideMaster+xml"/>
  <Override PartName="/ppt/slides/slide28.xml" ContentType="application/vnd.openxmlformats-officedocument.presentationml.slide+xml"/>
  <Override PartName="/ppt/slideMasters/slideMaster29.xml" ContentType="application/vnd.openxmlformats-officedocument.presentationml.slideMaster+xml"/>
  <Override PartName="/ppt/slides/slide29.xml" ContentType="application/vnd.openxmlformats-officedocument.presentationml.slide+xml"/>
  <Override PartName="/ppt/slideMasters/slideMaster30.xml" ContentType="application/vnd.openxmlformats-officedocument.presentationml.slideMaster+xml"/>
  <Override PartName="/ppt/slides/slide30.xml" ContentType="application/vnd.openxmlformats-officedocument.presentationml.slide+xml"/>
  <Override PartName="/ppt/slideMasters/slideMaster31.xml" ContentType="application/vnd.openxmlformats-officedocument.presentationml.slideMaster+xml"/>
  <Override PartName="/ppt/slides/slide31.xml" ContentType="application/vnd.openxmlformats-officedocument.presentationml.slide+xml"/>
  <Override PartName="/ppt/slideMasters/slideMaster32.xml" ContentType="application/vnd.openxmlformats-officedocument.presentationml.slideMaster+xml"/>
  <Override PartName="/ppt/slides/slide32.xml" ContentType="application/vnd.openxmlformats-officedocument.presentationml.slide+xml"/>
  <Override PartName="/ppt/slideMasters/slideMaster33.xml" ContentType="application/vnd.openxmlformats-officedocument.presentationml.slideMaster+xml"/>
  <Override PartName="/ppt/slides/slide33.xml" ContentType="application/vnd.openxmlformats-officedocument.presentationml.slide+xml"/>
  <Override PartName="/ppt/slideMasters/slideMaster34.xml" ContentType="application/vnd.openxmlformats-officedocument.presentationml.slideMaster+xml"/>
  <Override PartName="/ppt/slides/slide34.xml" ContentType="application/vnd.openxmlformats-officedocument.presentationml.slide+xml"/>
  <Override PartName="/ppt/slideMasters/slideMaster35.xml" ContentType="application/vnd.openxmlformats-officedocument.presentationml.slideMaster+xml"/>
  <Override PartName="/ppt/slides/slide35.xml" ContentType="application/vnd.openxmlformats-officedocument.presentationml.slide+xml"/>
  <Override PartName="/ppt/slideMasters/slideMaster36.xml" ContentType="application/vnd.openxmlformats-officedocument.presentationml.slideMaster+xml"/>
  <Override PartName="/ppt/slides/slide36.xml" ContentType="application/vnd.openxmlformats-officedocument.presentationml.slide+xml"/>
  <Override PartName="/ppt/slideMasters/slideMaster37.xml" ContentType="application/vnd.openxmlformats-officedocument.presentationml.slideMaster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notesMasterIdLst>
    <p:notesMasterId r:id="rId39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41" Type="http://schemas.openxmlformats.org/officeDocument/2006/relationships/viewProps" Target="viewProps.xml"/><Relationship Id="rId42" Type="http://schemas.openxmlformats.org/officeDocument/2006/relationships/theme" Target="theme/theme1.xml"/><Relationship Id="rId43" Type="http://schemas.openxmlformats.org/officeDocument/2006/relationships/tableStyles" Target="tableStyles.xml"/></Relationships>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未来年均增长率(%)</c:v>
                </c:pt>
              </c:strCache>
            </c:strRef>
          </c:tx>
          <c:spPr>
            <a:solidFill>
              <a:srgbClr val="3A56D4">
                <a:alpha val="100000"/>
              </a:srgbClr>
            </a:solidFill>
            <a:effectLst/>
          </c:spPr>
          <c:invertIfNegative val="0"/>
          <c:dLbls>
            <c:numFmt formatCode="0&quot;%&quot;" sourceLinked="0"/>
            <c:txPr>
              <a:bodyPr/>
              <a:lstStyle/>
              <a:p>
                <a:pPr>
                  <a:defRPr b="0" i="0" strike="noStrike" sz="1000" u="none">
                    <a:solidFill>
                      <a:srgbClr val="1B2236"/>
                    </a:solidFill>
                    <a:latin typeface="Microsoft YaHei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dPt>
            <c:idx val="0"/>
            <c:invertIfNegative val="0"/>
            <c:bubble3D val="0"/>
            <c:spPr>
              <a:solidFill>
                <a:srgbClr val="3A56D4"/>
              </a:solidFill>
              <a:effectLst/>
            </c:spPr>
          </c:dPt>
          <c:dPt>
            <c:idx val="1"/>
            <c:invertIfNegative val="0"/>
            <c:bubble3D val="0"/>
            <c:spPr>
              <a:solidFill>
                <a:srgbClr val="7088EE"/>
              </a:solidFill>
              <a:effectLst/>
            </c:spPr>
          </c:dPt>
          <c:dPt>
            <c:idx val="2"/>
            <c:invertIfNegative val="0"/>
            <c:bubble3D val="0"/>
            <c:spPr>
              <a:solidFill>
                <a:srgbClr val="12B5A6"/>
              </a:solidFill>
              <a:effectLst/>
            </c:spPr>
          </c:dPt>
          <c:dPt>
            <c:idx val="3"/>
            <c:invertIfNegative val="0"/>
            <c:bubble3D val="0"/>
            <c:spPr>
              <a:solidFill>
                <a:srgbClr val="2438A8"/>
              </a:solidFill>
              <a:effectLst/>
            </c:spPr>
          </c:dPt>
          <c:dPt>
            <c:idx val="4"/>
            <c:invertIfNegative val="0"/>
            <c:bubble3D val="0"/>
            <c:spPr>
              <a:solidFill>
                <a:srgbClr val="7B86DD"/>
              </a:solidFill>
              <a:effectLst/>
            </c:spPr>
          </c:dPt>
          <c:cat>
            <c:multiLvlStrRef>
              <c:f>Sheet1!$A$2:$A$6</c:f>
              <c:multiLvlStrCache>
                <c:ptCount val="5"/>
                <c:lvl>
                  <c:pt idx="0">
                    <c:v>医疗健康</c:v>
                  </c:pt>
                  <c:pt idx="1">
                    <c:v>金融科技</c:v>
                  </c:pt>
                  <c:pt idx="2">
                    <c:v>智能交通</c:v>
                  </c:pt>
                  <c:pt idx="3">
                    <c:v>智能制造</c:v>
                  </c:pt>
                  <c:pt idx="4">
                    <c:v>智慧教育</c:v>
                  </c:pt>
                </c:lvl>
              </c:multiLvlStrCache>
            </c:multiLvl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30</c:v>
                </c:pt>
                <c:pt idx="1">
                  <c:v>25</c:v>
                </c:pt>
                <c:pt idx="2">
                  <c:v>28</c:v>
                </c:pt>
                <c:pt idx="3">
                  <c:v>26</c:v>
                </c:pt>
                <c:pt idx="4">
                  <c:v>20</c:v>
                </c:pt>
              </c:numCache>
            </c:numRef>
          </c:val>
        </c:ser>
        <c:dLbls>
          <c:numFmt formatCode="0&quot;%&quot;" sourceLinked="0"/>
          <c:txPr>
            <a:bodyPr/>
            <a:lstStyle/>
            <a:p>
              <a:pPr>
                <a:defRPr b="0" i="0" strike="noStrike" sz="1000" u="none">
                  <a:solidFill>
                    <a:srgbClr val="1B2236"/>
                  </a:solidFill>
                  <a:latin typeface="Microsoft YaHei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55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000" b="0" i="0" u="none" strike="noStrike">
                <a:solidFill>
                  <a:srgbClr val="6B7287"/>
                </a:solidFill>
                <a:latin typeface="Microsoft YaHei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900" b="0" i="0" u="none" strike="noStrike">
                <a:solidFill>
                  <a:srgbClr val="6B7287"/>
                </a:solidFill>
                <a:latin typeface="Microsoft YaHei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2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5.xml"/>
		</Relationships>
</file>

<file path=ppt/notesSlides/_rels/notesSlide2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6.xml"/>
		</Relationships>
</file>

<file path=ppt/notesSlides/_rels/notesSlide2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7.xml"/>
		</Relationships>
</file>

<file path=ppt/notesSlides/_rels/notesSlide2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8.xml"/>
		</Relationships>
</file>

<file path=ppt/notesSlides/_rels/notesSlide2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9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3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0.xml"/>
		</Relationships>
</file>

<file path=ppt/notesSlides/_rels/notesSlide3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1.xml"/>
		</Relationships>
</file>

<file path=ppt/notesSlides/_rels/notesSlide3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2.xml"/>
		</Relationships>
</file>

<file path=ppt/notesSlides/_rels/notesSlide3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3.xml"/>
		</Relationships>
</file>

<file path=ppt/notesSlides/_rels/notesSlide3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4.xml"/>
		</Relationships>
</file>

<file path=ppt/notesSlides/_rels/notesSlide3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5.xml"/>
		</Relationships>
</file>

<file path=ppt/notesSlides/_rels/notesSlide3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6.xml"/>
		</Relationships>
</file>

<file path=ppt/notesSlides/_rels/notesSlide3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7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image" Target="../media/image-12-2.png"/><Relationship Id="rId3" Type="http://schemas.openxmlformats.org/officeDocument/2006/relationships/image" Target="../media/image-12-3.png"/><Relationship Id="rId4" Type="http://schemas.openxmlformats.org/officeDocument/2006/relationships/image" Target="../media/image-12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image" Target="../media/image-13-2.png"/><Relationship Id="rId3" Type="http://schemas.openxmlformats.org/officeDocument/2006/relationships/image" Target="../media/image-13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image" Target="../media/image-14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6-1.png"/><Relationship Id="rId2" Type="http://schemas.openxmlformats.org/officeDocument/2006/relationships/image" Target="../media/image-16-2.png"/><Relationship Id="rId3" Type="http://schemas.openxmlformats.org/officeDocument/2006/relationships/image" Target="../media/image-16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7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8-1.png"/><Relationship Id="rId2" Type="http://schemas.openxmlformats.org/officeDocument/2006/relationships/image" Target="../media/image-18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image" Target="../media/image-2-3.png"/><Relationship Id="rId4" Type="http://schemas.openxmlformats.org/officeDocument/2006/relationships/image" Target="../media/image-2-4.png"/><Relationship Id="rId5" Type="http://schemas.openxmlformats.org/officeDocument/2006/relationships/image" Target="../media/image-2-5.png"/><Relationship Id="rId6" Type="http://schemas.openxmlformats.org/officeDocument/2006/relationships/image" Target="../media/image-2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0-1.png"/><Relationship Id="rId2" Type="http://schemas.openxmlformats.org/officeDocument/2006/relationships/image" Target="../media/image-20-2.png"/><Relationship Id="rId3" Type="http://schemas.openxmlformats.org/officeDocument/2006/relationships/image" Target="../media/image-20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1-1.png"/><Relationship Id="rId2" Type="http://schemas.openxmlformats.org/officeDocument/2006/relationships/image" Target="../media/image-21-2.png"/><Relationship Id="rId3" Type="http://schemas.openxmlformats.org/officeDocument/2006/relationships/image" Target="../media/image-21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2-1.png"/><Relationship Id="rId2" Type="http://schemas.openxmlformats.org/officeDocument/2006/relationships/image" Target="../media/image-22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3-1.png"/><Relationship Id="rId2" Type="http://schemas.openxmlformats.org/officeDocument/2006/relationships/image" Target="../media/image-23-2.png"/><Relationship Id="rId3" Type="http://schemas.openxmlformats.org/officeDocument/2006/relationships/image" Target="../media/image-23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5-1.png"/><Relationship Id="rId2" Type="http://schemas.openxmlformats.org/officeDocument/2006/relationships/image" Target="../media/image-25-2.png"/><Relationship Id="rId3" Type="http://schemas.openxmlformats.org/officeDocument/2006/relationships/image" Target="../media/image-25-3.png"/><Relationship Id="rId4" Type="http://schemas.openxmlformats.org/officeDocument/2006/relationships/image" Target="../media/image-25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1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7-1.png"/><Relationship Id="rId2" Type="http://schemas.openxmlformats.org/officeDocument/2006/relationships/image" Target="../media/image-27-2.png"/><Relationship Id="rId3" Type="http://schemas.openxmlformats.org/officeDocument/2006/relationships/image" Target="../media/image-27-3.png"/><Relationship Id="rId4" Type="http://schemas.openxmlformats.org/officeDocument/2006/relationships/image" Target="../media/image-27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8-1.png"/><Relationship Id="rId2" Type="http://schemas.openxmlformats.org/officeDocument/2006/relationships/image" Target="../media/image-28-2.png"/><Relationship Id="rId3" Type="http://schemas.openxmlformats.org/officeDocument/2006/relationships/image" Target="../media/image-28-3.png"/><Relationship Id="rId4" Type="http://schemas.openxmlformats.org/officeDocument/2006/relationships/image" Target="../media/image-28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0-1.png"/><Relationship Id="rId2" Type="http://schemas.openxmlformats.org/officeDocument/2006/relationships/image" Target="../media/image-30-2.png"/><Relationship Id="rId3" Type="http://schemas.openxmlformats.org/officeDocument/2006/relationships/image" Target="../media/image-30-3.png"/><Relationship Id="rId4" Type="http://schemas.openxmlformats.org/officeDocument/2006/relationships/image" Target="../media/image-30-4.png"/><Relationship Id="rId5" Type="http://schemas.openxmlformats.org/officeDocument/2006/relationships/image" Target="../media/image-30-5.png"/><Relationship Id="rId6" Type="http://schemas.openxmlformats.org/officeDocument/2006/relationships/image" Target="../media/image-30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1-1.png"/><Relationship Id="rId2" Type="http://schemas.openxmlformats.org/officeDocument/2006/relationships/image" Target="../media/image-31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3-1.png"/><Relationship Id="rId2" Type="http://schemas.openxmlformats.org/officeDocument/2006/relationships/image" Target="../media/image-33-2.png"/><Relationship Id="rId3" Type="http://schemas.openxmlformats.org/officeDocument/2006/relationships/image" Target="../media/image-33-3.png"/><Relationship Id="rId4" Type="http://schemas.openxmlformats.org/officeDocument/2006/relationships/image" Target="../media/image-33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4-1.png"/><Relationship Id="rId2" Type="http://schemas.openxmlformats.org/officeDocument/2006/relationships/image" Target="../media/image-34-2.png"/><Relationship Id="rId3" Type="http://schemas.openxmlformats.org/officeDocument/2006/relationships/image" Target="../media/image-34-3.png"/><Relationship Id="rId4" Type="http://schemas.openxmlformats.org/officeDocument/2006/relationships/image" Target="../media/image-34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5-1.png"/><Relationship Id="rId2" Type="http://schemas.openxmlformats.org/officeDocument/2006/relationships/image" Target="../media/image-35-2.png"/><Relationship Id="rId3" Type="http://schemas.openxmlformats.org/officeDocument/2006/relationships/image" Target="../media/image-35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6-1.png"/><Relationship Id="rId2" Type="http://schemas.openxmlformats.org/officeDocument/2006/relationships/image" Target="../media/image-36-2.png"/><Relationship Id="rId3" Type="http://schemas.openxmlformats.org/officeDocument/2006/relationships/image" Target="../media/image-36-3.png"/><Relationship Id="rId4" Type="http://schemas.openxmlformats.org/officeDocument/2006/relationships/image" Target="../media/image-36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7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6-3.png"/><Relationship Id="rId4" Type="http://schemas.openxmlformats.org/officeDocument/2006/relationships/image" Target="../media/image-6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image" Target="../media/image-7-3.png"/><Relationship Id="rId4" Type="http://schemas.openxmlformats.org/officeDocument/2006/relationships/image" Target="../media/image-7-4.png"/><Relationship Id="rId5" Type="http://schemas.openxmlformats.org/officeDocument/2006/relationships/image" Target="../media/image-7-5.png"/><Relationship Id="rId6" Type="http://schemas.openxmlformats.org/officeDocument/2006/relationships/image" Target="../media/image-7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image" Target="../media/image-8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80A1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013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4663440"/>
            <a:ext cx="12191695" cy="2194560"/>
          </a:xfrm>
          <a:prstGeom prst="rect">
            <a:avLst/>
          </a:prstGeom>
          <a:solidFill>
            <a:srgbClr val="080A1A">
              <a:alpha val="82000"/>
            </a:srgbClr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6400800" y="502920"/>
            <a:ext cx="5760720" cy="5760720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566928" y="566928"/>
            <a:ext cx="146304" cy="146304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6" name="Text 3"/>
          <p:cNvSpPr/>
          <p:nvPr/>
        </p:nvSpPr>
        <p:spPr>
          <a:xfrm>
            <a:off x="813816" y="457200"/>
            <a:ext cx="548640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人工智能通识教程</a:t>
            </a:r>
            <a:endParaRPr lang="en-US" sz="1300" dirty="0"/>
          </a:p>
        </p:txBody>
      </p:sp>
      <p:sp>
        <p:nvSpPr>
          <p:cNvPr id="7" name="Text 4"/>
          <p:cNvSpPr/>
          <p:nvPr/>
        </p:nvSpPr>
        <p:spPr>
          <a:xfrm>
            <a:off x="813816" y="786384"/>
            <a:ext cx="64008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spc="200" kern="0" dirty="0">
                <a:solidFill>
                  <a:srgbClr val="7088E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基础篇 · MODULE 01</a:t>
            </a:r>
            <a:endParaRPr lang="en-US" sz="1100" dirty="0"/>
          </a:p>
        </p:txBody>
      </p:sp>
      <p:sp>
        <p:nvSpPr>
          <p:cNvPr id="8" name="Text 5"/>
          <p:cNvSpPr/>
          <p:nvPr/>
        </p:nvSpPr>
        <p:spPr>
          <a:xfrm>
            <a:off x="530352" y="1417320"/>
            <a:ext cx="5120640" cy="1554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0" b="1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2000" dirty="0"/>
          </a:p>
        </p:txBody>
      </p:sp>
      <p:sp>
        <p:nvSpPr>
          <p:cNvPr id="9" name="Text 6"/>
          <p:cNvSpPr/>
          <p:nvPr/>
        </p:nvSpPr>
        <p:spPr>
          <a:xfrm>
            <a:off x="612648" y="2907792"/>
            <a:ext cx="5486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7088E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OVERVIEW OF ARTIFICIAL INTELLIGENCE</a:t>
            </a:r>
            <a:endParaRPr lang="en-US" sz="1300" dirty="0"/>
          </a:p>
        </p:txBody>
      </p:sp>
      <p:sp>
        <p:nvSpPr>
          <p:cNvPr id="10" name="Text 7"/>
          <p:cNvSpPr/>
          <p:nvPr/>
        </p:nvSpPr>
        <p:spPr>
          <a:xfrm>
            <a:off x="566928" y="3310128"/>
            <a:ext cx="5852160" cy="1371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3808"/>
              </a:lnSpc>
              <a:buNone/>
            </a:pPr>
            <a:r>
              <a:rPr lang="en-US" sz="34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智能世界的解码蓝图</a:t>
            </a:r>
            <a:endParaRPr lang="en-US" sz="3400" dirty="0"/>
          </a:p>
          <a:p>
            <a:pPr indent="0" marL="0">
              <a:lnSpc>
                <a:spcPts val="3808"/>
              </a:lnSpc>
              <a:buNone/>
            </a:pPr>
            <a:r>
              <a:rPr lang="en-US" sz="34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人工智能概述</a:t>
            </a:r>
            <a:endParaRPr lang="en-US" sz="3400" dirty="0"/>
          </a:p>
        </p:txBody>
      </p:sp>
      <p:sp>
        <p:nvSpPr>
          <p:cNvPr id="11" name="Text 8"/>
          <p:cNvSpPr/>
          <p:nvPr/>
        </p:nvSpPr>
        <p:spPr>
          <a:xfrm>
            <a:off x="566928" y="4617720"/>
            <a:ext cx="56692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100"/>
              </a:lnSpc>
              <a:buNone/>
            </a:pPr>
            <a:r>
              <a:rPr lang="en-US" sz="1450" dirty="0">
                <a:solidFill>
                  <a:srgbClr val="D8DEE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从定义、历史、流派到核心要素，系统认识人工智能的全貌，构建理解智能时代的认知框架。</a:t>
            </a:r>
            <a:endParaRPr lang="en-US" sz="1450" dirty="0"/>
          </a:p>
        </p:txBody>
      </p:sp>
      <p:sp>
        <p:nvSpPr>
          <p:cNvPr id="12" name="Shape 9"/>
          <p:cNvSpPr/>
          <p:nvPr/>
        </p:nvSpPr>
        <p:spPr>
          <a:xfrm>
            <a:off x="566928" y="5806440"/>
            <a:ext cx="1138428" cy="384048"/>
          </a:xfrm>
          <a:prstGeom prst="roundRect">
            <a:avLst>
              <a:gd name="adj" fmla="val 50000"/>
            </a:avLst>
          </a:prstGeom>
          <a:solidFill>
            <a:srgbClr val="FFFFFF">
              <a:alpha val="12000"/>
            </a:srgbClr>
          </a:solidFill>
          <a:ln w="12700">
            <a:solidFill>
              <a:srgbClr val="7088EE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566928" y="5806440"/>
            <a:ext cx="113842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定义与内涵</a:t>
            </a:r>
            <a:endParaRPr lang="en-US" sz="1150" dirty="0"/>
          </a:p>
        </p:txBody>
      </p:sp>
      <p:sp>
        <p:nvSpPr>
          <p:cNvPr id="14" name="Shape 11"/>
          <p:cNvSpPr/>
          <p:nvPr/>
        </p:nvSpPr>
        <p:spPr>
          <a:xfrm>
            <a:off x="1869948" y="5806440"/>
            <a:ext cx="987552" cy="384048"/>
          </a:xfrm>
          <a:prstGeom prst="roundRect">
            <a:avLst>
              <a:gd name="adj" fmla="val 50000"/>
            </a:avLst>
          </a:prstGeom>
          <a:solidFill>
            <a:srgbClr val="FFFFFF">
              <a:alpha val="12000"/>
            </a:srgbClr>
          </a:solidFill>
          <a:ln w="12700">
            <a:solidFill>
              <a:srgbClr val="7088EE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1869948" y="5806440"/>
            <a:ext cx="987552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发展历程</a:t>
            </a:r>
            <a:endParaRPr lang="en-US" sz="1150" dirty="0"/>
          </a:p>
        </p:txBody>
      </p:sp>
      <p:sp>
        <p:nvSpPr>
          <p:cNvPr id="16" name="Shape 13"/>
          <p:cNvSpPr/>
          <p:nvPr/>
        </p:nvSpPr>
        <p:spPr>
          <a:xfrm>
            <a:off x="3022092" y="5806440"/>
            <a:ext cx="987552" cy="384048"/>
          </a:xfrm>
          <a:prstGeom prst="roundRect">
            <a:avLst>
              <a:gd name="adj" fmla="val 50000"/>
            </a:avLst>
          </a:prstGeom>
          <a:solidFill>
            <a:srgbClr val="FFFFFF">
              <a:alpha val="12000"/>
            </a:srgbClr>
          </a:solidFill>
          <a:ln w="12700">
            <a:solidFill>
              <a:srgbClr val="7088EE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3022092" y="5806440"/>
            <a:ext cx="987552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三大流派</a:t>
            </a:r>
            <a:endParaRPr lang="en-US" sz="1150" dirty="0"/>
          </a:p>
        </p:txBody>
      </p:sp>
      <p:sp>
        <p:nvSpPr>
          <p:cNvPr id="18" name="Shape 15"/>
          <p:cNvSpPr/>
          <p:nvPr/>
        </p:nvSpPr>
        <p:spPr>
          <a:xfrm>
            <a:off x="4174236" y="5806440"/>
            <a:ext cx="987552" cy="384048"/>
          </a:xfrm>
          <a:prstGeom prst="roundRect">
            <a:avLst>
              <a:gd name="adj" fmla="val 50000"/>
            </a:avLst>
          </a:prstGeom>
          <a:solidFill>
            <a:srgbClr val="FFFFFF">
              <a:alpha val="12000"/>
            </a:srgbClr>
          </a:solidFill>
          <a:ln w="12700">
            <a:solidFill>
              <a:srgbClr val="7088EE"/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4174236" y="5806440"/>
            <a:ext cx="987552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核心要素</a:t>
            </a:r>
            <a:endParaRPr lang="en-US" sz="1150" dirty="0"/>
          </a:p>
        </p:txBody>
      </p:sp>
      <p:sp>
        <p:nvSpPr>
          <p:cNvPr id="20" name="Text 17"/>
          <p:cNvSpPr/>
          <p:nvPr/>
        </p:nvSpPr>
        <p:spPr>
          <a:xfrm>
            <a:off x="566928" y="6400800"/>
            <a:ext cx="73152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清华大学出版社  ·  计算机类技能型理实一体化新形态系列</a:t>
            </a:r>
            <a:endParaRPr lang="en-US" sz="1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孕育与诞生 · ORIGIN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思想的曙光：从图灵测试到 AI 元年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7088EE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12B5A6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481328"/>
            <a:ext cx="5373472" cy="4809744"/>
          </a:xfrm>
          <a:prstGeom prst="roundRect">
            <a:avLst>
              <a:gd name="adj" fmla="val 1901"/>
            </a:avLst>
          </a:prstGeom>
          <a:solidFill>
            <a:srgbClr val="10132C"/>
          </a:solidFill>
          <a:ln/>
          <a:effectLst>
            <a:outerShdw sx="100000" sy="100000" kx="0" ky="0" algn="bl" rotWithShape="0" blurRad="88900" dist="25400" dir="5400000">
              <a:srgbClr val="3A3A3A">
                <a:alpha val="12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859536" y="1792224"/>
            <a:ext cx="585216" cy="585216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1692" y="1944380"/>
            <a:ext cx="280904" cy="280904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1591056" y="1828800"/>
            <a:ext cx="409331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1950 · 图灵测试</a:t>
            </a:r>
            <a:endParaRPr lang="en-US" sz="1600" dirty="0"/>
          </a:p>
        </p:txBody>
      </p:sp>
      <p:sp>
        <p:nvSpPr>
          <p:cNvPr id="12" name="Text 9"/>
          <p:cNvSpPr/>
          <p:nvPr/>
        </p:nvSpPr>
        <p:spPr>
          <a:xfrm>
            <a:off x="877824" y="2578608"/>
            <a:ext cx="4751680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50" i="1" dirty="0">
                <a:solidFill>
                  <a:srgbClr val="7088E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Alan Turing《计算机器与智能》</a:t>
            </a:r>
            <a:endParaRPr lang="en-US" sz="1150" dirty="0"/>
          </a:p>
        </p:txBody>
      </p:sp>
      <p:sp>
        <p:nvSpPr>
          <p:cNvPr id="13" name="Text 10"/>
          <p:cNvSpPr/>
          <p:nvPr/>
        </p:nvSpPr>
        <p:spPr>
          <a:xfrm>
            <a:off x="877824" y="2999232"/>
            <a:ext cx="4751680" cy="3108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800"/>
              </a:lnSpc>
              <a:buNone/>
            </a:pPr>
            <a:r>
              <a:rPr lang="en-US" sz="1220" dirty="0">
                <a:solidFill>
                  <a:srgbClr val="D8DEE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图灵提出著名的“图灵测试”：如果一台机器能在文字对话中让人无法分辨它是机器还是人，就可以认为它具有智能。这一思想实验绕开了“机器能否思考”的哲学争论，为人工智能提供了可操作的判别标准，成为学科的思想基石。</a:t>
            </a:r>
            <a:endParaRPr lang="en-US" sz="1220" dirty="0"/>
          </a:p>
        </p:txBody>
      </p:sp>
      <p:sp>
        <p:nvSpPr>
          <p:cNvPr id="14" name="Shape 11"/>
          <p:cNvSpPr/>
          <p:nvPr/>
        </p:nvSpPr>
        <p:spPr>
          <a:xfrm>
            <a:off x="6251296" y="1481328"/>
            <a:ext cx="5373472" cy="4809744"/>
          </a:xfrm>
          <a:prstGeom prst="roundRect">
            <a:avLst>
              <a:gd name="adj" fmla="val 1901"/>
            </a:avLst>
          </a:prstGeom>
          <a:solidFill>
            <a:srgbClr val="ECEFFC"/>
          </a:solidFill>
          <a:ln/>
          <a:effectLst>
            <a:outerShdw sx="100000" sy="100000" kx="0" ky="0" algn="bl" rotWithShape="0" blurRad="88900" dist="25400" dir="5400000">
              <a:srgbClr val="3A3A3A">
                <a:alpha val="12000"/>
              </a:srgbClr>
            </a:outerShdw>
          </a:effectLst>
        </p:spPr>
      </p:sp>
      <p:sp>
        <p:nvSpPr>
          <p:cNvPr id="15" name="Shape 12"/>
          <p:cNvSpPr/>
          <p:nvPr/>
        </p:nvSpPr>
        <p:spPr>
          <a:xfrm>
            <a:off x="6543904" y="1792224"/>
            <a:ext cx="585216" cy="585216"/>
          </a:xfrm>
          <a:prstGeom prst="ellipse">
            <a:avLst/>
          </a:prstGeom>
          <a:solidFill>
            <a:srgbClr val="2438A8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6060" y="1944380"/>
            <a:ext cx="280904" cy="280904"/>
          </a:xfrm>
          <a:prstGeom prst="rect">
            <a:avLst/>
          </a:prstGeom>
        </p:spPr>
      </p:pic>
      <p:sp>
        <p:nvSpPr>
          <p:cNvPr id="17" name="Text 13"/>
          <p:cNvSpPr/>
          <p:nvPr/>
        </p:nvSpPr>
        <p:spPr>
          <a:xfrm>
            <a:off x="7275424" y="1828800"/>
            <a:ext cx="409331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1956 · 达特茅斯会议</a:t>
            </a:r>
            <a:endParaRPr lang="en-US" sz="1600" dirty="0"/>
          </a:p>
        </p:txBody>
      </p:sp>
      <p:sp>
        <p:nvSpPr>
          <p:cNvPr id="18" name="Text 14"/>
          <p:cNvSpPr/>
          <p:nvPr/>
        </p:nvSpPr>
        <p:spPr>
          <a:xfrm>
            <a:off x="6562192" y="2578608"/>
            <a:ext cx="4751680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50" i="1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人工智能元年</a:t>
            </a:r>
            <a:endParaRPr lang="en-US" sz="1150" dirty="0"/>
          </a:p>
        </p:txBody>
      </p:sp>
      <p:sp>
        <p:nvSpPr>
          <p:cNvPr id="19" name="Text 15"/>
          <p:cNvSpPr/>
          <p:nvPr/>
        </p:nvSpPr>
        <p:spPr>
          <a:xfrm>
            <a:off x="6562192" y="2999232"/>
            <a:ext cx="4751680" cy="3108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麦卡锡、明斯基、香农等学者齐聚达特茅斯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会上首次正式提出“人工智能 (Artificial Intelligence)”这一名称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确立了用机器模拟人类智能的研究目标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标志着人工智能作为一门独立学科正式诞生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b="1" dirty="0">
                <a:solidFill>
                  <a:srgbClr val="2438A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1956 年因此被称为“人工智能元年”</a:t>
            </a:r>
            <a:endParaRPr lang="en-US" sz="1200" dirty="0"/>
          </a:p>
        </p:txBody>
      </p:sp>
      <p:sp>
        <p:nvSpPr>
          <p:cNvPr id="20" name="Text 16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第2章 · 人工智能概述</a:t>
            </a:r>
            <a:endParaRPr lang="en-US" sz="900" dirty="0"/>
          </a:p>
        </p:txBody>
      </p:sp>
      <p:sp>
        <p:nvSpPr>
          <p:cNvPr id="21" name="Text 17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7</a:t>
            </a:r>
            <a:endParaRPr lang="en-US" sz="900" dirty="0"/>
          </a:p>
        </p:txBody>
      </p:sp>
      <p:sp>
        <p:nvSpPr>
          <p:cNvPr id="22" name="Shape 18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3A56D4"/>
          </a:solidFill>
          <a:ln/>
        </p:spPr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关键里程碑 · MILESTONES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七十年发展史上的关键节点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7088EE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12B5A6"/>
          </a:solidFill>
          <a:ln/>
        </p:spPr>
      </p:sp>
      <p:sp>
        <p:nvSpPr>
          <p:cNvPr id="8" name="Shape 6"/>
          <p:cNvSpPr/>
          <p:nvPr/>
        </p:nvSpPr>
        <p:spPr>
          <a:xfrm>
            <a:off x="2148840" y="1618488"/>
            <a:ext cx="41148" cy="4581144"/>
          </a:xfrm>
          <a:prstGeom prst="rect">
            <a:avLst/>
          </a:prstGeom>
          <a:solidFill>
            <a:srgbClr val="D8DEF4"/>
          </a:solidFill>
          <a:ln/>
        </p:spPr>
      </p:sp>
      <p:sp>
        <p:nvSpPr>
          <p:cNvPr id="9" name="Shape 7"/>
          <p:cNvSpPr/>
          <p:nvPr/>
        </p:nvSpPr>
        <p:spPr>
          <a:xfrm>
            <a:off x="566928" y="1605344"/>
            <a:ext cx="1143000" cy="438912"/>
          </a:xfrm>
          <a:prstGeom prst="roundRect">
            <a:avLst>
              <a:gd name="adj" fmla="val 20833"/>
            </a:avLst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10" name="Text 8"/>
          <p:cNvSpPr/>
          <p:nvPr/>
        </p:nvSpPr>
        <p:spPr>
          <a:xfrm>
            <a:off x="566928" y="1605344"/>
            <a:ext cx="114300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1957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2048256" y="1705928"/>
            <a:ext cx="237744" cy="237744"/>
          </a:xfrm>
          <a:prstGeom prst="ellipse">
            <a:avLst/>
          </a:prstGeom>
          <a:solidFill>
            <a:srgbClr val="3A56D4"/>
          </a:solidFill>
          <a:ln w="25400">
            <a:solidFill>
              <a:srgbClr val="FFFFFF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2496312" y="1568768"/>
            <a:ext cx="9128455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感知机 Perceptron</a:t>
            </a:r>
            <a:endParaRPr lang="en-US" sz="1350" dirty="0"/>
          </a:p>
        </p:txBody>
      </p:sp>
      <p:sp>
        <p:nvSpPr>
          <p:cNvPr id="13" name="Text 11"/>
          <p:cNvSpPr/>
          <p:nvPr/>
        </p:nvSpPr>
        <p:spPr>
          <a:xfrm>
            <a:off x="2496312" y="1843088"/>
            <a:ext cx="9128455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00"/>
              </a:lnSpc>
              <a:buNone/>
            </a:pPr>
            <a:r>
              <a:rPr lang="en-US" sz="11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罗森布拉特提出最早的神经网络模型，开启连接主义。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566928" y="2200847"/>
            <a:ext cx="1143000" cy="438912"/>
          </a:xfrm>
          <a:prstGeom prst="roundRect">
            <a:avLst>
              <a:gd name="adj" fmla="val 20833"/>
            </a:avLst>
          </a:prstGeom>
          <a:solidFill>
            <a:srgbClr val="2438A8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15" name="Text 13"/>
          <p:cNvSpPr/>
          <p:nvPr/>
        </p:nvSpPr>
        <p:spPr>
          <a:xfrm>
            <a:off x="566928" y="2200847"/>
            <a:ext cx="114300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1966</a:t>
            </a:r>
            <a:endParaRPr lang="en-US" sz="1400" dirty="0"/>
          </a:p>
        </p:txBody>
      </p:sp>
      <p:sp>
        <p:nvSpPr>
          <p:cNvPr id="16" name="Shape 14"/>
          <p:cNvSpPr/>
          <p:nvPr/>
        </p:nvSpPr>
        <p:spPr>
          <a:xfrm>
            <a:off x="2048256" y="2301431"/>
            <a:ext cx="237744" cy="237744"/>
          </a:xfrm>
          <a:prstGeom prst="ellipse">
            <a:avLst/>
          </a:prstGeom>
          <a:solidFill>
            <a:srgbClr val="2438A8"/>
          </a:solidFill>
          <a:ln w="25400">
            <a:solidFill>
              <a:srgbClr val="FFFFFF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2496312" y="2164271"/>
            <a:ext cx="9128455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ELIZA 对话程序</a:t>
            </a:r>
            <a:endParaRPr lang="en-US" sz="1350" dirty="0"/>
          </a:p>
        </p:txBody>
      </p:sp>
      <p:sp>
        <p:nvSpPr>
          <p:cNvPr id="18" name="Text 16"/>
          <p:cNvSpPr/>
          <p:nvPr/>
        </p:nvSpPr>
        <p:spPr>
          <a:xfrm>
            <a:off x="2496312" y="2438591"/>
            <a:ext cx="9128455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00"/>
              </a:lnSpc>
              <a:buNone/>
            </a:pPr>
            <a:r>
              <a:rPr lang="en-US" sz="11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第一个聊天机器人，展现人机自然语言交互的雏形。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566928" y="2796350"/>
            <a:ext cx="1143000" cy="438912"/>
          </a:xfrm>
          <a:prstGeom prst="roundRect">
            <a:avLst>
              <a:gd name="adj" fmla="val 20833"/>
            </a:avLst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20" name="Text 18"/>
          <p:cNvSpPr/>
          <p:nvPr/>
        </p:nvSpPr>
        <p:spPr>
          <a:xfrm>
            <a:off x="566928" y="2796350"/>
            <a:ext cx="114300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1997</a:t>
            </a:r>
            <a:endParaRPr lang="en-US" sz="1400" dirty="0"/>
          </a:p>
        </p:txBody>
      </p:sp>
      <p:sp>
        <p:nvSpPr>
          <p:cNvPr id="21" name="Shape 19"/>
          <p:cNvSpPr/>
          <p:nvPr/>
        </p:nvSpPr>
        <p:spPr>
          <a:xfrm>
            <a:off x="2048256" y="2896934"/>
            <a:ext cx="237744" cy="237744"/>
          </a:xfrm>
          <a:prstGeom prst="ellipse">
            <a:avLst/>
          </a:prstGeom>
          <a:solidFill>
            <a:srgbClr val="3A56D4"/>
          </a:solidFill>
          <a:ln w="25400">
            <a:solidFill>
              <a:srgbClr val="FFFFFF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2496312" y="2759774"/>
            <a:ext cx="9128455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深蓝战胜卡斯帕罗夫</a:t>
            </a:r>
            <a:endParaRPr lang="en-US" sz="1350" dirty="0"/>
          </a:p>
        </p:txBody>
      </p:sp>
      <p:sp>
        <p:nvSpPr>
          <p:cNvPr id="23" name="Text 21"/>
          <p:cNvSpPr/>
          <p:nvPr/>
        </p:nvSpPr>
        <p:spPr>
          <a:xfrm>
            <a:off x="2496312" y="3034094"/>
            <a:ext cx="9128455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00"/>
              </a:lnSpc>
              <a:buNone/>
            </a:pPr>
            <a:r>
              <a:rPr lang="en-US" sz="11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IBM 深蓝击败国际象棋世界冠军，符号 AI 的高光时刻。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566928" y="3391853"/>
            <a:ext cx="1143000" cy="438912"/>
          </a:xfrm>
          <a:prstGeom prst="roundRect">
            <a:avLst>
              <a:gd name="adj" fmla="val 20833"/>
            </a:avLst>
          </a:prstGeom>
          <a:solidFill>
            <a:srgbClr val="2438A8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25" name="Text 23"/>
          <p:cNvSpPr/>
          <p:nvPr/>
        </p:nvSpPr>
        <p:spPr>
          <a:xfrm>
            <a:off x="566928" y="3391853"/>
            <a:ext cx="114300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2012</a:t>
            </a:r>
            <a:endParaRPr lang="en-US" sz="1400" dirty="0"/>
          </a:p>
        </p:txBody>
      </p:sp>
      <p:sp>
        <p:nvSpPr>
          <p:cNvPr id="26" name="Shape 24"/>
          <p:cNvSpPr/>
          <p:nvPr/>
        </p:nvSpPr>
        <p:spPr>
          <a:xfrm>
            <a:off x="2048256" y="3492437"/>
            <a:ext cx="237744" cy="237744"/>
          </a:xfrm>
          <a:prstGeom prst="ellipse">
            <a:avLst/>
          </a:prstGeom>
          <a:solidFill>
            <a:srgbClr val="2438A8"/>
          </a:solidFill>
          <a:ln w="25400">
            <a:solidFill>
              <a:srgbClr val="FFFFFF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2496312" y="3355277"/>
            <a:ext cx="9128455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AlexNet 引爆深度学习</a:t>
            </a:r>
            <a:endParaRPr lang="en-US" sz="1350" dirty="0"/>
          </a:p>
        </p:txBody>
      </p:sp>
      <p:sp>
        <p:nvSpPr>
          <p:cNvPr id="28" name="Text 26"/>
          <p:cNvSpPr/>
          <p:nvPr/>
        </p:nvSpPr>
        <p:spPr>
          <a:xfrm>
            <a:off x="2496312" y="3629597"/>
            <a:ext cx="9128455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00"/>
              </a:lnSpc>
              <a:buNone/>
            </a:pPr>
            <a:r>
              <a:rPr lang="en-US" sz="11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ImageNet 竞赛中深度卷积网络大幅领先，深度学习崛起。</a:t>
            </a:r>
            <a:endParaRPr lang="en-US" sz="1100" dirty="0"/>
          </a:p>
        </p:txBody>
      </p:sp>
      <p:sp>
        <p:nvSpPr>
          <p:cNvPr id="29" name="Shape 27"/>
          <p:cNvSpPr/>
          <p:nvPr/>
        </p:nvSpPr>
        <p:spPr>
          <a:xfrm>
            <a:off x="566928" y="3987356"/>
            <a:ext cx="1143000" cy="438912"/>
          </a:xfrm>
          <a:prstGeom prst="roundRect">
            <a:avLst>
              <a:gd name="adj" fmla="val 20833"/>
            </a:avLst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30" name="Text 28"/>
          <p:cNvSpPr/>
          <p:nvPr/>
        </p:nvSpPr>
        <p:spPr>
          <a:xfrm>
            <a:off x="566928" y="3987356"/>
            <a:ext cx="114300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2016</a:t>
            </a:r>
            <a:endParaRPr lang="en-US" sz="1400" dirty="0"/>
          </a:p>
        </p:txBody>
      </p:sp>
      <p:sp>
        <p:nvSpPr>
          <p:cNvPr id="31" name="Shape 29"/>
          <p:cNvSpPr/>
          <p:nvPr/>
        </p:nvSpPr>
        <p:spPr>
          <a:xfrm>
            <a:off x="2048256" y="4087940"/>
            <a:ext cx="237744" cy="237744"/>
          </a:xfrm>
          <a:prstGeom prst="ellipse">
            <a:avLst/>
          </a:prstGeom>
          <a:solidFill>
            <a:srgbClr val="3A56D4"/>
          </a:solidFill>
          <a:ln w="25400">
            <a:solidFill>
              <a:srgbClr val="FFFFFF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2496312" y="3950779"/>
            <a:ext cx="9128455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AlphaGo 战胜李世石</a:t>
            </a:r>
            <a:endParaRPr lang="en-US" sz="1350" dirty="0"/>
          </a:p>
        </p:txBody>
      </p:sp>
      <p:sp>
        <p:nvSpPr>
          <p:cNvPr id="33" name="Text 31"/>
          <p:cNvSpPr/>
          <p:nvPr/>
        </p:nvSpPr>
        <p:spPr>
          <a:xfrm>
            <a:off x="2496312" y="4225100"/>
            <a:ext cx="9128455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00"/>
              </a:lnSpc>
              <a:buNone/>
            </a:pPr>
            <a:r>
              <a:rPr lang="en-US" sz="11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深度强化学习攻克围棋，震动世界。</a:t>
            </a:r>
            <a:endParaRPr lang="en-US" sz="1100" dirty="0"/>
          </a:p>
        </p:txBody>
      </p:sp>
      <p:sp>
        <p:nvSpPr>
          <p:cNvPr id="34" name="Shape 32"/>
          <p:cNvSpPr/>
          <p:nvPr/>
        </p:nvSpPr>
        <p:spPr>
          <a:xfrm>
            <a:off x="566928" y="4582859"/>
            <a:ext cx="1143000" cy="438912"/>
          </a:xfrm>
          <a:prstGeom prst="roundRect">
            <a:avLst>
              <a:gd name="adj" fmla="val 20833"/>
            </a:avLst>
          </a:prstGeom>
          <a:solidFill>
            <a:srgbClr val="2438A8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35" name="Text 33"/>
          <p:cNvSpPr/>
          <p:nvPr/>
        </p:nvSpPr>
        <p:spPr>
          <a:xfrm>
            <a:off x="566928" y="4582859"/>
            <a:ext cx="114300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2017</a:t>
            </a:r>
            <a:endParaRPr lang="en-US" sz="1400" dirty="0"/>
          </a:p>
        </p:txBody>
      </p:sp>
      <p:sp>
        <p:nvSpPr>
          <p:cNvPr id="36" name="Shape 34"/>
          <p:cNvSpPr/>
          <p:nvPr/>
        </p:nvSpPr>
        <p:spPr>
          <a:xfrm>
            <a:off x="2048256" y="4683443"/>
            <a:ext cx="237744" cy="237744"/>
          </a:xfrm>
          <a:prstGeom prst="ellipse">
            <a:avLst/>
          </a:prstGeom>
          <a:solidFill>
            <a:srgbClr val="2438A8"/>
          </a:solidFill>
          <a:ln w="25400">
            <a:solidFill>
              <a:srgbClr val="FFFFFF"/>
            </a:solidFill>
            <a:prstDash val="solid"/>
          </a:ln>
        </p:spPr>
      </p:sp>
      <p:sp>
        <p:nvSpPr>
          <p:cNvPr id="37" name="Text 35"/>
          <p:cNvSpPr/>
          <p:nvPr/>
        </p:nvSpPr>
        <p:spPr>
          <a:xfrm>
            <a:off x="2496312" y="4546283"/>
            <a:ext cx="9128455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Transformer 架构</a:t>
            </a:r>
            <a:endParaRPr lang="en-US" sz="1350" dirty="0"/>
          </a:p>
        </p:txBody>
      </p:sp>
      <p:sp>
        <p:nvSpPr>
          <p:cNvPr id="38" name="Text 36"/>
          <p:cNvSpPr/>
          <p:nvPr/>
        </p:nvSpPr>
        <p:spPr>
          <a:xfrm>
            <a:off x="2496312" y="4820603"/>
            <a:ext cx="9128455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00"/>
              </a:lnSpc>
              <a:buNone/>
            </a:pPr>
            <a:r>
              <a:rPr lang="en-US" sz="11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《Attention is All You Need》奠定大模型基础。</a:t>
            </a:r>
            <a:endParaRPr lang="en-US" sz="1100" dirty="0"/>
          </a:p>
        </p:txBody>
      </p:sp>
      <p:sp>
        <p:nvSpPr>
          <p:cNvPr id="39" name="Shape 37"/>
          <p:cNvSpPr/>
          <p:nvPr/>
        </p:nvSpPr>
        <p:spPr>
          <a:xfrm>
            <a:off x="566928" y="5178361"/>
            <a:ext cx="1143000" cy="438912"/>
          </a:xfrm>
          <a:prstGeom prst="roundRect">
            <a:avLst>
              <a:gd name="adj" fmla="val 20833"/>
            </a:avLst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40" name="Text 38"/>
          <p:cNvSpPr/>
          <p:nvPr/>
        </p:nvSpPr>
        <p:spPr>
          <a:xfrm>
            <a:off x="566928" y="5178361"/>
            <a:ext cx="114300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2022</a:t>
            </a:r>
            <a:endParaRPr lang="en-US" sz="1400" dirty="0"/>
          </a:p>
        </p:txBody>
      </p:sp>
      <p:sp>
        <p:nvSpPr>
          <p:cNvPr id="41" name="Shape 39"/>
          <p:cNvSpPr/>
          <p:nvPr/>
        </p:nvSpPr>
        <p:spPr>
          <a:xfrm>
            <a:off x="2048256" y="5278945"/>
            <a:ext cx="237744" cy="237744"/>
          </a:xfrm>
          <a:prstGeom prst="ellipse">
            <a:avLst/>
          </a:prstGeom>
          <a:solidFill>
            <a:srgbClr val="3A56D4"/>
          </a:solidFill>
          <a:ln w="25400">
            <a:solidFill>
              <a:srgbClr val="FFFFFF"/>
            </a:solidFill>
            <a:prstDash val="solid"/>
          </a:ln>
        </p:spPr>
      </p:sp>
      <p:sp>
        <p:nvSpPr>
          <p:cNvPr id="42" name="Text 40"/>
          <p:cNvSpPr/>
          <p:nvPr/>
        </p:nvSpPr>
        <p:spPr>
          <a:xfrm>
            <a:off x="2496312" y="5141785"/>
            <a:ext cx="9128455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ChatGPT 发布</a:t>
            </a:r>
            <a:endParaRPr lang="en-US" sz="1350" dirty="0"/>
          </a:p>
        </p:txBody>
      </p:sp>
      <p:sp>
        <p:nvSpPr>
          <p:cNvPr id="43" name="Text 41"/>
          <p:cNvSpPr/>
          <p:nvPr/>
        </p:nvSpPr>
        <p:spPr>
          <a:xfrm>
            <a:off x="2496312" y="5416105"/>
            <a:ext cx="9128455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00"/>
              </a:lnSpc>
              <a:buNone/>
            </a:pPr>
            <a:r>
              <a:rPr lang="en-US" sz="11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生成式 AI 走向大众，开启大模型应用元年。</a:t>
            </a:r>
            <a:endParaRPr lang="en-US" sz="1100" dirty="0"/>
          </a:p>
        </p:txBody>
      </p:sp>
      <p:sp>
        <p:nvSpPr>
          <p:cNvPr id="44" name="Shape 42"/>
          <p:cNvSpPr/>
          <p:nvPr/>
        </p:nvSpPr>
        <p:spPr>
          <a:xfrm>
            <a:off x="566928" y="5773864"/>
            <a:ext cx="1143000" cy="438912"/>
          </a:xfrm>
          <a:prstGeom prst="roundRect">
            <a:avLst>
              <a:gd name="adj" fmla="val 20833"/>
            </a:avLst>
          </a:prstGeom>
          <a:solidFill>
            <a:srgbClr val="2438A8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45" name="Text 43"/>
          <p:cNvSpPr/>
          <p:nvPr/>
        </p:nvSpPr>
        <p:spPr>
          <a:xfrm>
            <a:off x="566928" y="5773864"/>
            <a:ext cx="114300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2024</a:t>
            </a:r>
            <a:endParaRPr lang="en-US" sz="1400" dirty="0"/>
          </a:p>
        </p:txBody>
      </p:sp>
      <p:sp>
        <p:nvSpPr>
          <p:cNvPr id="46" name="Shape 44"/>
          <p:cNvSpPr/>
          <p:nvPr/>
        </p:nvSpPr>
        <p:spPr>
          <a:xfrm>
            <a:off x="2048256" y="5874449"/>
            <a:ext cx="237744" cy="237744"/>
          </a:xfrm>
          <a:prstGeom prst="ellipse">
            <a:avLst/>
          </a:prstGeom>
          <a:solidFill>
            <a:srgbClr val="2438A8"/>
          </a:solidFill>
          <a:ln w="25400">
            <a:solidFill>
              <a:srgbClr val="FFFFFF"/>
            </a:solidFill>
            <a:prstDash val="solid"/>
          </a:ln>
        </p:spPr>
      </p:sp>
      <p:sp>
        <p:nvSpPr>
          <p:cNvPr id="47" name="Text 45"/>
          <p:cNvSpPr/>
          <p:nvPr/>
        </p:nvSpPr>
        <p:spPr>
          <a:xfrm>
            <a:off x="2496312" y="5737288"/>
            <a:ext cx="9128455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国产大模型崛起</a:t>
            </a:r>
            <a:endParaRPr lang="en-US" sz="1350" dirty="0"/>
          </a:p>
        </p:txBody>
      </p:sp>
      <p:sp>
        <p:nvSpPr>
          <p:cNvPr id="48" name="Text 46"/>
          <p:cNvSpPr/>
          <p:nvPr/>
        </p:nvSpPr>
        <p:spPr>
          <a:xfrm>
            <a:off x="2496312" y="6011608"/>
            <a:ext cx="9128455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00"/>
              </a:lnSpc>
              <a:buNone/>
            </a:pPr>
            <a:r>
              <a:rPr lang="en-US" sz="11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DeepSeek 等模型以高性价比推动 AI 普惠化。</a:t>
            </a:r>
            <a:endParaRPr lang="en-US" sz="1100" dirty="0"/>
          </a:p>
        </p:txBody>
      </p:sp>
      <p:sp>
        <p:nvSpPr>
          <p:cNvPr id="49" name="Text 47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第2章 · 人工智能概述</a:t>
            </a:r>
            <a:endParaRPr lang="en-US" sz="900" dirty="0"/>
          </a:p>
        </p:txBody>
      </p:sp>
      <p:sp>
        <p:nvSpPr>
          <p:cNvPr id="50" name="Text 48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8</a:t>
            </a:r>
            <a:endParaRPr lang="en-US" sz="900" dirty="0"/>
          </a:p>
        </p:txBody>
      </p:sp>
      <p:sp>
        <p:nvSpPr>
          <p:cNvPr id="51" name="Shape 49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3A56D4"/>
          </a:solidFill>
          <a:ln/>
        </p:spPr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三起两落 · UPS AND DOWNS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AI 发展的四个阶段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7088EE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12B5A6"/>
          </a:solidFill>
          <a:ln/>
        </p:spPr>
      </p:sp>
      <p:sp>
        <p:nvSpPr>
          <p:cNvPr id="8" name="Text 6"/>
          <p:cNvSpPr/>
          <p:nvPr/>
        </p:nvSpPr>
        <p:spPr>
          <a:xfrm>
            <a:off x="566928" y="1463040"/>
            <a:ext cx="11057839" cy="548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800"/>
              </a:lnSpc>
              <a:buNone/>
            </a:pPr>
            <a:r>
              <a:rPr lang="en-US" sz="13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人工智能的发展并非一帆风顺，而是在期望与现实的反复碰撞中螺旋上升。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566928" y="2029968"/>
            <a:ext cx="5391760" cy="1783080"/>
          </a:xfrm>
          <a:prstGeom prst="roundRect">
            <a:avLst>
              <a:gd name="adj" fmla="val 5128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841248" y="2304288"/>
            <a:ext cx="585216" cy="585216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1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404" y="2456444"/>
            <a:ext cx="280904" cy="280904"/>
          </a:xfrm>
          <a:prstGeom prst="rect">
            <a:avLst/>
          </a:prstGeom>
        </p:spPr>
      </p:pic>
      <p:sp>
        <p:nvSpPr>
          <p:cNvPr id="12" name="Text 9"/>
          <p:cNvSpPr/>
          <p:nvPr/>
        </p:nvSpPr>
        <p:spPr>
          <a:xfrm>
            <a:off x="1591056" y="2304288"/>
            <a:ext cx="411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启动期（1956–1974）</a:t>
            </a:r>
            <a:endParaRPr lang="en-US" sz="1400" dirty="0"/>
          </a:p>
        </p:txBody>
      </p:sp>
      <p:sp>
        <p:nvSpPr>
          <p:cNvPr id="13" name="Text 10"/>
          <p:cNvSpPr/>
          <p:nvPr/>
        </p:nvSpPr>
        <p:spPr>
          <a:xfrm>
            <a:off x="841248" y="3054096"/>
            <a:ext cx="4843120" cy="6492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达特茅斯会议后的黄金年代，符号推理、机器定理证明取得早期成果，乐观情绪高涨。</a:t>
            </a:r>
            <a:endParaRPr lang="en-US" sz="1130" dirty="0"/>
          </a:p>
        </p:txBody>
      </p:sp>
      <p:sp>
        <p:nvSpPr>
          <p:cNvPr id="14" name="Shape 11"/>
          <p:cNvSpPr/>
          <p:nvPr/>
        </p:nvSpPr>
        <p:spPr>
          <a:xfrm>
            <a:off x="6233008" y="2029968"/>
            <a:ext cx="5391760" cy="1783080"/>
          </a:xfrm>
          <a:prstGeom prst="roundRect">
            <a:avLst>
              <a:gd name="adj" fmla="val 5128"/>
            </a:avLst>
          </a:prstGeom>
          <a:solidFill>
            <a:srgbClr val="ECEFFC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5" name="Shape 12"/>
          <p:cNvSpPr/>
          <p:nvPr/>
        </p:nvSpPr>
        <p:spPr>
          <a:xfrm>
            <a:off x="6507328" y="2304288"/>
            <a:ext cx="585216" cy="585216"/>
          </a:xfrm>
          <a:prstGeom prst="ellipse">
            <a:avLst/>
          </a:prstGeom>
          <a:solidFill>
            <a:srgbClr val="2438A8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484" y="2456444"/>
            <a:ext cx="280904" cy="280904"/>
          </a:xfrm>
          <a:prstGeom prst="rect">
            <a:avLst/>
          </a:prstGeom>
        </p:spPr>
      </p:pic>
      <p:sp>
        <p:nvSpPr>
          <p:cNvPr id="17" name="Text 13"/>
          <p:cNvSpPr/>
          <p:nvPr/>
        </p:nvSpPr>
        <p:spPr>
          <a:xfrm>
            <a:off x="7257136" y="2304288"/>
            <a:ext cx="411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第一次寒冬（1974–1980）</a:t>
            </a:r>
            <a:endParaRPr lang="en-US" sz="1400" dirty="0"/>
          </a:p>
        </p:txBody>
      </p:sp>
      <p:sp>
        <p:nvSpPr>
          <p:cNvPr id="18" name="Text 14"/>
          <p:cNvSpPr/>
          <p:nvPr/>
        </p:nvSpPr>
        <p:spPr>
          <a:xfrm>
            <a:off x="6507328" y="3054096"/>
            <a:ext cx="4843120" cy="6492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算力与数据匮乏，承诺无法兑现，研究经费大幅削减，AI 跌入低谷。</a:t>
            </a:r>
            <a:endParaRPr lang="en-US" sz="1130" dirty="0"/>
          </a:p>
        </p:txBody>
      </p:sp>
      <p:sp>
        <p:nvSpPr>
          <p:cNvPr id="19" name="Shape 15"/>
          <p:cNvSpPr/>
          <p:nvPr/>
        </p:nvSpPr>
        <p:spPr>
          <a:xfrm>
            <a:off x="566928" y="4069080"/>
            <a:ext cx="5391760" cy="1783080"/>
          </a:xfrm>
          <a:prstGeom prst="roundRect">
            <a:avLst>
              <a:gd name="adj" fmla="val 5128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0" name="Shape 16"/>
          <p:cNvSpPr/>
          <p:nvPr/>
        </p:nvSpPr>
        <p:spPr>
          <a:xfrm>
            <a:off x="841248" y="4343400"/>
            <a:ext cx="585216" cy="585216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1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404" y="4495556"/>
            <a:ext cx="280904" cy="280904"/>
          </a:xfrm>
          <a:prstGeom prst="rect">
            <a:avLst/>
          </a:prstGeom>
        </p:spPr>
      </p:pic>
      <p:sp>
        <p:nvSpPr>
          <p:cNvPr id="22" name="Text 17"/>
          <p:cNvSpPr/>
          <p:nvPr/>
        </p:nvSpPr>
        <p:spPr>
          <a:xfrm>
            <a:off x="1591056" y="4343400"/>
            <a:ext cx="411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发展期（1980–2010）</a:t>
            </a:r>
            <a:endParaRPr lang="en-US" sz="1400" dirty="0"/>
          </a:p>
        </p:txBody>
      </p:sp>
      <p:sp>
        <p:nvSpPr>
          <p:cNvPr id="23" name="Text 18"/>
          <p:cNvSpPr/>
          <p:nvPr/>
        </p:nvSpPr>
        <p:spPr>
          <a:xfrm>
            <a:off x="841248" y="5093208"/>
            <a:ext cx="4843120" cy="6492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专家系统商业化，机器学习兴起；经历第二次寒冬后，统计学习方法逐步成熟。</a:t>
            </a:r>
            <a:endParaRPr lang="en-US" sz="1130" dirty="0"/>
          </a:p>
        </p:txBody>
      </p:sp>
      <p:sp>
        <p:nvSpPr>
          <p:cNvPr id="24" name="Shape 19"/>
          <p:cNvSpPr/>
          <p:nvPr/>
        </p:nvSpPr>
        <p:spPr>
          <a:xfrm>
            <a:off x="6233008" y="4069080"/>
            <a:ext cx="5391760" cy="1783080"/>
          </a:xfrm>
          <a:prstGeom prst="roundRect">
            <a:avLst>
              <a:gd name="adj" fmla="val 5128"/>
            </a:avLst>
          </a:prstGeom>
          <a:solidFill>
            <a:srgbClr val="ECEFFC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5" name="Shape 20"/>
          <p:cNvSpPr/>
          <p:nvPr/>
        </p:nvSpPr>
        <p:spPr>
          <a:xfrm>
            <a:off x="6507328" y="4343400"/>
            <a:ext cx="585216" cy="585216"/>
          </a:xfrm>
          <a:prstGeom prst="ellipse">
            <a:avLst/>
          </a:prstGeom>
          <a:solidFill>
            <a:srgbClr val="2438A8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6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9484" y="4495556"/>
            <a:ext cx="280904" cy="280904"/>
          </a:xfrm>
          <a:prstGeom prst="rect">
            <a:avLst/>
          </a:prstGeom>
        </p:spPr>
      </p:pic>
      <p:sp>
        <p:nvSpPr>
          <p:cNvPr id="27" name="Text 21"/>
          <p:cNvSpPr/>
          <p:nvPr/>
        </p:nvSpPr>
        <p:spPr>
          <a:xfrm>
            <a:off x="7257136" y="4343400"/>
            <a:ext cx="411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蓬勃期（2010 至今）</a:t>
            </a:r>
            <a:endParaRPr lang="en-US" sz="1400" dirty="0"/>
          </a:p>
        </p:txBody>
      </p:sp>
      <p:sp>
        <p:nvSpPr>
          <p:cNvPr id="28" name="Text 22"/>
          <p:cNvSpPr/>
          <p:nvPr/>
        </p:nvSpPr>
        <p:spPr>
          <a:xfrm>
            <a:off x="6507328" y="5093208"/>
            <a:ext cx="4843120" cy="6492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大数据 + 算力 + 深度学习三浪叠加，AlphaGo、大模型相继突破，AI 全面爆发。</a:t>
            </a:r>
            <a:endParaRPr lang="en-US" sz="1130" dirty="0"/>
          </a:p>
        </p:txBody>
      </p:sp>
      <p:sp>
        <p:nvSpPr>
          <p:cNvPr id="29" name="Text 23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第2章 · 人工智能概述</a:t>
            </a:r>
            <a:endParaRPr lang="en-US" sz="900" dirty="0"/>
          </a:p>
        </p:txBody>
      </p:sp>
      <p:sp>
        <p:nvSpPr>
          <p:cNvPr id="30" name="Text 24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9</a:t>
            </a:r>
            <a:endParaRPr lang="en-US" sz="900" dirty="0"/>
          </a:p>
        </p:txBody>
      </p:sp>
      <p:sp>
        <p:nvSpPr>
          <p:cNvPr id="31" name="Shape 25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3A56D4"/>
          </a:solidFill>
          <a:ln/>
        </p:spPr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中国力量 · AI IN CHINA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中国人工智能的发展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7088EE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12B5A6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481328"/>
            <a:ext cx="11057839" cy="1280160"/>
          </a:xfrm>
          <a:prstGeom prst="roundRect">
            <a:avLst>
              <a:gd name="adj" fmla="val 7143"/>
            </a:avLst>
          </a:prstGeom>
          <a:solidFill>
            <a:srgbClr val="ECEFFC"/>
          </a:solidFill>
          <a:ln/>
          <a:effectLst>
            <a:outerShdw sx="100000" sy="100000" kx="0" ky="0" algn="bl" rotWithShape="0" blurRad="88900" dist="25400" dir="5400000">
              <a:srgbClr val="3A3A3A">
                <a:alpha val="12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859536" y="1755648"/>
            <a:ext cx="91440" cy="731520"/>
          </a:xfrm>
          <a:prstGeom prst="roundRect">
            <a:avLst>
              <a:gd name="adj" fmla="val 50000"/>
            </a:avLst>
          </a:prstGeom>
          <a:solidFill>
            <a:srgbClr val="3A56D4"/>
          </a:solidFill>
          <a:ln/>
        </p:spPr>
      </p:sp>
      <p:sp>
        <p:nvSpPr>
          <p:cNvPr id="10" name="Text 8"/>
          <p:cNvSpPr/>
          <p:nvPr/>
        </p:nvSpPr>
        <p:spPr>
          <a:xfrm>
            <a:off x="1097280" y="1719072"/>
            <a:ext cx="10051999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700" b="1" dirty="0">
                <a:solidFill>
                  <a:srgbClr val="2438A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从跟跑到并跑、领跑</a:t>
            </a:r>
            <a:endParaRPr lang="en-US" sz="1700" dirty="0"/>
          </a:p>
        </p:txBody>
      </p:sp>
      <p:sp>
        <p:nvSpPr>
          <p:cNvPr id="11" name="Text 9"/>
          <p:cNvSpPr/>
          <p:nvPr/>
        </p:nvSpPr>
        <p:spPr>
          <a:xfrm>
            <a:off x="1097280" y="2231136"/>
            <a:ext cx="9960559" cy="34747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900"/>
              </a:lnSpc>
              <a:buNone/>
            </a:pPr>
            <a:r>
              <a:rPr lang="en-US" sz="1300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近年来，中国将人工智能上升为国家战略，在政策、人才、数据与产业应用上协同发力，已成为全球 AI 发展的重要一极。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566928" y="3035808"/>
            <a:ext cx="3503066" cy="3255264"/>
          </a:xfrm>
          <a:prstGeom prst="roundRect">
            <a:avLst>
              <a:gd name="adj" fmla="val 2809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3" name="Shape 11"/>
          <p:cNvSpPr/>
          <p:nvPr/>
        </p:nvSpPr>
        <p:spPr>
          <a:xfrm>
            <a:off x="822960" y="3291840"/>
            <a:ext cx="548640" cy="548640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5606" y="3434486"/>
            <a:ext cx="263347" cy="263347"/>
          </a:xfrm>
          <a:prstGeom prst="rect">
            <a:avLst/>
          </a:prstGeom>
        </p:spPr>
      </p:pic>
      <p:sp>
        <p:nvSpPr>
          <p:cNvPr id="15" name="Text 12"/>
          <p:cNvSpPr/>
          <p:nvPr/>
        </p:nvSpPr>
        <p:spPr>
          <a:xfrm>
            <a:off x="822960" y="3950208"/>
            <a:ext cx="2991002" cy="4206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5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国家战略</a:t>
            </a:r>
            <a:endParaRPr lang="en-US" sz="1350" dirty="0"/>
          </a:p>
        </p:txBody>
      </p:sp>
      <p:sp>
        <p:nvSpPr>
          <p:cNvPr id="16" name="Text 13"/>
          <p:cNvSpPr/>
          <p:nvPr/>
        </p:nvSpPr>
        <p:spPr>
          <a:xfrm>
            <a:off x="822960" y="4334256"/>
            <a:ext cx="2991002" cy="18836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00"/>
              </a:lnSpc>
              <a:buNone/>
            </a:pPr>
            <a:r>
              <a:rPr lang="en-US" sz="112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《新一代人工智能发展规划》明确三步走目标，构建创新生态。</a:t>
            </a:r>
            <a:endParaRPr lang="en-US" sz="1120" dirty="0"/>
          </a:p>
        </p:txBody>
      </p:sp>
      <p:sp>
        <p:nvSpPr>
          <p:cNvPr id="17" name="Shape 14"/>
          <p:cNvSpPr/>
          <p:nvPr/>
        </p:nvSpPr>
        <p:spPr>
          <a:xfrm>
            <a:off x="4344314" y="3035808"/>
            <a:ext cx="3503066" cy="3255264"/>
          </a:xfrm>
          <a:prstGeom prst="roundRect">
            <a:avLst>
              <a:gd name="adj" fmla="val 2809"/>
            </a:avLst>
          </a:prstGeom>
          <a:solidFill>
            <a:srgbClr val="ECEFFC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8" name="Shape 15"/>
          <p:cNvSpPr/>
          <p:nvPr/>
        </p:nvSpPr>
        <p:spPr>
          <a:xfrm>
            <a:off x="4600346" y="3291840"/>
            <a:ext cx="548640" cy="548640"/>
          </a:xfrm>
          <a:prstGeom prst="ellipse">
            <a:avLst/>
          </a:prstGeom>
          <a:solidFill>
            <a:srgbClr val="2438A8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9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2993" y="3434486"/>
            <a:ext cx="263347" cy="263347"/>
          </a:xfrm>
          <a:prstGeom prst="rect">
            <a:avLst/>
          </a:prstGeom>
        </p:spPr>
      </p:pic>
      <p:sp>
        <p:nvSpPr>
          <p:cNvPr id="20" name="Text 16"/>
          <p:cNvSpPr/>
          <p:nvPr/>
        </p:nvSpPr>
        <p:spPr>
          <a:xfrm>
            <a:off x="4600346" y="3950208"/>
            <a:ext cx="2991002" cy="4206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5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数据与场景</a:t>
            </a:r>
            <a:endParaRPr lang="en-US" sz="1350" dirty="0"/>
          </a:p>
        </p:txBody>
      </p:sp>
      <p:sp>
        <p:nvSpPr>
          <p:cNvPr id="21" name="Text 17"/>
          <p:cNvSpPr/>
          <p:nvPr/>
        </p:nvSpPr>
        <p:spPr>
          <a:xfrm>
            <a:off x="4600346" y="4334256"/>
            <a:ext cx="2991002" cy="18836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00"/>
              </a:lnSpc>
              <a:buNone/>
            </a:pPr>
            <a:r>
              <a:rPr lang="en-US" sz="112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超大规模用户与丰富应用场景，为 AI 落地提供肥沃土壤。</a:t>
            </a:r>
            <a:endParaRPr lang="en-US" sz="1120" dirty="0"/>
          </a:p>
        </p:txBody>
      </p:sp>
      <p:sp>
        <p:nvSpPr>
          <p:cNvPr id="22" name="Shape 18"/>
          <p:cNvSpPr/>
          <p:nvPr/>
        </p:nvSpPr>
        <p:spPr>
          <a:xfrm>
            <a:off x="8121701" y="3035808"/>
            <a:ext cx="3503066" cy="3255264"/>
          </a:xfrm>
          <a:prstGeom prst="roundRect">
            <a:avLst>
              <a:gd name="adj" fmla="val 2809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3" name="Shape 19"/>
          <p:cNvSpPr/>
          <p:nvPr/>
        </p:nvSpPr>
        <p:spPr>
          <a:xfrm>
            <a:off x="8377733" y="3291840"/>
            <a:ext cx="548640" cy="548640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4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0379" y="3434486"/>
            <a:ext cx="263347" cy="263347"/>
          </a:xfrm>
          <a:prstGeom prst="rect">
            <a:avLst/>
          </a:prstGeom>
        </p:spPr>
      </p:pic>
      <p:sp>
        <p:nvSpPr>
          <p:cNvPr id="25" name="Text 20"/>
          <p:cNvSpPr/>
          <p:nvPr/>
        </p:nvSpPr>
        <p:spPr>
          <a:xfrm>
            <a:off x="8377733" y="3950208"/>
            <a:ext cx="2991002" cy="4206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5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产业崛起</a:t>
            </a:r>
            <a:endParaRPr lang="en-US" sz="1350" dirty="0"/>
          </a:p>
        </p:txBody>
      </p:sp>
      <p:sp>
        <p:nvSpPr>
          <p:cNvPr id="26" name="Text 21"/>
          <p:cNvSpPr/>
          <p:nvPr/>
        </p:nvSpPr>
        <p:spPr>
          <a:xfrm>
            <a:off x="8377733" y="4334256"/>
            <a:ext cx="2991002" cy="18836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00"/>
              </a:lnSpc>
              <a:buNone/>
            </a:pPr>
            <a:r>
              <a:rPr lang="en-US" sz="112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在计算机视觉、语音、大模型等领域涌现一批领军企业。</a:t>
            </a:r>
            <a:endParaRPr lang="en-US" sz="1120" dirty="0"/>
          </a:p>
        </p:txBody>
      </p:sp>
      <p:sp>
        <p:nvSpPr>
          <p:cNvPr id="27" name="Text 22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第2章 · 人工智能概述</a:t>
            </a:r>
            <a:endParaRPr lang="en-US" sz="900" dirty="0"/>
          </a:p>
        </p:txBody>
      </p:sp>
      <p:sp>
        <p:nvSpPr>
          <p:cNvPr id="28" name="Text 23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10</a:t>
            </a:r>
            <a:endParaRPr lang="en-US" sz="900" dirty="0"/>
          </a:p>
        </p:txBody>
      </p:sp>
      <p:sp>
        <p:nvSpPr>
          <p:cNvPr id="29" name="Shape 24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3A56D4"/>
          </a:solidFill>
          <a:ln/>
        </p:spPr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历史的启示 · LESSONS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从“寒冬”到“复兴”：历史给我们的启示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7088EE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12B5A6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481328"/>
            <a:ext cx="5373472" cy="4809744"/>
          </a:xfrm>
          <a:prstGeom prst="roundRect">
            <a:avLst>
              <a:gd name="adj" fmla="val 1901"/>
            </a:avLst>
          </a:prstGeom>
          <a:solidFill>
            <a:srgbClr val="FFFFFF"/>
          </a:solidFill>
          <a:ln/>
          <a:effectLst>
            <a:outerShdw sx="100000" sy="100000" kx="0" ky="0" algn="bl" rotWithShape="0" blurRad="88900" dist="25400" dir="5400000">
              <a:srgbClr val="3A3A3A">
                <a:alpha val="12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859536" y="1792224"/>
            <a:ext cx="585216" cy="585216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1692" y="1944380"/>
            <a:ext cx="280904" cy="280904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1591056" y="1828800"/>
            <a:ext cx="409331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两次寒冬为何跌落</a:t>
            </a:r>
            <a:endParaRPr lang="en-US" sz="1600" dirty="0"/>
          </a:p>
        </p:txBody>
      </p:sp>
      <p:sp>
        <p:nvSpPr>
          <p:cNvPr id="12" name="Text 9"/>
          <p:cNvSpPr/>
          <p:nvPr/>
        </p:nvSpPr>
        <p:spPr>
          <a:xfrm>
            <a:off x="877824" y="2578608"/>
            <a:ext cx="4751680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50" i="1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期望与现实的落差</a:t>
            </a:r>
            <a:endParaRPr lang="en-US" sz="1150" dirty="0"/>
          </a:p>
        </p:txBody>
      </p:sp>
      <p:sp>
        <p:nvSpPr>
          <p:cNvPr id="13" name="Text 10"/>
          <p:cNvSpPr/>
          <p:nvPr/>
        </p:nvSpPr>
        <p:spPr>
          <a:xfrm>
            <a:off x="877824" y="2999232"/>
            <a:ext cx="4751680" cy="3108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承诺过高，成果却远未兑现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算力严重不足，难以支撑复杂运算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数据匮乏，模型无从学习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研究经费被大幅削减，陷入低谷</a:t>
            </a:r>
            <a:endParaRPr lang="en-US" sz="1200" dirty="0"/>
          </a:p>
        </p:txBody>
      </p:sp>
      <p:sp>
        <p:nvSpPr>
          <p:cNvPr id="14" name="Shape 11"/>
          <p:cNvSpPr/>
          <p:nvPr/>
        </p:nvSpPr>
        <p:spPr>
          <a:xfrm>
            <a:off x="6251296" y="1481328"/>
            <a:ext cx="5373472" cy="4809744"/>
          </a:xfrm>
          <a:prstGeom prst="roundRect">
            <a:avLst>
              <a:gd name="adj" fmla="val 1901"/>
            </a:avLst>
          </a:prstGeom>
          <a:solidFill>
            <a:srgbClr val="10132C"/>
          </a:solidFill>
          <a:ln/>
          <a:effectLst>
            <a:outerShdw sx="100000" sy="100000" kx="0" ky="0" algn="bl" rotWithShape="0" blurRad="88900" dist="25400" dir="5400000">
              <a:srgbClr val="3A3A3A">
                <a:alpha val="12000"/>
              </a:srgbClr>
            </a:outerShdw>
          </a:effectLst>
        </p:spPr>
      </p:sp>
      <p:sp>
        <p:nvSpPr>
          <p:cNvPr id="15" name="Shape 12"/>
          <p:cNvSpPr/>
          <p:nvPr/>
        </p:nvSpPr>
        <p:spPr>
          <a:xfrm>
            <a:off x="6543904" y="1792224"/>
            <a:ext cx="585216" cy="585216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6060" y="1944380"/>
            <a:ext cx="280904" cy="280904"/>
          </a:xfrm>
          <a:prstGeom prst="rect">
            <a:avLst/>
          </a:prstGeom>
        </p:spPr>
      </p:pic>
      <p:sp>
        <p:nvSpPr>
          <p:cNvPr id="17" name="Text 13"/>
          <p:cNvSpPr/>
          <p:nvPr/>
        </p:nvSpPr>
        <p:spPr>
          <a:xfrm>
            <a:off x="7275424" y="1828800"/>
            <a:ext cx="409331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这一次复兴的钥匙</a:t>
            </a:r>
            <a:endParaRPr lang="en-US" sz="1600" dirty="0"/>
          </a:p>
        </p:txBody>
      </p:sp>
      <p:sp>
        <p:nvSpPr>
          <p:cNvPr id="18" name="Text 14"/>
          <p:cNvSpPr/>
          <p:nvPr/>
        </p:nvSpPr>
        <p:spPr>
          <a:xfrm>
            <a:off x="6562192" y="2578608"/>
            <a:ext cx="4751680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50" i="1" dirty="0">
                <a:solidFill>
                  <a:srgbClr val="7088E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三浪叠加，厚积薄发</a:t>
            </a:r>
            <a:endParaRPr lang="en-US" sz="1150" dirty="0"/>
          </a:p>
        </p:txBody>
      </p:sp>
      <p:sp>
        <p:nvSpPr>
          <p:cNvPr id="19" name="Text 15"/>
          <p:cNvSpPr/>
          <p:nvPr/>
        </p:nvSpPr>
        <p:spPr>
          <a:xfrm>
            <a:off x="6562192" y="2999232"/>
            <a:ext cx="4751680" cy="3108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b="1" dirty="0">
                <a:solidFill>
                  <a:srgbClr val="7088E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大数据：互联网积累了海量数据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D8DEE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大算力：GPU 等芯片提供澎湃动力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D8DEE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好算法：深度学习实现能力跃迁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b="1" dirty="0">
                <a:solidFill>
                  <a:srgbClr val="7088E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三者缺一不可，共同点燃了这轮爆发</a:t>
            </a:r>
            <a:endParaRPr lang="en-US" sz="1200" dirty="0"/>
          </a:p>
        </p:txBody>
      </p:sp>
      <p:sp>
        <p:nvSpPr>
          <p:cNvPr id="20" name="Text 16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第2章 · 人工智能概述</a:t>
            </a:r>
            <a:endParaRPr lang="en-US" sz="900" dirty="0"/>
          </a:p>
        </p:txBody>
      </p:sp>
      <p:sp>
        <p:nvSpPr>
          <p:cNvPr id="21" name="Text 17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11</a:t>
            </a:r>
            <a:endParaRPr lang="en-US" sz="900" dirty="0"/>
          </a:p>
        </p:txBody>
      </p:sp>
      <p:sp>
        <p:nvSpPr>
          <p:cNvPr id="22" name="Shape 18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3A56D4"/>
          </a:solidFill>
          <a:ln/>
        </p:spPr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080A1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013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4663440"/>
            <a:ext cx="12191695" cy="2194560"/>
          </a:xfrm>
          <a:prstGeom prst="rect">
            <a:avLst/>
          </a:prstGeom>
          <a:solidFill>
            <a:srgbClr val="080A1A">
              <a:alpha val="82000"/>
            </a:srgbClr>
          </a:solidFill>
          <a:ln/>
        </p:spPr>
      </p:sp>
      <p:sp>
        <p:nvSpPr>
          <p:cNvPr id="4" name="Text 2"/>
          <p:cNvSpPr/>
          <p:nvPr/>
        </p:nvSpPr>
        <p:spPr>
          <a:xfrm>
            <a:off x="5669280" y="457200"/>
            <a:ext cx="6263640" cy="5943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30000" b="1" dirty="0">
                <a:solidFill>
                  <a:srgbClr val="2438A8">
                    <a:alpha val="16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30000" dirty="0"/>
          </a:p>
        </p:txBody>
      </p:sp>
      <p:sp>
        <p:nvSpPr>
          <p:cNvPr id="5" name="Shape 3"/>
          <p:cNvSpPr/>
          <p:nvPr/>
        </p:nvSpPr>
        <p:spPr>
          <a:xfrm>
            <a:off x="566928" y="1417320"/>
            <a:ext cx="164592" cy="164592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6" name="Text 4"/>
          <p:cNvSpPr/>
          <p:nvPr/>
        </p:nvSpPr>
        <p:spPr>
          <a:xfrm>
            <a:off x="841248" y="1307592"/>
            <a:ext cx="548640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7088E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SECTION  03 / 06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566928" y="1828800"/>
            <a:ext cx="6858000" cy="15544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4536"/>
              </a:lnSpc>
              <a:buNone/>
            </a:pPr>
            <a:r>
              <a:rPr lang="en-US" sz="42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人工智能的三大流派</a:t>
            </a:r>
            <a:endParaRPr lang="en-US" sz="4200" dirty="0"/>
          </a:p>
        </p:txBody>
      </p:sp>
      <p:sp>
        <p:nvSpPr>
          <p:cNvPr id="8" name="Text 6"/>
          <p:cNvSpPr/>
          <p:nvPr/>
        </p:nvSpPr>
        <p:spPr>
          <a:xfrm>
            <a:off x="566928" y="3154680"/>
            <a:ext cx="640080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7088E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Three Schools of Thought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566928" y="3703320"/>
            <a:ext cx="6126480" cy="8412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200"/>
              </a:lnSpc>
              <a:buNone/>
            </a:pPr>
            <a:r>
              <a:rPr lang="en-US" sz="1400" dirty="0">
                <a:solidFill>
                  <a:srgbClr val="CCD3E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围绕“如何实现智能”，学界形成三条不同的技术路线，彼此竞争又相互融合。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566928" y="4581144"/>
            <a:ext cx="54864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1170432" y="4581144"/>
            <a:ext cx="548640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dirty="0">
                <a:solidFill>
                  <a:srgbClr val="E6EA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符号主义 · 连接主义 · 行为主义</a:t>
            </a:r>
            <a:endParaRPr lang="en-US" sz="1450" dirty="0"/>
          </a:p>
        </p:txBody>
      </p:sp>
      <p:sp>
        <p:nvSpPr>
          <p:cNvPr id="12" name="Text 10"/>
          <p:cNvSpPr/>
          <p:nvPr/>
        </p:nvSpPr>
        <p:spPr>
          <a:xfrm>
            <a:off x="566928" y="5093208"/>
            <a:ext cx="54864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1170432" y="5093208"/>
            <a:ext cx="548640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dirty="0">
                <a:solidFill>
                  <a:srgbClr val="E6EA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从对立走向协同的现代 AI</a:t>
            </a:r>
            <a:endParaRPr lang="en-US" sz="1450" dirty="0"/>
          </a:p>
        </p:txBody>
      </p:sp>
      <p:sp>
        <p:nvSpPr>
          <p:cNvPr id="14" name="Shape 12"/>
          <p:cNvSpPr/>
          <p:nvPr/>
        </p:nvSpPr>
        <p:spPr>
          <a:xfrm>
            <a:off x="566928" y="6217920"/>
            <a:ext cx="109728" cy="109728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15" name="Shape 13"/>
          <p:cNvSpPr/>
          <p:nvPr/>
        </p:nvSpPr>
        <p:spPr>
          <a:xfrm>
            <a:off x="749808" y="6217920"/>
            <a:ext cx="109728" cy="109728"/>
          </a:xfrm>
          <a:prstGeom prst="ellipse">
            <a:avLst/>
          </a:prstGeom>
          <a:solidFill>
            <a:srgbClr val="7088EE"/>
          </a:solidFill>
          <a:ln/>
        </p:spPr>
      </p:sp>
      <p:sp>
        <p:nvSpPr>
          <p:cNvPr id="16" name="Shape 14"/>
          <p:cNvSpPr/>
          <p:nvPr/>
        </p:nvSpPr>
        <p:spPr>
          <a:xfrm>
            <a:off x="932688" y="6217920"/>
            <a:ext cx="109728" cy="109728"/>
          </a:xfrm>
          <a:prstGeom prst="ellipse">
            <a:avLst/>
          </a:prstGeom>
          <a:solidFill>
            <a:srgbClr val="12B5A6"/>
          </a:solidFill>
          <a:ln/>
        </p:spPr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三大流派 · SCHOOLS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实现智能的三条道路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7088EE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12B5A6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481328"/>
            <a:ext cx="3503066" cy="3200400"/>
          </a:xfrm>
          <a:prstGeom prst="roundRect">
            <a:avLst>
              <a:gd name="adj" fmla="val 285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841248" y="1755648"/>
            <a:ext cx="585216" cy="585216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404" y="1907804"/>
            <a:ext cx="280904" cy="280904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1591056" y="1755648"/>
            <a:ext cx="2222906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符号主义</a:t>
            </a:r>
            <a:endParaRPr lang="en-US" sz="1400" dirty="0"/>
          </a:p>
        </p:txBody>
      </p:sp>
      <p:sp>
        <p:nvSpPr>
          <p:cNvPr id="12" name="Text 9"/>
          <p:cNvSpPr/>
          <p:nvPr/>
        </p:nvSpPr>
        <p:spPr>
          <a:xfrm>
            <a:off x="841248" y="2505456"/>
            <a:ext cx="2954426" cy="206654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又称逻辑主义。认为智能源于对符号的逻辑运算，强调知识表示与推理。代表：专家系统、知识图谱。</a:t>
            </a: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核心：自上而下，模拟人的逻辑思维。</a:t>
            </a:r>
            <a:endParaRPr lang="en-US" sz="1130" dirty="0"/>
          </a:p>
        </p:txBody>
      </p:sp>
      <p:sp>
        <p:nvSpPr>
          <p:cNvPr id="13" name="Shape 10"/>
          <p:cNvSpPr/>
          <p:nvPr/>
        </p:nvSpPr>
        <p:spPr>
          <a:xfrm>
            <a:off x="4344314" y="1481328"/>
            <a:ext cx="3503066" cy="3200400"/>
          </a:xfrm>
          <a:prstGeom prst="roundRect">
            <a:avLst>
              <a:gd name="adj" fmla="val 2857"/>
            </a:avLst>
          </a:prstGeom>
          <a:solidFill>
            <a:srgbClr val="ECEFFC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4" name="Shape 11"/>
          <p:cNvSpPr/>
          <p:nvPr/>
        </p:nvSpPr>
        <p:spPr>
          <a:xfrm>
            <a:off x="4618634" y="1755648"/>
            <a:ext cx="585216" cy="585216"/>
          </a:xfrm>
          <a:prstGeom prst="ellipse">
            <a:avLst/>
          </a:prstGeom>
          <a:solidFill>
            <a:srgbClr val="2438A8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0791" y="1907804"/>
            <a:ext cx="280904" cy="280904"/>
          </a:xfrm>
          <a:prstGeom prst="rect">
            <a:avLst/>
          </a:prstGeom>
        </p:spPr>
      </p:pic>
      <p:sp>
        <p:nvSpPr>
          <p:cNvPr id="16" name="Text 12"/>
          <p:cNvSpPr/>
          <p:nvPr/>
        </p:nvSpPr>
        <p:spPr>
          <a:xfrm>
            <a:off x="5368442" y="1755648"/>
            <a:ext cx="2222906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连接主义</a:t>
            </a:r>
            <a:endParaRPr lang="en-US" sz="1400" dirty="0"/>
          </a:p>
        </p:txBody>
      </p:sp>
      <p:sp>
        <p:nvSpPr>
          <p:cNvPr id="17" name="Text 13"/>
          <p:cNvSpPr/>
          <p:nvPr/>
        </p:nvSpPr>
        <p:spPr>
          <a:xfrm>
            <a:off x="4618634" y="2505456"/>
            <a:ext cx="2954426" cy="206654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又称仿生学派。认为智能源于神经元的连接与学习，强调从数据中自动学习。代表：神经网络、深度学习。</a:t>
            </a: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核心：自下而上，模拟人脑的结构。</a:t>
            </a:r>
            <a:endParaRPr lang="en-US" sz="1130" dirty="0"/>
          </a:p>
        </p:txBody>
      </p:sp>
      <p:sp>
        <p:nvSpPr>
          <p:cNvPr id="18" name="Shape 14"/>
          <p:cNvSpPr/>
          <p:nvPr/>
        </p:nvSpPr>
        <p:spPr>
          <a:xfrm>
            <a:off x="8121701" y="1481328"/>
            <a:ext cx="3503066" cy="3200400"/>
          </a:xfrm>
          <a:prstGeom prst="roundRect">
            <a:avLst>
              <a:gd name="adj" fmla="val 285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9" name="Shape 15"/>
          <p:cNvSpPr/>
          <p:nvPr/>
        </p:nvSpPr>
        <p:spPr>
          <a:xfrm>
            <a:off x="8396021" y="1755648"/>
            <a:ext cx="585216" cy="585216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8177" y="1907804"/>
            <a:ext cx="280904" cy="280904"/>
          </a:xfrm>
          <a:prstGeom prst="rect">
            <a:avLst/>
          </a:prstGeom>
        </p:spPr>
      </p:pic>
      <p:sp>
        <p:nvSpPr>
          <p:cNvPr id="21" name="Text 16"/>
          <p:cNvSpPr/>
          <p:nvPr/>
        </p:nvSpPr>
        <p:spPr>
          <a:xfrm>
            <a:off x="9145829" y="1755648"/>
            <a:ext cx="2222906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行为主义</a:t>
            </a:r>
            <a:endParaRPr lang="en-US" sz="1400" dirty="0"/>
          </a:p>
        </p:txBody>
      </p:sp>
      <p:sp>
        <p:nvSpPr>
          <p:cNvPr id="22" name="Text 17"/>
          <p:cNvSpPr/>
          <p:nvPr/>
        </p:nvSpPr>
        <p:spPr>
          <a:xfrm>
            <a:off x="8396021" y="2505456"/>
            <a:ext cx="2954426" cy="206654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又称进化主义。认为智能源于智能体与环境的交互，强调感知—行动的反馈。代表：强化学习、机器人控制。</a:t>
            </a: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核心：在交互中进化出智能。</a:t>
            </a:r>
            <a:endParaRPr lang="en-US" sz="1130" dirty="0"/>
          </a:p>
        </p:txBody>
      </p:sp>
      <p:sp>
        <p:nvSpPr>
          <p:cNvPr id="23" name="Text 18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第2章 · 人工智能概述</a:t>
            </a:r>
            <a:endParaRPr lang="en-US" sz="900" dirty="0"/>
          </a:p>
        </p:txBody>
      </p:sp>
      <p:sp>
        <p:nvSpPr>
          <p:cNvPr id="24" name="Text 19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12</a:t>
            </a:r>
            <a:endParaRPr lang="en-US" sz="900" dirty="0"/>
          </a:p>
        </p:txBody>
      </p:sp>
      <p:sp>
        <p:nvSpPr>
          <p:cNvPr id="25" name="Shape 20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3A56D4"/>
          </a:solidFill>
          <a:ln/>
        </p:spPr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对比分析 · COMPARISON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三大流派对比（表 2-1）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7088EE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12B5A6"/>
          </a:solidFill>
          <a:ln/>
        </p:spPr>
      </p:sp>
      <p:sp>
        <p:nvSpPr>
          <p:cNvPr id="8" name="Text 6"/>
          <p:cNvSpPr/>
          <p:nvPr/>
        </p:nvSpPr>
        <p:spPr>
          <a:xfrm>
            <a:off x="566928" y="1463040"/>
            <a:ext cx="11057839" cy="5120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800"/>
              </a:lnSpc>
              <a:buNone/>
            </a:pPr>
            <a:r>
              <a:rPr lang="en-US" sz="125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三大流派在智能起源、核心方法与典型应用上各有侧重。</a:t>
            </a:r>
            <a:endParaRPr lang="en-US" sz="1250" dirty="0"/>
          </a:p>
        </p:txBody>
      </p:sp>
      <p:graphicFrame>
        <p:nvGraphicFramePr>
          <p:cNvPr id="1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66928" y="2029968"/>
          <a:ext cx="11057839" cy="914400"/>
        </p:xfrm>
        <a:graphic>
          <a:graphicData uri="http://schemas.openxmlformats.org/drawingml/2006/table">
            <a:tbl>
              <a:tblPr/>
              <a:tblGrid>
                <a:gridCol w="2011680"/>
                <a:gridCol w="3017520"/>
                <a:gridCol w="3017520"/>
                <a:gridCol w="3017520"/>
              </a:tblGrid>
              <a:tr h="51816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50" b="1" dirty="0">
                          <a:solidFill>
                            <a:srgbClr val="FFFFFF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对比维度</a:t>
                      </a:r>
                      <a:endParaRPr lang="en-US" sz="12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A56D4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50" b="1" dirty="0">
                          <a:solidFill>
                            <a:srgbClr val="FFFFFF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符号主义</a:t>
                      </a:r>
                      <a:endParaRPr lang="en-US" sz="12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A56D4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50" b="1" dirty="0">
                          <a:solidFill>
                            <a:srgbClr val="FFFFFF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连接主义</a:t>
                      </a:r>
                      <a:endParaRPr lang="en-US" sz="12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A56D4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50" b="1" dirty="0">
                          <a:solidFill>
                            <a:srgbClr val="FFFFFF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行为主义</a:t>
                      </a:r>
                      <a:endParaRPr lang="en-US" sz="12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A56D4"/>
                    </a:solidFill>
                  </a:tcPr>
                </a:tc>
              </a:tr>
              <a:tr h="51816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50" dirty="0">
                          <a:solidFill>
                            <a:srgbClr val="1B2236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智能本质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B2236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符号的逻辑运算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B2236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神经元连接与学习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B2236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感知—行动的交互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1816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50" dirty="0">
                          <a:solidFill>
                            <a:srgbClr val="1B2236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思维方式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C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B2236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自上而下、可解释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C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B2236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自下而上、数据驱动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C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B2236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试错反馈、进化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C"/>
                    </a:solidFill>
                  </a:tcPr>
                </a:tc>
              </a:tr>
              <a:tr h="51816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50" dirty="0">
                          <a:solidFill>
                            <a:srgbClr val="1B2236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核心技术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B2236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知识表示与推理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B2236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人工神经网络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B2236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强化学习、控制论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1816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50" dirty="0">
                          <a:solidFill>
                            <a:srgbClr val="1B2236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典型代表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C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B2236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专家系统、知识图谱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C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B2236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深度学习、大模型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C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B2236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机器人、AlphaGo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C"/>
                    </a:solidFill>
                  </a:tcPr>
                </a:tc>
              </a:tr>
              <a:tr h="51816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50" dirty="0">
                          <a:solidFill>
                            <a:srgbClr val="1B2236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主要局限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B2236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知识获取困难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B2236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可解释性差、需大数据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B2236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训练成本高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" name="Shape 7"/>
          <p:cNvSpPr/>
          <p:nvPr/>
        </p:nvSpPr>
        <p:spPr>
          <a:xfrm>
            <a:off x="566928" y="5376672"/>
            <a:ext cx="11057839" cy="914400"/>
          </a:xfrm>
          <a:prstGeom prst="roundRect">
            <a:avLst>
              <a:gd name="adj" fmla="val 10000"/>
            </a:avLst>
          </a:prstGeom>
          <a:solidFill>
            <a:srgbClr val="ECEFFC"/>
          </a:solidFill>
          <a:ln/>
          <a:effectLst>
            <a:outerShdw sx="100000" sy="100000" kx="0" ky="0" algn="bl" rotWithShape="0" blurRad="88900" dist="25400" dir="5400000">
              <a:srgbClr val="3A3A3A">
                <a:alpha val="12000"/>
              </a:srgbClr>
            </a:outerShdw>
          </a:effectLst>
        </p:spPr>
      </p:sp>
      <p:sp>
        <p:nvSpPr>
          <p:cNvPr id="11" name="Shape 8"/>
          <p:cNvSpPr/>
          <p:nvPr/>
        </p:nvSpPr>
        <p:spPr>
          <a:xfrm>
            <a:off x="822960" y="5614416"/>
            <a:ext cx="512064" cy="310896"/>
          </a:xfrm>
          <a:prstGeom prst="roundRect">
            <a:avLst>
              <a:gd name="adj" fmla="val 17647"/>
            </a:avLst>
          </a:prstGeom>
          <a:solidFill>
            <a:srgbClr val="2438A8"/>
          </a:solidFill>
          <a:ln/>
        </p:spPr>
      </p:sp>
      <p:sp>
        <p:nvSpPr>
          <p:cNvPr id="12" name="Text 9"/>
          <p:cNvSpPr/>
          <p:nvPr/>
        </p:nvSpPr>
        <p:spPr>
          <a:xfrm>
            <a:off x="822960" y="5614416"/>
            <a:ext cx="512064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趋势</a:t>
            </a:r>
            <a:endParaRPr lang="en-US" sz="1100" dirty="0"/>
          </a:p>
        </p:txBody>
      </p:sp>
      <p:pic>
        <p:nvPicPr>
          <p:cNvPr id="1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57839" y="5632704"/>
            <a:ext cx="292608" cy="292608"/>
          </a:xfrm>
          <a:prstGeom prst="rect">
            <a:avLst/>
          </a:prstGeom>
        </p:spPr>
      </p:pic>
      <p:sp>
        <p:nvSpPr>
          <p:cNvPr id="14" name="Text 10"/>
          <p:cNvSpPr/>
          <p:nvPr/>
        </p:nvSpPr>
        <p:spPr>
          <a:xfrm>
            <a:off x="822960" y="6053328"/>
            <a:ext cx="10545775" cy="548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18"/>
              </a:lnSpc>
              <a:buNone/>
            </a:pPr>
            <a:r>
              <a:rPr lang="en-US" sz="1150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现代人工智能并非单一流派的胜利，而是三者深度融合——如 AlphaGo 同时融合了深度学习（连接）与强化学习（行为）。</a:t>
            </a:r>
            <a:endParaRPr lang="en-US" sz="1150" dirty="0"/>
          </a:p>
        </p:txBody>
      </p:sp>
      <p:sp>
        <p:nvSpPr>
          <p:cNvPr id="15" name="Text 11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第2章 · 人工智能概述</a:t>
            </a:r>
            <a:endParaRPr lang="en-US" sz="900" dirty="0"/>
          </a:p>
        </p:txBody>
      </p:sp>
      <p:sp>
        <p:nvSpPr>
          <p:cNvPr id="16" name="Text 12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13</a:t>
            </a:r>
            <a:endParaRPr lang="en-US" sz="900" dirty="0"/>
          </a:p>
        </p:txBody>
      </p:sp>
      <p:sp>
        <p:nvSpPr>
          <p:cNvPr id="17" name="Shape 13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3A56D4"/>
          </a:solidFill>
          <a:ln/>
        </p:spPr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走向融合 · FUSION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从对立到协同：现代 AI 的融合之道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7088EE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12B5A6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481328"/>
            <a:ext cx="5373472" cy="4809744"/>
          </a:xfrm>
          <a:prstGeom prst="roundRect">
            <a:avLst>
              <a:gd name="adj" fmla="val 1901"/>
            </a:avLst>
          </a:prstGeom>
          <a:solidFill>
            <a:srgbClr val="FFFFFF"/>
          </a:solidFill>
          <a:ln/>
          <a:effectLst>
            <a:outerShdw sx="100000" sy="100000" kx="0" ky="0" algn="bl" rotWithShape="0" blurRad="88900" dist="25400" dir="5400000">
              <a:srgbClr val="3A3A3A">
                <a:alpha val="12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859536" y="1792224"/>
            <a:ext cx="585216" cy="585216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1692" y="1944380"/>
            <a:ext cx="280904" cy="280904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1591056" y="1828800"/>
            <a:ext cx="409331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曾经的三足鼎立</a:t>
            </a:r>
            <a:endParaRPr lang="en-US" sz="1600" dirty="0"/>
          </a:p>
        </p:txBody>
      </p:sp>
      <p:sp>
        <p:nvSpPr>
          <p:cNvPr id="12" name="Text 9"/>
          <p:cNvSpPr/>
          <p:nvPr/>
        </p:nvSpPr>
        <p:spPr>
          <a:xfrm>
            <a:off x="877824" y="2578608"/>
            <a:ext cx="4751680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50" i="1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路线之争</a:t>
            </a:r>
            <a:endParaRPr lang="en-US" sz="1150" dirty="0"/>
          </a:p>
        </p:txBody>
      </p:sp>
      <p:sp>
        <p:nvSpPr>
          <p:cNvPr id="13" name="Text 10"/>
          <p:cNvSpPr/>
          <p:nvPr/>
        </p:nvSpPr>
        <p:spPr>
          <a:xfrm>
            <a:off x="877824" y="2999232"/>
            <a:ext cx="4751680" cy="3108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三大流派曾各执一词、相互竞争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符号主义强于推理，却难以学习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连接主义长于学习，却难以解释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行为主义精于交互，却难以规划</a:t>
            </a:r>
            <a:endParaRPr lang="en-US" sz="1200" dirty="0"/>
          </a:p>
        </p:txBody>
      </p:sp>
      <p:sp>
        <p:nvSpPr>
          <p:cNvPr id="14" name="Shape 11"/>
          <p:cNvSpPr/>
          <p:nvPr/>
        </p:nvSpPr>
        <p:spPr>
          <a:xfrm>
            <a:off x="6251296" y="1481328"/>
            <a:ext cx="5373472" cy="4809744"/>
          </a:xfrm>
          <a:prstGeom prst="roundRect">
            <a:avLst>
              <a:gd name="adj" fmla="val 1901"/>
            </a:avLst>
          </a:prstGeom>
          <a:solidFill>
            <a:srgbClr val="10132C"/>
          </a:solidFill>
          <a:ln/>
          <a:effectLst>
            <a:outerShdw sx="100000" sy="100000" kx="0" ky="0" algn="bl" rotWithShape="0" blurRad="88900" dist="25400" dir="5400000">
              <a:srgbClr val="3A3A3A">
                <a:alpha val="12000"/>
              </a:srgbClr>
            </a:outerShdw>
          </a:effectLst>
        </p:spPr>
      </p:sp>
      <p:sp>
        <p:nvSpPr>
          <p:cNvPr id="15" name="Shape 12"/>
          <p:cNvSpPr/>
          <p:nvPr/>
        </p:nvSpPr>
        <p:spPr>
          <a:xfrm>
            <a:off x="6543904" y="1792224"/>
            <a:ext cx="585216" cy="585216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6060" y="1944380"/>
            <a:ext cx="280904" cy="280904"/>
          </a:xfrm>
          <a:prstGeom prst="rect">
            <a:avLst/>
          </a:prstGeom>
        </p:spPr>
      </p:pic>
      <p:sp>
        <p:nvSpPr>
          <p:cNvPr id="17" name="Text 13"/>
          <p:cNvSpPr/>
          <p:nvPr/>
        </p:nvSpPr>
        <p:spPr>
          <a:xfrm>
            <a:off x="7275424" y="1828800"/>
            <a:ext cx="409331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今天的融会贯通</a:t>
            </a:r>
            <a:endParaRPr lang="en-US" sz="1600" dirty="0"/>
          </a:p>
        </p:txBody>
      </p:sp>
      <p:sp>
        <p:nvSpPr>
          <p:cNvPr id="18" name="Text 14"/>
          <p:cNvSpPr/>
          <p:nvPr/>
        </p:nvSpPr>
        <p:spPr>
          <a:xfrm>
            <a:off x="6562192" y="2578608"/>
            <a:ext cx="4751680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50" i="1" dirty="0">
                <a:solidFill>
                  <a:srgbClr val="7088E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取长补短</a:t>
            </a:r>
            <a:endParaRPr lang="en-US" sz="1150" dirty="0"/>
          </a:p>
        </p:txBody>
      </p:sp>
      <p:sp>
        <p:nvSpPr>
          <p:cNvPr id="19" name="Text 15"/>
          <p:cNvSpPr/>
          <p:nvPr/>
        </p:nvSpPr>
        <p:spPr>
          <a:xfrm>
            <a:off x="6562192" y="2999232"/>
            <a:ext cx="4751680" cy="3108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b="1" dirty="0">
                <a:solidFill>
                  <a:srgbClr val="7088E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现代 AI 不再拘泥于单一流派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D8DEE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AlphaGo 融合了深度学习与强化学习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D8DEE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大模型正尝试引入知识与推理能力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b="1" dirty="0">
                <a:solidFill>
                  <a:srgbClr val="7088E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融合，是通向更强智能的必由之路</a:t>
            </a:r>
            <a:endParaRPr lang="en-US" sz="1200" dirty="0"/>
          </a:p>
        </p:txBody>
      </p:sp>
      <p:sp>
        <p:nvSpPr>
          <p:cNvPr id="20" name="Text 16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第2章 · 人工智能概述</a:t>
            </a:r>
            <a:endParaRPr lang="en-US" sz="900" dirty="0"/>
          </a:p>
        </p:txBody>
      </p:sp>
      <p:sp>
        <p:nvSpPr>
          <p:cNvPr id="21" name="Text 17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14</a:t>
            </a:r>
            <a:endParaRPr lang="en-US" sz="900" dirty="0"/>
          </a:p>
        </p:txBody>
      </p:sp>
      <p:sp>
        <p:nvSpPr>
          <p:cNvPr id="22" name="Shape 18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3A56D4"/>
          </a:solidFill>
          <a:ln/>
        </p:spPr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080A1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013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4663440"/>
            <a:ext cx="12191695" cy="2194560"/>
          </a:xfrm>
          <a:prstGeom prst="rect">
            <a:avLst/>
          </a:prstGeom>
          <a:solidFill>
            <a:srgbClr val="080A1A">
              <a:alpha val="82000"/>
            </a:srgbClr>
          </a:solidFill>
          <a:ln/>
        </p:spPr>
      </p:sp>
      <p:sp>
        <p:nvSpPr>
          <p:cNvPr id="4" name="Text 2"/>
          <p:cNvSpPr/>
          <p:nvPr/>
        </p:nvSpPr>
        <p:spPr>
          <a:xfrm>
            <a:off x="5669280" y="457200"/>
            <a:ext cx="6263640" cy="5943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30000" b="1" dirty="0">
                <a:solidFill>
                  <a:srgbClr val="2438A8">
                    <a:alpha val="16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04</a:t>
            </a:r>
            <a:endParaRPr lang="en-US" sz="30000" dirty="0"/>
          </a:p>
        </p:txBody>
      </p:sp>
      <p:sp>
        <p:nvSpPr>
          <p:cNvPr id="5" name="Shape 3"/>
          <p:cNvSpPr/>
          <p:nvPr/>
        </p:nvSpPr>
        <p:spPr>
          <a:xfrm>
            <a:off x="566928" y="1417320"/>
            <a:ext cx="164592" cy="164592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6" name="Text 4"/>
          <p:cNvSpPr/>
          <p:nvPr/>
        </p:nvSpPr>
        <p:spPr>
          <a:xfrm>
            <a:off x="841248" y="1307592"/>
            <a:ext cx="548640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7088E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SECTION  04 / 06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566928" y="1828800"/>
            <a:ext cx="6858000" cy="15544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4536"/>
              </a:lnSpc>
              <a:buNone/>
            </a:pPr>
            <a:r>
              <a:rPr lang="en-US" sz="42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人工智能的层次与分类</a:t>
            </a:r>
            <a:endParaRPr lang="en-US" sz="4200" dirty="0"/>
          </a:p>
        </p:txBody>
      </p:sp>
      <p:sp>
        <p:nvSpPr>
          <p:cNvPr id="8" name="Text 6"/>
          <p:cNvSpPr/>
          <p:nvPr/>
        </p:nvSpPr>
        <p:spPr>
          <a:xfrm>
            <a:off x="566928" y="3154680"/>
            <a:ext cx="640080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7088E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Levels &amp; Categories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566928" y="3703320"/>
            <a:ext cx="6126480" cy="8412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200"/>
              </a:lnSpc>
              <a:buNone/>
            </a:pPr>
            <a:r>
              <a:rPr lang="en-US" sz="1400" dirty="0">
                <a:solidFill>
                  <a:srgbClr val="CCD3E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按能力强弱与智能性质，可从两个角度对人工智能进行分层，厘清当前所处的位置。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566928" y="4581144"/>
            <a:ext cx="54864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1170432" y="4581144"/>
            <a:ext cx="548640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dirty="0">
                <a:solidFill>
                  <a:srgbClr val="E6EA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按能力：弱 / 强 / 超人工智能</a:t>
            </a:r>
            <a:endParaRPr lang="en-US" sz="1450" dirty="0"/>
          </a:p>
        </p:txBody>
      </p:sp>
      <p:sp>
        <p:nvSpPr>
          <p:cNvPr id="12" name="Text 10"/>
          <p:cNvSpPr/>
          <p:nvPr/>
        </p:nvSpPr>
        <p:spPr>
          <a:xfrm>
            <a:off x="566928" y="5093208"/>
            <a:ext cx="54864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1170432" y="5093208"/>
            <a:ext cx="548640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dirty="0">
                <a:solidFill>
                  <a:srgbClr val="E6EA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按性质：运算 / 感知 / 认知智能</a:t>
            </a:r>
            <a:endParaRPr lang="en-US" sz="1450" dirty="0"/>
          </a:p>
        </p:txBody>
      </p:sp>
      <p:sp>
        <p:nvSpPr>
          <p:cNvPr id="14" name="Shape 12"/>
          <p:cNvSpPr/>
          <p:nvPr/>
        </p:nvSpPr>
        <p:spPr>
          <a:xfrm>
            <a:off x="566928" y="6217920"/>
            <a:ext cx="109728" cy="109728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15" name="Shape 13"/>
          <p:cNvSpPr/>
          <p:nvPr/>
        </p:nvSpPr>
        <p:spPr>
          <a:xfrm>
            <a:off x="749808" y="6217920"/>
            <a:ext cx="109728" cy="109728"/>
          </a:xfrm>
          <a:prstGeom prst="ellipse">
            <a:avLst/>
          </a:prstGeom>
          <a:solidFill>
            <a:srgbClr val="7088EE"/>
          </a:solidFill>
          <a:ln/>
        </p:spPr>
      </p:sp>
      <p:sp>
        <p:nvSpPr>
          <p:cNvPr id="16" name="Shape 14"/>
          <p:cNvSpPr/>
          <p:nvPr/>
        </p:nvSpPr>
        <p:spPr>
          <a:xfrm>
            <a:off x="932688" y="6217920"/>
            <a:ext cx="109728" cy="109728"/>
          </a:xfrm>
          <a:prstGeom prst="ellipse">
            <a:avLst/>
          </a:prstGeom>
          <a:solidFill>
            <a:srgbClr val="12B5A6"/>
          </a:solidFill>
          <a:ln/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学习目标 · LEARNING OBJECTIVES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学完本章，你将能够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7088EE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12B5A6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554480"/>
            <a:ext cx="3503066" cy="1417320"/>
          </a:xfrm>
          <a:prstGeom prst="roundRect">
            <a:avLst>
              <a:gd name="adj" fmla="val 645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822960" y="1810512"/>
            <a:ext cx="603504" cy="603504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9871" y="1967423"/>
            <a:ext cx="289682" cy="289682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1554480" y="1792224"/>
            <a:ext cx="2314346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理解 AI 的定义</a:t>
            </a:r>
            <a:endParaRPr lang="en-US" sz="1500" dirty="0"/>
          </a:p>
        </p:txBody>
      </p:sp>
      <p:sp>
        <p:nvSpPr>
          <p:cNvPr id="12" name="Text 9"/>
          <p:cNvSpPr/>
          <p:nvPr/>
        </p:nvSpPr>
        <p:spPr>
          <a:xfrm>
            <a:off x="822960" y="2487168"/>
            <a:ext cx="2991002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00"/>
              </a:lnSpc>
              <a:buNone/>
            </a:pPr>
            <a:r>
              <a:rPr lang="en-US" sz="115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掌握人工智能的多维定义及“图灵测试”的思想内涵。</a:t>
            </a:r>
            <a:endParaRPr lang="en-US" sz="1150" dirty="0"/>
          </a:p>
        </p:txBody>
      </p:sp>
      <p:sp>
        <p:nvSpPr>
          <p:cNvPr id="13" name="Shape 10"/>
          <p:cNvSpPr/>
          <p:nvPr/>
        </p:nvSpPr>
        <p:spPr>
          <a:xfrm>
            <a:off x="4344314" y="1554480"/>
            <a:ext cx="3503066" cy="1417320"/>
          </a:xfrm>
          <a:prstGeom prst="roundRect">
            <a:avLst>
              <a:gd name="adj" fmla="val 6452"/>
            </a:avLst>
          </a:prstGeom>
          <a:solidFill>
            <a:srgbClr val="ECEFFC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4" name="Shape 11"/>
          <p:cNvSpPr/>
          <p:nvPr/>
        </p:nvSpPr>
        <p:spPr>
          <a:xfrm>
            <a:off x="4600346" y="1810512"/>
            <a:ext cx="603504" cy="603504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7257" y="1967423"/>
            <a:ext cx="289682" cy="289682"/>
          </a:xfrm>
          <a:prstGeom prst="rect">
            <a:avLst/>
          </a:prstGeom>
        </p:spPr>
      </p:pic>
      <p:sp>
        <p:nvSpPr>
          <p:cNvPr id="16" name="Text 12"/>
          <p:cNvSpPr/>
          <p:nvPr/>
        </p:nvSpPr>
        <p:spPr>
          <a:xfrm>
            <a:off x="5331866" y="1792224"/>
            <a:ext cx="2314346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梳理发展脉络</a:t>
            </a:r>
            <a:endParaRPr lang="en-US" sz="1500" dirty="0"/>
          </a:p>
        </p:txBody>
      </p:sp>
      <p:sp>
        <p:nvSpPr>
          <p:cNvPr id="17" name="Text 13"/>
          <p:cNvSpPr/>
          <p:nvPr/>
        </p:nvSpPr>
        <p:spPr>
          <a:xfrm>
            <a:off x="4600346" y="2487168"/>
            <a:ext cx="2991002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00"/>
              </a:lnSpc>
              <a:buNone/>
            </a:pPr>
            <a:r>
              <a:rPr lang="en-US" sz="115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了解 AI 诞生、三起两落与蓬勃发展的关键里程碑。</a:t>
            </a:r>
            <a:endParaRPr lang="en-US" sz="1150" dirty="0"/>
          </a:p>
        </p:txBody>
      </p:sp>
      <p:sp>
        <p:nvSpPr>
          <p:cNvPr id="18" name="Shape 14"/>
          <p:cNvSpPr/>
          <p:nvPr/>
        </p:nvSpPr>
        <p:spPr>
          <a:xfrm>
            <a:off x="8121701" y="1554480"/>
            <a:ext cx="3503066" cy="1417320"/>
          </a:xfrm>
          <a:prstGeom prst="roundRect">
            <a:avLst>
              <a:gd name="adj" fmla="val 645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9" name="Shape 15"/>
          <p:cNvSpPr/>
          <p:nvPr/>
        </p:nvSpPr>
        <p:spPr>
          <a:xfrm>
            <a:off x="8377733" y="1810512"/>
            <a:ext cx="603504" cy="603504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4644" y="1967423"/>
            <a:ext cx="289682" cy="289682"/>
          </a:xfrm>
          <a:prstGeom prst="rect">
            <a:avLst/>
          </a:prstGeom>
        </p:spPr>
      </p:pic>
      <p:sp>
        <p:nvSpPr>
          <p:cNvPr id="21" name="Text 16"/>
          <p:cNvSpPr/>
          <p:nvPr/>
        </p:nvSpPr>
        <p:spPr>
          <a:xfrm>
            <a:off x="9109253" y="1792224"/>
            <a:ext cx="2314346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辨析三大流派</a:t>
            </a:r>
            <a:endParaRPr lang="en-US" sz="1500" dirty="0"/>
          </a:p>
        </p:txBody>
      </p:sp>
      <p:sp>
        <p:nvSpPr>
          <p:cNvPr id="22" name="Text 17"/>
          <p:cNvSpPr/>
          <p:nvPr/>
        </p:nvSpPr>
        <p:spPr>
          <a:xfrm>
            <a:off x="8377733" y="2487168"/>
            <a:ext cx="2991002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00"/>
              </a:lnSpc>
              <a:buNone/>
            </a:pPr>
            <a:r>
              <a:rPr lang="en-US" sz="115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区分符号主义、连接主义、行为主义的核心思想。</a:t>
            </a:r>
            <a:endParaRPr lang="en-US" sz="1150" dirty="0"/>
          </a:p>
        </p:txBody>
      </p:sp>
      <p:sp>
        <p:nvSpPr>
          <p:cNvPr id="23" name="Shape 18"/>
          <p:cNvSpPr/>
          <p:nvPr/>
        </p:nvSpPr>
        <p:spPr>
          <a:xfrm>
            <a:off x="566928" y="3246120"/>
            <a:ext cx="3503066" cy="1417320"/>
          </a:xfrm>
          <a:prstGeom prst="roundRect">
            <a:avLst>
              <a:gd name="adj" fmla="val 6452"/>
            </a:avLst>
          </a:prstGeom>
          <a:solidFill>
            <a:srgbClr val="ECEFFC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4" name="Shape 19"/>
          <p:cNvSpPr/>
          <p:nvPr/>
        </p:nvSpPr>
        <p:spPr>
          <a:xfrm>
            <a:off x="822960" y="3502152"/>
            <a:ext cx="603504" cy="603504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5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871" y="3659063"/>
            <a:ext cx="289682" cy="289682"/>
          </a:xfrm>
          <a:prstGeom prst="rect">
            <a:avLst/>
          </a:prstGeom>
        </p:spPr>
      </p:pic>
      <p:sp>
        <p:nvSpPr>
          <p:cNvPr id="26" name="Text 20"/>
          <p:cNvSpPr/>
          <p:nvPr/>
        </p:nvSpPr>
        <p:spPr>
          <a:xfrm>
            <a:off x="1554480" y="3483864"/>
            <a:ext cx="2314346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把握层次分类</a:t>
            </a:r>
            <a:endParaRPr lang="en-US" sz="1500" dirty="0"/>
          </a:p>
        </p:txBody>
      </p:sp>
      <p:sp>
        <p:nvSpPr>
          <p:cNvPr id="27" name="Text 21"/>
          <p:cNvSpPr/>
          <p:nvPr/>
        </p:nvSpPr>
        <p:spPr>
          <a:xfrm>
            <a:off x="822960" y="4178808"/>
            <a:ext cx="2991002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00"/>
              </a:lnSpc>
              <a:buNone/>
            </a:pPr>
            <a:r>
              <a:rPr lang="en-US" sz="115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理解弱/强/超人工智能与运算/感知/认知智能。</a:t>
            </a:r>
            <a:endParaRPr lang="en-US" sz="1150" dirty="0"/>
          </a:p>
        </p:txBody>
      </p:sp>
      <p:sp>
        <p:nvSpPr>
          <p:cNvPr id="28" name="Shape 22"/>
          <p:cNvSpPr/>
          <p:nvPr/>
        </p:nvSpPr>
        <p:spPr>
          <a:xfrm>
            <a:off x="4344314" y="3246120"/>
            <a:ext cx="3503066" cy="1417320"/>
          </a:xfrm>
          <a:prstGeom prst="roundRect">
            <a:avLst>
              <a:gd name="adj" fmla="val 645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9" name="Shape 23"/>
          <p:cNvSpPr/>
          <p:nvPr/>
        </p:nvSpPr>
        <p:spPr>
          <a:xfrm>
            <a:off x="4600346" y="3502152"/>
            <a:ext cx="603504" cy="603504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30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7257" y="3659063"/>
            <a:ext cx="289682" cy="289682"/>
          </a:xfrm>
          <a:prstGeom prst="rect">
            <a:avLst/>
          </a:prstGeom>
        </p:spPr>
      </p:pic>
      <p:sp>
        <p:nvSpPr>
          <p:cNvPr id="31" name="Text 24"/>
          <p:cNvSpPr/>
          <p:nvPr/>
        </p:nvSpPr>
        <p:spPr>
          <a:xfrm>
            <a:off x="5331866" y="3483864"/>
            <a:ext cx="2314346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认识核心要素</a:t>
            </a:r>
            <a:endParaRPr lang="en-US" sz="1500" dirty="0"/>
          </a:p>
        </p:txBody>
      </p:sp>
      <p:sp>
        <p:nvSpPr>
          <p:cNvPr id="32" name="Text 25"/>
          <p:cNvSpPr/>
          <p:nvPr/>
        </p:nvSpPr>
        <p:spPr>
          <a:xfrm>
            <a:off x="4600346" y="4178808"/>
            <a:ext cx="2991002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00"/>
              </a:lnSpc>
              <a:buNone/>
            </a:pPr>
            <a:r>
              <a:rPr lang="en-US" sz="115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理解数据、算力、算法、场景四大驱动要素。</a:t>
            </a:r>
            <a:endParaRPr lang="en-US" sz="1150" dirty="0"/>
          </a:p>
        </p:txBody>
      </p:sp>
      <p:sp>
        <p:nvSpPr>
          <p:cNvPr id="33" name="Shape 26"/>
          <p:cNvSpPr/>
          <p:nvPr/>
        </p:nvSpPr>
        <p:spPr>
          <a:xfrm>
            <a:off x="8121701" y="3246120"/>
            <a:ext cx="3503066" cy="1417320"/>
          </a:xfrm>
          <a:prstGeom prst="roundRect">
            <a:avLst>
              <a:gd name="adj" fmla="val 6452"/>
            </a:avLst>
          </a:prstGeom>
          <a:solidFill>
            <a:srgbClr val="ECEFFC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34" name="Shape 27"/>
          <p:cNvSpPr/>
          <p:nvPr/>
        </p:nvSpPr>
        <p:spPr>
          <a:xfrm>
            <a:off x="8377733" y="3502152"/>
            <a:ext cx="603504" cy="603504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35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34644" y="3659063"/>
            <a:ext cx="289682" cy="289682"/>
          </a:xfrm>
          <a:prstGeom prst="rect">
            <a:avLst/>
          </a:prstGeom>
        </p:spPr>
      </p:pic>
      <p:sp>
        <p:nvSpPr>
          <p:cNvPr id="36" name="Text 28"/>
          <p:cNvSpPr/>
          <p:nvPr/>
        </p:nvSpPr>
        <p:spPr>
          <a:xfrm>
            <a:off x="9109253" y="3483864"/>
            <a:ext cx="2314346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展望未来影响</a:t>
            </a:r>
            <a:endParaRPr lang="en-US" sz="1500" dirty="0"/>
          </a:p>
        </p:txBody>
      </p:sp>
      <p:sp>
        <p:nvSpPr>
          <p:cNvPr id="37" name="Text 29"/>
          <p:cNvSpPr/>
          <p:nvPr/>
        </p:nvSpPr>
        <p:spPr>
          <a:xfrm>
            <a:off x="8377733" y="4178808"/>
            <a:ext cx="2991002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00"/>
              </a:lnSpc>
              <a:buNone/>
            </a:pPr>
            <a:r>
              <a:rPr lang="en-US" sz="115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客观看待 AI 带来的机遇、挑战与社会责任。</a:t>
            </a:r>
            <a:endParaRPr lang="en-US" sz="1150" dirty="0"/>
          </a:p>
        </p:txBody>
      </p:sp>
      <p:sp>
        <p:nvSpPr>
          <p:cNvPr id="38" name="Text 30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第2章 · 人工智能概述</a:t>
            </a:r>
            <a:endParaRPr lang="en-US" sz="900" dirty="0"/>
          </a:p>
        </p:txBody>
      </p:sp>
      <p:sp>
        <p:nvSpPr>
          <p:cNvPr id="39" name="Text 31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</a:t>
            </a:r>
            <a:endParaRPr lang="en-US" sz="900" dirty="0"/>
          </a:p>
        </p:txBody>
      </p:sp>
      <p:sp>
        <p:nvSpPr>
          <p:cNvPr id="40" name="Shape 32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3A56D4"/>
          </a:solidFill>
          <a:ln/>
        </p:spPr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能力分级 · BY CAPABILITY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弱、强、超人工智能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7088EE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12B5A6"/>
          </a:solidFill>
          <a:ln/>
        </p:spPr>
      </p:sp>
      <p:sp>
        <p:nvSpPr>
          <p:cNvPr id="8" name="Text 6"/>
          <p:cNvSpPr/>
          <p:nvPr/>
        </p:nvSpPr>
        <p:spPr>
          <a:xfrm>
            <a:off x="566928" y="1463040"/>
            <a:ext cx="11057839" cy="548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800"/>
              </a:lnSpc>
              <a:buNone/>
            </a:pPr>
            <a:r>
              <a:rPr lang="en-US" sz="13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以是否具备与人相当的通用智能为界，人工智能可分为三个层级。我们当前正处于“弱人工智能”阶段。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566928" y="2029968"/>
            <a:ext cx="3503066" cy="3200400"/>
          </a:xfrm>
          <a:prstGeom prst="roundRect">
            <a:avLst>
              <a:gd name="adj" fmla="val 285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841248" y="2304288"/>
            <a:ext cx="585216" cy="585216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1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404" y="2456444"/>
            <a:ext cx="280904" cy="280904"/>
          </a:xfrm>
          <a:prstGeom prst="rect">
            <a:avLst/>
          </a:prstGeom>
        </p:spPr>
      </p:pic>
      <p:sp>
        <p:nvSpPr>
          <p:cNvPr id="12" name="Text 9"/>
          <p:cNvSpPr/>
          <p:nvPr/>
        </p:nvSpPr>
        <p:spPr>
          <a:xfrm>
            <a:off x="1591056" y="2304288"/>
            <a:ext cx="2222906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弱人工智能 (ANI)</a:t>
            </a:r>
            <a:endParaRPr lang="en-US" sz="1400" dirty="0"/>
          </a:p>
        </p:txBody>
      </p:sp>
      <p:sp>
        <p:nvSpPr>
          <p:cNvPr id="13" name="Text 10"/>
          <p:cNvSpPr/>
          <p:nvPr/>
        </p:nvSpPr>
        <p:spPr>
          <a:xfrm>
            <a:off x="841248" y="3054096"/>
            <a:ext cx="2954426" cy="206654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专注于单一或特定任务，在限定领域内表现出色，但不具备真正的理解与意识。</a:t>
            </a: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现状：今天所有的 AI 都属于此类，如人脸识别、语音助手、AlphaGo。</a:t>
            </a:r>
            <a:endParaRPr lang="en-US" sz="1130" dirty="0"/>
          </a:p>
        </p:txBody>
      </p:sp>
      <p:sp>
        <p:nvSpPr>
          <p:cNvPr id="14" name="Shape 11"/>
          <p:cNvSpPr/>
          <p:nvPr/>
        </p:nvSpPr>
        <p:spPr>
          <a:xfrm>
            <a:off x="4344314" y="2029968"/>
            <a:ext cx="3503066" cy="3200400"/>
          </a:xfrm>
          <a:prstGeom prst="roundRect">
            <a:avLst>
              <a:gd name="adj" fmla="val 2857"/>
            </a:avLst>
          </a:prstGeom>
          <a:solidFill>
            <a:srgbClr val="ECEFFC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5" name="Shape 12"/>
          <p:cNvSpPr/>
          <p:nvPr/>
        </p:nvSpPr>
        <p:spPr>
          <a:xfrm>
            <a:off x="4618634" y="2304288"/>
            <a:ext cx="585216" cy="585216"/>
          </a:xfrm>
          <a:prstGeom prst="ellipse">
            <a:avLst/>
          </a:prstGeom>
          <a:solidFill>
            <a:srgbClr val="2438A8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0791" y="2456444"/>
            <a:ext cx="280904" cy="280904"/>
          </a:xfrm>
          <a:prstGeom prst="rect">
            <a:avLst/>
          </a:prstGeom>
        </p:spPr>
      </p:pic>
      <p:sp>
        <p:nvSpPr>
          <p:cNvPr id="17" name="Text 13"/>
          <p:cNvSpPr/>
          <p:nvPr/>
        </p:nvSpPr>
        <p:spPr>
          <a:xfrm>
            <a:off x="5368442" y="2304288"/>
            <a:ext cx="2222906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强人工智能 (AGI)</a:t>
            </a:r>
            <a:endParaRPr lang="en-US" sz="1400" dirty="0"/>
          </a:p>
        </p:txBody>
      </p:sp>
      <p:sp>
        <p:nvSpPr>
          <p:cNvPr id="18" name="Text 14"/>
          <p:cNvSpPr/>
          <p:nvPr/>
        </p:nvSpPr>
        <p:spPr>
          <a:xfrm>
            <a:off x="4618634" y="3054096"/>
            <a:ext cx="2954426" cy="206654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具备与人类相当的通用智能，能跨领域学习、推理与解决问题，拥有自我意识。</a:t>
            </a: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现状：尚未实现，是当前研究的重要目标。</a:t>
            </a:r>
            <a:endParaRPr lang="en-US" sz="1130" dirty="0"/>
          </a:p>
        </p:txBody>
      </p:sp>
      <p:sp>
        <p:nvSpPr>
          <p:cNvPr id="19" name="Shape 15"/>
          <p:cNvSpPr/>
          <p:nvPr/>
        </p:nvSpPr>
        <p:spPr>
          <a:xfrm>
            <a:off x="8121701" y="2029968"/>
            <a:ext cx="3503066" cy="3200400"/>
          </a:xfrm>
          <a:prstGeom prst="roundRect">
            <a:avLst>
              <a:gd name="adj" fmla="val 285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0" name="Shape 16"/>
          <p:cNvSpPr/>
          <p:nvPr/>
        </p:nvSpPr>
        <p:spPr>
          <a:xfrm>
            <a:off x="8396021" y="2304288"/>
            <a:ext cx="585216" cy="585216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1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8177" y="2456444"/>
            <a:ext cx="280904" cy="280904"/>
          </a:xfrm>
          <a:prstGeom prst="rect">
            <a:avLst/>
          </a:prstGeom>
        </p:spPr>
      </p:pic>
      <p:sp>
        <p:nvSpPr>
          <p:cNvPr id="22" name="Text 17"/>
          <p:cNvSpPr/>
          <p:nvPr/>
        </p:nvSpPr>
        <p:spPr>
          <a:xfrm>
            <a:off x="9145829" y="2304288"/>
            <a:ext cx="2222906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超人工智能 (ASI)</a:t>
            </a:r>
            <a:endParaRPr lang="en-US" sz="1400" dirty="0"/>
          </a:p>
        </p:txBody>
      </p:sp>
      <p:sp>
        <p:nvSpPr>
          <p:cNvPr id="23" name="Text 18"/>
          <p:cNvSpPr/>
          <p:nvPr/>
        </p:nvSpPr>
        <p:spPr>
          <a:xfrm>
            <a:off x="8396021" y="3054096"/>
            <a:ext cx="2954426" cy="206654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在几乎所有领域全面超越最聪明的人类，包括科学创造、社交与智慧。</a:t>
            </a: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endParaRPr lang="en-US" sz="1130" dirty="0"/>
          </a:p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现状：纯粹的理论设想，引发深刻的伦理讨论。</a:t>
            </a:r>
            <a:endParaRPr lang="en-US" sz="1130" dirty="0"/>
          </a:p>
        </p:txBody>
      </p:sp>
      <p:sp>
        <p:nvSpPr>
          <p:cNvPr id="24" name="Text 19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第2章 · 人工智能概述</a:t>
            </a:r>
            <a:endParaRPr lang="en-US" sz="900" dirty="0"/>
          </a:p>
        </p:txBody>
      </p:sp>
      <p:sp>
        <p:nvSpPr>
          <p:cNvPr id="25" name="Text 20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15</a:t>
            </a:r>
            <a:endParaRPr lang="en-US" sz="900" dirty="0"/>
          </a:p>
        </p:txBody>
      </p:sp>
      <p:sp>
        <p:nvSpPr>
          <p:cNvPr id="26" name="Shape 21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3A56D4"/>
          </a:solidFill>
          <a:ln/>
        </p:spPr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智能层级 · BY NATURE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运算、感知与认知智能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7088EE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12B5A6"/>
          </a:solidFill>
          <a:ln/>
        </p:spPr>
      </p:sp>
      <p:sp>
        <p:nvSpPr>
          <p:cNvPr id="8" name="Text 6"/>
          <p:cNvSpPr/>
          <p:nvPr/>
        </p:nvSpPr>
        <p:spPr>
          <a:xfrm>
            <a:off x="566928" y="1463040"/>
            <a:ext cx="11057839" cy="5120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800"/>
              </a:lnSpc>
              <a:buNone/>
            </a:pPr>
            <a:r>
              <a:rPr lang="en-US" sz="13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从智能的性质看，人工智能的能力沿着“记忆运算 → 感知世界 → 理解认知”逐级跃迁。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566928" y="2029968"/>
            <a:ext cx="11057839" cy="914400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804672" y="2203704"/>
            <a:ext cx="566928" cy="566928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1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073" y="2351105"/>
            <a:ext cx="272125" cy="272125"/>
          </a:xfrm>
          <a:prstGeom prst="rect">
            <a:avLst/>
          </a:prstGeom>
        </p:spPr>
      </p:pic>
      <p:sp>
        <p:nvSpPr>
          <p:cNvPr id="12" name="Text 9"/>
          <p:cNvSpPr/>
          <p:nvPr/>
        </p:nvSpPr>
        <p:spPr>
          <a:xfrm>
            <a:off x="1536192" y="2121408"/>
            <a:ext cx="237744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运算智能</a:t>
            </a:r>
            <a:endParaRPr lang="en-US" sz="1400" dirty="0"/>
          </a:p>
        </p:txBody>
      </p:sp>
      <p:sp>
        <p:nvSpPr>
          <p:cNvPr id="13" name="Shape 10"/>
          <p:cNvSpPr/>
          <p:nvPr/>
        </p:nvSpPr>
        <p:spPr>
          <a:xfrm>
            <a:off x="1536192" y="2615184"/>
            <a:ext cx="630936" cy="237744"/>
          </a:xfrm>
          <a:prstGeom prst="roundRect">
            <a:avLst>
              <a:gd name="adj" fmla="val 23077"/>
            </a:avLst>
          </a:prstGeom>
          <a:solidFill>
            <a:srgbClr val="DCE3FA"/>
          </a:solidFill>
          <a:ln/>
        </p:spPr>
      </p:sp>
      <p:sp>
        <p:nvSpPr>
          <p:cNvPr id="14" name="Text 11"/>
          <p:cNvSpPr/>
          <p:nvPr/>
        </p:nvSpPr>
        <p:spPr>
          <a:xfrm>
            <a:off x="1536192" y="2615184"/>
            <a:ext cx="630936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2438A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已成熟</a:t>
            </a:r>
            <a:endParaRPr lang="en-US" sz="900" dirty="0"/>
          </a:p>
        </p:txBody>
      </p:sp>
      <p:sp>
        <p:nvSpPr>
          <p:cNvPr id="15" name="Text 12"/>
          <p:cNvSpPr/>
          <p:nvPr/>
        </p:nvSpPr>
        <p:spPr>
          <a:xfrm>
            <a:off x="4005072" y="2139696"/>
            <a:ext cx="7345375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6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快速存储与计算的能力。机器在记忆、运算速度上早已远超人类，是 AI 的基础底座。</a:t>
            </a:r>
            <a:endParaRPr lang="en-US" sz="1160" dirty="0"/>
          </a:p>
        </p:txBody>
      </p:sp>
      <p:sp>
        <p:nvSpPr>
          <p:cNvPr id="16" name="Shape 13"/>
          <p:cNvSpPr/>
          <p:nvPr/>
        </p:nvSpPr>
        <p:spPr>
          <a:xfrm>
            <a:off x="566928" y="3145536"/>
            <a:ext cx="11057839" cy="914400"/>
          </a:xfrm>
          <a:prstGeom prst="roundRect">
            <a:avLst>
              <a:gd name="adj" fmla="val 10000"/>
            </a:avLst>
          </a:prstGeom>
          <a:solidFill>
            <a:srgbClr val="ECEFFC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7" name="Shape 14"/>
          <p:cNvSpPr/>
          <p:nvPr/>
        </p:nvSpPr>
        <p:spPr>
          <a:xfrm>
            <a:off x="804672" y="3319272"/>
            <a:ext cx="566928" cy="566928"/>
          </a:xfrm>
          <a:prstGeom prst="ellipse">
            <a:avLst/>
          </a:prstGeom>
          <a:solidFill>
            <a:srgbClr val="2438A8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8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073" y="3466673"/>
            <a:ext cx="272125" cy="272125"/>
          </a:xfrm>
          <a:prstGeom prst="rect">
            <a:avLst/>
          </a:prstGeom>
        </p:spPr>
      </p:pic>
      <p:sp>
        <p:nvSpPr>
          <p:cNvPr id="19" name="Text 15"/>
          <p:cNvSpPr/>
          <p:nvPr/>
        </p:nvSpPr>
        <p:spPr>
          <a:xfrm>
            <a:off x="1536192" y="3236976"/>
            <a:ext cx="237744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感知智能</a:t>
            </a:r>
            <a:endParaRPr lang="en-US" sz="1400" dirty="0"/>
          </a:p>
        </p:txBody>
      </p:sp>
      <p:sp>
        <p:nvSpPr>
          <p:cNvPr id="20" name="Shape 16"/>
          <p:cNvSpPr/>
          <p:nvPr/>
        </p:nvSpPr>
        <p:spPr>
          <a:xfrm>
            <a:off x="1536192" y="3730752"/>
            <a:ext cx="749808" cy="237744"/>
          </a:xfrm>
          <a:prstGeom prst="roundRect">
            <a:avLst>
              <a:gd name="adj" fmla="val 23077"/>
            </a:avLst>
          </a:prstGeom>
          <a:solidFill>
            <a:srgbClr val="DCE3FA"/>
          </a:solidFill>
          <a:ln/>
        </p:spPr>
      </p:sp>
      <p:sp>
        <p:nvSpPr>
          <p:cNvPr id="21" name="Text 17"/>
          <p:cNvSpPr/>
          <p:nvPr/>
        </p:nvSpPr>
        <p:spPr>
          <a:xfrm>
            <a:off x="1536192" y="3730752"/>
            <a:ext cx="749808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2438A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高速发展</a:t>
            </a:r>
            <a:endParaRPr lang="en-US" sz="900" dirty="0"/>
          </a:p>
        </p:txBody>
      </p:sp>
      <p:sp>
        <p:nvSpPr>
          <p:cNvPr id="22" name="Text 18"/>
          <p:cNvSpPr/>
          <p:nvPr/>
        </p:nvSpPr>
        <p:spPr>
          <a:xfrm>
            <a:off x="4005072" y="3255264"/>
            <a:ext cx="7345375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6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听、说、看的能力，让机器能识别语音、图像与环境。计算机视觉、语音识别已接近或超越人类水平。</a:t>
            </a:r>
            <a:endParaRPr lang="en-US" sz="1160" dirty="0"/>
          </a:p>
        </p:txBody>
      </p:sp>
      <p:sp>
        <p:nvSpPr>
          <p:cNvPr id="23" name="Shape 19"/>
          <p:cNvSpPr/>
          <p:nvPr/>
        </p:nvSpPr>
        <p:spPr>
          <a:xfrm>
            <a:off x="566928" y="4261104"/>
            <a:ext cx="11057839" cy="914400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4" name="Shape 20"/>
          <p:cNvSpPr/>
          <p:nvPr/>
        </p:nvSpPr>
        <p:spPr>
          <a:xfrm>
            <a:off x="804672" y="4434840"/>
            <a:ext cx="566928" cy="566928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5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073" y="4582241"/>
            <a:ext cx="272125" cy="272125"/>
          </a:xfrm>
          <a:prstGeom prst="rect">
            <a:avLst/>
          </a:prstGeom>
        </p:spPr>
      </p:pic>
      <p:sp>
        <p:nvSpPr>
          <p:cNvPr id="26" name="Text 21"/>
          <p:cNvSpPr/>
          <p:nvPr/>
        </p:nvSpPr>
        <p:spPr>
          <a:xfrm>
            <a:off x="1536192" y="4352544"/>
            <a:ext cx="237744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认知智能</a:t>
            </a:r>
            <a:endParaRPr lang="en-US" sz="1400" dirty="0"/>
          </a:p>
        </p:txBody>
      </p:sp>
      <p:sp>
        <p:nvSpPr>
          <p:cNvPr id="27" name="Shape 22"/>
          <p:cNvSpPr/>
          <p:nvPr/>
        </p:nvSpPr>
        <p:spPr>
          <a:xfrm>
            <a:off x="1536192" y="4846320"/>
            <a:ext cx="749808" cy="237744"/>
          </a:xfrm>
          <a:prstGeom prst="roundRect">
            <a:avLst>
              <a:gd name="adj" fmla="val 23077"/>
            </a:avLst>
          </a:prstGeom>
          <a:solidFill>
            <a:srgbClr val="DCE3FA"/>
          </a:solidFill>
          <a:ln/>
        </p:spPr>
      </p:sp>
      <p:sp>
        <p:nvSpPr>
          <p:cNvPr id="28" name="Text 23"/>
          <p:cNvSpPr/>
          <p:nvPr/>
        </p:nvSpPr>
        <p:spPr>
          <a:xfrm>
            <a:off x="1536192" y="4846320"/>
            <a:ext cx="749808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2438A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正在突破</a:t>
            </a:r>
            <a:endParaRPr lang="en-US" sz="900" dirty="0"/>
          </a:p>
        </p:txBody>
      </p:sp>
      <p:sp>
        <p:nvSpPr>
          <p:cNvPr id="29" name="Text 24"/>
          <p:cNvSpPr/>
          <p:nvPr/>
        </p:nvSpPr>
        <p:spPr>
          <a:xfrm>
            <a:off x="4005072" y="4370832"/>
            <a:ext cx="7345375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6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理解、思考与决策的能力——能听懂、看懂并进行推理。大语言模型的出现，让认知智能取得重大进展。</a:t>
            </a:r>
            <a:endParaRPr lang="en-US" sz="1160" dirty="0"/>
          </a:p>
        </p:txBody>
      </p:sp>
      <p:sp>
        <p:nvSpPr>
          <p:cNvPr id="30" name="Text 25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第2章 · 人工智能概述</a:t>
            </a:r>
            <a:endParaRPr lang="en-US" sz="900" dirty="0"/>
          </a:p>
        </p:txBody>
      </p:sp>
      <p:sp>
        <p:nvSpPr>
          <p:cNvPr id="31" name="Text 26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16</a:t>
            </a:r>
            <a:endParaRPr lang="en-US" sz="900" dirty="0"/>
          </a:p>
        </p:txBody>
      </p:sp>
      <p:sp>
        <p:nvSpPr>
          <p:cNvPr id="32" name="Shape 27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3A56D4"/>
          </a:solidFill>
          <a:ln/>
        </p:spPr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智能之辨 · HUMAN VS AI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人类智能 vs 人工智能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7088EE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12B5A6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481328"/>
            <a:ext cx="5117440" cy="4809744"/>
          </a:xfrm>
          <a:prstGeom prst="roundRect">
            <a:avLst>
              <a:gd name="adj" fmla="val 1901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566928" y="1481328"/>
            <a:ext cx="5117440" cy="786384"/>
          </a:xfrm>
          <a:prstGeom prst="roundRect">
            <a:avLst>
              <a:gd name="adj" fmla="val 11628"/>
            </a:avLst>
          </a:prstGeom>
          <a:solidFill>
            <a:srgbClr val="3A56D4"/>
          </a:solidFill>
          <a:ln/>
        </p:spPr>
      </p:sp>
      <p:sp>
        <p:nvSpPr>
          <p:cNvPr id="10" name="Shape 8"/>
          <p:cNvSpPr/>
          <p:nvPr/>
        </p:nvSpPr>
        <p:spPr>
          <a:xfrm>
            <a:off x="566928" y="2084832"/>
            <a:ext cx="5117440" cy="182880"/>
          </a:xfrm>
          <a:prstGeom prst="rect">
            <a:avLst/>
          </a:prstGeom>
          <a:solidFill>
            <a:srgbClr val="3A56D4"/>
          </a:solidFill>
          <a:ln/>
        </p:spPr>
      </p:sp>
      <p:pic>
        <p:nvPicPr>
          <p:cNvPr id="11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7824" y="1700784"/>
            <a:ext cx="365760" cy="365760"/>
          </a:xfrm>
          <a:prstGeom prst="rect">
            <a:avLst/>
          </a:prstGeom>
        </p:spPr>
      </p:pic>
      <p:sp>
        <p:nvSpPr>
          <p:cNvPr id="12" name="Text 9"/>
          <p:cNvSpPr/>
          <p:nvPr/>
        </p:nvSpPr>
        <p:spPr>
          <a:xfrm>
            <a:off x="1371600" y="1627632"/>
            <a:ext cx="411160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人类智能</a:t>
            </a:r>
            <a:endParaRPr lang="en-US" sz="1600" dirty="0"/>
          </a:p>
        </p:txBody>
      </p:sp>
      <p:sp>
        <p:nvSpPr>
          <p:cNvPr id="13" name="Text 10"/>
          <p:cNvSpPr/>
          <p:nvPr/>
        </p:nvSpPr>
        <p:spPr>
          <a:xfrm>
            <a:off x="877824" y="2505456"/>
            <a:ext cx="4495648" cy="3621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擅长常识、直觉与创造</a:t>
            </a:r>
            <a:endParaRPr lang="en-US" sz="1150" dirty="0"/>
          </a:p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能举一反三、触类旁通</a:t>
            </a:r>
            <a:endParaRPr lang="en-US" sz="1150" dirty="0"/>
          </a:p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理解情感，具备价值判断</a:t>
            </a:r>
            <a:endParaRPr lang="en-US" sz="1150" dirty="0"/>
          </a:p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学习样本少，泛化能力强</a:t>
            </a:r>
            <a:endParaRPr lang="en-US" sz="1150" dirty="0"/>
          </a:p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能耗极低，却难以长时间专注</a:t>
            </a:r>
            <a:endParaRPr lang="en-US" sz="1150" dirty="0"/>
          </a:p>
        </p:txBody>
      </p:sp>
      <p:sp>
        <p:nvSpPr>
          <p:cNvPr id="14" name="Shape 11"/>
          <p:cNvSpPr/>
          <p:nvPr/>
        </p:nvSpPr>
        <p:spPr>
          <a:xfrm>
            <a:off x="6507328" y="1481328"/>
            <a:ext cx="5117440" cy="4809744"/>
          </a:xfrm>
          <a:prstGeom prst="roundRect">
            <a:avLst>
              <a:gd name="adj" fmla="val 1901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5" name="Shape 12"/>
          <p:cNvSpPr/>
          <p:nvPr/>
        </p:nvSpPr>
        <p:spPr>
          <a:xfrm>
            <a:off x="6507328" y="1481328"/>
            <a:ext cx="5117440" cy="786384"/>
          </a:xfrm>
          <a:prstGeom prst="roundRect">
            <a:avLst>
              <a:gd name="adj" fmla="val 11628"/>
            </a:avLst>
          </a:prstGeom>
          <a:solidFill>
            <a:srgbClr val="2438A8"/>
          </a:solidFill>
          <a:ln/>
        </p:spPr>
      </p:sp>
      <p:sp>
        <p:nvSpPr>
          <p:cNvPr id="16" name="Shape 13"/>
          <p:cNvSpPr/>
          <p:nvPr/>
        </p:nvSpPr>
        <p:spPr>
          <a:xfrm>
            <a:off x="6507328" y="2084832"/>
            <a:ext cx="5117440" cy="182880"/>
          </a:xfrm>
          <a:prstGeom prst="rect">
            <a:avLst/>
          </a:prstGeom>
          <a:solidFill>
            <a:srgbClr val="2438A8"/>
          </a:solidFill>
          <a:ln/>
        </p:spPr>
      </p:sp>
      <p:pic>
        <p:nvPicPr>
          <p:cNvPr id="1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8224" y="1700784"/>
            <a:ext cx="365760" cy="365760"/>
          </a:xfrm>
          <a:prstGeom prst="rect">
            <a:avLst/>
          </a:prstGeom>
        </p:spPr>
      </p:pic>
      <p:sp>
        <p:nvSpPr>
          <p:cNvPr id="18" name="Text 14"/>
          <p:cNvSpPr/>
          <p:nvPr/>
        </p:nvSpPr>
        <p:spPr>
          <a:xfrm>
            <a:off x="7312000" y="1627632"/>
            <a:ext cx="411160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人工智能</a:t>
            </a:r>
            <a:endParaRPr lang="en-US" sz="1600" dirty="0"/>
          </a:p>
        </p:txBody>
      </p:sp>
      <p:sp>
        <p:nvSpPr>
          <p:cNvPr id="19" name="Text 15"/>
          <p:cNvSpPr/>
          <p:nvPr/>
        </p:nvSpPr>
        <p:spPr>
          <a:xfrm>
            <a:off x="6818224" y="2505456"/>
            <a:ext cx="4495648" cy="3621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擅长计算、记忆与检索</a:t>
            </a:r>
            <a:endParaRPr lang="en-US" sz="1150" dirty="0"/>
          </a:p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在特定任务上可超越人类</a:t>
            </a:r>
            <a:endParaRPr lang="en-US" sz="1150" dirty="0"/>
          </a:p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不知疲倦，可全天候运行</a:t>
            </a:r>
            <a:endParaRPr lang="en-US" sz="1150" dirty="0"/>
          </a:p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依赖海量数据，泛化能力有限</a:t>
            </a:r>
            <a:endParaRPr lang="en-US" sz="1150" dirty="0"/>
          </a:p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算力惊人，却缺乏真正的理解</a:t>
            </a:r>
            <a:endParaRPr lang="en-US" sz="1150" dirty="0"/>
          </a:p>
        </p:txBody>
      </p:sp>
      <p:sp>
        <p:nvSpPr>
          <p:cNvPr id="20" name="Shape 16"/>
          <p:cNvSpPr/>
          <p:nvPr/>
        </p:nvSpPr>
        <p:spPr>
          <a:xfrm>
            <a:off x="5711800" y="3502152"/>
            <a:ext cx="768096" cy="768096"/>
          </a:xfrm>
          <a:prstGeom prst="ellipse">
            <a:avLst/>
          </a:prstGeom>
          <a:solidFill>
            <a:srgbClr val="10132C"/>
          </a:solidFill>
          <a:ln/>
          <a:effectLst>
            <a:outerShdw sx="100000" sy="100000" kx="0" ky="0" algn="bl" rotWithShape="0" blurRad="177800" dist="63500" dir="5400000">
              <a:srgbClr val="000000">
                <a:alpha val="30000"/>
              </a:srgbClr>
            </a:outerShdw>
          </a:effectLst>
        </p:spPr>
      </p:sp>
      <p:sp>
        <p:nvSpPr>
          <p:cNvPr id="21" name="Text 17"/>
          <p:cNvSpPr/>
          <p:nvPr/>
        </p:nvSpPr>
        <p:spPr>
          <a:xfrm>
            <a:off x="5711800" y="3502152"/>
            <a:ext cx="768096" cy="7680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VS</a:t>
            </a:r>
            <a:endParaRPr lang="en-US" sz="1800" dirty="0"/>
          </a:p>
        </p:txBody>
      </p:sp>
      <p:sp>
        <p:nvSpPr>
          <p:cNvPr id="22" name="Text 18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第2章 · 人工智能概述</a:t>
            </a:r>
            <a:endParaRPr lang="en-US" sz="900" dirty="0"/>
          </a:p>
        </p:txBody>
      </p:sp>
      <p:sp>
        <p:nvSpPr>
          <p:cNvPr id="23" name="Text 19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17</a:t>
            </a:r>
            <a:endParaRPr lang="en-US" sz="900" dirty="0"/>
          </a:p>
        </p:txBody>
      </p:sp>
      <p:sp>
        <p:nvSpPr>
          <p:cNvPr id="24" name="Shape 20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3A56D4"/>
          </a:solidFill>
          <a:ln/>
        </p:spPr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未来之问 · TOWARD AGI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我们离“强人工智能”还有多远？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7088EE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12B5A6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481328"/>
            <a:ext cx="11057839" cy="1280160"/>
          </a:xfrm>
          <a:prstGeom prst="roundRect">
            <a:avLst>
              <a:gd name="adj" fmla="val 7143"/>
            </a:avLst>
          </a:prstGeom>
          <a:solidFill>
            <a:srgbClr val="ECEFFC"/>
          </a:solidFill>
          <a:ln/>
          <a:effectLst>
            <a:outerShdw sx="100000" sy="100000" kx="0" ky="0" algn="bl" rotWithShape="0" blurRad="88900" dist="25400" dir="5400000">
              <a:srgbClr val="3A3A3A">
                <a:alpha val="12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859536" y="1755648"/>
            <a:ext cx="91440" cy="731520"/>
          </a:xfrm>
          <a:prstGeom prst="roundRect">
            <a:avLst>
              <a:gd name="adj" fmla="val 50000"/>
            </a:avLst>
          </a:prstGeom>
          <a:solidFill>
            <a:srgbClr val="3A56D4"/>
          </a:solidFill>
          <a:ln/>
        </p:spPr>
      </p:sp>
      <p:sp>
        <p:nvSpPr>
          <p:cNvPr id="10" name="Text 8"/>
          <p:cNvSpPr/>
          <p:nvPr/>
        </p:nvSpPr>
        <p:spPr>
          <a:xfrm>
            <a:off x="1097280" y="1719072"/>
            <a:ext cx="10051999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700" b="1" dirty="0">
                <a:solidFill>
                  <a:srgbClr val="2438A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通用人工智能（AGI）</a:t>
            </a:r>
            <a:endParaRPr lang="en-US" sz="1700" dirty="0"/>
          </a:p>
        </p:txBody>
      </p:sp>
      <p:sp>
        <p:nvSpPr>
          <p:cNvPr id="11" name="Text 9"/>
          <p:cNvSpPr/>
          <p:nvPr/>
        </p:nvSpPr>
        <p:spPr>
          <a:xfrm>
            <a:off x="1097280" y="2231136"/>
            <a:ext cx="9960559" cy="34747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900"/>
              </a:lnSpc>
              <a:buNone/>
            </a:pPr>
            <a:r>
              <a:rPr lang="en-US" sz="1300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今天的 AI 虽在围棋、绘画、写作等领域惊艳世人，但它们本质上仍是“专才”。要迈向能像人一样通用地思考与学习的“强人工智能”，仍有许多根本性的难题横亘在前。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566928" y="3035808"/>
            <a:ext cx="3503066" cy="3255264"/>
          </a:xfrm>
          <a:prstGeom prst="roundRect">
            <a:avLst>
              <a:gd name="adj" fmla="val 2809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3" name="Shape 11"/>
          <p:cNvSpPr/>
          <p:nvPr/>
        </p:nvSpPr>
        <p:spPr>
          <a:xfrm>
            <a:off x="822960" y="3291840"/>
            <a:ext cx="548640" cy="548640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5606" y="3434486"/>
            <a:ext cx="263347" cy="263347"/>
          </a:xfrm>
          <a:prstGeom prst="rect">
            <a:avLst/>
          </a:prstGeom>
        </p:spPr>
      </p:pic>
      <p:sp>
        <p:nvSpPr>
          <p:cNvPr id="15" name="Text 12"/>
          <p:cNvSpPr/>
          <p:nvPr/>
        </p:nvSpPr>
        <p:spPr>
          <a:xfrm>
            <a:off x="822960" y="3950208"/>
            <a:ext cx="2991002" cy="4206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5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常识鸿沟</a:t>
            </a:r>
            <a:endParaRPr lang="en-US" sz="1350" dirty="0"/>
          </a:p>
        </p:txBody>
      </p:sp>
      <p:sp>
        <p:nvSpPr>
          <p:cNvPr id="16" name="Text 13"/>
          <p:cNvSpPr/>
          <p:nvPr/>
        </p:nvSpPr>
        <p:spPr>
          <a:xfrm>
            <a:off x="822960" y="4334256"/>
            <a:ext cx="2991002" cy="18836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00"/>
              </a:lnSpc>
              <a:buNone/>
            </a:pPr>
            <a:r>
              <a:rPr lang="en-US" sz="112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机器仍缺乏人类与生俱来的常识与对世界的理解。</a:t>
            </a:r>
            <a:endParaRPr lang="en-US" sz="1120" dirty="0"/>
          </a:p>
        </p:txBody>
      </p:sp>
      <p:sp>
        <p:nvSpPr>
          <p:cNvPr id="17" name="Shape 14"/>
          <p:cNvSpPr/>
          <p:nvPr/>
        </p:nvSpPr>
        <p:spPr>
          <a:xfrm>
            <a:off x="4344314" y="3035808"/>
            <a:ext cx="3503066" cy="3255264"/>
          </a:xfrm>
          <a:prstGeom prst="roundRect">
            <a:avLst>
              <a:gd name="adj" fmla="val 2809"/>
            </a:avLst>
          </a:prstGeom>
          <a:solidFill>
            <a:srgbClr val="ECEFFC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8" name="Shape 15"/>
          <p:cNvSpPr/>
          <p:nvPr/>
        </p:nvSpPr>
        <p:spPr>
          <a:xfrm>
            <a:off x="4600346" y="3291840"/>
            <a:ext cx="548640" cy="548640"/>
          </a:xfrm>
          <a:prstGeom prst="ellipse">
            <a:avLst/>
          </a:prstGeom>
          <a:solidFill>
            <a:srgbClr val="2438A8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9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2993" y="3434486"/>
            <a:ext cx="263347" cy="263347"/>
          </a:xfrm>
          <a:prstGeom prst="rect">
            <a:avLst/>
          </a:prstGeom>
        </p:spPr>
      </p:pic>
      <p:sp>
        <p:nvSpPr>
          <p:cNvPr id="20" name="Text 16"/>
          <p:cNvSpPr/>
          <p:nvPr/>
        </p:nvSpPr>
        <p:spPr>
          <a:xfrm>
            <a:off x="4600346" y="3950208"/>
            <a:ext cx="2991002" cy="4206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5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因果推理</a:t>
            </a:r>
            <a:endParaRPr lang="en-US" sz="1350" dirty="0"/>
          </a:p>
        </p:txBody>
      </p:sp>
      <p:sp>
        <p:nvSpPr>
          <p:cNvPr id="21" name="Text 17"/>
          <p:cNvSpPr/>
          <p:nvPr/>
        </p:nvSpPr>
        <p:spPr>
          <a:xfrm>
            <a:off x="4600346" y="4334256"/>
            <a:ext cx="2991002" cy="18836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00"/>
              </a:lnSpc>
              <a:buNone/>
            </a:pPr>
            <a:r>
              <a:rPr lang="en-US" sz="112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擅长发现相关性，却难以真正理解因果关系。</a:t>
            </a:r>
            <a:endParaRPr lang="en-US" sz="1120" dirty="0"/>
          </a:p>
        </p:txBody>
      </p:sp>
      <p:sp>
        <p:nvSpPr>
          <p:cNvPr id="22" name="Shape 18"/>
          <p:cNvSpPr/>
          <p:nvPr/>
        </p:nvSpPr>
        <p:spPr>
          <a:xfrm>
            <a:off x="8121701" y="3035808"/>
            <a:ext cx="3503066" cy="3255264"/>
          </a:xfrm>
          <a:prstGeom prst="roundRect">
            <a:avLst>
              <a:gd name="adj" fmla="val 2809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3" name="Shape 19"/>
          <p:cNvSpPr/>
          <p:nvPr/>
        </p:nvSpPr>
        <p:spPr>
          <a:xfrm>
            <a:off x="8377733" y="3291840"/>
            <a:ext cx="548640" cy="548640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4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0379" y="3434486"/>
            <a:ext cx="263347" cy="263347"/>
          </a:xfrm>
          <a:prstGeom prst="rect">
            <a:avLst/>
          </a:prstGeom>
        </p:spPr>
      </p:pic>
      <p:sp>
        <p:nvSpPr>
          <p:cNvPr id="25" name="Text 20"/>
          <p:cNvSpPr/>
          <p:nvPr/>
        </p:nvSpPr>
        <p:spPr>
          <a:xfrm>
            <a:off x="8377733" y="3950208"/>
            <a:ext cx="2991002" cy="4206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5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自主意识</a:t>
            </a:r>
            <a:endParaRPr lang="en-US" sz="1350" dirty="0"/>
          </a:p>
        </p:txBody>
      </p:sp>
      <p:sp>
        <p:nvSpPr>
          <p:cNvPr id="26" name="Text 21"/>
          <p:cNvSpPr/>
          <p:nvPr/>
        </p:nvSpPr>
        <p:spPr>
          <a:xfrm>
            <a:off x="8377733" y="4334256"/>
            <a:ext cx="2991002" cy="18836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00"/>
              </a:lnSpc>
              <a:buNone/>
            </a:pPr>
            <a:r>
              <a:rPr lang="en-US" sz="112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是否会、以及如何产生自我意识，仍是未解之谜。</a:t>
            </a:r>
            <a:endParaRPr lang="en-US" sz="1120" dirty="0"/>
          </a:p>
        </p:txBody>
      </p:sp>
      <p:sp>
        <p:nvSpPr>
          <p:cNvPr id="27" name="Text 22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第2章 · 人工智能概述</a:t>
            </a:r>
            <a:endParaRPr lang="en-US" sz="900" dirty="0"/>
          </a:p>
        </p:txBody>
      </p:sp>
      <p:sp>
        <p:nvSpPr>
          <p:cNvPr id="28" name="Text 23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18</a:t>
            </a:r>
            <a:endParaRPr lang="en-US" sz="900" dirty="0"/>
          </a:p>
        </p:txBody>
      </p:sp>
      <p:sp>
        <p:nvSpPr>
          <p:cNvPr id="29" name="Shape 24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3A56D4"/>
          </a:solidFill>
          <a:ln/>
        </p:spPr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080A1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013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4663440"/>
            <a:ext cx="12191695" cy="2194560"/>
          </a:xfrm>
          <a:prstGeom prst="rect">
            <a:avLst/>
          </a:prstGeom>
          <a:solidFill>
            <a:srgbClr val="080A1A">
              <a:alpha val="82000"/>
            </a:srgbClr>
          </a:solidFill>
          <a:ln/>
        </p:spPr>
      </p:sp>
      <p:sp>
        <p:nvSpPr>
          <p:cNvPr id="4" name="Text 2"/>
          <p:cNvSpPr/>
          <p:nvPr/>
        </p:nvSpPr>
        <p:spPr>
          <a:xfrm>
            <a:off x="5669280" y="457200"/>
            <a:ext cx="6263640" cy="5943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30000" b="1" dirty="0">
                <a:solidFill>
                  <a:srgbClr val="2438A8">
                    <a:alpha val="16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05</a:t>
            </a:r>
            <a:endParaRPr lang="en-US" sz="30000" dirty="0"/>
          </a:p>
        </p:txBody>
      </p:sp>
      <p:sp>
        <p:nvSpPr>
          <p:cNvPr id="5" name="Shape 3"/>
          <p:cNvSpPr/>
          <p:nvPr/>
        </p:nvSpPr>
        <p:spPr>
          <a:xfrm>
            <a:off x="566928" y="1417320"/>
            <a:ext cx="164592" cy="164592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6" name="Text 4"/>
          <p:cNvSpPr/>
          <p:nvPr/>
        </p:nvSpPr>
        <p:spPr>
          <a:xfrm>
            <a:off x="841248" y="1307592"/>
            <a:ext cx="548640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7088E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SECTION  05 / 06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566928" y="1828800"/>
            <a:ext cx="6858000" cy="15544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4536"/>
              </a:lnSpc>
              <a:buNone/>
            </a:pPr>
            <a:r>
              <a:rPr lang="en-US" sz="42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人工智能的核心要素</a:t>
            </a:r>
            <a:endParaRPr lang="en-US" sz="4200" dirty="0"/>
          </a:p>
        </p:txBody>
      </p:sp>
      <p:sp>
        <p:nvSpPr>
          <p:cNvPr id="8" name="Text 6"/>
          <p:cNvSpPr/>
          <p:nvPr/>
        </p:nvSpPr>
        <p:spPr>
          <a:xfrm>
            <a:off x="566928" y="3154680"/>
            <a:ext cx="640080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7088E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Four Core Elements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566928" y="3703320"/>
            <a:ext cx="6126480" cy="8412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200"/>
              </a:lnSpc>
              <a:buNone/>
            </a:pPr>
            <a:r>
              <a:rPr lang="en-US" sz="1400" dirty="0">
                <a:solidFill>
                  <a:srgbClr val="CCD3E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数据、算力、算法与场景，如同支撑人工智能大厦的四根支柱，缺一不可。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566928" y="4581144"/>
            <a:ext cx="54864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1170432" y="4581144"/>
            <a:ext cx="548640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dirty="0">
                <a:solidFill>
                  <a:srgbClr val="E6EA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数据是燃料，算力是引擎</a:t>
            </a:r>
            <a:endParaRPr lang="en-US" sz="1450" dirty="0"/>
          </a:p>
        </p:txBody>
      </p:sp>
      <p:sp>
        <p:nvSpPr>
          <p:cNvPr id="12" name="Text 10"/>
          <p:cNvSpPr/>
          <p:nvPr/>
        </p:nvSpPr>
        <p:spPr>
          <a:xfrm>
            <a:off x="566928" y="5093208"/>
            <a:ext cx="54864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1170432" y="5093208"/>
            <a:ext cx="548640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dirty="0">
                <a:solidFill>
                  <a:srgbClr val="E6EA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算法是核心，场景是价值出口</a:t>
            </a:r>
            <a:endParaRPr lang="en-US" sz="1450" dirty="0"/>
          </a:p>
        </p:txBody>
      </p:sp>
      <p:sp>
        <p:nvSpPr>
          <p:cNvPr id="14" name="Shape 12"/>
          <p:cNvSpPr/>
          <p:nvPr/>
        </p:nvSpPr>
        <p:spPr>
          <a:xfrm>
            <a:off x="566928" y="6217920"/>
            <a:ext cx="109728" cy="109728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15" name="Shape 13"/>
          <p:cNvSpPr/>
          <p:nvPr/>
        </p:nvSpPr>
        <p:spPr>
          <a:xfrm>
            <a:off x="749808" y="6217920"/>
            <a:ext cx="109728" cy="109728"/>
          </a:xfrm>
          <a:prstGeom prst="ellipse">
            <a:avLst/>
          </a:prstGeom>
          <a:solidFill>
            <a:srgbClr val="7088EE"/>
          </a:solidFill>
          <a:ln/>
        </p:spPr>
      </p:sp>
      <p:sp>
        <p:nvSpPr>
          <p:cNvPr id="16" name="Shape 14"/>
          <p:cNvSpPr/>
          <p:nvPr/>
        </p:nvSpPr>
        <p:spPr>
          <a:xfrm>
            <a:off x="932688" y="6217920"/>
            <a:ext cx="109728" cy="109728"/>
          </a:xfrm>
          <a:prstGeom prst="ellipse">
            <a:avLst/>
          </a:prstGeom>
          <a:solidFill>
            <a:srgbClr val="12B5A6"/>
          </a:solidFill>
          <a:ln/>
        </p:spPr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四大要素 · ELEMENTS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驱动 AI 的四根支柱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7088EE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12B5A6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481328"/>
            <a:ext cx="5391760" cy="1783080"/>
          </a:xfrm>
          <a:prstGeom prst="roundRect">
            <a:avLst>
              <a:gd name="adj" fmla="val 5128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841248" y="1755648"/>
            <a:ext cx="585216" cy="585216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404" y="1907804"/>
            <a:ext cx="280904" cy="280904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1591056" y="1755648"/>
            <a:ext cx="411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数据：智能的燃料</a:t>
            </a:r>
            <a:endParaRPr lang="en-US" sz="1400" dirty="0"/>
          </a:p>
        </p:txBody>
      </p:sp>
      <p:sp>
        <p:nvSpPr>
          <p:cNvPr id="12" name="Text 9"/>
          <p:cNvSpPr/>
          <p:nvPr/>
        </p:nvSpPr>
        <p:spPr>
          <a:xfrm>
            <a:off x="841248" y="2505456"/>
            <a:ext cx="4843120" cy="6492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海量、高质量的数据是 AI 学习的原材料。数据的规模与质量，直接决定模型能力的上限。</a:t>
            </a:r>
            <a:endParaRPr lang="en-US" sz="1130" dirty="0"/>
          </a:p>
        </p:txBody>
      </p:sp>
      <p:sp>
        <p:nvSpPr>
          <p:cNvPr id="13" name="Shape 10"/>
          <p:cNvSpPr/>
          <p:nvPr/>
        </p:nvSpPr>
        <p:spPr>
          <a:xfrm>
            <a:off x="6233008" y="1481328"/>
            <a:ext cx="5391760" cy="1783080"/>
          </a:xfrm>
          <a:prstGeom prst="roundRect">
            <a:avLst>
              <a:gd name="adj" fmla="val 5128"/>
            </a:avLst>
          </a:prstGeom>
          <a:solidFill>
            <a:srgbClr val="ECEFFC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4" name="Shape 11"/>
          <p:cNvSpPr/>
          <p:nvPr/>
        </p:nvSpPr>
        <p:spPr>
          <a:xfrm>
            <a:off x="6507328" y="1755648"/>
            <a:ext cx="585216" cy="585216"/>
          </a:xfrm>
          <a:prstGeom prst="ellipse">
            <a:avLst/>
          </a:prstGeom>
          <a:solidFill>
            <a:srgbClr val="2438A8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484" y="1907804"/>
            <a:ext cx="280904" cy="280904"/>
          </a:xfrm>
          <a:prstGeom prst="rect">
            <a:avLst/>
          </a:prstGeom>
        </p:spPr>
      </p:pic>
      <p:sp>
        <p:nvSpPr>
          <p:cNvPr id="16" name="Text 12"/>
          <p:cNvSpPr/>
          <p:nvPr/>
        </p:nvSpPr>
        <p:spPr>
          <a:xfrm>
            <a:off x="7257136" y="1755648"/>
            <a:ext cx="411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算力：智能的引擎</a:t>
            </a:r>
            <a:endParaRPr lang="en-US" sz="1400" dirty="0"/>
          </a:p>
        </p:txBody>
      </p:sp>
      <p:sp>
        <p:nvSpPr>
          <p:cNvPr id="17" name="Text 13"/>
          <p:cNvSpPr/>
          <p:nvPr/>
        </p:nvSpPr>
        <p:spPr>
          <a:xfrm>
            <a:off x="6507328" y="2505456"/>
            <a:ext cx="4843120" cy="6492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GPU、TPU 等高性能芯片提供澎湃算力，让大规模模型的训练在可接受的时间内完成。</a:t>
            </a:r>
            <a:endParaRPr lang="en-US" sz="1130" dirty="0"/>
          </a:p>
        </p:txBody>
      </p:sp>
      <p:sp>
        <p:nvSpPr>
          <p:cNvPr id="18" name="Shape 14"/>
          <p:cNvSpPr/>
          <p:nvPr/>
        </p:nvSpPr>
        <p:spPr>
          <a:xfrm>
            <a:off x="566928" y="3520440"/>
            <a:ext cx="5391760" cy="1783080"/>
          </a:xfrm>
          <a:prstGeom prst="roundRect">
            <a:avLst>
              <a:gd name="adj" fmla="val 5128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9" name="Shape 15"/>
          <p:cNvSpPr/>
          <p:nvPr/>
        </p:nvSpPr>
        <p:spPr>
          <a:xfrm>
            <a:off x="841248" y="3794760"/>
            <a:ext cx="585216" cy="585216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404" y="3946916"/>
            <a:ext cx="280904" cy="280904"/>
          </a:xfrm>
          <a:prstGeom prst="rect">
            <a:avLst/>
          </a:prstGeom>
        </p:spPr>
      </p:pic>
      <p:sp>
        <p:nvSpPr>
          <p:cNvPr id="21" name="Text 16"/>
          <p:cNvSpPr/>
          <p:nvPr/>
        </p:nvSpPr>
        <p:spPr>
          <a:xfrm>
            <a:off x="1591056" y="3794760"/>
            <a:ext cx="411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算法：智能的核心</a:t>
            </a:r>
            <a:endParaRPr lang="en-US" sz="1400" dirty="0"/>
          </a:p>
        </p:txBody>
      </p:sp>
      <p:sp>
        <p:nvSpPr>
          <p:cNvPr id="22" name="Text 17"/>
          <p:cNvSpPr/>
          <p:nvPr/>
        </p:nvSpPr>
        <p:spPr>
          <a:xfrm>
            <a:off x="841248" y="4544568"/>
            <a:ext cx="4843120" cy="6492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从机器学习到深度学习、Transformer，算法的突破是 AI 能力跃升的关键驱动力。</a:t>
            </a:r>
            <a:endParaRPr lang="en-US" sz="1130" dirty="0"/>
          </a:p>
        </p:txBody>
      </p:sp>
      <p:sp>
        <p:nvSpPr>
          <p:cNvPr id="23" name="Shape 18"/>
          <p:cNvSpPr/>
          <p:nvPr/>
        </p:nvSpPr>
        <p:spPr>
          <a:xfrm>
            <a:off x="6233008" y="3520440"/>
            <a:ext cx="5391760" cy="1783080"/>
          </a:xfrm>
          <a:prstGeom prst="roundRect">
            <a:avLst>
              <a:gd name="adj" fmla="val 5128"/>
            </a:avLst>
          </a:prstGeom>
          <a:solidFill>
            <a:srgbClr val="ECEFFC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4" name="Shape 19"/>
          <p:cNvSpPr/>
          <p:nvPr/>
        </p:nvSpPr>
        <p:spPr>
          <a:xfrm>
            <a:off x="6507328" y="3794760"/>
            <a:ext cx="585216" cy="585216"/>
          </a:xfrm>
          <a:prstGeom prst="ellipse">
            <a:avLst/>
          </a:prstGeom>
          <a:solidFill>
            <a:srgbClr val="2438A8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5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9484" y="3946916"/>
            <a:ext cx="280904" cy="280904"/>
          </a:xfrm>
          <a:prstGeom prst="rect">
            <a:avLst/>
          </a:prstGeom>
        </p:spPr>
      </p:pic>
      <p:sp>
        <p:nvSpPr>
          <p:cNvPr id="26" name="Text 20"/>
          <p:cNvSpPr/>
          <p:nvPr/>
        </p:nvSpPr>
        <p:spPr>
          <a:xfrm>
            <a:off x="7257136" y="3794760"/>
            <a:ext cx="411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场景：价值的出口</a:t>
            </a:r>
            <a:endParaRPr lang="en-US" sz="1400" dirty="0"/>
          </a:p>
        </p:txBody>
      </p:sp>
      <p:sp>
        <p:nvSpPr>
          <p:cNvPr id="27" name="Text 21"/>
          <p:cNvSpPr/>
          <p:nvPr/>
        </p:nvSpPr>
        <p:spPr>
          <a:xfrm>
            <a:off x="6507328" y="4544568"/>
            <a:ext cx="4843120" cy="6492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丰富的应用场景让技术落地为真实价值，并反过来产生新数据，形成正向飞轮。</a:t>
            </a:r>
            <a:endParaRPr lang="en-US" sz="1130" dirty="0"/>
          </a:p>
        </p:txBody>
      </p:sp>
      <p:sp>
        <p:nvSpPr>
          <p:cNvPr id="28" name="Text 22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第2章 · 人工智能概述</a:t>
            </a:r>
            <a:endParaRPr lang="en-US" sz="900" dirty="0"/>
          </a:p>
        </p:txBody>
      </p:sp>
      <p:sp>
        <p:nvSpPr>
          <p:cNvPr id="29" name="Text 23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19</a:t>
            </a:r>
            <a:endParaRPr lang="en-US" sz="900" dirty="0"/>
          </a:p>
        </p:txBody>
      </p:sp>
      <p:sp>
        <p:nvSpPr>
          <p:cNvPr id="30" name="Shape 24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3A56D4"/>
          </a:solidFill>
          <a:ln/>
        </p:spPr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产业前景 · FORECAST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AI 在重点行业的渗透增长预测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7088EE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12B5A6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481328"/>
            <a:ext cx="6400800" cy="4809744"/>
          </a:xfrm>
          <a:prstGeom prst="roundRect">
            <a:avLst>
              <a:gd name="adj" fmla="val 1901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graphicFrame>
        <p:nvGraphicFramePr>
          <p:cNvPr id="9" name="Chart 0" descr=""/>
          <p:cNvGraphicFramePr/>
          <p:nvPr/>
        </p:nvGraphicFramePr>
        <p:xfrm>
          <a:off x="749808" y="1664208"/>
          <a:ext cx="6035040" cy="4443984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10" name="Shape 7"/>
          <p:cNvSpPr/>
          <p:nvPr/>
        </p:nvSpPr>
        <p:spPr>
          <a:xfrm>
            <a:off x="7278624" y="1481328"/>
            <a:ext cx="4346143" cy="4809744"/>
          </a:xfrm>
          <a:prstGeom prst="roundRect">
            <a:avLst>
              <a:gd name="adj" fmla="val 2104"/>
            </a:avLst>
          </a:prstGeom>
          <a:solidFill>
            <a:srgbClr val="10132C"/>
          </a:solidFill>
          <a:ln/>
          <a:effectLst>
            <a:outerShdw sx="100000" sy="100000" kx="0" ky="0" algn="bl" rotWithShape="0" blurRad="88900" dist="25400" dir="5400000">
              <a:srgbClr val="3A3A3A">
                <a:alpha val="12000"/>
              </a:srgbClr>
            </a:outerShdw>
          </a:effectLst>
        </p:spPr>
      </p:sp>
      <p:sp>
        <p:nvSpPr>
          <p:cNvPr id="11" name="Shape 8"/>
          <p:cNvSpPr/>
          <p:nvPr/>
        </p:nvSpPr>
        <p:spPr>
          <a:xfrm>
            <a:off x="7552944" y="1819656"/>
            <a:ext cx="109728" cy="109728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12" name="Text 9"/>
          <p:cNvSpPr/>
          <p:nvPr/>
        </p:nvSpPr>
        <p:spPr>
          <a:xfrm>
            <a:off x="7735824" y="1746504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150" kern="0" dirty="0">
                <a:solidFill>
                  <a:srgbClr val="7088E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前景洞察</a:t>
            </a:r>
            <a:endParaRPr lang="en-US" sz="1100" dirty="0"/>
          </a:p>
        </p:txBody>
      </p:sp>
      <p:sp>
        <p:nvSpPr>
          <p:cNvPr id="13" name="Shape 10"/>
          <p:cNvSpPr/>
          <p:nvPr/>
        </p:nvSpPr>
        <p:spPr>
          <a:xfrm>
            <a:off x="7571232" y="2322576"/>
            <a:ext cx="146304" cy="146304"/>
          </a:xfrm>
          <a:prstGeom prst="ellipse">
            <a:avLst/>
          </a:prstGeom>
          <a:solidFill>
            <a:srgbClr val="7088EE"/>
          </a:solidFill>
          <a:ln/>
        </p:spPr>
      </p:sp>
      <p:sp>
        <p:nvSpPr>
          <p:cNvPr id="14" name="Text 11"/>
          <p:cNvSpPr/>
          <p:nvPr/>
        </p:nvSpPr>
        <p:spPr>
          <a:xfrm>
            <a:off x="7827264" y="2231136"/>
            <a:ext cx="3523183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600"/>
              </a:lnSpc>
              <a:buNone/>
            </a:pPr>
            <a:r>
              <a:rPr lang="en-US" sz="1160" dirty="0">
                <a:solidFill>
                  <a:srgbClr val="E8ECF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医疗健康以约 30% 的年均增速领跑，AI 辅助诊断、药物研发潜力巨大。</a:t>
            </a:r>
            <a:endParaRPr lang="en-US" sz="1160" dirty="0"/>
          </a:p>
        </p:txBody>
      </p:sp>
      <p:sp>
        <p:nvSpPr>
          <p:cNvPr id="15" name="Shape 12"/>
          <p:cNvSpPr/>
          <p:nvPr/>
        </p:nvSpPr>
        <p:spPr>
          <a:xfrm>
            <a:off x="7571232" y="3346704"/>
            <a:ext cx="146304" cy="146304"/>
          </a:xfrm>
          <a:prstGeom prst="ellipse">
            <a:avLst/>
          </a:prstGeom>
          <a:solidFill>
            <a:srgbClr val="7088EE"/>
          </a:solidFill>
          <a:ln/>
        </p:spPr>
      </p:sp>
      <p:sp>
        <p:nvSpPr>
          <p:cNvPr id="16" name="Text 13"/>
          <p:cNvSpPr/>
          <p:nvPr/>
        </p:nvSpPr>
        <p:spPr>
          <a:xfrm>
            <a:off x="7827264" y="3255264"/>
            <a:ext cx="3523183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600"/>
              </a:lnSpc>
              <a:buNone/>
            </a:pPr>
            <a:r>
              <a:rPr lang="en-US" sz="1160" dirty="0">
                <a:solidFill>
                  <a:srgbClr val="E8ECF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智能交通、智能制造紧随其后，成为产业升级的主引擎。</a:t>
            </a:r>
            <a:endParaRPr lang="en-US" sz="1160" dirty="0"/>
          </a:p>
        </p:txBody>
      </p:sp>
      <p:sp>
        <p:nvSpPr>
          <p:cNvPr id="17" name="Shape 14"/>
          <p:cNvSpPr/>
          <p:nvPr/>
        </p:nvSpPr>
        <p:spPr>
          <a:xfrm>
            <a:off x="7571232" y="4133088"/>
            <a:ext cx="146304" cy="146304"/>
          </a:xfrm>
          <a:prstGeom prst="ellipse">
            <a:avLst/>
          </a:prstGeom>
          <a:solidFill>
            <a:srgbClr val="7088EE"/>
          </a:solidFill>
          <a:ln/>
        </p:spPr>
      </p:sp>
      <p:sp>
        <p:nvSpPr>
          <p:cNvPr id="18" name="Text 15"/>
          <p:cNvSpPr/>
          <p:nvPr/>
        </p:nvSpPr>
        <p:spPr>
          <a:xfrm>
            <a:off x="7827264" y="4041648"/>
            <a:ext cx="3523183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600"/>
              </a:lnSpc>
              <a:buNone/>
            </a:pPr>
            <a:r>
              <a:rPr lang="en-US" sz="1160" dirty="0">
                <a:solidFill>
                  <a:srgbClr val="E8ECF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各行业普遍保持两位数高速增长，AI 正加速渗透千行百业。</a:t>
            </a:r>
            <a:endParaRPr lang="en-US" sz="1160" dirty="0"/>
          </a:p>
        </p:txBody>
      </p:sp>
      <p:sp>
        <p:nvSpPr>
          <p:cNvPr id="19" name="Text 16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第2章 · 人工智能概述</a:t>
            </a:r>
            <a:endParaRPr lang="en-US" sz="900" dirty="0"/>
          </a:p>
        </p:txBody>
      </p:sp>
      <p:sp>
        <p:nvSpPr>
          <p:cNvPr id="20" name="Text 17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20</a:t>
            </a:r>
            <a:endParaRPr lang="en-US" sz="900" dirty="0"/>
          </a:p>
        </p:txBody>
      </p:sp>
      <p:sp>
        <p:nvSpPr>
          <p:cNvPr id="21" name="Shape 18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3A56D4"/>
          </a:solidFill>
          <a:ln/>
        </p:spPr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正向飞轮 · FLYWHEEL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四要素如何协同：AI 的能力飞轮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7088EE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12B5A6"/>
          </a:solidFill>
          <a:ln/>
        </p:spPr>
      </p:sp>
      <p:sp>
        <p:nvSpPr>
          <p:cNvPr id="8" name="Text 6"/>
          <p:cNvSpPr/>
          <p:nvPr/>
        </p:nvSpPr>
        <p:spPr>
          <a:xfrm>
            <a:off x="566928" y="1463040"/>
            <a:ext cx="11057839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数据、算法、算力与场景并非孤立，而是环环相扣、彼此增强，形成越转越快的正向循环。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566928" y="2651760"/>
            <a:ext cx="2421560" cy="3017520"/>
          </a:xfrm>
          <a:prstGeom prst="roundRect">
            <a:avLst>
              <a:gd name="adj" fmla="val 377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1475956" y="2944368"/>
            <a:ext cx="603504" cy="603504"/>
          </a:xfrm>
          <a:prstGeom prst="roundRect">
            <a:avLst>
              <a:gd name="adj" fmla="val 28000"/>
            </a:avLst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1475956" y="2944368"/>
            <a:ext cx="603504" cy="6035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036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</a:t>
            </a:r>
            <a:endParaRPr lang="en-US" sz="3036" dirty="0"/>
          </a:p>
        </p:txBody>
      </p:sp>
      <p:sp>
        <p:nvSpPr>
          <p:cNvPr id="12" name="Shape 10"/>
          <p:cNvSpPr/>
          <p:nvPr/>
        </p:nvSpPr>
        <p:spPr>
          <a:xfrm>
            <a:off x="1457668" y="2944368"/>
            <a:ext cx="640080" cy="640080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089" y="3110789"/>
            <a:ext cx="307238" cy="307238"/>
          </a:xfrm>
          <a:prstGeom prst="rect">
            <a:avLst/>
          </a:prstGeom>
        </p:spPr>
      </p:pic>
      <p:sp>
        <p:nvSpPr>
          <p:cNvPr id="14" name="Text 11"/>
          <p:cNvSpPr/>
          <p:nvPr/>
        </p:nvSpPr>
        <p:spPr>
          <a:xfrm>
            <a:off x="694944" y="3712464"/>
            <a:ext cx="2165528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35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数据积累</a:t>
            </a:r>
            <a:endParaRPr lang="en-US" sz="1350" dirty="0"/>
          </a:p>
        </p:txBody>
      </p:sp>
      <p:sp>
        <p:nvSpPr>
          <p:cNvPr id="15" name="Text 12"/>
          <p:cNvSpPr/>
          <p:nvPr/>
        </p:nvSpPr>
        <p:spPr>
          <a:xfrm>
            <a:off x="731520" y="4169664"/>
            <a:ext cx="2092376" cy="1371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450"/>
              </a:lnSpc>
              <a:buNone/>
            </a:pPr>
            <a:r>
              <a:rPr lang="en-US" sz="108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海量高质量数据，为模型训练提供充足“燃料”。</a:t>
            </a:r>
            <a:endParaRPr lang="en-US" sz="1080" dirty="0"/>
          </a:p>
        </p:txBody>
      </p:sp>
      <p:sp>
        <p:nvSpPr>
          <p:cNvPr id="16" name="Text 13"/>
          <p:cNvSpPr/>
          <p:nvPr/>
        </p:nvSpPr>
        <p:spPr>
          <a:xfrm>
            <a:off x="2988488" y="2651760"/>
            <a:ext cx="457200" cy="3017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→</a:t>
            </a:r>
            <a:endParaRPr lang="en-US" sz="2200" dirty="0"/>
          </a:p>
        </p:txBody>
      </p:sp>
      <p:sp>
        <p:nvSpPr>
          <p:cNvPr id="17" name="Shape 14"/>
          <p:cNvSpPr/>
          <p:nvPr/>
        </p:nvSpPr>
        <p:spPr>
          <a:xfrm>
            <a:off x="3445688" y="2651760"/>
            <a:ext cx="2421560" cy="3017520"/>
          </a:xfrm>
          <a:prstGeom prst="roundRect">
            <a:avLst>
              <a:gd name="adj" fmla="val 3776"/>
            </a:avLst>
          </a:prstGeom>
          <a:solidFill>
            <a:srgbClr val="ECEFFC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8" name="Shape 15"/>
          <p:cNvSpPr/>
          <p:nvPr/>
        </p:nvSpPr>
        <p:spPr>
          <a:xfrm>
            <a:off x="4354716" y="2944368"/>
            <a:ext cx="603504" cy="603504"/>
          </a:xfrm>
          <a:prstGeom prst="roundRect">
            <a:avLst>
              <a:gd name="adj" fmla="val 28000"/>
            </a:avLst>
          </a:prstGeom>
          <a:solidFill>
            <a:srgbClr val="2438A8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19" name="Text 16"/>
          <p:cNvSpPr/>
          <p:nvPr/>
        </p:nvSpPr>
        <p:spPr>
          <a:xfrm>
            <a:off x="4354716" y="2944368"/>
            <a:ext cx="603504" cy="6035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036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</a:t>
            </a:r>
            <a:endParaRPr lang="en-US" sz="3036" dirty="0"/>
          </a:p>
        </p:txBody>
      </p:sp>
      <p:sp>
        <p:nvSpPr>
          <p:cNvPr id="20" name="Shape 17"/>
          <p:cNvSpPr/>
          <p:nvPr/>
        </p:nvSpPr>
        <p:spPr>
          <a:xfrm>
            <a:off x="4336428" y="2944368"/>
            <a:ext cx="640080" cy="640080"/>
          </a:xfrm>
          <a:prstGeom prst="ellipse">
            <a:avLst/>
          </a:prstGeom>
          <a:solidFill>
            <a:srgbClr val="2438A8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1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2849" y="3110789"/>
            <a:ext cx="307238" cy="307238"/>
          </a:xfrm>
          <a:prstGeom prst="rect">
            <a:avLst/>
          </a:prstGeom>
        </p:spPr>
      </p:pic>
      <p:sp>
        <p:nvSpPr>
          <p:cNvPr id="22" name="Text 18"/>
          <p:cNvSpPr/>
          <p:nvPr/>
        </p:nvSpPr>
        <p:spPr>
          <a:xfrm>
            <a:off x="3573704" y="3712464"/>
            <a:ext cx="2165528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35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算法迭代</a:t>
            </a:r>
            <a:endParaRPr lang="en-US" sz="1350" dirty="0"/>
          </a:p>
        </p:txBody>
      </p:sp>
      <p:sp>
        <p:nvSpPr>
          <p:cNvPr id="23" name="Text 19"/>
          <p:cNvSpPr/>
          <p:nvPr/>
        </p:nvSpPr>
        <p:spPr>
          <a:xfrm>
            <a:off x="3610280" y="4169664"/>
            <a:ext cx="2092376" cy="1371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450"/>
              </a:lnSpc>
              <a:buNone/>
            </a:pPr>
            <a:r>
              <a:rPr lang="en-US" sz="108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更优的算法从数据中学到更强的能力。</a:t>
            </a:r>
            <a:endParaRPr lang="en-US" sz="1080" dirty="0"/>
          </a:p>
        </p:txBody>
      </p:sp>
      <p:sp>
        <p:nvSpPr>
          <p:cNvPr id="24" name="Text 20"/>
          <p:cNvSpPr/>
          <p:nvPr/>
        </p:nvSpPr>
        <p:spPr>
          <a:xfrm>
            <a:off x="5867248" y="2651760"/>
            <a:ext cx="457200" cy="3017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→</a:t>
            </a:r>
            <a:endParaRPr lang="en-US" sz="2200" dirty="0"/>
          </a:p>
        </p:txBody>
      </p:sp>
      <p:sp>
        <p:nvSpPr>
          <p:cNvPr id="25" name="Shape 21"/>
          <p:cNvSpPr/>
          <p:nvPr/>
        </p:nvSpPr>
        <p:spPr>
          <a:xfrm>
            <a:off x="6324448" y="2651760"/>
            <a:ext cx="2421560" cy="3017520"/>
          </a:xfrm>
          <a:prstGeom prst="roundRect">
            <a:avLst>
              <a:gd name="adj" fmla="val 377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6" name="Shape 22"/>
          <p:cNvSpPr/>
          <p:nvPr/>
        </p:nvSpPr>
        <p:spPr>
          <a:xfrm>
            <a:off x="7233476" y="2944368"/>
            <a:ext cx="603504" cy="603504"/>
          </a:xfrm>
          <a:prstGeom prst="roundRect">
            <a:avLst>
              <a:gd name="adj" fmla="val 28000"/>
            </a:avLst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27" name="Text 23"/>
          <p:cNvSpPr/>
          <p:nvPr/>
        </p:nvSpPr>
        <p:spPr>
          <a:xfrm>
            <a:off x="7233476" y="2944368"/>
            <a:ext cx="603504" cy="6035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036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3</a:t>
            </a:r>
            <a:endParaRPr lang="en-US" sz="3036" dirty="0"/>
          </a:p>
        </p:txBody>
      </p:sp>
      <p:sp>
        <p:nvSpPr>
          <p:cNvPr id="28" name="Shape 24"/>
          <p:cNvSpPr/>
          <p:nvPr/>
        </p:nvSpPr>
        <p:spPr>
          <a:xfrm>
            <a:off x="7215188" y="2944368"/>
            <a:ext cx="640080" cy="640080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1608" y="3110789"/>
            <a:ext cx="307238" cy="307238"/>
          </a:xfrm>
          <a:prstGeom prst="rect">
            <a:avLst/>
          </a:prstGeom>
        </p:spPr>
      </p:pic>
      <p:sp>
        <p:nvSpPr>
          <p:cNvPr id="30" name="Text 25"/>
          <p:cNvSpPr/>
          <p:nvPr/>
        </p:nvSpPr>
        <p:spPr>
          <a:xfrm>
            <a:off x="6452464" y="3712464"/>
            <a:ext cx="2165528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35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算力支撑</a:t>
            </a:r>
            <a:endParaRPr lang="en-US" sz="1350" dirty="0"/>
          </a:p>
        </p:txBody>
      </p:sp>
      <p:sp>
        <p:nvSpPr>
          <p:cNvPr id="31" name="Text 26"/>
          <p:cNvSpPr/>
          <p:nvPr/>
        </p:nvSpPr>
        <p:spPr>
          <a:xfrm>
            <a:off x="6489040" y="4169664"/>
            <a:ext cx="2092376" cy="1371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450"/>
              </a:lnSpc>
              <a:buNone/>
            </a:pPr>
            <a:r>
              <a:rPr lang="en-US" sz="108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强大算力让更大的模型得以高效训练。</a:t>
            </a:r>
            <a:endParaRPr lang="en-US" sz="1080" dirty="0"/>
          </a:p>
        </p:txBody>
      </p:sp>
      <p:sp>
        <p:nvSpPr>
          <p:cNvPr id="32" name="Text 27"/>
          <p:cNvSpPr/>
          <p:nvPr/>
        </p:nvSpPr>
        <p:spPr>
          <a:xfrm>
            <a:off x="8746007" y="2651760"/>
            <a:ext cx="457200" cy="3017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→</a:t>
            </a:r>
            <a:endParaRPr lang="en-US" sz="2200" dirty="0"/>
          </a:p>
        </p:txBody>
      </p:sp>
      <p:sp>
        <p:nvSpPr>
          <p:cNvPr id="33" name="Shape 28"/>
          <p:cNvSpPr/>
          <p:nvPr/>
        </p:nvSpPr>
        <p:spPr>
          <a:xfrm>
            <a:off x="9203207" y="2651760"/>
            <a:ext cx="2421560" cy="3017520"/>
          </a:xfrm>
          <a:prstGeom prst="roundRect">
            <a:avLst>
              <a:gd name="adj" fmla="val 3776"/>
            </a:avLst>
          </a:prstGeom>
          <a:solidFill>
            <a:srgbClr val="ECEFFC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34" name="Shape 29"/>
          <p:cNvSpPr/>
          <p:nvPr/>
        </p:nvSpPr>
        <p:spPr>
          <a:xfrm>
            <a:off x="10112235" y="2944368"/>
            <a:ext cx="603504" cy="603504"/>
          </a:xfrm>
          <a:prstGeom prst="roundRect">
            <a:avLst>
              <a:gd name="adj" fmla="val 28000"/>
            </a:avLst>
          </a:prstGeom>
          <a:solidFill>
            <a:srgbClr val="2438A8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35" name="Text 30"/>
          <p:cNvSpPr/>
          <p:nvPr/>
        </p:nvSpPr>
        <p:spPr>
          <a:xfrm>
            <a:off x="10112235" y="2944368"/>
            <a:ext cx="603504" cy="6035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036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4</a:t>
            </a:r>
            <a:endParaRPr lang="en-US" sz="3036" dirty="0"/>
          </a:p>
        </p:txBody>
      </p:sp>
      <p:sp>
        <p:nvSpPr>
          <p:cNvPr id="36" name="Shape 31"/>
          <p:cNvSpPr/>
          <p:nvPr/>
        </p:nvSpPr>
        <p:spPr>
          <a:xfrm>
            <a:off x="10093947" y="2944368"/>
            <a:ext cx="640080" cy="640080"/>
          </a:xfrm>
          <a:prstGeom prst="ellipse">
            <a:avLst/>
          </a:prstGeom>
          <a:solidFill>
            <a:srgbClr val="2438A8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37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60368" y="3110789"/>
            <a:ext cx="307238" cy="307238"/>
          </a:xfrm>
          <a:prstGeom prst="rect">
            <a:avLst/>
          </a:prstGeom>
        </p:spPr>
      </p:pic>
      <p:sp>
        <p:nvSpPr>
          <p:cNvPr id="38" name="Text 32"/>
          <p:cNvSpPr/>
          <p:nvPr/>
        </p:nvSpPr>
        <p:spPr>
          <a:xfrm>
            <a:off x="9331223" y="3712464"/>
            <a:ext cx="2165528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35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场景落地</a:t>
            </a:r>
            <a:endParaRPr lang="en-US" sz="1350" dirty="0"/>
          </a:p>
        </p:txBody>
      </p:sp>
      <p:sp>
        <p:nvSpPr>
          <p:cNvPr id="39" name="Text 33"/>
          <p:cNvSpPr/>
          <p:nvPr/>
        </p:nvSpPr>
        <p:spPr>
          <a:xfrm>
            <a:off x="9367799" y="4169664"/>
            <a:ext cx="2092376" cy="1371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450"/>
              </a:lnSpc>
              <a:buNone/>
            </a:pPr>
            <a:r>
              <a:rPr lang="en-US" sz="108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应用创造价值，并沉淀出新的数据，反哺循环。</a:t>
            </a:r>
            <a:endParaRPr lang="en-US" sz="1080" dirty="0"/>
          </a:p>
        </p:txBody>
      </p:sp>
      <p:sp>
        <p:nvSpPr>
          <p:cNvPr id="40" name="Text 34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第2章 · 人工智能概述</a:t>
            </a:r>
            <a:endParaRPr lang="en-US" sz="900" dirty="0"/>
          </a:p>
        </p:txBody>
      </p:sp>
      <p:sp>
        <p:nvSpPr>
          <p:cNvPr id="41" name="Text 35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21</a:t>
            </a:r>
            <a:endParaRPr lang="en-US" sz="900" dirty="0"/>
          </a:p>
        </p:txBody>
      </p:sp>
      <p:sp>
        <p:nvSpPr>
          <p:cNvPr id="42" name="Shape 36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3A56D4"/>
          </a:solidFill>
          <a:ln/>
        </p:spPr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算力革命 · COMPUTE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算力：AI 背后的“超级引擎”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7088EE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12B5A6"/>
          </a:solidFill>
          <a:ln/>
        </p:spPr>
      </p:sp>
      <p:sp>
        <p:nvSpPr>
          <p:cNvPr id="8" name="Text 6"/>
          <p:cNvSpPr/>
          <p:nvPr/>
        </p:nvSpPr>
        <p:spPr>
          <a:xfrm>
            <a:off x="566928" y="1463040"/>
            <a:ext cx="11057839" cy="548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800"/>
              </a:lnSpc>
              <a:buNone/>
            </a:pPr>
            <a:r>
              <a:rPr lang="en-US" sz="13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如果说数据是燃料，那么算力就是把燃料转化为智能的引擎。它正经历一场深刻的革命。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566928" y="1938528"/>
            <a:ext cx="5391760" cy="1417320"/>
          </a:xfrm>
          <a:prstGeom prst="roundRect">
            <a:avLst>
              <a:gd name="adj" fmla="val 645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841248" y="2212848"/>
            <a:ext cx="585216" cy="585216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1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404" y="2365004"/>
            <a:ext cx="280904" cy="280904"/>
          </a:xfrm>
          <a:prstGeom prst="rect">
            <a:avLst/>
          </a:prstGeom>
        </p:spPr>
      </p:pic>
      <p:sp>
        <p:nvSpPr>
          <p:cNvPr id="12" name="Text 9"/>
          <p:cNvSpPr/>
          <p:nvPr/>
        </p:nvSpPr>
        <p:spPr>
          <a:xfrm>
            <a:off x="1591056" y="2212848"/>
            <a:ext cx="411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GPU / TPU 专用芯片</a:t>
            </a:r>
            <a:endParaRPr lang="en-US" sz="1400" dirty="0"/>
          </a:p>
        </p:txBody>
      </p:sp>
      <p:sp>
        <p:nvSpPr>
          <p:cNvPr id="13" name="Text 10"/>
          <p:cNvSpPr/>
          <p:nvPr/>
        </p:nvSpPr>
        <p:spPr>
          <a:xfrm>
            <a:off x="841248" y="2962656"/>
            <a:ext cx="4843120" cy="2834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擅长大规模并行计算，是训练深度模型的主力军。</a:t>
            </a:r>
            <a:endParaRPr lang="en-US" sz="1130" dirty="0"/>
          </a:p>
        </p:txBody>
      </p:sp>
      <p:sp>
        <p:nvSpPr>
          <p:cNvPr id="14" name="Shape 11"/>
          <p:cNvSpPr/>
          <p:nvPr/>
        </p:nvSpPr>
        <p:spPr>
          <a:xfrm>
            <a:off x="6233008" y="1938528"/>
            <a:ext cx="5391760" cy="1417320"/>
          </a:xfrm>
          <a:prstGeom prst="roundRect">
            <a:avLst>
              <a:gd name="adj" fmla="val 6452"/>
            </a:avLst>
          </a:prstGeom>
          <a:solidFill>
            <a:srgbClr val="ECEFFC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5" name="Shape 12"/>
          <p:cNvSpPr/>
          <p:nvPr/>
        </p:nvSpPr>
        <p:spPr>
          <a:xfrm>
            <a:off x="6507328" y="2212848"/>
            <a:ext cx="585216" cy="585216"/>
          </a:xfrm>
          <a:prstGeom prst="ellipse">
            <a:avLst/>
          </a:prstGeom>
          <a:solidFill>
            <a:srgbClr val="2438A8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484" y="2365004"/>
            <a:ext cx="280904" cy="280904"/>
          </a:xfrm>
          <a:prstGeom prst="rect">
            <a:avLst/>
          </a:prstGeom>
        </p:spPr>
      </p:pic>
      <p:sp>
        <p:nvSpPr>
          <p:cNvPr id="17" name="Text 13"/>
          <p:cNvSpPr/>
          <p:nvPr/>
        </p:nvSpPr>
        <p:spPr>
          <a:xfrm>
            <a:off x="7257136" y="2212848"/>
            <a:ext cx="411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智能算力中心</a:t>
            </a:r>
            <a:endParaRPr lang="en-US" sz="1400" dirty="0"/>
          </a:p>
        </p:txBody>
      </p:sp>
      <p:sp>
        <p:nvSpPr>
          <p:cNvPr id="18" name="Text 14"/>
          <p:cNvSpPr/>
          <p:nvPr/>
        </p:nvSpPr>
        <p:spPr>
          <a:xfrm>
            <a:off x="6507328" y="2962656"/>
            <a:ext cx="4843120" cy="2834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成千上万张加速卡集群协作，支撑超大模型训练。</a:t>
            </a:r>
            <a:endParaRPr lang="en-US" sz="1130" dirty="0"/>
          </a:p>
        </p:txBody>
      </p:sp>
      <p:sp>
        <p:nvSpPr>
          <p:cNvPr id="19" name="Shape 15"/>
          <p:cNvSpPr/>
          <p:nvPr/>
        </p:nvSpPr>
        <p:spPr>
          <a:xfrm>
            <a:off x="566928" y="3611880"/>
            <a:ext cx="5391760" cy="1417320"/>
          </a:xfrm>
          <a:prstGeom prst="roundRect">
            <a:avLst>
              <a:gd name="adj" fmla="val 645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0" name="Shape 16"/>
          <p:cNvSpPr/>
          <p:nvPr/>
        </p:nvSpPr>
        <p:spPr>
          <a:xfrm>
            <a:off x="841248" y="3886200"/>
            <a:ext cx="585216" cy="585216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1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404" y="4038356"/>
            <a:ext cx="280904" cy="280904"/>
          </a:xfrm>
          <a:prstGeom prst="rect">
            <a:avLst/>
          </a:prstGeom>
        </p:spPr>
      </p:pic>
      <p:sp>
        <p:nvSpPr>
          <p:cNvPr id="22" name="Text 17"/>
          <p:cNvSpPr/>
          <p:nvPr/>
        </p:nvSpPr>
        <p:spPr>
          <a:xfrm>
            <a:off x="1591056" y="3886200"/>
            <a:ext cx="411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云端算力</a:t>
            </a:r>
            <a:endParaRPr lang="en-US" sz="1400" dirty="0"/>
          </a:p>
        </p:txBody>
      </p:sp>
      <p:sp>
        <p:nvSpPr>
          <p:cNvPr id="23" name="Text 18"/>
          <p:cNvSpPr/>
          <p:nvPr/>
        </p:nvSpPr>
        <p:spPr>
          <a:xfrm>
            <a:off x="841248" y="4636008"/>
            <a:ext cx="4843120" cy="2834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算力像水电一样按需取用，大幅降低使用门槛。</a:t>
            </a:r>
            <a:endParaRPr lang="en-US" sz="1130" dirty="0"/>
          </a:p>
        </p:txBody>
      </p:sp>
      <p:sp>
        <p:nvSpPr>
          <p:cNvPr id="24" name="Shape 19"/>
          <p:cNvSpPr/>
          <p:nvPr/>
        </p:nvSpPr>
        <p:spPr>
          <a:xfrm>
            <a:off x="6233008" y="3611880"/>
            <a:ext cx="5391760" cy="1417320"/>
          </a:xfrm>
          <a:prstGeom prst="roundRect">
            <a:avLst>
              <a:gd name="adj" fmla="val 6452"/>
            </a:avLst>
          </a:prstGeom>
          <a:solidFill>
            <a:srgbClr val="ECEFFC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5" name="Shape 20"/>
          <p:cNvSpPr/>
          <p:nvPr/>
        </p:nvSpPr>
        <p:spPr>
          <a:xfrm>
            <a:off x="6507328" y="3886200"/>
            <a:ext cx="585216" cy="585216"/>
          </a:xfrm>
          <a:prstGeom prst="ellipse">
            <a:avLst/>
          </a:prstGeom>
          <a:solidFill>
            <a:srgbClr val="2438A8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6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9484" y="4038356"/>
            <a:ext cx="280904" cy="280904"/>
          </a:xfrm>
          <a:prstGeom prst="rect">
            <a:avLst/>
          </a:prstGeom>
        </p:spPr>
      </p:pic>
      <p:sp>
        <p:nvSpPr>
          <p:cNvPr id="27" name="Text 21"/>
          <p:cNvSpPr/>
          <p:nvPr/>
        </p:nvSpPr>
        <p:spPr>
          <a:xfrm>
            <a:off x="7257136" y="3886200"/>
            <a:ext cx="411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算力即国力</a:t>
            </a:r>
            <a:endParaRPr lang="en-US" sz="1400" dirty="0"/>
          </a:p>
        </p:txBody>
      </p:sp>
      <p:sp>
        <p:nvSpPr>
          <p:cNvPr id="28" name="Text 22"/>
          <p:cNvSpPr/>
          <p:nvPr/>
        </p:nvSpPr>
        <p:spPr>
          <a:xfrm>
            <a:off x="6507328" y="4636008"/>
            <a:ext cx="4843120" cy="2834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算力规模已成为衡量国家科技竞争力的重要指标。</a:t>
            </a:r>
            <a:endParaRPr lang="en-US" sz="1130" dirty="0"/>
          </a:p>
        </p:txBody>
      </p:sp>
      <p:sp>
        <p:nvSpPr>
          <p:cNvPr id="29" name="Text 23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第2章 · 人工智能概述</a:t>
            </a:r>
            <a:endParaRPr lang="en-US" sz="900" dirty="0"/>
          </a:p>
        </p:txBody>
      </p:sp>
      <p:sp>
        <p:nvSpPr>
          <p:cNvPr id="30" name="Text 24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22</a:t>
            </a:r>
            <a:endParaRPr lang="en-US" sz="900" dirty="0"/>
          </a:p>
        </p:txBody>
      </p:sp>
      <p:sp>
        <p:nvSpPr>
          <p:cNvPr id="31" name="Shape 25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3A56D4"/>
          </a:solidFill>
          <a:ln/>
        </p:spPr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bg>
      <p:bgPr>
        <a:solidFill>
          <a:srgbClr val="080A1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013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4663440"/>
            <a:ext cx="12191695" cy="2194560"/>
          </a:xfrm>
          <a:prstGeom prst="rect">
            <a:avLst/>
          </a:prstGeom>
          <a:solidFill>
            <a:srgbClr val="080A1A">
              <a:alpha val="82000"/>
            </a:srgbClr>
          </a:solidFill>
          <a:ln/>
        </p:spPr>
      </p:sp>
      <p:sp>
        <p:nvSpPr>
          <p:cNvPr id="4" name="Text 2"/>
          <p:cNvSpPr/>
          <p:nvPr/>
        </p:nvSpPr>
        <p:spPr>
          <a:xfrm>
            <a:off x="5669280" y="457200"/>
            <a:ext cx="6263640" cy="5943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30000" b="1" dirty="0">
                <a:solidFill>
                  <a:srgbClr val="2438A8">
                    <a:alpha val="16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06</a:t>
            </a:r>
            <a:endParaRPr lang="en-US" sz="30000" dirty="0"/>
          </a:p>
        </p:txBody>
      </p:sp>
      <p:sp>
        <p:nvSpPr>
          <p:cNvPr id="5" name="Shape 3"/>
          <p:cNvSpPr/>
          <p:nvPr/>
        </p:nvSpPr>
        <p:spPr>
          <a:xfrm>
            <a:off x="566928" y="1417320"/>
            <a:ext cx="164592" cy="164592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6" name="Text 4"/>
          <p:cNvSpPr/>
          <p:nvPr/>
        </p:nvSpPr>
        <p:spPr>
          <a:xfrm>
            <a:off x="841248" y="1307592"/>
            <a:ext cx="548640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7088E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SECTION  06 / 06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566928" y="1828800"/>
            <a:ext cx="6858000" cy="15544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4536"/>
              </a:lnSpc>
              <a:buNone/>
            </a:pPr>
            <a:r>
              <a:rPr lang="en-US" sz="42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应用领域与未来展望</a:t>
            </a:r>
            <a:endParaRPr lang="en-US" sz="4200" dirty="0"/>
          </a:p>
        </p:txBody>
      </p:sp>
      <p:sp>
        <p:nvSpPr>
          <p:cNvPr id="8" name="Text 6"/>
          <p:cNvSpPr/>
          <p:nvPr/>
        </p:nvSpPr>
        <p:spPr>
          <a:xfrm>
            <a:off x="566928" y="3154680"/>
            <a:ext cx="640080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7088E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Applications &amp; Outlook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566928" y="3703320"/>
            <a:ext cx="6126480" cy="8412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200"/>
              </a:lnSpc>
              <a:buNone/>
            </a:pPr>
            <a:r>
              <a:rPr lang="en-US" sz="1400" dirty="0">
                <a:solidFill>
                  <a:srgbClr val="CCD3E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人工智能正深刻重塑社会的方方面面，在带来巨大机遇的同时，也提出了新的挑战。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566928" y="4581144"/>
            <a:ext cx="54864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1170432" y="4581144"/>
            <a:ext cx="548640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dirty="0">
                <a:solidFill>
                  <a:srgbClr val="E6EA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赋能千行百业的广阔图景</a:t>
            </a:r>
            <a:endParaRPr lang="en-US" sz="1450" dirty="0"/>
          </a:p>
        </p:txBody>
      </p:sp>
      <p:sp>
        <p:nvSpPr>
          <p:cNvPr id="12" name="Text 10"/>
          <p:cNvSpPr/>
          <p:nvPr/>
        </p:nvSpPr>
        <p:spPr>
          <a:xfrm>
            <a:off x="566928" y="5093208"/>
            <a:ext cx="54864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1170432" y="5093208"/>
            <a:ext cx="548640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dirty="0">
                <a:solidFill>
                  <a:srgbClr val="E6EA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理性看待机遇、挑战与责任</a:t>
            </a:r>
            <a:endParaRPr lang="en-US" sz="1450" dirty="0"/>
          </a:p>
        </p:txBody>
      </p:sp>
      <p:sp>
        <p:nvSpPr>
          <p:cNvPr id="14" name="Shape 12"/>
          <p:cNvSpPr/>
          <p:nvPr/>
        </p:nvSpPr>
        <p:spPr>
          <a:xfrm>
            <a:off x="566928" y="6217920"/>
            <a:ext cx="109728" cy="109728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15" name="Shape 13"/>
          <p:cNvSpPr/>
          <p:nvPr/>
        </p:nvSpPr>
        <p:spPr>
          <a:xfrm>
            <a:off x="749808" y="6217920"/>
            <a:ext cx="109728" cy="109728"/>
          </a:xfrm>
          <a:prstGeom prst="ellipse">
            <a:avLst/>
          </a:prstGeom>
          <a:solidFill>
            <a:srgbClr val="7088EE"/>
          </a:solidFill>
          <a:ln/>
        </p:spPr>
      </p:sp>
      <p:sp>
        <p:nvSpPr>
          <p:cNvPr id="16" name="Shape 14"/>
          <p:cNvSpPr/>
          <p:nvPr/>
        </p:nvSpPr>
        <p:spPr>
          <a:xfrm>
            <a:off x="932688" y="6217920"/>
            <a:ext cx="109728" cy="109728"/>
          </a:xfrm>
          <a:prstGeom prst="ellipse">
            <a:avLst/>
          </a:prstGeom>
          <a:solidFill>
            <a:srgbClr val="12B5A6"/>
          </a:solidFill>
          <a:ln/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本章导览 · CONTENTS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本章内容结构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7088EE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12B5A6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536192"/>
            <a:ext cx="5391760" cy="914400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804672" y="1709928"/>
            <a:ext cx="566928" cy="566928"/>
          </a:xfrm>
          <a:prstGeom prst="roundRect">
            <a:avLst>
              <a:gd name="adj" fmla="val 28000"/>
            </a:avLst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10" name="Text 8"/>
          <p:cNvSpPr/>
          <p:nvPr/>
        </p:nvSpPr>
        <p:spPr>
          <a:xfrm>
            <a:off x="804672" y="1709928"/>
            <a:ext cx="566928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852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</a:t>
            </a:r>
            <a:endParaRPr lang="en-US" sz="2852" dirty="0"/>
          </a:p>
        </p:txBody>
      </p:sp>
      <p:sp>
        <p:nvSpPr>
          <p:cNvPr id="11" name="Text 9"/>
          <p:cNvSpPr/>
          <p:nvPr/>
        </p:nvSpPr>
        <p:spPr>
          <a:xfrm>
            <a:off x="1536192" y="1682496"/>
            <a:ext cx="422132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人工智能的定义</a:t>
            </a:r>
            <a:endParaRPr lang="en-US" sz="1450" dirty="0"/>
          </a:p>
        </p:txBody>
      </p:sp>
      <p:sp>
        <p:nvSpPr>
          <p:cNvPr id="12" name="Text 10"/>
          <p:cNvSpPr/>
          <p:nvPr/>
        </p:nvSpPr>
        <p:spPr>
          <a:xfrm>
            <a:off x="1536192" y="2048256"/>
            <a:ext cx="4221328" cy="3108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300"/>
              </a:lnSpc>
              <a:buNone/>
            </a:pPr>
            <a:r>
              <a:rPr lang="en-US" sz="105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多学者视角与两个维度</a:t>
            </a:r>
            <a:endParaRPr lang="en-US" sz="1050" dirty="0"/>
          </a:p>
        </p:txBody>
      </p:sp>
      <p:sp>
        <p:nvSpPr>
          <p:cNvPr id="13" name="Shape 11"/>
          <p:cNvSpPr/>
          <p:nvPr/>
        </p:nvSpPr>
        <p:spPr>
          <a:xfrm>
            <a:off x="6233008" y="1536192"/>
            <a:ext cx="5391760" cy="914400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4" name="Shape 12"/>
          <p:cNvSpPr/>
          <p:nvPr/>
        </p:nvSpPr>
        <p:spPr>
          <a:xfrm>
            <a:off x="6470752" y="1709928"/>
            <a:ext cx="566928" cy="566928"/>
          </a:xfrm>
          <a:prstGeom prst="roundRect">
            <a:avLst>
              <a:gd name="adj" fmla="val 28000"/>
            </a:avLst>
          </a:prstGeom>
          <a:solidFill>
            <a:srgbClr val="2438A8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15" name="Text 13"/>
          <p:cNvSpPr/>
          <p:nvPr/>
        </p:nvSpPr>
        <p:spPr>
          <a:xfrm>
            <a:off x="6470752" y="1709928"/>
            <a:ext cx="566928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852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</a:t>
            </a:r>
            <a:endParaRPr lang="en-US" sz="2852" dirty="0"/>
          </a:p>
        </p:txBody>
      </p:sp>
      <p:sp>
        <p:nvSpPr>
          <p:cNvPr id="16" name="Text 14"/>
          <p:cNvSpPr/>
          <p:nvPr/>
        </p:nvSpPr>
        <p:spPr>
          <a:xfrm>
            <a:off x="7202272" y="1682496"/>
            <a:ext cx="422132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人工智能的发展历程</a:t>
            </a:r>
            <a:endParaRPr lang="en-US" sz="1450" dirty="0"/>
          </a:p>
        </p:txBody>
      </p:sp>
      <p:sp>
        <p:nvSpPr>
          <p:cNvPr id="17" name="Text 15"/>
          <p:cNvSpPr/>
          <p:nvPr/>
        </p:nvSpPr>
        <p:spPr>
          <a:xfrm>
            <a:off x="7202272" y="2048256"/>
            <a:ext cx="4221328" cy="3108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300"/>
              </a:lnSpc>
              <a:buNone/>
            </a:pPr>
            <a:r>
              <a:rPr lang="en-US" sz="105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从图灵测试到大模型时代</a:t>
            </a:r>
            <a:endParaRPr lang="en-US" sz="1050" dirty="0"/>
          </a:p>
        </p:txBody>
      </p:sp>
      <p:sp>
        <p:nvSpPr>
          <p:cNvPr id="18" name="Shape 16"/>
          <p:cNvSpPr/>
          <p:nvPr/>
        </p:nvSpPr>
        <p:spPr>
          <a:xfrm>
            <a:off x="566928" y="2688336"/>
            <a:ext cx="5391760" cy="914400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9" name="Shape 17"/>
          <p:cNvSpPr/>
          <p:nvPr/>
        </p:nvSpPr>
        <p:spPr>
          <a:xfrm>
            <a:off x="804672" y="2862072"/>
            <a:ext cx="566928" cy="566928"/>
          </a:xfrm>
          <a:prstGeom prst="roundRect">
            <a:avLst>
              <a:gd name="adj" fmla="val 28000"/>
            </a:avLst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20" name="Text 18"/>
          <p:cNvSpPr/>
          <p:nvPr/>
        </p:nvSpPr>
        <p:spPr>
          <a:xfrm>
            <a:off x="804672" y="2862072"/>
            <a:ext cx="566928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852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3</a:t>
            </a:r>
            <a:endParaRPr lang="en-US" sz="2852" dirty="0"/>
          </a:p>
        </p:txBody>
      </p:sp>
      <p:sp>
        <p:nvSpPr>
          <p:cNvPr id="21" name="Text 19"/>
          <p:cNvSpPr/>
          <p:nvPr/>
        </p:nvSpPr>
        <p:spPr>
          <a:xfrm>
            <a:off x="1536192" y="2834640"/>
            <a:ext cx="422132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人工智能的三大流派</a:t>
            </a:r>
            <a:endParaRPr lang="en-US" sz="1450" dirty="0"/>
          </a:p>
        </p:txBody>
      </p:sp>
      <p:sp>
        <p:nvSpPr>
          <p:cNvPr id="22" name="Text 20"/>
          <p:cNvSpPr/>
          <p:nvPr/>
        </p:nvSpPr>
        <p:spPr>
          <a:xfrm>
            <a:off x="1536192" y="3200400"/>
            <a:ext cx="4221328" cy="3108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300"/>
              </a:lnSpc>
              <a:buNone/>
            </a:pPr>
            <a:r>
              <a:rPr lang="en-US" sz="105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符号 / 连接 / 行为主义</a:t>
            </a:r>
            <a:endParaRPr lang="en-US" sz="1050" dirty="0"/>
          </a:p>
        </p:txBody>
      </p:sp>
      <p:sp>
        <p:nvSpPr>
          <p:cNvPr id="23" name="Shape 21"/>
          <p:cNvSpPr/>
          <p:nvPr/>
        </p:nvSpPr>
        <p:spPr>
          <a:xfrm>
            <a:off x="6233008" y="2688336"/>
            <a:ext cx="5391760" cy="914400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4" name="Shape 22"/>
          <p:cNvSpPr/>
          <p:nvPr/>
        </p:nvSpPr>
        <p:spPr>
          <a:xfrm>
            <a:off x="6470752" y="2862072"/>
            <a:ext cx="566928" cy="566928"/>
          </a:xfrm>
          <a:prstGeom prst="roundRect">
            <a:avLst>
              <a:gd name="adj" fmla="val 28000"/>
            </a:avLst>
          </a:prstGeom>
          <a:solidFill>
            <a:srgbClr val="2438A8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25" name="Text 23"/>
          <p:cNvSpPr/>
          <p:nvPr/>
        </p:nvSpPr>
        <p:spPr>
          <a:xfrm>
            <a:off x="6470752" y="2862072"/>
            <a:ext cx="566928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852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4</a:t>
            </a:r>
            <a:endParaRPr lang="en-US" sz="2852" dirty="0"/>
          </a:p>
        </p:txBody>
      </p:sp>
      <p:sp>
        <p:nvSpPr>
          <p:cNvPr id="26" name="Text 24"/>
          <p:cNvSpPr/>
          <p:nvPr/>
        </p:nvSpPr>
        <p:spPr>
          <a:xfrm>
            <a:off x="7202272" y="2834640"/>
            <a:ext cx="422132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人工智能的层次与分类</a:t>
            </a:r>
            <a:endParaRPr lang="en-US" sz="1450" dirty="0"/>
          </a:p>
        </p:txBody>
      </p:sp>
      <p:sp>
        <p:nvSpPr>
          <p:cNvPr id="27" name="Text 25"/>
          <p:cNvSpPr/>
          <p:nvPr/>
        </p:nvSpPr>
        <p:spPr>
          <a:xfrm>
            <a:off x="7202272" y="3200400"/>
            <a:ext cx="4221328" cy="3108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300"/>
              </a:lnSpc>
              <a:buNone/>
            </a:pPr>
            <a:r>
              <a:rPr lang="en-US" sz="105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能力强弱与智能层级</a:t>
            </a:r>
            <a:endParaRPr lang="en-US" sz="1050" dirty="0"/>
          </a:p>
        </p:txBody>
      </p:sp>
      <p:sp>
        <p:nvSpPr>
          <p:cNvPr id="28" name="Shape 26"/>
          <p:cNvSpPr/>
          <p:nvPr/>
        </p:nvSpPr>
        <p:spPr>
          <a:xfrm>
            <a:off x="566928" y="3840480"/>
            <a:ext cx="5391760" cy="914400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9" name="Shape 27"/>
          <p:cNvSpPr/>
          <p:nvPr/>
        </p:nvSpPr>
        <p:spPr>
          <a:xfrm>
            <a:off x="804672" y="4014216"/>
            <a:ext cx="566928" cy="566928"/>
          </a:xfrm>
          <a:prstGeom prst="roundRect">
            <a:avLst>
              <a:gd name="adj" fmla="val 28000"/>
            </a:avLst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30" name="Text 28"/>
          <p:cNvSpPr/>
          <p:nvPr/>
        </p:nvSpPr>
        <p:spPr>
          <a:xfrm>
            <a:off x="804672" y="4014216"/>
            <a:ext cx="566928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852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5</a:t>
            </a:r>
            <a:endParaRPr lang="en-US" sz="2852" dirty="0"/>
          </a:p>
        </p:txBody>
      </p:sp>
      <p:sp>
        <p:nvSpPr>
          <p:cNvPr id="31" name="Text 29"/>
          <p:cNvSpPr/>
          <p:nvPr/>
        </p:nvSpPr>
        <p:spPr>
          <a:xfrm>
            <a:off x="1536192" y="3986784"/>
            <a:ext cx="422132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人工智能的核心要素</a:t>
            </a:r>
            <a:endParaRPr lang="en-US" sz="1450" dirty="0"/>
          </a:p>
        </p:txBody>
      </p:sp>
      <p:sp>
        <p:nvSpPr>
          <p:cNvPr id="32" name="Text 30"/>
          <p:cNvSpPr/>
          <p:nvPr/>
        </p:nvSpPr>
        <p:spPr>
          <a:xfrm>
            <a:off x="1536192" y="4352544"/>
            <a:ext cx="4221328" cy="3108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300"/>
              </a:lnSpc>
              <a:buNone/>
            </a:pPr>
            <a:r>
              <a:rPr lang="en-US" sz="105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 / 算力 / 算法 / 场景</a:t>
            </a:r>
            <a:endParaRPr lang="en-US" sz="1050" dirty="0"/>
          </a:p>
        </p:txBody>
      </p:sp>
      <p:sp>
        <p:nvSpPr>
          <p:cNvPr id="33" name="Shape 31"/>
          <p:cNvSpPr/>
          <p:nvPr/>
        </p:nvSpPr>
        <p:spPr>
          <a:xfrm>
            <a:off x="6233008" y="3840480"/>
            <a:ext cx="5391760" cy="914400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34" name="Shape 32"/>
          <p:cNvSpPr/>
          <p:nvPr/>
        </p:nvSpPr>
        <p:spPr>
          <a:xfrm>
            <a:off x="6470752" y="4014216"/>
            <a:ext cx="566928" cy="566928"/>
          </a:xfrm>
          <a:prstGeom prst="roundRect">
            <a:avLst>
              <a:gd name="adj" fmla="val 28000"/>
            </a:avLst>
          </a:prstGeom>
          <a:solidFill>
            <a:srgbClr val="2438A8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35" name="Text 33"/>
          <p:cNvSpPr/>
          <p:nvPr/>
        </p:nvSpPr>
        <p:spPr>
          <a:xfrm>
            <a:off x="6470752" y="4014216"/>
            <a:ext cx="566928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852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6</a:t>
            </a:r>
            <a:endParaRPr lang="en-US" sz="2852" dirty="0"/>
          </a:p>
        </p:txBody>
      </p:sp>
      <p:sp>
        <p:nvSpPr>
          <p:cNvPr id="36" name="Text 34"/>
          <p:cNvSpPr/>
          <p:nvPr/>
        </p:nvSpPr>
        <p:spPr>
          <a:xfrm>
            <a:off x="7202272" y="3986784"/>
            <a:ext cx="422132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应用领域与未来展望</a:t>
            </a:r>
            <a:endParaRPr lang="en-US" sz="1450" dirty="0"/>
          </a:p>
        </p:txBody>
      </p:sp>
      <p:sp>
        <p:nvSpPr>
          <p:cNvPr id="37" name="Text 35"/>
          <p:cNvSpPr/>
          <p:nvPr/>
        </p:nvSpPr>
        <p:spPr>
          <a:xfrm>
            <a:off x="7202272" y="4352544"/>
            <a:ext cx="4221328" cy="3108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300"/>
              </a:lnSpc>
              <a:buNone/>
            </a:pPr>
            <a:r>
              <a:rPr lang="en-US" sz="105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赋能千行百业与社会影响</a:t>
            </a:r>
            <a:endParaRPr lang="en-US" sz="1050" dirty="0"/>
          </a:p>
        </p:txBody>
      </p:sp>
      <p:sp>
        <p:nvSpPr>
          <p:cNvPr id="38" name="Text 36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第2章 · 人工智能概述</a:t>
            </a:r>
            <a:endParaRPr lang="en-US" sz="900" dirty="0"/>
          </a:p>
        </p:txBody>
      </p:sp>
      <p:sp>
        <p:nvSpPr>
          <p:cNvPr id="39" name="Text 37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</a:t>
            </a:r>
            <a:endParaRPr lang="en-US" sz="900" dirty="0"/>
          </a:p>
        </p:txBody>
      </p:sp>
      <p:sp>
        <p:nvSpPr>
          <p:cNvPr id="40" name="Shape 38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3A56D4"/>
          </a:solidFill>
          <a:ln/>
        </p:spPr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应用图景 · LANDSCAPE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AI 赋能千行百业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7088EE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12B5A6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481328"/>
            <a:ext cx="3503066" cy="1554480"/>
          </a:xfrm>
          <a:prstGeom prst="roundRect">
            <a:avLst>
              <a:gd name="adj" fmla="val 588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841248" y="1755648"/>
            <a:ext cx="585216" cy="585216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404" y="1907804"/>
            <a:ext cx="280904" cy="280904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1591056" y="1755648"/>
            <a:ext cx="2222906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智慧医疗</a:t>
            </a:r>
            <a:endParaRPr lang="en-US" sz="1400" dirty="0"/>
          </a:p>
        </p:txBody>
      </p:sp>
      <p:sp>
        <p:nvSpPr>
          <p:cNvPr id="12" name="Text 9"/>
          <p:cNvSpPr/>
          <p:nvPr/>
        </p:nvSpPr>
        <p:spPr>
          <a:xfrm>
            <a:off x="841248" y="2505456"/>
            <a:ext cx="2954426" cy="4206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医学影像辅助诊断、智能药物研发、个性化健康管理。</a:t>
            </a:r>
            <a:endParaRPr lang="en-US" sz="1130" dirty="0"/>
          </a:p>
        </p:txBody>
      </p:sp>
      <p:sp>
        <p:nvSpPr>
          <p:cNvPr id="13" name="Shape 10"/>
          <p:cNvSpPr/>
          <p:nvPr/>
        </p:nvSpPr>
        <p:spPr>
          <a:xfrm>
            <a:off x="4344314" y="1481328"/>
            <a:ext cx="3503066" cy="1554480"/>
          </a:xfrm>
          <a:prstGeom prst="roundRect">
            <a:avLst>
              <a:gd name="adj" fmla="val 5882"/>
            </a:avLst>
          </a:prstGeom>
          <a:solidFill>
            <a:srgbClr val="ECEFFC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4" name="Shape 11"/>
          <p:cNvSpPr/>
          <p:nvPr/>
        </p:nvSpPr>
        <p:spPr>
          <a:xfrm>
            <a:off x="4618634" y="1755648"/>
            <a:ext cx="585216" cy="585216"/>
          </a:xfrm>
          <a:prstGeom prst="ellipse">
            <a:avLst/>
          </a:prstGeom>
          <a:solidFill>
            <a:srgbClr val="2438A8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0791" y="1907804"/>
            <a:ext cx="280904" cy="280904"/>
          </a:xfrm>
          <a:prstGeom prst="rect">
            <a:avLst/>
          </a:prstGeom>
        </p:spPr>
      </p:pic>
      <p:sp>
        <p:nvSpPr>
          <p:cNvPr id="16" name="Text 12"/>
          <p:cNvSpPr/>
          <p:nvPr/>
        </p:nvSpPr>
        <p:spPr>
          <a:xfrm>
            <a:off x="5368442" y="1755648"/>
            <a:ext cx="2222906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智能金融</a:t>
            </a:r>
            <a:endParaRPr lang="en-US" sz="1400" dirty="0"/>
          </a:p>
        </p:txBody>
      </p:sp>
      <p:sp>
        <p:nvSpPr>
          <p:cNvPr id="17" name="Text 13"/>
          <p:cNvSpPr/>
          <p:nvPr/>
        </p:nvSpPr>
        <p:spPr>
          <a:xfrm>
            <a:off x="4618634" y="2505456"/>
            <a:ext cx="2954426" cy="4206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风险控制、智能投顾、反欺诈与精准营销。</a:t>
            </a:r>
            <a:endParaRPr lang="en-US" sz="1130" dirty="0"/>
          </a:p>
        </p:txBody>
      </p:sp>
      <p:sp>
        <p:nvSpPr>
          <p:cNvPr id="18" name="Shape 14"/>
          <p:cNvSpPr/>
          <p:nvPr/>
        </p:nvSpPr>
        <p:spPr>
          <a:xfrm>
            <a:off x="8121701" y="1481328"/>
            <a:ext cx="3503066" cy="1554480"/>
          </a:xfrm>
          <a:prstGeom prst="roundRect">
            <a:avLst>
              <a:gd name="adj" fmla="val 588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9" name="Shape 15"/>
          <p:cNvSpPr/>
          <p:nvPr/>
        </p:nvSpPr>
        <p:spPr>
          <a:xfrm>
            <a:off x="8396021" y="1755648"/>
            <a:ext cx="585216" cy="585216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8177" y="1907804"/>
            <a:ext cx="280904" cy="280904"/>
          </a:xfrm>
          <a:prstGeom prst="rect">
            <a:avLst/>
          </a:prstGeom>
        </p:spPr>
      </p:pic>
      <p:sp>
        <p:nvSpPr>
          <p:cNvPr id="21" name="Text 16"/>
          <p:cNvSpPr/>
          <p:nvPr/>
        </p:nvSpPr>
        <p:spPr>
          <a:xfrm>
            <a:off x="9145829" y="1755648"/>
            <a:ext cx="2222906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智能交通</a:t>
            </a:r>
            <a:endParaRPr lang="en-US" sz="1400" dirty="0"/>
          </a:p>
        </p:txBody>
      </p:sp>
      <p:sp>
        <p:nvSpPr>
          <p:cNvPr id="22" name="Text 17"/>
          <p:cNvSpPr/>
          <p:nvPr/>
        </p:nvSpPr>
        <p:spPr>
          <a:xfrm>
            <a:off x="8396021" y="2505456"/>
            <a:ext cx="2954426" cy="4206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自动驾驶、智慧信号灯、城市交通大脑。</a:t>
            </a:r>
            <a:endParaRPr lang="en-US" sz="1130" dirty="0"/>
          </a:p>
        </p:txBody>
      </p:sp>
      <p:sp>
        <p:nvSpPr>
          <p:cNvPr id="23" name="Shape 18"/>
          <p:cNvSpPr/>
          <p:nvPr/>
        </p:nvSpPr>
        <p:spPr>
          <a:xfrm>
            <a:off x="566928" y="3291840"/>
            <a:ext cx="3503066" cy="1554480"/>
          </a:xfrm>
          <a:prstGeom prst="roundRect">
            <a:avLst>
              <a:gd name="adj" fmla="val 5882"/>
            </a:avLst>
          </a:prstGeom>
          <a:solidFill>
            <a:srgbClr val="ECEFFC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4" name="Shape 19"/>
          <p:cNvSpPr/>
          <p:nvPr/>
        </p:nvSpPr>
        <p:spPr>
          <a:xfrm>
            <a:off x="841248" y="3566160"/>
            <a:ext cx="585216" cy="585216"/>
          </a:xfrm>
          <a:prstGeom prst="ellipse">
            <a:avLst/>
          </a:prstGeom>
          <a:solidFill>
            <a:srgbClr val="2438A8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5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3404" y="3718316"/>
            <a:ext cx="280904" cy="280904"/>
          </a:xfrm>
          <a:prstGeom prst="rect">
            <a:avLst/>
          </a:prstGeom>
        </p:spPr>
      </p:pic>
      <p:sp>
        <p:nvSpPr>
          <p:cNvPr id="26" name="Text 20"/>
          <p:cNvSpPr/>
          <p:nvPr/>
        </p:nvSpPr>
        <p:spPr>
          <a:xfrm>
            <a:off x="1591056" y="3566160"/>
            <a:ext cx="2222906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智慧教育</a:t>
            </a:r>
            <a:endParaRPr lang="en-US" sz="1400" dirty="0"/>
          </a:p>
        </p:txBody>
      </p:sp>
      <p:sp>
        <p:nvSpPr>
          <p:cNvPr id="27" name="Text 21"/>
          <p:cNvSpPr/>
          <p:nvPr/>
        </p:nvSpPr>
        <p:spPr>
          <a:xfrm>
            <a:off x="841248" y="4315968"/>
            <a:ext cx="2954426" cy="4206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因材施教、智能批改、学习路径个性化推荐。</a:t>
            </a:r>
            <a:endParaRPr lang="en-US" sz="1130" dirty="0"/>
          </a:p>
        </p:txBody>
      </p:sp>
      <p:sp>
        <p:nvSpPr>
          <p:cNvPr id="28" name="Shape 22"/>
          <p:cNvSpPr/>
          <p:nvPr/>
        </p:nvSpPr>
        <p:spPr>
          <a:xfrm>
            <a:off x="4344314" y="3291840"/>
            <a:ext cx="3503066" cy="1554480"/>
          </a:xfrm>
          <a:prstGeom prst="roundRect">
            <a:avLst>
              <a:gd name="adj" fmla="val 588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9" name="Shape 23"/>
          <p:cNvSpPr/>
          <p:nvPr/>
        </p:nvSpPr>
        <p:spPr>
          <a:xfrm>
            <a:off x="4618634" y="3566160"/>
            <a:ext cx="585216" cy="585216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30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0791" y="3718316"/>
            <a:ext cx="280904" cy="280904"/>
          </a:xfrm>
          <a:prstGeom prst="rect">
            <a:avLst/>
          </a:prstGeom>
        </p:spPr>
      </p:pic>
      <p:sp>
        <p:nvSpPr>
          <p:cNvPr id="31" name="Text 24"/>
          <p:cNvSpPr/>
          <p:nvPr/>
        </p:nvSpPr>
        <p:spPr>
          <a:xfrm>
            <a:off x="5368442" y="3566160"/>
            <a:ext cx="2222906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智能制造</a:t>
            </a:r>
            <a:endParaRPr lang="en-US" sz="1400" dirty="0"/>
          </a:p>
        </p:txBody>
      </p:sp>
      <p:sp>
        <p:nvSpPr>
          <p:cNvPr id="32" name="Text 25"/>
          <p:cNvSpPr/>
          <p:nvPr/>
        </p:nvSpPr>
        <p:spPr>
          <a:xfrm>
            <a:off x="4618634" y="4315968"/>
            <a:ext cx="2954426" cy="4206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质量检测、预测性维护、柔性生产调度。</a:t>
            </a:r>
            <a:endParaRPr lang="en-US" sz="1130" dirty="0"/>
          </a:p>
        </p:txBody>
      </p:sp>
      <p:sp>
        <p:nvSpPr>
          <p:cNvPr id="33" name="Shape 26"/>
          <p:cNvSpPr/>
          <p:nvPr/>
        </p:nvSpPr>
        <p:spPr>
          <a:xfrm>
            <a:off x="8121701" y="3291840"/>
            <a:ext cx="3503066" cy="1554480"/>
          </a:xfrm>
          <a:prstGeom prst="roundRect">
            <a:avLst>
              <a:gd name="adj" fmla="val 5882"/>
            </a:avLst>
          </a:prstGeom>
          <a:solidFill>
            <a:srgbClr val="ECEFFC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34" name="Shape 27"/>
          <p:cNvSpPr/>
          <p:nvPr/>
        </p:nvSpPr>
        <p:spPr>
          <a:xfrm>
            <a:off x="8396021" y="3566160"/>
            <a:ext cx="585216" cy="585216"/>
          </a:xfrm>
          <a:prstGeom prst="ellipse">
            <a:avLst/>
          </a:prstGeom>
          <a:solidFill>
            <a:srgbClr val="2438A8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35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48177" y="3718316"/>
            <a:ext cx="280904" cy="280904"/>
          </a:xfrm>
          <a:prstGeom prst="rect">
            <a:avLst/>
          </a:prstGeom>
        </p:spPr>
      </p:pic>
      <p:sp>
        <p:nvSpPr>
          <p:cNvPr id="36" name="Text 28"/>
          <p:cNvSpPr/>
          <p:nvPr/>
        </p:nvSpPr>
        <p:spPr>
          <a:xfrm>
            <a:off x="9145829" y="3566160"/>
            <a:ext cx="2222906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智慧城市</a:t>
            </a:r>
            <a:endParaRPr lang="en-US" sz="1400" dirty="0"/>
          </a:p>
        </p:txBody>
      </p:sp>
      <p:sp>
        <p:nvSpPr>
          <p:cNvPr id="37" name="Text 29"/>
          <p:cNvSpPr/>
          <p:nvPr/>
        </p:nvSpPr>
        <p:spPr>
          <a:xfrm>
            <a:off x="8396021" y="4315968"/>
            <a:ext cx="2954426" cy="4206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城市治理、环境监测、公共安全与便民服务。</a:t>
            </a:r>
            <a:endParaRPr lang="en-US" sz="1130" dirty="0"/>
          </a:p>
        </p:txBody>
      </p:sp>
      <p:sp>
        <p:nvSpPr>
          <p:cNvPr id="38" name="Text 30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第2章 · 人工智能概述</a:t>
            </a:r>
            <a:endParaRPr lang="en-US" sz="900" dirty="0"/>
          </a:p>
        </p:txBody>
      </p:sp>
      <p:sp>
        <p:nvSpPr>
          <p:cNvPr id="39" name="Text 31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23</a:t>
            </a:r>
            <a:endParaRPr lang="en-US" sz="900" dirty="0"/>
          </a:p>
        </p:txBody>
      </p:sp>
      <p:sp>
        <p:nvSpPr>
          <p:cNvPr id="40" name="Shape 32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3A56D4"/>
          </a:solidFill>
          <a:ln/>
        </p:spPr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未来展望 · OUTLOOK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机遇与挑战并存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7088EE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12B5A6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481328"/>
            <a:ext cx="5373472" cy="4809744"/>
          </a:xfrm>
          <a:prstGeom prst="roundRect">
            <a:avLst>
              <a:gd name="adj" fmla="val 1901"/>
            </a:avLst>
          </a:prstGeom>
          <a:solidFill>
            <a:srgbClr val="FFFFFF"/>
          </a:solidFill>
          <a:ln/>
          <a:effectLst>
            <a:outerShdw sx="100000" sy="100000" kx="0" ky="0" algn="bl" rotWithShape="0" blurRad="88900" dist="25400" dir="5400000">
              <a:srgbClr val="3A3A3A">
                <a:alpha val="12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859536" y="1792224"/>
            <a:ext cx="585216" cy="585216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1692" y="1944380"/>
            <a:ext cx="280904" cy="280904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1591056" y="1828800"/>
            <a:ext cx="409331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发展机遇</a:t>
            </a:r>
            <a:endParaRPr lang="en-US" sz="1600" dirty="0"/>
          </a:p>
        </p:txBody>
      </p:sp>
      <p:sp>
        <p:nvSpPr>
          <p:cNvPr id="12" name="Text 9"/>
          <p:cNvSpPr/>
          <p:nvPr/>
        </p:nvSpPr>
        <p:spPr>
          <a:xfrm>
            <a:off x="877824" y="2578608"/>
            <a:ext cx="4751680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50" i="1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Opportunities</a:t>
            </a:r>
            <a:endParaRPr lang="en-US" sz="1150" dirty="0"/>
          </a:p>
        </p:txBody>
      </p:sp>
      <p:sp>
        <p:nvSpPr>
          <p:cNvPr id="13" name="Text 10"/>
          <p:cNvSpPr/>
          <p:nvPr/>
        </p:nvSpPr>
        <p:spPr>
          <a:xfrm>
            <a:off x="877824" y="2999232"/>
            <a:ext cx="4751680" cy="3108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解放生产力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将人类从重复性劳动中解放，专注创造性工作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突破认知边界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加速科学发现，攻克医疗、气候等重大难题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普惠社会服务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让优质教育、医疗资源惠及更广泛人群</a:t>
            </a:r>
            <a:endParaRPr lang="en-US" sz="1200" dirty="0"/>
          </a:p>
        </p:txBody>
      </p:sp>
      <p:sp>
        <p:nvSpPr>
          <p:cNvPr id="14" name="Shape 11"/>
          <p:cNvSpPr/>
          <p:nvPr/>
        </p:nvSpPr>
        <p:spPr>
          <a:xfrm>
            <a:off x="6251296" y="1481328"/>
            <a:ext cx="5373472" cy="4809744"/>
          </a:xfrm>
          <a:prstGeom prst="roundRect">
            <a:avLst>
              <a:gd name="adj" fmla="val 1901"/>
            </a:avLst>
          </a:prstGeom>
          <a:solidFill>
            <a:srgbClr val="10132C"/>
          </a:solidFill>
          <a:ln/>
          <a:effectLst>
            <a:outerShdw sx="100000" sy="100000" kx="0" ky="0" algn="bl" rotWithShape="0" blurRad="88900" dist="25400" dir="5400000">
              <a:srgbClr val="3A3A3A">
                <a:alpha val="12000"/>
              </a:srgbClr>
            </a:outerShdw>
          </a:effectLst>
        </p:spPr>
      </p:sp>
      <p:sp>
        <p:nvSpPr>
          <p:cNvPr id="15" name="Shape 12"/>
          <p:cNvSpPr/>
          <p:nvPr/>
        </p:nvSpPr>
        <p:spPr>
          <a:xfrm>
            <a:off x="6543904" y="1792224"/>
            <a:ext cx="585216" cy="585216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6060" y="1944380"/>
            <a:ext cx="280904" cy="280904"/>
          </a:xfrm>
          <a:prstGeom prst="rect">
            <a:avLst/>
          </a:prstGeom>
        </p:spPr>
      </p:pic>
      <p:sp>
        <p:nvSpPr>
          <p:cNvPr id="17" name="Text 13"/>
          <p:cNvSpPr/>
          <p:nvPr/>
        </p:nvSpPr>
        <p:spPr>
          <a:xfrm>
            <a:off x="7275424" y="1828800"/>
            <a:ext cx="409331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现实挑战</a:t>
            </a:r>
            <a:endParaRPr lang="en-US" sz="1600" dirty="0"/>
          </a:p>
        </p:txBody>
      </p:sp>
      <p:sp>
        <p:nvSpPr>
          <p:cNvPr id="18" name="Text 14"/>
          <p:cNvSpPr/>
          <p:nvPr/>
        </p:nvSpPr>
        <p:spPr>
          <a:xfrm>
            <a:off x="6562192" y="2578608"/>
            <a:ext cx="4751680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50" i="1" dirty="0">
                <a:solidFill>
                  <a:srgbClr val="7088E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Challenges</a:t>
            </a:r>
            <a:endParaRPr lang="en-US" sz="1150" dirty="0"/>
          </a:p>
        </p:txBody>
      </p:sp>
      <p:sp>
        <p:nvSpPr>
          <p:cNvPr id="19" name="Text 15"/>
          <p:cNvSpPr/>
          <p:nvPr/>
        </p:nvSpPr>
        <p:spPr>
          <a:xfrm>
            <a:off x="6562192" y="2999232"/>
            <a:ext cx="4751680" cy="3108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b="1" dirty="0">
                <a:solidFill>
                  <a:srgbClr val="7088E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就业结构冲击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D8DEE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部分岗位被替代，倒逼劳动力技能转型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b="1" dirty="0">
                <a:solidFill>
                  <a:srgbClr val="7088E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伦理与隐私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D8DEE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数据滥用、算法偏见、责任归属等问题凸显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b="1" dirty="0">
                <a:solidFill>
                  <a:srgbClr val="7088E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安全与可控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D8DEE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需建立治理框架，确保 AI 安全、可靠、向善</a:t>
            </a:r>
            <a:endParaRPr lang="en-US" sz="1200" dirty="0"/>
          </a:p>
        </p:txBody>
      </p:sp>
      <p:sp>
        <p:nvSpPr>
          <p:cNvPr id="20" name="Text 16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第2章 · 人工智能概述</a:t>
            </a:r>
            <a:endParaRPr lang="en-US" sz="900" dirty="0"/>
          </a:p>
        </p:txBody>
      </p:sp>
      <p:sp>
        <p:nvSpPr>
          <p:cNvPr id="21" name="Text 17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24</a:t>
            </a:r>
            <a:endParaRPr lang="en-US" sz="900" dirty="0"/>
          </a:p>
        </p:txBody>
      </p:sp>
      <p:sp>
        <p:nvSpPr>
          <p:cNvPr id="22" name="Shape 18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3A56D4"/>
          </a:solidFill>
          <a:ln/>
        </p:spPr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应用速览 · LANDSCAPE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AI 赋能千行百业（应用速览）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7088EE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12B5A6"/>
          </a:solidFill>
          <a:ln/>
        </p:spPr>
      </p:sp>
      <p:sp>
        <p:nvSpPr>
          <p:cNvPr id="8" name="Text 6"/>
          <p:cNvSpPr/>
          <p:nvPr/>
        </p:nvSpPr>
        <p:spPr>
          <a:xfrm>
            <a:off x="566928" y="1463040"/>
            <a:ext cx="11057839" cy="5120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800"/>
              </a:lnSpc>
              <a:buNone/>
            </a:pPr>
            <a:r>
              <a:rPr lang="en-US" sz="125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人工智能正深入渗透到社会的各个角落，为传统行业注入全新动能。</a:t>
            </a:r>
            <a:endParaRPr lang="en-US" sz="1250" dirty="0"/>
          </a:p>
        </p:txBody>
      </p:sp>
      <p:graphicFrame>
        <p:nvGraphicFramePr>
          <p:cNvPr id="33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66928" y="2029968"/>
          <a:ext cx="11057839" cy="914400"/>
        </p:xfrm>
        <a:graphic>
          <a:graphicData uri="http://schemas.openxmlformats.org/drawingml/2006/table">
            <a:tbl>
              <a:tblPr/>
              <a:tblGrid>
                <a:gridCol w="2103120"/>
                <a:gridCol w="4114800"/>
                <a:gridCol w="4123944"/>
              </a:tblGrid>
              <a:tr h="444137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50" b="1" dirty="0">
                          <a:solidFill>
                            <a:srgbClr val="FFFFFF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行业领域</a:t>
                      </a:r>
                      <a:endParaRPr lang="en-US" sz="12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A56D4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50" b="1" dirty="0">
                          <a:solidFill>
                            <a:srgbClr val="FFFFFF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典型应用</a:t>
                      </a:r>
                      <a:endParaRPr lang="en-US" sz="12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A56D4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50" b="1" dirty="0">
                          <a:solidFill>
                            <a:srgbClr val="FFFFFF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创造的价值</a:t>
                      </a:r>
                      <a:endParaRPr lang="en-US" sz="12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A56D4"/>
                    </a:solidFill>
                  </a:tcPr>
                </a:tc>
              </a:tr>
              <a:tr h="444137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B2236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医疗健康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B2236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辅助诊断、药物研发、健康管理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B2236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提升诊疗效率与准确率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44137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B2236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金融科技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3FA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B2236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智能风控、量化交易、智能投顾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3FA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B2236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防范风险，提升服务效率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3FA"/>
                    </a:solidFill>
                  </a:tcPr>
                </a:tc>
              </a:tr>
              <a:tr h="444137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B2236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智能交通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B2236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自动驾驶、智慧信控、路径优化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B2236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缓解拥堵，保障出行安全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44137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B2236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智能制造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3FA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B2236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质量检测、预测性维护、柔性生产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3FA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B2236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降本增效，迈向智能工厂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3FA"/>
                    </a:solidFill>
                  </a:tcPr>
                </a:tc>
              </a:tr>
              <a:tr h="444137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B2236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智慧教育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B2236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个性化辅导、智能答疑、学情分析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B2236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因材施教，促进教育公平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44137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B2236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智慧农业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3FA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B2236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精准种植、病虫害识别、智能灌溉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3FA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50" dirty="0">
                          <a:solidFill>
                            <a:srgbClr val="1B2236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增产增收，绿色可持续</a:t>
                      </a:r>
                      <a:endParaRPr lang="en-US" sz="115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3FA"/>
                    </a:solidFill>
                  </a:tcPr>
                </a:tc>
              </a:tr>
            </a:tbl>
          </a:graphicData>
        </a:graphic>
      </p:graphicFrame>
      <p:sp>
        <p:nvSpPr>
          <p:cNvPr id="10" name="Shape 7"/>
          <p:cNvSpPr/>
          <p:nvPr/>
        </p:nvSpPr>
        <p:spPr>
          <a:xfrm>
            <a:off x="566928" y="5376672"/>
            <a:ext cx="11057839" cy="914400"/>
          </a:xfrm>
          <a:prstGeom prst="roundRect">
            <a:avLst>
              <a:gd name="adj" fmla="val 10000"/>
            </a:avLst>
          </a:prstGeom>
          <a:solidFill>
            <a:srgbClr val="ECEFFC"/>
          </a:solidFill>
          <a:ln/>
          <a:effectLst>
            <a:outerShdw sx="100000" sy="100000" kx="0" ky="0" algn="bl" rotWithShape="0" blurRad="88900" dist="25400" dir="5400000">
              <a:srgbClr val="3A3A3A">
                <a:alpha val="12000"/>
              </a:srgbClr>
            </a:outerShdw>
          </a:effectLst>
        </p:spPr>
      </p:sp>
      <p:sp>
        <p:nvSpPr>
          <p:cNvPr id="11" name="Shape 8"/>
          <p:cNvSpPr/>
          <p:nvPr/>
        </p:nvSpPr>
        <p:spPr>
          <a:xfrm>
            <a:off x="822960" y="5614416"/>
            <a:ext cx="512064" cy="310896"/>
          </a:xfrm>
          <a:prstGeom prst="roundRect">
            <a:avLst>
              <a:gd name="adj" fmla="val 17647"/>
            </a:avLst>
          </a:prstGeom>
          <a:solidFill>
            <a:srgbClr val="2438A8"/>
          </a:solidFill>
          <a:ln/>
        </p:spPr>
      </p:sp>
      <p:sp>
        <p:nvSpPr>
          <p:cNvPr id="12" name="Text 9"/>
          <p:cNvSpPr/>
          <p:nvPr/>
        </p:nvSpPr>
        <p:spPr>
          <a:xfrm>
            <a:off x="822960" y="5614416"/>
            <a:ext cx="512064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洞察</a:t>
            </a:r>
            <a:endParaRPr lang="en-US" sz="1100" dirty="0"/>
          </a:p>
        </p:txBody>
      </p:sp>
      <p:pic>
        <p:nvPicPr>
          <p:cNvPr id="1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57839" y="5632704"/>
            <a:ext cx="292608" cy="292608"/>
          </a:xfrm>
          <a:prstGeom prst="rect">
            <a:avLst/>
          </a:prstGeom>
        </p:spPr>
      </p:pic>
      <p:sp>
        <p:nvSpPr>
          <p:cNvPr id="14" name="Text 10"/>
          <p:cNvSpPr/>
          <p:nvPr/>
        </p:nvSpPr>
        <p:spPr>
          <a:xfrm>
            <a:off x="822960" y="6053328"/>
            <a:ext cx="10545775" cy="548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18"/>
              </a:lnSpc>
              <a:buNone/>
            </a:pPr>
            <a:r>
              <a:rPr lang="en-US" sz="1150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AI 的价值，最终要通过与实体产业的深度融合来释放。场景越丰富，智能越强大。</a:t>
            </a:r>
            <a:endParaRPr lang="en-US" sz="1150" dirty="0"/>
          </a:p>
        </p:txBody>
      </p:sp>
      <p:sp>
        <p:nvSpPr>
          <p:cNvPr id="15" name="Text 11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第2章 · 人工智能概述</a:t>
            </a:r>
            <a:endParaRPr lang="en-US" sz="900" dirty="0"/>
          </a:p>
        </p:txBody>
      </p:sp>
      <p:sp>
        <p:nvSpPr>
          <p:cNvPr id="16" name="Text 12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25</a:t>
            </a:r>
            <a:endParaRPr lang="en-US" sz="900" dirty="0"/>
          </a:p>
        </p:txBody>
      </p:sp>
      <p:sp>
        <p:nvSpPr>
          <p:cNvPr id="17" name="Shape 13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3A56D4"/>
          </a:solidFill>
          <a:ln/>
        </p:spPr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发展趋势 · TRENDS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人工智能的四大发展趋势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7088EE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12B5A6"/>
          </a:solidFill>
          <a:ln/>
        </p:spPr>
      </p:sp>
      <p:sp>
        <p:nvSpPr>
          <p:cNvPr id="8" name="Text 6"/>
          <p:cNvSpPr/>
          <p:nvPr/>
        </p:nvSpPr>
        <p:spPr>
          <a:xfrm>
            <a:off x="566928" y="1463040"/>
            <a:ext cx="11057839" cy="548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800"/>
              </a:lnSpc>
              <a:buNone/>
            </a:pPr>
            <a:r>
              <a:rPr lang="en-US" sz="13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站在新的起点，人工智能正沿着几个清晰的方向加速演进。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566928" y="1938528"/>
            <a:ext cx="5391760" cy="1417320"/>
          </a:xfrm>
          <a:prstGeom prst="roundRect">
            <a:avLst>
              <a:gd name="adj" fmla="val 645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841248" y="2212848"/>
            <a:ext cx="585216" cy="585216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1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404" y="2365004"/>
            <a:ext cx="280904" cy="280904"/>
          </a:xfrm>
          <a:prstGeom prst="rect">
            <a:avLst/>
          </a:prstGeom>
        </p:spPr>
      </p:pic>
      <p:sp>
        <p:nvSpPr>
          <p:cNvPr id="12" name="Text 9"/>
          <p:cNvSpPr/>
          <p:nvPr/>
        </p:nvSpPr>
        <p:spPr>
          <a:xfrm>
            <a:off x="1591056" y="2212848"/>
            <a:ext cx="411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大模型持续演进</a:t>
            </a:r>
            <a:endParaRPr lang="en-US" sz="1400" dirty="0"/>
          </a:p>
        </p:txBody>
      </p:sp>
      <p:sp>
        <p:nvSpPr>
          <p:cNvPr id="13" name="Text 10"/>
          <p:cNvSpPr/>
          <p:nvPr/>
        </p:nvSpPr>
        <p:spPr>
          <a:xfrm>
            <a:off x="841248" y="2962656"/>
            <a:ext cx="4843120" cy="2834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参数与能力不断跃升，成为通用智能的重要基座。</a:t>
            </a:r>
            <a:endParaRPr lang="en-US" sz="1130" dirty="0"/>
          </a:p>
        </p:txBody>
      </p:sp>
      <p:sp>
        <p:nvSpPr>
          <p:cNvPr id="14" name="Shape 11"/>
          <p:cNvSpPr/>
          <p:nvPr/>
        </p:nvSpPr>
        <p:spPr>
          <a:xfrm>
            <a:off x="6233008" y="1938528"/>
            <a:ext cx="5391760" cy="1417320"/>
          </a:xfrm>
          <a:prstGeom prst="roundRect">
            <a:avLst>
              <a:gd name="adj" fmla="val 6452"/>
            </a:avLst>
          </a:prstGeom>
          <a:solidFill>
            <a:srgbClr val="ECEFFC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5" name="Shape 12"/>
          <p:cNvSpPr/>
          <p:nvPr/>
        </p:nvSpPr>
        <p:spPr>
          <a:xfrm>
            <a:off x="6507328" y="2212848"/>
            <a:ext cx="585216" cy="585216"/>
          </a:xfrm>
          <a:prstGeom prst="ellipse">
            <a:avLst/>
          </a:prstGeom>
          <a:solidFill>
            <a:srgbClr val="2438A8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484" y="2365004"/>
            <a:ext cx="280904" cy="280904"/>
          </a:xfrm>
          <a:prstGeom prst="rect">
            <a:avLst/>
          </a:prstGeom>
        </p:spPr>
      </p:pic>
      <p:sp>
        <p:nvSpPr>
          <p:cNvPr id="17" name="Text 13"/>
          <p:cNvSpPr/>
          <p:nvPr/>
        </p:nvSpPr>
        <p:spPr>
          <a:xfrm>
            <a:off x="7257136" y="2212848"/>
            <a:ext cx="411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多模态融合</a:t>
            </a:r>
            <a:endParaRPr lang="en-US" sz="1400" dirty="0"/>
          </a:p>
        </p:txBody>
      </p:sp>
      <p:sp>
        <p:nvSpPr>
          <p:cNvPr id="18" name="Text 14"/>
          <p:cNvSpPr/>
          <p:nvPr/>
        </p:nvSpPr>
        <p:spPr>
          <a:xfrm>
            <a:off x="6507328" y="2962656"/>
            <a:ext cx="4843120" cy="2834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打通文字、图像、声音，让 AI 像人一样“通感”世界。</a:t>
            </a:r>
            <a:endParaRPr lang="en-US" sz="1130" dirty="0"/>
          </a:p>
        </p:txBody>
      </p:sp>
      <p:sp>
        <p:nvSpPr>
          <p:cNvPr id="19" name="Shape 15"/>
          <p:cNvSpPr/>
          <p:nvPr/>
        </p:nvSpPr>
        <p:spPr>
          <a:xfrm>
            <a:off x="566928" y="3611880"/>
            <a:ext cx="5391760" cy="1417320"/>
          </a:xfrm>
          <a:prstGeom prst="roundRect">
            <a:avLst>
              <a:gd name="adj" fmla="val 645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0" name="Shape 16"/>
          <p:cNvSpPr/>
          <p:nvPr/>
        </p:nvSpPr>
        <p:spPr>
          <a:xfrm>
            <a:off x="841248" y="3886200"/>
            <a:ext cx="585216" cy="585216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1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404" y="4038356"/>
            <a:ext cx="280904" cy="280904"/>
          </a:xfrm>
          <a:prstGeom prst="rect">
            <a:avLst/>
          </a:prstGeom>
        </p:spPr>
      </p:pic>
      <p:sp>
        <p:nvSpPr>
          <p:cNvPr id="22" name="Text 17"/>
          <p:cNvSpPr/>
          <p:nvPr/>
        </p:nvSpPr>
        <p:spPr>
          <a:xfrm>
            <a:off x="1591056" y="3886200"/>
            <a:ext cx="411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具身智能兴起</a:t>
            </a:r>
            <a:endParaRPr lang="en-US" sz="1400" dirty="0"/>
          </a:p>
        </p:txBody>
      </p:sp>
      <p:sp>
        <p:nvSpPr>
          <p:cNvPr id="23" name="Text 18"/>
          <p:cNvSpPr/>
          <p:nvPr/>
        </p:nvSpPr>
        <p:spPr>
          <a:xfrm>
            <a:off x="841248" y="4636008"/>
            <a:ext cx="4843120" cy="2834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为 AI 装上“身体”，让智能走进真实的物理世界。</a:t>
            </a:r>
            <a:endParaRPr lang="en-US" sz="1130" dirty="0"/>
          </a:p>
        </p:txBody>
      </p:sp>
      <p:sp>
        <p:nvSpPr>
          <p:cNvPr id="24" name="Shape 19"/>
          <p:cNvSpPr/>
          <p:nvPr/>
        </p:nvSpPr>
        <p:spPr>
          <a:xfrm>
            <a:off x="6233008" y="3611880"/>
            <a:ext cx="5391760" cy="1417320"/>
          </a:xfrm>
          <a:prstGeom prst="roundRect">
            <a:avLst>
              <a:gd name="adj" fmla="val 6452"/>
            </a:avLst>
          </a:prstGeom>
          <a:solidFill>
            <a:srgbClr val="ECEFFC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5" name="Shape 20"/>
          <p:cNvSpPr/>
          <p:nvPr/>
        </p:nvSpPr>
        <p:spPr>
          <a:xfrm>
            <a:off x="6507328" y="3886200"/>
            <a:ext cx="585216" cy="585216"/>
          </a:xfrm>
          <a:prstGeom prst="ellipse">
            <a:avLst/>
          </a:prstGeom>
          <a:solidFill>
            <a:srgbClr val="2438A8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6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9484" y="4038356"/>
            <a:ext cx="280904" cy="280904"/>
          </a:xfrm>
          <a:prstGeom prst="rect">
            <a:avLst/>
          </a:prstGeom>
        </p:spPr>
      </p:pic>
      <p:sp>
        <p:nvSpPr>
          <p:cNvPr id="27" name="Text 21"/>
          <p:cNvSpPr/>
          <p:nvPr/>
        </p:nvSpPr>
        <p:spPr>
          <a:xfrm>
            <a:off x="7257136" y="3886200"/>
            <a:ext cx="411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AI for Science</a:t>
            </a:r>
            <a:endParaRPr lang="en-US" sz="1400" dirty="0"/>
          </a:p>
        </p:txBody>
      </p:sp>
      <p:sp>
        <p:nvSpPr>
          <p:cNvPr id="28" name="Text 22"/>
          <p:cNvSpPr/>
          <p:nvPr/>
        </p:nvSpPr>
        <p:spPr>
          <a:xfrm>
            <a:off x="6507328" y="4636008"/>
            <a:ext cx="4843120" cy="2834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赋能科学研究，加速新材料、新药物等重大发现。</a:t>
            </a:r>
            <a:endParaRPr lang="en-US" sz="1130" dirty="0"/>
          </a:p>
        </p:txBody>
      </p:sp>
      <p:sp>
        <p:nvSpPr>
          <p:cNvPr id="29" name="Text 23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第2章 · 人工智能概述</a:t>
            </a:r>
            <a:endParaRPr lang="en-US" sz="900" dirty="0"/>
          </a:p>
        </p:txBody>
      </p:sp>
      <p:sp>
        <p:nvSpPr>
          <p:cNvPr id="30" name="Text 24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26</a:t>
            </a:r>
            <a:endParaRPr lang="en-US" sz="900" dirty="0"/>
          </a:p>
        </p:txBody>
      </p:sp>
      <p:sp>
        <p:nvSpPr>
          <p:cNvPr id="31" name="Shape 25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3A56D4"/>
          </a:solidFill>
          <a:ln/>
        </p:spPr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拓展阅读 · FURTHER READING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拓展阅读与延伸思考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7088EE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12B5A6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517904"/>
            <a:ext cx="5391760" cy="137160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822960" y="1755648"/>
            <a:ext cx="548640" cy="548640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5606" y="1898294"/>
            <a:ext cx="263347" cy="263347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1499616" y="1719072"/>
            <a:ext cx="383728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《人工智能简史》</a:t>
            </a:r>
            <a:endParaRPr lang="en-US" sz="1350" dirty="0"/>
          </a:p>
        </p:txBody>
      </p:sp>
      <p:sp>
        <p:nvSpPr>
          <p:cNvPr id="12" name="Shape 9"/>
          <p:cNvSpPr/>
          <p:nvPr/>
        </p:nvSpPr>
        <p:spPr>
          <a:xfrm>
            <a:off x="5208880" y="1755648"/>
            <a:ext cx="512064" cy="274320"/>
          </a:xfrm>
          <a:prstGeom prst="roundRect">
            <a:avLst>
              <a:gd name="adj" fmla="val 20000"/>
            </a:avLst>
          </a:prstGeom>
          <a:solidFill>
            <a:srgbClr val="DCE3FA"/>
          </a:solidFill>
          <a:ln/>
        </p:spPr>
      </p:sp>
      <p:sp>
        <p:nvSpPr>
          <p:cNvPr id="13" name="Text 10"/>
          <p:cNvSpPr/>
          <p:nvPr/>
        </p:nvSpPr>
        <p:spPr>
          <a:xfrm>
            <a:off x="5208880" y="1755648"/>
            <a:ext cx="51206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2438A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科普</a:t>
            </a:r>
            <a:endParaRPr lang="en-US" sz="900" dirty="0"/>
          </a:p>
        </p:txBody>
      </p:sp>
      <p:sp>
        <p:nvSpPr>
          <p:cNvPr id="14" name="Text 11"/>
          <p:cNvSpPr/>
          <p:nvPr/>
        </p:nvSpPr>
        <p:spPr>
          <a:xfrm>
            <a:off x="1499616" y="2194560"/>
            <a:ext cx="4221328" cy="58521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50"/>
              </a:lnSpc>
              <a:buNone/>
            </a:pPr>
            <a:r>
              <a:rPr lang="en-US" sz="11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尼克著。以生动笔触梳理 AI 七十年的思想史与人物故事，理解学科的来龙去脉。</a:t>
            </a:r>
            <a:endParaRPr lang="en-US" sz="1100" dirty="0"/>
          </a:p>
        </p:txBody>
      </p:sp>
      <p:sp>
        <p:nvSpPr>
          <p:cNvPr id="15" name="Shape 12"/>
          <p:cNvSpPr/>
          <p:nvPr/>
        </p:nvSpPr>
        <p:spPr>
          <a:xfrm>
            <a:off x="6233008" y="1517904"/>
            <a:ext cx="5391760" cy="137160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6" name="Shape 13"/>
          <p:cNvSpPr/>
          <p:nvPr/>
        </p:nvSpPr>
        <p:spPr>
          <a:xfrm>
            <a:off x="6489040" y="1755648"/>
            <a:ext cx="548640" cy="548640"/>
          </a:xfrm>
          <a:prstGeom prst="ellipse">
            <a:avLst/>
          </a:prstGeom>
          <a:solidFill>
            <a:srgbClr val="12B5A6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1686" y="1898294"/>
            <a:ext cx="263347" cy="263347"/>
          </a:xfrm>
          <a:prstGeom prst="rect">
            <a:avLst/>
          </a:prstGeom>
        </p:spPr>
      </p:pic>
      <p:sp>
        <p:nvSpPr>
          <p:cNvPr id="18" name="Text 14"/>
          <p:cNvSpPr/>
          <p:nvPr/>
        </p:nvSpPr>
        <p:spPr>
          <a:xfrm>
            <a:off x="7165696" y="1719072"/>
            <a:ext cx="383728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AlphaGo 纪录片</a:t>
            </a:r>
            <a:endParaRPr lang="en-US" sz="1350" dirty="0"/>
          </a:p>
        </p:txBody>
      </p:sp>
      <p:sp>
        <p:nvSpPr>
          <p:cNvPr id="19" name="Shape 15"/>
          <p:cNvSpPr/>
          <p:nvPr/>
        </p:nvSpPr>
        <p:spPr>
          <a:xfrm>
            <a:off x="10874959" y="1755648"/>
            <a:ext cx="512064" cy="274320"/>
          </a:xfrm>
          <a:prstGeom prst="roundRect">
            <a:avLst>
              <a:gd name="adj" fmla="val 20000"/>
            </a:avLst>
          </a:prstGeom>
          <a:solidFill>
            <a:srgbClr val="DCE3FA"/>
          </a:solidFill>
          <a:ln/>
        </p:spPr>
      </p:sp>
      <p:sp>
        <p:nvSpPr>
          <p:cNvPr id="20" name="Text 16"/>
          <p:cNvSpPr/>
          <p:nvPr/>
        </p:nvSpPr>
        <p:spPr>
          <a:xfrm>
            <a:off x="10874959" y="1755648"/>
            <a:ext cx="51206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2438A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影像</a:t>
            </a:r>
            <a:endParaRPr lang="en-US" sz="900" dirty="0"/>
          </a:p>
        </p:txBody>
      </p:sp>
      <p:sp>
        <p:nvSpPr>
          <p:cNvPr id="21" name="Text 17"/>
          <p:cNvSpPr/>
          <p:nvPr/>
        </p:nvSpPr>
        <p:spPr>
          <a:xfrm>
            <a:off x="7165696" y="2194560"/>
            <a:ext cx="4221328" cy="58521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50"/>
              </a:lnSpc>
              <a:buNone/>
            </a:pPr>
            <a:r>
              <a:rPr lang="en-US" sz="11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记录 AlphaGo 对弈李世石的全过程，直观感受深度强化学习的震撼力量。</a:t>
            </a:r>
            <a:endParaRPr lang="en-US" sz="1100" dirty="0"/>
          </a:p>
        </p:txBody>
      </p:sp>
      <p:sp>
        <p:nvSpPr>
          <p:cNvPr id="22" name="Shape 18"/>
          <p:cNvSpPr/>
          <p:nvPr/>
        </p:nvSpPr>
        <p:spPr>
          <a:xfrm>
            <a:off x="566928" y="3127248"/>
            <a:ext cx="5391760" cy="137160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3" name="Shape 19"/>
          <p:cNvSpPr/>
          <p:nvPr/>
        </p:nvSpPr>
        <p:spPr>
          <a:xfrm>
            <a:off x="822960" y="3364992"/>
            <a:ext cx="548640" cy="548640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4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606" y="3507638"/>
            <a:ext cx="263347" cy="263347"/>
          </a:xfrm>
          <a:prstGeom prst="rect">
            <a:avLst/>
          </a:prstGeom>
        </p:spPr>
      </p:pic>
      <p:sp>
        <p:nvSpPr>
          <p:cNvPr id="25" name="Text 20"/>
          <p:cNvSpPr/>
          <p:nvPr/>
        </p:nvSpPr>
        <p:spPr>
          <a:xfrm>
            <a:off x="1499616" y="3328416"/>
            <a:ext cx="383728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图灵测试的当代再思考</a:t>
            </a:r>
            <a:endParaRPr lang="en-US" sz="1350" dirty="0"/>
          </a:p>
        </p:txBody>
      </p:sp>
      <p:sp>
        <p:nvSpPr>
          <p:cNvPr id="26" name="Shape 21"/>
          <p:cNvSpPr/>
          <p:nvPr/>
        </p:nvSpPr>
        <p:spPr>
          <a:xfrm>
            <a:off x="5208880" y="3364992"/>
            <a:ext cx="512064" cy="274320"/>
          </a:xfrm>
          <a:prstGeom prst="roundRect">
            <a:avLst>
              <a:gd name="adj" fmla="val 20000"/>
            </a:avLst>
          </a:prstGeom>
          <a:solidFill>
            <a:srgbClr val="DCE3FA"/>
          </a:solidFill>
          <a:ln/>
        </p:spPr>
      </p:sp>
      <p:sp>
        <p:nvSpPr>
          <p:cNvPr id="27" name="Text 22"/>
          <p:cNvSpPr/>
          <p:nvPr/>
        </p:nvSpPr>
        <p:spPr>
          <a:xfrm>
            <a:off x="5208880" y="3364992"/>
            <a:ext cx="51206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2438A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思辨</a:t>
            </a:r>
            <a:endParaRPr lang="en-US" sz="900" dirty="0"/>
          </a:p>
        </p:txBody>
      </p:sp>
      <p:sp>
        <p:nvSpPr>
          <p:cNvPr id="28" name="Text 23"/>
          <p:cNvSpPr/>
          <p:nvPr/>
        </p:nvSpPr>
        <p:spPr>
          <a:xfrm>
            <a:off x="1499616" y="3803904"/>
            <a:ext cx="4221328" cy="58521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50"/>
              </a:lnSpc>
              <a:buNone/>
            </a:pPr>
            <a:r>
              <a:rPr lang="en-US" sz="11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在大模型时代，“机器能否思考”这一古老问题有了哪些新的答案与争议？</a:t>
            </a:r>
            <a:endParaRPr lang="en-US" sz="1100" dirty="0"/>
          </a:p>
        </p:txBody>
      </p:sp>
      <p:sp>
        <p:nvSpPr>
          <p:cNvPr id="29" name="Shape 24"/>
          <p:cNvSpPr/>
          <p:nvPr/>
        </p:nvSpPr>
        <p:spPr>
          <a:xfrm>
            <a:off x="6233008" y="3127248"/>
            <a:ext cx="5391760" cy="137160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30" name="Shape 25"/>
          <p:cNvSpPr/>
          <p:nvPr/>
        </p:nvSpPr>
        <p:spPr>
          <a:xfrm>
            <a:off x="6489040" y="3364992"/>
            <a:ext cx="548640" cy="548640"/>
          </a:xfrm>
          <a:prstGeom prst="ellipse">
            <a:avLst/>
          </a:prstGeom>
          <a:solidFill>
            <a:srgbClr val="12B5A6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31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1686" y="3507638"/>
            <a:ext cx="263347" cy="263347"/>
          </a:xfrm>
          <a:prstGeom prst="rect">
            <a:avLst/>
          </a:prstGeom>
        </p:spPr>
      </p:pic>
      <p:sp>
        <p:nvSpPr>
          <p:cNvPr id="32" name="Text 26"/>
          <p:cNvSpPr/>
          <p:nvPr/>
        </p:nvSpPr>
        <p:spPr>
          <a:xfrm>
            <a:off x="7165696" y="3328416"/>
            <a:ext cx="383728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国产大模型生态观察</a:t>
            </a:r>
            <a:endParaRPr lang="en-US" sz="1350" dirty="0"/>
          </a:p>
        </p:txBody>
      </p:sp>
      <p:sp>
        <p:nvSpPr>
          <p:cNvPr id="33" name="Shape 27"/>
          <p:cNvSpPr/>
          <p:nvPr/>
        </p:nvSpPr>
        <p:spPr>
          <a:xfrm>
            <a:off x="10874959" y="3364992"/>
            <a:ext cx="512064" cy="274320"/>
          </a:xfrm>
          <a:prstGeom prst="roundRect">
            <a:avLst>
              <a:gd name="adj" fmla="val 20000"/>
            </a:avLst>
          </a:prstGeom>
          <a:solidFill>
            <a:srgbClr val="DCE3FA"/>
          </a:solidFill>
          <a:ln/>
        </p:spPr>
      </p:sp>
      <p:sp>
        <p:nvSpPr>
          <p:cNvPr id="34" name="Text 28"/>
          <p:cNvSpPr/>
          <p:nvPr/>
        </p:nvSpPr>
        <p:spPr>
          <a:xfrm>
            <a:off x="10874959" y="3364992"/>
            <a:ext cx="51206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2438A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前沿</a:t>
            </a:r>
            <a:endParaRPr lang="en-US" sz="900" dirty="0"/>
          </a:p>
        </p:txBody>
      </p:sp>
      <p:sp>
        <p:nvSpPr>
          <p:cNvPr id="35" name="Text 29"/>
          <p:cNvSpPr/>
          <p:nvPr/>
        </p:nvSpPr>
        <p:spPr>
          <a:xfrm>
            <a:off x="7165696" y="3803904"/>
            <a:ext cx="4221328" cy="58521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50"/>
              </a:lnSpc>
              <a:buNone/>
            </a:pPr>
            <a:r>
              <a:rPr lang="en-US" sz="11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了解 DeepSeek、通义、文心等模型的技术路线与开源生态，把握本土 AI 脉搏。</a:t>
            </a:r>
            <a:endParaRPr lang="en-US" sz="1100" dirty="0"/>
          </a:p>
        </p:txBody>
      </p:sp>
      <p:sp>
        <p:nvSpPr>
          <p:cNvPr id="36" name="Text 30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第2章 · 人工智能概述</a:t>
            </a:r>
            <a:endParaRPr lang="en-US" sz="900" dirty="0"/>
          </a:p>
        </p:txBody>
      </p:sp>
      <p:sp>
        <p:nvSpPr>
          <p:cNvPr id="37" name="Text 31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27</a:t>
            </a:r>
            <a:endParaRPr lang="en-US" sz="900" dirty="0"/>
          </a:p>
        </p:txBody>
      </p:sp>
      <p:sp>
        <p:nvSpPr>
          <p:cNvPr id="38" name="Shape 32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3A56D4"/>
          </a:solidFill>
          <a:ln/>
        </p:spPr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练习与思考 · EXERCISES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课后练习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7088EE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12B5A6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517904"/>
            <a:ext cx="3503066" cy="4736592"/>
          </a:xfrm>
          <a:prstGeom prst="roundRect">
            <a:avLst>
              <a:gd name="adj" fmla="val 261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804672" y="1755648"/>
            <a:ext cx="512064" cy="512064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7809" y="1888785"/>
            <a:ext cx="245791" cy="245791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1435608" y="1737360"/>
            <a:ext cx="2497226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一、概念辨析</a:t>
            </a:r>
            <a:endParaRPr lang="en-US" sz="1400" dirty="0"/>
          </a:p>
        </p:txBody>
      </p:sp>
      <p:sp>
        <p:nvSpPr>
          <p:cNvPr id="12" name="Text 9"/>
          <p:cNvSpPr/>
          <p:nvPr/>
        </p:nvSpPr>
        <p:spPr>
          <a:xfrm>
            <a:off x="822960" y="2359152"/>
            <a:ext cx="2991002" cy="373075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77800" indent="-177800">
              <a:lnSpc>
                <a:spcPts val="1452"/>
              </a:lnSpc>
              <a:spcAft>
                <a:spcPts val="800"/>
              </a:spcAft>
              <a:buSzPct val="100000"/>
              <a:buChar char="•"/>
            </a:pPr>
            <a:r>
              <a:rPr lang="en-US" sz="1100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图灵测试的核心思想是什么？它测试的是机器的“思考”还是“行为”？</a:t>
            </a:r>
            <a:endParaRPr lang="en-US" sz="1100" dirty="0"/>
          </a:p>
          <a:p>
            <a:pPr marL="177800" indent="-177800">
              <a:lnSpc>
                <a:spcPts val="1452"/>
              </a:lnSpc>
              <a:spcAft>
                <a:spcPts val="800"/>
              </a:spcAft>
              <a:buSzPct val="100000"/>
              <a:buChar char="•"/>
            </a:pPr>
            <a:r>
              <a:rPr lang="en-US" sz="1100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用自己的话说明弱人工智能、强人工智能、超人工智能的区别。</a:t>
            </a:r>
            <a:endParaRPr lang="en-US" sz="1100" dirty="0"/>
          </a:p>
          <a:p>
            <a:pPr marL="177800" indent="-177800">
              <a:lnSpc>
                <a:spcPts val="1452"/>
              </a:lnSpc>
              <a:spcAft>
                <a:spcPts val="800"/>
              </a:spcAft>
              <a:buSzPct val="100000"/>
              <a:buChar char="•"/>
            </a:pPr>
            <a:r>
              <a:rPr lang="en-US" sz="1100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为什么说 1956 年是“人工智能元年”？</a:t>
            </a:r>
            <a:endParaRPr lang="en-US" sz="1100" dirty="0"/>
          </a:p>
        </p:txBody>
      </p:sp>
      <p:sp>
        <p:nvSpPr>
          <p:cNvPr id="13" name="Shape 10"/>
          <p:cNvSpPr/>
          <p:nvPr/>
        </p:nvSpPr>
        <p:spPr>
          <a:xfrm>
            <a:off x="4344314" y="1517904"/>
            <a:ext cx="3503066" cy="4736592"/>
          </a:xfrm>
          <a:prstGeom prst="roundRect">
            <a:avLst>
              <a:gd name="adj" fmla="val 2610"/>
            </a:avLst>
          </a:prstGeom>
          <a:solidFill>
            <a:srgbClr val="ECEFFC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4" name="Shape 11"/>
          <p:cNvSpPr/>
          <p:nvPr/>
        </p:nvSpPr>
        <p:spPr>
          <a:xfrm>
            <a:off x="4582058" y="1755648"/>
            <a:ext cx="512064" cy="512064"/>
          </a:xfrm>
          <a:prstGeom prst="ellipse">
            <a:avLst/>
          </a:prstGeom>
          <a:solidFill>
            <a:srgbClr val="2438A8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5195" y="1888785"/>
            <a:ext cx="245791" cy="245791"/>
          </a:xfrm>
          <a:prstGeom prst="rect">
            <a:avLst/>
          </a:prstGeom>
        </p:spPr>
      </p:pic>
      <p:sp>
        <p:nvSpPr>
          <p:cNvPr id="16" name="Text 12"/>
          <p:cNvSpPr/>
          <p:nvPr/>
        </p:nvSpPr>
        <p:spPr>
          <a:xfrm>
            <a:off x="5212994" y="1737360"/>
            <a:ext cx="2497226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二、对比分析</a:t>
            </a:r>
            <a:endParaRPr lang="en-US" sz="1400" dirty="0"/>
          </a:p>
        </p:txBody>
      </p:sp>
      <p:sp>
        <p:nvSpPr>
          <p:cNvPr id="17" name="Text 13"/>
          <p:cNvSpPr/>
          <p:nvPr/>
        </p:nvSpPr>
        <p:spPr>
          <a:xfrm>
            <a:off x="4600346" y="2359152"/>
            <a:ext cx="2991002" cy="373075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77800" indent="-177800">
              <a:lnSpc>
                <a:spcPts val="1452"/>
              </a:lnSpc>
              <a:spcAft>
                <a:spcPts val="800"/>
              </a:spcAft>
              <a:buSzPct val="100000"/>
              <a:buChar char="•"/>
            </a:pPr>
            <a:r>
              <a:rPr lang="en-US" sz="1100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列表对比符号主义、连接主义、行为主义三大流派的核心思想与代表技术。</a:t>
            </a:r>
            <a:endParaRPr lang="en-US" sz="1100" dirty="0"/>
          </a:p>
          <a:p>
            <a:pPr marL="177800" indent="-177800">
              <a:lnSpc>
                <a:spcPts val="1452"/>
              </a:lnSpc>
              <a:spcAft>
                <a:spcPts val="800"/>
              </a:spcAft>
              <a:buSzPct val="100000"/>
              <a:buChar char="•"/>
            </a:pPr>
            <a:r>
              <a:rPr lang="en-US" sz="1100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举例说明现代 AI（如 AlphaGo）是如何融合多个流派的。</a:t>
            </a:r>
            <a:endParaRPr lang="en-US" sz="1100" dirty="0"/>
          </a:p>
          <a:p>
            <a:pPr marL="177800" indent="-177800">
              <a:lnSpc>
                <a:spcPts val="1452"/>
              </a:lnSpc>
              <a:spcAft>
                <a:spcPts val="800"/>
              </a:spcAft>
              <a:buSzPct val="100000"/>
              <a:buChar char="•"/>
            </a:pPr>
            <a:r>
              <a:rPr lang="en-US" sz="1100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数据、算力、算法、场景四要素中，你认为哪一个最关键？说明理由。</a:t>
            </a:r>
            <a:endParaRPr lang="en-US" sz="1100" dirty="0"/>
          </a:p>
        </p:txBody>
      </p:sp>
      <p:sp>
        <p:nvSpPr>
          <p:cNvPr id="18" name="Shape 14"/>
          <p:cNvSpPr/>
          <p:nvPr/>
        </p:nvSpPr>
        <p:spPr>
          <a:xfrm>
            <a:off x="8121701" y="1517904"/>
            <a:ext cx="3503066" cy="4736592"/>
          </a:xfrm>
          <a:prstGeom prst="roundRect">
            <a:avLst>
              <a:gd name="adj" fmla="val 261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9" name="Shape 15"/>
          <p:cNvSpPr/>
          <p:nvPr/>
        </p:nvSpPr>
        <p:spPr>
          <a:xfrm>
            <a:off x="8359445" y="1755648"/>
            <a:ext cx="512064" cy="512064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2581" y="1888785"/>
            <a:ext cx="245791" cy="245791"/>
          </a:xfrm>
          <a:prstGeom prst="rect">
            <a:avLst/>
          </a:prstGeom>
        </p:spPr>
      </p:pic>
      <p:sp>
        <p:nvSpPr>
          <p:cNvPr id="21" name="Text 16"/>
          <p:cNvSpPr/>
          <p:nvPr/>
        </p:nvSpPr>
        <p:spPr>
          <a:xfrm>
            <a:off x="8990381" y="1737360"/>
            <a:ext cx="2497226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三、拓展思考</a:t>
            </a:r>
            <a:endParaRPr lang="en-US" sz="1400" dirty="0"/>
          </a:p>
        </p:txBody>
      </p:sp>
      <p:sp>
        <p:nvSpPr>
          <p:cNvPr id="22" name="Text 17"/>
          <p:cNvSpPr/>
          <p:nvPr/>
        </p:nvSpPr>
        <p:spPr>
          <a:xfrm>
            <a:off x="8377733" y="2359152"/>
            <a:ext cx="2991002" cy="373075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77800" indent="-177800">
              <a:lnSpc>
                <a:spcPts val="1452"/>
              </a:lnSpc>
              <a:spcAft>
                <a:spcPts val="800"/>
              </a:spcAft>
              <a:buSzPct val="100000"/>
              <a:buChar char="•"/>
            </a:pPr>
            <a:r>
              <a:rPr lang="en-US" sz="1100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结合身边的例子，谈谈 AI 已经在哪些方面改变了你的学习与生活。</a:t>
            </a:r>
            <a:endParaRPr lang="en-US" sz="1100" dirty="0"/>
          </a:p>
          <a:p>
            <a:pPr marL="177800" indent="-177800">
              <a:lnSpc>
                <a:spcPts val="1452"/>
              </a:lnSpc>
              <a:spcAft>
                <a:spcPts val="800"/>
              </a:spcAft>
              <a:buSzPct val="100000"/>
              <a:buChar char="•"/>
            </a:pPr>
            <a:r>
              <a:rPr lang="en-US" sz="1100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面对 AI 可能带来的就业冲击，作为学生应如何提升自身竞争力？</a:t>
            </a:r>
            <a:endParaRPr lang="en-US" sz="1100" dirty="0"/>
          </a:p>
          <a:p>
            <a:pPr marL="177800" indent="-177800">
              <a:lnSpc>
                <a:spcPts val="1452"/>
              </a:lnSpc>
              <a:spcAft>
                <a:spcPts val="800"/>
              </a:spcAft>
              <a:buSzPct val="100000"/>
              <a:buChar char="•"/>
            </a:pPr>
            <a:r>
              <a:rPr lang="en-US" sz="1100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你期待强人工智能何时到来？它会带来哪些机遇与风险？</a:t>
            </a:r>
            <a:endParaRPr lang="en-US" sz="1100" dirty="0"/>
          </a:p>
        </p:txBody>
      </p:sp>
      <p:sp>
        <p:nvSpPr>
          <p:cNvPr id="23" name="Text 18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第2章 · 人工智能概述</a:t>
            </a:r>
            <a:endParaRPr lang="en-US" sz="900" dirty="0"/>
          </a:p>
        </p:txBody>
      </p:sp>
      <p:sp>
        <p:nvSpPr>
          <p:cNvPr id="24" name="Text 19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28</a:t>
            </a:r>
            <a:endParaRPr lang="en-US" sz="900" dirty="0"/>
          </a:p>
        </p:txBody>
      </p:sp>
      <p:sp>
        <p:nvSpPr>
          <p:cNvPr id="25" name="Shape 20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3A56D4"/>
          </a:solidFill>
          <a:ln/>
        </p:spPr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本章小结 · SUMMARY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本章小结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7088EE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12B5A6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517904"/>
            <a:ext cx="5391760" cy="1280160"/>
          </a:xfrm>
          <a:prstGeom prst="roundRect">
            <a:avLst>
              <a:gd name="adj" fmla="val 7143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804672" y="1737360"/>
            <a:ext cx="530352" cy="530352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2564" y="1875252"/>
            <a:ext cx="254569" cy="254569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1453896" y="1719072"/>
            <a:ext cx="4312768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定义与内涵</a:t>
            </a:r>
            <a:endParaRPr lang="en-US" sz="1350" dirty="0"/>
          </a:p>
        </p:txBody>
      </p:sp>
      <p:sp>
        <p:nvSpPr>
          <p:cNvPr id="12" name="Text 9"/>
          <p:cNvSpPr/>
          <p:nvPr/>
        </p:nvSpPr>
        <p:spPr>
          <a:xfrm>
            <a:off x="804672" y="2304288"/>
            <a:ext cx="4916272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00"/>
              </a:lnSpc>
              <a:buNone/>
            </a:pPr>
            <a:r>
              <a:rPr lang="en-US" sz="108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AI 旨在模拟、延伸和扩展人的智能，可从“类人/理性”与“思考/行动”两维度理解。</a:t>
            </a:r>
            <a:endParaRPr lang="en-US" sz="1080" dirty="0"/>
          </a:p>
        </p:txBody>
      </p:sp>
      <p:sp>
        <p:nvSpPr>
          <p:cNvPr id="13" name="Shape 10"/>
          <p:cNvSpPr/>
          <p:nvPr/>
        </p:nvSpPr>
        <p:spPr>
          <a:xfrm>
            <a:off x="6233008" y="1517904"/>
            <a:ext cx="5391760" cy="1280160"/>
          </a:xfrm>
          <a:prstGeom prst="roundRect">
            <a:avLst>
              <a:gd name="adj" fmla="val 7143"/>
            </a:avLst>
          </a:prstGeom>
          <a:solidFill>
            <a:srgbClr val="ECEFFC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4" name="Shape 11"/>
          <p:cNvSpPr/>
          <p:nvPr/>
        </p:nvSpPr>
        <p:spPr>
          <a:xfrm>
            <a:off x="6470752" y="1737360"/>
            <a:ext cx="530352" cy="530352"/>
          </a:xfrm>
          <a:prstGeom prst="ellipse">
            <a:avLst/>
          </a:prstGeom>
          <a:solidFill>
            <a:srgbClr val="2438A8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8643" y="1875252"/>
            <a:ext cx="254569" cy="254569"/>
          </a:xfrm>
          <a:prstGeom prst="rect">
            <a:avLst/>
          </a:prstGeom>
        </p:spPr>
      </p:pic>
      <p:sp>
        <p:nvSpPr>
          <p:cNvPr id="16" name="Text 12"/>
          <p:cNvSpPr/>
          <p:nvPr/>
        </p:nvSpPr>
        <p:spPr>
          <a:xfrm>
            <a:off x="7119976" y="1719072"/>
            <a:ext cx="4312768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发展历程</a:t>
            </a:r>
            <a:endParaRPr lang="en-US" sz="1350" dirty="0"/>
          </a:p>
        </p:txBody>
      </p:sp>
      <p:sp>
        <p:nvSpPr>
          <p:cNvPr id="17" name="Text 13"/>
          <p:cNvSpPr/>
          <p:nvPr/>
        </p:nvSpPr>
        <p:spPr>
          <a:xfrm>
            <a:off x="6470752" y="2304288"/>
            <a:ext cx="4916272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00"/>
              </a:lnSpc>
              <a:buNone/>
            </a:pPr>
            <a:r>
              <a:rPr lang="en-US" sz="108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从图灵测试到大模型，历经三起两落，最终在数据、算力、算法三浪叠加下蓬勃发展。</a:t>
            </a:r>
            <a:endParaRPr lang="en-US" sz="1080" dirty="0"/>
          </a:p>
        </p:txBody>
      </p:sp>
      <p:sp>
        <p:nvSpPr>
          <p:cNvPr id="18" name="Shape 14"/>
          <p:cNvSpPr/>
          <p:nvPr/>
        </p:nvSpPr>
        <p:spPr>
          <a:xfrm>
            <a:off x="566928" y="3035808"/>
            <a:ext cx="5391760" cy="1280160"/>
          </a:xfrm>
          <a:prstGeom prst="roundRect">
            <a:avLst>
              <a:gd name="adj" fmla="val 7143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9" name="Shape 15"/>
          <p:cNvSpPr/>
          <p:nvPr/>
        </p:nvSpPr>
        <p:spPr>
          <a:xfrm>
            <a:off x="804672" y="3255264"/>
            <a:ext cx="530352" cy="530352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564" y="3393156"/>
            <a:ext cx="254569" cy="254569"/>
          </a:xfrm>
          <a:prstGeom prst="rect">
            <a:avLst/>
          </a:prstGeom>
        </p:spPr>
      </p:pic>
      <p:sp>
        <p:nvSpPr>
          <p:cNvPr id="21" name="Text 16"/>
          <p:cNvSpPr/>
          <p:nvPr/>
        </p:nvSpPr>
        <p:spPr>
          <a:xfrm>
            <a:off x="1453896" y="3236976"/>
            <a:ext cx="4312768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流派与分类</a:t>
            </a:r>
            <a:endParaRPr lang="en-US" sz="1350" dirty="0"/>
          </a:p>
        </p:txBody>
      </p:sp>
      <p:sp>
        <p:nvSpPr>
          <p:cNvPr id="22" name="Text 17"/>
          <p:cNvSpPr/>
          <p:nvPr/>
        </p:nvSpPr>
        <p:spPr>
          <a:xfrm>
            <a:off x="804672" y="3822192"/>
            <a:ext cx="4916272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00"/>
              </a:lnSpc>
              <a:buNone/>
            </a:pPr>
            <a:r>
              <a:rPr lang="en-US" sz="108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符号、连接、行为三大流派走向融合；当前处于面向特定任务的弱人工智能阶段。</a:t>
            </a:r>
            <a:endParaRPr lang="en-US" sz="1080" dirty="0"/>
          </a:p>
        </p:txBody>
      </p:sp>
      <p:sp>
        <p:nvSpPr>
          <p:cNvPr id="23" name="Shape 18"/>
          <p:cNvSpPr/>
          <p:nvPr/>
        </p:nvSpPr>
        <p:spPr>
          <a:xfrm>
            <a:off x="6233008" y="3035808"/>
            <a:ext cx="5391760" cy="1280160"/>
          </a:xfrm>
          <a:prstGeom prst="roundRect">
            <a:avLst>
              <a:gd name="adj" fmla="val 7143"/>
            </a:avLst>
          </a:prstGeom>
          <a:solidFill>
            <a:srgbClr val="ECEFFC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4" name="Shape 19"/>
          <p:cNvSpPr/>
          <p:nvPr/>
        </p:nvSpPr>
        <p:spPr>
          <a:xfrm>
            <a:off x="6470752" y="3255264"/>
            <a:ext cx="530352" cy="530352"/>
          </a:xfrm>
          <a:prstGeom prst="ellipse">
            <a:avLst/>
          </a:prstGeom>
          <a:solidFill>
            <a:srgbClr val="2438A8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5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8643" y="3393156"/>
            <a:ext cx="254569" cy="254569"/>
          </a:xfrm>
          <a:prstGeom prst="rect">
            <a:avLst/>
          </a:prstGeom>
        </p:spPr>
      </p:pic>
      <p:sp>
        <p:nvSpPr>
          <p:cNvPr id="26" name="Text 20"/>
          <p:cNvSpPr/>
          <p:nvPr/>
        </p:nvSpPr>
        <p:spPr>
          <a:xfrm>
            <a:off x="7119976" y="3236976"/>
            <a:ext cx="4312768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要素与未来</a:t>
            </a:r>
            <a:endParaRPr lang="en-US" sz="1350" dirty="0"/>
          </a:p>
        </p:txBody>
      </p:sp>
      <p:sp>
        <p:nvSpPr>
          <p:cNvPr id="27" name="Text 21"/>
          <p:cNvSpPr/>
          <p:nvPr/>
        </p:nvSpPr>
        <p:spPr>
          <a:xfrm>
            <a:off x="6470752" y="3822192"/>
            <a:ext cx="4916272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00"/>
              </a:lnSpc>
              <a:buNone/>
            </a:pPr>
            <a:r>
              <a:rPr lang="en-US" sz="108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数据、算力、算法、场景共同驱动 AI；需理性把握其机遇、挑战与社会责任。</a:t>
            </a:r>
            <a:endParaRPr lang="en-US" sz="1080" dirty="0"/>
          </a:p>
        </p:txBody>
      </p:sp>
      <p:sp>
        <p:nvSpPr>
          <p:cNvPr id="28" name="Shape 22"/>
          <p:cNvSpPr/>
          <p:nvPr/>
        </p:nvSpPr>
        <p:spPr>
          <a:xfrm>
            <a:off x="566928" y="5650992"/>
            <a:ext cx="11057839" cy="841248"/>
          </a:xfrm>
          <a:prstGeom prst="roundRect">
            <a:avLst>
              <a:gd name="adj" fmla="val 10870"/>
            </a:avLst>
          </a:prstGeom>
          <a:solidFill>
            <a:srgbClr val="10132C"/>
          </a:solidFill>
          <a:ln/>
          <a:effectLst>
            <a:outerShdw sx="100000" sy="100000" kx="0" ky="0" algn="bl" rotWithShape="0" blurRad="88900" dist="25400" dir="5400000">
              <a:srgbClr val="3A3A3A">
                <a:alpha val="12000"/>
              </a:srgbClr>
            </a:outerShdw>
          </a:effectLst>
        </p:spPr>
      </p:sp>
      <p:sp>
        <p:nvSpPr>
          <p:cNvPr id="29" name="Text 23"/>
          <p:cNvSpPr/>
          <p:nvPr/>
        </p:nvSpPr>
        <p:spPr>
          <a:xfrm>
            <a:off x="841248" y="5669280"/>
            <a:ext cx="1097280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7088E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结  语</a:t>
            </a:r>
            <a:endParaRPr lang="en-US" sz="1300" dirty="0"/>
          </a:p>
        </p:txBody>
      </p:sp>
      <p:sp>
        <p:nvSpPr>
          <p:cNvPr id="30" name="Text 24"/>
          <p:cNvSpPr/>
          <p:nvPr/>
        </p:nvSpPr>
        <p:spPr>
          <a:xfrm>
            <a:off x="1847088" y="5669280"/>
            <a:ext cx="9503359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500"/>
              </a:lnSpc>
              <a:buNone/>
            </a:pPr>
            <a:r>
              <a:rPr lang="en-US" sz="1180" dirty="0">
                <a:solidFill>
                  <a:srgbClr val="E8ECF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人工智能是一幅仍在绘制的宏大蓝图。理解它的过去与现在，才能更从容地迎接它所开启的未来。</a:t>
            </a:r>
            <a:endParaRPr lang="en-US" sz="1180" dirty="0"/>
          </a:p>
        </p:txBody>
      </p:sp>
      <p:sp>
        <p:nvSpPr>
          <p:cNvPr id="31" name="Text 25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第2章 · 人工智能概述</a:t>
            </a:r>
            <a:endParaRPr lang="en-US" sz="900" dirty="0"/>
          </a:p>
        </p:txBody>
      </p:sp>
      <p:sp>
        <p:nvSpPr>
          <p:cNvPr id="32" name="Text 26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29</a:t>
            </a:r>
            <a:endParaRPr lang="en-US" sz="900" dirty="0"/>
          </a:p>
        </p:txBody>
      </p:sp>
      <p:sp>
        <p:nvSpPr>
          <p:cNvPr id="33" name="Shape 27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3A56D4"/>
          </a:solidFill>
          <a:ln/>
        </p:spPr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">
    <p:bg>
      <p:bgPr>
        <a:solidFill>
          <a:srgbClr val="080A1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013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4663440"/>
            <a:ext cx="12191695" cy="2194560"/>
          </a:xfrm>
          <a:prstGeom prst="rect">
            <a:avLst/>
          </a:prstGeom>
          <a:solidFill>
            <a:srgbClr val="080A1A">
              <a:alpha val="82000"/>
            </a:srgbClr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alphaModFix amt="80000"/>
          </a:blip>
          <a:srcRect l="0" r="0" t="0" b="0"/>
          <a:stretch/>
        </p:blipFill>
        <p:spPr>
          <a:xfrm>
            <a:off x="7680960" y="1554480"/>
            <a:ext cx="4023360" cy="4023360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566928" y="1783080"/>
            <a:ext cx="164592" cy="164592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6" name="Text 3"/>
          <p:cNvSpPr/>
          <p:nvPr/>
        </p:nvSpPr>
        <p:spPr>
          <a:xfrm>
            <a:off x="841248" y="1673352"/>
            <a:ext cx="640080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7088E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END OF CHAPTER 02</a:t>
            </a:r>
            <a:endParaRPr lang="en-US" sz="1300" dirty="0"/>
          </a:p>
        </p:txBody>
      </p:sp>
      <p:sp>
        <p:nvSpPr>
          <p:cNvPr id="7" name="Text 4"/>
          <p:cNvSpPr/>
          <p:nvPr/>
        </p:nvSpPr>
        <p:spPr>
          <a:xfrm>
            <a:off x="566928" y="2148840"/>
            <a:ext cx="7315200" cy="1280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4600"/>
              </a:lnSpc>
              <a:buNone/>
            </a:pPr>
            <a:r>
              <a:rPr lang="en-US" sz="40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读懂蓝图，</a:t>
            </a:r>
            <a:endParaRPr lang="en-US" sz="4000" dirty="0"/>
          </a:p>
          <a:p>
            <a:pPr indent="0" marL="0">
              <a:lnSpc>
                <a:spcPts val="4600"/>
              </a:lnSpc>
              <a:buNone/>
            </a:pPr>
            <a:r>
              <a:rPr lang="en-US" sz="40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方能驾驭智能</a:t>
            </a:r>
            <a:endParaRPr lang="en-US" sz="4000" dirty="0"/>
          </a:p>
        </p:txBody>
      </p:sp>
      <p:sp>
        <p:nvSpPr>
          <p:cNvPr id="8" name="Text 5"/>
          <p:cNvSpPr/>
          <p:nvPr/>
        </p:nvSpPr>
        <p:spPr>
          <a:xfrm>
            <a:off x="566928" y="3520440"/>
            <a:ext cx="6766560" cy="16459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200"/>
              </a:lnSpc>
              <a:spcAft>
                <a:spcPts val="600"/>
              </a:spcAft>
              <a:buNone/>
            </a:pPr>
            <a:r>
              <a:rPr lang="en-US" sz="1400" dirty="0">
                <a:solidFill>
                  <a:srgbClr val="D8DEE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下一章，我们将深入 AI 的基石——</a:t>
            </a:r>
            <a:endParaRPr lang="en-US" sz="1400" dirty="0"/>
          </a:p>
          <a:p>
            <a:pPr indent="0" marL="0">
              <a:lnSpc>
                <a:spcPts val="2200"/>
              </a:lnSpc>
              <a:spcAft>
                <a:spcPts val="600"/>
              </a:spcAft>
              <a:buNone/>
            </a:pPr>
            <a:r>
              <a:rPr lang="en-US" sz="1400" dirty="0">
                <a:solidFill>
                  <a:srgbClr val="D8DEE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数据与算法，揭开智能背后的运作原理。</a:t>
            </a:r>
            <a:endParaRPr lang="en-US" sz="1400" dirty="0"/>
          </a:p>
        </p:txBody>
      </p:sp>
      <p:sp>
        <p:nvSpPr>
          <p:cNvPr id="9" name="Shape 6"/>
          <p:cNvSpPr/>
          <p:nvPr/>
        </p:nvSpPr>
        <p:spPr>
          <a:xfrm>
            <a:off x="566928" y="5212080"/>
            <a:ext cx="2043684" cy="384048"/>
          </a:xfrm>
          <a:prstGeom prst="roundRect">
            <a:avLst>
              <a:gd name="adj" fmla="val 50000"/>
            </a:avLst>
          </a:prstGeom>
          <a:solidFill>
            <a:srgbClr val="FFFFFF">
              <a:alpha val="12000"/>
            </a:srgbClr>
          </a:solidFill>
          <a:ln w="12700">
            <a:solidFill>
              <a:srgbClr val="7088EE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566928" y="5212080"/>
            <a:ext cx="2043684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第3章 · 数据与算法</a:t>
            </a:r>
            <a:endParaRPr lang="en-US" sz="1150" dirty="0"/>
          </a:p>
        </p:txBody>
      </p:sp>
      <p:sp>
        <p:nvSpPr>
          <p:cNvPr id="11" name="Shape 8"/>
          <p:cNvSpPr/>
          <p:nvPr/>
        </p:nvSpPr>
        <p:spPr>
          <a:xfrm>
            <a:off x="2775204" y="5212080"/>
            <a:ext cx="987552" cy="384048"/>
          </a:xfrm>
          <a:prstGeom prst="roundRect">
            <a:avLst>
              <a:gd name="adj" fmla="val 50000"/>
            </a:avLst>
          </a:prstGeom>
          <a:solidFill>
            <a:srgbClr val="FFFFFF">
              <a:alpha val="12000"/>
            </a:srgbClr>
          </a:solidFill>
          <a:ln w="12700">
            <a:solidFill>
              <a:srgbClr val="7088EE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2775204" y="5212080"/>
            <a:ext cx="987552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机器学习</a:t>
            </a:r>
            <a:endParaRPr lang="en-US" sz="1150" dirty="0"/>
          </a:p>
        </p:txBody>
      </p:sp>
      <p:sp>
        <p:nvSpPr>
          <p:cNvPr id="13" name="Shape 10"/>
          <p:cNvSpPr/>
          <p:nvPr/>
        </p:nvSpPr>
        <p:spPr>
          <a:xfrm>
            <a:off x="3927348" y="5212080"/>
            <a:ext cx="987552" cy="384048"/>
          </a:xfrm>
          <a:prstGeom prst="roundRect">
            <a:avLst>
              <a:gd name="adj" fmla="val 50000"/>
            </a:avLst>
          </a:prstGeom>
          <a:solidFill>
            <a:srgbClr val="FFFFFF">
              <a:alpha val="12000"/>
            </a:srgbClr>
          </a:solidFill>
          <a:ln w="12700">
            <a:solidFill>
              <a:srgbClr val="7088EE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3927348" y="5212080"/>
            <a:ext cx="987552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深度学习</a:t>
            </a:r>
            <a:endParaRPr lang="en-US" sz="1150" dirty="0"/>
          </a:p>
        </p:txBody>
      </p:sp>
      <p:sp>
        <p:nvSpPr>
          <p:cNvPr id="15" name="Text 12"/>
          <p:cNvSpPr/>
          <p:nvPr/>
        </p:nvSpPr>
        <p:spPr>
          <a:xfrm>
            <a:off x="566928" y="6400800"/>
            <a:ext cx="73152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人工智能通识教程（微课版）</a:t>
            </a:r>
            <a:endParaRPr lang="en-US" sz="1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80A1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013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4663440"/>
            <a:ext cx="12191695" cy="2194560"/>
          </a:xfrm>
          <a:prstGeom prst="rect">
            <a:avLst/>
          </a:prstGeom>
          <a:solidFill>
            <a:srgbClr val="080A1A">
              <a:alpha val="82000"/>
            </a:srgbClr>
          </a:solidFill>
          <a:ln/>
        </p:spPr>
      </p:sp>
      <p:sp>
        <p:nvSpPr>
          <p:cNvPr id="4" name="Text 2"/>
          <p:cNvSpPr/>
          <p:nvPr/>
        </p:nvSpPr>
        <p:spPr>
          <a:xfrm>
            <a:off x="5669280" y="457200"/>
            <a:ext cx="6263640" cy="5943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30000" b="1" dirty="0">
                <a:solidFill>
                  <a:srgbClr val="2438A8">
                    <a:alpha val="16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30000" dirty="0"/>
          </a:p>
        </p:txBody>
      </p:sp>
      <p:sp>
        <p:nvSpPr>
          <p:cNvPr id="5" name="Shape 3"/>
          <p:cNvSpPr/>
          <p:nvPr/>
        </p:nvSpPr>
        <p:spPr>
          <a:xfrm>
            <a:off x="566928" y="1417320"/>
            <a:ext cx="164592" cy="164592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6" name="Text 4"/>
          <p:cNvSpPr/>
          <p:nvPr/>
        </p:nvSpPr>
        <p:spPr>
          <a:xfrm>
            <a:off x="841248" y="1307592"/>
            <a:ext cx="548640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7088E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SECTION  01 / 06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566928" y="1828800"/>
            <a:ext cx="6858000" cy="15544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4536"/>
              </a:lnSpc>
              <a:buNone/>
            </a:pPr>
            <a:r>
              <a:rPr lang="en-US" sz="42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人工智能的定义</a:t>
            </a:r>
            <a:endParaRPr lang="en-US" sz="4200" dirty="0"/>
          </a:p>
        </p:txBody>
      </p:sp>
      <p:sp>
        <p:nvSpPr>
          <p:cNvPr id="8" name="Text 6"/>
          <p:cNvSpPr/>
          <p:nvPr/>
        </p:nvSpPr>
        <p:spPr>
          <a:xfrm>
            <a:off x="566928" y="3154680"/>
            <a:ext cx="640080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7088E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What is Artificial Intelligence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566928" y="3703320"/>
            <a:ext cx="6126480" cy="8412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200"/>
              </a:lnSpc>
              <a:buNone/>
            </a:pPr>
            <a:r>
              <a:rPr lang="en-US" sz="1400" dirty="0">
                <a:solidFill>
                  <a:srgbClr val="CCD3E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人工智能没有唯一的标准定义。不同学者从不同角度，描绘出这门学科的丰富内涵。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566928" y="4581144"/>
            <a:ext cx="54864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1170432" y="4581144"/>
            <a:ext cx="548640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dirty="0">
                <a:solidFill>
                  <a:srgbClr val="E6EA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从“像人”到“理性”的两个维度</a:t>
            </a:r>
            <a:endParaRPr lang="en-US" sz="1450" dirty="0"/>
          </a:p>
        </p:txBody>
      </p:sp>
      <p:sp>
        <p:nvSpPr>
          <p:cNvPr id="12" name="Text 10"/>
          <p:cNvSpPr/>
          <p:nvPr/>
        </p:nvSpPr>
        <p:spPr>
          <a:xfrm>
            <a:off x="566928" y="5093208"/>
            <a:ext cx="54864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1170432" y="5093208"/>
            <a:ext cx="548640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dirty="0">
                <a:solidFill>
                  <a:srgbClr val="E6EA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从“思考”到“行动”的两个层面</a:t>
            </a:r>
            <a:endParaRPr lang="en-US" sz="1450" dirty="0"/>
          </a:p>
        </p:txBody>
      </p:sp>
      <p:sp>
        <p:nvSpPr>
          <p:cNvPr id="14" name="Shape 12"/>
          <p:cNvSpPr/>
          <p:nvPr/>
        </p:nvSpPr>
        <p:spPr>
          <a:xfrm>
            <a:off x="566928" y="6217920"/>
            <a:ext cx="109728" cy="109728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15" name="Shape 13"/>
          <p:cNvSpPr/>
          <p:nvPr/>
        </p:nvSpPr>
        <p:spPr>
          <a:xfrm>
            <a:off x="749808" y="6217920"/>
            <a:ext cx="109728" cy="109728"/>
          </a:xfrm>
          <a:prstGeom prst="ellipse">
            <a:avLst/>
          </a:prstGeom>
          <a:solidFill>
            <a:srgbClr val="7088EE"/>
          </a:solidFill>
          <a:ln/>
        </p:spPr>
      </p:sp>
      <p:sp>
        <p:nvSpPr>
          <p:cNvPr id="16" name="Shape 14"/>
          <p:cNvSpPr/>
          <p:nvPr/>
        </p:nvSpPr>
        <p:spPr>
          <a:xfrm>
            <a:off x="932688" y="6217920"/>
            <a:ext cx="109728" cy="109728"/>
          </a:xfrm>
          <a:prstGeom prst="ellipse">
            <a:avLst/>
          </a:prstGeom>
          <a:solidFill>
            <a:srgbClr val="12B5A6"/>
          </a:solidFill>
          <a:ln/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定义 · DEFINITION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什么是人工智能？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7088EE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12B5A6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481328"/>
            <a:ext cx="11057839" cy="1463040"/>
          </a:xfrm>
          <a:prstGeom prst="roundRect">
            <a:avLst>
              <a:gd name="adj" fmla="val 6250"/>
            </a:avLst>
          </a:prstGeom>
          <a:solidFill>
            <a:srgbClr val="ECEFFC"/>
          </a:solidFill>
          <a:ln/>
          <a:effectLst>
            <a:outerShdw sx="100000" sy="100000" kx="0" ky="0" algn="bl" rotWithShape="0" blurRad="88900" dist="25400" dir="5400000">
              <a:srgbClr val="3A3A3A">
                <a:alpha val="12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859536" y="1755648"/>
            <a:ext cx="91440" cy="914400"/>
          </a:xfrm>
          <a:prstGeom prst="roundRect">
            <a:avLst>
              <a:gd name="adj" fmla="val 50000"/>
            </a:avLst>
          </a:prstGeom>
          <a:solidFill>
            <a:srgbClr val="3A56D4"/>
          </a:solidFill>
          <a:ln/>
        </p:spPr>
      </p:sp>
      <p:sp>
        <p:nvSpPr>
          <p:cNvPr id="10" name="Text 8"/>
          <p:cNvSpPr/>
          <p:nvPr/>
        </p:nvSpPr>
        <p:spPr>
          <a:xfrm>
            <a:off x="1097280" y="1719072"/>
            <a:ext cx="10051999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700" b="1" dirty="0">
                <a:solidFill>
                  <a:srgbClr val="2438A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人工智能（Artificial Intelligence, AI）</a:t>
            </a:r>
            <a:endParaRPr lang="en-US" sz="1700" dirty="0"/>
          </a:p>
        </p:txBody>
      </p:sp>
      <p:sp>
        <p:nvSpPr>
          <p:cNvPr id="11" name="Text 9"/>
          <p:cNvSpPr/>
          <p:nvPr/>
        </p:nvSpPr>
        <p:spPr>
          <a:xfrm>
            <a:off x="1097280" y="2231136"/>
            <a:ext cx="9960559" cy="53035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900"/>
              </a:lnSpc>
              <a:buNone/>
            </a:pPr>
            <a:r>
              <a:rPr lang="en-US" sz="1300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人工智能是研究、开发用于模拟、延伸和扩展人的智能的理论、方法、技术及应用系统的一门新兴技术科学。它企图了解智能的实质，并生产出一种能以与人类智能相似的方式做出反应的智能机器。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566928" y="3218688"/>
            <a:ext cx="3503066" cy="3072384"/>
          </a:xfrm>
          <a:prstGeom prst="roundRect">
            <a:avLst>
              <a:gd name="adj" fmla="val 297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3" name="Shape 11"/>
          <p:cNvSpPr/>
          <p:nvPr/>
        </p:nvSpPr>
        <p:spPr>
          <a:xfrm>
            <a:off x="822960" y="3474720"/>
            <a:ext cx="548640" cy="548640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5606" y="3617366"/>
            <a:ext cx="263347" cy="263347"/>
          </a:xfrm>
          <a:prstGeom prst="rect">
            <a:avLst/>
          </a:prstGeom>
        </p:spPr>
      </p:pic>
      <p:sp>
        <p:nvSpPr>
          <p:cNvPr id="15" name="Text 12"/>
          <p:cNvSpPr/>
          <p:nvPr/>
        </p:nvSpPr>
        <p:spPr>
          <a:xfrm>
            <a:off x="822960" y="4133088"/>
            <a:ext cx="2991002" cy="4206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5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麦卡锡 (John McCarthy)</a:t>
            </a:r>
            <a:endParaRPr lang="en-US" sz="1350" dirty="0"/>
          </a:p>
        </p:txBody>
      </p:sp>
      <p:sp>
        <p:nvSpPr>
          <p:cNvPr id="16" name="Text 13"/>
          <p:cNvSpPr/>
          <p:nvPr/>
        </p:nvSpPr>
        <p:spPr>
          <a:xfrm>
            <a:off x="822960" y="4517136"/>
            <a:ext cx="2991002" cy="170078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00"/>
              </a:lnSpc>
              <a:buNone/>
            </a:pPr>
            <a:r>
              <a:rPr lang="en-US" sz="112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“制造智能机器的科学与工程”——1956 年首次提出 AI 这一术语。</a:t>
            </a:r>
            <a:endParaRPr lang="en-US" sz="1120" dirty="0"/>
          </a:p>
        </p:txBody>
      </p:sp>
      <p:sp>
        <p:nvSpPr>
          <p:cNvPr id="17" name="Shape 14"/>
          <p:cNvSpPr/>
          <p:nvPr/>
        </p:nvSpPr>
        <p:spPr>
          <a:xfrm>
            <a:off x="4344314" y="3218688"/>
            <a:ext cx="3503066" cy="3072384"/>
          </a:xfrm>
          <a:prstGeom prst="roundRect">
            <a:avLst>
              <a:gd name="adj" fmla="val 2976"/>
            </a:avLst>
          </a:prstGeom>
          <a:solidFill>
            <a:srgbClr val="ECEFFC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8" name="Shape 15"/>
          <p:cNvSpPr/>
          <p:nvPr/>
        </p:nvSpPr>
        <p:spPr>
          <a:xfrm>
            <a:off x="4600346" y="3474720"/>
            <a:ext cx="548640" cy="548640"/>
          </a:xfrm>
          <a:prstGeom prst="ellipse">
            <a:avLst/>
          </a:prstGeom>
          <a:solidFill>
            <a:srgbClr val="2438A8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9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2993" y="3617366"/>
            <a:ext cx="263347" cy="263347"/>
          </a:xfrm>
          <a:prstGeom prst="rect">
            <a:avLst/>
          </a:prstGeom>
        </p:spPr>
      </p:pic>
      <p:sp>
        <p:nvSpPr>
          <p:cNvPr id="20" name="Text 16"/>
          <p:cNvSpPr/>
          <p:nvPr/>
        </p:nvSpPr>
        <p:spPr>
          <a:xfrm>
            <a:off x="4600346" y="4133088"/>
            <a:ext cx="2991002" cy="4206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5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明斯基 (Marvin Minsky)</a:t>
            </a:r>
            <a:endParaRPr lang="en-US" sz="1350" dirty="0"/>
          </a:p>
        </p:txBody>
      </p:sp>
      <p:sp>
        <p:nvSpPr>
          <p:cNvPr id="21" name="Text 17"/>
          <p:cNvSpPr/>
          <p:nvPr/>
        </p:nvSpPr>
        <p:spPr>
          <a:xfrm>
            <a:off x="4600346" y="4517136"/>
            <a:ext cx="2991002" cy="170078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00"/>
              </a:lnSpc>
              <a:buNone/>
            </a:pPr>
            <a:r>
              <a:rPr lang="en-US" sz="112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“让机器去做那些由人来做需要智能的事情”，强调能力的等效。</a:t>
            </a:r>
            <a:endParaRPr lang="en-US" sz="1120" dirty="0"/>
          </a:p>
        </p:txBody>
      </p:sp>
      <p:sp>
        <p:nvSpPr>
          <p:cNvPr id="22" name="Shape 18"/>
          <p:cNvSpPr/>
          <p:nvPr/>
        </p:nvSpPr>
        <p:spPr>
          <a:xfrm>
            <a:off x="8121701" y="3218688"/>
            <a:ext cx="3503066" cy="3072384"/>
          </a:xfrm>
          <a:prstGeom prst="roundRect">
            <a:avLst>
              <a:gd name="adj" fmla="val 297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3" name="Shape 19"/>
          <p:cNvSpPr/>
          <p:nvPr/>
        </p:nvSpPr>
        <p:spPr>
          <a:xfrm>
            <a:off x="8377733" y="3474720"/>
            <a:ext cx="548640" cy="548640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4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0379" y="3617366"/>
            <a:ext cx="263347" cy="263347"/>
          </a:xfrm>
          <a:prstGeom prst="rect">
            <a:avLst/>
          </a:prstGeom>
        </p:spPr>
      </p:pic>
      <p:sp>
        <p:nvSpPr>
          <p:cNvPr id="25" name="Text 20"/>
          <p:cNvSpPr/>
          <p:nvPr/>
        </p:nvSpPr>
        <p:spPr>
          <a:xfrm>
            <a:off x="8377733" y="4133088"/>
            <a:ext cx="2991002" cy="4206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5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尼尔森 (Nils Nilsson)</a:t>
            </a:r>
            <a:endParaRPr lang="en-US" sz="1350" dirty="0"/>
          </a:p>
        </p:txBody>
      </p:sp>
      <p:sp>
        <p:nvSpPr>
          <p:cNvPr id="26" name="Text 21"/>
          <p:cNvSpPr/>
          <p:nvPr/>
        </p:nvSpPr>
        <p:spPr>
          <a:xfrm>
            <a:off x="8377733" y="4517136"/>
            <a:ext cx="2991002" cy="170078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00"/>
              </a:lnSpc>
              <a:buNone/>
            </a:pPr>
            <a:r>
              <a:rPr lang="en-US" sz="112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关于知识的科学——如何表示、获取并运用知识。</a:t>
            </a:r>
            <a:endParaRPr lang="en-US" sz="1120" dirty="0"/>
          </a:p>
        </p:txBody>
      </p:sp>
      <p:sp>
        <p:nvSpPr>
          <p:cNvPr id="27" name="Text 22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第2章 · 人工智能概述</a:t>
            </a:r>
            <a:endParaRPr lang="en-US" sz="900" dirty="0"/>
          </a:p>
        </p:txBody>
      </p:sp>
      <p:sp>
        <p:nvSpPr>
          <p:cNvPr id="28" name="Text 23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3</a:t>
            </a:r>
            <a:endParaRPr lang="en-US" sz="900" dirty="0"/>
          </a:p>
        </p:txBody>
      </p:sp>
      <p:sp>
        <p:nvSpPr>
          <p:cNvPr id="29" name="Shape 24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3A56D4"/>
          </a:solidFill>
          <a:ln/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两个维度 · TWO DIMENSIONS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AI 的八种定义：两个维度、四个象限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7088EE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12B5A6"/>
          </a:solidFill>
          <a:ln/>
        </p:spPr>
      </p:sp>
      <p:sp>
        <p:nvSpPr>
          <p:cNvPr id="8" name="Text 6"/>
          <p:cNvSpPr/>
          <p:nvPr/>
        </p:nvSpPr>
        <p:spPr>
          <a:xfrm>
            <a:off x="566928" y="1463040"/>
            <a:ext cx="11057839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800"/>
              </a:lnSpc>
              <a:buNone/>
            </a:pPr>
            <a:r>
              <a:rPr lang="en-US" sz="125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学界对 AI 的定义可沿两条轴线归类：纵轴为“思考过程”与“行为表现”，横轴为“类人标准”与“理性标准”。</a:t>
            </a:r>
            <a:endParaRPr lang="en-US" sz="1250" dirty="0"/>
          </a:p>
        </p:txBody>
      </p:sp>
      <p:sp>
        <p:nvSpPr>
          <p:cNvPr id="9" name="Shape 7"/>
          <p:cNvSpPr/>
          <p:nvPr/>
        </p:nvSpPr>
        <p:spPr>
          <a:xfrm>
            <a:off x="566928" y="2103120"/>
            <a:ext cx="5382616" cy="1965960"/>
          </a:xfrm>
          <a:prstGeom prst="roundRect">
            <a:avLst>
              <a:gd name="adj" fmla="val 4651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841248" y="2377440"/>
            <a:ext cx="566928" cy="566928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1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8649" y="2524841"/>
            <a:ext cx="272125" cy="272125"/>
          </a:xfrm>
          <a:prstGeom prst="rect">
            <a:avLst/>
          </a:prstGeom>
        </p:spPr>
      </p:pic>
      <p:sp>
        <p:nvSpPr>
          <p:cNvPr id="12" name="Text 9"/>
          <p:cNvSpPr/>
          <p:nvPr/>
        </p:nvSpPr>
        <p:spPr>
          <a:xfrm>
            <a:off x="1536192" y="2414016"/>
            <a:ext cx="4193896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5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像人地思考</a:t>
            </a:r>
            <a:endParaRPr lang="en-US" sz="1550" dirty="0"/>
          </a:p>
        </p:txBody>
      </p:sp>
      <p:sp>
        <p:nvSpPr>
          <p:cNvPr id="13" name="Text 10"/>
          <p:cNvSpPr/>
          <p:nvPr/>
        </p:nvSpPr>
        <p:spPr>
          <a:xfrm>
            <a:off x="841248" y="3090672"/>
            <a:ext cx="4833976" cy="868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5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认知建模——让机器的思维过程贴近人类心智，如认知科学与类脑计算。</a:t>
            </a:r>
            <a:endParaRPr lang="en-US" sz="1150" dirty="0"/>
          </a:p>
        </p:txBody>
      </p:sp>
      <p:sp>
        <p:nvSpPr>
          <p:cNvPr id="14" name="Shape 11"/>
          <p:cNvSpPr/>
          <p:nvPr/>
        </p:nvSpPr>
        <p:spPr>
          <a:xfrm>
            <a:off x="6242152" y="2103120"/>
            <a:ext cx="5382616" cy="1965960"/>
          </a:xfrm>
          <a:prstGeom prst="roundRect">
            <a:avLst>
              <a:gd name="adj" fmla="val 4651"/>
            </a:avLst>
          </a:prstGeom>
          <a:solidFill>
            <a:srgbClr val="ECEFFC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5" name="Shape 12"/>
          <p:cNvSpPr/>
          <p:nvPr/>
        </p:nvSpPr>
        <p:spPr>
          <a:xfrm>
            <a:off x="6516472" y="2377440"/>
            <a:ext cx="566928" cy="566928"/>
          </a:xfrm>
          <a:prstGeom prst="ellipse">
            <a:avLst/>
          </a:prstGeom>
          <a:solidFill>
            <a:srgbClr val="2438A8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3873" y="2524841"/>
            <a:ext cx="272125" cy="272125"/>
          </a:xfrm>
          <a:prstGeom prst="rect">
            <a:avLst/>
          </a:prstGeom>
        </p:spPr>
      </p:pic>
      <p:sp>
        <p:nvSpPr>
          <p:cNvPr id="17" name="Text 13"/>
          <p:cNvSpPr/>
          <p:nvPr/>
        </p:nvSpPr>
        <p:spPr>
          <a:xfrm>
            <a:off x="7211416" y="2414016"/>
            <a:ext cx="4193896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5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理性地思考</a:t>
            </a:r>
            <a:endParaRPr lang="en-US" sz="1550" dirty="0"/>
          </a:p>
        </p:txBody>
      </p:sp>
      <p:sp>
        <p:nvSpPr>
          <p:cNvPr id="18" name="Text 14"/>
          <p:cNvSpPr/>
          <p:nvPr/>
        </p:nvSpPr>
        <p:spPr>
          <a:xfrm>
            <a:off x="6516472" y="3090672"/>
            <a:ext cx="4833976" cy="868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5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思维法则——以逻辑学为基础，追求“正确”的推理过程。</a:t>
            </a:r>
            <a:endParaRPr lang="en-US" sz="1150" dirty="0"/>
          </a:p>
        </p:txBody>
      </p:sp>
      <p:sp>
        <p:nvSpPr>
          <p:cNvPr id="19" name="Shape 15"/>
          <p:cNvSpPr/>
          <p:nvPr/>
        </p:nvSpPr>
        <p:spPr>
          <a:xfrm>
            <a:off x="566928" y="4325112"/>
            <a:ext cx="5382616" cy="1965960"/>
          </a:xfrm>
          <a:prstGeom prst="roundRect">
            <a:avLst>
              <a:gd name="adj" fmla="val 4651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0" name="Shape 16"/>
          <p:cNvSpPr/>
          <p:nvPr/>
        </p:nvSpPr>
        <p:spPr>
          <a:xfrm>
            <a:off x="841248" y="4599432"/>
            <a:ext cx="566928" cy="566928"/>
          </a:xfrm>
          <a:prstGeom prst="ellipse">
            <a:avLst/>
          </a:prstGeom>
          <a:solidFill>
            <a:srgbClr val="12B5A6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1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8649" y="4746833"/>
            <a:ext cx="272125" cy="272125"/>
          </a:xfrm>
          <a:prstGeom prst="rect">
            <a:avLst/>
          </a:prstGeom>
        </p:spPr>
      </p:pic>
      <p:sp>
        <p:nvSpPr>
          <p:cNvPr id="22" name="Text 17"/>
          <p:cNvSpPr/>
          <p:nvPr/>
        </p:nvSpPr>
        <p:spPr>
          <a:xfrm>
            <a:off x="1536192" y="4636008"/>
            <a:ext cx="4193896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5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像人地行动</a:t>
            </a:r>
            <a:endParaRPr lang="en-US" sz="1550" dirty="0"/>
          </a:p>
        </p:txBody>
      </p:sp>
      <p:sp>
        <p:nvSpPr>
          <p:cNvPr id="23" name="Text 18"/>
          <p:cNvSpPr/>
          <p:nvPr/>
        </p:nvSpPr>
        <p:spPr>
          <a:xfrm>
            <a:off x="841248" y="5312664"/>
            <a:ext cx="4833976" cy="868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5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图灵测试——行为表现与人无法区分，如自然语言对话。</a:t>
            </a:r>
            <a:endParaRPr lang="en-US" sz="1150" dirty="0"/>
          </a:p>
        </p:txBody>
      </p:sp>
      <p:sp>
        <p:nvSpPr>
          <p:cNvPr id="24" name="Shape 19"/>
          <p:cNvSpPr/>
          <p:nvPr/>
        </p:nvSpPr>
        <p:spPr>
          <a:xfrm>
            <a:off x="6242152" y="4325112"/>
            <a:ext cx="5382616" cy="1965960"/>
          </a:xfrm>
          <a:prstGeom prst="roundRect">
            <a:avLst>
              <a:gd name="adj" fmla="val 4651"/>
            </a:avLst>
          </a:prstGeom>
          <a:solidFill>
            <a:srgbClr val="ECEFFC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5" name="Shape 20"/>
          <p:cNvSpPr/>
          <p:nvPr/>
        </p:nvSpPr>
        <p:spPr>
          <a:xfrm>
            <a:off x="6516472" y="4599432"/>
            <a:ext cx="566928" cy="566928"/>
          </a:xfrm>
          <a:prstGeom prst="ellipse">
            <a:avLst/>
          </a:prstGeom>
          <a:solidFill>
            <a:srgbClr val="5B6BD6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6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3873" y="4746833"/>
            <a:ext cx="272125" cy="272125"/>
          </a:xfrm>
          <a:prstGeom prst="rect">
            <a:avLst/>
          </a:prstGeom>
        </p:spPr>
      </p:pic>
      <p:sp>
        <p:nvSpPr>
          <p:cNvPr id="27" name="Text 21"/>
          <p:cNvSpPr/>
          <p:nvPr/>
        </p:nvSpPr>
        <p:spPr>
          <a:xfrm>
            <a:off x="7211416" y="4636008"/>
            <a:ext cx="4193896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5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理性地行动</a:t>
            </a:r>
            <a:endParaRPr lang="en-US" sz="1550" dirty="0"/>
          </a:p>
        </p:txBody>
      </p:sp>
      <p:sp>
        <p:nvSpPr>
          <p:cNvPr id="28" name="Text 22"/>
          <p:cNvSpPr/>
          <p:nvPr/>
        </p:nvSpPr>
        <p:spPr>
          <a:xfrm>
            <a:off x="6516472" y="5312664"/>
            <a:ext cx="4833976" cy="868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5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理性智能体——在环境中采取使目标最优的行动（主流方向）。</a:t>
            </a:r>
            <a:endParaRPr lang="en-US" sz="1150" dirty="0"/>
          </a:p>
        </p:txBody>
      </p:sp>
      <p:sp>
        <p:nvSpPr>
          <p:cNvPr id="29" name="Text 23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第2章 · 人工智能概述</a:t>
            </a:r>
            <a:endParaRPr lang="en-US" sz="900" dirty="0"/>
          </a:p>
        </p:txBody>
      </p:sp>
      <p:sp>
        <p:nvSpPr>
          <p:cNvPr id="30" name="Text 24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4</a:t>
            </a:r>
            <a:endParaRPr lang="en-US" sz="900" dirty="0"/>
          </a:p>
        </p:txBody>
      </p:sp>
      <p:sp>
        <p:nvSpPr>
          <p:cNvPr id="31" name="Shape 25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3A56D4"/>
          </a:solidFill>
          <a:ln/>
        </p:spPr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核心能力 · CAPABILITIES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AI 的核心：模拟人的智能能力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7088EE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12B5A6"/>
          </a:solidFill>
          <a:ln/>
        </p:spPr>
      </p:sp>
      <p:sp>
        <p:nvSpPr>
          <p:cNvPr id="8" name="Text 6"/>
          <p:cNvSpPr/>
          <p:nvPr/>
        </p:nvSpPr>
        <p:spPr>
          <a:xfrm>
            <a:off x="566928" y="1463040"/>
            <a:ext cx="11057839" cy="548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800"/>
              </a:lnSpc>
              <a:buNone/>
            </a:pPr>
            <a:r>
              <a:rPr lang="en-US" sz="13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人工智能的本质，是对人类智能的模拟、延伸与扩展，具体体现在六种能力上。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566928" y="1984248"/>
            <a:ext cx="3503066" cy="18288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841248" y="2258568"/>
            <a:ext cx="585216" cy="585216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1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404" y="2410724"/>
            <a:ext cx="280904" cy="280904"/>
          </a:xfrm>
          <a:prstGeom prst="rect">
            <a:avLst/>
          </a:prstGeom>
        </p:spPr>
      </p:pic>
      <p:sp>
        <p:nvSpPr>
          <p:cNvPr id="12" name="Text 9"/>
          <p:cNvSpPr/>
          <p:nvPr/>
        </p:nvSpPr>
        <p:spPr>
          <a:xfrm>
            <a:off x="1591056" y="2258568"/>
            <a:ext cx="2222906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感知</a:t>
            </a:r>
            <a:endParaRPr lang="en-US" sz="1400" dirty="0"/>
          </a:p>
        </p:txBody>
      </p:sp>
      <p:sp>
        <p:nvSpPr>
          <p:cNvPr id="13" name="Text 10"/>
          <p:cNvSpPr/>
          <p:nvPr/>
        </p:nvSpPr>
        <p:spPr>
          <a:xfrm>
            <a:off x="841248" y="3008376"/>
            <a:ext cx="2954426" cy="69494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通过视觉、听觉等获取信息，如计算机视觉、语音识别。</a:t>
            </a:r>
            <a:endParaRPr lang="en-US" sz="1130" dirty="0"/>
          </a:p>
        </p:txBody>
      </p:sp>
      <p:sp>
        <p:nvSpPr>
          <p:cNvPr id="14" name="Shape 11"/>
          <p:cNvSpPr/>
          <p:nvPr/>
        </p:nvSpPr>
        <p:spPr>
          <a:xfrm>
            <a:off x="4344314" y="1984248"/>
            <a:ext cx="3503066" cy="1828800"/>
          </a:xfrm>
          <a:prstGeom prst="roundRect">
            <a:avLst>
              <a:gd name="adj" fmla="val 5000"/>
            </a:avLst>
          </a:prstGeom>
          <a:solidFill>
            <a:srgbClr val="ECEFFC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5" name="Shape 12"/>
          <p:cNvSpPr/>
          <p:nvPr/>
        </p:nvSpPr>
        <p:spPr>
          <a:xfrm>
            <a:off x="4618634" y="2258568"/>
            <a:ext cx="585216" cy="585216"/>
          </a:xfrm>
          <a:prstGeom prst="ellipse">
            <a:avLst/>
          </a:prstGeom>
          <a:solidFill>
            <a:srgbClr val="2438A8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0791" y="2410724"/>
            <a:ext cx="280904" cy="280904"/>
          </a:xfrm>
          <a:prstGeom prst="rect">
            <a:avLst/>
          </a:prstGeom>
        </p:spPr>
      </p:pic>
      <p:sp>
        <p:nvSpPr>
          <p:cNvPr id="17" name="Text 13"/>
          <p:cNvSpPr/>
          <p:nvPr/>
        </p:nvSpPr>
        <p:spPr>
          <a:xfrm>
            <a:off x="5368442" y="2258568"/>
            <a:ext cx="2222906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理解</a:t>
            </a:r>
            <a:endParaRPr lang="en-US" sz="1400" dirty="0"/>
          </a:p>
        </p:txBody>
      </p:sp>
      <p:sp>
        <p:nvSpPr>
          <p:cNvPr id="18" name="Text 14"/>
          <p:cNvSpPr/>
          <p:nvPr/>
        </p:nvSpPr>
        <p:spPr>
          <a:xfrm>
            <a:off x="4618634" y="3008376"/>
            <a:ext cx="2954426" cy="69494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读懂文字、语音与图像背后的含义与意图。</a:t>
            </a:r>
            <a:endParaRPr lang="en-US" sz="1130" dirty="0"/>
          </a:p>
        </p:txBody>
      </p:sp>
      <p:sp>
        <p:nvSpPr>
          <p:cNvPr id="19" name="Shape 15"/>
          <p:cNvSpPr/>
          <p:nvPr/>
        </p:nvSpPr>
        <p:spPr>
          <a:xfrm>
            <a:off x="8121701" y="1984248"/>
            <a:ext cx="3503066" cy="18288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0" name="Shape 16"/>
          <p:cNvSpPr/>
          <p:nvPr/>
        </p:nvSpPr>
        <p:spPr>
          <a:xfrm>
            <a:off x="8396021" y="2258568"/>
            <a:ext cx="585216" cy="585216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1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8177" y="2410724"/>
            <a:ext cx="280904" cy="280904"/>
          </a:xfrm>
          <a:prstGeom prst="rect">
            <a:avLst/>
          </a:prstGeom>
        </p:spPr>
      </p:pic>
      <p:sp>
        <p:nvSpPr>
          <p:cNvPr id="22" name="Text 17"/>
          <p:cNvSpPr/>
          <p:nvPr/>
        </p:nvSpPr>
        <p:spPr>
          <a:xfrm>
            <a:off x="9145829" y="2258568"/>
            <a:ext cx="2222906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学习</a:t>
            </a:r>
            <a:endParaRPr lang="en-US" sz="1400" dirty="0"/>
          </a:p>
        </p:txBody>
      </p:sp>
      <p:sp>
        <p:nvSpPr>
          <p:cNvPr id="23" name="Text 18"/>
          <p:cNvSpPr/>
          <p:nvPr/>
        </p:nvSpPr>
        <p:spPr>
          <a:xfrm>
            <a:off x="8396021" y="3008376"/>
            <a:ext cx="2954426" cy="69494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从海量数据中自动归纳规律，越用越聪明。</a:t>
            </a:r>
            <a:endParaRPr lang="en-US" sz="1130" dirty="0"/>
          </a:p>
        </p:txBody>
      </p:sp>
      <p:sp>
        <p:nvSpPr>
          <p:cNvPr id="24" name="Shape 19"/>
          <p:cNvSpPr/>
          <p:nvPr/>
        </p:nvSpPr>
        <p:spPr>
          <a:xfrm>
            <a:off x="566928" y="4069080"/>
            <a:ext cx="3503066" cy="1828800"/>
          </a:xfrm>
          <a:prstGeom prst="roundRect">
            <a:avLst>
              <a:gd name="adj" fmla="val 5000"/>
            </a:avLst>
          </a:prstGeom>
          <a:solidFill>
            <a:srgbClr val="ECEFFC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5" name="Shape 20"/>
          <p:cNvSpPr/>
          <p:nvPr/>
        </p:nvSpPr>
        <p:spPr>
          <a:xfrm>
            <a:off x="841248" y="4343400"/>
            <a:ext cx="585216" cy="585216"/>
          </a:xfrm>
          <a:prstGeom prst="ellipse">
            <a:avLst/>
          </a:prstGeom>
          <a:solidFill>
            <a:srgbClr val="2438A8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6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3404" y="4495556"/>
            <a:ext cx="280904" cy="280904"/>
          </a:xfrm>
          <a:prstGeom prst="rect">
            <a:avLst/>
          </a:prstGeom>
        </p:spPr>
      </p:pic>
      <p:sp>
        <p:nvSpPr>
          <p:cNvPr id="27" name="Text 21"/>
          <p:cNvSpPr/>
          <p:nvPr/>
        </p:nvSpPr>
        <p:spPr>
          <a:xfrm>
            <a:off x="1591056" y="4343400"/>
            <a:ext cx="2222906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推理</a:t>
            </a:r>
            <a:endParaRPr lang="en-US" sz="1400" dirty="0"/>
          </a:p>
        </p:txBody>
      </p:sp>
      <p:sp>
        <p:nvSpPr>
          <p:cNvPr id="28" name="Text 22"/>
          <p:cNvSpPr/>
          <p:nvPr/>
        </p:nvSpPr>
        <p:spPr>
          <a:xfrm>
            <a:off x="841248" y="5093208"/>
            <a:ext cx="2954426" cy="69494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基于已知知识进行逻辑推导，得出新的结论。</a:t>
            </a:r>
            <a:endParaRPr lang="en-US" sz="1130" dirty="0"/>
          </a:p>
        </p:txBody>
      </p:sp>
      <p:sp>
        <p:nvSpPr>
          <p:cNvPr id="29" name="Shape 23"/>
          <p:cNvSpPr/>
          <p:nvPr/>
        </p:nvSpPr>
        <p:spPr>
          <a:xfrm>
            <a:off x="4344314" y="4069080"/>
            <a:ext cx="3503066" cy="18288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30" name="Shape 24"/>
          <p:cNvSpPr/>
          <p:nvPr/>
        </p:nvSpPr>
        <p:spPr>
          <a:xfrm>
            <a:off x="4618634" y="4343400"/>
            <a:ext cx="585216" cy="585216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31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0791" y="4495556"/>
            <a:ext cx="280904" cy="280904"/>
          </a:xfrm>
          <a:prstGeom prst="rect">
            <a:avLst/>
          </a:prstGeom>
        </p:spPr>
      </p:pic>
      <p:sp>
        <p:nvSpPr>
          <p:cNvPr id="32" name="Text 25"/>
          <p:cNvSpPr/>
          <p:nvPr/>
        </p:nvSpPr>
        <p:spPr>
          <a:xfrm>
            <a:off x="5368442" y="4343400"/>
            <a:ext cx="2222906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决策</a:t>
            </a:r>
            <a:endParaRPr lang="en-US" sz="1400" dirty="0"/>
          </a:p>
        </p:txBody>
      </p:sp>
      <p:sp>
        <p:nvSpPr>
          <p:cNvPr id="33" name="Text 26"/>
          <p:cNvSpPr/>
          <p:nvPr/>
        </p:nvSpPr>
        <p:spPr>
          <a:xfrm>
            <a:off x="4618634" y="5093208"/>
            <a:ext cx="2954426" cy="69494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在多种可能中权衡利弊，选择最优的行动方案。</a:t>
            </a:r>
            <a:endParaRPr lang="en-US" sz="1130" dirty="0"/>
          </a:p>
        </p:txBody>
      </p:sp>
      <p:sp>
        <p:nvSpPr>
          <p:cNvPr id="34" name="Shape 27"/>
          <p:cNvSpPr/>
          <p:nvPr/>
        </p:nvSpPr>
        <p:spPr>
          <a:xfrm>
            <a:off x="8121701" y="4069080"/>
            <a:ext cx="3503066" cy="1828800"/>
          </a:xfrm>
          <a:prstGeom prst="roundRect">
            <a:avLst>
              <a:gd name="adj" fmla="val 5000"/>
            </a:avLst>
          </a:prstGeom>
          <a:solidFill>
            <a:srgbClr val="ECEFFC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35" name="Shape 28"/>
          <p:cNvSpPr/>
          <p:nvPr/>
        </p:nvSpPr>
        <p:spPr>
          <a:xfrm>
            <a:off x="8396021" y="4343400"/>
            <a:ext cx="585216" cy="585216"/>
          </a:xfrm>
          <a:prstGeom prst="ellipse">
            <a:avLst/>
          </a:prstGeom>
          <a:solidFill>
            <a:srgbClr val="2438A8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36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48177" y="4495556"/>
            <a:ext cx="280904" cy="280904"/>
          </a:xfrm>
          <a:prstGeom prst="rect">
            <a:avLst/>
          </a:prstGeom>
        </p:spPr>
      </p:pic>
      <p:sp>
        <p:nvSpPr>
          <p:cNvPr id="37" name="Text 29"/>
          <p:cNvSpPr/>
          <p:nvPr/>
        </p:nvSpPr>
        <p:spPr>
          <a:xfrm>
            <a:off x="9145829" y="4343400"/>
            <a:ext cx="2222906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交流</a:t>
            </a:r>
            <a:endParaRPr lang="en-US" sz="1400" dirty="0"/>
          </a:p>
        </p:txBody>
      </p:sp>
      <p:sp>
        <p:nvSpPr>
          <p:cNvPr id="38" name="Text 30"/>
          <p:cNvSpPr/>
          <p:nvPr/>
        </p:nvSpPr>
        <p:spPr>
          <a:xfrm>
            <a:off x="8396021" y="5093208"/>
            <a:ext cx="2954426" cy="69494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以自然语言与人沟通，实现顺畅的人机交互。</a:t>
            </a:r>
            <a:endParaRPr lang="en-US" sz="1130" dirty="0"/>
          </a:p>
        </p:txBody>
      </p:sp>
      <p:sp>
        <p:nvSpPr>
          <p:cNvPr id="39" name="Text 31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第2章 · 人工智能概述</a:t>
            </a:r>
            <a:endParaRPr lang="en-US" sz="900" dirty="0"/>
          </a:p>
        </p:txBody>
      </p:sp>
      <p:sp>
        <p:nvSpPr>
          <p:cNvPr id="40" name="Text 32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5</a:t>
            </a:r>
            <a:endParaRPr lang="en-US" sz="900" dirty="0"/>
          </a:p>
        </p:txBody>
      </p:sp>
      <p:sp>
        <p:nvSpPr>
          <p:cNvPr id="41" name="Shape 33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3A56D4"/>
          </a:solidFill>
          <a:ln/>
        </p:spPr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主流定义 · FOUR ABILITIES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通俗理解：AI 的“四会”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7088EE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12B5A6"/>
          </a:solidFill>
          <a:ln/>
        </p:spPr>
      </p:sp>
      <p:sp>
        <p:nvSpPr>
          <p:cNvPr id="8" name="Text 6"/>
          <p:cNvSpPr/>
          <p:nvPr/>
        </p:nvSpPr>
        <p:spPr>
          <a:xfrm>
            <a:off x="566928" y="1463040"/>
            <a:ext cx="11057839" cy="548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800"/>
              </a:lnSpc>
              <a:buNone/>
            </a:pPr>
            <a:r>
              <a:rPr lang="en-US" sz="13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当前主流将 AI 拆解为“人工”与“智能”，并用“四会”形象地界定它的目标。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566928" y="1938528"/>
            <a:ext cx="5391760" cy="1417320"/>
          </a:xfrm>
          <a:prstGeom prst="roundRect">
            <a:avLst>
              <a:gd name="adj" fmla="val 645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841248" y="2212848"/>
            <a:ext cx="585216" cy="585216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1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404" y="2365004"/>
            <a:ext cx="280904" cy="280904"/>
          </a:xfrm>
          <a:prstGeom prst="rect">
            <a:avLst/>
          </a:prstGeom>
        </p:spPr>
      </p:pic>
      <p:sp>
        <p:nvSpPr>
          <p:cNvPr id="12" name="Text 9"/>
          <p:cNvSpPr/>
          <p:nvPr/>
        </p:nvSpPr>
        <p:spPr>
          <a:xfrm>
            <a:off x="1591056" y="2212848"/>
            <a:ext cx="411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和人一样思考</a:t>
            </a:r>
            <a:endParaRPr lang="en-US" sz="1400" dirty="0"/>
          </a:p>
        </p:txBody>
      </p:sp>
      <p:sp>
        <p:nvSpPr>
          <p:cNvPr id="13" name="Text 10"/>
          <p:cNvSpPr/>
          <p:nvPr/>
        </p:nvSpPr>
        <p:spPr>
          <a:xfrm>
            <a:off x="841248" y="2962656"/>
            <a:ext cx="4843120" cy="2834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具备推理、规划与解决问题的能力，做出理性判断。</a:t>
            </a:r>
            <a:endParaRPr lang="en-US" sz="1130" dirty="0"/>
          </a:p>
        </p:txBody>
      </p:sp>
      <p:sp>
        <p:nvSpPr>
          <p:cNvPr id="14" name="Shape 11"/>
          <p:cNvSpPr/>
          <p:nvPr/>
        </p:nvSpPr>
        <p:spPr>
          <a:xfrm>
            <a:off x="6233008" y="1938528"/>
            <a:ext cx="5391760" cy="1417320"/>
          </a:xfrm>
          <a:prstGeom prst="roundRect">
            <a:avLst>
              <a:gd name="adj" fmla="val 6452"/>
            </a:avLst>
          </a:prstGeom>
          <a:solidFill>
            <a:srgbClr val="ECEFFC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5" name="Shape 12"/>
          <p:cNvSpPr/>
          <p:nvPr/>
        </p:nvSpPr>
        <p:spPr>
          <a:xfrm>
            <a:off x="6507328" y="2212848"/>
            <a:ext cx="585216" cy="585216"/>
          </a:xfrm>
          <a:prstGeom prst="ellipse">
            <a:avLst/>
          </a:prstGeom>
          <a:solidFill>
            <a:srgbClr val="2438A8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484" y="2365004"/>
            <a:ext cx="280904" cy="280904"/>
          </a:xfrm>
          <a:prstGeom prst="rect">
            <a:avLst/>
          </a:prstGeom>
        </p:spPr>
      </p:pic>
      <p:sp>
        <p:nvSpPr>
          <p:cNvPr id="17" name="Text 13"/>
          <p:cNvSpPr/>
          <p:nvPr/>
        </p:nvSpPr>
        <p:spPr>
          <a:xfrm>
            <a:off x="7257136" y="2212848"/>
            <a:ext cx="411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像人一样听懂</a:t>
            </a:r>
            <a:endParaRPr lang="en-US" sz="1400" dirty="0"/>
          </a:p>
        </p:txBody>
      </p:sp>
      <p:sp>
        <p:nvSpPr>
          <p:cNvPr id="18" name="Text 14"/>
          <p:cNvSpPr/>
          <p:nvPr/>
        </p:nvSpPr>
        <p:spPr>
          <a:xfrm>
            <a:off x="6507328" y="2962656"/>
            <a:ext cx="4843120" cy="2834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理解人类的语音与语言，听得懂指令与需求。</a:t>
            </a:r>
            <a:endParaRPr lang="en-US" sz="1130" dirty="0"/>
          </a:p>
        </p:txBody>
      </p:sp>
      <p:sp>
        <p:nvSpPr>
          <p:cNvPr id="19" name="Shape 15"/>
          <p:cNvSpPr/>
          <p:nvPr/>
        </p:nvSpPr>
        <p:spPr>
          <a:xfrm>
            <a:off x="566928" y="3611880"/>
            <a:ext cx="5391760" cy="1417320"/>
          </a:xfrm>
          <a:prstGeom prst="roundRect">
            <a:avLst>
              <a:gd name="adj" fmla="val 645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0" name="Shape 16"/>
          <p:cNvSpPr/>
          <p:nvPr/>
        </p:nvSpPr>
        <p:spPr>
          <a:xfrm>
            <a:off x="841248" y="3886200"/>
            <a:ext cx="585216" cy="585216"/>
          </a:xfrm>
          <a:prstGeom prst="ellipse">
            <a:avLst/>
          </a:prstGeom>
          <a:solidFill>
            <a:srgbClr val="3A56D4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1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404" y="4038356"/>
            <a:ext cx="280904" cy="280904"/>
          </a:xfrm>
          <a:prstGeom prst="rect">
            <a:avLst/>
          </a:prstGeom>
        </p:spPr>
      </p:pic>
      <p:sp>
        <p:nvSpPr>
          <p:cNvPr id="22" name="Text 17"/>
          <p:cNvSpPr/>
          <p:nvPr/>
        </p:nvSpPr>
        <p:spPr>
          <a:xfrm>
            <a:off x="1591056" y="3886200"/>
            <a:ext cx="411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像人一样看懂</a:t>
            </a:r>
            <a:endParaRPr lang="en-US" sz="1400" dirty="0"/>
          </a:p>
        </p:txBody>
      </p:sp>
      <p:sp>
        <p:nvSpPr>
          <p:cNvPr id="23" name="Text 18"/>
          <p:cNvSpPr/>
          <p:nvPr/>
        </p:nvSpPr>
        <p:spPr>
          <a:xfrm>
            <a:off x="841248" y="4636008"/>
            <a:ext cx="4843120" cy="2834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识别并理解图像与视频中的物体、场景与行为。</a:t>
            </a:r>
            <a:endParaRPr lang="en-US" sz="1130" dirty="0"/>
          </a:p>
        </p:txBody>
      </p:sp>
      <p:sp>
        <p:nvSpPr>
          <p:cNvPr id="24" name="Shape 19"/>
          <p:cNvSpPr/>
          <p:nvPr/>
        </p:nvSpPr>
        <p:spPr>
          <a:xfrm>
            <a:off x="6233008" y="3611880"/>
            <a:ext cx="5391760" cy="1417320"/>
          </a:xfrm>
          <a:prstGeom prst="roundRect">
            <a:avLst>
              <a:gd name="adj" fmla="val 6452"/>
            </a:avLst>
          </a:prstGeom>
          <a:solidFill>
            <a:srgbClr val="ECEFFC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5" name="Shape 20"/>
          <p:cNvSpPr/>
          <p:nvPr/>
        </p:nvSpPr>
        <p:spPr>
          <a:xfrm>
            <a:off x="6507328" y="3886200"/>
            <a:ext cx="585216" cy="585216"/>
          </a:xfrm>
          <a:prstGeom prst="ellipse">
            <a:avLst/>
          </a:prstGeom>
          <a:solidFill>
            <a:srgbClr val="2438A8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6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9484" y="4038356"/>
            <a:ext cx="280904" cy="280904"/>
          </a:xfrm>
          <a:prstGeom prst="rect">
            <a:avLst/>
          </a:prstGeom>
        </p:spPr>
      </p:pic>
      <p:sp>
        <p:nvSpPr>
          <p:cNvPr id="27" name="Text 21"/>
          <p:cNvSpPr/>
          <p:nvPr/>
        </p:nvSpPr>
        <p:spPr>
          <a:xfrm>
            <a:off x="7257136" y="3886200"/>
            <a:ext cx="411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1B223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和人一样运动</a:t>
            </a:r>
            <a:endParaRPr lang="en-US" sz="1400" dirty="0"/>
          </a:p>
        </p:txBody>
      </p:sp>
      <p:sp>
        <p:nvSpPr>
          <p:cNvPr id="28" name="Text 22"/>
          <p:cNvSpPr/>
          <p:nvPr/>
        </p:nvSpPr>
        <p:spPr>
          <a:xfrm>
            <a:off x="6507328" y="4636008"/>
            <a:ext cx="4843120" cy="2834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驱动机器人等身体，在真实世界中灵活行动。</a:t>
            </a:r>
            <a:endParaRPr lang="en-US" sz="1130" dirty="0"/>
          </a:p>
        </p:txBody>
      </p:sp>
      <p:sp>
        <p:nvSpPr>
          <p:cNvPr id="29" name="Text 23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第2章 · 人工智能概述</a:t>
            </a:r>
            <a:endParaRPr lang="en-US" sz="900" dirty="0"/>
          </a:p>
        </p:txBody>
      </p:sp>
      <p:sp>
        <p:nvSpPr>
          <p:cNvPr id="30" name="Text 24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6B72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6</a:t>
            </a:r>
            <a:endParaRPr lang="en-US" sz="900" dirty="0"/>
          </a:p>
        </p:txBody>
      </p:sp>
      <p:sp>
        <p:nvSpPr>
          <p:cNvPr id="31" name="Shape 25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3A56D4"/>
          </a:solidFill>
          <a:ln/>
        </p:spPr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80A1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013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4663440"/>
            <a:ext cx="12191695" cy="2194560"/>
          </a:xfrm>
          <a:prstGeom prst="rect">
            <a:avLst/>
          </a:prstGeom>
          <a:solidFill>
            <a:srgbClr val="080A1A">
              <a:alpha val="82000"/>
            </a:srgbClr>
          </a:solidFill>
          <a:ln/>
        </p:spPr>
      </p:sp>
      <p:sp>
        <p:nvSpPr>
          <p:cNvPr id="4" name="Text 2"/>
          <p:cNvSpPr/>
          <p:nvPr/>
        </p:nvSpPr>
        <p:spPr>
          <a:xfrm>
            <a:off x="5669280" y="457200"/>
            <a:ext cx="6263640" cy="5943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30000" b="1" dirty="0">
                <a:solidFill>
                  <a:srgbClr val="2438A8">
                    <a:alpha val="16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30000" dirty="0"/>
          </a:p>
        </p:txBody>
      </p:sp>
      <p:sp>
        <p:nvSpPr>
          <p:cNvPr id="5" name="Shape 3"/>
          <p:cNvSpPr/>
          <p:nvPr/>
        </p:nvSpPr>
        <p:spPr>
          <a:xfrm>
            <a:off x="566928" y="1417320"/>
            <a:ext cx="164592" cy="164592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6" name="Text 4"/>
          <p:cNvSpPr/>
          <p:nvPr/>
        </p:nvSpPr>
        <p:spPr>
          <a:xfrm>
            <a:off x="841248" y="1307592"/>
            <a:ext cx="548640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7088E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SECTION  02 / 06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566928" y="1828800"/>
            <a:ext cx="6858000" cy="15544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4536"/>
              </a:lnSpc>
              <a:buNone/>
            </a:pPr>
            <a:r>
              <a:rPr lang="en-US" sz="42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人工智能的发展历程</a:t>
            </a:r>
            <a:endParaRPr lang="en-US" sz="4200" dirty="0"/>
          </a:p>
        </p:txBody>
      </p:sp>
      <p:sp>
        <p:nvSpPr>
          <p:cNvPr id="8" name="Text 6"/>
          <p:cNvSpPr/>
          <p:nvPr/>
        </p:nvSpPr>
        <p:spPr>
          <a:xfrm>
            <a:off x="566928" y="3154680"/>
            <a:ext cx="640080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7088EE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A Brief History of AI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566928" y="3703320"/>
            <a:ext cx="6126480" cy="8412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200"/>
              </a:lnSpc>
              <a:buNone/>
            </a:pPr>
            <a:r>
              <a:rPr lang="en-US" sz="1400" dirty="0">
                <a:solidFill>
                  <a:srgbClr val="CCD3E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七十余年间，人工智能历经诞生的曙光、寒冬的低谷与复兴的浪潮，最终走向蓬勃。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566928" y="4581144"/>
            <a:ext cx="54864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1170432" y="4581144"/>
            <a:ext cx="548640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dirty="0">
                <a:solidFill>
                  <a:srgbClr val="E6EA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1950 图灵测试 → 1956 达特茅斯会议</a:t>
            </a:r>
            <a:endParaRPr lang="en-US" sz="1450" dirty="0"/>
          </a:p>
        </p:txBody>
      </p:sp>
      <p:sp>
        <p:nvSpPr>
          <p:cNvPr id="12" name="Text 10"/>
          <p:cNvSpPr/>
          <p:nvPr/>
        </p:nvSpPr>
        <p:spPr>
          <a:xfrm>
            <a:off x="566928" y="5093208"/>
            <a:ext cx="54864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3A56D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1170432" y="5093208"/>
            <a:ext cx="548640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dirty="0">
                <a:solidFill>
                  <a:srgbClr val="E6EA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三起两落，直至深度学习与大模型时代</a:t>
            </a:r>
            <a:endParaRPr lang="en-US" sz="1450" dirty="0"/>
          </a:p>
        </p:txBody>
      </p:sp>
      <p:sp>
        <p:nvSpPr>
          <p:cNvPr id="14" name="Shape 12"/>
          <p:cNvSpPr/>
          <p:nvPr/>
        </p:nvSpPr>
        <p:spPr>
          <a:xfrm>
            <a:off x="566928" y="6217920"/>
            <a:ext cx="109728" cy="109728"/>
          </a:xfrm>
          <a:prstGeom prst="ellipse">
            <a:avLst/>
          </a:prstGeom>
          <a:solidFill>
            <a:srgbClr val="3A56D4"/>
          </a:solidFill>
          <a:ln/>
        </p:spPr>
      </p:sp>
      <p:sp>
        <p:nvSpPr>
          <p:cNvPr id="15" name="Shape 13"/>
          <p:cNvSpPr/>
          <p:nvPr/>
        </p:nvSpPr>
        <p:spPr>
          <a:xfrm>
            <a:off x="749808" y="6217920"/>
            <a:ext cx="109728" cy="109728"/>
          </a:xfrm>
          <a:prstGeom prst="ellipse">
            <a:avLst/>
          </a:prstGeom>
          <a:solidFill>
            <a:srgbClr val="7088EE"/>
          </a:solidFill>
          <a:ln/>
        </p:spPr>
      </p:sp>
      <p:sp>
        <p:nvSpPr>
          <p:cNvPr id="16" name="Shape 14"/>
          <p:cNvSpPr/>
          <p:nvPr/>
        </p:nvSpPr>
        <p:spPr>
          <a:xfrm>
            <a:off x="932688" y="6217920"/>
            <a:ext cx="109728" cy="109728"/>
          </a:xfrm>
          <a:prstGeom prst="ellipse">
            <a:avLst/>
          </a:prstGeom>
          <a:solidFill>
            <a:srgbClr val="12B5A6"/>
          </a:solidFill>
          <a:ln/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37</Slides>
  <Notes>37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>PptxGenJS Presentation</dc:subject>
  <dc:creator>人工智能通识教程</dc:creator>
  <cp:lastModifiedBy>人工智能通识教程</cp:lastModifiedBy>
  <cp:revision>1</cp:revision>
  <dcterms:created xsi:type="dcterms:W3CDTF">2026-07-01T01:06:47Z</dcterms:created>
  <dcterms:modified xsi:type="dcterms:W3CDTF">2026-07-01T01:06:47Z</dcterms:modified>
</cp:coreProperties>
</file>