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notesMasterIdLst>
    <p:notesMasterId r:id="rId3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16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png"/><Relationship Id="rId3" Type="http://schemas.openxmlformats.org/officeDocument/2006/relationships/image" Target="../media/image-18-3.png"/><Relationship Id="rId4" Type="http://schemas.openxmlformats.org/officeDocument/2006/relationships/image" Target="../media/image-18-4.png"/><Relationship Id="rId5" Type="http://schemas.openxmlformats.org/officeDocument/2006/relationships/image" Target="../media/image-18-5.png"/><Relationship Id="rId6" Type="http://schemas.openxmlformats.org/officeDocument/2006/relationships/image" Target="../media/image-18-6.png"/><Relationship Id="rId7" Type="http://schemas.openxmlformats.org/officeDocument/2006/relationships/image" Target="../media/image-18-7.png"/><Relationship Id="rId8" Type="http://schemas.openxmlformats.org/officeDocument/2006/relationships/image" Target="../media/image-18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image" Target="../media/image-2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png"/><Relationship Id="rId3" Type="http://schemas.openxmlformats.org/officeDocument/2006/relationships/image" Target="../media/image-22-3.png"/><Relationship Id="rId4" Type="http://schemas.openxmlformats.org/officeDocument/2006/relationships/image" Target="../media/image-22-4.png"/><Relationship Id="rId5" Type="http://schemas.openxmlformats.org/officeDocument/2006/relationships/image" Target="../media/image-22-5.png"/><Relationship Id="rId6" Type="http://schemas.openxmlformats.org/officeDocument/2006/relationships/image" Target="../media/image-2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image" Target="../media/image-23-3.png"/><Relationship Id="rId4" Type="http://schemas.openxmlformats.org/officeDocument/2006/relationships/image" Target="../media/image-2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png"/><Relationship Id="rId3" Type="http://schemas.openxmlformats.org/officeDocument/2006/relationships/image" Target="../media/image-26-3.png"/><Relationship Id="rId4" Type="http://schemas.openxmlformats.org/officeDocument/2006/relationships/image" Target="../media/image-2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png"/><Relationship Id="rId3" Type="http://schemas.openxmlformats.org/officeDocument/2006/relationships/image" Target="../media/image-2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png"/><Relationship Id="rId3" Type="http://schemas.openxmlformats.org/officeDocument/2006/relationships/image" Target="../media/image-28-3.png"/><Relationship Id="rId4" Type="http://schemas.openxmlformats.org/officeDocument/2006/relationships/image" Target="../media/image-2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400800" y="502920"/>
            <a:ext cx="5760720" cy="576072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66928" y="566928"/>
            <a:ext cx="146304" cy="146304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3"/>
          <p:cNvSpPr/>
          <p:nvPr/>
        </p:nvSpPr>
        <p:spPr>
          <a:xfrm>
            <a:off x="813816" y="457200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人工智能通识教程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813816" y="786384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 础 篇  FOUNDATION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30352" y="1417320"/>
            <a:ext cx="512064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2000" dirty="0"/>
          </a:p>
        </p:txBody>
      </p:sp>
      <p:sp>
        <p:nvSpPr>
          <p:cNvPr id="9" name="Text 6"/>
          <p:cNvSpPr/>
          <p:nvPr/>
        </p:nvSpPr>
        <p:spPr>
          <a:xfrm>
            <a:off x="612648" y="2907792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CHAPTER ONE  ·  PROLOGUE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566928" y="3310128"/>
            <a:ext cx="585216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144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引子：AI 的应用</a:t>
            </a:r>
            <a:endParaRPr lang="en-US" sz="3700" dirty="0"/>
          </a:p>
          <a:p>
            <a:pPr indent="0" marL="0">
              <a:lnSpc>
                <a:spcPts val="4144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——平凡的一天</a:t>
            </a:r>
            <a:endParaRPr lang="en-US" sz="3700" dirty="0"/>
          </a:p>
        </p:txBody>
      </p:sp>
      <p:sp>
        <p:nvSpPr>
          <p:cNvPr id="11" name="Text 8"/>
          <p:cNvSpPr/>
          <p:nvPr/>
        </p:nvSpPr>
        <p:spPr>
          <a:xfrm>
            <a:off x="566928" y="4572000"/>
            <a:ext cx="56692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从清晨醒来到深夜安睡，人工智能已悄然融入生活的每个角落。</a:t>
            </a:r>
            <a:endParaRPr lang="en-US" sz="1450" dirty="0"/>
          </a:p>
          <a:p>
            <a:pPr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让我们跟随一位普通人的脚步，体验 AI 如何让平凡的一天更舒适、便捷、智能。</a:t>
            </a:r>
            <a:endParaRPr lang="en-US" sz="1450" dirty="0"/>
          </a:p>
        </p:txBody>
      </p:sp>
      <p:sp>
        <p:nvSpPr>
          <p:cNvPr id="12" name="Shape 9"/>
          <p:cNvSpPr/>
          <p:nvPr/>
        </p:nvSpPr>
        <p:spPr>
          <a:xfrm>
            <a:off x="566928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566928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智能闹钟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1719072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719072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导航出行</a:t>
            </a:r>
            <a:endParaRPr lang="en-US" sz="1150" dirty="0"/>
          </a:p>
        </p:txBody>
      </p:sp>
      <p:sp>
        <p:nvSpPr>
          <p:cNvPr id="16" name="Shape 13"/>
          <p:cNvSpPr/>
          <p:nvPr/>
        </p:nvSpPr>
        <p:spPr>
          <a:xfrm>
            <a:off x="2871216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2871216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办公学习</a:t>
            </a:r>
            <a:endParaRPr lang="en-US" sz="1150" dirty="0"/>
          </a:p>
        </p:txBody>
      </p:sp>
      <p:sp>
        <p:nvSpPr>
          <p:cNvPr id="18" name="Shape 15"/>
          <p:cNvSpPr/>
          <p:nvPr/>
        </p:nvSpPr>
        <p:spPr>
          <a:xfrm>
            <a:off x="4023360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4023360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个性推荐</a:t>
            </a:r>
            <a:endParaRPr lang="en-US" sz="1150" dirty="0"/>
          </a:p>
        </p:txBody>
      </p:sp>
      <p:sp>
        <p:nvSpPr>
          <p:cNvPr id="20" name="Shape 17"/>
          <p:cNvSpPr/>
          <p:nvPr/>
        </p:nvSpPr>
        <p:spPr>
          <a:xfrm>
            <a:off x="5175504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5175504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智能家居</a:t>
            </a:r>
            <a:endParaRPr lang="en-US" sz="1150" dirty="0"/>
          </a:p>
        </p:txBody>
      </p:sp>
      <p:sp>
        <p:nvSpPr>
          <p:cNvPr id="22" name="Shape 19"/>
          <p:cNvSpPr/>
          <p:nvPr/>
        </p:nvSpPr>
        <p:spPr>
          <a:xfrm>
            <a:off x="6327648" y="580644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6327648" y="580644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健康监测</a:t>
            </a:r>
            <a:endParaRPr lang="en-US" sz="1150" dirty="0"/>
          </a:p>
        </p:txBody>
      </p:sp>
      <p:sp>
        <p:nvSpPr>
          <p:cNvPr id="24" name="Text 21"/>
          <p:cNvSpPr/>
          <p:nvPr/>
        </p:nvSpPr>
        <p:spPr>
          <a:xfrm>
            <a:off x="566928" y="6400800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清华大学出版社  ·  计算机类技能型理实一体化新形态系列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技术透视 · SELF-DRIVING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自动驾驶的六个等级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我们常说的“自动驾驶”，其实有着由低到高的清晰分级。等级越高，人的参与越少。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11057839" cy="557784"/>
          </a:xfrm>
          <a:prstGeom prst="roundRect">
            <a:avLst>
              <a:gd name="adj" fmla="val 1639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04672" y="1933956"/>
            <a:ext cx="566928" cy="566928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073" y="2081357"/>
            <a:ext cx="272125" cy="272125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36192" y="2029968"/>
            <a:ext cx="301752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L0 · 无自动化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4645152" y="2048256"/>
            <a:ext cx="6705295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完全由驾驶员操控，系统仅提供警告与提示信息。</a:t>
            </a:r>
            <a:endParaRPr lang="en-US" sz="1160" dirty="0"/>
          </a:p>
        </p:txBody>
      </p:sp>
      <p:sp>
        <p:nvSpPr>
          <p:cNvPr id="14" name="Shape 11"/>
          <p:cNvSpPr/>
          <p:nvPr/>
        </p:nvSpPr>
        <p:spPr>
          <a:xfrm>
            <a:off x="566928" y="2697480"/>
            <a:ext cx="11057839" cy="557784"/>
          </a:xfrm>
          <a:prstGeom prst="roundRect">
            <a:avLst>
              <a:gd name="adj" fmla="val 1639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804672" y="2692908"/>
            <a:ext cx="566928" cy="566928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73" y="2840309"/>
            <a:ext cx="272125" cy="27212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536192" y="2788920"/>
            <a:ext cx="301752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L1 · 驾驶辅助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4645152" y="2807208"/>
            <a:ext cx="6705295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系统辅助完成转向或加减速之一，如自适应巡航。</a:t>
            </a:r>
            <a:endParaRPr lang="en-US" sz="1160" dirty="0"/>
          </a:p>
        </p:txBody>
      </p:sp>
      <p:sp>
        <p:nvSpPr>
          <p:cNvPr id="19" name="Shape 15"/>
          <p:cNvSpPr/>
          <p:nvPr/>
        </p:nvSpPr>
        <p:spPr>
          <a:xfrm>
            <a:off x="566928" y="3456432"/>
            <a:ext cx="11057839" cy="557784"/>
          </a:xfrm>
          <a:prstGeom prst="roundRect">
            <a:avLst>
              <a:gd name="adj" fmla="val 1639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04672" y="3451860"/>
            <a:ext cx="566928" cy="566928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073" y="3599261"/>
            <a:ext cx="272125" cy="272125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36192" y="3547872"/>
            <a:ext cx="301752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L2 · 部分自动化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4645152" y="3566160"/>
            <a:ext cx="6705295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系统可同时控制转向与加减速，但驾驶员须全程监控。</a:t>
            </a:r>
            <a:endParaRPr lang="en-US" sz="1160" dirty="0"/>
          </a:p>
        </p:txBody>
      </p:sp>
      <p:sp>
        <p:nvSpPr>
          <p:cNvPr id="24" name="Shape 19"/>
          <p:cNvSpPr/>
          <p:nvPr/>
        </p:nvSpPr>
        <p:spPr>
          <a:xfrm>
            <a:off x="566928" y="4215384"/>
            <a:ext cx="11057839" cy="557784"/>
          </a:xfrm>
          <a:prstGeom prst="roundRect">
            <a:avLst>
              <a:gd name="adj" fmla="val 1639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804672" y="4210812"/>
            <a:ext cx="566928" cy="566928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073" y="4358213"/>
            <a:ext cx="272125" cy="272125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1536192" y="4306824"/>
            <a:ext cx="301752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L3 · 有条件自动化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4645152" y="4325112"/>
            <a:ext cx="6705295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特定条件下系统自主驾驶，必要时驾驶员需及时接管。</a:t>
            </a:r>
            <a:endParaRPr lang="en-US" sz="1160" dirty="0"/>
          </a:p>
        </p:txBody>
      </p:sp>
      <p:sp>
        <p:nvSpPr>
          <p:cNvPr id="29" name="Shape 23"/>
          <p:cNvSpPr/>
          <p:nvPr/>
        </p:nvSpPr>
        <p:spPr>
          <a:xfrm>
            <a:off x="566928" y="4974336"/>
            <a:ext cx="11057839" cy="557784"/>
          </a:xfrm>
          <a:prstGeom prst="roundRect">
            <a:avLst>
              <a:gd name="adj" fmla="val 1639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804672" y="4969764"/>
            <a:ext cx="566928" cy="566928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073" y="5117165"/>
            <a:ext cx="272125" cy="272125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1536192" y="5065776"/>
            <a:ext cx="301752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L4 · 高度自动化</a:t>
            </a:r>
            <a:endParaRPr lang="en-US" sz="1400" dirty="0"/>
          </a:p>
        </p:txBody>
      </p:sp>
      <p:sp>
        <p:nvSpPr>
          <p:cNvPr id="33" name="Text 26"/>
          <p:cNvSpPr/>
          <p:nvPr/>
        </p:nvSpPr>
        <p:spPr>
          <a:xfrm>
            <a:off x="4645152" y="5084064"/>
            <a:ext cx="6705295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在限定区域内可完全自动驾驶，无需人工干预。</a:t>
            </a:r>
            <a:endParaRPr lang="en-US" sz="1160" dirty="0"/>
          </a:p>
        </p:txBody>
      </p:sp>
      <p:sp>
        <p:nvSpPr>
          <p:cNvPr id="34" name="Shape 27"/>
          <p:cNvSpPr/>
          <p:nvPr/>
        </p:nvSpPr>
        <p:spPr>
          <a:xfrm>
            <a:off x="566928" y="5733288"/>
            <a:ext cx="11057839" cy="557784"/>
          </a:xfrm>
          <a:prstGeom prst="roundRect">
            <a:avLst>
              <a:gd name="adj" fmla="val 1639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5" name="Shape 28"/>
          <p:cNvSpPr/>
          <p:nvPr/>
        </p:nvSpPr>
        <p:spPr>
          <a:xfrm>
            <a:off x="804672" y="5728716"/>
            <a:ext cx="566928" cy="566928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073" y="5876117"/>
            <a:ext cx="272125" cy="272125"/>
          </a:xfrm>
          <a:prstGeom prst="rect">
            <a:avLst/>
          </a:prstGeom>
        </p:spPr>
      </p:pic>
      <p:sp>
        <p:nvSpPr>
          <p:cNvPr id="37" name="Text 29"/>
          <p:cNvSpPr/>
          <p:nvPr/>
        </p:nvSpPr>
        <p:spPr>
          <a:xfrm>
            <a:off x="1536192" y="5824728"/>
            <a:ext cx="301752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L5 · 完全自动化</a:t>
            </a:r>
            <a:endParaRPr lang="en-US" sz="1400" dirty="0"/>
          </a:p>
        </p:txBody>
      </p:sp>
      <p:sp>
        <p:nvSpPr>
          <p:cNvPr id="38" name="Text 30"/>
          <p:cNvSpPr/>
          <p:nvPr/>
        </p:nvSpPr>
        <p:spPr>
          <a:xfrm>
            <a:off x="4645152" y="5843016"/>
            <a:ext cx="6705295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任何场景下均可自主驾驶，方向盘或将成为历史。</a:t>
            </a:r>
            <a:endParaRPr lang="en-US" sz="1160" dirty="0"/>
          </a:p>
        </p:txBody>
      </p:sp>
      <p:sp>
        <p:nvSpPr>
          <p:cNvPr id="39" name="Text 31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40" name="Text 32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</a:t>
            </a:r>
            <a:endParaRPr lang="en-US" sz="900" dirty="0"/>
          </a:p>
        </p:txBody>
      </p:sp>
      <p:sp>
        <p:nvSpPr>
          <p:cNvPr id="41" name="Shape 33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BF4E26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03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工作与学习支持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Work &amp; Study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无论是职场办公还是校园学习，AI 都在默默提升着我们的效率。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办公助手：智能纠错、语音转写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个性化学习：精准定位薄弱知识点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场景三 · 10:00 AM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工作学习：AI 是你的高效助手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4160520" cy="4736592"/>
          </a:xfrm>
          <a:prstGeom prst="roundRect">
            <a:avLst>
              <a:gd name="adj" fmla="val 2198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950976" y="1938528"/>
            <a:ext cx="841248" cy="841248"/>
          </a:xfrm>
          <a:prstGeom prst="ellipse">
            <a:avLst/>
          </a:prstGeom>
          <a:solidFill>
            <a:srgbClr val="E2683C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700" y="2157252"/>
            <a:ext cx="403799" cy="403799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950976" y="2980944"/>
            <a:ext cx="1554480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12" name="Text 9"/>
          <p:cNvSpPr/>
          <p:nvPr/>
        </p:nvSpPr>
        <p:spPr>
          <a:xfrm>
            <a:off x="950976" y="2980944"/>
            <a:ext cx="1554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10:00 工作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950976" y="3456432"/>
            <a:ext cx="3392424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从重复劳动中被解放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950976" y="4059936"/>
            <a:ext cx="3392424" cy="2039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办公软件中的 AI 自动识别并纠正写作错误，还能根据上下文提供建议；</a:t>
            </a:r>
            <a:endParaRPr lang="en-US" sz="1250" dirty="0"/>
          </a:p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语音输入将话语秒变文字。在线教育平台分析你的答题情况，为你定制个性化的学习内容与练习。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5038344" y="1517904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5294376" y="1773936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287" y="1930847"/>
            <a:ext cx="289682" cy="289682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025896" y="1737360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办公助手</a:t>
            </a:r>
            <a:endParaRPr lang="en-US" sz="1500" dirty="0"/>
          </a:p>
        </p:txBody>
      </p:sp>
      <p:sp>
        <p:nvSpPr>
          <p:cNvPr id="19" name="Shape 15"/>
          <p:cNvSpPr/>
          <p:nvPr/>
        </p:nvSpPr>
        <p:spPr>
          <a:xfrm>
            <a:off x="10248595" y="1792224"/>
            <a:ext cx="1138428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248595" y="1792224"/>
            <a:ext cx="113842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Word/讯飞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6025896" y="2176272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智能纠错、语法检查、写作建议；语音输入快速转写为文字，大幅提升输入效率。</a:t>
            </a:r>
            <a:endParaRPr lang="en-US" sz="1150" dirty="0"/>
          </a:p>
        </p:txBody>
      </p:sp>
      <p:sp>
        <p:nvSpPr>
          <p:cNvPr id="22" name="Shape 18"/>
          <p:cNvSpPr/>
          <p:nvPr/>
        </p:nvSpPr>
        <p:spPr>
          <a:xfrm>
            <a:off x="5038344" y="4005072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5294376" y="4261104"/>
            <a:ext cx="603504" cy="603504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287" y="4418015"/>
            <a:ext cx="289682" cy="289682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6025896" y="4224528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个性化学习辅助</a:t>
            </a:r>
            <a:endParaRPr lang="en-US" sz="1500" dirty="0"/>
          </a:p>
        </p:txBody>
      </p:sp>
      <p:sp>
        <p:nvSpPr>
          <p:cNvPr id="26" name="Shape 21"/>
          <p:cNvSpPr/>
          <p:nvPr/>
        </p:nvSpPr>
        <p:spPr>
          <a:xfrm>
            <a:off x="10742371" y="4279392"/>
            <a:ext cx="644652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10742371" y="4279392"/>
            <a:ext cx="64465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猿辅导</a:t>
            </a:r>
            <a:endParaRPr lang="en-US" sz="950" dirty="0"/>
          </a:p>
        </p:txBody>
      </p:sp>
      <p:sp>
        <p:nvSpPr>
          <p:cNvPr id="28" name="Text 23"/>
          <p:cNvSpPr/>
          <p:nvPr/>
        </p:nvSpPr>
        <p:spPr>
          <a:xfrm>
            <a:off x="6025896" y="4663440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依据学习进度与答题情况，精准分析知识薄弱点，推荐针对性内容与练习方案。</a:t>
            </a:r>
            <a:endParaRPr lang="en-US" sz="1150" dirty="0"/>
          </a:p>
        </p:txBody>
      </p:sp>
      <p:sp>
        <p:nvSpPr>
          <p:cNvPr id="29" name="Text 2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0" name="Text 2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</a:t>
            </a:r>
            <a:endParaRPr lang="en-US" sz="900" dirty="0"/>
          </a:p>
        </p:txBody>
      </p:sp>
      <p:sp>
        <p:nvSpPr>
          <p:cNvPr id="31" name="Shape 2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效率透视 · PRODUCTIVITY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如何提升工作与学习效率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从一份文档到一道习题，AI 正成为职场与校园里得力的智能助手。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智能纠错与建议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自动识别并纠正写作中的拼写、语法错误，还能结合上下文给出润色建议。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语音输入转写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如科大讯飞的语音输入，将说话内容实时转为文字，大幅提升录入效率。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个性化学习内容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在线平台依据学习进度与答题情况，为学生推荐最合适的内容与练习。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薄弱点精准定位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如猿辅导等平台，能精准分析知识薄弱环节，提供针对性的学习方案。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BF4E26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04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购物与娱乐体验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Shopping &amp; Entertainment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“猜你喜欢”的背后，是推荐算法对你的兴趣进行的深度学习。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商品推荐：基于浏览与购买历史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内容推送：视频与音乐的个性化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场景四 · 13:00 PM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购物娱乐：被算法“猜中”的喜好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298448"/>
          </a:xfrm>
          <a:prstGeom prst="roundRect">
            <a:avLst>
              <a:gd name="adj" fmla="val 704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755648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116" y="1907804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36192" y="1719072"/>
            <a:ext cx="338008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购物推荐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4852264" y="1773936"/>
            <a:ext cx="868680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13" name="Text 10"/>
          <p:cNvSpPr/>
          <p:nvPr/>
        </p:nvSpPr>
        <p:spPr>
          <a:xfrm>
            <a:off x="4852264" y="1773936"/>
            <a:ext cx="8686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京东/淘宝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1536192" y="2139696"/>
            <a:ext cx="420304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根据浏览记录、购买历史与收藏偏好推荐商品，分析搜索关键词提供相关建议。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233008" y="1517904"/>
            <a:ext cx="5391760" cy="1298448"/>
          </a:xfrm>
          <a:prstGeom prst="roundRect">
            <a:avLst>
              <a:gd name="adj" fmla="val 704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489040" y="1755648"/>
            <a:ext cx="585216" cy="58521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1196" y="1907804"/>
            <a:ext cx="280904" cy="280904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202272" y="1719072"/>
            <a:ext cx="338008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个性化排序</a:t>
            </a:r>
            <a:endParaRPr lang="en-US" sz="1500" dirty="0"/>
          </a:p>
        </p:txBody>
      </p:sp>
      <p:sp>
        <p:nvSpPr>
          <p:cNvPr id="19" name="Shape 15"/>
          <p:cNvSpPr/>
          <p:nvPr/>
        </p:nvSpPr>
        <p:spPr>
          <a:xfrm>
            <a:off x="10637215" y="1773936"/>
            <a:ext cx="749808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637215" y="1773936"/>
            <a:ext cx="7498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搜索结果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7202272" y="2139696"/>
            <a:ext cx="420304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“猜你喜欢”栏目按相关度排序，提升找到心仪商品的效率与购买可能性。</a:t>
            </a:r>
            <a:endParaRPr lang="en-US" sz="1100" dirty="0"/>
          </a:p>
        </p:txBody>
      </p:sp>
      <p:sp>
        <p:nvSpPr>
          <p:cNvPr id="22" name="Shape 18"/>
          <p:cNvSpPr/>
          <p:nvPr/>
        </p:nvSpPr>
        <p:spPr>
          <a:xfrm>
            <a:off x="566928" y="3072384"/>
            <a:ext cx="5391760" cy="1298448"/>
          </a:xfrm>
          <a:prstGeom prst="roundRect">
            <a:avLst>
              <a:gd name="adj" fmla="val 704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22960" y="3310128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116" y="3462284"/>
            <a:ext cx="280904" cy="280904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536192" y="3273552"/>
            <a:ext cx="338008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视频内容推送</a:t>
            </a:r>
            <a:endParaRPr lang="en-US" sz="1500" dirty="0"/>
          </a:p>
        </p:txBody>
      </p:sp>
      <p:sp>
        <p:nvSpPr>
          <p:cNvPr id="26" name="Shape 21"/>
          <p:cNvSpPr/>
          <p:nvPr/>
        </p:nvSpPr>
        <p:spPr>
          <a:xfrm>
            <a:off x="4733392" y="3328416"/>
            <a:ext cx="987552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4733392" y="3328416"/>
            <a:ext cx="9875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抖音/爱奇艺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536192" y="3694176"/>
            <a:ext cx="420304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依据观看历史与点赞记录，推送可能感兴趣的视频，形成沉浸式体验。</a:t>
            </a:r>
            <a:endParaRPr lang="en-US" sz="1100" dirty="0"/>
          </a:p>
        </p:txBody>
      </p:sp>
      <p:sp>
        <p:nvSpPr>
          <p:cNvPr id="29" name="Shape 24"/>
          <p:cNvSpPr/>
          <p:nvPr/>
        </p:nvSpPr>
        <p:spPr>
          <a:xfrm>
            <a:off x="6233008" y="3072384"/>
            <a:ext cx="5391760" cy="1298448"/>
          </a:xfrm>
          <a:prstGeom prst="roundRect">
            <a:avLst>
              <a:gd name="adj" fmla="val 704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5"/>
          <p:cNvSpPr/>
          <p:nvPr/>
        </p:nvSpPr>
        <p:spPr>
          <a:xfrm>
            <a:off x="6489040" y="3310128"/>
            <a:ext cx="585216" cy="58521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196" y="3462284"/>
            <a:ext cx="280904" cy="280904"/>
          </a:xfrm>
          <a:prstGeom prst="rect">
            <a:avLst/>
          </a:prstGeom>
        </p:spPr>
      </p:pic>
      <p:sp>
        <p:nvSpPr>
          <p:cNvPr id="32" name="Text 26"/>
          <p:cNvSpPr/>
          <p:nvPr/>
        </p:nvSpPr>
        <p:spPr>
          <a:xfrm>
            <a:off x="7202272" y="3273552"/>
            <a:ext cx="338008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个性化歌单</a:t>
            </a:r>
            <a:endParaRPr lang="en-US" sz="1500" dirty="0"/>
          </a:p>
        </p:txBody>
      </p:sp>
      <p:sp>
        <p:nvSpPr>
          <p:cNvPr id="33" name="Shape 27"/>
          <p:cNvSpPr/>
          <p:nvPr/>
        </p:nvSpPr>
        <p:spPr>
          <a:xfrm>
            <a:off x="10756087" y="3328416"/>
            <a:ext cx="630936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34" name="Text 28"/>
          <p:cNvSpPr/>
          <p:nvPr/>
        </p:nvSpPr>
        <p:spPr>
          <a:xfrm>
            <a:off x="10756087" y="3328416"/>
            <a:ext cx="630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网易云</a:t>
            </a:r>
            <a:endParaRPr lang="en-US" sz="900" dirty="0"/>
          </a:p>
        </p:txBody>
      </p:sp>
      <p:sp>
        <p:nvSpPr>
          <p:cNvPr id="35" name="Text 29"/>
          <p:cNvSpPr/>
          <p:nvPr/>
        </p:nvSpPr>
        <p:spPr>
          <a:xfrm>
            <a:off x="7202272" y="3694176"/>
            <a:ext cx="420304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根据听歌习惯生成专属歌单，帮你发现更多喜欢的音乐。</a:t>
            </a:r>
            <a:endParaRPr lang="en-US" sz="1100" dirty="0"/>
          </a:p>
        </p:txBody>
      </p:sp>
      <p:sp>
        <p:nvSpPr>
          <p:cNvPr id="36" name="Shape 30"/>
          <p:cNvSpPr/>
          <p:nvPr/>
        </p:nvSpPr>
        <p:spPr>
          <a:xfrm>
            <a:off x="566928" y="4425696"/>
            <a:ext cx="11057839" cy="877824"/>
          </a:xfrm>
          <a:prstGeom prst="roundRect">
            <a:avLst>
              <a:gd name="adj" fmla="val 10417"/>
            </a:avLst>
          </a:prstGeom>
          <a:solidFill>
            <a:srgbClr val="F6E0C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37" name="Shape 31"/>
          <p:cNvSpPr/>
          <p:nvPr/>
        </p:nvSpPr>
        <p:spPr>
          <a:xfrm>
            <a:off x="822960" y="4663440"/>
            <a:ext cx="768096" cy="310896"/>
          </a:xfrm>
          <a:prstGeom prst="roundRect">
            <a:avLst>
              <a:gd name="adj" fmla="val 17647"/>
            </a:avLst>
          </a:prstGeom>
          <a:solidFill>
            <a:srgbClr val="BF4E26"/>
          </a:solidFill>
          <a:ln/>
        </p:spPr>
      </p:sp>
      <p:sp>
        <p:nvSpPr>
          <p:cNvPr id="38" name="Text 32"/>
          <p:cNvSpPr/>
          <p:nvPr/>
        </p:nvSpPr>
        <p:spPr>
          <a:xfrm>
            <a:off x="822960" y="4663440"/>
            <a:ext cx="7680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推荐系统</a:t>
            </a:r>
            <a:endParaRPr lang="en-US" sz="1100" dirty="0"/>
          </a:p>
        </p:txBody>
      </p:sp>
      <p:pic>
        <p:nvPicPr>
          <p:cNvPr id="3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57839" y="4681728"/>
            <a:ext cx="292608" cy="292608"/>
          </a:xfrm>
          <a:prstGeom prst="rect">
            <a:avLst/>
          </a:prstGeom>
        </p:spPr>
      </p:pic>
      <p:sp>
        <p:nvSpPr>
          <p:cNvPr id="40" name="Text 33"/>
          <p:cNvSpPr/>
          <p:nvPr/>
        </p:nvSpPr>
        <p:spPr>
          <a:xfrm>
            <a:off x="822960" y="5102352"/>
            <a:ext cx="10545775" cy="18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84"/>
              </a:lnSpc>
              <a:buNone/>
            </a:pPr>
            <a:r>
              <a:rPr lang="en-US" sz="12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工作原理：</a:t>
            </a:r>
            <a:endParaRPr lang="en-US" sz="1200" dirty="0"/>
          </a:p>
          <a:p>
            <a:pPr indent="0" marL="0">
              <a:lnSpc>
                <a:spcPts val="1584"/>
              </a:lnSpc>
              <a:buNone/>
            </a:pPr>
            <a:r>
              <a:rPr lang="en-US" sz="12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采集行为数据（浏览/点击/购买/停留/点赞）→ 构建</a:t>
            </a:r>
            <a:pPr indent="0" marL="0">
              <a:lnSpc>
                <a:spcPts val="1584"/>
              </a:lnSpc>
              <a:buNone/>
            </a:pPr>
            <a:r>
              <a:rPr lang="en-US" sz="12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用户画像</a:t>
            </a:r>
            <a:pPr indent="0" marL="0">
              <a:lnSpc>
                <a:spcPts val="1584"/>
              </a:lnSpc>
              <a:buNone/>
            </a:pPr>
            <a:r>
              <a:rPr lang="en-US" sz="12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 → 预测兴趣并排序推送。它“比你更懂你”，但也可能造就“信息茧房”。</a:t>
            </a:r>
            <a:endParaRPr lang="en-US" sz="1200" dirty="0"/>
          </a:p>
        </p:txBody>
      </p:sp>
      <p:sp>
        <p:nvSpPr>
          <p:cNvPr id="41" name="Text 3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42" name="Text 3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900" dirty="0"/>
          </a:p>
        </p:txBody>
      </p:sp>
      <p:sp>
        <p:nvSpPr>
          <p:cNvPr id="43" name="Shape 3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技术揭秘 · RECOMMENDATION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推荐系统：它凭什么“猜中”你？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4206240" cy="4809744"/>
          </a:xfrm>
          <a:prstGeom prst="roundRect">
            <a:avLst>
              <a:gd name="adj" fmla="val 2174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2075688" y="2121408"/>
            <a:ext cx="1188720" cy="1188720"/>
          </a:xfrm>
          <a:prstGeom prst="ellipse">
            <a:avLst/>
          </a:prstGeom>
          <a:solidFill>
            <a:srgbClr val="E2683C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4755" y="2430475"/>
            <a:ext cx="570586" cy="570586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841248" y="3493008"/>
            <a:ext cx="3657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19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猜你喜欢</a:t>
            </a:r>
            <a:endParaRPr lang="en-US" sz="1900" dirty="0"/>
          </a:p>
        </p:txBody>
      </p:sp>
      <p:sp>
        <p:nvSpPr>
          <p:cNvPr id="12" name="Text 9"/>
          <p:cNvSpPr/>
          <p:nvPr/>
        </p:nvSpPr>
        <p:spPr>
          <a:xfrm>
            <a:off x="877824" y="4178808"/>
            <a:ext cx="3584448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800"/>
              </a:lnSpc>
              <a:buNone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你以为是巧合，</a:t>
            </a:r>
            <a:endParaRPr lang="en-US" sz="1200" dirty="0"/>
          </a:p>
          <a:p>
            <a:pPr algn="ctr" indent="0" marL="0">
              <a:lnSpc>
                <a:spcPts val="1800"/>
              </a:lnSpc>
              <a:buNone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其实是算法在读懂你。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138928" y="1481328"/>
            <a:ext cx="6485839" cy="1037844"/>
          </a:xfrm>
          <a:prstGeom prst="roundRect">
            <a:avLst>
              <a:gd name="adj" fmla="val 881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376672" y="1735074"/>
            <a:ext cx="530352" cy="530352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564" y="1872966"/>
            <a:ext cx="254569" cy="254569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6016752" y="1627632"/>
            <a:ext cx="5351983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采集行为</a:t>
            </a:r>
            <a:endParaRPr lang="en-US" sz="1350" dirty="0"/>
          </a:p>
        </p:txBody>
      </p:sp>
      <p:sp>
        <p:nvSpPr>
          <p:cNvPr id="17" name="Text 13"/>
          <p:cNvSpPr/>
          <p:nvPr/>
        </p:nvSpPr>
        <p:spPr>
          <a:xfrm>
            <a:off x="6016752" y="1993392"/>
            <a:ext cx="5351983" cy="3977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记录浏览、点击、购买、停留、点赞，勾勒出你的兴趣轮廓。</a:t>
            </a:r>
            <a:endParaRPr lang="en-US" sz="1100" dirty="0"/>
          </a:p>
        </p:txBody>
      </p:sp>
      <p:sp>
        <p:nvSpPr>
          <p:cNvPr id="18" name="Shape 14"/>
          <p:cNvSpPr/>
          <p:nvPr/>
        </p:nvSpPr>
        <p:spPr>
          <a:xfrm>
            <a:off x="5138928" y="2738628"/>
            <a:ext cx="6485839" cy="1037844"/>
          </a:xfrm>
          <a:prstGeom prst="roundRect">
            <a:avLst>
              <a:gd name="adj" fmla="val 8811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376672" y="2992374"/>
            <a:ext cx="530352" cy="530352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564" y="3130266"/>
            <a:ext cx="254569" cy="254569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6016752" y="2884932"/>
            <a:ext cx="5351983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构建画像</a:t>
            </a:r>
            <a:endParaRPr lang="en-US" sz="1350" dirty="0"/>
          </a:p>
        </p:txBody>
      </p:sp>
      <p:sp>
        <p:nvSpPr>
          <p:cNvPr id="22" name="Text 17"/>
          <p:cNvSpPr/>
          <p:nvPr/>
        </p:nvSpPr>
        <p:spPr>
          <a:xfrm>
            <a:off x="6016752" y="3250692"/>
            <a:ext cx="5351983" cy="3977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将零散行为汇聚成“用户画像”，刻画你的偏好与需求。</a:t>
            </a:r>
            <a:endParaRPr lang="en-US" sz="1100" dirty="0"/>
          </a:p>
        </p:txBody>
      </p:sp>
      <p:sp>
        <p:nvSpPr>
          <p:cNvPr id="23" name="Shape 18"/>
          <p:cNvSpPr/>
          <p:nvPr/>
        </p:nvSpPr>
        <p:spPr>
          <a:xfrm>
            <a:off x="5138928" y="3995928"/>
            <a:ext cx="6485839" cy="1037844"/>
          </a:xfrm>
          <a:prstGeom prst="roundRect">
            <a:avLst>
              <a:gd name="adj" fmla="val 881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5376672" y="4249674"/>
            <a:ext cx="530352" cy="530352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4564" y="4387566"/>
            <a:ext cx="254569" cy="254569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6016752" y="4142232"/>
            <a:ext cx="5351983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匹配推送</a:t>
            </a:r>
            <a:endParaRPr lang="en-US" sz="1350" dirty="0"/>
          </a:p>
        </p:txBody>
      </p:sp>
      <p:sp>
        <p:nvSpPr>
          <p:cNvPr id="27" name="Text 21"/>
          <p:cNvSpPr/>
          <p:nvPr/>
        </p:nvSpPr>
        <p:spPr>
          <a:xfrm>
            <a:off x="6016752" y="4507992"/>
            <a:ext cx="5351983" cy="3977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找到与你相似的人群，把他们喜欢的内容优先推荐给你。</a:t>
            </a:r>
            <a:endParaRPr lang="en-US" sz="1100" dirty="0"/>
          </a:p>
        </p:txBody>
      </p:sp>
      <p:sp>
        <p:nvSpPr>
          <p:cNvPr id="28" name="Shape 22"/>
          <p:cNvSpPr/>
          <p:nvPr/>
        </p:nvSpPr>
        <p:spPr>
          <a:xfrm>
            <a:off x="5138928" y="5253228"/>
            <a:ext cx="6485839" cy="1037844"/>
          </a:xfrm>
          <a:prstGeom prst="roundRect">
            <a:avLst>
              <a:gd name="adj" fmla="val 8811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5376672" y="5506974"/>
            <a:ext cx="530352" cy="530352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4564" y="5644866"/>
            <a:ext cx="254569" cy="254569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6016752" y="5399532"/>
            <a:ext cx="5351983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实时反馈</a:t>
            </a:r>
            <a:endParaRPr lang="en-US" sz="1350" dirty="0"/>
          </a:p>
        </p:txBody>
      </p:sp>
      <p:sp>
        <p:nvSpPr>
          <p:cNvPr id="32" name="Text 25"/>
          <p:cNvSpPr/>
          <p:nvPr/>
        </p:nvSpPr>
        <p:spPr>
          <a:xfrm>
            <a:off x="6016752" y="5765292"/>
            <a:ext cx="5351983" cy="3977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根据你的每一次点击不断修正，让推荐越来越准。</a:t>
            </a:r>
            <a:endParaRPr lang="en-US" sz="1100" dirty="0"/>
          </a:p>
        </p:txBody>
      </p:sp>
      <p:sp>
        <p:nvSpPr>
          <p:cNvPr id="33" name="Text 2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4" name="Text 2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</a:t>
            </a:r>
            <a:endParaRPr lang="en-US" sz="900" dirty="0"/>
          </a:p>
        </p:txBody>
      </p:sp>
      <p:sp>
        <p:nvSpPr>
          <p:cNvPr id="35" name="Shape 2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BF4E26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05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家居生活自动化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Smart Home Automation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回到家中，一句话就能掌控全屋，AI 是智能家居的“大脑”。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语音控制：灯光、温度、家电联动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家庭安防：异常检测与实时预警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场景五 · 19:00 PM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家居：一句话掌控全屋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943600" cy="4736592"/>
          </a:xfrm>
          <a:prstGeom prst="roundRect">
            <a:avLst>
              <a:gd name="adj" fmla="val 1931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896112" y="1755648"/>
            <a:ext cx="528523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智能家居生态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96112" y="2157984"/>
            <a:ext cx="528523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“天猫精灵，把客厅灯光调亮一点。”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896112" y="2688336"/>
            <a:ext cx="1591056" cy="1527048"/>
          </a:xfrm>
          <a:prstGeom prst="roundRect">
            <a:avLst>
              <a:gd name="adj" fmla="val 47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1435608" y="2852928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745" y="2986065"/>
            <a:ext cx="245791" cy="245791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896112" y="3831336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智能灯光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2743200" y="2688336"/>
            <a:ext cx="1591056" cy="1527048"/>
          </a:xfrm>
          <a:prstGeom prst="roundRect">
            <a:avLst>
              <a:gd name="adj" fmla="val 47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3282696" y="2852928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833" y="2986065"/>
            <a:ext cx="245791" cy="245791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2743200" y="3831336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空调温控</a:t>
            </a:r>
            <a:endParaRPr lang="en-US" sz="1100" dirty="0"/>
          </a:p>
        </p:txBody>
      </p:sp>
      <p:sp>
        <p:nvSpPr>
          <p:cNvPr id="19" name="Shape 15"/>
          <p:cNvSpPr/>
          <p:nvPr/>
        </p:nvSpPr>
        <p:spPr>
          <a:xfrm>
            <a:off x="4590288" y="2688336"/>
            <a:ext cx="1591056" cy="1527048"/>
          </a:xfrm>
          <a:prstGeom prst="roundRect">
            <a:avLst>
              <a:gd name="adj" fmla="val 47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5129784" y="2852928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921" y="2986065"/>
            <a:ext cx="245791" cy="245791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4590288" y="3831336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智能音箱</a:t>
            </a:r>
            <a:endParaRPr lang="en-US" sz="1100" dirty="0"/>
          </a:p>
        </p:txBody>
      </p:sp>
      <p:sp>
        <p:nvSpPr>
          <p:cNvPr id="23" name="Shape 18"/>
          <p:cNvSpPr/>
          <p:nvPr/>
        </p:nvSpPr>
        <p:spPr>
          <a:xfrm>
            <a:off x="896112" y="4453128"/>
            <a:ext cx="1591056" cy="1527048"/>
          </a:xfrm>
          <a:prstGeom prst="roundRect">
            <a:avLst>
              <a:gd name="adj" fmla="val 47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1435608" y="4617720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45" y="4750857"/>
            <a:ext cx="245791" cy="245791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896112" y="5596128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智能门锁</a:t>
            </a:r>
            <a:endParaRPr lang="en-US" sz="1100" dirty="0"/>
          </a:p>
        </p:txBody>
      </p:sp>
      <p:sp>
        <p:nvSpPr>
          <p:cNvPr id="27" name="Shape 21"/>
          <p:cNvSpPr/>
          <p:nvPr/>
        </p:nvSpPr>
        <p:spPr>
          <a:xfrm>
            <a:off x="2743200" y="4453128"/>
            <a:ext cx="1591056" cy="1527048"/>
          </a:xfrm>
          <a:prstGeom prst="roundRect">
            <a:avLst>
              <a:gd name="adj" fmla="val 47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28" name="Shape 22"/>
          <p:cNvSpPr/>
          <p:nvPr/>
        </p:nvSpPr>
        <p:spPr>
          <a:xfrm>
            <a:off x="3282696" y="4617720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5833" y="4750857"/>
            <a:ext cx="245791" cy="245791"/>
          </a:xfrm>
          <a:prstGeom prst="rect">
            <a:avLst/>
          </a:prstGeom>
        </p:spPr>
      </p:pic>
      <p:sp>
        <p:nvSpPr>
          <p:cNvPr id="30" name="Text 23"/>
          <p:cNvSpPr/>
          <p:nvPr/>
        </p:nvSpPr>
        <p:spPr>
          <a:xfrm>
            <a:off x="2743200" y="5596128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监控摄像头</a:t>
            </a:r>
            <a:endParaRPr lang="en-US" sz="1100" dirty="0"/>
          </a:p>
        </p:txBody>
      </p:sp>
      <p:sp>
        <p:nvSpPr>
          <p:cNvPr id="31" name="Shape 24"/>
          <p:cNvSpPr/>
          <p:nvPr/>
        </p:nvSpPr>
        <p:spPr>
          <a:xfrm>
            <a:off x="4590288" y="4453128"/>
            <a:ext cx="1591056" cy="1527048"/>
          </a:xfrm>
          <a:prstGeom prst="roundRect">
            <a:avLst>
              <a:gd name="adj" fmla="val 479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32" name="Shape 25"/>
          <p:cNvSpPr/>
          <p:nvPr/>
        </p:nvSpPr>
        <p:spPr>
          <a:xfrm>
            <a:off x="5129784" y="4617720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3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2921" y="4750857"/>
            <a:ext cx="245791" cy="245791"/>
          </a:xfrm>
          <a:prstGeom prst="rect">
            <a:avLst/>
          </a:prstGeom>
        </p:spPr>
      </p:pic>
      <p:sp>
        <p:nvSpPr>
          <p:cNvPr id="34" name="Text 26"/>
          <p:cNvSpPr/>
          <p:nvPr/>
        </p:nvSpPr>
        <p:spPr>
          <a:xfrm>
            <a:off x="4590288" y="5596128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传感联动</a:t>
            </a:r>
            <a:endParaRPr lang="en-US" sz="1100" dirty="0"/>
          </a:p>
        </p:txBody>
      </p:sp>
      <p:sp>
        <p:nvSpPr>
          <p:cNvPr id="35" name="Shape 27"/>
          <p:cNvSpPr/>
          <p:nvPr/>
        </p:nvSpPr>
        <p:spPr>
          <a:xfrm>
            <a:off x="6821424" y="1517904"/>
            <a:ext cx="4803343" cy="2249424"/>
          </a:xfrm>
          <a:prstGeom prst="roundRect">
            <a:avLst>
              <a:gd name="adj" fmla="val 406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6" name="Shape 28"/>
          <p:cNvSpPr/>
          <p:nvPr/>
        </p:nvSpPr>
        <p:spPr>
          <a:xfrm>
            <a:off x="7077456" y="1773936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7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4367" y="1930847"/>
            <a:ext cx="289682" cy="289682"/>
          </a:xfrm>
          <a:prstGeom prst="rect">
            <a:avLst/>
          </a:prstGeom>
        </p:spPr>
      </p:pic>
      <p:sp>
        <p:nvSpPr>
          <p:cNvPr id="38" name="Text 29"/>
          <p:cNvSpPr/>
          <p:nvPr/>
        </p:nvSpPr>
        <p:spPr>
          <a:xfrm>
            <a:off x="7808976" y="1755648"/>
            <a:ext cx="361462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智能家居控制</a:t>
            </a:r>
            <a:endParaRPr lang="en-US" sz="1500" dirty="0"/>
          </a:p>
        </p:txBody>
      </p:sp>
      <p:sp>
        <p:nvSpPr>
          <p:cNvPr id="39" name="Text 30"/>
          <p:cNvSpPr/>
          <p:nvPr/>
        </p:nvSpPr>
        <p:spPr>
          <a:xfrm>
            <a:off x="7095744" y="2304288"/>
            <a:ext cx="4254703" cy="1335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通过小爱同学、天猫精灵语音控制灯光、温度、家电；设备还能学习你的作息，自动调暗灯光、调节温度。</a:t>
            </a:r>
            <a:endParaRPr lang="en-US" sz="1150" dirty="0"/>
          </a:p>
        </p:txBody>
      </p:sp>
      <p:sp>
        <p:nvSpPr>
          <p:cNvPr id="40" name="Shape 31"/>
          <p:cNvSpPr/>
          <p:nvPr/>
        </p:nvSpPr>
        <p:spPr>
          <a:xfrm>
            <a:off x="6821424" y="4005072"/>
            <a:ext cx="4803343" cy="2249424"/>
          </a:xfrm>
          <a:prstGeom prst="roundRect">
            <a:avLst>
              <a:gd name="adj" fmla="val 4065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1" name="Shape 32"/>
          <p:cNvSpPr/>
          <p:nvPr/>
        </p:nvSpPr>
        <p:spPr>
          <a:xfrm>
            <a:off x="7077456" y="4261104"/>
            <a:ext cx="603504" cy="603504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4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4367" y="4418015"/>
            <a:ext cx="289682" cy="289682"/>
          </a:xfrm>
          <a:prstGeom prst="rect">
            <a:avLst/>
          </a:prstGeom>
        </p:spPr>
      </p:pic>
      <p:sp>
        <p:nvSpPr>
          <p:cNvPr id="43" name="Text 33"/>
          <p:cNvSpPr/>
          <p:nvPr/>
        </p:nvSpPr>
        <p:spPr>
          <a:xfrm>
            <a:off x="7808976" y="4242816"/>
            <a:ext cx="361462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家庭安防</a:t>
            </a:r>
            <a:endParaRPr lang="en-US" sz="1500" dirty="0"/>
          </a:p>
        </p:txBody>
      </p:sp>
      <p:sp>
        <p:nvSpPr>
          <p:cNvPr id="44" name="Text 34"/>
          <p:cNvSpPr/>
          <p:nvPr/>
        </p:nvSpPr>
        <p:spPr>
          <a:xfrm>
            <a:off x="7095744" y="4791456"/>
            <a:ext cx="4254703" cy="1335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智能摄像头检测异常（闯入、火灾等）即时向手机推送警报并记录视频，为家庭安全保驾护航。</a:t>
            </a:r>
            <a:endParaRPr lang="en-US" sz="1150" dirty="0"/>
          </a:p>
        </p:txBody>
      </p:sp>
      <p:sp>
        <p:nvSpPr>
          <p:cNvPr id="45" name="Text 35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46" name="Text 36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</a:t>
            </a:r>
            <a:endParaRPr lang="en-US" sz="900" dirty="0"/>
          </a:p>
        </p:txBody>
      </p:sp>
      <p:sp>
        <p:nvSpPr>
          <p:cNvPr id="47" name="Shape 37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交互揭秘 · VOICE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“天猫精灵”的一次对话，经历了什么？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从一句话到灯光亮起，智能音箱在瞬间完成了一连串精密的处理。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93392"/>
            <a:ext cx="11057839" cy="713232"/>
          </a:xfrm>
          <a:prstGeom prst="roundRect">
            <a:avLst>
              <a:gd name="adj" fmla="val 1282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786384" y="2075688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786384" y="2075688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760" dirty="0"/>
          </a:p>
        </p:txBody>
      </p:sp>
      <p:sp>
        <p:nvSpPr>
          <p:cNvPr id="12" name="Text 10"/>
          <p:cNvSpPr/>
          <p:nvPr/>
        </p:nvSpPr>
        <p:spPr>
          <a:xfrm>
            <a:off x="1517904" y="2084832"/>
            <a:ext cx="32918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唤醒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901184" y="2103120"/>
            <a:ext cx="6449263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听到“小爱同学”等唤醒词，设备被激活，开始聆听。</a:t>
            </a:r>
            <a:endParaRPr lang="en-US" sz="1160" dirty="0"/>
          </a:p>
        </p:txBody>
      </p:sp>
      <p:sp>
        <p:nvSpPr>
          <p:cNvPr id="14" name="Shape 12"/>
          <p:cNvSpPr/>
          <p:nvPr/>
        </p:nvSpPr>
        <p:spPr>
          <a:xfrm>
            <a:off x="566928" y="2889504"/>
            <a:ext cx="11057839" cy="713232"/>
          </a:xfrm>
          <a:prstGeom prst="roundRect">
            <a:avLst>
              <a:gd name="adj" fmla="val 12821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786384" y="2971800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786384" y="297180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760" dirty="0"/>
          </a:p>
        </p:txBody>
      </p:sp>
      <p:sp>
        <p:nvSpPr>
          <p:cNvPr id="17" name="Text 15"/>
          <p:cNvSpPr/>
          <p:nvPr/>
        </p:nvSpPr>
        <p:spPr>
          <a:xfrm>
            <a:off x="1517904" y="2980944"/>
            <a:ext cx="32918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拾音降噪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901184" y="2999232"/>
            <a:ext cx="6449263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麦克风阵列采集声音，滤除环境噪声，锁定你的指令。</a:t>
            </a:r>
            <a:endParaRPr lang="en-US" sz="1160" dirty="0"/>
          </a:p>
        </p:txBody>
      </p:sp>
      <p:sp>
        <p:nvSpPr>
          <p:cNvPr id="19" name="Shape 17"/>
          <p:cNvSpPr/>
          <p:nvPr/>
        </p:nvSpPr>
        <p:spPr>
          <a:xfrm>
            <a:off x="566928" y="3785616"/>
            <a:ext cx="11057839" cy="713232"/>
          </a:xfrm>
          <a:prstGeom prst="roundRect">
            <a:avLst>
              <a:gd name="adj" fmla="val 1282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786384" y="3867912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786384" y="3867912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760" dirty="0"/>
          </a:p>
        </p:txBody>
      </p:sp>
      <p:sp>
        <p:nvSpPr>
          <p:cNvPr id="22" name="Text 20"/>
          <p:cNvSpPr/>
          <p:nvPr/>
        </p:nvSpPr>
        <p:spPr>
          <a:xfrm>
            <a:off x="1517904" y="3877056"/>
            <a:ext cx="32918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语音识别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901184" y="3895344"/>
            <a:ext cx="6449263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将声音信号转写为文字，如“打开空调，设为26度”。</a:t>
            </a:r>
            <a:endParaRPr lang="en-US" sz="1160" dirty="0"/>
          </a:p>
        </p:txBody>
      </p:sp>
      <p:sp>
        <p:nvSpPr>
          <p:cNvPr id="24" name="Shape 22"/>
          <p:cNvSpPr/>
          <p:nvPr/>
        </p:nvSpPr>
        <p:spPr>
          <a:xfrm>
            <a:off x="566928" y="4681728"/>
            <a:ext cx="11057839" cy="713232"/>
          </a:xfrm>
          <a:prstGeom prst="roundRect">
            <a:avLst>
              <a:gd name="adj" fmla="val 12821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786384" y="4764024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786384" y="4764024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760" dirty="0"/>
          </a:p>
        </p:txBody>
      </p:sp>
      <p:sp>
        <p:nvSpPr>
          <p:cNvPr id="27" name="Text 25"/>
          <p:cNvSpPr/>
          <p:nvPr/>
        </p:nvSpPr>
        <p:spPr>
          <a:xfrm>
            <a:off x="1517904" y="4773168"/>
            <a:ext cx="32918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语义理解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4901184" y="4791456"/>
            <a:ext cx="6449263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分析文字含义，识别出“设备、动作、参数”等意图。</a:t>
            </a:r>
            <a:endParaRPr lang="en-US" sz="1160" dirty="0"/>
          </a:p>
        </p:txBody>
      </p:sp>
      <p:sp>
        <p:nvSpPr>
          <p:cNvPr id="29" name="Shape 27"/>
          <p:cNvSpPr/>
          <p:nvPr/>
        </p:nvSpPr>
        <p:spPr>
          <a:xfrm>
            <a:off x="566928" y="5577840"/>
            <a:ext cx="11057839" cy="713232"/>
          </a:xfrm>
          <a:prstGeom prst="roundRect">
            <a:avLst>
              <a:gd name="adj" fmla="val 1282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786384" y="5660136"/>
            <a:ext cx="548640" cy="548640"/>
          </a:xfrm>
          <a:prstGeom prst="roundRect">
            <a:avLst>
              <a:gd name="adj" fmla="val 28000"/>
            </a:avLst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1" name="Text 29"/>
          <p:cNvSpPr/>
          <p:nvPr/>
        </p:nvSpPr>
        <p:spPr>
          <a:xfrm>
            <a:off x="786384" y="5660136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7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760" dirty="0"/>
          </a:p>
        </p:txBody>
      </p:sp>
      <p:sp>
        <p:nvSpPr>
          <p:cNvPr id="32" name="Text 30"/>
          <p:cNvSpPr/>
          <p:nvPr/>
        </p:nvSpPr>
        <p:spPr>
          <a:xfrm>
            <a:off x="1517904" y="5669280"/>
            <a:ext cx="32918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执行与回应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4901184" y="5687568"/>
            <a:ext cx="6449263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6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联动设备完成操作，并用语音反馈“已为你打开空调”。</a:t>
            </a:r>
            <a:endParaRPr lang="en-US" sz="1160" dirty="0"/>
          </a:p>
        </p:txBody>
      </p:sp>
      <p:sp>
        <p:nvSpPr>
          <p:cNvPr id="34" name="Text 3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学习目标 · LEARNING OBJECTIVES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学完本章，你将能够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54480"/>
            <a:ext cx="5391760" cy="155448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810512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871" y="1967423"/>
            <a:ext cx="289682" cy="28968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54480" y="1792224"/>
            <a:ext cx="420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识别身边的 AI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822960" y="2487168"/>
            <a:ext cx="4879696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在日常场景中发现并辨认人工智能的应用，理解它已“无处不在”。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6233008" y="1554480"/>
            <a:ext cx="5391760" cy="1554480"/>
          </a:xfrm>
          <a:prstGeom prst="roundRect">
            <a:avLst>
              <a:gd name="adj" fmla="val 588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489040" y="1810512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951" y="1967423"/>
            <a:ext cx="289682" cy="28968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220560" y="1792224"/>
            <a:ext cx="420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理解基本原理</a:t>
            </a:r>
            <a:endParaRPr lang="en-US" sz="1500" dirty="0"/>
          </a:p>
        </p:txBody>
      </p:sp>
      <p:sp>
        <p:nvSpPr>
          <p:cNvPr id="17" name="Text 13"/>
          <p:cNvSpPr/>
          <p:nvPr/>
        </p:nvSpPr>
        <p:spPr>
          <a:xfrm>
            <a:off x="6489040" y="2487168"/>
            <a:ext cx="4879696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初步认识推荐算法、语音识别、计算机视觉、传感融合等支撑技术。</a:t>
            </a:r>
            <a:endParaRPr lang="en-US" sz="1150" dirty="0"/>
          </a:p>
        </p:txBody>
      </p:sp>
      <p:sp>
        <p:nvSpPr>
          <p:cNvPr id="18" name="Shape 14"/>
          <p:cNvSpPr/>
          <p:nvPr/>
        </p:nvSpPr>
        <p:spPr>
          <a:xfrm>
            <a:off x="566928" y="3383280"/>
            <a:ext cx="5391760" cy="1554480"/>
          </a:xfrm>
          <a:prstGeom prst="roundRect">
            <a:avLst>
              <a:gd name="adj" fmla="val 58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22960" y="3639312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71" y="3796223"/>
            <a:ext cx="289682" cy="289682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554480" y="3621024"/>
            <a:ext cx="420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建立全局视野</a:t>
            </a:r>
            <a:endParaRPr lang="en-US" sz="1500" dirty="0"/>
          </a:p>
        </p:txBody>
      </p:sp>
      <p:sp>
        <p:nvSpPr>
          <p:cNvPr id="22" name="Text 17"/>
          <p:cNvSpPr/>
          <p:nvPr/>
        </p:nvSpPr>
        <p:spPr>
          <a:xfrm>
            <a:off x="822960" y="4315968"/>
            <a:ext cx="4879696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把碎片化的 AI 体验串联成系统认知，为后续章节学习打基础。</a:t>
            </a:r>
            <a:endParaRPr lang="en-US" sz="1150" dirty="0"/>
          </a:p>
        </p:txBody>
      </p:sp>
      <p:sp>
        <p:nvSpPr>
          <p:cNvPr id="23" name="Shape 18"/>
          <p:cNvSpPr/>
          <p:nvPr/>
        </p:nvSpPr>
        <p:spPr>
          <a:xfrm>
            <a:off x="6233008" y="3383280"/>
            <a:ext cx="5391760" cy="1554480"/>
          </a:xfrm>
          <a:prstGeom prst="roundRect">
            <a:avLst>
              <a:gd name="adj" fmla="val 588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6489040" y="3639312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951" y="3796223"/>
            <a:ext cx="289682" cy="289682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7220560" y="3621024"/>
            <a:ext cx="420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形成审慎思考</a:t>
            </a:r>
            <a:endParaRPr lang="en-US" sz="1500" dirty="0"/>
          </a:p>
        </p:txBody>
      </p:sp>
      <p:sp>
        <p:nvSpPr>
          <p:cNvPr id="27" name="Text 21"/>
          <p:cNvSpPr/>
          <p:nvPr/>
        </p:nvSpPr>
        <p:spPr>
          <a:xfrm>
            <a:off x="6489040" y="4315968"/>
            <a:ext cx="4879696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在享受便利的同时，思考数据隐私、信息茧房等潜在问题。</a:t>
            </a:r>
            <a:endParaRPr lang="en-US" sz="1150" dirty="0"/>
          </a:p>
        </p:txBody>
      </p:sp>
      <p:sp>
        <p:nvSpPr>
          <p:cNvPr id="28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29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900" dirty="0"/>
          </a:p>
        </p:txBody>
      </p:sp>
      <p:sp>
        <p:nvSpPr>
          <p:cNvPr id="30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BF4E26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06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晚间健康监测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Night: Health Monitoring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夜深安睡，智能设备默默守护你的健康，并为明天给出改善建议。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睡眠监测：时长、阶段、心率、呼吸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健康报告：数据可视化与改善建议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场景六 · 23:00 PM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晚间：守护睡眠的智能管家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4160520" cy="4736592"/>
          </a:xfrm>
          <a:prstGeom prst="roundRect">
            <a:avLst>
              <a:gd name="adj" fmla="val 2198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950976" y="1938528"/>
            <a:ext cx="841248" cy="841248"/>
          </a:xfrm>
          <a:prstGeom prst="ellipse">
            <a:avLst/>
          </a:prstGeom>
          <a:solidFill>
            <a:srgbClr val="E2683C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700" y="2157252"/>
            <a:ext cx="403799" cy="403799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950976" y="2980944"/>
            <a:ext cx="1554480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12" name="Text 9"/>
          <p:cNvSpPr/>
          <p:nvPr/>
        </p:nvSpPr>
        <p:spPr>
          <a:xfrm>
            <a:off x="950976" y="2980944"/>
            <a:ext cx="1554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23:00 安睡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950976" y="3456432"/>
            <a:ext cx="3392424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整夜监测 → 次日健康报告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950976" y="4059936"/>
            <a:ext cx="3392424" cy="2039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睡觉时，智能床垫或手环监测你的睡眠质量，记录时长、睡眠阶段、心率、呼吸等数据。</a:t>
            </a:r>
            <a:endParaRPr lang="en-US" sz="1250" dirty="0"/>
          </a:p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第二天，你可在手机 App 查看详细睡眠报告，部分设备还会根据数据给出改善睡眠的建议。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5038344" y="1517904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5294376" y="1773936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287" y="1930847"/>
            <a:ext cx="289682" cy="289682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025896" y="1737360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睡眠监测</a:t>
            </a:r>
            <a:endParaRPr lang="en-US" sz="1500" dirty="0"/>
          </a:p>
        </p:txBody>
      </p:sp>
      <p:sp>
        <p:nvSpPr>
          <p:cNvPr id="19" name="Shape 15"/>
          <p:cNvSpPr/>
          <p:nvPr/>
        </p:nvSpPr>
        <p:spPr>
          <a:xfrm>
            <a:off x="10495483" y="1792224"/>
            <a:ext cx="891540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495483" y="1792224"/>
            <a:ext cx="8915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手环/床垫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6025896" y="2176272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记录睡眠时长与阶段、心率与呼吸等关键生理数据，全程无感采集。</a:t>
            </a:r>
            <a:endParaRPr lang="en-US" sz="1150" dirty="0"/>
          </a:p>
        </p:txBody>
      </p:sp>
      <p:sp>
        <p:nvSpPr>
          <p:cNvPr id="22" name="Shape 18"/>
          <p:cNvSpPr/>
          <p:nvPr/>
        </p:nvSpPr>
        <p:spPr>
          <a:xfrm>
            <a:off x="5038344" y="4005072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5294376" y="4261104"/>
            <a:ext cx="603504" cy="603504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287" y="4418015"/>
            <a:ext cx="289682" cy="289682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6025896" y="4224528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健康报告与建议</a:t>
            </a:r>
            <a:endParaRPr lang="en-US" sz="1500" dirty="0"/>
          </a:p>
        </p:txBody>
      </p:sp>
      <p:sp>
        <p:nvSpPr>
          <p:cNvPr id="26" name="Shape 21"/>
          <p:cNvSpPr/>
          <p:nvPr/>
        </p:nvSpPr>
        <p:spPr>
          <a:xfrm>
            <a:off x="10372039" y="4279392"/>
            <a:ext cx="1014984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10372039" y="4279392"/>
            <a:ext cx="1014984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 App</a:t>
            </a:r>
            <a:endParaRPr lang="en-US" sz="950" dirty="0"/>
          </a:p>
        </p:txBody>
      </p:sp>
      <p:sp>
        <p:nvSpPr>
          <p:cNvPr id="28" name="Text 23"/>
          <p:cNvSpPr/>
          <p:nvPr/>
        </p:nvSpPr>
        <p:spPr>
          <a:xfrm>
            <a:off x="6025896" y="4663440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将监测数据可视化呈现，分析睡眠状况并提供个性化的改善建议。</a:t>
            </a:r>
            <a:endParaRPr lang="en-US" sz="1150" dirty="0"/>
          </a:p>
        </p:txBody>
      </p:sp>
      <p:sp>
        <p:nvSpPr>
          <p:cNvPr id="29" name="Text 2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0" name="Text 2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900" dirty="0"/>
          </a:p>
        </p:txBody>
      </p:sp>
      <p:sp>
        <p:nvSpPr>
          <p:cNvPr id="31" name="Shape 2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全景回顾 · A DAY WITH AI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一天之中，你与 AI 的 N 次相遇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1024128" y="2724912"/>
            <a:ext cx="10143439" cy="32004"/>
          </a:xfrm>
          <a:prstGeom prst="roundRect">
            <a:avLst>
              <a:gd name="adj" fmla="val 57143"/>
            </a:avLst>
          </a:prstGeom>
          <a:solidFill>
            <a:srgbClr val="E7D9CC"/>
          </a:solidFill>
          <a:ln/>
        </p:spPr>
      </p:sp>
      <p:sp>
        <p:nvSpPr>
          <p:cNvPr id="9" name="Shape 7"/>
          <p:cNvSpPr/>
          <p:nvPr/>
        </p:nvSpPr>
        <p:spPr>
          <a:xfrm>
            <a:off x="694944" y="2414016"/>
            <a:ext cx="658368" cy="658368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20" y="2585192"/>
            <a:ext cx="316017" cy="31601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40080" y="3255264"/>
            <a:ext cx="1115568" cy="347472"/>
          </a:xfrm>
          <a:prstGeom prst="roundRect">
            <a:avLst>
              <a:gd name="adj" fmla="val 50000"/>
            </a:avLst>
          </a:prstGeom>
          <a:solidFill>
            <a:srgbClr val="E2683C"/>
          </a:solidFill>
          <a:ln/>
        </p:spPr>
      </p:sp>
      <p:sp>
        <p:nvSpPr>
          <p:cNvPr id="12" name="Text 9"/>
          <p:cNvSpPr/>
          <p:nvPr/>
        </p:nvSpPr>
        <p:spPr>
          <a:xfrm>
            <a:off x="640080" y="3255264"/>
            <a:ext cx="11155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06:30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201168" y="3675888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唤醒·资讯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2723632" y="2414016"/>
            <a:ext cx="658368" cy="658368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808" y="2585192"/>
            <a:ext cx="316017" cy="316017"/>
          </a:xfrm>
          <a:prstGeom prst="rect">
            <a:avLst/>
          </a:prstGeom>
        </p:spPr>
      </p:pic>
      <p:sp>
        <p:nvSpPr>
          <p:cNvPr id="16" name="Shape 12"/>
          <p:cNvSpPr/>
          <p:nvPr/>
        </p:nvSpPr>
        <p:spPr>
          <a:xfrm>
            <a:off x="2668768" y="3255264"/>
            <a:ext cx="1115568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17" name="Text 13"/>
          <p:cNvSpPr/>
          <p:nvPr/>
        </p:nvSpPr>
        <p:spPr>
          <a:xfrm>
            <a:off x="2668768" y="3255264"/>
            <a:ext cx="11155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08:00</a:t>
            </a:r>
            <a:endParaRPr lang="en-US" sz="1150" dirty="0"/>
          </a:p>
        </p:txBody>
      </p:sp>
      <p:sp>
        <p:nvSpPr>
          <p:cNvPr id="18" name="Text 14"/>
          <p:cNvSpPr/>
          <p:nvPr/>
        </p:nvSpPr>
        <p:spPr>
          <a:xfrm>
            <a:off x="2229856" y="3675888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导航·驾驶</a:t>
            </a:r>
            <a:endParaRPr lang="en-US" sz="1150" dirty="0"/>
          </a:p>
        </p:txBody>
      </p:sp>
      <p:sp>
        <p:nvSpPr>
          <p:cNvPr id="19" name="Shape 15"/>
          <p:cNvSpPr/>
          <p:nvPr/>
        </p:nvSpPr>
        <p:spPr>
          <a:xfrm>
            <a:off x="4752320" y="2414016"/>
            <a:ext cx="658368" cy="658368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495" y="2585192"/>
            <a:ext cx="316017" cy="316017"/>
          </a:xfrm>
          <a:prstGeom prst="rect">
            <a:avLst/>
          </a:prstGeom>
        </p:spPr>
      </p:pic>
      <p:sp>
        <p:nvSpPr>
          <p:cNvPr id="21" name="Shape 16"/>
          <p:cNvSpPr/>
          <p:nvPr/>
        </p:nvSpPr>
        <p:spPr>
          <a:xfrm>
            <a:off x="4697456" y="3255264"/>
            <a:ext cx="1115568" cy="347472"/>
          </a:xfrm>
          <a:prstGeom prst="roundRect">
            <a:avLst>
              <a:gd name="adj" fmla="val 50000"/>
            </a:avLst>
          </a:prstGeom>
          <a:solidFill>
            <a:srgbClr val="E2683C"/>
          </a:solidFill>
          <a:ln/>
        </p:spPr>
      </p:sp>
      <p:sp>
        <p:nvSpPr>
          <p:cNvPr id="22" name="Text 17"/>
          <p:cNvSpPr/>
          <p:nvPr/>
        </p:nvSpPr>
        <p:spPr>
          <a:xfrm>
            <a:off x="4697456" y="3255264"/>
            <a:ext cx="11155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10:00</a:t>
            </a:r>
            <a:endParaRPr lang="en-US" sz="1150" dirty="0"/>
          </a:p>
        </p:txBody>
      </p:sp>
      <p:sp>
        <p:nvSpPr>
          <p:cNvPr id="23" name="Text 18"/>
          <p:cNvSpPr/>
          <p:nvPr/>
        </p:nvSpPr>
        <p:spPr>
          <a:xfrm>
            <a:off x="4258544" y="3675888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办公·学习</a:t>
            </a:r>
            <a:endParaRPr lang="en-US" sz="1150" dirty="0"/>
          </a:p>
        </p:txBody>
      </p:sp>
      <p:sp>
        <p:nvSpPr>
          <p:cNvPr id="24" name="Shape 19"/>
          <p:cNvSpPr/>
          <p:nvPr/>
        </p:nvSpPr>
        <p:spPr>
          <a:xfrm>
            <a:off x="6781008" y="2414016"/>
            <a:ext cx="658368" cy="658368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2183" y="2585192"/>
            <a:ext cx="316017" cy="316017"/>
          </a:xfrm>
          <a:prstGeom prst="rect">
            <a:avLst/>
          </a:prstGeom>
        </p:spPr>
      </p:pic>
      <p:sp>
        <p:nvSpPr>
          <p:cNvPr id="26" name="Shape 20"/>
          <p:cNvSpPr/>
          <p:nvPr/>
        </p:nvSpPr>
        <p:spPr>
          <a:xfrm>
            <a:off x="6726144" y="3255264"/>
            <a:ext cx="1115568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27" name="Text 21"/>
          <p:cNvSpPr/>
          <p:nvPr/>
        </p:nvSpPr>
        <p:spPr>
          <a:xfrm>
            <a:off x="6726144" y="3255264"/>
            <a:ext cx="11155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13:00</a:t>
            </a:r>
            <a:endParaRPr lang="en-US" sz="1150" dirty="0"/>
          </a:p>
        </p:txBody>
      </p:sp>
      <p:sp>
        <p:nvSpPr>
          <p:cNvPr id="28" name="Text 22"/>
          <p:cNvSpPr/>
          <p:nvPr/>
        </p:nvSpPr>
        <p:spPr>
          <a:xfrm>
            <a:off x="6287232" y="3675888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购物·娱乐</a:t>
            </a:r>
            <a:endParaRPr lang="en-US" sz="1150" dirty="0"/>
          </a:p>
        </p:txBody>
      </p:sp>
      <p:sp>
        <p:nvSpPr>
          <p:cNvPr id="29" name="Shape 23"/>
          <p:cNvSpPr/>
          <p:nvPr/>
        </p:nvSpPr>
        <p:spPr>
          <a:xfrm>
            <a:off x="8809695" y="2414016"/>
            <a:ext cx="658368" cy="658368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0871" y="2585192"/>
            <a:ext cx="316017" cy="316017"/>
          </a:xfrm>
          <a:prstGeom prst="rect">
            <a:avLst/>
          </a:prstGeom>
        </p:spPr>
      </p:pic>
      <p:sp>
        <p:nvSpPr>
          <p:cNvPr id="31" name="Shape 24"/>
          <p:cNvSpPr/>
          <p:nvPr/>
        </p:nvSpPr>
        <p:spPr>
          <a:xfrm>
            <a:off x="8754831" y="3255264"/>
            <a:ext cx="1115568" cy="347472"/>
          </a:xfrm>
          <a:prstGeom prst="roundRect">
            <a:avLst>
              <a:gd name="adj" fmla="val 50000"/>
            </a:avLst>
          </a:prstGeom>
          <a:solidFill>
            <a:srgbClr val="E2683C"/>
          </a:solidFill>
          <a:ln/>
        </p:spPr>
      </p:sp>
      <p:sp>
        <p:nvSpPr>
          <p:cNvPr id="32" name="Text 25"/>
          <p:cNvSpPr/>
          <p:nvPr/>
        </p:nvSpPr>
        <p:spPr>
          <a:xfrm>
            <a:off x="8754831" y="3255264"/>
            <a:ext cx="11155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19:00</a:t>
            </a:r>
            <a:endParaRPr lang="en-US" sz="1150" dirty="0"/>
          </a:p>
        </p:txBody>
      </p:sp>
      <p:sp>
        <p:nvSpPr>
          <p:cNvPr id="33" name="Text 26"/>
          <p:cNvSpPr/>
          <p:nvPr/>
        </p:nvSpPr>
        <p:spPr>
          <a:xfrm>
            <a:off x="8315919" y="3675888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智能家居</a:t>
            </a:r>
            <a:endParaRPr lang="en-US" sz="1150" dirty="0"/>
          </a:p>
        </p:txBody>
      </p:sp>
      <p:sp>
        <p:nvSpPr>
          <p:cNvPr id="34" name="Shape 27"/>
          <p:cNvSpPr/>
          <p:nvPr/>
        </p:nvSpPr>
        <p:spPr>
          <a:xfrm>
            <a:off x="10838383" y="2414016"/>
            <a:ext cx="658368" cy="658368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9559" y="2585192"/>
            <a:ext cx="316017" cy="316017"/>
          </a:xfrm>
          <a:prstGeom prst="rect">
            <a:avLst/>
          </a:prstGeom>
        </p:spPr>
      </p:pic>
      <p:sp>
        <p:nvSpPr>
          <p:cNvPr id="36" name="Shape 28"/>
          <p:cNvSpPr/>
          <p:nvPr/>
        </p:nvSpPr>
        <p:spPr>
          <a:xfrm>
            <a:off x="10783519" y="3255264"/>
            <a:ext cx="1115568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37" name="Text 29"/>
          <p:cNvSpPr/>
          <p:nvPr/>
        </p:nvSpPr>
        <p:spPr>
          <a:xfrm>
            <a:off x="10783519" y="3255264"/>
            <a:ext cx="11155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23:00</a:t>
            </a:r>
            <a:endParaRPr lang="en-US" sz="1150" dirty="0"/>
          </a:p>
        </p:txBody>
      </p:sp>
      <p:sp>
        <p:nvSpPr>
          <p:cNvPr id="38" name="Text 30"/>
          <p:cNvSpPr/>
          <p:nvPr/>
        </p:nvSpPr>
        <p:spPr>
          <a:xfrm>
            <a:off x="10344607" y="3675888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健康监测</a:t>
            </a:r>
            <a:endParaRPr lang="en-US" sz="1150" dirty="0"/>
          </a:p>
        </p:txBody>
      </p:sp>
      <p:sp>
        <p:nvSpPr>
          <p:cNvPr id="39" name="Shape 31"/>
          <p:cNvSpPr/>
          <p:nvPr/>
        </p:nvSpPr>
        <p:spPr>
          <a:xfrm>
            <a:off x="566928" y="4663440"/>
            <a:ext cx="255872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0" name="Text 32"/>
          <p:cNvSpPr/>
          <p:nvPr/>
        </p:nvSpPr>
        <p:spPr>
          <a:xfrm>
            <a:off x="749808" y="4828032"/>
            <a:ext cx="21929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6+</a:t>
            </a:r>
            <a:endParaRPr lang="en-US" sz="3400" dirty="0"/>
          </a:p>
        </p:txBody>
      </p:sp>
      <p:sp>
        <p:nvSpPr>
          <p:cNvPr id="41" name="Text 33"/>
          <p:cNvSpPr/>
          <p:nvPr/>
        </p:nvSpPr>
        <p:spPr>
          <a:xfrm>
            <a:off x="749808" y="5394960"/>
            <a:ext cx="21929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典型 AI 场景</a:t>
            </a:r>
            <a:endParaRPr lang="en-US" sz="1100" dirty="0"/>
          </a:p>
        </p:txBody>
      </p:sp>
      <p:sp>
        <p:nvSpPr>
          <p:cNvPr id="42" name="Shape 34"/>
          <p:cNvSpPr/>
          <p:nvPr/>
        </p:nvSpPr>
        <p:spPr>
          <a:xfrm>
            <a:off x="3399968" y="4663440"/>
            <a:ext cx="2558720" cy="1097280"/>
          </a:xfrm>
          <a:prstGeom prst="roundRect">
            <a:avLst>
              <a:gd name="adj" fmla="val 833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3" name="Text 35"/>
          <p:cNvSpPr/>
          <p:nvPr/>
        </p:nvSpPr>
        <p:spPr>
          <a:xfrm>
            <a:off x="3582848" y="4828032"/>
            <a:ext cx="21929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100%</a:t>
            </a:r>
            <a:endParaRPr lang="en-US" sz="3400" dirty="0"/>
          </a:p>
        </p:txBody>
      </p:sp>
      <p:sp>
        <p:nvSpPr>
          <p:cNvPr id="44" name="Text 36"/>
          <p:cNvSpPr/>
          <p:nvPr/>
        </p:nvSpPr>
        <p:spPr>
          <a:xfrm>
            <a:off x="3582848" y="5394960"/>
            <a:ext cx="21929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渗透你的日常</a:t>
            </a:r>
            <a:endParaRPr lang="en-US" sz="1100" dirty="0"/>
          </a:p>
        </p:txBody>
      </p:sp>
      <p:sp>
        <p:nvSpPr>
          <p:cNvPr id="45" name="Shape 37"/>
          <p:cNvSpPr/>
          <p:nvPr/>
        </p:nvSpPr>
        <p:spPr>
          <a:xfrm>
            <a:off x="6233008" y="4663440"/>
            <a:ext cx="255872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6" name="Text 38"/>
          <p:cNvSpPr/>
          <p:nvPr/>
        </p:nvSpPr>
        <p:spPr>
          <a:xfrm>
            <a:off x="6415888" y="4828032"/>
            <a:ext cx="21929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类</a:t>
            </a:r>
            <a:endParaRPr lang="en-US" sz="3400" dirty="0"/>
          </a:p>
        </p:txBody>
      </p:sp>
      <p:sp>
        <p:nvSpPr>
          <p:cNvPr id="47" name="Text 39"/>
          <p:cNvSpPr/>
          <p:nvPr/>
        </p:nvSpPr>
        <p:spPr>
          <a:xfrm>
            <a:off x="6415888" y="5394960"/>
            <a:ext cx="21929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核心支撑技术</a:t>
            </a:r>
            <a:endParaRPr lang="en-US" sz="1100" dirty="0"/>
          </a:p>
        </p:txBody>
      </p:sp>
      <p:sp>
        <p:nvSpPr>
          <p:cNvPr id="48" name="Shape 40"/>
          <p:cNvSpPr/>
          <p:nvPr/>
        </p:nvSpPr>
        <p:spPr>
          <a:xfrm>
            <a:off x="9066047" y="4663440"/>
            <a:ext cx="2558720" cy="1097280"/>
          </a:xfrm>
          <a:prstGeom prst="roundRect">
            <a:avLst>
              <a:gd name="adj" fmla="val 833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49" name="Text 41"/>
          <p:cNvSpPr/>
          <p:nvPr/>
        </p:nvSpPr>
        <p:spPr>
          <a:xfrm>
            <a:off x="9248927" y="4828032"/>
            <a:ext cx="21929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 天</a:t>
            </a:r>
            <a:endParaRPr lang="en-US" sz="3400" dirty="0"/>
          </a:p>
        </p:txBody>
      </p:sp>
      <p:sp>
        <p:nvSpPr>
          <p:cNvPr id="50" name="Text 42"/>
          <p:cNvSpPr/>
          <p:nvPr/>
        </p:nvSpPr>
        <p:spPr>
          <a:xfrm>
            <a:off x="9248927" y="5394960"/>
            <a:ext cx="21929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平凡却智能</a:t>
            </a:r>
            <a:endParaRPr lang="en-US" sz="1100" dirty="0"/>
          </a:p>
        </p:txBody>
      </p:sp>
      <p:sp>
        <p:nvSpPr>
          <p:cNvPr id="51" name="Text 4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52" name="Text 4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15</a:t>
            </a:r>
            <a:endParaRPr lang="en-US" sz="900" dirty="0"/>
          </a:p>
        </p:txBody>
      </p:sp>
      <p:sp>
        <p:nvSpPr>
          <p:cNvPr id="53" name="Shape 4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技术透视 · BEHIND THE SCENES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便利的背后：四类共性技术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224028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41248" y="1792224"/>
            <a:ext cx="676656" cy="67665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179" y="1968155"/>
            <a:ext cx="324795" cy="324795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682496" y="1792224"/>
            <a:ext cx="319720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推荐算法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4769968" y="1847088"/>
            <a:ext cx="914400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13" name="Text 10"/>
          <p:cNvSpPr/>
          <p:nvPr/>
        </p:nvSpPr>
        <p:spPr>
          <a:xfrm>
            <a:off x="4769968" y="1847088"/>
            <a:ext cx="9144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个性化推荐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1682496" y="2304288"/>
            <a:ext cx="4020160" cy="1325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分析行为数据构建用户画像，预测兴趣并排序——支撑新闻、购物、视频、音乐推送。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6233008" y="1517904"/>
            <a:ext cx="5391760" cy="224028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507328" y="1792224"/>
            <a:ext cx="676656" cy="67665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258" y="1968155"/>
            <a:ext cx="324795" cy="324795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348576" y="1792224"/>
            <a:ext cx="319720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语音识别 &amp; 合成</a:t>
            </a:r>
            <a:endParaRPr lang="en-US" sz="1600" dirty="0"/>
          </a:p>
        </p:txBody>
      </p:sp>
      <p:sp>
        <p:nvSpPr>
          <p:cNvPr id="19" name="Shape 15"/>
          <p:cNvSpPr/>
          <p:nvPr/>
        </p:nvSpPr>
        <p:spPr>
          <a:xfrm>
            <a:off x="10564063" y="1847088"/>
            <a:ext cx="786384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564063" y="1847088"/>
            <a:ext cx="786384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听懂会说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7348576" y="2304288"/>
            <a:ext cx="4020160" cy="1325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将语音转为文字、理解指令并以语音回应——支撑语音助手、语音输入、智能音箱。</a:t>
            </a:r>
            <a:endParaRPr lang="en-US" sz="1200" dirty="0"/>
          </a:p>
        </p:txBody>
      </p:sp>
      <p:sp>
        <p:nvSpPr>
          <p:cNvPr id="22" name="Shape 18"/>
          <p:cNvSpPr/>
          <p:nvPr/>
        </p:nvSpPr>
        <p:spPr>
          <a:xfrm>
            <a:off x="566928" y="4014216"/>
            <a:ext cx="5391760" cy="224028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41248" y="4288536"/>
            <a:ext cx="676656" cy="67665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179" y="4464467"/>
            <a:ext cx="324795" cy="324795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682496" y="4288536"/>
            <a:ext cx="319720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计算机视觉</a:t>
            </a:r>
            <a:endParaRPr lang="en-US" sz="1600" dirty="0"/>
          </a:p>
        </p:txBody>
      </p:sp>
      <p:sp>
        <p:nvSpPr>
          <p:cNvPr id="26" name="Shape 21"/>
          <p:cNvSpPr/>
          <p:nvPr/>
        </p:nvSpPr>
        <p:spPr>
          <a:xfrm>
            <a:off x="4897984" y="4343400"/>
            <a:ext cx="786384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4897984" y="4343400"/>
            <a:ext cx="786384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看懂会认</a:t>
            </a:r>
            <a:endParaRPr lang="en-US" sz="950" dirty="0"/>
          </a:p>
        </p:txBody>
      </p:sp>
      <p:sp>
        <p:nvSpPr>
          <p:cNvPr id="28" name="Text 23"/>
          <p:cNvSpPr/>
          <p:nvPr/>
        </p:nvSpPr>
        <p:spPr>
          <a:xfrm>
            <a:off x="1682496" y="4800600"/>
            <a:ext cx="4020160" cy="1325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从图像/视频中识别物体与行为——支撑辅助驾驶、安防摄像头、人脸解锁。</a:t>
            </a:r>
            <a:endParaRPr lang="en-US" sz="1200" dirty="0"/>
          </a:p>
        </p:txBody>
      </p:sp>
      <p:sp>
        <p:nvSpPr>
          <p:cNvPr id="29" name="Shape 24"/>
          <p:cNvSpPr/>
          <p:nvPr/>
        </p:nvSpPr>
        <p:spPr>
          <a:xfrm>
            <a:off x="6233008" y="4014216"/>
            <a:ext cx="5391760" cy="2240280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5"/>
          <p:cNvSpPr/>
          <p:nvPr/>
        </p:nvSpPr>
        <p:spPr>
          <a:xfrm>
            <a:off x="6507328" y="4288536"/>
            <a:ext cx="676656" cy="67665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3258" y="4464467"/>
            <a:ext cx="324795" cy="324795"/>
          </a:xfrm>
          <a:prstGeom prst="rect">
            <a:avLst/>
          </a:prstGeom>
        </p:spPr>
      </p:pic>
      <p:sp>
        <p:nvSpPr>
          <p:cNvPr id="32" name="Text 26"/>
          <p:cNvSpPr/>
          <p:nvPr/>
        </p:nvSpPr>
        <p:spPr>
          <a:xfrm>
            <a:off x="7348576" y="4288536"/>
            <a:ext cx="319720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传感与物联网</a:t>
            </a:r>
            <a:endParaRPr lang="en-US" sz="1600" dirty="0"/>
          </a:p>
        </p:txBody>
      </p:sp>
      <p:sp>
        <p:nvSpPr>
          <p:cNvPr id="33" name="Shape 27"/>
          <p:cNvSpPr/>
          <p:nvPr/>
        </p:nvSpPr>
        <p:spPr>
          <a:xfrm>
            <a:off x="10564063" y="4343400"/>
            <a:ext cx="786384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34" name="Text 28"/>
          <p:cNvSpPr/>
          <p:nvPr/>
        </p:nvSpPr>
        <p:spPr>
          <a:xfrm>
            <a:off x="10564063" y="4343400"/>
            <a:ext cx="786384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感知联动</a:t>
            </a:r>
            <a:endParaRPr lang="en-US" sz="950" dirty="0"/>
          </a:p>
        </p:txBody>
      </p:sp>
      <p:sp>
        <p:nvSpPr>
          <p:cNvPr id="35" name="Text 29"/>
          <p:cNvSpPr/>
          <p:nvPr/>
        </p:nvSpPr>
        <p:spPr>
          <a:xfrm>
            <a:off x="7348576" y="4800600"/>
            <a:ext cx="4020160" cy="1325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传感器实时采集环境与生理数据，联动设备智能决策——支撑智能家居与健康监测。</a:t>
            </a:r>
            <a:endParaRPr lang="en-US" sz="1200" dirty="0"/>
          </a:p>
        </p:txBody>
      </p:sp>
      <p:sp>
        <p:nvSpPr>
          <p:cNvPr id="36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7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16</a:t>
            </a:r>
            <a:endParaRPr lang="en-US" sz="900" dirty="0"/>
          </a:p>
        </p:txBody>
      </p:sp>
      <p:sp>
        <p:nvSpPr>
          <p:cNvPr id="38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今昔对比 · WITH VS WITHOUT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有 AI 的一天 vs 没有 AI 的一天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669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E2683C"/>
          </a:solidFill>
          <a:ln/>
        </p:spPr>
      </p:sp>
      <p:sp>
        <p:nvSpPr>
          <p:cNvPr id="10" name="Shape 8"/>
          <p:cNvSpPr/>
          <p:nvPr/>
        </p:nvSpPr>
        <p:spPr>
          <a:xfrm>
            <a:off x="566928" y="2084832"/>
            <a:ext cx="5117440" cy="182880"/>
          </a:xfrm>
          <a:prstGeom prst="rect">
            <a:avLst/>
          </a:prstGeom>
          <a:solidFill>
            <a:srgbClr val="E2683C"/>
          </a:solidFill>
          <a:ln/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" y="1700784"/>
            <a:ext cx="365760" cy="365760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3716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没有 AI 的一天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778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闹钟固定时间响，醒来昏昏沉沉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翻报纸、查地图，信息获取费时费力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手动记录、反复校对，办公效率低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逛店试错，凭感觉挑选商品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回家逐一开灯开空调，事事亲力亲为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6507328" y="1481328"/>
            <a:ext cx="5117440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1481328"/>
            <a:ext cx="5117440" cy="786384"/>
          </a:xfrm>
          <a:prstGeom prst="roundRect">
            <a:avLst>
              <a:gd name="adj" fmla="val 11628"/>
            </a:avLst>
          </a:prstGeom>
          <a:solidFill>
            <a:srgbClr val="BF4E26"/>
          </a:solidFill>
          <a:ln/>
        </p:spPr>
      </p:sp>
      <p:sp>
        <p:nvSpPr>
          <p:cNvPr id="16" name="Shape 13"/>
          <p:cNvSpPr/>
          <p:nvPr/>
        </p:nvSpPr>
        <p:spPr>
          <a:xfrm>
            <a:off x="6507328" y="2084832"/>
            <a:ext cx="5117440" cy="182880"/>
          </a:xfrm>
          <a:prstGeom prst="rect">
            <a:avLst/>
          </a:prstGeom>
          <a:solidFill>
            <a:srgbClr val="BF4E26"/>
          </a:solidFill>
          <a:ln/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224" y="1700784"/>
            <a:ext cx="365760" cy="36576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312000" y="1627632"/>
            <a:ext cx="41116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有 AI 的一天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6818224" y="2505456"/>
            <a:ext cx="4495648" cy="3621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在浅睡眠期被温柔唤醒，神清气爽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资讯、路线自动推送，信息触手可及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智能纠错、语音转写，效率倍增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“猜你喜欢”精准推荐，省心省力</a:t>
            </a:r>
            <a:endParaRPr lang="en-US" sz="1150" dirty="0"/>
          </a:p>
          <a:p>
            <a:pPr marL="152400" indent="-152400">
              <a:lnSpc>
                <a:spcPts val="1472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一句话掌控全屋，家更懂你</a:t>
            </a:r>
            <a:endParaRPr lang="en-US" sz="1150" dirty="0"/>
          </a:p>
        </p:txBody>
      </p:sp>
      <p:sp>
        <p:nvSpPr>
          <p:cNvPr id="20" name="Shape 16"/>
          <p:cNvSpPr/>
          <p:nvPr/>
        </p:nvSpPr>
        <p:spPr>
          <a:xfrm>
            <a:off x="5711800" y="3502152"/>
            <a:ext cx="768096" cy="768096"/>
          </a:xfrm>
          <a:prstGeom prst="ellipse">
            <a:avLst/>
          </a:prstGeom>
          <a:solidFill>
            <a:srgbClr val="1E1712"/>
          </a:solidFill>
          <a:ln/>
          <a:effectLst>
            <a:outerShdw sx="100000" sy="100000" kx="0" ky="0" algn="bl" rotWithShape="0" blurRad="177800" dist="63500" dir="5400000">
              <a:srgbClr val="000000">
                <a:alpha val="30000"/>
              </a:srgbClr>
            </a:outerShdw>
          </a:effectLst>
        </p:spPr>
      </p:sp>
      <p:sp>
        <p:nvSpPr>
          <p:cNvPr id="21" name="Text 17"/>
          <p:cNvSpPr/>
          <p:nvPr/>
        </p:nvSpPr>
        <p:spPr>
          <a:xfrm>
            <a:off x="5711800" y="3502152"/>
            <a:ext cx="768096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VS</a:t>
            </a:r>
            <a:endParaRPr lang="en-US" sz="1800" dirty="0"/>
          </a:p>
        </p:txBody>
      </p:sp>
      <p:sp>
        <p:nvSpPr>
          <p:cNvPr id="22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23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17</a:t>
            </a:r>
            <a:endParaRPr lang="en-US" sz="900" dirty="0"/>
          </a:p>
        </p:txBody>
      </p:sp>
      <p:sp>
        <p:nvSpPr>
          <p:cNvPr id="24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审慎思考 · REFLECTION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享受便利，也要保持清醒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92224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692" y="1944380"/>
            <a:ext cx="280904" cy="28090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91056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带来的便利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77824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更舒适、更高效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877824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把重复琐事交给机器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节省时间，让人专注更重要的事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个性化服务，贴合每个人的需求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全天候守护，从出行到健康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251296" y="1481328"/>
            <a:ext cx="5373472" cy="4809744"/>
          </a:xfrm>
          <a:prstGeom prst="roundRect">
            <a:avLst>
              <a:gd name="adj" fmla="val 1901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43904" y="1792224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60" y="1944380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75424" y="1828800"/>
            <a:ext cx="409331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值得警惕的问题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562192" y="2578608"/>
            <a:ext cx="47516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便利的另一面</a:t>
            </a:r>
            <a:endParaRPr lang="en-US" sz="1150" dirty="0"/>
          </a:p>
        </p:txBody>
      </p:sp>
      <p:sp>
        <p:nvSpPr>
          <p:cNvPr id="19" name="Text 15"/>
          <p:cNvSpPr/>
          <p:nvPr/>
        </p:nvSpPr>
        <p:spPr>
          <a:xfrm>
            <a:off x="6562192" y="2999232"/>
            <a:ext cx="475168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隐私安全：数据被谁掌握、如何使用？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信息茧房：推荐是否让视野越来越窄？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过度依赖：会不会削弱我们自身的能力？</a:t>
            </a:r>
            <a:endParaRPr lang="en-US" sz="1200" dirty="0"/>
          </a:p>
          <a:p>
            <a:pPr marL="152400" indent="-152400">
              <a:lnSpc>
                <a:spcPts val="1536"/>
              </a:lnSpc>
              <a:spcAft>
                <a:spcPts val="600"/>
              </a:spcAft>
              <a:buSzPct val="100000"/>
              <a:buChar char="•"/>
            </a:pPr>
            <a:r>
              <a:rPr lang="en-US" sz="1200" b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做 AI 的主人，而非它的“提线木偶”</a:t>
            </a:r>
            <a:endParaRPr lang="en-US" sz="1200" dirty="0"/>
          </a:p>
        </p:txBody>
      </p:sp>
      <p:sp>
        <p:nvSpPr>
          <p:cNvPr id="20" name="Text 1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18</a:t>
            </a:r>
            <a:endParaRPr lang="en-US" sz="900" dirty="0"/>
          </a:p>
        </p:txBody>
      </p:sp>
      <p:sp>
        <p:nvSpPr>
          <p:cNvPr id="22" name="Shape 1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拓展阅读 · FURTHER READING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拓展阅读与延伸思考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481328"/>
          </a:xfrm>
          <a:prstGeom prst="roundRect">
            <a:avLst>
              <a:gd name="adj" fmla="val 61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22960" y="1755648"/>
            <a:ext cx="548640" cy="548640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1898294"/>
            <a:ext cx="263347" cy="263347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99616" y="1719072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从“工具”到“伙伴”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5208880" y="1755648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13" name="Text 10"/>
          <p:cNvSpPr/>
          <p:nvPr/>
        </p:nvSpPr>
        <p:spPr>
          <a:xfrm>
            <a:off x="5208880" y="1755648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趋势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1499616" y="2194560"/>
            <a:ext cx="4221328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正从单一功能工具走向主动服务的智能体（Agent）。试着观察：你常用的 App 哪些已具备“主动建议”能力？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233008" y="1517904"/>
            <a:ext cx="5391760" cy="1481328"/>
          </a:xfrm>
          <a:prstGeom prst="roundRect">
            <a:avLst>
              <a:gd name="adj" fmla="val 61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489040" y="1755648"/>
            <a:ext cx="548640" cy="548640"/>
          </a:xfrm>
          <a:prstGeom prst="ellipse">
            <a:avLst/>
          </a:prstGeom>
          <a:solidFill>
            <a:srgbClr val="2C5F7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686" y="1898294"/>
            <a:ext cx="263347" cy="263347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7165696" y="1719072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警惕“信息茧房”</a:t>
            </a:r>
            <a:endParaRPr lang="en-US" sz="1350" dirty="0"/>
          </a:p>
        </p:txBody>
      </p:sp>
      <p:sp>
        <p:nvSpPr>
          <p:cNvPr id="19" name="Shape 15"/>
          <p:cNvSpPr/>
          <p:nvPr/>
        </p:nvSpPr>
        <p:spPr>
          <a:xfrm>
            <a:off x="10874959" y="1755648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874959" y="1755648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思辨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7165696" y="2194560"/>
            <a:ext cx="4221328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推荐算法让我们高效获取喜欢的内容，却也可能让视野变窄。如何主动接触多元信息，保持独立判断？</a:t>
            </a:r>
            <a:endParaRPr lang="en-US" sz="1100" dirty="0"/>
          </a:p>
        </p:txBody>
      </p:sp>
      <p:sp>
        <p:nvSpPr>
          <p:cNvPr id="22" name="Shape 18"/>
          <p:cNvSpPr/>
          <p:nvPr/>
        </p:nvSpPr>
        <p:spPr>
          <a:xfrm>
            <a:off x="566928" y="3236976"/>
            <a:ext cx="5391760" cy="1481328"/>
          </a:xfrm>
          <a:prstGeom prst="roundRect">
            <a:avLst>
              <a:gd name="adj" fmla="val 61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22960" y="3474720"/>
            <a:ext cx="548640" cy="548640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606" y="361736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499616" y="3438144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隐私与数据安全</a:t>
            </a:r>
            <a:endParaRPr lang="en-US" sz="1350" dirty="0"/>
          </a:p>
        </p:txBody>
      </p:sp>
      <p:sp>
        <p:nvSpPr>
          <p:cNvPr id="26" name="Shape 21"/>
          <p:cNvSpPr/>
          <p:nvPr/>
        </p:nvSpPr>
        <p:spPr>
          <a:xfrm>
            <a:off x="5208880" y="3474720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5208880" y="3474720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伦理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499616" y="3913632"/>
            <a:ext cx="4221328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智能设备收集睡眠、位置、消费等敏感数据。了解 App 权限设置，思考便利与隐私之间的平衡。</a:t>
            </a:r>
            <a:endParaRPr lang="en-US" sz="1100" dirty="0"/>
          </a:p>
        </p:txBody>
      </p:sp>
      <p:sp>
        <p:nvSpPr>
          <p:cNvPr id="29" name="Shape 24"/>
          <p:cNvSpPr/>
          <p:nvPr/>
        </p:nvSpPr>
        <p:spPr>
          <a:xfrm>
            <a:off x="6233008" y="3236976"/>
            <a:ext cx="5391760" cy="1481328"/>
          </a:xfrm>
          <a:prstGeom prst="roundRect">
            <a:avLst>
              <a:gd name="adj" fmla="val 61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0" name="Shape 25"/>
          <p:cNvSpPr/>
          <p:nvPr/>
        </p:nvSpPr>
        <p:spPr>
          <a:xfrm>
            <a:off x="6489040" y="3474720"/>
            <a:ext cx="548640" cy="548640"/>
          </a:xfrm>
          <a:prstGeom prst="ellipse">
            <a:avLst/>
          </a:prstGeom>
          <a:solidFill>
            <a:srgbClr val="2C5F7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3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686" y="3617366"/>
            <a:ext cx="263347" cy="263347"/>
          </a:xfrm>
          <a:prstGeom prst="rect">
            <a:avLst/>
          </a:prstGeom>
        </p:spPr>
      </p:pic>
      <p:sp>
        <p:nvSpPr>
          <p:cNvPr id="32" name="Text 26"/>
          <p:cNvSpPr/>
          <p:nvPr/>
        </p:nvSpPr>
        <p:spPr>
          <a:xfrm>
            <a:off x="7165696" y="3438144"/>
            <a:ext cx="383728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做一次“AI 日记”</a:t>
            </a:r>
            <a:endParaRPr lang="en-US" sz="1350" dirty="0"/>
          </a:p>
        </p:txBody>
      </p:sp>
      <p:sp>
        <p:nvSpPr>
          <p:cNvPr id="33" name="Shape 27"/>
          <p:cNvSpPr/>
          <p:nvPr/>
        </p:nvSpPr>
        <p:spPr>
          <a:xfrm>
            <a:off x="10874959" y="3474720"/>
            <a:ext cx="512064" cy="274320"/>
          </a:xfrm>
          <a:prstGeom prst="roundRect">
            <a:avLst>
              <a:gd name="adj" fmla="val 20000"/>
            </a:avLst>
          </a:prstGeom>
          <a:solidFill>
            <a:srgbClr val="F6E0CF"/>
          </a:solidFill>
          <a:ln/>
        </p:spPr>
      </p:sp>
      <p:sp>
        <p:nvSpPr>
          <p:cNvPr id="34" name="Text 28"/>
          <p:cNvSpPr/>
          <p:nvPr/>
        </p:nvSpPr>
        <p:spPr>
          <a:xfrm>
            <a:off x="10874959" y="3474720"/>
            <a:ext cx="51206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实践</a:t>
            </a:r>
            <a:endParaRPr lang="en-US" sz="900" dirty="0"/>
          </a:p>
        </p:txBody>
      </p:sp>
      <p:sp>
        <p:nvSpPr>
          <p:cNvPr id="35" name="Text 29"/>
          <p:cNvSpPr/>
          <p:nvPr/>
        </p:nvSpPr>
        <p:spPr>
          <a:xfrm>
            <a:off x="7165696" y="3913632"/>
            <a:ext cx="4221328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50"/>
              </a:lnSpc>
              <a:buNone/>
            </a:pPr>
            <a:r>
              <a:rPr lang="en-US" sz="11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用一天时间记录你与 AI 的每一次相遇，统计场景数量，画出属于自己的“AI 一天”地图。</a:t>
            </a:r>
            <a:endParaRPr lang="en-US" sz="1100" dirty="0"/>
          </a:p>
        </p:txBody>
      </p:sp>
      <p:sp>
        <p:nvSpPr>
          <p:cNvPr id="36" name="Text 30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7" name="Text 31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</a:t>
            </a:r>
            <a:endParaRPr lang="en-US" sz="900" dirty="0"/>
          </a:p>
        </p:txBody>
      </p:sp>
      <p:sp>
        <p:nvSpPr>
          <p:cNvPr id="38" name="Shape 32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练习与思考 · EXERCISES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课后练习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55648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09" y="1888785"/>
            <a:ext cx="245791" cy="245791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35608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一、观察与思考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22960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列举你今天遇到的至少 5 个 AI 应用，并指出它们各自属于哪个生活场景。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选择其中一个应用，说明它“读懂”你的依据是什么（用到了哪些数据）。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你认为哪个场景的 AI 给你带来的帮助最大？为什么？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344314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582058" y="1755648"/>
            <a:ext cx="512064" cy="512064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195" y="1888785"/>
            <a:ext cx="245791" cy="245791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212994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二、原理连线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4600346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将“智能闹钟 / 语音助手 / 人脸解锁 / 智能推荐”分别对应到本章的四类共性技术。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举例说明“传感 + 算法”如何共同实现智能家居的自动联动。</a:t>
            </a:r>
            <a:endParaRPr lang="en-US" sz="1100" dirty="0"/>
          </a:p>
        </p:txBody>
      </p:sp>
      <p:sp>
        <p:nvSpPr>
          <p:cNvPr id="18" name="Shape 14"/>
          <p:cNvSpPr/>
          <p:nvPr/>
        </p:nvSpPr>
        <p:spPr>
          <a:xfrm>
            <a:off x="8121701" y="1517904"/>
            <a:ext cx="3503066" cy="4736592"/>
          </a:xfrm>
          <a:prstGeom prst="roundRect">
            <a:avLst>
              <a:gd name="adj" fmla="val 261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359445" y="1755648"/>
            <a:ext cx="512064" cy="51206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581" y="1888785"/>
            <a:ext cx="245791" cy="245791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8990381" y="1737360"/>
            <a:ext cx="2497226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三、拓展实践</a:t>
            </a:r>
            <a:endParaRPr lang="en-US" sz="1400" dirty="0"/>
          </a:p>
        </p:txBody>
      </p:sp>
      <p:sp>
        <p:nvSpPr>
          <p:cNvPr id="22" name="Text 17"/>
          <p:cNvSpPr/>
          <p:nvPr/>
        </p:nvSpPr>
        <p:spPr>
          <a:xfrm>
            <a:off x="8377733" y="2359152"/>
            <a:ext cx="2991002" cy="3730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制作一份“我的 AI 一天”图文记录，标注时间、场景与应用名称。</a:t>
            </a:r>
            <a:endParaRPr lang="en-US" sz="1100" dirty="0"/>
          </a:p>
          <a:p>
            <a:pPr marL="177800" indent="-177800">
              <a:lnSpc>
                <a:spcPts val="1452"/>
              </a:lnSpc>
              <a:spcAft>
                <a:spcPts val="800"/>
              </a:spcAft>
              <a:buSzPct val="100000"/>
              <a:buChar char="•"/>
            </a:pPr>
            <a:r>
              <a:rPr lang="en-US" sz="11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调研一款智能手环的睡眠监测功能，简述其监测指标与给出建议的逻辑。</a:t>
            </a:r>
            <a:endParaRPr lang="en-US" sz="1100" dirty="0"/>
          </a:p>
        </p:txBody>
      </p:sp>
      <p:sp>
        <p:nvSpPr>
          <p:cNvPr id="23" name="Text 18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</a:t>
            </a:r>
            <a:endParaRPr lang="en-US" sz="900" dirty="0"/>
          </a:p>
        </p:txBody>
      </p:sp>
      <p:sp>
        <p:nvSpPr>
          <p:cNvPr id="25" name="Shape 20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本章小结 · SUMMARY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本章小结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5391760" cy="1225296"/>
          </a:xfrm>
          <a:prstGeom prst="roundRect">
            <a:avLst>
              <a:gd name="adj" fmla="val 74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737360"/>
            <a:ext cx="530352" cy="530352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564" y="1875252"/>
            <a:ext cx="254569" cy="254569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453896" y="171907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已无处不在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804672" y="2304288"/>
            <a:ext cx="4916272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从清晨到深夜，AI 渗透进生活的每个角落，成为贴心高效的助手。</a:t>
            </a:r>
            <a:endParaRPr lang="en-US" sz="1080" dirty="0"/>
          </a:p>
        </p:txBody>
      </p:sp>
      <p:sp>
        <p:nvSpPr>
          <p:cNvPr id="13" name="Shape 10"/>
          <p:cNvSpPr/>
          <p:nvPr/>
        </p:nvSpPr>
        <p:spPr>
          <a:xfrm>
            <a:off x="6233008" y="1517904"/>
            <a:ext cx="5391760" cy="1225296"/>
          </a:xfrm>
          <a:prstGeom prst="roundRect">
            <a:avLst>
              <a:gd name="adj" fmla="val 746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470752" y="1737360"/>
            <a:ext cx="530352" cy="530352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643" y="1875252"/>
            <a:ext cx="254569" cy="254569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119976" y="171907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六大典型场景</a:t>
            </a:r>
            <a:endParaRPr lang="en-US" sz="1350" dirty="0"/>
          </a:p>
        </p:txBody>
      </p:sp>
      <p:sp>
        <p:nvSpPr>
          <p:cNvPr id="17" name="Text 13"/>
          <p:cNvSpPr/>
          <p:nvPr/>
        </p:nvSpPr>
        <p:spPr>
          <a:xfrm>
            <a:off x="6470752" y="2304288"/>
            <a:ext cx="4916272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唤醒资讯、出行导航、办公学习、购物娱乐、智能家居、健康监测。</a:t>
            </a:r>
            <a:endParaRPr lang="en-US" sz="1080" dirty="0"/>
          </a:p>
        </p:txBody>
      </p:sp>
      <p:sp>
        <p:nvSpPr>
          <p:cNvPr id="18" name="Shape 14"/>
          <p:cNvSpPr/>
          <p:nvPr/>
        </p:nvSpPr>
        <p:spPr>
          <a:xfrm>
            <a:off x="566928" y="2980944"/>
            <a:ext cx="5391760" cy="1225296"/>
          </a:xfrm>
          <a:prstGeom prst="roundRect">
            <a:avLst>
              <a:gd name="adj" fmla="val 74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804672" y="3200400"/>
            <a:ext cx="530352" cy="530352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564" y="3338292"/>
            <a:ext cx="254569" cy="254569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453896" y="318211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四类共性技术</a:t>
            </a:r>
            <a:endParaRPr lang="en-US" sz="1350" dirty="0"/>
          </a:p>
        </p:txBody>
      </p:sp>
      <p:sp>
        <p:nvSpPr>
          <p:cNvPr id="22" name="Text 17"/>
          <p:cNvSpPr/>
          <p:nvPr/>
        </p:nvSpPr>
        <p:spPr>
          <a:xfrm>
            <a:off x="804672" y="3767328"/>
            <a:ext cx="4916272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推荐算法、语音识别、计算机视觉、传感与物联网共同支撑体验。</a:t>
            </a:r>
            <a:endParaRPr lang="en-US" sz="1080" dirty="0"/>
          </a:p>
        </p:txBody>
      </p:sp>
      <p:sp>
        <p:nvSpPr>
          <p:cNvPr id="23" name="Shape 18"/>
          <p:cNvSpPr/>
          <p:nvPr/>
        </p:nvSpPr>
        <p:spPr>
          <a:xfrm>
            <a:off x="6233008" y="2980944"/>
            <a:ext cx="5391760" cy="1225296"/>
          </a:xfrm>
          <a:prstGeom prst="roundRect">
            <a:avLst>
              <a:gd name="adj" fmla="val 746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6470752" y="3200400"/>
            <a:ext cx="530352" cy="530352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643" y="3338292"/>
            <a:ext cx="254569" cy="254569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7119976" y="3182112"/>
            <a:ext cx="431276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便利与思辨并存</a:t>
            </a:r>
            <a:endParaRPr lang="en-US" sz="1350" dirty="0"/>
          </a:p>
        </p:txBody>
      </p:sp>
      <p:sp>
        <p:nvSpPr>
          <p:cNvPr id="27" name="Text 21"/>
          <p:cNvSpPr/>
          <p:nvPr/>
        </p:nvSpPr>
        <p:spPr>
          <a:xfrm>
            <a:off x="6470752" y="3767328"/>
            <a:ext cx="4916272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400"/>
              </a:lnSpc>
              <a:buNone/>
            </a:pPr>
            <a:r>
              <a:rPr lang="en-US" sz="108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在享受智能生活的同时，关注隐私安全与信息茧房等潜在问题。</a:t>
            </a:r>
            <a:endParaRPr lang="en-US" sz="1080" dirty="0"/>
          </a:p>
        </p:txBody>
      </p:sp>
      <p:sp>
        <p:nvSpPr>
          <p:cNvPr id="28" name="Shape 22"/>
          <p:cNvSpPr/>
          <p:nvPr/>
        </p:nvSpPr>
        <p:spPr>
          <a:xfrm>
            <a:off x="566928" y="5650992"/>
            <a:ext cx="11057839" cy="841248"/>
          </a:xfrm>
          <a:prstGeom prst="roundRect">
            <a:avLst>
              <a:gd name="adj" fmla="val 10870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29" name="Text 23"/>
          <p:cNvSpPr/>
          <p:nvPr/>
        </p:nvSpPr>
        <p:spPr>
          <a:xfrm>
            <a:off x="841248" y="5669280"/>
            <a:ext cx="10972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  语</a:t>
            </a:r>
            <a:endParaRPr lang="en-US" sz="1300" dirty="0"/>
          </a:p>
        </p:txBody>
      </p:sp>
      <p:sp>
        <p:nvSpPr>
          <p:cNvPr id="30" name="Text 24"/>
          <p:cNvSpPr/>
          <p:nvPr/>
        </p:nvSpPr>
        <p:spPr>
          <a:xfrm>
            <a:off x="1847088" y="5669280"/>
            <a:ext cx="9503359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80" dirty="0">
                <a:solidFill>
                  <a:srgbClr val="E8ECF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 AI，已不再是少数专业人士的专属课题，而是每一位现代公民必备的核心素养。</a:t>
            </a:r>
            <a:endParaRPr lang="en-US" sz="1180" dirty="0"/>
          </a:p>
        </p:txBody>
      </p:sp>
      <p:sp>
        <p:nvSpPr>
          <p:cNvPr id="31" name="Text 25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2" name="Text 26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21</a:t>
            </a:r>
            <a:endParaRPr lang="en-US" sz="900" dirty="0"/>
          </a:p>
        </p:txBody>
      </p:sp>
      <p:sp>
        <p:nvSpPr>
          <p:cNvPr id="33" name="Shape 27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alphaModFix amt="80000"/>
          </a:blip>
          <a:srcRect l="0" r="0" t="0" b="0"/>
          <a:stretch/>
        </p:blipFill>
        <p:spPr>
          <a:xfrm>
            <a:off x="7680960" y="1554480"/>
            <a:ext cx="4023360" cy="402336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66928" y="178308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3"/>
          <p:cNvSpPr/>
          <p:nvPr/>
        </p:nvSpPr>
        <p:spPr>
          <a:xfrm>
            <a:off x="841248" y="1673352"/>
            <a:ext cx="64008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END OF CHAPTER 01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566928" y="2148840"/>
            <a:ext cx="731520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平凡的一天，</a:t>
            </a:r>
            <a:endParaRPr lang="en-US" sz="4000" dirty="0"/>
          </a:p>
          <a:p>
            <a:pPr indent="0" marL="0">
              <a:lnSpc>
                <a:spcPts val="46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不平凡的智能</a:t>
            </a:r>
            <a:endParaRPr lang="en-US" sz="4000" dirty="0"/>
          </a:p>
        </p:txBody>
      </p:sp>
      <p:sp>
        <p:nvSpPr>
          <p:cNvPr id="8" name="Text 5"/>
          <p:cNvSpPr/>
          <p:nvPr/>
        </p:nvSpPr>
        <p:spPr>
          <a:xfrm>
            <a:off x="566928" y="3520440"/>
            <a:ext cx="676656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下一章，我们将绘制理解 AI 的“解码蓝图”——</a:t>
            </a:r>
            <a:endParaRPr lang="en-US" sz="1400" dirty="0"/>
          </a:p>
          <a:p>
            <a:pPr indent="0" marL="0">
              <a:lnSpc>
                <a:spcPts val="22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系统认识它的定义、发展脉络与核心要素。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566928" y="5212080"/>
            <a:ext cx="1138428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66928" y="5212080"/>
            <a:ext cx="11384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第2章预告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1869948" y="5212080"/>
            <a:ext cx="1289304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869948" y="5212080"/>
            <a:ext cx="128930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人工智能概述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3323844" y="5212080"/>
            <a:ext cx="987552" cy="384048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12700">
            <a:solidFill>
              <a:srgbClr val="F3A953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323844" y="5212080"/>
            <a:ext cx="98755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解码蓝图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566928" y="6400800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人工智能通识教程（微课版）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本章导览 · CONTENTS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本章导览：AI 陪伴的一天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36192"/>
            <a:ext cx="5391760" cy="877824"/>
          </a:xfrm>
          <a:prstGeom prst="roundRect">
            <a:avLst>
              <a:gd name="adj" fmla="val 1041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04672" y="1691640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804672" y="1691640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852" dirty="0"/>
          </a:p>
        </p:txBody>
      </p:sp>
      <p:sp>
        <p:nvSpPr>
          <p:cNvPr id="11" name="Text 9"/>
          <p:cNvSpPr/>
          <p:nvPr/>
        </p:nvSpPr>
        <p:spPr>
          <a:xfrm>
            <a:off x="1536192" y="1682496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清晨唤醒与信息获取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1536192" y="2048256"/>
            <a:ext cx="4221328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智能闹钟 · 个性化新闻推送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6233008" y="1536192"/>
            <a:ext cx="5391760" cy="877824"/>
          </a:xfrm>
          <a:prstGeom prst="roundRect">
            <a:avLst>
              <a:gd name="adj" fmla="val 1041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470752" y="1691640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70752" y="1691640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852" dirty="0"/>
          </a:p>
        </p:txBody>
      </p:sp>
      <p:sp>
        <p:nvSpPr>
          <p:cNvPr id="16" name="Text 14"/>
          <p:cNvSpPr/>
          <p:nvPr/>
        </p:nvSpPr>
        <p:spPr>
          <a:xfrm>
            <a:off x="7202272" y="1682496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出行规划与交通导航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202272" y="2048256"/>
            <a:ext cx="4221328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路线规划 · 智能/辅助驾驶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566928" y="2651760"/>
            <a:ext cx="5391760" cy="877824"/>
          </a:xfrm>
          <a:prstGeom prst="roundRect">
            <a:avLst>
              <a:gd name="adj" fmla="val 1041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804672" y="2807208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804672" y="2807208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852" dirty="0"/>
          </a:p>
        </p:txBody>
      </p:sp>
      <p:sp>
        <p:nvSpPr>
          <p:cNvPr id="21" name="Text 19"/>
          <p:cNvSpPr/>
          <p:nvPr/>
        </p:nvSpPr>
        <p:spPr>
          <a:xfrm>
            <a:off x="1536192" y="2798064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工作与学习支持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1536192" y="3163824"/>
            <a:ext cx="4221328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AI 办公助手 · 个性化学习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6233008" y="2651760"/>
            <a:ext cx="5391760" cy="877824"/>
          </a:xfrm>
          <a:prstGeom prst="roundRect">
            <a:avLst>
              <a:gd name="adj" fmla="val 1041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470752" y="2807208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470752" y="2807208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852" dirty="0"/>
          </a:p>
        </p:txBody>
      </p:sp>
      <p:sp>
        <p:nvSpPr>
          <p:cNvPr id="26" name="Text 24"/>
          <p:cNvSpPr/>
          <p:nvPr/>
        </p:nvSpPr>
        <p:spPr>
          <a:xfrm>
            <a:off x="7202272" y="2798064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购物与娱乐体验</a:t>
            </a:r>
            <a:endParaRPr lang="en-US" sz="1450" dirty="0"/>
          </a:p>
        </p:txBody>
      </p:sp>
      <p:sp>
        <p:nvSpPr>
          <p:cNvPr id="27" name="Text 25"/>
          <p:cNvSpPr/>
          <p:nvPr/>
        </p:nvSpPr>
        <p:spPr>
          <a:xfrm>
            <a:off x="7202272" y="3163824"/>
            <a:ext cx="4221328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商品推荐 · 内容推送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566928" y="3767328"/>
            <a:ext cx="5391760" cy="877824"/>
          </a:xfrm>
          <a:prstGeom prst="roundRect">
            <a:avLst>
              <a:gd name="adj" fmla="val 1041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804672" y="3922776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0" name="Text 28"/>
          <p:cNvSpPr/>
          <p:nvPr/>
        </p:nvSpPr>
        <p:spPr>
          <a:xfrm>
            <a:off x="804672" y="3922776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852" dirty="0"/>
          </a:p>
        </p:txBody>
      </p:sp>
      <p:sp>
        <p:nvSpPr>
          <p:cNvPr id="31" name="Text 29"/>
          <p:cNvSpPr/>
          <p:nvPr/>
        </p:nvSpPr>
        <p:spPr>
          <a:xfrm>
            <a:off x="1536192" y="3913632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家居生活自动化</a:t>
            </a:r>
            <a:endParaRPr lang="en-US" sz="1450" dirty="0"/>
          </a:p>
        </p:txBody>
      </p:sp>
      <p:sp>
        <p:nvSpPr>
          <p:cNvPr id="32" name="Text 30"/>
          <p:cNvSpPr/>
          <p:nvPr/>
        </p:nvSpPr>
        <p:spPr>
          <a:xfrm>
            <a:off x="1536192" y="4279392"/>
            <a:ext cx="4221328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语音控制 · 家庭安防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6233008" y="3767328"/>
            <a:ext cx="5391760" cy="877824"/>
          </a:xfrm>
          <a:prstGeom prst="roundRect">
            <a:avLst>
              <a:gd name="adj" fmla="val 1041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6470752" y="3922776"/>
            <a:ext cx="566928" cy="566928"/>
          </a:xfrm>
          <a:prstGeom prst="roundRect">
            <a:avLst>
              <a:gd name="adj" fmla="val 28000"/>
            </a:avLst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sp>
        <p:nvSpPr>
          <p:cNvPr id="35" name="Text 33"/>
          <p:cNvSpPr/>
          <p:nvPr/>
        </p:nvSpPr>
        <p:spPr>
          <a:xfrm>
            <a:off x="6470752" y="3922776"/>
            <a:ext cx="5669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5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</a:t>
            </a:r>
            <a:endParaRPr lang="en-US" sz="2852" dirty="0"/>
          </a:p>
        </p:txBody>
      </p:sp>
      <p:sp>
        <p:nvSpPr>
          <p:cNvPr id="36" name="Text 34"/>
          <p:cNvSpPr/>
          <p:nvPr/>
        </p:nvSpPr>
        <p:spPr>
          <a:xfrm>
            <a:off x="7202272" y="3913632"/>
            <a:ext cx="422132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晚间健康监测</a:t>
            </a:r>
            <a:endParaRPr lang="en-US" sz="1450" dirty="0"/>
          </a:p>
        </p:txBody>
      </p:sp>
      <p:sp>
        <p:nvSpPr>
          <p:cNvPr id="37" name="Text 35"/>
          <p:cNvSpPr/>
          <p:nvPr/>
        </p:nvSpPr>
        <p:spPr>
          <a:xfrm>
            <a:off x="7202272" y="4279392"/>
            <a:ext cx="4221328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睡眠监测 · 健康报告与建议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走进 AI · WHAT IS AI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人工智能，就藏在平凡的一天里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481328"/>
            <a:ext cx="11057839" cy="1280160"/>
          </a:xfrm>
          <a:prstGeom prst="roundRect">
            <a:avLst>
              <a:gd name="adj" fmla="val 7143"/>
            </a:avLst>
          </a:prstGeom>
          <a:solidFill>
            <a:srgbClr val="FBEFE7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859536" y="1755648"/>
            <a:ext cx="91440" cy="731520"/>
          </a:xfrm>
          <a:prstGeom prst="roundRect">
            <a:avLst>
              <a:gd name="adj" fmla="val 50000"/>
            </a:avLst>
          </a:prstGeom>
          <a:solidFill>
            <a:srgbClr val="E2683C"/>
          </a:solidFill>
          <a:ln/>
        </p:spPr>
      </p:sp>
      <p:sp>
        <p:nvSpPr>
          <p:cNvPr id="10" name="Text 8"/>
          <p:cNvSpPr/>
          <p:nvPr/>
        </p:nvSpPr>
        <p:spPr>
          <a:xfrm>
            <a:off x="1097280" y="1719072"/>
            <a:ext cx="10051999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人工智能应用（AI Application）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097280" y="2231136"/>
            <a:ext cx="9960559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900"/>
              </a:lnSpc>
              <a:buNone/>
            </a:pPr>
            <a:r>
              <a:rPr lang="en-US" sz="1300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人工智能早已不再是实验室里遥远的概念，而是化身为我们身边贴心、高效的助手。它通过感知我们的需求、学习我们的习惯，在不知不觉中为生活提供着智能化的服务。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66928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822960" y="3291840"/>
            <a:ext cx="548640" cy="548640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606" y="3434486"/>
            <a:ext cx="263347" cy="263347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822960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822960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通过传感器、摄像头、麦克风等采集数据，读懂环境与需求。</a:t>
            </a:r>
            <a:endParaRPr lang="en-US" sz="1120" dirty="0"/>
          </a:p>
        </p:txBody>
      </p:sp>
      <p:sp>
        <p:nvSpPr>
          <p:cNvPr id="17" name="Shape 14"/>
          <p:cNvSpPr/>
          <p:nvPr/>
        </p:nvSpPr>
        <p:spPr>
          <a:xfrm>
            <a:off x="4344314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600346" y="3291840"/>
            <a:ext cx="548640" cy="548640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993" y="3434486"/>
            <a:ext cx="263347" cy="263347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4600346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4600346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用算法从海量数据中发现规律，越用越“懂你”。</a:t>
            </a:r>
            <a:endParaRPr lang="en-US" sz="1120" dirty="0"/>
          </a:p>
        </p:txBody>
      </p:sp>
      <p:sp>
        <p:nvSpPr>
          <p:cNvPr id="22" name="Shape 18"/>
          <p:cNvSpPr/>
          <p:nvPr/>
        </p:nvSpPr>
        <p:spPr>
          <a:xfrm>
            <a:off x="8121701" y="3035808"/>
            <a:ext cx="3503066" cy="3255264"/>
          </a:xfrm>
          <a:prstGeom prst="roundRect">
            <a:avLst>
              <a:gd name="adj" fmla="val 280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8377733" y="3291840"/>
            <a:ext cx="548640" cy="548640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379" y="3434486"/>
            <a:ext cx="263347" cy="263347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8377733" y="3950208"/>
            <a:ext cx="2991002" cy="420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35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服务</a:t>
            </a:r>
            <a:endParaRPr lang="en-US" sz="1350" dirty="0"/>
          </a:p>
        </p:txBody>
      </p:sp>
      <p:sp>
        <p:nvSpPr>
          <p:cNvPr id="26" name="Text 21"/>
          <p:cNvSpPr/>
          <p:nvPr/>
        </p:nvSpPr>
        <p:spPr>
          <a:xfrm>
            <a:off x="8377733" y="4334256"/>
            <a:ext cx="2991002" cy="18836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00"/>
              </a:lnSpc>
              <a:buNone/>
            </a:pPr>
            <a:r>
              <a:rPr lang="en-US" sz="112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基于理解主动提供帮助，让生活更舒适、便捷。</a:t>
            </a:r>
            <a:endParaRPr lang="en-US" sz="1120" dirty="0"/>
          </a:p>
        </p:txBody>
      </p:sp>
      <p:sp>
        <p:nvSpPr>
          <p:cNvPr id="27" name="Text 22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28" name="Text 23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900" dirty="0"/>
          </a:p>
        </p:txBody>
      </p:sp>
      <p:sp>
        <p:nvSpPr>
          <p:cNvPr id="29" name="Shape 24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共性特征 · FEATURES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日常 AI 应用的四大共同特征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Text 6"/>
          <p:cNvSpPr/>
          <p:nvPr/>
        </p:nvSpPr>
        <p:spPr>
          <a:xfrm>
            <a:off x="566928" y="1463040"/>
            <a:ext cx="11057839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看似五花八门的 AI 应用，其背后往往有着相似的运作逻辑。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56692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41248" y="2212848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404" y="2365004"/>
            <a:ext cx="280904" cy="280904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59105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数据驱动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4124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以数据为“燃料”，用得越多、数据越丰富，服务就越精准。</a:t>
            </a:r>
            <a:endParaRPr lang="en-US" sz="1130" dirty="0"/>
          </a:p>
        </p:txBody>
      </p:sp>
      <p:sp>
        <p:nvSpPr>
          <p:cNvPr id="14" name="Shape 11"/>
          <p:cNvSpPr/>
          <p:nvPr/>
        </p:nvSpPr>
        <p:spPr>
          <a:xfrm>
            <a:off x="6233008" y="1938528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6507328" y="2212848"/>
            <a:ext cx="585216" cy="58521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84" y="2365004"/>
            <a:ext cx="280904" cy="280904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7257136" y="2212848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自动学习</a:t>
            </a:r>
            <a:endParaRPr lang="en-US" sz="1400" dirty="0"/>
          </a:p>
        </p:txBody>
      </p:sp>
      <p:sp>
        <p:nvSpPr>
          <p:cNvPr id="18" name="Text 14"/>
          <p:cNvSpPr/>
          <p:nvPr/>
        </p:nvSpPr>
        <p:spPr>
          <a:xfrm>
            <a:off x="6507328" y="2962656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无需人工逐条设定规则，算法能从你的行为中自动归纳偏好。</a:t>
            </a:r>
            <a:endParaRPr lang="en-US" sz="1130" dirty="0"/>
          </a:p>
        </p:txBody>
      </p:sp>
      <p:sp>
        <p:nvSpPr>
          <p:cNvPr id="19" name="Shape 15"/>
          <p:cNvSpPr/>
          <p:nvPr/>
        </p:nvSpPr>
        <p:spPr>
          <a:xfrm>
            <a:off x="56692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841248" y="3886200"/>
            <a:ext cx="585216" cy="585216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04" y="4038356"/>
            <a:ext cx="280904" cy="280904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59105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千人千面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84124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为每个人量身定制，同一个应用，不同的人有不同的体验。</a:t>
            </a:r>
            <a:endParaRPr lang="en-US" sz="1130" dirty="0"/>
          </a:p>
        </p:txBody>
      </p:sp>
      <p:sp>
        <p:nvSpPr>
          <p:cNvPr id="24" name="Shape 19"/>
          <p:cNvSpPr/>
          <p:nvPr/>
        </p:nvSpPr>
        <p:spPr>
          <a:xfrm>
            <a:off x="6233008" y="3611880"/>
            <a:ext cx="5391760" cy="1417320"/>
          </a:xfrm>
          <a:prstGeom prst="roundRect">
            <a:avLst>
              <a:gd name="adj" fmla="val 6452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507328" y="3886200"/>
            <a:ext cx="585216" cy="585216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484" y="4038356"/>
            <a:ext cx="280904" cy="280904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7257136" y="3886200"/>
            <a:ext cx="411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4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无感融入</a:t>
            </a:r>
            <a:endParaRPr lang="en-US" sz="1400" dirty="0"/>
          </a:p>
        </p:txBody>
      </p:sp>
      <p:sp>
        <p:nvSpPr>
          <p:cNvPr id="28" name="Text 22"/>
          <p:cNvSpPr/>
          <p:nvPr/>
        </p:nvSpPr>
        <p:spPr>
          <a:xfrm>
            <a:off x="6507328" y="4636008"/>
            <a:ext cx="4843120" cy="2834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3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悄然嵌入日常流程，在你察觉不到的地方默默提供帮助。</a:t>
            </a:r>
            <a:endParaRPr lang="en-US" sz="1130" dirty="0"/>
          </a:p>
        </p:txBody>
      </p:sp>
      <p:sp>
        <p:nvSpPr>
          <p:cNvPr id="29" name="Text 23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900" dirty="0"/>
          </a:p>
        </p:txBody>
      </p:sp>
      <p:sp>
        <p:nvSpPr>
          <p:cNvPr id="31" name="Shape 25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BF4E26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01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清晨唤醒与信息获取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Morning: Wake-up &amp; Information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一天从睁开双眼开始。智能闹钟与新闻推送，是 AI 为你准备的第一份“晨间服务”。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智能闹钟：在浅睡眠期温柔唤醒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个性化新闻：算法读懂你的兴趣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场景一 · 06:30 AM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清晨：被 AI 温柔唤醒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4160520" cy="4736592"/>
          </a:xfrm>
          <a:prstGeom prst="roundRect">
            <a:avLst>
              <a:gd name="adj" fmla="val 2198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950976" y="1938528"/>
            <a:ext cx="841248" cy="841248"/>
          </a:xfrm>
          <a:prstGeom prst="ellipse">
            <a:avLst/>
          </a:prstGeom>
          <a:solidFill>
            <a:srgbClr val="E2683C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700" y="2157252"/>
            <a:ext cx="403799" cy="403799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950976" y="2980944"/>
            <a:ext cx="1554480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12" name="Text 9"/>
          <p:cNvSpPr/>
          <p:nvPr/>
        </p:nvSpPr>
        <p:spPr>
          <a:xfrm>
            <a:off x="950976" y="2980944"/>
            <a:ext cx="1554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06:30 唤醒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950976" y="3456432"/>
            <a:ext cx="3392424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睡眠数据 → 最佳唤醒时刻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950976" y="4059936"/>
            <a:ext cx="3392424" cy="2039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智能闹钟分析你的睡眠周期与当天日程，在最合适的时间、最浅的睡眠阶段把你唤醒。</a:t>
            </a:r>
            <a:endParaRPr lang="en-US" sz="1250" dirty="0"/>
          </a:p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醒来时，新闻 App 已根据你的浏览历史，把今天最值得关注的资讯推送到了眼前。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5038344" y="1517904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5294376" y="1773936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287" y="1930847"/>
            <a:ext cx="289682" cy="289682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025896" y="1737360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智能闹钟</a:t>
            </a:r>
            <a:endParaRPr lang="en-US" sz="1500" dirty="0"/>
          </a:p>
        </p:txBody>
      </p:sp>
      <p:sp>
        <p:nvSpPr>
          <p:cNvPr id="19" name="Shape 15"/>
          <p:cNvSpPr/>
          <p:nvPr/>
        </p:nvSpPr>
        <p:spPr>
          <a:xfrm>
            <a:off x="10865815" y="1792224"/>
            <a:ext cx="521208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865815" y="1792224"/>
            <a:ext cx="52120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小米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6025896" y="2176272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监测睡眠状态，在浅睡眠阶段唤醒，让醒来更清醒舒适——背后是 AI 对海量睡眠数据的分析。</a:t>
            </a:r>
            <a:endParaRPr lang="en-US" sz="1150" dirty="0"/>
          </a:p>
        </p:txBody>
      </p:sp>
      <p:sp>
        <p:nvSpPr>
          <p:cNvPr id="22" name="Shape 18"/>
          <p:cNvSpPr/>
          <p:nvPr/>
        </p:nvSpPr>
        <p:spPr>
          <a:xfrm>
            <a:off x="5038344" y="4005072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5294376" y="4261104"/>
            <a:ext cx="603504" cy="603504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287" y="4418015"/>
            <a:ext cx="289682" cy="289682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6025896" y="4224528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个性化新闻推送</a:t>
            </a:r>
            <a:endParaRPr lang="en-US" sz="1500" dirty="0"/>
          </a:p>
        </p:txBody>
      </p:sp>
      <p:sp>
        <p:nvSpPr>
          <p:cNvPr id="26" name="Shape 21"/>
          <p:cNvSpPr/>
          <p:nvPr/>
        </p:nvSpPr>
        <p:spPr>
          <a:xfrm>
            <a:off x="10618927" y="4279392"/>
            <a:ext cx="768096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10618927" y="4279392"/>
            <a:ext cx="76809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今日头条</a:t>
            </a:r>
            <a:endParaRPr lang="en-US" sz="950" dirty="0"/>
          </a:p>
        </p:txBody>
      </p:sp>
      <p:sp>
        <p:nvSpPr>
          <p:cNvPr id="28" name="Text 23"/>
          <p:cNvSpPr/>
          <p:nvPr/>
        </p:nvSpPr>
        <p:spPr>
          <a:xfrm>
            <a:off x="6025896" y="4663440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分析阅读习惯，精准推送你可能感兴趣的政治、经济、娱乐资讯，让你快速了解世界动态。</a:t>
            </a:r>
            <a:endParaRPr lang="en-US" sz="1150" dirty="0"/>
          </a:p>
        </p:txBody>
      </p:sp>
      <p:sp>
        <p:nvSpPr>
          <p:cNvPr id="29" name="Text 2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0" name="Text 2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900" dirty="0"/>
          </a:p>
        </p:txBody>
      </p:sp>
      <p:sp>
        <p:nvSpPr>
          <p:cNvPr id="31" name="Shape 2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0B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71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4663440"/>
            <a:ext cx="12191695" cy="2194560"/>
          </a:xfrm>
          <a:prstGeom prst="rect">
            <a:avLst/>
          </a:prstGeom>
          <a:solidFill>
            <a:srgbClr val="0F0B08">
              <a:alpha val="8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5669280" y="457200"/>
            <a:ext cx="626364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0000" b="1" dirty="0">
                <a:solidFill>
                  <a:srgbClr val="BF4E26">
                    <a:alpha val="16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0000" dirty="0"/>
          </a:p>
        </p:txBody>
      </p:sp>
      <p:sp>
        <p:nvSpPr>
          <p:cNvPr id="5" name="Shape 3"/>
          <p:cNvSpPr/>
          <p:nvPr/>
        </p:nvSpPr>
        <p:spPr>
          <a:xfrm>
            <a:off x="566928" y="1417320"/>
            <a:ext cx="164592" cy="164592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Text 4"/>
          <p:cNvSpPr/>
          <p:nvPr/>
        </p:nvSpPr>
        <p:spPr>
          <a:xfrm>
            <a:off x="841248" y="1307592"/>
            <a:ext cx="5486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SECTION  02 / 06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66928" y="1828800"/>
            <a:ext cx="6858000" cy="1554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536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出行规划与交通导航</a:t>
            </a:r>
            <a:endParaRPr lang="en-US" sz="4200" dirty="0"/>
          </a:p>
        </p:txBody>
      </p:sp>
      <p:sp>
        <p:nvSpPr>
          <p:cNvPr id="8" name="Text 6"/>
          <p:cNvSpPr/>
          <p:nvPr/>
        </p:nvSpPr>
        <p:spPr>
          <a:xfrm>
            <a:off x="566928" y="3154680"/>
            <a:ext cx="640080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F3A95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Commute: Routing &amp; Driving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66928" y="3703320"/>
            <a:ext cx="612648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CCD3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出门在外，地图导航与辅助驾驶让每一段路程更高效、更安全。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66928" y="4581144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170432" y="4581144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实时路线规划：避开拥堵与事故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566928" y="5093208"/>
            <a:ext cx="5486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70432" y="5093208"/>
            <a:ext cx="54864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dirty="0">
                <a:solidFill>
                  <a:srgbClr val="E6EA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智能/辅助驾驶：识别路况、保持车距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566928" y="6217920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15" name="Shape 13"/>
          <p:cNvSpPr/>
          <p:nvPr/>
        </p:nvSpPr>
        <p:spPr>
          <a:xfrm>
            <a:off x="749808" y="6217920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16" name="Shape 14"/>
          <p:cNvSpPr/>
          <p:nvPr/>
        </p:nvSpPr>
        <p:spPr>
          <a:xfrm>
            <a:off x="932688" y="6217920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" y="493776"/>
            <a:ext cx="128016" cy="128016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3" name="Text 1"/>
          <p:cNvSpPr/>
          <p:nvPr/>
        </p:nvSpPr>
        <p:spPr>
          <a:xfrm>
            <a:off x="786384" y="420624"/>
            <a:ext cx="922903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spc="200" kern="0" dirty="0">
                <a:solidFill>
                  <a:srgbClr val="E2683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场景二 · 08:00 AM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66928" y="713232"/>
            <a:ext cx="9960559" cy="6766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862"/>
              </a:lnSpc>
              <a:buNone/>
            </a:pPr>
            <a:r>
              <a:rPr lang="en-US" sz="27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出行：算法为你规划最优路线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11149279" y="512064"/>
            <a:ext cx="109728" cy="109728"/>
          </a:xfrm>
          <a:prstGeom prst="ellipse">
            <a:avLst/>
          </a:prstGeom>
          <a:solidFill>
            <a:srgbClr val="E2683C"/>
          </a:solidFill>
          <a:ln/>
        </p:spPr>
      </p:sp>
      <p:sp>
        <p:nvSpPr>
          <p:cNvPr id="6" name="Shape 4"/>
          <p:cNvSpPr/>
          <p:nvPr/>
        </p:nvSpPr>
        <p:spPr>
          <a:xfrm>
            <a:off x="11332159" y="512064"/>
            <a:ext cx="109728" cy="109728"/>
          </a:xfrm>
          <a:prstGeom prst="ellipse">
            <a:avLst/>
          </a:prstGeom>
          <a:solidFill>
            <a:srgbClr val="F3A953"/>
          </a:solidFill>
          <a:ln/>
        </p:spPr>
      </p:sp>
      <p:sp>
        <p:nvSpPr>
          <p:cNvPr id="7" name="Shape 5"/>
          <p:cNvSpPr/>
          <p:nvPr/>
        </p:nvSpPr>
        <p:spPr>
          <a:xfrm>
            <a:off x="11515039" y="512064"/>
            <a:ext cx="109728" cy="109728"/>
          </a:xfrm>
          <a:prstGeom prst="ellipse">
            <a:avLst/>
          </a:prstGeom>
          <a:solidFill>
            <a:srgbClr val="2C5F7C"/>
          </a:solidFill>
          <a:ln/>
        </p:spPr>
      </p:sp>
      <p:sp>
        <p:nvSpPr>
          <p:cNvPr id="8" name="Shape 6"/>
          <p:cNvSpPr/>
          <p:nvPr/>
        </p:nvSpPr>
        <p:spPr>
          <a:xfrm>
            <a:off x="566928" y="1517904"/>
            <a:ext cx="4160520" cy="4736592"/>
          </a:xfrm>
          <a:prstGeom prst="roundRect">
            <a:avLst>
              <a:gd name="adj" fmla="val 2198"/>
            </a:avLst>
          </a:prstGeom>
          <a:solidFill>
            <a:srgbClr val="1E1712"/>
          </a:solidFill>
          <a:ln/>
          <a:effectLst>
            <a:outerShdw sx="100000" sy="100000" kx="0" ky="0" algn="bl" rotWithShape="0" blurRad="88900" dist="25400" dir="5400000">
              <a:srgbClr val="3A3A3A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950976" y="1938528"/>
            <a:ext cx="841248" cy="841248"/>
          </a:xfrm>
          <a:prstGeom prst="ellipse">
            <a:avLst/>
          </a:prstGeom>
          <a:solidFill>
            <a:srgbClr val="E2683C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700" y="2157252"/>
            <a:ext cx="403799" cy="403799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950976" y="2980944"/>
            <a:ext cx="1554480" cy="347472"/>
          </a:xfrm>
          <a:prstGeom prst="roundRect">
            <a:avLst>
              <a:gd name="adj" fmla="val 50000"/>
            </a:avLst>
          </a:prstGeom>
          <a:solidFill>
            <a:srgbClr val="BF4E26"/>
          </a:solidFill>
          <a:ln/>
        </p:spPr>
      </p:sp>
      <p:sp>
        <p:nvSpPr>
          <p:cNvPr id="12" name="Text 9"/>
          <p:cNvSpPr/>
          <p:nvPr/>
        </p:nvSpPr>
        <p:spPr>
          <a:xfrm>
            <a:off x="950976" y="2980944"/>
            <a:ext cx="1554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08:00 通勤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950976" y="3456432"/>
            <a:ext cx="3392424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实时路况 → 最佳路径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950976" y="4059936"/>
            <a:ext cx="3392424" cy="2039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打开地图导航，AI 实时扫描道路信息，结合交通流量、事故情况规划最佳路线；</a:t>
            </a:r>
            <a:endParaRPr lang="en-US" sz="1250" dirty="0"/>
          </a:p>
          <a:p>
            <a:pPr indent="0" marL="0">
              <a:lnSpc>
                <a:spcPts val="1850"/>
              </a:lnSpc>
              <a:buNone/>
            </a:pPr>
            <a:r>
              <a:rPr lang="en-US" sz="1250" dirty="0">
                <a:solidFill>
                  <a:srgbClr val="D8DEE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开车疲劳时，自动驾驶辅助系统识别交通标志与信号，与其他车辆保持安全距离，甚至自动泊车。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5038344" y="1517904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5294376" y="1773936"/>
            <a:ext cx="603504" cy="603504"/>
          </a:xfrm>
          <a:prstGeom prst="ellipse">
            <a:avLst/>
          </a:prstGeom>
          <a:solidFill>
            <a:srgbClr val="E2683C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287" y="1930847"/>
            <a:ext cx="289682" cy="289682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025896" y="1737360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实时路线规划</a:t>
            </a:r>
            <a:endParaRPr lang="en-US" sz="1500" dirty="0"/>
          </a:p>
        </p:txBody>
      </p:sp>
      <p:sp>
        <p:nvSpPr>
          <p:cNvPr id="19" name="Shape 15"/>
          <p:cNvSpPr/>
          <p:nvPr/>
        </p:nvSpPr>
        <p:spPr>
          <a:xfrm>
            <a:off x="10618927" y="1792224"/>
            <a:ext cx="768096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0" name="Text 16"/>
          <p:cNvSpPr/>
          <p:nvPr/>
        </p:nvSpPr>
        <p:spPr>
          <a:xfrm>
            <a:off x="10618927" y="1792224"/>
            <a:ext cx="76809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百度地图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6025896" y="2176272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综合交通流量、事故等数据，为开车、公交、步行提供精准导航与动态路线优化。</a:t>
            </a:r>
            <a:endParaRPr lang="en-US" sz="1150" dirty="0"/>
          </a:p>
        </p:txBody>
      </p:sp>
      <p:sp>
        <p:nvSpPr>
          <p:cNvPr id="22" name="Shape 18"/>
          <p:cNvSpPr/>
          <p:nvPr/>
        </p:nvSpPr>
        <p:spPr>
          <a:xfrm>
            <a:off x="5038344" y="4005072"/>
            <a:ext cx="6586423" cy="2249424"/>
          </a:xfrm>
          <a:prstGeom prst="roundRect">
            <a:avLst>
              <a:gd name="adj" fmla="val 4065"/>
            </a:avLst>
          </a:prstGeom>
          <a:solidFill>
            <a:srgbClr val="FBEFE7"/>
          </a:solidFill>
          <a:ln/>
          <a:effectLst>
            <a:outerShdw sx="100000" sy="100000" kx="0" ky="0" algn="bl" rotWithShape="0" blurRad="114300" dist="38100" dir="5400000">
              <a:srgbClr val="7A6A55">
                <a:alpha val="16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5294376" y="4261104"/>
            <a:ext cx="603504" cy="603504"/>
          </a:xfrm>
          <a:prstGeom prst="ellipse">
            <a:avLst/>
          </a:prstGeom>
          <a:solidFill>
            <a:srgbClr val="BF4E26"/>
          </a:solidFill>
          <a:ln/>
          <a:effectLst>
            <a:outerShdw sx="100000" sy="100000" kx="0" ky="0" algn="bl" rotWithShape="0" blurRad="76200" dist="25400" dir="5400000">
              <a:srgbClr val="222222">
                <a:alpha val="22000"/>
              </a:srgbClr>
            </a:outerShdw>
          </a:effectLst>
        </p:spPr>
      </p:sp>
      <p:pic>
        <p:nvPicPr>
          <p:cNvPr id="2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287" y="4418015"/>
            <a:ext cx="289682" cy="289682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6025896" y="4224528"/>
            <a:ext cx="4483303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B252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智能/辅助驾驶</a:t>
            </a:r>
            <a:endParaRPr lang="en-US" sz="1500" dirty="0"/>
          </a:p>
        </p:txBody>
      </p:sp>
      <p:sp>
        <p:nvSpPr>
          <p:cNvPr id="26" name="Shape 21"/>
          <p:cNvSpPr/>
          <p:nvPr/>
        </p:nvSpPr>
        <p:spPr>
          <a:xfrm>
            <a:off x="10618927" y="4279392"/>
            <a:ext cx="768096" cy="292608"/>
          </a:xfrm>
          <a:prstGeom prst="roundRect">
            <a:avLst>
              <a:gd name="adj" fmla="val 18750"/>
            </a:avLst>
          </a:prstGeom>
          <a:solidFill>
            <a:srgbClr val="F6E0CF"/>
          </a:solidFill>
          <a:ln/>
        </p:spPr>
      </p:sp>
      <p:sp>
        <p:nvSpPr>
          <p:cNvPr id="27" name="Text 22"/>
          <p:cNvSpPr/>
          <p:nvPr/>
        </p:nvSpPr>
        <p:spPr>
          <a:xfrm>
            <a:off x="10618927" y="4279392"/>
            <a:ext cx="76809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BF4E2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ADAS</a:t>
            </a:r>
            <a:endParaRPr lang="en-US" sz="950" dirty="0"/>
          </a:p>
        </p:txBody>
      </p:sp>
      <p:sp>
        <p:nvSpPr>
          <p:cNvPr id="28" name="Text 23"/>
          <p:cNvSpPr/>
          <p:nvPr/>
        </p:nvSpPr>
        <p:spPr>
          <a:xfrm>
            <a:off x="6025896" y="4663440"/>
            <a:ext cx="5379415" cy="14813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1550"/>
              </a:lnSpc>
              <a:buNone/>
            </a:pPr>
            <a:r>
              <a:rPr lang="en-US" sz="115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自动识别道路标志、交通信号，保持安全车距，支持自适应巡航、车道保持与自动泊车。</a:t>
            </a:r>
            <a:endParaRPr lang="en-US" sz="1150" dirty="0"/>
          </a:p>
        </p:txBody>
      </p:sp>
      <p:sp>
        <p:nvSpPr>
          <p:cNvPr id="29" name="Text 24"/>
          <p:cNvSpPr/>
          <p:nvPr/>
        </p:nvSpPr>
        <p:spPr>
          <a:xfrm>
            <a:off x="566928" y="6473952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第1章 · 引子：AI的应用——平凡的一天</a:t>
            </a:r>
            <a:endParaRPr lang="en-US" sz="900" dirty="0"/>
          </a:p>
        </p:txBody>
      </p:sp>
      <p:sp>
        <p:nvSpPr>
          <p:cNvPr id="30" name="Text 25"/>
          <p:cNvSpPr/>
          <p:nvPr/>
        </p:nvSpPr>
        <p:spPr>
          <a:xfrm>
            <a:off x="10527487" y="6473952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7C716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</a:t>
            </a:r>
            <a:endParaRPr lang="en-US" sz="900" dirty="0"/>
          </a:p>
        </p:txBody>
      </p:sp>
      <p:sp>
        <p:nvSpPr>
          <p:cNvPr id="31" name="Shape 26"/>
          <p:cNvSpPr/>
          <p:nvPr/>
        </p:nvSpPr>
        <p:spPr>
          <a:xfrm>
            <a:off x="10326319" y="6542532"/>
            <a:ext cx="77724" cy="77724"/>
          </a:xfrm>
          <a:prstGeom prst="ellipse">
            <a:avLst/>
          </a:prstGeom>
          <a:solidFill>
            <a:srgbClr val="E2683C"/>
          </a:solidFill>
          <a:ln/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引子：AI的应用——平凡的一天</dc:title>
  <dc:subject>PptxGenJS Presentation</dc:subject>
  <dc:creator>人工智能通识教程</dc:creator>
  <cp:lastModifiedBy>人工智能通识教程</cp:lastModifiedBy>
  <cp:revision>1</cp:revision>
  <dcterms:created xsi:type="dcterms:W3CDTF">2026-07-01T01:03:06Z</dcterms:created>
  <dcterms:modified xsi:type="dcterms:W3CDTF">2026-07-01T01:03:06Z</dcterms:modified>
</cp:coreProperties>
</file>