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notesMasterIdLst>
    <p:notesMasterId r:id="rId3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notesMaster" Target="notesMasters/notesMaster1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13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14-3.png"/><Relationship Id="rId4" Type="http://schemas.openxmlformats.org/officeDocument/2006/relationships/image" Target="../media/image-1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png"/><Relationship Id="rId3" Type="http://schemas.openxmlformats.org/officeDocument/2006/relationships/image" Target="../media/image-16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png"/><Relationship Id="rId3" Type="http://schemas.openxmlformats.org/officeDocument/2006/relationships/image" Target="../media/image-17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png"/><Relationship Id="rId3" Type="http://schemas.openxmlformats.org/officeDocument/2006/relationships/image" Target="../media/image-20-3.png"/><Relationship Id="rId4" Type="http://schemas.openxmlformats.org/officeDocument/2006/relationships/image" Target="../media/image-20-4.png"/><Relationship Id="rId5" Type="http://schemas.openxmlformats.org/officeDocument/2006/relationships/image" Target="../media/image-20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image" Target="../media/image-21-2.png"/><Relationship Id="rId3" Type="http://schemas.openxmlformats.org/officeDocument/2006/relationships/image" Target="../media/image-21-3.png"/><Relationship Id="rId4" Type="http://schemas.openxmlformats.org/officeDocument/2006/relationships/image" Target="../media/image-21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image" Target="../media/image-22-2.png"/><Relationship Id="rId3" Type="http://schemas.openxmlformats.org/officeDocument/2006/relationships/image" Target="../media/image-22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image" Target="../media/image-2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png"/><Relationship Id="rId2" Type="http://schemas.openxmlformats.org/officeDocument/2006/relationships/image" Target="../media/image-27-2.png"/><Relationship Id="rId3" Type="http://schemas.openxmlformats.org/officeDocument/2006/relationships/image" Target="../media/image-27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png"/><Relationship Id="rId2" Type="http://schemas.openxmlformats.org/officeDocument/2006/relationships/image" Target="../media/image-28-2.png"/><Relationship Id="rId3" Type="http://schemas.openxmlformats.org/officeDocument/2006/relationships/image" Target="../media/image-28-3.png"/><Relationship Id="rId4" Type="http://schemas.openxmlformats.org/officeDocument/2006/relationships/image" Target="../media/image-28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image" Target="../media/image-29-2.png"/><Relationship Id="rId3" Type="http://schemas.openxmlformats.org/officeDocument/2006/relationships/image" Target="../media/image-29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png"/><Relationship Id="rId2" Type="http://schemas.openxmlformats.org/officeDocument/2006/relationships/image" Target="../media/image-30-2.png"/><Relationship Id="rId3" Type="http://schemas.openxmlformats.org/officeDocument/2006/relationships/image" Target="../media/image-30-3.png"/><Relationship Id="rId4" Type="http://schemas.openxmlformats.org/officeDocument/2006/relationships/image" Target="../media/image-30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png"/><Relationship Id="rId2" Type="http://schemas.openxmlformats.org/officeDocument/2006/relationships/image" Target="../media/image-3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png"/><Relationship Id="rId2" Type="http://schemas.openxmlformats.org/officeDocument/2006/relationships/image" Target="../media/image-32-2.png"/><Relationship Id="rId3" Type="http://schemas.openxmlformats.org/officeDocument/2006/relationships/image" Target="../media/image-32-3.png"/><Relationship Id="rId4" Type="http://schemas.openxmlformats.org/officeDocument/2006/relationships/image" Target="../media/image-32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3-1.png"/><Relationship Id="rId2" Type="http://schemas.openxmlformats.org/officeDocument/2006/relationships/image" Target="../media/image-33-2.png"/><Relationship Id="rId3" Type="http://schemas.openxmlformats.org/officeDocument/2006/relationships/image" Target="../media/image-3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4-1.png"/><Relationship Id="rId2" Type="http://schemas.openxmlformats.org/officeDocument/2006/relationships/image" Target="../media/image-34-2.png"/><Relationship Id="rId3" Type="http://schemas.openxmlformats.org/officeDocument/2006/relationships/image" Target="../media/image-34-3.png"/><Relationship Id="rId4" Type="http://schemas.openxmlformats.org/officeDocument/2006/relationships/image" Target="../media/image-3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image" Target="../media/image-7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5141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232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51416">
              <a:alpha val="82000"/>
            </a:srgbClr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400800" y="502920"/>
            <a:ext cx="5760720" cy="576072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66928" y="566928"/>
            <a:ext cx="146304" cy="146304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Text 3"/>
          <p:cNvSpPr/>
          <p:nvPr/>
        </p:nvSpPr>
        <p:spPr>
          <a:xfrm>
            <a:off x="813816" y="457200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人工智能通识教程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813816" y="786384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基础篇 · MODULE 01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530352" y="1417320"/>
            <a:ext cx="512064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2000" dirty="0"/>
          </a:p>
        </p:txBody>
      </p:sp>
      <p:sp>
        <p:nvSpPr>
          <p:cNvPr id="9" name="Text 6"/>
          <p:cNvSpPr/>
          <p:nvPr/>
        </p:nvSpPr>
        <p:spPr>
          <a:xfrm>
            <a:off x="612648" y="2907792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DATA &amp; ALGORITHMS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566928" y="3310128"/>
            <a:ext cx="585216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3920"/>
              </a:lnSpc>
              <a:buNone/>
            </a:pPr>
            <a:r>
              <a:rPr lang="en-US" sz="3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人工智能的基石</a:t>
            </a:r>
            <a:endParaRPr lang="en-US" sz="3500" dirty="0"/>
          </a:p>
          <a:p>
            <a:pPr indent="0" marL="0">
              <a:lnSpc>
                <a:spcPts val="3920"/>
              </a:lnSpc>
              <a:buNone/>
            </a:pPr>
            <a:r>
              <a:rPr lang="en-US" sz="3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数据与算法</a:t>
            </a:r>
            <a:endParaRPr lang="en-US" sz="3500" dirty="0"/>
          </a:p>
        </p:txBody>
      </p:sp>
      <p:sp>
        <p:nvSpPr>
          <p:cNvPr id="11" name="Text 8"/>
          <p:cNvSpPr/>
          <p:nvPr/>
        </p:nvSpPr>
        <p:spPr>
          <a:xfrm>
            <a:off x="566928" y="4617720"/>
            <a:ext cx="56692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100"/>
              </a:lnSpc>
              <a:buNone/>
            </a:pPr>
            <a:r>
              <a:rPr lang="en-US" sz="145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数据是燃料，算法是引擎。本章揭开机器学习与深度学习的运作原理，理解智能从何而来。</a:t>
            </a:r>
            <a:endParaRPr lang="en-US" sz="1450" dirty="0"/>
          </a:p>
        </p:txBody>
      </p:sp>
      <p:sp>
        <p:nvSpPr>
          <p:cNvPr id="12" name="Shape 9"/>
          <p:cNvSpPr/>
          <p:nvPr/>
        </p:nvSpPr>
        <p:spPr>
          <a:xfrm>
            <a:off x="566928" y="5806440"/>
            <a:ext cx="1440180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35B6B0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566928" y="5806440"/>
            <a:ext cx="14401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数据类型与质量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2171700" y="580644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35B6B0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2171700" y="580644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机器学习</a:t>
            </a:r>
            <a:endParaRPr lang="en-US" sz="1150" dirty="0"/>
          </a:p>
        </p:txBody>
      </p:sp>
      <p:sp>
        <p:nvSpPr>
          <p:cNvPr id="16" name="Shape 13"/>
          <p:cNvSpPr/>
          <p:nvPr/>
        </p:nvSpPr>
        <p:spPr>
          <a:xfrm>
            <a:off x="3323844" y="580644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35B6B0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3323844" y="580644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深度学习</a:t>
            </a:r>
            <a:endParaRPr lang="en-US" sz="1150" dirty="0"/>
          </a:p>
        </p:txBody>
      </p:sp>
      <p:sp>
        <p:nvSpPr>
          <p:cNvPr id="18" name="Shape 15"/>
          <p:cNvSpPr/>
          <p:nvPr/>
        </p:nvSpPr>
        <p:spPr>
          <a:xfrm>
            <a:off x="4475988" y="580644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35B6B0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4475988" y="580644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算法选择</a:t>
            </a:r>
            <a:endParaRPr lang="en-US" sz="1150" dirty="0"/>
          </a:p>
        </p:txBody>
      </p:sp>
      <p:sp>
        <p:nvSpPr>
          <p:cNvPr id="20" name="Text 17"/>
          <p:cNvSpPr/>
          <p:nvPr/>
        </p:nvSpPr>
        <p:spPr>
          <a:xfrm>
            <a:off x="566928" y="6400800"/>
            <a:ext cx="7315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清华大学出版社  ·  计算机类技能型理实一体化新形态系列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5141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232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51416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0A6E70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02 / 04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算法：智能的引擎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Algorithms: The Engine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算法是解决问题的一系列清晰指令。在 AI 中，算法决定了机器如何从数据中学习规律。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规则驱动：人来制定规则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数据驱动：机器自己发现规则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 · ALGORITHM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什么是算法？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11057839" cy="1280160"/>
          </a:xfrm>
          <a:prstGeom prst="roundRect">
            <a:avLst>
              <a:gd name="adj" fmla="val 7143"/>
            </a:avLst>
          </a:prstGeom>
          <a:solidFill>
            <a:srgbClr val="E6F4F3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55648"/>
            <a:ext cx="91440" cy="731520"/>
          </a:xfrm>
          <a:prstGeom prst="roundRect">
            <a:avLst>
              <a:gd name="adj" fmla="val 50000"/>
            </a:avLst>
          </a:prstGeom>
          <a:solidFill>
            <a:srgbClr val="0E8C8C"/>
          </a:solidFill>
          <a:ln/>
        </p:spPr>
      </p:sp>
      <p:sp>
        <p:nvSpPr>
          <p:cNvPr id="10" name="Text 8"/>
          <p:cNvSpPr/>
          <p:nvPr/>
        </p:nvSpPr>
        <p:spPr>
          <a:xfrm>
            <a:off x="1097280" y="1719072"/>
            <a:ext cx="1005199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0A6E7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算法（Algorithm）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1097280" y="2231136"/>
            <a:ext cx="9960559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900"/>
              </a:lnSpc>
              <a:buNone/>
            </a:pPr>
            <a:r>
              <a:rPr lang="en-US" sz="13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算法是为解决特定问题而设计的一系列清晰、有限的操作步骤。就像一份菜谱，它精确规定了“先做什么、再做什么”，指引计算机一步步得出正确的结果。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66928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822960" y="3291840"/>
            <a:ext cx="548640" cy="54864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606" y="3434486"/>
            <a:ext cx="263347" cy="263347"/>
          </a:xfrm>
          <a:prstGeom prst="rect">
            <a:avLst/>
          </a:prstGeom>
        </p:spPr>
      </p:pic>
      <p:sp>
        <p:nvSpPr>
          <p:cNvPr id="15" name="Text 12"/>
          <p:cNvSpPr/>
          <p:nvPr/>
        </p:nvSpPr>
        <p:spPr>
          <a:xfrm>
            <a:off x="822960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有穷性</a:t>
            </a:r>
            <a:endParaRPr lang="en-US" sz="1350" dirty="0"/>
          </a:p>
        </p:txBody>
      </p:sp>
      <p:sp>
        <p:nvSpPr>
          <p:cNvPr id="16" name="Text 13"/>
          <p:cNvSpPr/>
          <p:nvPr/>
        </p:nvSpPr>
        <p:spPr>
          <a:xfrm>
            <a:off x="822960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步骤有限，执行有限次后一定能结束。</a:t>
            </a:r>
            <a:endParaRPr lang="en-US" sz="1120" dirty="0"/>
          </a:p>
        </p:txBody>
      </p:sp>
      <p:sp>
        <p:nvSpPr>
          <p:cNvPr id="17" name="Shape 14"/>
          <p:cNvSpPr/>
          <p:nvPr/>
        </p:nvSpPr>
        <p:spPr>
          <a:xfrm>
            <a:off x="4344314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4600346" y="3291840"/>
            <a:ext cx="548640" cy="548640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993" y="3434486"/>
            <a:ext cx="263347" cy="263347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4600346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确定性</a:t>
            </a:r>
            <a:endParaRPr lang="en-US" sz="1350" dirty="0"/>
          </a:p>
        </p:txBody>
      </p:sp>
      <p:sp>
        <p:nvSpPr>
          <p:cNvPr id="21" name="Text 17"/>
          <p:cNvSpPr/>
          <p:nvPr/>
        </p:nvSpPr>
        <p:spPr>
          <a:xfrm>
            <a:off x="4600346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每一步含义明确，不产生歧义。</a:t>
            </a:r>
            <a:endParaRPr lang="en-US" sz="1120" dirty="0"/>
          </a:p>
        </p:txBody>
      </p:sp>
      <p:sp>
        <p:nvSpPr>
          <p:cNvPr id="22" name="Shape 18"/>
          <p:cNvSpPr/>
          <p:nvPr/>
        </p:nvSpPr>
        <p:spPr>
          <a:xfrm>
            <a:off x="8121701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377733" y="3291840"/>
            <a:ext cx="548640" cy="54864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0379" y="3434486"/>
            <a:ext cx="263347" cy="263347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8377733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可行性</a:t>
            </a:r>
            <a:endParaRPr lang="en-US" sz="1350" dirty="0"/>
          </a:p>
        </p:txBody>
      </p:sp>
      <p:sp>
        <p:nvSpPr>
          <p:cNvPr id="26" name="Text 21"/>
          <p:cNvSpPr/>
          <p:nvPr/>
        </p:nvSpPr>
        <p:spPr>
          <a:xfrm>
            <a:off x="8377733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每一步都能被有效地执行完成。</a:t>
            </a:r>
            <a:endParaRPr lang="en-US" sz="1120" dirty="0"/>
          </a:p>
        </p:txBody>
      </p:sp>
      <p:sp>
        <p:nvSpPr>
          <p:cNvPr id="27" name="Text 22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8" name="Text 23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</a:t>
            </a:r>
            <a:endParaRPr lang="en-US" sz="900" dirty="0"/>
          </a:p>
        </p:txBody>
      </p:sp>
      <p:sp>
        <p:nvSpPr>
          <p:cNvPr id="29" name="Shape 24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两种范式 · TWO PARADIGMS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规则驱动 vs 数据驱动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117440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566928" y="1481328"/>
            <a:ext cx="5117440" cy="786384"/>
          </a:xfrm>
          <a:prstGeom prst="roundRect">
            <a:avLst>
              <a:gd name="adj" fmla="val 11628"/>
            </a:avLst>
          </a:prstGeom>
          <a:solidFill>
            <a:srgbClr val="0E8C8C"/>
          </a:solidFill>
          <a:ln/>
        </p:spPr>
      </p:sp>
      <p:sp>
        <p:nvSpPr>
          <p:cNvPr id="10" name="Shape 8"/>
          <p:cNvSpPr/>
          <p:nvPr/>
        </p:nvSpPr>
        <p:spPr>
          <a:xfrm>
            <a:off x="566928" y="2084832"/>
            <a:ext cx="5117440" cy="182880"/>
          </a:xfrm>
          <a:prstGeom prst="rect">
            <a:avLst/>
          </a:prstGeom>
          <a:solidFill>
            <a:srgbClr val="0E8C8C"/>
          </a:solidFill>
          <a:ln/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" y="1700784"/>
            <a:ext cx="365760" cy="365760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371600" y="1627632"/>
            <a:ext cx="411160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规则驱动算法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877824" y="2505456"/>
            <a:ext cx="4495648" cy="3621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由人类专家预先编写规则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逻辑清晰、可解释性强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适合规则明确、稳定的问题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规则难以穷尽，扩展性差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示例：传统垃圾邮件关键词过滤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6507328" y="1481328"/>
            <a:ext cx="5117440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1481328"/>
            <a:ext cx="5117440" cy="786384"/>
          </a:xfrm>
          <a:prstGeom prst="roundRect">
            <a:avLst>
              <a:gd name="adj" fmla="val 11628"/>
            </a:avLst>
          </a:prstGeom>
          <a:solidFill>
            <a:srgbClr val="0A6E70"/>
          </a:solidFill>
          <a:ln/>
        </p:spPr>
      </p:sp>
      <p:sp>
        <p:nvSpPr>
          <p:cNvPr id="16" name="Shape 13"/>
          <p:cNvSpPr/>
          <p:nvPr/>
        </p:nvSpPr>
        <p:spPr>
          <a:xfrm>
            <a:off x="6507328" y="2084832"/>
            <a:ext cx="5117440" cy="182880"/>
          </a:xfrm>
          <a:prstGeom prst="rect">
            <a:avLst/>
          </a:prstGeom>
          <a:solidFill>
            <a:srgbClr val="0A6E70"/>
          </a:solidFill>
          <a:ln/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8224" y="1700784"/>
            <a:ext cx="365760" cy="365760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7312000" y="1627632"/>
            <a:ext cx="411160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数据驱动算法</a:t>
            </a:r>
            <a:endParaRPr lang="en-US" sz="1600" dirty="0"/>
          </a:p>
        </p:txBody>
      </p:sp>
      <p:sp>
        <p:nvSpPr>
          <p:cNvPr id="19" name="Text 15"/>
          <p:cNvSpPr/>
          <p:nvPr/>
        </p:nvSpPr>
        <p:spPr>
          <a:xfrm>
            <a:off x="6818224" y="2505456"/>
            <a:ext cx="4495648" cy="3621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从大量数据中自动学习规律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泛化能力强，能处理复杂模式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适合规则模糊、多变的问题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依赖数据质量，可解释性较弱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示例：基于机器学习的智能识别</a:t>
            </a:r>
            <a:endParaRPr lang="en-US" sz="1150" dirty="0"/>
          </a:p>
        </p:txBody>
      </p:sp>
      <p:sp>
        <p:nvSpPr>
          <p:cNvPr id="20" name="Shape 16"/>
          <p:cNvSpPr/>
          <p:nvPr/>
        </p:nvSpPr>
        <p:spPr>
          <a:xfrm>
            <a:off x="5711800" y="3502152"/>
            <a:ext cx="768096" cy="768096"/>
          </a:xfrm>
          <a:prstGeom prst="ellipse">
            <a:avLst/>
          </a:prstGeom>
          <a:solidFill>
            <a:srgbClr val="0A2326"/>
          </a:solidFill>
          <a:ln/>
          <a:effectLst>
            <a:outerShdw sx="100000" sy="100000" kx="0" ky="0" algn="bl" rotWithShape="0" blurRad="177800" dist="63500" dir="5400000">
              <a:srgbClr val="000000">
                <a:alpha val="30000"/>
              </a:srgbClr>
            </a:outerShdw>
          </a:effectLst>
        </p:spPr>
      </p:sp>
      <p:sp>
        <p:nvSpPr>
          <p:cNvPr id="21" name="Text 17"/>
          <p:cNvSpPr/>
          <p:nvPr/>
        </p:nvSpPr>
        <p:spPr>
          <a:xfrm>
            <a:off x="5711800" y="3502152"/>
            <a:ext cx="768096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VS</a:t>
            </a:r>
            <a:endParaRPr lang="en-US" sz="1800" dirty="0"/>
          </a:p>
        </p:txBody>
      </p:sp>
      <p:sp>
        <p:nvSpPr>
          <p:cNvPr id="22" name="Text 18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3" name="Text 19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</a:t>
            </a:r>
            <a:endParaRPr lang="en-US" sz="900" dirty="0"/>
          </a:p>
        </p:txBody>
      </p:sp>
      <p:sp>
        <p:nvSpPr>
          <p:cNvPr id="24" name="Shape 20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核心特征 · FEATURES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数据驱动算法的五大特征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与传统算法相比，数据驱动的机器学习算法呈现出鲜明的特征。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84248"/>
            <a:ext cx="11057839" cy="700430"/>
          </a:xfrm>
          <a:prstGeom prst="roundRect">
            <a:avLst>
              <a:gd name="adj" fmla="val 1305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04672" y="2050999"/>
            <a:ext cx="566928" cy="566928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073" y="2198400"/>
            <a:ext cx="272125" cy="272125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36192" y="2075688"/>
            <a:ext cx="2560320" cy="5175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数据依赖性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4187952" y="2093976"/>
            <a:ext cx="7162495" cy="48097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性能高度依赖训练数据的规模与质量，数据是算法能力的根本来源。</a:t>
            </a:r>
            <a:endParaRPr lang="en-US" sz="1160" dirty="0"/>
          </a:p>
        </p:txBody>
      </p:sp>
      <p:sp>
        <p:nvSpPr>
          <p:cNvPr id="14" name="Shape 11"/>
          <p:cNvSpPr/>
          <p:nvPr/>
        </p:nvSpPr>
        <p:spPr>
          <a:xfrm>
            <a:off x="566928" y="2885846"/>
            <a:ext cx="11057839" cy="700430"/>
          </a:xfrm>
          <a:prstGeom prst="roundRect">
            <a:avLst>
              <a:gd name="adj" fmla="val 13055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804672" y="2952598"/>
            <a:ext cx="566928" cy="566928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073" y="3099999"/>
            <a:ext cx="272125" cy="272125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1536192" y="2977286"/>
            <a:ext cx="2560320" cy="5175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自动学习性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4187952" y="2995574"/>
            <a:ext cx="7162495" cy="48097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无需人工编写规则，算法能从样本中自动归纳出隐含的规律与模式。</a:t>
            </a:r>
            <a:endParaRPr lang="en-US" sz="1160" dirty="0"/>
          </a:p>
        </p:txBody>
      </p:sp>
      <p:sp>
        <p:nvSpPr>
          <p:cNvPr id="19" name="Shape 15"/>
          <p:cNvSpPr/>
          <p:nvPr/>
        </p:nvSpPr>
        <p:spPr>
          <a:xfrm>
            <a:off x="566928" y="3787445"/>
            <a:ext cx="11057839" cy="700430"/>
          </a:xfrm>
          <a:prstGeom prst="roundRect">
            <a:avLst>
              <a:gd name="adj" fmla="val 1305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04672" y="3854196"/>
            <a:ext cx="566928" cy="566928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073" y="4001597"/>
            <a:ext cx="272125" cy="272125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536192" y="3878885"/>
            <a:ext cx="2560320" cy="5175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泛化能力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4187952" y="3897173"/>
            <a:ext cx="7162495" cy="48097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能够将从训练数据中学到的规律，推广应用到未见过的新数据上。</a:t>
            </a:r>
            <a:endParaRPr lang="en-US" sz="1160" dirty="0"/>
          </a:p>
        </p:txBody>
      </p:sp>
      <p:sp>
        <p:nvSpPr>
          <p:cNvPr id="24" name="Shape 19"/>
          <p:cNvSpPr/>
          <p:nvPr/>
        </p:nvSpPr>
        <p:spPr>
          <a:xfrm>
            <a:off x="566928" y="4689043"/>
            <a:ext cx="11057839" cy="700430"/>
          </a:xfrm>
          <a:prstGeom prst="roundRect">
            <a:avLst>
              <a:gd name="adj" fmla="val 13055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804672" y="4755794"/>
            <a:ext cx="566928" cy="566928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073" y="4903196"/>
            <a:ext cx="272125" cy="272125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1536192" y="4780483"/>
            <a:ext cx="2560320" cy="5175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迭代优化性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4187952" y="4798771"/>
            <a:ext cx="7162495" cy="48097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通过不断调整内部参数，使预测结果逐步逼近真实值，性能持续提升。</a:t>
            </a:r>
            <a:endParaRPr lang="en-US" sz="1160" dirty="0"/>
          </a:p>
        </p:txBody>
      </p:sp>
      <p:sp>
        <p:nvSpPr>
          <p:cNvPr id="29" name="Shape 23"/>
          <p:cNvSpPr/>
          <p:nvPr/>
        </p:nvSpPr>
        <p:spPr>
          <a:xfrm>
            <a:off x="566928" y="5590642"/>
            <a:ext cx="11057839" cy="700430"/>
          </a:xfrm>
          <a:prstGeom prst="roundRect">
            <a:avLst>
              <a:gd name="adj" fmla="val 1305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0" name="Shape 24"/>
          <p:cNvSpPr/>
          <p:nvPr/>
        </p:nvSpPr>
        <p:spPr>
          <a:xfrm>
            <a:off x="804672" y="5657393"/>
            <a:ext cx="566928" cy="566928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073" y="5804794"/>
            <a:ext cx="272125" cy="272125"/>
          </a:xfrm>
          <a:prstGeom prst="rect">
            <a:avLst/>
          </a:prstGeom>
        </p:spPr>
      </p:pic>
      <p:sp>
        <p:nvSpPr>
          <p:cNvPr id="32" name="Text 25"/>
          <p:cNvSpPr/>
          <p:nvPr/>
        </p:nvSpPr>
        <p:spPr>
          <a:xfrm>
            <a:off x="1536192" y="5682082"/>
            <a:ext cx="2560320" cy="5175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一定的黑箱性</a:t>
            </a:r>
            <a:endParaRPr lang="en-US" sz="1400" dirty="0"/>
          </a:p>
        </p:txBody>
      </p:sp>
      <p:sp>
        <p:nvSpPr>
          <p:cNvPr id="33" name="Text 26"/>
          <p:cNvSpPr/>
          <p:nvPr/>
        </p:nvSpPr>
        <p:spPr>
          <a:xfrm>
            <a:off x="4187952" y="5700370"/>
            <a:ext cx="7162495" cy="48097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复杂模型的内部决策过程难以直观理解，带来可解释性的挑战。</a:t>
            </a:r>
            <a:endParaRPr lang="en-US" sz="1160" dirty="0"/>
          </a:p>
        </p:txBody>
      </p:sp>
      <p:sp>
        <p:nvSpPr>
          <p:cNvPr id="34" name="Text 27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35" name="Text 28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900" dirty="0"/>
          </a:p>
        </p:txBody>
      </p:sp>
      <p:sp>
        <p:nvSpPr>
          <p:cNvPr id="36" name="Shape 29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评价标准 · EVALUATION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如何评价一个算法的好坏？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面对同一个问题往往有多种算法，我们主要从四个维度衡量它们的优劣。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21284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36500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时间复杂度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运行所需的时间随数据规模增长的快慢，越慢越好。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623300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2212848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484" y="236500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5713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空间复杂度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650732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运行所占用的存储空间大小，占用越少越好。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56692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41248" y="3886200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04" y="4038356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59105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正确性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4124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能否对所有合法输入都给出符合预期的正确结果。</a:t>
            </a:r>
            <a:endParaRPr lang="en-US" sz="1130" dirty="0"/>
          </a:p>
        </p:txBody>
      </p:sp>
      <p:sp>
        <p:nvSpPr>
          <p:cNvPr id="24" name="Shape 19"/>
          <p:cNvSpPr/>
          <p:nvPr/>
        </p:nvSpPr>
        <p:spPr>
          <a:xfrm>
            <a:off x="623300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6507328" y="3886200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484" y="4038356"/>
            <a:ext cx="280904" cy="280904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725713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可读性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650732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逻辑是否清晰、易于理解，便于维护与改进。</a:t>
            </a:r>
            <a:endParaRPr lang="en-US" sz="1130" dirty="0"/>
          </a:p>
        </p:txBody>
      </p:sp>
      <p:sp>
        <p:nvSpPr>
          <p:cNvPr id="29" name="Text 23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30" name="Text 24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11</a:t>
            </a:r>
            <a:endParaRPr lang="en-US" sz="900" dirty="0"/>
          </a:p>
        </p:txBody>
      </p:sp>
      <p:sp>
        <p:nvSpPr>
          <p:cNvPr id="31" name="Shape 25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5141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232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51416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0A6E70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03 / 04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机器学习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Machine Learning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机器学习是实现人工智能的核心方法——让计算机从数据中学习，而非依赖显式编程。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监督、无监督、强化三大范式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从数据到模型的完整学习流程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核心概念 · CONCEPT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什么是机器学习？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11057839" cy="1371600"/>
          </a:xfrm>
          <a:prstGeom prst="roundRect">
            <a:avLst>
              <a:gd name="adj" fmla="val 6667"/>
            </a:avLst>
          </a:prstGeom>
          <a:solidFill>
            <a:srgbClr val="E6F4F3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55648"/>
            <a:ext cx="91440" cy="822960"/>
          </a:xfrm>
          <a:prstGeom prst="roundRect">
            <a:avLst>
              <a:gd name="adj" fmla="val 50000"/>
            </a:avLst>
          </a:prstGeom>
          <a:solidFill>
            <a:srgbClr val="0E8C8C"/>
          </a:solidFill>
          <a:ln/>
        </p:spPr>
      </p:sp>
      <p:sp>
        <p:nvSpPr>
          <p:cNvPr id="10" name="Text 8"/>
          <p:cNvSpPr/>
          <p:nvPr/>
        </p:nvSpPr>
        <p:spPr>
          <a:xfrm>
            <a:off x="1097280" y="1719072"/>
            <a:ext cx="1005199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0A6E7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机器学习（Machine Learning, ML）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1097280" y="2231136"/>
            <a:ext cx="9960559" cy="4389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900"/>
              </a:lnSpc>
              <a:buNone/>
            </a:pPr>
            <a:r>
              <a:rPr lang="en-US" sz="13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机器学习是一门让计算机在没有被明确编程的情况下，通过数据自动改进性能的科学。其本质是从历史数据中找出规律（即“模型”），并用它对新数据做出预测或决策。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66928" y="3127248"/>
            <a:ext cx="3503066" cy="3163824"/>
          </a:xfrm>
          <a:prstGeom prst="roundRect">
            <a:avLst>
              <a:gd name="adj" fmla="val 289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822960" y="3383280"/>
            <a:ext cx="548640" cy="54864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606" y="3525926"/>
            <a:ext cx="263347" cy="263347"/>
          </a:xfrm>
          <a:prstGeom prst="rect">
            <a:avLst/>
          </a:prstGeom>
        </p:spPr>
      </p:pic>
      <p:sp>
        <p:nvSpPr>
          <p:cNvPr id="15" name="Text 12"/>
          <p:cNvSpPr/>
          <p:nvPr/>
        </p:nvSpPr>
        <p:spPr>
          <a:xfrm>
            <a:off x="822960" y="404164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训练</a:t>
            </a:r>
            <a:endParaRPr lang="en-US" sz="1350" dirty="0"/>
          </a:p>
        </p:txBody>
      </p:sp>
      <p:sp>
        <p:nvSpPr>
          <p:cNvPr id="16" name="Text 13"/>
          <p:cNvSpPr/>
          <p:nvPr/>
        </p:nvSpPr>
        <p:spPr>
          <a:xfrm>
            <a:off x="822960" y="4425696"/>
            <a:ext cx="2991002" cy="1792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用已知数据“喂养”算法，让它学习数据中蕴含的规律。</a:t>
            </a:r>
            <a:endParaRPr lang="en-US" sz="1120" dirty="0"/>
          </a:p>
        </p:txBody>
      </p:sp>
      <p:sp>
        <p:nvSpPr>
          <p:cNvPr id="17" name="Shape 14"/>
          <p:cNvSpPr/>
          <p:nvPr/>
        </p:nvSpPr>
        <p:spPr>
          <a:xfrm>
            <a:off x="4344314" y="3127248"/>
            <a:ext cx="3503066" cy="3163824"/>
          </a:xfrm>
          <a:prstGeom prst="roundRect">
            <a:avLst>
              <a:gd name="adj" fmla="val 2890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4600346" y="3383280"/>
            <a:ext cx="548640" cy="548640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993" y="3525926"/>
            <a:ext cx="263347" cy="263347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4600346" y="404164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模型</a:t>
            </a:r>
            <a:endParaRPr lang="en-US" sz="1350" dirty="0"/>
          </a:p>
        </p:txBody>
      </p:sp>
      <p:sp>
        <p:nvSpPr>
          <p:cNvPr id="21" name="Text 17"/>
          <p:cNvSpPr/>
          <p:nvPr/>
        </p:nvSpPr>
        <p:spPr>
          <a:xfrm>
            <a:off x="4600346" y="4425696"/>
            <a:ext cx="2991002" cy="1792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学习得到的规律集合，是机器对世界的一种数学化理解。</a:t>
            </a:r>
            <a:endParaRPr lang="en-US" sz="1120" dirty="0"/>
          </a:p>
        </p:txBody>
      </p:sp>
      <p:sp>
        <p:nvSpPr>
          <p:cNvPr id="22" name="Shape 18"/>
          <p:cNvSpPr/>
          <p:nvPr/>
        </p:nvSpPr>
        <p:spPr>
          <a:xfrm>
            <a:off x="8121701" y="3127248"/>
            <a:ext cx="3503066" cy="3163824"/>
          </a:xfrm>
          <a:prstGeom prst="roundRect">
            <a:avLst>
              <a:gd name="adj" fmla="val 289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377733" y="3383280"/>
            <a:ext cx="548640" cy="54864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0379" y="3525926"/>
            <a:ext cx="263347" cy="263347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8377733" y="404164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预测</a:t>
            </a:r>
            <a:endParaRPr lang="en-US" sz="1350" dirty="0"/>
          </a:p>
        </p:txBody>
      </p:sp>
      <p:sp>
        <p:nvSpPr>
          <p:cNvPr id="26" name="Text 21"/>
          <p:cNvSpPr/>
          <p:nvPr/>
        </p:nvSpPr>
        <p:spPr>
          <a:xfrm>
            <a:off x="8377733" y="4425696"/>
            <a:ext cx="2991002" cy="1792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用训练好的模型，对未知的新数据做出判断与推断。</a:t>
            </a:r>
            <a:endParaRPr lang="en-US" sz="1120" dirty="0"/>
          </a:p>
        </p:txBody>
      </p:sp>
      <p:sp>
        <p:nvSpPr>
          <p:cNvPr id="27" name="Text 22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8" name="Text 23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</a:t>
            </a:r>
            <a:endParaRPr lang="en-US" sz="900" dirty="0"/>
          </a:p>
        </p:txBody>
      </p:sp>
      <p:sp>
        <p:nvSpPr>
          <p:cNvPr id="29" name="Shape 24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三大范式 · PARADIGMS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机器学习的三种学习方式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3503066" cy="3200400"/>
          </a:xfrm>
          <a:prstGeom prst="roundRect">
            <a:avLst>
              <a:gd name="adj" fmla="val 285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41248" y="175564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1907804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75564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监督学习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841248" y="2505456"/>
            <a:ext cx="2954426" cy="20665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使用带“标签”的数据进行训练，学习从输入到输出的映射。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好比有老师批改作业。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任务：分类（预测类别）、回归（预测数值）。</a:t>
            </a:r>
            <a:endParaRPr lang="en-US" sz="1130" dirty="0"/>
          </a:p>
        </p:txBody>
      </p:sp>
      <p:sp>
        <p:nvSpPr>
          <p:cNvPr id="13" name="Shape 10"/>
          <p:cNvSpPr/>
          <p:nvPr/>
        </p:nvSpPr>
        <p:spPr>
          <a:xfrm>
            <a:off x="4344314" y="1481328"/>
            <a:ext cx="3503066" cy="3200400"/>
          </a:xfrm>
          <a:prstGeom prst="roundRect">
            <a:avLst>
              <a:gd name="adj" fmla="val 2857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4618634" y="1755648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91" y="1907804"/>
            <a:ext cx="280904" cy="280904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368442" y="175564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无监督学习</a:t>
            </a:r>
            <a:endParaRPr lang="en-US" sz="1400" dirty="0"/>
          </a:p>
        </p:txBody>
      </p:sp>
      <p:sp>
        <p:nvSpPr>
          <p:cNvPr id="17" name="Text 13"/>
          <p:cNvSpPr/>
          <p:nvPr/>
        </p:nvSpPr>
        <p:spPr>
          <a:xfrm>
            <a:off x="4618634" y="2505456"/>
            <a:ext cx="2954426" cy="20665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使用没有标签的数据，自行发现数据内在的结构与规律。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好比自己整理书架。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任务：聚类（分组）、降维（压缩特征）。</a:t>
            </a:r>
            <a:endParaRPr lang="en-US" sz="1130" dirty="0"/>
          </a:p>
        </p:txBody>
      </p:sp>
      <p:sp>
        <p:nvSpPr>
          <p:cNvPr id="18" name="Shape 14"/>
          <p:cNvSpPr/>
          <p:nvPr/>
        </p:nvSpPr>
        <p:spPr>
          <a:xfrm>
            <a:off x="8121701" y="1481328"/>
            <a:ext cx="3503066" cy="3200400"/>
          </a:xfrm>
          <a:prstGeom prst="roundRect">
            <a:avLst>
              <a:gd name="adj" fmla="val 285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396021" y="175564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177" y="1907804"/>
            <a:ext cx="280904" cy="280904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9145829" y="175564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强化学习</a:t>
            </a:r>
            <a:endParaRPr lang="en-US" sz="1400" dirty="0"/>
          </a:p>
        </p:txBody>
      </p:sp>
      <p:sp>
        <p:nvSpPr>
          <p:cNvPr id="22" name="Text 17"/>
          <p:cNvSpPr/>
          <p:nvPr/>
        </p:nvSpPr>
        <p:spPr>
          <a:xfrm>
            <a:off x="8396021" y="2505456"/>
            <a:ext cx="2954426" cy="20665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通过与环境交互，根据奖励与惩罚不断试错、优化策略。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好比训练宠物。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应用：游戏 AI、机器人控制、自动驾驶。</a:t>
            </a:r>
            <a:endParaRPr lang="en-US" sz="1130" dirty="0"/>
          </a:p>
        </p:txBody>
      </p:sp>
      <p:sp>
        <p:nvSpPr>
          <p:cNvPr id="23" name="Text 18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4" name="Text 19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13</a:t>
            </a:r>
            <a:endParaRPr lang="en-US" sz="900" dirty="0"/>
          </a:p>
        </p:txBody>
      </p:sp>
      <p:sp>
        <p:nvSpPr>
          <p:cNvPr id="25" name="Shape 20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监督学习 · SUPERVISED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监督学习的两类任务：分类与回归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92224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1692" y="1944380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分类 Classification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877824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预测离散的类别标签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877824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输出是有限的、离散的类别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判断邮件是否为垃圾邮件（是 / 否）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识别图片中的动物是猫、狗还是鸟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诊断肿瘤为良性还是恶性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A6E7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关键词：类别、标签、判别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6251296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E6F4F3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43904" y="1792224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060" y="1944380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75424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回归 Regression</a:t>
            </a:r>
            <a:endParaRPr lang="en-US" sz="1600" dirty="0"/>
          </a:p>
        </p:txBody>
      </p:sp>
      <p:sp>
        <p:nvSpPr>
          <p:cNvPr id="18" name="Text 14"/>
          <p:cNvSpPr/>
          <p:nvPr/>
        </p:nvSpPr>
        <p:spPr>
          <a:xfrm>
            <a:off x="6562192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预测连续的数值</a:t>
            </a:r>
            <a:endParaRPr lang="en-US" sz="1150" dirty="0"/>
          </a:p>
        </p:txBody>
      </p:sp>
      <p:sp>
        <p:nvSpPr>
          <p:cNvPr id="19" name="Text 15"/>
          <p:cNvSpPr/>
          <p:nvPr/>
        </p:nvSpPr>
        <p:spPr>
          <a:xfrm>
            <a:off x="6562192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输出是连续的、可度量的数值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根据面积、地段预测房屋价格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预测明天的气温或销售额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估计用户的年龄或信用评分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A6E7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关键词：数值、连续、拟合</a:t>
            </a:r>
            <a:endParaRPr lang="en-US" sz="1200" dirty="0"/>
          </a:p>
        </p:txBody>
      </p:sp>
      <p:sp>
        <p:nvSpPr>
          <p:cNvPr id="20" name="Text 1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</a:t>
            </a:r>
            <a:endParaRPr lang="en-US" sz="900" dirty="0"/>
          </a:p>
        </p:txBody>
      </p:sp>
      <p:sp>
        <p:nvSpPr>
          <p:cNvPr id="22" name="Shape 1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无监督学习 · UNSUPERVISED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无监督学习：聚类与降维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0A2326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92224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1692" y="1944380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聚类 Clustering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877824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物以类聚，发现群组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877824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将相似的数据自动分组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电商用户分群，实现精准营销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新闻话题自动归类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识别异常交易（离群点检测）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6251296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E6F4F3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43904" y="1792224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060" y="1944380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75424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降维 Dimensionality Reduction</a:t>
            </a:r>
            <a:endParaRPr lang="en-US" sz="1600" dirty="0"/>
          </a:p>
        </p:txBody>
      </p:sp>
      <p:sp>
        <p:nvSpPr>
          <p:cNvPr id="18" name="Text 14"/>
          <p:cNvSpPr/>
          <p:nvPr/>
        </p:nvSpPr>
        <p:spPr>
          <a:xfrm>
            <a:off x="6562192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去芜存菁，化繁为简</a:t>
            </a:r>
            <a:endParaRPr lang="en-US" sz="1150" dirty="0"/>
          </a:p>
        </p:txBody>
      </p:sp>
      <p:sp>
        <p:nvSpPr>
          <p:cNvPr id="19" name="Text 15"/>
          <p:cNvSpPr/>
          <p:nvPr/>
        </p:nvSpPr>
        <p:spPr>
          <a:xfrm>
            <a:off x="6562192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在保留主要信息的前提下减少特征数量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压缩数据，降低存储与计算成本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将高维数据可视化为二维 / 三维图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去除冗余特征，提升模型效率</a:t>
            </a:r>
            <a:endParaRPr lang="en-US" sz="1200" dirty="0"/>
          </a:p>
        </p:txBody>
      </p:sp>
      <p:sp>
        <p:nvSpPr>
          <p:cNvPr id="20" name="Text 1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15</a:t>
            </a:r>
            <a:endParaRPr lang="en-US" sz="900" dirty="0"/>
          </a:p>
        </p:txBody>
      </p:sp>
      <p:sp>
        <p:nvSpPr>
          <p:cNvPr id="22" name="Shape 1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学习目标 · LEARNING OBJECTIVES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学完本章，你将能够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54480"/>
            <a:ext cx="3503066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22960" y="1810512"/>
            <a:ext cx="603504" cy="603504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871" y="1967423"/>
            <a:ext cx="289682" cy="289682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54480" y="1792224"/>
            <a:ext cx="231434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认识数据的价值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822960" y="2487168"/>
            <a:ext cx="299100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理解数据驱动的范式转变，掌握三种数据类型。</a:t>
            </a:r>
            <a:endParaRPr lang="en-US" sz="1150" dirty="0"/>
          </a:p>
        </p:txBody>
      </p:sp>
      <p:sp>
        <p:nvSpPr>
          <p:cNvPr id="13" name="Shape 10"/>
          <p:cNvSpPr/>
          <p:nvPr/>
        </p:nvSpPr>
        <p:spPr>
          <a:xfrm>
            <a:off x="4344314" y="1554480"/>
            <a:ext cx="3503066" cy="1417320"/>
          </a:xfrm>
          <a:prstGeom prst="roundRect">
            <a:avLst>
              <a:gd name="adj" fmla="val 6452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4600346" y="1810512"/>
            <a:ext cx="603504" cy="603504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7257" y="1967423"/>
            <a:ext cx="289682" cy="289682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331866" y="1792224"/>
            <a:ext cx="231434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评估数据质量</a:t>
            </a:r>
            <a:endParaRPr lang="en-US" sz="1500" dirty="0"/>
          </a:p>
        </p:txBody>
      </p:sp>
      <p:sp>
        <p:nvSpPr>
          <p:cNvPr id="17" name="Text 13"/>
          <p:cNvSpPr/>
          <p:nvPr/>
        </p:nvSpPr>
        <p:spPr>
          <a:xfrm>
            <a:off x="4600346" y="2487168"/>
            <a:ext cx="299100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掌握衡量数据质量的六个关键维度。</a:t>
            </a:r>
            <a:endParaRPr lang="en-US" sz="1150" dirty="0"/>
          </a:p>
        </p:txBody>
      </p:sp>
      <p:sp>
        <p:nvSpPr>
          <p:cNvPr id="18" name="Shape 14"/>
          <p:cNvSpPr/>
          <p:nvPr/>
        </p:nvSpPr>
        <p:spPr>
          <a:xfrm>
            <a:off x="8121701" y="1554480"/>
            <a:ext cx="3503066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377733" y="1810512"/>
            <a:ext cx="603504" cy="603504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644" y="1967423"/>
            <a:ext cx="289682" cy="289682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9109253" y="1792224"/>
            <a:ext cx="231434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理解算法本质</a:t>
            </a:r>
            <a:endParaRPr lang="en-US" sz="1500" dirty="0"/>
          </a:p>
        </p:txBody>
      </p:sp>
      <p:sp>
        <p:nvSpPr>
          <p:cNvPr id="22" name="Text 17"/>
          <p:cNvSpPr/>
          <p:nvPr/>
        </p:nvSpPr>
        <p:spPr>
          <a:xfrm>
            <a:off x="8377733" y="2487168"/>
            <a:ext cx="299100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辨析规则驱动与数据驱动两种算法范式。</a:t>
            </a:r>
            <a:endParaRPr lang="en-US" sz="1150" dirty="0"/>
          </a:p>
        </p:txBody>
      </p:sp>
      <p:sp>
        <p:nvSpPr>
          <p:cNvPr id="23" name="Shape 18"/>
          <p:cNvSpPr/>
          <p:nvPr/>
        </p:nvSpPr>
        <p:spPr>
          <a:xfrm>
            <a:off x="566928" y="3246120"/>
            <a:ext cx="3503066" cy="1417320"/>
          </a:xfrm>
          <a:prstGeom prst="roundRect">
            <a:avLst>
              <a:gd name="adj" fmla="val 6452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822960" y="3502152"/>
            <a:ext cx="603504" cy="603504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871" y="3659063"/>
            <a:ext cx="289682" cy="289682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1554480" y="3483864"/>
            <a:ext cx="231434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掌握机器学习</a:t>
            </a:r>
            <a:endParaRPr lang="en-US" sz="1500" dirty="0"/>
          </a:p>
        </p:txBody>
      </p:sp>
      <p:sp>
        <p:nvSpPr>
          <p:cNvPr id="27" name="Text 21"/>
          <p:cNvSpPr/>
          <p:nvPr/>
        </p:nvSpPr>
        <p:spPr>
          <a:xfrm>
            <a:off x="822960" y="4178808"/>
            <a:ext cx="299100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区分监督、无监督与强化学习三大范式。</a:t>
            </a:r>
            <a:endParaRPr lang="en-US" sz="1150" dirty="0"/>
          </a:p>
        </p:txBody>
      </p:sp>
      <p:sp>
        <p:nvSpPr>
          <p:cNvPr id="28" name="Shape 22"/>
          <p:cNvSpPr/>
          <p:nvPr/>
        </p:nvSpPr>
        <p:spPr>
          <a:xfrm>
            <a:off x="4344314" y="3246120"/>
            <a:ext cx="3503066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9" name="Shape 23"/>
          <p:cNvSpPr/>
          <p:nvPr/>
        </p:nvSpPr>
        <p:spPr>
          <a:xfrm>
            <a:off x="4600346" y="3502152"/>
            <a:ext cx="603504" cy="603504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0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7257" y="3659063"/>
            <a:ext cx="289682" cy="289682"/>
          </a:xfrm>
          <a:prstGeom prst="rect">
            <a:avLst/>
          </a:prstGeom>
        </p:spPr>
      </p:pic>
      <p:sp>
        <p:nvSpPr>
          <p:cNvPr id="31" name="Text 24"/>
          <p:cNvSpPr/>
          <p:nvPr/>
        </p:nvSpPr>
        <p:spPr>
          <a:xfrm>
            <a:off x="5331866" y="3483864"/>
            <a:ext cx="231434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熟悉学习流程</a:t>
            </a:r>
            <a:endParaRPr lang="en-US" sz="1500" dirty="0"/>
          </a:p>
        </p:txBody>
      </p:sp>
      <p:sp>
        <p:nvSpPr>
          <p:cNvPr id="32" name="Text 25"/>
          <p:cNvSpPr/>
          <p:nvPr/>
        </p:nvSpPr>
        <p:spPr>
          <a:xfrm>
            <a:off x="4600346" y="4178808"/>
            <a:ext cx="299100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了解机器学习从数据到模型的五步流程。</a:t>
            </a:r>
            <a:endParaRPr lang="en-US" sz="1150" dirty="0"/>
          </a:p>
        </p:txBody>
      </p:sp>
      <p:sp>
        <p:nvSpPr>
          <p:cNvPr id="33" name="Shape 26"/>
          <p:cNvSpPr/>
          <p:nvPr/>
        </p:nvSpPr>
        <p:spPr>
          <a:xfrm>
            <a:off x="8121701" y="3246120"/>
            <a:ext cx="3503066" cy="1417320"/>
          </a:xfrm>
          <a:prstGeom prst="roundRect">
            <a:avLst>
              <a:gd name="adj" fmla="val 6452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4" name="Shape 27"/>
          <p:cNvSpPr/>
          <p:nvPr/>
        </p:nvSpPr>
        <p:spPr>
          <a:xfrm>
            <a:off x="8377733" y="3502152"/>
            <a:ext cx="603504" cy="603504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5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4644" y="3659063"/>
            <a:ext cx="289682" cy="289682"/>
          </a:xfrm>
          <a:prstGeom prst="rect">
            <a:avLst/>
          </a:prstGeom>
        </p:spPr>
      </p:pic>
      <p:sp>
        <p:nvSpPr>
          <p:cNvPr id="36" name="Text 28"/>
          <p:cNvSpPr/>
          <p:nvPr/>
        </p:nvSpPr>
        <p:spPr>
          <a:xfrm>
            <a:off x="9109253" y="3483864"/>
            <a:ext cx="231434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了解深度学习</a:t>
            </a:r>
            <a:endParaRPr lang="en-US" sz="1500" dirty="0"/>
          </a:p>
        </p:txBody>
      </p:sp>
      <p:sp>
        <p:nvSpPr>
          <p:cNvPr id="37" name="Text 29"/>
          <p:cNvSpPr/>
          <p:nvPr/>
        </p:nvSpPr>
        <p:spPr>
          <a:xfrm>
            <a:off x="8377733" y="4178808"/>
            <a:ext cx="299100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理解神经网络、特征学习与“黑箱”问题。</a:t>
            </a:r>
            <a:endParaRPr lang="en-US" sz="1150" dirty="0"/>
          </a:p>
        </p:txBody>
      </p:sp>
      <p:sp>
        <p:nvSpPr>
          <p:cNvPr id="38" name="Text 30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39" name="Text 31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900" dirty="0"/>
          </a:p>
        </p:txBody>
      </p:sp>
      <p:sp>
        <p:nvSpPr>
          <p:cNvPr id="40" name="Shape 32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学习流程 · WORKFLOW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机器学习的五步流程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一个完整的机器学习项目，通常遵循五个环环相扣的步骤。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2651760"/>
            <a:ext cx="1845808" cy="3017520"/>
          </a:xfrm>
          <a:prstGeom prst="roundRect">
            <a:avLst>
              <a:gd name="adj" fmla="val 495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1188080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1188080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3036" dirty="0"/>
          </a:p>
        </p:txBody>
      </p:sp>
      <p:sp>
        <p:nvSpPr>
          <p:cNvPr id="12" name="Shape 10"/>
          <p:cNvSpPr/>
          <p:nvPr/>
        </p:nvSpPr>
        <p:spPr>
          <a:xfrm>
            <a:off x="1169792" y="2944368"/>
            <a:ext cx="640080" cy="64008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213" y="3110789"/>
            <a:ext cx="307238" cy="307238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694944" y="3712464"/>
            <a:ext cx="15897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数据采集</a:t>
            </a:r>
            <a:endParaRPr lang="en-US" sz="1350" dirty="0"/>
          </a:p>
        </p:txBody>
      </p:sp>
      <p:sp>
        <p:nvSpPr>
          <p:cNvPr id="15" name="Text 12"/>
          <p:cNvSpPr/>
          <p:nvPr/>
        </p:nvSpPr>
        <p:spPr>
          <a:xfrm>
            <a:off x="731520" y="4169664"/>
            <a:ext cx="1516624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收集与问题相关的原始数据，构建数据集。</a:t>
            </a:r>
            <a:endParaRPr lang="en-US" sz="1080" dirty="0"/>
          </a:p>
        </p:txBody>
      </p:sp>
      <p:sp>
        <p:nvSpPr>
          <p:cNvPr id="16" name="Text 13"/>
          <p:cNvSpPr/>
          <p:nvPr/>
        </p:nvSpPr>
        <p:spPr>
          <a:xfrm>
            <a:off x="2412736" y="2651760"/>
            <a:ext cx="457200" cy="3017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200" dirty="0"/>
          </a:p>
        </p:txBody>
      </p:sp>
      <p:sp>
        <p:nvSpPr>
          <p:cNvPr id="17" name="Shape 14"/>
          <p:cNvSpPr/>
          <p:nvPr/>
        </p:nvSpPr>
        <p:spPr>
          <a:xfrm>
            <a:off x="2869936" y="2651760"/>
            <a:ext cx="1845808" cy="3017520"/>
          </a:xfrm>
          <a:prstGeom prst="roundRect">
            <a:avLst>
              <a:gd name="adj" fmla="val 4954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3491088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9" name="Text 16"/>
          <p:cNvSpPr/>
          <p:nvPr/>
        </p:nvSpPr>
        <p:spPr>
          <a:xfrm>
            <a:off x="3491088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3036" dirty="0"/>
          </a:p>
        </p:txBody>
      </p:sp>
      <p:sp>
        <p:nvSpPr>
          <p:cNvPr id="20" name="Shape 17"/>
          <p:cNvSpPr/>
          <p:nvPr/>
        </p:nvSpPr>
        <p:spPr>
          <a:xfrm>
            <a:off x="3472800" y="2944368"/>
            <a:ext cx="640080" cy="640080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221" y="3110789"/>
            <a:ext cx="307238" cy="307238"/>
          </a:xfrm>
          <a:prstGeom prst="rect">
            <a:avLst/>
          </a:prstGeom>
        </p:spPr>
      </p:pic>
      <p:sp>
        <p:nvSpPr>
          <p:cNvPr id="22" name="Text 18"/>
          <p:cNvSpPr/>
          <p:nvPr/>
        </p:nvSpPr>
        <p:spPr>
          <a:xfrm>
            <a:off x="2997952" y="3712464"/>
            <a:ext cx="15897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数据预处理</a:t>
            </a:r>
            <a:endParaRPr lang="en-US" sz="1350" dirty="0"/>
          </a:p>
        </p:txBody>
      </p:sp>
      <p:sp>
        <p:nvSpPr>
          <p:cNvPr id="23" name="Text 19"/>
          <p:cNvSpPr/>
          <p:nvPr/>
        </p:nvSpPr>
        <p:spPr>
          <a:xfrm>
            <a:off x="3034528" y="4169664"/>
            <a:ext cx="1516624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清洗、去噪、归一化，提取有用特征。</a:t>
            </a:r>
            <a:endParaRPr lang="en-US" sz="1080" dirty="0"/>
          </a:p>
        </p:txBody>
      </p:sp>
      <p:sp>
        <p:nvSpPr>
          <p:cNvPr id="24" name="Text 20"/>
          <p:cNvSpPr/>
          <p:nvPr/>
        </p:nvSpPr>
        <p:spPr>
          <a:xfrm>
            <a:off x="4715744" y="2651760"/>
            <a:ext cx="457200" cy="3017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200" dirty="0"/>
          </a:p>
        </p:txBody>
      </p:sp>
      <p:sp>
        <p:nvSpPr>
          <p:cNvPr id="25" name="Shape 21"/>
          <p:cNvSpPr/>
          <p:nvPr/>
        </p:nvSpPr>
        <p:spPr>
          <a:xfrm>
            <a:off x="5172944" y="2651760"/>
            <a:ext cx="1845808" cy="3017520"/>
          </a:xfrm>
          <a:prstGeom prst="roundRect">
            <a:avLst>
              <a:gd name="adj" fmla="val 495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6" name="Shape 22"/>
          <p:cNvSpPr/>
          <p:nvPr/>
        </p:nvSpPr>
        <p:spPr>
          <a:xfrm>
            <a:off x="5794096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7" name="Text 23"/>
          <p:cNvSpPr/>
          <p:nvPr/>
        </p:nvSpPr>
        <p:spPr>
          <a:xfrm>
            <a:off x="5794096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3036" dirty="0"/>
          </a:p>
        </p:txBody>
      </p:sp>
      <p:sp>
        <p:nvSpPr>
          <p:cNvPr id="28" name="Shape 24"/>
          <p:cNvSpPr/>
          <p:nvPr/>
        </p:nvSpPr>
        <p:spPr>
          <a:xfrm>
            <a:off x="5775808" y="2944368"/>
            <a:ext cx="640080" cy="64008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2228" y="3110789"/>
            <a:ext cx="307238" cy="307238"/>
          </a:xfrm>
          <a:prstGeom prst="rect">
            <a:avLst/>
          </a:prstGeom>
        </p:spPr>
      </p:pic>
      <p:sp>
        <p:nvSpPr>
          <p:cNvPr id="30" name="Text 25"/>
          <p:cNvSpPr/>
          <p:nvPr/>
        </p:nvSpPr>
        <p:spPr>
          <a:xfrm>
            <a:off x="5300960" y="3712464"/>
            <a:ext cx="15897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模型训练</a:t>
            </a:r>
            <a:endParaRPr lang="en-US" sz="1350" dirty="0"/>
          </a:p>
        </p:txBody>
      </p:sp>
      <p:sp>
        <p:nvSpPr>
          <p:cNvPr id="31" name="Text 26"/>
          <p:cNvSpPr/>
          <p:nvPr/>
        </p:nvSpPr>
        <p:spPr>
          <a:xfrm>
            <a:off x="5337536" y="4169664"/>
            <a:ext cx="1516624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选择算法，用训练数据学习规律。</a:t>
            </a:r>
            <a:endParaRPr lang="en-US" sz="1080" dirty="0"/>
          </a:p>
        </p:txBody>
      </p:sp>
      <p:sp>
        <p:nvSpPr>
          <p:cNvPr id="32" name="Text 27"/>
          <p:cNvSpPr/>
          <p:nvPr/>
        </p:nvSpPr>
        <p:spPr>
          <a:xfrm>
            <a:off x="7018752" y="2651760"/>
            <a:ext cx="457200" cy="3017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200" dirty="0"/>
          </a:p>
        </p:txBody>
      </p:sp>
      <p:sp>
        <p:nvSpPr>
          <p:cNvPr id="33" name="Shape 28"/>
          <p:cNvSpPr/>
          <p:nvPr/>
        </p:nvSpPr>
        <p:spPr>
          <a:xfrm>
            <a:off x="7475952" y="2651760"/>
            <a:ext cx="1845808" cy="3017520"/>
          </a:xfrm>
          <a:prstGeom prst="roundRect">
            <a:avLst>
              <a:gd name="adj" fmla="val 4954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4" name="Shape 29"/>
          <p:cNvSpPr/>
          <p:nvPr/>
        </p:nvSpPr>
        <p:spPr>
          <a:xfrm>
            <a:off x="8097103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35" name="Text 30"/>
          <p:cNvSpPr/>
          <p:nvPr/>
        </p:nvSpPr>
        <p:spPr>
          <a:xfrm>
            <a:off x="8097103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3036" dirty="0"/>
          </a:p>
        </p:txBody>
      </p:sp>
      <p:sp>
        <p:nvSpPr>
          <p:cNvPr id="36" name="Shape 31"/>
          <p:cNvSpPr/>
          <p:nvPr/>
        </p:nvSpPr>
        <p:spPr>
          <a:xfrm>
            <a:off x="8078815" y="2944368"/>
            <a:ext cx="640080" cy="640080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5236" y="3110789"/>
            <a:ext cx="307238" cy="307238"/>
          </a:xfrm>
          <a:prstGeom prst="rect">
            <a:avLst/>
          </a:prstGeom>
        </p:spPr>
      </p:pic>
      <p:sp>
        <p:nvSpPr>
          <p:cNvPr id="38" name="Text 32"/>
          <p:cNvSpPr/>
          <p:nvPr/>
        </p:nvSpPr>
        <p:spPr>
          <a:xfrm>
            <a:off x="7603968" y="3712464"/>
            <a:ext cx="15897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模型评估</a:t>
            </a:r>
            <a:endParaRPr lang="en-US" sz="1350" dirty="0"/>
          </a:p>
        </p:txBody>
      </p:sp>
      <p:sp>
        <p:nvSpPr>
          <p:cNvPr id="39" name="Text 33"/>
          <p:cNvSpPr/>
          <p:nvPr/>
        </p:nvSpPr>
        <p:spPr>
          <a:xfrm>
            <a:off x="7640544" y="4169664"/>
            <a:ext cx="1516624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用测试数据检验性能，调整优化。</a:t>
            </a:r>
            <a:endParaRPr lang="en-US" sz="1080" dirty="0"/>
          </a:p>
        </p:txBody>
      </p:sp>
      <p:sp>
        <p:nvSpPr>
          <p:cNvPr id="40" name="Text 34"/>
          <p:cNvSpPr/>
          <p:nvPr/>
        </p:nvSpPr>
        <p:spPr>
          <a:xfrm>
            <a:off x="9321759" y="2651760"/>
            <a:ext cx="457200" cy="3017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200" dirty="0"/>
          </a:p>
        </p:txBody>
      </p:sp>
      <p:sp>
        <p:nvSpPr>
          <p:cNvPr id="41" name="Shape 35"/>
          <p:cNvSpPr/>
          <p:nvPr/>
        </p:nvSpPr>
        <p:spPr>
          <a:xfrm>
            <a:off x="9778959" y="2651760"/>
            <a:ext cx="1845808" cy="3017520"/>
          </a:xfrm>
          <a:prstGeom prst="roundRect">
            <a:avLst>
              <a:gd name="adj" fmla="val 495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42" name="Shape 36"/>
          <p:cNvSpPr/>
          <p:nvPr/>
        </p:nvSpPr>
        <p:spPr>
          <a:xfrm>
            <a:off x="10400111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43" name="Text 37"/>
          <p:cNvSpPr/>
          <p:nvPr/>
        </p:nvSpPr>
        <p:spPr>
          <a:xfrm>
            <a:off x="10400111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3036" dirty="0"/>
          </a:p>
        </p:txBody>
      </p:sp>
      <p:sp>
        <p:nvSpPr>
          <p:cNvPr id="44" name="Shape 38"/>
          <p:cNvSpPr/>
          <p:nvPr/>
        </p:nvSpPr>
        <p:spPr>
          <a:xfrm>
            <a:off x="10381823" y="2944368"/>
            <a:ext cx="640080" cy="64008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45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48244" y="3110789"/>
            <a:ext cx="307238" cy="307238"/>
          </a:xfrm>
          <a:prstGeom prst="rect">
            <a:avLst/>
          </a:prstGeom>
        </p:spPr>
      </p:pic>
      <p:sp>
        <p:nvSpPr>
          <p:cNvPr id="46" name="Text 39"/>
          <p:cNvSpPr/>
          <p:nvPr/>
        </p:nvSpPr>
        <p:spPr>
          <a:xfrm>
            <a:off x="9906975" y="3712464"/>
            <a:ext cx="15897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部署应用</a:t>
            </a:r>
            <a:endParaRPr lang="en-US" sz="1350" dirty="0"/>
          </a:p>
        </p:txBody>
      </p:sp>
      <p:sp>
        <p:nvSpPr>
          <p:cNvPr id="47" name="Text 40"/>
          <p:cNvSpPr/>
          <p:nvPr/>
        </p:nvSpPr>
        <p:spPr>
          <a:xfrm>
            <a:off x="9943551" y="4169664"/>
            <a:ext cx="1516624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将模型上线，对新数据做出预测。</a:t>
            </a:r>
            <a:endParaRPr lang="en-US" sz="1080" dirty="0"/>
          </a:p>
        </p:txBody>
      </p:sp>
      <p:sp>
        <p:nvSpPr>
          <p:cNvPr id="48" name="Text 41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49" name="Text 42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16</a:t>
            </a:r>
            <a:endParaRPr lang="en-US" sz="900" dirty="0"/>
          </a:p>
        </p:txBody>
      </p:sp>
      <p:sp>
        <p:nvSpPr>
          <p:cNvPr id="50" name="Shape 43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算法选择 · CASE STUDY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案例：智能垃圾分拣系统如何选择算法？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4937760" cy="4809744"/>
          </a:xfrm>
          <a:prstGeom prst="roundRect">
            <a:avLst>
              <a:gd name="adj" fmla="val 1901"/>
            </a:avLst>
          </a:prstGeom>
          <a:solidFill>
            <a:srgbClr val="0A2326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73936"/>
            <a:ext cx="548640" cy="329184"/>
          </a:xfrm>
          <a:prstGeom prst="roundRect">
            <a:avLst>
              <a:gd name="adj" fmla="val 19444"/>
            </a:avLst>
          </a:prstGeom>
          <a:solidFill>
            <a:srgbClr val="0E8C8C"/>
          </a:solidFill>
          <a:ln/>
        </p:spPr>
      </p:sp>
      <p:sp>
        <p:nvSpPr>
          <p:cNvPr id="10" name="Text 8"/>
          <p:cNvSpPr/>
          <p:nvPr/>
        </p:nvSpPr>
        <p:spPr>
          <a:xfrm>
            <a:off x="859536" y="1773936"/>
            <a:ext cx="5486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案例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4626864" y="1755648"/>
            <a:ext cx="585216" cy="585216"/>
          </a:xfrm>
          <a:prstGeom prst="ellipse">
            <a:avLst/>
          </a:prstGeom>
          <a:solidFill>
            <a:srgbClr val="0A6E70"/>
          </a:solidFill>
          <a:ln/>
        </p:spPr>
      </p:sp>
      <p:pic>
        <p:nvPicPr>
          <p:cNvPr id="1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9020" y="1907804"/>
            <a:ext cx="280904" cy="280904"/>
          </a:xfrm>
          <a:prstGeom prst="rect">
            <a:avLst/>
          </a:prstGeom>
        </p:spPr>
      </p:pic>
      <p:sp>
        <p:nvSpPr>
          <p:cNvPr id="13" name="Text 10"/>
          <p:cNvSpPr/>
          <p:nvPr/>
        </p:nvSpPr>
        <p:spPr>
          <a:xfrm>
            <a:off x="859536" y="2267712"/>
            <a:ext cx="4352544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为垃圾自动分类的智能产线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859536" y="2944368"/>
            <a:ext cx="4352544" cy="3182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50"/>
              </a:lnSpc>
              <a:buNone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某环保工厂希望搭建一条自动分拣产线，让机器识别传送带上的垃圾属于“可回收物、厨余、有害、其他”中的哪一类，从而自动分流。工程师需要为这个任务选择合适的机器学习算法。</a:t>
            </a:r>
            <a:endParaRPr lang="en-US" sz="1200" dirty="0"/>
          </a:p>
          <a:p>
            <a:pPr indent="0" marL="0">
              <a:lnSpc>
                <a:spcPts val="1850"/>
              </a:lnSpc>
              <a:buNone/>
            </a:pPr>
            <a:endParaRPr lang="en-US" sz="1200" dirty="0"/>
          </a:p>
          <a:p>
            <a:pPr indent="0" marL="0">
              <a:lnSpc>
                <a:spcPts val="1850"/>
              </a:lnSpc>
              <a:buNone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关键问题：任务有明确的类别目标吗？有带标签的训练数据吗？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5815584" y="1481328"/>
            <a:ext cx="5809183" cy="1456944"/>
          </a:xfrm>
          <a:prstGeom prst="roundRect">
            <a:avLst>
              <a:gd name="adj" fmla="val 627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6053328" y="1944624"/>
            <a:ext cx="530352" cy="530352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20" y="2082516"/>
            <a:ext cx="254569" cy="254569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6693408" y="1645920"/>
            <a:ext cx="4675327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判断任务类型</a:t>
            </a:r>
            <a:endParaRPr lang="en-US" sz="1300" dirty="0"/>
          </a:p>
        </p:txBody>
      </p:sp>
      <p:sp>
        <p:nvSpPr>
          <p:cNvPr id="19" name="Text 15"/>
          <p:cNvSpPr/>
          <p:nvPr/>
        </p:nvSpPr>
        <p:spPr>
          <a:xfrm>
            <a:off x="6693408" y="2011680"/>
            <a:ext cx="4675327" cy="7985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目标是把垃圾分到 4 个确定类别——这是典型的“分类”问题。</a:t>
            </a:r>
            <a:endParaRPr lang="en-US" sz="1100" dirty="0"/>
          </a:p>
        </p:txBody>
      </p:sp>
      <p:sp>
        <p:nvSpPr>
          <p:cNvPr id="20" name="Shape 16"/>
          <p:cNvSpPr/>
          <p:nvPr/>
        </p:nvSpPr>
        <p:spPr>
          <a:xfrm>
            <a:off x="5815584" y="3157728"/>
            <a:ext cx="5809183" cy="1456944"/>
          </a:xfrm>
          <a:prstGeom prst="roundRect">
            <a:avLst>
              <a:gd name="adj" fmla="val 6276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1" name="Shape 17"/>
          <p:cNvSpPr/>
          <p:nvPr/>
        </p:nvSpPr>
        <p:spPr>
          <a:xfrm>
            <a:off x="6053328" y="3621024"/>
            <a:ext cx="530352" cy="530352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20" y="3758916"/>
            <a:ext cx="254569" cy="254569"/>
          </a:xfrm>
          <a:prstGeom prst="rect">
            <a:avLst/>
          </a:prstGeom>
        </p:spPr>
      </p:pic>
      <p:sp>
        <p:nvSpPr>
          <p:cNvPr id="23" name="Text 18"/>
          <p:cNvSpPr/>
          <p:nvPr/>
        </p:nvSpPr>
        <p:spPr>
          <a:xfrm>
            <a:off x="6693408" y="3322320"/>
            <a:ext cx="4675327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选择学习范式</a:t>
            </a:r>
            <a:endParaRPr lang="en-US" sz="1300" dirty="0"/>
          </a:p>
        </p:txBody>
      </p:sp>
      <p:sp>
        <p:nvSpPr>
          <p:cNvPr id="24" name="Text 19"/>
          <p:cNvSpPr/>
          <p:nvPr/>
        </p:nvSpPr>
        <p:spPr>
          <a:xfrm>
            <a:off x="6693408" y="3688080"/>
            <a:ext cx="4675327" cy="7985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已有大量人工标注好的垃圾图片，适合用“监督学习”。</a:t>
            </a:r>
            <a:endParaRPr lang="en-US" sz="1100" dirty="0"/>
          </a:p>
        </p:txBody>
      </p:sp>
      <p:sp>
        <p:nvSpPr>
          <p:cNvPr id="25" name="Shape 20"/>
          <p:cNvSpPr/>
          <p:nvPr/>
        </p:nvSpPr>
        <p:spPr>
          <a:xfrm>
            <a:off x="5815584" y="4834128"/>
            <a:ext cx="5809183" cy="1456944"/>
          </a:xfrm>
          <a:prstGeom prst="roundRect">
            <a:avLst>
              <a:gd name="adj" fmla="val 627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6" name="Shape 21"/>
          <p:cNvSpPr/>
          <p:nvPr/>
        </p:nvSpPr>
        <p:spPr>
          <a:xfrm>
            <a:off x="6053328" y="5297424"/>
            <a:ext cx="530352" cy="530352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220" y="5435316"/>
            <a:ext cx="254569" cy="254569"/>
          </a:xfrm>
          <a:prstGeom prst="rect">
            <a:avLst/>
          </a:prstGeom>
        </p:spPr>
      </p:pic>
      <p:sp>
        <p:nvSpPr>
          <p:cNvPr id="28" name="Text 22"/>
          <p:cNvSpPr/>
          <p:nvPr/>
        </p:nvSpPr>
        <p:spPr>
          <a:xfrm>
            <a:off x="6693408" y="4998720"/>
            <a:ext cx="4675327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匹配具体算法</a:t>
            </a:r>
            <a:endParaRPr lang="en-US" sz="1300" dirty="0"/>
          </a:p>
        </p:txBody>
      </p:sp>
      <p:sp>
        <p:nvSpPr>
          <p:cNvPr id="29" name="Text 23"/>
          <p:cNvSpPr/>
          <p:nvPr/>
        </p:nvSpPr>
        <p:spPr>
          <a:xfrm>
            <a:off x="6693408" y="5364480"/>
            <a:ext cx="4675327" cy="7985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图像识别任务，优选卷积神经网络（CNN）等深度学习模型。</a:t>
            </a:r>
            <a:endParaRPr lang="en-US" sz="1100" dirty="0"/>
          </a:p>
        </p:txBody>
      </p:sp>
      <p:sp>
        <p:nvSpPr>
          <p:cNvPr id="30" name="Text 24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31" name="Text 25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17</a:t>
            </a:r>
            <a:endParaRPr lang="en-US" sz="900" dirty="0"/>
          </a:p>
        </p:txBody>
      </p:sp>
      <p:sp>
        <p:nvSpPr>
          <p:cNvPr id="32" name="Shape 26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数据划分 · DATA SPLIT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训练集、验证集与测试集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为了让模型既学得好、又不“死记硬背”，我们通常把数据分成三份，各司其职。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84248"/>
            <a:ext cx="3503066" cy="3108960"/>
          </a:xfrm>
          <a:prstGeom prst="roundRect">
            <a:avLst>
              <a:gd name="adj" fmla="val 294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25856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41072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25856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训练集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3008376"/>
            <a:ext cx="2954426" cy="1975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占比最大，用于让模型学习规律、拟合参数。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好比学生平时做的练习题。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4344314" y="1984248"/>
            <a:ext cx="3503066" cy="3108960"/>
          </a:xfrm>
          <a:prstGeom prst="roundRect">
            <a:avLst>
              <a:gd name="adj" fmla="val 2941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4618634" y="2258568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91" y="241072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5368442" y="225856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验证集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4618634" y="3008376"/>
            <a:ext cx="2954426" cy="1975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用于在训练中调整模型的超参数，挑选最优方案。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好比模拟考，用来查漏补缺。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8121701" y="1984248"/>
            <a:ext cx="3503066" cy="3108960"/>
          </a:xfrm>
          <a:prstGeom prst="roundRect">
            <a:avLst>
              <a:gd name="adj" fmla="val 294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396021" y="225856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177" y="2410724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9145829" y="225856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测试集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396021" y="3008376"/>
            <a:ext cx="2954426" cy="1975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训练全部结束后才使用，客观检验最终性能。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好比最终的正式大考。</a:t>
            </a:r>
            <a:endParaRPr lang="en-US" sz="1130" dirty="0"/>
          </a:p>
        </p:txBody>
      </p:sp>
      <p:sp>
        <p:nvSpPr>
          <p:cNvPr id="24" name="Text 19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5" name="Text 20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18</a:t>
            </a:r>
            <a:endParaRPr lang="en-US" sz="900" dirty="0"/>
          </a:p>
        </p:txBody>
      </p:sp>
      <p:sp>
        <p:nvSpPr>
          <p:cNvPr id="26" name="Shape 21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常见陷阱 · FITTING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过拟合 vs 欠拟合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117440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566928" y="1481328"/>
            <a:ext cx="5117440" cy="786384"/>
          </a:xfrm>
          <a:prstGeom prst="roundRect">
            <a:avLst>
              <a:gd name="adj" fmla="val 11628"/>
            </a:avLst>
          </a:prstGeom>
          <a:solidFill>
            <a:srgbClr val="0E8C8C"/>
          </a:solidFill>
          <a:ln/>
        </p:spPr>
      </p:sp>
      <p:sp>
        <p:nvSpPr>
          <p:cNvPr id="10" name="Shape 8"/>
          <p:cNvSpPr/>
          <p:nvPr/>
        </p:nvSpPr>
        <p:spPr>
          <a:xfrm>
            <a:off x="566928" y="2084832"/>
            <a:ext cx="5117440" cy="182880"/>
          </a:xfrm>
          <a:prstGeom prst="rect">
            <a:avLst/>
          </a:prstGeom>
          <a:solidFill>
            <a:srgbClr val="0E8C8C"/>
          </a:solidFill>
          <a:ln/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" y="1700784"/>
            <a:ext cx="365760" cy="365760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371600" y="1627632"/>
            <a:ext cx="411160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过拟合 Overfitting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877824" y="2505456"/>
            <a:ext cx="4495648" cy="3621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把训练数据学得“过了头”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连噪声和偶然细节都死记下来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训练时表现极好，实战却很差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泛化能力弱，像“死读书”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对策：增加数据、正则化、简化模型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6507328" y="1481328"/>
            <a:ext cx="5117440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1481328"/>
            <a:ext cx="5117440" cy="786384"/>
          </a:xfrm>
          <a:prstGeom prst="roundRect">
            <a:avLst>
              <a:gd name="adj" fmla="val 11628"/>
            </a:avLst>
          </a:prstGeom>
          <a:solidFill>
            <a:srgbClr val="0A6E70"/>
          </a:solidFill>
          <a:ln/>
        </p:spPr>
      </p:sp>
      <p:sp>
        <p:nvSpPr>
          <p:cNvPr id="16" name="Shape 13"/>
          <p:cNvSpPr/>
          <p:nvPr/>
        </p:nvSpPr>
        <p:spPr>
          <a:xfrm>
            <a:off x="6507328" y="2084832"/>
            <a:ext cx="5117440" cy="182880"/>
          </a:xfrm>
          <a:prstGeom prst="rect">
            <a:avLst/>
          </a:prstGeom>
          <a:solidFill>
            <a:srgbClr val="0A6E70"/>
          </a:solidFill>
          <a:ln/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8224" y="1700784"/>
            <a:ext cx="365760" cy="365760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7312000" y="1627632"/>
            <a:ext cx="411160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欠拟合 Underfitting</a:t>
            </a:r>
            <a:endParaRPr lang="en-US" sz="1600" dirty="0"/>
          </a:p>
        </p:txBody>
      </p:sp>
      <p:sp>
        <p:nvSpPr>
          <p:cNvPr id="19" name="Text 15"/>
          <p:cNvSpPr/>
          <p:nvPr/>
        </p:nvSpPr>
        <p:spPr>
          <a:xfrm>
            <a:off x="6818224" y="2505456"/>
            <a:ext cx="4495648" cy="3621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模型太简单，没学到规律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连训练数据都拟合不好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训练与实战表现都不理想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能力不足，像“没学会”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对策：增加特征、提升模型复杂度</a:t>
            </a:r>
            <a:endParaRPr lang="en-US" sz="1150" dirty="0"/>
          </a:p>
        </p:txBody>
      </p:sp>
      <p:sp>
        <p:nvSpPr>
          <p:cNvPr id="20" name="Shape 16"/>
          <p:cNvSpPr/>
          <p:nvPr/>
        </p:nvSpPr>
        <p:spPr>
          <a:xfrm>
            <a:off x="5711800" y="3502152"/>
            <a:ext cx="768096" cy="768096"/>
          </a:xfrm>
          <a:prstGeom prst="ellipse">
            <a:avLst/>
          </a:prstGeom>
          <a:solidFill>
            <a:srgbClr val="0A2326"/>
          </a:solidFill>
          <a:ln/>
          <a:effectLst>
            <a:outerShdw sx="100000" sy="100000" kx="0" ky="0" algn="bl" rotWithShape="0" blurRad="177800" dist="63500" dir="5400000">
              <a:srgbClr val="000000">
                <a:alpha val="30000"/>
              </a:srgbClr>
            </a:outerShdw>
          </a:effectLst>
        </p:spPr>
      </p:sp>
      <p:sp>
        <p:nvSpPr>
          <p:cNvPr id="21" name="Text 17"/>
          <p:cNvSpPr/>
          <p:nvPr/>
        </p:nvSpPr>
        <p:spPr>
          <a:xfrm>
            <a:off x="5711800" y="3502152"/>
            <a:ext cx="768096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VS</a:t>
            </a:r>
            <a:endParaRPr lang="en-US" sz="1800" dirty="0"/>
          </a:p>
        </p:txBody>
      </p:sp>
      <p:sp>
        <p:nvSpPr>
          <p:cNvPr id="22" name="Text 18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3" name="Text 19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19</a:t>
            </a:r>
            <a:endParaRPr lang="en-US" sz="900" dirty="0"/>
          </a:p>
        </p:txBody>
      </p:sp>
      <p:sp>
        <p:nvSpPr>
          <p:cNvPr id="24" name="Shape 20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常见算法 · ALGORITHMS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常见的机器学习算法一览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25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机器学习家族里有许多经典算法，各有所长，适用于不同类型的任务。</a:t>
            </a:r>
            <a:endParaRPr lang="en-US" sz="1250" dirty="0"/>
          </a:p>
        </p:txBody>
      </p:sp>
      <p:graphicFrame>
        <p:nvGraphicFramePr>
          <p:cNvPr id="2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66928" y="2029968"/>
          <a:ext cx="11057839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3291840"/>
                <a:gridCol w="3941064"/>
              </a:tblGrid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算法</a:t>
                      </a:r>
                      <a:endParaRPr lang="en-US" sz="12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8C8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所属类型</a:t>
                      </a:r>
                      <a:endParaRPr lang="en-US" sz="12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8C8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典型用途</a:t>
                      </a:r>
                      <a:endParaRPr lang="en-US" sz="12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8C8C"/>
                    </a:solidFill>
                  </a:tcPr>
                </a:tc>
              </a:tr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线性回归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监督 · 回归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预测房价、销量等连续数值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逻辑回归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AE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监督 · 分类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AE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判断是否、垃圾邮件识别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AE8"/>
                    </a:solidFill>
                  </a:tcPr>
                </a:tc>
              </a:tr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决策树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监督 · 分类/回归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可解释的规则决策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K 近邻（KNN）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AE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监督 · 分类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AE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根据“邻居”投票判别类别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AE8"/>
                    </a:solidFill>
                  </a:tcPr>
                </a:tc>
              </a:tr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支持向量机（SVM）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监督 · 分类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小样本下的高精度分类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K-均值（K-Means）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AE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无监督 · 聚类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AE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12A2C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客户分群、数据分组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FE6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AE8"/>
                    </a:solidFill>
                  </a:tcPr>
                </a:tc>
              </a:tr>
            </a:tbl>
          </a:graphicData>
        </a:graphic>
      </p:graphicFrame>
      <p:sp>
        <p:nvSpPr>
          <p:cNvPr id="10" name="Shape 7"/>
          <p:cNvSpPr/>
          <p:nvPr/>
        </p:nvSpPr>
        <p:spPr>
          <a:xfrm>
            <a:off x="566928" y="5376672"/>
            <a:ext cx="11057839" cy="914400"/>
          </a:xfrm>
          <a:prstGeom prst="roundRect">
            <a:avLst>
              <a:gd name="adj" fmla="val 10000"/>
            </a:avLst>
          </a:prstGeom>
          <a:solidFill>
            <a:srgbClr val="E6F4F3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822960" y="5614416"/>
            <a:ext cx="512064" cy="310896"/>
          </a:xfrm>
          <a:prstGeom prst="roundRect">
            <a:avLst>
              <a:gd name="adj" fmla="val 17647"/>
            </a:avLst>
          </a:prstGeom>
          <a:solidFill>
            <a:srgbClr val="0A6E70"/>
          </a:solidFill>
          <a:ln/>
        </p:spPr>
      </p:sp>
      <p:sp>
        <p:nvSpPr>
          <p:cNvPr id="12" name="Text 9"/>
          <p:cNvSpPr/>
          <p:nvPr/>
        </p:nvSpPr>
        <p:spPr>
          <a:xfrm>
            <a:off x="822960" y="5614416"/>
            <a:ext cx="512064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提示</a:t>
            </a:r>
            <a:endParaRPr lang="en-US" sz="1100" dirty="0"/>
          </a:p>
        </p:txBody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57839" y="5632704"/>
            <a:ext cx="292608" cy="292608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822960" y="6053328"/>
            <a:ext cx="10545775" cy="548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18"/>
              </a:lnSpc>
              <a:buNone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没有“最好”的算法，只有“最合适”的算法——需根据任务特点、数据规模与可解释性要求来选择。</a:t>
            </a:r>
            <a:endParaRPr lang="en-US" sz="1150" dirty="0"/>
          </a:p>
        </p:txBody>
      </p:sp>
      <p:sp>
        <p:nvSpPr>
          <p:cNvPr id="15" name="Text 11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16" name="Text 12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</a:t>
            </a:r>
            <a:endParaRPr lang="en-US" sz="900" dirty="0"/>
          </a:p>
        </p:txBody>
      </p:sp>
      <p:sp>
        <p:nvSpPr>
          <p:cNvPr id="17" name="Shape 13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05141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232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51416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0A6E70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04 / 04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深度学习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Deep Learning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深度学习是机器学习的一个分支，通过模拟人脑的多层神经网络，实现了 AI 的历史性突破。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从感知器到深度神经网络的演进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自动特征学习与“黑箱”可解释性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网络演进 · EVOLUTION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从感知器到深度神经网络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神经网络的发展，是一个从简单到复杂、从浅层到深层的演进过程。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93392"/>
            <a:ext cx="11057839" cy="868680"/>
          </a:xfrm>
          <a:prstGeom prst="roundRect">
            <a:avLst>
              <a:gd name="adj" fmla="val 105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786384" y="2153412"/>
            <a:ext cx="548640" cy="548640"/>
          </a:xfrm>
          <a:prstGeom prst="roundRect">
            <a:avLst>
              <a:gd name="adj" fmla="val 28000"/>
            </a:avLst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786384" y="2153412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7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2760" dirty="0"/>
          </a:p>
        </p:txBody>
      </p:sp>
      <p:sp>
        <p:nvSpPr>
          <p:cNvPr id="12" name="Text 10"/>
          <p:cNvSpPr/>
          <p:nvPr/>
        </p:nvSpPr>
        <p:spPr>
          <a:xfrm>
            <a:off x="1517904" y="2084832"/>
            <a:ext cx="32918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感知器 Perceptron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901184" y="2103120"/>
            <a:ext cx="6449263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最简单的单层神经网络，模拟单个神经元，只能解决线性可分问题。</a:t>
            </a:r>
            <a:endParaRPr lang="en-US" sz="1160" dirty="0"/>
          </a:p>
        </p:txBody>
      </p:sp>
      <p:sp>
        <p:nvSpPr>
          <p:cNvPr id="14" name="Shape 12"/>
          <p:cNvSpPr/>
          <p:nvPr/>
        </p:nvSpPr>
        <p:spPr>
          <a:xfrm>
            <a:off x="566928" y="3044952"/>
            <a:ext cx="11057839" cy="868680"/>
          </a:xfrm>
          <a:prstGeom prst="roundRect">
            <a:avLst>
              <a:gd name="adj" fmla="val 10526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786384" y="3204972"/>
            <a:ext cx="548640" cy="548640"/>
          </a:xfrm>
          <a:prstGeom prst="roundRect">
            <a:avLst>
              <a:gd name="adj" fmla="val 28000"/>
            </a:avLst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786384" y="3204972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7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2760" dirty="0"/>
          </a:p>
        </p:txBody>
      </p:sp>
      <p:sp>
        <p:nvSpPr>
          <p:cNvPr id="17" name="Text 15"/>
          <p:cNvSpPr/>
          <p:nvPr/>
        </p:nvSpPr>
        <p:spPr>
          <a:xfrm>
            <a:off x="1517904" y="3136392"/>
            <a:ext cx="32918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多层感知器 MLP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4901184" y="3154680"/>
            <a:ext cx="6449263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引入隐藏层与非线性激活，能拟合复杂的非线性关系。</a:t>
            </a:r>
            <a:endParaRPr lang="en-US" sz="1160" dirty="0"/>
          </a:p>
        </p:txBody>
      </p:sp>
      <p:sp>
        <p:nvSpPr>
          <p:cNvPr id="19" name="Shape 17"/>
          <p:cNvSpPr/>
          <p:nvPr/>
        </p:nvSpPr>
        <p:spPr>
          <a:xfrm>
            <a:off x="566928" y="4096512"/>
            <a:ext cx="11057839" cy="868680"/>
          </a:xfrm>
          <a:prstGeom prst="roundRect">
            <a:avLst>
              <a:gd name="adj" fmla="val 105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786384" y="4256532"/>
            <a:ext cx="548640" cy="548640"/>
          </a:xfrm>
          <a:prstGeom prst="roundRect">
            <a:avLst>
              <a:gd name="adj" fmla="val 28000"/>
            </a:avLst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786384" y="4256532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7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2760" dirty="0"/>
          </a:p>
        </p:txBody>
      </p:sp>
      <p:sp>
        <p:nvSpPr>
          <p:cNvPr id="22" name="Text 20"/>
          <p:cNvSpPr/>
          <p:nvPr/>
        </p:nvSpPr>
        <p:spPr>
          <a:xfrm>
            <a:off x="1517904" y="4187952"/>
            <a:ext cx="32918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深度神经网络 DNN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4901184" y="4206240"/>
            <a:ext cx="6449263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包含多个隐藏层，层数越深，表达与抽象能力越强。</a:t>
            </a:r>
            <a:endParaRPr lang="en-US" sz="1160" dirty="0"/>
          </a:p>
        </p:txBody>
      </p:sp>
      <p:sp>
        <p:nvSpPr>
          <p:cNvPr id="24" name="Shape 22"/>
          <p:cNvSpPr/>
          <p:nvPr/>
        </p:nvSpPr>
        <p:spPr>
          <a:xfrm>
            <a:off x="566928" y="5148072"/>
            <a:ext cx="11057839" cy="868680"/>
          </a:xfrm>
          <a:prstGeom prst="roundRect">
            <a:avLst>
              <a:gd name="adj" fmla="val 10526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786384" y="5308092"/>
            <a:ext cx="548640" cy="548640"/>
          </a:xfrm>
          <a:prstGeom prst="roundRect">
            <a:avLst>
              <a:gd name="adj" fmla="val 28000"/>
            </a:avLst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786384" y="5308092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7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2760" dirty="0"/>
          </a:p>
        </p:txBody>
      </p:sp>
      <p:sp>
        <p:nvSpPr>
          <p:cNvPr id="27" name="Text 25"/>
          <p:cNvSpPr/>
          <p:nvPr/>
        </p:nvSpPr>
        <p:spPr>
          <a:xfrm>
            <a:off x="1517904" y="5239512"/>
            <a:ext cx="32918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专用网络 CNN / RNN / Transformer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4901184" y="5257800"/>
            <a:ext cx="6449263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针对图像、序列、语言等场景设计的强大架构，引领当今 AI。</a:t>
            </a:r>
            <a:endParaRPr lang="en-US" sz="1160" dirty="0"/>
          </a:p>
        </p:txBody>
      </p:sp>
      <p:sp>
        <p:nvSpPr>
          <p:cNvPr id="29" name="Text 27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21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核心优势 · STRENGTHS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深度学习为何如此强大？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3503066" cy="3017520"/>
          </a:xfrm>
          <a:prstGeom prst="roundRect">
            <a:avLst>
              <a:gd name="adj" fmla="val 303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41248" y="175564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1907804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75564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自动特征学习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841248" y="2505456"/>
            <a:ext cx="2954426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传统机器学习依赖人工设计特征，深度学习能自动从原始数据中逐层提取特征。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这是它最革命性的能力。</a:t>
            </a:r>
            <a:endParaRPr lang="en-US" sz="1130" dirty="0"/>
          </a:p>
        </p:txBody>
      </p:sp>
      <p:sp>
        <p:nvSpPr>
          <p:cNvPr id="13" name="Shape 10"/>
          <p:cNvSpPr/>
          <p:nvPr/>
        </p:nvSpPr>
        <p:spPr>
          <a:xfrm>
            <a:off x="4344314" y="1481328"/>
            <a:ext cx="3503066" cy="3017520"/>
          </a:xfrm>
          <a:prstGeom prst="roundRect">
            <a:avLst>
              <a:gd name="adj" fmla="val 3030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4618634" y="1755648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91" y="1907804"/>
            <a:ext cx="280904" cy="280904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368442" y="175564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层次化表示</a:t>
            </a:r>
            <a:endParaRPr lang="en-US" sz="1400" dirty="0"/>
          </a:p>
        </p:txBody>
      </p:sp>
      <p:sp>
        <p:nvSpPr>
          <p:cNvPr id="17" name="Text 13"/>
          <p:cNvSpPr/>
          <p:nvPr/>
        </p:nvSpPr>
        <p:spPr>
          <a:xfrm>
            <a:off x="4618634" y="2505456"/>
            <a:ext cx="2954426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浅层学习边缘、纹理等低级特征，深层组合出物体、语义等高级抽象。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如同人脑由简到繁的认知。</a:t>
            </a:r>
            <a:endParaRPr lang="en-US" sz="1130" dirty="0"/>
          </a:p>
        </p:txBody>
      </p:sp>
      <p:sp>
        <p:nvSpPr>
          <p:cNvPr id="18" name="Shape 14"/>
          <p:cNvSpPr/>
          <p:nvPr/>
        </p:nvSpPr>
        <p:spPr>
          <a:xfrm>
            <a:off x="8121701" y="1481328"/>
            <a:ext cx="3503066" cy="3017520"/>
          </a:xfrm>
          <a:prstGeom prst="roundRect">
            <a:avLst>
              <a:gd name="adj" fmla="val 303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396021" y="175564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177" y="1907804"/>
            <a:ext cx="280904" cy="280904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9145829" y="175564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端到端学习</a:t>
            </a:r>
            <a:endParaRPr lang="en-US" sz="1400" dirty="0"/>
          </a:p>
        </p:txBody>
      </p:sp>
      <p:sp>
        <p:nvSpPr>
          <p:cNvPr id="22" name="Text 17"/>
          <p:cNvSpPr/>
          <p:nvPr/>
        </p:nvSpPr>
        <p:spPr>
          <a:xfrm>
            <a:off x="8396021" y="2505456"/>
            <a:ext cx="2954426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从输入直接到输出，省去繁琐的中间环节，整体优化。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大幅简化了系统设计流程。</a:t>
            </a:r>
            <a:endParaRPr lang="en-US" sz="1130" dirty="0"/>
          </a:p>
        </p:txBody>
      </p:sp>
      <p:sp>
        <p:nvSpPr>
          <p:cNvPr id="23" name="Text 18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4" name="Text 19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22</a:t>
            </a:r>
            <a:endParaRPr lang="en-US" sz="900" dirty="0"/>
          </a:p>
        </p:txBody>
      </p:sp>
      <p:sp>
        <p:nvSpPr>
          <p:cNvPr id="25" name="Shape 20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可解释性 · BLACK BOX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深度学习的“黑箱”难题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4937760" cy="4809744"/>
          </a:xfrm>
          <a:prstGeom prst="roundRect">
            <a:avLst>
              <a:gd name="adj" fmla="val 1901"/>
            </a:avLst>
          </a:prstGeom>
          <a:solidFill>
            <a:srgbClr val="0A2326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73936"/>
            <a:ext cx="548640" cy="329184"/>
          </a:xfrm>
          <a:prstGeom prst="roundRect">
            <a:avLst>
              <a:gd name="adj" fmla="val 19444"/>
            </a:avLst>
          </a:prstGeom>
          <a:solidFill>
            <a:srgbClr val="0E8C8C"/>
          </a:solidFill>
          <a:ln/>
        </p:spPr>
      </p:sp>
      <p:sp>
        <p:nvSpPr>
          <p:cNvPr id="10" name="Text 8"/>
          <p:cNvSpPr/>
          <p:nvPr/>
        </p:nvSpPr>
        <p:spPr>
          <a:xfrm>
            <a:off x="859536" y="1773936"/>
            <a:ext cx="5486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思考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4626864" y="1755648"/>
            <a:ext cx="585216" cy="585216"/>
          </a:xfrm>
          <a:prstGeom prst="ellipse">
            <a:avLst/>
          </a:prstGeom>
          <a:solidFill>
            <a:srgbClr val="0A6E70"/>
          </a:solidFill>
          <a:ln/>
        </p:spPr>
      </p:sp>
      <p:pic>
        <p:nvPicPr>
          <p:cNvPr id="1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9020" y="1907804"/>
            <a:ext cx="280904" cy="280904"/>
          </a:xfrm>
          <a:prstGeom prst="rect">
            <a:avLst/>
          </a:prstGeom>
        </p:spPr>
      </p:pic>
      <p:sp>
        <p:nvSpPr>
          <p:cNvPr id="13" name="Text 10"/>
          <p:cNvSpPr/>
          <p:nvPr/>
        </p:nvSpPr>
        <p:spPr>
          <a:xfrm>
            <a:off x="859536" y="2267712"/>
            <a:ext cx="4352544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我们知道它有效，却不知它为何有效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859536" y="2944368"/>
            <a:ext cx="4352544" cy="3182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50"/>
              </a:lnSpc>
              <a:buNone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深度神经网络可能包含数十亿个参数，其内部的决策过程极其复杂，人类难以直观理解模型“为什么”做出某个判断。这种特性被称为“黑箱”问题。</a:t>
            </a:r>
            <a:endParaRPr lang="en-US" sz="1200" dirty="0"/>
          </a:p>
          <a:p>
            <a:pPr indent="0" marL="0">
              <a:lnSpc>
                <a:spcPts val="1850"/>
              </a:lnSpc>
              <a:buNone/>
            </a:pPr>
            <a:endParaRPr lang="en-US" sz="1200" dirty="0"/>
          </a:p>
          <a:p>
            <a:pPr indent="0" marL="0">
              <a:lnSpc>
                <a:spcPts val="1850"/>
              </a:lnSpc>
              <a:buNone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在医疗诊断、金融信贷、司法等高风险领域，无法解释的决策可能带来严重的信任与责任问题。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5815584" y="1481328"/>
            <a:ext cx="5809183" cy="1456944"/>
          </a:xfrm>
          <a:prstGeom prst="roundRect">
            <a:avLst>
              <a:gd name="adj" fmla="val 627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6053328" y="1944624"/>
            <a:ext cx="530352" cy="530352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20" y="2082516"/>
            <a:ext cx="254569" cy="254569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6693408" y="1645920"/>
            <a:ext cx="4675327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问题所在</a:t>
            </a:r>
            <a:endParaRPr lang="en-US" sz="1300" dirty="0"/>
          </a:p>
        </p:txBody>
      </p:sp>
      <p:sp>
        <p:nvSpPr>
          <p:cNvPr id="19" name="Text 15"/>
          <p:cNvSpPr/>
          <p:nvPr/>
        </p:nvSpPr>
        <p:spPr>
          <a:xfrm>
            <a:off x="6693408" y="2011680"/>
            <a:ext cx="4675327" cy="7985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模型给出结果，却给不出令人信服的理由，难以审查与纠错。</a:t>
            </a:r>
            <a:endParaRPr lang="en-US" sz="1100" dirty="0"/>
          </a:p>
        </p:txBody>
      </p:sp>
      <p:sp>
        <p:nvSpPr>
          <p:cNvPr id="20" name="Shape 16"/>
          <p:cNvSpPr/>
          <p:nvPr/>
        </p:nvSpPr>
        <p:spPr>
          <a:xfrm>
            <a:off x="5815584" y="3157728"/>
            <a:ext cx="5809183" cy="1456944"/>
          </a:xfrm>
          <a:prstGeom prst="roundRect">
            <a:avLst>
              <a:gd name="adj" fmla="val 6276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1" name="Shape 17"/>
          <p:cNvSpPr/>
          <p:nvPr/>
        </p:nvSpPr>
        <p:spPr>
          <a:xfrm>
            <a:off x="6053328" y="3621024"/>
            <a:ext cx="530352" cy="530352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20" y="3758916"/>
            <a:ext cx="254569" cy="254569"/>
          </a:xfrm>
          <a:prstGeom prst="rect">
            <a:avLst/>
          </a:prstGeom>
        </p:spPr>
      </p:pic>
      <p:sp>
        <p:nvSpPr>
          <p:cNvPr id="23" name="Text 18"/>
          <p:cNvSpPr/>
          <p:nvPr/>
        </p:nvSpPr>
        <p:spPr>
          <a:xfrm>
            <a:off x="6693408" y="3322320"/>
            <a:ext cx="4675327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现实风险</a:t>
            </a:r>
            <a:endParaRPr lang="en-US" sz="1300" dirty="0"/>
          </a:p>
        </p:txBody>
      </p:sp>
      <p:sp>
        <p:nvSpPr>
          <p:cNvPr id="24" name="Text 19"/>
          <p:cNvSpPr/>
          <p:nvPr/>
        </p:nvSpPr>
        <p:spPr>
          <a:xfrm>
            <a:off x="6693408" y="3688080"/>
            <a:ext cx="4675327" cy="7985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可能隐藏数据偏见，导致不公平且难以察觉的决策。</a:t>
            </a:r>
            <a:endParaRPr lang="en-US" sz="1100" dirty="0"/>
          </a:p>
        </p:txBody>
      </p:sp>
      <p:sp>
        <p:nvSpPr>
          <p:cNvPr id="25" name="Shape 20"/>
          <p:cNvSpPr/>
          <p:nvPr/>
        </p:nvSpPr>
        <p:spPr>
          <a:xfrm>
            <a:off x="5815584" y="4834128"/>
            <a:ext cx="5809183" cy="1456944"/>
          </a:xfrm>
          <a:prstGeom prst="roundRect">
            <a:avLst>
              <a:gd name="adj" fmla="val 627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6" name="Shape 21"/>
          <p:cNvSpPr/>
          <p:nvPr/>
        </p:nvSpPr>
        <p:spPr>
          <a:xfrm>
            <a:off x="6053328" y="5297424"/>
            <a:ext cx="530352" cy="530352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220" y="5435316"/>
            <a:ext cx="254569" cy="254569"/>
          </a:xfrm>
          <a:prstGeom prst="rect">
            <a:avLst/>
          </a:prstGeom>
        </p:spPr>
      </p:pic>
      <p:sp>
        <p:nvSpPr>
          <p:cNvPr id="28" name="Text 22"/>
          <p:cNvSpPr/>
          <p:nvPr/>
        </p:nvSpPr>
        <p:spPr>
          <a:xfrm>
            <a:off x="6693408" y="4998720"/>
            <a:ext cx="4675327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应对方向</a:t>
            </a:r>
            <a:endParaRPr lang="en-US" sz="1300" dirty="0"/>
          </a:p>
        </p:txBody>
      </p:sp>
      <p:sp>
        <p:nvSpPr>
          <p:cNvPr id="29" name="Text 23"/>
          <p:cNvSpPr/>
          <p:nvPr/>
        </p:nvSpPr>
        <p:spPr>
          <a:xfrm>
            <a:off x="6693408" y="5364480"/>
            <a:ext cx="4675327" cy="7985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发展“可解释 AI（XAI）”，让模型的决策过程透明、可追溯。</a:t>
            </a:r>
            <a:endParaRPr lang="en-US" sz="1100" dirty="0"/>
          </a:p>
        </p:txBody>
      </p:sp>
      <p:sp>
        <p:nvSpPr>
          <p:cNvPr id="30" name="Text 24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31" name="Text 25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23</a:t>
            </a:r>
            <a:endParaRPr lang="en-US" sz="900" dirty="0"/>
          </a:p>
        </p:txBody>
      </p:sp>
      <p:sp>
        <p:nvSpPr>
          <p:cNvPr id="32" name="Shape 26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网络结构 · STRUCTURE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揭秘神经网络：三层结构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11057839" cy="1280160"/>
          </a:xfrm>
          <a:prstGeom prst="roundRect">
            <a:avLst>
              <a:gd name="adj" fmla="val 7143"/>
            </a:avLst>
          </a:prstGeom>
          <a:solidFill>
            <a:srgbClr val="E6F4F3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55648"/>
            <a:ext cx="91440" cy="731520"/>
          </a:xfrm>
          <a:prstGeom prst="roundRect">
            <a:avLst>
              <a:gd name="adj" fmla="val 50000"/>
            </a:avLst>
          </a:prstGeom>
          <a:solidFill>
            <a:srgbClr val="0E8C8C"/>
          </a:solidFill>
          <a:ln/>
        </p:spPr>
      </p:sp>
      <p:sp>
        <p:nvSpPr>
          <p:cNvPr id="10" name="Text 8"/>
          <p:cNvSpPr/>
          <p:nvPr/>
        </p:nvSpPr>
        <p:spPr>
          <a:xfrm>
            <a:off x="1097280" y="1719072"/>
            <a:ext cx="1005199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0A6E7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人工神经网络（ANN）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1097280" y="2231136"/>
            <a:ext cx="9960559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900"/>
              </a:lnSpc>
              <a:buNone/>
            </a:pPr>
            <a:r>
              <a:rPr lang="en-US" sz="13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神经网络受人脑启发，由大量“神经元”分层连接而成。信息从输入层进入，经隐藏层层层加工，最终从输出层给出结果。层与层之间由“权重”连接，通过训练不断调整。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66928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822960" y="3291840"/>
            <a:ext cx="548640" cy="54864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606" y="3434486"/>
            <a:ext cx="263347" cy="263347"/>
          </a:xfrm>
          <a:prstGeom prst="rect">
            <a:avLst/>
          </a:prstGeom>
        </p:spPr>
      </p:pic>
      <p:sp>
        <p:nvSpPr>
          <p:cNvPr id="15" name="Text 12"/>
          <p:cNvSpPr/>
          <p:nvPr/>
        </p:nvSpPr>
        <p:spPr>
          <a:xfrm>
            <a:off x="822960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输入层</a:t>
            </a:r>
            <a:endParaRPr lang="en-US" sz="1350" dirty="0"/>
          </a:p>
        </p:txBody>
      </p:sp>
      <p:sp>
        <p:nvSpPr>
          <p:cNvPr id="16" name="Text 13"/>
          <p:cNvSpPr/>
          <p:nvPr/>
        </p:nvSpPr>
        <p:spPr>
          <a:xfrm>
            <a:off x="822960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接收原始数据，如图像的像素、文本的词向量。</a:t>
            </a:r>
            <a:endParaRPr lang="en-US" sz="1120" dirty="0"/>
          </a:p>
        </p:txBody>
      </p:sp>
      <p:sp>
        <p:nvSpPr>
          <p:cNvPr id="17" name="Shape 14"/>
          <p:cNvSpPr/>
          <p:nvPr/>
        </p:nvSpPr>
        <p:spPr>
          <a:xfrm>
            <a:off x="4344314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4600346" y="3291840"/>
            <a:ext cx="548640" cy="548640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993" y="3434486"/>
            <a:ext cx="263347" cy="263347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4600346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隐藏层</a:t>
            </a:r>
            <a:endParaRPr lang="en-US" sz="1350" dirty="0"/>
          </a:p>
        </p:txBody>
      </p:sp>
      <p:sp>
        <p:nvSpPr>
          <p:cNvPr id="21" name="Text 17"/>
          <p:cNvSpPr/>
          <p:nvPr/>
        </p:nvSpPr>
        <p:spPr>
          <a:xfrm>
            <a:off x="4600346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逐层提取与组合特征，层数越多，网络越“深”。</a:t>
            </a:r>
            <a:endParaRPr lang="en-US" sz="1120" dirty="0"/>
          </a:p>
        </p:txBody>
      </p:sp>
      <p:sp>
        <p:nvSpPr>
          <p:cNvPr id="22" name="Shape 18"/>
          <p:cNvSpPr/>
          <p:nvPr/>
        </p:nvSpPr>
        <p:spPr>
          <a:xfrm>
            <a:off x="8121701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377733" y="3291840"/>
            <a:ext cx="548640" cy="54864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0379" y="3434486"/>
            <a:ext cx="263347" cy="263347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8377733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输出层</a:t>
            </a:r>
            <a:endParaRPr lang="en-US" sz="1350" dirty="0"/>
          </a:p>
        </p:txBody>
      </p:sp>
      <p:sp>
        <p:nvSpPr>
          <p:cNvPr id="26" name="Text 21"/>
          <p:cNvSpPr/>
          <p:nvPr/>
        </p:nvSpPr>
        <p:spPr>
          <a:xfrm>
            <a:off x="8377733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给出最终结果，如类别标签或预测数值。</a:t>
            </a:r>
            <a:endParaRPr lang="en-US" sz="1120" dirty="0"/>
          </a:p>
        </p:txBody>
      </p:sp>
      <p:sp>
        <p:nvSpPr>
          <p:cNvPr id="27" name="Text 22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8" name="Text 23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24</a:t>
            </a:r>
            <a:endParaRPr lang="en-US" sz="900" dirty="0"/>
          </a:p>
        </p:txBody>
      </p:sp>
      <p:sp>
        <p:nvSpPr>
          <p:cNvPr id="29" name="Shape 24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本章导览 · CONTENTS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本章内容结构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36192"/>
            <a:ext cx="5391760" cy="9144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04672" y="1709928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804672" y="1709928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2852" dirty="0"/>
          </a:p>
        </p:txBody>
      </p:sp>
      <p:sp>
        <p:nvSpPr>
          <p:cNvPr id="11" name="Text 9"/>
          <p:cNvSpPr/>
          <p:nvPr/>
        </p:nvSpPr>
        <p:spPr>
          <a:xfrm>
            <a:off x="1536192" y="1682496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数据：智能的基石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1536192" y="2048256"/>
            <a:ext cx="4221328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范式转变、数据类型与质量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6233008" y="1536192"/>
            <a:ext cx="5391760" cy="9144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6470752" y="1709928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470752" y="1709928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2852" dirty="0"/>
          </a:p>
        </p:txBody>
      </p:sp>
      <p:sp>
        <p:nvSpPr>
          <p:cNvPr id="16" name="Text 14"/>
          <p:cNvSpPr/>
          <p:nvPr/>
        </p:nvSpPr>
        <p:spPr>
          <a:xfrm>
            <a:off x="7202272" y="1682496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算法：智能的引擎</a:t>
            </a:r>
            <a:endParaRPr lang="en-US" sz="1450" dirty="0"/>
          </a:p>
        </p:txBody>
      </p:sp>
      <p:sp>
        <p:nvSpPr>
          <p:cNvPr id="17" name="Text 15"/>
          <p:cNvSpPr/>
          <p:nvPr/>
        </p:nvSpPr>
        <p:spPr>
          <a:xfrm>
            <a:off x="7202272" y="2048256"/>
            <a:ext cx="4221328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规则驱动与数据驱动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566928" y="2688336"/>
            <a:ext cx="5391760" cy="9144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804672" y="2862072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804672" y="2862072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2852" dirty="0"/>
          </a:p>
        </p:txBody>
      </p:sp>
      <p:sp>
        <p:nvSpPr>
          <p:cNvPr id="21" name="Text 19"/>
          <p:cNvSpPr/>
          <p:nvPr/>
        </p:nvSpPr>
        <p:spPr>
          <a:xfrm>
            <a:off x="1536192" y="2834640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机器学习</a:t>
            </a:r>
            <a:endParaRPr lang="en-US" sz="1450" dirty="0"/>
          </a:p>
        </p:txBody>
      </p:sp>
      <p:sp>
        <p:nvSpPr>
          <p:cNvPr id="22" name="Text 20"/>
          <p:cNvSpPr/>
          <p:nvPr/>
        </p:nvSpPr>
        <p:spPr>
          <a:xfrm>
            <a:off x="1536192" y="3200400"/>
            <a:ext cx="4221328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监督 / 无监督 / 强化学习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6233008" y="2688336"/>
            <a:ext cx="5391760" cy="9144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6470752" y="2862072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6470752" y="2862072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2852" dirty="0"/>
          </a:p>
        </p:txBody>
      </p:sp>
      <p:sp>
        <p:nvSpPr>
          <p:cNvPr id="26" name="Text 24"/>
          <p:cNvSpPr/>
          <p:nvPr/>
        </p:nvSpPr>
        <p:spPr>
          <a:xfrm>
            <a:off x="7202272" y="2834640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深度学习</a:t>
            </a:r>
            <a:endParaRPr lang="en-US" sz="1450" dirty="0"/>
          </a:p>
        </p:txBody>
      </p:sp>
      <p:sp>
        <p:nvSpPr>
          <p:cNvPr id="27" name="Text 25"/>
          <p:cNvSpPr/>
          <p:nvPr/>
        </p:nvSpPr>
        <p:spPr>
          <a:xfrm>
            <a:off x="7202272" y="3200400"/>
            <a:ext cx="4221328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神经网络与特征学习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900" dirty="0"/>
          </a:p>
        </p:txBody>
      </p:sp>
      <p:sp>
        <p:nvSpPr>
          <p:cNvPr id="30" name="Shape 2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典型网络 · ARCHITECTURES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深度学习的四大典型网络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针对不同的数据与任务，研究者设计出各具特色的网络架构。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21284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36500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卷积神经网络 CNN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擅长处理图像，通过卷积捕捉局部特征，是计算机视觉的主力。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623300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2212848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484" y="236500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5713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循环神经网络 RNN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650732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擅长处理序列数据，能记忆上文，适用于语音与文本。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56692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41248" y="3886200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04" y="4038356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59105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Transformer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4124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基于注意力机制并行处理，是当今大语言模型的基石。</a:t>
            </a:r>
            <a:endParaRPr lang="en-US" sz="1130" dirty="0"/>
          </a:p>
        </p:txBody>
      </p:sp>
      <p:sp>
        <p:nvSpPr>
          <p:cNvPr id="24" name="Shape 19"/>
          <p:cNvSpPr/>
          <p:nvPr/>
        </p:nvSpPr>
        <p:spPr>
          <a:xfrm>
            <a:off x="623300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6507328" y="3886200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484" y="4038356"/>
            <a:ext cx="280904" cy="280904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725713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生成对抗网络 GAN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650732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让两个网络相互博弈，能生成逼真的图像与内容。</a:t>
            </a:r>
            <a:endParaRPr lang="en-US" sz="1130" dirty="0"/>
          </a:p>
        </p:txBody>
      </p:sp>
      <p:sp>
        <p:nvSpPr>
          <p:cNvPr id="29" name="Text 23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30" name="Text 24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25</a:t>
            </a:r>
            <a:endParaRPr lang="en-US" sz="900" dirty="0"/>
          </a:p>
        </p:txBody>
      </p:sp>
      <p:sp>
        <p:nvSpPr>
          <p:cNvPr id="31" name="Shape 25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概念之辨 · ML VS DL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机器学习 vs 深度学习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117440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566928" y="1481328"/>
            <a:ext cx="5117440" cy="786384"/>
          </a:xfrm>
          <a:prstGeom prst="roundRect">
            <a:avLst>
              <a:gd name="adj" fmla="val 11628"/>
            </a:avLst>
          </a:prstGeom>
          <a:solidFill>
            <a:srgbClr val="0E8C8C"/>
          </a:solidFill>
          <a:ln/>
        </p:spPr>
      </p:sp>
      <p:sp>
        <p:nvSpPr>
          <p:cNvPr id="10" name="Shape 8"/>
          <p:cNvSpPr/>
          <p:nvPr/>
        </p:nvSpPr>
        <p:spPr>
          <a:xfrm>
            <a:off x="566928" y="2084832"/>
            <a:ext cx="5117440" cy="182880"/>
          </a:xfrm>
          <a:prstGeom prst="rect">
            <a:avLst/>
          </a:prstGeom>
          <a:solidFill>
            <a:srgbClr val="0E8C8C"/>
          </a:solidFill>
          <a:ln/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" y="1700784"/>
            <a:ext cx="365760" cy="365760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371600" y="1627632"/>
            <a:ext cx="411160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传统机器学习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877824" y="2505456"/>
            <a:ext cx="4495648" cy="3621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依赖人工设计特征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需要专家提取有效的特征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模型相对简单，可解释性较好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在小数据上也能表现良好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如：决策树、SVM、逻辑回归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6507328" y="1481328"/>
            <a:ext cx="5117440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1481328"/>
            <a:ext cx="5117440" cy="786384"/>
          </a:xfrm>
          <a:prstGeom prst="roundRect">
            <a:avLst>
              <a:gd name="adj" fmla="val 11628"/>
            </a:avLst>
          </a:prstGeom>
          <a:solidFill>
            <a:srgbClr val="0A6E70"/>
          </a:solidFill>
          <a:ln/>
        </p:spPr>
      </p:sp>
      <p:sp>
        <p:nvSpPr>
          <p:cNvPr id="16" name="Shape 13"/>
          <p:cNvSpPr/>
          <p:nvPr/>
        </p:nvSpPr>
        <p:spPr>
          <a:xfrm>
            <a:off x="6507328" y="2084832"/>
            <a:ext cx="5117440" cy="182880"/>
          </a:xfrm>
          <a:prstGeom prst="rect">
            <a:avLst/>
          </a:prstGeom>
          <a:solidFill>
            <a:srgbClr val="0A6E70"/>
          </a:solidFill>
          <a:ln/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8224" y="1700784"/>
            <a:ext cx="365760" cy="365760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7312000" y="1627632"/>
            <a:ext cx="411160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深度学习</a:t>
            </a:r>
            <a:endParaRPr lang="en-US" sz="1600" dirty="0"/>
          </a:p>
        </p:txBody>
      </p:sp>
      <p:sp>
        <p:nvSpPr>
          <p:cNvPr id="19" name="Text 15"/>
          <p:cNvSpPr/>
          <p:nvPr/>
        </p:nvSpPr>
        <p:spPr>
          <a:xfrm>
            <a:off x="6818224" y="2505456"/>
            <a:ext cx="4495648" cy="3621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自动学习特征，端到端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从原始数据中逐层提取特征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模型复杂、能力强，可解释性弱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数据越多、算力越强越出色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如：CNN、RNN、Transformer</a:t>
            </a:r>
            <a:endParaRPr lang="en-US" sz="1150" dirty="0"/>
          </a:p>
        </p:txBody>
      </p:sp>
      <p:sp>
        <p:nvSpPr>
          <p:cNvPr id="20" name="Shape 16"/>
          <p:cNvSpPr/>
          <p:nvPr/>
        </p:nvSpPr>
        <p:spPr>
          <a:xfrm>
            <a:off x="5711800" y="3502152"/>
            <a:ext cx="768096" cy="768096"/>
          </a:xfrm>
          <a:prstGeom prst="ellipse">
            <a:avLst/>
          </a:prstGeom>
          <a:solidFill>
            <a:srgbClr val="0A2326"/>
          </a:solidFill>
          <a:ln/>
          <a:effectLst>
            <a:outerShdw sx="100000" sy="100000" kx="0" ky="0" algn="bl" rotWithShape="0" blurRad="177800" dist="63500" dir="5400000">
              <a:srgbClr val="000000">
                <a:alpha val="30000"/>
              </a:srgbClr>
            </a:outerShdw>
          </a:effectLst>
        </p:spPr>
      </p:sp>
      <p:sp>
        <p:nvSpPr>
          <p:cNvPr id="21" name="Text 17"/>
          <p:cNvSpPr/>
          <p:nvPr/>
        </p:nvSpPr>
        <p:spPr>
          <a:xfrm>
            <a:off x="5711800" y="3502152"/>
            <a:ext cx="768096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VS</a:t>
            </a:r>
            <a:endParaRPr lang="en-US" sz="1800" dirty="0"/>
          </a:p>
        </p:txBody>
      </p:sp>
      <p:sp>
        <p:nvSpPr>
          <p:cNvPr id="22" name="Text 18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3" name="Text 19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26</a:t>
            </a:r>
            <a:endParaRPr lang="en-US" sz="900" dirty="0"/>
          </a:p>
        </p:txBody>
      </p:sp>
      <p:sp>
        <p:nvSpPr>
          <p:cNvPr id="24" name="Shape 20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拓展阅读 · FURTHER READING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拓展阅读与延伸思考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539176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22960" y="1755648"/>
            <a:ext cx="548640" cy="54864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606" y="1898294"/>
            <a:ext cx="263347" cy="263347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499616" y="1719072"/>
            <a:ext cx="383728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《数据之美》</a:t>
            </a:r>
            <a:endParaRPr lang="en-US" sz="1350" dirty="0"/>
          </a:p>
        </p:txBody>
      </p:sp>
      <p:sp>
        <p:nvSpPr>
          <p:cNvPr id="12" name="Shape 9"/>
          <p:cNvSpPr/>
          <p:nvPr/>
        </p:nvSpPr>
        <p:spPr>
          <a:xfrm>
            <a:off x="5208880" y="1755648"/>
            <a:ext cx="512064" cy="274320"/>
          </a:xfrm>
          <a:prstGeom prst="roundRect">
            <a:avLst>
              <a:gd name="adj" fmla="val 20000"/>
            </a:avLst>
          </a:prstGeom>
          <a:solidFill>
            <a:srgbClr val="CFEAE8"/>
          </a:solidFill>
          <a:ln/>
        </p:spPr>
      </p:sp>
      <p:sp>
        <p:nvSpPr>
          <p:cNvPr id="13" name="Text 10"/>
          <p:cNvSpPr/>
          <p:nvPr/>
        </p:nvSpPr>
        <p:spPr>
          <a:xfrm>
            <a:off x="5208880" y="1755648"/>
            <a:ext cx="51206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A6E7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科普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1499616" y="2194560"/>
            <a:ext cx="4221328" cy="5852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理解数据如何被采集、清洗与转化为洞察，体会“数据驱动”的思维方式。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6233008" y="1517904"/>
            <a:ext cx="539176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6489040" y="1755648"/>
            <a:ext cx="548640" cy="548640"/>
          </a:xfrm>
          <a:prstGeom prst="ellipse">
            <a:avLst/>
          </a:prstGeom>
          <a:solidFill>
            <a:srgbClr val="E89A2B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686" y="1898294"/>
            <a:ext cx="263347" cy="263347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7165696" y="1719072"/>
            <a:ext cx="383728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动手实践：垃圾分类小模型</a:t>
            </a:r>
            <a:endParaRPr lang="en-US" sz="1350" dirty="0"/>
          </a:p>
        </p:txBody>
      </p:sp>
      <p:sp>
        <p:nvSpPr>
          <p:cNvPr id="19" name="Shape 15"/>
          <p:cNvSpPr/>
          <p:nvPr/>
        </p:nvSpPr>
        <p:spPr>
          <a:xfrm>
            <a:off x="10874959" y="1755648"/>
            <a:ext cx="512064" cy="274320"/>
          </a:xfrm>
          <a:prstGeom prst="roundRect">
            <a:avLst>
              <a:gd name="adj" fmla="val 20000"/>
            </a:avLst>
          </a:prstGeom>
          <a:solidFill>
            <a:srgbClr val="CFEAE8"/>
          </a:solidFill>
          <a:ln/>
        </p:spPr>
      </p:sp>
      <p:sp>
        <p:nvSpPr>
          <p:cNvPr id="20" name="Text 16"/>
          <p:cNvSpPr/>
          <p:nvPr/>
        </p:nvSpPr>
        <p:spPr>
          <a:xfrm>
            <a:off x="10874959" y="1755648"/>
            <a:ext cx="51206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A6E7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实践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7165696" y="2194560"/>
            <a:ext cx="4221328" cy="5852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使用开源数据集与工具，亲手训练一个图像分类模型，体验机器学习五步流程。</a:t>
            </a:r>
            <a:endParaRPr lang="en-US" sz="1100" dirty="0"/>
          </a:p>
        </p:txBody>
      </p:sp>
      <p:sp>
        <p:nvSpPr>
          <p:cNvPr id="22" name="Shape 18"/>
          <p:cNvSpPr/>
          <p:nvPr/>
        </p:nvSpPr>
        <p:spPr>
          <a:xfrm>
            <a:off x="566928" y="3127248"/>
            <a:ext cx="539176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22960" y="3364992"/>
            <a:ext cx="548640" cy="54864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606" y="3507638"/>
            <a:ext cx="263347" cy="263347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1499616" y="3328416"/>
            <a:ext cx="383728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可解释 AI 前沿</a:t>
            </a:r>
            <a:endParaRPr lang="en-US" sz="1350" dirty="0"/>
          </a:p>
        </p:txBody>
      </p:sp>
      <p:sp>
        <p:nvSpPr>
          <p:cNvPr id="26" name="Shape 21"/>
          <p:cNvSpPr/>
          <p:nvPr/>
        </p:nvSpPr>
        <p:spPr>
          <a:xfrm>
            <a:off x="5208880" y="3364992"/>
            <a:ext cx="512064" cy="274320"/>
          </a:xfrm>
          <a:prstGeom prst="roundRect">
            <a:avLst>
              <a:gd name="adj" fmla="val 20000"/>
            </a:avLst>
          </a:prstGeom>
          <a:solidFill>
            <a:srgbClr val="CFEAE8"/>
          </a:solidFill>
          <a:ln/>
        </p:spPr>
      </p:sp>
      <p:sp>
        <p:nvSpPr>
          <p:cNvPr id="27" name="Text 22"/>
          <p:cNvSpPr/>
          <p:nvPr/>
        </p:nvSpPr>
        <p:spPr>
          <a:xfrm>
            <a:off x="5208880" y="3364992"/>
            <a:ext cx="51206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A6E7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前沿</a:t>
            </a:r>
            <a:endParaRPr lang="en-US" sz="900" dirty="0"/>
          </a:p>
        </p:txBody>
      </p:sp>
      <p:sp>
        <p:nvSpPr>
          <p:cNvPr id="28" name="Text 23"/>
          <p:cNvSpPr/>
          <p:nvPr/>
        </p:nvSpPr>
        <p:spPr>
          <a:xfrm>
            <a:off x="1499616" y="3803904"/>
            <a:ext cx="4221328" cy="5852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了解 SHAP、LIME 等可解释性工具，看研究者如何“打开”深度学习黑箱。</a:t>
            </a:r>
            <a:endParaRPr lang="en-US" sz="1100" dirty="0"/>
          </a:p>
        </p:txBody>
      </p:sp>
      <p:sp>
        <p:nvSpPr>
          <p:cNvPr id="29" name="Shape 24"/>
          <p:cNvSpPr/>
          <p:nvPr/>
        </p:nvSpPr>
        <p:spPr>
          <a:xfrm>
            <a:off x="6233008" y="3127248"/>
            <a:ext cx="539176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0" name="Shape 25"/>
          <p:cNvSpPr/>
          <p:nvPr/>
        </p:nvSpPr>
        <p:spPr>
          <a:xfrm>
            <a:off x="6489040" y="3364992"/>
            <a:ext cx="548640" cy="548640"/>
          </a:xfrm>
          <a:prstGeom prst="ellipse">
            <a:avLst/>
          </a:prstGeom>
          <a:solidFill>
            <a:srgbClr val="E89A2B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1686" y="3507638"/>
            <a:ext cx="263347" cy="263347"/>
          </a:xfrm>
          <a:prstGeom prst="rect">
            <a:avLst/>
          </a:prstGeom>
        </p:spPr>
      </p:pic>
      <p:sp>
        <p:nvSpPr>
          <p:cNvPr id="32" name="Text 26"/>
          <p:cNvSpPr/>
          <p:nvPr/>
        </p:nvSpPr>
        <p:spPr>
          <a:xfrm>
            <a:off x="7165696" y="3328416"/>
            <a:ext cx="383728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数据偏见与算法公平</a:t>
            </a:r>
            <a:endParaRPr lang="en-US" sz="1350" dirty="0"/>
          </a:p>
        </p:txBody>
      </p:sp>
      <p:sp>
        <p:nvSpPr>
          <p:cNvPr id="33" name="Shape 27"/>
          <p:cNvSpPr/>
          <p:nvPr/>
        </p:nvSpPr>
        <p:spPr>
          <a:xfrm>
            <a:off x="10874959" y="3364992"/>
            <a:ext cx="512064" cy="274320"/>
          </a:xfrm>
          <a:prstGeom prst="roundRect">
            <a:avLst>
              <a:gd name="adj" fmla="val 20000"/>
            </a:avLst>
          </a:prstGeom>
          <a:solidFill>
            <a:srgbClr val="CFEAE8"/>
          </a:solidFill>
          <a:ln/>
        </p:spPr>
      </p:sp>
      <p:sp>
        <p:nvSpPr>
          <p:cNvPr id="34" name="Text 28"/>
          <p:cNvSpPr/>
          <p:nvPr/>
        </p:nvSpPr>
        <p:spPr>
          <a:xfrm>
            <a:off x="10874959" y="3364992"/>
            <a:ext cx="51206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A6E7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思辨</a:t>
            </a:r>
            <a:endParaRPr lang="en-US" sz="900" dirty="0"/>
          </a:p>
        </p:txBody>
      </p:sp>
      <p:sp>
        <p:nvSpPr>
          <p:cNvPr id="35" name="Text 29"/>
          <p:cNvSpPr/>
          <p:nvPr/>
        </p:nvSpPr>
        <p:spPr>
          <a:xfrm>
            <a:off x="7165696" y="3803904"/>
            <a:ext cx="4221328" cy="5852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当训练数据本身存在偏见，模型会如何放大不公？我们又该如何应对？</a:t>
            </a:r>
            <a:endParaRPr lang="en-US" sz="1100" dirty="0"/>
          </a:p>
        </p:txBody>
      </p:sp>
      <p:sp>
        <p:nvSpPr>
          <p:cNvPr id="36" name="Text 30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37" name="Text 31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27</a:t>
            </a:r>
            <a:endParaRPr lang="en-US" sz="900" dirty="0"/>
          </a:p>
        </p:txBody>
      </p:sp>
      <p:sp>
        <p:nvSpPr>
          <p:cNvPr id="38" name="Shape 32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练习与思考 · EXERCISES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课后练习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3503066" cy="4736592"/>
          </a:xfrm>
          <a:prstGeom prst="roundRect">
            <a:avLst>
              <a:gd name="adj" fmla="val 261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04672" y="1755648"/>
            <a:ext cx="512064" cy="512064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09" y="1888785"/>
            <a:ext cx="245791" cy="245791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435608" y="1737360"/>
            <a:ext cx="249722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一、概念辨析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822960" y="2359152"/>
            <a:ext cx="2991002" cy="37307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结构化、半结构化、非结构化数据各举一例，并说明区别。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衡量数据质量的六个维度分别是什么？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用一句话说明监督学习、无监督学习、强化学习的核心区别。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4344314" y="1517904"/>
            <a:ext cx="3503066" cy="4736592"/>
          </a:xfrm>
          <a:prstGeom prst="roundRect">
            <a:avLst>
              <a:gd name="adj" fmla="val 2610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4582058" y="1755648"/>
            <a:ext cx="512064" cy="512064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195" y="1888785"/>
            <a:ext cx="245791" cy="245791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212994" y="1737360"/>
            <a:ext cx="249722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二、应用分析</a:t>
            </a:r>
            <a:endParaRPr lang="en-US" sz="1400" dirty="0"/>
          </a:p>
        </p:txBody>
      </p:sp>
      <p:sp>
        <p:nvSpPr>
          <p:cNvPr id="17" name="Text 13"/>
          <p:cNvSpPr/>
          <p:nvPr/>
        </p:nvSpPr>
        <p:spPr>
          <a:xfrm>
            <a:off x="4600346" y="2359152"/>
            <a:ext cx="2991002" cy="37307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“预测明天气温”和“判断邮件是否垃圾”分别属于哪类任务？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请完整列出机器学习的五步流程并简述每步作用。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为“客户分群”任务选择合适的算法范式，并说明理由。</a:t>
            </a:r>
            <a:endParaRPr lang="en-US" sz="1100" dirty="0"/>
          </a:p>
        </p:txBody>
      </p:sp>
      <p:sp>
        <p:nvSpPr>
          <p:cNvPr id="18" name="Shape 14"/>
          <p:cNvSpPr/>
          <p:nvPr/>
        </p:nvSpPr>
        <p:spPr>
          <a:xfrm>
            <a:off x="8121701" y="1517904"/>
            <a:ext cx="3503066" cy="4736592"/>
          </a:xfrm>
          <a:prstGeom prst="roundRect">
            <a:avLst>
              <a:gd name="adj" fmla="val 261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359445" y="1755648"/>
            <a:ext cx="512064" cy="512064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581" y="1888785"/>
            <a:ext cx="245791" cy="245791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8990381" y="1737360"/>
            <a:ext cx="249722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三、拓展思考</a:t>
            </a:r>
            <a:endParaRPr lang="en-US" sz="1400" dirty="0"/>
          </a:p>
        </p:txBody>
      </p:sp>
      <p:sp>
        <p:nvSpPr>
          <p:cNvPr id="22" name="Text 17"/>
          <p:cNvSpPr/>
          <p:nvPr/>
        </p:nvSpPr>
        <p:spPr>
          <a:xfrm>
            <a:off x="8377733" y="2359152"/>
            <a:ext cx="2991002" cy="37307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为什么说“垃圾进，垃圾出”？数据质量对 AI 有多重要？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深度学习的“黑箱”问题在哪些场景下尤为危险？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结合生活实例，谈谈你对“数据驱动”这一思想的理解。</a:t>
            </a:r>
            <a:endParaRPr lang="en-US" sz="1100" dirty="0"/>
          </a:p>
        </p:txBody>
      </p:sp>
      <p:sp>
        <p:nvSpPr>
          <p:cNvPr id="23" name="Text 18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4" name="Text 19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28</a:t>
            </a:r>
            <a:endParaRPr lang="en-US" sz="900" dirty="0"/>
          </a:p>
        </p:txBody>
      </p:sp>
      <p:sp>
        <p:nvSpPr>
          <p:cNvPr id="25" name="Shape 20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本章小结 · SUMMARY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本章小结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5391760" cy="1280160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04672" y="1737360"/>
            <a:ext cx="530352" cy="530352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564" y="1875252"/>
            <a:ext cx="254569" cy="254569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453896" y="1719072"/>
            <a:ext cx="431276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数据是基石</a:t>
            </a:r>
            <a:endParaRPr lang="en-US" sz="1350" dirty="0"/>
          </a:p>
        </p:txBody>
      </p:sp>
      <p:sp>
        <p:nvSpPr>
          <p:cNvPr id="12" name="Text 9"/>
          <p:cNvSpPr/>
          <p:nvPr/>
        </p:nvSpPr>
        <p:spPr>
          <a:xfrm>
            <a:off x="804672" y="2304288"/>
            <a:ext cx="491627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分为结构化、非结构化与半结构化；其质量由六个维度共同决定，是智能的上限。</a:t>
            </a:r>
            <a:endParaRPr lang="en-US" sz="1080" dirty="0"/>
          </a:p>
        </p:txBody>
      </p:sp>
      <p:sp>
        <p:nvSpPr>
          <p:cNvPr id="13" name="Shape 10"/>
          <p:cNvSpPr/>
          <p:nvPr/>
        </p:nvSpPr>
        <p:spPr>
          <a:xfrm>
            <a:off x="6233008" y="1517904"/>
            <a:ext cx="5391760" cy="1280160"/>
          </a:xfrm>
          <a:prstGeom prst="roundRect">
            <a:avLst>
              <a:gd name="adj" fmla="val 7143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6470752" y="1737360"/>
            <a:ext cx="530352" cy="530352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8643" y="1875252"/>
            <a:ext cx="254569" cy="254569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7119976" y="1719072"/>
            <a:ext cx="431276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算法是引擎</a:t>
            </a:r>
            <a:endParaRPr lang="en-US" sz="1350" dirty="0"/>
          </a:p>
        </p:txBody>
      </p:sp>
      <p:sp>
        <p:nvSpPr>
          <p:cNvPr id="17" name="Text 13"/>
          <p:cNvSpPr/>
          <p:nvPr/>
        </p:nvSpPr>
        <p:spPr>
          <a:xfrm>
            <a:off x="6470752" y="2304288"/>
            <a:ext cx="491627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从规则驱动走向数据驱动，让机器从数据中自动发现规律，成为现代 AI 的核心。</a:t>
            </a:r>
            <a:endParaRPr lang="en-US" sz="1080" dirty="0"/>
          </a:p>
        </p:txBody>
      </p:sp>
      <p:sp>
        <p:nvSpPr>
          <p:cNvPr id="18" name="Shape 14"/>
          <p:cNvSpPr/>
          <p:nvPr/>
        </p:nvSpPr>
        <p:spPr>
          <a:xfrm>
            <a:off x="566928" y="3035808"/>
            <a:ext cx="5391760" cy="1280160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04672" y="3255264"/>
            <a:ext cx="530352" cy="530352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564" y="3393156"/>
            <a:ext cx="254569" cy="254569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1453896" y="3236976"/>
            <a:ext cx="431276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机器学习</a:t>
            </a:r>
            <a:endParaRPr lang="en-US" sz="1350" dirty="0"/>
          </a:p>
        </p:txBody>
      </p:sp>
      <p:sp>
        <p:nvSpPr>
          <p:cNvPr id="22" name="Text 17"/>
          <p:cNvSpPr/>
          <p:nvPr/>
        </p:nvSpPr>
        <p:spPr>
          <a:xfrm>
            <a:off x="804672" y="3822192"/>
            <a:ext cx="491627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含监督、无监督、强化三大范式，遵循数据到模型的五步流程，因任务而择其法。</a:t>
            </a:r>
            <a:endParaRPr lang="en-US" sz="1080" dirty="0"/>
          </a:p>
        </p:txBody>
      </p:sp>
      <p:sp>
        <p:nvSpPr>
          <p:cNvPr id="23" name="Shape 18"/>
          <p:cNvSpPr/>
          <p:nvPr/>
        </p:nvSpPr>
        <p:spPr>
          <a:xfrm>
            <a:off x="6233008" y="3035808"/>
            <a:ext cx="5391760" cy="1280160"/>
          </a:xfrm>
          <a:prstGeom prst="roundRect">
            <a:avLst>
              <a:gd name="adj" fmla="val 7143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6470752" y="3255264"/>
            <a:ext cx="530352" cy="530352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8643" y="3393156"/>
            <a:ext cx="254569" cy="254569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7119976" y="3236976"/>
            <a:ext cx="431276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深度学习</a:t>
            </a:r>
            <a:endParaRPr lang="en-US" sz="1350" dirty="0"/>
          </a:p>
        </p:txBody>
      </p:sp>
      <p:sp>
        <p:nvSpPr>
          <p:cNvPr id="27" name="Text 21"/>
          <p:cNvSpPr/>
          <p:nvPr/>
        </p:nvSpPr>
        <p:spPr>
          <a:xfrm>
            <a:off x="6470752" y="3822192"/>
            <a:ext cx="491627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以多层神经网络自动学习特征，能力强大，但也带来“黑箱”可解释性的新挑战。</a:t>
            </a:r>
            <a:endParaRPr lang="en-US" sz="1080" dirty="0"/>
          </a:p>
        </p:txBody>
      </p:sp>
      <p:sp>
        <p:nvSpPr>
          <p:cNvPr id="28" name="Shape 22"/>
          <p:cNvSpPr/>
          <p:nvPr/>
        </p:nvSpPr>
        <p:spPr>
          <a:xfrm>
            <a:off x="566928" y="5650992"/>
            <a:ext cx="11057839" cy="841248"/>
          </a:xfrm>
          <a:prstGeom prst="roundRect">
            <a:avLst>
              <a:gd name="adj" fmla="val 10870"/>
            </a:avLst>
          </a:prstGeom>
          <a:solidFill>
            <a:srgbClr val="0A2326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29" name="Text 23"/>
          <p:cNvSpPr/>
          <p:nvPr/>
        </p:nvSpPr>
        <p:spPr>
          <a:xfrm>
            <a:off x="841248" y="5669280"/>
            <a:ext cx="109728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结  语</a:t>
            </a:r>
            <a:endParaRPr lang="en-US" sz="1300" dirty="0"/>
          </a:p>
        </p:txBody>
      </p:sp>
      <p:sp>
        <p:nvSpPr>
          <p:cNvPr id="30" name="Text 24"/>
          <p:cNvSpPr/>
          <p:nvPr/>
        </p:nvSpPr>
        <p:spPr>
          <a:xfrm>
            <a:off x="1847088" y="5669280"/>
            <a:ext cx="9503359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80" dirty="0">
                <a:solidFill>
                  <a:srgbClr val="E8ECF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数据与算法，是支撑人工智能的两块基石。读懂它们，便读懂了智能背后的逻辑。</a:t>
            </a:r>
            <a:endParaRPr lang="en-US" sz="1180" dirty="0"/>
          </a:p>
        </p:txBody>
      </p:sp>
      <p:sp>
        <p:nvSpPr>
          <p:cNvPr id="31" name="Text 25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32" name="Text 26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29</a:t>
            </a:r>
            <a:endParaRPr lang="en-US" sz="900" dirty="0"/>
          </a:p>
        </p:txBody>
      </p:sp>
      <p:sp>
        <p:nvSpPr>
          <p:cNvPr id="33" name="Shape 27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05141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232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51416">
              <a:alpha val="82000"/>
            </a:srgbClr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rcRect l="0" r="0" t="0" b="0"/>
          <a:stretch/>
        </p:blipFill>
        <p:spPr>
          <a:xfrm>
            <a:off x="7680960" y="1554480"/>
            <a:ext cx="4023360" cy="402336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66928" y="1783080"/>
            <a:ext cx="164592" cy="164592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Text 3"/>
          <p:cNvSpPr/>
          <p:nvPr/>
        </p:nvSpPr>
        <p:spPr>
          <a:xfrm>
            <a:off x="841248" y="1673352"/>
            <a:ext cx="64008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END OF CHAPTER 03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566928" y="2148840"/>
            <a:ext cx="731520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6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夯实基石，</a:t>
            </a:r>
            <a:endParaRPr lang="en-US" sz="4000" dirty="0"/>
          </a:p>
          <a:p>
            <a:pPr indent="0" marL="0">
              <a:lnSpc>
                <a:spcPts val="46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洞见智能本源</a:t>
            </a:r>
            <a:endParaRPr lang="en-US" sz="4000" dirty="0"/>
          </a:p>
        </p:txBody>
      </p:sp>
      <p:sp>
        <p:nvSpPr>
          <p:cNvPr id="8" name="Text 5"/>
          <p:cNvSpPr/>
          <p:nvPr/>
        </p:nvSpPr>
        <p:spPr>
          <a:xfrm>
            <a:off x="566928" y="3520440"/>
            <a:ext cx="6766560" cy="1645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理解了数据与算法，</a:t>
            </a:r>
            <a:endParaRPr lang="en-US" sz="1400" dirty="0"/>
          </a:p>
          <a:p>
            <a:pPr indent="0" marL="0">
              <a:lnSpc>
                <a:spcPts val="22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接下来我们走进应用篇，看 AI 如何赋能工作与生活。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566928" y="5212080"/>
            <a:ext cx="2194560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35B6B0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566928" y="5212080"/>
            <a:ext cx="21945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第4章 · AI赋能工作</a:t>
            </a:r>
            <a:endParaRPr lang="en-US" sz="1150" dirty="0"/>
          </a:p>
        </p:txBody>
      </p:sp>
      <p:sp>
        <p:nvSpPr>
          <p:cNvPr id="11" name="Shape 8"/>
          <p:cNvSpPr/>
          <p:nvPr/>
        </p:nvSpPr>
        <p:spPr>
          <a:xfrm>
            <a:off x="2926080" y="5212080"/>
            <a:ext cx="1289304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35B6B0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2926080" y="5212080"/>
            <a:ext cx="128930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效率与创造力</a:t>
            </a:r>
            <a:endParaRPr lang="en-US" sz="1150" dirty="0"/>
          </a:p>
        </p:txBody>
      </p:sp>
      <p:sp>
        <p:nvSpPr>
          <p:cNvPr id="13" name="Shape 10"/>
          <p:cNvSpPr/>
          <p:nvPr/>
        </p:nvSpPr>
        <p:spPr>
          <a:xfrm>
            <a:off x="4379976" y="521208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35B6B0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4379976" y="521208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人机协作</a:t>
            </a:r>
            <a:endParaRPr lang="en-US" sz="1150" dirty="0"/>
          </a:p>
        </p:txBody>
      </p:sp>
      <p:sp>
        <p:nvSpPr>
          <p:cNvPr id="15" name="Text 12"/>
          <p:cNvSpPr/>
          <p:nvPr/>
        </p:nvSpPr>
        <p:spPr>
          <a:xfrm>
            <a:off x="566928" y="6400800"/>
            <a:ext cx="7315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人工智能通识教程（微课版）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5141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232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51416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0A6E70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01 / 04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数据：智能的基石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Data: The Foundation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如果说人工智能是一座大厦，数据就是它的地基。没有数据，再精巧的算法也无从学起。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从“经验驱动”到“数据驱动”的范式转变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数据的类型与质量决定智能的上限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范式转变 · PARADIGM SHIFT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从经验驱动到数据驱动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92224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1692" y="1944380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传统：经验驱动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877824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Experience-driven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877824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依靠专家的经验与规则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由人总结规律，编写明确的处理逻辑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面对复杂、多变的问题时，规则迅速膨胀且难以维护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处理图像、语音等非结构化数据时力不从心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6251296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0A2326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43904" y="1792224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060" y="1944380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75424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现代：数据驱动</a:t>
            </a:r>
            <a:endParaRPr lang="en-US" sz="1600" dirty="0"/>
          </a:p>
        </p:txBody>
      </p:sp>
      <p:sp>
        <p:nvSpPr>
          <p:cNvPr id="18" name="Text 14"/>
          <p:cNvSpPr/>
          <p:nvPr/>
        </p:nvSpPr>
        <p:spPr>
          <a:xfrm>
            <a:off x="6562192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Data-driven</a:t>
            </a:r>
            <a:endParaRPr lang="en-US" sz="1150" dirty="0"/>
          </a:p>
        </p:txBody>
      </p:sp>
      <p:sp>
        <p:nvSpPr>
          <p:cNvPr id="19" name="Text 15"/>
          <p:cNvSpPr/>
          <p:nvPr/>
        </p:nvSpPr>
        <p:spPr>
          <a:xfrm>
            <a:off x="6562192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让机器从海量数据中自动学习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不再人工编写规则，而是从样本中归纳规律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数据越多、越优质，模型表现越好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擅长处理图像、语音、文本等复杂数据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35B6B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这正是当代 AI 突破的关键</a:t>
            </a:r>
            <a:endParaRPr lang="en-US" sz="1200" dirty="0"/>
          </a:p>
        </p:txBody>
      </p:sp>
      <p:sp>
        <p:nvSpPr>
          <p:cNvPr id="20" name="Text 1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900" dirty="0"/>
          </a:p>
        </p:txBody>
      </p:sp>
      <p:sp>
        <p:nvSpPr>
          <p:cNvPr id="22" name="Shape 1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数据类型 · DATA TYPES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数据的三种基本类型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按照组织结构的不同，数据可分为三类。现实世界中，超过 80% 的数据是非结构化的。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2029968"/>
            <a:ext cx="3503066" cy="3108960"/>
          </a:xfrm>
          <a:prstGeom prst="roundRect">
            <a:avLst>
              <a:gd name="adj" fmla="val 294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30428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45644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30428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结构化数据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3054096"/>
            <a:ext cx="2954426" cy="1975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具有固定格式、可用二维表表示的数据，行列分明。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例如：数据库表、Excel 表格、交易记录。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特点：易存储、易查询、易分析。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4344314" y="2029968"/>
            <a:ext cx="3503066" cy="3108960"/>
          </a:xfrm>
          <a:prstGeom prst="roundRect">
            <a:avLst>
              <a:gd name="adj" fmla="val 2941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4618634" y="2304288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91" y="245644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5368442" y="230428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非结构化数据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4618634" y="3054096"/>
            <a:ext cx="2954426" cy="1975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没有预定义格式、结构不规则的数据。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例如：图像、音频、视频、自然语言文本。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特点：体量巨大、信息丰富、处理难度高。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8121701" y="2029968"/>
            <a:ext cx="3503066" cy="3108960"/>
          </a:xfrm>
          <a:prstGeom prst="roundRect">
            <a:avLst>
              <a:gd name="adj" fmla="val 294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396021" y="230428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177" y="2456444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9145829" y="230428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半结构化数据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396021" y="3054096"/>
            <a:ext cx="2954426" cy="1975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介于两者之间，有一定结构但不严格。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例如：JSON、XML、网页 HTML、日志文件。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特点：自描述、灵活，常用于数据交换。</a:t>
            </a:r>
            <a:endParaRPr lang="en-US" sz="1130" dirty="0"/>
          </a:p>
        </p:txBody>
      </p:sp>
      <p:sp>
        <p:nvSpPr>
          <p:cNvPr id="24" name="Text 19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25" name="Text 20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900" dirty="0"/>
          </a:p>
        </p:txBody>
      </p:sp>
      <p:sp>
        <p:nvSpPr>
          <p:cNvPr id="26" name="Shape 21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数据质量 · DATA QUALITY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衡量数据质量的六个维度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“垃圾进，垃圾出”——数据质量直接决定模型效果。高质量数据应满足以下六个维度。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2029968"/>
            <a:ext cx="3503066" cy="178308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30428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45644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30428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准确性 Accuracy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3054096"/>
            <a:ext cx="2954426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数据是否真实、正确地反映客观事实，没有错误与偏差。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4344314" y="2029968"/>
            <a:ext cx="3503066" cy="1783080"/>
          </a:xfrm>
          <a:prstGeom prst="roundRect">
            <a:avLst>
              <a:gd name="adj" fmla="val 5128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4618634" y="2304288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91" y="245644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5368442" y="230428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完整性 Completeness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4618634" y="3054096"/>
            <a:ext cx="2954426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数据是否齐全，关键字段是否存在缺失值或空值。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8121701" y="2029968"/>
            <a:ext cx="3503066" cy="178308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396021" y="230428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177" y="2456444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9145829" y="230428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一致性 Consistency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396021" y="3054096"/>
            <a:ext cx="2954426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同一数据在不同系统、不同时间是否保持统一、不矛盾。</a:t>
            </a:r>
            <a:endParaRPr lang="en-US" sz="1130" dirty="0"/>
          </a:p>
        </p:txBody>
      </p:sp>
      <p:sp>
        <p:nvSpPr>
          <p:cNvPr id="24" name="Shape 19"/>
          <p:cNvSpPr/>
          <p:nvPr/>
        </p:nvSpPr>
        <p:spPr>
          <a:xfrm>
            <a:off x="566928" y="4069080"/>
            <a:ext cx="3503066" cy="1783080"/>
          </a:xfrm>
          <a:prstGeom prst="roundRect">
            <a:avLst>
              <a:gd name="adj" fmla="val 5128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841248" y="4343400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404" y="4495556"/>
            <a:ext cx="280904" cy="280904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1591056" y="4343400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及时性 Timeliness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841248" y="5093208"/>
            <a:ext cx="2954426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数据是否及时更新，能否反映当前最新的真实状态。</a:t>
            </a:r>
            <a:endParaRPr lang="en-US" sz="1130" dirty="0"/>
          </a:p>
        </p:txBody>
      </p:sp>
      <p:sp>
        <p:nvSpPr>
          <p:cNvPr id="29" name="Shape 23"/>
          <p:cNvSpPr/>
          <p:nvPr/>
        </p:nvSpPr>
        <p:spPr>
          <a:xfrm>
            <a:off x="4344314" y="4069080"/>
            <a:ext cx="3503066" cy="178308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0" name="Shape 24"/>
          <p:cNvSpPr/>
          <p:nvPr/>
        </p:nvSpPr>
        <p:spPr>
          <a:xfrm>
            <a:off x="4618634" y="4343400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0791" y="4495556"/>
            <a:ext cx="280904" cy="280904"/>
          </a:xfrm>
          <a:prstGeom prst="rect">
            <a:avLst/>
          </a:prstGeom>
        </p:spPr>
      </p:pic>
      <p:sp>
        <p:nvSpPr>
          <p:cNvPr id="32" name="Text 25"/>
          <p:cNvSpPr/>
          <p:nvPr/>
        </p:nvSpPr>
        <p:spPr>
          <a:xfrm>
            <a:off x="5368442" y="4343400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唯一性 Uniqueness</a:t>
            </a:r>
            <a:endParaRPr lang="en-US" sz="1400" dirty="0"/>
          </a:p>
        </p:txBody>
      </p:sp>
      <p:sp>
        <p:nvSpPr>
          <p:cNvPr id="33" name="Text 26"/>
          <p:cNvSpPr/>
          <p:nvPr/>
        </p:nvSpPr>
        <p:spPr>
          <a:xfrm>
            <a:off x="4618634" y="5093208"/>
            <a:ext cx="2954426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数据是否存在重复记录，每条实体是否唯一标识。</a:t>
            </a:r>
            <a:endParaRPr lang="en-US" sz="1130" dirty="0"/>
          </a:p>
        </p:txBody>
      </p:sp>
      <p:sp>
        <p:nvSpPr>
          <p:cNvPr id="34" name="Shape 27"/>
          <p:cNvSpPr/>
          <p:nvPr/>
        </p:nvSpPr>
        <p:spPr>
          <a:xfrm>
            <a:off x="8121701" y="4069080"/>
            <a:ext cx="3503066" cy="1783080"/>
          </a:xfrm>
          <a:prstGeom prst="roundRect">
            <a:avLst>
              <a:gd name="adj" fmla="val 5128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5" name="Shape 28"/>
          <p:cNvSpPr/>
          <p:nvPr/>
        </p:nvSpPr>
        <p:spPr>
          <a:xfrm>
            <a:off x="8396021" y="4343400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6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8177" y="4495556"/>
            <a:ext cx="280904" cy="280904"/>
          </a:xfrm>
          <a:prstGeom prst="rect">
            <a:avLst/>
          </a:prstGeom>
        </p:spPr>
      </p:pic>
      <p:sp>
        <p:nvSpPr>
          <p:cNvPr id="37" name="Text 29"/>
          <p:cNvSpPr/>
          <p:nvPr/>
        </p:nvSpPr>
        <p:spPr>
          <a:xfrm>
            <a:off x="9145829" y="4343400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有效性 Validity</a:t>
            </a:r>
            <a:endParaRPr lang="en-US" sz="1400" dirty="0"/>
          </a:p>
        </p:txBody>
      </p:sp>
      <p:sp>
        <p:nvSpPr>
          <p:cNvPr id="38" name="Text 30"/>
          <p:cNvSpPr/>
          <p:nvPr/>
        </p:nvSpPr>
        <p:spPr>
          <a:xfrm>
            <a:off x="8396021" y="5093208"/>
            <a:ext cx="2954426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数据是否符合预定义的格式、范围与业务规则。</a:t>
            </a:r>
            <a:endParaRPr lang="en-US" sz="1130" dirty="0"/>
          </a:p>
        </p:txBody>
      </p:sp>
      <p:sp>
        <p:nvSpPr>
          <p:cNvPr id="39" name="Text 31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40" name="Text 32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900" dirty="0"/>
          </a:p>
        </p:txBody>
      </p:sp>
      <p:sp>
        <p:nvSpPr>
          <p:cNvPr id="41" name="Shape 33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数据生命周期 · LIFECYCLE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数据的一生：从采集到价值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一份数据要成为“智能的燃料”，通常要经历一段完整的加工旅程。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2651760"/>
            <a:ext cx="1845808" cy="3017520"/>
          </a:xfrm>
          <a:prstGeom prst="roundRect">
            <a:avLst>
              <a:gd name="adj" fmla="val 495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1188080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1188080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3036" dirty="0"/>
          </a:p>
        </p:txBody>
      </p:sp>
      <p:sp>
        <p:nvSpPr>
          <p:cNvPr id="12" name="Shape 10"/>
          <p:cNvSpPr/>
          <p:nvPr/>
        </p:nvSpPr>
        <p:spPr>
          <a:xfrm>
            <a:off x="1169792" y="2944368"/>
            <a:ext cx="640080" cy="64008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213" y="3110789"/>
            <a:ext cx="307238" cy="307238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694944" y="3712464"/>
            <a:ext cx="15897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采集</a:t>
            </a:r>
            <a:endParaRPr lang="en-US" sz="1350" dirty="0"/>
          </a:p>
        </p:txBody>
      </p:sp>
      <p:sp>
        <p:nvSpPr>
          <p:cNvPr id="15" name="Text 12"/>
          <p:cNvSpPr/>
          <p:nvPr/>
        </p:nvSpPr>
        <p:spPr>
          <a:xfrm>
            <a:off x="731520" y="4169664"/>
            <a:ext cx="1516624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从传感器、日志、网络等多种来源汇聚原始数据。</a:t>
            </a:r>
            <a:endParaRPr lang="en-US" sz="1080" dirty="0"/>
          </a:p>
        </p:txBody>
      </p:sp>
      <p:sp>
        <p:nvSpPr>
          <p:cNvPr id="16" name="Text 13"/>
          <p:cNvSpPr/>
          <p:nvPr/>
        </p:nvSpPr>
        <p:spPr>
          <a:xfrm>
            <a:off x="2412736" y="2651760"/>
            <a:ext cx="457200" cy="3017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200" dirty="0"/>
          </a:p>
        </p:txBody>
      </p:sp>
      <p:sp>
        <p:nvSpPr>
          <p:cNvPr id="17" name="Shape 14"/>
          <p:cNvSpPr/>
          <p:nvPr/>
        </p:nvSpPr>
        <p:spPr>
          <a:xfrm>
            <a:off x="2869936" y="2651760"/>
            <a:ext cx="1845808" cy="3017520"/>
          </a:xfrm>
          <a:prstGeom prst="roundRect">
            <a:avLst>
              <a:gd name="adj" fmla="val 4954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3491088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9" name="Text 16"/>
          <p:cNvSpPr/>
          <p:nvPr/>
        </p:nvSpPr>
        <p:spPr>
          <a:xfrm>
            <a:off x="3491088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3036" dirty="0"/>
          </a:p>
        </p:txBody>
      </p:sp>
      <p:sp>
        <p:nvSpPr>
          <p:cNvPr id="20" name="Shape 17"/>
          <p:cNvSpPr/>
          <p:nvPr/>
        </p:nvSpPr>
        <p:spPr>
          <a:xfrm>
            <a:off x="3472800" y="2944368"/>
            <a:ext cx="640080" cy="640080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221" y="3110789"/>
            <a:ext cx="307238" cy="307238"/>
          </a:xfrm>
          <a:prstGeom prst="rect">
            <a:avLst/>
          </a:prstGeom>
        </p:spPr>
      </p:pic>
      <p:sp>
        <p:nvSpPr>
          <p:cNvPr id="22" name="Text 18"/>
          <p:cNvSpPr/>
          <p:nvPr/>
        </p:nvSpPr>
        <p:spPr>
          <a:xfrm>
            <a:off x="2997952" y="3712464"/>
            <a:ext cx="15897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存储</a:t>
            </a:r>
            <a:endParaRPr lang="en-US" sz="1350" dirty="0"/>
          </a:p>
        </p:txBody>
      </p:sp>
      <p:sp>
        <p:nvSpPr>
          <p:cNvPr id="23" name="Text 19"/>
          <p:cNvSpPr/>
          <p:nvPr/>
        </p:nvSpPr>
        <p:spPr>
          <a:xfrm>
            <a:off x="3034528" y="4169664"/>
            <a:ext cx="1516624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用数据库、数据仓库等妥善保存，便于管理调用。</a:t>
            </a:r>
            <a:endParaRPr lang="en-US" sz="1080" dirty="0"/>
          </a:p>
        </p:txBody>
      </p:sp>
      <p:sp>
        <p:nvSpPr>
          <p:cNvPr id="24" name="Text 20"/>
          <p:cNvSpPr/>
          <p:nvPr/>
        </p:nvSpPr>
        <p:spPr>
          <a:xfrm>
            <a:off x="4715744" y="2651760"/>
            <a:ext cx="457200" cy="3017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200" dirty="0"/>
          </a:p>
        </p:txBody>
      </p:sp>
      <p:sp>
        <p:nvSpPr>
          <p:cNvPr id="25" name="Shape 21"/>
          <p:cNvSpPr/>
          <p:nvPr/>
        </p:nvSpPr>
        <p:spPr>
          <a:xfrm>
            <a:off x="5172944" y="2651760"/>
            <a:ext cx="1845808" cy="3017520"/>
          </a:xfrm>
          <a:prstGeom prst="roundRect">
            <a:avLst>
              <a:gd name="adj" fmla="val 495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6" name="Shape 22"/>
          <p:cNvSpPr/>
          <p:nvPr/>
        </p:nvSpPr>
        <p:spPr>
          <a:xfrm>
            <a:off x="5794096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7" name="Text 23"/>
          <p:cNvSpPr/>
          <p:nvPr/>
        </p:nvSpPr>
        <p:spPr>
          <a:xfrm>
            <a:off x="5794096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3036" dirty="0"/>
          </a:p>
        </p:txBody>
      </p:sp>
      <p:sp>
        <p:nvSpPr>
          <p:cNvPr id="28" name="Shape 24"/>
          <p:cNvSpPr/>
          <p:nvPr/>
        </p:nvSpPr>
        <p:spPr>
          <a:xfrm>
            <a:off x="5775808" y="2944368"/>
            <a:ext cx="640080" cy="64008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2228" y="3110789"/>
            <a:ext cx="307238" cy="307238"/>
          </a:xfrm>
          <a:prstGeom prst="rect">
            <a:avLst/>
          </a:prstGeom>
        </p:spPr>
      </p:pic>
      <p:sp>
        <p:nvSpPr>
          <p:cNvPr id="30" name="Text 25"/>
          <p:cNvSpPr/>
          <p:nvPr/>
        </p:nvSpPr>
        <p:spPr>
          <a:xfrm>
            <a:off x="5300960" y="3712464"/>
            <a:ext cx="15897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清洗</a:t>
            </a:r>
            <a:endParaRPr lang="en-US" sz="1350" dirty="0"/>
          </a:p>
        </p:txBody>
      </p:sp>
      <p:sp>
        <p:nvSpPr>
          <p:cNvPr id="31" name="Text 26"/>
          <p:cNvSpPr/>
          <p:nvPr/>
        </p:nvSpPr>
        <p:spPr>
          <a:xfrm>
            <a:off x="5337536" y="4169664"/>
            <a:ext cx="1516624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去除噪声、缺失与重复，让数据变得规整可用。</a:t>
            </a:r>
            <a:endParaRPr lang="en-US" sz="1080" dirty="0"/>
          </a:p>
        </p:txBody>
      </p:sp>
      <p:sp>
        <p:nvSpPr>
          <p:cNvPr id="32" name="Text 27"/>
          <p:cNvSpPr/>
          <p:nvPr/>
        </p:nvSpPr>
        <p:spPr>
          <a:xfrm>
            <a:off x="7018752" y="2651760"/>
            <a:ext cx="457200" cy="3017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200" dirty="0"/>
          </a:p>
        </p:txBody>
      </p:sp>
      <p:sp>
        <p:nvSpPr>
          <p:cNvPr id="33" name="Shape 28"/>
          <p:cNvSpPr/>
          <p:nvPr/>
        </p:nvSpPr>
        <p:spPr>
          <a:xfrm>
            <a:off x="7475952" y="2651760"/>
            <a:ext cx="1845808" cy="3017520"/>
          </a:xfrm>
          <a:prstGeom prst="roundRect">
            <a:avLst>
              <a:gd name="adj" fmla="val 4954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4" name="Shape 29"/>
          <p:cNvSpPr/>
          <p:nvPr/>
        </p:nvSpPr>
        <p:spPr>
          <a:xfrm>
            <a:off x="8097103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35" name="Text 30"/>
          <p:cNvSpPr/>
          <p:nvPr/>
        </p:nvSpPr>
        <p:spPr>
          <a:xfrm>
            <a:off x="8097103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3036" dirty="0"/>
          </a:p>
        </p:txBody>
      </p:sp>
      <p:sp>
        <p:nvSpPr>
          <p:cNvPr id="36" name="Shape 31"/>
          <p:cNvSpPr/>
          <p:nvPr/>
        </p:nvSpPr>
        <p:spPr>
          <a:xfrm>
            <a:off x="8078815" y="2944368"/>
            <a:ext cx="640080" cy="640080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5236" y="3110789"/>
            <a:ext cx="307238" cy="307238"/>
          </a:xfrm>
          <a:prstGeom prst="rect">
            <a:avLst/>
          </a:prstGeom>
        </p:spPr>
      </p:pic>
      <p:sp>
        <p:nvSpPr>
          <p:cNvPr id="38" name="Text 32"/>
          <p:cNvSpPr/>
          <p:nvPr/>
        </p:nvSpPr>
        <p:spPr>
          <a:xfrm>
            <a:off x="7603968" y="3712464"/>
            <a:ext cx="15897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标注</a:t>
            </a:r>
            <a:endParaRPr lang="en-US" sz="1350" dirty="0"/>
          </a:p>
        </p:txBody>
      </p:sp>
      <p:sp>
        <p:nvSpPr>
          <p:cNvPr id="39" name="Text 33"/>
          <p:cNvSpPr/>
          <p:nvPr/>
        </p:nvSpPr>
        <p:spPr>
          <a:xfrm>
            <a:off x="7640544" y="4169664"/>
            <a:ext cx="1516624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为数据打上标签，赋予其可供机器学习的“答案”。</a:t>
            </a:r>
            <a:endParaRPr lang="en-US" sz="1080" dirty="0"/>
          </a:p>
        </p:txBody>
      </p:sp>
      <p:sp>
        <p:nvSpPr>
          <p:cNvPr id="40" name="Text 34"/>
          <p:cNvSpPr/>
          <p:nvPr/>
        </p:nvSpPr>
        <p:spPr>
          <a:xfrm>
            <a:off x="9321759" y="2651760"/>
            <a:ext cx="457200" cy="3017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200" dirty="0"/>
          </a:p>
        </p:txBody>
      </p:sp>
      <p:sp>
        <p:nvSpPr>
          <p:cNvPr id="41" name="Shape 35"/>
          <p:cNvSpPr/>
          <p:nvPr/>
        </p:nvSpPr>
        <p:spPr>
          <a:xfrm>
            <a:off x="9778959" y="2651760"/>
            <a:ext cx="1845808" cy="3017520"/>
          </a:xfrm>
          <a:prstGeom prst="roundRect">
            <a:avLst>
              <a:gd name="adj" fmla="val 495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42" name="Shape 36"/>
          <p:cNvSpPr/>
          <p:nvPr/>
        </p:nvSpPr>
        <p:spPr>
          <a:xfrm>
            <a:off x="10400111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43" name="Text 37"/>
          <p:cNvSpPr/>
          <p:nvPr/>
        </p:nvSpPr>
        <p:spPr>
          <a:xfrm>
            <a:off x="10400111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3036" dirty="0"/>
          </a:p>
        </p:txBody>
      </p:sp>
      <p:sp>
        <p:nvSpPr>
          <p:cNvPr id="44" name="Shape 38"/>
          <p:cNvSpPr/>
          <p:nvPr/>
        </p:nvSpPr>
        <p:spPr>
          <a:xfrm>
            <a:off x="10381823" y="2944368"/>
            <a:ext cx="640080" cy="640080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45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48244" y="3110789"/>
            <a:ext cx="307238" cy="307238"/>
          </a:xfrm>
          <a:prstGeom prst="rect">
            <a:avLst/>
          </a:prstGeom>
        </p:spPr>
      </p:pic>
      <p:sp>
        <p:nvSpPr>
          <p:cNvPr id="46" name="Text 39"/>
          <p:cNvSpPr/>
          <p:nvPr/>
        </p:nvSpPr>
        <p:spPr>
          <a:xfrm>
            <a:off x="9906975" y="3712464"/>
            <a:ext cx="1589776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</a:t>
            </a:r>
            <a:endParaRPr lang="en-US" sz="1350" dirty="0"/>
          </a:p>
        </p:txBody>
      </p:sp>
      <p:sp>
        <p:nvSpPr>
          <p:cNvPr id="47" name="Text 40"/>
          <p:cNvSpPr/>
          <p:nvPr/>
        </p:nvSpPr>
        <p:spPr>
          <a:xfrm>
            <a:off x="9943551" y="4169664"/>
            <a:ext cx="1516624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输入模型训练与推理，最终转化为真实价值。</a:t>
            </a:r>
            <a:endParaRPr lang="en-US" sz="1080" dirty="0"/>
          </a:p>
        </p:txBody>
      </p:sp>
      <p:sp>
        <p:nvSpPr>
          <p:cNvPr id="48" name="Text 41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49" name="Text 42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</a:t>
            </a:r>
            <a:endParaRPr lang="en-US" sz="900" dirty="0"/>
          </a:p>
        </p:txBody>
      </p:sp>
      <p:sp>
        <p:nvSpPr>
          <p:cNvPr id="50" name="Shape 43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0E8C8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大数据 · BIG DATA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大数据的四个“V”特征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0E8C8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35B6B0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E89A2B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我们常说的“大数据”，其“大”不仅指体量，更体现在四个维度上。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212848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36500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规模 Volume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数据体量极其庞大，从 TB 级迈向 PB、EB 级别。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623300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2212848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484" y="236500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5713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速度 Velocity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650732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数据产生与流转极快，常需实时或近实时处理。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56692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41248" y="3886200"/>
            <a:ext cx="585216" cy="585216"/>
          </a:xfrm>
          <a:prstGeom prst="ellipse">
            <a:avLst/>
          </a:prstGeom>
          <a:solidFill>
            <a:srgbClr val="0E8C8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04" y="4038356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59105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多样 Variety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4124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类型丰富多样，涵盖文本、图像、音频、视频等。</a:t>
            </a:r>
            <a:endParaRPr lang="en-US" sz="1130" dirty="0"/>
          </a:p>
        </p:txBody>
      </p:sp>
      <p:sp>
        <p:nvSpPr>
          <p:cNvPr id="24" name="Shape 19"/>
          <p:cNvSpPr/>
          <p:nvPr/>
        </p:nvSpPr>
        <p:spPr>
          <a:xfrm>
            <a:off x="623300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E6F4F3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6507328" y="3886200"/>
            <a:ext cx="585216" cy="585216"/>
          </a:xfrm>
          <a:prstGeom prst="ellipse">
            <a:avLst/>
          </a:prstGeom>
          <a:solidFill>
            <a:srgbClr val="0A6E70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484" y="4038356"/>
            <a:ext cx="280904" cy="280904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725713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12A2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价值 Value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650732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整体价值巨大，但价值密度低，需从海量中淘金。</a:t>
            </a:r>
            <a:endParaRPr lang="en-US" sz="1130" dirty="0"/>
          </a:p>
        </p:txBody>
      </p:sp>
      <p:sp>
        <p:nvSpPr>
          <p:cNvPr id="29" name="Text 23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900" dirty="0"/>
          </a:p>
        </p:txBody>
      </p:sp>
      <p:sp>
        <p:nvSpPr>
          <p:cNvPr id="30" name="Text 24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5F737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</a:t>
            </a:r>
            <a:endParaRPr lang="en-US" sz="900" dirty="0"/>
          </a:p>
        </p:txBody>
      </p:sp>
      <p:sp>
        <p:nvSpPr>
          <p:cNvPr id="31" name="Shape 25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0E8C8C"/>
          </a:solidFill>
          <a:ln/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>PptxGenJS Presentation</dc:subject>
  <dc:creator>人工智能通识教程</dc:creator>
  <cp:lastModifiedBy>人工智能通识教程</cp:lastModifiedBy>
  <cp:revision>1</cp:revision>
  <dcterms:created xsi:type="dcterms:W3CDTF">2026-07-01T01:17:46Z</dcterms:created>
  <dcterms:modified xsi:type="dcterms:W3CDTF">2026-07-01T01:17:46Z</dcterms:modified>
</cp:coreProperties>
</file>