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12.5.2026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大家好，欢迎来到第六章的学习。本章我们将深入探讨Python的模块化与工程化编程模式，学习如何构建高可维护性与可扩展性的Python项目。这是从脚本编写者迈向专业开发者的关键一步。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696002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这一页我们来深入了解一下现代 Python 项目管理工具 —— Poetry。</a:t>
            </a:r>
          </a:p>
          <a:p>
            <a:pPr indent="0" algn="l">
              <a:lnSpc>
                <a:spcPct val="100000"/>
              </a:lnSpc>
            </a:pPr>
            <a:r>
              <a:rPr lang="en-US" sz="1400" b="0" i="0" u="none" strike="noStrike">
                <a:solidFill>
                  <a:srgbClr val="000000"/>
                </a:solidFill>
              </a:rPr>
              <a:t>如果你曾经被 `pip` 配合 `requirements.txt` 带来的版本冲突问题困扰，或者觉得打包发布流程繁琐，那么 Poetry 就是为你量身定制的解决方案。它整合了依赖管理、虚拟环境管理以及包的构建和发布功能，旨在提供一个标准化的开发体验。</a:t>
            </a:r>
          </a:p>
          <a:p>
            <a:pPr indent="0" algn="l">
              <a:lnSpc>
                <a:spcPct val="100000"/>
              </a:lnSpc>
            </a:pPr>
            <a:r>
              <a:rPr lang="en-US" sz="1400" b="0" i="0" u="none" strike="noStrike">
                <a:solidFill>
                  <a:srgbClr val="000000"/>
                </a:solidFill>
              </a:rPr>
              <a:t>我们可以从三个维度来理解它：</a:t>
            </a:r>
          </a:p>
          <a:p>
            <a:pPr indent="0" algn="l">
              <a:lnSpc>
                <a:spcPct val="100000"/>
              </a:lnSpc>
            </a:pPr>
            <a:r>
              <a:rPr lang="en-US" sz="1400" b="0" i="0" u="none" strike="noStrike">
                <a:solidFill>
                  <a:srgbClr val="000000"/>
                </a:solidFill>
              </a:rPr>
              <a:t>第一，功能层面。它最大的优势在于智能解析和解决依赖冲突，同时还能自动管理虚拟环境，不再需要手动执行 `venv` 或 `conda` 命令。此外，它极大地简化了将代码打包并发布到 PyPI 的流程。</a:t>
            </a:r>
          </a:p>
          <a:p>
            <a:pPr indent="0" algn="l">
              <a:lnSpc>
                <a:spcPct val="100000"/>
              </a:lnSpc>
            </a:pPr>
            <a:r>
              <a:rPr lang="en-US" sz="1400" b="0" i="0" u="none" strike="noStrike">
                <a:solidFill>
                  <a:srgbClr val="000000"/>
                </a:solidFill>
              </a:rPr>
              <a:t>第二，文件层面。Poetry 引入了两个核心文件：`pyproject.toml` 和 `poetry.lock`。前者是项目的配置清单，记录项目的元数据和直接依赖，需要我们手动维护；后者是自动生成的“锁定文件”，里面记录了所有依赖包的精确版本号，确保团队协作或在不同环境部署时，大家使用的依赖版本完全一致，避免“在我电脑上能跑”的尴尬。</a:t>
            </a:r>
          </a:p>
          <a:p>
            <a:pPr indent="0" algn="l">
              <a:lnSpc>
                <a:spcPct val="100000"/>
              </a:lnSpc>
            </a:pPr>
            <a:r>
              <a:rPr lang="en-US" sz="1400" b="0" i="0" u="none" strike="noStrike">
                <a:solidFill>
                  <a:srgbClr val="000000"/>
                </a:solidFill>
              </a:rPr>
              <a:t>第三，使用流程。Poetry 的上手非常简单。通过 `poetry new` 命令快速初始化项目，使用 `poetry add` 一键添加依赖，而当我们从 Git 拉取项目后，只需要执行一句 `poetry install`，它就会自动安装所有依赖并创建虚拟环境，非常高效。</a:t>
            </a:r>
          </a:p>
          <a:p>
            <a:pPr indent="0" algn="l">
              <a:lnSpc>
                <a:spcPct val="100000"/>
              </a:lnSpc>
            </a:pPr>
            <a:r>
              <a:rPr lang="en-US" sz="1400" b="0" i="0" u="none" strike="noStrike">
                <a:solidFill>
                  <a:srgbClr val="000000"/>
                </a:solidFill>
              </a:rPr>
              <a:t>建议大家在新项目中尝试使用 Poetry，体验更现代化的 Python 开发流程。</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965509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最后，我们进入第三部分：项目结构设计。一个良好的项目结构是项目成功的关键，它能让代码更易于理解、维护和扩展。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268171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分层架构是一种重要的设计原则，它通过关注点分离，提高了代码的内聚性，降低了模块间的耦合度。常见的三层架构包括表现层、业务逻辑层和数据访问层。</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765318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`if __name__ == "__main__":`是Python中一个非常重要的结构，它允许一个模块既可以被导入，也可以被直接运行。通过将执行逻辑封装在`main()`函数中，并使用`argparse`处理命令行参数，我们可以设计出非常灵活和专业的可执行模块。</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215444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日志和异常处理是构建健壮应用的必备技能。logging模块比print更强大，支持不同级别和灵活配置。而try-except结构则能捕获并处理异常，保证程序的健壮性。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72735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本章我们学习了Python模块化与工程化的核心概念。从模块与包的创建，到依赖管理和项目结构设计，这些都是成为专业Python开发者的必备知识。希望大家通过练习，能够巩固所学，真正掌握这些技能。</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992693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章我们将分为三个部分。首先，我们会学习如何创建和使用模块，掌握import导入的核心区别以及init文件的作用。接着，我们将学习如何进行包管理和虚拟环境配置，包括pip的使用和Poetry工具的进阶用法。最后，我们将探讨项目结构的设计原则，从分层架构到日志处理，打造专业、可维护的项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069628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首先，我们来学习第一部分：模块创建与使用。模块是组织代码的基本单元，掌握模块的创建和使用是构建大型项目的基础。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524652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在Python中，一个.py文件就是一个模块。模块化编程的好处是显而易见的，它可以实现代码复用、逻辑隔离、提升可维护性和可读性，并便于团队协作。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17403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我们有两种主要的导入方式：`import`和`from...import`。</a:t>
            </a:r>
          </a:p>
          <a:p>
            <a:pPr indent="0" algn="l">
              <a:lnSpc>
                <a:spcPct val="100000"/>
              </a:lnSpc>
            </a:pPr>
            <a:r>
              <a:rPr lang="en-US" sz="1400" b="0" i="0" u="none" strike="noStrike">
                <a:solidFill>
                  <a:srgbClr val="000000"/>
                </a:solidFill>
              </a:rPr>
              <a:t>`import`导入整个模块，最大的优点是命名空间清晰，不容易混淆函数来源；缺点是每次使用都需要写模块前缀。</a:t>
            </a:r>
          </a:p>
          <a:p>
            <a:pPr indent="0" algn="l">
              <a:lnSpc>
                <a:spcPct val="100000"/>
              </a:lnSpc>
            </a:pPr>
            <a:r>
              <a:rPr lang="en-US" sz="1400" b="0" i="0" u="none" strike="noStrike">
                <a:solidFill>
                  <a:srgbClr val="000000"/>
                </a:solidFill>
              </a:rPr>
              <a:t>`from...import`导入指定成员，用起来非常方便，代码也更简洁；但要注意，如果两个不同模块有同名的函数，后导入的会覆盖先导入的，容易出bug。</a:t>
            </a:r>
          </a:p>
          <a:p>
            <a:pPr indent="0" algn="l">
              <a:lnSpc>
                <a:spcPct val="100000"/>
              </a:lnSpc>
            </a:pPr>
            <a:r>
              <a:rPr lang="en-US" sz="1400" b="0" i="0" u="none" strike="noStrike">
                <a:solidFill>
                  <a:srgbClr val="000000"/>
                </a:solidFill>
              </a:rPr>
              <a:t>为了解决冲突，或者简化代码，我们通常会使用 `as` 来重命名模块或成员，这是Python开发中非常推荐的做法。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183912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`__init__.py`文件有三个主要作用：标识包、控制包的初始化，以及最重要的——管理对外接口。通过在`__init__.py`中定义暴露的API，我们可以隐藏内部实现细节，提高代码的可维护性。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4052181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接下来，我们进入第二部分：包管理与虚拟环境。在现代软件开发中，管理项目依赖和隔离开发环境是必不可少的技能。</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769475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包管理确保了项目环境的一致性和可复现性，而虚拟环境则解决了不同项目之间的依赖冲突问题。这两者是现代Python开发的基石。</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044589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`pip`是Python的默认包管理工具，而`requirements.txt`文件则是记录项目依赖的标准方式。通过`pip freeze`和`pip install -r`命令，我们可以轻松地实现依赖的导出和安装，从而确保不同开发环境之间的一致性，这也是团队协作和项目部署中的最佳实践。</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169032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jpeg"/><Relationship Id="rId7" Type="http://schemas.openxmlformats.org/officeDocument/2006/relationships/image" Target="../media/image30.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37.svg"/><Relationship Id="rId4" Type="http://schemas.openxmlformats.org/officeDocument/2006/relationships/image" Target="../media/image21.png"/><Relationship Id="rId9" Type="http://schemas.openxmlformats.org/officeDocument/2006/relationships/image" Target="../media/image35.sv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jpeg"/><Relationship Id="rId7" Type="http://schemas.openxmlformats.org/officeDocument/2006/relationships/image" Target="../media/image41.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39.svg"/><Relationship Id="rId10" Type="http://schemas.openxmlformats.org/officeDocument/2006/relationships/image" Target="../media/image25.jpeg"/><Relationship Id="rId4" Type="http://schemas.openxmlformats.org/officeDocument/2006/relationships/image" Target="../media/image22.png"/><Relationship Id="rId9" Type="http://schemas.openxmlformats.org/officeDocument/2006/relationships/image" Target="../media/image43.sv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0.sv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jpeg"/><Relationship Id="rId7" Type="http://schemas.openxmlformats.org/officeDocument/2006/relationships/image" Target="../media/image30.sv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7.png"/><Relationship Id="rId11" Type="http://schemas.openxmlformats.org/officeDocument/2006/relationships/image" Target="../media/image50.svg"/><Relationship Id="rId5" Type="http://schemas.openxmlformats.org/officeDocument/2006/relationships/image" Target="../media/image46.svg"/><Relationship Id="rId10" Type="http://schemas.openxmlformats.org/officeDocument/2006/relationships/image" Target="../media/image28.png"/><Relationship Id="rId4" Type="http://schemas.openxmlformats.org/officeDocument/2006/relationships/image" Target="../media/image26.png"/><Relationship Id="rId9" Type="http://schemas.openxmlformats.org/officeDocument/2006/relationships/image" Target="../media/image48.svg"/></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58.svg"/><Relationship Id="rId3" Type="http://schemas.openxmlformats.org/officeDocument/2006/relationships/image" Target="../media/image2.jpeg"/><Relationship Id="rId7" Type="http://schemas.openxmlformats.org/officeDocument/2006/relationships/image" Target="../media/image54.svg"/><Relationship Id="rId12"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0.png"/><Relationship Id="rId11" Type="http://schemas.openxmlformats.org/officeDocument/2006/relationships/image" Target="../media/image8.svg"/><Relationship Id="rId5" Type="http://schemas.openxmlformats.org/officeDocument/2006/relationships/image" Target="../media/image52.svg"/><Relationship Id="rId10" Type="http://schemas.openxmlformats.org/officeDocument/2006/relationships/image" Target="../media/image5.png"/><Relationship Id="rId4" Type="http://schemas.openxmlformats.org/officeDocument/2006/relationships/image" Target="../media/image29.png"/><Relationship Id="rId9" Type="http://schemas.openxmlformats.org/officeDocument/2006/relationships/image" Target="../media/image56.sv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2.png"/><Relationship Id="rId3" Type="http://schemas.openxmlformats.org/officeDocument/2006/relationships/image" Target="../media/image2.jpeg"/><Relationship Id="rId7" Type="http://schemas.openxmlformats.org/officeDocument/2006/relationships/image" Target="../media/image9.png"/><Relationship Id="rId12" Type="http://schemas.openxmlformats.org/officeDocument/2006/relationships/image" Target="../media/image18.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2.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6.svg"/><Relationship Id="rId4" Type="http://schemas.openxmlformats.org/officeDocument/2006/relationships/image" Target="../media/image7.jpeg"/><Relationship Id="rId9" Type="http://schemas.openxmlformats.org/officeDocument/2006/relationships/image" Target="../media/image10.png"/><Relationship Id="rId14" Type="http://schemas.openxmlformats.org/officeDocument/2006/relationships/image" Target="../media/image20.sv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jpeg"/><Relationship Id="rId7" Type="http://schemas.openxmlformats.org/officeDocument/2006/relationships/image" Target="../media/image22.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24.sv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30.svg"/><Relationship Id="rId5" Type="http://schemas.openxmlformats.org/officeDocument/2006/relationships/image" Target="../media/image26.sv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28.sv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4.svg"/><Relationship Id="rId5" Type="http://schemas.openxmlformats.org/officeDocument/2006/relationships/image" Target="../media/image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jpeg"/><Relationship Id="rId7" Type="http://schemas.openxmlformats.org/officeDocument/2006/relationships/image" Target="../media/image18.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1.png"/><Relationship Id="rId11" Type="http://schemas.openxmlformats.org/officeDocument/2006/relationships/image" Target="../media/image35.svg"/><Relationship Id="rId5" Type="http://schemas.openxmlformats.org/officeDocument/2006/relationships/image" Target="../media/image4.svg"/><Relationship Id="rId10" Type="http://schemas.openxmlformats.org/officeDocument/2006/relationships/image" Target="../media/image20.png"/><Relationship Id="rId4" Type="http://schemas.openxmlformats.org/officeDocument/2006/relationships/image" Target="../media/image3.png"/><Relationship Id="rId9" Type="http://schemas.openxmlformats.org/officeDocument/2006/relationships/image" Target="../media/image33.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5999" y="762000"/>
            <a:ext cx="3329577"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8000" b="1" i="0" u="none" strike="noStrike" dirty="0">
                <a:solidFill>
                  <a:srgbClr val="F97316"/>
                </a:solidFill>
                <a:latin typeface="Noto Sans SC"/>
                <a:ea typeface="Noto Sans SC"/>
                <a:cs typeface="Noto Sans SC"/>
                <a:sym typeface="Noto Sans SC"/>
              </a:rPr>
              <a:t>第</a:t>
            </a:r>
            <a:r>
              <a:rPr lang="en-US" sz="8000" b="1" i="0" u="none" strike="noStrike" dirty="0" smtClean="0">
                <a:solidFill>
                  <a:srgbClr val="F97316"/>
                </a:solidFill>
                <a:latin typeface="Noto Sans SC"/>
                <a:ea typeface="Noto Sans SC"/>
                <a:cs typeface="Noto Sans SC"/>
                <a:sym typeface="Noto Sans SC"/>
              </a:rPr>
              <a:t>6</a:t>
            </a:r>
            <a:r>
              <a:rPr lang="zh-CN" altLang="en-US" sz="8000" b="1" i="0" u="none" strike="noStrike" dirty="0" smtClean="0">
                <a:solidFill>
                  <a:srgbClr val="F97316"/>
                </a:solidFill>
                <a:latin typeface="Noto Sans SC"/>
                <a:ea typeface="Noto Sans SC"/>
                <a:cs typeface="Noto Sans SC"/>
                <a:sym typeface="Noto Sans SC"/>
              </a:rPr>
              <a:t>章</a:t>
            </a:r>
            <a:endParaRPr lang="en-US" sz="1100" dirty="0"/>
          </a:p>
        </p:txBody>
      </p:sp>
      <p:sp>
        <p:nvSpPr>
          <p:cNvPr id="4" name="AutoShape 4"/>
          <p:cNvSpPr/>
          <p:nvPr/>
        </p:nvSpPr>
        <p:spPr>
          <a:xfrm>
            <a:off x="1016000" y="2286000"/>
            <a:ext cx="10160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374151"/>
                </a:solidFill>
                <a:latin typeface="Noto Sans SC"/>
                <a:ea typeface="Noto Sans SC"/>
                <a:cs typeface="Noto Sans SC"/>
                <a:sym typeface="Noto Sans SC"/>
              </a:rPr>
              <a:t>Python模块化与工程化编程模式</a:t>
            </a:r>
            <a:endParaRPr lang="en-US" sz="1100"/>
          </a:p>
        </p:txBody>
      </p:sp>
      <p:sp>
        <p:nvSpPr>
          <p:cNvPr id="5" name="AutoShape 5"/>
          <p:cNvSpPr/>
          <p:nvPr/>
        </p:nvSpPr>
        <p:spPr>
          <a:xfrm>
            <a:off x="1016000" y="3683000"/>
            <a:ext cx="1016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41910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0" i="0" u="none" strike="noStrike">
                <a:solidFill>
                  <a:srgbClr val="4B5563"/>
                </a:solidFill>
                <a:latin typeface="Noto Sans SC"/>
                <a:ea typeface="Noto Sans SC"/>
                <a:cs typeface="Noto Sans SC"/>
                <a:sym typeface="Noto Sans SC"/>
              </a:rPr>
              <a:t>构建高可维护性与可扩展性的Python项目</a:t>
            </a:r>
            <a:endParaRPr lang="en-US" sz="11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374151"/>
                </a:solidFill>
                <a:latin typeface="Noto Sans SC"/>
                <a:ea typeface="Noto Sans SC"/>
                <a:cs typeface="Noto Sans SC"/>
                <a:sym typeface="Noto Sans SC"/>
              </a:rPr>
              <a:t>poetry与依赖隔离机制</a:t>
            </a:r>
            <a:endParaRPr lang="en-US" sz="1100" dirty="0"/>
          </a:p>
        </p:txBody>
      </p:sp>
      <p:sp>
        <p:nvSpPr>
          <p:cNvPr id="4" name="AutoShape 4"/>
          <p:cNvSpPr/>
          <p:nvPr/>
        </p:nvSpPr>
        <p:spPr>
          <a:xfrm>
            <a:off x="762000" y="1651000"/>
            <a:ext cx="3302000" cy="4572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651000"/>
            <a:ext cx="3302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2032000"/>
            <a:ext cx="355600" cy="355600"/>
          </a:xfrm>
          <a:prstGeom prst="rect">
            <a:avLst/>
          </a:prstGeom>
        </p:spPr>
      </p:pic>
      <p:sp>
        <p:nvSpPr>
          <p:cNvPr id="7" name="AutoShape 7"/>
          <p:cNvSpPr/>
          <p:nvPr/>
        </p:nvSpPr>
        <p:spPr>
          <a:xfrm>
            <a:off x="1524000" y="20066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核心功能亮点</a:t>
            </a:r>
            <a:endParaRPr lang="en-US" sz="1100"/>
          </a:p>
        </p:txBody>
      </p:sp>
      <p:sp>
        <p:nvSpPr>
          <p:cNvPr id="8" name="AutoShape 8"/>
          <p:cNvSpPr/>
          <p:nvPr/>
        </p:nvSpPr>
        <p:spPr>
          <a:xfrm>
            <a:off x="1016000" y="2794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16666"/>
              </a:lnSpc>
              <a:spcBef>
                <a:spcPts val="1200"/>
              </a:spcBef>
              <a:defRPr/>
            </a:pPr>
            <a:r>
              <a:rPr lang="en-US" sz="1500" b="1" i="0" u="none" strike="noStrike">
                <a:solidFill>
                  <a:srgbClr val="1F2937"/>
                </a:solidFill>
                <a:latin typeface="Noto Sans SC"/>
                <a:ea typeface="Noto Sans SC"/>
                <a:cs typeface="Noto Sans SC"/>
                <a:sym typeface="Noto Sans SC"/>
              </a:rPr>
              <a:t>🔹 智能依赖管理</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自动解析并安装依赖包，利用锁文件锁定版本，彻底解决依赖冲突难题。</a:t>
            </a:r>
            <a:endParaRPr lang="en-US" sz="1100"/>
          </a:p>
          <a:p>
            <a:pPr indent="0" algn="l">
              <a:lnSpc>
                <a:spcPct val="116666"/>
              </a:lnSpc>
              <a:spcBef>
                <a:spcPts val="1600"/>
              </a:spcBef>
            </a:pPr>
            <a:r>
              <a:rPr lang="en-US" sz="1500" b="1" i="0" u="none" strike="noStrike">
                <a:solidFill>
                  <a:srgbClr val="1F2937"/>
                </a:solidFill>
                <a:latin typeface="Noto Sans SC"/>
                <a:ea typeface="Noto Sans SC"/>
                <a:cs typeface="Noto Sans SC"/>
                <a:sym typeface="Noto Sans SC"/>
              </a:rPr>
              <a:t>🔹 打包与发布一体化</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简化 Python 包的构建与发布流程，让开发者专注于代码逻辑而非繁琐配置。</a:t>
            </a:r>
          </a:p>
          <a:p>
            <a:pPr indent="0" algn="l">
              <a:lnSpc>
                <a:spcPct val="116666"/>
              </a:lnSpc>
              <a:spcBef>
                <a:spcPts val="1600"/>
              </a:spcBef>
            </a:pPr>
            <a:r>
              <a:rPr lang="en-US" sz="1500" b="1" i="0" u="none" strike="noStrike">
                <a:solidFill>
                  <a:srgbClr val="1F2937"/>
                </a:solidFill>
                <a:latin typeface="Noto Sans SC"/>
                <a:ea typeface="Noto Sans SC"/>
                <a:cs typeface="Noto Sans SC"/>
                <a:sym typeface="Noto Sans SC"/>
              </a:rPr>
              <a:t>🔹 内置虚拟环境</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自动创建和管理项目专属虚拟环境，避免全局包污染，实现环境隔离。</a:t>
            </a:r>
          </a:p>
        </p:txBody>
      </p:sp>
      <p:sp>
        <p:nvSpPr>
          <p:cNvPr id="9" name="AutoShape 9"/>
          <p:cNvSpPr/>
          <p:nvPr/>
        </p:nvSpPr>
        <p:spPr>
          <a:xfrm>
            <a:off x="4445000" y="1651000"/>
            <a:ext cx="3302000" cy="4572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1651000"/>
            <a:ext cx="3302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699000" y="2032000"/>
            <a:ext cx="355600" cy="355600"/>
          </a:xfrm>
          <a:prstGeom prst="rect">
            <a:avLst/>
          </a:prstGeom>
        </p:spPr>
      </p:pic>
      <p:sp>
        <p:nvSpPr>
          <p:cNvPr id="12" name="AutoShape 12"/>
          <p:cNvSpPr/>
          <p:nvPr/>
        </p:nvSpPr>
        <p:spPr>
          <a:xfrm>
            <a:off x="5207000" y="20066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核心配置文件</a:t>
            </a:r>
            <a:endParaRPr lang="en-US" sz="1100"/>
          </a:p>
        </p:txBody>
      </p:sp>
      <p:sp>
        <p:nvSpPr>
          <p:cNvPr id="13" name="AutoShape 13"/>
          <p:cNvSpPr/>
          <p:nvPr/>
        </p:nvSpPr>
        <p:spPr>
          <a:xfrm>
            <a:off x="4699000" y="2921000"/>
            <a:ext cx="2794000" cy="2921000"/>
          </a:xfrm>
          <a:prstGeom prst="rect">
            <a:avLst/>
          </a:prstGeom>
          <a:noFill/>
          <a:ln w="12700" cap="flat" cmpd="sng">
            <a:noFill/>
            <a:prstDash val="solid"/>
            <a:round/>
          </a:ln>
        </p:spPr>
        <p:txBody>
          <a:bodyPr vert="horz" wrap="square" lIns="0" tIns="0" rIns="0" bIns="0" rtlCol="0" anchor="ctr" anchorCtr="0"/>
          <a:lstStyle/>
          <a:p>
            <a:pPr indent="0" algn="l">
              <a:lnSpc>
                <a:spcPct val="116666"/>
              </a:lnSpc>
              <a:spcBef>
                <a:spcPts val="1000"/>
              </a:spcBef>
              <a:defRPr/>
            </a:pPr>
            <a:r>
              <a:rPr lang="en-US" sz="1600" b="1" i="0" u="none" strike="noStrike">
                <a:solidFill>
                  <a:srgbClr val="F97316"/>
                </a:solidFill>
                <a:latin typeface="Noto Sans SC"/>
                <a:ea typeface="Noto Sans SC"/>
                <a:cs typeface="Noto Sans SC"/>
                <a:sym typeface="Noto Sans SC"/>
              </a:rPr>
              <a:t>📄 pyproject.toml</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项目的核心清单文件，手动维护。用于定义项目元数据、构建系统依赖及所有直接依赖包的版本范围。</a:t>
            </a:r>
            <a:endParaRPr lang="en-US" sz="1100"/>
          </a:p>
          <a:p>
            <a:pPr indent="0" algn="l">
              <a:lnSpc>
                <a:spcPct val="116666"/>
              </a:lnSpc>
              <a:spcBef>
                <a:spcPts val="3000"/>
              </a:spcBef>
            </a:pPr>
            <a:r>
              <a:rPr lang="en-US" sz="1600" b="1" i="0" u="none" strike="noStrike">
                <a:solidFill>
                  <a:srgbClr val="F97316"/>
                </a:solidFill>
                <a:latin typeface="Noto Sans SC"/>
                <a:ea typeface="Noto Sans SC"/>
                <a:cs typeface="Noto Sans SC"/>
                <a:sym typeface="Noto Sans SC"/>
              </a:rPr>
              <a:t>🔒 poetry.lock</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由 Poetry 自动生成，严禁手动修改。记录所有直接与间接依赖包的精确版本号，确保在任何环境下安装的依赖版本完全一致。</a:t>
            </a:r>
          </a:p>
        </p:txBody>
      </p:sp>
      <p:sp>
        <p:nvSpPr>
          <p:cNvPr id="14" name="AutoShape 14"/>
          <p:cNvSpPr/>
          <p:nvPr/>
        </p:nvSpPr>
        <p:spPr>
          <a:xfrm>
            <a:off x="8128000" y="1651000"/>
            <a:ext cx="3302000" cy="4572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1651000"/>
            <a:ext cx="3302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8382000" y="2032000"/>
            <a:ext cx="355600" cy="355600"/>
          </a:xfrm>
          <a:prstGeom prst="rect">
            <a:avLst/>
          </a:prstGeom>
        </p:spPr>
      </p:pic>
      <p:sp>
        <p:nvSpPr>
          <p:cNvPr id="17" name="AutoShape 17"/>
          <p:cNvSpPr/>
          <p:nvPr/>
        </p:nvSpPr>
        <p:spPr>
          <a:xfrm>
            <a:off x="8890000" y="20066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常用命令流</a:t>
            </a:r>
            <a:endParaRPr lang="en-US" sz="1100"/>
          </a:p>
        </p:txBody>
      </p:sp>
      <p:sp>
        <p:nvSpPr>
          <p:cNvPr id="18" name="AutoShape 18"/>
          <p:cNvSpPr/>
          <p:nvPr/>
        </p:nvSpPr>
        <p:spPr>
          <a:xfrm>
            <a:off x="8382000" y="2794000"/>
            <a:ext cx="2794000" cy="304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spcBef>
                <a:spcPts val="800"/>
              </a:spcBef>
              <a:defRPr/>
            </a:pPr>
            <a:r>
              <a:rPr lang="en-US" sz="1400" b="1" i="0" u="none" strike="noStrike">
                <a:solidFill>
                  <a:srgbClr val="F97316"/>
                </a:solidFill>
                <a:latin typeface="Noto Sans SC"/>
                <a:ea typeface="Noto Sans SC"/>
                <a:cs typeface="Noto Sans SC"/>
                <a:sym typeface="Noto Sans SC"/>
              </a:rPr>
              <a:t>01. 初始化项目</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111827"/>
                </a:solidFill>
                <a:highlight>
                  <a:srgbClr val="F3F4F6">
                    <a:alpha val="100000"/>
                  </a:srgbClr>
                </a:highlight>
                <a:latin typeface="Noto Sans SC"/>
                <a:ea typeface="Noto Sans SC"/>
                <a:cs typeface="Noto Sans SC"/>
                <a:sym typeface="Noto Sans SC"/>
              </a:rPr>
              <a:t>poetry new ai_project_demo</a:t>
            </a:r>
            <a:endParaRPr lang="en-US" sz="1100"/>
          </a:p>
          <a:p>
            <a:pPr indent="0" algn="l">
              <a:lnSpc>
                <a:spcPct val="108333"/>
              </a:lnSpc>
              <a:spcBef>
                <a:spcPts val="2400"/>
              </a:spcBef>
            </a:pPr>
            <a:r>
              <a:rPr lang="en-US" sz="1400" b="1" i="0" u="none" strike="noStrike">
                <a:solidFill>
                  <a:srgbClr val="F97316"/>
                </a:solidFill>
                <a:latin typeface="Noto Sans SC"/>
                <a:ea typeface="Noto Sans SC"/>
                <a:cs typeface="Noto Sans SC"/>
                <a:sym typeface="Noto Sans SC"/>
              </a:rPr>
              <a:t>02. 添加/移除依赖</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111827"/>
                </a:solidFill>
                <a:highlight>
                  <a:srgbClr val="F3F4F6">
                    <a:alpha val="100000"/>
                  </a:srgbClr>
                </a:highlight>
                <a:latin typeface="Noto Sans SC"/>
                <a:ea typeface="Noto Sans SC"/>
                <a:cs typeface="Noto Sans SC"/>
                <a:sym typeface="Noto Sans SC"/>
              </a:rPr>
              <a:t>poetry add requests / poetry remove</a:t>
            </a:r>
          </a:p>
          <a:p>
            <a:pPr indent="0" algn="l">
              <a:lnSpc>
                <a:spcPct val="108333"/>
              </a:lnSpc>
              <a:spcBef>
                <a:spcPts val="2400"/>
              </a:spcBef>
            </a:pPr>
            <a:r>
              <a:rPr lang="en-US" sz="1400" b="1" i="0" u="none" strike="noStrike">
                <a:solidFill>
                  <a:srgbClr val="F97316"/>
                </a:solidFill>
                <a:latin typeface="Noto Sans SC"/>
                <a:ea typeface="Noto Sans SC"/>
                <a:cs typeface="Noto Sans SC"/>
                <a:sym typeface="Noto Sans SC"/>
              </a:rPr>
              <a:t>03. 安装项目依赖</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111827"/>
                </a:solidFill>
                <a:highlight>
                  <a:srgbClr val="F3F4F6">
                    <a:alpha val="100000"/>
                  </a:srgbClr>
                </a:highlight>
                <a:latin typeface="Noto Sans SC"/>
                <a:ea typeface="Noto Sans SC"/>
                <a:cs typeface="Noto Sans SC"/>
                <a:sym typeface="Noto Sans SC"/>
              </a:rPr>
              <a:t>poetry install</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B7280"/>
                </a:solidFill>
                <a:latin typeface="Noto Sans SC"/>
                <a:ea typeface="Noto Sans SC"/>
                <a:cs typeface="Noto Sans SC"/>
                <a:sym typeface="Noto Sans SC"/>
              </a:rPr>
              <a:t>（读取 pyproject.toml 安装依赖并生成 lock 文件）</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1016000"/>
            <a:ext cx="10160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F97316"/>
                </a:solidFill>
                <a:latin typeface="Noto Sans SC"/>
                <a:ea typeface="Noto Sans SC"/>
                <a:cs typeface="Noto Sans SC"/>
                <a:sym typeface="Noto Sans SC"/>
              </a:rPr>
              <a:t>6.3</a:t>
            </a:r>
            <a:endParaRPr lang="en-US" sz="1100" dirty="0"/>
          </a:p>
        </p:txBody>
      </p:sp>
      <p:sp>
        <p:nvSpPr>
          <p:cNvPr id="3" name="AutoShape 3"/>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374151"/>
                </a:solidFill>
                <a:latin typeface="Noto Sans SC"/>
                <a:ea typeface="Noto Sans SC"/>
                <a:cs typeface="Noto Sans SC"/>
                <a:sym typeface="Noto Sans SC"/>
              </a:rPr>
              <a:t>项目结构设计</a:t>
            </a:r>
            <a:endParaRPr lang="en-US" sz="1100"/>
          </a:p>
        </p:txBody>
      </p:sp>
      <p:sp>
        <p:nvSpPr>
          <p:cNvPr id="5" name="AutoShape 5"/>
          <p:cNvSpPr/>
          <p:nvPr/>
        </p:nvSpPr>
        <p:spPr>
          <a:xfrm>
            <a:off x="1016000" y="5461000"/>
            <a:ext cx="1016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分层架构与文件命名规范</a:t>
            </a:r>
            <a:endParaRPr lang="en-US" sz="1100"/>
          </a:p>
        </p:txBody>
      </p:sp>
      <p:sp>
        <p:nvSpPr>
          <p:cNvPr id="3" name="AutoShape 3"/>
          <p:cNvSpPr/>
          <p:nvPr/>
        </p:nvSpPr>
        <p:spPr>
          <a:xfrm>
            <a:off x="762000" y="1651000"/>
            <a:ext cx="5207000" cy="4572000"/>
          </a:xfrm>
          <a:prstGeom prst="roundRect">
            <a:avLst>
              <a:gd name="adj" fmla="val 3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4" name="AutoShape 4"/>
          <p:cNvSpPr/>
          <p:nvPr/>
        </p:nvSpPr>
        <p:spPr>
          <a:xfrm>
            <a:off x="1016000" y="19050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97316"/>
                </a:solidFill>
                <a:latin typeface="Noto Sans SC"/>
                <a:ea typeface="Noto Sans SC"/>
                <a:cs typeface="Noto Sans SC"/>
                <a:sym typeface="Noto Sans SC"/>
              </a:rPr>
              <a:t>为什么需要分层架构？</a:t>
            </a:r>
            <a:endParaRPr lang="en-US" sz="1100"/>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2794000"/>
            <a:ext cx="457200" cy="457200"/>
          </a:xfrm>
          <a:prstGeom prst="rect">
            <a:avLst/>
          </a:prstGeom>
        </p:spPr>
      </p:pic>
      <p:sp>
        <p:nvSpPr>
          <p:cNvPr id="6" name="AutoShape 6"/>
          <p:cNvSpPr/>
          <p:nvPr/>
        </p:nvSpPr>
        <p:spPr>
          <a:xfrm>
            <a:off x="1651000" y="2730500"/>
            <a:ext cx="3937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关注点分离 (Separation of Concerns)</a:t>
            </a:r>
            <a:endParaRPr lang="en-US" sz="1100"/>
          </a:p>
          <a:p>
            <a:pPr indent="0" algn="l">
              <a:lnSpc>
                <a:spcPct val="108333"/>
              </a:lnSpc>
            </a:pPr>
            <a:r>
              <a:rPr lang="en-US" sz="1300" b="0" i="0" u="none" strike="noStrike">
                <a:solidFill>
                  <a:srgbClr val="4B5563"/>
                </a:solidFill>
                <a:latin typeface="Noto Sans SC"/>
                <a:ea typeface="Noto Sans SC"/>
                <a:cs typeface="Noto Sans SC"/>
                <a:sym typeface="Noto Sans SC"/>
              </a:rPr>
              <a:t>将不同职责的代码分开，例如将数据访问、业务逻辑与接口处理隔离开，各司其职。</a:t>
            </a:r>
          </a:p>
        </p:txBody>
      </p: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000" y="3937000"/>
            <a:ext cx="457200" cy="457200"/>
          </a:xfrm>
          <a:prstGeom prst="rect">
            <a:avLst/>
          </a:prstGeom>
        </p:spPr>
      </p:pic>
      <p:sp>
        <p:nvSpPr>
          <p:cNvPr id="8" name="AutoShape 8"/>
          <p:cNvSpPr/>
          <p:nvPr/>
        </p:nvSpPr>
        <p:spPr>
          <a:xfrm>
            <a:off x="1651000" y="3873500"/>
            <a:ext cx="3937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高内聚，低耦合</a:t>
            </a:r>
            <a:endParaRPr lang="en-US" sz="1100"/>
          </a:p>
          <a:p>
            <a:pPr indent="0" algn="l">
              <a:lnSpc>
                <a:spcPct val="108333"/>
              </a:lnSpc>
            </a:pPr>
            <a:r>
              <a:rPr lang="en-US" sz="1300" b="0" i="0" u="none" strike="noStrike">
                <a:solidFill>
                  <a:srgbClr val="4B5563"/>
                </a:solidFill>
                <a:latin typeface="Noto Sans SC"/>
                <a:ea typeface="Noto Sans SC"/>
                <a:cs typeface="Noto Sans SC"/>
                <a:sym typeface="Noto Sans SC"/>
              </a:rPr>
              <a:t>让每个模块专注于自己的核心任务，减少模块间的相互依赖，增强系统的稳定性。</a:t>
            </a: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5080000"/>
            <a:ext cx="457200" cy="457200"/>
          </a:xfrm>
          <a:prstGeom prst="rect">
            <a:avLst/>
          </a:prstGeom>
        </p:spPr>
      </p:pic>
      <p:sp>
        <p:nvSpPr>
          <p:cNvPr id="10" name="AutoShape 10"/>
          <p:cNvSpPr/>
          <p:nvPr/>
        </p:nvSpPr>
        <p:spPr>
          <a:xfrm>
            <a:off x="1651000" y="5016500"/>
            <a:ext cx="3937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便于维护和扩展</a:t>
            </a:r>
            <a:endParaRPr lang="en-US" sz="1100"/>
          </a:p>
          <a:p>
            <a:pPr indent="0" algn="l">
              <a:lnSpc>
                <a:spcPct val="108333"/>
              </a:lnSpc>
            </a:pPr>
            <a:r>
              <a:rPr lang="en-US" sz="1300" b="0" i="0" u="none" strike="noStrike">
                <a:solidFill>
                  <a:srgbClr val="4B5563"/>
                </a:solidFill>
                <a:latin typeface="Noto Sans SC"/>
                <a:ea typeface="Noto Sans SC"/>
                <a:cs typeface="Noto Sans SC"/>
                <a:sym typeface="Noto Sans SC"/>
              </a:rPr>
              <a:t>修改或升级某一层的逻辑时，不会影响其他层的代码，大幅降低了维护成本。</a:t>
            </a:r>
          </a:p>
        </p:txBody>
      </p:sp>
      <p:sp>
        <p:nvSpPr>
          <p:cNvPr id="11" name="AutoShape 11"/>
          <p:cNvSpPr/>
          <p:nvPr/>
        </p:nvSpPr>
        <p:spPr>
          <a:xfrm>
            <a:off x="6223000" y="1651000"/>
            <a:ext cx="5207000" cy="4572000"/>
          </a:xfrm>
          <a:prstGeom prst="roundRect">
            <a:avLst>
              <a:gd name="adj" fmla="val 3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10"/>
          <a:srcRect/>
          <a:stretch>
            <a:fillRect/>
          </a:stretch>
        </p:blipFill>
        <p:spPr>
          <a:xfrm>
            <a:off x="6477000" y="1905000"/>
            <a:ext cx="762000" cy="762000"/>
          </a:xfrm>
          <a:prstGeom prst="rect">
            <a:avLst/>
          </a:prstGeom>
          <a:noFill/>
          <a:ln w="25400" cap="flat" cmpd="sng">
            <a:noFill/>
            <a:prstDash val="solid"/>
            <a:round/>
          </a:ln>
        </p:spPr>
      </p:pic>
      <p:sp>
        <p:nvSpPr>
          <p:cNvPr id="13" name="AutoShape 13"/>
          <p:cNvSpPr/>
          <p:nvPr/>
        </p:nvSpPr>
        <p:spPr>
          <a:xfrm>
            <a:off x="7493000" y="1968500"/>
            <a:ext cx="3556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97316"/>
                </a:solidFill>
                <a:latin typeface="Noto Sans SC"/>
                <a:ea typeface="Noto Sans SC"/>
                <a:cs typeface="Noto Sans SC"/>
                <a:sym typeface="Noto Sans SC"/>
              </a:rPr>
              <a:t>常见的三层架构模式</a:t>
            </a:r>
            <a:endParaRPr lang="en-US" sz="1100"/>
          </a:p>
        </p:txBody>
      </p:sp>
      <p:sp>
        <p:nvSpPr>
          <p:cNvPr id="14" name="AutoShape 14"/>
          <p:cNvSpPr/>
          <p:nvPr/>
        </p:nvSpPr>
        <p:spPr>
          <a:xfrm>
            <a:off x="6477000" y="2921000"/>
            <a:ext cx="4699000" cy="1016000"/>
          </a:xfrm>
          <a:prstGeom prst="roundRect">
            <a:avLst>
              <a:gd name="adj" fmla="val 10000"/>
            </a:avLst>
          </a:prstGeom>
          <a:solidFill>
            <a:srgbClr val="FFF7ED">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6667500" y="30480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EA580C"/>
                </a:solidFill>
                <a:latin typeface="Noto Sans SC"/>
                <a:ea typeface="Noto Sans SC"/>
                <a:cs typeface="Noto Sans SC"/>
                <a:sym typeface="Noto Sans SC"/>
              </a:rPr>
              <a:t>01. 表现层 / 接口层 (Controller)</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作为系统的“门面”，直接负责接收前端请求、参数校验并返回最终响应。不处理复杂逻辑。</a:t>
            </a:r>
          </a:p>
        </p:txBody>
      </p:sp>
      <p:sp>
        <p:nvSpPr>
          <p:cNvPr id="16" name="AutoShape 16"/>
          <p:cNvSpPr/>
          <p:nvPr/>
        </p:nvSpPr>
        <p:spPr>
          <a:xfrm>
            <a:off x="6477000" y="4064000"/>
            <a:ext cx="4699000" cy="1016000"/>
          </a:xfrm>
          <a:prstGeom prst="roundRect">
            <a:avLst>
              <a:gd name="adj" fmla="val 10000"/>
            </a:avLst>
          </a:prstGeom>
          <a:solidFill>
            <a:srgbClr val="FFF7ED">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6667500" y="41910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EA580C"/>
                </a:solidFill>
                <a:latin typeface="Noto Sans SC"/>
                <a:ea typeface="Noto Sans SC"/>
                <a:cs typeface="Noto Sans SC"/>
                <a:sym typeface="Noto Sans SC"/>
              </a:rPr>
              <a:t>02. 业务逻辑层 (Service)</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系统的“大脑”，封装了核心的业务规则、流程编排与事务管理，是整个应用的核心层。</a:t>
            </a:r>
          </a:p>
        </p:txBody>
      </p:sp>
      <p:sp>
        <p:nvSpPr>
          <p:cNvPr id="18" name="AutoShape 18"/>
          <p:cNvSpPr/>
          <p:nvPr/>
        </p:nvSpPr>
        <p:spPr>
          <a:xfrm>
            <a:off x="6477000" y="5207000"/>
            <a:ext cx="4699000" cy="1016000"/>
          </a:xfrm>
          <a:prstGeom prst="roundRect">
            <a:avLst>
              <a:gd name="adj" fmla="val 10000"/>
            </a:avLst>
          </a:prstGeom>
          <a:solidFill>
            <a:srgbClr val="FFF7ED">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6667500" y="53340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EA580C"/>
                </a:solidFill>
                <a:latin typeface="Noto Sans SC"/>
                <a:ea typeface="Noto Sans SC"/>
                <a:cs typeface="Noto Sans SC"/>
                <a:sym typeface="Noto Sans SC"/>
              </a:rPr>
              <a:t>03. 数据访问层 (Repository / DAO)</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系统的“手脚”，专注于与数据库或外部存储交互，负责数据的CRUD操作，对上层屏蔽存储细节。</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入口函数与可执行模块设计</a:t>
            </a:r>
            <a:endParaRPr lang="en-US" sz="1100"/>
          </a:p>
        </p:txBody>
      </p:sp>
      <p:sp>
        <p:nvSpPr>
          <p:cNvPr id="4" name="AutoShape 4"/>
          <p:cNvSpPr/>
          <p:nvPr/>
        </p:nvSpPr>
        <p:spPr>
          <a:xfrm>
            <a:off x="762000" y="1651000"/>
            <a:ext cx="5207000" cy="4572000"/>
          </a:xfrm>
          <a:prstGeom prst="roundRect">
            <a:avLst>
              <a:gd name="adj" fmla="val 3333"/>
            </a:avLst>
          </a:prstGeom>
          <a:solidFill>
            <a:srgbClr val="FFFFFF">
              <a:alpha val="95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66800" y="1955800"/>
            <a:ext cx="457200" cy="457200"/>
          </a:xfrm>
          <a:prstGeom prst="rect">
            <a:avLst/>
          </a:prstGeom>
        </p:spPr>
      </p:pic>
      <p:sp>
        <p:nvSpPr>
          <p:cNvPr id="6" name="AutoShape 6"/>
          <p:cNvSpPr/>
          <p:nvPr/>
        </p:nvSpPr>
        <p:spPr>
          <a:xfrm>
            <a:off x="1727200" y="19304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dirty="0">
                <a:solidFill>
                  <a:srgbClr val="F97316"/>
                </a:solidFill>
                <a:latin typeface="Noto Sans SC"/>
                <a:ea typeface="Noto Sans SC"/>
                <a:cs typeface="Noto Sans SC"/>
                <a:sym typeface="Noto Sans SC"/>
              </a:rPr>
              <a:t>if __name__ == </a:t>
            </a:r>
            <a:r>
              <a:rPr lang="en-US" sz="2200" b="1" i="0" u="none" strike="noStrike" dirty="0" smtClean="0">
                <a:solidFill>
                  <a:srgbClr val="F97316"/>
                </a:solidFill>
                <a:latin typeface="Noto Sans SC"/>
                <a:ea typeface="Noto Sans SC"/>
                <a:cs typeface="Noto Sans SC"/>
                <a:sym typeface="Noto Sans SC"/>
              </a:rPr>
              <a:t>"__</a:t>
            </a:r>
            <a:r>
              <a:rPr lang="en-US" sz="2200" b="1" i="0" u="none" strike="noStrike" dirty="0">
                <a:solidFill>
                  <a:srgbClr val="F97316"/>
                </a:solidFill>
                <a:latin typeface="Noto Sans SC"/>
                <a:ea typeface="Noto Sans SC"/>
                <a:cs typeface="Noto Sans SC"/>
                <a:sym typeface="Noto Sans SC"/>
              </a:rPr>
              <a:t>main</a:t>
            </a:r>
            <a:r>
              <a:rPr lang="en-US" sz="2200" b="1" i="0" u="none" strike="noStrike" dirty="0" smtClean="0">
                <a:solidFill>
                  <a:srgbClr val="F97316"/>
                </a:solidFill>
                <a:latin typeface="Noto Sans SC"/>
                <a:ea typeface="Noto Sans SC"/>
                <a:cs typeface="Noto Sans SC"/>
                <a:sym typeface="Noto Sans SC"/>
              </a:rPr>
              <a:t>__": </a:t>
            </a:r>
            <a:r>
              <a:rPr lang="en-US" sz="2200" b="1" i="0" u="none" strike="noStrike" dirty="0" err="1">
                <a:solidFill>
                  <a:srgbClr val="F97316"/>
                </a:solidFill>
                <a:latin typeface="Noto Sans SC"/>
                <a:ea typeface="Noto Sans SC"/>
                <a:cs typeface="Noto Sans SC"/>
                <a:sym typeface="Noto Sans SC"/>
              </a:rPr>
              <a:t>的作用</a:t>
            </a:r>
            <a:endParaRPr lang="en-US" sz="1100" dirty="0"/>
          </a:p>
        </p:txBody>
      </p:sp>
      <p:sp>
        <p:nvSpPr>
          <p:cNvPr id="7" name="AutoShape 7"/>
          <p:cNvSpPr/>
          <p:nvPr/>
        </p:nvSpPr>
        <p:spPr>
          <a:xfrm>
            <a:off x="1066800" y="2794000"/>
            <a:ext cx="4597400" cy="3048000"/>
          </a:xfrm>
          <a:prstGeom prst="rect">
            <a:avLst/>
          </a:prstGeom>
          <a:noFill/>
          <a:ln w="12700" cap="flat" cmpd="sng">
            <a:noFill/>
            <a:prstDash val="solid"/>
            <a:round/>
          </a:ln>
        </p:spPr>
        <p:txBody>
          <a:bodyPr vert="horz" wrap="square" lIns="0" tIns="0" rIns="0" bIns="0" rtlCol="0" anchor="ctr" anchorCtr="0"/>
          <a:lstStyle/>
          <a:p>
            <a:pPr indent="0" algn="l">
              <a:lnSpc>
                <a:spcPct val="133333"/>
              </a:lnSpc>
              <a:spcBef>
                <a:spcPts val="1200"/>
              </a:spcBef>
              <a:defRPr/>
            </a:pPr>
            <a:r>
              <a:rPr lang="en-US" sz="1400" b="1" i="0" u="none" strike="noStrike" dirty="0">
                <a:solidFill>
                  <a:srgbClr val="374151"/>
                </a:solidFill>
                <a:latin typeface="Noto Sans SC"/>
                <a:ea typeface="Noto Sans SC"/>
                <a:cs typeface="Noto Sans SC"/>
                <a:sym typeface="Noto Sans SC"/>
              </a:rPr>
              <a:t>● __name__ </a:t>
            </a:r>
            <a:r>
              <a:rPr lang="en-US" sz="1400" b="1" i="0" u="none" strike="noStrike" dirty="0" err="1">
                <a:solidFill>
                  <a:srgbClr val="374151"/>
                </a:solidFill>
                <a:latin typeface="Noto Sans SC"/>
                <a:ea typeface="Noto Sans SC"/>
                <a:cs typeface="Noto Sans SC"/>
                <a:sym typeface="Noto Sans SC"/>
              </a:rPr>
              <a:t>变量：</a:t>
            </a:r>
            <a:r>
              <a:rPr lang="en-US" sz="1300" b="0" i="0" u="none" strike="noStrike" dirty="0" err="1">
                <a:solidFill>
                  <a:srgbClr val="4B5563"/>
                </a:solidFill>
                <a:latin typeface="Noto Sans SC"/>
                <a:ea typeface="Noto Sans SC"/>
                <a:cs typeface="Noto Sans SC"/>
                <a:sym typeface="Noto Sans SC"/>
              </a:rPr>
              <a:t>Python的内置特殊变量，用来标识当前模块在导入系统中的名称</a:t>
            </a:r>
            <a:r>
              <a:rPr lang="en-US" sz="1300" b="0" i="0" u="none" strike="noStrike" dirty="0">
                <a:solidFill>
                  <a:srgbClr val="4B5563"/>
                </a:solidFill>
                <a:latin typeface="Noto Sans SC"/>
                <a:ea typeface="Noto Sans SC"/>
                <a:cs typeface="Noto Sans SC"/>
                <a:sym typeface="Noto Sans SC"/>
              </a:rPr>
              <a:t>。</a:t>
            </a:r>
            <a:endParaRPr lang="en-US" sz="1100" dirty="0"/>
          </a:p>
          <a:p>
            <a:pPr indent="0" algn="l">
              <a:lnSpc>
                <a:spcPct val="133333"/>
              </a:lnSpc>
              <a:spcBef>
                <a:spcPts val="1200"/>
              </a:spcBef>
            </a:pPr>
            <a:r>
              <a:rPr lang="en-US" sz="1400" b="1" i="0" u="none" strike="noStrike" dirty="0">
                <a:solidFill>
                  <a:srgbClr val="374151"/>
                </a:solidFill>
                <a:latin typeface="Noto Sans SC"/>
                <a:ea typeface="Noto Sans SC"/>
                <a:cs typeface="Noto Sans SC"/>
                <a:sym typeface="Noto Sans SC"/>
              </a:rPr>
              <a:t>● </a:t>
            </a:r>
            <a:r>
              <a:rPr lang="en-US" sz="1400" b="1" i="0" u="none" strike="noStrike" dirty="0" err="1">
                <a:solidFill>
                  <a:srgbClr val="374151"/>
                </a:solidFill>
                <a:latin typeface="Noto Sans SC"/>
                <a:ea typeface="Noto Sans SC"/>
                <a:cs typeface="Noto Sans SC"/>
                <a:sym typeface="Noto Sans SC"/>
              </a:rPr>
              <a:t>场景一：直接运行文件</a:t>
            </a:r>
            <a:r>
              <a:rPr lang="en-US" sz="1600" b="0" i="0" u="none" strike="noStrike" dirty="0">
                <a:solidFill>
                  <a:srgbClr val="1F2329"/>
                </a:solidFill>
                <a:latin typeface="Noto Sans SC"/>
                <a:ea typeface="Noto Sans SC"/>
                <a:cs typeface="Noto Sans SC"/>
                <a:sym typeface="Noto Sans SC"/>
              </a:rPr>
              <a:t/>
            </a:r>
            <a:br>
              <a:rPr lang="en-US" sz="1600" b="0" i="0" u="none" strike="noStrike" dirty="0">
                <a:solidFill>
                  <a:srgbClr val="1F2329"/>
                </a:solidFill>
                <a:latin typeface="Noto Sans SC"/>
                <a:ea typeface="Noto Sans SC"/>
                <a:cs typeface="Noto Sans SC"/>
                <a:sym typeface="Noto Sans SC"/>
              </a:rPr>
            </a:br>
            <a:r>
              <a:rPr lang="en-US" sz="1300" b="0" i="0" u="none" strike="noStrike" dirty="0">
                <a:solidFill>
                  <a:srgbClr val="4B5563"/>
                </a:solidFill>
                <a:latin typeface="Noto Sans SC"/>
                <a:ea typeface="Noto Sans SC"/>
                <a:cs typeface="Noto Sans SC"/>
                <a:sym typeface="Noto Sans SC"/>
              </a:rPr>
              <a:t>当 .</a:t>
            </a:r>
            <a:r>
              <a:rPr lang="en-US" sz="1300" b="0" i="0" u="none" strike="noStrike" dirty="0" err="1">
                <a:solidFill>
                  <a:srgbClr val="4B5563"/>
                </a:solidFill>
                <a:latin typeface="Noto Sans SC"/>
                <a:ea typeface="Noto Sans SC"/>
                <a:cs typeface="Noto Sans SC"/>
                <a:sym typeface="Noto Sans SC"/>
              </a:rPr>
              <a:t>py</a:t>
            </a:r>
            <a:r>
              <a:rPr lang="en-US" sz="1300" b="0" i="0" u="none" strike="noStrike" dirty="0">
                <a:solidFill>
                  <a:srgbClr val="4B5563"/>
                </a:solidFill>
                <a:latin typeface="Noto Sans SC"/>
                <a:ea typeface="Noto Sans SC"/>
                <a:cs typeface="Noto Sans SC"/>
                <a:sym typeface="Noto Sans SC"/>
              </a:rPr>
              <a:t> </a:t>
            </a:r>
            <a:r>
              <a:rPr lang="en-US" sz="1300" b="0" i="0" u="none" strike="noStrike" dirty="0" err="1">
                <a:solidFill>
                  <a:srgbClr val="4B5563"/>
                </a:solidFill>
                <a:latin typeface="Noto Sans SC"/>
                <a:ea typeface="Noto Sans SC"/>
                <a:cs typeface="Noto Sans SC"/>
                <a:sym typeface="Noto Sans SC"/>
              </a:rPr>
              <a:t>文件作为脚本直接被执行时，</a:t>
            </a:r>
            <a:r>
              <a:rPr lang="en-US" sz="1300" b="0" i="0" u="none" strike="noStrike" dirty="0" err="1" smtClean="0">
                <a:solidFill>
                  <a:srgbClr val="4B5563"/>
                </a:solidFill>
                <a:latin typeface="Noto Sans SC"/>
                <a:ea typeface="Noto Sans SC"/>
                <a:cs typeface="Noto Sans SC"/>
                <a:sym typeface="Noto Sans SC"/>
              </a:rPr>
              <a:t>解释器会将该变量赋值为</a:t>
            </a:r>
            <a:r>
              <a:rPr lang="en-US" sz="1300" b="1" i="0" u="none" strike="noStrike" dirty="0" smtClean="0">
                <a:solidFill>
                  <a:srgbClr val="F97316"/>
                </a:solidFill>
                <a:latin typeface="Noto Sans SC"/>
                <a:ea typeface="Noto Sans SC"/>
                <a:cs typeface="Noto Sans SC"/>
                <a:sym typeface="Noto Sans SC"/>
              </a:rPr>
              <a:t>"__</a:t>
            </a:r>
            <a:r>
              <a:rPr lang="en-US" sz="1300" b="1" i="0" u="none" strike="noStrike" dirty="0">
                <a:solidFill>
                  <a:srgbClr val="F97316"/>
                </a:solidFill>
                <a:latin typeface="Noto Sans SC"/>
                <a:ea typeface="Noto Sans SC"/>
                <a:cs typeface="Noto Sans SC"/>
                <a:sym typeface="Noto Sans SC"/>
              </a:rPr>
              <a:t>main</a:t>
            </a:r>
            <a:r>
              <a:rPr lang="en-US" sz="1300" b="1" i="0" u="none" strike="noStrike" dirty="0" smtClean="0">
                <a:solidFill>
                  <a:srgbClr val="F97316"/>
                </a:solidFill>
                <a:latin typeface="Noto Sans SC"/>
                <a:ea typeface="Noto Sans SC"/>
                <a:cs typeface="Noto Sans SC"/>
                <a:sym typeface="Noto Sans SC"/>
              </a:rPr>
              <a:t>__"</a:t>
            </a:r>
            <a:r>
              <a:rPr lang="en-US" sz="1300" b="0" i="0" u="none" strike="noStrike" dirty="0" smtClean="0">
                <a:solidFill>
                  <a:srgbClr val="4B5563"/>
                </a:solidFill>
                <a:latin typeface="Noto Sans SC"/>
                <a:ea typeface="Noto Sans SC"/>
                <a:cs typeface="Noto Sans SC"/>
                <a:sym typeface="Noto Sans SC"/>
              </a:rPr>
              <a:t>。</a:t>
            </a:r>
            <a:endParaRPr lang="en-US" sz="1300" b="0" i="0" u="none" strike="noStrike" dirty="0">
              <a:solidFill>
                <a:srgbClr val="4B5563"/>
              </a:solidFill>
              <a:latin typeface="Noto Sans SC"/>
              <a:ea typeface="Noto Sans SC"/>
              <a:cs typeface="Noto Sans SC"/>
              <a:sym typeface="Noto Sans SC"/>
            </a:endParaRPr>
          </a:p>
          <a:p>
            <a:pPr indent="0" algn="l">
              <a:lnSpc>
                <a:spcPct val="133333"/>
              </a:lnSpc>
              <a:spcBef>
                <a:spcPts val="1200"/>
              </a:spcBef>
            </a:pPr>
            <a:r>
              <a:rPr lang="en-US" sz="1400" b="1" i="0" u="none" strike="noStrike" dirty="0">
                <a:solidFill>
                  <a:srgbClr val="374151"/>
                </a:solidFill>
                <a:latin typeface="Noto Sans SC"/>
                <a:ea typeface="Noto Sans SC"/>
                <a:cs typeface="Noto Sans SC"/>
                <a:sym typeface="Noto Sans SC"/>
              </a:rPr>
              <a:t>● </a:t>
            </a:r>
            <a:r>
              <a:rPr lang="en-US" sz="1400" b="1" i="0" u="none" strike="noStrike" dirty="0" err="1">
                <a:solidFill>
                  <a:srgbClr val="374151"/>
                </a:solidFill>
                <a:latin typeface="Noto Sans SC"/>
                <a:ea typeface="Noto Sans SC"/>
                <a:cs typeface="Noto Sans SC"/>
                <a:sym typeface="Noto Sans SC"/>
              </a:rPr>
              <a:t>场景二：作为模块被导入</a:t>
            </a:r>
            <a:r>
              <a:rPr lang="en-US" sz="1600" b="0" i="0" u="none" strike="noStrike" dirty="0">
                <a:solidFill>
                  <a:srgbClr val="1F2329"/>
                </a:solidFill>
                <a:latin typeface="Noto Sans SC"/>
                <a:ea typeface="Noto Sans SC"/>
                <a:cs typeface="Noto Sans SC"/>
                <a:sym typeface="Noto Sans SC"/>
              </a:rPr>
              <a:t/>
            </a:r>
            <a:br>
              <a:rPr lang="en-US" sz="1600" b="0" i="0" u="none" strike="noStrike" dirty="0">
                <a:solidFill>
                  <a:srgbClr val="1F2329"/>
                </a:solidFill>
                <a:latin typeface="Noto Sans SC"/>
                <a:ea typeface="Noto Sans SC"/>
                <a:cs typeface="Noto Sans SC"/>
                <a:sym typeface="Noto Sans SC"/>
              </a:rPr>
            </a:br>
            <a:r>
              <a:rPr lang="en-US" sz="1300" b="0" i="0" u="none" strike="noStrike" dirty="0" err="1">
                <a:solidFill>
                  <a:srgbClr val="4B5563"/>
                </a:solidFill>
                <a:latin typeface="Noto Sans SC"/>
                <a:ea typeface="Noto Sans SC"/>
                <a:cs typeface="Noto Sans SC"/>
                <a:sym typeface="Noto Sans SC"/>
              </a:rPr>
              <a:t>当该文件被其他模块导入时，该变量值为模块的实际文件名（不含后缀</a:t>
            </a:r>
            <a:r>
              <a:rPr lang="en-US" sz="1300" b="0" i="0" u="none" strike="noStrike" dirty="0">
                <a:solidFill>
                  <a:srgbClr val="4B5563"/>
                </a:solidFill>
                <a:latin typeface="Noto Sans SC"/>
                <a:ea typeface="Noto Sans SC"/>
                <a:cs typeface="Noto Sans SC"/>
                <a:sym typeface="Noto Sans SC"/>
              </a:rPr>
              <a:t>）。</a:t>
            </a:r>
          </a:p>
          <a:p>
            <a:pPr indent="0" algn="l">
              <a:lnSpc>
                <a:spcPct val="133333"/>
              </a:lnSpc>
              <a:spcBef>
                <a:spcPts val="1200"/>
              </a:spcBef>
            </a:pPr>
            <a:r>
              <a:rPr lang="en-US" sz="1400" b="1" i="0" u="none" strike="noStrike" dirty="0">
                <a:solidFill>
                  <a:srgbClr val="374151"/>
                </a:solidFill>
                <a:latin typeface="Noto Sans SC"/>
                <a:ea typeface="Noto Sans SC"/>
                <a:cs typeface="Noto Sans SC"/>
                <a:sym typeface="Noto Sans SC"/>
              </a:rPr>
              <a:t>● </a:t>
            </a:r>
            <a:r>
              <a:rPr lang="en-US" sz="1400" b="1" i="0" u="none" strike="noStrike" dirty="0" err="1">
                <a:solidFill>
                  <a:srgbClr val="374151"/>
                </a:solidFill>
                <a:latin typeface="Noto Sans SC"/>
                <a:ea typeface="Noto Sans SC"/>
                <a:cs typeface="Noto Sans SC"/>
                <a:sym typeface="Noto Sans SC"/>
              </a:rPr>
              <a:t>核心价值：</a:t>
            </a:r>
            <a:r>
              <a:rPr lang="en-US" sz="1300" b="0" i="0" u="none" strike="noStrike" dirty="0" err="1">
                <a:solidFill>
                  <a:srgbClr val="4B5563"/>
                </a:solidFill>
                <a:latin typeface="Noto Sans SC"/>
                <a:ea typeface="Noto Sans SC"/>
                <a:cs typeface="Noto Sans SC"/>
                <a:sym typeface="Noto Sans SC"/>
              </a:rPr>
              <a:t>实现代码复用，让同一个文件既可以作为独立脚本执行，也可以作为库被其他程序引用，而不会导致代码被意外执行</a:t>
            </a:r>
            <a:r>
              <a:rPr lang="en-US" sz="1300" b="0" i="0" u="none" strike="noStrike" dirty="0">
                <a:solidFill>
                  <a:srgbClr val="4B5563"/>
                </a:solidFill>
                <a:latin typeface="Noto Sans SC"/>
                <a:ea typeface="Noto Sans SC"/>
                <a:cs typeface="Noto Sans SC"/>
                <a:sym typeface="Noto Sans SC"/>
              </a:rPr>
              <a:t>。</a:t>
            </a:r>
          </a:p>
        </p:txBody>
      </p:sp>
      <p:sp>
        <p:nvSpPr>
          <p:cNvPr id="8" name="AutoShape 8"/>
          <p:cNvSpPr/>
          <p:nvPr/>
        </p:nvSpPr>
        <p:spPr>
          <a:xfrm>
            <a:off x="6223000" y="1651000"/>
            <a:ext cx="5207000" cy="4572000"/>
          </a:xfrm>
          <a:prstGeom prst="roundRect">
            <a:avLst>
              <a:gd name="adj" fmla="val 3333"/>
            </a:avLst>
          </a:prstGeom>
          <a:solidFill>
            <a:srgbClr val="FFFFFF">
              <a:alpha val="95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527800" y="1955800"/>
            <a:ext cx="457200" cy="457200"/>
          </a:xfrm>
          <a:prstGeom prst="rect">
            <a:avLst/>
          </a:prstGeom>
        </p:spPr>
      </p:pic>
      <p:sp>
        <p:nvSpPr>
          <p:cNvPr id="10" name="AutoShape 10"/>
          <p:cNvSpPr/>
          <p:nvPr/>
        </p:nvSpPr>
        <p:spPr>
          <a:xfrm>
            <a:off x="7188200" y="1930400"/>
            <a:ext cx="3937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97316"/>
                </a:solidFill>
                <a:latin typeface="Noto Sans SC"/>
                <a:ea typeface="Noto Sans SC"/>
                <a:cs typeface="Noto Sans SC"/>
                <a:sym typeface="Noto Sans SC"/>
              </a:rPr>
              <a:t>可执行模块设计原则</a:t>
            </a:r>
            <a:endParaRPr lang="en-US" sz="1100"/>
          </a:p>
        </p:txBody>
      </p:sp>
      <p:sp>
        <p:nvSpPr>
          <p:cNvPr id="11" name="AutoShape 11"/>
          <p:cNvSpPr/>
          <p:nvPr/>
        </p:nvSpPr>
        <p:spPr>
          <a:xfrm>
            <a:off x="6527800" y="2794000"/>
            <a:ext cx="4597400" cy="3048000"/>
          </a:xfrm>
          <a:prstGeom prst="rect">
            <a:avLst/>
          </a:prstGeom>
          <a:noFill/>
          <a:ln w="12700" cap="flat" cmpd="sng">
            <a:noFill/>
            <a:prstDash val="solid"/>
            <a:round/>
          </a:ln>
        </p:spPr>
        <p:txBody>
          <a:bodyPr vert="horz" wrap="square" lIns="0" tIns="0" rIns="0" bIns="0" rtlCol="0" anchor="ctr" anchorCtr="0"/>
          <a:lstStyle/>
          <a:p>
            <a:pPr indent="0" algn="l">
              <a:lnSpc>
                <a:spcPct val="150000"/>
              </a:lnSpc>
              <a:spcBef>
                <a:spcPts val="1200"/>
              </a:spcBef>
              <a:defRPr/>
            </a:pPr>
            <a:r>
              <a:rPr lang="en-US" sz="1400" b="1" i="0" u="none" strike="noStrike" dirty="0">
                <a:solidFill>
                  <a:srgbClr val="F97316"/>
                </a:solidFill>
                <a:latin typeface="Noto Sans SC"/>
                <a:ea typeface="Noto Sans SC"/>
                <a:cs typeface="Noto Sans SC"/>
                <a:sym typeface="Noto Sans SC"/>
              </a:rPr>
              <a:t>01. </a:t>
            </a:r>
            <a:r>
              <a:rPr lang="en-US" sz="1400" b="1" i="0" u="none" strike="noStrike" dirty="0" err="1">
                <a:solidFill>
                  <a:srgbClr val="F97316"/>
                </a:solidFill>
                <a:latin typeface="Noto Sans SC"/>
                <a:ea typeface="Noto Sans SC"/>
                <a:cs typeface="Noto Sans SC"/>
                <a:sym typeface="Noto Sans SC"/>
              </a:rPr>
              <a:t>封装执行逻辑</a:t>
            </a:r>
            <a:r>
              <a:rPr lang="en-US" sz="1600" b="0" i="0" u="none" strike="noStrike" dirty="0">
                <a:solidFill>
                  <a:srgbClr val="1F2329"/>
                </a:solidFill>
                <a:latin typeface="Noto Sans SC"/>
                <a:ea typeface="Noto Sans SC"/>
                <a:cs typeface="Noto Sans SC"/>
                <a:sym typeface="Noto Sans SC"/>
              </a:rPr>
              <a:t/>
            </a:r>
            <a:br>
              <a:rPr lang="en-US" sz="1600" b="0" i="0" u="none" strike="noStrike" dirty="0">
                <a:solidFill>
                  <a:srgbClr val="1F2329"/>
                </a:solidFill>
                <a:latin typeface="Noto Sans SC"/>
                <a:ea typeface="Noto Sans SC"/>
                <a:cs typeface="Noto Sans SC"/>
                <a:sym typeface="Noto Sans SC"/>
              </a:rPr>
            </a:br>
            <a:r>
              <a:rPr lang="en-US" sz="1300" b="0" i="0" u="none" strike="noStrike" dirty="0" err="1">
                <a:solidFill>
                  <a:srgbClr val="4B5563"/>
                </a:solidFill>
                <a:latin typeface="Noto Sans SC"/>
                <a:ea typeface="Noto Sans SC"/>
                <a:cs typeface="Noto Sans SC"/>
                <a:sym typeface="Noto Sans SC"/>
              </a:rPr>
              <a:t>避免在全局作用域中编写大量执行代码。将主要业务逻辑封装在一个名为</a:t>
            </a:r>
            <a:r>
              <a:rPr lang="en-US" sz="1300" b="1" i="0" u="none" strike="noStrike" dirty="0" err="1">
                <a:solidFill>
                  <a:srgbClr val="374151"/>
                </a:solidFill>
                <a:latin typeface="Noto Sans SC"/>
                <a:ea typeface="Noto Sans SC"/>
                <a:cs typeface="Noto Sans SC"/>
                <a:sym typeface="Noto Sans SC"/>
              </a:rPr>
              <a:t>main</a:t>
            </a:r>
            <a:r>
              <a:rPr lang="en-US" sz="1300" b="1" i="0" u="none" strike="noStrike" dirty="0">
                <a:solidFill>
                  <a:srgbClr val="374151"/>
                </a:solidFill>
                <a:latin typeface="Noto Sans SC"/>
                <a:ea typeface="Noto Sans SC"/>
                <a:cs typeface="Noto Sans SC"/>
                <a:sym typeface="Noto Sans SC"/>
              </a:rPr>
              <a:t>()</a:t>
            </a:r>
            <a:r>
              <a:rPr lang="en-US" sz="1300" b="0" i="0" u="none" strike="noStrike" dirty="0" err="1">
                <a:solidFill>
                  <a:srgbClr val="4B5563"/>
                </a:solidFill>
                <a:latin typeface="Noto Sans SC"/>
                <a:ea typeface="Noto Sans SC"/>
                <a:cs typeface="Noto Sans SC"/>
                <a:sym typeface="Noto Sans SC"/>
              </a:rPr>
              <a:t>的函数中，使代码结构更清晰，便于维护和测试</a:t>
            </a:r>
            <a:r>
              <a:rPr lang="en-US" sz="1300" b="0" i="0" u="none" strike="noStrike" dirty="0">
                <a:solidFill>
                  <a:srgbClr val="4B5563"/>
                </a:solidFill>
                <a:latin typeface="Noto Sans SC"/>
                <a:ea typeface="Noto Sans SC"/>
                <a:cs typeface="Noto Sans SC"/>
                <a:sym typeface="Noto Sans SC"/>
              </a:rPr>
              <a:t>。</a:t>
            </a:r>
            <a:endParaRPr lang="en-US" sz="1100" dirty="0"/>
          </a:p>
          <a:p>
            <a:pPr indent="0" algn="l">
              <a:lnSpc>
                <a:spcPct val="150000"/>
              </a:lnSpc>
              <a:spcBef>
                <a:spcPts val="2000"/>
              </a:spcBef>
            </a:pPr>
            <a:r>
              <a:rPr lang="en-US" sz="1400" b="1" i="0" u="none" strike="noStrike" dirty="0">
                <a:solidFill>
                  <a:srgbClr val="F97316"/>
                </a:solidFill>
                <a:latin typeface="Noto Sans SC"/>
                <a:ea typeface="Noto Sans SC"/>
                <a:cs typeface="Noto Sans SC"/>
                <a:sym typeface="Noto Sans SC"/>
              </a:rPr>
              <a:t>02. </a:t>
            </a:r>
            <a:r>
              <a:rPr lang="en-US" sz="1400" b="1" i="0" u="none" strike="noStrike" dirty="0" err="1">
                <a:solidFill>
                  <a:srgbClr val="F97316"/>
                </a:solidFill>
                <a:latin typeface="Noto Sans SC"/>
                <a:ea typeface="Noto Sans SC"/>
                <a:cs typeface="Noto Sans SC"/>
                <a:sym typeface="Noto Sans SC"/>
              </a:rPr>
              <a:t>标准化参数处理</a:t>
            </a:r>
            <a:r>
              <a:rPr lang="en-US" sz="1600" b="0" i="0" u="none" strike="noStrike" dirty="0">
                <a:solidFill>
                  <a:srgbClr val="1F2329"/>
                </a:solidFill>
                <a:latin typeface="Noto Sans SC"/>
                <a:ea typeface="Noto Sans SC"/>
                <a:cs typeface="Noto Sans SC"/>
                <a:sym typeface="Noto Sans SC"/>
              </a:rPr>
              <a:t/>
            </a:r>
            <a:br>
              <a:rPr lang="en-US" sz="1600" b="0" i="0" u="none" strike="noStrike" dirty="0">
                <a:solidFill>
                  <a:srgbClr val="1F2329"/>
                </a:solidFill>
                <a:latin typeface="Noto Sans SC"/>
                <a:ea typeface="Noto Sans SC"/>
                <a:cs typeface="Noto Sans SC"/>
                <a:sym typeface="Noto Sans SC"/>
              </a:rPr>
            </a:br>
            <a:r>
              <a:rPr lang="en-US" sz="1300" b="0" i="0" u="none" strike="noStrike" dirty="0" err="1">
                <a:solidFill>
                  <a:srgbClr val="4B5563"/>
                </a:solidFill>
                <a:latin typeface="Noto Sans SC"/>
                <a:ea typeface="Noto Sans SC"/>
                <a:cs typeface="Noto Sans SC"/>
                <a:sym typeface="Noto Sans SC"/>
              </a:rPr>
              <a:t>使用</a:t>
            </a:r>
            <a:r>
              <a:rPr lang="en-US" sz="1300" b="0" i="0" u="none" strike="noStrike" dirty="0">
                <a:solidFill>
                  <a:srgbClr val="4B5563"/>
                </a:solidFill>
                <a:latin typeface="Noto Sans SC"/>
                <a:ea typeface="Noto Sans SC"/>
                <a:cs typeface="Noto Sans SC"/>
                <a:sym typeface="Noto Sans SC"/>
              </a:rPr>
              <a:t> Python </a:t>
            </a:r>
            <a:r>
              <a:rPr lang="en-US" sz="1300" b="0" i="0" u="none" strike="noStrike" dirty="0" err="1">
                <a:solidFill>
                  <a:srgbClr val="4B5563"/>
                </a:solidFill>
                <a:latin typeface="Noto Sans SC"/>
                <a:ea typeface="Noto Sans SC"/>
                <a:cs typeface="Noto Sans SC"/>
                <a:sym typeface="Noto Sans SC"/>
              </a:rPr>
              <a:t>标准库中的</a:t>
            </a:r>
            <a:r>
              <a:rPr lang="en-US" sz="1300" b="1" i="0" u="none" strike="noStrike" dirty="0" err="1">
                <a:solidFill>
                  <a:srgbClr val="374151"/>
                </a:solidFill>
                <a:latin typeface="Noto Sans SC"/>
                <a:ea typeface="Noto Sans SC"/>
                <a:cs typeface="Noto Sans SC"/>
                <a:sym typeface="Noto Sans SC"/>
              </a:rPr>
              <a:t>argparse</a:t>
            </a:r>
            <a:r>
              <a:rPr lang="en-US" sz="1300" b="0" i="0" u="none" strike="noStrike" dirty="0" err="1">
                <a:solidFill>
                  <a:srgbClr val="4B5563"/>
                </a:solidFill>
                <a:latin typeface="Noto Sans SC"/>
                <a:ea typeface="Noto Sans SC"/>
                <a:cs typeface="Noto Sans SC"/>
                <a:sym typeface="Noto Sans SC"/>
              </a:rPr>
              <a:t>模块来解析命令行参数，实现模块与用户交互的标准化和易用性</a:t>
            </a:r>
            <a:r>
              <a:rPr lang="en-US" sz="1300" b="0" i="0" u="none" strike="noStrike" dirty="0">
                <a:solidFill>
                  <a:srgbClr val="4B5563"/>
                </a:solidFill>
                <a:latin typeface="Noto Sans SC"/>
                <a:ea typeface="Noto Sans SC"/>
                <a:cs typeface="Noto Sans SC"/>
                <a:sym typeface="Noto Sans SC"/>
              </a:rPr>
              <a:t>。</a:t>
            </a:r>
          </a:p>
          <a:p>
            <a:pPr indent="0" algn="l">
              <a:lnSpc>
                <a:spcPct val="150000"/>
              </a:lnSpc>
              <a:spcBef>
                <a:spcPts val="2000"/>
              </a:spcBef>
            </a:pPr>
            <a:r>
              <a:rPr lang="en-US" sz="1400" b="1" i="0" u="none" strike="noStrike" dirty="0">
                <a:solidFill>
                  <a:srgbClr val="F97316"/>
                </a:solidFill>
                <a:latin typeface="Noto Sans SC"/>
                <a:ea typeface="Noto Sans SC"/>
                <a:cs typeface="Noto Sans SC"/>
                <a:sym typeface="Noto Sans SC"/>
              </a:rPr>
              <a:t>03. </a:t>
            </a:r>
            <a:r>
              <a:rPr lang="en-US" sz="1400" b="1" i="0" u="none" strike="noStrike" dirty="0" err="1">
                <a:solidFill>
                  <a:srgbClr val="F97316"/>
                </a:solidFill>
                <a:latin typeface="Noto Sans SC"/>
                <a:ea typeface="Noto Sans SC"/>
                <a:cs typeface="Noto Sans SC"/>
                <a:sym typeface="Noto Sans SC"/>
              </a:rPr>
              <a:t>明确的入口点</a:t>
            </a:r>
            <a:r>
              <a:rPr lang="en-US" sz="1600" b="0" i="0" u="none" strike="noStrike" dirty="0">
                <a:solidFill>
                  <a:srgbClr val="1F2329"/>
                </a:solidFill>
                <a:latin typeface="Noto Sans SC"/>
                <a:ea typeface="Noto Sans SC"/>
                <a:cs typeface="Noto Sans SC"/>
                <a:sym typeface="Noto Sans SC"/>
              </a:rPr>
              <a:t/>
            </a:r>
            <a:br>
              <a:rPr lang="en-US" sz="1600" b="0" i="0" u="none" strike="noStrike" dirty="0">
                <a:solidFill>
                  <a:srgbClr val="1F2329"/>
                </a:solidFill>
                <a:latin typeface="Noto Sans SC"/>
                <a:ea typeface="Noto Sans SC"/>
                <a:cs typeface="Noto Sans SC"/>
                <a:sym typeface="Noto Sans SC"/>
              </a:rPr>
            </a:br>
            <a:r>
              <a:rPr lang="en-US" sz="1300" b="0" i="0" u="none" strike="noStrike" dirty="0" err="1">
                <a:solidFill>
                  <a:srgbClr val="4B5563"/>
                </a:solidFill>
                <a:latin typeface="Noto Sans SC"/>
                <a:ea typeface="Noto Sans SC"/>
                <a:cs typeface="Noto Sans SC"/>
                <a:sym typeface="Noto Sans SC"/>
              </a:rPr>
              <a:t>在</a:t>
            </a:r>
            <a:r>
              <a:rPr lang="en-US" sz="1300" b="1" i="0" u="none" strike="noStrike" dirty="0" err="1">
                <a:solidFill>
                  <a:srgbClr val="374151"/>
                </a:solidFill>
                <a:latin typeface="Noto Sans SC"/>
                <a:ea typeface="Noto Sans SC"/>
                <a:cs typeface="Noto Sans SC"/>
                <a:sym typeface="Noto Sans SC"/>
              </a:rPr>
              <a:t>if</a:t>
            </a:r>
            <a:r>
              <a:rPr lang="en-US" sz="1300" b="1" i="0" u="none" strike="noStrike" dirty="0">
                <a:solidFill>
                  <a:srgbClr val="374151"/>
                </a:solidFill>
                <a:latin typeface="Noto Sans SC"/>
                <a:ea typeface="Noto Sans SC"/>
                <a:cs typeface="Noto Sans SC"/>
                <a:sym typeface="Noto Sans SC"/>
              </a:rPr>
              <a:t> __name__ == "__main__":</a:t>
            </a:r>
            <a:r>
              <a:rPr lang="en-US" sz="1300" b="0" i="0" u="none" strike="noStrike" dirty="0" err="1">
                <a:solidFill>
                  <a:srgbClr val="4B5563"/>
                </a:solidFill>
                <a:latin typeface="Noto Sans SC"/>
                <a:ea typeface="Noto Sans SC"/>
                <a:cs typeface="Noto Sans SC"/>
                <a:sym typeface="Noto Sans SC"/>
              </a:rPr>
              <a:t>代码块中调用</a:t>
            </a:r>
            <a:r>
              <a:rPr lang="en-US" sz="1300" b="0" i="0" u="none" strike="noStrike" dirty="0">
                <a:solidFill>
                  <a:srgbClr val="4B5563"/>
                </a:solidFill>
                <a:latin typeface="Noto Sans SC"/>
                <a:ea typeface="Noto Sans SC"/>
                <a:cs typeface="Noto Sans SC"/>
                <a:sym typeface="Noto Sans SC"/>
              </a:rPr>
              <a:t> main() </a:t>
            </a:r>
            <a:r>
              <a:rPr lang="en-US" sz="1300" b="0" i="0" u="none" strike="noStrike" dirty="0" err="1">
                <a:solidFill>
                  <a:srgbClr val="4B5563"/>
                </a:solidFill>
                <a:latin typeface="Noto Sans SC"/>
                <a:ea typeface="Noto Sans SC"/>
                <a:cs typeface="Noto Sans SC"/>
                <a:sym typeface="Noto Sans SC"/>
              </a:rPr>
              <a:t>函数。这不仅明确了程序的启动入口，也保证了模块被导入时不触发执行</a:t>
            </a:r>
            <a:r>
              <a:rPr lang="en-US" sz="1300" b="0" i="0" u="none" strike="noStrike" dirty="0">
                <a:solidFill>
                  <a:srgbClr val="4B5563"/>
                </a:solidFill>
                <a:latin typeface="Noto Sans SC"/>
                <a:ea typeface="Noto Sans SC"/>
                <a:cs typeface="Noto Sans SC"/>
                <a:sym typeface="Noto Sans SC"/>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日志模块与异常处理机制</a:t>
            </a:r>
            <a:endParaRPr lang="en-US" sz="1100"/>
          </a:p>
        </p:txBody>
      </p:sp>
      <p:sp>
        <p:nvSpPr>
          <p:cNvPr id="4" name="AutoShape 4"/>
          <p:cNvSpPr/>
          <p:nvPr/>
        </p:nvSpPr>
        <p:spPr>
          <a:xfrm>
            <a:off x="762000" y="1651000"/>
            <a:ext cx="5207000" cy="2349500"/>
          </a:xfrm>
          <a:prstGeom prst="roundRect">
            <a:avLst>
              <a:gd name="adj" fmla="val 4324"/>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968500"/>
            <a:ext cx="609600" cy="609600"/>
          </a:xfrm>
          <a:prstGeom prst="rect">
            <a:avLst/>
          </a:prstGeom>
        </p:spPr>
      </p:pic>
      <p:sp>
        <p:nvSpPr>
          <p:cNvPr id="6" name="AutoShape 6"/>
          <p:cNvSpPr/>
          <p:nvPr/>
        </p:nvSpPr>
        <p:spPr>
          <a:xfrm>
            <a:off x="1905000" y="190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11827"/>
                </a:solidFill>
                <a:latin typeface="Noto Sans SC"/>
                <a:ea typeface="Noto Sans SC"/>
                <a:cs typeface="Noto Sans SC"/>
                <a:sym typeface="Noto Sans SC"/>
              </a:rPr>
              <a:t>为什么需要日志？</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调试定位：</a:t>
            </a:r>
            <a:r>
              <a:rPr lang="en-US" sz="1300" b="0" i="0" u="none" strike="noStrike">
                <a:solidFill>
                  <a:srgbClr val="4B5563"/>
                </a:solidFill>
                <a:latin typeface="Noto Sans SC"/>
                <a:ea typeface="Noto Sans SC"/>
                <a:cs typeface="Noto Sans SC"/>
                <a:sym typeface="Noto Sans SC"/>
              </a:rPr>
              <a:t>精准记录程序运行的关键状态与参数，快速定位Bug。</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运行监控：</a:t>
            </a:r>
            <a:r>
              <a:rPr lang="en-US" sz="1300" b="0" i="0" u="none" strike="noStrike">
                <a:solidFill>
                  <a:srgbClr val="4B5563"/>
                </a:solidFill>
                <a:latin typeface="Noto Sans SC"/>
                <a:ea typeface="Noto Sans SC"/>
                <a:cs typeface="Noto Sans SC"/>
                <a:sym typeface="Noto Sans SC"/>
              </a:rPr>
              <a:t>在生产环境中实时掌握应用运行状态与健康度。</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功能强大：</a:t>
            </a:r>
            <a:r>
              <a:rPr lang="en-US" sz="1300" b="0" i="0" u="none" strike="noStrike">
                <a:solidFill>
                  <a:srgbClr val="4B5563"/>
                </a:solidFill>
                <a:latin typeface="Noto Sans SC"/>
                <a:ea typeface="Noto Sans SC"/>
                <a:cs typeface="Noto Sans SC"/>
                <a:sym typeface="Noto Sans SC"/>
              </a:rPr>
              <a:t>优于 `print`，支持分级输出(DEBUG/ERROR等)与灵活配置。</a:t>
            </a:r>
          </a:p>
        </p:txBody>
      </p:sp>
      <p:sp>
        <p:nvSpPr>
          <p:cNvPr id="7" name="AutoShape 7"/>
          <p:cNvSpPr/>
          <p:nvPr/>
        </p:nvSpPr>
        <p:spPr>
          <a:xfrm>
            <a:off x="6223000" y="1651000"/>
            <a:ext cx="5207000" cy="2349500"/>
          </a:xfrm>
          <a:prstGeom prst="roundRect">
            <a:avLst>
              <a:gd name="adj" fmla="val 4324"/>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77000" y="1968500"/>
            <a:ext cx="609600" cy="609600"/>
          </a:xfrm>
          <a:prstGeom prst="rect">
            <a:avLst/>
          </a:prstGeom>
        </p:spPr>
      </p:pic>
      <p:sp>
        <p:nvSpPr>
          <p:cNvPr id="9" name="AutoShape 9"/>
          <p:cNvSpPr/>
          <p:nvPr/>
        </p:nvSpPr>
        <p:spPr>
          <a:xfrm>
            <a:off x="7366000" y="190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11827"/>
                </a:solidFill>
                <a:latin typeface="Noto Sans SC"/>
                <a:ea typeface="Noto Sans SC"/>
                <a:cs typeface="Noto Sans SC"/>
                <a:sym typeface="Noto Sans SC"/>
              </a:rPr>
              <a:t>Python logging 模块</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Python 内置的标准日志库，提供了高度灵活且可扩展的日志系统。支持自定义日志格式、输出位置（文件/控制台）、以及根据日志级别进行过滤，是构建专业应用的首选方案。</a:t>
            </a:r>
          </a:p>
        </p:txBody>
      </p:sp>
      <p:sp>
        <p:nvSpPr>
          <p:cNvPr id="10" name="AutoShape 10"/>
          <p:cNvSpPr/>
          <p:nvPr/>
        </p:nvSpPr>
        <p:spPr>
          <a:xfrm>
            <a:off x="762000" y="4191000"/>
            <a:ext cx="5207000" cy="2349500"/>
          </a:xfrm>
          <a:prstGeom prst="roundRect">
            <a:avLst>
              <a:gd name="adj" fmla="val 4324"/>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4508500"/>
            <a:ext cx="609600" cy="609600"/>
          </a:xfrm>
          <a:prstGeom prst="rect">
            <a:avLst/>
          </a:prstGeom>
        </p:spPr>
      </p:pic>
      <p:sp>
        <p:nvSpPr>
          <p:cNvPr id="12" name="AutoShape 12"/>
          <p:cNvSpPr/>
          <p:nvPr/>
        </p:nvSpPr>
        <p:spPr>
          <a:xfrm>
            <a:off x="1905000" y="444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11827"/>
                </a:solidFill>
                <a:latin typeface="Noto Sans SC"/>
                <a:ea typeface="Noto Sans SC"/>
                <a:cs typeface="Noto Sans SC"/>
                <a:sym typeface="Noto Sans SC"/>
              </a:rPr>
              <a:t>为什么需要异常处理？</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提升健壮性：</a:t>
            </a:r>
            <a:r>
              <a:rPr lang="en-US" sz="1300" b="0" i="0" u="none" strike="noStrike">
                <a:solidFill>
                  <a:srgbClr val="4B5563"/>
                </a:solidFill>
                <a:latin typeface="Noto Sans SC"/>
                <a:ea typeface="Noto Sans SC"/>
                <a:cs typeface="Noto Sans SC"/>
                <a:sym typeface="Noto Sans SC"/>
              </a:rPr>
              <a:t>捕获并处理运行时错误，防止程序意外崩溃退出。</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清晰反馈：</a:t>
            </a:r>
            <a:r>
              <a:rPr lang="en-US" sz="1300" b="0" i="0" u="none" strike="noStrike">
                <a:solidFill>
                  <a:srgbClr val="4B5563"/>
                </a:solidFill>
                <a:latin typeface="Noto Sans SC"/>
                <a:ea typeface="Noto Sans SC"/>
                <a:cs typeface="Noto Sans SC"/>
                <a:sym typeface="Noto Sans SC"/>
              </a:rPr>
              <a:t>为开发者和终端用户提供可读性强的错误提示，便于排查。</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容错能力：</a:t>
            </a:r>
            <a:r>
              <a:rPr lang="en-US" sz="1300" b="0" i="0" u="none" strike="noStrike">
                <a:solidFill>
                  <a:srgbClr val="4B5563"/>
                </a:solidFill>
                <a:latin typeface="Noto Sans SC"/>
                <a:ea typeface="Noto Sans SC"/>
                <a:cs typeface="Noto Sans SC"/>
                <a:sym typeface="Noto Sans SC"/>
              </a:rPr>
              <a:t>让程序在发生非致命错误时，依然可以尝试恢复或优雅降级。</a:t>
            </a:r>
          </a:p>
        </p:txBody>
      </p:sp>
      <p:sp>
        <p:nvSpPr>
          <p:cNvPr id="13" name="AutoShape 13"/>
          <p:cNvSpPr/>
          <p:nvPr/>
        </p:nvSpPr>
        <p:spPr>
          <a:xfrm>
            <a:off x="6223000" y="4191000"/>
            <a:ext cx="5207000" cy="2349500"/>
          </a:xfrm>
          <a:prstGeom prst="roundRect">
            <a:avLst>
              <a:gd name="adj" fmla="val 4324"/>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6477000" y="4508500"/>
            <a:ext cx="609600" cy="609600"/>
          </a:xfrm>
          <a:prstGeom prst="rect">
            <a:avLst/>
          </a:prstGeom>
        </p:spPr>
      </p:pic>
      <p:sp>
        <p:nvSpPr>
          <p:cNvPr id="15" name="AutoShape 15"/>
          <p:cNvSpPr/>
          <p:nvPr/>
        </p:nvSpPr>
        <p:spPr>
          <a:xfrm>
            <a:off x="7366000" y="444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11827"/>
                </a:solidFill>
                <a:latin typeface="Noto Sans SC"/>
                <a:ea typeface="Noto Sans SC"/>
                <a:cs typeface="Noto Sans SC"/>
                <a:sym typeface="Noto Sans SC"/>
              </a:rPr>
              <a:t>核心：try-except 结构</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try 块：</a:t>
            </a:r>
            <a:r>
              <a:rPr lang="en-US" sz="1300" b="0" i="0" u="none" strike="noStrike">
                <a:solidFill>
                  <a:srgbClr val="4B5563"/>
                </a:solidFill>
                <a:latin typeface="Noto Sans SC"/>
                <a:ea typeface="Noto Sans SC"/>
                <a:cs typeface="Noto Sans SC"/>
                <a:sym typeface="Noto Sans SC"/>
              </a:rPr>
              <a:t>包裹可能触发异常的核心业务代码。</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except 块：</a:t>
            </a:r>
            <a:r>
              <a:rPr lang="en-US" sz="1300" b="0" i="0" u="none" strike="noStrike">
                <a:solidFill>
                  <a:srgbClr val="4B5563"/>
                </a:solidFill>
                <a:latin typeface="Noto Sans SC"/>
                <a:ea typeface="Noto Sans SC"/>
                <a:cs typeface="Noto Sans SC"/>
                <a:sym typeface="Noto Sans SC"/>
              </a:rPr>
              <a:t>捕获指定类型的异常并进行针对性处理（如记录日志）。</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a:t>
            </a:r>
            <a:r>
              <a:rPr lang="en-US" sz="1300" b="1" i="0" u="none" strike="noStrike">
                <a:solidFill>
                  <a:srgbClr val="4B5563"/>
                </a:solidFill>
                <a:latin typeface="Noto Sans SC"/>
                <a:ea typeface="Noto Sans SC"/>
                <a:cs typeface="Noto Sans SC"/>
                <a:sym typeface="Noto Sans SC"/>
              </a:rPr>
              <a:t>finally 块：</a:t>
            </a:r>
            <a:r>
              <a:rPr lang="en-US" sz="1300" b="0" i="0" u="none" strike="noStrike">
                <a:solidFill>
                  <a:srgbClr val="4B5563"/>
                </a:solidFill>
                <a:latin typeface="Noto Sans SC"/>
                <a:ea typeface="Noto Sans SC"/>
                <a:cs typeface="Noto Sans SC"/>
                <a:sym typeface="Noto Sans SC"/>
              </a:rPr>
              <a:t>无论是否发生异常，都会执行，常用于资源释放。</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本章小结与练习题</a:t>
            </a:r>
            <a:endParaRPr lang="en-US" sz="1100"/>
          </a:p>
        </p:txBody>
      </p:sp>
      <p:sp>
        <p:nvSpPr>
          <p:cNvPr id="4" name="AutoShape 4"/>
          <p:cNvSpPr/>
          <p:nvPr/>
        </p:nvSpPr>
        <p:spPr>
          <a:xfrm>
            <a:off x="762000" y="1651000"/>
            <a:ext cx="5207000" cy="4699000"/>
          </a:xfrm>
          <a:prstGeom prst="roundRect">
            <a:avLst>
              <a:gd name="adj" fmla="val 324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651000"/>
            <a:ext cx="5207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66800" y="2032000"/>
            <a:ext cx="355600" cy="355600"/>
          </a:xfrm>
          <a:prstGeom prst="rect">
            <a:avLst/>
          </a:prstGeom>
        </p:spPr>
      </p:pic>
      <p:sp>
        <p:nvSpPr>
          <p:cNvPr id="7" name="AutoShape 7"/>
          <p:cNvSpPr/>
          <p:nvPr/>
        </p:nvSpPr>
        <p:spPr>
          <a:xfrm>
            <a:off x="1549400" y="2006600"/>
            <a:ext cx="3810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74151"/>
                </a:solidFill>
                <a:latin typeface="Noto Sans SC"/>
                <a:ea typeface="Noto Sans SC"/>
                <a:cs typeface="Noto Sans SC"/>
                <a:sym typeface="Noto Sans SC"/>
              </a:rPr>
              <a:t>本章小结</a:t>
            </a:r>
            <a:endParaRPr lang="en-US" sz="1100"/>
          </a:p>
        </p:txBody>
      </p:sp>
      <p:sp>
        <p:nvSpPr>
          <p:cNvPr id="8" name="AutoShape 8"/>
          <p:cNvSpPr/>
          <p:nvPr/>
        </p:nvSpPr>
        <p:spPr>
          <a:xfrm>
            <a:off x="1016000" y="2794000"/>
            <a:ext cx="4699000" cy="863600"/>
          </a:xfrm>
          <a:prstGeom prst="roundRect">
            <a:avLst>
              <a:gd name="adj" fmla="val 11764"/>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193800" y="2997200"/>
            <a:ext cx="304800" cy="304800"/>
          </a:xfrm>
          <a:prstGeom prst="rect">
            <a:avLst/>
          </a:prstGeom>
        </p:spPr>
      </p:pic>
      <p:sp>
        <p:nvSpPr>
          <p:cNvPr id="10" name="AutoShape 10"/>
          <p:cNvSpPr/>
          <p:nvPr/>
        </p:nvSpPr>
        <p:spPr>
          <a:xfrm>
            <a:off x="1651000" y="2895600"/>
            <a:ext cx="3937000" cy="6604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74151"/>
                </a:solidFill>
                <a:latin typeface="Noto Sans SC"/>
                <a:ea typeface="Noto Sans SC"/>
                <a:cs typeface="Noto Sans SC"/>
                <a:sym typeface="Noto Sans SC"/>
              </a:rPr>
              <a:t>模块与包：</a:t>
            </a:r>
            <a:r>
              <a:rPr lang="en-US" sz="1300" b="0" i="0" u="none" strike="noStrike">
                <a:solidFill>
                  <a:srgbClr val="4B5563"/>
                </a:solidFill>
                <a:latin typeface="Noto Sans SC"/>
                <a:ea typeface="Noto Sans SC"/>
                <a:cs typeface="Noto Sans SC"/>
                <a:sym typeface="Noto Sans SC"/>
              </a:rPr>
              <a:t>模块是代码组织的基本单元，包是模块的集合。通过 `__init__.py` 文件可以规范包的对外接口。</a:t>
            </a:r>
            <a:endParaRPr lang="en-US" sz="1100"/>
          </a:p>
        </p:txBody>
      </p:sp>
      <p:sp>
        <p:nvSpPr>
          <p:cNvPr id="11" name="AutoShape 11"/>
          <p:cNvSpPr/>
          <p:nvPr/>
        </p:nvSpPr>
        <p:spPr>
          <a:xfrm>
            <a:off x="1016000" y="3810000"/>
            <a:ext cx="4699000" cy="863600"/>
          </a:xfrm>
          <a:prstGeom prst="roundRect">
            <a:avLst>
              <a:gd name="adj" fmla="val 11764"/>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193800" y="4013200"/>
            <a:ext cx="304800" cy="304800"/>
          </a:xfrm>
          <a:prstGeom prst="rect">
            <a:avLst/>
          </a:prstGeom>
        </p:spPr>
      </p:pic>
      <p:sp>
        <p:nvSpPr>
          <p:cNvPr id="13" name="AutoShape 13"/>
          <p:cNvSpPr/>
          <p:nvPr/>
        </p:nvSpPr>
        <p:spPr>
          <a:xfrm>
            <a:off x="1651000" y="3911600"/>
            <a:ext cx="3937000" cy="6604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400" b="1" i="0" u="none" strike="noStrike">
                <a:solidFill>
                  <a:srgbClr val="374151"/>
                </a:solidFill>
                <a:latin typeface="Noto Sans SC"/>
                <a:ea typeface="Noto Sans SC"/>
                <a:cs typeface="Noto Sans SC"/>
                <a:sym typeface="Noto Sans SC"/>
              </a:rPr>
              <a:t>依赖管理：</a:t>
            </a:r>
            <a:r>
              <a:rPr lang="en-US" sz="1300" b="0" i="0" u="none" strike="noStrike">
                <a:solidFill>
                  <a:srgbClr val="4B5563"/>
                </a:solidFill>
                <a:latin typeface="Noto Sans SC"/>
                <a:ea typeface="Noto Sans SC"/>
                <a:cs typeface="Noto Sans SC"/>
                <a:sym typeface="Noto Sans SC"/>
              </a:rPr>
              <a:t>掌握 `pip` 与 `requirements.txt` 基础管理方式，进阶可尝试使用 `poetry` 进行更规范的项目管理。</a:t>
            </a:r>
            <a:endParaRPr lang="en-US" sz="1100"/>
          </a:p>
        </p:txBody>
      </p:sp>
      <p:sp>
        <p:nvSpPr>
          <p:cNvPr id="14" name="AutoShape 14"/>
          <p:cNvSpPr/>
          <p:nvPr/>
        </p:nvSpPr>
        <p:spPr>
          <a:xfrm>
            <a:off x="1016000" y="4826000"/>
            <a:ext cx="4699000" cy="1333500"/>
          </a:xfrm>
          <a:prstGeom prst="roundRect">
            <a:avLst>
              <a:gd name="adj" fmla="val 7619"/>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193800" y="5181600"/>
            <a:ext cx="304800" cy="304800"/>
          </a:xfrm>
          <a:prstGeom prst="rect">
            <a:avLst/>
          </a:prstGeom>
        </p:spPr>
      </p:pic>
      <p:sp>
        <p:nvSpPr>
          <p:cNvPr id="16" name="AutoShape 16"/>
          <p:cNvSpPr/>
          <p:nvPr/>
        </p:nvSpPr>
        <p:spPr>
          <a:xfrm>
            <a:off x="1651000" y="4953000"/>
            <a:ext cx="3937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374151"/>
                </a:solidFill>
                <a:latin typeface="Noto Sans SC"/>
                <a:ea typeface="Noto Sans SC"/>
                <a:cs typeface="Noto Sans SC"/>
                <a:sym typeface="Noto Sans SC"/>
              </a:rPr>
              <a:t>项目结构与 AI 辅助：</a:t>
            </a:r>
            <a:r>
              <a:rPr lang="en-US" sz="1300" b="0" i="0" u="none" strike="noStrike">
                <a:solidFill>
                  <a:srgbClr val="4B5563"/>
                </a:solidFill>
                <a:latin typeface="Noto Sans SC"/>
                <a:ea typeface="Noto Sans SC"/>
                <a:cs typeface="Noto Sans SC"/>
                <a:sym typeface="Noto Sans SC"/>
              </a:rPr>
              <a:t>采用分层架构实现关注点分离，利用 `if __name__ == "__main__"` 规范程序入口。善用 Cursor 等 AI 工具，可显著提升开发效率。</a:t>
            </a:r>
            <a:endParaRPr lang="en-US" sz="1100"/>
          </a:p>
        </p:txBody>
      </p:sp>
      <p:sp>
        <p:nvSpPr>
          <p:cNvPr id="17" name="AutoShape 17"/>
          <p:cNvSpPr/>
          <p:nvPr/>
        </p:nvSpPr>
        <p:spPr>
          <a:xfrm>
            <a:off x="6223000" y="1651000"/>
            <a:ext cx="5207000" cy="4699000"/>
          </a:xfrm>
          <a:prstGeom prst="roundRect">
            <a:avLst>
              <a:gd name="adj" fmla="val 324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6223000" y="1651000"/>
            <a:ext cx="5207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527800" y="2032000"/>
            <a:ext cx="355600" cy="355600"/>
          </a:xfrm>
          <a:prstGeom prst="rect">
            <a:avLst/>
          </a:prstGeom>
        </p:spPr>
      </p:pic>
      <p:sp>
        <p:nvSpPr>
          <p:cNvPr id="20" name="AutoShape 20"/>
          <p:cNvSpPr/>
          <p:nvPr/>
        </p:nvSpPr>
        <p:spPr>
          <a:xfrm>
            <a:off x="7010400" y="2006600"/>
            <a:ext cx="3810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374151"/>
                </a:solidFill>
                <a:latin typeface="Noto Sans SC"/>
                <a:ea typeface="Noto Sans SC"/>
                <a:cs typeface="Noto Sans SC"/>
                <a:sym typeface="Noto Sans SC"/>
              </a:rPr>
              <a:t>随堂练习 · 选择题</a:t>
            </a:r>
            <a:endParaRPr lang="en-US" sz="1100"/>
          </a:p>
        </p:txBody>
      </p:sp>
      <p:sp>
        <p:nvSpPr>
          <p:cNvPr id="21" name="AutoShape 21"/>
          <p:cNvSpPr/>
          <p:nvPr/>
        </p:nvSpPr>
        <p:spPr>
          <a:xfrm>
            <a:off x="6477000" y="2921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500" b="1" i="0" u="none" strike="noStrike">
                <a:solidFill>
                  <a:srgbClr val="1F2937"/>
                </a:solidFill>
                <a:latin typeface="Noto Sans SC"/>
                <a:ea typeface="Noto Sans SC"/>
                <a:cs typeface="Noto Sans SC"/>
                <a:sym typeface="Noto Sans SC"/>
              </a:rPr>
              <a:t>Q: 在 Python 工程化实践中，用于标识一个文件夹为“包”，并允许其中的模块被外部导入的关键文件是？</a:t>
            </a:r>
            <a:endParaRPr lang="en-US" sz="1100"/>
          </a:p>
        </p:txBody>
      </p:sp>
      <p:sp>
        <p:nvSpPr>
          <p:cNvPr id="22" name="AutoShape 22"/>
          <p:cNvSpPr/>
          <p:nvPr/>
        </p:nvSpPr>
        <p:spPr>
          <a:xfrm>
            <a:off x="6477000" y="4064000"/>
            <a:ext cx="2222500" cy="762000"/>
          </a:xfrm>
          <a:prstGeom prst="roundRect">
            <a:avLst>
              <a:gd name="adj" fmla="val 13333"/>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3" name="AutoShape 23"/>
          <p:cNvSpPr/>
          <p:nvPr/>
        </p:nvSpPr>
        <p:spPr>
          <a:xfrm>
            <a:off x="6604000" y="4216400"/>
            <a:ext cx="19685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A. main.py</a:t>
            </a:r>
            <a:endParaRPr lang="en-US" sz="1100"/>
          </a:p>
        </p:txBody>
      </p:sp>
      <p:sp>
        <p:nvSpPr>
          <p:cNvPr id="24" name="AutoShape 24"/>
          <p:cNvSpPr/>
          <p:nvPr/>
        </p:nvSpPr>
        <p:spPr>
          <a:xfrm>
            <a:off x="8890000" y="4064000"/>
            <a:ext cx="2222500" cy="762000"/>
          </a:xfrm>
          <a:prstGeom prst="roundRect">
            <a:avLst>
              <a:gd name="adj" fmla="val 13333"/>
            </a:avLst>
          </a:prstGeom>
          <a:solidFill>
            <a:srgbClr val="FFEDD5">
              <a:alpha val="100000"/>
            </a:srgbClr>
          </a:solidFill>
          <a:ln w="25400" cap="flat" cmpd="sng">
            <a:solidFill>
              <a:srgbClr val="F97316">
                <a:alpha val="100000"/>
              </a:srgbClr>
            </a:solidFill>
            <a:prstDash val="solid"/>
            <a:round/>
          </a:ln>
        </p:spPr>
        <p:txBody>
          <a:bodyPr vert="horz" wrap="square" lIns="63500" tIns="63500" rIns="63500" bIns="63500" rtlCol="0" anchor="ctr"/>
          <a:lstStyle/>
          <a:p>
            <a:pPr algn="ctr">
              <a:defRPr/>
            </a:pPr>
            <a:endParaRPr/>
          </a:p>
        </p:txBody>
      </p:sp>
      <p:sp>
        <p:nvSpPr>
          <p:cNvPr id="25" name="AutoShape 25"/>
          <p:cNvSpPr/>
          <p:nvPr/>
        </p:nvSpPr>
        <p:spPr>
          <a:xfrm>
            <a:off x="9017000" y="4216400"/>
            <a:ext cx="19685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EA580C"/>
                </a:solidFill>
                <a:latin typeface="Noto Sans SC"/>
                <a:ea typeface="Noto Sans SC"/>
                <a:cs typeface="Noto Sans SC"/>
                <a:sym typeface="Noto Sans SC"/>
              </a:rPr>
              <a:t>B. __init__.py</a:t>
            </a:r>
            <a:endParaRPr lang="en-US" sz="1100"/>
          </a:p>
        </p:txBody>
      </p:sp>
      <p:sp>
        <p:nvSpPr>
          <p:cNvPr id="26" name="AutoShape 26"/>
          <p:cNvSpPr/>
          <p:nvPr/>
        </p:nvSpPr>
        <p:spPr>
          <a:xfrm>
            <a:off x="6477000" y="5080000"/>
            <a:ext cx="2222500" cy="762000"/>
          </a:xfrm>
          <a:prstGeom prst="roundRect">
            <a:avLst>
              <a:gd name="adj" fmla="val 13333"/>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7" name="AutoShape 27"/>
          <p:cNvSpPr/>
          <p:nvPr/>
        </p:nvSpPr>
        <p:spPr>
          <a:xfrm>
            <a:off x="6604000" y="5232400"/>
            <a:ext cx="19685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C. config.py</a:t>
            </a:r>
            <a:endParaRPr lang="en-US" sz="1100"/>
          </a:p>
        </p:txBody>
      </p:sp>
      <p:sp>
        <p:nvSpPr>
          <p:cNvPr id="28" name="AutoShape 28"/>
          <p:cNvSpPr/>
          <p:nvPr/>
        </p:nvSpPr>
        <p:spPr>
          <a:xfrm>
            <a:off x="8890000" y="5080000"/>
            <a:ext cx="2222500" cy="762000"/>
          </a:xfrm>
          <a:prstGeom prst="roundRect">
            <a:avLst>
              <a:gd name="adj" fmla="val 13333"/>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9" name="AutoShape 29"/>
          <p:cNvSpPr/>
          <p:nvPr/>
        </p:nvSpPr>
        <p:spPr>
          <a:xfrm>
            <a:off x="9017000" y="5232400"/>
            <a:ext cx="19685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D. app.py</a:t>
            </a:r>
            <a:endParaRPr lang="en-US" sz="11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本章内容大纲</a:t>
            </a:r>
            <a:endParaRPr lang="en-US" sz="1100"/>
          </a:p>
        </p:txBody>
      </p:sp>
      <p:sp>
        <p:nvSpPr>
          <p:cNvPr id="4" name="AutoShape 4"/>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spc="400">
                <a:solidFill>
                  <a:srgbClr val="F97316"/>
                </a:solidFill>
                <a:latin typeface="Noto Sans SC"/>
                <a:ea typeface="Noto Sans SC"/>
                <a:cs typeface="Noto Sans SC"/>
                <a:sym typeface="Noto Sans SC"/>
              </a:rPr>
              <a:t>CONTENTS</a:t>
            </a:r>
            <a:endParaRPr lang="en-US" sz="1100"/>
          </a:p>
        </p:txBody>
      </p:sp>
      <p:sp>
        <p:nvSpPr>
          <p:cNvPr id="5" name="AutoShape 5"/>
          <p:cNvSpPr/>
          <p:nvPr/>
        </p:nvSpPr>
        <p:spPr>
          <a:xfrm>
            <a:off x="762000" y="2159000"/>
            <a:ext cx="3302000" cy="4064000"/>
          </a:xfrm>
          <a:prstGeom prst="roundRect">
            <a:avLst>
              <a:gd name="adj" fmla="val 4615"/>
            </a:avLst>
          </a:prstGeom>
          <a:solidFill>
            <a:srgbClr val="FFFFFF">
              <a:alpha val="100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159000"/>
            <a:ext cx="3302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2540000"/>
            <a:ext cx="406400" cy="406400"/>
          </a:xfrm>
          <a:prstGeom prst="rect">
            <a:avLst/>
          </a:prstGeom>
        </p:spPr>
      </p:pic>
      <p:sp>
        <p:nvSpPr>
          <p:cNvPr id="8" name="AutoShape 8"/>
          <p:cNvSpPr/>
          <p:nvPr/>
        </p:nvSpPr>
        <p:spPr>
          <a:xfrm>
            <a:off x="1549400" y="2489200"/>
            <a:ext cx="22606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模块创建与使用</a:t>
            </a:r>
            <a:endParaRPr lang="en-US" sz="1100"/>
          </a:p>
        </p:txBody>
      </p:sp>
      <p:sp>
        <p:nvSpPr>
          <p:cNvPr id="9" name="AutoShape 9"/>
          <p:cNvSpPr/>
          <p:nvPr/>
        </p:nvSpPr>
        <p:spPr>
          <a:xfrm>
            <a:off x="1016000" y="34290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4B5563"/>
                </a:solidFill>
                <a:latin typeface="Noto Sans SC"/>
                <a:ea typeface="Noto Sans SC"/>
                <a:cs typeface="Noto Sans SC"/>
                <a:sym typeface="Noto Sans SC"/>
              </a:rPr>
              <a:t>• 自定义模块的结构与命名规范</a:t>
            </a:r>
            <a:endParaRPr lang="en-US" sz="1100"/>
          </a:p>
          <a:p>
            <a:pPr indent="0" algn="l">
              <a:lnSpc>
                <a:spcPct val="133333"/>
              </a:lnSpc>
            </a:pPr>
            <a:r>
              <a:rPr lang="en-US" sz="1300" b="0" i="0" u="none" strike="noStrike">
                <a:solidFill>
                  <a:srgbClr val="4B5563"/>
                </a:solidFill>
                <a:latin typeface="Noto Sans SC"/>
                <a:ea typeface="Noto Sans SC"/>
                <a:cs typeface="Noto Sans SC"/>
                <a:sym typeface="Noto Sans SC"/>
              </a:rPr>
              <a:t>• Python中 `import` 与 `from` 的核心区别</a:t>
            </a:r>
          </a:p>
          <a:p>
            <a:pPr indent="0" algn="l">
              <a:lnSpc>
                <a:spcPct val="133333"/>
              </a:lnSpc>
            </a:pPr>
            <a:r>
              <a:rPr lang="en-US" sz="1300" b="0" i="0" u="none" strike="noStrike">
                <a:solidFill>
                  <a:srgbClr val="4B5563"/>
                </a:solidFill>
                <a:latin typeface="Noto Sans SC"/>
                <a:ea typeface="Noto Sans SC"/>
                <a:cs typeface="Noto Sans SC"/>
                <a:sym typeface="Noto Sans SC"/>
              </a:rPr>
              <a:t>• 揭秘 `__init__.py` 文件的关键作用</a:t>
            </a:r>
          </a:p>
        </p:txBody>
      </p:sp>
      <p:sp>
        <p:nvSpPr>
          <p:cNvPr id="10" name="AutoShape 10"/>
          <p:cNvSpPr/>
          <p:nvPr/>
        </p:nvSpPr>
        <p:spPr>
          <a:xfrm>
            <a:off x="4445000" y="2159000"/>
            <a:ext cx="3302000" cy="4064000"/>
          </a:xfrm>
          <a:prstGeom prst="roundRect">
            <a:avLst>
              <a:gd name="adj" fmla="val 4615"/>
            </a:avLst>
          </a:prstGeom>
          <a:solidFill>
            <a:srgbClr val="FFFFFF">
              <a:alpha val="100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4445000" y="2159000"/>
            <a:ext cx="3302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699000" y="2540000"/>
            <a:ext cx="406400" cy="406400"/>
          </a:xfrm>
          <a:prstGeom prst="rect">
            <a:avLst/>
          </a:prstGeom>
        </p:spPr>
      </p:pic>
      <p:sp>
        <p:nvSpPr>
          <p:cNvPr id="13" name="AutoShape 13"/>
          <p:cNvSpPr/>
          <p:nvPr/>
        </p:nvSpPr>
        <p:spPr>
          <a:xfrm>
            <a:off x="5232400" y="2489200"/>
            <a:ext cx="22606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包管理与虚拟环境</a:t>
            </a:r>
            <a:endParaRPr lang="en-US" sz="1100"/>
          </a:p>
        </p:txBody>
      </p:sp>
      <p:sp>
        <p:nvSpPr>
          <p:cNvPr id="14" name="AutoShape 14"/>
          <p:cNvSpPr/>
          <p:nvPr/>
        </p:nvSpPr>
        <p:spPr>
          <a:xfrm>
            <a:off x="4699000" y="34290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4B5563"/>
                </a:solidFill>
                <a:latin typeface="Noto Sans SC"/>
                <a:ea typeface="Noto Sans SC"/>
                <a:cs typeface="Noto Sans SC"/>
                <a:sym typeface="Noto Sans SC"/>
              </a:rPr>
              <a:t>• 常用工具：`pip` 与依赖清单 `requirements.txt`</a:t>
            </a:r>
            <a:endParaRPr lang="en-US" sz="1100"/>
          </a:p>
          <a:p>
            <a:pPr indent="0" algn="l">
              <a:lnSpc>
                <a:spcPct val="133333"/>
              </a:lnSpc>
            </a:pPr>
            <a:r>
              <a:rPr lang="en-US" sz="1300" b="0" i="0" u="none" strike="noStrike">
                <a:solidFill>
                  <a:srgbClr val="4B5563"/>
                </a:solidFill>
                <a:latin typeface="Noto Sans SC"/>
                <a:ea typeface="Noto Sans SC"/>
                <a:cs typeface="Noto Sans SC"/>
                <a:sym typeface="Noto Sans SC"/>
              </a:rPr>
              <a:t>• 进阶方案：`poetry` 与依赖隔离的最佳实践</a:t>
            </a:r>
          </a:p>
          <a:p>
            <a:pPr indent="0" algn="l">
              <a:lnSpc>
                <a:spcPct val="133333"/>
              </a:lnSpc>
            </a:pPr>
            <a:r>
              <a:rPr lang="en-US" sz="1300" b="0" i="0" u="none" strike="noStrike">
                <a:solidFill>
                  <a:srgbClr val="4B5563"/>
                </a:solidFill>
                <a:latin typeface="Noto Sans SC"/>
                <a:ea typeface="Noto Sans SC"/>
                <a:cs typeface="Noto Sans SC"/>
                <a:sym typeface="Noto Sans SC"/>
              </a:rPr>
              <a:t>• 虚拟环境的创建、使用与项目迁移</a:t>
            </a:r>
          </a:p>
        </p:txBody>
      </p:sp>
      <p:sp>
        <p:nvSpPr>
          <p:cNvPr id="15" name="AutoShape 15"/>
          <p:cNvSpPr/>
          <p:nvPr/>
        </p:nvSpPr>
        <p:spPr>
          <a:xfrm>
            <a:off x="8128000" y="2159000"/>
            <a:ext cx="3302000" cy="4064000"/>
          </a:xfrm>
          <a:prstGeom prst="roundRect">
            <a:avLst>
              <a:gd name="adj" fmla="val 4615"/>
            </a:avLst>
          </a:prstGeom>
          <a:solidFill>
            <a:srgbClr val="FFFFFF">
              <a:alpha val="100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8128000" y="2159000"/>
            <a:ext cx="3302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8382000" y="2540000"/>
            <a:ext cx="406400" cy="406400"/>
          </a:xfrm>
          <a:prstGeom prst="rect">
            <a:avLst/>
          </a:prstGeom>
        </p:spPr>
      </p:pic>
      <p:sp>
        <p:nvSpPr>
          <p:cNvPr id="18" name="AutoShape 18"/>
          <p:cNvSpPr/>
          <p:nvPr/>
        </p:nvSpPr>
        <p:spPr>
          <a:xfrm>
            <a:off x="8915400" y="2489200"/>
            <a:ext cx="22606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项目结构设计</a:t>
            </a:r>
            <a:endParaRPr lang="en-US" sz="1100"/>
          </a:p>
        </p:txBody>
      </p:sp>
      <p:sp>
        <p:nvSpPr>
          <p:cNvPr id="19" name="AutoShape 19"/>
          <p:cNvSpPr/>
          <p:nvPr/>
        </p:nvSpPr>
        <p:spPr>
          <a:xfrm>
            <a:off x="8382000" y="34290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4B5563"/>
                </a:solidFill>
                <a:latin typeface="Noto Sans SC"/>
                <a:ea typeface="Noto Sans SC"/>
                <a:cs typeface="Noto Sans SC"/>
                <a:sym typeface="Noto Sans SC"/>
              </a:rPr>
              <a:t>• 合理的分层架构设计与代码命名规范</a:t>
            </a:r>
            <a:endParaRPr lang="en-US" sz="1100"/>
          </a:p>
          <a:p>
            <a:pPr indent="0" algn="l">
              <a:lnSpc>
                <a:spcPct val="133333"/>
              </a:lnSpc>
            </a:pPr>
            <a:r>
              <a:rPr lang="en-US" sz="1300" b="0" i="0" u="none" strike="noStrike">
                <a:solidFill>
                  <a:srgbClr val="4B5563"/>
                </a:solidFill>
                <a:latin typeface="Noto Sans SC"/>
                <a:ea typeface="Noto Sans SC"/>
                <a:cs typeface="Noto Sans SC"/>
                <a:sym typeface="Noto Sans SC"/>
              </a:rPr>
              <a:t>• 设计清晰的入口函数与可执行模块</a:t>
            </a:r>
          </a:p>
          <a:p>
            <a:pPr indent="0" algn="l">
              <a:lnSpc>
                <a:spcPct val="133333"/>
              </a:lnSpc>
            </a:pPr>
            <a:r>
              <a:rPr lang="en-US" sz="1300" b="0" i="0" u="none" strike="noStrike">
                <a:solidFill>
                  <a:srgbClr val="4B5563"/>
                </a:solidFill>
                <a:latin typeface="Noto Sans SC"/>
                <a:ea typeface="Noto Sans SC"/>
                <a:cs typeface="Noto Sans SC"/>
                <a:sym typeface="Noto Sans SC"/>
              </a:rPr>
              <a:t>• 项目日志模块配置与异常处理策略</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1143000"/>
            <a:ext cx="10160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F97316"/>
                </a:solidFill>
                <a:latin typeface="Noto Sans SC"/>
                <a:ea typeface="Noto Sans SC"/>
                <a:cs typeface="Noto Sans SC"/>
                <a:sym typeface="Noto Sans SC"/>
              </a:rPr>
              <a:t>6.1</a:t>
            </a:r>
            <a:endParaRPr lang="en-US" sz="1100" dirty="0"/>
          </a:p>
        </p:txBody>
      </p:sp>
      <p:sp>
        <p:nvSpPr>
          <p:cNvPr id="3" name="AutoShape 3"/>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374151"/>
                </a:solidFill>
                <a:latin typeface="Noto Sans SC"/>
                <a:ea typeface="Noto Sans SC"/>
                <a:cs typeface="Noto Sans SC"/>
                <a:sym typeface="Noto Sans SC"/>
              </a:rPr>
              <a:t>模块创建与使用</a:t>
            </a:r>
            <a:endParaRPr lang="en-US" sz="1100"/>
          </a:p>
        </p:txBody>
      </p:sp>
      <p:sp>
        <p:nvSpPr>
          <p:cNvPr id="4" name="AutoShape 4"/>
          <p:cNvSpPr/>
          <p:nvPr/>
        </p:nvSpPr>
        <p:spPr>
          <a:xfrm>
            <a:off x="1016000" y="4445000"/>
            <a:ext cx="1016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495300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0" i="0" u="none" strike="noStrike">
                <a:solidFill>
                  <a:srgbClr val="6B7280"/>
                </a:solidFill>
                <a:latin typeface="Noto Sans SC"/>
                <a:ea typeface="Noto Sans SC"/>
                <a:cs typeface="Noto Sans SC"/>
                <a:sym typeface="Noto Sans SC"/>
              </a:rPr>
              <a:t>Module Creation and Usage</a:t>
            </a:r>
            <a:endParaRPr lang="en-US" sz="1100"/>
          </a:p>
        </p:txBody>
      </p:sp>
      <p:sp>
        <p:nvSpPr>
          <p:cNvPr id="6" name="AutoShape 6"/>
          <p:cNvSpPr/>
          <p:nvPr/>
        </p:nvSpPr>
        <p:spPr>
          <a:xfrm>
            <a:off x="1016000" y="5842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9CA3AF"/>
                </a:solidFill>
                <a:latin typeface="Noto Sans SC"/>
                <a:ea typeface="Noto Sans SC"/>
                <a:cs typeface="Noto Sans SC"/>
                <a:sym typeface="Noto Sans SC"/>
              </a:rPr>
              <a:t>组织代码的基本单元 · 构建大型项目的基石</a:t>
            </a:r>
            <a:endParaRPr lang="en-US" sz="11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模块的概念与重要性</a:t>
            </a:r>
            <a:endParaRPr lang="en-US" sz="1100"/>
          </a:p>
        </p:txBody>
      </p:sp>
      <p:sp>
        <p:nvSpPr>
          <p:cNvPr id="4" name="AutoShape 4"/>
          <p:cNvSpPr/>
          <p:nvPr/>
        </p:nvSpPr>
        <p:spPr>
          <a:xfrm>
            <a:off x="762000" y="1651000"/>
            <a:ext cx="3810000" cy="4572000"/>
          </a:xfrm>
          <a:prstGeom prst="roundRect">
            <a:avLst>
              <a:gd name="adj" fmla="val 4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a:stretch>
            <a:fillRect/>
          </a:stretch>
        </p:blipFill>
        <p:spPr>
          <a:xfrm>
            <a:off x="1905000" y="2032000"/>
            <a:ext cx="1524000" cy="1524000"/>
          </a:xfrm>
          <a:prstGeom prst="roundRect">
            <a:avLst>
              <a:gd name="adj" fmla="val 13333"/>
            </a:avLst>
          </a:prstGeom>
          <a:noFill/>
          <a:ln w="25400" cap="flat" cmpd="sng">
            <a:noFill/>
            <a:prstDash val="solid"/>
            <a:round/>
          </a:ln>
        </p:spPr>
      </p:pic>
      <p:sp>
        <p:nvSpPr>
          <p:cNvPr id="6" name="AutoShape 6"/>
          <p:cNvSpPr/>
          <p:nvPr/>
        </p:nvSpPr>
        <p:spPr>
          <a:xfrm>
            <a:off x="1016000" y="3683000"/>
            <a:ext cx="330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200" b="1" i="0" u="none" strike="noStrike">
                <a:solidFill>
                  <a:srgbClr val="F97316"/>
                </a:solidFill>
                <a:latin typeface="Noto Sans SC"/>
                <a:ea typeface="Noto Sans SC"/>
                <a:cs typeface="Noto Sans SC"/>
                <a:sym typeface="Noto Sans SC"/>
              </a:rPr>
              <a:t>什么是模块？</a:t>
            </a:r>
            <a:endParaRPr lang="en-US" sz="1100"/>
          </a:p>
        </p:txBody>
      </p:sp>
      <p:sp>
        <p:nvSpPr>
          <p:cNvPr id="7" name="AutoShape 7"/>
          <p:cNvSpPr/>
          <p:nvPr/>
        </p:nvSpPr>
        <p:spPr>
          <a:xfrm>
            <a:off x="1016000" y="4572000"/>
            <a:ext cx="3302000" cy="152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4B5563"/>
                </a:solidFill>
                <a:latin typeface="Noto Sans SC"/>
                <a:ea typeface="Noto Sans SC"/>
                <a:cs typeface="Noto Sans SC"/>
                <a:sym typeface="Noto Sans SC"/>
              </a:rPr>
              <a:t>在 Python 中，一个</a:t>
            </a:r>
            <a:r>
              <a:rPr lang="en-US" sz="1400" b="1" i="0" u="none" strike="noStrike">
                <a:solidFill>
                  <a:srgbClr val="4B5563"/>
                </a:solidFill>
                <a:latin typeface="Noto Sans SC"/>
                <a:ea typeface="Noto Sans SC"/>
                <a:cs typeface="Noto Sans SC"/>
                <a:sym typeface="Noto Sans SC"/>
              </a:rPr>
              <a:t>.py</a:t>
            </a:r>
            <a:r>
              <a:rPr lang="en-US" sz="1400" b="0" i="0" u="none" strike="noStrike">
                <a:solidFill>
                  <a:srgbClr val="4B5563"/>
                </a:solidFill>
                <a:latin typeface="Noto Sans SC"/>
                <a:ea typeface="Noto Sans SC"/>
                <a:cs typeface="Noto Sans SC"/>
                <a:sym typeface="Noto Sans SC"/>
              </a:rPr>
              <a:t>文件就是一个模块。</a:t>
            </a:r>
            <a:endParaRPr lang="en-US" sz="1100"/>
          </a:p>
          <a:p>
            <a:pPr indent="0" algn="ctr">
              <a:lnSpc>
                <a:spcPct val="125000"/>
              </a:lnSpc>
            </a:pPr>
            <a:r>
              <a:rPr lang="en-US" sz="1400" b="0" i="0" u="none" strike="noStrike">
                <a:solidFill>
                  <a:srgbClr val="4B5563"/>
                </a:solidFill>
                <a:latin typeface="Noto Sans SC"/>
                <a:ea typeface="Noto Sans SC"/>
                <a:cs typeface="Noto Sans SC"/>
                <a:sym typeface="Noto Sans SC"/>
              </a:rPr>
              <a:t>它是组织代码的基本单元，可包含函数、类、变量和可执行代码，是构建复杂程序的基石。</a:t>
            </a:r>
          </a:p>
        </p:txBody>
      </p:sp>
      <p:sp>
        <p:nvSpPr>
          <p:cNvPr id="8" name="AutoShape 8"/>
          <p:cNvSpPr/>
          <p:nvPr/>
        </p:nvSpPr>
        <p:spPr>
          <a:xfrm>
            <a:off x="4953000" y="1651000"/>
            <a:ext cx="2159000" cy="2159000"/>
          </a:xfrm>
          <a:prstGeom prst="roundRect">
            <a:avLst>
              <a:gd name="adj" fmla="val 470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727700" y="1841500"/>
            <a:ext cx="609600" cy="609600"/>
          </a:xfrm>
          <a:prstGeom prst="rect">
            <a:avLst/>
          </a:prstGeom>
        </p:spPr>
      </p:pic>
      <p:sp>
        <p:nvSpPr>
          <p:cNvPr id="10" name="AutoShape 10"/>
          <p:cNvSpPr/>
          <p:nvPr/>
        </p:nvSpPr>
        <p:spPr>
          <a:xfrm>
            <a:off x="5080000" y="2667000"/>
            <a:ext cx="19050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600" b="1" i="0" u="none" strike="noStrike">
                <a:solidFill>
                  <a:srgbClr val="374151"/>
                </a:solidFill>
                <a:latin typeface="Noto Sans SC"/>
                <a:ea typeface="Noto Sans SC"/>
                <a:cs typeface="Noto Sans SC"/>
                <a:sym typeface="Noto Sans SC"/>
              </a:rPr>
              <a:t>代码复用</a:t>
            </a:r>
            <a:endParaRPr lang="en-US" sz="1100"/>
          </a:p>
          <a:p>
            <a:pPr indent="0" algn="ctr">
              <a:lnSpc>
                <a:spcPct val="108333"/>
              </a:lnSpc>
            </a:pPr>
            <a:r>
              <a:rPr lang="en-US" sz="1200" b="0" i="0" u="none" strike="noStrike">
                <a:solidFill>
                  <a:srgbClr val="6B7280"/>
                </a:solidFill>
                <a:latin typeface="Noto Sans SC"/>
                <a:ea typeface="Noto Sans SC"/>
                <a:cs typeface="Noto Sans SC"/>
                <a:sym typeface="Noto Sans SC"/>
              </a:rPr>
              <a:t>封装常用功能，在不同项目或不同部分中直接调用，避免重复造轮子。</a:t>
            </a:r>
          </a:p>
        </p:txBody>
      </p:sp>
      <p:sp>
        <p:nvSpPr>
          <p:cNvPr id="11" name="AutoShape 11"/>
          <p:cNvSpPr/>
          <p:nvPr/>
        </p:nvSpPr>
        <p:spPr>
          <a:xfrm>
            <a:off x="7366000" y="1651000"/>
            <a:ext cx="2159000" cy="2159000"/>
          </a:xfrm>
          <a:prstGeom prst="roundRect">
            <a:avLst>
              <a:gd name="adj" fmla="val 470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8140700" y="1841500"/>
            <a:ext cx="609600" cy="609600"/>
          </a:xfrm>
          <a:prstGeom prst="rect">
            <a:avLst/>
          </a:prstGeom>
        </p:spPr>
      </p:pic>
      <p:sp>
        <p:nvSpPr>
          <p:cNvPr id="13" name="AutoShape 13"/>
          <p:cNvSpPr/>
          <p:nvPr/>
        </p:nvSpPr>
        <p:spPr>
          <a:xfrm>
            <a:off x="7493000" y="2667000"/>
            <a:ext cx="19050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600" b="1" i="0" u="none" strike="noStrike">
                <a:solidFill>
                  <a:srgbClr val="374151"/>
                </a:solidFill>
                <a:latin typeface="Noto Sans SC"/>
                <a:ea typeface="Noto Sans SC"/>
                <a:cs typeface="Noto Sans SC"/>
                <a:sym typeface="Noto Sans SC"/>
              </a:rPr>
              <a:t>逻辑隔离</a:t>
            </a:r>
            <a:endParaRPr lang="en-US" sz="1100"/>
          </a:p>
          <a:p>
            <a:pPr indent="0" algn="ctr">
              <a:lnSpc>
                <a:spcPct val="108333"/>
              </a:lnSpc>
            </a:pPr>
            <a:r>
              <a:rPr lang="en-US" sz="1200" b="0" i="0" u="none" strike="noStrike">
                <a:solidFill>
                  <a:srgbClr val="6B7280"/>
                </a:solidFill>
                <a:latin typeface="Noto Sans SC"/>
                <a:ea typeface="Noto Sans SC"/>
                <a:cs typeface="Noto Sans SC"/>
                <a:sym typeface="Noto Sans SC"/>
              </a:rPr>
              <a:t>将复杂系统拆分为独立的小模块，每个模块职责单一，降低整体复杂度。</a:t>
            </a:r>
          </a:p>
        </p:txBody>
      </p:sp>
      <p:sp>
        <p:nvSpPr>
          <p:cNvPr id="14" name="AutoShape 14"/>
          <p:cNvSpPr/>
          <p:nvPr/>
        </p:nvSpPr>
        <p:spPr>
          <a:xfrm>
            <a:off x="9779000" y="1651000"/>
            <a:ext cx="2159000" cy="2159000"/>
          </a:xfrm>
          <a:prstGeom prst="roundRect">
            <a:avLst>
              <a:gd name="adj" fmla="val 470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0553700" y="1841500"/>
            <a:ext cx="609600" cy="609600"/>
          </a:xfrm>
          <a:prstGeom prst="rect">
            <a:avLst/>
          </a:prstGeom>
        </p:spPr>
      </p:pic>
      <p:sp>
        <p:nvSpPr>
          <p:cNvPr id="16" name="AutoShape 16"/>
          <p:cNvSpPr/>
          <p:nvPr/>
        </p:nvSpPr>
        <p:spPr>
          <a:xfrm>
            <a:off x="9906000" y="2667000"/>
            <a:ext cx="19050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600" b="1" i="0" u="none" strike="noStrike">
                <a:solidFill>
                  <a:srgbClr val="374151"/>
                </a:solidFill>
                <a:latin typeface="Noto Sans SC"/>
                <a:ea typeface="Noto Sans SC"/>
                <a:cs typeface="Noto Sans SC"/>
                <a:sym typeface="Noto Sans SC"/>
              </a:rPr>
              <a:t>可维护性</a:t>
            </a:r>
            <a:endParaRPr lang="en-US" sz="1100"/>
          </a:p>
          <a:p>
            <a:pPr indent="0" algn="ctr">
              <a:lnSpc>
                <a:spcPct val="108333"/>
              </a:lnSpc>
            </a:pPr>
            <a:r>
              <a:rPr lang="en-US" sz="1200" b="0" i="0" u="none" strike="noStrike">
                <a:solidFill>
                  <a:srgbClr val="6B7280"/>
                </a:solidFill>
                <a:latin typeface="Noto Sans SC"/>
                <a:ea typeface="Noto Sans SC"/>
                <a:cs typeface="Noto Sans SC"/>
                <a:sym typeface="Noto Sans SC"/>
              </a:rPr>
              <a:t>模块间解耦，修改单个模块不会波及其他部分，便于快速定位和修复问题。</a:t>
            </a:r>
          </a:p>
        </p:txBody>
      </p:sp>
      <p:sp>
        <p:nvSpPr>
          <p:cNvPr id="17" name="AutoShape 17"/>
          <p:cNvSpPr/>
          <p:nvPr/>
        </p:nvSpPr>
        <p:spPr>
          <a:xfrm>
            <a:off x="6159500" y="4064000"/>
            <a:ext cx="2159000" cy="2159000"/>
          </a:xfrm>
          <a:prstGeom prst="roundRect">
            <a:avLst>
              <a:gd name="adj" fmla="val 470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6934200" y="4254500"/>
            <a:ext cx="609600" cy="609600"/>
          </a:xfrm>
          <a:prstGeom prst="rect">
            <a:avLst/>
          </a:prstGeom>
        </p:spPr>
      </p:pic>
      <p:sp>
        <p:nvSpPr>
          <p:cNvPr id="19" name="AutoShape 19"/>
          <p:cNvSpPr/>
          <p:nvPr/>
        </p:nvSpPr>
        <p:spPr>
          <a:xfrm>
            <a:off x="6286500" y="5080000"/>
            <a:ext cx="19050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600" b="1" i="0" u="none" strike="noStrike">
                <a:solidFill>
                  <a:srgbClr val="374151"/>
                </a:solidFill>
                <a:latin typeface="Noto Sans SC"/>
                <a:ea typeface="Noto Sans SC"/>
                <a:cs typeface="Noto Sans SC"/>
                <a:sym typeface="Noto Sans SC"/>
              </a:rPr>
              <a:t>增强可读性</a:t>
            </a:r>
            <a:endParaRPr lang="en-US" sz="1100"/>
          </a:p>
          <a:p>
            <a:pPr indent="0" algn="ctr">
              <a:lnSpc>
                <a:spcPct val="108333"/>
              </a:lnSpc>
            </a:pPr>
            <a:r>
              <a:rPr lang="en-US" sz="1200" b="0" i="0" u="none" strike="noStrike">
                <a:solidFill>
                  <a:srgbClr val="6B7280"/>
                </a:solidFill>
                <a:latin typeface="Noto Sans SC"/>
                <a:ea typeface="Noto Sans SC"/>
                <a:cs typeface="Noto Sans SC"/>
                <a:sym typeface="Noto Sans SC"/>
              </a:rPr>
              <a:t>清晰的模块划分，让代码结构层次分明，阅读和理解代码逻辑更加轻松。</a:t>
            </a:r>
          </a:p>
        </p:txBody>
      </p:sp>
      <p:sp>
        <p:nvSpPr>
          <p:cNvPr id="20" name="AutoShape 20"/>
          <p:cNvSpPr/>
          <p:nvPr/>
        </p:nvSpPr>
        <p:spPr>
          <a:xfrm>
            <a:off x="8572500" y="4064000"/>
            <a:ext cx="2159000" cy="2159000"/>
          </a:xfrm>
          <a:prstGeom prst="roundRect">
            <a:avLst>
              <a:gd name="adj" fmla="val 470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9347200" y="4254500"/>
            <a:ext cx="609600" cy="609600"/>
          </a:xfrm>
          <a:prstGeom prst="rect">
            <a:avLst/>
          </a:prstGeom>
        </p:spPr>
      </p:pic>
      <p:sp>
        <p:nvSpPr>
          <p:cNvPr id="22" name="AutoShape 22"/>
          <p:cNvSpPr/>
          <p:nvPr/>
        </p:nvSpPr>
        <p:spPr>
          <a:xfrm>
            <a:off x="8699500" y="5080000"/>
            <a:ext cx="1905000" cy="1016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600" b="1" i="0" u="none" strike="noStrike">
                <a:solidFill>
                  <a:srgbClr val="374151"/>
                </a:solidFill>
                <a:latin typeface="Noto Sans SC"/>
                <a:ea typeface="Noto Sans SC"/>
                <a:cs typeface="Noto Sans SC"/>
                <a:sym typeface="Noto Sans SC"/>
              </a:rPr>
              <a:t>团队协作</a:t>
            </a:r>
            <a:endParaRPr lang="en-US" sz="1100"/>
          </a:p>
          <a:p>
            <a:pPr indent="0" algn="ctr">
              <a:lnSpc>
                <a:spcPct val="108333"/>
              </a:lnSpc>
            </a:pPr>
            <a:r>
              <a:rPr lang="en-US" sz="1200" b="0" i="0" u="none" strike="noStrike">
                <a:solidFill>
                  <a:srgbClr val="6B7280"/>
                </a:solidFill>
                <a:latin typeface="Noto Sans SC"/>
                <a:ea typeface="Noto Sans SC"/>
                <a:cs typeface="Noto Sans SC"/>
                <a:sym typeface="Noto Sans SC"/>
              </a:rPr>
              <a:t>支持多人并行开发，不同开发者可专注于负责不同的模块，互不干扰。</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374151"/>
                </a:solidFill>
                <a:latin typeface="Noto Sans SC"/>
                <a:ea typeface="Noto Sans SC"/>
                <a:cs typeface="Noto Sans SC"/>
                <a:sym typeface="Noto Sans SC"/>
              </a:rPr>
              <a:t>import与from</a:t>
            </a:r>
            <a:r>
              <a:rPr lang="en-US" sz="3200" b="1" i="0" u="none" strike="noStrike" dirty="0" smtClean="0">
                <a:solidFill>
                  <a:srgbClr val="374151"/>
                </a:solidFill>
                <a:latin typeface="Noto Sans SC"/>
                <a:ea typeface="Noto Sans SC"/>
                <a:cs typeface="Noto Sans SC"/>
                <a:sym typeface="Noto Sans SC"/>
              </a:rPr>
              <a:t>...</a:t>
            </a:r>
            <a:r>
              <a:rPr lang="en-US" sz="3200" b="1" i="0" u="none" strike="noStrike" dirty="0" err="1" smtClean="0">
                <a:solidFill>
                  <a:srgbClr val="374151"/>
                </a:solidFill>
                <a:latin typeface="Noto Sans SC"/>
                <a:ea typeface="Noto Sans SC"/>
                <a:cs typeface="Noto Sans SC"/>
                <a:sym typeface="Noto Sans SC"/>
              </a:rPr>
              <a:t>import的区别</a:t>
            </a:r>
            <a:endParaRPr lang="en-US" sz="1100" dirty="0"/>
          </a:p>
        </p:txBody>
      </p:sp>
      <p:sp>
        <p:nvSpPr>
          <p:cNvPr id="4" name="AutoShape 4"/>
          <p:cNvSpPr/>
          <p:nvPr/>
        </p:nvSpPr>
        <p:spPr>
          <a:xfrm>
            <a:off x="762000" y="1651000"/>
            <a:ext cx="5207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905000"/>
            <a:ext cx="355600" cy="355600"/>
          </a:xfrm>
          <a:prstGeom prst="rect">
            <a:avLst/>
          </a:prstGeom>
        </p:spPr>
      </p:pic>
      <p:sp>
        <p:nvSpPr>
          <p:cNvPr id="6" name="AutoShape 6"/>
          <p:cNvSpPr/>
          <p:nvPr/>
        </p:nvSpPr>
        <p:spPr>
          <a:xfrm>
            <a:off x="1524000" y="18796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smtClean="0">
                <a:solidFill>
                  <a:srgbClr val="1F2937"/>
                </a:solidFill>
                <a:latin typeface="Noto Sans SC"/>
                <a:ea typeface="Noto Sans SC"/>
                <a:cs typeface="Noto Sans SC"/>
                <a:sym typeface="Noto Sans SC"/>
              </a:rPr>
              <a:t>import </a:t>
            </a:r>
            <a:r>
              <a:rPr lang="en-US" sz="2000" b="1" i="0" u="none" strike="noStrike" dirty="0" err="1" smtClean="0">
                <a:solidFill>
                  <a:srgbClr val="1F2937"/>
                </a:solidFill>
                <a:latin typeface="Noto Sans SC"/>
                <a:ea typeface="Noto Sans SC"/>
                <a:cs typeface="Noto Sans SC"/>
                <a:sym typeface="Noto Sans SC"/>
              </a:rPr>
              <a:t>module（</a:t>
            </a:r>
            <a:r>
              <a:rPr lang="en-US" sz="2000" b="1" i="0" u="none" strike="noStrike" dirty="0" err="1">
                <a:solidFill>
                  <a:srgbClr val="1F2937"/>
                </a:solidFill>
                <a:latin typeface="Noto Sans SC"/>
                <a:ea typeface="Noto Sans SC"/>
                <a:cs typeface="Noto Sans SC"/>
                <a:sym typeface="Noto Sans SC"/>
              </a:rPr>
              <a:t>导入整个模块</a:t>
            </a:r>
            <a:r>
              <a:rPr lang="en-US" sz="2000" b="1" i="0" u="none" strike="noStrike" dirty="0">
                <a:solidFill>
                  <a:srgbClr val="1F2937"/>
                </a:solidFill>
                <a:latin typeface="Noto Sans SC"/>
                <a:ea typeface="Noto Sans SC"/>
                <a:cs typeface="Noto Sans SC"/>
                <a:sym typeface="Noto Sans SC"/>
              </a:rPr>
              <a:t>）</a:t>
            </a:r>
            <a:endParaRPr lang="en-US" sz="1100" dirty="0"/>
          </a:p>
        </p:txBody>
      </p:sp>
      <p:sp>
        <p:nvSpPr>
          <p:cNvPr id="7" name="AutoShape 7"/>
          <p:cNvSpPr/>
          <p:nvPr/>
        </p:nvSpPr>
        <p:spPr>
          <a:xfrm>
            <a:off x="1016000" y="2540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10B981"/>
                </a:solidFill>
                <a:latin typeface="Noto Sans SC"/>
                <a:ea typeface="Noto Sans SC"/>
                <a:cs typeface="Noto Sans SC"/>
                <a:sym typeface="Noto Sans SC"/>
              </a:rPr>
              <a:t>👍 优点：</a:t>
            </a:r>
            <a:r>
              <a:rPr lang="en-US" sz="1300" b="0" i="0" u="none" strike="noStrike">
                <a:solidFill>
                  <a:srgbClr val="4B5563"/>
                </a:solidFill>
                <a:latin typeface="Noto Sans SC"/>
                <a:ea typeface="Noto Sans SC"/>
                <a:cs typeface="Noto Sans SC"/>
                <a:sym typeface="Noto Sans SC"/>
              </a:rPr>
              <a:t>命名空间清晰，能明确知道所有函数或类的来源，降低维护成本。</a:t>
            </a:r>
            <a:endParaRPr lang="en-US" sz="1100"/>
          </a:p>
          <a:p>
            <a:pPr indent="0" algn="l">
              <a:lnSpc>
                <a:spcPct val="116666"/>
              </a:lnSpc>
              <a:spcBef>
                <a:spcPts val="800"/>
              </a:spcBef>
            </a:pPr>
            <a:r>
              <a:rPr lang="en-US" sz="1400" b="1" i="0" u="none" strike="noStrike">
                <a:solidFill>
                  <a:srgbClr val="EF4444"/>
                </a:solidFill>
                <a:latin typeface="Noto Sans SC"/>
                <a:ea typeface="Noto Sans SC"/>
                <a:cs typeface="Noto Sans SC"/>
                <a:sym typeface="Noto Sans SC"/>
              </a:rPr>
              <a:t>👎 缺点：</a:t>
            </a:r>
            <a:r>
              <a:rPr lang="en-US" sz="1300" b="0" i="0" u="none" strike="noStrike">
                <a:solidFill>
                  <a:srgbClr val="4B5563"/>
                </a:solidFill>
                <a:latin typeface="Noto Sans SC"/>
                <a:ea typeface="Noto Sans SC"/>
                <a:cs typeface="Noto Sans SC"/>
                <a:sym typeface="Noto Sans SC"/>
              </a:rPr>
              <a:t>使用模块内成员时，必须加上模块名作为前缀（如：`math.sqrt(4)`）。</a:t>
            </a:r>
          </a:p>
        </p:txBody>
      </p:sp>
      <p:sp>
        <p:nvSpPr>
          <p:cNvPr id="8" name="AutoShape 8"/>
          <p:cNvSpPr/>
          <p:nvPr/>
        </p:nvSpPr>
        <p:spPr>
          <a:xfrm>
            <a:off x="6223000" y="1651000"/>
            <a:ext cx="5207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77000" y="1905000"/>
            <a:ext cx="355600" cy="355600"/>
          </a:xfrm>
          <a:prstGeom prst="rect">
            <a:avLst/>
          </a:prstGeom>
        </p:spPr>
      </p:pic>
      <p:sp>
        <p:nvSpPr>
          <p:cNvPr id="10" name="AutoShape 10"/>
          <p:cNvSpPr/>
          <p:nvPr/>
        </p:nvSpPr>
        <p:spPr>
          <a:xfrm>
            <a:off x="6985000" y="1879600"/>
            <a:ext cx="4191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dirty="0" smtClean="0">
                <a:solidFill>
                  <a:srgbClr val="1F2937"/>
                </a:solidFill>
                <a:latin typeface="Noto Sans SC"/>
                <a:ea typeface="Noto Sans SC"/>
                <a:cs typeface="Noto Sans SC"/>
                <a:sym typeface="Noto Sans SC"/>
              </a:rPr>
              <a:t>from </a:t>
            </a:r>
            <a:r>
              <a:rPr lang="en-US" sz="2000" b="1" i="0" u="none" strike="noStrike" dirty="0">
                <a:solidFill>
                  <a:srgbClr val="1F2937"/>
                </a:solidFill>
                <a:latin typeface="Noto Sans SC"/>
                <a:ea typeface="Noto Sans SC"/>
                <a:cs typeface="Noto Sans SC"/>
                <a:sym typeface="Noto Sans SC"/>
              </a:rPr>
              <a:t>... import </a:t>
            </a:r>
            <a:r>
              <a:rPr lang="en-US" sz="2000" b="1" i="0" u="none" strike="noStrike" dirty="0" smtClean="0">
                <a:solidFill>
                  <a:srgbClr val="1F2937"/>
                </a:solidFill>
                <a:latin typeface="Noto Sans SC"/>
                <a:ea typeface="Noto Sans SC"/>
                <a:cs typeface="Noto Sans SC"/>
                <a:sym typeface="Noto Sans SC"/>
              </a:rPr>
              <a:t>... </a:t>
            </a:r>
            <a:r>
              <a:rPr lang="en-US" sz="2000" b="1" i="0" u="none" strike="noStrike" dirty="0">
                <a:solidFill>
                  <a:srgbClr val="1F2937"/>
                </a:solidFill>
                <a:latin typeface="Noto Sans SC"/>
                <a:ea typeface="Noto Sans SC"/>
                <a:cs typeface="Noto Sans SC"/>
                <a:sym typeface="Noto Sans SC"/>
              </a:rPr>
              <a:t>（</a:t>
            </a:r>
            <a:r>
              <a:rPr lang="en-US" sz="2000" b="1" i="0" u="none" strike="noStrike" dirty="0" err="1">
                <a:solidFill>
                  <a:srgbClr val="1F2937"/>
                </a:solidFill>
                <a:latin typeface="Noto Sans SC"/>
                <a:ea typeface="Noto Sans SC"/>
                <a:cs typeface="Noto Sans SC"/>
                <a:sym typeface="Noto Sans SC"/>
              </a:rPr>
              <a:t>导入指定成员</a:t>
            </a:r>
            <a:r>
              <a:rPr lang="en-US" sz="2000" b="1" i="0" u="none" strike="noStrike" dirty="0">
                <a:solidFill>
                  <a:srgbClr val="1F2937"/>
                </a:solidFill>
                <a:latin typeface="Noto Sans SC"/>
                <a:ea typeface="Noto Sans SC"/>
                <a:cs typeface="Noto Sans SC"/>
                <a:sym typeface="Noto Sans SC"/>
              </a:rPr>
              <a:t>）</a:t>
            </a:r>
            <a:endParaRPr lang="en-US" sz="1100" dirty="0"/>
          </a:p>
        </p:txBody>
      </p:sp>
      <p:sp>
        <p:nvSpPr>
          <p:cNvPr id="11" name="AutoShape 11"/>
          <p:cNvSpPr/>
          <p:nvPr/>
        </p:nvSpPr>
        <p:spPr>
          <a:xfrm>
            <a:off x="6477000" y="2540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10B981"/>
                </a:solidFill>
                <a:latin typeface="Noto Sans SC"/>
                <a:ea typeface="Noto Sans SC"/>
                <a:cs typeface="Noto Sans SC"/>
                <a:sym typeface="Noto Sans SC"/>
              </a:rPr>
              <a:t>👍 优点：</a:t>
            </a:r>
            <a:r>
              <a:rPr lang="en-US" sz="1300" b="0" i="0" u="none" strike="noStrike">
                <a:solidFill>
                  <a:srgbClr val="4B5563"/>
                </a:solidFill>
                <a:latin typeface="Noto Sans SC"/>
                <a:ea typeface="Noto Sans SC"/>
                <a:cs typeface="Noto Sans SC"/>
                <a:sym typeface="Noto Sans SC"/>
              </a:rPr>
              <a:t>代码书写更简洁，可直接使用成员名，无需每次输入模块前缀。</a:t>
            </a:r>
            <a:endParaRPr lang="en-US" sz="1100"/>
          </a:p>
          <a:p>
            <a:pPr indent="0" algn="l">
              <a:lnSpc>
                <a:spcPct val="116666"/>
              </a:lnSpc>
              <a:spcBef>
                <a:spcPts val="800"/>
              </a:spcBef>
            </a:pPr>
            <a:r>
              <a:rPr lang="en-US" sz="1400" b="1" i="0" u="none" strike="noStrike">
                <a:solidFill>
                  <a:srgbClr val="EF4444"/>
                </a:solidFill>
                <a:latin typeface="Noto Sans SC"/>
                <a:ea typeface="Noto Sans SC"/>
                <a:cs typeface="Noto Sans SC"/>
                <a:sym typeface="Noto Sans SC"/>
              </a:rPr>
              <a:t>👎 缺点：</a:t>
            </a:r>
            <a:r>
              <a:rPr lang="en-US" sz="1300" b="0" i="0" u="none" strike="noStrike">
                <a:solidFill>
                  <a:srgbClr val="4B5563"/>
                </a:solidFill>
                <a:latin typeface="Noto Sans SC"/>
                <a:ea typeface="Noto Sans SC"/>
                <a:cs typeface="Noto Sans SC"/>
                <a:sym typeface="Noto Sans SC"/>
              </a:rPr>
              <a:t>可能导致命名冲突，当导入的不同模块有同名成员时，后导入的会覆盖先导入的。</a:t>
            </a:r>
          </a:p>
        </p:txBody>
      </p:sp>
      <p:sp>
        <p:nvSpPr>
          <p:cNvPr id="12" name="AutoShape 12"/>
          <p:cNvSpPr/>
          <p:nvPr/>
        </p:nvSpPr>
        <p:spPr>
          <a:xfrm>
            <a:off x="762000" y="4318000"/>
            <a:ext cx="10668000" cy="19050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4572000"/>
            <a:ext cx="406400" cy="406400"/>
          </a:xfrm>
          <a:prstGeom prst="rect">
            <a:avLst/>
          </a:prstGeom>
        </p:spPr>
      </p:pic>
      <p:sp>
        <p:nvSpPr>
          <p:cNvPr id="14" name="AutoShape 14"/>
          <p:cNvSpPr/>
          <p:nvPr/>
        </p:nvSpPr>
        <p:spPr>
          <a:xfrm>
            <a:off x="1651000" y="4572000"/>
            <a:ext cx="3048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97316"/>
                </a:solidFill>
                <a:latin typeface="Noto Sans SC"/>
                <a:ea typeface="Noto Sans SC"/>
                <a:cs typeface="Noto Sans SC"/>
                <a:sym typeface="Noto Sans SC"/>
              </a:rPr>
              <a:t>进阶技巧：重命名 (Alias)</a:t>
            </a:r>
            <a:endParaRPr lang="en-US" sz="1100"/>
          </a:p>
        </p:txBody>
      </p:sp>
      <p:sp>
        <p:nvSpPr>
          <p:cNvPr id="15" name="AutoShape 15"/>
          <p:cNvSpPr/>
          <p:nvPr/>
        </p:nvSpPr>
        <p:spPr>
          <a:xfrm>
            <a:off x="1651000" y="5207000"/>
            <a:ext cx="3302000" cy="889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dirty="0" err="1">
                <a:solidFill>
                  <a:srgbClr val="4B5563"/>
                </a:solidFill>
                <a:latin typeface="Noto Sans SC"/>
                <a:ea typeface="Noto Sans SC"/>
                <a:cs typeface="Noto Sans SC"/>
                <a:sym typeface="Noto Sans SC"/>
              </a:rPr>
              <a:t>结合关键字</a:t>
            </a:r>
            <a:r>
              <a:rPr lang="en-US" sz="1300" b="0" i="0" u="none" strike="noStrike" dirty="0">
                <a:solidFill>
                  <a:srgbClr val="4B5563"/>
                </a:solidFill>
                <a:latin typeface="Noto Sans SC"/>
                <a:ea typeface="Noto Sans SC"/>
                <a:cs typeface="Noto Sans SC"/>
                <a:sym typeface="Noto Sans SC"/>
              </a:rPr>
              <a:t> </a:t>
            </a:r>
            <a:r>
              <a:rPr lang="en-US" sz="1300" b="0" i="0" u="none" strike="noStrike" dirty="0" smtClean="0">
                <a:solidFill>
                  <a:srgbClr val="4B5563"/>
                </a:solidFill>
                <a:latin typeface="Noto Sans SC"/>
                <a:ea typeface="Noto Sans SC"/>
                <a:cs typeface="Noto Sans SC"/>
                <a:sym typeface="Noto Sans SC"/>
              </a:rPr>
              <a:t>as </a:t>
            </a:r>
            <a:r>
              <a:rPr lang="en-US" sz="1300" b="0" i="0" u="none" strike="noStrike" dirty="0" err="1">
                <a:solidFill>
                  <a:srgbClr val="4B5563"/>
                </a:solidFill>
                <a:latin typeface="Noto Sans SC"/>
                <a:ea typeface="Noto Sans SC"/>
                <a:cs typeface="Noto Sans SC"/>
                <a:sym typeface="Noto Sans SC"/>
              </a:rPr>
              <a:t>使用，能有效解决命名冲突问题，并将冗长的模块名或函数名缩短，提升代码可读性</a:t>
            </a:r>
            <a:r>
              <a:rPr lang="en-US" sz="1300" b="0" i="0" u="none" strike="noStrike" dirty="0">
                <a:solidFill>
                  <a:srgbClr val="4B5563"/>
                </a:solidFill>
                <a:latin typeface="Noto Sans SC"/>
                <a:ea typeface="Noto Sans SC"/>
                <a:cs typeface="Noto Sans SC"/>
                <a:sym typeface="Noto Sans SC"/>
              </a:rPr>
              <a:t>。</a:t>
            </a:r>
            <a:endParaRPr lang="en-US" sz="1100" dirty="0"/>
          </a:p>
        </p:txBody>
      </p:sp>
      <p:sp>
        <p:nvSpPr>
          <p:cNvPr id="16" name="AutoShape 16"/>
          <p:cNvSpPr/>
          <p:nvPr/>
        </p:nvSpPr>
        <p:spPr>
          <a:xfrm>
            <a:off x="5334000" y="4635500"/>
            <a:ext cx="2794000" cy="762000"/>
          </a:xfrm>
          <a:prstGeom prst="roundRect">
            <a:avLst>
              <a:gd name="adj" fmla="val 13333"/>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5461000" y="4826000"/>
            <a:ext cx="2540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dirty="0" smtClean="0">
                <a:solidFill>
                  <a:srgbClr val="3B82F6"/>
                </a:solidFill>
                <a:latin typeface="Noto Sans SC"/>
                <a:ea typeface="Noto Sans SC"/>
                <a:cs typeface="Noto Sans SC"/>
                <a:sym typeface="Noto Sans SC"/>
              </a:rPr>
              <a:t>import </a:t>
            </a:r>
            <a:r>
              <a:rPr lang="en-US" sz="1400" b="1" i="0" u="none" strike="noStrike" dirty="0">
                <a:solidFill>
                  <a:srgbClr val="3B82F6"/>
                </a:solidFill>
                <a:latin typeface="Noto Sans SC"/>
                <a:ea typeface="Noto Sans SC"/>
                <a:cs typeface="Noto Sans SC"/>
                <a:sym typeface="Noto Sans SC"/>
              </a:rPr>
              <a:t>pandas as </a:t>
            </a:r>
            <a:r>
              <a:rPr lang="en-US" sz="1400" b="1" i="0" u="none" strike="noStrike" dirty="0" err="1" smtClean="0">
                <a:solidFill>
                  <a:srgbClr val="3B82F6"/>
                </a:solidFill>
                <a:latin typeface="Noto Sans SC"/>
                <a:ea typeface="Noto Sans SC"/>
                <a:cs typeface="Noto Sans SC"/>
                <a:sym typeface="Noto Sans SC"/>
              </a:rPr>
              <a:t>pd</a:t>
            </a:r>
            <a:endParaRPr lang="en-US" sz="1100" dirty="0"/>
          </a:p>
        </p:txBody>
      </p:sp>
      <p:sp>
        <p:nvSpPr>
          <p:cNvPr id="18" name="AutoShape 18"/>
          <p:cNvSpPr/>
          <p:nvPr/>
        </p:nvSpPr>
        <p:spPr>
          <a:xfrm>
            <a:off x="8382000" y="4635500"/>
            <a:ext cx="2794000" cy="762000"/>
          </a:xfrm>
          <a:prstGeom prst="roundRect">
            <a:avLst>
              <a:gd name="adj" fmla="val 13333"/>
            </a:avLst>
          </a:prstGeom>
          <a:solidFill>
            <a:srgbClr val="F3F4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9" name="AutoShape 19"/>
          <p:cNvSpPr/>
          <p:nvPr/>
        </p:nvSpPr>
        <p:spPr>
          <a:xfrm>
            <a:off x="7855131" y="4826000"/>
            <a:ext cx="3701869"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dirty="0" smtClean="0">
                <a:solidFill>
                  <a:srgbClr val="EC4899"/>
                </a:solidFill>
                <a:latin typeface="Noto Sans SC"/>
                <a:ea typeface="Noto Sans SC"/>
                <a:cs typeface="Noto Sans SC"/>
                <a:sym typeface="Noto Sans SC"/>
              </a:rPr>
              <a:t>from </a:t>
            </a:r>
            <a:r>
              <a:rPr lang="en-US" sz="1400" b="1" i="0" u="none" strike="noStrike" dirty="0">
                <a:solidFill>
                  <a:srgbClr val="EC4899"/>
                </a:solidFill>
                <a:latin typeface="Noto Sans SC"/>
                <a:ea typeface="Noto Sans SC"/>
                <a:cs typeface="Noto Sans SC"/>
                <a:sym typeface="Noto Sans SC"/>
              </a:rPr>
              <a:t>lib import </a:t>
            </a:r>
            <a:r>
              <a:rPr lang="en-US" sz="1400" b="1" i="0" u="none" strike="noStrike" dirty="0" err="1">
                <a:solidFill>
                  <a:srgbClr val="EC4899"/>
                </a:solidFill>
                <a:latin typeface="Noto Sans SC"/>
                <a:ea typeface="Noto Sans SC"/>
                <a:cs typeface="Noto Sans SC"/>
                <a:sym typeface="Noto Sans SC"/>
              </a:rPr>
              <a:t>func_name</a:t>
            </a:r>
            <a:r>
              <a:rPr lang="en-US" sz="1400" b="1" i="0" u="none" strike="noStrike" dirty="0">
                <a:solidFill>
                  <a:srgbClr val="EC4899"/>
                </a:solidFill>
                <a:latin typeface="Noto Sans SC"/>
                <a:ea typeface="Noto Sans SC"/>
                <a:cs typeface="Noto Sans SC"/>
                <a:sym typeface="Noto Sans SC"/>
              </a:rPr>
              <a:t> as </a:t>
            </a:r>
            <a:r>
              <a:rPr lang="en-US" sz="1400" b="1" i="0" u="none" strike="noStrike" dirty="0" smtClean="0">
                <a:solidFill>
                  <a:srgbClr val="EC4899"/>
                </a:solidFill>
                <a:latin typeface="Noto Sans SC"/>
                <a:ea typeface="Noto Sans SC"/>
                <a:cs typeface="Noto Sans SC"/>
                <a:sym typeface="Noto Sans SC"/>
              </a:rPr>
              <a:t>f</a:t>
            </a:r>
            <a:endParaRPr lang="en-US" sz="1100" dirty="0"/>
          </a:p>
        </p:txBody>
      </p:sp>
      <p:sp>
        <p:nvSpPr>
          <p:cNvPr id="20" name="AutoShape 20"/>
          <p:cNvSpPr/>
          <p:nvPr/>
        </p:nvSpPr>
        <p:spPr>
          <a:xfrm>
            <a:off x="5334000" y="5588000"/>
            <a:ext cx="584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dirty="0">
                <a:solidFill>
                  <a:srgbClr val="6B7280"/>
                </a:solidFill>
                <a:latin typeface="Noto Sans SC"/>
                <a:ea typeface="Noto Sans SC"/>
                <a:cs typeface="Noto Sans SC"/>
                <a:sym typeface="Noto Sans SC"/>
              </a:rPr>
              <a:t>💡 </a:t>
            </a:r>
            <a:r>
              <a:rPr lang="en-US" sz="1200" b="0" i="0" u="none" strike="noStrike" dirty="0" err="1">
                <a:solidFill>
                  <a:srgbClr val="6B7280"/>
                </a:solidFill>
                <a:latin typeface="Noto Sans SC"/>
                <a:ea typeface="Noto Sans SC"/>
                <a:cs typeface="Noto Sans SC"/>
                <a:sym typeface="Noto Sans SC"/>
              </a:rPr>
              <a:t>行业惯例</a:t>
            </a:r>
            <a:r>
              <a:rPr lang="en-US" sz="1200" b="0" i="0" u="none" strike="noStrike" dirty="0" err="1" smtClean="0">
                <a:solidFill>
                  <a:srgbClr val="6B7280"/>
                </a:solidFill>
                <a:latin typeface="Noto Sans SC"/>
                <a:ea typeface="Noto Sans SC"/>
                <a:cs typeface="Noto Sans SC"/>
                <a:sym typeface="Noto Sans SC"/>
              </a:rPr>
              <a:t>：pd</a:t>
            </a:r>
            <a:r>
              <a:rPr lang="en-US" sz="1200" b="0" i="0" u="none" strike="noStrike" dirty="0" smtClean="0">
                <a:solidFill>
                  <a:srgbClr val="6B7280"/>
                </a:solidFill>
                <a:latin typeface="Noto Sans SC"/>
                <a:ea typeface="Noto Sans SC"/>
                <a:cs typeface="Noto Sans SC"/>
                <a:sym typeface="Noto Sans SC"/>
              </a:rPr>
              <a:t> </a:t>
            </a:r>
            <a:r>
              <a:rPr lang="en-US" sz="1200" b="0" i="0" u="none" strike="noStrike" dirty="0">
                <a:solidFill>
                  <a:srgbClr val="6B7280"/>
                </a:solidFill>
                <a:latin typeface="Noto Sans SC"/>
                <a:ea typeface="Noto Sans SC"/>
                <a:cs typeface="Noto Sans SC"/>
                <a:sym typeface="Noto Sans SC"/>
              </a:rPr>
              <a:t>(Pandas), </a:t>
            </a:r>
            <a:r>
              <a:rPr lang="en-US" sz="1200" b="0" i="0" u="none" strike="noStrike" dirty="0" smtClean="0">
                <a:solidFill>
                  <a:srgbClr val="6B7280"/>
                </a:solidFill>
                <a:latin typeface="Noto Sans SC"/>
                <a:ea typeface="Noto Sans SC"/>
                <a:cs typeface="Noto Sans SC"/>
                <a:sym typeface="Noto Sans SC"/>
              </a:rPr>
              <a:t>np </a:t>
            </a:r>
            <a:r>
              <a:rPr lang="en-US" sz="1200" b="0" i="0" u="none" strike="noStrike" dirty="0">
                <a:solidFill>
                  <a:srgbClr val="6B7280"/>
                </a:solidFill>
                <a:latin typeface="Noto Sans SC"/>
                <a:ea typeface="Noto Sans SC"/>
                <a:cs typeface="Noto Sans SC"/>
                <a:sym typeface="Noto Sans SC"/>
              </a:rPr>
              <a:t>(</a:t>
            </a:r>
            <a:r>
              <a:rPr lang="en-US" sz="1200" b="0" i="0" u="none" strike="noStrike" dirty="0" err="1">
                <a:solidFill>
                  <a:srgbClr val="6B7280"/>
                </a:solidFill>
                <a:latin typeface="Noto Sans SC"/>
                <a:ea typeface="Noto Sans SC"/>
                <a:cs typeface="Noto Sans SC"/>
                <a:sym typeface="Noto Sans SC"/>
              </a:rPr>
              <a:t>NumPy</a:t>
            </a:r>
            <a:r>
              <a:rPr lang="en-US" sz="1200" b="0" i="0" u="none" strike="noStrike" dirty="0">
                <a:solidFill>
                  <a:srgbClr val="6B7280"/>
                </a:solidFill>
                <a:latin typeface="Noto Sans SC"/>
                <a:ea typeface="Noto Sans SC"/>
                <a:cs typeface="Noto Sans SC"/>
                <a:sym typeface="Noto Sans SC"/>
              </a:rPr>
              <a:t>), </a:t>
            </a:r>
            <a:r>
              <a:rPr lang="en-US" sz="1200" b="0" i="0" u="none" strike="noStrike" dirty="0" err="1" smtClean="0">
                <a:solidFill>
                  <a:srgbClr val="6B7280"/>
                </a:solidFill>
                <a:latin typeface="Noto Sans SC"/>
                <a:ea typeface="Noto Sans SC"/>
                <a:cs typeface="Noto Sans SC"/>
                <a:sym typeface="Noto Sans SC"/>
              </a:rPr>
              <a:t>plt</a:t>
            </a:r>
            <a:r>
              <a:rPr lang="en-US" sz="1200" b="0" i="0" u="none" strike="noStrike" dirty="0" smtClean="0">
                <a:solidFill>
                  <a:srgbClr val="6B7280"/>
                </a:solidFill>
                <a:latin typeface="Noto Sans SC"/>
                <a:ea typeface="Noto Sans SC"/>
                <a:cs typeface="Noto Sans SC"/>
                <a:sym typeface="Noto Sans SC"/>
              </a:rPr>
              <a:t> </a:t>
            </a:r>
            <a:r>
              <a:rPr lang="en-US" sz="1200" b="0" i="0" u="none" strike="noStrike" dirty="0">
                <a:solidFill>
                  <a:srgbClr val="6B7280"/>
                </a:solidFill>
                <a:latin typeface="Noto Sans SC"/>
                <a:ea typeface="Noto Sans SC"/>
                <a:cs typeface="Noto Sans SC"/>
                <a:sym typeface="Noto Sans SC"/>
              </a:rPr>
              <a:t>(</a:t>
            </a:r>
            <a:r>
              <a:rPr lang="en-US" sz="1200" b="0" i="0" u="none" strike="noStrike" dirty="0" err="1">
                <a:solidFill>
                  <a:srgbClr val="6B7280"/>
                </a:solidFill>
                <a:latin typeface="Noto Sans SC"/>
                <a:ea typeface="Noto Sans SC"/>
                <a:cs typeface="Noto Sans SC"/>
                <a:sym typeface="Noto Sans SC"/>
              </a:rPr>
              <a:t>Matplotlib</a:t>
            </a:r>
            <a:r>
              <a:rPr lang="en-US" sz="1200" b="0" i="0" u="none" strike="noStrike" dirty="0">
                <a:solidFill>
                  <a:srgbClr val="6B7280"/>
                </a:solidFill>
                <a:latin typeface="Noto Sans SC"/>
                <a:ea typeface="Noto Sans SC"/>
                <a:cs typeface="Noto Sans SC"/>
                <a:sym typeface="Noto Sans SC"/>
              </a:rPr>
              <a:t>) </a:t>
            </a:r>
            <a:r>
              <a:rPr lang="en-US" sz="1200" b="0" i="0" u="none" strike="noStrike" dirty="0" err="1">
                <a:solidFill>
                  <a:srgbClr val="6B7280"/>
                </a:solidFill>
                <a:latin typeface="Noto Sans SC"/>
                <a:ea typeface="Noto Sans SC"/>
                <a:cs typeface="Noto Sans SC"/>
                <a:sym typeface="Noto Sans SC"/>
              </a:rPr>
              <a:t>都是常用的缩写</a:t>
            </a:r>
            <a:r>
              <a:rPr lang="en-US" sz="1200" b="0" i="0" u="none" strike="noStrike" dirty="0">
                <a:solidFill>
                  <a:srgbClr val="6B7280"/>
                </a:solidFill>
                <a:latin typeface="Noto Sans SC"/>
                <a:ea typeface="Noto Sans SC"/>
                <a:cs typeface="Noto Sans SC"/>
                <a:sym typeface="Noto Sans SC"/>
              </a:rPr>
              <a:t>。</a:t>
            </a:r>
            <a:endParaRPr lang="en-US" sz="11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__init__.py 文件的作用</a:t>
            </a:r>
            <a:endParaRPr lang="en-US" sz="1100"/>
          </a:p>
        </p:txBody>
      </p:sp>
      <p:sp>
        <p:nvSpPr>
          <p:cNvPr id="4" name="AutoShape 4"/>
          <p:cNvSpPr/>
          <p:nvPr/>
        </p:nvSpPr>
        <p:spPr>
          <a:xfrm>
            <a:off x="762000" y="1651000"/>
            <a:ext cx="3302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905000"/>
            <a:ext cx="457200" cy="457200"/>
          </a:xfrm>
          <a:prstGeom prst="rect">
            <a:avLst/>
          </a:prstGeom>
        </p:spPr>
      </p:pic>
      <p:sp>
        <p:nvSpPr>
          <p:cNvPr id="6" name="AutoShape 6"/>
          <p:cNvSpPr/>
          <p:nvPr/>
        </p:nvSpPr>
        <p:spPr>
          <a:xfrm>
            <a:off x="1651000" y="1879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01 / 标识包 (Package)</a:t>
            </a:r>
            <a:endParaRPr lang="en-US" sz="1100"/>
          </a:p>
        </p:txBody>
      </p:sp>
      <p:sp>
        <p:nvSpPr>
          <p:cNvPr id="7" name="AutoShape 7"/>
          <p:cNvSpPr/>
          <p:nvPr/>
        </p:nvSpPr>
        <p:spPr>
          <a:xfrm>
            <a:off x="1016000" y="2667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B5563"/>
                </a:solidFill>
                <a:latin typeface="Noto Sans SC"/>
                <a:ea typeface="Noto Sans SC"/>
                <a:cs typeface="Noto Sans SC"/>
                <a:sym typeface="Noto Sans SC"/>
              </a:rPr>
              <a:t>在 Python 中，一个普通的目录如果包含了</a:t>
            </a:r>
            <a:r>
              <a:rPr lang="en-US" sz="1300" b="1" i="0" u="none" strike="noStrike">
                <a:solidFill>
                  <a:srgbClr val="4B5563"/>
                </a:solidFill>
                <a:latin typeface="Noto Sans SC"/>
                <a:ea typeface="Noto Sans SC"/>
                <a:cs typeface="Noto Sans SC"/>
                <a:sym typeface="Noto Sans SC"/>
              </a:rPr>
              <a:t>__init__.py</a:t>
            </a:r>
            <a:r>
              <a:rPr lang="en-US" sz="1300" b="0" i="0" u="none" strike="noStrike">
                <a:solidFill>
                  <a:srgbClr val="4B5563"/>
                </a:solidFill>
                <a:latin typeface="Noto Sans SC"/>
                <a:ea typeface="Noto Sans SC"/>
                <a:cs typeface="Noto Sans SC"/>
                <a:sym typeface="Noto Sans SC"/>
              </a:rPr>
              <a:t>文件，就会被解释器识别为一个“包”（Package），而不是普通文件夹。</a:t>
            </a:r>
            <a:endParaRPr lang="en-US" sz="1100"/>
          </a:p>
        </p:txBody>
      </p:sp>
      <p:sp>
        <p:nvSpPr>
          <p:cNvPr id="8" name="AutoShape 8"/>
          <p:cNvSpPr/>
          <p:nvPr/>
        </p:nvSpPr>
        <p:spPr>
          <a:xfrm>
            <a:off x="4445000" y="1651000"/>
            <a:ext cx="3302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699000" y="1905000"/>
            <a:ext cx="457200" cy="457200"/>
          </a:xfrm>
          <a:prstGeom prst="rect">
            <a:avLst/>
          </a:prstGeom>
        </p:spPr>
      </p:pic>
      <p:sp>
        <p:nvSpPr>
          <p:cNvPr id="10" name="AutoShape 10"/>
          <p:cNvSpPr/>
          <p:nvPr/>
        </p:nvSpPr>
        <p:spPr>
          <a:xfrm>
            <a:off x="5334000" y="1879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02 / 控制包的初始化</a:t>
            </a:r>
            <a:endParaRPr lang="en-US" sz="1100"/>
          </a:p>
        </p:txBody>
      </p:sp>
      <p:sp>
        <p:nvSpPr>
          <p:cNvPr id="11" name="AutoShape 11"/>
          <p:cNvSpPr/>
          <p:nvPr/>
        </p:nvSpPr>
        <p:spPr>
          <a:xfrm>
            <a:off x="4699000" y="2667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B5563"/>
                </a:solidFill>
                <a:latin typeface="Noto Sans SC"/>
                <a:ea typeface="Noto Sans SC"/>
                <a:cs typeface="Noto Sans SC"/>
                <a:sym typeface="Noto Sans SC"/>
              </a:rPr>
              <a:t>当用户首次导入这个包时，</a:t>
            </a:r>
            <a:r>
              <a:rPr lang="en-US" sz="1300" b="1" i="0" u="none" strike="noStrike">
                <a:solidFill>
                  <a:srgbClr val="4B5563"/>
                </a:solidFill>
                <a:latin typeface="Noto Sans SC"/>
                <a:ea typeface="Noto Sans SC"/>
                <a:cs typeface="Noto Sans SC"/>
                <a:sym typeface="Noto Sans SC"/>
              </a:rPr>
              <a:t>__init__.py</a:t>
            </a:r>
            <a:r>
              <a:rPr lang="en-US" sz="1300" b="0" i="0" u="none" strike="noStrike">
                <a:solidFill>
                  <a:srgbClr val="4B5563"/>
                </a:solidFill>
                <a:latin typeface="Noto Sans SC"/>
                <a:ea typeface="Noto Sans SC"/>
                <a:cs typeface="Noto Sans SC"/>
                <a:sym typeface="Noto Sans SC"/>
              </a:rPr>
              <a:t>文件中的所有代码会自动执行。这通常用于初始化环境、设置配置或导入核心模块。</a:t>
            </a:r>
            <a:endParaRPr lang="en-US" sz="1100"/>
          </a:p>
        </p:txBody>
      </p:sp>
      <p:sp>
        <p:nvSpPr>
          <p:cNvPr id="12" name="AutoShape 12"/>
          <p:cNvSpPr/>
          <p:nvPr/>
        </p:nvSpPr>
        <p:spPr>
          <a:xfrm>
            <a:off x="8128000" y="1651000"/>
            <a:ext cx="3302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8382000" y="1905000"/>
            <a:ext cx="457200" cy="457200"/>
          </a:xfrm>
          <a:prstGeom prst="rect">
            <a:avLst/>
          </a:prstGeom>
        </p:spPr>
      </p:pic>
      <p:sp>
        <p:nvSpPr>
          <p:cNvPr id="14" name="AutoShape 14"/>
          <p:cNvSpPr/>
          <p:nvPr/>
        </p:nvSpPr>
        <p:spPr>
          <a:xfrm>
            <a:off x="9017000" y="18796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03 / 管理对外接口</a:t>
            </a:r>
            <a:r>
              <a:rPr lang="en-US" sz="1300" b="1" i="0" u="none" strike="noStrike">
                <a:solidFill>
                  <a:srgbClr val="DC2626"/>
                </a:solidFill>
                <a:latin typeface="Noto Sans SC"/>
                <a:ea typeface="Noto Sans SC"/>
                <a:cs typeface="Noto Sans SC"/>
                <a:sym typeface="Noto Sans SC"/>
              </a:rPr>
              <a:t>(核心作用)</a:t>
            </a:r>
            <a:endParaRPr lang="en-US" sz="1100"/>
          </a:p>
        </p:txBody>
      </p:sp>
      <p:sp>
        <p:nvSpPr>
          <p:cNvPr id="15" name="AutoShape 15"/>
          <p:cNvSpPr/>
          <p:nvPr/>
        </p:nvSpPr>
        <p:spPr>
          <a:xfrm>
            <a:off x="8382000" y="2667000"/>
            <a:ext cx="2794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B5563"/>
                </a:solidFill>
                <a:latin typeface="Noto Sans SC"/>
                <a:ea typeface="Noto Sans SC"/>
                <a:cs typeface="Noto Sans SC"/>
                <a:sym typeface="Noto Sans SC"/>
              </a:rPr>
              <a:t>通过定义</a:t>
            </a:r>
            <a:r>
              <a:rPr lang="en-US" sz="1300" b="1" i="0" u="none" strike="noStrike">
                <a:solidFill>
                  <a:srgbClr val="4B5563"/>
                </a:solidFill>
                <a:latin typeface="Noto Sans SC"/>
                <a:ea typeface="Noto Sans SC"/>
                <a:cs typeface="Noto Sans SC"/>
                <a:sym typeface="Noto Sans SC"/>
              </a:rPr>
              <a:t>__all__</a:t>
            </a:r>
            <a:r>
              <a:rPr lang="en-US" sz="1300" b="0" i="0" u="none" strike="noStrike">
                <a:solidFill>
                  <a:srgbClr val="4B5563"/>
                </a:solidFill>
                <a:latin typeface="Noto Sans SC"/>
                <a:ea typeface="Noto Sans SC"/>
                <a:cs typeface="Noto Sans SC"/>
                <a:sym typeface="Noto Sans SC"/>
              </a:rPr>
              <a:t>或直接导入，清晰定义包对外暴露的“公共API”，有效隐藏内部复杂的实现细节，让用户只关注稳定的交互接口。</a:t>
            </a:r>
            <a:endParaRPr lang="en-US" sz="1100"/>
          </a:p>
        </p:txBody>
      </p:sp>
      <p:sp>
        <p:nvSpPr>
          <p:cNvPr id="16" name="AutoShape 16"/>
          <p:cNvSpPr/>
          <p:nvPr/>
        </p:nvSpPr>
        <p:spPr>
          <a:xfrm>
            <a:off x="762000" y="4318000"/>
            <a:ext cx="10668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16000" y="4762500"/>
            <a:ext cx="711200" cy="711200"/>
          </a:xfrm>
          <a:prstGeom prst="rect">
            <a:avLst/>
          </a:prstGeom>
        </p:spPr>
      </p:pic>
      <p:sp>
        <p:nvSpPr>
          <p:cNvPr id="18" name="AutoShape 18"/>
          <p:cNvSpPr/>
          <p:nvPr/>
        </p:nvSpPr>
        <p:spPr>
          <a:xfrm>
            <a:off x="2032000" y="4635500"/>
            <a:ext cx="8636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 典型的包目录结构示例：</a:t>
            </a:r>
            <a:endParaRPr lang="en-US" sz="1100"/>
          </a:p>
          <a:p>
            <a:pPr indent="0" algn="l">
              <a:lnSpc>
                <a:spcPct val="125000"/>
              </a:lnSpc>
              <a:spcBef>
                <a:spcPts val="1200"/>
              </a:spcBef>
            </a:pPr>
            <a:r>
              <a:rPr lang="en-US" sz="1400" b="0" i="0" u="none" strike="noStrike">
                <a:solidFill>
                  <a:srgbClr val="1F2937"/>
                </a:solidFill>
                <a:highlight>
                  <a:srgbClr val="F3F4F6">
                    <a:alpha val="100000"/>
                  </a:srgbClr>
                </a:highlight>
                <a:latin typeface="Roboto Mono"/>
                <a:ea typeface="Roboto Mono"/>
                <a:cs typeface="Roboto Mono"/>
                <a:sym typeface="Roboto Mono"/>
              </a:rPr>
              <a:t>my_package/</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400" b="0" i="0" u="none" strike="noStrike">
                <a:solidFill>
                  <a:srgbClr val="1F2937"/>
                </a:solidFill>
                <a:highlight>
                  <a:srgbClr val="F3F4F6">
                    <a:alpha val="100000"/>
                  </a:srgbClr>
                </a:highlight>
                <a:latin typeface="Roboto Mono"/>
                <a:ea typeface="Roboto Mono"/>
                <a:cs typeface="Roboto Mono"/>
                <a:sym typeface="Roboto Mono"/>
              </a:rPr>
              <a:t>├── __init__.py # 标识包 &amp; 定义API</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400" b="0" i="0" u="none" strike="noStrike">
                <a:solidFill>
                  <a:srgbClr val="1F2937"/>
                </a:solidFill>
                <a:highlight>
                  <a:srgbClr val="F3F4F6">
                    <a:alpha val="100000"/>
                  </a:srgbClr>
                </a:highlight>
                <a:latin typeface="Roboto Mono"/>
                <a:ea typeface="Roboto Mono"/>
                <a:cs typeface="Roboto Mono"/>
                <a:sym typeface="Roboto Mono"/>
              </a:rPr>
              <a:t>└── math_ops.py # 内部模块文件</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16000" y="1143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8000" b="1" i="0" u="none" strike="noStrike" dirty="0" smtClean="0">
                <a:solidFill>
                  <a:srgbClr val="F97316"/>
                </a:solidFill>
                <a:latin typeface="Noto Sans SC"/>
                <a:ea typeface="Noto Sans SC"/>
                <a:cs typeface="Noto Sans SC"/>
                <a:sym typeface="Noto Sans SC"/>
              </a:rPr>
              <a:t>6.2</a:t>
            </a:r>
            <a:endParaRPr lang="en-US" sz="1100" dirty="0"/>
          </a:p>
        </p:txBody>
      </p:sp>
      <p:sp>
        <p:nvSpPr>
          <p:cNvPr id="3" name="AutoShape 3"/>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374151"/>
                </a:solidFill>
                <a:latin typeface="Noto Sans SC"/>
                <a:ea typeface="Noto Sans SC"/>
                <a:cs typeface="Noto Sans SC"/>
                <a:sym typeface="Noto Sans SC"/>
              </a:rPr>
              <a:t>包管理与虚拟环境</a:t>
            </a:r>
            <a:endParaRPr lang="en-US" sz="1100"/>
          </a:p>
        </p:txBody>
      </p:sp>
      <p:sp>
        <p:nvSpPr>
          <p:cNvPr id="5" name="AutoShape 5"/>
          <p:cNvSpPr/>
          <p:nvPr/>
        </p:nvSpPr>
        <p:spPr>
          <a:xfrm>
            <a:off x="1016000" y="5461000"/>
            <a:ext cx="1016000" cy="76200"/>
          </a:xfrm>
          <a:prstGeom prst="roundRect">
            <a:avLst>
              <a:gd name="adj" fmla="val 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包管理与虚拟环境的重要性</a:t>
            </a:r>
            <a:endParaRPr lang="en-US" sz="1100"/>
          </a:p>
        </p:txBody>
      </p:sp>
      <p:sp>
        <p:nvSpPr>
          <p:cNvPr id="4" name="AutoShape 4"/>
          <p:cNvSpPr/>
          <p:nvPr/>
        </p:nvSpPr>
        <p:spPr>
          <a:xfrm>
            <a:off x="762000" y="1651000"/>
            <a:ext cx="5207000" cy="4572000"/>
          </a:xfrm>
          <a:prstGeom prst="roundRect">
            <a:avLst>
              <a:gd name="adj" fmla="val 3333"/>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a:stretch>
            <a:fillRect/>
          </a:stretch>
        </p:blipFill>
        <p:spPr>
          <a:xfrm>
            <a:off x="1066800" y="1955800"/>
            <a:ext cx="609600" cy="609600"/>
          </a:xfrm>
          <a:prstGeom prst="rect">
            <a:avLst/>
          </a:prstGeom>
          <a:noFill/>
          <a:ln w="25400" cap="flat" cmpd="sng">
            <a:noFill/>
            <a:prstDash val="solid"/>
            <a:round/>
          </a:ln>
        </p:spPr>
      </p:pic>
      <p:sp>
        <p:nvSpPr>
          <p:cNvPr id="6" name="AutoShape 6"/>
          <p:cNvSpPr/>
          <p:nvPr/>
        </p:nvSpPr>
        <p:spPr>
          <a:xfrm>
            <a:off x="1879600" y="20066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97316"/>
                </a:solidFill>
                <a:latin typeface="Noto Sans SC"/>
                <a:ea typeface="Noto Sans SC"/>
                <a:cs typeface="Noto Sans SC"/>
                <a:sym typeface="Noto Sans SC"/>
              </a:rPr>
              <a:t>什么是包管理？</a:t>
            </a:r>
            <a:endParaRPr lang="en-US" sz="1100"/>
          </a:p>
        </p:txBody>
      </p:sp>
      <p:sp>
        <p:nvSpPr>
          <p:cNvPr id="7" name="AutoShape 7"/>
          <p:cNvSpPr/>
          <p:nvPr/>
        </p:nvSpPr>
        <p:spPr>
          <a:xfrm>
            <a:off x="1066800" y="2794000"/>
            <a:ext cx="45974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管理项目所依赖的第三方库（包）的过程，涵盖了库的</a:t>
            </a:r>
            <a:r>
              <a:rPr lang="en-US" sz="1400" b="1" i="0" u="none" strike="noStrike">
                <a:solidFill>
                  <a:srgbClr val="4B5563"/>
                </a:solidFill>
                <a:latin typeface="Noto Sans SC"/>
                <a:ea typeface="Noto Sans SC"/>
                <a:cs typeface="Noto Sans SC"/>
                <a:sym typeface="Noto Sans SC"/>
              </a:rPr>
              <a:t>安装、升级、卸载</a:t>
            </a:r>
            <a:r>
              <a:rPr lang="en-US" sz="1400" b="0" i="0" u="none" strike="noStrike">
                <a:solidFill>
                  <a:srgbClr val="4B5563"/>
                </a:solidFill>
                <a:latin typeface="Noto Sans SC"/>
                <a:ea typeface="Noto Sans SC"/>
                <a:cs typeface="Noto Sans SC"/>
                <a:sym typeface="Noto Sans SC"/>
              </a:rPr>
              <a:t>，以及记录各个库具体版本的关键步骤。</a:t>
            </a:r>
            <a:endParaRPr lang="en-US" sz="1100"/>
          </a:p>
        </p:txBody>
      </p:sp>
      <p:sp>
        <p:nvSpPr>
          <p:cNvPr id="8" name="AutoShape 8"/>
          <p:cNvSpPr/>
          <p:nvPr/>
        </p:nvSpPr>
        <p:spPr>
          <a:xfrm>
            <a:off x="1066800" y="3937000"/>
            <a:ext cx="4597400" cy="203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spcAft>
                <a:spcPts val="1200"/>
              </a:spcAft>
              <a:defRPr/>
            </a:pPr>
            <a:r>
              <a:rPr lang="en-US" sz="1600" b="1" i="0" u="none" strike="noStrike">
                <a:solidFill>
                  <a:srgbClr val="1F2937"/>
                </a:solidFill>
                <a:latin typeface="Noto Sans SC"/>
                <a:ea typeface="Noto Sans SC"/>
                <a:cs typeface="Noto Sans SC"/>
                <a:sym typeface="Noto Sans SC"/>
              </a:rPr>
              <a:t>核心价值：</a:t>
            </a:r>
            <a:endParaRPr lang="en-US" sz="1100"/>
          </a:p>
          <a:p>
            <a:pPr indent="0" algn="l">
              <a:lnSpc>
                <a:spcPct val="125000"/>
              </a:lnSpc>
            </a:pPr>
            <a:r>
              <a:rPr lang="en-US" sz="1300" b="0" i="0" u="none" strike="noStrike">
                <a:solidFill>
                  <a:srgbClr val="F97316"/>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环境一致性：</a:t>
            </a:r>
            <a:r>
              <a:rPr lang="en-US" sz="1300" b="0" i="0" u="none" strike="noStrike">
                <a:solidFill>
                  <a:srgbClr val="6B7280"/>
                </a:solidFill>
                <a:latin typeface="Noto Sans SC"/>
                <a:ea typeface="Noto Sans SC"/>
                <a:cs typeface="Noto Sans SC"/>
                <a:sym typeface="Noto Sans SC"/>
              </a:rPr>
              <a:t>强制锁定依赖版本，确保团队所有开发者、测试及线上生产环境运行逻辑的统一。</a:t>
            </a:r>
          </a:p>
          <a:p>
            <a:pPr indent="0" algn="l">
              <a:lnSpc>
                <a:spcPct val="125000"/>
              </a:lnSpc>
            </a:pPr>
            <a:r>
              <a:rPr lang="en-US" sz="1300" b="0" i="0" u="none" strike="noStrike">
                <a:solidFill>
                  <a:srgbClr val="F97316"/>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项目可复现性：</a:t>
            </a:r>
            <a:r>
              <a:rPr lang="en-US" sz="1300" b="0" i="0" u="none" strike="noStrike">
                <a:solidFill>
                  <a:srgbClr val="6B7280"/>
                </a:solidFill>
                <a:latin typeface="Noto Sans SC"/>
                <a:ea typeface="Noto Sans SC"/>
                <a:cs typeface="Noto Sans SC"/>
                <a:sym typeface="Noto Sans SC"/>
              </a:rPr>
              <a:t>通过配置文件（如requirements.txt），能在任何一台新设备上快速重建完全一致的开发环境。</a:t>
            </a:r>
          </a:p>
        </p:txBody>
      </p:sp>
      <p:sp>
        <p:nvSpPr>
          <p:cNvPr id="9" name="AutoShape 9"/>
          <p:cNvSpPr/>
          <p:nvPr/>
        </p:nvSpPr>
        <p:spPr>
          <a:xfrm>
            <a:off x="6223000" y="1651000"/>
            <a:ext cx="5207000" cy="4572000"/>
          </a:xfrm>
          <a:prstGeom prst="roundRect">
            <a:avLst>
              <a:gd name="adj" fmla="val 3333"/>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527800" y="1955800"/>
            <a:ext cx="609600" cy="609600"/>
          </a:xfrm>
          <a:prstGeom prst="rect">
            <a:avLst/>
          </a:prstGeom>
        </p:spPr>
      </p:pic>
      <p:sp>
        <p:nvSpPr>
          <p:cNvPr id="11" name="AutoShape 11"/>
          <p:cNvSpPr/>
          <p:nvPr/>
        </p:nvSpPr>
        <p:spPr>
          <a:xfrm>
            <a:off x="7340600" y="20066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97316"/>
                </a:solidFill>
                <a:latin typeface="Noto Sans SC"/>
                <a:ea typeface="Noto Sans SC"/>
                <a:cs typeface="Noto Sans SC"/>
                <a:sym typeface="Noto Sans SC"/>
              </a:rPr>
              <a:t>什么是虚拟环境？</a:t>
            </a:r>
            <a:endParaRPr lang="en-US" sz="1100"/>
          </a:p>
        </p:txBody>
      </p:sp>
      <p:sp>
        <p:nvSpPr>
          <p:cNvPr id="12" name="AutoShape 12"/>
          <p:cNvSpPr/>
          <p:nvPr/>
        </p:nvSpPr>
        <p:spPr>
          <a:xfrm>
            <a:off x="6527800" y="2794000"/>
            <a:ext cx="45974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一个完全独立、隔离的 Python 运行沙箱，拥有专属的 `site-packages` 目录来安装第三方库，与系统全局环境互不干扰。</a:t>
            </a:r>
            <a:endParaRPr lang="en-US" sz="1100"/>
          </a:p>
        </p:txBody>
      </p:sp>
      <p:sp>
        <p:nvSpPr>
          <p:cNvPr id="13" name="AutoShape 13"/>
          <p:cNvSpPr/>
          <p:nvPr/>
        </p:nvSpPr>
        <p:spPr>
          <a:xfrm>
            <a:off x="6527800" y="3937000"/>
            <a:ext cx="4597400" cy="2032000"/>
          </a:xfrm>
          <a:prstGeom prst="rect">
            <a:avLst/>
          </a:prstGeom>
          <a:noFill/>
          <a:ln w="12700" cap="flat" cmpd="sng">
            <a:noFill/>
            <a:prstDash val="solid"/>
            <a:round/>
          </a:ln>
        </p:spPr>
        <p:txBody>
          <a:bodyPr vert="horz" wrap="square" lIns="0" tIns="0" rIns="0" bIns="0" rtlCol="0" anchor="ctr" anchorCtr="0"/>
          <a:lstStyle/>
          <a:p>
            <a:pPr indent="0" algn="l">
              <a:lnSpc>
                <a:spcPct val="100000"/>
              </a:lnSpc>
              <a:spcAft>
                <a:spcPts val="1200"/>
              </a:spcAft>
              <a:defRPr/>
            </a:pPr>
            <a:r>
              <a:rPr lang="en-US" sz="1600" b="1" i="0" u="none" strike="noStrike">
                <a:solidFill>
                  <a:srgbClr val="1F2937"/>
                </a:solidFill>
                <a:latin typeface="Noto Sans SC"/>
                <a:ea typeface="Noto Sans SC"/>
                <a:cs typeface="Noto Sans SC"/>
                <a:sym typeface="Noto Sans SC"/>
              </a:rPr>
              <a:t>核心价值：</a:t>
            </a:r>
            <a:endParaRPr lang="en-US" sz="1100"/>
          </a:p>
          <a:p>
            <a:pPr indent="0" algn="l">
              <a:lnSpc>
                <a:spcPct val="125000"/>
              </a:lnSpc>
            </a:pPr>
            <a:r>
              <a:rPr lang="en-US" sz="1300" b="0" i="0" u="none" strike="noStrike">
                <a:solidFill>
                  <a:srgbClr val="F97316"/>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避免版本冲突：</a:t>
            </a:r>
            <a:r>
              <a:rPr lang="en-US" sz="1300" b="0" i="0" u="none" strike="noStrike">
                <a:solidFill>
                  <a:srgbClr val="6B7280"/>
                </a:solidFill>
                <a:latin typeface="Noto Sans SC"/>
                <a:ea typeface="Noto Sans SC"/>
                <a:cs typeface="Noto Sans SC"/>
                <a:sym typeface="Noto Sans SC"/>
              </a:rPr>
              <a:t>解决同一台电脑上不同项目依赖同一个库的不同版本（如A项目需v1.0，B项目需v2.0）导致的兼容性问题。</a:t>
            </a:r>
          </a:p>
          <a:p>
            <a:pPr indent="0" algn="l">
              <a:lnSpc>
                <a:spcPct val="125000"/>
              </a:lnSpc>
            </a:pPr>
            <a:r>
              <a:rPr lang="en-US" sz="1300" b="0" i="0" u="none" strike="noStrike">
                <a:solidFill>
                  <a:srgbClr val="F97316"/>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保持全局清洁：</a:t>
            </a:r>
            <a:r>
              <a:rPr lang="en-US" sz="1300" b="0" i="0" u="none" strike="noStrike">
                <a:solidFill>
                  <a:srgbClr val="6B7280"/>
                </a:solidFill>
                <a:latin typeface="Noto Sans SC"/>
                <a:ea typeface="Noto Sans SC"/>
                <a:cs typeface="Noto Sans SC"/>
                <a:sym typeface="Noto Sans SC"/>
              </a:rPr>
              <a:t>防止项目依赖包污染系统的 Python 全局环境，避免对系统工具和其他应用产生意外影响。</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dirty="0" err="1" smtClean="0">
                <a:solidFill>
                  <a:srgbClr val="374151"/>
                </a:solidFill>
                <a:latin typeface="Noto Sans SC"/>
                <a:ea typeface="Noto Sans SC"/>
                <a:cs typeface="Noto Sans SC"/>
                <a:sym typeface="Noto Sans SC"/>
              </a:rPr>
              <a:t>pip与requirements.txt的使用</a:t>
            </a:r>
            <a:endParaRPr lang="en-US" sz="1100" dirty="0"/>
          </a:p>
        </p:txBody>
      </p:sp>
      <p:sp>
        <p:nvSpPr>
          <p:cNvPr id="4" name="AutoShape 4"/>
          <p:cNvSpPr/>
          <p:nvPr/>
        </p:nvSpPr>
        <p:spPr>
          <a:xfrm>
            <a:off x="762000" y="1524000"/>
            <a:ext cx="3429000" cy="2413000"/>
          </a:xfrm>
          <a:prstGeom prst="roundRect">
            <a:avLst>
              <a:gd name="adj" fmla="val 6315"/>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778000"/>
            <a:ext cx="355600" cy="355600"/>
          </a:xfrm>
          <a:prstGeom prst="rect">
            <a:avLst/>
          </a:prstGeom>
        </p:spPr>
      </p:pic>
      <p:sp>
        <p:nvSpPr>
          <p:cNvPr id="6" name="AutoShape 6"/>
          <p:cNvSpPr/>
          <p:nvPr/>
        </p:nvSpPr>
        <p:spPr>
          <a:xfrm>
            <a:off x="1524000" y="1752600"/>
            <a:ext cx="2413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什么是 pip？</a:t>
            </a:r>
            <a:endParaRPr lang="en-US" sz="1100"/>
          </a:p>
        </p:txBody>
      </p:sp>
      <p:sp>
        <p:nvSpPr>
          <p:cNvPr id="7" name="AutoShape 7"/>
          <p:cNvSpPr/>
          <p:nvPr/>
        </p:nvSpPr>
        <p:spPr>
          <a:xfrm>
            <a:off x="1016000" y="24130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B5563"/>
                </a:solidFill>
                <a:latin typeface="Noto Sans SC"/>
                <a:ea typeface="Noto Sans SC"/>
                <a:cs typeface="Noto Sans SC"/>
                <a:sym typeface="Noto Sans SC"/>
              </a:rPr>
              <a:t>Python 官方的、默认的包管理工具。它可以方便地安装、升级和卸载 Python 软件包，是 Python 生态中不可或缺的一部分。</a:t>
            </a:r>
            <a:endParaRPr lang="en-US" sz="1100"/>
          </a:p>
        </p:txBody>
      </p:sp>
      <p:sp>
        <p:nvSpPr>
          <p:cNvPr id="8" name="AutoShape 8"/>
          <p:cNvSpPr/>
          <p:nvPr/>
        </p:nvSpPr>
        <p:spPr>
          <a:xfrm>
            <a:off x="8001000" y="1524000"/>
            <a:ext cx="3429000" cy="2413000"/>
          </a:xfrm>
          <a:prstGeom prst="roundRect">
            <a:avLst>
              <a:gd name="adj" fmla="val 6315"/>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8255000" y="1778000"/>
            <a:ext cx="355600" cy="355600"/>
          </a:xfrm>
          <a:prstGeom prst="rect">
            <a:avLst/>
          </a:prstGeom>
        </p:spPr>
      </p:pic>
      <p:sp>
        <p:nvSpPr>
          <p:cNvPr id="10" name="AutoShape 10"/>
          <p:cNvSpPr/>
          <p:nvPr/>
        </p:nvSpPr>
        <p:spPr>
          <a:xfrm>
            <a:off x="8763000" y="1752600"/>
            <a:ext cx="2413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requirements.txt</a:t>
            </a:r>
            <a:endParaRPr lang="en-US" sz="1100"/>
          </a:p>
        </p:txBody>
      </p:sp>
      <p:sp>
        <p:nvSpPr>
          <p:cNvPr id="11" name="AutoShape 11"/>
          <p:cNvSpPr/>
          <p:nvPr/>
        </p:nvSpPr>
        <p:spPr>
          <a:xfrm>
            <a:off x="8255000" y="2413000"/>
            <a:ext cx="2921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4B5563"/>
                </a:solidFill>
                <a:latin typeface="Noto Sans SC"/>
                <a:ea typeface="Noto Sans SC"/>
                <a:cs typeface="Noto Sans SC"/>
                <a:sym typeface="Noto Sans SC"/>
              </a:rPr>
              <a:t>一个纯文本文件，用于标准化记录和保存当前项目运行所需的所有第三方依赖包及其对应的精确版本号，确保环境一致性。</a:t>
            </a:r>
            <a:endParaRPr lang="en-US" sz="1100"/>
          </a:p>
        </p:txBody>
      </p:sp>
      <p:sp>
        <p:nvSpPr>
          <p:cNvPr id="12" name="AutoShape 12"/>
          <p:cNvSpPr/>
          <p:nvPr/>
        </p:nvSpPr>
        <p:spPr>
          <a:xfrm>
            <a:off x="762000" y="4191000"/>
            <a:ext cx="5207000" cy="2286000"/>
          </a:xfrm>
          <a:prstGeom prst="roundRect">
            <a:avLst>
              <a:gd name="adj" fmla="val 6666"/>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4445000"/>
            <a:ext cx="304800" cy="304800"/>
          </a:xfrm>
          <a:prstGeom prst="rect">
            <a:avLst/>
          </a:prstGeom>
        </p:spPr>
      </p:pic>
      <p:sp>
        <p:nvSpPr>
          <p:cNvPr id="14" name="AutoShape 14"/>
          <p:cNvSpPr/>
          <p:nvPr/>
        </p:nvSpPr>
        <p:spPr>
          <a:xfrm>
            <a:off x="1460500" y="4419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374151"/>
                </a:solidFill>
                <a:latin typeface="Noto Sans SC"/>
                <a:ea typeface="Noto Sans SC"/>
                <a:cs typeface="Noto Sans SC"/>
                <a:sym typeface="Noto Sans SC"/>
              </a:rPr>
              <a:t>高频核心命令</a:t>
            </a:r>
            <a:endParaRPr lang="en-US" sz="1100"/>
          </a:p>
        </p:txBody>
      </p:sp>
      <p:sp>
        <p:nvSpPr>
          <p:cNvPr id="15" name="AutoShape 15"/>
          <p:cNvSpPr/>
          <p:nvPr/>
        </p:nvSpPr>
        <p:spPr>
          <a:xfrm>
            <a:off x="1016000" y="5080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6B7280"/>
                </a:solidFill>
                <a:latin typeface="Noto Sans SC"/>
                <a:ea typeface="Noto Sans SC"/>
                <a:cs typeface="Noto Sans SC"/>
                <a:sym typeface="Noto Sans SC"/>
              </a:rPr>
              <a:t>• 安装包：</a:t>
            </a:r>
            <a:r>
              <a:rPr lang="en-US" sz="1200" b="1" i="0" u="none" strike="noStrike">
                <a:solidFill>
                  <a:srgbClr val="F97316"/>
                </a:solidFill>
                <a:latin typeface="Noto Sans SC"/>
                <a:ea typeface="Noto Sans SC"/>
                <a:cs typeface="Noto Sans SC"/>
                <a:sym typeface="Noto Sans SC"/>
              </a:rPr>
              <a:t>pip install &lt;package_name&gt;</a:t>
            </a:r>
            <a:endParaRPr lang="en-US" sz="1100"/>
          </a:p>
          <a:p>
            <a:pPr indent="0" algn="l">
              <a:lnSpc>
                <a:spcPct val="125000"/>
              </a:lnSpc>
            </a:pPr>
            <a:r>
              <a:rPr lang="en-US" sz="1200" b="0" i="0" u="none" strike="noStrike">
                <a:solidFill>
                  <a:srgbClr val="6B7280"/>
                </a:solidFill>
                <a:latin typeface="Noto Sans SC"/>
                <a:ea typeface="Noto Sans SC"/>
                <a:cs typeface="Noto Sans SC"/>
                <a:sym typeface="Noto Sans SC"/>
              </a:rPr>
              <a:t>• 卸载包：</a:t>
            </a:r>
            <a:r>
              <a:rPr lang="en-US" sz="1200" b="1" i="0" u="none" strike="noStrike">
                <a:solidFill>
                  <a:srgbClr val="EF4444"/>
                </a:solidFill>
                <a:latin typeface="Noto Sans SC"/>
                <a:ea typeface="Noto Sans SC"/>
                <a:cs typeface="Noto Sans SC"/>
                <a:sym typeface="Noto Sans SC"/>
              </a:rPr>
              <a:t>pip uninstall &lt;package_name&gt;</a:t>
            </a:r>
          </a:p>
          <a:p>
            <a:pPr indent="0" algn="l">
              <a:lnSpc>
                <a:spcPct val="125000"/>
              </a:lnSpc>
            </a:pPr>
            <a:r>
              <a:rPr lang="en-US" sz="1200" b="0" i="0" u="none" strike="noStrike">
                <a:solidFill>
                  <a:srgbClr val="6B7280"/>
                </a:solidFill>
                <a:latin typeface="Noto Sans SC"/>
                <a:ea typeface="Noto Sans SC"/>
                <a:cs typeface="Noto Sans SC"/>
                <a:sym typeface="Noto Sans SC"/>
              </a:rPr>
              <a:t>• 导出依赖：</a:t>
            </a:r>
            <a:r>
              <a:rPr lang="en-US" sz="1200" b="1" i="0" u="none" strike="noStrike">
                <a:solidFill>
                  <a:srgbClr val="10B981"/>
                </a:solidFill>
                <a:latin typeface="Noto Sans SC"/>
                <a:ea typeface="Noto Sans SC"/>
                <a:cs typeface="Noto Sans SC"/>
                <a:sym typeface="Noto Sans SC"/>
              </a:rPr>
              <a:t>pip freeze &gt; requirements.txt</a:t>
            </a:r>
          </a:p>
        </p:txBody>
      </p:sp>
      <p:sp>
        <p:nvSpPr>
          <p:cNvPr id="16" name="AutoShape 16"/>
          <p:cNvSpPr/>
          <p:nvPr/>
        </p:nvSpPr>
        <p:spPr>
          <a:xfrm>
            <a:off x="6223000" y="4191000"/>
            <a:ext cx="5207000" cy="2286000"/>
          </a:xfrm>
          <a:prstGeom prst="roundRect">
            <a:avLst>
              <a:gd name="adj" fmla="val 6666"/>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6477000" y="4445000"/>
            <a:ext cx="304800" cy="304800"/>
          </a:xfrm>
          <a:prstGeom prst="rect">
            <a:avLst/>
          </a:prstGeom>
        </p:spPr>
      </p:pic>
      <p:sp>
        <p:nvSpPr>
          <p:cNvPr id="18" name="AutoShape 18"/>
          <p:cNvSpPr/>
          <p:nvPr/>
        </p:nvSpPr>
        <p:spPr>
          <a:xfrm>
            <a:off x="6921500" y="4419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374151"/>
                </a:solidFill>
                <a:latin typeface="Noto Sans SC"/>
                <a:ea typeface="Noto Sans SC"/>
                <a:cs typeface="Noto Sans SC"/>
                <a:sym typeface="Noto Sans SC"/>
              </a:rPr>
              <a:t>协作与部署工作流</a:t>
            </a:r>
            <a:endParaRPr lang="en-US" sz="1100"/>
          </a:p>
        </p:txBody>
      </p:sp>
      <p:sp>
        <p:nvSpPr>
          <p:cNvPr id="19" name="AutoShape 19"/>
          <p:cNvSpPr/>
          <p:nvPr/>
        </p:nvSpPr>
        <p:spPr>
          <a:xfrm>
            <a:off x="6477000" y="5080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374151"/>
                </a:solidFill>
                <a:latin typeface="Noto Sans SC"/>
                <a:ea typeface="Noto Sans SC"/>
                <a:cs typeface="Noto Sans SC"/>
                <a:sym typeface="Noto Sans SC"/>
              </a:rPr>
              <a:t>1. 开发阶段：安装项目所需依赖包，如</a:t>
            </a:r>
            <a:r>
              <a:rPr lang="en-US" sz="1200" b="1" i="0" u="none" strike="noStrike">
                <a:solidFill>
                  <a:srgbClr val="4B5563"/>
                </a:solidFill>
                <a:latin typeface="Noto Sans SC"/>
                <a:ea typeface="Noto Sans SC"/>
                <a:cs typeface="Noto Sans SC"/>
                <a:sym typeface="Noto Sans SC"/>
              </a:rPr>
              <a:t>pip install requests pandas</a:t>
            </a:r>
            <a:endParaRPr lang="en-US" sz="1100"/>
          </a:p>
          <a:p>
            <a:pPr indent="0" algn="l">
              <a:lnSpc>
                <a:spcPct val="116666"/>
              </a:lnSpc>
            </a:pPr>
            <a:r>
              <a:rPr lang="en-US" sz="1200" b="0" i="0" u="none" strike="noStrike">
                <a:solidFill>
                  <a:srgbClr val="374151"/>
                </a:solidFill>
                <a:latin typeface="Noto Sans SC"/>
                <a:ea typeface="Noto Sans SC"/>
                <a:cs typeface="Noto Sans SC"/>
                <a:sym typeface="Noto Sans SC"/>
              </a:rPr>
              <a:t>2. 提交代码：执行</a:t>
            </a:r>
            <a:r>
              <a:rPr lang="en-US" sz="1200" b="1" i="0" u="none" strike="noStrike">
                <a:solidFill>
                  <a:srgbClr val="4B5563"/>
                </a:solidFill>
                <a:latin typeface="Noto Sans SC"/>
                <a:ea typeface="Noto Sans SC"/>
                <a:cs typeface="Noto Sans SC"/>
                <a:sym typeface="Noto Sans SC"/>
              </a:rPr>
              <a:t>pip freeze &gt; requirements.txt</a:t>
            </a:r>
            <a:r>
              <a:rPr lang="en-US" sz="1200" b="0" i="0" u="none" strike="noStrike">
                <a:solidFill>
                  <a:srgbClr val="374151"/>
                </a:solidFill>
                <a:latin typeface="Noto Sans SC"/>
                <a:ea typeface="Noto Sans SC"/>
                <a:cs typeface="Noto Sans SC"/>
                <a:sym typeface="Noto Sans SC"/>
              </a:rPr>
              <a:t>并将该文件提交</a:t>
            </a:r>
          </a:p>
          <a:p>
            <a:pPr indent="0" algn="l">
              <a:lnSpc>
                <a:spcPct val="116666"/>
              </a:lnSpc>
            </a:pPr>
            <a:r>
              <a:rPr lang="en-US" sz="1200" b="0" i="0" u="none" strike="noStrike">
                <a:solidFill>
                  <a:srgbClr val="374151"/>
                </a:solidFill>
                <a:latin typeface="Noto Sans SC"/>
                <a:ea typeface="Noto Sans SC"/>
                <a:cs typeface="Noto Sans SC"/>
                <a:sym typeface="Noto Sans SC"/>
              </a:rPr>
              <a:t>3. 环境复现：在新环境中，执行</a:t>
            </a:r>
            <a:r>
              <a:rPr lang="en-US" sz="1200" b="1" i="0" u="none" strike="noStrike">
                <a:solidFill>
                  <a:srgbClr val="4B5563"/>
                </a:solidFill>
                <a:latin typeface="Noto Sans SC"/>
                <a:ea typeface="Noto Sans SC"/>
                <a:cs typeface="Noto Sans SC"/>
                <a:sym typeface="Noto Sans SC"/>
              </a:rPr>
              <a:t>pip install -r requirements.txt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1190</Words>
  <Application>Microsoft Office PowerPoint</Application>
  <PresentationFormat>宽屏</PresentationFormat>
  <Paragraphs>195</Paragraphs>
  <Slides>15</Slides>
  <Notes>15</Notes>
  <HiddenSlides>0</HiddenSlides>
  <MMClips>0</MMClips>
  <ScaleCrop>false</ScaleCrop>
  <HeadingPairs>
    <vt:vector size="6" baseType="variant">
      <vt:variant>
        <vt:lpstr>已用的字体</vt:lpstr>
      </vt:variant>
      <vt:variant>
        <vt:i4>3</vt:i4>
      </vt:variant>
      <vt:variant>
        <vt:lpstr>主题</vt:lpstr>
      </vt:variant>
      <vt:variant>
        <vt:i4>2</vt:i4>
      </vt:variant>
      <vt:variant>
        <vt:lpstr>幻灯片标题</vt:lpstr>
      </vt:variant>
      <vt:variant>
        <vt:i4>15</vt:i4>
      </vt:variant>
    </vt:vector>
  </HeadingPairs>
  <TitlesOfParts>
    <vt:vector size="20" baseType="lpstr">
      <vt:lpstr>Noto Sans SC</vt:lpstr>
      <vt:lpstr>Roboto Mono</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modified xsi:type="dcterms:W3CDTF">2026-05-12T02:45:24Z</dcterms:modified>
</cp:coreProperties>
</file>