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大家好，欢迎来到第四章的学习。本章我们将深入探讨Python的标准库，学习如何利用Cursor等AI工具高效地生成和使用这些强大的模块。掌握这些内容，将极大地提升你的日常开发效率。</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106472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通过`platform`和`os`模块，我们可以获取程序运行的系统环境信息，比如当前是Windows还是Linux系统，以及当前的用户是谁。这对于编写能够适应不同运行环境的脚本至关重要。</a:t>
            </a:r>
          </a:p>
          <a:p>
            <a:pPr indent="0" algn="l">
              <a:lnSpc>
                <a:spcPct val="100000"/>
              </a:lnSpc>
            </a:pPr>
            <a:r>
              <a:rPr lang="en-US" sz="1400" b="0" i="0" u="none" strike="noStrike">
                <a:solidFill>
                  <a:srgbClr val="000000"/>
                </a:solidFill>
              </a:rPr>
              <a:t>而`subprocess`模块则赋予了Python“调用外部程序”的能力，让我们能直接执行操作系统的原生命令（如Windows的dir或Linux的ls），并捕获它们的输出结果进行分析。这为编写自动化运维、文件处理脚本提供了强大的底层支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18854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到这里，本章的主要内容就接近尾声了。在最后一部分，我们将一起回顾本章的核心要点，并通过一些练习题来巩固所学知识。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075571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让我们快速回顾一下本章的核心内容。我们学习了文件操作、时间处理、正则表达式和系统交互四大模块。更重要的是，我们学会了如何利用AI工具来高效地生成和使用这些代码，这是提升开发效率的关键。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638054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为了检验大家的学习成果，这里有几道选择题。请大家思考一下这几个问题，答案就在我们刚才讲解的内容中。这有助于巩固大家对核心概念的理解。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042713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最后，我们来看两道编程题。请大家尝试自己动手编写代码，实现一个统计文件行数的函数和一个提取邮箱地址的函数。通过动手练习，才能真正掌握所学知识。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836422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本章我们将学习四个核心主题：文件与路径操作、时间与日期处理、正则表达式以及系统交互。同时，我们会重点学习如何利用AI辅助编程，让这些复杂的任务变得简单。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601862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首先，我们来学习文件与路径操作。这是编程中最基础也最重要的技能之一，涉及数据的持久化和交换。我们将学习如何安全、高效地读写文件，并管理文件路径。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653821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在Python中，我们强烈推荐使用`with`语句来读写文件，它能自动管理资源，无论代码是否抛出异常，都能确保文件句柄被正确关闭，从而有效防止资源泄漏。对于路径管理，相比传统的 `os.path` 模块，`pathlib` 提供了非常直观的面向对象操作方式，支持直接使用 `/` 运算符拼接路径，不仅代码可读性更高，还能有效避免因操作系统差异导致的路径分隔符错误。建议在新项目中全面使用这两个特性。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769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接下来，我们学习如何处理时间和日期。这在日志记录、任务调度等场景中非常重要。Python的datetime模块提供了全面而强大的功能。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621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使用`datetime`模块，我们可以轻松获取当前时间，并通过`strftime`方法将其格式化为任意我们想要的字符串。同时，利用`timedelta`，我们可以方便地进行时间的加减运算，计算时间差。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313708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学习一个非常强大的工具——正则表达式。它是处理文本的瑞士军刀，能够帮助我们快速匹配、查找和替换复杂的文本模式。无论是在日常办公、编程开发，还是数据清洗中，掌握正则表达式都能极大地提升我们的工作效率。</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098206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Python的`re`模块提供了丰富的正则表达式功能。我们可以使用`search`来查找第一个匹配项，用`findall`来获取所有匹配项，用`sub`来进行替换。掌握一些常用的元字符，如`\d`代表数字，`\w`代表单词字符，能让你快速编写出强大的匹配模式。右侧的代码展示了如何用正则表达式快速从一段文本中提取出符合规范的邮箱地址，这在处理日志分析、数据清洗时非常实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17946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最后一部分，我们将学习如何让Python脚本与操作系统进行交互。这包括获取系统信息、执行系统命令等，是编写自动化脚本的关键。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705220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2.svg"/><Relationship Id="rId3" Type="http://schemas.openxmlformats.org/officeDocument/2006/relationships/image" Target="../media/image2.jpeg"/><Relationship Id="rId7" Type="http://schemas.openxmlformats.org/officeDocument/2006/relationships/image" Target="../media/image18.svg"/><Relationship Id="rId12"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2.png"/><Relationship Id="rId11" Type="http://schemas.openxmlformats.org/officeDocument/2006/relationships/image" Target="../media/image20.svg"/><Relationship Id="rId5" Type="http://schemas.openxmlformats.org/officeDocument/2006/relationships/image" Target="../media/image16.svg"/><Relationship Id="rId10"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9.sv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24.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1.sv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9.sv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6.sv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eg"/><Relationship Id="rId7" Type="http://schemas.openxmlformats.org/officeDocument/2006/relationships/image" Target="../media/image11.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9.svg"/><Relationship Id="rId4" Type="http://schemas.openxmlformats.org/officeDocument/2006/relationships/image" Target="../media/image7.png"/><Relationship Id="rId9" Type="http://schemas.openxmlformats.org/officeDocument/2006/relationships/image" Target="../media/image13.sv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905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第4章：Cursor辅助生成常用模块与实用标准库</a:t>
            </a:r>
            <a:endParaRPr lang="en-US" sz="1100"/>
          </a:p>
        </p:txBody>
      </p:sp>
      <p:sp>
        <p:nvSpPr>
          <p:cNvPr id="4" name="AutoShape 4"/>
          <p:cNvSpPr/>
          <p:nvPr/>
        </p:nvSpPr>
        <p:spPr>
          <a:xfrm>
            <a:off x="1016000" y="3556000"/>
            <a:ext cx="1016000" cy="762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3937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4D399"/>
                </a:solidFill>
                <a:latin typeface="Noto Sans SC"/>
                <a:ea typeface="Noto Sans SC"/>
                <a:cs typeface="Noto Sans SC"/>
                <a:sym typeface="Noto Sans SC"/>
              </a:rPr>
              <a:t>提升Python开发效率的必备技能</a:t>
            </a:r>
            <a:endParaRPr lang="en-US" sz="1100"/>
          </a:p>
        </p:txBody>
      </p:sp>
      <p:sp>
        <p:nvSpPr>
          <p:cNvPr id="6" name="AutoShape 6"/>
          <p:cNvSpPr/>
          <p:nvPr/>
        </p:nvSpPr>
        <p:spPr>
          <a:xfrm>
            <a:off x="1016000" y="5207000"/>
            <a:ext cx="10160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E5E7EB"/>
                </a:solidFill>
                <a:latin typeface="Noto Sans SC"/>
                <a:ea typeface="Noto Sans SC"/>
                <a:cs typeface="Noto Sans SC"/>
                <a:sym typeface="Noto Sans SC"/>
              </a:rPr>
              <a:t>讲师：[填写您的姓名/机构] | 日期：2026年3月</a:t>
            </a:r>
            <a:endParaRPr lang="en-US" sz="11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获取系统信息与执行命令</a:t>
            </a:r>
            <a:endParaRPr lang="en-US" sz="1100"/>
          </a:p>
        </p:txBody>
      </p:sp>
      <p:sp>
        <p:nvSpPr>
          <p:cNvPr id="4" name="AutoShape 4"/>
          <p:cNvSpPr/>
          <p:nvPr/>
        </p:nvSpPr>
        <p:spPr>
          <a:xfrm>
            <a:off x="762000" y="1651000"/>
            <a:ext cx="5207000" cy="4572000"/>
          </a:xfrm>
          <a:prstGeom prst="roundRect">
            <a:avLst>
              <a:gd name="adj" fmla="val 3333"/>
            </a:avLst>
          </a:prstGeom>
          <a:solidFill>
            <a:srgbClr val="1F2937">
              <a:alpha val="90000"/>
            </a:srgbClr>
          </a:solidFill>
          <a:ln w="12700" cap="flat" cmpd="sng">
            <a:solidFill>
              <a:srgbClr val="34D399">
                <a:alpha val="6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1968500"/>
            <a:ext cx="4699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4D399"/>
                </a:solidFill>
                <a:latin typeface="Noto Sans SC"/>
                <a:ea typeface="Noto Sans SC"/>
                <a:cs typeface="Noto Sans SC"/>
                <a:sym typeface="Noto Sans SC"/>
              </a:rPr>
              <a:t>01 获取系统信息 · 环境感知</a:t>
            </a:r>
            <a:endParaRPr lang="en-US" sz="1100"/>
          </a:p>
        </p:txBody>
      </p:sp>
      <p:sp>
        <p:nvSpPr>
          <p:cNvPr id="6" name="AutoShape 6"/>
          <p:cNvSpPr/>
          <p:nvPr/>
        </p:nvSpPr>
        <p:spPr>
          <a:xfrm>
            <a:off x="1016000" y="2667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FFFFFF"/>
                </a:solidFill>
                <a:latin typeface="Noto Sans SC"/>
                <a:ea typeface="Noto Sans SC"/>
                <a:cs typeface="Noto Sans SC"/>
                <a:sym typeface="Noto Sans SC"/>
              </a:rPr>
              <a:t>platform 模块：</a:t>
            </a:r>
            <a:r>
              <a:rPr lang="en-US" sz="1400" b="0" i="0" u="none" strike="noStrike">
                <a:solidFill>
                  <a:srgbClr val="E5E7EB"/>
                </a:solidFill>
                <a:latin typeface="Noto Sans SC"/>
                <a:ea typeface="Noto Sans SC"/>
                <a:cs typeface="Noto Sans SC"/>
                <a:sym typeface="Noto Sans SC"/>
              </a:rPr>
              <a:t>用于查询底层操作系统、内核版本、CPU 架构等关键系统元数据，是实现跨平台兼容性的基础。</a:t>
            </a:r>
            <a:endParaRPr lang="en-US" sz="1100"/>
          </a:p>
          <a:p>
            <a:pPr indent="0" algn="l">
              <a:lnSpc>
                <a:spcPct val="116666"/>
              </a:lnSpc>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FFFFFF"/>
                </a:solidFill>
                <a:latin typeface="Noto Sans SC"/>
                <a:ea typeface="Noto Sans SC"/>
                <a:cs typeface="Noto Sans SC"/>
                <a:sym typeface="Noto Sans SC"/>
              </a:rPr>
              <a:t>os.environ：</a:t>
            </a:r>
            <a:r>
              <a:rPr lang="en-US" sz="1400" b="0" i="0" u="none" strike="noStrike">
                <a:solidFill>
                  <a:srgbClr val="E5E7EB"/>
                </a:solidFill>
                <a:latin typeface="Noto Sans SC"/>
                <a:ea typeface="Noto Sans SC"/>
                <a:cs typeface="Noto Sans SC"/>
                <a:sym typeface="Noto Sans SC"/>
              </a:rPr>
              <a:t>一个字典对象，映射当前程序运行时的所有系统环境变量，可便捷获取用户身份、路径配置等信息。</a:t>
            </a:r>
          </a:p>
        </p:txBody>
      </p:sp>
      <p:sp>
        <p:nvSpPr>
          <p:cNvPr id="7" name="AutoShape 7"/>
          <p:cNvSpPr/>
          <p:nvPr/>
        </p:nvSpPr>
        <p:spPr>
          <a:xfrm>
            <a:off x="1016000" y="3937000"/>
            <a:ext cx="4699000" cy="2032000"/>
          </a:xfrm>
          <a:prstGeom prst="roundRect">
            <a:avLst>
              <a:gd name="adj" fmla="val 5000"/>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143000" y="4127500"/>
            <a:ext cx="4445000" cy="1651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Consolas"/>
                <a:ea typeface="Consolas"/>
                <a:cs typeface="Consolas"/>
                <a:sym typeface="Consolas"/>
              </a:rPr>
              <a:t># 导入核心模块</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import platform</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import os</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打印系统与用户关键信息</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print("🖥️ 操作系统名称:", platform.system())</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print("👤 当前用户:", os.environ.get("USERNAME") or os.environ.get("USER"))</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print("⚙️ 系统架构:", platform.architecture()[0])</a:t>
            </a:r>
            <a:endParaRPr lang="en-US" sz="1100"/>
          </a:p>
        </p:txBody>
      </p:sp>
      <p:sp>
        <p:nvSpPr>
          <p:cNvPr id="9" name="AutoShape 9"/>
          <p:cNvSpPr/>
          <p:nvPr/>
        </p:nvSpPr>
        <p:spPr>
          <a:xfrm>
            <a:off x="6223000" y="1651000"/>
            <a:ext cx="5207000" cy="4572000"/>
          </a:xfrm>
          <a:prstGeom prst="roundRect">
            <a:avLst>
              <a:gd name="adj" fmla="val 3333"/>
            </a:avLst>
          </a:prstGeom>
          <a:solidFill>
            <a:srgbClr val="1F2937">
              <a:alpha val="90000"/>
            </a:srgbClr>
          </a:solidFill>
          <a:ln w="12700" cap="flat" cmpd="sng">
            <a:solidFill>
              <a:srgbClr val="34D399">
                <a:alpha val="6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4"/>
          <a:srcRect/>
          <a:stretch>
            <a:fillRect/>
          </a:stretch>
        </p:blipFill>
        <p:spPr>
          <a:xfrm>
            <a:off x="6477000" y="1905000"/>
            <a:ext cx="558800" cy="558800"/>
          </a:xfrm>
          <a:prstGeom prst="roundRect">
            <a:avLst>
              <a:gd name="adj" fmla="val 27272"/>
            </a:avLst>
          </a:prstGeom>
          <a:noFill/>
          <a:ln w="12700" cap="flat" cmpd="sng">
            <a:solidFill>
              <a:srgbClr val="34D399">
                <a:alpha val="80000"/>
              </a:srgbClr>
            </a:solidFill>
            <a:prstDash val="solid"/>
            <a:round/>
          </a:ln>
        </p:spPr>
      </p:pic>
      <p:sp>
        <p:nvSpPr>
          <p:cNvPr id="11" name="AutoShape 11"/>
          <p:cNvSpPr/>
          <p:nvPr/>
        </p:nvSpPr>
        <p:spPr>
          <a:xfrm>
            <a:off x="7239000" y="19304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4D399"/>
                </a:solidFill>
                <a:latin typeface="Noto Sans SC"/>
                <a:ea typeface="Noto Sans SC"/>
                <a:cs typeface="Noto Sans SC"/>
                <a:sym typeface="Noto Sans SC"/>
              </a:rPr>
              <a:t>02 执行系统命令 · 脚本自动化</a:t>
            </a:r>
            <a:endParaRPr lang="en-US" sz="1100"/>
          </a:p>
        </p:txBody>
      </p:sp>
      <p:sp>
        <p:nvSpPr>
          <p:cNvPr id="12" name="AutoShape 12"/>
          <p:cNvSpPr/>
          <p:nvPr/>
        </p:nvSpPr>
        <p:spPr>
          <a:xfrm>
            <a:off x="6477000" y="27940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FFFFFF"/>
                </a:solidFill>
                <a:latin typeface="Noto Sans SC"/>
                <a:ea typeface="Noto Sans SC"/>
                <a:cs typeface="Noto Sans SC"/>
                <a:sym typeface="Noto Sans SC"/>
              </a:rPr>
              <a:t>subprocess 模块：</a:t>
            </a:r>
            <a:r>
              <a:rPr lang="en-US" sz="1400" b="0" i="0" u="none" strike="noStrike">
                <a:solidFill>
                  <a:srgbClr val="E5E7EB"/>
                </a:solidFill>
                <a:latin typeface="Noto Sans SC"/>
                <a:ea typeface="Noto Sans SC"/>
                <a:cs typeface="Noto Sans SC"/>
                <a:sym typeface="Noto Sans SC"/>
              </a:rPr>
              <a:t>Python 3.5+ 官方推荐的执行外部命令的标准库，功能强大且安全，用于替代旧的 os.system 方法。</a:t>
            </a:r>
            <a:endParaRPr lang="en-US" sz="1100"/>
          </a:p>
          <a:p>
            <a:pPr indent="0" algn="l">
              <a:lnSpc>
                <a:spcPct val="116666"/>
              </a:lnSpc>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FFFFFF"/>
                </a:solidFill>
                <a:latin typeface="Noto Sans SC"/>
                <a:ea typeface="Noto Sans SC"/>
                <a:cs typeface="Noto Sans SC"/>
                <a:sym typeface="Noto Sans SC"/>
              </a:rPr>
              <a:t>关键参数：</a:t>
            </a:r>
            <a:r>
              <a:rPr lang="en-US" sz="1400" b="0" i="0" u="none" strike="noStrike">
                <a:solidFill>
                  <a:srgbClr val="E5E7EB"/>
                </a:solidFill>
                <a:latin typeface="Noto Sans SC"/>
                <a:ea typeface="Noto Sans SC"/>
                <a:cs typeface="Noto Sans SC"/>
                <a:sym typeface="Noto Sans SC"/>
              </a:rPr>
              <a:t>使用 `capture_output=True` 捕获命令输出，`text=True` 将字节流转换为字符串，便于直接处理。</a:t>
            </a:r>
          </a:p>
        </p:txBody>
      </p:sp>
      <p:sp>
        <p:nvSpPr>
          <p:cNvPr id="13" name="AutoShape 13"/>
          <p:cNvSpPr/>
          <p:nvPr/>
        </p:nvSpPr>
        <p:spPr>
          <a:xfrm>
            <a:off x="6477000" y="3937000"/>
            <a:ext cx="4699000" cy="2032000"/>
          </a:xfrm>
          <a:prstGeom prst="roundRect">
            <a:avLst>
              <a:gd name="adj" fmla="val 5000"/>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6604000" y="4127500"/>
            <a:ext cx="4445000" cy="1651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Consolas"/>
                <a:ea typeface="Consolas"/>
                <a:cs typeface="Consolas"/>
                <a:sym typeface="Consolas"/>
              </a:rPr>
              <a:t># 跨平台执行目录列表命令</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import subprocess</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自动适配 Windows 'dir' 或 Unix 'ls -l'</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cmd = "dir" if subprocess.os.name == "nt" else "ls -l"</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result = subprocess.run(cmd, shell=True, capture_output=True, text=True)</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print("📂 命令输出结果:\n", result.stdout)</a:t>
            </a:r>
            <a:br>
              <a:rPr lang="en-US" sz="1200" b="0" i="0" u="none" strike="noStrike">
                <a:solidFill>
                  <a:srgbClr val="D1D5DB"/>
                </a:solidFill>
                <a:latin typeface="Consolas"/>
                <a:ea typeface="Consolas"/>
                <a:cs typeface="Consolas"/>
                <a:sym typeface="Consolas"/>
              </a:rPr>
            </a:br>
            <a:r>
              <a:rPr lang="en-US" sz="1200" b="0" i="0" u="none" strike="noStrike">
                <a:solidFill>
                  <a:srgbClr val="D1D5DB"/>
                </a:solidFill>
                <a:latin typeface="Consolas"/>
                <a:ea typeface="Consolas"/>
                <a:cs typeface="Consolas"/>
                <a:sym typeface="Consolas"/>
              </a:rPr>
              <a:t># print("⚠️ 错误信息: ", result.stderr) # 用于调试</a:t>
            </a:r>
            <a:endParaRPr lang="en-US" sz="11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016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34D399"/>
                </a:solidFill>
                <a:latin typeface="Noto Sans SC"/>
                <a:ea typeface="Noto Sans SC"/>
                <a:cs typeface="Noto Sans SC"/>
                <a:sym typeface="Noto Sans SC"/>
              </a:rPr>
              <a:t>4.5</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本章小结与练习</a:t>
            </a:r>
            <a:endParaRPr lang="en-US" sz="1100"/>
          </a:p>
        </p:txBody>
      </p:sp>
      <p:sp>
        <p:nvSpPr>
          <p:cNvPr id="5" name="AutoShape 5"/>
          <p:cNvSpPr/>
          <p:nvPr/>
        </p:nvSpPr>
        <p:spPr>
          <a:xfrm>
            <a:off x="1016000" y="4445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a:solidFill>
                  <a:srgbClr val="FFFFFF">
                    <a:alpha val="70196"/>
                  </a:srgbClr>
                </a:solidFill>
                <a:latin typeface="Noto Sans SC"/>
                <a:ea typeface="Noto Sans SC"/>
                <a:cs typeface="Noto Sans SC"/>
                <a:sym typeface="Noto Sans SC"/>
              </a:rPr>
              <a:t>SUMMARY &amp; EXERCISES</a:t>
            </a:r>
            <a:endParaRPr lang="en-US" sz="1100"/>
          </a:p>
        </p:txBody>
      </p:sp>
      <p:sp>
        <p:nvSpPr>
          <p:cNvPr id="6" name="AutoShape 6"/>
          <p:cNvSpPr/>
          <p:nvPr/>
        </p:nvSpPr>
        <p:spPr>
          <a:xfrm>
            <a:off x="1016000" y="5588000"/>
            <a:ext cx="1016000" cy="508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本章小结</a:t>
            </a:r>
            <a:endParaRPr lang="en-US" sz="1100"/>
          </a:p>
        </p:txBody>
      </p:sp>
      <p:sp>
        <p:nvSpPr>
          <p:cNvPr id="4" name="AutoShape 4"/>
          <p:cNvSpPr/>
          <p:nvPr/>
        </p:nvSpPr>
        <p:spPr>
          <a:xfrm>
            <a:off x="762000" y="1651000"/>
            <a:ext cx="3302000" cy="2159000"/>
          </a:xfrm>
          <a:prstGeom prst="roundRect">
            <a:avLst>
              <a:gd name="adj" fmla="val 4705"/>
            </a:avLst>
          </a:prstGeom>
          <a:solidFill>
            <a:srgbClr val="1F2937">
              <a:alpha val="90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05000"/>
            <a:ext cx="406400" cy="406400"/>
          </a:xfrm>
          <a:prstGeom prst="rect">
            <a:avLst/>
          </a:prstGeom>
        </p:spPr>
      </p:pic>
      <p:sp>
        <p:nvSpPr>
          <p:cNvPr id="6" name="AutoShape 6"/>
          <p:cNvSpPr/>
          <p:nvPr/>
        </p:nvSpPr>
        <p:spPr>
          <a:xfrm>
            <a:off x="1651000" y="1879600"/>
            <a:ext cx="2159000" cy="1651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FFFFF"/>
                </a:solidFill>
                <a:latin typeface="Noto Sans SC"/>
                <a:ea typeface="Noto Sans SC"/>
                <a:cs typeface="Noto Sans SC"/>
                <a:sym typeface="Noto Sans SC"/>
              </a:rPr>
              <a:t>文件与路径操作</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掌握了</a:t>
            </a:r>
            <a:r>
              <a:rPr lang="en-US" sz="1300" b="0" i="0" u="none" strike="noStrike">
                <a:solidFill>
                  <a:srgbClr val="34D399"/>
                </a:solidFill>
                <a:latin typeface="Noto Sans SC"/>
                <a:ea typeface="Noto Sans SC"/>
                <a:cs typeface="Noto Sans SC"/>
                <a:sym typeface="Noto Sans SC"/>
              </a:rPr>
              <a:t>`with open()`</a:t>
            </a:r>
            <a:r>
              <a:rPr lang="en-US" sz="1300" b="0" i="0" u="none" strike="noStrike">
                <a:solidFill>
                  <a:srgbClr val="D1D5DB"/>
                </a:solidFill>
                <a:latin typeface="Noto Sans SC"/>
                <a:ea typeface="Noto Sans SC"/>
                <a:cs typeface="Noto Sans SC"/>
                <a:sym typeface="Noto Sans SC"/>
              </a:rPr>
              <a:t>语法实现安全的文件读写，并学会使用</a:t>
            </a:r>
            <a:r>
              <a:rPr lang="en-US" sz="1300" b="0" i="0" u="none" strike="noStrike">
                <a:solidFill>
                  <a:srgbClr val="34D399"/>
                </a:solidFill>
                <a:latin typeface="Noto Sans SC"/>
                <a:ea typeface="Noto Sans SC"/>
                <a:cs typeface="Noto Sans SC"/>
                <a:sym typeface="Noto Sans SC"/>
              </a:rPr>
              <a:t>`pathlib`</a:t>
            </a:r>
            <a:r>
              <a:rPr lang="en-US" sz="1300" b="0" i="0" u="none" strike="noStrike">
                <a:solidFill>
                  <a:srgbClr val="D1D5DB"/>
                </a:solidFill>
                <a:latin typeface="Noto Sans SC"/>
                <a:ea typeface="Noto Sans SC"/>
                <a:cs typeface="Noto Sans SC"/>
                <a:sym typeface="Noto Sans SC"/>
              </a:rPr>
              <a:t>模块进行现代化的路径管理。</a:t>
            </a:r>
          </a:p>
        </p:txBody>
      </p:sp>
      <p:sp>
        <p:nvSpPr>
          <p:cNvPr id="7" name="AutoShape 7"/>
          <p:cNvSpPr/>
          <p:nvPr/>
        </p:nvSpPr>
        <p:spPr>
          <a:xfrm>
            <a:off x="4445000" y="1651000"/>
            <a:ext cx="3302000" cy="2159000"/>
          </a:xfrm>
          <a:prstGeom prst="roundRect">
            <a:avLst>
              <a:gd name="adj" fmla="val 4705"/>
            </a:avLst>
          </a:prstGeom>
          <a:solidFill>
            <a:srgbClr val="1F2937">
              <a:alpha val="90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1905000"/>
            <a:ext cx="406400" cy="406400"/>
          </a:xfrm>
          <a:prstGeom prst="rect">
            <a:avLst/>
          </a:prstGeom>
        </p:spPr>
      </p:pic>
      <p:sp>
        <p:nvSpPr>
          <p:cNvPr id="9" name="AutoShape 9"/>
          <p:cNvSpPr/>
          <p:nvPr/>
        </p:nvSpPr>
        <p:spPr>
          <a:xfrm>
            <a:off x="5334000" y="1879600"/>
            <a:ext cx="2159000" cy="1651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FFFFF"/>
                </a:solidFill>
                <a:latin typeface="Noto Sans SC"/>
                <a:ea typeface="Noto Sans SC"/>
                <a:cs typeface="Noto Sans SC"/>
                <a:sym typeface="Noto Sans SC"/>
              </a:rPr>
              <a:t>时间与日期处理</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熟练运用</a:t>
            </a:r>
            <a:r>
              <a:rPr lang="en-US" sz="1300" b="0" i="0" u="none" strike="noStrike">
                <a:solidFill>
                  <a:srgbClr val="34D399"/>
                </a:solidFill>
                <a:latin typeface="Noto Sans SC"/>
                <a:ea typeface="Noto Sans SC"/>
                <a:cs typeface="Noto Sans SC"/>
                <a:sym typeface="Noto Sans SC"/>
              </a:rPr>
              <a:t>`datetime`</a:t>
            </a:r>
            <a:r>
              <a:rPr lang="en-US" sz="1300" b="0" i="0" u="none" strike="noStrike">
                <a:solidFill>
                  <a:srgbClr val="D1D5DB"/>
                </a:solidFill>
                <a:latin typeface="Noto Sans SC"/>
                <a:ea typeface="Noto Sans SC"/>
                <a:cs typeface="Noto Sans SC"/>
                <a:sym typeface="Noto Sans SC"/>
              </a:rPr>
              <a:t>标准库模块，实现时间对象的创建、格式转换及复杂的时间差计算。</a:t>
            </a:r>
          </a:p>
        </p:txBody>
      </p:sp>
      <p:sp>
        <p:nvSpPr>
          <p:cNvPr id="10" name="AutoShape 10"/>
          <p:cNvSpPr/>
          <p:nvPr/>
        </p:nvSpPr>
        <p:spPr>
          <a:xfrm>
            <a:off x="8128000" y="1651000"/>
            <a:ext cx="3302000" cy="2159000"/>
          </a:xfrm>
          <a:prstGeom prst="roundRect">
            <a:avLst>
              <a:gd name="adj" fmla="val 4705"/>
            </a:avLst>
          </a:prstGeom>
          <a:solidFill>
            <a:srgbClr val="1F2937">
              <a:alpha val="90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1905000"/>
            <a:ext cx="406400" cy="406400"/>
          </a:xfrm>
          <a:prstGeom prst="rect">
            <a:avLst/>
          </a:prstGeom>
        </p:spPr>
      </p:pic>
      <p:sp>
        <p:nvSpPr>
          <p:cNvPr id="12" name="AutoShape 12"/>
          <p:cNvSpPr/>
          <p:nvPr/>
        </p:nvSpPr>
        <p:spPr>
          <a:xfrm>
            <a:off x="9017000" y="1879600"/>
            <a:ext cx="2159000" cy="1651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FFFFF"/>
                </a:solidFill>
                <a:latin typeface="Noto Sans SC"/>
                <a:ea typeface="Noto Sans SC"/>
                <a:cs typeface="Noto Sans SC"/>
                <a:sym typeface="Noto Sans SC"/>
              </a:rPr>
              <a:t>正则表达式</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掌握</a:t>
            </a:r>
            <a:r>
              <a:rPr lang="en-US" sz="1300" b="0" i="0" u="none" strike="noStrike">
                <a:solidFill>
                  <a:srgbClr val="34D399"/>
                </a:solidFill>
                <a:latin typeface="Noto Sans SC"/>
                <a:ea typeface="Noto Sans SC"/>
                <a:cs typeface="Noto Sans SC"/>
                <a:sym typeface="Noto Sans SC"/>
              </a:rPr>
              <a:t>`re`</a:t>
            </a:r>
            <a:r>
              <a:rPr lang="en-US" sz="1300" b="0" i="0" u="none" strike="noStrike">
                <a:solidFill>
                  <a:srgbClr val="D1D5DB"/>
                </a:solidFill>
                <a:latin typeface="Noto Sans SC"/>
                <a:ea typeface="Noto Sans SC"/>
                <a:cs typeface="Noto Sans SC"/>
                <a:sym typeface="Noto Sans SC"/>
              </a:rPr>
              <a:t>模块的核心方法，使用正则表达式高效解决复杂的文本匹配、查找与替换场景。</a:t>
            </a:r>
          </a:p>
        </p:txBody>
      </p:sp>
      <p:sp>
        <p:nvSpPr>
          <p:cNvPr id="13" name="AutoShape 13"/>
          <p:cNvSpPr/>
          <p:nvPr/>
        </p:nvSpPr>
        <p:spPr>
          <a:xfrm>
            <a:off x="762000" y="4191000"/>
            <a:ext cx="5270500" cy="2032000"/>
          </a:xfrm>
          <a:prstGeom prst="roundRect">
            <a:avLst>
              <a:gd name="adj" fmla="val 5000"/>
            </a:avLst>
          </a:prstGeom>
          <a:solidFill>
            <a:srgbClr val="1F2937">
              <a:alpha val="90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6000" y="4572000"/>
            <a:ext cx="508000" cy="508000"/>
          </a:xfrm>
          <a:prstGeom prst="rect">
            <a:avLst/>
          </a:prstGeom>
        </p:spPr>
      </p:pic>
      <p:sp>
        <p:nvSpPr>
          <p:cNvPr id="15" name="AutoShape 15"/>
          <p:cNvSpPr/>
          <p:nvPr/>
        </p:nvSpPr>
        <p:spPr>
          <a:xfrm>
            <a:off x="1778000" y="4445000"/>
            <a:ext cx="40005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900" b="1" i="0" u="none" strike="noStrike">
                <a:solidFill>
                  <a:srgbClr val="FFFFFF"/>
                </a:solidFill>
                <a:latin typeface="Noto Sans SC"/>
                <a:ea typeface="Noto Sans SC"/>
                <a:cs typeface="Noto Sans SC"/>
                <a:sym typeface="Noto Sans SC"/>
              </a:rPr>
              <a:t>系统操作</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学会了通过</a:t>
            </a:r>
            <a:r>
              <a:rPr lang="en-US" sz="1300" b="0" i="0" u="none" strike="noStrike">
                <a:solidFill>
                  <a:srgbClr val="34D399"/>
                </a:solidFill>
                <a:latin typeface="Noto Sans SC"/>
                <a:ea typeface="Noto Sans SC"/>
                <a:cs typeface="Noto Sans SC"/>
                <a:sym typeface="Noto Sans SC"/>
              </a:rPr>
              <a:t>`subprocess`</a:t>
            </a:r>
            <a:r>
              <a:rPr lang="en-US" sz="1300" b="0" i="0" u="none" strike="noStrike">
                <a:solidFill>
                  <a:srgbClr val="D1D5DB"/>
                </a:solidFill>
                <a:latin typeface="Noto Sans SC"/>
                <a:ea typeface="Noto Sans SC"/>
                <a:cs typeface="Noto Sans SC"/>
                <a:sym typeface="Noto Sans SC"/>
              </a:rPr>
              <a:t>模块执行系统命令，打通 Python 脚本与操作系统的交互，获取底层系统信息。</a:t>
            </a:r>
          </a:p>
        </p:txBody>
      </p:sp>
      <p:sp>
        <p:nvSpPr>
          <p:cNvPr id="16" name="AutoShape 16"/>
          <p:cNvSpPr/>
          <p:nvPr/>
        </p:nvSpPr>
        <p:spPr>
          <a:xfrm>
            <a:off x="6286500" y="4191000"/>
            <a:ext cx="5270500" cy="2032000"/>
          </a:xfrm>
          <a:prstGeom prst="roundRect">
            <a:avLst>
              <a:gd name="adj" fmla="val 5000"/>
            </a:avLst>
          </a:prstGeom>
          <a:solidFill>
            <a:srgbClr val="1F2937">
              <a:alpha val="90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540500" y="4572000"/>
            <a:ext cx="508000" cy="508000"/>
          </a:xfrm>
          <a:prstGeom prst="rect">
            <a:avLst/>
          </a:prstGeom>
        </p:spPr>
      </p:pic>
      <p:sp>
        <p:nvSpPr>
          <p:cNvPr id="18" name="AutoShape 18"/>
          <p:cNvSpPr/>
          <p:nvPr/>
        </p:nvSpPr>
        <p:spPr>
          <a:xfrm>
            <a:off x="7302500" y="4445000"/>
            <a:ext cx="40005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900" b="1" i="0" u="none" strike="noStrike">
                <a:solidFill>
                  <a:srgbClr val="FFFFFF"/>
                </a:solidFill>
                <a:latin typeface="Noto Sans SC"/>
                <a:ea typeface="Noto Sans SC"/>
                <a:cs typeface="Noto Sans SC"/>
                <a:sym typeface="Noto Sans SC"/>
              </a:rPr>
              <a:t>AI 辅助编程</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掌握了向 AI 提问的技巧：通过清晰、结构化的提示词，引导 AI 生成高质量、可维护的 Python 标准库代码。</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练习题（选择题）</a:t>
            </a:r>
            <a:endParaRPr lang="en-US" sz="1100"/>
          </a:p>
        </p:txBody>
      </p:sp>
      <p:sp>
        <p:nvSpPr>
          <p:cNvPr id="4" name="AutoShape 4"/>
          <p:cNvSpPr/>
          <p:nvPr/>
        </p:nvSpPr>
        <p:spPr>
          <a:xfrm>
            <a:off x="762000" y="1524000"/>
            <a:ext cx="5207000" cy="2413000"/>
          </a:xfrm>
          <a:prstGeom prst="roundRect">
            <a:avLst>
              <a:gd name="adj" fmla="val 0"/>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752600"/>
            <a:ext cx="279400" cy="279400"/>
          </a:xfrm>
          <a:prstGeom prst="rect">
            <a:avLst/>
          </a:prstGeom>
        </p:spPr>
      </p:pic>
      <p:sp>
        <p:nvSpPr>
          <p:cNvPr id="6" name="AutoShape 6"/>
          <p:cNvSpPr/>
          <p:nvPr/>
        </p:nvSpPr>
        <p:spPr>
          <a:xfrm>
            <a:off x="1460500" y="1714500"/>
            <a:ext cx="4318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FFFFFF"/>
                </a:solidFill>
                <a:latin typeface="Noto Sans SC"/>
                <a:ea typeface="Noto Sans SC"/>
                <a:cs typeface="Noto Sans SC"/>
                <a:sym typeface="Noto Sans SC"/>
              </a:rPr>
              <a:t>1. 在Python中，以只读模式打开文件应使用哪个模式字符？</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A. 'w'    </a:t>
            </a:r>
            <a:r>
              <a:rPr lang="en-US" sz="1300" b="1" i="0" u="none" strike="noStrike">
                <a:solidFill>
                  <a:srgbClr val="34D399"/>
                </a:solidFill>
                <a:latin typeface="Noto Sans SC"/>
                <a:ea typeface="Noto Sans SC"/>
                <a:cs typeface="Noto Sans SC"/>
                <a:sym typeface="Noto Sans SC"/>
              </a:rPr>
              <a:t>B. 'r' (正确)</a:t>
            </a:r>
          </a:p>
          <a:p>
            <a:pPr indent="0" algn="l">
              <a:lnSpc>
                <a:spcPct val="116666"/>
              </a:lnSpc>
            </a:pPr>
            <a:r>
              <a:rPr lang="en-US" sz="1300" b="0" i="0" u="none" strike="noStrike">
                <a:solidFill>
                  <a:srgbClr val="D1D5DB"/>
                </a:solidFill>
                <a:latin typeface="Noto Sans SC"/>
                <a:ea typeface="Noto Sans SC"/>
                <a:cs typeface="Noto Sans SC"/>
                <a:sym typeface="Noto Sans SC"/>
              </a:rPr>
              <a:t>C. 'a'    D. 'rb'</a:t>
            </a:r>
          </a:p>
        </p:txBody>
      </p:sp>
      <p:sp>
        <p:nvSpPr>
          <p:cNvPr id="7" name="AutoShape 7"/>
          <p:cNvSpPr/>
          <p:nvPr/>
        </p:nvSpPr>
        <p:spPr>
          <a:xfrm>
            <a:off x="6223000" y="1524000"/>
            <a:ext cx="5207000" cy="2413000"/>
          </a:xfrm>
          <a:prstGeom prst="roundRect">
            <a:avLst>
              <a:gd name="adj" fmla="val 0"/>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1752600"/>
            <a:ext cx="279400" cy="279400"/>
          </a:xfrm>
          <a:prstGeom prst="rect">
            <a:avLst/>
          </a:prstGeom>
        </p:spPr>
      </p:pic>
      <p:sp>
        <p:nvSpPr>
          <p:cNvPr id="9" name="AutoShape 9"/>
          <p:cNvSpPr/>
          <p:nvPr/>
        </p:nvSpPr>
        <p:spPr>
          <a:xfrm>
            <a:off x="6921500" y="1714500"/>
            <a:ext cx="4318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FFFFFF"/>
                </a:solidFill>
                <a:latin typeface="Noto Sans SC"/>
                <a:ea typeface="Noto Sans SC"/>
                <a:cs typeface="Noto Sans SC"/>
                <a:sym typeface="Noto Sans SC"/>
              </a:rPr>
              <a:t>2. 用于将 datetime 对象格式化为字符串的方法是？</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A. datetime.now()   B. strptime()</a:t>
            </a:r>
          </a:p>
          <a:p>
            <a:pPr indent="0" algn="l">
              <a:lnSpc>
                <a:spcPct val="116666"/>
              </a:lnSpc>
            </a:pPr>
            <a:r>
              <a:rPr lang="en-US" sz="1300" b="1" i="0" u="none" strike="noStrike">
                <a:solidFill>
                  <a:srgbClr val="34D399"/>
                </a:solidFill>
                <a:latin typeface="Noto Sans SC"/>
                <a:ea typeface="Noto Sans SC"/>
                <a:cs typeface="Noto Sans SC"/>
                <a:sym typeface="Noto Sans SC"/>
              </a:rPr>
              <a:t>C. strftime() (正确)   </a:t>
            </a:r>
            <a:r>
              <a:rPr lang="en-US" sz="1300" b="0" i="0" u="none" strike="noStrike">
                <a:solidFill>
                  <a:srgbClr val="D1D5DB"/>
                </a:solidFill>
                <a:latin typeface="Noto Sans SC"/>
                <a:ea typeface="Noto Sans SC"/>
                <a:cs typeface="Noto Sans SC"/>
                <a:sym typeface="Noto Sans SC"/>
              </a:rPr>
              <a:t>D. timestamp()</a:t>
            </a:r>
          </a:p>
        </p:txBody>
      </p:sp>
      <p:sp>
        <p:nvSpPr>
          <p:cNvPr id="10" name="AutoShape 10"/>
          <p:cNvSpPr/>
          <p:nvPr/>
        </p:nvSpPr>
        <p:spPr>
          <a:xfrm>
            <a:off x="762000" y="4191000"/>
            <a:ext cx="5207000" cy="2413000"/>
          </a:xfrm>
          <a:prstGeom prst="roundRect">
            <a:avLst>
              <a:gd name="adj" fmla="val 0"/>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4419600"/>
            <a:ext cx="279400" cy="279400"/>
          </a:xfrm>
          <a:prstGeom prst="rect">
            <a:avLst/>
          </a:prstGeom>
        </p:spPr>
      </p:pic>
      <p:sp>
        <p:nvSpPr>
          <p:cNvPr id="12" name="AutoShape 12"/>
          <p:cNvSpPr/>
          <p:nvPr/>
        </p:nvSpPr>
        <p:spPr>
          <a:xfrm>
            <a:off x="1460500" y="4381500"/>
            <a:ext cx="4318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FFFFFF"/>
                </a:solidFill>
                <a:latin typeface="Noto Sans SC"/>
                <a:ea typeface="Noto Sans SC"/>
                <a:cs typeface="Noto Sans SC"/>
                <a:sym typeface="Noto Sans SC"/>
              </a:rPr>
              <a:t>3. re.sub() 函数的主要作用是？</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A. 查找所有匹配项   </a:t>
            </a:r>
            <a:r>
              <a:rPr lang="en-US" sz="1300" b="1" i="0" u="none" strike="noStrike">
                <a:solidFill>
                  <a:srgbClr val="34D399"/>
                </a:solidFill>
                <a:latin typeface="Noto Sans SC"/>
                <a:ea typeface="Noto Sans SC"/>
                <a:cs typeface="Noto Sans SC"/>
                <a:sym typeface="Noto Sans SC"/>
              </a:rPr>
              <a:t>B. 替换匹配的内容 (正确)</a:t>
            </a:r>
          </a:p>
          <a:p>
            <a:pPr indent="0" algn="l">
              <a:lnSpc>
                <a:spcPct val="116666"/>
              </a:lnSpc>
            </a:pPr>
            <a:r>
              <a:rPr lang="en-US" sz="1300" b="0" i="0" u="none" strike="noStrike">
                <a:solidFill>
                  <a:srgbClr val="D1D5DB"/>
                </a:solidFill>
                <a:latin typeface="Noto Sans SC"/>
                <a:ea typeface="Noto Sans SC"/>
                <a:cs typeface="Noto Sans SC"/>
                <a:sym typeface="Noto Sans SC"/>
              </a:rPr>
              <a:t>C. 从开头匹配       D. 分割字符串</a:t>
            </a:r>
          </a:p>
        </p:txBody>
      </p:sp>
      <p:sp>
        <p:nvSpPr>
          <p:cNvPr id="13" name="AutoShape 13"/>
          <p:cNvSpPr/>
          <p:nvPr/>
        </p:nvSpPr>
        <p:spPr>
          <a:xfrm>
            <a:off x="6223000" y="4191000"/>
            <a:ext cx="5207000" cy="2413000"/>
          </a:xfrm>
          <a:prstGeom prst="roundRect">
            <a:avLst>
              <a:gd name="adj" fmla="val 0"/>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477000" y="4419600"/>
            <a:ext cx="279400" cy="279400"/>
          </a:xfrm>
          <a:prstGeom prst="rect">
            <a:avLst/>
          </a:prstGeom>
        </p:spPr>
      </p:pic>
      <p:sp>
        <p:nvSpPr>
          <p:cNvPr id="15" name="AutoShape 15"/>
          <p:cNvSpPr/>
          <p:nvPr/>
        </p:nvSpPr>
        <p:spPr>
          <a:xfrm>
            <a:off x="6921500" y="4381500"/>
            <a:ext cx="4318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FFFFFF"/>
                </a:solidFill>
                <a:latin typeface="Noto Sans SC"/>
                <a:ea typeface="Noto Sans SC"/>
                <a:cs typeface="Noto Sans SC"/>
                <a:sym typeface="Noto Sans SC"/>
              </a:rPr>
              <a:t>4. 执行系统命令的推荐模块是？</a:t>
            </a:r>
            <a:endParaRPr lang="en-US" sz="1100"/>
          </a:p>
          <a:p>
            <a:pPr indent="0" algn="l">
              <a:lnSpc>
                <a:spcPct val="116666"/>
              </a:lnSpc>
              <a:spcBef>
                <a:spcPts val="1200"/>
              </a:spcBef>
            </a:pPr>
            <a:r>
              <a:rPr lang="en-US" sz="1300" b="0" i="0" u="none" strike="noStrike">
                <a:solidFill>
                  <a:srgbClr val="D1D5DB"/>
                </a:solidFill>
                <a:latin typeface="Noto Sans SC"/>
                <a:ea typeface="Noto Sans SC"/>
                <a:cs typeface="Noto Sans SC"/>
                <a:sym typeface="Noto Sans SC"/>
              </a:rPr>
              <a:t>A. os    B. sys</a:t>
            </a:r>
          </a:p>
          <a:p>
            <a:pPr indent="0" algn="l">
              <a:lnSpc>
                <a:spcPct val="116666"/>
              </a:lnSpc>
            </a:pPr>
            <a:r>
              <a:rPr lang="en-US" sz="1300" b="1" i="0" u="none" strike="noStrike">
                <a:solidFill>
                  <a:srgbClr val="34D399"/>
                </a:solidFill>
                <a:latin typeface="Noto Sans SC"/>
                <a:ea typeface="Noto Sans SC"/>
                <a:cs typeface="Noto Sans SC"/>
                <a:sym typeface="Noto Sans SC"/>
              </a:rPr>
              <a:t>C. subprocess (正确)   </a:t>
            </a:r>
            <a:r>
              <a:rPr lang="en-US" sz="1300" b="0" i="0" u="none" strike="noStrike">
                <a:solidFill>
                  <a:srgbClr val="D1D5DB"/>
                </a:solidFill>
                <a:latin typeface="Noto Sans SC"/>
                <a:ea typeface="Noto Sans SC"/>
                <a:cs typeface="Noto Sans SC"/>
                <a:sym typeface="Noto Sans SC"/>
              </a:rPr>
              <a:t>D. platform</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练习题（编程题）</a:t>
            </a:r>
            <a:endParaRPr lang="en-US" sz="1100"/>
          </a:p>
        </p:txBody>
      </p:sp>
      <p:sp>
        <p:nvSpPr>
          <p:cNvPr id="4" name="AutoShape 4"/>
          <p:cNvSpPr/>
          <p:nvPr/>
        </p:nvSpPr>
        <p:spPr>
          <a:xfrm>
            <a:off x="762000" y="1778000"/>
            <a:ext cx="5207000" cy="4318000"/>
          </a:xfrm>
          <a:prstGeom prst="roundRect">
            <a:avLst>
              <a:gd name="adj" fmla="val 3529"/>
            </a:avLst>
          </a:prstGeom>
          <a:solidFill>
            <a:srgbClr val="1E293B">
              <a:alpha val="95000"/>
            </a:srgbClr>
          </a:solidFill>
          <a:ln w="254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032000"/>
            <a:ext cx="304800" cy="304800"/>
          </a:xfrm>
          <a:prstGeom prst="rect">
            <a:avLst/>
          </a:prstGeom>
        </p:spPr>
      </p:pic>
      <p:sp>
        <p:nvSpPr>
          <p:cNvPr id="6" name="AutoShape 6"/>
          <p:cNvSpPr/>
          <p:nvPr/>
        </p:nvSpPr>
        <p:spPr>
          <a:xfrm>
            <a:off x="1460500" y="2006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D399"/>
                </a:solidFill>
                <a:latin typeface="Noto Sans SC"/>
                <a:ea typeface="Noto Sans SC"/>
                <a:cs typeface="Noto Sans SC"/>
                <a:sym typeface="Noto Sans SC"/>
              </a:rPr>
              <a:t>统计文件行数</a:t>
            </a:r>
            <a:endParaRPr lang="en-US" sz="1100"/>
          </a:p>
        </p:txBody>
      </p:sp>
      <p:sp>
        <p:nvSpPr>
          <p:cNvPr id="7" name="AutoShape 7"/>
          <p:cNvSpPr/>
          <p:nvPr/>
        </p:nvSpPr>
        <p:spPr>
          <a:xfrm>
            <a:off x="1016000" y="2667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E2E8F0">
                    <a:alpha val="90196"/>
                  </a:srgbClr>
                </a:solidFill>
                <a:latin typeface="Noto Sans SC"/>
                <a:ea typeface="Noto Sans SC"/>
                <a:cs typeface="Noto Sans SC"/>
                <a:sym typeface="Noto Sans SC"/>
              </a:rPr>
              <a:t>编写一个函数，接收文件路径作为参数，尝试打开并读取该文件，最终返回文件的行数。若文件不存在，请捕获异常并返回 -1。</a:t>
            </a:r>
            <a:endParaRPr lang="en-US" sz="1100"/>
          </a:p>
        </p:txBody>
      </p:sp>
      <p:sp>
        <p:nvSpPr>
          <p:cNvPr id="8" name="AutoShape 8"/>
          <p:cNvSpPr/>
          <p:nvPr/>
        </p:nvSpPr>
        <p:spPr>
          <a:xfrm>
            <a:off x="1016000" y="3683000"/>
            <a:ext cx="4699000" cy="2159000"/>
          </a:xfrm>
          <a:prstGeom prst="roundRect">
            <a:avLst>
              <a:gd name="adj" fmla="val 4705"/>
            </a:avLst>
          </a:prstGeom>
          <a:solidFill>
            <a:srgbClr val="111827">
              <a:alpha val="10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1143000" y="3810000"/>
            <a:ext cx="4445000" cy="190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a:solidFill>
                  <a:srgbClr val="CBD5E1"/>
                </a:solidFill>
                <a:latin typeface="Source Code Pro"/>
                <a:ea typeface="Source Code Pro"/>
                <a:cs typeface="Source Code Pro"/>
                <a:sym typeface="Source Code Pro"/>
              </a:rPr>
              <a:t>def count_lines(file_path):&amp;#10; try:&amp;#10; with open(file_path, 'r', encoding='utf-8') as f:&amp;#10; return sum(1 for line in f)&amp;#10; except FileNotFoundError:&amp;#10; print("错误：文件未找到")&amp;#10; return -1</a:t>
            </a:r>
            <a:endParaRPr lang="en-US" sz="1100"/>
          </a:p>
        </p:txBody>
      </p:sp>
      <p:sp>
        <p:nvSpPr>
          <p:cNvPr id="10" name="AutoShape 10"/>
          <p:cNvSpPr/>
          <p:nvPr/>
        </p:nvSpPr>
        <p:spPr>
          <a:xfrm>
            <a:off x="6223000" y="1778000"/>
            <a:ext cx="5207000" cy="4318000"/>
          </a:xfrm>
          <a:prstGeom prst="roundRect">
            <a:avLst>
              <a:gd name="adj" fmla="val 3529"/>
            </a:avLst>
          </a:prstGeom>
          <a:solidFill>
            <a:srgbClr val="1E293B">
              <a:alpha val="95000"/>
            </a:srgbClr>
          </a:solidFill>
          <a:ln w="254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2032000"/>
            <a:ext cx="304800" cy="304800"/>
          </a:xfrm>
          <a:prstGeom prst="rect">
            <a:avLst/>
          </a:prstGeom>
        </p:spPr>
      </p:pic>
      <p:sp>
        <p:nvSpPr>
          <p:cNvPr id="12" name="AutoShape 12"/>
          <p:cNvSpPr/>
          <p:nvPr/>
        </p:nvSpPr>
        <p:spPr>
          <a:xfrm>
            <a:off x="6921500" y="2006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D399"/>
                </a:solidFill>
                <a:latin typeface="Noto Sans SC"/>
                <a:ea typeface="Noto Sans SC"/>
                <a:cs typeface="Noto Sans SC"/>
                <a:sym typeface="Noto Sans SC"/>
              </a:rPr>
              <a:t>提取 Email 地址</a:t>
            </a:r>
            <a:endParaRPr lang="en-US" sz="1100"/>
          </a:p>
        </p:txBody>
      </p:sp>
      <p:sp>
        <p:nvSpPr>
          <p:cNvPr id="13" name="AutoShape 13"/>
          <p:cNvSpPr/>
          <p:nvPr/>
        </p:nvSpPr>
        <p:spPr>
          <a:xfrm>
            <a:off x="6477000" y="2667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E2E8F0">
                    <a:alpha val="90196"/>
                  </a:srgbClr>
                </a:solidFill>
                <a:latin typeface="Noto Sans SC"/>
                <a:ea typeface="Noto Sans SC"/>
                <a:cs typeface="Noto Sans SC"/>
                <a:sym typeface="Noto Sans SC"/>
              </a:rPr>
              <a:t>编写一个函数，接收一段包含文本的字符串，利用正则表达式匹配其中所有的邮箱地址，并返回一个包含这些地址的列表。</a:t>
            </a:r>
            <a:endParaRPr lang="en-US" sz="1100"/>
          </a:p>
        </p:txBody>
      </p:sp>
      <p:sp>
        <p:nvSpPr>
          <p:cNvPr id="14" name="AutoShape 14"/>
          <p:cNvSpPr/>
          <p:nvPr/>
        </p:nvSpPr>
        <p:spPr>
          <a:xfrm>
            <a:off x="6477000" y="3683000"/>
            <a:ext cx="4699000" cy="2159000"/>
          </a:xfrm>
          <a:prstGeom prst="roundRect">
            <a:avLst>
              <a:gd name="adj" fmla="val 4705"/>
            </a:avLst>
          </a:prstGeom>
          <a:solidFill>
            <a:srgbClr val="111827">
              <a:alpha val="10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6604000" y="3810000"/>
            <a:ext cx="4445000" cy="1905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a:solidFill>
                  <a:srgbClr val="CBD5E1"/>
                </a:solidFill>
                <a:latin typeface="Source Code Pro"/>
                <a:ea typeface="Source Code Pro"/>
                <a:cs typeface="Source Code Pro"/>
                <a:sym typeface="Source Code Pro"/>
              </a:rPr>
              <a:t>import re&amp;#10;&amp;#10;def extract_emails(text):&amp;#10; # 正则匹配邮箱的通用模式&amp;#10; pattern = r'[a-zA-Z0-9_.+-]+@[a-zA-Z0-9-]+\.[a-zA-Z0-9-.]+'&amp;#10; emails = re.findall(pattern, text)&amp;#10; return emails</a:t>
            </a:r>
            <a:endParaRPr lang="en-US" sz="11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本章学习目标</a:t>
            </a:r>
            <a:endParaRPr lang="en-US" sz="1100"/>
          </a:p>
        </p:txBody>
      </p:sp>
      <p:sp>
        <p:nvSpPr>
          <p:cNvPr id="4" name="AutoShape 4"/>
          <p:cNvSpPr/>
          <p:nvPr/>
        </p:nvSpPr>
        <p:spPr>
          <a:xfrm>
            <a:off x="762000" y="1206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spc="200">
                <a:solidFill>
                  <a:srgbClr val="34D399"/>
                </a:solidFill>
                <a:latin typeface="Noto Sans SC"/>
                <a:ea typeface="Noto Sans SC"/>
                <a:cs typeface="Noto Sans SC"/>
                <a:sym typeface="Noto Sans SC"/>
              </a:rPr>
              <a:t>CONTENTS / LEARNING OBJECTIVES</a:t>
            </a:r>
            <a:endParaRPr lang="en-US" sz="1100"/>
          </a:p>
        </p:txBody>
      </p:sp>
      <p:sp>
        <p:nvSpPr>
          <p:cNvPr id="5" name="AutoShape 5"/>
          <p:cNvSpPr/>
          <p:nvPr/>
        </p:nvSpPr>
        <p:spPr>
          <a:xfrm>
            <a:off x="762000" y="1905000"/>
            <a:ext cx="3429000" cy="2032000"/>
          </a:xfrm>
          <a:prstGeom prst="roundRect">
            <a:avLst>
              <a:gd name="adj" fmla="val 5000"/>
            </a:avLst>
          </a:prstGeom>
          <a:solidFill>
            <a:srgbClr val="1F2937">
              <a:alpha val="92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1905000"/>
            <a:ext cx="76200" cy="20320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79500" y="209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4D399"/>
                </a:solidFill>
                <a:latin typeface="Noto Sans SC"/>
                <a:ea typeface="Noto Sans SC"/>
                <a:cs typeface="Noto Sans SC"/>
                <a:sym typeface="Noto Sans SC"/>
              </a:rPr>
              <a:t>01</a:t>
            </a:r>
            <a:r>
              <a:rPr lang="en-US" sz="1800" b="1" i="0" u="none" strike="noStrike">
                <a:solidFill>
                  <a:srgbClr val="FFFFFF"/>
                </a:solidFill>
                <a:latin typeface="Noto Sans SC"/>
                <a:ea typeface="Noto Sans SC"/>
                <a:cs typeface="Noto Sans SC"/>
                <a:sym typeface="Noto Sans SC"/>
              </a:rPr>
              <a:t>文件与路径操作</a:t>
            </a:r>
            <a:endParaRPr lang="en-US" sz="1100"/>
          </a:p>
          <a:p>
            <a:pPr indent="0" algn="l">
              <a:lnSpc>
                <a:spcPct val="108333"/>
              </a:lnSpc>
              <a:spcBef>
                <a:spcPts val="1000"/>
              </a:spcBef>
            </a:pPr>
            <a:r>
              <a:rPr lang="en-US" sz="1300" b="0" i="0" u="none" strike="noStrike">
                <a:solidFill>
                  <a:srgbClr val="D1D5DB"/>
                </a:solidFill>
                <a:latin typeface="Noto Sans SC"/>
                <a:ea typeface="Noto Sans SC"/>
                <a:cs typeface="Noto Sans SC"/>
                <a:sym typeface="Noto Sans SC"/>
              </a:rPr>
              <a:t>熟练运用</a:t>
            </a:r>
            <a:r>
              <a:rPr lang="en-US" sz="1300" b="1" i="0" u="none" strike="noStrike">
                <a:solidFill>
                  <a:srgbClr val="34D399"/>
                </a:solidFill>
                <a:latin typeface="Noto Sans SC"/>
                <a:ea typeface="Noto Sans SC"/>
                <a:cs typeface="Noto Sans SC"/>
                <a:sym typeface="Noto Sans SC"/>
              </a:rPr>
              <a:t>open()</a:t>
            </a:r>
            <a:r>
              <a:rPr lang="en-US" sz="1300" b="0" i="0" u="none" strike="noStrike">
                <a:solidFill>
                  <a:srgbClr val="D1D5D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os</a:t>
            </a:r>
            <a:r>
              <a:rPr lang="en-US" sz="1300" b="0" i="0" u="none" strike="noStrike">
                <a:solidFill>
                  <a:srgbClr val="D1D5D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pathlib</a:t>
            </a:r>
            <a:r>
              <a:rPr lang="en-US" sz="1300" b="0" i="0" u="none" strike="noStrike">
                <a:solidFill>
                  <a:srgbClr val="D1D5DB"/>
                </a:solidFill>
                <a:latin typeface="Noto Sans SC"/>
                <a:ea typeface="Noto Sans SC"/>
                <a:cs typeface="Noto Sans SC"/>
                <a:sym typeface="Noto Sans SC"/>
              </a:rPr>
              <a:t>模块，安全高效地进行文件读写和路径管理。</a:t>
            </a:r>
          </a:p>
        </p:txBody>
      </p:sp>
      <p:sp>
        <p:nvSpPr>
          <p:cNvPr id="8" name="AutoShape 8"/>
          <p:cNvSpPr/>
          <p:nvPr/>
        </p:nvSpPr>
        <p:spPr>
          <a:xfrm>
            <a:off x="4381500" y="1905000"/>
            <a:ext cx="3429000" cy="2032000"/>
          </a:xfrm>
          <a:prstGeom prst="roundRect">
            <a:avLst>
              <a:gd name="adj" fmla="val 5000"/>
            </a:avLst>
          </a:prstGeom>
          <a:solidFill>
            <a:srgbClr val="1F2937">
              <a:alpha val="92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4381500" y="1905000"/>
            <a:ext cx="76200" cy="20320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699000" y="209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4D399"/>
                </a:solidFill>
                <a:latin typeface="Noto Sans SC"/>
                <a:ea typeface="Noto Sans SC"/>
                <a:cs typeface="Noto Sans SC"/>
                <a:sym typeface="Noto Sans SC"/>
              </a:rPr>
              <a:t>02</a:t>
            </a:r>
            <a:r>
              <a:rPr lang="en-US" sz="1800" b="1" i="0" u="none" strike="noStrike">
                <a:solidFill>
                  <a:srgbClr val="FFFFFF"/>
                </a:solidFill>
                <a:latin typeface="Noto Sans SC"/>
                <a:ea typeface="Noto Sans SC"/>
                <a:cs typeface="Noto Sans SC"/>
                <a:sym typeface="Noto Sans SC"/>
              </a:rPr>
              <a:t>时间与日期处理</a:t>
            </a:r>
            <a:endParaRPr lang="en-US" sz="1100"/>
          </a:p>
          <a:p>
            <a:pPr indent="0" algn="l">
              <a:lnSpc>
                <a:spcPct val="108333"/>
              </a:lnSpc>
              <a:spcBef>
                <a:spcPts val="1000"/>
              </a:spcBef>
            </a:pPr>
            <a:r>
              <a:rPr lang="en-US" sz="1300" b="0" i="0" u="none" strike="noStrike">
                <a:solidFill>
                  <a:srgbClr val="D1D5DB"/>
                </a:solidFill>
                <a:latin typeface="Noto Sans SC"/>
                <a:ea typeface="Noto Sans SC"/>
                <a:cs typeface="Noto Sans SC"/>
                <a:sym typeface="Noto Sans SC"/>
              </a:rPr>
              <a:t>掌握</a:t>
            </a:r>
            <a:r>
              <a:rPr lang="en-US" sz="1300" b="1" i="0" u="none" strike="noStrike">
                <a:solidFill>
                  <a:srgbClr val="34D399"/>
                </a:solidFill>
                <a:latin typeface="Noto Sans SC"/>
                <a:ea typeface="Noto Sans SC"/>
                <a:cs typeface="Noto Sans SC"/>
                <a:sym typeface="Noto Sans SC"/>
              </a:rPr>
              <a:t>datetime</a:t>
            </a:r>
            <a:r>
              <a:rPr lang="en-US" sz="1300" b="0" i="0" u="none" strike="noStrike">
                <a:solidFill>
                  <a:srgbClr val="D1D5D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time</a:t>
            </a:r>
            <a:r>
              <a:rPr lang="en-US" sz="1300" b="0" i="0" u="none" strike="noStrike">
                <a:solidFill>
                  <a:srgbClr val="D1D5DB"/>
                </a:solidFill>
                <a:latin typeface="Noto Sans SC"/>
                <a:ea typeface="Noto Sans SC"/>
                <a:cs typeface="Noto Sans SC"/>
                <a:sym typeface="Noto Sans SC"/>
              </a:rPr>
              <a:t>和</a:t>
            </a:r>
            <a:r>
              <a:rPr lang="en-US" sz="1300" b="1" i="0" u="none" strike="noStrike">
                <a:solidFill>
                  <a:srgbClr val="34D399"/>
                </a:solidFill>
                <a:latin typeface="Noto Sans SC"/>
                <a:ea typeface="Noto Sans SC"/>
                <a:cs typeface="Noto Sans SC"/>
                <a:sym typeface="Noto Sans SC"/>
              </a:rPr>
              <a:t>calendar</a:t>
            </a:r>
            <a:r>
              <a:rPr lang="en-US" sz="1300" b="0" i="0" u="none" strike="noStrike">
                <a:solidFill>
                  <a:srgbClr val="D1D5DB"/>
                </a:solidFill>
                <a:latin typeface="Noto Sans SC"/>
                <a:ea typeface="Noto Sans SC"/>
                <a:cs typeface="Noto Sans SC"/>
                <a:sym typeface="Noto Sans SC"/>
              </a:rPr>
              <a:t>模块，完成时间获取、格式化和计算。</a:t>
            </a:r>
          </a:p>
        </p:txBody>
      </p:sp>
      <p:sp>
        <p:nvSpPr>
          <p:cNvPr id="11" name="AutoShape 11"/>
          <p:cNvSpPr/>
          <p:nvPr/>
        </p:nvSpPr>
        <p:spPr>
          <a:xfrm>
            <a:off x="8001000" y="1905000"/>
            <a:ext cx="3429000" cy="2032000"/>
          </a:xfrm>
          <a:prstGeom prst="roundRect">
            <a:avLst>
              <a:gd name="adj" fmla="val 5000"/>
            </a:avLst>
          </a:prstGeom>
          <a:solidFill>
            <a:srgbClr val="1F2937">
              <a:alpha val="92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8001000" y="1905000"/>
            <a:ext cx="76200" cy="20320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8318500" y="2095500"/>
            <a:ext cx="2921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4D399"/>
                </a:solidFill>
                <a:latin typeface="Noto Sans SC"/>
                <a:ea typeface="Noto Sans SC"/>
                <a:cs typeface="Noto Sans SC"/>
                <a:sym typeface="Noto Sans SC"/>
              </a:rPr>
              <a:t>03</a:t>
            </a:r>
            <a:r>
              <a:rPr lang="en-US" sz="1800" b="1" i="0" u="none" strike="noStrike">
                <a:solidFill>
                  <a:srgbClr val="FFFFFF"/>
                </a:solidFill>
                <a:latin typeface="Noto Sans SC"/>
                <a:ea typeface="Noto Sans SC"/>
                <a:cs typeface="Noto Sans SC"/>
                <a:sym typeface="Noto Sans SC"/>
              </a:rPr>
              <a:t>正则表达式</a:t>
            </a:r>
            <a:endParaRPr lang="en-US" sz="1100"/>
          </a:p>
          <a:p>
            <a:pPr indent="0" algn="l">
              <a:lnSpc>
                <a:spcPct val="108333"/>
              </a:lnSpc>
              <a:spcBef>
                <a:spcPts val="1000"/>
              </a:spcBef>
            </a:pPr>
            <a:r>
              <a:rPr lang="en-US" sz="1300" b="0" i="0" u="none" strike="noStrike">
                <a:solidFill>
                  <a:srgbClr val="D1D5DB"/>
                </a:solidFill>
                <a:latin typeface="Noto Sans SC"/>
                <a:ea typeface="Noto Sans SC"/>
                <a:cs typeface="Noto Sans SC"/>
                <a:sym typeface="Noto Sans SC"/>
              </a:rPr>
              <a:t>理解正则语法，使用</a:t>
            </a:r>
            <a:r>
              <a:rPr lang="en-US" sz="1300" b="1" i="0" u="none" strike="noStrike">
                <a:solidFill>
                  <a:srgbClr val="34D399"/>
                </a:solidFill>
                <a:latin typeface="Noto Sans SC"/>
                <a:ea typeface="Noto Sans SC"/>
                <a:cs typeface="Noto Sans SC"/>
                <a:sym typeface="Noto Sans SC"/>
              </a:rPr>
              <a:t>re</a:t>
            </a:r>
            <a:r>
              <a:rPr lang="en-US" sz="1300" b="0" i="0" u="none" strike="noStrike">
                <a:solidFill>
                  <a:srgbClr val="D1D5DB"/>
                </a:solidFill>
                <a:latin typeface="Noto Sans SC"/>
                <a:ea typeface="Noto Sans SC"/>
                <a:cs typeface="Noto Sans SC"/>
                <a:sym typeface="Noto Sans SC"/>
              </a:rPr>
              <a:t>模块进行复杂的文本匹配、查找、替换和提取。</a:t>
            </a:r>
          </a:p>
        </p:txBody>
      </p:sp>
      <p:sp>
        <p:nvSpPr>
          <p:cNvPr id="14" name="AutoShape 14"/>
          <p:cNvSpPr/>
          <p:nvPr/>
        </p:nvSpPr>
        <p:spPr>
          <a:xfrm>
            <a:off x="1905000" y="4191000"/>
            <a:ext cx="4000500" cy="2032000"/>
          </a:xfrm>
          <a:prstGeom prst="roundRect">
            <a:avLst>
              <a:gd name="adj" fmla="val 5000"/>
            </a:avLst>
          </a:prstGeom>
          <a:solidFill>
            <a:srgbClr val="1F2937">
              <a:alpha val="92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1905000" y="4191000"/>
            <a:ext cx="76200" cy="20320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2222500" y="4381500"/>
            <a:ext cx="3429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4D399"/>
                </a:solidFill>
                <a:latin typeface="Noto Sans SC"/>
                <a:ea typeface="Noto Sans SC"/>
                <a:cs typeface="Noto Sans SC"/>
                <a:sym typeface="Noto Sans SC"/>
              </a:rPr>
              <a:t>04</a:t>
            </a:r>
            <a:r>
              <a:rPr lang="en-US" sz="1800" b="1" i="0" u="none" strike="noStrike">
                <a:solidFill>
                  <a:srgbClr val="FFFFFF"/>
                </a:solidFill>
                <a:latin typeface="Noto Sans SC"/>
                <a:ea typeface="Noto Sans SC"/>
                <a:cs typeface="Noto Sans SC"/>
                <a:sym typeface="Noto Sans SC"/>
              </a:rPr>
              <a:t>系统交互</a:t>
            </a:r>
            <a:endParaRPr lang="en-US" sz="1100"/>
          </a:p>
          <a:p>
            <a:pPr indent="0" algn="l">
              <a:lnSpc>
                <a:spcPct val="108333"/>
              </a:lnSpc>
              <a:spcBef>
                <a:spcPts val="1000"/>
              </a:spcBef>
            </a:pPr>
            <a:r>
              <a:rPr lang="en-US" sz="1300" b="0" i="0" u="none" strike="noStrike">
                <a:solidFill>
                  <a:srgbClr val="D1D5DB"/>
                </a:solidFill>
                <a:latin typeface="Noto Sans SC"/>
                <a:ea typeface="Noto Sans SC"/>
                <a:cs typeface="Noto Sans SC"/>
                <a:sym typeface="Noto Sans SC"/>
              </a:rPr>
              <a:t>学会使用</a:t>
            </a:r>
            <a:r>
              <a:rPr lang="en-US" sz="1300" b="1" i="0" u="none" strike="noStrike">
                <a:solidFill>
                  <a:srgbClr val="34D399"/>
                </a:solidFill>
                <a:latin typeface="Noto Sans SC"/>
                <a:ea typeface="Noto Sans SC"/>
                <a:cs typeface="Noto Sans SC"/>
                <a:sym typeface="Noto Sans SC"/>
              </a:rPr>
              <a:t>subprocess</a:t>
            </a:r>
            <a:r>
              <a:rPr lang="en-US" sz="1300" b="0" i="0" u="none" strike="noStrike">
                <a:solidFill>
                  <a:srgbClr val="D1D5D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os</a:t>
            </a:r>
            <a:r>
              <a:rPr lang="en-US" sz="1300" b="0" i="0" u="none" strike="noStrike">
                <a:solidFill>
                  <a:srgbClr val="D1D5DB"/>
                </a:solidFill>
                <a:latin typeface="Noto Sans SC"/>
                <a:ea typeface="Noto Sans SC"/>
                <a:cs typeface="Noto Sans SC"/>
                <a:sym typeface="Noto Sans SC"/>
              </a:rPr>
              <a:t>和</a:t>
            </a:r>
            <a:r>
              <a:rPr lang="en-US" sz="1300" b="1" i="0" u="none" strike="noStrike">
                <a:solidFill>
                  <a:srgbClr val="34D399"/>
                </a:solidFill>
                <a:latin typeface="Noto Sans SC"/>
                <a:ea typeface="Noto Sans SC"/>
                <a:cs typeface="Noto Sans SC"/>
                <a:sym typeface="Noto Sans SC"/>
              </a:rPr>
              <a:t>platform</a:t>
            </a:r>
            <a:r>
              <a:rPr lang="en-US" sz="1300" b="0" i="0" u="none" strike="noStrike">
                <a:solidFill>
                  <a:srgbClr val="D1D5DB"/>
                </a:solidFill>
                <a:latin typeface="Noto Sans SC"/>
                <a:ea typeface="Noto Sans SC"/>
                <a:cs typeface="Noto Sans SC"/>
                <a:sym typeface="Noto Sans SC"/>
              </a:rPr>
              <a:t>模块与操作系统进行交互，执行系统命令和获取环境信息。</a:t>
            </a:r>
          </a:p>
        </p:txBody>
      </p:sp>
      <p:sp>
        <p:nvSpPr>
          <p:cNvPr id="17" name="AutoShape 17"/>
          <p:cNvSpPr/>
          <p:nvPr/>
        </p:nvSpPr>
        <p:spPr>
          <a:xfrm>
            <a:off x="6286500" y="4191000"/>
            <a:ext cx="4000500" cy="2032000"/>
          </a:xfrm>
          <a:prstGeom prst="roundRect">
            <a:avLst>
              <a:gd name="adj" fmla="val 5000"/>
            </a:avLst>
          </a:prstGeom>
          <a:solidFill>
            <a:srgbClr val="1F2937">
              <a:alpha val="92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6286500" y="4191000"/>
            <a:ext cx="76200" cy="20320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6604000" y="4381500"/>
            <a:ext cx="3429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34D399"/>
                </a:solidFill>
                <a:latin typeface="Noto Sans SC"/>
                <a:ea typeface="Noto Sans SC"/>
                <a:cs typeface="Noto Sans SC"/>
                <a:sym typeface="Noto Sans SC"/>
              </a:rPr>
              <a:t>05</a:t>
            </a:r>
            <a:r>
              <a:rPr lang="en-US" sz="1800" b="1" i="0" u="none" strike="noStrike">
                <a:solidFill>
                  <a:srgbClr val="FFFFFF"/>
                </a:solidFill>
                <a:latin typeface="Noto Sans SC"/>
                <a:ea typeface="Noto Sans SC"/>
                <a:cs typeface="Noto Sans SC"/>
                <a:sym typeface="Noto Sans SC"/>
              </a:rPr>
              <a:t>AI 辅助编程</a:t>
            </a:r>
            <a:endParaRPr lang="en-US" sz="1100"/>
          </a:p>
          <a:p>
            <a:pPr indent="0" algn="l">
              <a:lnSpc>
                <a:spcPct val="108333"/>
              </a:lnSpc>
              <a:spcBef>
                <a:spcPts val="1000"/>
              </a:spcBef>
            </a:pPr>
            <a:r>
              <a:rPr lang="en-US" sz="1300" b="0" i="0" u="none" strike="noStrike">
                <a:solidFill>
                  <a:srgbClr val="D1D5DB"/>
                </a:solidFill>
                <a:latin typeface="Noto Sans SC"/>
                <a:ea typeface="Noto Sans SC"/>
                <a:cs typeface="Noto Sans SC"/>
                <a:sym typeface="Noto Sans SC"/>
              </a:rPr>
              <a:t>掌握 Prompt Engineering 技巧，学会设计清晰的提示词，引导 AI 生成高质量、可维护的 Python 代码。</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016000"/>
            <a:ext cx="508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34D399"/>
                </a:solidFill>
                <a:latin typeface="Noto Sans SC"/>
                <a:ea typeface="Noto Sans SC"/>
                <a:cs typeface="Noto Sans SC"/>
                <a:sym typeface="Noto Sans SC"/>
              </a:rPr>
              <a:t>4.1</a:t>
            </a:r>
            <a:endParaRPr lang="en-US" sz="1100" dirty="0"/>
          </a:p>
        </p:txBody>
      </p:sp>
      <p:sp>
        <p:nvSpPr>
          <p:cNvPr id="4" name="AutoShape 4"/>
          <p:cNvSpPr/>
          <p:nvPr/>
        </p:nvSpPr>
        <p:spPr>
          <a:xfrm>
            <a:off x="1016000" y="3048000"/>
            <a:ext cx="762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文件与路径操作</a:t>
            </a:r>
            <a:endParaRPr lang="en-US" sz="1100"/>
          </a:p>
        </p:txBody>
      </p:sp>
      <p:sp>
        <p:nvSpPr>
          <p:cNvPr id="5" name="AutoShape 5"/>
          <p:cNvSpPr/>
          <p:nvPr/>
        </p:nvSpPr>
        <p:spPr>
          <a:xfrm>
            <a:off x="1016000" y="4318000"/>
            <a:ext cx="1016000" cy="762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48260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FFFFFF">
                    <a:alpha val="80000"/>
                  </a:srgbClr>
                </a:solidFill>
                <a:latin typeface="Noto Sans SC"/>
                <a:ea typeface="Noto Sans SC"/>
                <a:cs typeface="Noto Sans SC"/>
                <a:sym typeface="Noto Sans SC"/>
              </a:rPr>
              <a:t>FILE AND PATH OPERATIONS</a:t>
            </a:r>
            <a:endParaRPr lang="en-US" sz="1100"/>
          </a:p>
        </p:txBody>
      </p:sp>
      <p:sp>
        <p:nvSpPr>
          <p:cNvPr id="7" name="AutoShape 7"/>
          <p:cNvSpPr/>
          <p:nvPr/>
        </p:nvSpPr>
        <p:spPr>
          <a:xfrm>
            <a:off x="1016000" y="5588000"/>
            <a:ext cx="762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FFFFFF">
                    <a:alpha val="50196"/>
                  </a:srgbClr>
                </a:solidFill>
                <a:latin typeface="Noto Sans SC"/>
                <a:ea typeface="Noto Sans SC"/>
                <a:cs typeface="Noto Sans SC"/>
                <a:sym typeface="Noto Sans SC"/>
              </a:rPr>
              <a:t>编程基础核心技能 · 数据持久化与管理</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安全读写文件与路径管理</a:t>
            </a:r>
            <a:endParaRPr lang="en-US" sz="1100"/>
          </a:p>
        </p:txBody>
      </p:sp>
      <p:sp>
        <p:nvSpPr>
          <p:cNvPr id="4" name="AutoShape 4"/>
          <p:cNvSpPr/>
          <p:nvPr/>
        </p:nvSpPr>
        <p:spPr>
          <a:xfrm>
            <a:off x="762000" y="12065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34D399"/>
                </a:solidFill>
                <a:latin typeface="Noto Sans SC"/>
                <a:ea typeface="Noto Sans SC"/>
                <a:cs typeface="Noto Sans SC"/>
                <a:sym typeface="Noto Sans SC"/>
              </a:rPr>
              <a:t>使用 `with` 语句和 `pathlib` 模块优化 Python I/O 操作</a:t>
            </a:r>
            <a:endParaRPr lang="en-US" sz="1100"/>
          </a:p>
        </p:txBody>
      </p:sp>
      <p:sp>
        <p:nvSpPr>
          <p:cNvPr id="5" name="AutoShape 5"/>
          <p:cNvSpPr/>
          <p:nvPr/>
        </p:nvSpPr>
        <p:spPr>
          <a:xfrm>
            <a:off x="762000" y="2032000"/>
            <a:ext cx="5207000" cy="4318000"/>
          </a:xfrm>
          <a:prstGeom prst="roundRect">
            <a:avLst>
              <a:gd name="adj" fmla="val 3529"/>
            </a:avLst>
          </a:prstGeom>
          <a:solidFill>
            <a:srgbClr val="1E293B">
              <a:alpha val="95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srcRect/>
          <a:stretch>
            <a:fillRect/>
          </a:stretch>
        </p:blipFill>
        <p:spPr>
          <a:xfrm>
            <a:off x="1016000" y="2286000"/>
            <a:ext cx="762000" cy="762000"/>
          </a:xfrm>
          <a:prstGeom prst="roundRect">
            <a:avLst>
              <a:gd name="adj" fmla="val 13333"/>
            </a:avLst>
          </a:prstGeom>
          <a:noFill/>
          <a:ln w="25400" cap="flat" cmpd="sng">
            <a:noFill/>
            <a:prstDash val="solid"/>
            <a:round/>
          </a:ln>
        </p:spPr>
      </p:pic>
      <p:sp>
        <p:nvSpPr>
          <p:cNvPr id="7" name="AutoShape 7"/>
          <p:cNvSpPr/>
          <p:nvPr/>
        </p:nvSpPr>
        <p:spPr>
          <a:xfrm>
            <a:off x="1968500" y="2311400"/>
            <a:ext cx="368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FFFFF"/>
                </a:solidFill>
                <a:latin typeface="Noto Sans SC"/>
                <a:ea typeface="Noto Sans SC"/>
                <a:cs typeface="Noto Sans SC"/>
                <a:sym typeface="Noto Sans SC"/>
              </a:rPr>
              <a:t>安全读写文件</a:t>
            </a:r>
            <a:endParaRPr lang="en-US" sz="1100"/>
          </a:p>
        </p:txBody>
      </p:sp>
      <p:sp>
        <p:nvSpPr>
          <p:cNvPr id="8" name="AutoShape 8"/>
          <p:cNvSpPr/>
          <p:nvPr/>
        </p:nvSpPr>
        <p:spPr>
          <a:xfrm>
            <a:off x="1968500" y="2819400"/>
            <a:ext cx="3683000" cy="952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`with` 语句：</a:t>
            </a:r>
            <a:r>
              <a:rPr lang="en-US" sz="1300" b="0" i="0" u="none" strike="noStrike">
                <a:solidFill>
                  <a:srgbClr val="E5E7EB"/>
                </a:solidFill>
                <a:latin typeface="Noto Sans SC"/>
                <a:ea typeface="Noto Sans SC"/>
                <a:cs typeface="Noto Sans SC"/>
                <a:sym typeface="Noto Sans SC"/>
              </a:rPr>
              <a:t>利用上下文管理器，自动关闭文件，杜绝资源泄漏。</a:t>
            </a:r>
            <a:r>
              <a:rPr lang="en-US" sz="1300" b="0" i="0" u="none" strike="noStrike">
                <a:solidFill>
                  <a:srgbClr val="1F2329"/>
                </a:solidFill>
                <a:latin typeface="Noto Sans SC"/>
                <a:ea typeface="Noto Sans SC"/>
                <a:cs typeface="Noto Sans SC"/>
                <a:sym typeface="Noto Sans SC"/>
              </a:rPr>
              <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文件模式：</a:t>
            </a:r>
            <a:r>
              <a:rPr lang="en-US" sz="1300" b="0" i="0" u="none" strike="noStrike">
                <a:solidFill>
                  <a:srgbClr val="E5E7EB"/>
                </a:solidFill>
                <a:latin typeface="Noto Sans SC"/>
                <a:ea typeface="Noto Sans SC"/>
                <a:cs typeface="Noto Sans SC"/>
                <a:sym typeface="Noto Sans SC"/>
              </a:rPr>
              <a:t>区分 `'r'`(读), `'w'`(写覆盖), `'a'`(写追加)。</a:t>
            </a:r>
            <a:r>
              <a:rPr lang="en-US" sz="1300" b="0" i="0" u="none" strike="noStrike">
                <a:solidFill>
                  <a:srgbClr val="1F2329"/>
                </a:solidFill>
                <a:latin typeface="Noto Sans SC"/>
                <a:ea typeface="Noto Sans SC"/>
                <a:cs typeface="Noto Sans SC"/>
                <a:sym typeface="Noto Sans SC"/>
              </a:rPr>
              <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最佳实践：</a:t>
            </a:r>
            <a:r>
              <a:rPr lang="en-US" sz="1300" b="0" i="0" u="none" strike="noStrike">
                <a:solidFill>
                  <a:srgbClr val="E5E7EB"/>
                </a:solidFill>
                <a:latin typeface="Noto Sans SC"/>
                <a:ea typeface="Noto Sans SC"/>
                <a:cs typeface="Noto Sans SC"/>
                <a:sym typeface="Noto Sans SC"/>
              </a:rPr>
              <a:t>始终显式指定 `encoding='utf-8'`。</a:t>
            </a:r>
            <a:endParaRPr lang="en-US" sz="1100"/>
          </a:p>
        </p:txBody>
      </p:sp>
      <p:sp>
        <p:nvSpPr>
          <p:cNvPr id="9" name="AutoShape 9"/>
          <p:cNvSpPr/>
          <p:nvPr/>
        </p:nvSpPr>
        <p:spPr>
          <a:xfrm>
            <a:off x="1016000" y="3937000"/>
            <a:ext cx="4699000" cy="2032000"/>
          </a:xfrm>
          <a:prstGeom prst="roundRect">
            <a:avLst>
              <a:gd name="adj" fmla="val 5000"/>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1206500" y="4127500"/>
            <a:ext cx="4318000" cy="1651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100" b="0" i="0" u="none" strike="noStrike">
                <a:solidFill>
                  <a:srgbClr val="F87171"/>
                </a:solidFill>
                <a:latin typeface="Roboto Mono"/>
                <a:ea typeface="Roboto Mono"/>
                <a:cs typeface="Roboto Mono"/>
                <a:sym typeface="Roboto Mono"/>
              </a:rPr>
              <a:t>try:</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93C5FD"/>
                </a:solidFill>
                <a:latin typeface="Roboto Mono"/>
                <a:ea typeface="Roboto Mono"/>
                <a:cs typeface="Roboto Mono"/>
                <a:sym typeface="Roboto Mono"/>
              </a:rPr>
              <a:t>with</a:t>
            </a:r>
            <a:r>
              <a:rPr lang="en-US" sz="1100" b="0" i="0" u="none" strike="noStrike">
                <a:solidFill>
                  <a:srgbClr val="D1D5DB"/>
                </a:solidFill>
                <a:latin typeface="Roboto Mono"/>
                <a:ea typeface="Roboto Mono"/>
                <a:cs typeface="Roboto Mono"/>
                <a:sym typeface="Roboto Mono"/>
              </a:rPr>
              <a:t>open(</a:t>
            </a:r>
            <a:r>
              <a:rPr lang="en-US" sz="1100" b="0" i="0" u="none" strike="noStrike">
                <a:solidFill>
                  <a:srgbClr val="A7F3D0"/>
                </a:solidFill>
                <a:latin typeface="Roboto Mono"/>
                <a:ea typeface="Roboto Mono"/>
                <a:cs typeface="Roboto Mono"/>
                <a:sym typeface="Roboto Mono"/>
              </a:rPr>
              <a:t>'file.txt'</a:t>
            </a:r>
            <a:r>
              <a:rPr lang="en-US" sz="1100" b="0" i="0" u="none" strike="noStrike">
                <a:solidFill>
                  <a:srgbClr val="D1D5DB"/>
                </a:solidFill>
                <a:latin typeface="Roboto Mono"/>
                <a:ea typeface="Roboto Mono"/>
                <a:cs typeface="Roboto Mono"/>
                <a:sym typeface="Roboto Mono"/>
              </a:rPr>
              <a:t>,</a:t>
            </a:r>
            <a:r>
              <a:rPr lang="en-US" sz="1100" b="0" i="0" u="none" strike="noStrike">
                <a:solidFill>
                  <a:srgbClr val="A7F3D0"/>
                </a:solidFill>
                <a:latin typeface="Roboto Mono"/>
                <a:ea typeface="Roboto Mono"/>
                <a:cs typeface="Roboto Mono"/>
                <a:sym typeface="Roboto Mono"/>
              </a:rPr>
              <a:t>'r'</a:t>
            </a:r>
            <a:r>
              <a:rPr lang="en-US" sz="1100" b="0" i="0" u="none" strike="noStrike">
                <a:solidFill>
                  <a:srgbClr val="D1D5DB"/>
                </a:solidFill>
                <a:latin typeface="Roboto Mono"/>
                <a:ea typeface="Roboto Mono"/>
                <a:cs typeface="Roboto Mono"/>
                <a:sym typeface="Roboto Mono"/>
              </a:rPr>
              <a:t>, encoding=</a:t>
            </a:r>
            <a:r>
              <a:rPr lang="en-US" sz="1100" b="0" i="0" u="none" strike="noStrike">
                <a:solidFill>
                  <a:srgbClr val="A7F3D0"/>
                </a:solidFill>
                <a:latin typeface="Roboto Mono"/>
                <a:ea typeface="Roboto Mono"/>
                <a:cs typeface="Roboto Mono"/>
                <a:sym typeface="Roboto Mono"/>
              </a:rPr>
              <a:t>'utf-8'</a:t>
            </a:r>
            <a:r>
              <a:rPr lang="en-US" sz="1100" b="0" i="0" u="none" strike="noStrike">
                <a:solidFill>
                  <a:srgbClr val="D1D5DB"/>
                </a:solidFill>
                <a:latin typeface="Roboto Mono"/>
                <a:ea typeface="Roboto Mono"/>
                <a:cs typeface="Roboto Mono"/>
                <a:sym typeface="Roboto Mono"/>
              </a:rPr>
              <a:t>)</a:t>
            </a:r>
            <a:r>
              <a:rPr lang="en-US" sz="1100" b="0" i="0" u="none" strike="noStrike">
                <a:solidFill>
                  <a:srgbClr val="93C5FD"/>
                </a:solidFill>
                <a:latin typeface="Roboto Mono"/>
                <a:ea typeface="Roboto Mono"/>
                <a:cs typeface="Roboto Mono"/>
                <a:sym typeface="Roboto Mono"/>
              </a:rPr>
              <a:t>as</a:t>
            </a:r>
            <a:r>
              <a:rPr lang="en-US" sz="1100" b="0" i="0" u="none" strike="noStrike">
                <a:solidFill>
                  <a:srgbClr val="D1D5DB"/>
                </a:solidFill>
                <a:latin typeface="Roboto Mono"/>
                <a:ea typeface="Roboto Mono"/>
                <a:cs typeface="Roboto Mono"/>
                <a:sym typeface="Roboto Mono"/>
              </a:rPr>
              <a:t>f:</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content = f.read()</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print(content)</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F87171"/>
                </a:solidFill>
                <a:latin typeface="Roboto Mono"/>
                <a:ea typeface="Roboto Mono"/>
                <a:cs typeface="Roboto Mono"/>
                <a:sym typeface="Roboto Mono"/>
              </a:rPr>
              <a:t>except</a:t>
            </a:r>
            <a:r>
              <a:rPr lang="en-US" sz="1100" b="0" i="0" u="none" strike="noStrike">
                <a:solidFill>
                  <a:srgbClr val="D1D5DB"/>
                </a:solidFill>
                <a:latin typeface="Roboto Mono"/>
                <a:ea typeface="Roboto Mono"/>
                <a:cs typeface="Roboto Mono"/>
                <a:sym typeface="Roboto Mono"/>
              </a:rPr>
              <a:t>FileNotFoundError:</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print(</a:t>
            </a:r>
            <a:r>
              <a:rPr lang="en-US" sz="1100" b="0" i="0" u="none" strike="noStrike">
                <a:solidFill>
                  <a:srgbClr val="FCD34D"/>
                </a:solidFill>
                <a:latin typeface="Roboto Mono"/>
                <a:ea typeface="Roboto Mono"/>
                <a:cs typeface="Roboto Mono"/>
                <a:sym typeface="Roboto Mono"/>
              </a:rPr>
              <a:t>"Error: 文件不存在"</a:t>
            </a:r>
            <a:r>
              <a:rPr lang="en-US" sz="1100" b="0" i="0" u="none" strike="noStrike">
                <a:solidFill>
                  <a:srgbClr val="D1D5DB"/>
                </a:solidFill>
                <a:latin typeface="Roboto Mono"/>
                <a:ea typeface="Roboto Mono"/>
                <a:cs typeface="Roboto Mono"/>
                <a:sym typeface="Roboto Mono"/>
              </a:rPr>
              <a:t>)</a:t>
            </a:r>
            <a:endParaRPr lang="en-US" sz="1100"/>
          </a:p>
        </p:txBody>
      </p:sp>
      <p:sp>
        <p:nvSpPr>
          <p:cNvPr id="11" name="AutoShape 11"/>
          <p:cNvSpPr/>
          <p:nvPr/>
        </p:nvSpPr>
        <p:spPr>
          <a:xfrm>
            <a:off x="6223000" y="2032000"/>
            <a:ext cx="5207000" cy="4318000"/>
          </a:xfrm>
          <a:prstGeom prst="roundRect">
            <a:avLst>
              <a:gd name="adj" fmla="val 3529"/>
            </a:avLst>
          </a:prstGeom>
          <a:solidFill>
            <a:srgbClr val="1E293B">
              <a:alpha val="95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477000" y="2311400"/>
            <a:ext cx="711200" cy="711200"/>
          </a:xfrm>
          <a:prstGeom prst="rect">
            <a:avLst/>
          </a:prstGeom>
        </p:spPr>
      </p:pic>
      <p:sp>
        <p:nvSpPr>
          <p:cNvPr id="13" name="AutoShape 13"/>
          <p:cNvSpPr/>
          <p:nvPr/>
        </p:nvSpPr>
        <p:spPr>
          <a:xfrm>
            <a:off x="7429500" y="2311400"/>
            <a:ext cx="368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FFFFF"/>
                </a:solidFill>
                <a:latin typeface="Noto Sans SC"/>
                <a:ea typeface="Noto Sans SC"/>
                <a:cs typeface="Noto Sans SC"/>
                <a:sym typeface="Noto Sans SC"/>
              </a:rPr>
              <a:t>面向对象的路径管理</a:t>
            </a:r>
            <a:endParaRPr lang="en-US" sz="1100"/>
          </a:p>
        </p:txBody>
      </p:sp>
      <p:sp>
        <p:nvSpPr>
          <p:cNvPr id="14" name="AutoShape 14"/>
          <p:cNvSpPr/>
          <p:nvPr/>
        </p:nvSpPr>
        <p:spPr>
          <a:xfrm>
            <a:off x="7429500" y="2819400"/>
            <a:ext cx="3683000" cy="952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`pathlib` (推荐)：</a:t>
            </a:r>
            <a:r>
              <a:rPr lang="en-US" sz="1300" b="0" i="0" u="none" strike="noStrike">
                <a:solidFill>
                  <a:srgbClr val="E5E7EB"/>
                </a:solidFill>
                <a:latin typeface="Noto Sans SC"/>
                <a:ea typeface="Noto Sans SC"/>
                <a:cs typeface="Noto Sans SC"/>
                <a:sym typeface="Noto Sans SC"/>
              </a:rPr>
              <a:t>替代传统的 `os.path`，以面向对象方式处理路径。</a:t>
            </a:r>
            <a:r>
              <a:rPr lang="en-US" sz="1300" b="0" i="0" u="none" strike="noStrike">
                <a:solidFill>
                  <a:srgbClr val="1F2329"/>
                </a:solidFill>
                <a:latin typeface="Noto Sans SC"/>
                <a:ea typeface="Noto Sans SC"/>
                <a:cs typeface="Noto Sans SC"/>
                <a:sym typeface="Noto Sans SC"/>
              </a:rPr>
              <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直观易用：</a:t>
            </a:r>
            <a:r>
              <a:rPr lang="en-US" sz="1300" b="0" i="0" u="none" strike="noStrike">
                <a:solidFill>
                  <a:srgbClr val="E5E7EB"/>
                </a:solidFill>
                <a:latin typeface="Noto Sans SC"/>
                <a:ea typeface="Noto Sans SC"/>
                <a:cs typeface="Noto Sans SC"/>
                <a:sym typeface="Noto Sans SC"/>
              </a:rPr>
              <a:t>支持 `/` 运算符拼接路径，轻松获取文件名、父目录等。</a:t>
            </a:r>
            <a:r>
              <a:rPr lang="en-US" sz="1300" b="0" i="0" u="none" strike="noStrike">
                <a:solidFill>
                  <a:srgbClr val="1F2329"/>
                </a:solidFill>
                <a:latin typeface="Noto Sans SC"/>
                <a:ea typeface="Noto Sans SC"/>
                <a:cs typeface="Noto Sans SC"/>
                <a:sym typeface="Noto Sans SC"/>
              </a:rPr>
              <a:t/>
            </a:r>
            <a:br>
              <a:rPr lang="en-US" sz="1300" b="0" i="0" u="none" strike="noStrike">
                <a:solidFill>
                  <a:srgbClr val="1F2329"/>
                </a:solidFill>
                <a:latin typeface="Noto Sans SC"/>
                <a:ea typeface="Noto Sans SC"/>
                <a:cs typeface="Noto Sans SC"/>
                <a:sym typeface="Noto Sans SC"/>
              </a:rPr>
            </a:b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34D399"/>
                </a:solidFill>
                <a:latin typeface="Noto Sans SC"/>
                <a:ea typeface="Noto Sans SC"/>
                <a:cs typeface="Noto Sans SC"/>
                <a:sym typeface="Noto Sans SC"/>
              </a:rPr>
              <a:t>跨平台兼容：</a:t>
            </a:r>
            <a:r>
              <a:rPr lang="en-US" sz="1300" b="0" i="0" u="none" strike="noStrike">
                <a:solidFill>
                  <a:srgbClr val="E5E7EB"/>
                </a:solidFill>
                <a:latin typeface="Noto Sans SC"/>
                <a:ea typeface="Noto Sans SC"/>
                <a:cs typeface="Noto Sans SC"/>
                <a:sym typeface="Noto Sans SC"/>
              </a:rPr>
              <a:t>自动处理 Windows/macOS/Linux 的路径分隔符差异。</a:t>
            </a:r>
            <a:endParaRPr lang="en-US" sz="1100"/>
          </a:p>
        </p:txBody>
      </p:sp>
      <p:sp>
        <p:nvSpPr>
          <p:cNvPr id="15" name="AutoShape 15"/>
          <p:cNvSpPr/>
          <p:nvPr/>
        </p:nvSpPr>
        <p:spPr>
          <a:xfrm>
            <a:off x="6477000" y="3937000"/>
            <a:ext cx="4699000" cy="2032000"/>
          </a:xfrm>
          <a:prstGeom prst="roundRect">
            <a:avLst>
              <a:gd name="adj" fmla="val 5000"/>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6667500" y="4127500"/>
            <a:ext cx="4318000" cy="1651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100" b="0" i="0" u="none" strike="noStrike">
                <a:solidFill>
                  <a:srgbClr val="93C5FD"/>
                </a:solidFill>
                <a:latin typeface="Roboto Mono"/>
                <a:ea typeface="Roboto Mono"/>
                <a:cs typeface="Roboto Mono"/>
                <a:sym typeface="Roboto Mono"/>
              </a:rPr>
              <a:t>from</a:t>
            </a:r>
            <a:r>
              <a:rPr lang="en-US" sz="1100" b="0" i="0" u="none" strike="noStrike">
                <a:solidFill>
                  <a:srgbClr val="D1D5DB"/>
                </a:solidFill>
                <a:latin typeface="Roboto Mono"/>
                <a:ea typeface="Roboto Mono"/>
                <a:cs typeface="Roboto Mono"/>
                <a:sym typeface="Roboto Mono"/>
              </a:rPr>
              <a:t>pathlib</a:t>
            </a:r>
            <a:r>
              <a:rPr lang="en-US" sz="1100" b="0" i="0" u="none" strike="noStrike">
                <a:solidFill>
                  <a:srgbClr val="93C5FD"/>
                </a:solidFill>
                <a:latin typeface="Roboto Mono"/>
                <a:ea typeface="Roboto Mono"/>
                <a:cs typeface="Roboto Mono"/>
                <a:sym typeface="Roboto Mono"/>
              </a:rPr>
              <a:t>import</a:t>
            </a:r>
            <a:r>
              <a:rPr lang="en-US" sz="1100" b="0" i="0" u="none" strike="noStrike">
                <a:solidFill>
                  <a:srgbClr val="D1D5DB"/>
                </a:solidFill>
                <a:latin typeface="Roboto Mono"/>
                <a:ea typeface="Roboto Mono"/>
                <a:cs typeface="Roboto Mono"/>
                <a:sym typeface="Roboto Mono"/>
              </a:rPr>
              <a:t>Path</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 创建路径对象并拼接，简单直观</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file_path = Path(</a:t>
            </a:r>
            <a:r>
              <a:rPr lang="en-US" sz="1100" b="0" i="0" u="none" strike="noStrike">
                <a:solidFill>
                  <a:srgbClr val="A7F3D0"/>
                </a:solidFill>
                <a:latin typeface="Roboto Mono"/>
                <a:ea typeface="Roboto Mono"/>
                <a:cs typeface="Roboto Mono"/>
                <a:sym typeface="Roboto Mono"/>
              </a:rPr>
              <a:t>"data"</a:t>
            </a:r>
            <a:r>
              <a:rPr lang="en-US" sz="1100" b="0" i="0" u="none" strike="noStrike">
                <a:solidFill>
                  <a:srgbClr val="D1D5DB"/>
                </a:solidFill>
                <a:latin typeface="Roboto Mono"/>
                <a:ea typeface="Roboto Mono"/>
                <a:cs typeface="Roboto Mono"/>
                <a:sym typeface="Roboto Mono"/>
              </a:rPr>
              <a:t>) /</a:t>
            </a:r>
            <a:r>
              <a:rPr lang="en-US" sz="1100" b="0" i="0" u="none" strike="noStrike">
                <a:solidFill>
                  <a:srgbClr val="A7F3D0"/>
                </a:solidFill>
                <a:latin typeface="Roboto Mono"/>
                <a:ea typeface="Roboto Mono"/>
                <a:cs typeface="Roboto Mono"/>
                <a:sym typeface="Roboto Mono"/>
              </a:rPr>
              <a:t>"report.txt"</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print(</a:t>
            </a:r>
            <a:r>
              <a:rPr lang="en-US" sz="1100" b="0" i="0" u="none" strike="noStrike">
                <a:solidFill>
                  <a:srgbClr val="FCD34D"/>
                </a:solidFill>
                <a:latin typeface="Roboto Mono"/>
                <a:ea typeface="Roboto Mono"/>
                <a:cs typeface="Roboto Mono"/>
                <a:sym typeface="Roboto Mono"/>
              </a:rPr>
              <a:t>"文件名: "</a:t>
            </a:r>
            <a:r>
              <a:rPr lang="en-US" sz="1100" b="0" i="0" u="none" strike="noStrike">
                <a:solidFill>
                  <a:srgbClr val="D1D5DB"/>
                </a:solidFill>
                <a:latin typeface="Roboto Mono"/>
                <a:ea typeface="Roboto Mono"/>
                <a:cs typeface="Roboto Mono"/>
                <a:sym typeface="Roboto Mono"/>
              </a:rPr>
              <a:t>, file_path.name)</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D1D5DB"/>
                </a:solidFill>
                <a:latin typeface="Roboto Mono"/>
                <a:ea typeface="Roboto Mono"/>
                <a:cs typeface="Roboto Mono"/>
                <a:sym typeface="Roboto Mono"/>
              </a:rPr>
              <a:t>print(</a:t>
            </a:r>
            <a:r>
              <a:rPr lang="en-US" sz="1100" b="0" i="0" u="none" strike="noStrike">
                <a:solidFill>
                  <a:srgbClr val="FCD34D"/>
                </a:solidFill>
                <a:latin typeface="Roboto Mono"/>
                <a:ea typeface="Roboto Mono"/>
                <a:cs typeface="Roboto Mono"/>
                <a:sym typeface="Roboto Mono"/>
              </a:rPr>
              <a:t>"所在目录: "</a:t>
            </a:r>
            <a:r>
              <a:rPr lang="en-US" sz="1100" b="0" i="0" u="none" strike="noStrike">
                <a:solidFill>
                  <a:srgbClr val="D1D5DB"/>
                </a:solidFill>
                <a:latin typeface="Roboto Mono"/>
                <a:ea typeface="Roboto Mono"/>
                <a:cs typeface="Roboto Mono"/>
                <a:sym typeface="Roboto Mono"/>
              </a:rPr>
              <a:t>, file_path.parent)</a:t>
            </a:r>
            <a:endParaRPr lang="en-US" sz="11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8800" b="1" i="0" u="none" strike="noStrike" dirty="0" smtClean="0">
                <a:solidFill>
                  <a:srgbClr val="34D399"/>
                </a:solidFill>
                <a:latin typeface="Noto Sans SC"/>
                <a:ea typeface="Noto Sans SC"/>
                <a:cs typeface="Noto Sans SC"/>
                <a:sym typeface="Noto Sans SC"/>
              </a:rPr>
              <a:t>4.2</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时间与日期处理</a:t>
            </a:r>
            <a:endParaRPr lang="en-US" sz="1100"/>
          </a:p>
        </p:txBody>
      </p:sp>
      <p:sp>
        <p:nvSpPr>
          <p:cNvPr id="5" name="AutoShape 5"/>
          <p:cNvSpPr/>
          <p:nvPr/>
        </p:nvSpPr>
        <p:spPr>
          <a:xfrm>
            <a:off x="1016000" y="4572000"/>
            <a:ext cx="1016000" cy="762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5207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D1D5DB">
                    <a:alpha val="80000"/>
                  </a:srgbClr>
                </a:solidFill>
                <a:latin typeface="Noto Sans SC"/>
                <a:ea typeface="Noto Sans SC"/>
                <a:cs typeface="Noto Sans SC"/>
                <a:sym typeface="Noto Sans SC"/>
              </a:rPr>
              <a:t>TIME AND DATE PROCESSING</a:t>
            </a:r>
            <a:endParaRPr lang="en-US" sz="11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获取时间、格式化与计算时间差</a:t>
            </a:r>
            <a:endParaRPr lang="en-US" sz="1100"/>
          </a:p>
        </p:txBody>
      </p:sp>
      <p:sp>
        <p:nvSpPr>
          <p:cNvPr id="4" name="AutoShape 4"/>
          <p:cNvSpPr/>
          <p:nvPr/>
        </p:nvSpPr>
        <p:spPr>
          <a:xfrm>
            <a:off x="762000" y="1778000"/>
            <a:ext cx="3175000" cy="4445000"/>
          </a:xfrm>
          <a:prstGeom prst="roundRect">
            <a:avLst>
              <a:gd name="adj" fmla="val 4800"/>
            </a:avLst>
          </a:prstGeom>
          <a:solidFill>
            <a:srgbClr val="1F2937">
              <a:alpha val="90000"/>
            </a:srgbClr>
          </a:solidFill>
          <a:ln w="25400" cap="flat" cmpd="sng">
            <a:solidFill>
              <a:srgbClr val="34D399">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l="7031" r="7031"/>
          <a:stretch>
            <a:fillRect/>
          </a:stretch>
        </p:blipFill>
        <p:spPr>
          <a:xfrm>
            <a:off x="952500" y="2032000"/>
            <a:ext cx="2794000" cy="2032000"/>
          </a:xfrm>
          <a:prstGeom prst="roundRect">
            <a:avLst>
              <a:gd name="adj" fmla="val 7500"/>
            </a:avLst>
          </a:prstGeom>
          <a:noFill/>
          <a:ln w="25400" cap="flat" cmpd="sng">
            <a:noFill/>
            <a:prstDash val="solid"/>
            <a:round/>
          </a:ln>
        </p:spPr>
      </p:pic>
      <p:sp>
        <p:nvSpPr>
          <p:cNvPr id="6" name="AutoShape 6"/>
          <p:cNvSpPr/>
          <p:nvPr/>
        </p:nvSpPr>
        <p:spPr>
          <a:xfrm>
            <a:off x="889000" y="4318000"/>
            <a:ext cx="2921000" cy="1524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2000" b="1" i="0" u="none" strike="noStrike">
                <a:solidFill>
                  <a:srgbClr val="34D399"/>
                </a:solidFill>
                <a:latin typeface="Noto Sans SC"/>
                <a:ea typeface="Noto Sans SC"/>
                <a:cs typeface="Noto Sans SC"/>
                <a:sym typeface="Noto Sans SC"/>
              </a:rPr>
              <a:t>datetime 模块</a:t>
            </a:r>
            <a:endParaRPr lang="en-US" sz="1100"/>
          </a:p>
          <a:p>
            <a:pPr indent="0" algn="ctr">
              <a:lnSpc>
                <a:spcPct val="116666"/>
              </a:lnSpc>
            </a:pPr>
            <a:r>
              <a:rPr lang="en-US" sz="1400" b="0" i="0" u="none" strike="noStrike">
                <a:solidFill>
                  <a:srgbClr val="D1D5DB"/>
                </a:solidFill>
                <a:latin typeface="Noto Sans SC"/>
                <a:ea typeface="Noto Sans SC"/>
                <a:cs typeface="Noto Sans SC"/>
                <a:sym typeface="Noto Sans SC"/>
              </a:rPr>
              <a:t>Python 处理日期与时间的</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D1D5DB"/>
                </a:solidFill>
                <a:latin typeface="Noto Sans SC"/>
                <a:ea typeface="Noto Sans SC"/>
                <a:cs typeface="Noto Sans SC"/>
                <a:sym typeface="Noto Sans SC"/>
              </a:rPr>
              <a:t>标准库核心组件</a:t>
            </a:r>
          </a:p>
        </p:txBody>
      </p:sp>
      <p:sp>
        <p:nvSpPr>
          <p:cNvPr id="7" name="AutoShape 7"/>
          <p:cNvSpPr/>
          <p:nvPr/>
        </p:nvSpPr>
        <p:spPr>
          <a:xfrm>
            <a:off x="4318000" y="1778000"/>
            <a:ext cx="7112000" cy="2349500"/>
          </a:xfrm>
          <a:prstGeom prst="roundRect">
            <a:avLst>
              <a:gd name="adj" fmla="val 4324"/>
            </a:avLst>
          </a:prstGeom>
          <a:solidFill>
            <a:srgbClr val="1F2937">
              <a:alpha val="85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4572000" y="1968500"/>
            <a:ext cx="660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4D399"/>
                </a:solidFill>
                <a:latin typeface="Noto Sans SC"/>
                <a:ea typeface="Noto Sans SC"/>
                <a:cs typeface="Noto Sans SC"/>
                <a:sym typeface="Noto Sans SC"/>
              </a:rPr>
              <a:t>01 / 获取当前时间与格式化</a:t>
            </a:r>
            <a:endParaRPr lang="en-US" sz="1100"/>
          </a:p>
        </p:txBody>
      </p:sp>
      <p:sp>
        <p:nvSpPr>
          <p:cNvPr id="9" name="AutoShape 9"/>
          <p:cNvSpPr/>
          <p:nvPr/>
        </p:nvSpPr>
        <p:spPr>
          <a:xfrm>
            <a:off x="4572000" y="24130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FFFFFF"/>
                </a:solidFill>
                <a:latin typeface="Noto Sans SC"/>
                <a:ea typeface="Noto Sans SC"/>
                <a:cs typeface="Noto Sans SC"/>
                <a:sym typeface="Noto Sans SC"/>
              </a:rPr>
              <a:t>datetime.now()：</a:t>
            </a:r>
            <a:r>
              <a:rPr lang="en-US" sz="1300" b="0" i="0" u="none" strike="noStrike">
                <a:solidFill>
                  <a:srgbClr val="E5E7EB"/>
                </a:solidFill>
                <a:latin typeface="Noto Sans SC"/>
                <a:ea typeface="Noto Sans SC"/>
                <a:cs typeface="Noto Sans SC"/>
                <a:sym typeface="Noto Sans SC"/>
              </a:rPr>
              <a:t>获取本地当前时间对象</a:t>
            </a:r>
            <a:endParaRPr lang="en-US" sz="1100"/>
          </a:p>
          <a:p>
            <a:pPr indent="0" algn="l">
              <a:lnSpc>
                <a:spcPct val="125000"/>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FFFFFF"/>
                </a:solidFill>
                <a:latin typeface="Noto Sans SC"/>
                <a:ea typeface="Noto Sans SC"/>
                <a:cs typeface="Noto Sans SC"/>
                <a:sym typeface="Noto Sans SC"/>
              </a:rPr>
              <a:t>strftime(format)：</a:t>
            </a:r>
            <a:r>
              <a:rPr lang="en-US" sz="1300" b="0" i="0" u="none" strike="noStrike">
                <a:solidFill>
                  <a:srgbClr val="E5E7EB"/>
                </a:solidFill>
                <a:latin typeface="Noto Sans SC"/>
                <a:ea typeface="Noto Sans SC"/>
                <a:cs typeface="Noto Sans SC"/>
                <a:sym typeface="Noto Sans SC"/>
              </a:rPr>
              <a:t>将时间对象转换为特定格式的字符串，如 %Y-%m-%d %H:%M:%S</a:t>
            </a:r>
          </a:p>
        </p:txBody>
      </p:sp>
      <p:sp>
        <p:nvSpPr>
          <p:cNvPr id="10" name="AutoShape 10"/>
          <p:cNvSpPr/>
          <p:nvPr/>
        </p:nvSpPr>
        <p:spPr>
          <a:xfrm>
            <a:off x="7747000" y="2413000"/>
            <a:ext cx="3429000" cy="1460500"/>
          </a:xfrm>
          <a:prstGeom prst="roundRect">
            <a:avLst>
              <a:gd name="adj" fmla="val 5217"/>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7874000" y="2514600"/>
            <a:ext cx="3175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a:solidFill>
                  <a:srgbClr val="C084FC"/>
                </a:solidFill>
                <a:latin typeface="Roboto Mono"/>
                <a:ea typeface="Roboto Mono"/>
                <a:cs typeface="Roboto Mono"/>
                <a:sym typeface="Roboto Mono"/>
              </a:rPr>
              <a:t>from datetime import datetime</a:t>
            </a:r>
            <a:endParaRPr lang="en-US" sz="1100"/>
          </a:p>
          <a:p>
            <a:pPr indent="0" algn="l">
              <a:lnSpc>
                <a:spcPct val="100000"/>
              </a:lnSpc>
            </a:pPr>
            <a:r>
              <a:rPr lang="en-US" sz="1100" b="0" i="0" u="none" strike="noStrike">
                <a:solidFill>
                  <a:srgbClr val="E5E7EB"/>
                </a:solidFill>
                <a:latin typeface="Roboto Mono"/>
                <a:ea typeface="Roboto Mono"/>
                <a:cs typeface="Roboto Mono"/>
                <a:sym typeface="Roboto Mono"/>
              </a:rPr>
              <a:t>now = datetime.now()</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E5E7EB"/>
                </a:solidFill>
                <a:latin typeface="Roboto Mono"/>
                <a:ea typeface="Roboto Mono"/>
                <a:cs typeface="Roboto Mono"/>
                <a:sym typeface="Roboto Mono"/>
              </a:rPr>
              <a:t>fmt = now.strftime('%Y-%m-%d %H:%M:%S')</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E5E7EB"/>
                </a:solidFill>
                <a:latin typeface="Roboto Mono"/>
                <a:ea typeface="Roboto Mono"/>
                <a:cs typeface="Roboto Mono"/>
                <a:sym typeface="Roboto Mono"/>
              </a:rPr>
              <a:t>print(fmt) # 2026-03-10 15:30:45</a:t>
            </a:r>
          </a:p>
        </p:txBody>
      </p:sp>
      <p:sp>
        <p:nvSpPr>
          <p:cNvPr id="12" name="AutoShape 12"/>
          <p:cNvSpPr/>
          <p:nvPr/>
        </p:nvSpPr>
        <p:spPr>
          <a:xfrm>
            <a:off x="4318000" y="4318000"/>
            <a:ext cx="7112000" cy="2349500"/>
          </a:xfrm>
          <a:prstGeom prst="roundRect">
            <a:avLst>
              <a:gd name="adj" fmla="val 4324"/>
            </a:avLst>
          </a:prstGeom>
          <a:solidFill>
            <a:srgbClr val="1F2937">
              <a:alpha val="85000"/>
            </a:srgbClr>
          </a:solidFill>
          <a:ln w="12700" cap="flat" cmpd="sng">
            <a:solidFill>
              <a:srgbClr val="34D399">
                <a:alpha val="30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4572000" y="4508500"/>
            <a:ext cx="660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4D399"/>
                </a:solidFill>
                <a:latin typeface="Noto Sans SC"/>
                <a:ea typeface="Noto Sans SC"/>
                <a:cs typeface="Noto Sans SC"/>
                <a:sym typeface="Noto Sans SC"/>
              </a:rPr>
              <a:t>02 / 计算时间差 (Timedelta)</a:t>
            </a:r>
            <a:endParaRPr lang="en-US" sz="1100"/>
          </a:p>
        </p:txBody>
      </p:sp>
      <p:sp>
        <p:nvSpPr>
          <p:cNvPr id="14" name="AutoShape 14"/>
          <p:cNvSpPr/>
          <p:nvPr/>
        </p:nvSpPr>
        <p:spPr>
          <a:xfrm>
            <a:off x="4572000" y="50165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FFFFFF"/>
                </a:solidFill>
                <a:latin typeface="Noto Sans SC"/>
                <a:ea typeface="Noto Sans SC"/>
                <a:cs typeface="Noto Sans SC"/>
                <a:sym typeface="Noto Sans SC"/>
              </a:rPr>
              <a:t>timedelta：</a:t>
            </a:r>
            <a:r>
              <a:rPr lang="en-US" sz="1300" b="0" i="0" u="none" strike="noStrike">
                <a:solidFill>
                  <a:srgbClr val="E5E7EB"/>
                </a:solidFill>
                <a:latin typeface="Noto Sans SC"/>
                <a:ea typeface="Noto Sans SC"/>
                <a:cs typeface="Noto Sans SC"/>
                <a:sym typeface="Noto Sans SC"/>
              </a:rPr>
              <a:t>表示两个日期或时间之间的间隔</a:t>
            </a:r>
            <a:endParaRPr lang="en-US" sz="1100"/>
          </a:p>
          <a:p>
            <a:pPr indent="0" algn="l">
              <a:lnSpc>
                <a:spcPct val="125000"/>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FFFFFF"/>
                </a:solidFill>
                <a:latin typeface="Noto Sans SC"/>
                <a:ea typeface="Noto Sans SC"/>
                <a:cs typeface="Noto Sans SC"/>
                <a:sym typeface="Noto Sans SC"/>
              </a:rPr>
              <a:t>时间运算：</a:t>
            </a:r>
            <a:r>
              <a:rPr lang="en-US" sz="1300" b="0" i="0" u="none" strike="noStrike">
                <a:solidFill>
                  <a:srgbClr val="E5E7EB"/>
                </a:solidFill>
                <a:latin typeface="Noto Sans SC"/>
                <a:ea typeface="Noto Sans SC"/>
                <a:cs typeface="Noto Sans SC"/>
                <a:sym typeface="Noto Sans SC"/>
              </a:rPr>
              <a:t>直接对时间对象进行加减运算，自动生成新的时间对象</a:t>
            </a:r>
          </a:p>
        </p:txBody>
      </p:sp>
      <p:sp>
        <p:nvSpPr>
          <p:cNvPr id="15" name="AutoShape 15"/>
          <p:cNvSpPr/>
          <p:nvPr/>
        </p:nvSpPr>
        <p:spPr>
          <a:xfrm>
            <a:off x="7747000" y="4953000"/>
            <a:ext cx="3429000" cy="1460500"/>
          </a:xfrm>
          <a:prstGeom prst="roundRect">
            <a:avLst>
              <a:gd name="adj" fmla="val 5217"/>
            </a:avLst>
          </a:prstGeom>
          <a:solidFill>
            <a:srgbClr val="111827">
              <a:alpha val="10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7874000" y="5054600"/>
            <a:ext cx="3175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100" b="0" i="0" u="none" strike="noStrike">
                <a:solidFill>
                  <a:srgbClr val="C084FC"/>
                </a:solidFill>
                <a:latin typeface="Roboto Mono"/>
                <a:ea typeface="Roboto Mono"/>
                <a:cs typeface="Roboto Mono"/>
                <a:sym typeface="Roboto Mono"/>
              </a:rPr>
              <a:t>from datetime import datetime, timedelta</a:t>
            </a:r>
            <a:endParaRPr lang="en-US" sz="1100"/>
          </a:p>
          <a:p>
            <a:pPr indent="0" algn="l">
              <a:lnSpc>
                <a:spcPct val="100000"/>
              </a:lnSpc>
            </a:pPr>
            <a:r>
              <a:rPr lang="en-US" sz="1100" b="0" i="0" u="none" strike="noStrike">
                <a:solidFill>
                  <a:srgbClr val="E5E7EB"/>
                </a:solidFill>
                <a:latin typeface="Roboto Mono"/>
                <a:ea typeface="Roboto Mono"/>
                <a:cs typeface="Roboto Mono"/>
                <a:sym typeface="Roboto Mono"/>
              </a:rPr>
              <a:t>today = datetime.now()</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E5E7EB"/>
                </a:solidFill>
                <a:latin typeface="Roboto Mono"/>
                <a:ea typeface="Roboto Mono"/>
                <a:cs typeface="Roboto Mono"/>
                <a:sym typeface="Roboto Mono"/>
              </a:rPr>
              <a:t>tomorrow = today + timedelta(days=1)</a:t>
            </a:r>
            <a:r>
              <a:rPr lang="en-US" sz="1100" b="0" i="0" u="none" strike="noStrike">
                <a:solidFill>
                  <a:srgbClr val="1F2329"/>
                </a:solidFill>
                <a:latin typeface="Roboto Mono"/>
                <a:ea typeface="Roboto Mono"/>
                <a:cs typeface="Roboto Mono"/>
                <a:sym typeface="Roboto Mono"/>
              </a:rPr>
              <a:t/>
            </a:r>
            <a:br>
              <a:rPr lang="en-US" sz="1100" b="0" i="0" u="none" strike="noStrike">
                <a:solidFill>
                  <a:srgbClr val="1F2329"/>
                </a:solidFill>
                <a:latin typeface="Roboto Mono"/>
                <a:ea typeface="Roboto Mono"/>
                <a:cs typeface="Roboto Mono"/>
                <a:sym typeface="Roboto Mono"/>
              </a:rPr>
            </a:br>
            <a:r>
              <a:rPr lang="en-US" sz="1100" b="0" i="0" u="none" strike="noStrike">
                <a:solidFill>
                  <a:srgbClr val="E5E7EB"/>
                </a:solidFill>
                <a:latin typeface="Roboto Mono"/>
                <a:ea typeface="Roboto Mono"/>
                <a:cs typeface="Roboto Mono"/>
                <a:sym typeface="Roboto Mono"/>
              </a:rPr>
              <a:t>print("明天:", tomorrow.strftime('%Y-%m-%d'))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34D399"/>
                </a:solidFill>
                <a:latin typeface="Noto Sans SC"/>
                <a:ea typeface="Noto Sans SC"/>
                <a:cs typeface="Noto Sans SC"/>
                <a:sym typeface="Noto Sans SC"/>
              </a:rPr>
              <a:t>4.3</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正则表达式基础</a:t>
            </a:r>
            <a:endParaRPr lang="en-US" sz="1100"/>
          </a:p>
        </p:txBody>
      </p:sp>
      <p:sp>
        <p:nvSpPr>
          <p:cNvPr id="5" name="AutoShape 5"/>
          <p:cNvSpPr/>
          <p:nvPr/>
        </p:nvSpPr>
        <p:spPr>
          <a:xfrm>
            <a:off x="1016000" y="4445000"/>
            <a:ext cx="1016000" cy="76200"/>
          </a:xfrm>
          <a:prstGeom prst="roundRect">
            <a:avLst>
              <a:gd name="adj" fmla="val 0"/>
            </a:avLst>
          </a:prstGeom>
          <a:solidFill>
            <a:srgbClr val="34D399">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5080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E5E7EB">
                    <a:alpha val="74902"/>
                  </a:srgbClr>
                </a:solidFill>
                <a:latin typeface="Noto Sans SC"/>
                <a:ea typeface="Noto Sans SC"/>
                <a:cs typeface="Noto Sans SC"/>
                <a:sym typeface="Noto Sans SC"/>
              </a:rPr>
              <a:t>THE SWISS ARMY KNIFE FOR TEXT PROCESSING</a:t>
            </a:r>
            <a:endParaRPr lang="en-US" sz="11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模式匹配与文本处理</a:t>
            </a:r>
            <a:r>
              <a:rPr lang="en-US" sz="2400" b="0" i="0" u="none" strike="noStrike">
                <a:solidFill>
                  <a:srgbClr val="9CA3AF"/>
                </a:solidFill>
                <a:latin typeface="Noto Sans SC"/>
                <a:ea typeface="Noto Sans SC"/>
                <a:cs typeface="Noto Sans SC"/>
                <a:sym typeface="Noto Sans SC"/>
              </a:rPr>
              <a:t>| 使用 re 模块</a:t>
            </a:r>
            <a:endParaRPr lang="en-US" sz="1100"/>
          </a:p>
        </p:txBody>
      </p:sp>
      <p:sp>
        <p:nvSpPr>
          <p:cNvPr id="4" name="AutoShape 4"/>
          <p:cNvSpPr/>
          <p:nvPr/>
        </p:nvSpPr>
        <p:spPr>
          <a:xfrm>
            <a:off x="762000" y="1778000"/>
            <a:ext cx="3302000" cy="4318000"/>
          </a:xfrm>
          <a:prstGeom prst="roundRect">
            <a:avLst>
              <a:gd name="adj" fmla="val 3076"/>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032000"/>
            <a:ext cx="304800" cy="304800"/>
          </a:xfrm>
          <a:prstGeom prst="rect">
            <a:avLst/>
          </a:prstGeom>
        </p:spPr>
      </p:pic>
      <p:sp>
        <p:nvSpPr>
          <p:cNvPr id="6" name="AutoShape 6"/>
          <p:cNvSpPr/>
          <p:nvPr/>
        </p:nvSpPr>
        <p:spPr>
          <a:xfrm>
            <a:off x="1460500" y="20066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D399"/>
                </a:solidFill>
                <a:latin typeface="Noto Sans SC"/>
                <a:ea typeface="Noto Sans SC"/>
                <a:cs typeface="Noto Sans SC"/>
                <a:sym typeface="Noto Sans SC"/>
              </a:rPr>
              <a:t>核心方法</a:t>
            </a:r>
            <a:endParaRPr lang="en-US" sz="1100"/>
          </a:p>
        </p:txBody>
      </p:sp>
      <p:sp>
        <p:nvSpPr>
          <p:cNvPr id="7" name="AutoShape 7"/>
          <p:cNvSpPr/>
          <p:nvPr/>
        </p:nvSpPr>
        <p:spPr>
          <a:xfrm>
            <a:off x="1016000" y="2794000"/>
            <a:ext cx="2794000" cy="2921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400" b="1" i="0" u="none" strike="noStrike">
                <a:solidFill>
                  <a:srgbClr val="FFFFFF"/>
                </a:solidFill>
                <a:latin typeface="Noto Sans SC"/>
                <a:ea typeface="Noto Sans SC"/>
                <a:cs typeface="Noto Sans SC"/>
                <a:sym typeface="Noto Sans SC"/>
              </a:rPr>
              <a:t>re.match(pattern, s)</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从字符串的起始位置匹配模式，若开头不匹配则返回 None。</a:t>
            </a:r>
            <a:endParaRPr lang="en-US" sz="1100"/>
          </a:p>
          <a:p>
            <a:pPr indent="0" algn="l">
              <a:lnSpc>
                <a:spcPct val="133333"/>
              </a:lnSpc>
            </a:pPr>
            <a:r>
              <a:rPr lang="en-US" sz="1400" b="1" i="0" u="none" strike="noStrike">
                <a:solidFill>
                  <a:srgbClr val="FFFFFF"/>
                </a:solidFill>
                <a:latin typeface="Noto Sans SC"/>
                <a:ea typeface="Noto Sans SC"/>
                <a:cs typeface="Noto Sans SC"/>
                <a:sym typeface="Noto Sans SC"/>
              </a:rPr>
              <a:t>re.search(pattern, s)</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扫描整个字符串并返回第一个成功的匹配对象。</a:t>
            </a:r>
          </a:p>
          <a:p>
            <a:pPr indent="0" algn="l">
              <a:lnSpc>
                <a:spcPct val="133333"/>
              </a:lnSpc>
            </a:pPr>
            <a:r>
              <a:rPr lang="en-US" sz="1400" b="1" i="0" u="none" strike="noStrike">
                <a:solidFill>
                  <a:srgbClr val="FFFFFF"/>
                </a:solidFill>
                <a:latin typeface="Noto Sans SC"/>
                <a:ea typeface="Noto Sans SC"/>
                <a:cs typeface="Noto Sans SC"/>
                <a:sym typeface="Noto Sans SC"/>
              </a:rPr>
              <a:t>re.findall(pattern, s)</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查找字符串中所有匹配的子串，并以列表形式返回。</a:t>
            </a:r>
          </a:p>
          <a:p>
            <a:pPr indent="0" algn="l">
              <a:lnSpc>
                <a:spcPct val="133333"/>
              </a:lnSpc>
            </a:pPr>
            <a:r>
              <a:rPr lang="en-US" sz="1400" b="1" i="0" u="none" strike="noStrike">
                <a:solidFill>
                  <a:srgbClr val="FFFFFF"/>
                </a:solidFill>
                <a:latin typeface="Noto Sans SC"/>
                <a:ea typeface="Noto Sans SC"/>
                <a:cs typeface="Noto Sans SC"/>
                <a:sym typeface="Noto Sans SC"/>
              </a:rPr>
              <a:t>re.sub(pattern, repl, s)</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替换字符串中所有匹配的内容，并返回新字符串。</a:t>
            </a:r>
          </a:p>
        </p:txBody>
      </p:sp>
      <p:sp>
        <p:nvSpPr>
          <p:cNvPr id="8" name="AutoShape 8"/>
          <p:cNvSpPr/>
          <p:nvPr/>
        </p:nvSpPr>
        <p:spPr>
          <a:xfrm>
            <a:off x="4445000" y="1778000"/>
            <a:ext cx="3302000" cy="4318000"/>
          </a:xfrm>
          <a:prstGeom prst="roundRect">
            <a:avLst>
              <a:gd name="adj" fmla="val 3076"/>
            </a:avLst>
          </a:prstGeom>
          <a:solidFill>
            <a:srgbClr val="1E293B">
              <a:alpha val="90000"/>
            </a:srgbClr>
          </a:solidFill>
          <a:ln w="12700" cap="flat" cmpd="sng">
            <a:solidFill>
              <a:srgbClr val="34D399">
                <a:alpha val="4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2032000"/>
            <a:ext cx="304800" cy="304800"/>
          </a:xfrm>
          <a:prstGeom prst="rect">
            <a:avLst/>
          </a:prstGeom>
        </p:spPr>
      </p:pic>
      <p:sp>
        <p:nvSpPr>
          <p:cNvPr id="10" name="AutoShape 10"/>
          <p:cNvSpPr/>
          <p:nvPr/>
        </p:nvSpPr>
        <p:spPr>
          <a:xfrm>
            <a:off x="5143500" y="20066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D399"/>
                </a:solidFill>
                <a:latin typeface="Noto Sans SC"/>
                <a:ea typeface="Noto Sans SC"/>
                <a:cs typeface="Noto Sans SC"/>
                <a:sym typeface="Noto Sans SC"/>
              </a:rPr>
              <a:t>常用元字符</a:t>
            </a:r>
            <a:endParaRPr lang="en-US" sz="1100"/>
          </a:p>
        </p:txBody>
      </p:sp>
      <p:sp>
        <p:nvSpPr>
          <p:cNvPr id="11" name="AutoShape 11"/>
          <p:cNvSpPr/>
          <p:nvPr/>
        </p:nvSpPr>
        <p:spPr>
          <a:xfrm>
            <a:off x="4699000" y="2794000"/>
            <a:ext cx="2794000" cy="2921000"/>
          </a:xfrm>
          <a:prstGeom prst="rect">
            <a:avLst/>
          </a:prstGeom>
          <a:noFill/>
          <a:ln w="12700" cap="flat" cmpd="sng">
            <a:noFill/>
            <a:prstDash val="solid"/>
            <a:round/>
          </a:ln>
        </p:spPr>
        <p:txBody>
          <a:bodyPr vert="horz" wrap="square" lIns="0" tIns="0" rIns="0" bIns="0" rtlCol="0" anchor="ctr" anchorCtr="0"/>
          <a:lstStyle/>
          <a:p>
            <a:pPr indent="0" algn="l">
              <a:lnSpc>
                <a:spcPct val="141666"/>
              </a:lnSpc>
              <a:defRPr/>
            </a:pPr>
            <a:r>
              <a:rPr lang="en-US" sz="1500" b="1" i="0" u="none" strike="noStrike">
                <a:solidFill>
                  <a:srgbClr val="FBBF24"/>
                </a:solidFill>
                <a:latin typeface="Noto Sans SC"/>
                <a:ea typeface="Noto Sans SC"/>
                <a:cs typeface="Noto Sans SC"/>
                <a:sym typeface="Noto Sans SC"/>
              </a:rPr>
              <a:t>.</a:t>
            </a:r>
            <a:r>
              <a:rPr lang="en-US" sz="1300" b="0" i="0" u="none" strike="noStrike">
                <a:solidFill>
                  <a:srgbClr val="E5E7EB"/>
                </a:solidFill>
                <a:latin typeface="Noto Sans SC"/>
                <a:ea typeface="Noto Sans SC"/>
                <a:cs typeface="Noto Sans SC"/>
                <a:sym typeface="Noto Sans SC"/>
              </a:rPr>
              <a:t>匹配除换行符外的任意单个字符</a:t>
            </a:r>
            <a:endParaRPr lang="en-US" sz="1100"/>
          </a:p>
          <a:p>
            <a:pPr indent="0" algn="l">
              <a:lnSpc>
                <a:spcPct val="141666"/>
              </a:lnSpc>
            </a:pPr>
            <a:r>
              <a:rPr lang="en-US" sz="1300" b="0" i="0" u="none" strike="noStrike">
                <a:solidFill>
                  <a:srgbClr val="E5E7EB"/>
                </a:solidFill>
                <a:latin typeface="Noto Sans SC"/>
                <a:ea typeface="Noto Sans SC"/>
                <a:cs typeface="Noto Sans SC"/>
                <a:sym typeface="Noto Sans SC"/>
              </a:rPr>
              <a:t>匹配前面的子表达式零次或多次</a:t>
            </a:r>
          </a:p>
          <a:p>
            <a:pPr indent="0" algn="l">
              <a:lnSpc>
                <a:spcPct val="141666"/>
              </a:lnSpc>
            </a:pPr>
            <a:r>
              <a:rPr lang="en-US" sz="1500" b="1" i="0" u="none" strike="noStrike">
                <a:solidFill>
                  <a:srgbClr val="FBBF24"/>
                </a:solidFill>
                <a:latin typeface="Noto Sans SC"/>
                <a:ea typeface="Noto Sans SC"/>
                <a:cs typeface="Noto Sans SC"/>
                <a:sym typeface="Noto Sans SC"/>
              </a:rPr>
              <a:t>+</a:t>
            </a:r>
            <a:r>
              <a:rPr lang="en-US" sz="1300" b="0" i="0" u="none" strike="noStrike">
                <a:solidFill>
                  <a:srgbClr val="E5E7EB"/>
                </a:solidFill>
                <a:latin typeface="Noto Sans SC"/>
                <a:ea typeface="Noto Sans SC"/>
                <a:cs typeface="Noto Sans SC"/>
                <a:sym typeface="Noto Sans SC"/>
              </a:rPr>
              <a:t>匹配前面的子表达式一次或多次</a:t>
            </a:r>
          </a:p>
          <a:p>
            <a:pPr indent="0" algn="l">
              <a:lnSpc>
                <a:spcPct val="141666"/>
              </a:lnSpc>
            </a:pPr>
            <a:r>
              <a:rPr lang="en-US" sz="1500" b="1" i="0" u="none" strike="noStrike">
                <a:solidFill>
                  <a:srgbClr val="60A5FA"/>
                </a:solidFill>
                <a:latin typeface="Noto Sans SC"/>
                <a:ea typeface="Noto Sans SC"/>
                <a:cs typeface="Noto Sans SC"/>
                <a:sym typeface="Noto Sans SC"/>
              </a:rPr>
              <a:t>\d</a:t>
            </a:r>
            <a:r>
              <a:rPr lang="en-US" sz="1300" b="0" i="0" u="none" strike="noStrike">
                <a:solidFill>
                  <a:srgbClr val="E5E7EB"/>
                </a:solidFill>
                <a:latin typeface="Noto Sans SC"/>
                <a:ea typeface="Noto Sans SC"/>
                <a:cs typeface="Noto Sans SC"/>
                <a:sym typeface="Noto Sans SC"/>
              </a:rPr>
              <a:t>匹配一个数字字符 (0-9)</a:t>
            </a:r>
          </a:p>
          <a:p>
            <a:pPr indent="0" algn="l">
              <a:lnSpc>
                <a:spcPct val="141666"/>
              </a:lnSpc>
            </a:pPr>
            <a:r>
              <a:rPr lang="en-US" sz="1500" b="1" i="0" u="none" strike="noStrike">
                <a:solidFill>
                  <a:srgbClr val="60A5FA"/>
                </a:solidFill>
                <a:latin typeface="Noto Sans SC"/>
                <a:ea typeface="Noto Sans SC"/>
                <a:cs typeface="Noto Sans SC"/>
                <a:sym typeface="Noto Sans SC"/>
              </a:rPr>
              <a:t>\w</a:t>
            </a:r>
            <a:r>
              <a:rPr lang="en-US" sz="1300" b="0" i="0" u="none" strike="noStrike">
                <a:solidFill>
                  <a:srgbClr val="E5E7EB"/>
                </a:solidFill>
                <a:latin typeface="Noto Sans SC"/>
                <a:ea typeface="Noto Sans SC"/>
                <a:cs typeface="Noto Sans SC"/>
                <a:sym typeface="Noto Sans SC"/>
              </a:rPr>
              <a:t>匹配字母、数字或下划线 (a-z, A-Z, 0-9, _)</a:t>
            </a:r>
          </a:p>
        </p:txBody>
      </p:sp>
      <p:sp>
        <p:nvSpPr>
          <p:cNvPr id="12" name="AutoShape 12"/>
          <p:cNvSpPr/>
          <p:nvPr/>
        </p:nvSpPr>
        <p:spPr>
          <a:xfrm>
            <a:off x="8128000" y="1778000"/>
            <a:ext cx="3302000" cy="4318000"/>
          </a:xfrm>
          <a:prstGeom prst="roundRect">
            <a:avLst>
              <a:gd name="adj" fmla="val 3076"/>
            </a:avLst>
          </a:prstGeom>
          <a:solidFill>
            <a:srgbClr val="111827">
              <a:alpha val="95000"/>
            </a:srgbClr>
          </a:solidFill>
          <a:ln w="12700" cap="flat" cmpd="sng">
            <a:solidFill>
              <a:srgbClr val="4B5563">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2032000"/>
            <a:ext cx="304800" cy="304800"/>
          </a:xfrm>
          <a:prstGeom prst="rect">
            <a:avLst/>
          </a:prstGeom>
        </p:spPr>
      </p:pic>
      <p:sp>
        <p:nvSpPr>
          <p:cNvPr id="14" name="AutoShape 14"/>
          <p:cNvSpPr/>
          <p:nvPr/>
        </p:nvSpPr>
        <p:spPr>
          <a:xfrm>
            <a:off x="8826500" y="20066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4D399"/>
                </a:solidFill>
                <a:latin typeface="Noto Sans SC"/>
                <a:ea typeface="Noto Sans SC"/>
                <a:cs typeface="Noto Sans SC"/>
                <a:sym typeface="Noto Sans SC"/>
              </a:rPr>
              <a:t>实战：匹配邮箱</a:t>
            </a:r>
            <a:endParaRPr lang="en-US" sz="1100"/>
          </a:p>
        </p:txBody>
      </p:sp>
      <p:sp>
        <p:nvSpPr>
          <p:cNvPr id="15" name="AutoShape 15"/>
          <p:cNvSpPr/>
          <p:nvPr/>
        </p:nvSpPr>
        <p:spPr>
          <a:xfrm>
            <a:off x="8318500" y="2794000"/>
            <a:ext cx="2921000" cy="2921000"/>
          </a:xfrm>
          <a:prstGeom prst="roundRect">
            <a:avLst>
              <a:gd name="adj" fmla="val 1739"/>
            </a:avLst>
          </a:prstGeom>
          <a:solidFill>
            <a:srgbClr val="1F2937">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8445500" y="2984500"/>
            <a:ext cx="2667000" cy="254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a:solidFill>
                  <a:srgbClr val="C084FC"/>
                </a:solidFill>
                <a:latin typeface="Noto Sans SC"/>
                <a:ea typeface="Noto Sans SC"/>
                <a:cs typeface="Noto Sans SC"/>
                <a:sym typeface="Noto Sans SC"/>
              </a:rPr>
              <a:t>import</a:t>
            </a:r>
            <a:r>
              <a:rPr lang="en-US" sz="1100" b="0" i="0" u="none" strike="noStrike">
                <a:solidFill>
                  <a:srgbClr val="D1D5DB"/>
                </a:solidFill>
                <a:latin typeface="Noto Sans SC"/>
                <a:ea typeface="Noto Sans SC"/>
                <a:cs typeface="Noto Sans SC"/>
                <a:sym typeface="Noto Sans SC"/>
              </a:rPr>
              <a:t>re</a:t>
            </a:r>
            <a:endParaRPr lang="en-US" sz="1100"/>
          </a:p>
          <a:p>
            <a:pPr indent="0" algn="l">
              <a:lnSpc>
                <a:spcPct val="108333"/>
              </a:lnSpc>
            </a:pPr>
            <a:r>
              <a:rPr lang="en-US" sz="1100" b="0" i="0" u="none" strike="noStrike">
                <a:solidFill>
                  <a:srgbClr val="D1D5DB"/>
                </a:solidFill>
                <a:latin typeface="Noto Sans SC"/>
                <a:ea typeface="Noto Sans SC"/>
                <a:cs typeface="Noto Sans SC"/>
                <a:sym typeface="Noto Sans SC"/>
              </a:rPr>
              <a:t>pattern =</a:t>
            </a:r>
            <a:r>
              <a:rPr lang="en-US" sz="1100" b="0" i="0" u="none" strike="noStrike">
                <a:solidFill>
                  <a:srgbClr val="A7F3D0"/>
                </a:solidFill>
                <a:latin typeface="Noto Sans SC"/>
                <a:ea typeface="Noto Sans SC"/>
                <a:cs typeface="Noto Sans SC"/>
                <a:sym typeface="Noto Sans SC"/>
              </a:rPr>
              <a:t>r'[\w\.-]+@[\w\.-]+\.\w+'</a:t>
            </a:r>
          </a:p>
          <a:p>
            <a:pPr indent="0" algn="l">
              <a:lnSpc>
                <a:spcPct val="108333"/>
              </a:lnSpc>
            </a:pPr>
            <a:r>
              <a:rPr lang="en-US" sz="1100" b="0" i="0" u="none" strike="noStrike">
                <a:solidFill>
                  <a:srgbClr val="D1D5DB"/>
                </a:solidFill>
                <a:latin typeface="Noto Sans SC"/>
                <a:ea typeface="Noto Sans SC"/>
                <a:cs typeface="Noto Sans SC"/>
                <a:sym typeface="Noto Sans SC"/>
              </a:rPr>
              <a:t>text =</a:t>
            </a:r>
            <a:r>
              <a:rPr lang="en-US" sz="1100" b="0" i="0" u="none" strike="noStrike">
                <a:solidFill>
                  <a:srgbClr val="A7F3D0"/>
                </a:solidFill>
                <a:latin typeface="Noto Sans SC"/>
                <a:ea typeface="Noto Sans SC"/>
                <a:cs typeface="Noto Sans SC"/>
                <a:sym typeface="Noto Sans SC"/>
              </a:rPr>
              <a:t>"联系邮箱：support@example.com"</a:t>
            </a:r>
          </a:p>
          <a:p>
            <a:pPr indent="0" algn="l">
              <a:lnSpc>
                <a:spcPct val="108333"/>
              </a:lnSpc>
            </a:pPr>
            <a:r>
              <a:rPr lang="en-US" sz="1100" b="0" i="0" u="none" strike="noStrike">
                <a:solidFill>
                  <a:srgbClr val="D1D5DB"/>
                </a:solidFill>
                <a:latin typeface="Noto Sans SC"/>
                <a:ea typeface="Noto Sans SC"/>
                <a:cs typeface="Noto Sans SC"/>
                <a:sym typeface="Noto Sans SC"/>
              </a:rPr>
              <a:t>match =</a:t>
            </a:r>
            <a:r>
              <a:rPr lang="en-US" sz="1100" b="0" i="0" u="none" strike="noStrike">
                <a:solidFill>
                  <a:srgbClr val="60A5FA"/>
                </a:solidFill>
                <a:latin typeface="Noto Sans SC"/>
                <a:ea typeface="Noto Sans SC"/>
                <a:cs typeface="Noto Sans SC"/>
                <a:sym typeface="Noto Sans SC"/>
              </a:rPr>
              <a:t>re.search</a:t>
            </a:r>
            <a:r>
              <a:rPr lang="en-US" sz="1100" b="0" i="0" u="none" strike="noStrike">
                <a:solidFill>
                  <a:srgbClr val="D1D5DB"/>
                </a:solidFill>
                <a:latin typeface="Noto Sans SC"/>
                <a:ea typeface="Noto Sans SC"/>
                <a:cs typeface="Noto Sans SC"/>
                <a:sym typeface="Noto Sans SC"/>
              </a:rPr>
              <a:t>(pattern, text)</a:t>
            </a:r>
          </a:p>
          <a:p>
            <a:pPr indent="0" algn="l">
              <a:lnSpc>
                <a:spcPct val="108333"/>
              </a:lnSpc>
            </a:pPr>
            <a:r>
              <a:rPr lang="en-US" sz="1100" b="0" i="0" u="none" strike="noStrike">
                <a:solidFill>
                  <a:srgbClr val="6B7280"/>
                </a:solidFill>
                <a:latin typeface="Noto Sans SC"/>
                <a:ea typeface="Noto Sans SC"/>
                <a:cs typeface="Noto Sans SC"/>
                <a:sym typeface="Noto Sans SC"/>
              </a:rPr>
              <a:t># 输出：找到邮箱: support@example.com</a:t>
            </a:r>
          </a:p>
          <a:p>
            <a:pPr indent="0" algn="l">
              <a:lnSpc>
                <a:spcPct val="108333"/>
              </a:lnSpc>
            </a:pPr>
            <a:r>
              <a:rPr lang="en-US" sz="1100" b="0" i="0" u="none" strike="noStrike">
                <a:solidFill>
                  <a:srgbClr val="C084FC"/>
                </a:solidFill>
                <a:latin typeface="Noto Sans SC"/>
                <a:ea typeface="Noto Sans SC"/>
                <a:cs typeface="Noto Sans SC"/>
                <a:sym typeface="Noto Sans SC"/>
              </a:rPr>
              <a:t>if</a:t>
            </a:r>
            <a:r>
              <a:rPr lang="en-US" sz="1100" b="0" i="0" u="none" strike="noStrike">
                <a:solidFill>
                  <a:srgbClr val="D1D5DB"/>
                </a:solidFill>
                <a:latin typeface="Noto Sans SC"/>
                <a:ea typeface="Noto Sans SC"/>
                <a:cs typeface="Noto Sans SC"/>
                <a:sym typeface="Noto Sans SC"/>
              </a:rPr>
              <a:t>match:</a:t>
            </a:r>
            <a:r>
              <a:rPr lang="en-US" sz="1100" b="0" i="0" u="none" strike="noStrike">
                <a:solidFill>
                  <a:srgbClr val="F87171"/>
                </a:solidFill>
                <a:latin typeface="Noto Sans SC"/>
                <a:ea typeface="Noto Sans SC"/>
                <a:cs typeface="Noto Sans SC"/>
                <a:sym typeface="Noto Sans SC"/>
              </a:rPr>
              <a:t>print</a:t>
            </a:r>
            <a:r>
              <a:rPr lang="en-US" sz="1100" b="0" i="0" u="none" strike="noStrike">
                <a:solidFill>
                  <a:srgbClr val="D1D5DB"/>
                </a:solidFill>
                <a:latin typeface="Noto Sans SC"/>
                <a:ea typeface="Noto Sans SC"/>
                <a:cs typeface="Noto Sans SC"/>
                <a:sym typeface="Noto Sans SC"/>
              </a:rPr>
              <a:t>("找到:", match.group())</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7418"/>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34D399"/>
                </a:solidFill>
                <a:latin typeface="Noto Sans SC"/>
                <a:ea typeface="Noto Sans SC"/>
                <a:cs typeface="Noto Sans SC"/>
                <a:sym typeface="Noto Sans SC"/>
              </a:rPr>
              <a:t>4.4</a:t>
            </a:r>
            <a:endParaRPr lang="en-US" sz="1100" dirty="0"/>
          </a:p>
        </p:txBody>
      </p:sp>
      <p:sp>
        <p:nvSpPr>
          <p:cNvPr id="4" name="AutoShape 4"/>
          <p:cNvSpPr/>
          <p:nvPr/>
        </p:nvSpPr>
        <p:spPr>
          <a:xfrm>
            <a:off x="1016000" y="3048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系统操作与命令执行</a:t>
            </a:r>
            <a:endParaRPr lang="en-US" sz="1100"/>
          </a:p>
        </p:txBody>
      </p:sp>
      <p:sp>
        <p:nvSpPr>
          <p:cNvPr id="5" name="AutoShape 5"/>
          <p:cNvSpPr/>
          <p:nvPr/>
        </p:nvSpPr>
        <p:spPr>
          <a:xfrm>
            <a:off x="1016000" y="4699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spc="200">
                <a:solidFill>
                  <a:srgbClr val="E5E7EB">
                    <a:alpha val="80000"/>
                  </a:srgbClr>
                </a:solidFill>
                <a:latin typeface="Noto Sans SC"/>
                <a:ea typeface="Noto Sans SC"/>
                <a:cs typeface="Noto Sans SC"/>
                <a:sym typeface="Noto Sans SC"/>
              </a:rPr>
              <a:t>SYSTEM OPERATIONS &amp; COMMAND EXECUTION</a:t>
            </a:r>
            <a:endParaRPr lang="en-US" sz="11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976</Words>
  <Application>Microsoft Office PowerPoint</Application>
  <PresentationFormat>宽屏</PresentationFormat>
  <Paragraphs>154</Paragraphs>
  <Slides>14</Slides>
  <Notes>14</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14</vt:i4>
      </vt:variant>
    </vt:vector>
  </HeadingPairs>
  <TitlesOfParts>
    <vt:vector size="21" baseType="lpstr">
      <vt:lpstr>Noto Sans SC</vt:lpstr>
      <vt:lpstr>Roboto Mono</vt:lpstr>
      <vt:lpstr>Source Code Pro</vt:lpstr>
      <vt:lpstr>Arial</vt:lpstr>
      <vt:lpstr>Consolas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modified xsi:type="dcterms:W3CDTF">2026-05-11T09:47:53Z</dcterms:modified>
</cp:coreProperties>
</file>