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大家好，欢迎来到第八章的学习。本章我们将通过一个完整的Web应用开发实战，学习如何使用Flask框架构建后端服务，并结合AI辅助编程，高效地完成从需求到代码实现的全过程。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64953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RESTful是一种非常流行的API设计风格。它的核心思想是将一切视为资源，并通过标准的HTTP方法对资源进行操作。遵循RESTful风格设计的接口，语义清晰，易于理解和使用。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这一页我们主要了解RESTful的三个关键点：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第一，它的定义：简单来说，它不是一个强制标准，而是一种架构风格，强调对资源的操作。比如我们要操作一个“用户”，那么这个用户就是一个资源。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第二，它的特点：最显著的是URL使用名词，比如“/users”，然后通过HTTP方法GET、POST、PUT、DELETE来表达增删改查的意图，这样的接口一看就懂。此外，无状态性让服务器端更容易扩展和维护。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第三，AI时代的新机遇：现在，我们完全可以利用AI来辅助生成这些接口。只需要描述清楚我们有什么资源，需要做什么，AI能快速帮我们生成一套符合规范的接口定义，极大地提高了开发效率。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16425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最后，我们进入第四部分：应用部署与接口联调。我们将学习如何将开发完成的应用部署到服务器，并进行联调测试。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13145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应用开发完成后，我们需要将其部署到服务器，主要分为开发和生产两个阶段。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首先，在开发阶段，我们推荐开启 debug 模式，这能让代码修改后自动重启，极大地提高调试效率。同时，为了解决本地服务无法被外部访问的问题，ngrok 是一个极佳的选择，它可以将本地服务临时映射到公网，方便移动端联调和客户演示。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其次，在生产环境，我们对稳定性和性能要求更高。这里推荐使用 Gunicorn 替代内置服务器，作为高性能的 WSGI 容器处理并发请求。同时，搭配 Supervisor 来管理应用进程，确保服务意外中断时能自动恢复，保障服务的持续在线。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最后，值得一提的是，我们可以利用 AI 的能力，通过简单的自然语言提示，快速生成符合规范的启动命令和配置文件，减少重复劳动，避免人为配置错误。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47507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本章我们学习了Web应用开发的全过程。从后端构建到前端交互，再到部署上线，我们体验了AI辅助编程带来的高效开发模式。希望大家通过练习，能够巩固所学知识，真正掌握Web开发的技能。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25211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本章的学习目标非常明确，我们将从后端开发、前后端交互、移动端适配和应用部署四个方面，全面掌握Web应用开发的核心技能。同时，我们将重点探索如何利用AI辅助编程来提升开发效率。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09161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将分为四个部分。首先，我们会学习如何使用Flask框架构建Web服务，包括路由配置和参数校验等核心基础。接着，我们将学习如何接入前端页面组件，结合Jinja模板和JavaScript实现完整的页面交互。然后，我们会探讨移动端接口的适配，重点掌握RESTful风格的API设计。最后，我们将学习应用的部署与联调，打通从本地开发到生产环境上线的全流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90150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首先，我们来学习第一部分：使用Flask框架构建Web服务。Flask是一个轻量级的Python Web框架，非常适合快速开发Web应用。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50120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Flask是一个轻量级的Python Web框架，它的核心思想是“微框架”，只提供核心功能，这让它非常灵活。在Flask开发中，我们主要通过“路由”机制来定义URL和后端处理函数之间的映射关系，这通常通过简洁的装饰器来完成。而利用现在的AI辅助编程工具，我们只需用自然语言描述功能，AI就能快速生成符合规范的代码，这能显著提升我们的开发效率，让我们从重复的编码工作中解放出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22114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在开发Web服务时，参数校验和统一响应封装是必不可少的两个环节。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首先，参数校验。它不仅仅是为了保证数据的有效性，更是为了安全。严格的校验能防止非法数据进入业务逻辑导致崩溃，或者注入恶意代码。它是Web服务健壮性的基石。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其次，统一响应结构。这是前后端协作的润滑剂。如果每个接口返回的格式都不一样，前端同学会非常崩溃。统一的code状态码、msg提示信息和data数据体，能极大提升协作效率。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最后，我们可以利用 AI 工具来加速这一过程。通过提供清晰的提示词，让 AI 直接生成通用的响应封装函数和基础的校验逻辑，把精力集中在更核心的业务开发上。右下角展示了一个基于 Python Flask 的极简实现代码，供大家参考。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38374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接下来，我们进入第二部分：接入前端页面组件。我们将学习如何使用HTML模板、CSS和JavaScript与后端Flask应用进行数据交互。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26162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实现动态页面，我们需要使用模板引擎。Flask默认使用Jinja2，它允许我们在HTML中嵌入动态内容。通过简单的语法，我们可以实现变量输出、循环和条件判断。这是连接后端数据与前端展示的关键技术。现在，我们甚至可以利用AI工具，直接生成符合Jinja规范的模板代码，加速开发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97823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现在我们进入第三部分：移动端接口适配。我们将学习如何设计符合RESTful风格的API，并掌握如何使用调试工具来验证我们的接口。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15822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jpeg"/><Relationship Id="rId7" Type="http://schemas.openxmlformats.org/officeDocument/2006/relationships/image" Target="../media/image3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37.svg"/><Relationship Id="rId10" Type="http://schemas.openxmlformats.org/officeDocument/2006/relationships/image" Target="../media/image20.svg"/><Relationship Id="rId4" Type="http://schemas.openxmlformats.org/officeDocument/2006/relationships/image" Target="../media/image21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eg"/><Relationship Id="rId7" Type="http://schemas.openxmlformats.org/officeDocument/2006/relationships/image" Target="../media/image44.sv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11" Type="http://schemas.openxmlformats.org/officeDocument/2006/relationships/image" Target="../media/image7.png"/><Relationship Id="rId5" Type="http://schemas.openxmlformats.org/officeDocument/2006/relationships/image" Target="../media/image42.svg"/><Relationship Id="rId10" Type="http://schemas.openxmlformats.org/officeDocument/2006/relationships/image" Target="../media/image27.jpeg"/><Relationship Id="rId4" Type="http://schemas.openxmlformats.org/officeDocument/2006/relationships/image" Target="../media/image24.png"/><Relationship Id="rId9" Type="http://schemas.openxmlformats.org/officeDocument/2006/relationships/image" Target="../media/image4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1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49.sv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sv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30.svg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762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72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第 8 章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2159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Web与App应用开发实战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3556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基于AI辅助编程的Flask框架应用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4953000"/>
            <a:ext cx="10160000" cy="1143000"/>
          </a:xfrm>
          <a:prstGeom prst="roundRect">
            <a:avLst>
              <a:gd name="adj" fmla="val 13333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397000" y="5207000"/>
            <a:ext cx="254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核心工具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9CA3AF"/>
                </a:solidFill>
                <a:latin typeface="Noto Sans SC"/>
                <a:ea typeface="Noto Sans SC"/>
                <a:cs typeface="Noto Sans SC"/>
                <a:sym typeface="Noto Sans SC"/>
              </a:rPr>
              <a:t>KEY TOOLS</a:t>
            </a:r>
          </a:p>
        </p:txBody>
      </p:sp>
      <p:sp>
        <p:nvSpPr>
          <p:cNvPr id="8" name="AutoShape 8"/>
          <p:cNvSpPr/>
          <p:nvPr/>
        </p:nvSpPr>
        <p:spPr>
          <a:xfrm>
            <a:off x="4191000" y="5270500"/>
            <a:ext cx="25400" cy="508000"/>
          </a:xfrm>
          <a:prstGeom prst="roundRect">
            <a:avLst>
              <a:gd name="adj" fmla="val 0"/>
            </a:avLst>
          </a:prstGeom>
          <a:solidFill>
            <a:srgbClr val="D1D5D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572000" y="5232400"/>
            <a:ext cx="622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Python · Flask · Cursor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RESTful风格的接口设计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841500"/>
            <a:ext cx="4064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 RESTful？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一种用于设计网络应用的软件架构风格，其核心在于将一切数据抽象为“资源 (Resource)”。通过标准的 HTTP 方法（GET, POST, PUT, DELETE）对资源进行获取、创建、更新和删除操作，实现前后端解耦。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937000"/>
            <a:ext cx="5207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651000" y="4127500"/>
            <a:ext cx="406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RESTful 接口核心特点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 URL 语义清晰：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使用名词代表资源，拒绝动词，如 `/api/users` 而非 `/getUser`。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 方法操作明确：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严格遵循 HTTP 协议定义的方法语义，不滥用 GET 进行修改。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 无状态性 (Stateless)：</a:t>
            </a: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服务器不保存客户端会话状态，每个请求包含完整上下文信息。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1651000"/>
            <a:ext cx="5207000" cy="2540000"/>
          </a:xfrm>
          <a:prstGeom prst="roundRect">
            <a:avLst>
              <a:gd name="adj" fmla="val 6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477000" y="1905000"/>
            <a:ext cx="2032000" cy="203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8763000" y="2095500"/>
            <a:ext cx="2413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标准化接口</a:t>
            </a:r>
            <a:endParaRPr lang="en-US" sz="1100"/>
          </a:p>
          <a:p>
            <a:pPr indent="0" algn="ctr">
              <a:lnSpc>
                <a:spcPct val="125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Standardized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API Design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4445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477000" y="4762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239000" y="4699000"/>
            <a:ext cx="3937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利用 AI 工具，只需向其描述业务实体（如“用户”、“订单”）及 CRUD 操作逻辑，即可快速生成结构规范、注释完整的 RESTful API 代码，大幅提升开发效率。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016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8.4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应用部署与接口联调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44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Application Deployment &amp; Interface Integration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588000"/>
            <a:ext cx="1016000" cy="76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应用部署与接口联调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3429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685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841500" y="1841500"/>
            <a:ext cx="215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本地运行与调试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启用</a:t>
            </a:r>
            <a:r>
              <a:rPr lang="en-US" sz="13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debug=True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模式，实现代码热重载，修改后服务自动重启，提升开发效率。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492500"/>
            <a:ext cx="3429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810000"/>
            <a:ext cx="609600" cy="609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841500" y="3683000"/>
            <a:ext cx="2159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公网映射 (ngrok)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利用</a:t>
            </a:r>
            <a:r>
              <a:rPr lang="en-US" sz="13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ngrok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工具将本地端口安全暴露至公网，快速支持移动端、外部合作方联调及演示。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5080000"/>
            <a:ext cx="3429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3975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841500" y="5270500"/>
            <a:ext cx="215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生产环境部署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Gunicorn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：高性能WSGI容器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Supervisor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：保障服务持续运行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0"/>
          <a:srcRect t="26543" b="26543"/>
          <a:stretch>
            <a:fillRect/>
          </a:stretch>
        </p:blipFill>
        <p:spPr>
          <a:xfrm>
            <a:off x="4572000" y="1651000"/>
            <a:ext cx="6858000" cy="2413000"/>
          </a:xfrm>
          <a:prstGeom prst="roundRect">
            <a:avLst>
              <a:gd name="adj" fmla="val 6315"/>
            </a:avLst>
          </a:prstGeom>
          <a:noFill/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4572000" y="4318000"/>
            <a:ext cx="6858000" cy="2286000"/>
          </a:xfrm>
          <a:prstGeom prst="roundRect">
            <a:avLst>
              <a:gd name="adj" fmla="val 6666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953000" y="4826000"/>
            <a:ext cx="812800" cy="812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096000" y="4635500"/>
            <a:ext cx="508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辅助部署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EFF6FF"/>
                </a:solidFill>
                <a:latin typeface="Noto Sans SC"/>
                <a:ea typeface="Noto Sans SC"/>
                <a:cs typeface="Noto Sans SC"/>
                <a:sym typeface="Noto Sans SC"/>
              </a:rPr>
              <a:t>在现代开发流程中，大语言模型(LLM)可显著降低配置成本。通过输入清晰的提示词，AI 能快速生成标准的</a:t>
            </a:r>
            <a:r>
              <a:rPr lang="en-US" sz="1400" b="1" i="0" u="none" strike="noStrike">
                <a:solidFill>
                  <a:srgbClr val="EFF6FF"/>
                </a:solidFill>
                <a:latin typeface="Noto Sans SC"/>
                <a:ea typeface="Noto Sans SC"/>
                <a:cs typeface="Noto Sans SC"/>
                <a:sym typeface="Noto Sans SC"/>
              </a:rPr>
              <a:t>Gunicorn 启动脚本</a:t>
            </a:r>
            <a:r>
              <a:rPr lang="en-US" sz="1400" b="0" i="0" u="none" strike="noStrike">
                <a:solidFill>
                  <a:srgbClr val="EFF6FF"/>
                </a:solidFill>
                <a:latin typeface="Noto Sans SC"/>
                <a:ea typeface="Noto Sans SC"/>
                <a:cs typeface="Noto Sans SC"/>
                <a:sym typeface="Noto Sans SC"/>
              </a:rPr>
              <a:t>和</a:t>
            </a:r>
            <a:r>
              <a:rPr lang="en-US" sz="1400" b="1" i="0" u="none" strike="noStrike">
                <a:solidFill>
                  <a:srgbClr val="EFF6FF"/>
                </a:solidFill>
                <a:latin typeface="Noto Sans SC"/>
                <a:ea typeface="Noto Sans SC"/>
                <a:cs typeface="Noto Sans SC"/>
                <a:sym typeface="Noto Sans SC"/>
              </a:rPr>
              <a:t>Supervisor 进程管理配置文件</a:t>
            </a:r>
            <a:r>
              <a:rPr lang="en-US" sz="1400" b="0" i="0" u="none" strike="noStrike">
                <a:solidFill>
                  <a:srgbClr val="EFF6FF"/>
                </a:solidFill>
                <a:latin typeface="Noto Sans SC"/>
                <a:ea typeface="Noto Sans SC"/>
                <a:cs typeface="Noto Sans SC"/>
                <a:sym typeface="Noto Sans SC"/>
              </a:rPr>
              <a:t>，减少人工编写错误，提升部署标准化程度。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本章小结与练习题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4826000"/>
          </a:xfrm>
          <a:prstGeom prst="roundRect">
            <a:avLst>
              <a:gd name="adj" fmla="val 31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752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4699000" cy="355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✅ 掌握了使用 Flask 构建 Web 服务的核心技术，包括路由定义与视图函数。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✅ 学习了前后端交互的基本方法，熟悉了 HTTP 请求与响应机制。</a:t>
            </a:r>
          </a:p>
          <a:p>
            <a:pPr indent="0" algn="l">
              <a:lnSpc>
                <a:spcPct val="133333"/>
              </a:lnSpc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✅ 理解了 RESTful 接口设计原则，以及使用工具进行接口调试的方法。</a:t>
            </a:r>
          </a:p>
          <a:p>
            <a:pPr indent="0" algn="l">
              <a:lnSpc>
                <a:spcPct val="133333"/>
              </a:lnSpc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✅ 了解了从本地开发、代码管理到云端服务器部署的完整项目上线流程。</a:t>
            </a:r>
          </a:p>
          <a:p>
            <a:pPr indent="0" algn="l">
              <a:lnSpc>
                <a:spcPct val="133333"/>
              </a:lnSpc>
            </a:pPr>
            <a:r>
              <a:rPr lang="en-US" sz="1400" b="0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✅ 体验了 AI 辅助编程带来的高效开发模式，提升了问题解决效率。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4826000"/>
          </a:xfrm>
          <a:prstGeom prst="roundRect">
            <a:avLst>
              <a:gd name="adj" fmla="val 31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752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练习题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540000"/>
            <a:ext cx="4699000" cy="1905000"/>
          </a:xfrm>
          <a:prstGeom prst="roundRect">
            <a:avLst>
              <a:gd name="adj" fmla="val 5333"/>
            </a:avLst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667500" y="2667000"/>
            <a:ext cx="4318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一、选择题 (检验基础概念)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1. 在 Flask 中定义基础路由时，最常用的装饰器是？</a:t>
            </a:r>
            <a:r>
              <a:rPr lang="en-US" sz="1300" b="1" i="0" u="none" strike="noStrike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(B) @app.route</a:t>
            </a:r>
          </a:p>
          <a:p>
            <a:pPr indent="0" algn="l">
              <a:lnSpc>
                <a:spcPct val="108333"/>
              </a:lnSpc>
              <a:spcBef>
                <a:spcPts val="4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2. 使用 Jinja 模板引擎时，用于变量输出的语法是？</a:t>
            </a:r>
            <a:r>
              <a:rPr lang="en-US" sz="1300" b="1" i="0" u="none" strike="noStrike">
                <a:solidFill>
                  <a:srgbClr val="D97706"/>
                </a:solidFill>
                <a:latin typeface="Noto Sans SC"/>
                <a:ea typeface="Noto Sans SC"/>
                <a:cs typeface="Noto Sans SC"/>
                <a:sym typeface="Noto Sans SC"/>
              </a:rPr>
              <a:t>(A) {{ variable }}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477000" y="4635500"/>
            <a:ext cx="4699000" cy="1524000"/>
          </a:xfrm>
          <a:prstGeom prst="roundRect">
            <a:avLst>
              <a:gd name="adj" fmla="val 6666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667500" y="4762500"/>
            <a:ext cx="431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二、编程挑战 (动手实践)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编写一个“用户注册接口”，需支持接收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POST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请求并解析 JSON 格式数据，处理成功后返回包含状态码和消息的 JSON 格式结果。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8415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714500"/>
            <a:ext cx="381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后端开发 · Backend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使用Flask框架快速构建Web服务，掌握基础路由定义、RESTful接口编写、请求参数校验与标准化响应封装，打下扎实后端基础。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8415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66000" y="1714500"/>
            <a:ext cx="381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前后端交互 · Interaction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结合HTML模板(Jinja)、CSS与原生JavaScript，实现前端页面与后端Flask应用的数据交互，理解动态渲染与异步请求逻辑。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3683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0005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905000" y="3873500"/>
            <a:ext cx="381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移动端适配 · Mobile Ready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深入理解RESTful API设计规范，并熟练使用Postman等专业工具进行接口调试，确保服务能灵活适配各类移动终端调用场景。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3683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0005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366000" y="3873500"/>
            <a:ext cx="381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应用部署 · Deployment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打通开发到上线的“最后一公里”，熟悉本地环境调试、利用ngrok实现公网临时映射，并掌握生产环境主流部署工具(gunicorn/supervisor)的基本配置。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" y="5715000"/>
            <a:ext cx="10668000" cy="952500"/>
          </a:xfrm>
          <a:prstGeom prst="roundRect">
            <a:avLst>
              <a:gd name="adj" fmla="val 16000"/>
            </a:avLst>
          </a:prstGeom>
          <a:solidFill>
            <a:srgbClr val="1E40A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16000" y="5880100"/>
            <a:ext cx="609600" cy="609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905000" y="5842000"/>
            <a:ext cx="927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核心思想：AI 赋能开发</a:t>
            </a:r>
            <a:r>
              <a:rPr lang="en-US" sz="1300" b="0" i="0" u="none" strike="noStrike">
                <a:solidFill>
                  <a:srgbClr val="DBEAFE"/>
                </a:solidFill>
                <a:latin typeface="Noto Sans SC"/>
                <a:ea typeface="Noto Sans SC"/>
                <a:cs typeface="Noto Sans SC"/>
                <a:sym typeface="Noto Sans SC"/>
              </a:rPr>
              <a:t>—— 探索如何利用Cursor等AI辅助编程工具，通过精准的自然语言提示词，高效、智能地完成从需求分析到最终代码实现的全链路开发过程。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本章内容大纲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spc="40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66800" y="2413000"/>
            <a:ext cx="1270000" cy="1270000"/>
          </a:xfrm>
          <a:prstGeom prst="ellipse">
            <a:avLst/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422400" y="2768600"/>
            <a:ext cx="558800" cy="558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540000" y="2413000"/>
            <a:ext cx="3175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01. Flask框架构建Web服务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基础路由配置 · 参数校验处理 · 统一响应封装</a:t>
            </a:r>
          </a:p>
        </p:txBody>
      </p:sp>
      <p:sp>
        <p:nvSpPr>
          <p:cNvPr id="9" name="AutoShape 9"/>
          <p:cNvSpPr/>
          <p:nvPr/>
        </p:nvSpPr>
        <p:spPr>
          <a:xfrm>
            <a:off x="6223000" y="20320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527800" y="2413000"/>
            <a:ext cx="1270000" cy="1270000"/>
          </a:xfrm>
          <a:prstGeom prst="ellipse">
            <a:avLst/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883400" y="2768600"/>
            <a:ext cx="558800" cy="558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001000" y="2413000"/>
            <a:ext cx="3175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02. 接入前端页面组件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HTML模板渲染(Jinja) · 静态资源(CSS) · 前后端交互(JS)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43815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1066800" y="4762500"/>
            <a:ext cx="1270000" cy="1270000"/>
          </a:xfrm>
          <a:prstGeom prst="ellipse">
            <a:avLst/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422400" y="5118100"/>
            <a:ext cx="558800" cy="558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2540000" y="4762500"/>
            <a:ext cx="3175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03. 移动端接口适配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RESTful风格API设计规范 · 接口联调与测试</a:t>
            </a:r>
          </a:p>
        </p:txBody>
      </p:sp>
      <p:sp>
        <p:nvSpPr>
          <p:cNvPr id="17" name="AutoShape 17"/>
          <p:cNvSpPr/>
          <p:nvPr/>
        </p:nvSpPr>
        <p:spPr>
          <a:xfrm>
            <a:off x="6223000" y="4381500"/>
            <a:ext cx="5207000" cy="20955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527800" y="4762500"/>
            <a:ext cx="1270000" cy="1270000"/>
          </a:xfrm>
          <a:prstGeom prst="ellipse">
            <a:avLst/>
          </a:prstGeom>
          <a:solidFill>
            <a:srgbClr val="EFF6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883400" y="5118100"/>
            <a:ext cx="558800" cy="558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001000" y="4762500"/>
            <a:ext cx="3175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04. 应用部署与接口联调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本地环境调试 · 公网映射穿透 · 生产环境部署上线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3970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8000" b="1" i="0" u="none" strike="noStrike" dirty="0" smtClean="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8.1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Flask框架构建Web服务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699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轻量级 Python Web 框架 · 快速开发实践指南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Flask简介与基础路由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445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111" r="1111"/>
          <a:stretch>
            <a:fillRect/>
          </a:stretch>
        </p:blipFill>
        <p:spPr>
          <a:xfrm>
            <a:off x="1016000" y="2095500"/>
            <a:ext cx="2794000" cy="952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302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 Flask？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191000"/>
            <a:ext cx="2921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一个轻量级、灵活、易扩展的 Python Web 开发框架。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核心思想：坚持“微框架”理念，只保留核心功能，其他功能完全通过扩展插件实现。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1778000"/>
            <a:ext cx="3302000" cy="4445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16600" y="2159000"/>
            <a:ext cx="558800" cy="558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699000" y="3302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路由 (Route) 是什么？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35500" y="4191000"/>
            <a:ext cx="2921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定义客户端的 URL 请求与后端 Python 处理函数之间的映射关系。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在 Flask 中，主要通过简洁的装饰器</a:t>
            </a:r>
            <a:r>
              <a:rPr lang="en-US" sz="1300" b="1" i="0" u="none" strike="noStrike">
                <a:solidFill>
                  <a:srgbClr val="EF4444"/>
                </a:solidFill>
                <a:latin typeface="Noto Sans SC"/>
                <a:ea typeface="Noto Sans SC"/>
                <a:cs typeface="Noto Sans SC"/>
                <a:sym typeface="Noto Sans SC"/>
              </a:rPr>
              <a:t>@app.route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语法来快速定义路由规则。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778000"/>
            <a:ext cx="3302000" cy="4445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499600" y="2159000"/>
            <a:ext cx="558800" cy="558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382000" y="33020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辅助编程的优势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18500" y="4191000"/>
            <a:ext cx="2921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只需用自然语言简单描述接口逻辑，AI 即可快速生成符合规范、可直接运行的 Flask 代码。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显著减少重复的模板代码编写与调试时间，将精力集中于业务逻辑的实现。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请求参数校验与响应封装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879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为什么需要参数校验？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保证数据的有效性和安全性，防止程序崩溃或产生错误数据，规避潜在风险。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构建Web服务健壮性的第一道防线，确保后端逻辑的稳定运行。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905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985000" y="1879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为什么需要统一响应结构？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540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规范数据格式，大幅降低前端开发者处理和解析返回结果的复杂度。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提升前后端协作的一致性，减少沟通成本，显著提升整体开发效率。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4445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40AF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207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利用 AI 强大的代码生成能力，通过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结构化提示词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（Prompt），快速生成包含完整校验逻辑和统一响应格式的代码，节省基础编码时间。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44196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43942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E2E8F0"/>
                </a:solidFill>
                <a:latin typeface="Noto Sans SC"/>
                <a:ea typeface="Noto Sans SC"/>
                <a:cs typeface="Noto Sans SC"/>
                <a:sym typeface="Noto Sans SC"/>
              </a:rPr>
              <a:t>代码示例 (Python / Flask)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13500" y="4953000"/>
            <a:ext cx="482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100" b="0" i="0" u="none" strike="noStrike">
                <a:solidFill>
                  <a:srgbClr val="94A3B8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# 1. 统一响应封装函数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F8FAFC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def build_rsp(code, msg, data=None):</a:t>
            </a:r>
            <a:r>
              <a:rPr lang="en-US" sz="1100" b="0" i="0" u="none" strike="noStrike">
                <a:solidFill>
                  <a:srgbClr val="1F232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/>
            </a:r>
            <a:br>
              <a:rPr lang="en-US" sz="1100" b="0" i="0" u="none" strike="noStrike">
                <a:solidFill>
                  <a:srgbClr val="1F2329"/>
                </a:solidFill>
                <a:latin typeface="JetBrains Mono"/>
                <a:ea typeface="JetBrains Mono"/>
                <a:cs typeface="JetBrains Mono"/>
                <a:sym typeface="JetBrains Mono"/>
              </a:rPr>
            </a:br>
            <a:r>
              <a:rPr lang="en-US" sz="1100" b="0" i="0" u="none" strike="noStrike">
                <a:solidFill>
                  <a:srgbClr val="F8FAFC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return jsonify({"code": code, "msg": msg, "data": data or {}})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# 2. 基础参数校验逻辑</a:t>
            </a:r>
          </a:p>
          <a:p>
            <a:pPr indent="0" algn="l">
              <a:lnSpc>
                <a:spcPct val="108333"/>
              </a:lnSpc>
            </a:pPr>
            <a:r>
              <a:rPr lang="en-US" sz="1100" b="0" i="0" u="none" strike="noStrike">
                <a:solidFill>
                  <a:srgbClr val="F8FAFC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if not isinstance(name, str):</a:t>
            </a:r>
            <a:r>
              <a:rPr lang="en-US" sz="1100" b="0" i="0" u="none" strike="noStrike">
                <a:solidFill>
                  <a:srgbClr val="1F2329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/>
            </a:r>
            <a:br>
              <a:rPr lang="en-US" sz="1100" b="0" i="0" u="none" strike="noStrike">
                <a:solidFill>
                  <a:srgbClr val="1F2329"/>
                </a:solidFill>
                <a:latin typeface="JetBrains Mono"/>
                <a:ea typeface="JetBrains Mono"/>
                <a:cs typeface="JetBrains Mono"/>
                <a:sym typeface="JetBrains Mono"/>
              </a:rPr>
            </a:br>
            <a:r>
              <a:rPr lang="en-US" sz="1100" b="0" i="0" u="none" strike="noStrike">
                <a:solidFill>
                  <a:srgbClr val="F8FAFC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return build_rsp(400, "Error: 字段必须为字符串类型"), 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1430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8000" b="1" i="0" u="none" strike="noStrike" dirty="0" smtClean="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8.2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接入前端页面组件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445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INTEGRATE FRONT-END PAGE COMPONENTS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使用HTML模板与Jinja语法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879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3A8A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什么是模板引擎？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连接后端逻辑与前端页面的桥梁，用于将后端数据动态地嵌入到静态HTML中。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Flask框架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默认集成并使用 Jinja2 作为其核心模板引擎。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1651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99000" y="1905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07000" y="1879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3A8A"/>
                </a:solidFill>
                <a:latin typeface="Noto Sans SC"/>
                <a:ea typeface="Noto Sans SC"/>
                <a:cs typeface="Noto Sans SC"/>
                <a:sym typeface="Noto Sans SC"/>
              </a:rPr>
              <a:t>Jinja 核心语法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2540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300" b="1" i="0" u="none" strike="noStrike">
                <a:solidFill>
                  <a:srgbClr val="DC2626"/>
                </a:solidFill>
                <a:latin typeface="Roboto Mono"/>
                <a:ea typeface="Roboto Mono"/>
                <a:cs typeface="Roboto Mono"/>
                <a:sym typeface="Roboto Mono"/>
              </a:rPr>
              <a:t>{{ variable }}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: 渲染并输出后端传入的变量值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300" b="1" i="0" u="none" strike="noStrike">
                <a:solidFill>
                  <a:srgbClr val="D97706"/>
                </a:solidFill>
                <a:latin typeface="Roboto Mono"/>
                <a:ea typeface="Roboto Mono"/>
                <a:cs typeface="Roboto Mono"/>
                <a:sym typeface="Roboto Mono"/>
              </a:rPr>
              <a:t>{% for ... %}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: 循环遍历列表或字典数据</a:t>
            </a:r>
          </a:p>
          <a:p>
            <a:pPr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•</a:t>
            </a:r>
            <a:r>
              <a:rPr lang="en-US" sz="1300" b="1" i="0" u="none" strike="noStrike">
                <a:solidFill>
                  <a:srgbClr val="2563EB"/>
                </a:solidFill>
                <a:latin typeface="Roboto Mono"/>
                <a:ea typeface="Roboto Mono"/>
                <a:cs typeface="Roboto Mono"/>
                <a:sym typeface="Roboto Mono"/>
              </a:rPr>
              <a:t>{% if ... %}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: 根据条件动态控制内容显示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651000"/>
            <a:ext cx="3302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82000" y="19050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890000" y="18796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3A8A"/>
                </a:solidFill>
                <a:latin typeface="Noto Sans SC"/>
                <a:ea typeface="Noto Sans SC"/>
                <a:cs typeface="Noto Sans SC"/>
                <a:sym typeface="Noto Sans SC"/>
              </a:rPr>
              <a:t>AI 辅助实现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82000" y="25400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只需用自然语言描述页面的预期结构、所需展示的数据字段及逻辑，AI 即可快速生成标准的 HTML 模板代码与对应的后端渲染逻辑，大幅提升开发效率。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318000"/>
            <a:ext cx="10668000" cy="2032000"/>
          </a:xfrm>
          <a:prstGeom prst="roundRect">
            <a:avLst>
              <a:gd name="adj" fmla="val 75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/>
          <a:srcRect t="10835" b="10835"/>
          <a:stretch>
            <a:fillRect/>
          </a:stretch>
        </p:blipFill>
        <p:spPr>
          <a:xfrm>
            <a:off x="1016000" y="4508500"/>
            <a:ext cx="10160000" cy="1651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270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3B82F6"/>
                </a:solidFill>
                <a:latin typeface="Noto Sans SC"/>
                <a:ea typeface="Noto Sans SC"/>
                <a:cs typeface="Noto Sans SC"/>
                <a:sym typeface="Noto Sans SC"/>
              </a:rPr>
              <a:t>8.3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移动端接口适配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318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Mobile API Adaptation &amp; Integration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461000"/>
            <a:ext cx="4826000" cy="609600"/>
          </a:xfrm>
          <a:prstGeom prst="roundRect">
            <a:avLst>
              <a:gd name="adj" fmla="val 16666"/>
            </a:avLst>
          </a:prstGeom>
          <a:solidFill>
            <a:srgbClr val="EFF6FF">
              <a:alpha val="8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206500" y="55880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RESTful API 设计 • 接口调试技巧 • 跨端兼容方案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Microsoft Office PowerPoint</Application>
  <PresentationFormat>宽屏</PresentationFormat>
  <Paragraphs>155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JetBrains Mono</vt:lpstr>
      <vt:lpstr>Noto Sans SC</vt:lpstr>
      <vt:lpstr>Roboto Mono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2026-05-12T02:47:49Z</dcterms:modified>
</cp:coreProperties>
</file>