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《Python基本语法》的课堂。本章是我们AI辅助开发系列课程的基础，将系统介绍Python的核心语法知识。无论你是编程新手还是有经验的开发者，掌握这些基础都至关重要。让我们一起开始学习吧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32982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现在我们进入第四部分，学习面向对象编程（OOP）。这是一种强大的编程范式，通过将数据和操作封装在一起，使代码更具模块化、可复用性和可维护性。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77085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面向对象编程中，我们使用`class`定义类，它就像一个蓝图。通过创建类的实例（对象），我们可以构建具体的实体。封装是OOP的核心特性之一，它通过将属性私有化（使用双下划线）并提供公共方法来访问，保护了数据的完整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94670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继承是实现代码复用的重要手段。子类可以继承父类的所有属性和方法。当子类需要有不同的行为时，可以通过方法重写来覆盖父类的方法。这体现了面向对象编程的多态性，让程序更加灵活和可扩展。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921513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到这里，本章的主要内容就接近尾声了。在最后一部分，我们将一起回顾本章的核心要点，并通过一些练习题来巩固所学知识。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4069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让我们快速回顾一下本章的核心内容。我们学习了Python的基本数据类型和变量，掌握了流程控制结构，理解了函数和作用域，并初步接触了面向对象编程。这些基础知识是我们未来进行更复杂编程的基石。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7343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为了检验大家的学习成果，这里有几道选择题。请大家思考一下这几个问题，答案就在我们刚才讲解的内容中。这有助于巩固大家对核心概念的理解。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18473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最后，我们来看两道编程题。请大家尝试自己动手编写代码，实现一个绝对值函数和一个简单的学生类。实践是检验真理的唯一标准，通过动手练习，才能真正掌握所学知识。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69273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将分为五个部分进行学习。首先，我们将学习Python的基本数据类型和变量，这是构建程序的基石。接着，我们会探讨流程控制结构，掌握如何让程序进行判断和重复执行任务。然后，深入学习函数和作用域，了解代码复用和变量的可见范围。之后，我们将接触面向对象编程的核心概念，这是现代软件开发的主流范式。最后，通过小结和练习来巩固所学，确保大家能真正掌握并应用这些知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78013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现在，我们正式进入第一部分：数据类型与变量机制。这是编程的基础，理解不同的数据类型及其行为，是编写高效、正确代码的第一步。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25776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Python支持多种数值类型，包括整数、浮点数和复数。我们可以使用熟悉的算术运算符对它们进行计算。需要注意的是，除法`/`总是返回浮点数，而整除`//`会返回整数结果。理解这些基本运算规则是后续学习的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66426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字符串是Python中最常用的数据类型之一。我们可以对字符串进行切片、替换、拼接等多种操作。此外，Python内置了完善的编码解码机制，特别是UTF-8编码，使得处理多语言文本变得非常方便。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720441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掌握了基本数据类型后，我们来学习如何控制程序的执行流程。流程控制结构是实现程序逻辑判断和重复操作的核心，是编写复杂程序的基础。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6244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algn="l"/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8594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接下来，我们将学习函数。函数是代码复用和逻辑封装的基本单位，是结构化编程的核心。理解函数的定义、调用以及变量的作用域，是编写高质量代码的关键。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975689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使用`def`关键字来定义函数，将一段独立功能的代码封装起来。调用函数时，可以使用位置参数或更具可读性的关键字参数。同时，要理解变量的作用域，函数内部的局部变量和外部的全局变量是相互独立的，除非显式声明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28079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24.sv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20.png"/><Relationship Id="rId3" Type="http://schemas.openxmlformats.org/officeDocument/2006/relationships/image" Target="../media/image2.jpeg"/><Relationship Id="rId7" Type="http://schemas.openxmlformats.org/officeDocument/2006/relationships/image" Target="../media/image18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svg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0" Type="http://schemas.openxmlformats.org/officeDocument/2006/relationships/image" Target="../media/image31.svg"/><Relationship Id="rId4" Type="http://schemas.openxmlformats.org/officeDocument/2006/relationships/image" Target="../media/image17.jpeg"/><Relationship Id="rId9" Type="http://schemas.openxmlformats.org/officeDocument/2006/relationships/image" Target="../media/image19.png"/><Relationship Id="rId14" Type="http://schemas.openxmlformats.org/officeDocument/2006/relationships/image" Target="../media/image3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0.svg"/><Relationship Id="rId4" Type="http://schemas.openxmlformats.org/officeDocument/2006/relationships/image" Target="../media/image7.png"/><Relationship Id="rId9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905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第3章：Python基本语法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30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 AI 辅助开发的语言根基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572000"/>
            <a:ext cx="1270000" cy="1016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5207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讲师：[请填写讲师姓名]</a:t>
            </a:r>
            <a:r>
              <a:rPr lang="en-US" sz="20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|2026年3月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016000"/>
            <a:ext cx="1016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3.4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面向对象式编程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318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Object-Oriented Programming (OOP)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461000"/>
            <a:ext cx="1778000" cy="1016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类、对象与封装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1684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构建程序的“积木” —— Python 面向对象编程核心概念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t="16666" b="16666"/>
          <a:stretch>
            <a:fillRect/>
          </a:stretch>
        </p:blipFill>
        <p:spPr>
          <a:xfrm>
            <a:off x="1460500" y="2286000"/>
            <a:ext cx="1905000" cy="1270000"/>
          </a:xfrm>
          <a:prstGeom prst="roundRect">
            <a:avLst>
              <a:gd name="adj" fmla="val 100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952500" y="36830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D97706"/>
                </a:solidFill>
                <a:latin typeface="Noto Sans SC"/>
                <a:ea typeface="Noto Sans SC"/>
                <a:cs typeface="Noto Sans SC"/>
                <a:sym typeface="Noto Sans SC"/>
              </a:rPr>
              <a:t>01 类与对象 (Class &amp; Object)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4318000"/>
            <a:ext cx="2921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类 (Class):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对现实事物的抽象描述，是创建对象的“蓝图”或“模板”，使用关键字 class 定义。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对象 (Object):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类的具体“实例”，包含真实的数据和状态。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__init__: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构造函数，在创建对象时自动调用，用于初始化属性。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2032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99000" y="2286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34000" y="23114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2563EB"/>
                </a:solidFill>
                <a:latin typeface="Noto Sans SC"/>
                <a:ea typeface="Noto Sans SC"/>
                <a:cs typeface="Noto Sans SC"/>
                <a:sym typeface="Noto Sans SC"/>
              </a:rPr>
              <a:t>02 封装 (Encapsulation)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35500" y="3175000"/>
            <a:ext cx="2921000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将数据（属性）与操作数据的方法捆绑在一起，并隐藏对象的内部实现细节，只暴露必要的接口。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3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✔ 公有属性/方法：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默认定义，外部代码可直接访问和调用。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🔒 私有属性/方法：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以双下划线 `__` 开头，强制隐藏内部状态，外部无法直接访问，需通过提供的接口操作。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128000" y="2032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255000" y="2286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CD34D"/>
                </a:solidFill>
                <a:latin typeface="Noto Sans SC"/>
                <a:ea typeface="Noto Sans SC"/>
                <a:cs typeface="Noto Sans SC"/>
                <a:sym typeface="Noto Sans SC"/>
              </a:rPr>
              <a:t>💻 实战：BankAccount 类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18500" y="2921000"/>
            <a:ext cx="29210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BankAccount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endParaRPr lang="en-US" sz="1100"/>
          </a:p>
          <a:p>
            <a:pPr marL="1905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(self, owner, bal):</a:t>
            </a:r>
          </a:p>
          <a:p>
            <a:pPr marL="381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self.owner = owner</a:t>
            </a:r>
            <a:r>
              <a:rPr lang="en-US" sz="1100" b="0" i="0" u="none" strike="noStrike">
                <a:solidFill>
                  <a:srgbClr val="6B7280"/>
                </a:solidFill>
                <a:latin typeface="Roboto Mono"/>
                <a:ea typeface="Roboto Mono"/>
                <a:cs typeface="Roboto Mono"/>
                <a:sym typeface="Roboto Mono"/>
              </a:rPr>
              <a:t># 公有属性</a:t>
            </a:r>
          </a:p>
          <a:p>
            <a:pPr marL="381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self.__balance = bal</a:t>
            </a:r>
            <a:r>
              <a:rPr lang="en-US" sz="1100" b="0" i="0" u="none" strike="noStrike">
                <a:solidFill>
                  <a:srgbClr val="6B7280"/>
                </a:solidFill>
                <a:latin typeface="Roboto Mono"/>
                <a:ea typeface="Roboto Mono"/>
                <a:cs typeface="Roboto Mono"/>
                <a:sym typeface="Roboto Mono"/>
              </a:rPr>
              <a:t># 私有属性</a:t>
            </a:r>
          </a:p>
          <a:p>
            <a:pPr marL="1905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deposit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(self, amt):</a:t>
            </a:r>
          </a:p>
          <a:p>
            <a:pPr marL="381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self.__balance += amt</a:t>
            </a:r>
          </a:p>
          <a:p>
            <a:pPr marL="1905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get_balance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(self):</a:t>
            </a:r>
          </a:p>
          <a:p>
            <a:pPr marL="381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self.__balance</a:t>
            </a:r>
            <a:r>
              <a:rPr lang="en-US" sz="1100" b="0" i="0" u="none" strike="noStrike">
                <a:solidFill>
                  <a:srgbClr val="6B7280"/>
                </a:solidFill>
                <a:latin typeface="Roboto Mono"/>
                <a:ea typeface="Roboto Mono"/>
                <a:cs typeface="Roboto Mono"/>
                <a:sym typeface="Roboto Mono"/>
              </a:rPr>
              <a:t># 访问接口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继承与方法重写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面向对象核心特性：代码复用与灵活扩展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5207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3876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继承 (Inheritance)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3048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让新定义的子类复用已有父类的属性与方法，建立类之间的层级关系，减少代码冗余。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064000"/>
            <a:ext cx="4699000" cy="1905000"/>
          </a:xfrm>
          <a:prstGeom prst="roundRect">
            <a:avLst>
              <a:gd name="adj" fmla="val 5333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1143000" y="4254500"/>
            <a:ext cx="4445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# 父类 (基类)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US" sz="1300" b="0" i="0" u="none" strike="noStrike">
                <a:solidFill>
                  <a:srgbClr val="FFD43B"/>
                </a:solidFill>
                <a:latin typeface="Roboto Mono"/>
                <a:ea typeface="Roboto Mono"/>
                <a:cs typeface="Roboto Mono"/>
                <a:sym typeface="Roboto Mono"/>
              </a:rPr>
              <a:t>Animal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3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speak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(self):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3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"发出叫声"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子类 (派生类) 继承自 Animal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US" sz="1300" b="0" i="0" u="none" strike="noStrike">
                <a:solidFill>
                  <a:srgbClr val="FFD43B"/>
                </a:solidFill>
                <a:latin typeface="Roboto Mono"/>
                <a:ea typeface="Roboto Mono"/>
                <a:cs typeface="Roboto Mono"/>
                <a:sym typeface="Roboto Mono"/>
              </a:rPr>
              <a:t>Dog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(Animal):</a:t>
            </a: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继承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pass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223000" y="2032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6223000" y="2032000"/>
            <a:ext cx="5207000" cy="76200"/>
          </a:xfrm>
          <a:prstGeom prst="roundRect">
            <a:avLst>
              <a:gd name="adj" fmla="val 0"/>
            </a:avLst>
          </a:prstGeom>
          <a:solidFill>
            <a:srgbClr val="4F46E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413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85000" y="23876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方法重写 (Method Overriding)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3048000"/>
            <a:ext cx="469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子类保留父类方法的名称，但重新定义具体实现逻辑，以满足子类独特的行为需求，体现多态性。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477000" y="4064000"/>
            <a:ext cx="4699000" cy="1905000"/>
          </a:xfrm>
          <a:prstGeom prst="roundRect">
            <a:avLst>
              <a:gd name="adj" fmla="val 5333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604000" y="4254500"/>
            <a:ext cx="4445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在子类中重写 speak 方法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US" sz="1300" b="0" i="0" u="none" strike="noStrike">
                <a:solidFill>
                  <a:srgbClr val="FFD43B"/>
                </a:solidFill>
                <a:latin typeface="Roboto Mono"/>
                <a:ea typeface="Roboto Mono"/>
                <a:cs typeface="Roboto Mono"/>
                <a:sym typeface="Roboto Mono"/>
              </a:rPr>
              <a:t>Dog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(Animal):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3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speak</a:t>
            </a: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(self):</a:t>
            </a: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重写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A78BFA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3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"汪汪叫"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调用时执行子类的实现</a:t>
            </a:r>
            <a: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d = Dog(); print(d.speak())</a:t>
            </a:r>
            <a:r>
              <a:rPr lang="en-US" sz="13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# 输出: 汪汪叫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016000"/>
            <a:ext cx="1016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3.5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本章小结与练习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57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Chapter Summary &amp; Exercises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588000"/>
            <a:ext cx="1016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2032000" cy="3556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16000" y="21590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889000" y="3937000"/>
            <a:ext cx="177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Python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FFB40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核心基础</a:t>
            </a:r>
          </a:p>
          <a:p>
            <a:pPr indent="0" algn="ctr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回顾与总结</a:t>
            </a:r>
          </a:p>
        </p:txBody>
      </p:sp>
      <p:sp>
        <p:nvSpPr>
          <p:cNvPr id="7" name="AutoShape 7"/>
          <p:cNvSpPr/>
          <p:nvPr/>
        </p:nvSpPr>
        <p:spPr>
          <a:xfrm>
            <a:off x="3175000" y="1778000"/>
            <a:ext cx="4191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29000" y="2159000"/>
            <a:ext cx="635000" cy="635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318000" y="1968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数据类型与变量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掌握了数值、字符串、布尔等基本类型，以及变量的定义、赋值与基本操作。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0" y="1778000"/>
            <a:ext cx="4191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74000" y="2159000"/>
            <a:ext cx="635000" cy="635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763000" y="1968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流程控制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学会使用 if-elif-else 分支逻辑，以及 for、while 循环结构来控制程序执行流向。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3175000" y="3683000"/>
            <a:ext cx="4191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29000" y="4064000"/>
            <a:ext cx="635000" cy="635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4318000" y="3873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函数与作用域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理解了函数的封装与复用，参数传递机制，以及局部变量与全局变量的作用域差异。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620000" y="3683000"/>
            <a:ext cx="4191000" cy="1651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74000" y="4064000"/>
            <a:ext cx="635000" cy="635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763000" y="3873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面向对象编程 (OOP)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掌握了类与对象的定义方法，以及封装、继承和多态三大核心特性的基本概念。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762000" y="5588000"/>
            <a:ext cx="11049000" cy="1016000"/>
          </a:xfrm>
          <a:prstGeom prst="roundRect">
            <a:avLst>
              <a:gd name="adj" fmla="val 1000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000" y="5778500"/>
            <a:ext cx="635000" cy="635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1905000" y="5715000"/>
            <a:ext cx="952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基础奠定：</a:t>
            </a:r>
            <a:r>
              <a:rPr lang="en-US" sz="16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本章内容为后续AI辅助开发中的高层结构设计、自动化逻辑生成，以及更复杂的项目开发奠定了坚实的语言基础。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练习题（选择题）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207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968500"/>
            <a:ext cx="4699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01.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以下哪个不是Python的基本数值类型？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A. int B. float C.</a:t>
            </a:r>
            <a:r>
              <a:rPr lang="en-US" sz="13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str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D. bool</a:t>
            </a:r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762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6477000" y="1968500"/>
            <a:ext cx="4699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02.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关于字符串切片，设s = "Python"，s[1:4]结果是？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A.</a:t>
            </a:r>
            <a:r>
              <a:rPr lang="en-US" sz="13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"yth"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B. "Pyt" C. "tho" D. "ytho"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419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762000" y="4191000"/>
            <a:ext cx="5207000" cy="762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1016000" y="4508500"/>
            <a:ext cx="4699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03.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Python中，用于定义函数的关键字是？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A. define B. func C.</a:t>
            </a:r>
            <a:r>
              <a:rPr lang="en-US" sz="13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def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D. lambda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419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223000" y="4191000"/>
            <a:ext cx="5207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477000" y="4508500"/>
            <a:ext cx="4699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04.</a:t>
            </a: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在类的定义中，用于初始化对象属性的方法名是？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A. __def__ B.</a:t>
            </a:r>
            <a:r>
              <a:rPr lang="en-US" sz="13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__init__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C. setup D. initialize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练习题（编程题）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699000"/>
          </a:xfrm>
          <a:prstGeom prst="roundRect">
            <a:avLst>
              <a:gd name="adj" fmla="val 3243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55800"/>
            <a:ext cx="76200" cy="330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219200" y="1905000"/>
            <a:ext cx="4318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01. 实现绝对值函数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67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编写一个函数，输入任意整数，返回其绝对值。要求对输入类型进行判断，如果输入非整数类型，给出错误提示并返回 None。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937000"/>
            <a:ext cx="4699000" cy="2032000"/>
          </a:xfrm>
          <a:prstGeom prst="roundRect">
            <a:avLst>
              <a:gd name="adj" fmla="val 5000"/>
            </a:avLst>
          </a:prstGeom>
          <a:solidFill>
            <a:srgbClr val="282C3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1143000" y="4127500"/>
            <a:ext cx="4445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def my_abs(num):</a:t>
            </a:r>
            <a:endParaRPr lang="en-US" sz="1100"/>
          </a:p>
          <a:p>
            <a:pPr marL="254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if not isinstance(num, int):</a:t>
            </a:r>
          </a:p>
          <a:p>
            <a:pPr marL="508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print("输入类型错误！")</a:t>
            </a:r>
          </a:p>
          <a:p>
            <a:pPr marL="508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return None</a:t>
            </a:r>
          </a:p>
          <a:p>
            <a:pPr marL="254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return num if num &gt;= 0 else -num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5207000" cy="4699000"/>
          </a:xfrm>
          <a:prstGeom prst="roundRect">
            <a:avLst>
              <a:gd name="adj" fmla="val 3243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477000" y="1955800"/>
            <a:ext cx="76200" cy="3302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680200" y="1905000"/>
            <a:ext cx="4318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02. 定义 Student 类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77000" y="2667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定义一个 `Student` 类，包含 `name` 和 `score` 两个属性。实现一个 `print_info` 方法，用于格式化输出学生的姓名和成绩信息。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77000" y="3937000"/>
            <a:ext cx="4699000" cy="2032000"/>
          </a:xfrm>
          <a:prstGeom prst="roundRect">
            <a:avLst>
              <a:gd name="adj" fmla="val 5000"/>
            </a:avLst>
          </a:prstGeom>
          <a:solidFill>
            <a:srgbClr val="282C3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604000" y="4127500"/>
            <a:ext cx="4445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class Student:</a:t>
            </a:r>
            <a:endParaRPr lang="en-US" sz="1100"/>
          </a:p>
          <a:p>
            <a:pPr marL="254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def __init__(self, name, score):</a:t>
            </a:r>
          </a:p>
          <a:p>
            <a:pPr marL="508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self.name = name</a:t>
            </a:r>
          </a:p>
          <a:p>
            <a:pPr marL="508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self.score = score</a:t>
            </a:r>
          </a:p>
          <a:p>
            <a:pPr marL="254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def print_info(self):</a:t>
            </a:r>
          </a:p>
          <a:p>
            <a:pPr marL="508000" indent="0" algn="l">
              <a:lnSpc>
                <a:spcPct val="116666"/>
              </a:lnSpc>
            </a:pPr>
            <a:r>
              <a:rPr lang="en-US" sz="12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print(f"姓名：{self.name}，成绩：{self.score}")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本章内容概览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spc="300">
                <a:solidFill>
                  <a:srgbClr val="F59E0B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2032000" cy="3683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159000"/>
            <a:ext cx="2032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762000" y="25400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89000" y="3556000"/>
            <a:ext cx="177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数据类型与</a:t>
            </a:r>
            <a:b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变量机制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46990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数值、字符串、布尔类型</a:t>
            </a:r>
            <a:b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及其基本操作方法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984500" y="2159000"/>
            <a:ext cx="2032000" cy="3683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2984500" y="2159000"/>
            <a:ext cx="2032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2984500" y="25400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111500" y="3556000"/>
            <a:ext cx="177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流程控制</a:t>
            </a:r>
            <a:b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结构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3175000" y="46990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条件判断语句、</a:t>
            </a:r>
            <a:b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循环迭代与控制语句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207000" y="2159000"/>
            <a:ext cx="2032000" cy="3683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5207000" y="2159000"/>
            <a:ext cx="2032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5207000" y="25400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334000" y="3556000"/>
            <a:ext cx="177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函数与</a:t>
            </a:r>
            <a:b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作用域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397500" y="46990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函数定义、参数传递</a:t>
            </a:r>
            <a:b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及变量作用域规则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7429500" y="2159000"/>
            <a:ext cx="2032000" cy="3683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7429500" y="2159000"/>
            <a:ext cx="2032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7429500" y="25400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556500" y="3556000"/>
            <a:ext cx="177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面向对象</a:t>
            </a:r>
            <a:b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式编程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7620000" y="46990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类、对象、封装</a:t>
            </a:r>
            <a:b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继承与多态核心概念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9652000" y="2159000"/>
            <a:ext cx="2032000" cy="3683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9652000" y="2159000"/>
            <a:ext cx="2032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9652000" y="25400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9779000" y="3556000"/>
            <a:ext cx="177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b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与练习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9842500" y="4699000"/>
            <a:ext cx="165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回顾全章重点知识</a:t>
            </a:r>
            <a:b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完成课后习题，学以致用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016000"/>
            <a:ext cx="1016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dirty="0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3</a:t>
            </a:r>
            <a:r>
              <a:rPr lang="en-US" sz="9600" b="1" i="0" u="none" strike="noStrike" dirty="0" smtClean="0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.1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数据类型与变量机制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445000"/>
            <a:ext cx="762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4953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Python 核心编程基础 · 理解计算机存储与运算的基石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数值类型及算术运算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06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Python 编程的数学基石：理解数据形态与计算规则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260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主要数值类型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921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整数 (int)：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无小数部分的数，如 12, 5, -3, 0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浮点数 (float)：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带小数部分的数，如 3.5, 2.0, -1.6</a:t>
            </a:r>
          </a:p>
          <a:p>
            <a:pPr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4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复数 (complex)：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实部加虚部，如 2+3j, 1-1j (工程计算常用)</a:t>
            </a:r>
          </a:p>
        </p:txBody>
      </p:sp>
      <p:sp>
        <p:nvSpPr>
          <p:cNvPr id="9" name="AutoShape 9"/>
          <p:cNvSpPr/>
          <p:nvPr/>
        </p:nvSpPr>
        <p:spPr>
          <a:xfrm>
            <a:off x="762000" y="4445000"/>
            <a:ext cx="52070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699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60500" y="46736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常用算术运算符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5334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基础：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+ (加) - (减) * (乘) / (浮点除)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| 进阶：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// (整除) % (取余) ** (幂运算)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注：即使是整数相除，使用 / 也会得到浮点数结果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2032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477000" y="2286000"/>
            <a:ext cx="609600" cy="6096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7239000" y="23114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【示例】数值类型混合运算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3175000"/>
            <a:ext cx="4699000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a = 12</a:t>
            </a: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整数赋值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b = 5</a:t>
            </a:r>
            <a:r>
              <a:rPr lang="en-US" sz="1300" b="0" i="0" u="none" strike="noStrike">
                <a:solidFill>
                  <a:srgbClr val="9CA3AF"/>
                </a:solidFill>
                <a:latin typeface="Roboto Mono"/>
                <a:ea typeface="Roboto Mono"/>
                <a:cs typeface="Roboto Mono"/>
                <a:sym typeface="Roboto Mono"/>
              </a:rPr>
              <a:t># 整数赋值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print("加法：", a + b)</a:t>
            </a:r>
            <a:r>
              <a:rPr lang="en-US" sz="13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# 输出: 17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print("浮点除：", a / b)</a:t>
            </a:r>
            <a:r>
              <a:rPr lang="en-US" sz="13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# 输出: 2.4 (保留小数)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print("整除：", a // b)</a:t>
            </a:r>
            <a:r>
              <a:rPr lang="en-US" sz="13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# 输出: 2 (向下取整)</a:t>
            </a: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Roboto Mono"/>
                <a:ea typeface="Roboto Mono"/>
                <a:cs typeface="Roboto Mono"/>
                <a:sym typeface="Roboto Mono"/>
              </a:rPr>
              <a:t>print("幂运算：", a ** b)</a:t>
            </a:r>
            <a:r>
              <a:rPr lang="en-US" sz="13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# 输出: 248832 (12的5次方)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字符串操作与编码解码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06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文本处理的利器 · Python 核心数据类型解析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86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2606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常用操作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048000"/>
            <a:ext cx="2921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🔪 切片 (Slicing):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`text[:6]` 获取前6个字符，灵活截取子串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🔄 替换 (Replace):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`text.replace("旧", "新")` 批量替换指定内容</a:t>
            </a:r>
          </a:p>
          <a:p>
            <a:pPr indent="0" algn="l">
              <a:lnSpc>
                <a:spcPct val="133333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🔗 拼接 (Concatenation):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`text1 + text2` 直接连接多个字符串</a:t>
            </a:r>
          </a:p>
          <a:p>
            <a:pPr indent="0" algn="l">
              <a:lnSpc>
                <a:spcPct val="133333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🔠 大小写转换: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`.upper()` 转大写 / `.lower()` 转小写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2032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286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207000" y="22606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编码与解码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35500" y="3175000"/>
            <a:ext cx="29210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50000"/>
              </a:lnSpc>
              <a:defRPr/>
            </a:pPr>
            <a:r>
              <a:rPr lang="en-US" sz="1400" b="1" i="0" u="none" strike="noStrike">
                <a:solidFill>
                  <a:srgbClr val="2563EB"/>
                </a:solidFill>
                <a:latin typeface="Noto Sans SC"/>
                <a:ea typeface="Noto Sans SC"/>
                <a:cs typeface="Noto Sans SC"/>
                <a:sym typeface="Noto Sans SC"/>
              </a:rPr>
              <a:t>💻 编码 (Encode) - 文本 ➔ 字节流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Consolas"/>
                <a:ea typeface="Consolas"/>
                <a:cs typeface="Consolas"/>
                <a:sym typeface="Consolas"/>
              </a:rPr>
              <a:t>text.encode("utf-8")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用于存储或网络传输时的标准格式</a:t>
            </a:r>
            <a:endParaRPr lang="en-US" sz="1100"/>
          </a:p>
          <a:p>
            <a:pPr indent="0" algn="l">
              <a:lnSpc>
                <a:spcPct val="150000"/>
              </a:lnSpc>
              <a:spcBef>
                <a:spcPts val="2000"/>
              </a:spcBef>
            </a:pPr>
            <a:r>
              <a:rPr lang="en-US" sz="1400" b="1" i="0" u="none" strike="noStrike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📝 解码 (Decode) - 字节流 ➔ 文本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6B7280"/>
                </a:solidFill>
                <a:latin typeface="Consolas"/>
                <a:ea typeface="Consolas"/>
                <a:cs typeface="Consolas"/>
                <a:sym typeface="Consolas"/>
              </a:rPr>
              <a:t>bytes.decode("utf-8")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将接收到的数据还原为可读字符串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128000" y="2032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22860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890000" y="22606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实战代码示例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318500" y="3048000"/>
            <a:ext cx="2921000" cy="2794000"/>
          </a:xfrm>
          <a:prstGeom prst="roundRect">
            <a:avLst>
              <a:gd name="adj" fmla="val 3636"/>
            </a:avLst>
          </a:prstGeom>
          <a:solidFill>
            <a:srgbClr val="111827">
              <a:alpha val="100000"/>
            </a:srgbClr>
          </a:solidFill>
          <a:ln w="12700" cap="flat" cmpd="sng">
            <a:solidFill>
              <a:srgbClr val="4B556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445500" y="3238500"/>
            <a:ext cx="2667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100" b="0" i="0" u="none" strike="noStrike">
                <a:solidFill>
                  <a:srgbClr val="A78BFA"/>
                </a:solidFill>
                <a:latin typeface="Consolas"/>
                <a:ea typeface="Consolas"/>
                <a:cs typeface="Consolas"/>
                <a:sym typeface="Consolas"/>
              </a:rPr>
              <a:t>text =</a:t>
            </a:r>
            <a:r>
              <a:rPr lang="en-US" sz="1100" b="0" i="0" u="none" strike="noStrike">
                <a:solidFill>
                  <a:srgbClr val="10B981"/>
                </a:solidFill>
                <a:latin typeface="Consolas"/>
                <a:ea typeface="Consolas"/>
                <a:cs typeface="Consolas"/>
                <a:sym typeface="Consolas"/>
              </a:rPr>
              <a:t>"Python编程是一种优雅的艺术"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100" b="0" i="0" u="none" strike="noStrike">
                <a:solidFill>
                  <a:srgbClr val="FBBF24"/>
                </a:solidFill>
                <a:latin typeface="Consolas"/>
                <a:ea typeface="Consolas"/>
                <a:cs typeface="Consolas"/>
                <a:sym typeface="Consolas"/>
              </a:rPr>
              <a:t>"切片:"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, text[:6])</a:t>
            </a:r>
            <a:r>
              <a:rPr lang="en-US" sz="1100" b="0" i="0" u="none" strike="noStrike">
                <a:solidFill>
                  <a:srgbClr val="6B7280"/>
                </a:solidFill>
                <a:latin typeface="Consolas"/>
                <a:ea typeface="Consolas"/>
                <a:cs typeface="Consolas"/>
                <a:sym typeface="Consolas"/>
              </a:rPr>
              <a:t># 输出: Python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100" b="0" i="0" u="none" strike="noStrike">
                <a:solidFill>
                  <a:srgbClr val="FBBF24"/>
                </a:solidFill>
                <a:latin typeface="Consolas"/>
                <a:ea typeface="Consolas"/>
                <a:cs typeface="Consolas"/>
                <a:sym typeface="Consolas"/>
              </a:rPr>
              <a:t>"替换:"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, text.</a:t>
            </a:r>
            <a:r>
              <a:rPr lang="en-US" sz="1100" b="0" i="0" u="none" strike="noStrike">
                <a:solidFill>
                  <a:srgbClr val="60A5FA"/>
                </a:solidFill>
                <a:latin typeface="Consolas"/>
                <a:ea typeface="Consolas"/>
                <a:cs typeface="Consolas"/>
                <a:sym typeface="Consolas"/>
              </a:rPr>
              <a:t>replace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100" b="0" i="0" u="none" strike="noStrike">
                <a:solidFill>
                  <a:srgbClr val="10B981"/>
                </a:solidFill>
                <a:latin typeface="Consolas"/>
                <a:ea typeface="Consolas"/>
                <a:cs typeface="Consolas"/>
                <a:sym typeface="Consolas"/>
              </a:rPr>
              <a:t>"优雅"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,</a:t>
            </a:r>
            <a:r>
              <a:rPr lang="en-US" sz="1100" b="0" i="0" u="none" strike="noStrike">
                <a:solidFill>
                  <a:srgbClr val="10B981"/>
                </a:solidFill>
                <a:latin typeface="Consolas"/>
                <a:ea typeface="Consolas"/>
                <a:cs typeface="Consolas"/>
                <a:sym typeface="Consolas"/>
              </a:rPr>
              <a:t>"强大"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))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Consolas"/>
                <a:ea typeface="Consolas"/>
                <a:cs typeface="Consolas"/>
                <a:sym typeface="Consolas"/>
              </a:rPr>
              <a:t>print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(</a:t>
            </a:r>
            <a:r>
              <a:rPr lang="en-US" sz="1100" b="0" i="0" u="none" strike="noStrike">
                <a:solidFill>
                  <a:srgbClr val="FBBF24"/>
                </a:solidFill>
                <a:latin typeface="Consolas"/>
                <a:ea typeface="Consolas"/>
                <a:cs typeface="Consolas"/>
                <a:sym typeface="Consolas"/>
              </a:rPr>
              <a:t>"拼接:"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, text +</a:t>
            </a:r>
            <a:r>
              <a:rPr lang="en-US" sz="1100" b="0" i="0" u="none" strike="noStrike">
                <a:solidFill>
                  <a:srgbClr val="10B981"/>
                </a:solidFill>
                <a:latin typeface="Consolas"/>
                <a:ea typeface="Consolas"/>
                <a:cs typeface="Consolas"/>
                <a:sym typeface="Consolas"/>
              </a:rPr>
              <a:t>"，适合AI时代"</a:t>
            </a:r>
            <a:r>
              <a:rPr lang="en-US" sz="1100" b="0" i="0" u="none" strike="noStrike">
                <a:solidFill>
                  <a:srgbClr val="D1D5DB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143000"/>
            <a:ext cx="508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3.2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762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流程控制结构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445000"/>
            <a:ext cx="762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Process Control Structures in Python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461000"/>
            <a:ext cx="1016000" cy="101600"/>
          </a:xfrm>
          <a:prstGeom prst="roundRect">
            <a:avLst>
              <a:gd name="adj" fmla="val 5000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33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条件判断与循环结构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1684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让程序学会思考和重复 —— Python 核心逻辑控制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76200" cy="43180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286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2606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条件判断: if-elif-else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66800" y="2921000"/>
            <a:ext cx="26924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让程序根据不同的条件，选择不同的执行路径，赋予程序“决策能力”。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1143000"/>
            <a:ext cx="1219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FFD43B"/>
                </a:solidFill>
                <a:latin typeface="Noto Sans SC"/>
                <a:ea typeface="Noto Sans SC"/>
                <a:cs typeface="Noto Sans SC"/>
                <a:sym typeface="Noto Sans SC"/>
              </a:rPr>
              <a:t>3.3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函数与作用域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318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FUNCTIONS AND SCOPE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0" y="546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定义函数与参数传递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1684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代码复用的艺术 · The Art of Code Reusability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207000" cy="1587500"/>
          </a:xfrm>
          <a:prstGeom prst="roundRect">
            <a:avLst>
              <a:gd name="adj" fmla="val 96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905000"/>
            <a:ext cx="101600" cy="15875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79500" y="2032000"/>
            <a:ext cx="4699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01. 定义函数 (Function Definition)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</a:t>
            </a:r>
            <a:r>
              <a:rPr lang="en-US" sz="1200" b="0" i="0" u="none" strike="noStrike">
                <a:solidFill>
                  <a:srgbClr val="DC2626"/>
                </a:solidFill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关键字封装功能，并可添加文档字符串 (Docstring) 增强可读性。</a:t>
            </a:r>
          </a:p>
          <a:p>
            <a:pPr indent="0" algn="l">
              <a:lnSpc>
                <a:spcPct val="125000"/>
              </a:lnSpc>
              <a:spcBef>
                <a:spcPts val="600"/>
              </a:spcBef>
            </a:pPr>
            <a:r>
              <a:rPr lang="en-US" sz="1100" b="0" i="0" u="none" strike="noStrike">
                <a:solidFill>
                  <a:srgbClr val="374151"/>
                </a:solidFill>
                <a:latin typeface="Consolas"/>
                <a:ea typeface="Consolas"/>
                <a:cs typeface="Consolas"/>
                <a:sym typeface="Consolas"/>
              </a:rPr>
              <a:t>def calculate_circle(r):\n \"\"\"计算圆的面积\"\"\"\n return math.pi * r ** 2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3683000"/>
            <a:ext cx="5207000" cy="1587500"/>
          </a:xfrm>
          <a:prstGeom prst="roundRect">
            <a:avLst>
              <a:gd name="adj" fmla="val 96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762000" y="3683000"/>
            <a:ext cx="101600" cy="15875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79500" y="3810000"/>
            <a:ext cx="4699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02. 参数传递 (Argument Passing)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位置参数：按顺序传值； • 关键字参数：按名称赋值，可读性更高。</a:t>
            </a:r>
          </a:p>
          <a:p>
            <a:pPr indent="0" algn="l">
              <a:lnSpc>
                <a:spcPct val="125000"/>
              </a:lnSpc>
              <a:spcBef>
                <a:spcPts val="600"/>
              </a:spcBef>
            </a:pPr>
            <a:r>
              <a:rPr lang="en-US" sz="1100" b="0" i="0" u="none" strike="noStrike">
                <a:solidFill>
                  <a:srgbClr val="374151"/>
                </a:solidFill>
                <a:latin typeface="Consolas"/>
                <a:ea typeface="Consolas"/>
                <a:cs typeface="Consolas"/>
                <a:sym typeface="Consolas"/>
              </a:rPr>
              <a:t># 调用方式对比\nprint_info(\"张伟\", 18) # 位置参数\nprint_info(name=\"李娜\", age=19) # 关键字参数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51435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762000" y="5143500"/>
            <a:ext cx="101600" cy="1397000"/>
          </a:xfrm>
          <a:prstGeom prst="roundRect">
            <a:avLst>
              <a:gd name="adj" fmla="val 0"/>
            </a:avLst>
          </a:prstGeom>
          <a:solidFill>
            <a:srgbClr val="FFD4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1079500" y="5270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03. 变量作用域 (Scope)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局部变量：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函数内部定义，仅内部可见。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全局变量：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函数外部定义，全局有效。如需在函数内修改全局变量，需用</a:t>
            </a:r>
            <a:r>
              <a:rPr lang="en-US" sz="1200" b="0" i="0" u="none" strike="noStrike">
                <a:solidFill>
                  <a:srgbClr val="4B5563"/>
                </a:solidFill>
                <a:latin typeface="Consolas"/>
                <a:ea typeface="Consolas"/>
                <a:cs typeface="Consolas"/>
                <a:sym typeface="Consolas"/>
              </a:rPr>
              <a:t>global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关键字声明。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23000" y="1905000"/>
            <a:ext cx="5207000" cy="2603500"/>
          </a:xfrm>
          <a:prstGeom prst="roundRect">
            <a:avLst>
              <a:gd name="adj" fmla="val 5853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5" name="AutoShape 15"/>
          <p:cNvSpPr/>
          <p:nvPr/>
        </p:nvSpPr>
        <p:spPr>
          <a:xfrm>
            <a:off x="6223000" y="4762500"/>
            <a:ext cx="5207000" cy="1778000"/>
          </a:xfrm>
          <a:prstGeom prst="roundRect">
            <a:avLst>
              <a:gd name="adj" fmla="val 8571"/>
            </a:avLst>
          </a:prstGeom>
          <a:solidFill>
            <a:srgbClr val="FFF9C4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000" y="5016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12000" y="4953000"/>
            <a:ext cx="406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B45309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核心要点总结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431407"/>
                </a:solidFill>
                <a:latin typeface="Noto Sans SC"/>
                <a:ea typeface="Noto Sans SC"/>
                <a:cs typeface="Noto Sans SC"/>
                <a:sym typeface="Noto Sans SC"/>
              </a:rPr>
              <a:t>函数是实现代码复用的基石。合理利用关键字参数能提升代码可读性，而理解变量作用域能避免命名冲突，共同构建清晰、健壮的程序结构。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Microsoft Office PowerPoint</Application>
  <PresentationFormat>宽屏</PresentationFormat>
  <Paragraphs>194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Noto Sans SC</vt:lpstr>
      <vt:lpstr>Roboto Mono</vt:lpstr>
      <vt:lpstr>Arial</vt:lpstr>
      <vt:lpstr>Consolas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2026-05-12T03:22:22Z</dcterms:modified>
</cp:coreProperties>
</file>