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回到《Cursor基础入门》的课堂。今天我们将进入第二章的学习——《Cursor核心操作详解》。本章将深入探讨Cursor的界面布局、强大的智能补全功能、创新的交互式指令以及高效的调试方法，帮助大家真正掌握这款强大的AI编程工具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53331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现在我们进入第三部分，学习如何通过交互式指令和提示词，用自然语言与Cursor进行深度对话。这将彻底改变你与代码的交互方式。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763761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你可以直接向Cursor提问关于代码的任何问题。比如，你可以问它为什么某个函数要这样实现，或者某个算法的原理是什么。Cursor会结合代码上下文，给你一个清晰、准确的解释，就像一个随时在身边的资深同事。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76851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更强大的是，你可以用自然语言直接描述你想要对代码进行的修改。比如，你可以告诉Cursor“把这个函数的平均值计算改成保留两位小数”，它就会自动帮你完成代码的修改。这实现了从想法到代码的无缝转换。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9342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编程过程中难免会遇到错误。第四部分，我们将学习如何利用Cursor进行高效的调试和问题定位，快速找到并解决问题。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880293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Cursor支持通过内置终端使用Python的pdb调试器进行命令行调试。更重要的是，当程序抛出异常时，Cursor能智能解析Traceback信息，帮你快速定位错误发生的路径和原因，并提供修复建议，大大提高了调试效率。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835642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让我们来总结一下本章的核心内容。我们学习了Cursor的界面布局，体验了其强大的智能补全和交互式指令功能，并掌握了高效的调试方法。最重要的是，我们开始建立一种全新的、以语义交互为核心的编程思维方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365438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为了巩固大家的学习成果，这里有几道练习题。请大家思考一下这几个问题，答案就在我们刚才讲解的内容中。这有助于检验大家对核心概念的掌握程度。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0052735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接下来是几道填空题，请大家回忆一下本章的关键术语和功能点，将答案填入空格中。这些都是我们在实际操作中会频繁用到的核心概念。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02810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章我们将分为五个部分进行学习。首先，我们将熟悉Cursor的界面布局。接着，深入体验其强大的智能补全功能。然后，学习如何通过自然语言与代码进行交互。之后，我们会探讨调试与问题定位的技巧。最后，通过小结和练习来巩固所学知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56248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首先，我们来熟悉一下Cursor的界面组成。理解界面布局是高效使用任何工具的第一步。我们将重点关注项目结构树视图和集成的Git版本管理器。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93367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项目结构树视图位于界面左侧，是我们管理项目文件的核心区域。它清晰地展示了项目的目录结构，包括源文件、配置文件，甚至虚拟环境。通过它，我们可以快速定位文件、调整结构，并与其他功能模块如终端、调试器进行联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71492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Cursor提供了三种与AI交互的方式。最基础的是聊天式编程，你问我答，主要用于获取代码片段。进阶一点的是实时辅助，针对选中的代码进行修改，非常适合局部优化。而最强大的是智能体模式，你只需要用自然语言描述任务目标，智能体就会自动完成一系列复杂的操作，这也是我们推荐的主流方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56859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版本控制是现代开发的必备技能。Cursor内置了终端，我们可以方便地使用Git命令行进行操作。常用的命令包括初始化仓库、查看状态、添加文件、提交版本以及创建分支等。熟练使用这些命令，能让你的开发流程更加规范和高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4239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接下来，我们将体验Cursor最令人兴奋的功能之一：智能补全与上下文预测。这不仅仅是简单的代码补全，而是基于对代码上下文的深度理解，实现的智能生成。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36348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Cursor的智能补全能力非常强大。例如，当你需要一个数据清洗模块时，你只需要输入函数的定义和注释，Cursor就能自动帮你生成完整的函数体，包括边界判断、核心逻辑和异常处理。这极大地提升了编码效率。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66911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Cursor中，注释不仅仅是说明，更是一种强大的生成式提示。你可以通过编写详细的注释来描述你想要实现的功能，Cursor会将这些注释作为“触发语”，自动生成对应的代码实现。这让文档和代码的编写融为一体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85300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eg"/><Relationship Id="rId7" Type="http://schemas.openxmlformats.org/officeDocument/2006/relationships/image" Target="../media/image35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33.svg"/><Relationship Id="rId4" Type="http://schemas.openxmlformats.org/officeDocument/2006/relationships/image" Target="../media/image19.png"/><Relationship Id="rId9" Type="http://schemas.openxmlformats.org/officeDocument/2006/relationships/image" Target="../media/image37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33.svg"/><Relationship Id="rId3" Type="http://schemas.openxmlformats.org/officeDocument/2006/relationships/image" Target="../media/image2.jpeg"/><Relationship Id="rId7" Type="http://schemas.openxmlformats.org/officeDocument/2006/relationships/image" Target="../media/image42.sv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11" Type="http://schemas.openxmlformats.org/officeDocument/2006/relationships/image" Target="../media/image8.svg"/><Relationship Id="rId5" Type="http://schemas.openxmlformats.org/officeDocument/2006/relationships/image" Target="../media/image40.svg"/><Relationship Id="rId15" Type="http://schemas.openxmlformats.org/officeDocument/2006/relationships/image" Target="../media/image46.svg"/><Relationship Id="rId10" Type="http://schemas.openxmlformats.org/officeDocument/2006/relationships/image" Target="../media/image5.png"/><Relationship Id="rId4" Type="http://schemas.openxmlformats.org/officeDocument/2006/relationships/image" Target="../media/image22.png"/><Relationship Id="rId9" Type="http://schemas.openxmlformats.org/officeDocument/2006/relationships/image" Target="../media/image44.svg"/><Relationship Id="rId1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50.svg"/><Relationship Id="rId3" Type="http://schemas.openxmlformats.org/officeDocument/2006/relationships/image" Target="../media/image2.jpeg"/><Relationship Id="rId7" Type="http://schemas.openxmlformats.org/officeDocument/2006/relationships/image" Target="../media/image48.sv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11" Type="http://schemas.openxmlformats.org/officeDocument/2006/relationships/image" Target="../media/image42.svg"/><Relationship Id="rId5" Type="http://schemas.openxmlformats.org/officeDocument/2006/relationships/image" Target="../media/image18.svg"/><Relationship Id="rId10" Type="http://schemas.openxmlformats.org/officeDocument/2006/relationships/image" Target="../media/image23.png"/><Relationship Id="rId4" Type="http://schemas.openxmlformats.org/officeDocument/2006/relationships/image" Target="../media/image10.png"/><Relationship Id="rId9" Type="http://schemas.openxmlformats.org/officeDocument/2006/relationships/image" Target="../media/image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sv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16.svg"/><Relationship Id="rId4" Type="http://schemas.openxmlformats.org/officeDocument/2006/relationships/image" Target="../media/image9.png"/><Relationship Id="rId9" Type="http://schemas.microsoft.com/office/2007/relationships/hdphoto" Target="NUL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eg"/><Relationship Id="rId7" Type="http://schemas.openxmlformats.org/officeDocument/2006/relationships/image" Target="../media/image20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e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23.svg"/><Relationship Id="rId4" Type="http://schemas.openxmlformats.org/officeDocument/2006/relationships/image" Target="../media/image14.png"/><Relationship Id="rId9" Type="http://schemas.openxmlformats.org/officeDocument/2006/relationships/image" Target="../media/image2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29.sv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sv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905000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4800" b="1" i="0" u="none" strike="noStrike" dirty="0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第</a:t>
            </a:r>
            <a:r>
              <a:rPr lang="en-US" altLang="zh-CN" sz="4800" b="1" i="0" u="none" strike="noStrike" dirty="0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2</a:t>
            </a:r>
            <a:r>
              <a:rPr lang="zh-CN" altLang="en-US" sz="4800" b="1" i="0" u="none" strike="noStrike" dirty="0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章 </a:t>
            </a:r>
            <a:r>
              <a:rPr lang="en-US" sz="4800" b="1" i="0" u="none" strike="noStrike" dirty="0" err="1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Cursor</a:t>
            </a:r>
            <a:r>
              <a:rPr lang="en-US" sz="4800" b="1" i="0" u="none" strike="noStrike" dirty="0" err="1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核心操作详解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1016000" y="3302000"/>
            <a:ext cx="762000" cy="762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3683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 err="1" smtClean="0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从界面到智能交互</a:t>
            </a:r>
            <a:endParaRPr lang="en-US" sz="3200" dirty="0"/>
          </a:p>
        </p:txBody>
      </p:sp>
      <p:sp>
        <p:nvSpPr>
          <p:cNvPr id="6" name="AutoShape 6"/>
          <p:cNvSpPr/>
          <p:nvPr/>
        </p:nvSpPr>
        <p:spPr>
          <a:xfrm>
            <a:off x="1016000" y="5080000"/>
            <a:ext cx="889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讲师：[填写您的姓名/机构]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5842000"/>
            <a:ext cx="889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2026年3月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143000"/>
            <a:ext cx="254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2.3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048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交互式指令与提示词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445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FFFFFF">
                    <a:alpha val="7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INTERACTIVE COMMANDS &amp; PROMPTS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461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5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用自然语言与代码深度对话 · 重构编程交互逻辑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针对语义问题的实现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让代码自己“说话” · 基于上下文的智能问答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07000" cy="4064000"/>
          </a:xfrm>
          <a:prstGeom prst="roundRect">
            <a:avLst>
              <a:gd name="adj" fmla="val 3750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22D3EE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5400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514600"/>
            <a:ext cx="4191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代码逻辑：括号匹配算法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以经典的括号语法验证为例，底层采用 **堆栈 (Stack)** 数据结构实现，通过“压栈”与“出栈”的逻辑来判断代码中的括号是否正确配对。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810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784600"/>
            <a:ext cx="4191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自然语言提问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选中代码片段后，直接向 AI 提问：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“这里的 `check` 函数为什么要使用堆栈？换别的结构不行吗？”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080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24000" y="5054600"/>
            <a:ext cx="419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AI 逻辑化解析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1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“因为堆栈符合括号‘先进后出’(LIFO)的结构关系。最先打开的括号需要最后闭合，这一特性能从根本上保障嵌套匹配的逻辑正确性。”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用自然语言描述代码修改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从“描述想法”到“自动修改”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07000" cy="3937000"/>
          </a:xfrm>
          <a:prstGeom prst="roundRect">
            <a:avLst>
              <a:gd name="adj" fmla="val 3870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38BDF8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26035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🔍 场景示例：整数列表分析统计类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34290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F87171"/>
                </a:solidFill>
                <a:latin typeface="Noto Sans SC"/>
                <a:ea typeface="Noto Sans SC"/>
                <a:cs typeface="Noto Sans SC"/>
                <a:sym typeface="Noto Sans SC"/>
              </a:rPr>
              <a:t>⚠️ 初始代码问题：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平均值仅返回整数，精度不足；且未处理列表为空时的异常情况，程序可能崩溃。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1016000" y="4826000"/>
            <a:ext cx="4699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💡 输入自然语言指令：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“帮我把这个函数的平均值计算逻辑改一下，保留两位小数，并且当数据为空时直接返回 None。”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2286000"/>
            <a:ext cx="5207000" cy="3937000"/>
          </a:xfrm>
          <a:prstGeom prst="roundRect">
            <a:avLst>
              <a:gd name="adj" fmla="val 3870"/>
            </a:avLst>
          </a:prstGeom>
          <a:solidFill>
            <a:srgbClr val="0F172A">
              <a:alpha val="100000"/>
            </a:srgbClr>
          </a:solidFill>
          <a:ln w="25400" cap="flat" cmpd="sng">
            <a:solidFill>
              <a:srgbClr val="22D3EE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248400" y="2311400"/>
            <a:ext cx="5156200" cy="508000"/>
          </a:xfrm>
          <a:prstGeom prst="roundRect">
            <a:avLst>
              <a:gd name="adj" fmla="val 0"/>
            </a:avLst>
          </a:prstGeom>
          <a:solidFill>
            <a:srgbClr val="1E29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413500" y="2400300"/>
            <a:ext cx="48260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▶ AI 自动生成的 Python 代码 (修改后)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0" y="3111500"/>
            <a:ext cx="46990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C678DD"/>
                </a:solidFill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US" sz="1300" b="0" i="0" u="none" strike="noStrike">
                <a:solidFill>
                  <a:srgbClr val="61AFEF"/>
                </a:solidFill>
                <a:latin typeface="Roboto Mono"/>
                <a:ea typeface="Roboto Mono"/>
                <a:cs typeface="Roboto Mono"/>
                <a:sym typeface="Roboto Mono"/>
              </a:rPr>
              <a:t>get_average</a:t>
            </a:r>
            <a:r>
              <a:rPr lang="en-US" sz="13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(self) -&gt; Optional[float]:</a:t>
            </a:r>
            <a:endParaRPr lang="en-US" sz="1100"/>
          </a:p>
          <a:p>
            <a:pPr marL="25400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C678DD"/>
                </a:solidFill>
                <a:latin typeface="Roboto Mono"/>
                <a:ea typeface="Roboto Mono"/>
                <a:cs typeface="Roboto Mono"/>
                <a:sym typeface="Roboto Mono"/>
              </a:rPr>
              <a:t>if not</a:t>
            </a:r>
            <a:r>
              <a:rPr lang="en-US" sz="1300" b="0" i="0" u="none" strike="noStrike">
                <a:solidFill>
                  <a:srgbClr val="E5C07B"/>
                </a:solidFill>
                <a:latin typeface="Roboto Mono"/>
                <a:ea typeface="Roboto Mono"/>
                <a:cs typeface="Roboto Mono"/>
                <a:sym typeface="Roboto Mono"/>
              </a:rPr>
              <a:t>self.data</a:t>
            </a:r>
            <a:r>
              <a:rPr lang="en-US" sz="13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</a:p>
          <a:p>
            <a:pPr marL="50800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C678DD"/>
                </a:solidFill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US" sz="1300" b="0" i="0" u="none" strike="noStrike">
                <a:solidFill>
                  <a:srgbClr val="D19A66"/>
                </a:solidFill>
                <a:latin typeface="Roboto Mono"/>
                <a:ea typeface="Roboto Mono"/>
                <a:cs typeface="Roboto Mono"/>
                <a:sym typeface="Roboto Mono"/>
              </a:rPr>
              <a:t>None</a:t>
            </a:r>
          </a:p>
          <a:p>
            <a:pPr marL="25400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E5C07B"/>
                </a:solidFill>
                <a:latin typeface="Roboto Mono"/>
                <a:ea typeface="Roboto Mono"/>
                <a:cs typeface="Roboto Mono"/>
                <a:sym typeface="Roboto Mono"/>
              </a:rPr>
              <a:t>average</a:t>
            </a:r>
            <a:r>
              <a:rPr lang="en-US" sz="13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=</a:t>
            </a:r>
            <a:r>
              <a:rPr lang="en-US" sz="1300" b="0" i="0" u="none" strike="noStrike">
                <a:solidFill>
                  <a:srgbClr val="61AFEF"/>
                </a:solidFill>
                <a:latin typeface="Roboto Mono"/>
                <a:ea typeface="Roboto Mono"/>
                <a:cs typeface="Roboto Mono"/>
                <a:sym typeface="Roboto Mono"/>
              </a:rPr>
              <a:t>sum</a:t>
            </a:r>
            <a:r>
              <a:rPr lang="en-US" sz="13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US" sz="1300" b="0" i="0" u="none" strike="noStrike">
                <a:solidFill>
                  <a:srgbClr val="E5C07B"/>
                </a:solidFill>
                <a:latin typeface="Roboto Mono"/>
                <a:ea typeface="Roboto Mono"/>
                <a:cs typeface="Roboto Mono"/>
                <a:sym typeface="Roboto Mono"/>
              </a:rPr>
              <a:t>self.data</a:t>
            </a:r>
            <a:r>
              <a:rPr lang="en-US" sz="13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) /</a:t>
            </a:r>
            <a:r>
              <a:rPr lang="en-US" sz="1300" b="0" i="0" u="none" strike="noStrike">
                <a:solidFill>
                  <a:srgbClr val="61AFEF"/>
                </a:solidFill>
                <a:latin typeface="Roboto Mono"/>
                <a:ea typeface="Roboto Mono"/>
                <a:cs typeface="Roboto Mono"/>
                <a:sym typeface="Roboto Mono"/>
              </a:rPr>
              <a:t>len</a:t>
            </a:r>
            <a:r>
              <a:rPr lang="en-US" sz="13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(</a:t>
            </a:r>
            <a:r>
              <a:rPr lang="en-US" sz="1300" b="0" i="0" u="none" strike="noStrike">
                <a:solidFill>
                  <a:srgbClr val="E5C07B"/>
                </a:solidFill>
                <a:latin typeface="Roboto Mono"/>
                <a:ea typeface="Roboto Mono"/>
                <a:cs typeface="Roboto Mono"/>
                <a:sym typeface="Roboto Mono"/>
              </a:rPr>
              <a:t>self.data</a:t>
            </a:r>
            <a:r>
              <a:rPr lang="en-US" sz="13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)</a:t>
            </a:r>
          </a:p>
          <a:p>
            <a:pPr marL="254000"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C678DD"/>
                </a:solidFill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US" sz="1300" b="0" i="0" u="none" strike="noStrike">
                <a:solidFill>
                  <a:srgbClr val="61AFEF"/>
                </a:solidFill>
                <a:latin typeface="Roboto Mono"/>
                <a:ea typeface="Roboto Mono"/>
                <a:cs typeface="Roboto Mono"/>
                <a:sym typeface="Roboto Mono"/>
              </a:rPr>
              <a:t>round</a:t>
            </a:r>
            <a:r>
              <a:rPr lang="en-US" sz="13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(average,</a:t>
            </a:r>
            <a:r>
              <a:rPr lang="en-US" sz="1300" b="0" i="0" u="none" strike="noStrike">
                <a:solidFill>
                  <a:srgbClr val="D19A66"/>
                </a:solidFill>
                <a:latin typeface="Roboto Mono"/>
                <a:ea typeface="Roboto Mono"/>
                <a:cs typeface="Roboto Mono"/>
                <a:sym typeface="Roboto Mono"/>
              </a:rPr>
              <a:t>2</a:t>
            </a:r>
            <a:r>
              <a:rPr lang="en-US" sz="1300" b="0" i="0" u="none" strike="noStrike">
                <a:solidFill>
                  <a:srgbClr val="ABB2BF"/>
                </a:solidFill>
                <a:latin typeface="Roboto Mono"/>
                <a:ea typeface="Roboto Mono"/>
                <a:cs typeface="Roboto Mono"/>
                <a:sym typeface="Roboto Mono"/>
              </a:rPr>
              <a:t>)</a:t>
            </a:r>
            <a:r>
              <a:rPr lang="en-US" sz="1300" b="0" i="0" u="none" strike="noStrike">
                <a:solidFill>
                  <a:srgbClr val="6A9955"/>
                </a:solidFill>
                <a:latin typeface="Roboto Mono"/>
                <a:ea typeface="Roboto Mono"/>
                <a:cs typeface="Roboto Mono"/>
                <a:sym typeface="Roboto Mono"/>
              </a:rPr>
              <a:t># 自动补全：保留两位小数并处理边界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143000"/>
            <a:ext cx="3810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2.4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048000"/>
            <a:ext cx="762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调试与问题定位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318000"/>
            <a:ext cx="762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 spc="200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DEBUGGING AND TROUBLESHOOTING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334000"/>
            <a:ext cx="762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5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利用 Cursor 工具链，实现代码错误的精准捕捉与快速修复，提升开发效率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命令行调试与 Traceback 追踪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精准定位问题根源 · 提升开发调试效率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5207000" cy="4191000"/>
          </a:xfrm>
          <a:prstGeom prst="roundRect">
            <a:avLst>
              <a:gd name="adj" fmla="val 3636"/>
            </a:avLst>
          </a:prstGeom>
          <a:solidFill>
            <a:srgbClr val="1E293B">
              <a:alpha val="90000"/>
            </a:srgbClr>
          </a:solidFill>
          <a:ln w="25400" cap="flat" cmpd="sng">
            <a:solidFill>
              <a:srgbClr val="22D3EE">
                <a:alpha val="6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23368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286000"/>
            <a:ext cx="406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使用 pdb 命令行调试器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048000"/>
            <a:ext cx="4699000" cy="762000"/>
          </a:xfrm>
          <a:prstGeom prst="roundRect">
            <a:avLst>
              <a:gd name="adj" fmla="val 13333"/>
            </a:avLst>
          </a:prstGeom>
          <a:solidFill>
            <a:srgbClr val="0F172A">
              <a:alpha val="100000"/>
            </a:srgbClr>
          </a:solidFill>
          <a:ln w="12700" cap="flat" cmpd="sng">
            <a:solidFill>
              <a:srgbClr val="334155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1143000" y="3200400"/>
            <a:ext cx="4445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启动命令：</a:t>
            </a:r>
            <a:r>
              <a:rPr lang="en-US" sz="15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python -m pdb your_script.py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4191000"/>
            <a:ext cx="2286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3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c :</a:t>
            </a: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继续执行程序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3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s :</a:t>
            </a: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单步进入函数内部</a:t>
            </a:r>
          </a:p>
        </p:txBody>
      </p:sp>
      <p:sp>
        <p:nvSpPr>
          <p:cNvPr id="11" name="AutoShape 11"/>
          <p:cNvSpPr/>
          <p:nvPr/>
        </p:nvSpPr>
        <p:spPr>
          <a:xfrm>
            <a:off x="3429000" y="4191000"/>
            <a:ext cx="2286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3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n :</a:t>
            </a: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单步执行当前行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3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p :</a:t>
            </a: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打印变量值 (如: p x)</a:t>
            </a:r>
          </a:p>
        </p:txBody>
      </p:sp>
      <p:sp>
        <p:nvSpPr>
          <p:cNvPr id="12" name="AutoShape 12"/>
          <p:cNvSpPr/>
          <p:nvPr/>
        </p:nvSpPr>
        <p:spPr>
          <a:xfrm>
            <a:off x="6223000" y="2032000"/>
            <a:ext cx="5207000" cy="4191000"/>
          </a:xfrm>
          <a:prstGeom prst="roundRect">
            <a:avLst>
              <a:gd name="adj" fmla="val 3636"/>
            </a:avLst>
          </a:prstGeom>
          <a:solidFill>
            <a:srgbClr val="1E293B">
              <a:alpha val="90000"/>
            </a:srgbClr>
          </a:solidFill>
          <a:ln w="25400" cap="flat" cmpd="sng">
            <a:solidFill>
              <a:srgbClr val="22D3EE">
                <a:alpha val="6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27800" y="23368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985000" y="22860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Traceback 与 Cursor 智能追踪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477000" y="30480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当程序抛出异常时，Python 会输出调用栈信息。Cursor 在此基础上提供了更强大的 AI 增强能力：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04000" y="4064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112000" y="4038600"/>
            <a:ext cx="177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自动追踪调用栈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结构化展示函数嵌套关系，清晰回溯错误路径</a:t>
            </a: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17000" y="40640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9525000" y="4038600"/>
            <a:ext cx="165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自然语言解释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AI 分析错误代码，用通俗语言解释报错原因</a:t>
            </a: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04000" y="5207000"/>
            <a:ext cx="304800" cy="3048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7112000" y="5181600"/>
            <a:ext cx="177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生成修复建议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直接提供代码修改方案，一键应用，快速解决问题</a:t>
            </a: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17000" y="52070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9525000" y="5181600"/>
            <a:ext cx="165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代码交叉高亮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在编辑器中自动高亮定位到具体出错代码行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本章小结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2032000"/>
          </a:xfrm>
          <a:prstGeom prst="roundRect">
            <a:avLst>
              <a:gd name="adj" fmla="val 7500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22D3EE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76200" cy="20320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00" y="19050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727200" y="1879600"/>
            <a:ext cx="215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界面组成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92200" y="2667000"/>
            <a:ext cx="27178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掌握了项目结构树和Git命令行操作，熟悉了开发环境的核心布局。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1651000"/>
            <a:ext cx="3302000" cy="2032000"/>
          </a:xfrm>
          <a:prstGeom prst="roundRect">
            <a:avLst>
              <a:gd name="adj" fmla="val 7500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22D3EE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445000" y="1651000"/>
            <a:ext cx="76200" cy="20320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75200" y="19050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410200" y="1879600"/>
            <a:ext cx="215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智能补全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775200" y="2667000"/>
            <a:ext cx="27178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深度体验了函数级、类级和注释驱动的代码生成，大幅提升编码效率。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1651000"/>
            <a:ext cx="3302000" cy="2032000"/>
          </a:xfrm>
          <a:prstGeom prst="roundRect">
            <a:avLst>
              <a:gd name="adj" fmla="val 7500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22D3EE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8128000" y="1651000"/>
            <a:ext cx="76200" cy="20320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58200" y="1905000"/>
            <a:ext cx="457200" cy="4572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9093200" y="1879600"/>
            <a:ext cx="215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交互指令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458200" y="2667000"/>
            <a:ext cx="27178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学会了使用自然语言进行代码修改与语义提问，实现“所想即所得”。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4191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22D3EE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762000" y="4191000"/>
            <a:ext cx="76200" cy="19050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92200" y="4572000"/>
            <a:ext cx="508000" cy="5080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905000" y="44450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调试定位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905000" y="5080000"/>
            <a:ext cx="381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了解了命令行调试的基本逻辑，掌握利用Traceback智能分析快速定位并解决问题的方法。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223000" y="4191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22D3EE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25"/>
          <p:cNvSpPr/>
          <p:nvPr/>
        </p:nvSpPr>
        <p:spPr>
          <a:xfrm>
            <a:off x="6223000" y="4191000"/>
            <a:ext cx="76200" cy="19050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53200" y="4572000"/>
            <a:ext cx="508000" cy="5080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7366000" y="4445000"/>
            <a:ext cx="3810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核心收获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7366000" y="5080000"/>
            <a:ext cx="381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建立了以“语义交互”为核心的现代编程工作方式，开启AI辅助编程的进阶之路。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练习题（选择题）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22D3EE">
                <a:alpha val="5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905000"/>
            <a:ext cx="2794000" cy="406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600"/>
              </a:spcBef>
            </a:pPr>
            <a:r>
              <a:rPr lang="en-US" sz="15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Cursor中“项目结构树视图”的主要作用是？</a:t>
            </a:r>
          </a:p>
          <a:p>
            <a:pPr indent="0" algn="l">
              <a:lnSpc>
                <a:spcPct val="116666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A. 显示Git提交历史</a:t>
            </a:r>
          </a:p>
          <a:p>
            <a:pPr indent="0" algn="l">
              <a:lnSpc>
                <a:spcPct val="116666"/>
              </a:lnSpc>
              <a:spcBef>
                <a:spcPts val="600"/>
              </a:spcBef>
            </a:pPr>
            <a:r>
              <a:rPr lang="en-US" sz="1200" b="1" i="0" u="none" strike="noStrike">
                <a:solidFill>
                  <a:srgbClr val="FFFFFF"/>
                </a:solidFill>
                <a:highlight>
                  <a:srgbClr val="22D3EE">
                    <a:alpha val="0"/>
                  </a:srgbClr>
                </a:highlight>
                <a:latin typeface="Noto Sans SC"/>
                <a:ea typeface="Noto Sans SC"/>
                <a:cs typeface="Noto Sans SC"/>
                <a:sym typeface="Noto Sans SC"/>
              </a:rPr>
              <a:t>B. 展示当前项目的目录与文件结构</a:t>
            </a:r>
          </a:p>
          <a:p>
            <a:pPr indent="0" algn="l">
              <a:lnSpc>
                <a:spcPct val="116666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C. 编辑快捷键</a:t>
            </a:r>
          </a:p>
          <a:p>
            <a:pPr indent="0" algn="l">
              <a:lnSpc>
                <a:spcPct val="116666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D. 编译项目源码</a:t>
            </a:r>
          </a:p>
        </p:txBody>
      </p:sp>
      <p:sp>
        <p:nvSpPr>
          <p:cNvPr id="6" name="AutoShape 6"/>
          <p:cNvSpPr/>
          <p:nvPr/>
        </p:nvSpPr>
        <p:spPr>
          <a:xfrm>
            <a:off x="4445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22D3EE">
                <a:alpha val="5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4699000" y="1905000"/>
            <a:ext cx="2794000" cy="406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600"/>
              </a:spcBef>
            </a:pPr>
            <a:r>
              <a:rPr lang="en-US" sz="15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在Cursor中使用智能补全功能，哪一项能提供多行函数体的补全能力？</a:t>
            </a:r>
          </a:p>
          <a:p>
            <a:pPr indent="0" algn="l">
              <a:lnSpc>
                <a:spcPct val="116666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A. 单词替换模式</a:t>
            </a:r>
          </a:p>
          <a:p>
            <a:pPr indent="0" algn="l">
              <a:lnSpc>
                <a:spcPct val="116666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B. Template补全</a:t>
            </a:r>
          </a:p>
          <a:p>
            <a:pPr indent="0" algn="l">
              <a:lnSpc>
                <a:spcPct val="116666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C. 多轮对话接口</a:t>
            </a:r>
          </a:p>
          <a:p>
            <a:pPr indent="0" algn="l">
              <a:lnSpc>
                <a:spcPct val="116666"/>
              </a:lnSpc>
              <a:spcBef>
                <a:spcPts val="600"/>
              </a:spcBef>
            </a:pPr>
            <a:r>
              <a:rPr lang="en-US" sz="1200" b="1" i="0" u="none" strike="noStrike">
                <a:solidFill>
                  <a:srgbClr val="FFFFFF"/>
                </a:solidFill>
                <a:highlight>
                  <a:srgbClr val="22D3EE">
                    <a:alpha val="0"/>
                  </a:srgbClr>
                </a:highlight>
                <a:latin typeface="Noto Sans SC"/>
                <a:ea typeface="Noto Sans SC"/>
                <a:cs typeface="Noto Sans SC"/>
                <a:sym typeface="Noto Sans SC"/>
              </a:rPr>
              <a:t>D. 函数级别的上下文预测</a:t>
            </a:r>
          </a:p>
        </p:txBody>
      </p:sp>
      <p:sp>
        <p:nvSpPr>
          <p:cNvPr id="8" name="AutoShape 8"/>
          <p:cNvSpPr/>
          <p:nvPr/>
        </p:nvSpPr>
        <p:spPr>
          <a:xfrm>
            <a:off x="8128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22D3EE">
                <a:alpha val="5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8382000" y="1905000"/>
            <a:ext cx="2794000" cy="406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600"/>
              </a:spcBef>
            </a:pPr>
            <a:r>
              <a:rPr lang="en-US" sz="15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关于Cursor的注释驱动代码生成功能，以下说法正确的是？</a:t>
            </a:r>
          </a:p>
          <a:p>
            <a:pPr indent="0" algn="l">
              <a:lnSpc>
                <a:spcPct val="116666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A. 注释会被自动删除</a:t>
            </a:r>
          </a:p>
          <a:p>
            <a:pPr indent="0" algn="l">
              <a:lnSpc>
                <a:spcPct val="116666"/>
              </a:lnSpc>
              <a:spcBef>
                <a:spcPts val="600"/>
              </a:spcBef>
            </a:pPr>
            <a:r>
              <a:rPr lang="en-US" sz="1200" b="1" i="0" u="none" strike="noStrike">
                <a:solidFill>
                  <a:srgbClr val="FFFFFF"/>
                </a:solidFill>
                <a:highlight>
                  <a:srgbClr val="22D3EE">
                    <a:alpha val="0"/>
                  </a:srgbClr>
                </a:highlight>
                <a:latin typeface="Noto Sans SC"/>
                <a:ea typeface="Noto Sans SC"/>
                <a:cs typeface="Noto Sans SC"/>
                <a:sym typeface="Noto Sans SC"/>
              </a:rPr>
              <a:t>B. 注释可用于生成函数实现和文档说明</a:t>
            </a:r>
          </a:p>
          <a:p>
            <a:pPr indent="0" algn="l">
              <a:lnSpc>
                <a:spcPct val="116666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C. 注释只影响代码风格检查</a:t>
            </a:r>
          </a:p>
          <a:p>
            <a:pPr indent="0" algn="l">
              <a:lnSpc>
                <a:spcPct val="116666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D. 注释无法参与AI推理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练习题（填空题）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2159000"/>
          </a:xfrm>
          <a:prstGeom prst="roundRect">
            <a:avLst>
              <a:gd name="adj" fmla="val 7058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22D3EE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8415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06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778000" y="1841500"/>
            <a:ext cx="2095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在Cursor中，使用</a:t>
            </a:r>
            <a:r>
              <a:rPr lang="en-US" sz="13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项目结构树视图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功能可以直观查看和管理当前项目文件的目录结构。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445000" y="1651000"/>
            <a:ext cx="3302000" cy="2159000"/>
          </a:xfrm>
          <a:prstGeom prst="roundRect">
            <a:avLst>
              <a:gd name="adj" fmla="val 7058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22D3EE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635500" y="18415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07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5461000" y="1841500"/>
            <a:ext cx="2095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智能补全不仅限于单行语句，还支持</a:t>
            </a:r>
            <a:r>
              <a:rPr lang="en-US" sz="13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函数体/类定义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的生成与建议。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8128000" y="1651000"/>
            <a:ext cx="3302000" cy="2159000"/>
          </a:xfrm>
          <a:prstGeom prst="roundRect">
            <a:avLst>
              <a:gd name="adj" fmla="val 7058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22D3EE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8318500" y="1841500"/>
            <a:ext cx="76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08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9144000" y="1841500"/>
            <a:ext cx="2095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当用户在编辑器中选中一段代码后，可以通过</a:t>
            </a:r>
            <a:r>
              <a:rPr lang="en-US" sz="13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自然语言提问/对话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方式对其进行语义提问与改写。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191000"/>
            <a:ext cx="5143500" cy="2159000"/>
          </a:xfrm>
          <a:prstGeom prst="roundRect">
            <a:avLst>
              <a:gd name="adj" fmla="val 7058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22D3EE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1016000" y="4445000"/>
            <a:ext cx="88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09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2032000" y="4445000"/>
            <a:ext cx="3556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Cursor支持通过</a:t>
            </a:r>
            <a:r>
              <a:rPr lang="en-US" sz="14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注释/提示词</a:t>
            </a: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语句级提示词修改函数结构或逻辑块。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86500" y="4191000"/>
            <a:ext cx="5143500" cy="2159000"/>
          </a:xfrm>
          <a:prstGeom prst="roundRect">
            <a:avLst>
              <a:gd name="adj" fmla="val 7058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22D3EE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540500" y="4445000"/>
            <a:ext cx="88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10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556500" y="4445000"/>
            <a:ext cx="3556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当程序抛出异常时，可通过</a:t>
            </a:r>
            <a:r>
              <a:rPr lang="en-US" sz="14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Traceback追踪</a:t>
            </a: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功能查看详细调用过程并回溯定位错误。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本章内容概览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CONTENTS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3302000" cy="1778000"/>
          </a:xfrm>
          <a:prstGeom prst="roundRect">
            <a:avLst>
              <a:gd name="adj" fmla="val 8571"/>
            </a:avLst>
          </a:prstGeom>
          <a:solidFill>
            <a:srgbClr val="1E293B">
              <a:alpha val="85000"/>
            </a:srgbClr>
          </a:solidFill>
          <a:ln w="25400" cap="flat" cmpd="sng">
            <a:solidFill>
              <a:srgbClr val="22D3EE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2730500"/>
            <a:ext cx="508000" cy="508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51000" y="2667000"/>
            <a:ext cx="2222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01. 编辑器界面组成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掌握项目结构树与Git版本管理，熟悉开发环境的基础布局</a:t>
            </a:r>
          </a:p>
        </p:txBody>
      </p:sp>
      <p:sp>
        <p:nvSpPr>
          <p:cNvPr id="8" name="AutoShape 8"/>
          <p:cNvSpPr/>
          <p:nvPr/>
        </p:nvSpPr>
        <p:spPr>
          <a:xfrm>
            <a:off x="4445000" y="2413000"/>
            <a:ext cx="3302000" cy="1778000"/>
          </a:xfrm>
          <a:prstGeom prst="roundRect">
            <a:avLst>
              <a:gd name="adj" fmla="val 8571"/>
            </a:avLst>
          </a:prstGeom>
          <a:solidFill>
            <a:srgbClr val="1E293B">
              <a:alpha val="85000"/>
            </a:srgbClr>
          </a:solidFill>
          <a:ln w="25400" cap="flat" cmpd="sng">
            <a:solidFill>
              <a:srgbClr val="22D3EE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35500" y="2730500"/>
            <a:ext cx="508000" cy="508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334000" y="2667000"/>
            <a:ext cx="2222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02. 智能补全与预测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体验函数级、类级的上下文智能生成能力，提升编码效率</a:t>
            </a:r>
          </a:p>
        </p:txBody>
      </p:sp>
      <p:sp>
        <p:nvSpPr>
          <p:cNvPr id="11" name="AutoShape 11"/>
          <p:cNvSpPr/>
          <p:nvPr/>
        </p:nvSpPr>
        <p:spPr>
          <a:xfrm>
            <a:off x="8128000" y="2413000"/>
            <a:ext cx="3302000" cy="1778000"/>
          </a:xfrm>
          <a:prstGeom prst="roundRect">
            <a:avLst>
              <a:gd name="adj" fmla="val 8571"/>
            </a:avLst>
          </a:prstGeom>
          <a:solidFill>
            <a:srgbClr val="1E293B">
              <a:alpha val="85000"/>
            </a:srgbClr>
          </a:solidFill>
          <a:ln w="25400" cap="flat" cmpd="sng">
            <a:solidFill>
              <a:srgbClr val="22D3EE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18500" y="2730500"/>
            <a:ext cx="508000" cy="508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9017000" y="2667000"/>
            <a:ext cx="2222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03. 交互指令与提示词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学会用自然语言与代码对话，精准控制AI辅助开发过程</a:t>
            </a:r>
          </a:p>
        </p:txBody>
      </p:sp>
      <p:sp>
        <p:nvSpPr>
          <p:cNvPr id="14" name="AutoShape 14"/>
          <p:cNvSpPr/>
          <p:nvPr/>
        </p:nvSpPr>
        <p:spPr>
          <a:xfrm>
            <a:off x="2413000" y="4572000"/>
            <a:ext cx="3302000" cy="1778000"/>
          </a:xfrm>
          <a:prstGeom prst="roundRect">
            <a:avLst>
              <a:gd name="adj" fmla="val 8571"/>
            </a:avLst>
          </a:prstGeom>
          <a:solidFill>
            <a:srgbClr val="1E293B">
              <a:alpha val="85000"/>
            </a:srgbClr>
          </a:solidFill>
          <a:ln w="25400" cap="flat" cmpd="sng">
            <a:solidFill>
              <a:srgbClr val="22D3EE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603500" y="4889500"/>
            <a:ext cx="508000" cy="508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3302000" y="4826000"/>
            <a:ext cx="2222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04. 调试与问题定位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掌握命令行调试技巧与错误分析方法，快速解决代码问题</a:t>
            </a:r>
          </a:p>
        </p:txBody>
      </p:sp>
      <p:sp>
        <p:nvSpPr>
          <p:cNvPr id="17" name="AutoShape 17"/>
          <p:cNvSpPr/>
          <p:nvPr/>
        </p:nvSpPr>
        <p:spPr>
          <a:xfrm>
            <a:off x="6477000" y="4572000"/>
            <a:ext cx="3302000" cy="1778000"/>
          </a:xfrm>
          <a:prstGeom prst="roundRect">
            <a:avLst>
              <a:gd name="adj" fmla="val 8571"/>
            </a:avLst>
          </a:prstGeom>
          <a:solidFill>
            <a:srgbClr val="1E293B">
              <a:alpha val="85000"/>
            </a:srgbClr>
          </a:solidFill>
          <a:ln w="25400" cap="flat" cmpd="sng">
            <a:solidFill>
              <a:srgbClr val="22D3EE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67500" y="4889500"/>
            <a:ext cx="508000" cy="5080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366000" y="4826000"/>
            <a:ext cx="2222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05. 本章小结与练习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回顾核心知识点，通过实操练习巩固技能，真正做到学以致用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016000"/>
            <a:ext cx="1016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2.1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048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编辑器界面组成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445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E5E7EB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CURSOR EDITOR INTERFACE OVERVIEW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461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核心组件 | 项目结构视图 | 集成 Git 版本控制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8709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项目结构树视图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核心定位与逻辑组织 · CORE POSITIONING &amp; LOGICAL ORGANIZATION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223000" y="2159000"/>
            <a:ext cx="5207000" cy="1905000"/>
          </a:xfrm>
          <a:prstGeom prst="roundRect">
            <a:avLst>
              <a:gd name="adj" fmla="val 5333"/>
            </a:avLst>
          </a:prstGeom>
          <a:solidFill>
            <a:srgbClr val="1E293B">
              <a:alpha val="95000"/>
            </a:srgbClr>
          </a:solidFill>
          <a:ln w="12700" cap="flat" cmpd="sng">
            <a:solidFill>
              <a:srgbClr val="22D3EE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2413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985000" y="2387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核心定位</a:t>
            </a:r>
            <a:r>
              <a:rPr lang="en-US" sz="1400" b="0" i="0" u="none" strike="noStrike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Core Positioning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477000" y="30480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位于Cursor左侧边栏，以目录层级展示项目文件系统，是开发者与项目资源交互的主要通道。可实现对项目资源的</a:t>
            </a:r>
            <a:r>
              <a:rPr lang="en-US" sz="13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快速定位、结构组织调整及动态状态管理</a:t>
            </a: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4318000"/>
            <a:ext cx="5207000" cy="2032000"/>
          </a:xfrm>
          <a:prstGeom prst="roundRect">
            <a:avLst>
              <a:gd name="adj" fmla="val 5000"/>
            </a:avLst>
          </a:prstGeom>
          <a:solidFill>
            <a:srgbClr val="1E293B">
              <a:alpha val="95000"/>
            </a:srgbClr>
          </a:solidFill>
          <a:ln w="12700" cap="flat" cmpd="sng">
            <a:solidFill>
              <a:srgbClr val="22D3EE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45720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985000" y="4546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逻辑组织方式</a:t>
            </a:r>
            <a:r>
              <a:rPr lang="en-US" sz="1400" b="0" i="0" u="none" strike="noStrike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Logical Organization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477000" y="52070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200" b="1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根目录：</a:t>
            </a: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映射当前工作区路径，作为树的起点。</a:t>
            </a:r>
            <a:b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200" b="1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多类型节点：</a:t>
            </a: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直观区分源文件(.py/.md)、隐藏配置文件及虚拟环境(.venv)。</a:t>
            </a:r>
            <a:b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200" b="1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性能优化：</a:t>
            </a:r>
            <a:r>
              <a:rPr lang="en-US" sz="12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对大型项目采用懒加载机制，避免一次性渲染卡顿。</a:t>
            </a:r>
            <a:endParaRPr lang="en-US" sz="1100"/>
          </a:p>
        </p:txBody>
      </p:sp>
      <p:pic>
        <p:nvPicPr>
          <p:cNvPr id="14" name="图片 13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3711" y="2717800"/>
            <a:ext cx="5275289" cy="31242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AI辅助编程的三种方式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从简单的指令交互，进化到全流程自动化的智能协作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3302000" cy="2159000"/>
          </a:xfrm>
          <a:prstGeom prst="roundRect">
            <a:avLst>
              <a:gd name="adj" fmla="val 7058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334155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413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51000" y="2413000"/>
            <a:ext cx="215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大模型聊天式编程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1750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最基础的交互模式。用户向内置大模型发送自然语言需求，AI返回代码片段，由用户手动完成后续的文件构建、导入与运行。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2159000"/>
            <a:ext cx="3302000" cy="2159000"/>
          </a:xfrm>
          <a:prstGeom prst="roundRect">
            <a:avLst>
              <a:gd name="adj" fmla="val 7058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334155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99000" y="2413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334000" y="2413000"/>
            <a:ext cx="215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实时辅助编程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99000" y="31750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进阶的“点穴式”优化。在代码编辑器中直接选中代码块，AI可针对选中区域进行解释、重构或补全，但受限于上下文，跨文件能力较弱。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572000"/>
            <a:ext cx="10668000" cy="1778000"/>
          </a:xfrm>
          <a:prstGeom prst="roundRect">
            <a:avLst>
              <a:gd name="adj" fmla="val 8571"/>
            </a:avLst>
          </a:prstGeom>
          <a:solidFill>
            <a:srgbClr val="1E293B">
              <a:alpha val="90000"/>
            </a:srgbClr>
          </a:solidFill>
          <a:ln w="25400" cap="flat" cmpd="sng">
            <a:solidFill>
              <a:srgbClr val="22D3EE">
                <a:alpha val="6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rcRect t="4740" b="4740"/>
          <a:stretch>
            <a:fillRect/>
          </a:stretch>
        </p:blipFill>
        <p:spPr>
          <a:xfrm>
            <a:off x="1016000" y="4762500"/>
            <a:ext cx="1397000" cy="1397000"/>
          </a:xfrm>
          <a:prstGeom prst="roundRect">
            <a:avLst>
              <a:gd name="adj" fmla="val 10909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5" name="AutoShape 15"/>
          <p:cNvSpPr/>
          <p:nvPr/>
        </p:nvSpPr>
        <p:spPr>
          <a:xfrm>
            <a:off x="2667000" y="4762500"/>
            <a:ext cx="8255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智能体 AI 辅助编程</a:t>
            </a:r>
            <a:r>
              <a:rPr lang="en-US" sz="1400" b="1" i="0" u="none" strike="noStrike">
                <a:solidFill>
                  <a:srgbClr val="FBBF24"/>
                </a:solidFill>
                <a:latin typeface="Noto Sans SC"/>
                <a:ea typeface="Noto Sans SC"/>
                <a:cs typeface="Noto Sans SC"/>
                <a:sym typeface="Noto Sans SC"/>
              </a:rPr>
              <a:t>(当前主流与推荐方式)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2667000" y="5397500"/>
            <a:ext cx="8382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这是能力最强的交互模式。用户仅需提供自然语言的项目目标或详细需求，AI 智能体即可自动处理文件创建、项目结构搭建、完整代码编写、错误调试乃至最终运行，实现端到端的全流程自动化。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Git版本管理器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06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▍ 命令行操作基础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302000" cy="4064000"/>
          </a:xfrm>
          <a:prstGeom prst="roundRect">
            <a:avLst>
              <a:gd name="adj" fmla="val 4615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22D3EE">
                <a:alpha val="4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413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51000" y="2413000"/>
            <a:ext cx="2159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打开终端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3020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400" b="1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📋 菜单入口：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94A3B8"/>
                </a:solidFill>
                <a:latin typeface="Roboto Mono"/>
                <a:ea typeface="Roboto Mono"/>
                <a:cs typeface="Roboto Mono"/>
                <a:sym typeface="Roboto Mono"/>
              </a:rPr>
              <a:t>View → Terminal</a:t>
            </a:r>
            <a:endParaRPr lang="en-US" sz="1100"/>
          </a:p>
          <a:p>
            <a:pPr indent="0" algn="l">
              <a:lnSpc>
                <a:spcPct val="133333"/>
              </a:lnSpc>
              <a:spcBef>
                <a:spcPts val="1600"/>
              </a:spcBef>
            </a:pPr>
            <a:r>
              <a:rPr lang="en-US" sz="1400" b="1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⌨️ 快捷键：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94A3B8"/>
                </a:solidFill>
                <a:latin typeface="Roboto Mono"/>
                <a:ea typeface="Roboto Mono"/>
                <a:cs typeface="Roboto Mono"/>
                <a:sym typeface="Roboto Mono"/>
              </a:rPr>
              <a:t>Ctrl + ` (Windows/Linux)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94A3B8"/>
                </a:solidFill>
                <a:latin typeface="Roboto Mono"/>
                <a:ea typeface="Roboto Mono"/>
                <a:cs typeface="Roboto Mono"/>
                <a:sym typeface="Roboto Mono"/>
              </a:rPr>
              <a:t>Cmd + ` (macOS)</a:t>
            </a:r>
          </a:p>
        </p:txBody>
      </p:sp>
      <p:sp>
        <p:nvSpPr>
          <p:cNvPr id="9" name="AutoShape 9"/>
          <p:cNvSpPr/>
          <p:nvPr/>
        </p:nvSpPr>
        <p:spPr>
          <a:xfrm>
            <a:off x="4445000" y="2032000"/>
            <a:ext cx="3302000" cy="4064000"/>
          </a:xfrm>
          <a:prstGeom prst="roundRect">
            <a:avLst>
              <a:gd name="adj" fmla="val 4615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22D3EE">
                <a:alpha val="4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99000" y="2413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334000" y="2413000"/>
            <a:ext cx="2159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核心命令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699000" y="3175000"/>
            <a:ext cx="27940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1. 初始化:</a:t>
            </a:r>
            <a:r>
              <a:rPr lang="en-US" sz="1300" b="1" i="0" u="none" strike="noStrike">
                <a:solidFill>
                  <a:srgbClr val="22D3EE"/>
                </a:solidFill>
                <a:latin typeface="Roboto Mono"/>
                <a:ea typeface="Roboto Mono"/>
                <a:cs typeface="Roboto Mono"/>
                <a:sym typeface="Roboto Mono"/>
              </a:rPr>
              <a:t>git init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2. 查看状态:</a:t>
            </a:r>
            <a:r>
              <a:rPr lang="en-US" sz="1300" b="1" i="0" u="none" strike="noStrike">
                <a:solidFill>
                  <a:srgbClr val="22D3EE"/>
                </a:solidFill>
                <a:latin typeface="Roboto Mono"/>
                <a:ea typeface="Roboto Mono"/>
                <a:cs typeface="Roboto Mono"/>
                <a:sym typeface="Roboto Mono"/>
              </a:rPr>
              <a:t>git status</a:t>
            </a:r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3. 添加暂存:</a:t>
            </a:r>
            <a:r>
              <a:rPr lang="en-US" sz="1300" b="1" i="0" u="none" strike="noStrike">
                <a:solidFill>
                  <a:srgbClr val="22D3EE"/>
                </a:solidFill>
                <a:latin typeface="Roboto Mono"/>
                <a:ea typeface="Roboto Mono"/>
                <a:cs typeface="Roboto Mono"/>
                <a:sym typeface="Roboto Mono"/>
              </a:rPr>
              <a:t>git add .</a:t>
            </a:r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4. 提交版本:</a:t>
            </a:r>
            <a:r>
              <a:rPr lang="en-US" sz="1300" b="1" i="0" u="none" strike="noStrike">
                <a:solidFill>
                  <a:srgbClr val="22D3EE"/>
                </a:solidFill>
                <a:latin typeface="Roboto Mono"/>
                <a:ea typeface="Roboto Mono"/>
                <a:cs typeface="Roboto Mono"/>
                <a:sym typeface="Roboto Mono"/>
              </a:rPr>
              <a:t>git commit -m "msg"</a:t>
            </a:r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5. 创建分支:</a:t>
            </a:r>
            <a:r>
              <a:rPr lang="en-US" sz="1300" b="1" i="0" u="none" strike="noStrike">
                <a:solidFill>
                  <a:srgbClr val="22D3EE"/>
                </a:solidFill>
                <a:latin typeface="Roboto Mono"/>
                <a:ea typeface="Roboto Mono"/>
                <a:cs typeface="Roboto Mono"/>
                <a:sym typeface="Roboto Mono"/>
              </a:rPr>
              <a:t>git checkout -b [name]</a:t>
            </a:r>
          </a:p>
        </p:txBody>
      </p:sp>
      <p:sp>
        <p:nvSpPr>
          <p:cNvPr id="13" name="AutoShape 13"/>
          <p:cNvSpPr/>
          <p:nvPr/>
        </p:nvSpPr>
        <p:spPr>
          <a:xfrm>
            <a:off x="8128000" y="2032000"/>
            <a:ext cx="3302000" cy="4064000"/>
          </a:xfrm>
          <a:prstGeom prst="roundRect">
            <a:avLst>
              <a:gd name="adj" fmla="val 4615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22D3EE">
                <a:alpha val="4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82000" y="2413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9017000" y="2413000"/>
            <a:ext cx="2159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推荐实践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382000" y="33020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41666"/>
              </a:lnSpc>
              <a:defRPr/>
            </a:pPr>
            <a:r>
              <a:rPr lang="en-US" sz="14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建议优先使用</a:t>
            </a:r>
            <a:r>
              <a:rPr lang="en-US" sz="14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命令行交互</a:t>
            </a:r>
            <a:r>
              <a:rPr lang="en-US" sz="14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的方式进行 Git 操作。</a:t>
            </a:r>
            <a:endParaRPr lang="en-US" sz="1100"/>
          </a:p>
          <a:p>
            <a:pPr indent="0" algn="l">
              <a:lnSpc>
                <a:spcPct val="141666"/>
              </a:lnSpc>
              <a:spcBef>
                <a:spcPts val="2000"/>
              </a:spcBef>
            </a:pPr>
            <a:r>
              <a:rPr lang="en-US" sz="1300" b="0" i="0" u="none" strike="noStrike">
                <a:solidFill>
                  <a:srgbClr val="94A3B8"/>
                </a:solidFill>
                <a:latin typeface="Noto Sans SC"/>
                <a:ea typeface="Noto Sans SC"/>
                <a:cs typeface="Noto Sans SC"/>
                <a:sym typeface="Noto Sans SC"/>
              </a:rPr>
              <a:t>这样做不仅能加深对版本控制原理的理解，还能有效避免不同图形界面（UI）在版本更新时产生的操作逻辑差异问题。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143000"/>
            <a:ext cx="254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 dirty="0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2.2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1016000" y="3048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智能补全与上下文预测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4572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基于对代码上下文的深度理解，实现超越简单代码补全的 AI 智能生成体验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715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 spc="200">
                <a:solidFill>
                  <a:srgbClr val="22D3EE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CURSOR · AI CODING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函数级别的多行补全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0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从函数定义到完整实现：一站式代码生成体验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5207000" cy="4191000"/>
          </a:xfrm>
          <a:prstGeom prst="roundRect">
            <a:avLst>
              <a:gd name="adj" fmla="val 3636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38BDF8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413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387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场景：用户数据清洗与校验模块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1750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FBBF24"/>
                </a:solidFill>
                <a:latin typeface="Noto Sans SC"/>
                <a:ea typeface="Noto Sans SC"/>
                <a:cs typeface="Noto Sans SC"/>
                <a:sym typeface="Noto Sans SC"/>
              </a:rPr>
              <a:t>🎯 开发需求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实现一个基础工具模块，对原始输入的“用户名、邮箱、年龄”三类信息进行严格的格式合法性判断，并将校验通过的记录进行统一格式化输出。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1016000" y="46990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🚀 Cursor 生成结果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仅需输入几行函数定义和注释作为“提示词”，即可自动生成：自定义异常类、独立的字段校验函数、批量数据处理函数，以及可直接运行的单元测试代码。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223000" y="2159000"/>
            <a:ext cx="5207000" cy="4191000"/>
          </a:xfrm>
          <a:prstGeom prst="roundRect">
            <a:avLst>
              <a:gd name="adj" fmla="val 3636"/>
            </a:avLst>
          </a:prstGeom>
          <a:solidFill>
            <a:srgbClr val="111827">
              <a:alpha val="95000"/>
            </a:srgbClr>
          </a:solidFill>
          <a:ln w="12700" cap="flat" cmpd="sng">
            <a:solidFill>
              <a:srgbClr val="22D3EE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223000" y="2159000"/>
            <a:ext cx="5207000" cy="508000"/>
          </a:xfrm>
          <a:prstGeom prst="roundRect">
            <a:avLst>
              <a:gd name="adj" fmla="val 0"/>
            </a:avLst>
          </a:prstGeom>
          <a:solidFill>
            <a:srgbClr val="1E29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2260600"/>
            <a:ext cx="279400" cy="279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985000" y="2260600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94A3B8"/>
                </a:solidFill>
                <a:latin typeface="Consolas"/>
                <a:ea typeface="Consolas"/>
                <a:cs typeface="Consolas"/>
                <a:sym typeface="Consolas"/>
              </a:rPr>
              <a:t>user_data_utils.py - Generated by Cursor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477000" y="2921000"/>
            <a:ext cx="4699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4748B"/>
                </a:solidFill>
                <a:latin typeface="Consolas"/>
                <a:ea typeface="Consolas"/>
                <a:cs typeface="Consolas"/>
                <a:sym typeface="Consolas"/>
              </a:rPr>
              <a:t># 1. 引入必要类型注解与定义异常</a:t>
            </a:r>
            <a: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  <a:t/>
            </a:r>
            <a:b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lang="en-US" sz="1200" b="0" i="0" u="none" strike="noStrike">
                <a:solidFill>
                  <a:srgbClr val="C084FC"/>
                </a:solidFill>
                <a:latin typeface="Consolas"/>
                <a:ea typeface="Consolas"/>
                <a:cs typeface="Consolas"/>
                <a:sym typeface="Consolas"/>
              </a:rPr>
              <a:t>from typing</a:t>
            </a:r>
            <a:r>
              <a:rPr lang="en-US" sz="1200" b="0" i="0" u="none" strike="noStrike">
                <a:solidFill>
                  <a:srgbClr val="E2E8F0"/>
                </a:solidFill>
                <a:latin typeface="Consolas"/>
                <a:ea typeface="Consolas"/>
                <a:cs typeface="Consolas"/>
                <a:sym typeface="Consolas"/>
              </a:rPr>
              <a:t>import List, Dict, Any</a:t>
            </a:r>
            <a: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  <a:t/>
            </a:r>
            <a:b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lang="en-US" sz="1200" b="0" i="0" u="none" strike="noStrike">
                <a:solidFill>
                  <a:srgbClr val="C084FC"/>
                </a:solidFill>
                <a:latin typeface="Consolas"/>
                <a:ea typeface="Consolas"/>
                <a:cs typeface="Consolas"/>
                <a:sym typeface="Consolas"/>
              </a:rPr>
              <a:t>class</a:t>
            </a:r>
            <a:r>
              <a:rPr lang="en-US" sz="1200" b="0" i="0" u="none" strike="noStrike">
                <a:solidFill>
                  <a:srgbClr val="FB923C"/>
                </a:solidFill>
                <a:latin typeface="Consolas"/>
                <a:ea typeface="Consolas"/>
                <a:cs typeface="Consolas"/>
                <a:sym typeface="Consolas"/>
              </a:rPr>
              <a:t>InvalidUserDataError</a:t>
            </a:r>
            <a:r>
              <a:rPr lang="en-US" sz="1200" b="0" i="0" u="none" strike="noStrike">
                <a:solidFill>
                  <a:srgbClr val="E2E8F0"/>
                </a:solidFill>
                <a:latin typeface="Consolas"/>
                <a:ea typeface="Consolas"/>
                <a:cs typeface="Consolas"/>
                <a:sym typeface="Consolas"/>
              </a:rPr>
              <a:t>(Exception):</a:t>
            </a:r>
            <a:r>
              <a:rPr lang="en-US" sz="1200" b="0" i="0" u="none" strike="noStrike">
                <a:solidFill>
                  <a:srgbClr val="64748B"/>
                </a:solidFill>
                <a:latin typeface="Consolas"/>
                <a:ea typeface="Consolas"/>
                <a:cs typeface="Consolas"/>
                <a:sym typeface="Consolas"/>
              </a:rPr>
              <a:t># 自定义业务异常</a:t>
            </a:r>
            <a: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  <a:t/>
            </a:r>
            <a:b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lang="en-US" sz="1200" b="0" i="0" u="none" strike="noStrike">
                <a:solidFill>
                  <a:srgbClr val="E2E8F0"/>
                </a:solidFill>
                <a:latin typeface="Consolas"/>
                <a:ea typeface="Consolas"/>
                <a:cs typeface="Consolas"/>
                <a:sym typeface="Consolas"/>
              </a:rPr>
              <a:t>...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64748B"/>
                </a:solidFill>
                <a:latin typeface="Consolas"/>
                <a:ea typeface="Consolas"/>
                <a:cs typeface="Consolas"/>
                <a:sym typeface="Consolas"/>
              </a:rPr>
              <a:t># 2. 自动生成的核心校验逻辑</a:t>
            </a:r>
            <a: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  <a:t/>
            </a:r>
            <a:b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lang="en-US" sz="1200" b="0" i="0" u="none" strike="noStrike">
                <a:solidFill>
                  <a:srgbClr val="C084FC"/>
                </a:solidFill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-US" sz="1200" b="0" i="0" u="none" strike="noStrike">
                <a:solidFill>
                  <a:srgbClr val="60A5FA"/>
                </a:solidFill>
                <a:latin typeface="Consolas"/>
                <a:ea typeface="Consolas"/>
                <a:cs typeface="Consolas"/>
                <a:sym typeface="Consolas"/>
              </a:rPr>
              <a:t>is_valid_email</a:t>
            </a:r>
            <a:r>
              <a:rPr lang="en-US" sz="1200" b="0" i="0" u="none" strike="noStrike">
                <a:solidFill>
                  <a:srgbClr val="E2E8F0"/>
                </a:solidFill>
                <a:latin typeface="Consolas"/>
                <a:ea typeface="Consolas"/>
                <a:cs typeface="Consolas"/>
                <a:sym typeface="Consolas"/>
              </a:rPr>
              <a:t>(email: str) -&gt; bool:</a:t>
            </a:r>
            <a: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  <a:t/>
            </a:r>
            <a:b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lang="en-US" sz="1200" b="0" i="0" u="none" strike="noStrike">
                <a:solidFill>
                  <a:srgbClr val="64748B"/>
                </a:solidFill>
                <a:latin typeface="Consolas"/>
                <a:ea typeface="Consolas"/>
                <a:cs typeface="Consolas"/>
                <a:sym typeface="Consolas"/>
              </a:rPr>
              <a:t>""" 检查邮箱是否包含@和域名后缀 """</a:t>
            </a:r>
            <a: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  <a:t/>
            </a:r>
            <a:br>
              <a:rPr lang="en-US" sz="1200" b="0" i="0" u="none" strike="noStrike">
                <a:solidFill>
                  <a:srgbClr val="1F2329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lang="en-US" sz="1200" b="0" i="0" u="none" strike="noStrike">
                <a:solidFill>
                  <a:srgbClr val="C084FC"/>
                </a:solidFill>
                <a:latin typeface="Consolas"/>
                <a:ea typeface="Consolas"/>
                <a:cs typeface="Consolas"/>
                <a:sym typeface="Consolas"/>
              </a:rPr>
              <a:t>return</a:t>
            </a:r>
            <a:r>
              <a:rPr lang="en-US" sz="1200" b="0" i="0" u="none" strike="noStrike">
                <a:solidFill>
                  <a:srgbClr val="E2E8F0"/>
                </a:solidFill>
                <a:latin typeface="Consolas"/>
                <a:ea typeface="Consolas"/>
                <a:cs typeface="Consolas"/>
                <a:sym typeface="Consolas"/>
              </a:rPr>
              <a:t>"@" in email and "." in email.split("@")[-1]</a:t>
            </a:r>
          </a:p>
          <a:p>
            <a:pPr indent="0" algn="l">
              <a:lnSpc>
                <a:spcPct val="108333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64748B"/>
                </a:solidFill>
                <a:latin typeface="Consolas"/>
                <a:ea typeface="Consolas"/>
                <a:cs typeface="Consolas"/>
                <a:sym typeface="Consolas"/>
              </a:rPr>
              <a:t># 3. 批量处理主函数与测试用例 (省略部分代码)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注释驱动的内容生成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让注释成为“触发语”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07000" cy="3683000"/>
          </a:xfrm>
          <a:prstGeom prst="roundRect">
            <a:avLst>
              <a:gd name="adj" fmla="val 4137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334155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25908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565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【示例】CSV清洗器类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3302000"/>
            <a:ext cx="45974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spcBef>
                <a:spcPts val="1000"/>
              </a:spcBef>
              <a:defRPr/>
            </a:pPr>
            <a:r>
              <a:rPr lang="en-US" sz="1400" b="1" i="0" u="none" strike="noStrike">
                <a:solidFill>
                  <a:srgbClr val="FBBF24"/>
                </a:solidFill>
                <a:latin typeface="Noto Sans SC"/>
                <a:ea typeface="Noto Sans SC"/>
                <a:cs typeface="Noto Sans SC"/>
                <a:sym typeface="Noto Sans SC"/>
              </a:rPr>
              <a:t>需求：</a:t>
            </a:r>
            <a:r>
              <a:rPr lang="en-US" sz="1300" b="0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实现一个CSV清洗器类，可读取CSV文件内容，自动跳过包含空值的行并去除各字段首尾空格，随后将清洗后的数据写入新文件，并自动生成一份字段缺失值的详细统计报告。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2000"/>
              </a:spcBef>
            </a:pPr>
            <a:r>
              <a:rPr lang="en-US" sz="14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生成方式：</a:t>
            </a:r>
            <a:r>
              <a:rPr lang="en-US" sz="1300" b="0" i="0" u="none" strike="noStrike">
                <a:solidFill>
                  <a:srgbClr val="CBD5E1"/>
                </a:solidFill>
                <a:latin typeface="Noto Sans SC"/>
                <a:ea typeface="Noto Sans SC"/>
                <a:cs typeface="Noto Sans SC"/>
                <a:sym typeface="Noto Sans SC"/>
              </a:rPr>
              <a:t>不需要手动编写核心逻辑，只需在代码中写下上述描述性的注释，Cursor 将直接将其转化为可运行的 Python 代码。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2286000"/>
            <a:ext cx="5207000" cy="3683000"/>
          </a:xfrm>
          <a:prstGeom prst="roundRect">
            <a:avLst>
              <a:gd name="adj" fmla="val 4137"/>
            </a:avLst>
          </a:prstGeom>
          <a:solidFill>
            <a:srgbClr val="111827">
              <a:alpha val="95000"/>
            </a:srgbClr>
          </a:solidFill>
          <a:ln w="12700" cap="flat" cmpd="sng">
            <a:solidFill>
              <a:srgbClr val="22D3EE">
                <a:alpha val="6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235700" y="2298700"/>
            <a:ext cx="5181600" cy="457200"/>
          </a:xfrm>
          <a:prstGeom prst="roundRect">
            <a:avLst>
              <a:gd name="adj" fmla="val 0"/>
            </a:avLst>
          </a:prstGeom>
          <a:solidFill>
            <a:srgbClr val="334155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413500" y="2425700"/>
            <a:ext cx="127000" cy="127000"/>
          </a:xfrm>
          <a:prstGeom prst="ellipse">
            <a:avLst/>
          </a:prstGeom>
          <a:solidFill>
            <a:srgbClr val="EF444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667500" y="2425700"/>
            <a:ext cx="127000" cy="127000"/>
          </a:xfrm>
          <a:prstGeom prst="ellipse">
            <a:avLst/>
          </a:prstGeom>
          <a:solidFill>
            <a:srgbClr val="EAB30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6921500" y="2425700"/>
            <a:ext cx="127000" cy="127000"/>
          </a:xfrm>
          <a:prstGeom prst="ellipse">
            <a:avLst/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7239000" y="2387600"/>
            <a:ext cx="381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94A3B8"/>
                </a:solidFill>
                <a:latin typeface="Roboto Mono"/>
                <a:ea typeface="Roboto Mono"/>
                <a:cs typeface="Roboto Mono"/>
                <a:sym typeface="Roboto Mono"/>
              </a:rPr>
              <a:t>csv_cleaner.py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413500" y="3048000"/>
            <a:ext cx="48260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100" b="0" i="0" u="none" strike="noStrike">
                <a:solidFill>
                  <a:srgbClr val="64748B"/>
                </a:solidFill>
                <a:latin typeface="Roboto Mono"/>
                <a:ea typeface="Roboto Mono"/>
                <a:cs typeface="Roboto Mono"/>
                <a:sym typeface="Roboto Mono"/>
              </a:rPr>
              <a:t># 用于处理CSV文件的工具类，实现清洗与统计功能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100" b="0" i="0" u="none" strike="noStrike">
                <a:solidFill>
                  <a:srgbClr val="C084FC"/>
                </a:solidFill>
                <a:latin typeface="Roboto Mono"/>
                <a:ea typeface="Roboto Mono"/>
                <a:cs typeface="Roboto Mono"/>
                <a:sym typeface="Roboto Mono"/>
              </a:rPr>
              <a:t>class</a:t>
            </a:r>
            <a:r>
              <a:rPr lang="en-US" sz="1100" b="0" i="0" u="none" strike="noStrike">
                <a:solidFill>
                  <a:srgbClr val="FB923C"/>
                </a:solidFill>
                <a:latin typeface="Roboto Mono"/>
                <a:ea typeface="Roboto Mono"/>
                <a:cs typeface="Roboto Mono"/>
                <a:sym typeface="Roboto Mono"/>
              </a:rPr>
              <a:t>CSVCleaner</a:t>
            </a: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</a:p>
          <a:p>
            <a:pPr indent="0" algn="l">
              <a:lnSpc>
                <a:spcPct val="116666"/>
              </a:lnSpc>
            </a:pPr>
            <a:r>
              <a:rPr lang="en-US" sz="1100" b="0" i="0" u="none" strike="noStrike">
                <a:solidFill>
                  <a:srgbClr val="C084FC"/>
                </a:solidFill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US" sz="1100" b="0" i="0" u="none" strike="noStrike">
                <a:solidFill>
                  <a:srgbClr val="60A5FA"/>
                </a:solidFill>
                <a:latin typeface="Roboto Mono"/>
                <a:ea typeface="Roboto Mono"/>
                <a:cs typeface="Roboto Mono"/>
                <a:sym typeface="Roboto Mono"/>
              </a:rPr>
              <a:t>__init__</a:t>
            </a: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(self, input_path: str, output_path: str):</a:t>
            </a:r>
          </a:p>
          <a:p>
            <a:pPr indent="0" algn="l">
              <a:lnSpc>
                <a:spcPct val="116666"/>
              </a:lnSpc>
            </a:pP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self.input_path = input_path</a:t>
            </a:r>
          </a:p>
          <a:p>
            <a:pPr indent="0" algn="l">
              <a:lnSpc>
                <a:spcPct val="116666"/>
              </a:lnSpc>
            </a:pP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self.output_path = output_path</a:t>
            </a:r>
          </a:p>
          <a:p>
            <a:pPr indent="0" algn="l">
              <a:lnSpc>
                <a:spcPct val="116666"/>
              </a:lnSpc>
            </a:pPr>
            <a:r>
              <a:rPr lang="en-US" sz="1100" b="0" i="0" u="none" strike="noStrike">
                <a:solidFill>
                  <a:srgbClr val="64748B"/>
                </a:solidFill>
                <a:latin typeface="Roboto Mono"/>
                <a:ea typeface="Roboto Mono"/>
                <a:cs typeface="Roboto Mono"/>
                <a:sym typeface="Roboto Mono"/>
              </a:rPr>
              <a:t># 读取并过滤：跳过包含空值的行，清理字段空格</a:t>
            </a:r>
          </a:p>
          <a:p>
            <a:pPr indent="0" algn="l">
              <a:lnSpc>
                <a:spcPct val="116666"/>
              </a:lnSpc>
            </a:pPr>
            <a:r>
              <a:rPr lang="en-US" sz="1100" b="0" i="0" u="none" strike="noStrike">
                <a:solidFill>
                  <a:srgbClr val="C084FC"/>
                </a:solidFill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US" sz="1100" b="0" i="0" u="none" strike="noStrike">
                <a:solidFill>
                  <a:srgbClr val="60A5FA"/>
                </a:solidFill>
                <a:latin typeface="Roboto Mono"/>
                <a:ea typeface="Roboto Mono"/>
                <a:cs typeface="Roboto Mono"/>
                <a:sym typeface="Roboto Mono"/>
              </a:rPr>
              <a:t>read_and_filter</a:t>
            </a: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(self) -&gt; None:</a:t>
            </a:r>
          </a:p>
          <a:p>
            <a:pPr indent="0" algn="l">
              <a:lnSpc>
                <a:spcPct val="116666"/>
              </a:lnSpc>
            </a:pPr>
            <a:r>
              <a:rPr lang="en-US" sz="1100" b="0" i="0" u="none" strike="noStrike">
                <a:solidFill>
                  <a:srgbClr val="64748B"/>
                </a:solidFill>
                <a:latin typeface="Roboto Mono"/>
                <a:ea typeface="Roboto Mono"/>
                <a:cs typeface="Roboto Mono"/>
                <a:sym typeface="Roboto Mono"/>
              </a:rPr>
              <a:t># ... (由上方的注释描述自动生成的代码逻辑)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1034</Words>
  <Application>Microsoft Office PowerPoint</Application>
  <PresentationFormat>宽屏</PresentationFormat>
  <Paragraphs>216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Noto Sans SC</vt:lpstr>
      <vt:lpstr>Roboto Mono</vt:lpstr>
      <vt:lpstr>Arial</vt:lpstr>
      <vt:lpstr>Consolas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4</cp:revision>
  <dcterms:modified xsi:type="dcterms:W3CDTF">2026-05-12T03:21:20Z</dcterms:modified>
</cp:coreProperties>
</file>