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94"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11.5.2026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第五章的学习。本章我们将深入探讨数据结构与算法这一计算机科学的核心。更重要的是，我们将学习如何利用Cursor等AI工具，快速、高效地实现这些复杂的逻辑结构，让我们的编程能力更上一层楼。</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683582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链表是一种动态数据结构，它不要求内存连续。每个节点包含数据和指向下一个节点的指针。这使得链表在插入和删除操作上非常高效，但访问任意元素的效率较低。</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502553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二叉树是一种重要的层次结构，每个节点最多有两个子节点。对二叉树的遍历是其核心操作，主要有前序、中序和后序三种方式。二叉树是许多高级数据结构的基础，如二叉搜索树。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369492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为了解决普通二叉搜索树可能退化的问题，计算机科学家设计了自平衡二叉搜索树，如AVL树和红黑树。它们通过复杂的旋转操作，确保树始终保持近似平衡，从而保证了查找、插入和删除操作的效率始终为O(log 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258622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堆是一种特殊的完全二叉树，分为小顶堆和大顶堆。它最主要的应用是实现优先队列，即每次都能快速取出优先级最高（或最低）的元素。堆排序和求解Top K问题也都基于堆结构。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545952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掌握了数据结构，我们再来学习一些经典的算法。算法是解决问题的灵魂，我们将学习几种基础的排序算法和查找算法。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258787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冒泡、选择和插入排序是三种基础的排序算法。它们的实现都比较简单，但效率不高，时间复杂度都是O(n²)。它们的主要区别在于交换和比较的方式不同，以及是否是稳定排序。</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475944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快速排序是一种非常高效的排序算法，它基于“分治”思想。通过一趟排序将数组分成两部分，然后递归地对这两部分分别排序。它的平均时间复杂度是O(n log n)，是实践中最常用的排序算法之一。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826343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查找算法是在数据集中寻找特定元素的过程。线性查找非常简单，逐个检查，但效率较低。而二分查找要求数据有序，它通过不断将搜索范围折半，实现了O(log n)的高效查找，是处理有序数据的首选。</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083457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章我们学习了多种数据结构和算法。这张表格总结了它们的核心性能指标。理解这些时间复杂度，有助于我们在实际开发中选择最合适的数据结构和算法来解决问题。例如，对于需要频繁查询的数据，我们应该优先考虑平均复杂度低的字典结构或者有序数组上的二分查找；而对于简单的小规模数据排序，直接使用内置的基础排序也能满足需求。希望大家能灵活运用这些理论知识，编写出更高效的代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448701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本章我们将分为三个部分。首先，我们会回顾Python中常见的线性结构。接着，我们将深入学习栈、队列、链表、树和堆等抽象数据结构。最后，我们会实现一些经典的排序和查找算法。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709381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首先，我们来回顾一下Python中最基础也是最常用的四种线性数据结构：列表、字典、集合和元组。理解它们的特性和适用场景，是高效编程的基础。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799300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列表是Python中最常用的数据结构，它就像一个动态数组。我们可以方便地对它进行增删改查和排序操作。例如，我们可以用列表来模拟一个电商订单系统，管理订单金额。</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78505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字典是一种键值对的映射结构，非常适合存储结构化数据。通过键，我们可以快速查找到对应的值，效率极高。同时，字典中的键是唯一的，这保证了数据的精准性。值得注意的是，从Python 3.7版本开始，字典已经变成了有序结构。</a:t>
            </a:r>
          </a:p>
          <a:p>
            <a:pPr indent="0" algn="l">
              <a:lnSpc>
                <a:spcPct val="100000"/>
              </a:lnSpc>
            </a:pPr>
            <a:r>
              <a:rPr lang="en-US" sz="1400" b="0" i="0" u="none" strike="noStrike">
                <a:solidFill>
                  <a:srgbClr val="000000"/>
                </a:solidFill>
              </a:rPr>
              <a:t>字典的另一大强大之处在于它的嵌套能力。字典的值可以是任何数据类型，包括另一个字典。这使得我们可以构建非常复杂、多层级的数据模型，就像右侧的代码示例展示的用户信息管理一样，轻松存储和访问复杂的对象属性。在日常开发中，处理JSON数据、配置文件等场景时，字典是不可或缺的工具。</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744477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集合的主要特点是自动去重和支持集合运算，非常适合用于数据清洗和分析。而元组是一种不可变的序列，它的性能更高，并且可以作为字典的键，适合用来存储那些不希望被修改的数据。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483732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接下来，我们将学习一些更抽象的数据结构。这些结构是构建复杂程序的基石，包括栈、队列、链表、树和堆。</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2950053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栈是一种遵循“后进先出”原则的线性结构。就像一个只有一端开口的容器，最后放进去的元素最先被拿出来。我们可以用Python列表轻松实现一个栈，它在函数调用、撤销操作等场景中有着广泛应用。</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669473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队列与栈相反，它遵循“先进先出”的原则，就像我们在生活中排队买票一样，先来的人先得到服务。</a:t>
            </a:r>
          </a:p>
          <a:p>
            <a:pPr indent="0" algn="l">
              <a:lnSpc>
                <a:spcPct val="100000"/>
              </a:lnSpc>
            </a:pPr>
            <a:r>
              <a:rPr lang="en-US" sz="1400" b="0" i="0" u="none" strike="noStrike">
                <a:solidFill>
                  <a:srgbClr val="000000"/>
                </a:solidFill>
              </a:rPr>
              <a:t>在编程中，队列最常用的场景是任务调度、消息缓冲、以及图算法中的广度优先搜索(BFS)。为了实现高效的队列操作，我们通常不使用普通的列表，因为列表的头部弹出操作时间复杂度较高。</a:t>
            </a:r>
          </a:p>
          <a:p>
            <a:pPr indent="0" algn="l">
              <a:lnSpc>
                <a:spcPct val="100000"/>
              </a:lnSpc>
            </a:pPr>
            <a:r>
              <a:rPr lang="en-US" sz="1400" b="0" i="0" u="none" strike="noStrike">
                <a:solidFill>
                  <a:srgbClr val="000000"/>
                </a:solidFill>
              </a:rPr>
              <a:t>在Python中，推荐使用标准库 collections 模块中的 deque 容器，它专为快速的两端操作设计，能够提供高效的 append（入队）和 popleft（出队）方法。</a:t>
            </a:r>
          </a:p>
          <a:p>
            <a:pPr indent="0" algn="l">
              <a:lnSpc>
                <a:spcPct val="100000"/>
              </a:lnSpc>
            </a:pPr>
            <a:r>
              <a:rPr lang="en-US" sz="1400" b="0" i="0" u="none" strike="noStrike">
                <a:solidFill>
                  <a:srgbClr val="000000"/>
                </a:solidFill>
              </a:rPr>
              <a:t>右侧的图解直观展示了队列中元素的流动方向，大家可以结合左侧的代码进行理解。</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565738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jpeg"/><Relationship Id="rId7" Type="http://schemas.openxmlformats.org/officeDocument/2006/relationships/image" Target="../media/image32.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8.png"/><Relationship Id="rId11" Type="http://schemas.microsoft.com/office/2007/relationships/hdphoto" Target="NULL"/><Relationship Id="rId5" Type="http://schemas.openxmlformats.org/officeDocument/2006/relationships/image" Target="../media/image30.svg"/><Relationship Id="rId10" Type="http://schemas.openxmlformats.org/officeDocument/2006/relationships/image" Target="../media/image20.png"/><Relationship Id="rId4" Type="http://schemas.openxmlformats.org/officeDocument/2006/relationships/image" Target="../media/image17.png"/><Relationship Id="rId9" Type="http://schemas.openxmlformats.org/officeDocument/2006/relationships/image" Target="../media/image34.sv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microsoft.com/office/2007/relationships/hdphoto" Target="NUL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jpeg"/><Relationship Id="rId7" Type="http://schemas.openxmlformats.org/officeDocument/2006/relationships/image" Target="../media/image40.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38.svg"/><Relationship Id="rId4" Type="http://schemas.openxmlformats.org/officeDocument/2006/relationships/image" Target="../media/image22.png"/><Relationship Id="rId9" Type="http://schemas.openxmlformats.org/officeDocument/2006/relationships/image" Target="../media/image42.svg"/></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jpeg"/><Relationship Id="rId7" Type="http://schemas.openxmlformats.org/officeDocument/2006/relationships/image" Target="../media/image46.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44.svg"/><Relationship Id="rId10" Type="http://schemas.openxmlformats.org/officeDocument/2006/relationships/image" Target="../media/image49.svg"/><Relationship Id="rId4" Type="http://schemas.openxmlformats.org/officeDocument/2006/relationships/image" Target="../media/image25.pn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jpeg"/><Relationship Id="rId7" Type="http://schemas.microsoft.com/office/2007/relationships/hdphoto" Target="NUL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51.svg"/><Relationship Id="rId4" Type="http://schemas.openxmlformats.org/officeDocument/2006/relationships/image" Target="../media/image29.png"/><Relationship Id="rId9"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jpeg"/><Relationship Id="rId7" Type="http://schemas.openxmlformats.org/officeDocument/2006/relationships/image" Target="../media/image58.sv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34.png"/><Relationship Id="rId11" Type="http://schemas.microsoft.com/office/2007/relationships/hdphoto" Target="NULL"/><Relationship Id="rId5" Type="http://schemas.openxmlformats.org/officeDocument/2006/relationships/image" Target="../media/image56.svg"/><Relationship Id="rId10" Type="http://schemas.openxmlformats.org/officeDocument/2006/relationships/image" Target="../media/image36.png"/><Relationship Id="rId4" Type="http://schemas.openxmlformats.org/officeDocument/2006/relationships/image" Target="../media/image33.png"/><Relationship Id="rId9" Type="http://schemas.openxmlformats.org/officeDocument/2006/relationships/image" Target="../media/image60.sv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5.sv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38.png"/><Relationship Id="rId5" Type="http://schemas.openxmlformats.org/officeDocument/2006/relationships/image" Target="../media/image63.sv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jpeg"/><Relationship Id="rId7" Type="http://schemas.openxmlformats.org/officeDocument/2006/relationships/image" Target="../media/image69.sv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40.png"/><Relationship Id="rId11" Type="http://schemas.openxmlformats.org/officeDocument/2006/relationships/image" Target="../media/image63.svg"/><Relationship Id="rId5" Type="http://schemas.openxmlformats.org/officeDocument/2006/relationships/image" Target="../media/image67.svg"/><Relationship Id="rId10" Type="http://schemas.openxmlformats.org/officeDocument/2006/relationships/image" Target="../media/image37.png"/><Relationship Id="rId4" Type="http://schemas.openxmlformats.org/officeDocument/2006/relationships/image" Target="../media/image39.png"/><Relationship Id="rId9" Type="http://schemas.openxmlformats.org/officeDocument/2006/relationships/image" Target="../media/image15.sv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7.sv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jpeg"/><Relationship Id="rId7" Type="http://schemas.openxmlformats.org/officeDocument/2006/relationships/image" Target="../media/image13.sv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8.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image" Target="../media/image15.sv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1.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9.sv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jpeg"/><Relationship Id="rId7" Type="http://schemas.openxmlformats.org/officeDocument/2006/relationships/image" Target="../media/image9.sv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23.sv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jpeg"/><Relationship Id="rId7" Type="http://schemas.openxmlformats.org/officeDocument/2006/relationships/image" Target="../media/image9.sv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25.svg"/><Relationship Id="rId10" Type="http://schemas.openxmlformats.org/officeDocument/2006/relationships/image" Target="../media/image28.svg"/><Relationship Id="rId4" Type="http://schemas.openxmlformats.org/officeDocument/2006/relationships/image" Target="../media/image14.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905000"/>
            <a:ext cx="10160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800" b="1" i="0" u="none" strike="noStrike">
                <a:solidFill>
                  <a:srgbClr val="FFFFFF"/>
                </a:solidFill>
                <a:latin typeface="Noto Sans SC"/>
                <a:ea typeface="Noto Sans SC"/>
                <a:cs typeface="Noto Sans SC"/>
                <a:sym typeface="Noto Sans SC"/>
              </a:rPr>
              <a:t>第5章：Cursor辅助实现常见数据结构及算法</a:t>
            </a:r>
            <a:endParaRPr lang="en-US" sz="1100"/>
          </a:p>
        </p:txBody>
      </p:sp>
      <p:sp>
        <p:nvSpPr>
          <p:cNvPr id="4" name="AutoShape 4"/>
          <p:cNvSpPr/>
          <p:nvPr/>
        </p:nvSpPr>
        <p:spPr>
          <a:xfrm>
            <a:off x="1016000" y="3556000"/>
            <a:ext cx="1016000" cy="76200"/>
          </a:xfrm>
          <a:prstGeom prst="roundRect">
            <a:avLst>
              <a:gd name="adj" fmla="val 0"/>
            </a:avLst>
          </a:prstGeom>
          <a:solidFill>
            <a:srgbClr val="22D3E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3937000"/>
            <a:ext cx="10160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22D3EE"/>
                </a:solidFill>
                <a:latin typeface="Noto Sans SC"/>
                <a:ea typeface="Noto Sans SC"/>
                <a:cs typeface="Noto Sans SC"/>
                <a:sym typeface="Noto Sans SC"/>
              </a:rPr>
              <a:t>利用AI辅助编程，高效构建核心程序逻辑</a:t>
            </a:r>
            <a:endParaRPr lang="en-US" sz="1100"/>
          </a:p>
        </p:txBody>
      </p:sp>
      <p:sp>
        <p:nvSpPr>
          <p:cNvPr id="6" name="AutoShape 6"/>
          <p:cNvSpPr/>
          <p:nvPr/>
        </p:nvSpPr>
        <p:spPr>
          <a:xfrm>
            <a:off x="1016000" y="5207000"/>
            <a:ext cx="101600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800" b="0" i="0" u="none" strike="noStrike">
                <a:solidFill>
                  <a:srgbClr val="FFFFFF">
                    <a:alpha val="85098"/>
                  </a:srgbClr>
                </a:solidFill>
                <a:latin typeface="Noto Sans SC"/>
                <a:ea typeface="Noto Sans SC"/>
                <a:cs typeface="Noto Sans SC"/>
                <a:sym typeface="Noto Sans SC"/>
              </a:rPr>
              <a:t>讲师：[您的姓名]   |   日期：2026年3月</a:t>
            </a:r>
            <a:endParaRPr lang="en-US" sz="11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链表(Linked List)：灵活的动态结构</a:t>
            </a:r>
            <a:endParaRPr lang="en-US" sz="1100"/>
          </a:p>
        </p:txBody>
      </p:sp>
      <p:sp>
        <p:nvSpPr>
          <p:cNvPr id="4" name="AutoShape 4"/>
          <p:cNvSpPr/>
          <p:nvPr/>
        </p:nvSpPr>
        <p:spPr>
          <a:xfrm>
            <a:off x="762000" y="1651000"/>
            <a:ext cx="5207000" cy="4572000"/>
          </a:xfrm>
          <a:prstGeom prst="roundRect">
            <a:avLst>
              <a:gd name="adj" fmla="val 3333"/>
            </a:avLst>
          </a:prstGeom>
          <a:solidFill>
            <a:srgbClr val="1E293B">
              <a:alpha val="90000"/>
            </a:srgbClr>
          </a:solidFill>
          <a:ln w="12700" cap="flat" cmpd="sng">
            <a:solidFill>
              <a:srgbClr val="22D3EE">
                <a:alpha val="3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66800" y="2032000"/>
            <a:ext cx="457200" cy="457200"/>
          </a:xfrm>
          <a:prstGeom prst="rect">
            <a:avLst/>
          </a:prstGeom>
        </p:spPr>
      </p:pic>
      <p:sp>
        <p:nvSpPr>
          <p:cNvPr id="6" name="AutoShape 6"/>
          <p:cNvSpPr/>
          <p:nvPr/>
        </p:nvSpPr>
        <p:spPr>
          <a:xfrm>
            <a:off x="1778000" y="1968500"/>
            <a:ext cx="3937000" cy="1079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22D3EE"/>
                </a:solidFill>
                <a:latin typeface="Noto Sans SC"/>
                <a:ea typeface="Noto Sans SC"/>
                <a:cs typeface="Noto Sans SC"/>
                <a:sym typeface="Noto Sans SC"/>
              </a:rPr>
              <a:t>核心结构 · Structure</a:t>
            </a:r>
            <a:endParaRPr lang="en-US" sz="1100"/>
          </a:p>
          <a:p>
            <a:pPr indent="0" algn="l">
              <a:lnSpc>
                <a:spcPct val="116666"/>
              </a:lnSpc>
            </a:pPr>
            <a:r>
              <a:rPr lang="en-US" sz="1300" b="0" i="0" u="none" strike="noStrike">
                <a:solidFill>
                  <a:srgbClr val="D1D5DB"/>
                </a:solidFill>
                <a:latin typeface="Noto Sans SC"/>
                <a:ea typeface="Noto Sans SC"/>
                <a:cs typeface="Noto Sans SC"/>
                <a:sym typeface="Noto Sans SC"/>
              </a:rPr>
              <a:t>由一系列“节点”串联而成。每个节点包含两部分：存储的数据本身，以及指向下一个节点的“指针/引用”，内存空间不连续。</a:t>
            </a:r>
          </a:p>
        </p:txBody>
      </p:sp>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66800" y="3429000"/>
            <a:ext cx="457200" cy="457200"/>
          </a:xfrm>
          <a:prstGeom prst="rect">
            <a:avLst/>
          </a:prstGeom>
        </p:spPr>
      </p:pic>
      <p:sp>
        <p:nvSpPr>
          <p:cNvPr id="8" name="AutoShape 8"/>
          <p:cNvSpPr/>
          <p:nvPr/>
        </p:nvSpPr>
        <p:spPr>
          <a:xfrm>
            <a:off x="1778000" y="3365500"/>
            <a:ext cx="3937000" cy="1079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4D399"/>
                </a:solidFill>
                <a:latin typeface="Noto Sans SC"/>
                <a:ea typeface="Noto Sans SC"/>
                <a:cs typeface="Noto Sans SC"/>
                <a:sym typeface="Noto Sans SC"/>
              </a:rPr>
              <a:t>核心优势 · Advantage</a:t>
            </a:r>
            <a:endParaRPr lang="en-US" sz="1100"/>
          </a:p>
          <a:p>
            <a:pPr indent="0" algn="l">
              <a:lnSpc>
                <a:spcPct val="116666"/>
              </a:lnSpc>
            </a:pPr>
            <a:r>
              <a:rPr lang="en-US" sz="1300" b="0" i="0" u="none" strike="noStrike">
                <a:solidFill>
                  <a:srgbClr val="D1D5DB"/>
                </a:solidFill>
                <a:latin typeface="Noto Sans SC"/>
                <a:ea typeface="Noto Sans SC"/>
                <a:cs typeface="Noto Sans SC"/>
                <a:sym typeface="Noto Sans SC"/>
              </a:rPr>
              <a:t>在已知节点位置的前提下，进行插入和删除操作的时间复杂度为</a:t>
            </a:r>
            <a:r>
              <a:rPr lang="en-US" sz="1300" b="1" i="0" u="none" strike="noStrike">
                <a:solidFill>
                  <a:srgbClr val="FFFFFF"/>
                </a:solidFill>
                <a:latin typeface="Noto Sans SC"/>
                <a:ea typeface="Noto Sans SC"/>
                <a:cs typeface="Noto Sans SC"/>
                <a:sym typeface="Noto Sans SC"/>
              </a:rPr>
              <a:t>O(1)</a:t>
            </a:r>
            <a:r>
              <a:rPr lang="en-US" sz="1300" b="0" i="0" u="none" strike="noStrike">
                <a:solidFill>
                  <a:srgbClr val="D1D5DB"/>
                </a:solidFill>
                <a:latin typeface="Noto Sans SC"/>
                <a:ea typeface="Noto Sans SC"/>
                <a:cs typeface="Noto Sans SC"/>
                <a:sym typeface="Noto Sans SC"/>
              </a:rPr>
              <a:t>，无需移动大量元素，效率极高。</a:t>
            </a:r>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66800" y="4953000"/>
            <a:ext cx="457200" cy="457200"/>
          </a:xfrm>
          <a:prstGeom prst="rect">
            <a:avLst/>
          </a:prstGeom>
        </p:spPr>
      </p:pic>
      <p:sp>
        <p:nvSpPr>
          <p:cNvPr id="10" name="AutoShape 10"/>
          <p:cNvSpPr/>
          <p:nvPr/>
        </p:nvSpPr>
        <p:spPr>
          <a:xfrm>
            <a:off x="1778000" y="4889500"/>
            <a:ext cx="3937000" cy="1079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87171"/>
                </a:solidFill>
                <a:latin typeface="Noto Sans SC"/>
                <a:ea typeface="Noto Sans SC"/>
                <a:cs typeface="Noto Sans SC"/>
                <a:sym typeface="Noto Sans SC"/>
              </a:rPr>
              <a:t>核心劣势 · Disadvantage</a:t>
            </a:r>
            <a:endParaRPr lang="en-US" sz="1100"/>
          </a:p>
          <a:p>
            <a:pPr indent="0" algn="l">
              <a:lnSpc>
                <a:spcPct val="116666"/>
              </a:lnSpc>
            </a:pPr>
            <a:r>
              <a:rPr lang="en-US" sz="1300" b="0" i="0" u="none" strike="noStrike">
                <a:solidFill>
                  <a:srgbClr val="D1D5DB"/>
                </a:solidFill>
                <a:latin typeface="Noto Sans SC"/>
                <a:ea typeface="Noto Sans SC"/>
                <a:cs typeface="Noto Sans SC"/>
                <a:sym typeface="Noto Sans SC"/>
              </a:rPr>
              <a:t>不支持随机访问。想要访问指定位置的元素，必须从头节点开始逐个遍历，平均时间复杂度为</a:t>
            </a:r>
            <a:r>
              <a:rPr lang="en-US" sz="1300" b="1" i="0" u="none" strike="noStrike">
                <a:solidFill>
                  <a:srgbClr val="FFFFFF"/>
                </a:solidFill>
                <a:latin typeface="Noto Sans SC"/>
                <a:ea typeface="Noto Sans SC"/>
                <a:cs typeface="Noto Sans SC"/>
                <a:sym typeface="Noto Sans SC"/>
              </a:rPr>
              <a:t>O(n)</a:t>
            </a:r>
            <a:r>
              <a:rPr lang="en-US" sz="1300" b="0" i="0" u="none" strike="noStrike">
                <a:solidFill>
                  <a:srgbClr val="D1D5DB"/>
                </a:solidFill>
                <a:latin typeface="Noto Sans SC"/>
                <a:ea typeface="Noto Sans SC"/>
                <a:cs typeface="Noto Sans SC"/>
                <a:sym typeface="Noto Sans SC"/>
              </a:rPr>
              <a:t>。</a:t>
            </a:r>
          </a:p>
        </p:txBody>
      </p:sp>
      <p:sp>
        <p:nvSpPr>
          <p:cNvPr id="12" name="AutoShape 12"/>
          <p:cNvSpPr/>
          <p:nvPr/>
        </p:nvSpPr>
        <p:spPr>
          <a:xfrm>
            <a:off x="6223000" y="4064000"/>
            <a:ext cx="5207000" cy="2159000"/>
          </a:xfrm>
          <a:prstGeom prst="roundRect">
            <a:avLst>
              <a:gd name="adj" fmla="val 7058"/>
            </a:avLst>
          </a:prstGeom>
          <a:solidFill>
            <a:srgbClr val="0F172A">
              <a:alpha val="95000"/>
            </a:srgbClr>
          </a:solidFill>
          <a:ln w="12700" cap="flat" cmpd="sng">
            <a:solidFill>
              <a:srgbClr val="334155">
                <a:alpha val="100000"/>
              </a:srgbClr>
            </a:solid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6223000" y="4064000"/>
            <a:ext cx="76200" cy="2159000"/>
          </a:xfrm>
          <a:prstGeom prst="roundRect">
            <a:avLst>
              <a:gd name="adj" fmla="val 0"/>
            </a:avLst>
          </a:prstGeom>
          <a:solidFill>
            <a:srgbClr val="22D3E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6477000" y="4254500"/>
            <a:ext cx="4699000" cy="1778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100" b="0" i="0" u="none" strike="noStrike">
                <a:solidFill>
                  <a:srgbClr val="F87171"/>
                </a:solidFill>
                <a:latin typeface="Roboto Mono"/>
                <a:ea typeface="Roboto Mono"/>
                <a:cs typeface="Roboto Mono"/>
                <a:sym typeface="Roboto Mono"/>
              </a:rPr>
              <a:t>class</a:t>
            </a:r>
            <a:r>
              <a:rPr lang="en-US" sz="1100" b="0" i="0" u="none" strike="noStrike">
                <a:solidFill>
                  <a:srgbClr val="FBBF24"/>
                </a:solidFill>
                <a:latin typeface="Roboto Mono"/>
                <a:ea typeface="Roboto Mono"/>
                <a:cs typeface="Roboto Mono"/>
                <a:sym typeface="Roboto Mono"/>
              </a:rPr>
              <a:t>Node</a:t>
            </a:r>
            <a:r>
              <a:rPr lang="en-US" sz="1100" b="0" i="0" u="none" strike="noStrike">
                <a:solidFill>
                  <a:srgbClr val="D1D5DB"/>
                </a:solidFill>
                <a:latin typeface="Roboto Mono"/>
                <a:ea typeface="Roboto Mono"/>
                <a:cs typeface="Roboto Mono"/>
                <a:sym typeface="Roboto Mono"/>
              </a:rPr>
              <a:t>:</a:t>
            </a:r>
            <a:endParaRPr lang="en-US" sz="1100"/>
          </a:p>
          <a:p>
            <a:pPr indent="0" algn="l">
              <a:lnSpc>
                <a:spcPct val="108333"/>
              </a:lnSpc>
            </a:pPr>
            <a:r>
              <a:rPr lang="en-US" sz="1100" b="0" i="0" u="none" strike="noStrike">
                <a:solidFill>
                  <a:srgbClr val="F87171"/>
                </a:solidFill>
                <a:latin typeface="Roboto Mono"/>
                <a:ea typeface="Roboto Mono"/>
                <a:cs typeface="Roboto Mono"/>
                <a:sym typeface="Roboto Mono"/>
              </a:rPr>
              <a:t>def</a:t>
            </a:r>
            <a:r>
              <a:rPr lang="en-US" sz="1100" b="0" i="0" u="none" strike="noStrike">
                <a:solidFill>
                  <a:srgbClr val="60A5FA"/>
                </a:solidFill>
                <a:latin typeface="Roboto Mono"/>
                <a:ea typeface="Roboto Mono"/>
                <a:cs typeface="Roboto Mono"/>
                <a:sym typeface="Roboto Mono"/>
              </a:rPr>
              <a:t>__init__</a:t>
            </a:r>
            <a:r>
              <a:rPr lang="en-US" sz="1100" b="0" i="0" u="none" strike="noStrike">
                <a:solidFill>
                  <a:srgbClr val="D1D5DB"/>
                </a:solidFill>
                <a:latin typeface="Roboto Mono"/>
                <a:ea typeface="Roboto Mono"/>
                <a:cs typeface="Roboto Mono"/>
                <a:sym typeface="Roboto Mono"/>
              </a:rPr>
              <a:t>(self, data): self.data, self.next = data,</a:t>
            </a:r>
            <a:r>
              <a:rPr lang="en-US" sz="1100" b="0" i="0" u="none" strike="noStrike">
                <a:solidFill>
                  <a:srgbClr val="A78BFA"/>
                </a:solidFill>
                <a:latin typeface="Roboto Mono"/>
                <a:ea typeface="Roboto Mono"/>
                <a:cs typeface="Roboto Mono"/>
                <a:sym typeface="Roboto Mono"/>
              </a:rPr>
              <a:t>None</a:t>
            </a:r>
          </a:p>
          <a:p>
            <a:pPr indent="0" algn="l">
              <a:lnSpc>
                <a:spcPct val="108333"/>
              </a:lnSpc>
            </a:pPr>
            <a:r>
              <a:rPr lang="en-US" sz="1100" b="0" i="0" u="none" strike="noStrike">
                <a:solidFill>
                  <a:srgbClr val="F87171"/>
                </a:solidFill>
                <a:latin typeface="Roboto Mono"/>
                <a:ea typeface="Roboto Mono"/>
                <a:cs typeface="Roboto Mono"/>
                <a:sym typeface="Roboto Mono"/>
              </a:rPr>
              <a:t>class</a:t>
            </a:r>
            <a:r>
              <a:rPr lang="en-US" sz="1100" b="0" i="0" u="none" strike="noStrike">
                <a:solidFill>
                  <a:srgbClr val="FBBF24"/>
                </a:solidFill>
                <a:latin typeface="Roboto Mono"/>
                <a:ea typeface="Roboto Mono"/>
                <a:cs typeface="Roboto Mono"/>
                <a:sym typeface="Roboto Mono"/>
              </a:rPr>
              <a:t>LinkedList</a:t>
            </a:r>
            <a:r>
              <a:rPr lang="en-US" sz="1100" b="0" i="0" u="none" strike="noStrike">
                <a:solidFill>
                  <a:srgbClr val="D1D5DB"/>
                </a:solidFill>
                <a:latin typeface="Roboto Mono"/>
                <a:ea typeface="Roboto Mono"/>
                <a:cs typeface="Roboto Mono"/>
                <a:sym typeface="Roboto Mono"/>
              </a:rPr>
              <a:t>:</a:t>
            </a:r>
          </a:p>
          <a:p>
            <a:pPr indent="0" algn="l">
              <a:lnSpc>
                <a:spcPct val="108333"/>
              </a:lnSpc>
            </a:pPr>
            <a:r>
              <a:rPr lang="en-US" sz="1100" b="0" i="0" u="none" strike="noStrike">
                <a:solidFill>
                  <a:srgbClr val="F87171"/>
                </a:solidFill>
                <a:latin typeface="Roboto Mono"/>
                <a:ea typeface="Roboto Mono"/>
                <a:cs typeface="Roboto Mono"/>
                <a:sym typeface="Roboto Mono"/>
              </a:rPr>
              <a:t>def</a:t>
            </a:r>
            <a:r>
              <a:rPr lang="en-US" sz="1100" b="0" i="0" u="none" strike="noStrike">
                <a:solidFill>
                  <a:srgbClr val="60A5FA"/>
                </a:solidFill>
                <a:latin typeface="Roboto Mono"/>
                <a:ea typeface="Roboto Mono"/>
                <a:cs typeface="Roboto Mono"/>
                <a:sym typeface="Roboto Mono"/>
              </a:rPr>
              <a:t>insert_at_head</a:t>
            </a:r>
            <a:r>
              <a:rPr lang="en-US" sz="1100" b="0" i="0" u="none" strike="noStrike">
                <a:solidFill>
                  <a:srgbClr val="D1D5DB"/>
                </a:solidFill>
                <a:latin typeface="Roboto Mono"/>
                <a:ea typeface="Roboto Mono"/>
                <a:cs typeface="Roboto Mono"/>
                <a:sym typeface="Roboto Mono"/>
              </a:rPr>
              <a:t>(self, d):</a:t>
            </a:r>
          </a:p>
          <a:p>
            <a:pPr indent="0" algn="l">
              <a:lnSpc>
                <a:spcPct val="108333"/>
              </a:lnSpc>
            </a:pPr>
            <a:r>
              <a:rPr lang="en-US" sz="1100" b="0" i="0" u="none" strike="noStrike">
                <a:solidFill>
                  <a:srgbClr val="D1D5DB"/>
                </a:solidFill>
                <a:latin typeface="Roboto Mono"/>
                <a:ea typeface="Roboto Mono"/>
                <a:cs typeface="Roboto Mono"/>
                <a:sym typeface="Roboto Mono"/>
              </a:rPr>
              <a:t>n = Node(d); n.next = self.head; self.head = n</a:t>
            </a:r>
          </a:p>
        </p:txBody>
      </p:sp>
      <p:pic>
        <p:nvPicPr>
          <p:cNvPr id="15" name="图片 14"/>
          <p:cNvPicPr/>
          <p:nvPr/>
        </p:nvPicPr>
        <p:blipFill>
          <a:blip r:embed="rId10" cstate="print">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6380395" y="1785392"/>
            <a:ext cx="4308010" cy="2088108"/>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二叉树(Binary Tree)：层次结构的基石</a:t>
            </a:r>
            <a:endParaRPr lang="en-US" sz="1100"/>
          </a:p>
        </p:txBody>
      </p:sp>
      <p:sp>
        <p:nvSpPr>
          <p:cNvPr id="4" name="AutoShape 4"/>
          <p:cNvSpPr/>
          <p:nvPr/>
        </p:nvSpPr>
        <p:spPr>
          <a:xfrm>
            <a:off x="762000" y="1651000"/>
            <a:ext cx="5207000" cy="4572000"/>
          </a:xfrm>
          <a:prstGeom prst="roundRect">
            <a:avLst>
              <a:gd name="adj" fmla="val 3333"/>
            </a:avLst>
          </a:prstGeom>
          <a:solidFill>
            <a:srgbClr val="1E293B">
              <a:alpha val="85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66800" y="1955800"/>
            <a:ext cx="457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22D3EE"/>
                </a:solidFill>
                <a:latin typeface="Noto Sans SC"/>
                <a:ea typeface="Noto Sans SC"/>
                <a:cs typeface="Noto Sans SC"/>
                <a:sym typeface="Noto Sans SC"/>
              </a:rPr>
              <a:t>核心概念 CORE CONCEPTS</a:t>
            </a:r>
            <a:endParaRPr lang="en-US" sz="1100"/>
          </a:p>
        </p:txBody>
      </p:sp>
      <p:sp>
        <p:nvSpPr>
          <p:cNvPr id="6" name="AutoShape 6"/>
          <p:cNvSpPr/>
          <p:nvPr/>
        </p:nvSpPr>
        <p:spPr>
          <a:xfrm>
            <a:off x="1066800" y="2794000"/>
            <a:ext cx="45974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600" b="1" i="0" u="none" strike="noStrike">
                <a:solidFill>
                  <a:srgbClr val="E2E8F0"/>
                </a:solidFill>
                <a:latin typeface="Noto Sans SC"/>
                <a:ea typeface="Noto Sans SC"/>
                <a:cs typeface="Noto Sans SC"/>
                <a:sym typeface="Noto Sans SC"/>
              </a:rPr>
              <a:t>🌳 结构定义</a:t>
            </a:r>
            <a:endParaRPr lang="en-US" sz="1100"/>
          </a:p>
          <a:p>
            <a:pPr indent="0" algn="l">
              <a:lnSpc>
                <a:spcPct val="116666"/>
              </a:lnSpc>
            </a:pPr>
            <a:r>
              <a:rPr lang="en-US" sz="1300" b="0" i="0" u="none" strike="noStrike">
                <a:solidFill>
                  <a:srgbClr val="94A3B8"/>
                </a:solidFill>
                <a:latin typeface="Noto Sans SC"/>
                <a:ea typeface="Noto Sans SC"/>
                <a:cs typeface="Noto Sans SC"/>
                <a:sym typeface="Noto Sans SC"/>
              </a:rPr>
              <a:t>每个节点最多拥有两个子节点，通常称为“左子节点”和“右子节点”。是构建复杂层次数据的基础。</a:t>
            </a:r>
          </a:p>
        </p:txBody>
      </p:sp>
      <p:sp>
        <p:nvSpPr>
          <p:cNvPr id="7" name="AutoShape 7"/>
          <p:cNvSpPr/>
          <p:nvPr/>
        </p:nvSpPr>
        <p:spPr>
          <a:xfrm>
            <a:off x="1066800" y="3937000"/>
            <a:ext cx="45974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600" b="1" i="0" u="none" strike="noStrike">
                <a:solidFill>
                  <a:srgbClr val="E2E8F0"/>
                </a:solidFill>
                <a:latin typeface="Noto Sans SC"/>
                <a:ea typeface="Noto Sans SC"/>
                <a:cs typeface="Noto Sans SC"/>
                <a:sym typeface="Noto Sans SC"/>
              </a:rPr>
              <a:t>🔄 关键遍历方式</a:t>
            </a:r>
            <a:endParaRPr lang="en-US" sz="1100"/>
          </a:p>
          <a:p>
            <a:pPr indent="0" algn="l">
              <a:lnSpc>
                <a:spcPct val="116666"/>
              </a:lnSpc>
            </a:pPr>
            <a:r>
              <a:rPr lang="en-US" sz="1300" b="0" i="0" u="none" strike="noStrike">
                <a:solidFill>
                  <a:srgbClr val="94A3B8"/>
                </a:solidFill>
                <a:latin typeface="Noto Sans SC"/>
                <a:ea typeface="Noto Sans SC"/>
                <a:cs typeface="Noto Sans SC"/>
                <a:sym typeface="Noto Sans SC"/>
              </a:rPr>
              <a:t>• 前序 (Pre-order): 根节点 → 左子树 → 右子树</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94A3B8"/>
                </a:solidFill>
                <a:latin typeface="Noto Sans SC"/>
                <a:ea typeface="Noto Sans SC"/>
                <a:cs typeface="Noto Sans SC"/>
                <a:sym typeface="Noto Sans SC"/>
              </a:rPr>
              <a:t>• 中序 (In-order): 左子树 → 根节点 → 右子树</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94A3B8"/>
                </a:solidFill>
                <a:latin typeface="Noto Sans SC"/>
                <a:ea typeface="Noto Sans SC"/>
                <a:cs typeface="Noto Sans SC"/>
                <a:sym typeface="Noto Sans SC"/>
              </a:rPr>
              <a:t>• 后序 (Post-order): 左子树 → 右子树 → 根节点</a:t>
            </a:r>
          </a:p>
        </p:txBody>
      </p:sp>
      <p:sp>
        <p:nvSpPr>
          <p:cNvPr id="8" name="AutoShape 8"/>
          <p:cNvSpPr/>
          <p:nvPr/>
        </p:nvSpPr>
        <p:spPr>
          <a:xfrm>
            <a:off x="1066800" y="5207000"/>
            <a:ext cx="45974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600" b="1" i="0" u="none" strike="noStrike">
                <a:solidFill>
                  <a:srgbClr val="E2E8F0"/>
                </a:solidFill>
                <a:latin typeface="Noto Sans SC"/>
                <a:ea typeface="Noto Sans SC"/>
                <a:cs typeface="Noto Sans SC"/>
                <a:sym typeface="Noto Sans SC"/>
              </a:rPr>
              <a:t>💡 典型应用场景</a:t>
            </a:r>
            <a:endParaRPr lang="en-US" sz="1100"/>
          </a:p>
          <a:p>
            <a:pPr indent="0" algn="l">
              <a:lnSpc>
                <a:spcPct val="116666"/>
              </a:lnSpc>
            </a:pPr>
            <a:r>
              <a:rPr lang="en-US" sz="1300" b="0" i="0" u="none" strike="noStrike">
                <a:solidFill>
                  <a:srgbClr val="94A3B8"/>
                </a:solidFill>
                <a:latin typeface="Noto Sans SC"/>
                <a:ea typeface="Noto Sans SC"/>
                <a:cs typeface="Noto Sans SC"/>
                <a:sym typeface="Noto Sans SC"/>
              </a:rPr>
              <a:t>二叉搜索树(BST)、算术表达式解析树、霍夫曼编码树、AI决策树模型。</a:t>
            </a:r>
          </a:p>
        </p:txBody>
      </p:sp>
      <p:sp>
        <p:nvSpPr>
          <p:cNvPr id="10" name="AutoShape 10"/>
          <p:cNvSpPr/>
          <p:nvPr/>
        </p:nvSpPr>
        <p:spPr>
          <a:xfrm>
            <a:off x="6223000" y="4191000"/>
            <a:ext cx="5207000" cy="2032000"/>
          </a:xfrm>
          <a:prstGeom prst="roundRect">
            <a:avLst>
              <a:gd name="adj" fmla="val 7500"/>
            </a:avLst>
          </a:prstGeom>
          <a:solidFill>
            <a:srgbClr val="111827">
              <a:alpha val="90000"/>
            </a:srgbClr>
          </a:solidFill>
          <a:ln w="12700" cap="flat" cmpd="sng">
            <a:solidFill>
              <a:srgbClr val="22D3EE">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6477000" y="4381500"/>
            <a:ext cx="4699000" cy="1651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F87171"/>
                </a:solidFill>
                <a:latin typeface="Consolas"/>
                <a:ea typeface="Consolas"/>
                <a:cs typeface="Consolas"/>
                <a:sym typeface="Consolas"/>
              </a:rPr>
              <a:t>class</a:t>
            </a:r>
            <a:r>
              <a:rPr lang="en-US" sz="1200" b="0" i="0" u="none" strike="noStrike">
                <a:solidFill>
                  <a:srgbClr val="FBBF24"/>
                </a:solidFill>
                <a:latin typeface="Consolas"/>
                <a:ea typeface="Consolas"/>
                <a:cs typeface="Consolas"/>
                <a:sym typeface="Consolas"/>
              </a:rPr>
              <a:t>TreeNode</a:t>
            </a:r>
            <a:r>
              <a:rPr lang="en-US" sz="1200" b="0" i="0" u="none" strike="noStrike">
                <a:solidFill>
                  <a:srgbClr val="E5E7EB"/>
                </a:solidFill>
                <a:latin typeface="Consolas"/>
                <a:ea typeface="Consolas"/>
                <a:cs typeface="Consolas"/>
                <a:sym typeface="Consolas"/>
              </a:rPr>
              <a:t>:</a:t>
            </a:r>
            <a:endParaRPr lang="en-US" sz="1100"/>
          </a:p>
          <a:p>
            <a:pPr indent="0" algn="l">
              <a:lnSpc>
                <a:spcPct val="108333"/>
              </a:lnSpc>
            </a:pPr>
            <a:r>
              <a:rPr lang="en-US" sz="1200" b="0" i="0" u="none" strike="noStrike">
                <a:solidFill>
                  <a:srgbClr val="F87171"/>
                </a:solidFill>
                <a:latin typeface="Consolas"/>
                <a:ea typeface="Consolas"/>
                <a:cs typeface="Consolas"/>
                <a:sym typeface="Consolas"/>
              </a:rPr>
              <a:t>def</a:t>
            </a:r>
            <a:r>
              <a:rPr lang="en-US" sz="1200" b="0" i="0" u="none" strike="noStrike">
                <a:solidFill>
                  <a:srgbClr val="60A5FA"/>
                </a:solidFill>
                <a:latin typeface="Consolas"/>
                <a:ea typeface="Consolas"/>
                <a:cs typeface="Consolas"/>
                <a:sym typeface="Consolas"/>
              </a:rPr>
              <a:t>__init__</a:t>
            </a:r>
            <a:r>
              <a:rPr lang="en-US" sz="1200" b="0" i="0" u="none" strike="noStrike">
                <a:solidFill>
                  <a:srgbClr val="E5E7EB"/>
                </a:solidFill>
                <a:latin typeface="Consolas"/>
                <a:ea typeface="Consolas"/>
                <a:cs typeface="Consolas"/>
                <a:sym typeface="Consolas"/>
              </a:rPr>
              <a:t>(self, value):</a:t>
            </a:r>
          </a:p>
          <a:p>
            <a:pPr indent="0" algn="l">
              <a:lnSpc>
                <a:spcPct val="108333"/>
              </a:lnSpc>
            </a:pPr>
            <a:r>
              <a:rPr lang="en-US" sz="1200" b="0" i="0" u="none" strike="noStrike">
                <a:solidFill>
                  <a:srgbClr val="E5E7EB"/>
                </a:solidFill>
                <a:latin typeface="Consolas"/>
                <a:ea typeface="Consolas"/>
                <a:cs typeface="Consolas"/>
                <a:sym typeface="Consolas"/>
              </a:rPr>
              <a:t>self.value = value</a:t>
            </a:r>
            <a:r>
              <a:rPr lang="en-US" sz="1200" b="0" i="0" u="none" strike="noStrike">
                <a:solidFill>
                  <a:srgbClr val="6B7280"/>
                </a:solidFill>
                <a:latin typeface="Consolas"/>
                <a:ea typeface="Consolas"/>
                <a:cs typeface="Consolas"/>
                <a:sym typeface="Consolas"/>
              </a:rPr>
              <a:t># 存储数据</a:t>
            </a:r>
          </a:p>
          <a:p>
            <a:pPr indent="0" algn="l">
              <a:lnSpc>
                <a:spcPct val="108333"/>
              </a:lnSpc>
            </a:pPr>
            <a:r>
              <a:rPr lang="en-US" sz="1200" b="0" i="0" u="none" strike="noStrike">
                <a:solidFill>
                  <a:srgbClr val="E5E7EB"/>
                </a:solidFill>
                <a:latin typeface="Consolas"/>
                <a:ea typeface="Consolas"/>
                <a:cs typeface="Consolas"/>
                <a:sym typeface="Consolas"/>
              </a:rPr>
              <a:t>self.left =</a:t>
            </a:r>
            <a:r>
              <a:rPr lang="en-US" sz="1200" b="0" i="0" u="none" strike="noStrike">
                <a:solidFill>
                  <a:srgbClr val="F87171"/>
                </a:solidFill>
                <a:latin typeface="Consolas"/>
                <a:ea typeface="Consolas"/>
                <a:cs typeface="Consolas"/>
                <a:sym typeface="Consolas"/>
              </a:rPr>
              <a:t>None</a:t>
            </a:r>
            <a:r>
              <a:rPr lang="en-US" sz="1200" b="0" i="0" u="none" strike="noStrike">
                <a:solidFill>
                  <a:srgbClr val="6B7280"/>
                </a:solidFill>
                <a:latin typeface="Consolas"/>
                <a:ea typeface="Consolas"/>
                <a:cs typeface="Consolas"/>
                <a:sym typeface="Consolas"/>
              </a:rPr>
              <a:t># 指向左子节点</a:t>
            </a:r>
          </a:p>
          <a:p>
            <a:pPr indent="0" algn="l">
              <a:lnSpc>
                <a:spcPct val="108333"/>
              </a:lnSpc>
            </a:pPr>
            <a:r>
              <a:rPr lang="en-US" sz="1200" b="0" i="0" u="none" strike="noStrike">
                <a:solidFill>
                  <a:srgbClr val="E5E7EB"/>
                </a:solidFill>
                <a:latin typeface="Consolas"/>
                <a:ea typeface="Consolas"/>
                <a:cs typeface="Consolas"/>
                <a:sym typeface="Consolas"/>
              </a:rPr>
              <a:t>self.right =</a:t>
            </a:r>
            <a:r>
              <a:rPr lang="en-US" sz="1200" b="0" i="0" u="none" strike="noStrike">
                <a:solidFill>
                  <a:srgbClr val="F87171"/>
                </a:solidFill>
                <a:latin typeface="Consolas"/>
                <a:ea typeface="Consolas"/>
                <a:cs typeface="Consolas"/>
                <a:sym typeface="Consolas"/>
              </a:rPr>
              <a:t>None</a:t>
            </a:r>
            <a:r>
              <a:rPr lang="en-US" sz="1200" b="0" i="0" u="none" strike="noStrike">
                <a:solidFill>
                  <a:srgbClr val="6B7280"/>
                </a:solidFill>
                <a:latin typeface="Consolas"/>
                <a:ea typeface="Consolas"/>
                <a:cs typeface="Consolas"/>
                <a:sym typeface="Consolas"/>
              </a:rPr>
              <a:t># 指向右子节点</a:t>
            </a:r>
          </a:p>
        </p:txBody>
      </p:sp>
      <p:pic>
        <p:nvPicPr>
          <p:cNvPr id="12" name="图片 11"/>
          <p:cNvPicPr/>
          <p:nvPr/>
        </p:nvPicPr>
        <p:blipFill rotWithShape="1">
          <a:blip r:embed="rId4" cstate="print">
            <a:extLst>
              <a:ext uri="{BEBA8EAE-BF5A-486C-A8C5-ECC9F3942E4B}">
                <a14:imgProps xmlns:a14="http://schemas.microsoft.com/office/drawing/2010/main">
                  <a14:imgLayer r:embed="rId5">
                    <a14:imgEffect>
                      <a14:sharpenSoften amount="25000"/>
                    </a14:imgEffect>
                  </a14:imgLayer>
                </a14:imgProps>
              </a:ext>
            </a:extLst>
          </a:blip>
          <a:srcRect t="5053" b="3249"/>
          <a:stretch/>
        </p:blipFill>
        <p:spPr bwMode="auto">
          <a:xfrm>
            <a:off x="7368811" y="1819096"/>
            <a:ext cx="3090183" cy="2117904"/>
          </a:xfrm>
          <a:prstGeom prst="rect">
            <a:avLst/>
          </a:prstGeom>
          <a:noFill/>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平衡二叉树与红黑树</a:t>
            </a:r>
            <a:endParaRPr lang="en-US" sz="1100"/>
          </a:p>
        </p:txBody>
      </p:sp>
      <p:sp>
        <p:nvSpPr>
          <p:cNvPr id="4" name="AutoShape 4"/>
          <p:cNvSpPr/>
          <p:nvPr/>
        </p:nvSpPr>
        <p:spPr>
          <a:xfrm>
            <a:off x="762000" y="1524000"/>
            <a:ext cx="5207000" cy="1905000"/>
          </a:xfrm>
          <a:prstGeom prst="roundRect">
            <a:avLst>
              <a:gd name="adj" fmla="val 8000"/>
            </a:avLst>
          </a:prstGeom>
          <a:solidFill>
            <a:srgbClr val="1E293B">
              <a:alpha val="9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752600"/>
            <a:ext cx="304800" cy="304800"/>
          </a:xfrm>
          <a:prstGeom prst="rect">
            <a:avLst/>
          </a:prstGeom>
        </p:spPr>
      </p:pic>
      <p:sp>
        <p:nvSpPr>
          <p:cNvPr id="6" name="AutoShape 6"/>
          <p:cNvSpPr/>
          <p:nvPr/>
        </p:nvSpPr>
        <p:spPr>
          <a:xfrm>
            <a:off x="1460500" y="17272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F87171"/>
                </a:solidFill>
                <a:latin typeface="Noto Sans SC"/>
                <a:ea typeface="Noto Sans SC"/>
                <a:cs typeface="Noto Sans SC"/>
                <a:sym typeface="Noto Sans SC"/>
              </a:rPr>
              <a:t>核心痛点：效率退化风险</a:t>
            </a:r>
            <a:endParaRPr lang="en-US" sz="1100"/>
          </a:p>
        </p:txBody>
      </p:sp>
      <p:sp>
        <p:nvSpPr>
          <p:cNvPr id="7" name="AutoShape 7"/>
          <p:cNvSpPr/>
          <p:nvPr/>
        </p:nvSpPr>
        <p:spPr>
          <a:xfrm>
            <a:off x="1016000" y="2413000"/>
            <a:ext cx="46990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E5E7EB"/>
                </a:solidFill>
                <a:latin typeface="Noto Sans SC"/>
                <a:ea typeface="Noto Sans SC"/>
                <a:cs typeface="Noto Sans SC"/>
                <a:sym typeface="Noto Sans SC"/>
              </a:rPr>
              <a:t>普通二叉搜索树在数据插入有序时，极易退化成</a:t>
            </a:r>
            <a:r>
              <a:rPr lang="en-US" sz="1400" b="1" i="0" u="none" strike="noStrike">
                <a:solidFill>
                  <a:srgbClr val="E5E7EB"/>
                </a:solidFill>
                <a:latin typeface="Noto Sans SC"/>
                <a:ea typeface="Noto Sans SC"/>
                <a:cs typeface="Noto Sans SC"/>
                <a:sym typeface="Noto Sans SC"/>
              </a:rPr>
              <a:t>单向链表结构</a:t>
            </a:r>
            <a:r>
              <a:rPr lang="en-US" sz="1400" b="0" i="0" u="none" strike="noStrike">
                <a:solidFill>
                  <a:srgbClr val="E5E7EB"/>
                </a:solidFill>
                <a:latin typeface="Noto Sans SC"/>
                <a:ea typeface="Noto Sans SC"/>
                <a:cs typeface="Noto Sans SC"/>
                <a:sym typeface="Noto Sans SC"/>
              </a:rPr>
              <a:t>。此时查找、插入和删除操作的时间复杂度将从理想的 O(log n) 骤降至 O(n)，无法满足高性能场景需求。</a:t>
            </a:r>
            <a:endParaRPr lang="en-US" sz="1100"/>
          </a:p>
        </p:txBody>
      </p:sp>
      <p:sp>
        <p:nvSpPr>
          <p:cNvPr id="8" name="AutoShape 8"/>
          <p:cNvSpPr/>
          <p:nvPr/>
        </p:nvSpPr>
        <p:spPr>
          <a:xfrm>
            <a:off x="762000" y="3683000"/>
            <a:ext cx="5207000" cy="2540000"/>
          </a:xfrm>
          <a:prstGeom prst="roundRect">
            <a:avLst>
              <a:gd name="adj" fmla="val 6000"/>
            </a:avLst>
          </a:prstGeom>
          <a:solidFill>
            <a:srgbClr val="1E293B">
              <a:alpha val="9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16000" y="3937000"/>
            <a:ext cx="304800" cy="304800"/>
          </a:xfrm>
          <a:prstGeom prst="rect">
            <a:avLst/>
          </a:prstGeom>
        </p:spPr>
      </p:pic>
      <p:sp>
        <p:nvSpPr>
          <p:cNvPr id="10" name="AutoShape 10"/>
          <p:cNvSpPr/>
          <p:nvPr/>
        </p:nvSpPr>
        <p:spPr>
          <a:xfrm>
            <a:off x="1460500" y="3911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22D3EE"/>
                </a:solidFill>
                <a:latin typeface="Noto Sans SC"/>
                <a:ea typeface="Noto Sans SC"/>
                <a:cs typeface="Noto Sans SC"/>
                <a:sym typeface="Noto Sans SC"/>
              </a:rPr>
              <a:t>自平衡二叉搜索树 (Self-balancing BST)</a:t>
            </a:r>
            <a:endParaRPr lang="en-US" sz="1100"/>
          </a:p>
        </p:txBody>
      </p:sp>
      <p:sp>
        <p:nvSpPr>
          <p:cNvPr id="11" name="AutoShape 11"/>
          <p:cNvSpPr/>
          <p:nvPr/>
        </p:nvSpPr>
        <p:spPr>
          <a:xfrm>
            <a:off x="1016000" y="4572000"/>
            <a:ext cx="4699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E5E7EB"/>
                </a:solidFill>
                <a:latin typeface="Noto Sans SC"/>
                <a:ea typeface="Noto Sans SC"/>
                <a:cs typeface="Noto Sans SC"/>
                <a:sym typeface="Noto Sans SC"/>
              </a:rPr>
              <a:t>•</a:t>
            </a:r>
            <a:r>
              <a:rPr lang="en-US" sz="1400" b="1" i="0" u="none" strike="noStrike">
                <a:solidFill>
                  <a:srgbClr val="FACC15"/>
                </a:solidFill>
                <a:latin typeface="Noto Sans SC"/>
                <a:ea typeface="Noto Sans SC"/>
                <a:cs typeface="Noto Sans SC"/>
                <a:sym typeface="Noto Sans SC"/>
              </a:rPr>
              <a:t>AVL 树：</a:t>
            </a:r>
            <a:r>
              <a:rPr lang="en-US" sz="1400" b="0" i="0" u="none" strike="noStrike">
                <a:solidFill>
                  <a:srgbClr val="E5E7EB"/>
                </a:solidFill>
                <a:latin typeface="Noto Sans SC"/>
                <a:ea typeface="Noto Sans SC"/>
                <a:cs typeface="Noto Sans SC"/>
                <a:sym typeface="Noto Sans SC"/>
              </a:rPr>
              <a:t>严格平衡，要求任意节点左右子树的高度差绝对值不超过 1。查找速度极快，但频繁的插入/删除会导致大量旋转，开销较大。</a:t>
            </a:r>
            <a:endParaRPr lang="en-US" sz="1100"/>
          </a:p>
          <a:p>
            <a:pPr indent="0" algn="l">
              <a:lnSpc>
                <a:spcPct val="125000"/>
              </a:lnSpc>
            </a:pPr>
            <a:r>
              <a:rPr lang="en-US" sz="1400" b="0" i="0" u="none" strike="noStrike">
                <a:solidFill>
                  <a:srgbClr val="E5E7EB"/>
                </a:solidFill>
                <a:latin typeface="Noto Sans SC"/>
                <a:ea typeface="Noto Sans SC"/>
                <a:cs typeface="Noto Sans SC"/>
                <a:sym typeface="Noto Sans SC"/>
              </a:rPr>
              <a:t>•</a:t>
            </a:r>
            <a:r>
              <a:rPr lang="en-US" sz="1400" b="1" i="0" u="none" strike="noStrike">
                <a:solidFill>
                  <a:srgbClr val="34D399"/>
                </a:solidFill>
                <a:latin typeface="Noto Sans SC"/>
                <a:ea typeface="Noto Sans SC"/>
                <a:cs typeface="Noto Sans SC"/>
                <a:sym typeface="Noto Sans SC"/>
              </a:rPr>
              <a:t>红黑树：</a:t>
            </a:r>
            <a:r>
              <a:rPr lang="en-US" sz="1400" b="0" i="0" u="none" strike="noStrike">
                <a:solidFill>
                  <a:srgbClr val="E5E7EB"/>
                </a:solidFill>
                <a:latin typeface="Noto Sans SC"/>
                <a:ea typeface="Noto Sans SC"/>
                <a:cs typeface="Noto Sans SC"/>
                <a:sym typeface="Noto Sans SC"/>
              </a:rPr>
              <a:t>近似平衡，通过节点颜色规则和旋转维持平衡。在保持 O(log n) 效率的同时，减少了旋转次数，综合性能更优，是 Java TreeMap、Linux 内核等的首选。</a:t>
            </a:r>
          </a:p>
        </p:txBody>
      </p:sp>
      <p:sp>
        <p:nvSpPr>
          <p:cNvPr id="12" name="AutoShape 12"/>
          <p:cNvSpPr/>
          <p:nvPr/>
        </p:nvSpPr>
        <p:spPr>
          <a:xfrm>
            <a:off x="6223000" y="1524000"/>
            <a:ext cx="5207000" cy="4699000"/>
          </a:xfrm>
          <a:prstGeom prst="roundRect">
            <a:avLst>
              <a:gd name="adj" fmla="val 3243"/>
            </a:avLst>
          </a:prstGeom>
          <a:solidFill>
            <a:srgbClr val="1E293B">
              <a:alpha val="9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477000" y="1778000"/>
            <a:ext cx="304800" cy="304800"/>
          </a:xfrm>
          <a:prstGeom prst="rect">
            <a:avLst/>
          </a:prstGeom>
        </p:spPr>
      </p:pic>
      <p:sp>
        <p:nvSpPr>
          <p:cNvPr id="14" name="AutoShape 14"/>
          <p:cNvSpPr/>
          <p:nvPr/>
        </p:nvSpPr>
        <p:spPr>
          <a:xfrm>
            <a:off x="6921500" y="1752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60A5FA"/>
                </a:solidFill>
                <a:latin typeface="Noto Sans SC"/>
                <a:ea typeface="Noto Sans SC"/>
                <a:cs typeface="Noto Sans SC"/>
                <a:sym typeface="Noto Sans SC"/>
              </a:rPr>
              <a:t>核心机制：旋转 (Rotation)</a:t>
            </a:r>
            <a:endParaRPr lang="en-US" sz="1100"/>
          </a:p>
        </p:txBody>
      </p:sp>
      <p:sp>
        <p:nvSpPr>
          <p:cNvPr id="15" name="AutoShape 15"/>
          <p:cNvSpPr/>
          <p:nvPr/>
        </p:nvSpPr>
        <p:spPr>
          <a:xfrm>
            <a:off x="6477000" y="48260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D1D5DB"/>
                </a:solidFill>
                <a:latin typeface="Noto Sans SC"/>
                <a:ea typeface="Noto Sans SC"/>
                <a:cs typeface="Noto Sans SC"/>
                <a:sym typeface="Noto Sans SC"/>
              </a:rPr>
              <a:t>旋转是自平衡二叉树恢复平衡的基础操作，分为</a:t>
            </a:r>
            <a:r>
              <a:rPr lang="en-US" sz="1400" b="1" i="0" u="none" strike="noStrike">
                <a:solidFill>
                  <a:srgbClr val="22D3EE"/>
                </a:solidFill>
                <a:latin typeface="Noto Sans SC"/>
                <a:ea typeface="Noto Sans SC"/>
                <a:cs typeface="Noto Sans SC"/>
                <a:sym typeface="Noto Sans SC"/>
              </a:rPr>
              <a:t>左旋 (Left Rotation)</a:t>
            </a:r>
            <a:r>
              <a:rPr lang="en-US" sz="1400" b="0" i="0" u="none" strike="noStrike">
                <a:solidFill>
                  <a:srgbClr val="D1D5DB"/>
                </a:solidFill>
                <a:latin typeface="Noto Sans SC"/>
                <a:ea typeface="Noto Sans SC"/>
                <a:cs typeface="Noto Sans SC"/>
                <a:sym typeface="Noto Sans SC"/>
              </a:rPr>
              <a:t>和</a:t>
            </a:r>
            <a:r>
              <a:rPr lang="en-US" sz="1400" b="1" i="0" u="none" strike="noStrike">
                <a:solidFill>
                  <a:srgbClr val="22D3EE"/>
                </a:solidFill>
                <a:latin typeface="Noto Sans SC"/>
                <a:ea typeface="Noto Sans SC"/>
                <a:cs typeface="Noto Sans SC"/>
                <a:sym typeface="Noto Sans SC"/>
              </a:rPr>
              <a:t>右旋 (Right Rotation)</a:t>
            </a:r>
            <a:r>
              <a:rPr lang="en-US" sz="1400" b="0" i="0" u="none" strike="noStrike">
                <a:solidFill>
                  <a:srgbClr val="D1D5DB"/>
                </a:solidFill>
                <a:latin typeface="Noto Sans SC"/>
                <a:ea typeface="Noto Sans SC"/>
                <a:cs typeface="Noto Sans SC"/>
                <a:sym typeface="Noto Sans SC"/>
              </a:rPr>
              <a:t>。</a:t>
            </a:r>
            <a:endParaRPr lang="en-US" sz="1100"/>
          </a:p>
          <a:p>
            <a:pPr indent="0" algn="l">
              <a:lnSpc>
                <a:spcPct val="116666"/>
              </a:lnSpc>
            </a:pPr>
            <a:r>
              <a:rPr lang="en-US" sz="1400" b="0" i="0" u="none" strike="noStrike">
                <a:solidFill>
                  <a:srgbClr val="D1D5DB"/>
                </a:solidFill>
                <a:latin typeface="Noto Sans SC"/>
                <a:ea typeface="Noto Sans SC"/>
                <a:cs typeface="Noto Sans SC"/>
                <a:sym typeface="Noto Sans SC"/>
              </a:rPr>
              <a:t>通过调整节点间的父子关系和指针指向，在不破坏二叉搜索树性质的前提下，改变树的高度结构，将不平衡的树重新拉回平衡状态。</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堆(Heap)：优先队列的高效实现</a:t>
            </a:r>
            <a:endParaRPr lang="en-US" sz="1100"/>
          </a:p>
        </p:txBody>
      </p:sp>
      <p:sp>
        <p:nvSpPr>
          <p:cNvPr id="4" name="AutoShape 4"/>
          <p:cNvSpPr/>
          <p:nvPr/>
        </p:nvSpPr>
        <p:spPr>
          <a:xfrm>
            <a:off x="762000" y="1651000"/>
            <a:ext cx="5207000" cy="2413000"/>
          </a:xfrm>
          <a:prstGeom prst="roundRect">
            <a:avLst>
              <a:gd name="adj" fmla="val 6315"/>
            </a:avLst>
          </a:prstGeom>
          <a:solidFill>
            <a:srgbClr val="172538">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879600"/>
            <a:ext cx="304800" cy="304800"/>
          </a:xfrm>
          <a:prstGeom prst="rect">
            <a:avLst/>
          </a:prstGeom>
        </p:spPr>
      </p:pic>
      <p:sp>
        <p:nvSpPr>
          <p:cNvPr id="6" name="AutoShape 6"/>
          <p:cNvSpPr/>
          <p:nvPr/>
        </p:nvSpPr>
        <p:spPr>
          <a:xfrm>
            <a:off x="1460500" y="18288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核心概念</a:t>
            </a:r>
            <a:endParaRPr lang="en-US" sz="1100"/>
          </a:p>
        </p:txBody>
      </p:sp>
      <p:sp>
        <p:nvSpPr>
          <p:cNvPr id="7" name="AutoShape 7"/>
          <p:cNvSpPr/>
          <p:nvPr/>
        </p:nvSpPr>
        <p:spPr>
          <a:xfrm>
            <a:off x="1016000" y="2413000"/>
            <a:ext cx="4699000" cy="1397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E5E7EB"/>
                </a:solidFill>
                <a:latin typeface="Noto Sans SC"/>
                <a:ea typeface="Noto Sans SC"/>
                <a:cs typeface="Noto Sans SC"/>
                <a:sym typeface="Noto Sans SC"/>
              </a:rPr>
              <a:t>结构定义：</a:t>
            </a:r>
            <a:r>
              <a:rPr lang="en-US" sz="1300" b="0" i="0" u="none" strike="noStrike">
                <a:solidFill>
                  <a:srgbClr val="E5E7EB"/>
                </a:solidFill>
                <a:latin typeface="Noto Sans SC"/>
                <a:ea typeface="Noto Sans SC"/>
                <a:cs typeface="Noto Sans SC"/>
                <a:sym typeface="Noto Sans SC"/>
              </a:rPr>
              <a:t>逻辑上是一种完全二叉树，物理上通常用数组实现，便于寻址。</a:t>
            </a:r>
            <a:endParaRPr lang="en-US" sz="1100"/>
          </a:p>
          <a:p>
            <a:pPr indent="0" algn="l">
              <a:lnSpc>
                <a:spcPct val="108333"/>
              </a:lnSpc>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E5E7EB"/>
                </a:solidFill>
                <a:latin typeface="Noto Sans SC"/>
                <a:ea typeface="Noto Sans SC"/>
                <a:cs typeface="Noto Sans SC"/>
                <a:sym typeface="Noto Sans SC"/>
              </a:rPr>
              <a:t>堆序性质：</a:t>
            </a:r>
            <a:r>
              <a:rPr lang="en-US" sz="1300" b="0" i="0" u="none" strike="noStrike">
                <a:solidFill>
                  <a:srgbClr val="E5E7EB"/>
                </a:solidFill>
                <a:latin typeface="Noto Sans SC"/>
                <a:ea typeface="Noto Sans SC"/>
                <a:cs typeface="Noto Sans SC"/>
                <a:sym typeface="Noto Sans SC"/>
              </a:rPr>
              <a:t>小顶堆（父 ≤ 子）与大顶堆（父 ≥ 子），决定了堆顶元素的极值特性。</a:t>
            </a:r>
          </a:p>
          <a:p>
            <a:pPr indent="0" algn="l">
              <a:lnSpc>
                <a:spcPct val="108333"/>
              </a:lnSpc>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E5E7EB"/>
                </a:solidFill>
                <a:latin typeface="Noto Sans SC"/>
                <a:ea typeface="Noto Sans SC"/>
                <a:cs typeface="Noto Sans SC"/>
                <a:sym typeface="Noto Sans SC"/>
              </a:rPr>
              <a:t>典型应用：</a:t>
            </a:r>
            <a:r>
              <a:rPr lang="en-US" sz="1300" b="0" i="0" u="none" strike="noStrike">
                <a:solidFill>
                  <a:srgbClr val="E5E7EB"/>
                </a:solidFill>
                <a:latin typeface="Noto Sans SC"/>
                <a:ea typeface="Noto Sans SC"/>
                <a:cs typeface="Noto Sans SC"/>
                <a:sym typeface="Noto Sans SC"/>
              </a:rPr>
              <a:t>构建优先队列、堆排序算法、快速求解 Top K 问题。</a:t>
            </a:r>
          </a:p>
        </p:txBody>
      </p:sp>
      <p:sp>
        <p:nvSpPr>
          <p:cNvPr id="8" name="AutoShape 8"/>
          <p:cNvSpPr/>
          <p:nvPr/>
        </p:nvSpPr>
        <p:spPr>
          <a:xfrm>
            <a:off x="762000" y="4254500"/>
            <a:ext cx="5207000" cy="2222500"/>
          </a:xfrm>
          <a:prstGeom prst="roundRect">
            <a:avLst>
              <a:gd name="adj" fmla="val 6857"/>
            </a:avLst>
          </a:prstGeom>
          <a:solidFill>
            <a:srgbClr val="172538">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16000" y="4483100"/>
            <a:ext cx="304800" cy="304800"/>
          </a:xfrm>
          <a:prstGeom prst="rect">
            <a:avLst/>
          </a:prstGeom>
        </p:spPr>
      </p:pic>
      <p:sp>
        <p:nvSpPr>
          <p:cNvPr id="10" name="AutoShape 10"/>
          <p:cNvSpPr/>
          <p:nvPr/>
        </p:nvSpPr>
        <p:spPr>
          <a:xfrm>
            <a:off x="1460500" y="44323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核心操作</a:t>
            </a:r>
            <a:endParaRPr lang="en-US" sz="1100"/>
          </a:p>
        </p:txBody>
      </p:sp>
      <p:sp>
        <p:nvSpPr>
          <p:cNvPr id="11" name="AutoShape 11"/>
          <p:cNvSpPr/>
          <p:nvPr/>
        </p:nvSpPr>
        <p:spPr>
          <a:xfrm>
            <a:off x="1016000" y="5080000"/>
            <a:ext cx="4699000" cy="12065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E5E7EB"/>
                </a:solidFill>
                <a:latin typeface="Noto Sans SC"/>
                <a:ea typeface="Noto Sans SC"/>
                <a:cs typeface="Noto Sans SC"/>
                <a:sym typeface="Noto Sans SC"/>
              </a:rPr>
              <a:t>插入 (上浮 / Swim)：</a:t>
            </a:r>
            <a:r>
              <a:rPr lang="en-US" sz="1300" b="0" i="0" u="none" strike="noStrike">
                <a:solidFill>
                  <a:srgbClr val="E5E7EB"/>
                </a:solidFill>
                <a:latin typeface="Noto Sans SC"/>
                <a:ea typeface="Noto Sans SC"/>
                <a:cs typeface="Noto Sans SC"/>
                <a:sym typeface="Noto Sans SC"/>
              </a:rPr>
              <a:t>将新元素添加到堆尾，然后与父节点比较，不断向上交换以维护堆序。</a:t>
            </a:r>
            <a:endParaRPr lang="en-US" sz="1100"/>
          </a:p>
          <a:p>
            <a:pPr indent="0" algn="l">
              <a:lnSpc>
                <a:spcPct val="116666"/>
              </a:lnSpc>
            </a:pPr>
            <a:r>
              <a:rPr lang="en-US" sz="1300" b="0" i="0" u="none" strike="noStrike">
                <a:solidFill>
                  <a:srgbClr val="E5E7EB"/>
                </a:solidFill>
                <a:latin typeface="Noto Sans SC"/>
                <a:ea typeface="Noto Sans SC"/>
                <a:cs typeface="Noto Sans SC"/>
                <a:sym typeface="Noto Sans SC"/>
              </a:rPr>
              <a:t>•</a:t>
            </a:r>
            <a:r>
              <a:rPr lang="en-US" sz="1300" b="1" i="0" u="none" strike="noStrike">
                <a:solidFill>
                  <a:srgbClr val="E5E7EB"/>
                </a:solidFill>
                <a:latin typeface="Noto Sans SC"/>
                <a:ea typeface="Noto Sans SC"/>
                <a:cs typeface="Noto Sans SC"/>
                <a:sym typeface="Noto Sans SC"/>
              </a:rPr>
              <a:t>删除堆顶 (下沉 / Sink)：</a:t>
            </a:r>
            <a:r>
              <a:rPr lang="en-US" sz="1300" b="0" i="0" u="none" strike="noStrike">
                <a:solidFill>
                  <a:srgbClr val="E5E7EB"/>
                </a:solidFill>
                <a:latin typeface="Noto Sans SC"/>
                <a:ea typeface="Noto Sans SC"/>
                <a:cs typeface="Noto Sans SC"/>
                <a:sym typeface="Noto Sans SC"/>
              </a:rPr>
              <a:t>将堆尾元素移至堆顶，然后与子节点比较，不断向下交换以恢复堆序。</a:t>
            </a:r>
          </a:p>
        </p:txBody>
      </p:sp>
      <p:pic>
        <p:nvPicPr>
          <p:cNvPr id="12" name="Picture 12"/>
          <p:cNvPicPr>
            <a:picLocks noChangeAspect="1"/>
          </p:cNvPicPr>
          <p:nvPr/>
        </p:nvPicPr>
        <p:blipFill>
          <a:blip r:embed="rId8"/>
          <a:srcRect l="457" r="457"/>
          <a:stretch>
            <a:fillRect/>
          </a:stretch>
        </p:blipFill>
        <p:spPr>
          <a:xfrm>
            <a:off x="6223000" y="1651000"/>
            <a:ext cx="5207000" cy="2794000"/>
          </a:xfrm>
          <a:prstGeom prst="roundRect">
            <a:avLst>
              <a:gd name="adj" fmla="val 5454"/>
            </a:avLst>
          </a:prstGeom>
          <a:noFill/>
          <a:ln w="25400" cap="flat" cmpd="sng">
            <a:solidFill>
              <a:srgbClr val="22D3EE">
                <a:alpha val="80000"/>
              </a:srgbClr>
            </a:solidFill>
            <a:prstDash val="solid"/>
            <a:round/>
          </a:ln>
          <a:effectLst>
            <a:outerShdw blurRad="444500" dist="190500" dir="2700000" algn="tl" rotWithShape="0">
              <a:srgbClr val="000000">
                <a:alpha val="25000"/>
              </a:srgbClr>
            </a:outerShdw>
          </a:effectLst>
        </p:spPr>
      </p:pic>
      <p:sp>
        <p:nvSpPr>
          <p:cNvPr id="13" name="AutoShape 13"/>
          <p:cNvSpPr/>
          <p:nvPr/>
        </p:nvSpPr>
        <p:spPr>
          <a:xfrm>
            <a:off x="6223000" y="4699000"/>
            <a:ext cx="5207000" cy="1778000"/>
          </a:xfrm>
          <a:prstGeom prst="roundRect">
            <a:avLst>
              <a:gd name="adj" fmla="val 8571"/>
            </a:avLst>
          </a:prstGeom>
          <a:solidFill>
            <a:srgbClr val="22D3EE">
              <a:alpha val="10000"/>
            </a:srgbClr>
          </a:solidFill>
          <a:ln w="12700" cap="flat" cmpd="sng">
            <a:solidFill>
              <a:srgbClr val="22D3EE">
                <a:alpha val="40000"/>
              </a:srgbClr>
            </a:solidFill>
            <a:prstDash val="dash"/>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6477000" y="4953000"/>
            <a:ext cx="406400" cy="406400"/>
          </a:xfrm>
          <a:prstGeom prst="rect">
            <a:avLst/>
          </a:prstGeom>
        </p:spPr>
      </p:pic>
      <p:sp>
        <p:nvSpPr>
          <p:cNvPr id="15" name="AutoShape 15"/>
          <p:cNvSpPr/>
          <p:nvPr/>
        </p:nvSpPr>
        <p:spPr>
          <a:xfrm>
            <a:off x="7112000" y="4953000"/>
            <a:ext cx="4064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FFFFFF"/>
                </a:solidFill>
                <a:latin typeface="Noto Sans SC"/>
                <a:ea typeface="Noto Sans SC"/>
                <a:cs typeface="Noto Sans SC"/>
                <a:sym typeface="Noto Sans SC"/>
              </a:rPr>
              <a:t>为什么选择堆？</a:t>
            </a:r>
            <a:endParaRPr lang="en-US" sz="1100"/>
          </a:p>
          <a:p>
            <a:pPr indent="0" algn="l">
              <a:lnSpc>
                <a:spcPct val="108333"/>
              </a:lnSpc>
            </a:pPr>
            <a:r>
              <a:rPr lang="en-US" sz="1200" b="0" i="0" u="none" strike="noStrike">
                <a:solidFill>
                  <a:srgbClr val="D1D5DB"/>
                </a:solidFill>
                <a:latin typeface="Noto Sans SC"/>
                <a:ea typeface="Noto Sans SC"/>
                <a:cs typeface="Noto Sans SC"/>
                <a:sym typeface="Noto Sans SC"/>
              </a:rPr>
              <a:t>堆是一种兼顾时间与空间的数据结构，其核心操作（插入、删除堆顶）的时间复杂度均为</a:t>
            </a:r>
            <a:r>
              <a:rPr lang="en-US" sz="1200" b="1" i="0" u="none" strike="noStrike">
                <a:solidFill>
                  <a:srgbClr val="22D3EE"/>
                </a:solidFill>
                <a:latin typeface="Noto Sans SC"/>
                <a:ea typeface="Noto Sans SC"/>
                <a:cs typeface="Noto Sans SC"/>
                <a:sym typeface="Noto Sans SC"/>
              </a:rPr>
              <a:t>O(log n)</a:t>
            </a:r>
            <a:r>
              <a:rPr lang="en-US" sz="1200" b="0" i="0" u="none" strike="noStrike">
                <a:solidFill>
                  <a:srgbClr val="D1D5DB"/>
                </a:solidFill>
                <a:latin typeface="Noto Sans SC"/>
                <a:ea typeface="Noto Sans SC"/>
                <a:cs typeface="Noto Sans SC"/>
                <a:sym typeface="Noto Sans SC"/>
              </a:rPr>
              <a:t>，能够高效地动态维护数据集中的极值。</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143000"/>
            <a:ext cx="10160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22D3EE"/>
                </a:solidFill>
                <a:latin typeface="Noto Sans SC"/>
                <a:ea typeface="Noto Sans SC"/>
                <a:cs typeface="Noto Sans SC"/>
                <a:sym typeface="Noto Sans SC"/>
              </a:rPr>
              <a:t>5.3</a:t>
            </a:r>
            <a:endParaRPr lang="en-US" sz="1100" dirty="0"/>
          </a:p>
        </p:txBody>
      </p:sp>
      <p:sp>
        <p:nvSpPr>
          <p:cNvPr id="4" name="AutoShape 4"/>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常见算法实现</a:t>
            </a:r>
            <a:endParaRPr lang="en-US" sz="1100"/>
          </a:p>
        </p:txBody>
      </p:sp>
      <p:sp>
        <p:nvSpPr>
          <p:cNvPr id="5" name="AutoShape 5"/>
          <p:cNvSpPr/>
          <p:nvPr/>
        </p:nvSpPr>
        <p:spPr>
          <a:xfrm>
            <a:off x="1016000" y="4445000"/>
            <a:ext cx="1016000" cy="76200"/>
          </a:xfrm>
          <a:prstGeom prst="roundRect">
            <a:avLst>
              <a:gd name="adj" fmla="val 0"/>
            </a:avLst>
          </a:prstGeom>
          <a:solidFill>
            <a:srgbClr val="22D3E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5080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FFFFFF">
                    <a:alpha val="70196"/>
                  </a:srgbClr>
                </a:solidFill>
                <a:latin typeface="Noto Sans SC"/>
                <a:ea typeface="Noto Sans SC"/>
                <a:cs typeface="Noto Sans SC"/>
                <a:sym typeface="Noto Sans SC"/>
              </a:rPr>
              <a:t>COMMON ALGORITHM IMPLEMENTATION</a:t>
            </a:r>
            <a:endParaRPr lang="en-US" sz="11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基础排序算法：冒泡、选择、插入</a:t>
            </a:r>
            <a:endParaRPr lang="en-US" sz="1100"/>
          </a:p>
        </p:txBody>
      </p:sp>
      <p:sp>
        <p:nvSpPr>
          <p:cNvPr id="4" name="AutoShape 4"/>
          <p:cNvSpPr/>
          <p:nvPr/>
        </p:nvSpPr>
        <p:spPr>
          <a:xfrm>
            <a:off x="762000" y="1397000"/>
            <a:ext cx="10668000" cy="889000"/>
          </a:xfrm>
          <a:prstGeom prst="roundRect">
            <a:avLst>
              <a:gd name="adj" fmla="val 14285"/>
            </a:avLst>
          </a:prstGeom>
          <a:solidFill>
            <a:srgbClr val="1E293B">
              <a:alpha val="95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600200"/>
            <a:ext cx="457200" cy="457200"/>
          </a:xfrm>
          <a:prstGeom prst="rect">
            <a:avLst/>
          </a:prstGeom>
        </p:spPr>
      </p:pic>
      <p:sp>
        <p:nvSpPr>
          <p:cNvPr id="6" name="AutoShape 6"/>
          <p:cNvSpPr/>
          <p:nvPr/>
        </p:nvSpPr>
        <p:spPr>
          <a:xfrm>
            <a:off x="1778000" y="1524000"/>
            <a:ext cx="939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F1F5F9"/>
                </a:solidFill>
                <a:latin typeface="Noto Sans SC"/>
                <a:ea typeface="Noto Sans SC"/>
                <a:cs typeface="Noto Sans SC"/>
                <a:sym typeface="Noto Sans SC"/>
              </a:rPr>
              <a:t>💡</a:t>
            </a:r>
            <a:r>
              <a:rPr lang="en-US" sz="1600" b="1" i="0" u="none" strike="noStrike">
                <a:solidFill>
                  <a:srgbClr val="F1F5F9"/>
                </a:solidFill>
                <a:latin typeface="Noto Sans SC"/>
                <a:ea typeface="Noto Sans SC"/>
                <a:cs typeface="Noto Sans SC"/>
                <a:sym typeface="Noto Sans SC"/>
              </a:rPr>
              <a:t>核心共性：</a:t>
            </a:r>
            <a:r>
              <a:rPr lang="en-US" sz="1600" b="0" i="0" u="none" strike="noStrike">
                <a:solidFill>
                  <a:srgbClr val="F1F5F9"/>
                </a:solidFill>
                <a:latin typeface="Noto Sans SC"/>
                <a:ea typeface="Noto Sans SC"/>
                <a:cs typeface="Noto Sans SC"/>
                <a:sym typeface="Noto Sans SC"/>
              </a:rPr>
              <a:t>三者时间复杂度均为</a:t>
            </a:r>
            <a:r>
              <a:rPr lang="en-US" sz="1600" b="1" i="0" u="none" strike="noStrike">
                <a:solidFill>
                  <a:srgbClr val="22D3EE"/>
                </a:solidFill>
                <a:latin typeface="Noto Sans SC"/>
                <a:ea typeface="Noto Sans SC"/>
                <a:cs typeface="Noto Sans SC"/>
                <a:sym typeface="Noto Sans SC"/>
              </a:rPr>
              <a:t>O(n²)</a:t>
            </a:r>
            <a:r>
              <a:rPr lang="en-US" sz="1600" b="0" i="0" u="none" strike="noStrike">
                <a:solidFill>
                  <a:srgbClr val="F1F5F9"/>
                </a:solidFill>
                <a:latin typeface="Noto Sans SC"/>
                <a:ea typeface="Noto Sans SC"/>
                <a:cs typeface="Noto Sans SC"/>
                <a:sym typeface="Noto Sans SC"/>
              </a:rPr>
              <a:t>，算法逻辑简单、易于理解与实现，更适合处理小规模数据的排序场景。</a:t>
            </a:r>
            <a:endParaRPr lang="en-US" sz="1100"/>
          </a:p>
        </p:txBody>
      </p:sp>
      <p:sp>
        <p:nvSpPr>
          <p:cNvPr id="7" name="AutoShape 7"/>
          <p:cNvSpPr/>
          <p:nvPr/>
        </p:nvSpPr>
        <p:spPr>
          <a:xfrm>
            <a:off x="762000" y="2540000"/>
            <a:ext cx="3302000" cy="3937000"/>
          </a:xfrm>
          <a:prstGeom prst="roundRect">
            <a:avLst>
              <a:gd name="adj" fmla="val 4615"/>
            </a:avLst>
          </a:prstGeom>
          <a:solidFill>
            <a:srgbClr val="1E293B">
              <a:alpha val="90000"/>
            </a:srgbClr>
          </a:solidFill>
          <a:ln w="12700" cap="flat" cmpd="sng">
            <a:solidFill>
              <a:srgbClr val="22D3E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952500" y="4572000"/>
            <a:ext cx="2921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22D3EE"/>
                </a:solidFill>
                <a:latin typeface="Noto Sans SC"/>
                <a:ea typeface="Noto Sans SC"/>
                <a:cs typeface="Noto Sans SC"/>
                <a:sym typeface="Noto Sans SC"/>
              </a:rPr>
              <a:t>01 / 冒泡排序 (Bubble Sort)</a:t>
            </a:r>
            <a:endParaRPr lang="en-US" sz="1100"/>
          </a:p>
          <a:p>
            <a:pPr indent="0" algn="l">
              <a:lnSpc>
                <a:spcPct val="116666"/>
              </a:lnSpc>
              <a:spcBef>
                <a:spcPts val="800"/>
              </a:spcBef>
            </a:pPr>
            <a:r>
              <a:rPr lang="en-US" sz="1300" b="0" i="0" u="none" strike="noStrike">
                <a:solidFill>
                  <a:srgbClr val="E2E8F0">
                    <a:alpha val="90196"/>
                  </a:srgbClr>
                </a:solidFill>
                <a:latin typeface="Noto Sans SC"/>
                <a:ea typeface="Noto Sans SC"/>
                <a:cs typeface="Noto Sans SC"/>
                <a:sym typeface="Noto Sans SC"/>
              </a:rPr>
              <a:t>重复走访过要排序的数列，一次比较两个元素，若顺序错误则交换。元素像气泡一样逐渐“冒”到数列顶端。</a:t>
            </a:r>
          </a:p>
          <a:p>
            <a:pPr indent="0" algn="l">
              <a:lnSpc>
                <a:spcPct val="100000"/>
              </a:lnSpc>
              <a:spcBef>
                <a:spcPts val="800"/>
              </a:spcBef>
            </a:pPr>
            <a:r>
              <a:rPr lang="en-US" sz="1300" b="0" i="0" u="none" strike="noStrike">
                <a:solidFill>
                  <a:srgbClr val="4ADE80"/>
                </a:solidFill>
                <a:latin typeface="Noto Sans SC"/>
                <a:ea typeface="Noto Sans SC"/>
                <a:cs typeface="Noto Sans SC"/>
                <a:sym typeface="Noto Sans SC"/>
              </a:rPr>
              <a:t>✅ 稳定性：稳定排序</a:t>
            </a:r>
          </a:p>
        </p:txBody>
      </p:sp>
      <p:sp>
        <p:nvSpPr>
          <p:cNvPr id="10" name="AutoShape 10"/>
          <p:cNvSpPr/>
          <p:nvPr/>
        </p:nvSpPr>
        <p:spPr>
          <a:xfrm>
            <a:off x="4445000" y="2540000"/>
            <a:ext cx="3302000" cy="3937000"/>
          </a:xfrm>
          <a:prstGeom prst="roundRect">
            <a:avLst>
              <a:gd name="adj" fmla="val 4615"/>
            </a:avLst>
          </a:prstGeom>
          <a:solidFill>
            <a:srgbClr val="1E293B">
              <a:alpha val="90000"/>
            </a:srgbClr>
          </a:solidFill>
          <a:ln w="12700" cap="flat" cmpd="sng">
            <a:solidFill>
              <a:srgbClr val="22D3E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2" name="AutoShape 12"/>
          <p:cNvSpPr/>
          <p:nvPr/>
        </p:nvSpPr>
        <p:spPr>
          <a:xfrm>
            <a:off x="4635500" y="4572000"/>
            <a:ext cx="2921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FB923C"/>
                </a:solidFill>
                <a:latin typeface="Noto Sans SC"/>
                <a:ea typeface="Noto Sans SC"/>
                <a:cs typeface="Noto Sans SC"/>
                <a:sym typeface="Noto Sans SC"/>
              </a:rPr>
              <a:t>02 / 选择排序 (Selection Sort)</a:t>
            </a:r>
            <a:endParaRPr lang="en-US" sz="1100"/>
          </a:p>
          <a:p>
            <a:pPr indent="0" algn="l">
              <a:lnSpc>
                <a:spcPct val="116666"/>
              </a:lnSpc>
              <a:spcBef>
                <a:spcPts val="800"/>
              </a:spcBef>
            </a:pPr>
            <a:r>
              <a:rPr lang="en-US" sz="1300" b="0" i="0" u="none" strike="noStrike">
                <a:solidFill>
                  <a:srgbClr val="E2E8F0">
                    <a:alpha val="90196"/>
                  </a:srgbClr>
                </a:solidFill>
                <a:latin typeface="Noto Sans SC"/>
                <a:ea typeface="Noto Sans SC"/>
                <a:cs typeface="Noto Sans SC"/>
                <a:sym typeface="Noto Sans SC"/>
              </a:rPr>
              <a:t>每一次从未排序的序列中找到最小（大）元素，放到已排序序列的末尾。交换次数少，但比较次数多。</a:t>
            </a:r>
          </a:p>
          <a:p>
            <a:pPr indent="0" algn="l">
              <a:lnSpc>
                <a:spcPct val="100000"/>
              </a:lnSpc>
              <a:spcBef>
                <a:spcPts val="800"/>
              </a:spcBef>
            </a:pPr>
            <a:r>
              <a:rPr lang="en-US" sz="1300" b="0" i="0" u="none" strike="noStrike">
                <a:solidFill>
                  <a:srgbClr val="F87171"/>
                </a:solidFill>
                <a:latin typeface="Noto Sans SC"/>
                <a:ea typeface="Noto Sans SC"/>
                <a:cs typeface="Noto Sans SC"/>
                <a:sym typeface="Noto Sans SC"/>
              </a:rPr>
              <a:t>❌ 稳定性：不稳定排序</a:t>
            </a:r>
          </a:p>
        </p:txBody>
      </p:sp>
      <p:sp>
        <p:nvSpPr>
          <p:cNvPr id="13" name="AutoShape 13"/>
          <p:cNvSpPr/>
          <p:nvPr/>
        </p:nvSpPr>
        <p:spPr>
          <a:xfrm>
            <a:off x="8128000" y="2540000"/>
            <a:ext cx="3302000" cy="3937000"/>
          </a:xfrm>
          <a:prstGeom prst="roundRect">
            <a:avLst>
              <a:gd name="adj" fmla="val 4615"/>
            </a:avLst>
          </a:prstGeom>
          <a:solidFill>
            <a:srgbClr val="1E293B">
              <a:alpha val="90000"/>
            </a:srgbClr>
          </a:solidFill>
          <a:ln w="12700" cap="flat" cmpd="sng">
            <a:solidFill>
              <a:srgbClr val="22D3EE">
                <a:alpha val="3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8318500" y="4572000"/>
            <a:ext cx="2921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A78BFA"/>
                </a:solidFill>
                <a:latin typeface="Noto Sans SC"/>
                <a:ea typeface="Noto Sans SC"/>
                <a:cs typeface="Noto Sans SC"/>
                <a:sym typeface="Noto Sans SC"/>
              </a:rPr>
              <a:t>03 / 插入排序 (Insertion Sort)</a:t>
            </a:r>
            <a:endParaRPr lang="en-US" sz="1100"/>
          </a:p>
          <a:p>
            <a:pPr indent="0" algn="l">
              <a:lnSpc>
                <a:spcPct val="116666"/>
              </a:lnSpc>
              <a:spcBef>
                <a:spcPts val="800"/>
              </a:spcBef>
            </a:pPr>
            <a:r>
              <a:rPr lang="en-US" sz="1300" b="0" i="0" u="none" strike="noStrike">
                <a:solidFill>
                  <a:srgbClr val="E2E8F0">
                    <a:alpha val="90196"/>
                  </a:srgbClr>
                </a:solidFill>
                <a:latin typeface="Noto Sans SC"/>
                <a:ea typeface="Noto Sans SC"/>
                <a:cs typeface="Noto Sans SC"/>
                <a:sym typeface="Noto Sans SC"/>
              </a:rPr>
              <a:t>将数组分为已排序和未排序两部分，依次从未排序区取元素，插入到已排序区的正确位置，类似整理扑克牌。</a:t>
            </a:r>
          </a:p>
          <a:p>
            <a:pPr indent="0" algn="l">
              <a:lnSpc>
                <a:spcPct val="100000"/>
              </a:lnSpc>
              <a:spcBef>
                <a:spcPts val="800"/>
              </a:spcBef>
            </a:pPr>
            <a:r>
              <a:rPr lang="en-US" sz="1300" b="0" i="0" u="none" strike="noStrike">
                <a:solidFill>
                  <a:srgbClr val="4ADE80"/>
                </a:solidFill>
                <a:latin typeface="Noto Sans SC"/>
                <a:ea typeface="Noto Sans SC"/>
                <a:cs typeface="Noto Sans SC"/>
                <a:sym typeface="Noto Sans SC"/>
              </a:rPr>
              <a:t>✅ 稳定排序 · 数据基本有序时效率极高</a:t>
            </a:r>
          </a:p>
        </p:txBody>
      </p:sp>
      <p:pic>
        <p:nvPicPr>
          <p:cNvPr id="16" name="图片 15"/>
          <p:cNvPicPr/>
          <p:nvPr/>
        </p:nvPicPr>
        <p:blipFill>
          <a:blip r:embed="rId6" cstate="print">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1016000" y="2621280"/>
            <a:ext cx="2767511" cy="1823720"/>
          </a:xfrm>
          <a:prstGeom prst="rect">
            <a:avLst/>
          </a:prstGeom>
          <a:noFill/>
          <a:ln>
            <a:noFill/>
          </a:ln>
        </p:spPr>
      </p:pic>
      <p:pic>
        <p:nvPicPr>
          <p:cNvPr id="17" name="图片 16"/>
          <p:cNvPicPr/>
          <p:nvPr/>
        </p:nvPicPr>
        <p:blipFill>
          <a:blip r:embed="rId8" cstate="print">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5381896" y="2621280"/>
            <a:ext cx="1606369" cy="1952397"/>
          </a:xfrm>
          <a:prstGeom prst="rect">
            <a:avLst/>
          </a:prstGeom>
          <a:noFill/>
          <a:ln>
            <a:noFill/>
          </a:ln>
        </p:spPr>
      </p:pic>
      <p:pic>
        <p:nvPicPr>
          <p:cNvPr id="18" name="图片 17"/>
          <p:cNvPicPr/>
          <p:nvPr/>
        </p:nvPicPr>
        <p:blipFill>
          <a:blip r:embed="rId9" cstate="print">
            <a:extLst>
              <a:ext uri="{BEBA8EAE-BF5A-486C-A8C5-ECC9F3942E4B}">
                <a14:imgProps xmlns:a14="http://schemas.microsoft.com/office/drawing/2010/main">
                  <a14:imgLayer r:embed="rId7">
                    <a14:imgEffect>
                      <a14:sharpenSoften amount="50000"/>
                    </a14:imgEffect>
                  </a14:imgLayer>
                </a14:imgProps>
              </a:ext>
            </a:extLst>
          </a:blip>
          <a:stretch>
            <a:fillRect/>
          </a:stretch>
        </p:blipFill>
        <p:spPr>
          <a:xfrm>
            <a:off x="8813074" y="2576471"/>
            <a:ext cx="2123256" cy="1913338"/>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快速排序：分治思想的典范</a:t>
            </a:r>
            <a:endParaRPr lang="en-US" sz="1100"/>
          </a:p>
        </p:txBody>
      </p:sp>
      <p:sp>
        <p:nvSpPr>
          <p:cNvPr id="4" name="AutoShape 4"/>
          <p:cNvSpPr/>
          <p:nvPr/>
        </p:nvSpPr>
        <p:spPr>
          <a:xfrm>
            <a:off x="762000" y="1778000"/>
            <a:ext cx="5207000" cy="4318000"/>
          </a:xfrm>
          <a:prstGeom prst="roundRect">
            <a:avLst>
              <a:gd name="adj" fmla="val 3529"/>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1016000" y="2032000"/>
            <a:ext cx="469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2D3EE"/>
                </a:solidFill>
                <a:latin typeface="Noto Sans SC"/>
                <a:ea typeface="Noto Sans SC"/>
                <a:cs typeface="Noto Sans SC"/>
                <a:sym typeface="Noto Sans SC"/>
              </a:rPr>
              <a:t>核心思想：分治 (Divide and Conquer)</a:t>
            </a:r>
            <a:endParaRPr lang="en-US" sz="1100"/>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2921000"/>
            <a:ext cx="457200" cy="457200"/>
          </a:xfrm>
          <a:prstGeom prst="rect">
            <a:avLst/>
          </a:prstGeom>
        </p:spPr>
      </p:pic>
      <p:sp>
        <p:nvSpPr>
          <p:cNvPr id="7" name="AutoShape 7"/>
          <p:cNvSpPr/>
          <p:nvPr/>
        </p:nvSpPr>
        <p:spPr>
          <a:xfrm>
            <a:off x="1651000" y="2857500"/>
            <a:ext cx="3937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F1F5F9"/>
                </a:solidFill>
                <a:latin typeface="Noto Sans SC"/>
                <a:ea typeface="Noto Sans SC"/>
                <a:cs typeface="Noto Sans SC"/>
                <a:sym typeface="Noto Sans SC"/>
              </a:rPr>
              <a:t>1. 选择基准 (Pivot)</a:t>
            </a:r>
            <a:endParaRPr lang="en-US" sz="1100"/>
          </a:p>
          <a:p>
            <a:pPr indent="0" algn="l">
              <a:lnSpc>
                <a:spcPct val="125000"/>
              </a:lnSpc>
            </a:pPr>
            <a:r>
              <a:rPr lang="en-US" sz="1300" b="0" i="0" u="none" strike="noStrike">
                <a:solidFill>
                  <a:srgbClr val="94A3B8"/>
                </a:solidFill>
                <a:latin typeface="Noto Sans SC"/>
                <a:ea typeface="Noto Sans SC"/>
                <a:cs typeface="Noto Sans SC"/>
                <a:sym typeface="Noto Sans SC"/>
              </a:rPr>
              <a:t>从数组中任意选择一个元素作为“基准”，作为划分的依据。</a:t>
            </a: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16000" y="4064000"/>
            <a:ext cx="457200" cy="457200"/>
          </a:xfrm>
          <a:prstGeom prst="rect">
            <a:avLst/>
          </a:prstGeom>
        </p:spPr>
      </p:pic>
      <p:sp>
        <p:nvSpPr>
          <p:cNvPr id="9" name="AutoShape 9"/>
          <p:cNvSpPr/>
          <p:nvPr/>
        </p:nvSpPr>
        <p:spPr>
          <a:xfrm>
            <a:off x="1651000" y="4000500"/>
            <a:ext cx="3937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F1F5F9"/>
                </a:solidFill>
                <a:latin typeface="Noto Sans SC"/>
                <a:ea typeface="Noto Sans SC"/>
                <a:cs typeface="Noto Sans SC"/>
                <a:sym typeface="Noto Sans SC"/>
              </a:rPr>
              <a:t>2. 划分 (Partition)</a:t>
            </a:r>
            <a:endParaRPr lang="en-US" sz="1100"/>
          </a:p>
          <a:p>
            <a:pPr indent="0" algn="l">
              <a:lnSpc>
                <a:spcPct val="125000"/>
              </a:lnSpc>
            </a:pPr>
            <a:r>
              <a:rPr lang="en-US" sz="1300" b="0" i="0" u="none" strike="noStrike">
                <a:solidFill>
                  <a:srgbClr val="94A3B8"/>
                </a:solidFill>
                <a:latin typeface="Noto Sans SC"/>
                <a:ea typeface="Noto Sans SC"/>
                <a:cs typeface="Noto Sans SC"/>
                <a:sym typeface="Noto Sans SC"/>
              </a:rPr>
              <a:t>遍历数组，将小于基准的元素移到左边，大于基准的元素移到右边。</a:t>
            </a:r>
          </a:p>
        </p:txBody>
      </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16000" y="5207000"/>
            <a:ext cx="457200" cy="457200"/>
          </a:xfrm>
          <a:prstGeom prst="rect">
            <a:avLst/>
          </a:prstGeom>
        </p:spPr>
      </p:pic>
      <p:sp>
        <p:nvSpPr>
          <p:cNvPr id="11" name="AutoShape 11"/>
          <p:cNvSpPr/>
          <p:nvPr/>
        </p:nvSpPr>
        <p:spPr>
          <a:xfrm>
            <a:off x="1651000" y="5143500"/>
            <a:ext cx="3937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F1F5F9"/>
                </a:solidFill>
                <a:latin typeface="Noto Sans SC"/>
                <a:ea typeface="Noto Sans SC"/>
                <a:cs typeface="Noto Sans SC"/>
                <a:sym typeface="Noto Sans SC"/>
              </a:rPr>
              <a:t>3. 递归排序 (Recursion)</a:t>
            </a:r>
            <a:endParaRPr lang="en-US" sz="1100"/>
          </a:p>
          <a:p>
            <a:pPr indent="0" algn="l">
              <a:lnSpc>
                <a:spcPct val="125000"/>
              </a:lnSpc>
            </a:pPr>
            <a:r>
              <a:rPr lang="en-US" sz="1300" b="0" i="0" u="none" strike="noStrike">
                <a:solidFill>
                  <a:srgbClr val="94A3B8"/>
                </a:solidFill>
                <a:latin typeface="Noto Sans SC"/>
                <a:ea typeface="Noto Sans SC"/>
                <a:cs typeface="Noto Sans SC"/>
                <a:sym typeface="Noto Sans SC"/>
              </a:rPr>
              <a:t>分别对基准左右两边的子数组，重复执行上述操作，直至完全有序。</a:t>
            </a:r>
          </a:p>
        </p:txBody>
      </p:sp>
      <p:sp>
        <p:nvSpPr>
          <p:cNvPr id="13" name="AutoShape 13"/>
          <p:cNvSpPr/>
          <p:nvPr/>
        </p:nvSpPr>
        <p:spPr>
          <a:xfrm>
            <a:off x="6350000" y="4445000"/>
            <a:ext cx="4826000" cy="1651000"/>
          </a:xfrm>
          <a:prstGeom prst="roundRect">
            <a:avLst>
              <a:gd name="adj" fmla="val 9230"/>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6477000" y="4699000"/>
            <a:ext cx="1397000" cy="1143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22D3EE"/>
                </a:solidFill>
                <a:latin typeface="Noto Sans SC"/>
                <a:ea typeface="Noto Sans SC"/>
                <a:cs typeface="Noto Sans SC"/>
                <a:sym typeface="Noto Sans SC"/>
              </a:rPr>
              <a:t>O(n log n)</a:t>
            </a:r>
            <a:endParaRPr lang="en-US" sz="1100"/>
          </a:p>
          <a:p>
            <a:pPr indent="0" algn="ctr">
              <a:lnSpc>
                <a:spcPct val="125000"/>
              </a:lnSpc>
            </a:pPr>
            <a:r>
              <a:rPr lang="en-US" sz="1300" b="1" i="0" u="none" strike="noStrike">
                <a:solidFill>
                  <a:srgbClr val="E2E8F0"/>
                </a:solidFill>
                <a:latin typeface="Noto Sans SC"/>
                <a:ea typeface="Noto Sans SC"/>
                <a:cs typeface="Noto Sans SC"/>
                <a:sym typeface="Noto Sans SC"/>
              </a:rPr>
              <a:t>平均时间复杂度</a:t>
            </a:r>
          </a:p>
          <a:p>
            <a:pPr indent="0" algn="ctr">
              <a:lnSpc>
                <a:spcPct val="125000"/>
              </a:lnSpc>
            </a:pPr>
            <a:r>
              <a:rPr lang="en-US" sz="1100" b="0" i="0" u="none" strike="noStrike">
                <a:solidFill>
                  <a:srgbClr val="94A3B8"/>
                </a:solidFill>
                <a:latin typeface="Noto Sans SC"/>
                <a:ea typeface="Noto Sans SC"/>
                <a:cs typeface="Noto Sans SC"/>
                <a:sym typeface="Noto Sans SC"/>
              </a:rPr>
              <a:t>性能高效，最常用</a:t>
            </a:r>
          </a:p>
        </p:txBody>
      </p:sp>
      <p:sp>
        <p:nvSpPr>
          <p:cNvPr id="15" name="AutoShape 15"/>
          <p:cNvSpPr/>
          <p:nvPr/>
        </p:nvSpPr>
        <p:spPr>
          <a:xfrm>
            <a:off x="8064500" y="4699000"/>
            <a:ext cx="1397000" cy="1143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22D3EE"/>
                </a:solidFill>
                <a:latin typeface="Noto Sans SC"/>
                <a:ea typeface="Noto Sans SC"/>
                <a:cs typeface="Noto Sans SC"/>
                <a:sym typeface="Noto Sans SC"/>
              </a:rPr>
              <a:t>O(log n)</a:t>
            </a:r>
            <a:endParaRPr lang="en-US" sz="1100"/>
          </a:p>
          <a:p>
            <a:pPr indent="0" algn="ctr">
              <a:lnSpc>
                <a:spcPct val="125000"/>
              </a:lnSpc>
            </a:pPr>
            <a:r>
              <a:rPr lang="en-US" sz="1300" b="1" i="0" u="none" strike="noStrike">
                <a:solidFill>
                  <a:srgbClr val="E2E8F0"/>
                </a:solidFill>
                <a:latin typeface="Noto Sans SC"/>
                <a:ea typeface="Noto Sans SC"/>
                <a:cs typeface="Noto Sans SC"/>
                <a:sym typeface="Noto Sans SC"/>
              </a:rPr>
              <a:t>空间复杂度</a:t>
            </a:r>
          </a:p>
          <a:p>
            <a:pPr indent="0" algn="ctr">
              <a:lnSpc>
                <a:spcPct val="125000"/>
              </a:lnSpc>
            </a:pPr>
            <a:r>
              <a:rPr lang="en-US" sz="1100" b="0" i="0" u="none" strike="noStrike">
                <a:solidFill>
                  <a:srgbClr val="94A3B8"/>
                </a:solidFill>
                <a:latin typeface="Noto Sans SC"/>
                <a:ea typeface="Noto Sans SC"/>
                <a:cs typeface="Noto Sans SC"/>
                <a:sym typeface="Noto Sans SC"/>
              </a:rPr>
              <a:t>原地排序，省内存</a:t>
            </a:r>
          </a:p>
        </p:txBody>
      </p:sp>
      <p:sp>
        <p:nvSpPr>
          <p:cNvPr id="16" name="AutoShape 16"/>
          <p:cNvSpPr/>
          <p:nvPr/>
        </p:nvSpPr>
        <p:spPr>
          <a:xfrm>
            <a:off x="9652000" y="4699000"/>
            <a:ext cx="1397000" cy="1143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F87171"/>
                </a:solidFill>
                <a:latin typeface="Noto Sans SC"/>
                <a:ea typeface="Noto Sans SC"/>
                <a:cs typeface="Noto Sans SC"/>
                <a:sym typeface="Noto Sans SC"/>
              </a:rPr>
              <a:t>不稳定</a:t>
            </a:r>
            <a:endParaRPr lang="en-US" sz="1100"/>
          </a:p>
          <a:p>
            <a:pPr indent="0" algn="ctr">
              <a:lnSpc>
                <a:spcPct val="125000"/>
              </a:lnSpc>
            </a:pPr>
            <a:r>
              <a:rPr lang="en-US" sz="1300" b="1" i="0" u="none" strike="noStrike">
                <a:solidFill>
                  <a:srgbClr val="E2E8F0"/>
                </a:solidFill>
                <a:latin typeface="Noto Sans SC"/>
                <a:ea typeface="Noto Sans SC"/>
                <a:cs typeface="Noto Sans SC"/>
                <a:sym typeface="Noto Sans SC"/>
              </a:rPr>
              <a:t>排序稳定性</a:t>
            </a:r>
          </a:p>
          <a:p>
            <a:pPr indent="0" algn="ctr">
              <a:lnSpc>
                <a:spcPct val="125000"/>
              </a:lnSpc>
            </a:pPr>
            <a:r>
              <a:rPr lang="en-US" sz="1100" b="0" i="0" u="none" strike="noStrike">
                <a:solidFill>
                  <a:srgbClr val="94A3B8"/>
                </a:solidFill>
                <a:latin typeface="Noto Sans SC"/>
                <a:ea typeface="Noto Sans SC"/>
                <a:cs typeface="Noto Sans SC"/>
                <a:sym typeface="Noto Sans SC"/>
              </a:rPr>
              <a:t>相同元素顺序可变</a:t>
            </a:r>
          </a:p>
        </p:txBody>
      </p:sp>
      <p:pic>
        <p:nvPicPr>
          <p:cNvPr id="17" name="图片 16"/>
          <p:cNvPicPr/>
          <p:nvPr/>
        </p:nvPicPr>
        <p:blipFill>
          <a:blip r:embed="rId10" cstate="print">
            <a:extLst>
              <a:ext uri="{BEBA8EAE-BF5A-486C-A8C5-ECC9F3942E4B}">
                <a14:imgProps xmlns:a14="http://schemas.microsoft.com/office/drawing/2010/main">
                  <a14:imgLayer r:embed="rId11">
                    <a14:imgEffect>
                      <a14:sharpenSoften amount="50000"/>
                    </a14:imgEffect>
                  </a14:imgLayer>
                </a14:imgProps>
              </a:ext>
            </a:extLst>
          </a:blip>
          <a:stretch>
            <a:fillRect/>
          </a:stretch>
        </p:blipFill>
        <p:spPr>
          <a:xfrm>
            <a:off x="7490732" y="1311366"/>
            <a:ext cx="2968262" cy="2861491"/>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查找算法：线性查找与二分查找</a:t>
            </a:r>
            <a:endParaRPr lang="en-US" sz="1100"/>
          </a:p>
        </p:txBody>
      </p:sp>
      <p:sp>
        <p:nvSpPr>
          <p:cNvPr id="4" name="AutoShape 4"/>
          <p:cNvSpPr/>
          <p:nvPr/>
        </p:nvSpPr>
        <p:spPr>
          <a:xfrm>
            <a:off x="762000" y="1651000"/>
            <a:ext cx="5207000" cy="4572000"/>
          </a:xfrm>
          <a:prstGeom prst="roundRect">
            <a:avLst>
              <a:gd name="adj" fmla="val 3333"/>
            </a:avLst>
          </a:prstGeom>
          <a:solidFill>
            <a:srgbClr val="1E293B">
              <a:alpha val="90000"/>
            </a:srgbClr>
          </a:solidFill>
          <a:ln w="25400" cap="flat" cmpd="sng">
            <a:solidFill>
              <a:srgbClr val="22D3EE">
                <a:alpha val="10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66800" y="2032000"/>
            <a:ext cx="457200" cy="457200"/>
          </a:xfrm>
          <a:prstGeom prst="rect">
            <a:avLst/>
          </a:prstGeom>
        </p:spPr>
      </p:pic>
      <p:sp>
        <p:nvSpPr>
          <p:cNvPr id="6" name="AutoShape 6"/>
          <p:cNvSpPr/>
          <p:nvPr/>
        </p:nvSpPr>
        <p:spPr>
          <a:xfrm>
            <a:off x="1727200" y="2006600"/>
            <a:ext cx="381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22D3EE"/>
                </a:solidFill>
                <a:latin typeface="Noto Sans SC"/>
                <a:ea typeface="Noto Sans SC"/>
                <a:cs typeface="Noto Sans SC"/>
                <a:sym typeface="Noto Sans SC"/>
              </a:rPr>
              <a:t>线性查找 (Sequential Search)</a:t>
            </a:r>
            <a:endParaRPr lang="en-US" sz="1100"/>
          </a:p>
        </p:txBody>
      </p:sp>
      <p:sp>
        <p:nvSpPr>
          <p:cNvPr id="7" name="AutoShape 7"/>
          <p:cNvSpPr/>
          <p:nvPr/>
        </p:nvSpPr>
        <p:spPr>
          <a:xfrm>
            <a:off x="1066800" y="3048000"/>
            <a:ext cx="4597400" cy="2794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600" b="1" i="0" u="none" strike="noStrike">
                <a:solidFill>
                  <a:srgbClr val="FFFFFF"/>
                </a:solidFill>
                <a:latin typeface="Noto Sans SC"/>
                <a:ea typeface="Noto Sans SC"/>
                <a:cs typeface="Noto Sans SC"/>
                <a:sym typeface="Noto Sans SC"/>
              </a:rPr>
              <a:t>🔍 核心原理：</a:t>
            </a:r>
            <a:r>
              <a:rPr lang="en-US" sz="1400" b="0" i="0" u="none" strike="noStrike">
                <a:solidFill>
                  <a:srgbClr val="E5E7EB"/>
                </a:solidFill>
                <a:latin typeface="Noto Sans SC"/>
                <a:ea typeface="Noto Sans SC"/>
                <a:cs typeface="Noto Sans SC"/>
                <a:sym typeface="Noto Sans SC"/>
              </a:rPr>
              <a:t>从数据结构的一端开始，逐个检查元素，直到找到目标元素或遍历完整个集合。逻辑简单直观。</a:t>
            </a:r>
            <a:endParaRPr lang="en-US" sz="1100"/>
          </a:p>
          <a:p>
            <a:pPr indent="0" algn="l">
              <a:lnSpc>
                <a:spcPct val="133333"/>
              </a:lnSpc>
            </a:pPr>
            <a:r>
              <a:rPr lang="en-US" sz="1600" b="1" i="0" u="none" strike="noStrike">
                <a:solidFill>
                  <a:srgbClr val="FFFFFF"/>
                </a:solidFill>
                <a:latin typeface="Noto Sans SC"/>
                <a:ea typeface="Noto Sans SC"/>
                <a:cs typeface="Noto Sans SC"/>
                <a:sym typeface="Noto Sans SC"/>
              </a:rPr>
              <a:t>📊 时间复杂度：</a:t>
            </a:r>
            <a:r>
              <a:rPr lang="en-US" sz="1400" b="1" i="0" u="none" strike="noStrike">
                <a:solidFill>
                  <a:srgbClr val="F87171"/>
                </a:solidFill>
                <a:latin typeface="Noto Sans SC"/>
                <a:ea typeface="Noto Sans SC"/>
                <a:cs typeface="Noto Sans SC"/>
                <a:sym typeface="Noto Sans SC"/>
              </a:rPr>
              <a:t>O(n)</a:t>
            </a:r>
            <a:r>
              <a:rPr lang="en-US" sz="1400" b="0" i="0" u="none" strike="noStrike">
                <a:solidFill>
                  <a:srgbClr val="E5E7EB"/>
                </a:solidFill>
                <a:latin typeface="Noto Sans SC"/>
                <a:ea typeface="Noto Sans SC"/>
                <a:cs typeface="Noto Sans SC"/>
                <a:sym typeface="Noto Sans SC"/>
              </a:rPr>
              <a:t>(n 为元素总数)。在最坏情况下，需遍历所有元素。</a:t>
            </a:r>
          </a:p>
          <a:p>
            <a:pPr indent="0" algn="l">
              <a:lnSpc>
                <a:spcPct val="133333"/>
              </a:lnSpc>
            </a:pPr>
            <a:r>
              <a:rPr lang="en-US" sz="1600" b="1" i="0" u="none" strike="noStrike">
                <a:solidFill>
                  <a:srgbClr val="FFFFFF"/>
                </a:solidFill>
                <a:latin typeface="Noto Sans SC"/>
                <a:ea typeface="Noto Sans SC"/>
                <a:cs typeface="Noto Sans SC"/>
                <a:sym typeface="Noto Sans SC"/>
              </a:rPr>
              <a:t>🎯 适用场景：</a:t>
            </a:r>
            <a:r>
              <a:rPr lang="en-US" sz="1400" b="0" i="0" u="none" strike="noStrike">
                <a:solidFill>
                  <a:srgbClr val="E5E7EB"/>
                </a:solidFill>
                <a:latin typeface="Noto Sans SC"/>
                <a:ea typeface="Noto Sans SC"/>
                <a:cs typeface="Noto Sans SC"/>
                <a:sym typeface="Noto Sans SC"/>
              </a:rPr>
              <a:t>无需对数据进行预处理，适用于任意数据分布，特别是</a:t>
            </a:r>
            <a:r>
              <a:rPr lang="en-US" sz="1400" b="1" i="0" u="none" strike="noStrike">
                <a:solidFill>
                  <a:srgbClr val="FACC15"/>
                </a:solidFill>
                <a:latin typeface="Noto Sans SC"/>
                <a:ea typeface="Noto Sans SC"/>
                <a:cs typeface="Noto Sans SC"/>
                <a:sym typeface="Noto Sans SC"/>
              </a:rPr>
              <a:t>无序数组</a:t>
            </a:r>
            <a:r>
              <a:rPr lang="en-US" sz="1400" b="0" i="0" u="none" strike="noStrike">
                <a:solidFill>
                  <a:srgbClr val="E5E7EB"/>
                </a:solidFill>
                <a:latin typeface="Noto Sans SC"/>
                <a:ea typeface="Noto Sans SC"/>
                <a:cs typeface="Noto Sans SC"/>
                <a:sym typeface="Noto Sans SC"/>
              </a:rPr>
              <a:t>或小型数据集。</a:t>
            </a:r>
          </a:p>
        </p:txBody>
      </p:sp>
      <p:sp>
        <p:nvSpPr>
          <p:cNvPr id="8" name="AutoShape 8"/>
          <p:cNvSpPr/>
          <p:nvPr/>
        </p:nvSpPr>
        <p:spPr>
          <a:xfrm>
            <a:off x="6223000" y="1651000"/>
            <a:ext cx="5207000" cy="2159000"/>
          </a:xfrm>
          <a:prstGeom prst="roundRect">
            <a:avLst>
              <a:gd name="adj" fmla="val 7058"/>
            </a:avLst>
          </a:prstGeom>
          <a:solidFill>
            <a:srgbClr val="1E293B">
              <a:alpha val="90000"/>
            </a:srgbClr>
          </a:solidFill>
          <a:ln w="25400" cap="flat" cmpd="sng">
            <a:solidFill>
              <a:srgbClr val="22D3EE">
                <a:alpha val="10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527800" y="1905000"/>
            <a:ext cx="406400" cy="406400"/>
          </a:xfrm>
          <a:prstGeom prst="rect">
            <a:avLst/>
          </a:prstGeom>
        </p:spPr>
      </p:pic>
      <p:sp>
        <p:nvSpPr>
          <p:cNvPr id="10" name="AutoShape 10"/>
          <p:cNvSpPr/>
          <p:nvPr/>
        </p:nvSpPr>
        <p:spPr>
          <a:xfrm>
            <a:off x="7112000" y="1879600"/>
            <a:ext cx="4064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22D3EE"/>
                </a:solidFill>
                <a:latin typeface="Noto Sans SC"/>
                <a:ea typeface="Noto Sans SC"/>
                <a:cs typeface="Noto Sans SC"/>
                <a:sym typeface="Noto Sans SC"/>
              </a:rPr>
              <a:t>二分查找 (Binary Search)</a:t>
            </a:r>
            <a:endParaRPr lang="en-US" sz="1100"/>
          </a:p>
        </p:txBody>
      </p:sp>
      <p:sp>
        <p:nvSpPr>
          <p:cNvPr id="11" name="AutoShape 11"/>
          <p:cNvSpPr/>
          <p:nvPr/>
        </p:nvSpPr>
        <p:spPr>
          <a:xfrm>
            <a:off x="6527800" y="2603500"/>
            <a:ext cx="45974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1" i="0" u="none" strike="noStrike">
                <a:solidFill>
                  <a:srgbClr val="FFFFFF"/>
                </a:solidFill>
                <a:latin typeface="Noto Sans SC"/>
                <a:ea typeface="Noto Sans SC"/>
                <a:cs typeface="Noto Sans SC"/>
                <a:sym typeface="Noto Sans SC"/>
              </a:rPr>
              <a:t>核心机制：</a:t>
            </a:r>
            <a:r>
              <a:rPr lang="en-US" sz="1300" b="0" i="0" u="none" strike="noStrike">
                <a:solidFill>
                  <a:srgbClr val="E5E7EB"/>
                </a:solidFill>
                <a:latin typeface="Noto Sans SC"/>
                <a:ea typeface="Noto Sans SC"/>
                <a:cs typeface="Noto Sans SC"/>
                <a:sym typeface="Noto Sans SC"/>
              </a:rPr>
              <a:t>要求数组有序。通过不断比较中间元素，将搜索范围折半，快速缩小目标范围。</a:t>
            </a:r>
            <a:endParaRPr lang="en-US" sz="1100"/>
          </a:p>
          <a:p>
            <a:pPr indent="0" algn="l">
              <a:lnSpc>
                <a:spcPct val="116666"/>
              </a:lnSpc>
            </a:pPr>
            <a:r>
              <a:rPr lang="en-US" sz="1400" b="1" i="0" u="none" strike="noStrike">
                <a:solidFill>
                  <a:srgbClr val="FFFFFF"/>
                </a:solidFill>
                <a:latin typeface="Noto Sans SC"/>
                <a:ea typeface="Noto Sans SC"/>
                <a:cs typeface="Noto Sans SC"/>
                <a:sym typeface="Noto Sans SC"/>
              </a:rPr>
              <a:t>关键指标：</a:t>
            </a:r>
            <a:r>
              <a:rPr lang="en-US" sz="1300" b="1" i="0" u="none" strike="noStrike">
                <a:solidFill>
                  <a:srgbClr val="34D399"/>
                </a:solidFill>
                <a:latin typeface="Noto Sans SC"/>
                <a:ea typeface="Noto Sans SC"/>
                <a:cs typeface="Noto Sans SC"/>
                <a:sym typeface="Noto Sans SC"/>
              </a:rPr>
              <a:t>O(log n)</a:t>
            </a:r>
            <a:r>
              <a:rPr lang="en-US" sz="1300" b="0" i="0" u="none" strike="noStrike">
                <a:solidFill>
                  <a:srgbClr val="E5E7EB"/>
                </a:solidFill>
                <a:latin typeface="Noto Sans SC"/>
                <a:ea typeface="Noto Sans SC"/>
                <a:cs typeface="Noto Sans SC"/>
                <a:sym typeface="Noto Sans SC"/>
              </a:rPr>
              <a:t>极高的查找效率，仅适用于有序数组。</a:t>
            </a:r>
          </a:p>
        </p:txBody>
      </p:sp>
      <p:sp>
        <p:nvSpPr>
          <p:cNvPr id="12" name="AutoShape 12"/>
          <p:cNvSpPr/>
          <p:nvPr/>
        </p:nvSpPr>
        <p:spPr>
          <a:xfrm>
            <a:off x="6223000" y="4064000"/>
            <a:ext cx="5207000" cy="2159000"/>
          </a:xfrm>
          <a:prstGeom prst="roundRect">
            <a:avLst>
              <a:gd name="adj" fmla="val 7058"/>
            </a:avLst>
          </a:prstGeom>
          <a:solidFill>
            <a:srgbClr val="111827">
              <a:alpha val="60000"/>
            </a:srgbClr>
          </a:solidFill>
          <a:ln w="12700" cap="flat" cmpd="sng">
            <a:solidFill>
              <a:srgbClr val="475569">
                <a:alpha val="100000"/>
              </a:srgbClr>
            </a:solidFill>
            <a:prstDash val="solid"/>
            <a:round/>
          </a:ln>
        </p:spPr>
        <p:txBody>
          <a:bodyPr vert="horz" wrap="square" lIns="63500" tIns="63500" rIns="63500" bIns="63500" rtlCol="0" anchor="ctr"/>
          <a:lstStyle/>
          <a:p>
            <a:pPr algn="ctr">
              <a:defRPr/>
            </a:pPr>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本章总结：复杂度对比</a:t>
            </a:r>
            <a:endParaRPr lang="en-US" sz="1100"/>
          </a:p>
        </p:txBody>
      </p:sp>
      <p:sp>
        <p:nvSpPr>
          <p:cNvPr id="4" name="AutoShape 4"/>
          <p:cNvSpPr/>
          <p:nvPr/>
        </p:nvSpPr>
        <p:spPr>
          <a:xfrm>
            <a:off x="762000" y="1651000"/>
            <a:ext cx="5207000" cy="2349500"/>
          </a:xfrm>
          <a:prstGeom prst="roundRect">
            <a:avLst>
              <a:gd name="adj" fmla="val 0"/>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879600"/>
            <a:ext cx="355600" cy="355600"/>
          </a:xfrm>
          <a:prstGeom prst="rect">
            <a:avLst/>
          </a:prstGeom>
        </p:spPr>
      </p:pic>
      <p:sp>
        <p:nvSpPr>
          <p:cNvPr id="6" name="AutoShape 6"/>
          <p:cNvSpPr/>
          <p:nvPr/>
        </p:nvSpPr>
        <p:spPr>
          <a:xfrm>
            <a:off x="1524000" y="18415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a:ea typeface="Noto Sans SC"/>
                <a:cs typeface="Noto Sans SC"/>
                <a:sym typeface="Noto Sans SC"/>
              </a:rPr>
              <a:t>列表 (List) 操作</a:t>
            </a:r>
            <a:endParaRPr lang="en-US" sz="1100"/>
          </a:p>
        </p:txBody>
      </p:sp>
      <p:sp>
        <p:nvSpPr>
          <p:cNvPr id="7" name="AutoShape 7"/>
          <p:cNvSpPr/>
          <p:nvPr/>
        </p:nvSpPr>
        <p:spPr>
          <a:xfrm>
            <a:off x="1016000" y="25400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E5E7EB"/>
                </a:solidFill>
                <a:latin typeface="Noto Sans SC"/>
                <a:ea typeface="Noto Sans SC"/>
                <a:cs typeface="Noto Sans SC"/>
                <a:sym typeface="Noto Sans SC"/>
              </a:rPr>
              <a:t>• 随机访问：平均 O(1) / 最坏 O(1) | 稳定性: -</a:t>
            </a:r>
            <a:endParaRPr lang="en-US" sz="1100"/>
          </a:p>
          <a:p>
            <a:pPr indent="0" algn="l">
              <a:lnSpc>
                <a:spcPct val="125000"/>
              </a:lnSpc>
            </a:pPr>
            <a:r>
              <a:rPr lang="en-US" sz="1400" b="0" i="0" u="none" strike="noStrike">
                <a:solidFill>
                  <a:srgbClr val="E5E7EB"/>
                </a:solidFill>
                <a:latin typeface="Noto Sans SC"/>
                <a:ea typeface="Noto Sans SC"/>
                <a:cs typeface="Noto Sans SC"/>
                <a:sym typeface="Noto Sans SC"/>
              </a:rPr>
              <a:t>• 插入/删除 (任意位置)：平均 O(n) / 最坏 O(n) | 稳定性: -</a:t>
            </a:r>
          </a:p>
        </p:txBody>
      </p:sp>
      <p:sp>
        <p:nvSpPr>
          <p:cNvPr id="8" name="AutoShape 8"/>
          <p:cNvSpPr/>
          <p:nvPr/>
        </p:nvSpPr>
        <p:spPr>
          <a:xfrm>
            <a:off x="6223000" y="1651000"/>
            <a:ext cx="5207000" cy="2349500"/>
          </a:xfrm>
          <a:prstGeom prst="roundRect">
            <a:avLst>
              <a:gd name="adj" fmla="val 0"/>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477000" y="1879600"/>
            <a:ext cx="355600" cy="355600"/>
          </a:xfrm>
          <a:prstGeom prst="rect">
            <a:avLst/>
          </a:prstGeom>
        </p:spPr>
      </p:pic>
      <p:sp>
        <p:nvSpPr>
          <p:cNvPr id="10" name="AutoShape 10"/>
          <p:cNvSpPr/>
          <p:nvPr/>
        </p:nvSpPr>
        <p:spPr>
          <a:xfrm>
            <a:off x="6985000" y="18415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a:ea typeface="Noto Sans SC"/>
                <a:cs typeface="Noto Sans SC"/>
                <a:sym typeface="Noto Sans SC"/>
              </a:rPr>
              <a:t>字典 (Dict) 操作</a:t>
            </a:r>
            <a:endParaRPr lang="en-US" sz="1100"/>
          </a:p>
        </p:txBody>
      </p:sp>
      <p:sp>
        <p:nvSpPr>
          <p:cNvPr id="11" name="AutoShape 11"/>
          <p:cNvSpPr/>
          <p:nvPr/>
        </p:nvSpPr>
        <p:spPr>
          <a:xfrm>
            <a:off x="6477000" y="25400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E5E7EB"/>
                </a:solidFill>
                <a:latin typeface="Noto Sans SC"/>
                <a:ea typeface="Noto Sans SC"/>
                <a:cs typeface="Noto Sans SC"/>
                <a:sym typeface="Noto Sans SC"/>
              </a:rPr>
              <a:t>• 查找 / 插入 / 删除：平均 O(1) / 最坏 O(n)</a:t>
            </a:r>
            <a:endParaRPr lang="en-US" sz="1100"/>
          </a:p>
          <a:p>
            <a:pPr indent="0" algn="l">
              <a:lnSpc>
                <a:spcPct val="125000"/>
              </a:lnSpc>
            </a:pPr>
            <a:r>
              <a:rPr lang="en-US" sz="1400" b="0" i="0" u="none" strike="noStrike">
                <a:solidFill>
                  <a:srgbClr val="9CA3AF"/>
                </a:solidFill>
                <a:latin typeface="Noto Sans SC"/>
                <a:ea typeface="Noto Sans SC"/>
                <a:cs typeface="Noto Sans SC"/>
                <a:sym typeface="Noto Sans SC"/>
              </a:rPr>
              <a:t>• 注：最坏情况极少发生，稳定性通常不做考量</a:t>
            </a:r>
          </a:p>
        </p:txBody>
      </p:sp>
      <p:sp>
        <p:nvSpPr>
          <p:cNvPr id="12" name="AutoShape 12"/>
          <p:cNvSpPr/>
          <p:nvPr/>
        </p:nvSpPr>
        <p:spPr>
          <a:xfrm>
            <a:off x="762000" y="4254500"/>
            <a:ext cx="5207000" cy="2349500"/>
          </a:xfrm>
          <a:prstGeom prst="roundRect">
            <a:avLst>
              <a:gd name="adj" fmla="val 0"/>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016000" y="4483100"/>
            <a:ext cx="355600" cy="355600"/>
          </a:xfrm>
          <a:prstGeom prst="rect">
            <a:avLst/>
          </a:prstGeom>
        </p:spPr>
      </p:pic>
      <p:sp>
        <p:nvSpPr>
          <p:cNvPr id="14" name="AutoShape 14"/>
          <p:cNvSpPr/>
          <p:nvPr/>
        </p:nvSpPr>
        <p:spPr>
          <a:xfrm>
            <a:off x="1524000" y="44450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a:ea typeface="Noto Sans SC"/>
                <a:cs typeface="Noto Sans SC"/>
                <a:sym typeface="Noto Sans SC"/>
              </a:rPr>
              <a:t>排序 (Sorting) 算法</a:t>
            </a:r>
            <a:endParaRPr lang="en-US" sz="1100"/>
          </a:p>
        </p:txBody>
      </p:sp>
      <p:sp>
        <p:nvSpPr>
          <p:cNvPr id="15" name="AutoShape 15"/>
          <p:cNvSpPr/>
          <p:nvPr/>
        </p:nvSpPr>
        <p:spPr>
          <a:xfrm>
            <a:off x="1016000" y="5143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E5E7EB"/>
                </a:solidFill>
                <a:latin typeface="Noto Sans SC"/>
                <a:ea typeface="Noto Sans SC"/>
                <a:cs typeface="Noto Sans SC"/>
                <a:sym typeface="Noto Sans SC"/>
              </a:rPr>
              <a:t>• 基础排序(冒泡/选择/插入): 平均 O(n²) / 最坏 O(n²)</a:t>
            </a:r>
            <a:endParaRPr lang="en-US" sz="1100"/>
          </a:p>
          <a:p>
            <a:pPr indent="0" algn="l">
              <a:lnSpc>
                <a:spcPct val="116666"/>
              </a:lnSpc>
            </a:pPr>
            <a:r>
              <a:rPr lang="en-US" sz="1400" b="0" i="0" u="none" strike="noStrike">
                <a:solidFill>
                  <a:srgbClr val="E5E7EB"/>
                </a:solidFill>
                <a:latin typeface="Noto Sans SC"/>
                <a:ea typeface="Noto Sans SC"/>
                <a:cs typeface="Noto Sans SC"/>
                <a:sym typeface="Noto Sans SC"/>
              </a:rPr>
              <a:t>• 快速排序 (QuickSort): 平均 O(n log n) / 最坏 O(n²) (不稳定)</a:t>
            </a:r>
          </a:p>
        </p:txBody>
      </p:sp>
      <p:sp>
        <p:nvSpPr>
          <p:cNvPr id="16" name="AutoShape 16"/>
          <p:cNvSpPr/>
          <p:nvPr/>
        </p:nvSpPr>
        <p:spPr>
          <a:xfrm>
            <a:off x="6223000" y="4254500"/>
            <a:ext cx="5207000" cy="2349500"/>
          </a:xfrm>
          <a:prstGeom prst="roundRect">
            <a:avLst>
              <a:gd name="adj" fmla="val 0"/>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6477000" y="4483100"/>
            <a:ext cx="355600" cy="355600"/>
          </a:xfrm>
          <a:prstGeom prst="rect">
            <a:avLst/>
          </a:prstGeom>
        </p:spPr>
      </p:pic>
      <p:sp>
        <p:nvSpPr>
          <p:cNvPr id="18" name="AutoShape 18"/>
          <p:cNvSpPr/>
          <p:nvPr/>
        </p:nvSpPr>
        <p:spPr>
          <a:xfrm>
            <a:off x="6985000" y="44450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a:ea typeface="Noto Sans SC"/>
                <a:cs typeface="Noto Sans SC"/>
                <a:sym typeface="Noto Sans SC"/>
              </a:rPr>
              <a:t>查找 (Search) 算法</a:t>
            </a:r>
            <a:endParaRPr lang="en-US" sz="1100"/>
          </a:p>
        </p:txBody>
      </p:sp>
      <p:sp>
        <p:nvSpPr>
          <p:cNvPr id="19" name="AutoShape 19"/>
          <p:cNvSpPr/>
          <p:nvPr/>
        </p:nvSpPr>
        <p:spPr>
          <a:xfrm>
            <a:off x="6477000" y="5143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E5E7EB"/>
                </a:solidFill>
                <a:latin typeface="Noto Sans SC"/>
                <a:ea typeface="Noto Sans SC"/>
                <a:cs typeface="Noto Sans SC"/>
                <a:sym typeface="Noto Sans SC"/>
              </a:rPr>
              <a:t>• 线性查找 (Linear): 平均 O(n) / 最坏 O(n) | 适用于无序数据</a:t>
            </a:r>
            <a:endParaRPr lang="en-US" sz="1100"/>
          </a:p>
          <a:p>
            <a:pPr indent="0" algn="l">
              <a:lnSpc>
                <a:spcPct val="125000"/>
              </a:lnSpc>
            </a:pPr>
            <a:r>
              <a:rPr lang="en-US" sz="1400" b="0" i="0" u="none" strike="noStrike">
                <a:solidFill>
                  <a:srgbClr val="E5E7EB"/>
                </a:solidFill>
                <a:latin typeface="Noto Sans SC"/>
                <a:ea typeface="Noto Sans SC"/>
                <a:cs typeface="Noto Sans SC"/>
                <a:sym typeface="Noto Sans SC"/>
              </a:rPr>
              <a:t>• 二分查找 (Binary): 平均 O(log n) / 最坏 O(log n) | 仅适用于有序数据</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本章内容大纲</a:t>
            </a:r>
            <a:endParaRPr lang="en-US" sz="1100"/>
          </a:p>
        </p:txBody>
      </p:sp>
      <p:sp>
        <p:nvSpPr>
          <p:cNvPr id="4" name="AutoShape 4"/>
          <p:cNvSpPr/>
          <p:nvPr/>
        </p:nvSpPr>
        <p:spPr>
          <a:xfrm>
            <a:off x="762000" y="1397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spc="400">
                <a:solidFill>
                  <a:srgbClr val="22D3EE"/>
                </a:solidFill>
                <a:latin typeface="Noto Sans SC"/>
                <a:ea typeface="Noto Sans SC"/>
                <a:cs typeface="Noto Sans SC"/>
                <a:sym typeface="Noto Sans SC"/>
              </a:rPr>
              <a:t>CONTENTS</a:t>
            </a:r>
            <a:endParaRPr lang="en-US" sz="1100"/>
          </a:p>
        </p:txBody>
      </p:sp>
      <p:sp>
        <p:nvSpPr>
          <p:cNvPr id="5" name="AutoShape 5"/>
          <p:cNvSpPr/>
          <p:nvPr/>
        </p:nvSpPr>
        <p:spPr>
          <a:xfrm>
            <a:off x="762000" y="2413000"/>
            <a:ext cx="3302000" cy="3556000"/>
          </a:xfrm>
          <a:prstGeom prst="roundRect">
            <a:avLst>
              <a:gd name="adj" fmla="val 0"/>
            </a:avLst>
          </a:prstGeom>
          <a:solidFill>
            <a:srgbClr val="1E293B">
              <a:alpha val="85000"/>
            </a:srgbClr>
          </a:solidFill>
          <a:ln w="25400" cap="flat" cmpd="sng">
            <a:solidFill>
              <a:srgbClr val="22D3EE">
                <a:alpha val="100000"/>
              </a:srgbClr>
            </a:solid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27305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6400" b="1" i="0" u="none" strike="noStrike">
                <a:solidFill>
                  <a:srgbClr val="22D3EE"/>
                </a:solidFill>
                <a:latin typeface="Noto Sans SC"/>
                <a:ea typeface="Noto Sans SC"/>
                <a:cs typeface="Noto Sans SC"/>
                <a:sym typeface="Noto Sans SC"/>
              </a:rPr>
              <a:t>01</a:t>
            </a:r>
            <a:endParaRPr lang="en-US" sz="1100"/>
          </a:p>
        </p:txBody>
      </p:sp>
      <p:sp>
        <p:nvSpPr>
          <p:cNvPr id="7" name="AutoShape 7"/>
          <p:cNvSpPr/>
          <p:nvPr/>
        </p:nvSpPr>
        <p:spPr>
          <a:xfrm>
            <a:off x="1016000" y="3937000"/>
            <a:ext cx="279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a:ea typeface="Noto Sans SC"/>
                <a:cs typeface="Noto Sans SC"/>
                <a:sym typeface="Noto Sans SC"/>
              </a:rPr>
              <a:t>常见的线性结构</a:t>
            </a:r>
            <a:endParaRPr lang="en-US" sz="1100"/>
          </a:p>
        </p:txBody>
      </p:sp>
      <p:sp>
        <p:nvSpPr>
          <p:cNvPr id="8" name="AutoShape 8"/>
          <p:cNvSpPr/>
          <p:nvPr/>
        </p:nvSpPr>
        <p:spPr>
          <a:xfrm>
            <a:off x="1016000" y="4953000"/>
            <a:ext cx="27940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D1D5DB"/>
                </a:solidFill>
                <a:latin typeface="Noto Sans SC"/>
                <a:ea typeface="Noto Sans SC"/>
                <a:cs typeface="Noto Sans SC"/>
                <a:sym typeface="Noto Sans SC"/>
              </a:rPr>
              <a:t>列表、字典、集合、元组的特性与应用场景详解</a:t>
            </a:r>
            <a:endParaRPr lang="en-US" sz="1100"/>
          </a:p>
        </p:txBody>
      </p:sp>
      <p:sp>
        <p:nvSpPr>
          <p:cNvPr id="9" name="AutoShape 9"/>
          <p:cNvSpPr/>
          <p:nvPr/>
        </p:nvSpPr>
        <p:spPr>
          <a:xfrm>
            <a:off x="4445000" y="2413000"/>
            <a:ext cx="3302000" cy="3556000"/>
          </a:xfrm>
          <a:prstGeom prst="roundRect">
            <a:avLst>
              <a:gd name="adj" fmla="val 0"/>
            </a:avLst>
          </a:prstGeom>
          <a:solidFill>
            <a:srgbClr val="1E293B">
              <a:alpha val="85000"/>
            </a:srgbClr>
          </a:solidFill>
          <a:ln w="25400" cap="flat" cmpd="sng">
            <a:solidFill>
              <a:srgbClr val="22D3EE">
                <a:alpha val="100000"/>
              </a:srgbClr>
            </a:solid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4699000" y="27305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6400" b="1" i="0" u="none" strike="noStrike">
                <a:solidFill>
                  <a:srgbClr val="22D3EE"/>
                </a:solidFill>
                <a:latin typeface="Noto Sans SC"/>
                <a:ea typeface="Noto Sans SC"/>
                <a:cs typeface="Noto Sans SC"/>
                <a:sym typeface="Noto Sans SC"/>
              </a:rPr>
              <a:t>02</a:t>
            </a:r>
            <a:endParaRPr lang="en-US" sz="1100"/>
          </a:p>
        </p:txBody>
      </p:sp>
      <p:sp>
        <p:nvSpPr>
          <p:cNvPr id="11" name="AutoShape 11"/>
          <p:cNvSpPr/>
          <p:nvPr/>
        </p:nvSpPr>
        <p:spPr>
          <a:xfrm>
            <a:off x="4699000" y="3937000"/>
            <a:ext cx="279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a:ea typeface="Noto Sans SC"/>
                <a:cs typeface="Noto Sans SC"/>
                <a:sym typeface="Noto Sans SC"/>
              </a:rPr>
              <a:t>抽象数据结构</a:t>
            </a:r>
            <a:endParaRPr lang="en-US" sz="1100"/>
          </a:p>
        </p:txBody>
      </p:sp>
      <p:sp>
        <p:nvSpPr>
          <p:cNvPr id="12" name="AutoShape 12"/>
          <p:cNvSpPr/>
          <p:nvPr/>
        </p:nvSpPr>
        <p:spPr>
          <a:xfrm>
            <a:off x="4699000" y="4953000"/>
            <a:ext cx="27940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D1D5DB"/>
                </a:solidFill>
                <a:latin typeface="Noto Sans SC"/>
                <a:ea typeface="Noto Sans SC"/>
                <a:cs typeface="Noto Sans SC"/>
                <a:sym typeface="Noto Sans SC"/>
              </a:rPr>
              <a:t>深入解析栈、队列、链表、二叉树及堆的原理与实现逻辑</a:t>
            </a:r>
            <a:endParaRPr lang="en-US" sz="1100"/>
          </a:p>
        </p:txBody>
      </p:sp>
      <p:sp>
        <p:nvSpPr>
          <p:cNvPr id="13" name="AutoShape 13"/>
          <p:cNvSpPr/>
          <p:nvPr/>
        </p:nvSpPr>
        <p:spPr>
          <a:xfrm>
            <a:off x="8128000" y="2413000"/>
            <a:ext cx="3302000" cy="3556000"/>
          </a:xfrm>
          <a:prstGeom prst="roundRect">
            <a:avLst>
              <a:gd name="adj" fmla="val 0"/>
            </a:avLst>
          </a:prstGeom>
          <a:solidFill>
            <a:srgbClr val="1E293B">
              <a:alpha val="85000"/>
            </a:srgbClr>
          </a:solidFill>
          <a:ln w="25400" cap="flat" cmpd="sng">
            <a:solidFill>
              <a:srgbClr val="22D3EE">
                <a:alpha val="100000"/>
              </a:srgbClr>
            </a:solid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8382000" y="2730500"/>
            <a:ext cx="279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6400" b="1" i="0" u="none" strike="noStrike">
                <a:solidFill>
                  <a:srgbClr val="22D3EE"/>
                </a:solidFill>
                <a:latin typeface="Noto Sans SC"/>
                <a:ea typeface="Noto Sans SC"/>
                <a:cs typeface="Noto Sans SC"/>
                <a:sym typeface="Noto Sans SC"/>
              </a:rPr>
              <a:t>03</a:t>
            </a:r>
            <a:endParaRPr lang="en-US" sz="1100"/>
          </a:p>
        </p:txBody>
      </p:sp>
      <p:sp>
        <p:nvSpPr>
          <p:cNvPr id="15" name="AutoShape 15"/>
          <p:cNvSpPr/>
          <p:nvPr/>
        </p:nvSpPr>
        <p:spPr>
          <a:xfrm>
            <a:off x="8382000" y="3937000"/>
            <a:ext cx="279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a:ea typeface="Noto Sans SC"/>
                <a:cs typeface="Noto Sans SC"/>
                <a:sym typeface="Noto Sans SC"/>
              </a:rPr>
              <a:t>常见算法实现</a:t>
            </a:r>
            <a:endParaRPr lang="en-US" sz="1100"/>
          </a:p>
        </p:txBody>
      </p:sp>
      <p:sp>
        <p:nvSpPr>
          <p:cNvPr id="16" name="AutoShape 16"/>
          <p:cNvSpPr/>
          <p:nvPr/>
        </p:nvSpPr>
        <p:spPr>
          <a:xfrm>
            <a:off x="8382000" y="4953000"/>
            <a:ext cx="27940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D1D5DB"/>
                </a:solidFill>
                <a:latin typeface="Noto Sans SC"/>
                <a:ea typeface="Noto Sans SC"/>
                <a:cs typeface="Noto Sans SC"/>
                <a:sym typeface="Noto Sans SC"/>
              </a:rPr>
              <a:t>掌握基础排序、快速排序与查找算法的核心思想及代码实现</a:t>
            </a:r>
            <a:endParaRPr lang="en-US" sz="11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016000"/>
            <a:ext cx="10160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22D3EE"/>
                </a:solidFill>
                <a:latin typeface="Noto Sans SC"/>
                <a:ea typeface="Noto Sans SC"/>
                <a:cs typeface="Noto Sans SC"/>
                <a:sym typeface="Noto Sans SC"/>
              </a:rPr>
              <a:t>5.1</a:t>
            </a:r>
            <a:endParaRPr lang="en-US" sz="1100" dirty="0"/>
          </a:p>
        </p:txBody>
      </p:sp>
      <p:sp>
        <p:nvSpPr>
          <p:cNvPr id="4" name="AutoShape 4"/>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常见的线性结构</a:t>
            </a:r>
            <a:endParaRPr lang="en-US" sz="1100"/>
          </a:p>
        </p:txBody>
      </p:sp>
      <p:sp>
        <p:nvSpPr>
          <p:cNvPr id="5" name="AutoShape 5"/>
          <p:cNvSpPr/>
          <p:nvPr/>
        </p:nvSpPr>
        <p:spPr>
          <a:xfrm>
            <a:off x="1016000" y="4445000"/>
            <a:ext cx="1016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0" i="0" u="none" strike="noStrike">
                <a:solidFill>
                  <a:srgbClr val="FFFFFF">
                    <a:alpha val="74902"/>
                  </a:srgbClr>
                </a:solidFill>
                <a:latin typeface="Noto Sans SC"/>
                <a:ea typeface="Noto Sans SC"/>
                <a:cs typeface="Noto Sans SC"/>
                <a:sym typeface="Noto Sans SC"/>
              </a:rPr>
              <a:t>Python 核心数据结构概览 · 列表 / 字典 / 集合 / 元组</a:t>
            </a:r>
            <a:endParaRPr lang="en-US" sz="1100"/>
          </a:p>
        </p:txBody>
      </p:sp>
      <p:sp>
        <p:nvSpPr>
          <p:cNvPr id="6" name="AutoShape 6"/>
          <p:cNvSpPr/>
          <p:nvPr/>
        </p:nvSpPr>
        <p:spPr>
          <a:xfrm>
            <a:off x="0" y="558800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spc="400">
                <a:solidFill>
                  <a:srgbClr val="22D3EE">
                    <a:alpha val="80000"/>
                  </a:srgbClr>
                </a:solidFill>
                <a:latin typeface="Noto Sans SC"/>
                <a:ea typeface="Noto Sans SC"/>
                <a:cs typeface="Noto Sans SC"/>
                <a:sym typeface="Noto Sans SC"/>
              </a:rPr>
              <a:t>LINEAR DATA STRUCTURES</a:t>
            </a:r>
            <a:endParaRPr lang="en-US" sz="11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列表 (List)：动态数组的全能选手</a:t>
            </a:r>
            <a:endParaRPr lang="en-US" sz="1100"/>
          </a:p>
        </p:txBody>
      </p:sp>
      <p:sp>
        <p:nvSpPr>
          <p:cNvPr id="4" name="AutoShape 4"/>
          <p:cNvSpPr/>
          <p:nvPr/>
        </p:nvSpPr>
        <p:spPr>
          <a:xfrm>
            <a:off x="762000" y="1778000"/>
            <a:ext cx="3302000" cy="4318000"/>
          </a:xfrm>
          <a:prstGeom prst="roundRect">
            <a:avLst>
              <a:gd name="adj" fmla="val 4615"/>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2095500"/>
            <a:ext cx="355600" cy="355600"/>
          </a:xfrm>
          <a:prstGeom prst="rect">
            <a:avLst/>
          </a:prstGeom>
        </p:spPr>
      </p:pic>
      <p:sp>
        <p:nvSpPr>
          <p:cNvPr id="6" name="AutoShape 6"/>
          <p:cNvSpPr/>
          <p:nvPr/>
        </p:nvSpPr>
        <p:spPr>
          <a:xfrm>
            <a:off x="1524000" y="20574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2D3EE"/>
                </a:solidFill>
                <a:latin typeface="Noto Sans SC"/>
                <a:ea typeface="Noto Sans SC"/>
                <a:cs typeface="Noto Sans SC"/>
                <a:sym typeface="Noto Sans SC"/>
              </a:rPr>
              <a:t>核心特性</a:t>
            </a:r>
            <a:endParaRPr lang="en-US" sz="1100"/>
          </a:p>
        </p:txBody>
      </p:sp>
      <p:sp>
        <p:nvSpPr>
          <p:cNvPr id="7" name="AutoShape 7"/>
          <p:cNvSpPr/>
          <p:nvPr/>
        </p:nvSpPr>
        <p:spPr>
          <a:xfrm>
            <a:off x="952500" y="2921000"/>
            <a:ext cx="2921000" cy="2794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600" b="1" i="0" u="none" strike="noStrike">
                <a:solidFill>
                  <a:srgbClr val="FFFFFF"/>
                </a:solidFill>
                <a:latin typeface="Noto Sans SC"/>
                <a:ea typeface="Noto Sans SC"/>
                <a:cs typeface="Noto Sans SC"/>
                <a:sym typeface="Noto Sans SC"/>
              </a:rPr>
              <a:t>⚡️ 动态扩展</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CBD5E1"/>
                </a:solidFill>
                <a:latin typeface="Noto Sans SC"/>
                <a:ea typeface="Noto Sans SC"/>
                <a:cs typeface="Noto Sans SC"/>
                <a:sym typeface="Noto Sans SC"/>
              </a:rPr>
              <a:t>长度可变，支持随时在任意位置添加或删除元素，适应数据变化。</a:t>
            </a:r>
            <a:endParaRPr lang="en-US" sz="1100"/>
          </a:p>
          <a:p>
            <a:pPr indent="0" algn="l">
              <a:lnSpc>
                <a:spcPct val="133333"/>
              </a:lnSpc>
              <a:spcBef>
                <a:spcPts val="1600"/>
              </a:spcBef>
            </a:pPr>
            <a:r>
              <a:rPr lang="en-US" sz="1600" b="1" i="0" u="none" strike="noStrike">
                <a:solidFill>
                  <a:srgbClr val="FFFFFF"/>
                </a:solidFill>
                <a:latin typeface="Noto Sans SC"/>
                <a:ea typeface="Noto Sans SC"/>
                <a:cs typeface="Noto Sans SC"/>
                <a:sym typeface="Noto Sans SC"/>
              </a:rPr>
              <a:t>🔍 索引访问</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CBD5E1"/>
                </a:solidFill>
                <a:latin typeface="Noto Sans SC"/>
                <a:ea typeface="Noto Sans SC"/>
                <a:cs typeface="Noto Sans SC"/>
                <a:sym typeface="Noto Sans SC"/>
              </a:rPr>
              <a:t>基于整数索引直接访问任意元素，查询效率高，支持正向与反向索引。</a:t>
            </a:r>
          </a:p>
          <a:p>
            <a:pPr indent="0" algn="l">
              <a:lnSpc>
                <a:spcPct val="133333"/>
              </a:lnSpc>
              <a:spcBef>
                <a:spcPts val="1600"/>
              </a:spcBef>
            </a:pPr>
            <a:r>
              <a:rPr lang="en-US" sz="1600" b="1" i="0" u="none" strike="noStrike">
                <a:solidFill>
                  <a:srgbClr val="FFFFFF"/>
                </a:solidFill>
                <a:latin typeface="Noto Sans SC"/>
                <a:ea typeface="Noto Sans SC"/>
                <a:cs typeface="Noto Sans SC"/>
                <a:sym typeface="Noto Sans SC"/>
              </a:rPr>
              <a:t>✏️ 可变性 (Mutable)</a:t>
            </a:r>
            <a:r>
              <a:rPr lang="en-US" sz="1600" b="0" i="0" u="none" strike="noStrike">
                <a:solidFill>
                  <a:srgbClr val="1F2329"/>
                </a:solidFill>
                <a:latin typeface="Noto Sans SC"/>
                <a:ea typeface="Noto Sans SC"/>
                <a:cs typeface="Noto Sans SC"/>
                <a:sym typeface="Noto Sans SC"/>
              </a:rPr>
              <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CBD5E1"/>
                </a:solidFill>
                <a:latin typeface="Noto Sans SC"/>
                <a:ea typeface="Noto Sans SC"/>
                <a:cs typeface="Noto Sans SC"/>
                <a:sym typeface="Noto Sans SC"/>
              </a:rPr>
              <a:t>可直接通过索引修改列表中的元素值，操作灵活，无需重新创建。</a:t>
            </a:r>
          </a:p>
        </p:txBody>
      </p:sp>
      <p:sp>
        <p:nvSpPr>
          <p:cNvPr id="8" name="AutoShape 8"/>
          <p:cNvSpPr/>
          <p:nvPr/>
        </p:nvSpPr>
        <p:spPr>
          <a:xfrm>
            <a:off x="4445000" y="1778000"/>
            <a:ext cx="3302000" cy="4318000"/>
          </a:xfrm>
          <a:prstGeom prst="roundRect">
            <a:avLst>
              <a:gd name="adj" fmla="val 4615"/>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699000" y="2095500"/>
            <a:ext cx="355600" cy="355600"/>
          </a:xfrm>
          <a:prstGeom prst="rect">
            <a:avLst/>
          </a:prstGeom>
        </p:spPr>
      </p:pic>
      <p:sp>
        <p:nvSpPr>
          <p:cNvPr id="10" name="AutoShape 10"/>
          <p:cNvSpPr/>
          <p:nvPr/>
        </p:nvSpPr>
        <p:spPr>
          <a:xfrm>
            <a:off x="5207000" y="20574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2D3EE"/>
                </a:solidFill>
                <a:latin typeface="Noto Sans SC"/>
                <a:ea typeface="Noto Sans SC"/>
                <a:cs typeface="Noto Sans SC"/>
                <a:sym typeface="Noto Sans SC"/>
              </a:rPr>
              <a:t>核心操作</a:t>
            </a:r>
            <a:endParaRPr lang="en-US" sz="1100"/>
          </a:p>
        </p:txBody>
      </p:sp>
      <p:sp>
        <p:nvSpPr>
          <p:cNvPr id="11" name="AutoShape 11"/>
          <p:cNvSpPr/>
          <p:nvPr/>
        </p:nvSpPr>
        <p:spPr>
          <a:xfrm>
            <a:off x="4635500" y="2921000"/>
            <a:ext cx="2921000" cy="2794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500" b="1" i="0" u="none" strike="noStrike">
                <a:solidFill>
                  <a:srgbClr val="FFFFFF"/>
                </a:solidFill>
                <a:latin typeface="Noto Sans SC"/>
                <a:ea typeface="Noto Sans SC"/>
                <a:cs typeface="Noto Sans SC"/>
                <a:sym typeface="Noto Sans SC"/>
              </a:rPr>
              <a:t>➕ 增加元素：</a:t>
            </a:r>
            <a:r>
              <a:rPr lang="en-US" sz="1300" b="0" i="0" u="none" strike="noStrike">
                <a:solidFill>
                  <a:srgbClr val="A7F3D0"/>
                </a:solidFill>
                <a:latin typeface="Noto Sans SC"/>
                <a:ea typeface="Noto Sans SC"/>
                <a:cs typeface="Noto Sans SC"/>
                <a:sym typeface="Noto Sans SC"/>
              </a:rPr>
              <a:t>append(), insert()</a:t>
            </a:r>
            <a:endParaRPr lang="en-US" sz="1100"/>
          </a:p>
          <a:p>
            <a:pPr indent="0" algn="l">
              <a:lnSpc>
                <a:spcPct val="116666"/>
              </a:lnSpc>
              <a:spcBef>
                <a:spcPts val="1400"/>
              </a:spcBef>
            </a:pPr>
            <a:r>
              <a:rPr lang="en-US" sz="1500" b="1" i="0" u="none" strike="noStrike">
                <a:solidFill>
                  <a:srgbClr val="FFFFFF"/>
                </a:solidFill>
                <a:latin typeface="Noto Sans SC"/>
                <a:ea typeface="Noto Sans SC"/>
                <a:cs typeface="Noto Sans SC"/>
                <a:sym typeface="Noto Sans SC"/>
              </a:rPr>
              <a:t>➖ 删除元素：</a:t>
            </a:r>
            <a:r>
              <a:rPr lang="en-US" sz="1300" b="0" i="0" u="none" strike="noStrike">
                <a:solidFill>
                  <a:srgbClr val="FCA5A5"/>
                </a:solidFill>
                <a:latin typeface="Noto Sans SC"/>
                <a:ea typeface="Noto Sans SC"/>
                <a:cs typeface="Noto Sans SC"/>
                <a:sym typeface="Noto Sans SC"/>
              </a:rPr>
              <a:t>remove(), pop(), del</a:t>
            </a:r>
          </a:p>
          <a:p>
            <a:pPr indent="0" algn="l">
              <a:lnSpc>
                <a:spcPct val="116666"/>
              </a:lnSpc>
              <a:spcBef>
                <a:spcPts val="1400"/>
              </a:spcBef>
            </a:pPr>
            <a:r>
              <a:rPr lang="en-US" sz="1500" b="1" i="0" u="none" strike="noStrike">
                <a:solidFill>
                  <a:srgbClr val="FFFFFF"/>
                </a:solidFill>
                <a:latin typeface="Noto Sans SC"/>
                <a:ea typeface="Noto Sans SC"/>
                <a:cs typeface="Noto Sans SC"/>
                <a:sym typeface="Noto Sans SC"/>
              </a:rPr>
              <a:t>🔎 查询元素：</a:t>
            </a:r>
            <a:r>
              <a:rPr lang="en-US" sz="1300" b="0" i="0" u="none" strike="noStrike">
                <a:solidFill>
                  <a:srgbClr val="BFDBFE"/>
                </a:solidFill>
                <a:latin typeface="Noto Sans SC"/>
                <a:ea typeface="Noto Sans SC"/>
                <a:cs typeface="Noto Sans SC"/>
                <a:sym typeface="Noto Sans SC"/>
              </a:rPr>
              <a:t>index(), count(), [idx]</a:t>
            </a:r>
          </a:p>
          <a:p>
            <a:pPr indent="0" algn="l">
              <a:lnSpc>
                <a:spcPct val="116666"/>
              </a:lnSpc>
              <a:spcBef>
                <a:spcPts val="1400"/>
              </a:spcBef>
            </a:pPr>
            <a:r>
              <a:rPr lang="en-US" sz="1500" b="1" i="0" u="none" strike="noStrike">
                <a:solidFill>
                  <a:srgbClr val="FFFFFF"/>
                </a:solidFill>
                <a:latin typeface="Noto Sans SC"/>
                <a:ea typeface="Noto Sans SC"/>
                <a:cs typeface="Noto Sans SC"/>
                <a:sym typeface="Noto Sans SC"/>
              </a:rPr>
              <a:t>📊 排序整理：</a:t>
            </a:r>
            <a:r>
              <a:rPr lang="en-US" sz="1300" b="0" i="0" u="none" strike="noStrike">
                <a:solidFill>
                  <a:srgbClr val="FDBA74"/>
                </a:solidFill>
                <a:latin typeface="Noto Sans SC"/>
                <a:ea typeface="Noto Sans SC"/>
                <a:cs typeface="Noto Sans SC"/>
                <a:sym typeface="Noto Sans SC"/>
              </a:rPr>
              <a:t>sort() (原地), sorted() (新列表)</a:t>
            </a:r>
          </a:p>
        </p:txBody>
      </p:sp>
      <p:sp>
        <p:nvSpPr>
          <p:cNvPr id="12" name="AutoShape 12"/>
          <p:cNvSpPr/>
          <p:nvPr/>
        </p:nvSpPr>
        <p:spPr>
          <a:xfrm>
            <a:off x="8128000" y="1778000"/>
            <a:ext cx="3302000" cy="4318000"/>
          </a:xfrm>
          <a:prstGeom prst="roundRect">
            <a:avLst>
              <a:gd name="adj" fmla="val 4615"/>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8382000" y="2095500"/>
            <a:ext cx="355600" cy="355600"/>
          </a:xfrm>
          <a:prstGeom prst="rect">
            <a:avLst/>
          </a:prstGeom>
        </p:spPr>
      </p:pic>
      <p:sp>
        <p:nvSpPr>
          <p:cNvPr id="14" name="AutoShape 14"/>
          <p:cNvSpPr/>
          <p:nvPr/>
        </p:nvSpPr>
        <p:spPr>
          <a:xfrm>
            <a:off x="8890000" y="2057400"/>
            <a:ext cx="2286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2D3EE"/>
                </a:solidFill>
                <a:latin typeface="Noto Sans SC"/>
                <a:ea typeface="Noto Sans SC"/>
                <a:cs typeface="Noto Sans SC"/>
                <a:sym typeface="Noto Sans SC"/>
              </a:rPr>
              <a:t>示例：电商订单处理</a:t>
            </a:r>
            <a:endParaRPr lang="en-US" sz="1100"/>
          </a:p>
        </p:txBody>
      </p:sp>
      <p:sp>
        <p:nvSpPr>
          <p:cNvPr id="15" name="AutoShape 15"/>
          <p:cNvSpPr/>
          <p:nvPr/>
        </p:nvSpPr>
        <p:spPr>
          <a:xfrm>
            <a:off x="8318500" y="2921000"/>
            <a:ext cx="2921000" cy="2413000"/>
          </a:xfrm>
          <a:prstGeom prst="roundRect">
            <a:avLst>
              <a:gd name="adj" fmla="val 4210"/>
            </a:avLst>
          </a:prstGeom>
          <a:solidFill>
            <a:srgbClr val="0F172A">
              <a:alpha val="100000"/>
            </a:srgbClr>
          </a:solidFill>
          <a:ln w="12700" cap="flat" cmpd="sng">
            <a:solidFill>
              <a:srgbClr val="475569">
                <a:alpha val="100000"/>
              </a:srgbClr>
            </a:solid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8445500" y="3111500"/>
            <a:ext cx="2667000" cy="2032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C678DD"/>
                </a:solidFill>
                <a:latin typeface="Roboto Mono"/>
                <a:ea typeface="Roboto Mono"/>
                <a:cs typeface="Roboto Mono"/>
                <a:sym typeface="Roboto Mono"/>
              </a:rPr>
              <a:t>orders</a:t>
            </a:r>
            <a:r>
              <a:rPr lang="en-US" sz="1200" b="0" i="0" u="none" strike="noStrike">
                <a:solidFill>
                  <a:srgbClr val="ABB2BF"/>
                </a:solidFill>
                <a:latin typeface="Roboto Mono"/>
                <a:ea typeface="Roboto Mono"/>
                <a:cs typeface="Roboto Mono"/>
                <a:sym typeface="Roboto Mono"/>
              </a:rPr>
              <a:t>= []</a:t>
            </a:r>
            <a:endParaRPr lang="en-US" sz="1100"/>
          </a:p>
          <a:p>
            <a:pPr indent="0" algn="l">
              <a:lnSpc>
                <a:spcPct val="116666"/>
              </a:lnSpc>
            </a:pPr>
            <a:r>
              <a:rPr lang="en-US" sz="1200" b="0" i="0" u="none" strike="noStrike">
                <a:solidFill>
                  <a:srgbClr val="E5C07B"/>
                </a:solidFill>
                <a:latin typeface="Roboto Mono"/>
                <a:ea typeface="Roboto Mono"/>
                <a:cs typeface="Roboto Mono"/>
                <a:sym typeface="Roboto Mono"/>
              </a:rPr>
              <a:t>def</a:t>
            </a:r>
            <a:r>
              <a:rPr lang="en-US" sz="1200" b="0" i="0" u="none" strike="noStrike">
                <a:solidFill>
                  <a:srgbClr val="61AFEF"/>
                </a:solidFill>
                <a:latin typeface="Roboto Mono"/>
                <a:ea typeface="Roboto Mono"/>
                <a:cs typeface="Roboto Mono"/>
                <a:sym typeface="Roboto Mono"/>
              </a:rPr>
              <a:t>add_order</a:t>
            </a:r>
            <a:r>
              <a:rPr lang="en-US" sz="1200" b="0" i="0" u="none" strike="noStrike">
                <a:solidFill>
                  <a:srgbClr val="ABB2BF"/>
                </a:solidFill>
                <a:latin typeface="Roboto Mono"/>
                <a:ea typeface="Roboto Mono"/>
                <a:cs typeface="Roboto Mono"/>
                <a:sym typeface="Roboto Mono"/>
              </a:rPr>
              <a:t>(amount):</a:t>
            </a:r>
          </a:p>
          <a:p>
            <a:pPr marL="190500" indent="0" algn="l">
              <a:lnSpc>
                <a:spcPct val="116666"/>
              </a:lnSpc>
            </a:pPr>
            <a:r>
              <a:rPr lang="en-US" sz="1200" b="0" i="0" u="none" strike="noStrike">
                <a:solidFill>
                  <a:srgbClr val="98C379"/>
                </a:solidFill>
                <a:latin typeface="Roboto Mono"/>
                <a:ea typeface="Roboto Mono"/>
                <a:cs typeface="Roboto Mono"/>
                <a:sym typeface="Roboto Mono"/>
              </a:rPr>
              <a:t>orders.append</a:t>
            </a:r>
            <a:r>
              <a:rPr lang="en-US" sz="1200" b="0" i="0" u="none" strike="noStrike">
                <a:solidFill>
                  <a:srgbClr val="ABB2BF"/>
                </a:solidFill>
                <a:latin typeface="Roboto Mono"/>
                <a:ea typeface="Roboto Mono"/>
                <a:cs typeface="Roboto Mono"/>
                <a:sym typeface="Roboto Mono"/>
              </a:rPr>
              <a:t>(amount)</a:t>
            </a:r>
          </a:p>
          <a:p>
            <a:pPr indent="0" algn="l">
              <a:lnSpc>
                <a:spcPct val="116666"/>
              </a:lnSpc>
            </a:pPr>
            <a:r>
              <a:rPr lang="en-US" sz="1200" b="0" i="0" u="none" strike="noStrike">
                <a:solidFill>
                  <a:srgbClr val="E5C07B"/>
                </a:solidFill>
                <a:latin typeface="Roboto Mono"/>
                <a:ea typeface="Roboto Mono"/>
                <a:cs typeface="Roboto Mono"/>
                <a:sym typeface="Roboto Mono"/>
              </a:rPr>
              <a:t>def</a:t>
            </a:r>
            <a:r>
              <a:rPr lang="en-US" sz="1200" b="0" i="0" u="none" strike="noStrike">
                <a:solidFill>
                  <a:srgbClr val="61AFEF"/>
                </a:solidFill>
                <a:latin typeface="Roboto Mono"/>
                <a:ea typeface="Roboto Mono"/>
                <a:cs typeface="Roboto Mono"/>
                <a:sym typeface="Roboto Mono"/>
              </a:rPr>
              <a:t>sort_orders</a:t>
            </a:r>
            <a:r>
              <a:rPr lang="en-US" sz="1200" b="0" i="0" u="none" strike="noStrike">
                <a:solidFill>
                  <a:srgbClr val="ABB2BF"/>
                </a:solidFill>
                <a:latin typeface="Roboto Mono"/>
                <a:ea typeface="Roboto Mono"/>
                <a:cs typeface="Roboto Mono"/>
                <a:sym typeface="Roboto Mono"/>
              </a:rPr>
              <a:t>():</a:t>
            </a:r>
          </a:p>
          <a:p>
            <a:pPr marL="190500" indent="0" algn="l">
              <a:lnSpc>
                <a:spcPct val="116666"/>
              </a:lnSpc>
            </a:pPr>
            <a:r>
              <a:rPr lang="en-US" sz="1200" b="0" i="0" u="none" strike="noStrike">
                <a:solidFill>
                  <a:srgbClr val="E06C75"/>
                </a:solidFill>
                <a:latin typeface="Roboto Mono"/>
                <a:ea typeface="Roboto Mono"/>
                <a:cs typeface="Roboto Mono"/>
                <a:sym typeface="Roboto Mono"/>
              </a:rPr>
              <a:t>return</a:t>
            </a:r>
            <a:r>
              <a:rPr lang="en-US" sz="1200" b="0" i="0" u="none" strike="noStrike">
                <a:solidFill>
                  <a:srgbClr val="98C379"/>
                </a:solidFill>
                <a:latin typeface="Roboto Mono"/>
                <a:ea typeface="Roboto Mono"/>
                <a:cs typeface="Roboto Mono"/>
                <a:sym typeface="Roboto Mono"/>
              </a:rPr>
              <a:t>sorted</a:t>
            </a:r>
            <a:r>
              <a:rPr lang="en-US" sz="1200" b="0" i="0" u="none" strike="noStrike">
                <a:solidFill>
                  <a:srgbClr val="ABB2BF"/>
                </a:solidFill>
                <a:latin typeface="Roboto Mono"/>
                <a:ea typeface="Roboto Mono"/>
                <a:cs typeface="Roboto Mono"/>
                <a:sym typeface="Roboto Mono"/>
              </a:rPr>
              <a:t>(orders)</a:t>
            </a:r>
          </a:p>
        </p:txBody>
      </p:sp>
      <p:sp>
        <p:nvSpPr>
          <p:cNvPr id="17" name="AutoShape 17"/>
          <p:cNvSpPr/>
          <p:nvPr/>
        </p:nvSpPr>
        <p:spPr>
          <a:xfrm>
            <a:off x="8318500" y="5461000"/>
            <a:ext cx="2921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1" u="none" strike="noStrike">
                <a:solidFill>
                  <a:srgbClr val="94A3B8"/>
                </a:solidFill>
                <a:latin typeface="Noto Sans SC"/>
                <a:ea typeface="Noto Sans SC"/>
                <a:cs typeface="Noto Sans SC"/>
                <a:sym typeface="Noto Sans SC"/>
              </a:rPr>
              <a:t>模拟订单的添加与排序逻辑</a:t>
            </a:r>
            <a:endParaRPr lang="en-US" sz="11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字典(Dictionary)：键值对的映射大师</a:t>
            </a:r>
            <a:endParaRPr lang="en-US" sz="1100"/>
          </a:p>
        </p:txBody>
      </p:sp>
      <p:sp>
        <p:nvSpPr>
          <p:cNvPr id="4" name="AutoShape 4"/>
          <p:cNvSpPr/>
          <p:nvPr/>
        </p:nvSpPr>
        <p:spPr>
          <a:xfrm>
            <a:off x="762000" y="1651000"/>
            <a:ext cx="3302000" cy="1905000"/>
          </a:xfrm>
          <a:prstGeom prst="roundRect">
            <a:avLst>
              <a:gd name="adj" fmla="val 5333"/>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905000"/>
            <a:ext cx="457200" cy="457200"/>
          </a:xfrm>
          <a:prstGeom prst="rect">
            <a:avLst/>
          </a:prstGeom>
        </p:spPr>
      </p:pic>
      <p:sp>
        <p:nvSpPr>
          <p:cNvPr id="6" name="AutoShape 6"/>
          <p:cNvSpPr/>
          <p:nvPr/>
        </p:nvSpPr>
        <p:spPr>
          <a:xfrm>
            <a:off x="1651000" y="1841500"/>
            <a:ext cx="2159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键值对 (Key-Value)</a:t>
            </a:r>
            <a:endParaRPr lang="en-US" sz="1100"/>
          </a:p>
          <a:p>
            <a:pPr indent="0" algn="l">
              <a:lnSpc>
                <a:spcPct val="108333"/>
              </a:lnSpc>
              <a:spcBef>
                <a:spcPts val="800"/>
              </a:spcBef>
            </a:pPr>
            <a:r>
              <a:rPr lang="en-US" sz="1300" b="0" i="0" u="none" strike="noStrike">
                <a:solidFill>
                  <a:srgbClr val="CBD5E1"/>
                </a:solidFill>
                <a:latin typeface="Noto Sans SC"/>
                <a:ea typeface="Noto Sans SC"/>
                <a:cs typeface="Noto Sans SC"/>
                <a:sym typeface="Noto Sans SC"/>
              </a:rPr>
              <a:t>通过唯一的“键”快速索引到对应“值”，查询效率极高，是处理映射关系的首选。</a:t>
            </a:r>
          </a:p>
        </p:txBody>
      </p:sp>
      <p:sp>
        <p:nvSpPr>
          <p:cNvPr id="7" name="AutoShape 7"/>
          <p:cNvSpPr/>
          <p:nvPr/>
        </p:nvSpPr>
        <p:spPr>
          <a:xfrm>
            <a:off x="4445000" y="1651000"/>
            <a:ext cx="3302000" cy="1905000"/>
          </a:xfrm>
          <a:prstGeom prst="roundRect">
            <a:avLst>
              <a:gd name="adj" fmla="val 5333"/>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699000" y="1905000"/>
            <a:ext cx="457200" cy="457200"/>
          </a:xfrm>
          <a:prstGeom prst="rect">
            <a:avLst/>
          </a:prstGeom>
        </p:spPr>
      </p:pic>
      <p:sp>
        <p:nvSpPr>
          <p:cNvPr id="9" name="AutoShape 9"/>
          <p:cNvSpPr/>
          <p:nvPr/>
        </p:nvSpPr>
        <p:spPr>
          <a:xfrm>
            <a:off x="5334000" y="1841500"/>
            <a:ext cx="2159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键唯一性 (Unique Key)</a:t>
            </a:r>
            <a:endParaRPr lang="en-US" sz="1100"/>
          </a:p>
          <a:p>
            <a:pPr indent="0" algn="l">
              <a:lnSpc>
                <a:spcPct val="108333"/>
              </a:lnSpc>
              <a:spcBef>
                <a:spcPts val="800"/>
              </a:spcBef>
            </a:pPr>
            <a:r>
              <a:rPr lang="en-US" sz="1300" b="0" i="0" u="none" strike="noStrike">
                <a:solidFill>
                  <a:srgbClr val="CBD5E1"/>
                </a:solidFill>
                <a:latin typeface="Noto Sans SC"/>
                <a:ea typeface="Noto Sans SC"/>
                <a:cs typeface="Noto Sans SC"/>
                <a:sym typeface="Noto Sans SC"/>
              </a:rPr>
              <a:t>字典中不允许存在重复的键。若插入同名键，新值会直接覆盖旧值，确保数据不冲突。</a:t>
            </a:r>
          </a:p>
        </p:txBody>
      </p:sp>
      <p:sp>
        <p:nvSpPr>
          <p:cNvPr id="10" name="AutoShape 10"/>
          <p:cNvSpPr/>
          <p:nvPr/>
        </p:nvSpPr>
        <p:spPr>
          <a:xfrm>
            <a:off x="8128000" y="1651000"/>
            <a:ext cx="3302000" cy="1905000"/>
          </a:xfrm>
          <a:prstGeom prst="roundRect">
            <a:avLst>
              <a:gd name="adj" fmla="val 5333"/>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8382000" y="1905000"/>
            <a:ext cx="457200" cy="457200"/>
          </a:xfrm>
          <a:prstGeom prst="rect">
            <a:avLst/>
          </a:prstGeom>
        </p:spPr>
      </p:pic>
      <p:sp>
        <p:nvSpPr>
          <p:cNvPr id="12" name="AutoShape 12"/>
          <p:cNvSpPr/>
          <p:nvPr/>
        </p:nvSpPr>
        <p:spPr>
          <a:xfrm>
            <a:off x="9017000" y="1841500"/>
            <a:ext cx="2159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solidFill>
                <a:latin typeface="Noto Sans SC"/>
                <a:ea typeface="Noto Sans SC"/>
                <a:cs typeface="Noto Sans SC"/>
                <a:sym typeface="Noto Sans SC"/>
              </a:rPr>
              <a:t>有序化演进 (Order)</a:t>
            </a:r>
            <a:endParaRPr lang="en-US" sz="1100"/>
          </a:p>
          <a:p>
            <a:pPr indent="0" algn="l">
              <a:lnSpc>
                <a:spcPct val="108333"/>
              </a:lnSpc>
              <a:spcBef>
                <a:spcPts val="800"/>
              </a:spcBef>
            </a:pPr>
            <a:r>
              <a:rPr lang="en-US" sz="1300" b="0" i="0" u="none" strike="noStrike">
                <a:solidFill>
                  <a:srgbClr val="CBD5E1"/>
                </a:solidFill>
                <a:latin typeface="Noto Sans SC"/>
                <a:ea typeface="Noto Sans SC"/>
                <a:cs typeface="Noto Sans SC"/>
                <a:sym typeface="Noto Sans SC"/>
              </a:rPr>
              <a:t>Python 3.7+ 版本中，字典已默认记住元素插入顺序，兼具了哈希表的性能与列表的有序性。</a:t>
            </a:r>
          </a:p>
        </p:txBody>
      </p:sp>
      <p:sp>
        <p:nvSpPr>
          <p:cNvPr id="13" name="AutoShape 13"/>
          <p:cNvSpPr/>
          <p:nvPr/>
        </p:nvSpPr>
        <p:spPr>
          <a:xfrm>
            <a:off x="762000" y="3937000"/>
            <a:ext cx="5207000" cy="2286000"/>
          </a:xfrm>
          <a:prstGeom prst="roundRect">
            <a:avLst>
              <a:gd name="adj" fmla="val 4444"/>
            </a:avLst>
          </a:prstGeom>
          <a:solidFill>
            <a:srgbClr val="1E293B">
              <a:alpha val="90000"/>
            </a:srgbClr>
          </a:solidFill>
          <a:ln w="12700" cap="flat" cmpd="sng">
            <a:solidFill>
              <a:srgbClr val="22D3EE">
                <a:alpha val="6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16000" y="4191000"/>
            <a:ext cx="508000" cy="508000"/>
          </a:xfrm>
          <a:prstGeom prst="rect">
            <a:avLst/>
          </a:prstGeom>
        </p:spPr>
      </p:pic>
      <p:sp>
        <p:nvSpPr>
          <p:cNvPr id="15" name="AutoShape 15"/>
          <p:cNvSpPr/>
          <p:nvPr/>
        </p:nvSpPr>
        <p:spPr>
          <a:xfrm>
            <a:off x="1778000" y="4191000"/>
            <a:ext cx="3937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a:ea typeface="Noto Sans SC"/>
                <a:cs typeface="Noto Sans SC"/>
                <a:sym typeface="Noto Sans SC"/>
              </a:rPr>
              <a:t>嵌套字典：构建层级化模型</a:t>
            </a:r>
            <a:endParaRPr lang="en-US" sz="1100"/>
          </a:p>
          <a:p>
            <a:pPr indent="0" algn="l">
              <a:lnSpc>
                <a:spcPct val="116666"/>
              </a:lnSpc>
              <a:spcBef>
                <a:spcPts val="1200"/>
              </a:spcBef>
            </a:pPr>
            <a:r>
              <a:rPr lang="en-US" sz="1400" b="0" i="0" u="none" strike="noStrike">
                <a:solidFill>
                  <a:srgbClr val="CBD5E1"/>
                </a:solidFill>
                <a:latin typeface="Noto Sans SC"/>
                <a:ea typeface="Noto Sans SC"/>
                <a:cs typeface="Noto Sans SC"/>
                <a:sym typeface="Noto Sans SC"/>
              </a:rPr>
              <a:t>字典的“值”可以是任意数据类型，甚至是另一个字典。这一特性让它能轻松表示复杂的、多层级的真实世界数据结构（如：JSON 格式）。</a:t>
            </a:r>
          </a:p>
        </p:txBody>
      </p:sp>
      <p:sp>
        <p:nvSpPr>
          <p:cNvPr id="16" name="AutoShape 16"/>
          <p:cNvSpPr/>
          <p:nvPr/>
        </p:nvSpPr>
        <p:spPr>
          <a:xfrm>
            <a:off x="6223000" y="3937000"/>
            <a:ext cx="5207000" cy="2286000"/>
          </a:xfrm>
          <a:prstGeom prst="roundRect">
            <a:avLst>
              <a:gd name="adj" fmla="val 4444"/>
            </a:avLst>
          </a:prstGeom>
          <a:solidFill>
            <a:srgbClr val="0F172A">
              <a:alpha val="100000"/>
            </a:srgbClr>
          </a:solidFill>
          <a:ln w="12700" cap="flat" cmpd="sng">
            <a:solidFill>
              <a:srgbClr val="475569">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7" name="AutoShape 17"/>
          <p:cNvSpPr/>
          <p:nvPr/>
        </p:nvSpPr>
        <p:spPr>
          <a:xfrm>
            <a:off x="6477000" y="4127500"/>
            <a:ext cx="4699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F87171"/>
                </a:solidFill>
                <a:latin typeface="Roboto Mono"/>
                <a:ea typeface="Roboto Mono"/>
                <a:cs typeface="Roboto Mono"/>
                <a:sym typeface="Roboto Mono"/>
              </a:rPr>
              <a:t># 示例：存储多层级用户信息</a:t>
            </a:r>
            <a:endParaRPr lang="en-US" sz="1100"/>
          </a:p>
          <a:p>
            <a:pPr indent="0" algn="l">
              <a:lnSpc>
                <a:spcPct val="100000"/>
              </a:lnSpc>
            </a:pPr>
            <a:r>
              <a:rPr lang="en-US" sz="1300" b="0" i="0" u="none" strike="noStrike">
                <a:solidFill>
                  <a:srgbClr val="93C5FD"/>
                </a:solidFill>
                <a:latin typeface="Roboto Mono"/>
                <a:ea typeface="Roboto Mono"/>
                <a:cs typeface="Roboto Mono"/>
                <a:sym typeface="Roboto Mono"/>
              </a:rPr>
              <a:t>users</a:t>
            </a:r>
            <a:r>
              <a:rPr lang="en-US" sz="1300" b="0" i="0" u="none" strike="noStrike">
                <a:solidFill>
                  <a:srgbClr val="E2E8F0"/>
                </a:solidFill>
                <a:latin typeface="Roboto Mono"/>
                <a:ea typeface="Roboto Mono"/>
                <a:cs typeface="Roboto Mono"/>
                <a:sym typeface="Roboto Mono"/>
              </a:rPr>
              <a:t>= {</a:t>
            </a:r>
            <a:r>
              <a:rPr lang="en-US" sz="1300" b="0" i="0" u="none" strike="noStrike">
                <a:solidFill>
                  <a:srgbClr val="A7F3D0"/>
                </a:solidFill>
                <a:latin typeface="Roboto Mono"/>
                <a:ea typeface="Roboto Mono"/>
                <a:cs typeface="Roboto Mono"/>
                <a:sym typeface="Roboto Mono"/>
              </a:rPr>
              <a:t>"u001"</a:t>
            </a:r>
            <a:r>
              <a:rPr lang="en-US" sz="1300" b="0" i="0" u="none" strike="noStrike">
                <a:solidFill>
                  <a:srgbClr val="E2E8F0"/>
                </a:solidFill>
                <a:latin typeface="Roboto Mono"/>
                <a:ea typeface="Roboto Mono"/>
                <a:cs typeface="Roboto Mono"/>
                <a:sym typeface="Roboto Mono"/>
              </a:rPr>
              <a:t>: {</a:t>
            </a:r>
            <a:r>
              <a:rPr lang="en-US" sz="1300" b="0" i="0" u="none" strike="noStrike">
                <a:solidFill>
                  <a:srgbClr val="A7F3D0"/>
                </a:solidFill>
                <a:latin typeface="Roboto Mono"/>
                <a:ea typeface="Roboto Mono"/>
                <a:cs typeface="Roboto Mono"/>
                <a:sym typeface="Roboto Mono"/>
              </a:rPr>
              <a:t>"name"</a:t>
            </a:r>
            <a:r>
              <a:rPr lang="en-US" sz="1300" b="0" i="0" u="none" strike="noStrike">
                <a:solidFill>
                  <a:srgbClr val="E2E8F0"/>
                </a:solidFill>
                <a:latin typeface="Roboto Mono"/>
                <a:ea typeface="Roboto Mono"/>
                <a:cs typeface="Roboto Mono"/>
                <a:sym typeface="Roboto Mono"/>
              </a:rPr>
              <a:t>:</a:t>
            </a:r>
            <a:r>
              <a:rPr lang="en-US" sz="1300" b="0" i="0" u="none" strike="noStrike">
                <a:solidFill>
                  <a:srgbClr val="FDBA74"/>
                </a:solidFill>
                <a:latin typeface="Roboto Mono"/>
                <a:ea typeface="Roboto Mono"/>
                <a:cs typeface="Roboto Mono"/>
                <a:sym typeface="Roboto Mono"/>
              </a:rPr>
              <a:t>"张三"</a:t>
            </a:r>
            <a:r>
              <a:rPr lang="en-US" sz="1300" b="0" i="0" u="none" strike="noStrike">
                <a:solidFill>
                  <a:srgbClr val="E2E8F0"/>
                </a:solidFill>
                <a:latin typeface="Roboto Mono"/>
                <a:ea typeface="Roboto Mono"/>
                <a:cs typeface="Roboto Mono"/>
                <a:sym typeface="Roboto Mono"/>
              </a:rPr>
              <a:t>,</a:t>
            </a:r>
            <a:r>
              <a:rPr lang="en-US" sz="1300" b="0" i="0" u="none" strike="noStrike">
                <a:solidFill>
                  <a:srgbClr val="A7F3D0"/>
                </a:solidFill>
                <a:latin typeface="Roboto Mono"/>
                <a:ea typeface="Roboto Mono"/>
                <a:cs typeface="Roboto Mono"/>
                <a:sym typeface="Roboto Mono"/>
              </a:rPr>
              <a:t>"level"</a:t>
            </a:r>
            <a:r>
              <a:rPr lang="en-US" sz="1300" b="0" i="0" u="none" strike="noStrike">
                <a:solidFill>
                  <a:srgbClr val="E2E8F0"/>
                </a:solidFill>
                <a:latin typeface="Roboto Mono"/>
                <a:ea typeface="Roboto Mono"/>
                <a:cs typeface="Roboto Mono"/>
                <a:sym typeface="Roboto Mono"/>
              </a:rPr>
              <a:t>:</a:t>
            </a:r>
            <a:r>
              <a:rPr lang="en-US" sz="1300" b="0" i="0" u="none" strike="noStrike">
                <a:solidFill>
                  <a:srgbClr val="FDBA74"/>
                </a:solidFill>
                <a:latin typeface="Roboto Mono"/>
                <a:ea typeface="Roboto Mono"/>
                <a:cs typeface="Roboto Mono"/>
                <a:sym typeface="Roboto Mono"/>
              </a:rPr>
              <a:t>"管理员"</a:t>
            </a:r>
            <a:r>
              <a:rPr lang="en-US" sz="1300" b="0" i="0" u="none" strike="noStrike">
                <a:solidFill>
                  <a:srgbClr val="E2E8F0"/>
                </a:solidFill>
                <a:latin typeface="Roboto Mono"/>
                <a:ea typeface="Roboto Mono"/>
                <a:cs typeface="Roboto Mono"/>
                <a:sym typeface="Roboto Mono"/>
              </a:rPr>
              <a:t>},</a:t>
            </a:r>
          </a:p>
          <a:p>
            <a:pPr indent="0" algn="l">
              <a:lnSpc>
                <a:spcPct val="100000"/>
              </a:lnSpc>
            </a:pPr>
            <a:r>
              <a:rPr lang="en-US" sz="1300" b="0" i="0" u="none" strike="noStrike">
                <a:solidFill>
                  <a:srgbClr val="A7F3D0"/>
                </a:solidFill>
                <a:latin typeface="Roboto Mono"/>
                <a:ea typeface="Roboto Mono"/>
                <a:cs typeface="Roboto Mono"/>
                <a:sym typeface="Roboto Mono"/>
              </a:rPr>
              <a:t>"u002"</a:t>
            </a:r>
            <a:r>
              <a:rPr lang="en-US" sz="1300" b="0" i="0" u="none" strike="noStrike">
                <a:solidFill>
                  <a:srgbClr val="E2E8F0"/>
                </a:solidFill>
                <a:latin typeface="Roboto Mono"/>
                <a:ea typeface="Roboto Mono"/>
                <a:cs typeface="Roboto Mono"/>
                <a:sym typeface="Roboto Mono"/>
              </a:rPr>
              <a:t>: {</a:t>
            </a:r>
            <a:r>
              <a:rPr lang="en-US" sz="1300" b="0" i="0" u="none" strike="noStrike">
                <a:solidFill>
                  <a:srgbClr val="A7F3D0"/>
                </a:solidFill>
                <a:latin typeface="Roboto Mono"/>
                <a:ea typeface="Roboto Mono"/>
                <a:cs typeface="Roboto Mono"/>
                <a:sym typeface="Roboto Mono"/>
              </a:rPr>
              <a:t>"name"</a:t>
            </a:r>
            <a:r>
              <a:rPr lang="en-US" sz="1300" b="0" i="0" u="none" strike="noStrike">
                <a:solidFill>
                  <a:srgbClr val="E2E8F0"/>
                </a:solidFill>
                <a:latin typeface="Roboto Mono"/>
                <a:ea typeface="Roboto Mono"/>
                <a:cs typeface="Roboto Mono"/>
                <a:sym typeface="Roboto Mono"/>
              </a:rPr>
              <a:t>:</a:t>
            </a:r>
            <a:r>
              <a:rPr lang="en-US" sz="1300" b="0" i="0" u="none" strike="noStrike">
                <a:solidFill>
                  <a:srgbClr val="FDBA74"/>
                </a:solidFill>
                <a:latin typeface="Roboto Mono"/>
                <a:ea typeface="Roboto Mono"/>
                <a:cs typeface="Roboto Mono"/>
                <a:sym typeface="Roboto Mono"/>
              </a:rPr>
              <a:t>"李四"</a:t>
            </a:r>
            <a:r>
              <a:rPr lang="en-US" sz="1300" b="0" i="0" u="none" strike="noStrike">
                <a:solidFill>
                  <a:srgbClr val="E2E8F0"/>
                </a:solidFill>
                <a:latin typeface="Roboto Mono"/>
                <a:ea typeface="Roboto Mono"/>
                <a:cs typeface="Roboto Mono"/>
                <a:sym typeface="Roboto Mono"/>
              </a:rPr>
              <a:t>,</a:t>
            </a:r>
            <a:r>
              <a:rPr lang="en-US" sz="1300" b="0" i="0" u="none" strike="noStrike">
                <a:solidFill>
                  <a:srgbClr val="A7F3D0"/>
                </a:solidFill>
                <a:latin typeface="Roboto Mono"/>
                <a:ea typeface="Roboto Mono"/>
                <a:cs typeface="Roboto Mono"/>
                <a:sym typeface="Roboto Mono"/>
              </a:rPr>
              <a:t>"level"</a:t>
            </a:r>
            <a:r>
              <a:rPr lang="en-US" sz="1300" b="0" i="0" u="none" strike="noStrike">
                <a:solidFill>
                  <a:srgbClr val="E2E8F0"/>
                </a:solidFill>
                <a:latin typeface="Roboto Mono"/>
                <a:ea typeface="Roboto Mono"/>
                <a:cs typeface="Roboto Mono"/>
                <a:sym typeface="Roboto Mono"/>
              </a:rPr>
              <a:t>:</a:t>
            </a:r>
            <a:r>
              <a:rPr lang="en-US" sz="1300" b="0" i="0" u="none" strike="noStrike">
                <a:solidFill>
                  <a:srgbClr val="FDBA74"/>
                </a:solidFill>
                <a:latin typeface="Roboto Mono"/>
                <a:ea typeface="Roboto Mono"/>
                <a:cs typeface="Roboto Mono"/>
                <a:sym typeface="Roboto Mono"/>
              </a:rPr>
              <a:t>"普通用户"</a:t>
            </a:r>
            <a:r>
              <a:rPr lang="en-US" sz="1300" b="0" i="0" u="none" strike="noStrike">
                <a:solidFill>
                  <a:srgbClr val="E2E8F0"/>
                </a:solidFill>
                <a:latin typeface="Roboto Mono"/>
                <a:ea typeface="Roboto Mono"/>
                <a:cs typeface="Roboto Mono"/>
                <a:sym typeface="Roboto Mono"/>
              </a:rPr>
              <a:t>} }</a:t>
            </a:r>
          </a:p>
          <a:p>
            <a:pPr indent="0" algn="l">
              <a:lnSpc>
                <a:spcPct val="116666"/>
              </a:lnSpc>
            </a:pPr>
            <a:r>
              <a:rPr lang="en-US" sz="1300" b="0" i="0" u="none" strike="noStrike">
                <a:solidFill>
                  <a:srgbClr val="93C5FD"/>
                </a:solidFill>
                <a:latin typeface="Roboto Mono"/>
                <a:ea typeface="Roboto Mono"/>
                <a:cs typeface="Roboto Mono"/>
                <a:sym typeface="Roboto Mono"/>
              </a:rPr>
              <a:t>print</a:t>
            </a:r>
            <a:r>
              <a:rPr lang="en-US" sz="1300" b="0" i="0" u="none" strike="noStrike">
                <a:solidFill>
                  <a:srgbClr val="E2E8F0"/>
                </a:solidFill>
                <a:latin typeface="Roboto Mono"/>
                <a:ea typeface="Roboto Mono"/>
                <a:cs typeface="Roboto Mono"/>
                <a:sym typeface="Roboto Mono"/>
              </a:rPr>
              <a:t>(users[</a:t>
            </a:r>
            <a:r>
              <a:rPr lang="en-US" sz="1300" b="0" i="0" u="none" strike="noStrike">
                <a:solidFill>
                  <a:srgbClr val="A7F3D0"/>
                </a:solidFill>
                <a:latin typeface="Roboto Mono"/>
                <a:ea typeface="Roboto Mono"/>
                <a:cs typeface="Roboto Mono"/>
                <a:sym typeface="Roboto Mono"/>
              </a:rPr>
              <a:t>"u001"</a:t>
            </a:r>
            <a:r>
              <a:rPr lang="en-US" sz="1300" b="0" i="0" u="none" strike="noStrike">
                <a:solidFill>
                  <a:srgbClr val="E2E8F0"/>
                </a:solidFill>
                <a:latin typeface="Roboto Mono"/>
                <a:ea typeface="Roboto Mono"/>
                <a:cs typeface="Roboto Mono"/>
                <a:sym typeface="Roboto Mono"/>
              </a:rPr>
              <a:t>][</a:t>
            </a:r>
            <a:r>
              <a:rPr lang="en-US" sz="1300" b="0" i="0" u="none" strike="noStrike">
                <a:solidFill>
                  <a:srgbClr val="A7F3D0"/>
                </a:solidFill>
                <a:latin typeface="Roboto Mono"/>
                <a:ea typeface="Roboto Mono"/>
                <a:cs typeface="Roboto Mono"/>
                <a:sym typeface="Roboto Mono"/>
              </a:rPr>
              <a:t>"name"</a:t>
            </a:r>
            <a:r>
              <a:rPr lang="en-US" sz="1300" b="0" i="0" u="none" strike="noStrike">
                <a:solidFill>
                  <a:srgbClr val="E2E8F0"/>
                </a:solidFill>
                <a:latin typeface="Roboto Mono"/>
                <a:ea typeface="Roboto Mono"/>
                <a:cs typeface="Roboto Mono"/>
                <a:sym typeface="Roboto Mono"/>
              </a:rPr>
              <a:t>])</a:t>
            </a:r>
            <a:r>
              <a:rPr lang="en-US" sz="1200" b="0" i="0" u="none" strike="noStrike">
                <a:solidFill>
                  <a:srgbClr val="94A3B8"/>
                </a:solidFill>
                <a:latin typeface="Roboto Mono"/>
                <a:ea typeface="Roboto Mono"/>
                <a:cs typeface="Roboto Mono"/>
                <a:sym typeface="Roboto Mono"/>
              </a:rPr>
              <a:t># 输出：张三</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集合 (Set) 与 元组 (Tuple)</a:t>
            </a:r>
            <a:endParaRPr lang="en-US" sz="1100"/>
          </a:p>
        </p:txBody>
      </p:sp>
      <p:sp>
        <p:nvSpPr>
          <p:cNvPr id="4" name="AutoShape 4"/>
          <p:cNvSpPr/>
          <p:nvPr/>
        </p:nvSpPr>
        <p:spPr>
          <a:xfrm>
            <a:off x="762000" y="1651000"/>
            <a:ext cx="5207000" cy="4699000"/>
          </a:xfrm>
          <a:prstGeom prst="roundRect">
            <a:avLst>
              <a:gd name="adj" fmla="val 3243"/>
            </a:avLst>
          </a:prstGeom>
          <a:solidFill>
            <a:srgbClr val="1E293B">
              <a:alpha val="90000"/>
            </a:srgbClr>
          </a:solidFill>
          <a:ln w="12700" cap="flat" cmpd="sng">
            <a:solidFill>
              <a:srgbClr val="22D3EE">
                <a:alpha val="5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968500"/>
            <a:ext cx="355600" cy="355600"/>
          </a:xfrm>
          <a:prstGeom prst="rect">
            <a:avLst/>
          </a:prstGeom>
        </p:spPr>
      </p:pic>
      <p:sp>
        <p:nvSpPr>
          <p:cNvPr id="6" name="AutoShape 6"/>
          <p:cNvSpPr/>
          <p:nvPr/>
        </p:nvSpPr>
        <p:spPr>
          <a:xfrm>
            <a:off x="1524000" y="19304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2D3EE"/>
                </a:solidFill>
                <a:latin typeface="Noto Sans SC"/>
                <a:ea typeface="Noto Sans SC"/>
                <a:cs typeface="Noto Sans SC"/>
                <a:sym typeface="Noto Sans SC"/>
              </a:rPr>
              <a:t>集合 (Set)</a:t>
            </a:r>
            <a:r>
              <a:rPr lang="en-US" sz="1600" b="0" i="0" u="none" strike="noStrike">
                <a:solidFill>
                  <a:srgbClr val="94A3B8"/>
                </a:solidFill>
                <a:latin typeface="Noto Sans SC"/>
                <a:ea typeface="Noto Sans SC"/>
                <a:cs typeface="Noto Sans SC"/>
                <a:sym typeface="Noto Sans SC"/>
              </a:rPr>
              <a:t>| 独一无二的集合运算专家</a:t>
            </a:r>
            <a:endParaRPr lang="en-US" sz="1100"/>
          </a:p>
        </p:txBody>
      </p:sp>
      <p:sp>
        <p:nvSpPr>
          <p:cNvPr id="7" name="AutoShape 7"/>
          <p:cNvSpPr/>
          <p:nvPr/>
        </p:nvSpPr>
        <p:spPr>
          <a:xfrm>
            <a:off x="1016000" y="2794000"/>
            <a:ext cx="4699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1" i="0" u="none" strike="noStrike">
                <a:solidFill>
                  <a:srgbClr val="E2E8F0"/>
                </a:solidFill>
                <a:latin typeface="Noto Sans SC"/>
                <a:ea typeface="Noto Sans SC"/>
                <a:cs typeface="Noto Sans SC"/>
                <a:sym typeface="Noto Sans SC"/>
              </a:rPr>
              <a:t>⚡️ 核心特性：</a:t>
            </a:r>
            <a:r>
              <a:rPr lang="en-US" sz="1300" b="0" i="0" u="none" strike="noStrike">
                <a:solidFill>
                  <a:srgbClr val="CBD5E1"/>
                </a:solidFill>
                <a:latin typeface="Noto Sans SC"/>
                <a:ea typeface="Noto Sans SC"/>
                <a:cs typeface="Noto Sans SC"/>
                <a:sym typeface="Noto Sans SC"/>
              </a:rPr>
              <a:t>无序排列，自动去重，元素唯一。</a:t>
            </a:r>
            <a:endParaRPr lang="en-US" sz="1100"/>
          </a:p>
          <a:p>
            <a:pPr indent="0" algn="l">
              <a:lnSpc>
                <a:spcPct val="116666"/>
              </a:lnSpc>
            </a:pPr>
            <a:r>
              <a:rPr lang="en-US" sz="1400" b="1" i="0" u="none" strike="noStrike">
                <a:solidFill>
                  <a:srgbClr val="E2E8F0"/>
                </a:solidFill>
                <a:latin typeface="Noto Sans SC"/>
                <a:ea typeface="Noto Sans SC"/>
                <a:cs typeface="Noto Sans SC"/>
                <a:sym typeface="Noto Sans SC"/>
              </a:rPr>
              <a:t>🔢 常用运算：</a:t>
            </a:r>
            <a:r>
              <a:rPr lang="en-US" sz="1300" b="0" i="0" u="none" strike="noStrike">
                <a:solidFill>
                  <a:srgbClr val="CBD5E1"/>
                </a:solidFill>
                <a:latin typeface="Noto Sans SC"/>
                <a:ea typeface="Noto Sans SC"/>
                <a:cs typeface="Noto Sans SC"/>
                <a:sym typeface="Noto Sans SC"/>
              </a:rPr>
              <a:t>支持交集 (`&amp;`)、并集 (`|`)、差集 (`-`) 等数学操作。</a:t>
            </a:r>
          </a:p>
          <a:p>
            <a:pPr indent="0" algn="l">
              <a:lnSpc>
                <a:spcPct val="116666"/>
              </a:lnSpc>
            </a:pPr>
            <a:r>
              <a:rPr lang="en-US" sz="1400" b="1" i="0" u="none" strike="noStrike">
                <a:solidFill>
                  <a:srgbClr val="E2E8F0"/>
                </a:solidFill>
                <a:latin typeface="Noto Sans SC"/>
                <a:ea typeface="Noto Sans SC"/>
                <a:cs typeface="Noto Sans SC"/>
                <a:sym typeface="Noto Sans SC"/>
              </a:rPr>
              <a:t>🎯 典型场景：</a:t>
            </a:r>
            <a:r>
              <a:rPr lang="en-US" sz="1300" b="0" i="0" u="none" strike="noStrike">
                <a:solidFill>
                  <a:srgbClr val="CBD5E1"/>
                </a:solidFill>
                <a:latin typeface="Noto Sans SC"/>
                <a:ea typeface="Noto Sans SC"/>
                <a:cs typeface="Noto Sans SC"/>
                <a:sym typeface="Noto Sans SC"/>
              </a:rPr>
              <a:t>数据清洗去重、检查成员资格、关系测试。</a:t>
            </a:r>
          </a:p>
        </p:txBody>
      </p:sp>
      <p:sp>
        <p:nvSpPr>
          <p:cNvPr id="8" name="AutoShape 8"/>
          <p:cNvSpPr/>
          <p:nvPr/>
        </p:nvSpPr>
        <p:spPr>
          <a:xfrm>
            <a:off x="1016000" y="4445000"/>
            <a:ext cx="4699000" cy="1524000"/>
          </a:xfrm>
          <a:prstGeom prst="roundRect">
            <a:avLst>
              <a:gd name="adj" fmla="val 6666"/>
            </a:avLst>
          </a:prstGeom>
          <a:solidFill>
            <a:srgbClr val="0F172A">
              <a:alpha val="100000"/>
            </a:srgbClr>
          </a:solidFill>
          <a:ln w="12700" cap="flat" cmpd="sng">
            <a:solidFill>
              <a:srgbClr val="475569">
                <a:alpha val="100000"/>
              </a:srgbClr>
            </a:solid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1206500" y="4572000"/>
            <a:ext cx="4318000" cy="1270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94A3B8"/>
                </a:solidFill>
                <a:latin typeface="Courier New"/>
                <a:ea typeface="Courier New"/>
                <a:cs typeface="Courier New"/>
                <a:sym typeface="Courier New"/>
              </a:rPr>
              <a:t># 快速去除列表中的重复元素</a:t>
            </a:r>
            <a:endParaRPr lang="en-US" sz="1100"/>
          </a:p>
          <a:p>
            <a:pPr indent="0" algn="l">
              <a:lnSpc>
                <a:spcPct val="108333"/>
              </a:lnSpc>
            </a:pPr>
            <a:r>
              <a:rPr lang="en-US" sz="1200" b="0" i="0" u="none" strike="noStrike">
                <a:solidFill>
                  <a:srgbClr val="E2E8F0"/>
                </a:solidFill>
                <a:latin typeface="Courier New"/>
                <a:ea typeface="Courier New"/>
                <a:cs typeface="Courier New"/>
                <a:sym typeface="Courier New"/>
              </a:rPr>
              <a:t>my_list = [1, 2, 2, 3, 3, 3]</a:t>
            </a:r>
          </a:p>
          <a:p>
            <a:pPr indent="0" algn="l">
              <a:lnSpc>
                <a:spcPct val="108333"/>
              </a:lnSpc>
            </a:pPr>
            <a:r>
              <a:rPr lang="en-US" sz="1200" b="0" i="0" u="none" strike="noStrike">
                <a:solidFill>
                  <a:srgbClr val="E2E8F0"/>
                </a:solidFill>
                <a:latin typeface="Courier New"/>
                <a:ea typeface="Courier New"/>
                <a:cs typeface="Courier New"/>
                <a:sym typeface="Courier New"/>
              </a:rPr>
              <a:t>unique_data = list(set(my_list))</a:t>
            </a:r>
            <a:r>
              <a:rPr lang="en-US" sz="1200" b="0" i="0" u="none" strike="noStrike">
                <a:solidFill>
                  <a:srgbClr val="10B981"/>
                </a:solidFill>
                <a:latin typeface="Courier New"/>
                <a:ea typeface="Courier New"/>
                <a:cs typeface="Courier New"/>
                <a:sym typeface="Courier New"/>
              </a:rPr>
              <a:t># 输出: [1, 2, 3]</a:t>
            </a:r>
          </a:p>
        </p:txBody>
      </p:sp>
      <p:sp>
        <p:nvSpPr>
          <p:cNvPr id="10" name="AutoShape 10"/>
          <p:cNvSpPr/>
          <p:nvPr/>
        </p:nvSpPr>
        <p:spPr>
          <a:xfrm>
            <a:off x="6223000" y="1651000"/>
            <a:ext cx="5207000" cy="4699000"/>
          </a:xfrm>
          <a:prstGeom prst="roundRect">
            <a:avLst>
              <a:gd name="adj" fmla="val 3243"/>
            </a:avLst>
          </a:prstGeom>
          <a:solidFill>
            <a:srgbClr val="1E293B">
              <a:alpha val="90000"/>
            </a:srgbClr>
          </a:solidFill>
          <a:ln w="12700" cap="flat" cmpd="sng">
            <a:solidFill>
              <a:srgbClr val="FBBF24">
                <a:alpha val="50000"/>
              </a:srgbClr>
            </a:solid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477000" y="1968500"/>
            <a:ext cx="355600" cy="355600"/>
          </a:xfrm>
          <a:prstGeom prst="rect">
            <a:avLst/>
          </a:prstGeom>
        </p:spPr>
      </p:pic>
      <p:sp>
        <p:nvSpPr>
          <p:cNvPr id="12" name="AutoShape 12"/>
          <p:cNvSpPr/>
          <p:nvPr/>
        </p:nvSpPr>
        <p:spPr>
          <a:xfrm>
            <a:off x="6985000" y="1930400"/>
            <a:ext cx="4191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BBF24"/>
                </a:solidFill>
                <a:latin typeface="Noto Sans SC"/>
                <a:ea typeface="Noto Sans SC"/>
                <a:cs typeface="Noto Sans SC"/>
                <a:sym typeface="Noto Sans SC"/>
              </a:rPr>
              <a:t>元组 (Tuple)</a:t>
            </a:r>
            <a:r>
              <a:rPr lang="en-US" sz="1600" b="0" i="0" u="none" strike="noStrike">
                <a:solidFill>
                  <a:srgbClr val="94A3B8"/>
                </a:solidFill>
                <a:latin typeface="Noto Sans SC"/>
                <a:ea typeface="Noto Sans SC"/>
                <a:cs typeface="Noto Sans SC"/>
                <a:sym typeface="Noto Sans SC"/>
              </a:rPr>
              <a:t>| 不可变的“只读”数据容器</a:t>
            </a:r>
            <a:endParaRPr lang="en-US" sz="1100"/>
          </a:p>
        </p:txBody>
      </p:sp>
      <p:sp>
        <p:nvSpPr>
          <p:cNvPr id="13" name="AutoShape 13"/>
          <p:cNvSpPr/>
          <p:nvPr/>
        </p:nvSpPr>
        <p:spPr>
          <a:xfrm>
            <a:off x="6477000" y="2794000"/>
            <a:ext cx="4699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1" i="0" u="none" strike="noStrike">
                <a:solidFill>
                  <a:srgbClr val="E2E8F0"/>
                </a:solidFill>
                <a:latin typeface="Noto Sans SC"/>
                <a:ea typeface="Noto Sans SC"/>
                <a:cs typeface="Noto Sans SC"/>
                <a:sym typeface="Noto Sans SC"/>
              </a:rPr>
              <a:t>🔒 核心特性：</a:t>
            </a:r>
            <a:r>
              <a:rPr lang="en-US" sz="1300" b="0" i="0" u="none" strike="noStrike">
                <a:solidFill>
                  <a:srgbClr val="CBD5E1"/>
                </a:solidFill>
                <a:latin typeface="Noto Sans SC"/>
                <a:ea typeface="Noto Sans SC"/>
                <a:cs typeface="Noto Sans SC"/>
                <a:sym typeface="Noto Sans SC"/>
              </a:rPr>
              <a:t>有序排列，一旦创建内容不可修改（Immutable）。</a:t>
            </a:r>
            <a:endParaRPr lang="en-US" sz="1100"/>
          </a:p>
          <a:p>
            <a:pPr indent="0" algn="l">
              <a:lnSpc>
                <a:spcPct val="116666"/>
              </a:lnSpc>
            </a:pPr>
            <a:r>
              <a:rPr lang="en-US" sz="1400" b="1" i="0" u="none" strike="noStrike">
                <a:solidFill>
                  <a:srgbClr val="E2E8F0"/>
                </a:solidFill>
                <a:latin typeface="Noto Sans SC"/>
                <a:ea typeface="Noto Sans SC"/>
                <a:cs typeface="Noto Sans SC"/>
                <a:sym typeface="Noto Sans SC"/>
              </a:rPr>
              <a:t>🚀 主要优势：</a:t>
            </a:r>
            <a:r>
              <a:rPr lang="en-US" sz="1300" b="0" i="0" u="none" strike="noStrike">
                <a:solidFill>
                  <a:srgbClr val="CBD5E1"/>
                </a:solidFill>
                <a:latin typeface="Noto Sans SC"/>
                <a:ea typeface="Noto Sans SC"/>
                <a:cs typeface="Noto Sans SC"/>
                <a:sym typeface="Noto Sans SC"/>
              </a:rPr>
              <a:t>比列表更节省内存、访问速度快；支持哈希，可作字典的Key。</a:t>
            </a:r>
          </a:p>
          <a:p>
            <a:pPr indent="0" algn="l">
              <a:lnSpc>
                <a:spcPct val="116666"/>
              </a:lnSpc>
            </a:pPr>
            <a:r>
              <a:rPr lang="en-US" sz="1400" b="1" i="0" u="none" strike="noStrike">
                <a:solidFill>
                  <a:srgbClr val="E2E8F0"/>
                </a:solidFill>
                <a:latin typeface="Noto Sans SC"/>
                <a:ea typeface="Noto Sans SC"/>
                <a:cs typeface="Noto Sans SC"/>
                <a:sym typeface="Noto Sans SC"/>
              </a:rPr>
              <a:t>🎯 典型场景：</a:t>
            </a:r>
            <a:r>
              <a:rPr lang="en-US" sz="1300" b="0" i="0" u="none" strike="noStrike">
                <a:solidFill>
                  <a:srgbClr val="CBD5E1"/>
                </a:solidFill>
                <a:latin typeface="Noto Sans SC"/>
                <a:ea typeface="Noto Sans SC"/>
                <a:cs typeface="Noto Sans SC"/>
                <a:sym typeface="Noto Sans SC"/>
              </a:rPr>
              <a:t>存储固定常量、函数的多值返回、保护数据不被意外修改。</a:t>
            </a:r>
          </a:p>
        </p:txBody>
      </p:sp>
      <p:sp>
        <p:nvSpPr>
          <p:cNvPr id="14" name="AutoShape 14"/>
          <p:cNvSpPr/>
          <p:nvPr/>
        </p:nvSpPr>
        <p:spPr>
          <a:xfrm>
            <a:off x="6477000" y="4445000"/>
            <a:ext cx="4699000" cy="1524000"/>
          </a:xfrm>
          <a:prstGeom prst="roundRect">
            <a:avLst>
              <a:gd name="adj" fmla="val 6666"/>
            </a:avLst>
          </a:prstGeom>
          <a:solidFill>
            <a:srgbClr val="0F172A">
              <a:alpha val="100000"/>
            </a:srgbClr>
          </a:solidFill>
          <a:ln w="12700" cap="flat" cmpd="sng">
            <a:solidFill>
              <a:srgbClr val="475569">
                <a:alpha val="100000"/>
              </a:srgbClr>
            </a:solid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6667500" y="4572000"/>
            <a:ext cx="4318000" cy="1270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94A3B8"/>
                </a:solidFill>
                <a:latin typeface="Courier New"/>
                <a:ea typeface="Courier New"/>
                <a:cs typeface="Courier New"/>
                <a:sym typeface="Courier New"/>
              </a:rPr>
              <a:t># 坐标点与快速解包</a:t>
            </a:r>
            <a:endParaRPr lang="en-US" sz="1100"/>
          </a:p>
          <a:p>
            <a:pPr indent="0" algn="l">
              <a:lnSpc>
                <a:spcPct val="108333"/>
              </a:lnSpc>
            </a:pPr>
            <a:r>
              <a:rPr lang="en-US" sz="1200" b="0" i="0" u="none" strike="noStrike">
                <a:solidFill>
                  <a:srgbClr val="E2E8F0"/>
                </a:solidFill>
                <a:latin typeface="Courier New"/>
                <a:ea typeface="Courier New"/>
                <a:cs typeface="Courier New"/>
                <a:sym typeface="Courier New"/>
              </a:rPr>
              <a:t>point = (10, 20)</a:t>
            </a:r>
            <a:r>
              <a:rPr lang="en-US" sz="1200" b="0" i="0" u="none" strike="noStrike">
                <a:solidFill>
                  <a:srgbClr val="10B981"/>
                </a:solidFill>
                <a:latin typeface="Courier New"/>
                <a:ea typeface="Courier New"/>
                <a:cs typeface="Courier New"/>
                <a:sym typeface="Courier New"/>
              </a:rPr>
              <a:t># 定义一个点坐标</a:t>
            </a:r>
          </a:p>
          <a:p>
            <a:pPr indent="0" algn="l">
              <a:lnSpc>
                <a:spcPct val="108333"/>
              </a:lnSpc>
            </a:pPr>
            <a:r>
              <a:rPr lang="en-US" sz="1200" b="0" i="0" u="none" strike="noStrike">
                <a:solidFill>
                  <a:srgbClr val="E2E8F0"/>
                </a:solidFill>
                <a:latin typeface="Courier New"/>
                <a:ea typeface="Courier New"/>
                <a:cs typeface="Courier New"/>
                <a:sym typeface="Courier New"/>
              </a:rPr>
              <a:t>x, y = point</a:t>
            </a:r>
            <a:r>
              <a:rPr lang="en-US" sz="1200" b="0" i="0" u="none" strike="noStrike">
                <a:solidFill>
                  <a:srgbClr val="10B981"/>
                </a:solidFill>
                <a:latin typeface="Courier New"/>
                <a:ea typeface="Courier New"/>
                <a:cs typeface="Courier New"/>
                <a:sym typeface="Courier New"/>
              </a:rPr>
              <a:t># 直接解包，x=10, y=20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8709"/>
            <a:ext cx="12192000" cy="6858000"/>
          </a:xfrm>
          <a:prstGeom prst="roundRect">
            <a:avLst>
              <a:gd name="adj" fmla="val 0"/>
            </a:avLst>
          </a:prstGeom>
          <a:solidFill>
            <a:srgbClr val="111827">
              <a:alpha val="6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1016000" y="1016000"/>
            <a:ext cx="10160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9600" b="1" i="0" u="none" strike="noStrike" dirty="0" smtClean="0">
                <a:solidFill>
                  <a:srgbClr val="22D3EE"/>
                </a:solidFill>
                <a:latin typeface="Noto Sans SC"/>
                <a:ea typeface="Noto Sans SC"/>
                <a:cs typeface="Noto Sans SC"/>
                <a:sym typeface="Noto Sans SC"/>
              </a:rPr>
              <a:t>5.2</a:t>
            </a:r>
            <a:endParaRPr lang="en-US" sz="1100" dirty="0"/>
          </a:p>
        </p:txBody>
      </p:sp>
      <p:sp>
        <p:nvSpPr>
          <p:cNvPr id="4" name="AutoShape 4"/>
          <p:cNvSpPr/>
          <p:nvPr/>
        </p:nvSpPr>
        <p:spPr>
          <a:xfrm>
            <a:off x="1016000" y="3048000"/>
            <a:ext cx="1016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FFFFFF"/>
                </a:solidFill>
                <a:latin typeface="Noto Sans SC"/>
                <a:ea typeface="Noto Sans SC"/>
                <a:cs typeface="Noto Sans SC"/>
                <a:sym typeface="Noto Sans SC"/>
              </a:rPr>
              <a:t>抽象数据结构</a:t>
            </a:r>
            <a:endParaRPr lang="en-US" sz="1100"/>
          </a:p>
        </p:txBody>
      </p:sp>
      <p:sp>
        <p:nvSpPr>
          <p:cNvPr id="5" name="AutoShape 5"/>
          <p:cNvSpPr/>
          <p:nvPr/>
        </p:nvSpPr>
        <p:spPr>
          <a:xfrm>
            <a:off x="1016000" y="4318000"/>
            <a:ext cx="1270000" cy="50800"/>
          </a:xfrm>
          <a:prstGeom prst="roundRect">
            <a:avLst>
              <a:gd name="adj" fmla="val 0"/>
            </a:avLst>
          </a:prstGeom>
          <a:solidFill>
            <a:srgbClr val="22D3E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4953000"/>
            <a:ext cx="1016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D1D5DB"/>
                </a:solidFill>
                <a:latin typeface="Noto Sans SC"/>
                <a:ea typeface="Noto Sans SC"/>
                <a:cs typeface="Noto Sans SC"/>
                <a:sym typeface="Noto Sans SC"/>
              </a:rPr>
              <a:t>Stack · Queue · Linked List · Tree · Heap</a:t>
            </a:r>
            <a:endParaRPr lang="en-US" sz="11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栈 (Stack)：后进先出 (LIFO)</a:t>
            </a:r>
            <a:endParaRPr lang="en-US" sz="1100"/>
          </a:p>
        </p:txBody>
      </p:sp>
      <p:sp>
        <p:nvSpPr>
          <p:cNvPr id="4" name="AutoShape 4"/>
          <p:cNvSpPr/>
          <p:nvPr/>
        </p:nvSpPr>
        <p:spPr>
          <a:xfrm>
            <a:off x="762000" y="1524000"/>
            <a:ext cx="5207000" cy="2159000"/>
          </a:xfrm>
          <a:prstGeom prst="roundRect">
            <a:avLst>
              <a:gd name="adj" fmla="val 7058"/>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752600"/>
            <a:ext cx="304800" cy="304800"/>
          </a:xfrm>
          <a:prstGeom prst="rect">
            <a:avLst/>
          </a:prstGeom>
        </p:spPr>
      </p:pic>
      <p:sp>
        <p:nvSpPr>
          <p:cNvPr id="6" name="AutoShape 6"/>
          <p:cNvSpPr/>
          <p:nvPr/>
        </p:nvSpPr>
        <p:spPr>
          <a:xfrm>
            <a:off x="1460500" y="17145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核心概念</a:t>
            </a:r>
            <a:endParaRPr lang="en-US" sz="1100"/>
          </a:p>
        </p:txBody>
      </p:sp>
      <p:sp>
        <p:nvSpPr>
          <p:cNvPr id="7" name="AutoShape 7"/>
          <p:cNvSpPr/>
          <p:nvPr/>
        </p:nvSpPr>
        <p:spPr>
          <a:xfrm>
            <a:off x="1016000" y="22860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1" i="0" u="none" strike="noStrike">
                <a:solidFill>
                  <a:srgbClr val="FFFFFF"/>
                </a:solidFill>
                <a:latin typeface="Noto Sans SC"/>
                <a:ea typeface="Noto Sans SC"/>
                <a:cs typeface="Noto Sans SC"/>
                <a:sym typeface="Noto Sans SC"/>
              </a:rPr>
              <a:t>⚡ 原则：</a:t>
            </a:r>
            <a:r>
              <a:rPr lang="en-US" sz="1400" b="0" i="0" u="none" strike="noStrike">
                <a:solidFill>
                  <a:srgbClr val="CBD5E1"/>
                </a:solidFill>
                <a:latin typeface="Noto Sans SC"/>
                <a:ea typeface="Noto Sans SC"/>
                <a:cs typeface="Noto Sans SC"/>
                <a:sym typeface="Noto Sans SC"/>
              </a:rPr>
              <a:t>后进先出 (Last In First Out)，仅能在一端操作。</a:t>
            </a:r>
            <a:endParaRPr lang="en-US" sz="1100"/>
          </a:p>
          <a:p>
            <a:pPr indent="0" algn="l">
              <a:lnSpc>
                <a:spcPct val="116666"/>
              </a:lnSpc>
            </a:pPr>
            <a:r>
              <a:rPr lang="en-US" sz="1400" b="1" i="0" u="none" strike="noStrike">
                <a:solidFill>
                  <a:srgbClr val="FFFFFF"/>
                </a:solidFill>
                <a:latin typeface="Noto Sans SC"/>
                <a:ea typeface="Noto Sans SC"/>
                <a:cs typeface="Noto Sans SC"/>
                <a:sym typeface="Noto Sans SC"/>
              </a:rPr>
              <a:t>🔧 操作：</a:t>
            </a:r>
            <a:r>
              <a:rPr lang="en-US" sz="1400" b="0" i="0" u="none" strike="noStrike">
                <a:solidFill>
                  <a:srgbClr val="CBD5E1"/>
                </a:solidFill>
                <a:latin typeface="Noto Sans SC"/>
                <a:ea typeface="Noto Sans SC"/>
                <a:cs typeface="Noto Sans SC"/>
                <a:sym typeface="Noto Sans SC"/>
              </a:rPr>
              <a:t>`push` (入栈/压栈) 添加元素；`pop` (出栈/弹栈) 移除元素。</a:t>
            </a:r>
          </a:p>
          <a:p>
            <a:pPr indent="0" algn="l">
              <a:lnSpc>
                <a:spcPct val="116666"/>
              </a:lnSpc>
            </a:pPr>
            <a:r>
              <a:rPr lang="en-US" sz="1400" b="1" i="0" u="none" strike="noStrike">
                <a:solidFill>
                  <a:srgbClr val="FFFFFF"/>
                </a:solidFill>
                <a:latin typeface="Noto Sans SC"/>
                <a:ea typeface="Noto Sans SC"/>
                <a:cs typeface="Noto Sans SC"/>
                <a:sym typeface="Noto Sans SC"/>
              </a:rPr>
              <a:t>💻 应用：</a:t>
            </a:r>
            <a:r>
              <a:rPr lang="en-US" sz="1400" b="0" i="0" u="none" strike="noStrike">
                <a:solidFill>
                  <a:srgbClr val="CBD5E1"/>
                </a:solidFill>
                <a:latin typeface="Noto Sans SC"/>
                <a:ea typeface="Noto Sans SC"/>
                <a:cs typeface="Noto Sans SC"/>
                <a:sym typeface="Noto Sans SC"/>
              </a:rPr>
              <a:t>程序函数调用栈、浏览器/编辑器的撤销(Undo)、括号匹配算法。</a:t>
            </a:r>
          </a:p>
        </p:txBody>
      </p:sp>
      <p:sp>
        <p:nvSpPr>
          <p:cNvPr id="8" name="AutoShape 8"/>
          <p:cNvSpPr/>
          <p:nvPr/>
        </p:nvSpPr>
        <p:spPr>
          <a:xfrm>
            <a:off x="762000" y="3937000"/>
            <a:ext cx="5207000" cy="2413000"/>
          </a:xfrm>
          <a:prstGeom prst="roundRect">
            <a:avLst>
              <a:gd name="adj" fmla="val 6315"/>
            </a:avLst>
          </a:prstGeom>
          <a:solidFill>
            <a:srgbClr val="0F172A">
              <a:alpha val="95000"/>
            </a:srgbClr>
          </a:solidFill>
          <a:ln w="12700" cap="flat" cmpd="sng">
            <a:solidFill>
              <a:srgbClr val="475569">
                <a:alpha val="10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16000" y="4191000"/>
            <a:ext cx="304800" cy="304800"/>
          </a:xfrm>
          <a:prstGeom prst="rect">
            <a:avLst/>
          </a:prstGeom>
        </p:spPr>
      </p:pic>
      <p:sp>
        <p:nvSpPr>
          <p:cNvPr id="10" name="AutoShape 10"/>
          <p:cNvSpPr/>
          <p:nvPr/>
        </p:nvSpPr>
        <p:spPr>
          <a:xfrm>
            <a:off x="1460500" y="4165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Python 列表实现</a:t>
            </a:r>
            <a:endParaRPr lang="en-US" sz="1100"/>
          </a:p>
        </p:txBody>
      </p:sp>
      <p:sp>
        <p:nvSpPr>
          <p:cNvPr id="11" name="AutoShape 11"/>
          <p:cNvSpPr/>
          <p:nvPr/>
        </p:nvSpPr>
        <p:spPr>
          <a:xfrm>
            <a:off x="1016000" y="4762500"/>
            <a:ext cx="4699000" cy="14605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F87171"/>
                </a:solidFill>
                <a:latin typeface="Source Code Pro"/>
                <a:ea typeface="Source Code Pro"/>
                <a:cs typeface="Source Code Pro"/>
                <a:sym typeface="Source Code Pro"/>
              </a:rPr>
              <a:t>class</a:t>
            </a:r>
            <a:r>
              <a:rPr lang="en-US" sz="1200" b="0" i="0" u="none" strike="noStrike">
                <a:solidFill>
                  <a:srgbClr val="E5E7EB"/>
                </a:solidFill>
                <a:latin typeface="Source Code Pro"/>
                <a:ea typeface="Source Code Pro"/>
                <a:cs typeface="Source Code Pro"/>
                <a:sym typeface="Source Code Pro"/>
              </a:rPr>
              <a:t>Stack:</a:t>
            </a:r>
            <a:endParaRPr lang="en-US" sz="1100"/>
          </a:p>
          <a:p>
            <a:pPr marL="254000" indent="0" algn="l">
              <a:lnSpc>
                <a:spcPct val="108333"/>
              </a:lnSpc>
            </a:pPr>
            <a:r>
              <a:rPr lang="en-US" sz="1200" b="0" i="0" u="none" strike="noStrike">
                <a:solidFill>
                  <a:srgbClr val="F87171"/>
                </a:solidFill>
                <a:latin typeface="Source Code Pro"/>
                <a:ea typeface="Source Code Pro"/>
                <a:cs typeface="Source Code Pro"/>
                <a:sym typeface="Source Code Pro"/>
              </a:rPr>
              <a:t>def</a:t>
            </a:r>
            <a:r>
              <a:rPr lang="en-US" sz="1200" b="0" i="0" u="none" strike="noStrike">
                <a:solidFill>
                  <a:srgbClr val="60A5FA"/>
                </a:solidFill>
                <a:latin typeface="Source Code Pro"/>
                <a:ea typeface="Source Code Pro"/>
                <a:cs typeface="Source Code Pro"/>
                <a:sym typeface="Source Code Pro"/>
              </a:rPr>
              <a:t>__init__</a:t>
            </a:r>
            <a:r>
              <a:rPr lang="en-US" sz="1200" b="0" i="0" u="none" strike="noStrike">
                <a:solidFill>
                  <a:srgbClr val="E5E7EB"/>
                </a:solidFill>
                <a:latin typeface="Source Code Pro"/>
                <a:ea typeface="Source Code Pro"/>
                <a:cs typeface="Source Code Pro"/>
                <a:sym typeface="Source Code Pro"/>
              </a:rPr>
              <a:t>(self):</a:t>
            </a:r>
          </a:p>
          <a:p>
            <a:pPr marL="508000" indent="0" algn="l">
              <a:lnSpc>
                <a:spcPct val="108333"/>
              </a:lnSpc>
            </a:pPr>
            <a:r>
              <a:rPr lang="en-US" sz="1200" b="0" i="0" u="none" strike="noStrike">
                <a:solidFill>
                  <a:srgbClr val="E5E7EB"/>
                </a:solidFill>
                <a:latin typeface="Source Code Pro"/>
                <a:ea typeface="Source Code Pro"/>
                <a:cs typeface="Source Code Pro"/>
                <a:sym typeface="Source Code Pro"/>
              </a:rPr>
              <a:t>self.items = []</a:t>
            </a:r>
          </a:p>
          <a:p>
            <a:pPr marL="254000" indent="0" algn="l">
              <a:lnSpc>
                <a:spcPct val="108333"/>
              </a:lnSpc>
            </a:pPr>
            <a:r>
              <a:rPr lang="en-US" sz="1200" b="0" i="0" u="none" strike="noStrike">
                <a:solidFill>
                  <a:srgbClr val="F87171"/>
                </a:solidFill>
                <a:latin typeface="Source Code Pro"/>
                <a:ea typeface="Source Code Pro"/>
                <a:cs typeface="Source Code Pro"/>
                <a:sym typeface="Source Code Pro"/>
              </a:rPr>
              <a:t>def</a:t>
            </a:r>
            <a:r>
              <a:rPr lang="en-US" sz="1200" b="0" i="0" u="none" strike="noStrike">
                <a:solidFill>
                  <a:srgbClr val="60A5FA"/>
                </a:solidFill>
                <a:latin typeface="Source Code Pro"/>
                <a:ea typeface="Source Code Pro"/>
                <a:cs typeface="Source Code Pro"/>
                <a:sym typeface="Source Code Pro"/>
              </a:rPr>
              <a:t>push</a:t>
            </a:r>
            <a:r>
              <a:rPr lang="en-US" sz="1200" b="0" i="0" u="none" strike="noStrike">
                <a:solidFill>
                  <a:srgbClr val="E5E7EB"/>
                </a:solidFill>
                <a:latin typeface="Source Code Pro"/>
                <a:ea typeface="Source Code Pro"/>
                <a:cs typeface="Source Code Pro"/>
                <a:sym typeface="Source Code Pro"/>
              </a:rPr>
              <a:t>(self, item): self.items.append(item)</a:t>
            </a:r>
          </a:p>
          <a:p>
            <a:pPr marL="254000" indent="0" algn="l">
              <a:lnSpc>
                <a:spcPct val="108333"/>
              </a:lnSpc>
            </a:pPr>
            <a:r>
              <a:rPr lang="en-US" sz="1200" b="0" i="0" u="none" strike="noStrike">
                <a:solidFill>
                  <a:srgbClr val="F87171"/>
                </a:solidFill>
                <a:latin typeface="Source Code Pro"/>
                <a:ea typeface="Source Code Pro"/>
                <a:cs typeface="Source Code Pro"/>
                <a:sym typeface="Source Code Pro"/>
              </a:rPr>
              <a:t>def</a:t>
            </a:r>
            <a:r>
              <a:rPr lang="en-US" sz="1200" b="0" i="0" u="none" strike="noStrike">
                <a:solidFill>
                  <a:srgbClr val="60A5FA"/>
                </a:solidFill>
                <a:latin typeface="Source Code Pro"/>
                <a:ea typeface="Source Code Pro"/>
                <a:cs typeface="Source Code Pro"/>
                <a:sym typeface="Source Code Pro"/>
              </a:rPr>
              <a:t>pop</a:t>
            </a:r>
            <a:r>
              <a:rPr lang="en-US" sz="1200" b="0" i="0" u="none" strike="noStrike">
                <a:solidFill>
                  <a:srgbClr val="E5E7EB"/>
                </a:solidFill>
                <a:latin typeface="Source Code Pro"/>
                <a:ea typeface="Source Code Pro"/>
                <a:cs typeface="Source Code Pro"/>
                <a:sym typeface="Source Code Pro"/>
              </a:rPr>
              <a:t>(self):</a:t>
            </a:r>
            <a:r>
              <a:rPr lang="en-US" sz="1200" b="0" i="0" u="none" strike="noStrike">
                <a:solidFill>
                  <a:srgbClr val="F87171"/>
                </a:solidFill>
                <a:latin typeface="Source Code Pro"/>
                <a:ea typeface="Source Code Pro"/>
                <a:cs typeface="Source Code Pro"/>
                <a:sym typeface="Source Code Pro"/>
              </a:rPr>
              <a:t>return</a:t>
            </a:r>
            <a:r>
              <a:rPr lang="en-US" sz="1200" b="0" i="0" u="none" strike="noStrike">
                <a:solidFill>
                  <a:srgbClr val="E5E7EB"/>
                </a:solidFill>
                <a:latin typeface="Source Code Pro"/>
                <a:ea typeface="Source Code Pro"/>
                <a:cs typeface="Source Code Pro"/>
                <a:sym typeface="Source Code Pro"/>
              </a:rPr>
              <a:t>self.items.pop()</a:t>
            </a:r>
          </a:p>
        </p:txBody>
      </p:sp>
      <p:sp>
        <p:nvSpPr>
          <p:cNvPr id="12" name="AutoShape 12"/>
          <p:cNvSpPr/>
          <p:nvPr/>
        </p:nvSpPr>
        <p:spPr>
          <a:xfrm>
            <a:off x="6223000" y="1524000"/>
            <a:ext cx="5207000" cy="3048000"/>
          </a:xfrm>
          <a:prstGeom prst="roundRect">
            <a:avLst>
              <a:gd name="adj" fmla="val 5000"/>
            </a:avLst>
          </a:prstGeom>
          <a:solidFill>
            <a:srgbClr val="1E293B">
              <a:alpha val="90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6223000" y="4826000"/>
            <a:ext cx="5207000" cy="1524000"/>
          </a:xfrm>
          <a:prstGeom prst="roundRect">
            <a:avLst>
              <a:gd name="adj" fmla="val 10000"/>
            </a:avLst>
          </a:prstGeom>
          <a:solidFill>
            <a:srgbClr val="22D3EE">
              <a:alpha val="15000"/>
            </a:srgbClr>
          </a:solidFill>
          <a:ln w="12700" cap="flat" cmpd="sng">
            <a:solidFill>
              <a:srgbClr val="22D3EE">
                <a:alpha val="80000"/>
              </a:srgbClr>
            </a:solid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477000" y="5143500"/>
            <a:ext cx="508000" cy="508000"/>
          </a:xfrm>
          <a:prstGeom prst="rect">
            <a:avLst/>
          </a:prstGeom>
        </p:spPr>
      </p:pic>
      <p:sp>
        <p:nvSpPr>
          <p:cNvPr id="15" name="AutoShape 15"/>
          <p:cNvSpPr/>
          <p:nvPr/>
        </p:nvSpPr>
        <p:spPr>
          <a:xfrm>
            <a:off x="7239000" y="5080000"/>
            <a:ext cx="3937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FFFFF"/>
                </a:solidFill>
                <a:latin typeface="Noto Sans SC"/>
                <a:ea typeface="Noto Sans SC"/>
                <a:cs typeface="Noto Sans SC"/>
                <a:sym typeface="Noto Sans SC"/>
              </a:rPr>
              <a:t>🍽️ 形象理解</a:t>
            </a:r>
            <a:endParaRPr lang="en-US" sz="1100"/>
          </a:p>
          <a:p>
            <a:pPr indent="0" algn="l">
              <a:lnSpc>
                <a:spcPct val="116666"/>
              </a:lnSpc>
            </a:pPr>
            <a:r>
              <a:rPr lang="en-US" sz="1300" b="0" i="0" u="none" strike="noStrike">
                <a:solidFill>
                  <a:srgbClr val="CBD5E1"/>
                </a:solidFill>
                <a:latin typeface="Noto Sans SC"/>
                <a:ea typeface="Noto Sans SC"/>
                <a:cs typeface="Noto Sans SC"/>
                <a:sym typeface="Noto Sans SC"/>
              </a:rPr>
              <a:t>想象一叠干净的盘子，每次只能从最上面拿一个盘子使用，或者将洗好的盘子放在最上面。最后放上去的盘子，总是最先被拿走。</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F172A">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队列 (Queue)：先进先出 (FIFO)</a:t>
            </a:r>
            <a:endParaRPr lang="en-US" sz="1100"/>
          </a:p>
        </p:txBody>
      </p:sp>
      <p:sp>
        <p:nvSpPr>
          <p:cNvPr id="4" name="AutoShape 4"/>
          <p:cNvSpPr/>
          <p:nvPr/>
        </p:nvSpPr>
        <p:spPr>
          <a:xfrm>
            <a:off x="762000" y="1651000"/>
            <a:ext cx="5207000" cy="2159000"/>
          </a:xfrm>
          <a:prstGeom prst="roundRect">
            <a:avLst>
              <a:gd name="adj" fmla="val 7058"/>
            </a:avLst>
          </a:prstGeom>
          <a:solidFill>
            <a:srgbClr val="1E293B">
              <a:alpha val="85000"/>
            </a:srgbClr>
          </a:solidFill>
          <a:ln w="12700" cap="flat" cmpd="sng">
            <a:solidFill>
              <a:srgbClr val="22D3EE">
                <a:alpha val="40000"/>
              </a:srgbClr>
            </a:solid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16000" y="1905000"/>
            <a:ext cx="304800" cy="304800"/>
          </a:xfrm>
          <a:prstGeom prst="rect">
            <a:avLst/>
          </a:prstGeom>
        </p:spPr>
      </p:pic>
      <p:sp>
        <p:nvSpPr>
          <p:cNvPr id="6" name="AutoShape 6"/>
          <p:cNvSpPr/>
          <p:nvPr/>
        </p:nvSpPr>
        <p:spPr>
          <a:xfrm>
            <a:off x="1460500" y="18542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D3EE"/>
                </a:solidFill>
                <a:latin typeface="Noto Sans SC"/>
                <a:ea typeface="Noto Sans SC"/>
                <a:cs typeface="Noto Sans SC"/>
                <a:sym typeface="Noto Sans SC"/>
              </a:rPr>
              <a:t>核心概念与特性</a:t>
            </a:r>
            <a:endParaRPr lang="en-US" sz="1100"/>
          </a:p>
        </p:txBody>
      </p:sp>
      <p:sp>
        <p:nvSpPr>
          <p:cNvPr id="7" name="AutoShape 7"/>
          <p:cNvSpPr/>
          <p:nvPr/>
        </p:nvSpPr>
        <p:spPr>
          <a:xfrm>
            <a:off x="1016000" y="25400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E2E8F0"/>
                </a:solidFill>
                <a:latin typeface="Noto Sans SC"/>
                <a:ea typeface="Noto Sans SC"/>
                <a:cs typeface="Noto Sans SC"/>
                <a:sym typeface="Noto Sans SC"/>
              </a:rPr>
              <a:t>•</a:t>
            </a:r>
            <a:r>
              <a:rPr lang="en-US" sz="1400" b="1" i="0" u="none" strike="noStrike">
                <a:solidFill>
                  <a:srgbClr val="E2E8F0"/>
                </a:solidFill>
                <a:latin typeface="Noto Sans SC"/>
                <a:ea typeface="Noto Sans SC"/>
                <a:cs typeface="Noto Sans SC"/>
                <a:sym typeface="Noto Sans SC"/>
              </a:rPr>
              <a:t>原则：</a:t>
            </a:r>
            <a:r>
              <a:rPr lang="en-US" sz="1400" b="0" i="0" u="none" strike="noStrike">
                <a:solidFill>
                  <a:srgbClr val="E2E8F0"/>
                </a:solidFill>
                <a:latin typeface="Noto Sans SC"/>
                <a:ea typeface="Noto Sans SC"/>
                <a:cs typeface="Noto Sans SC"/>
                <a:sym typeface="Noto Sans SC"/>
              </a:rPr>
              <a:t>遵循先进先出 (First In First Out)，类似现实生活中的排队模型。</a:t>
            </a:r>
            <a:endParaRPr lang="en-US" sz="1100"/>
          </a:p>
          <a:p>
            <a:pPr indent="0" algn="l">
              <a:lnSpc>
                <a:spcPct val="116666"/>
              </a:lnSpc>
            </a:pPr>
            <a:r>
              <a:rPr lang="en-US" sz="1400" b="0" i="0" u="none" strike="noStrike">
                <a:solidFill>
                  <a:srgbClr val="E2E8F0"/>
                </a:solidFill>
                <a:latin typeface="Noto Sans SC"/>
                <a:ea typeface="Noto Sans SC"/>
                <a:cs typeface="Noto Sans SC"/>
                <a:sym typeface="Noto Sans SC"/>
              </a:rPr>
              <a:t>•</a:t>
            </a:r>
            <a:r>
              <a:rPr lang="en-US" sz="1400" b="1" i="0" u="none" strike="noStrike">
                <a:solidFill>
                  <a:srgbClr val="E2E8F0"/>
                </a:solidFill>
                <a:latin typeface="Noto Sans SC"/>
                <a:ea typeface="Noto Sans SC"/>
                <a:cs typeface="Noto Sans SC"/>
                <a:sym typeface="Noto Sans SC"/>
              </a:rPr>
              <a:t>双端队列 (Deque)：</a:t>
            </a:r>
            <a:r>
              <a:rPr lang="en-US" sz="1400" b="0" i="0" u="none" strike="noStrike">
                <a:solidFill>
                  <a:srgbClr val="E2E8F0"/>
                </a:solidFill>
                <a:latin typeface="Noto Sans SC"/>
                <a:ea typeface="Noto Sans SC"/>
                <a:cs typeface="Noto Sans SC"/>
                <a:sym typeface="Noto Sans SC"/>
              </a:rPr>
              <a:t>一种扩展，允许在队列的头部和尾部同时进行插入和删除操作。</a:t>
            </a:r>
          </a:p>
          <a:p>
            <a:pPr indent="0" algn="l">
              <a:lnSpc>
                <a:spcPct val="116666"/>
              </a:lnSpc>
            </a:pPr>
            <a:r>
              <a:rPr lang="en-US" sz="1400" b="0" i="0" u="none" strike="noStrike">
                <a:solidFill>
                  <a:srgbClr val="E2E8F0"/>
                </a:solidFill>
                <a:latin typeface="Noto Sans SC"/>
                <a:ea typeface="Noto Sans SC"/>
                <a:cs typeface="Noto Sans SC"/>
                <a:sym typeface="Noto Sans SC"/>
              </a:rPr>
              <a:t>•</a:t>
            </a:r>
            <a:r>
              <a:rPr lang="en-US" sz="1400" b="1" i="0" u="none" strike="noStrike">
                <a:solidFill>
                  <a:srgbClr val="E2E8F0"/>
                </a:solidFill>
                <a:latin typeface="Noto Sans SC"/>
                <a:ea typeface="Noto Sans SC"/>
                <a:cs typeface="Noto Sans SC"/>
                <a:sym typeface="Noto Sans SC"/>
              </a:rPr>
              <a:t>典型应用：</a:t>
            </a:r>
            <a:r>
              <a:rPr lang="en-US" sz="1400" b="0" i="0" u="none" strike="noStrike">
                <a:solidFill>
                  <a:srgbClr val="E2E8F0"/>
                </a:solidFill>
                <a:latin typeface="Noto Sans SC"/>
                <a:ea typeface="Noto Sans SC"/>
                <a:cs typeface="Noto Sans SC"/>
                <a:sym typeface="Noto Sans SC"/>
              </a:rPr>
              <a:t>任务调度、消息队列系统、广度优先搜索 (BFS) 算法等。</a:t>
            </a:r>
          </a:p>
        </p:txBody>
      </p:sp>
      <p:sp>
        <p:nvSpPr>
          <p:cNvPr id="8" name="AutoShape 8"/>
          <p:cNvSpPr/>
          <p:nvPr/>
        </p:nvSpPr>
        <p:spPr>
          <a:xfrm>
            <a:off x="762000" y="4191000"/>
            <a:ext cx="5207000" cy="2159000"/>
          </a:xfrm>
          <a:prstGeom prst="roundRect">
            <a:avLst>
              <a:gd name="adj" fmla="val 7058"/>
            </a:avLst>
          </a:prstGeom>
          <a:solidFill>
            <a:srgbClr val="0F172A">
              <a:alpha val="95000"/>
            </a:srgbClr>
          </a:solidFill>
          <a:ln w="12700" cap="flat" cmpd="sng">
            <a:solidFill>
              <a:srgbClr val="475569">
                <a:alpha val="100000"/>
              </a:srgbClr>
            </a:solid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16000" y="4445000"/>
            <a:ext cx="304800" cy="304800"/>
          </a:xfrm>
          <a:prstGeom prst="rect">
            <a:avLst/>
          </a:prstGeom>
        </p:spPr>
      </p:pic>
      <p:sp>
        <p:nvSpPr>
          <p:cNvPr id="10" name="AutoShape 10"/>
          <p:cNvSpPr/>
          <p:nvPr/>
        </p:nvSpPr>
        <p:spPr>
          <a:xfrm>
            <a:off x="1460500" y="43942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FFFFF"/>
                </a:solidFill>
                <a:latin typeface="Noto Sans SC"/>
                <a:ea typeface="Noto Sans SC"/>
                <a:cs typeface="Noto Sans SC"/>
                <a:sym typeface="Noto Sans SC"/>
              </a:rPr>
              <a:t>Python 高效实现 (collections.deque)</a:t>
            </a:r>
            <a:endParaRPr lang="en-US" sz="1100"/>
          </a:p>
        </p:txBody>
      </p:sp>
      <p:sp>
        <p:nvSpPr>
          <p:cNvPr id="11" name="AutoShape 11"/>
          <p:cNvSpPr/>
          <p:nvPr/>
        </p:nvSpPr>
        <p:spPr>
          <a:xfrm>
            <a:off x="1016000" y="50800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0" i="0" u="none" strike="noStrike">
                <a:solidFill>
                  <a:srgbClr val="A78BFA"/>
                </a:solidFill>
                <a:latin typeface="Roboto Mono"/>
                <a:ea typeface="Roboto Mono"/>
                <a:cs typeface="Roboto Mono"/>
                <a:sym typeface="Roboto Mono"/>
              </a:rPr>
              <a:t>from collections import deque</a:t>
            </a:r>
            <a:r>
              <a:rPr lang="en-US" sz="1300" b="0" i="0" u="none" strike="noStrike">
                <a:solidFill>
                  <a:srgbClr val="1F2329"/>
                </a:solidFill>
                <a:latin typeface="Roboto Mono"/>
                <a:ea typeface="Roboto Mono"/>
                <a:cs typeface="Roboto Mono"/>
                <a:sym typeface="Roboto Mono"/>
              </a:rPr>
              <a:t/>
            </a:r>
            <a:br>
              <a:rPr lang="en-US" sz="1300" b="0" i="0" u="none" strike="noStrike">
                <a:solidFill>
                  <a:srgbClr val="1F2329"/>
                </a:solidFill>
                <a:latin typeface="Roboto Mono"/>
                <a:ea typeface="Roboto Mono"/>
                <a:cs typeface="Roboto Mono"/>
                <a:sym typeface="Roboto Mono"/>
              </a:rPr>
            </a:br>
            <a:r>
              <a:rPr lang="en-US" sz="1300" b="0" i="0" u="none" strike="noStrike">
                <a:solidFill>
                  <a:srgbClr val="F8FAFC"/>
                </a:solidFill>
                <a:latin typeface="Roboto Mono"/>
                <a:ea typeface="Roboto Mono"/>
                <a:cs typeface="Roboto Mono"/>
                <a:sym typeface="Roboto Mono"/>
              </a:rPr>
              <a:t>q = deque()</a:t>
            </a:r>
            <a:r>
              <a:rPr lang="en-US" sz="1300" b="0" i="0" u="none" strike="noStrike">
                <a:solidFill>
                  <a:srgbClr val="1F2329"/>
                </a:solidFill>
                <a:latin typeface="Roboto Mono"/>
                <a:ea typeface="Roboto Mono"/>
                <a:cs typeface="Roboto Mono"/>
                <a:sym typeface="Roboto Mono"/>
              </a:rPr>
              <a:t/>
            </a:r>
            <a:br>
              <a:rPr lang="en-US" sz="1300" b="0" i="0" u="none" strike="noStrike">
                <a:solidFill>
                  <a:srgbClr val="1F2329"/>
                </a:solidFill>
                <a:latin typeface="Roboto Mono"/>
                <a:ea typeface="Roboto Mono"/>
                <a:cs typeface="Roboto Mono"/>
                <a:sym typeface="Roboto Mono"/>
              </a:rPr>
            </a:br>
            <a:r>
              <a:rPr lang="en-US" sz="1300" b="0" i="0" u="none" strike="noStrike">
                <a:solidFill>
                  <a:srgbClr val="F8FAFC"/>
                </a:solidFill>
                <a:latin typeface="Roboto Mono"/>
                <a:ea typeface="Roboto Mono"/>
                <a:cs typeface="Roboto Mono"/>
                <a:sym typeface="Roboto Mono"/>
              </a:rPr>
              <a:t>q.append("task1") # 队尾入队</a:t>
            </a:r>
            <a:r>
              <a:rPr lang="en-US" sz="1300" b="0" i="0" u="none" strike="noStrike">
                <a:solidFill>
                  <a:srgbClr val="1F2329"/>
                </a:solidFill>
                <a:latin typeface="Roboto Mono"/>
                <a:ea typeface="Roboto Mono"/>
                <a:cs typeface="Roboto Mono"/>
                <a:sym typeface="Roboto Mono"/>
              </a:rPr>
              <a:t/>
            </a:r>
            <a:br>
              <a:rPr lang="en-US" sz="1300" b="0" i="0" u="none" strike="noStrike">
                <a:solidFill>
                  <a:srgbClr val="1F2329"/>
                </a:solidFill>
                <a:latin typeface="Roboto Mono"/>
                <a:ea typeface="Roboto Mono"/>
                <a:cs typeface="Roboto Mono"/>
                <a:sym typeface="Roboto Mono"/>
              </a:rPr>
            </a:br>
            <a:r>
              <a:rPr lang="en-US" sz="1300" b="0" i="0" u="none" strike="noStrike">
                <a:solidFill>
                  <a:srgbClr val="F8FAFC"/>
                </a:solidFill>
                <a:latin typeface="Roboto Mono"/>
                <a:ea typeface="Roboto Mono"/>
                <a:cs typeface="Roboto Mono"/>
                <a:sym typeface="Roboto Mono"/>
              </a:rPr>
              <a:t>q.append("task2")</a:t>
            </a:r>
            <a:r>
              <a:rPr lang="en-US" sz="1300" b="0" i="0" u="none" strike="noStrike">
                <a:solidFill>
                  <a:srgbClr val="1F2329"/>
                </a:solidFill>
                <a:latin typeface="Roboto Mono"/>
                <a:ea typeface="Roboto Mono"/>
                <a:cs typeface="Roboto Mono"/>
                <a:sym typeface="Roboto Mono"/>
              </a:rPr>
              <a:t/>
            </a:r>
            <a:br>
              <a:rPr lang="en-US" sz="1300" b="0" i="0" u="none" strike="noStrike">
                <a:solidFill>
                  <a:srgbClr val="1F2329"/>
                </a:solidFill>
                <a:latin typeface="Roboto Mono"/>
                <a:ea typeface="Roboto Mono"/>
                <a:cs typeface="Roboto Mono"/>
                <a:sym typeface="Roboto Mono"/>
              </a:rPr>
            </a:br>
            <a:r>
              <a:rPr lang="en-US" sz="1300" b="0" i="0" u="none" strike="noStrike">
                <a:solidFill>
                  <a:srgbClr val="F8FAFC"/>
                </a:solidFill>
                <a:latin typeface="Roboto Mono"/>
                <a:ea typeface="Roboto Mono"/>
                <a:cs typeface="Roboto Mono"/>
                <a:sym typeface="Roboto Mono"/>
              </a:rPr>
              <a:t>q.popleft() # 队首出队 -&gt; 返回 "task1"</a:t>
            </a:r>
            <a:endParaRPr lang="en-US" sz="1100"/>
          </a:p>
        </p:txBody>
      </p:sp>
      <p:pic>
        <p:nvPicPr>
          <p:cNvPr id="12" name="Picture 12"/>
          <p:cNvPicPr>
            <a:picLocks noChangeAspect="1"/>
          </p:cNvPicPr>
          <p:nvPr/>
        </p:nvPicPr>
        <p:blipFill>
          <a:blip r:embed="rId8"/>
          <a:srcRect t="2083" b="2083"/>
          <a:stretch>
            <a:fillRect/>
          </a:stretch>
        </p:blipFill>
        <p:spPr>
          <a:xfrm>
            <a:off x="6350000" y="1905000"/>
            <a:ext cx="5080000" cy="2921000"/>
          </a:xfrm>
          <a:prstGeom prst="roundRect">
            <a:avLst>
              <a:gd name="adj" fmla="val 5217"/>
            </a:avLst>
          </a:prstGeom>
          <a:noFill/>
          <a:ln w="25400" cap="flat" cmpd="sng">
            <a:solidFill>
              <a:srgbClr val="22D3EE">
                <a:alpha val="70000"/>
              </a:srgbClr>
            </a:solidFill>
            <a:prstDash val="solid"/>
            <a:round/>
          </a:ln>
          <a:effectLst>
            <a:outerShdw blurRad="444500" dist="190500" dir="2700000" algn="tl" rotWithShape="0">
              <a:srgbClr val="000000">
                <a:alpha val="25000"/>
              </a:srgbClr>
            </a:outerShdw>
          </a:effectLst>
        </p:spPr>
      </p:pic>
      <p:sp>
        <p:nvSpPr>
          <p:cNvPr id="13" name="AutoShape 13"/>
          <p:cNvSpPr/>
          <p:nvPr/>
        </p:nvSpPr>
        <p:spPr>
          <a:xfrm>
            <a:off x="6350000" y="5080000"/>
            <a:ext cx="5080000" cy="1143000"/>
          </a:xfrm>
          <a:prstGeom prst="roundRect">
            <a:avLst>
              <a:gd name="adj" fmla="val 13333"/>
            </a:avLst>
          </a:prstGeom>
          <a:solidFill>
            <a:srgbClr val="1E293B">
              <a:alpha val="75000"/>
            </a:srgbClr>
          </a:solidFill>
          <a:ln w="25400" cap="flat" cmpd="sng">
            <a:no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6540500" y="5397500"/>
            <a:ext cx="406400" cy="406400"/>
          </a:xfrm>
          <a:prstGeom prst="rect">
            <a:avLst/>
          </a:prstGeom>
        </p:spPr>
      </p:pic>
      <p:sp>
        <p:nvSpPr>
          <p:cNvPr id="15" name="AutoShape 15"/>
          <p:cNvSpPr/>
          <p:nvPr/>
        </p:nvSpPr>
        <p:spPr>
          <a:xfrm>
            <a:off x="7112000" y="5270500"/>
            <a:ext cx="4064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1" i="0" u="none" strike="noStrike">
                <a:solidFill>
                  <a:srgbClr val="FFFFFF"/>
                </a:solidFill>
                <a:latin typeface="Noto Sans SC"/>
                <a:ea typeface="Noto Sans SC"/>
                <a:cs typeface="Noto Sans SC"/>
                <a:sym typeface="Noto Sans SC"/>
              </a:rPr>
              <a:t>可视化图解：</a:t>
            </a:r>
            <a:r>
              <a:rPr lang="en-US" sz="1300" b="0" i="0" u="none" strike="noStrike">
                <a:solidFill>
                  <a:srgbClr val="CBD5E1"/>
                </a:solidFill>
                <a:latin typeface="Noto Sans SC"/>
                <a:ea typeface="Noto Sans SC"/>
                <a:cs typeface="Noto Sans SC"/>
                <a:sym typeface="Noto Sans SC"/>
              </a:rPr>
              <a:t>图示展示了双端队列 (Deque) 的内部逻辑结构。左侧的“入队”与右侧的“出队”互不干扰，保证了在两端操作时都能达到O(1)的时间复杂度。</a:t>
            </a:r>
            <a:endParaRPr lang="en-US" sz="11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1629</Words>
  <Application>Microsoft Office PowerPoint</Application>
  <PresentationFormat>宽屏</PresentationFormat>
  <Paragraphs>241</Paragraphs>
  <Slides>18</Slides>
  <Notes>18</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18</vt:i4>
      </vt:variant>
    </vt:vector>
  </HeadingPairs>
  <TitlesOfParts>
    <vt:vector size="26" baseType="lpstr">
      <vt:lpstr>Noto Sans SC</vt:lpstr>
      <vt:lpstr>Roboto Mono</vt:lpstr>
      <vt:lpstr>Source Code Pro</vt:lpstr>
      <vt:lpstr>Arial</vt:lpstr>
      <vt:lpstr>Consolas</vt:lpstr>
      <vt:lpstr>Courier New</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4</cp:revision>
  <dcterms:modified xsi:type="dcterms:W3CDTF">2026-05-11T09:55:57Z</dcterms:modified>
</cp:coreProperties>
</file>