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core.xml" Type="http://schemas.openxmlformats.org/package/2006/relationships/metadata/core-properties"/></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 id="2147483660" r:id="rId8"/>
  </p:sldMasterIdLst>
  <p:notesMasterIdLst>
    <p:notesMasterId r:id="rId6"/>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Lst>
  <p:sldSz cx="12192000" cy="685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Relationships xmlns="http://schemas.openxmlformats.org/package/2006/relationships"><Relationship Id="rId1" Target="theme/theme1.xml" Type="http://schemas.openxmlformats.org/officeDocument/2006/relationships/theme"/><Relationship Id="rId10" Target="slides/slide2.xml" Type="http://schemas.openxmlformats.org/officeDocument/2006/relationships/slide"/><Relationship Id="rId11" Target="slides/slide3.xml" Type="http://schemas.openxmlformats.org/officeDocument/2006/relationships/slide"/><Relationship Id="rId12" Target="slides/slide4.xml" Type="http://schemas.openxmlformats.org/officeDocument/2006/relationships/slide"/><Relationship Id="rId13" Target="slides/slide5.xml" Type="http://schemas.openxmlformats.org/officeDocument/2006/relationships/slide"/><Relationship Id="rId14" Target="slides/slide6.xml" Type="http://schemas.openxmlformats.org/officeDocument/2006/relationships/slide"/><Relationship Id="rId15" Target="slides/slide7.xml" Type="http://schemas.openxmlformats.org/officeDocument/2006/relationships/slide"/><Relationship Id="rId16" Target="slides/slide8.xml" Type="http://schemas.openxmlformats.org/officeDocument/2006/relationships/slide"/><Relationship Id="rId17" Target="slides/slide9.xml" Type="http://schemas.openxmlformats.org/officeDocument/2006/relationships/slide"/><Relationship Id="rId18" Target="slides/slide10.xml" Type="http://schemas.openxmlformats.org/officeDocument/2006/relationships/slide"/><Relationship Id="rId19" Target="slides/slide11.xml" Type="http://schemas.openxmlformats.org/officeDocument/2006/relationships/slide"/><Relationship Id="rId2" Target="viewProps.xml" Type="http://schemas.openxmlformats.org/officeDocument/2006/relationships/viewProps"/><Relationship Id="rId20" Target="slides/slide12.xml" Type="http://schemas.openxmlformats.org/officeDocument/2006/relationships/slide"/><Relationship Id="rId21" Target="slides/slide13.xml" Type="http://schemas.openxmlformats.org/officeDocument/2006/relationships/slide"/><Relationship Id="rId22" Target="slides/slide14.xml" Type="http://schemas.openxmlformats.org/officeDocument/2006/relationships/slide"/><Relationship Id="rId23" Target="slides/slide15.xml" Type="http://schemas.openxmlformats.org/officeDocument/2006/relationships/slide"/><Relationship Id="rId24" Target="slides/slide16.xml" Type="http://schemas.openxmlformats.org/officeDocument/2006/relationships/slide"/><Relationship Id="rId25" Target="notesSlides/notesSlide1.xml" Type="http://schemas.openxmlformats.org/officeDocument/2006/relationships/notesSlide"/><Relationship Id="rId26" Target="notesSlides/notesSlide2.xml" Type="http://schemas.openxmlformats.org/officeDocument/2006/relationships/notesSlide"/><Relationship Id="rId27" Target="notesSlides/notesSlide3.xml" Type="http://schemas.openxmlformats.org/officeDocument/2006/relationships/notesSlide"/><Relationship Id="rId28" Target="notesSlides/notesSlide4.xml" Type="http://schemas.openxmlformats.org/officeDocument/2006/relationships/notesSlide"/><Relationship Id="rId29" Target="notesSlides/notesSlide5.xml" Type="http://schemas.openxmlformats.org/officeDocument/2006/relationships/notesSlide"/><Relationship Id="rId3" Target="presProps.xml" Type="http://schemas.openxmlformats.org/officeDocument/2006/relationships/presProps"/><Relationship Id="rId30" Target="notesSlides/notesSlide6.xml" Type="http://schemas.openxmlformats.org/officeDocument/2006/relationships/notesSlide"/><Relationship Id="rId31" Target="notesSlides/notesSlide7.xml" Type="http://schemas.openxmlformats.org/officeDocument/2006/relationships/notesSlide"/><Relationship Id="rId32" Target="notesSlides/notesSlide8.xml" Type="http://schemas.openxmlformats.org/officeDocument/2006/relationships/notesSlide"/><Relationship Id="rId33" Target="notesSlides/notesSlide9.xml" Type="http://schemas.openxmlformats.org/officeDocument/2006/relationships/notesSlide"/><Relationship Id="rId34" Target="notesSlides/notesSlide10.xml" Type="http://schemas.openxmlformats.org/officeDocument/2006/relationships/notesSlide"/><Relationship Id="rId35" Target="notesSlides/notesSlide11.xml" Type="http://schemas.openxmlformats.org/officeDocument/2006/relationships/notesSlide"/><Relationship Id="rId36" Target="notesSlides/notesSlide12.xml" Type="http://schemas.openxmlformats.org/officeDocument/2006/relationships/notesSlide"/><Relationship Id="rId37" Target="notesSlides/notesSlide13.xml" Type="http://schemas.openxmlformats.org/officeDocument/2006/relationships/notesSlide"/><Relationship Id="rId38" Target="notesSlides/notesSlide14.xml" Type="http://schemas.openxmlformats.org/officeDocument/2006/relationships/notesSlide"/><Relationship Id="rId39" Target="notesSlides/notesSlide15.xml" Type="http://schemas.openxmlformats.org/officeDocument/2006/relationships/notesSlide"/><Relationship Id="rId4" Target="slideMasters/slideMaster1.xml" Type="http://schemas.openxmlformats.org/officeDocument/2006/relationships/slideMaster"/><Relationship Id="rId40" Target="notesSlides/notesSlide16.xml" Type="http://schemas.openxmlformats.org/officeDocument/2006/relationships/notesSlide"/><Relationship Id="rId6" Target="notesMasters/notesMaster1.xml" Type="http://schemas.openxmlformats.org/officeDocument/2006/relationships/notesMaster"/><Relationship Id="rId7" Target="theme/theme2.xml" Type="http://schemas.openxmlformats.org/officeDocument/2006/relationships/theme"/><Relationship Id="rId8" Target="slideMasters/slideMaster2.xml" Type="http://schemas.openxmlformats.org/officeDocument/2006/relationships/slideMaster"/><Relationship Id="rId9" Target="slides/slide1.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大家好，欢迎来到本次课程。今天我们将深入探讨一个非常前沿且实用的话题——AI驱动的开发新范式，特别是聚焦于Cursor这款强大编辑器的扩展能力。我们将一起学习第10章的内容：插件系统与生态。本章将带领大家从基础的插件配置开始，逐步深入到高级的集成技巧，最终目标是帮助大家构建一个完全个性化、高效的AI开发环境。无论你是独立开发者，还是团队负责人，相信都能从中获得启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除了调用外部API，我们还可以将Cursor的AI能力与本地脚本结合。这里我们用Flask框架构建了一个简单的脚本调度服务。通过一个API接口，我们可以接收任务指令，然后动态地调用本地的Python脚本。这形成了一个完美的闭环：AI负责决策和发出指令，本地脚本负责执行具体任务，执行结果再反馈给AI进行分析。这种模式可以用于自动化数据处理、文件操作等各种场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最后，我们来看如何将Cursor集成到自动化的部署工具链中。这对于开发库或应用程序至关重要。我们可以通过配置setup.py、pyproject.toml等文件来定义项目的打包规则。更强大的是，结合GitHub Actions这样的CI/CD工具，我们可以实现从代码提交到自动打包、再到发布到PyPI的全自动化流程。这不仅极大地提升了效率，还保证了每一个版本的构建过程都是标准化和可追溯的。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好了，让我们对本章内容做一个小结。我们首先掌握了插件的基础知识，包括如何安装、配置和管理它们。接着，我们学习了如何应用Black和Pylint等插件来提升日常的代码质量。最后，我们深入探讨了如何将Cursor与OpenAI、本地脚本以及DevOps工具链进行集成。本章的核心思想是，通过插件体系与各种工具链的有机融合，我们能够构建一个智能驱动、高效协同的开发环境，这正是未来AI辅助开发的方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为了巩固大家的学习成果，我们准备了一些练习题。首先是五道选择题，请大家思考一下答案。这些题目涵盖了我们今天讨论的核心概念，包括插件功能、配置字段、安全机制等。请大家花几分钟时间作答，稍后我们会一起讲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接下来是五道填空题。这些问题更加具体，考察大家对细节的掌握程度，比如配置文件名、插件元信息、以及特定功能的实现方式。请大家继续思考并填写答案。</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最后，我们有五道实践题。这些题目需要大家动手操作，将今天学到的知识应用到实际场景中。比如编写插件配置、创建新插件、与外部API交互等。我强烈建议大家课后花时间完成这些练习，这将是真正掌握本章内容的关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本章的内容到这里就全部结束了。感谢大家的聆听。</a:t>
            </a:r>
          </a:p>
          <a:p>
            <a:pPr algn="l" indent="0">
              <a:lnSpc>
                <a:spcPct val="100000"/>
              </a:lnSpc>
            </a:pPr>
            <a:r>
              <a:rPr lang="en-US" b="false" i="false" strike="noStrike" u="none" sz="1400">
                <a:solidFill>
                  <a:srgbClr val="000000"/>
                </a:solidFill>
              </a:rPr>
              <a:t>现在是问答环节，如果大家对今天的内容有任何疑问，或者有其他相关的话题想探讨，都欢迎提出来。</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在正式开始之前，我们先来看一下本章的课程大纲。首先，我们会探讨为什么插件生态如此重要，它如何成为现代AI开发的基石。接着，我们将分四个部分展开：首先是基础的插件安装与配置方法；然后是如何应用一些常用插件来提升效率；之后，我们会探索更高级的话题，即如何将Cursor与外部工具集成；最后，我们会进行总结并提供一些练习来巩固学习成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我们首先来看插件的获取与管理。插件是扩展Cursor能力的核心。除了大家熟悉的图形界面，比如右侧这张图展示的类似VS Code的扩展市场，Cursor还提供了强大的命令行工具。这在自动化场景下尤其重要。例如，我们可以用一行命令列出所有可用插件、安装或卸载指定插件，甚至更新插件。这些命令为批量配置开发环境、远程部署和CI/CD流水线提供了极大的便利。</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安装插件只是第一步，确保它们能稳定运行同样重要。Cursor提供了一套完整的兼容性与依赖检测机制。我们可以通过命令行轻松检查插件与Cursor版本是否匹配，分析插件依赖的Python包，甚至自动修复依赖冲突。对于追求极致稳定性的场景，我们还可以将插件的依赖导出为一个lock文件，这能保证在任何环境下都能精确复现相同的依赖状态，这在团队协作和部署中至关重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接下来，我们深入了解插件的配置。插件的行为主要由其配置文件决定，比如JSON格式的plugin.json。这里我们通过一个创建文本翻译插件的案例来具体说明。配置文件中声明了插件的名称、版本、入口文件、以及可以通过命令行调用的指令。同时，它还指定了依赖的第三方库。配合一个简单的主模块，我们就能创建一个功能完整的插件，并通过`cursor run`命令来激活和使用它。</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安全是插件生态中不可忽视的一环。为了防止恶意插件滥用权限，Cursor引入了权限声明机制。开发者需要在配置文件中明确声明插件需要访问文件系统、网络还是剪贴板等权限。用户在安装时会收到提示，只有授权后插件才能获得相应能力。作为开发者，我们应遵循最小权限原则，避免动态执行未知代码，并利用沙箱机制，共同维护一个安全健康的插件生态。</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了解了插件的基础后，我们来看一些具体的应用。首先是代码格式化。像Black这样的工具可以自动将我们的代码整理成符合PEP8规范的风格。大家看这个例子，格式化前的代码虽然能运行，但显得杂乱，缩进和间距都不统一。通过Black插件处理后，代码结构清晰，可读性大大提升。这种自动化的格式化不仅能统一团队代码风格，减少无效的格式讨论，还能作为CI流程的一部分，在代码提交前自动进行检查，从源头确保代码质量。</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除了格式化，我们还需要静态分析工具来检查代码质量。Pylint就是一个很好的例子。它能在不运行代码的情况下，找出未使用的变量、不规范的命名等问题。比如这份报告就清晰地指出了代码中的几个问题，并给出了评分。这能帮助我们在编码早期就发现潜在bug，确保团队代码符合规范，甚至可以结合Cursor实现自然语言驱动的智能代码审查。</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false" i="false" u="none" strike="noStrike"/>
            </a:lvl1pPr>
          </a:lstStyle>
          <a:p>
            <a:pPr algn="l" indent="0">
              <a:lnSpc>
                <a:spcPct val="100000"/>
              </a:lnSpc>
            </a:pPr>
            <a:r>
              <a:rPr lang="en-US" b="false" i="false" strike="noStrike" u="none" sz="1400">
                <a:solidFill>
                  <a:srgbClr val="000000"/>
                </a:solidFill>
              </a:rPr>
              <a:t>接下来，我们进入更高级的主题：与外部工具集成。首先是与OpenAI API的打通。通过Cursor，我们可以快速生成调用GPT-4等模型的代码。这里的示例展示了如何创建一个函数来调用ChatCompletion接口，并管理对话历史。这使得我们能够轻松地构建智能对话系统，实现上下文记忆，并将AI能力封装成标准的服务接口，极大地加速了AI应用的开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2.xml.rels><?xml version="1.0" encoding="UTF-8" standalone="yes"?><Relationships xmlns="http://schemas.openxmlformats.org/package/2006/relationships"><Relationship Id="rId1" Target="../slideMasters/slideMaster2.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幻灯片" type="title">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idx="1" type="subTitle"/>
          </p:nvPr>
        </p:nvSpPr>
        <p:spPr>
          <a:xfrm>
            <a:off x="1143000" y="2701528"/>
            <a:ext cx="6858000" cy="1241821"/>
          </a:xfrm>
          <a:prstGeom prst="rect">
            <a:avLst/>
          </a:prstGeom>
          <a:noFill/>
          <a:ln>
            <a:noFill/>
          </a:ln>
        </p:spPr>
        <p:txBody>
          <a:bodyPr anchorCtr="0" anchor="t" bIns="34275" lIns="68575" spcFirstLastPara="1" rIns="68575" wrap="square" tIns="34275">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竖排文字" type="vertTx">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idx="1" type="body"/>
          </p:nvPr>
        </p:nvSpPr>
        <p:spPr>
          <a:xfrm rot="5400000">
            <a:off x="2940248" y="-942379"/>
            <a:ext cx="3263504" cy="78867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1" name="Shape 5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竖排标题与文本" type="vertTitleAndTx">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idx="1" type="body"/>
          </p:nvPr>
        </p:nvSpPr>
        <p:spPr>
          <a:xfrm rot="5400000">
            <a:off x="1349573" y="-447080"/>
            <a:ext cx="4358879" cy="5800725"/>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Shape 17"/>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内容" type="obj">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 name="Shape 5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节标题" type="secHead">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idx="1" type="body"/>
          </p:nvPr>
        </p:nvSpPr>
        <p:spPr>
          <a:xfrm>
            <a:off x="623888" y="3442097"/>
            <a:ext cx="7886700" cy="112514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两栏内容" type="twoObj">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idx="1" type="body"/>
          </p:nvPr>
        </p:nvSpPr>
        <p:spPr>
          <a:xfrm>
            <a:off x="628650" y="1369219"/>
            <a:ext cx="3886200" cy="3263504"/>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2" name="Shape 11"/>
          <p:cNvSpPr txBox="1"/>
          <p:nvPr>
            <p:ph idx="2" type="body"/>
          </p:nvPr>
        </p:nvSpPr>
        <p:spPr>
          <a:xfrm>
            <a:off x="4629150" y="1369219"/>
            <a:ext cx="3886200" cy="3263504"/>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3" name="Shape 12"/>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比较" type="twoTxTwoObj">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idx="1" type="body"/>
          </p:nvPr>
        </p:nvSpPr>
        <p:spPr>
          <a:xfrm>
            <a:off x="629841" y="1260872"/>
            <a:ext cx="3868340"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39" name="Shape 37"/>
          <p:cNvSpPr txBox="1"/>
          <p:nvPr>
            <p:ph idx="2" type="body"/>
          </p:nvPr>
        </p:nvSpPr>
        <p:spPr>
          <a:xfrm>
            <a:off x="629841" y="1878806"/>
            <a:ext cx="3868340" cy="276344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0" name="Shape 38"/>
          <p:cNvSpPr txBox="1"/>
          <p:nvPr>
            <p:ph idx="3" type="body"/>
          </p:nvPr>
        </p:nvSpPr>
        <p:spPr>
          <a:xfrm>
            <a:off x="4629150" y="1260872"/>
            <a:ext cx="3887391" cy="617934"/>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41" name="Shape 39"/>
          <p:cNvSpPr txBox="1"/>
          <p:nvPr>
            <p:ph idx="4" type="body"/>
          </p:nvPr>
        </p:nvSpPr>
        <p:spPr>
          <a:xfrm>
            <a:off x="4629150" y="1878806"/>
            <a:ext cx="3887391" cy="2763441"/>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2" name="Shape 4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仅标题" type="titleOnly">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空白" type="blank">
  <p:cSld name="BLANK">
    <p:spTree>
      <p:nvGrpSpPr>
        <p:cNvPr id="50" name="Shape 50"/>
        <p:cNvGrpSpPr/>
        <p:nvPr/>
      </p:nvGrpSpPr>
      <p:grpSpPr>
        <a:xfrm>
          <a:off x="0" y="0"/>
          <a:ext cx="0" cy="0"/>
          <a:chOff x="0" y="0"/>
          <a:chExt cx="0" cy="0"/>
        </a:xfrm>
      </p:grpSpPr>
      <p:sp>
        <p:nvSpPr>
          <p:cNvPr id="51" name="Shape 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内容与标题" type="objTx">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idx="1" type="body"/>
          </p:nvPr>
        </p:nvSpPr>
        <p:spPr>
          <a:xfrm>
            <a:off x="3887391" y="740569"/>
            <a:ext cx="4629150" cy="3655219"/>
          </a:xfrm>
          <a:prstGeom prst="rect">
            <a:avLst/>
          </a:prstGeom>
          <a:noFill/>
          <a:ln>
            <a:noFill/>
          </a:ln>
        </p:spPr>
        <p:txBody>
          <a:bodyPr anchorCtr="0" anchor="t" bIns="34275" lIns="68575" spcFirstLastPara="1" rIns="68575" wrap="square" tIns="34275">
            <a:norm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57" name="Shape 45"/>
          <p:cNvSpPr txBox="1"/>
          <p:nvPr>
            <p:ph idx="2" type="body"/>
          </p:nvPr>
        </p:nvSpPr>
        <p:spPr>
          <a:xfrm>
            <a:off x="629841" y="1543050"/>
            <a:ext cx="2949178" cy="2858691"/>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58" name="Shape 4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图片与标题" type="picTx">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idx="2" type="pic"/>
          </p:nvPr>
        </p:nvSpPr>
        <p:spPr>
          <a:xfrm>
            <a:off x="3887391" y="740569"/>
            <a:ext cx="4629150" cy="3655219"/>
          </a:xfrm>
          <a:prstGeom prst="rect">
            <a:avLst/>
          </a:prstGeom>
          <a:noFill/>
          <a:ln>
            <a:noFill/>
          </a:ln>
        </p:spPr>
      </p:sp>
      <p:sp>
        <p:nvSpPr>
          <p:cNvPr id="64" name="Shape 26"/>
          <p:cNvSpPr txBox="1"/>
          <p:nvPr>
            <p:ph idx="1" type="body"/>
          </p:nvPr>
        </p:nvSpPr>
        <p:spPr>
          <a:xfrm>
            <a:off x="629841" y="1543050"/>
            <a:ext cx="2949178" cy="2858691"/>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65" name="Shape 27"/>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_rels/slideMaster2.xml.rels><?xml version="1.0" encoding="UTF-8" standalone="yes"?><Relationships xmlns="http://schemas.openxmlformats.org/package/2006/relationships"><Relationship Id="rId1" Target="../theme/theme3.xml" Type="http://schemas.openxmlformats.org/officeDocument/2006/relationships/theme"/><Relationship Id="rId2" Target="../slideLayouts/slideLayout12.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1"/>
              </a:buClr>
              <a:buSzPts val="3300"/>
              <a:buFont typeface="Arial"/>
              <a:buNone/>
              <a:defRPr b="0" i="0" sz="33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8" name="Shape 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9" name="Shape 4"/>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10" name="Shape 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Arial"/>
                <a:ea typeface="Arial"/>
                <a:cs typeface="Arial"/>
                <a:sym typeface="Arial"/>
              </a:defRPr>
            </a:lvl1pPr>
            <a:lvl2pPr indent="0" lvl="1" marL="0" marR="0" rtl="0" algn="r">
              <a:spcBef>
                <a:spcPts val="0"/>
              </a:spcBef>
              <a:buNone/>
              <a:defRPr b="0" i="0" sz="900" u="none" cap="none" strike="noStrike">
                <a:solidFill>
                  <a:srgbClr val="888888"/>
                </a:solidFill>
                <a:latin typeface="Arial"/>
                <a:ea typeface="Arial"/>
                <a:cs typeface="Arial"/>
                <a:sym typeface="Arial"/>
              </a:defRPr>
            </a:lvl2pPr>
            <a:lvl3pPr indent="0" lvl="2" marL="0" marR="0" rtl="0" algn="r">
              <a:spcBef>
                <a:spcPts val="0"/>
              </a:spcBef>
              <a:buNone/>
              <a:defRPr b="0" i="0" sz="900" u="none" cap="none" strike="noStrike">
                <a:solidFill>
                  <a:srgbClr val="888888"/>
                </a:solidFill>
                <a:latin typeface="Arial"/>
                <a:ea typeface="Arial"/>
                <a:cs typeface="Arial"/>
                <a:sym typeface="Arial"/>
              </a:defRPr>
            </a:lvl3pPr>
            <a:lvl4pPr indent="0" lvl="3" marL="0" marR="0" rtl="0" algn="r">
              <a:spcBef>
                <a:spcPts val="0"/>
              </a:spcBef>
              <a:buNone/>
              <a:defRPr b="0" i="0" sz="900" u="none" cap="none" strike="noStrike">
                <a:solidFill>
                  <a:srgbClr val="888888"/>
                </a:solidFill>
                <a:latin typeface="Arial"/>
                <a:ea typeface="Arial"/>
                <a:cs typeface="Arial"/>
                <a:sym typeface="Arial"/>
              </a:defRPr>
            </a:lvl4pPr>
            <a:lvl5pPr indent="0" lvl="4" marL="0" marR="0" rtl="0" algn="r">
              <a:spcBef>
                <a:spcPts val="0"/>
              </a:spcBef>
              <a:buNone/>
              <a:defRPr b="0" i="0" sz="900" u="none" cap="none" strike="noStrike">
                <a:solidFill>
                  <a:srgbClr val="888888"/>
                </a:solidFill>
                <a:latin typeface="Arial"/>
                <a:ea typeface="Arial"/>
                <a:cs typeface="Arial"/>
                <a:sym typeface="Arial"/>
              </a:defRPr>
            </a:lvl5pPr>
            <a:lvl6pPr indent="0" lvl="5" marL="0" marR="0" rtl="0" algn="r">
              <a:spcBef>
                <a:spcPts val="0"/>
              </a:spcBef>
              <a:buNone/>
              <a:defRPr b="0" i="0" sz="900" u="none" cap="none" strike="noStrike">
                <a:solidFill>
                  <a:srgbClr val="888888"/>
                </a:solidFill>
                <a:latin typeface="Arial"/>
                <a:ea typeface="Arial"/>
                <a:cs typeface="Arial"/>
                <a:sym typeface="Arial"/>
              </a:defRPr>
            </a:lvl6pPr>
            <a:lvl7pPr indent="0" lvl="6" marL="0" marR="0" rtl="0" algn="r">
              <a:spcBef>
                <a:spcPts val="0"/>
              </a:spcBef>
              <a:buNone/>
              <a:defRPr b="0" i="0" sz="900" u="none" cap="none" strike="noStrike">
                <a:solidFill>
                  <a:srgbClr val="888888"/>
                </a:solidFill>
                <a:latin typeface="Arial"/>
                <a:ea typeface="Arial"/>
                <a:cs typeface="Arial"/>
                <a:sym typeface="Arial"/>
              </a:defRPr>
            </a:lvl7pPr>
            <a:lvl8pPr indent="0" lvl="7" marL="0" marR="0" rtl="0" algn="r">
              <a:spcBef>
                <a:spcPts val="0"/>
              </a:spcBef>
              <a:buNone/>
              <a:defRPr b="0" i="0" sz="900" u="none" cap="none" strike="noStrike">
                <a:solidFill>
                  <a:srgbClr val="888888"/>
                </a:solidFill>
                <a:latin typeface="Arial"/>
                <a:ea typeface="Arial"/>
                <a:cs typeface="Arial"/>
                <a:sym typeface="Arial"/>
              </a:defRPr>
            </a:lvl8pPr>
            <a:lvl9pPr indent="0" lvl="8" marL="0" marR="0" rtl="0" algn="r">
              <a:spcBef>
                <a:spcPts val="0"/>
              </a:spcBef>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zh-C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默认主题">
    <p:bg>
      <p:bgPr>
        <a:solidFill>
          <a:srgbClr val="FFFFFF">
            <a:alpha val="100000"/>
          </a:srgbClr>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57483699"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1.jpeg" Type="http://schemas.openxmlformats.org/officeDocument/2006/relationships/image"/><Relationship Id="rId3" Target="../notesSlides/notesSlide1.xml" Type="http://schemas.openxmlformats.org/officeDocument/2006/relationships/notesSlide"/></Relationships>
</file>

<file path=ppt/slides/_rels/slide10.xml.rels><?xml version="1.0" encoding="UTF-8" standalone="yes"?><Relationships xmlns="http://schemas.openxmlformats.org/package/2006/relationships"><Relationship Id="rId1" Target="../slideLayouts/slideLayout12.xml" Type="http://schemas.openxmlformats.org/officeDocument/2006/relationships/slideLayout"/><Relationship Id="rId10" Target="../notesSlides/notesSlide10.xml" Type="http://schemas.openxmlformats.org/officeDocument/2006/relationships/notesSlide"/><Relationship Id="rId2" Target="../media/image2.jpeg" Type="http://schemas.openxmlformats.org/officeDocument/2006/relationships/image"/><Relationship Id="rId3" Target="../media/image57.jpeg" Type="http://schemas.openxmlformats.org/officeDocument/2006/relationships/image"/><Relationship Id="rId4" Target="../media/image58.png" Type="http://schemas.openxmlformats.org/officeDocument/2006/relationships/image"/><Relationship Id="rId5" Target="../media/image59.svg" Type="http://schemas.openxmlformats.org/officeDocument/2006/relationships/image"/><Relationship Id="rId6" Target="../media/image60.png" Type="http://schemas.openxmlformats.org/officeDocument/2006/relationships/image"/><Relationship Id="rId7" Target="../media/image61.svg" Type="http://schemas.openxmlformats.org/officeDocument/2006/relationships/image"/><Relationship Id="rId8" Target="../media/image62.png" Type="http://schemas.openxmlformats.org/officeDocument/2006/relationships/image"/><Relationship Id="rId9" Target="../media/image63.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64.jpeg" Type="http://schemas.openxmlformats.org/officeDocument/2006/relationships/image"/><Relationship Id="rId4" Target="../media/image65.jpeg" Type="http://schemas.openxmlformats.org/officeDocument/2006/relationships/image"/><Relationship Id="rId5" Target="../media/image66.jpeg" Type="http://schemas.openxmlformats.org/officeDocument/2006/relationships/image"/><Relationship Id="rId6"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67.jpeg" Type="http://schemas.openxmlformats.org/officeDocument/2006/relationships/image"/><Relationship Id="rId4" Target="../media/image68.png" Type="http://schemas.openxmlformats.org/officeDocument/2006/relationships/image"/><Relationship Id="rId5" Target="../media/image69.svg" Type="http://schemas.openxmlformats.org/officeDocument/2006/relationships/image"/><Relationship Id="rId6" Target="../media/image30.png" Type="http://schemas.openxmlformats.org/officeDocument/2006/relationships/image"/><Relationship Id="rId7" Target="../media/image31.svg" Type="http://schemas.openxmlformats.org/officeDocument/2006/relationships/image"/><Relationship Id="rId8" Target="../notesSlides/notesSlide12.xml" Type="http://schemas.openxmlformats.org/officeDocument/2006/relationships/notesSlide"/></Relationships>
</file>

<file path=ppt/slides/_rels/slide13.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notesSlides/notesSlide13.xml" Type="http://schemas.openxmlformats.org/officeDocument/2006/relationships/notesSlide"/></Relationships>
</file>

<file path=ppt/slides/_rels/slide14.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notesSlides/notesSlide14.xml" Type="http://schemas.openxmlformats.org/officeDocument/2006/relationships/notesSlide"/></Relationships>
</file>

<file path=ppt/slides/_rels/slide15.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56.svg" Type="http://schemas.openxmlformats.org/officeDocument/2006/relationships/image"/><Relationship Id="rId11" Target="../media/image16.png" Type="http://schemas.openxmlformats.org/officeDocument/2006/relationships/image"/><Relationship Id="rId12" Target="../media/image17.svg" Type="http://schemas.openxmlformats.org/officeDocument/2006/relationships/image"/><Relationship Id="rId13" Target="../notesSlides/notesSlide15.xml" Type="http://schemas.openxmlformats.org/officeDocument/2006/relationships/notesSlide"/><Relationship Id="rId2" Target="../media/image2.jpeg" Type="http://schemas.openxmlformats.org/officeDocument/2006/relationships/image"/><Relationship Id="rId3" Target="../media/image20.png" Type="http://schemas.openxmlformats.org/officeDocument/2006/relationships/image"/><Relationship Id="rId4" Target="../media/image21.svg" Type="http://schemas.openxmlformats.org/officeDocument/2006/relationships/image"/><Relationship Id="rId5" Target="../media/image18.png" Type="http://schemas.openxmlformats.org/officeDocument/2006/relationships/image"/><Relationship Id="rId6" Target="../media/image19.svg" Type="http://schemas.openxmlformats.org/officeDocument/2006/relationships/image"/><Relationship Id="rId7" Target="../media/image70.png" Type="http://schemas.openxmlformats.org/officeDocument/2006/relationships/image"/><Relationship Id="rId8" Target="../media/image71.svg" Type="http://schemas.openxmlformats.org/officeDocument/2006/relationships/image"/><Relationship Id="rId9" Target="../media/image55.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72.jpeg" Type="http://schemas.openxmlformats.org/officeDocument/2006/relationships/image"/><Relationship Id="rId3" Target="../notesSlides/notesSlide16.xml" Type="http://schemas.openxmlformats.org/officeDocument/2006/relationships/notesSlide"/><Relationship Id="rId4" Target="../media/image73.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10.svg" Type="http://schemas.openxmlformats.org/officeDocument/2006/relationships/image"/><Relationship Id="rId11" Target="../notesSlides/notesSlide2.xml" Type="http://schemas.openxmlformats.org/officeDocument/2006/relationships/notesSlide"/><Relationship Id="rId2" Target="../media/image2.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 Id="rId5" Target="../media/image5.png" Type="http://schemas.openxmlformats.org/officeDocument/2006/relationships/image"/><Relationship Id="rId6" Target="../media/image6.svg" Type="http://schemas.openxmlformats.org/officeDocument/2006/relationships/image"/><Relationship Id="rId7" Target="../media/image7.png" Type="http://schemas.openxmlformats.org/officeDocument/2006/relationships/image"/><Relationship Id="rId8" Target="../media/image8.svg" Type="http://schemas.openxmlformats.org/officeDocument/2006/relationships/image"/><Relationship Id="rId9" Target="../media/image9.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12.xml" Type="http://schemas.openxmlformats.org/officeDocument/2006/relationships/slideLayout"/><Relationship Id="rId10" Target="../notesSlides/notesSlide3.xml" Type="http://schemas.openxmlformats.org/officeDocument/2006/relationships/notesSlide"/><Relationship Id="rId2" Target="../media/image2.jpeg" Type="http://schemas.openxmlformats.org/officeDocument/2006/relationships/image"/><Relationship Id="rId3" Target="../media/image11.jpe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12.png" Type="http://schemas.openxmlformats.org/officeDocument/2006/relationships/image"/><Relationship Id="rId7" Target="../media/image13.svg" Type="http://schemas.openxmlformats.org/officeDocument/2006/relationships/image"/><Relationship Id="rId8" Target="../media/image14.png" Type="http://schemas.openxmlformats.org/officeDocument/2006/relationships/image"/><Relationship Id="rId9" Target="../media/image15.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16.png" Type="http://schemas.openxmlformats.org/officeDocument/2006/relationships/image"/><Relationship Id="rId4" Target="../media/image17.svg" Type="http://schemas.openxmlformats.org/officeDocument/2006/relationships/image"/><Relationship Id="rId5" Target="../media/image18.png" Type="http://schemas.openxmlformats.org/officeDocument/2006/relationships/image"/><Relationship Id="rId6" Target="../media/image19.svg" Type="http://schemas.openxmlformats.org/officeDocument/2006/relationships/image"/><Relationship Id="rId7" Target="../notesSlides/notesSlide4.xml" Type="http://schemas.openxmlformats.org/officeDocument/2006/relationships/notesSlide"/></Relationships>
</file>

<file path=ppt/slides/_rels/slide5.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20.png" Type="http://schemas.openxmlformats.org/officeDocument/2006/relationships/image"/><Relationship Id="rId4" Target="../media/image21.svg" Type="http://schemas.openxmlformats.org/officeDocument/2006/relationships/image"/><Relationship Id="rId5" Target="../media/image22.png" Type="http://schemas.openxmlformats.org/officeDocument/2006/relationships/image"/><Relationship Id="rId6" Target="../media/image23.svg" Type="http://schemas.openxmlformats.org/officeDocument/2006/relationships/image"/><Relationship Id="rId7" Target="../media/image24.png" Type="http://schemas.openxmlformats.org/officeDocument/2006/relationships/image"/><Relationship Id="rId8" Target="../media/image25.svg" Type="http://schemas.openxmlformats.org/officeDocument/2006/relationships/image"/><Relationship Id="rId9"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26.png" Type="http://schemas.openxmlformats.org/officeDocument/2006/relationships/image"/><Relationship Id="rId4" Target="../media/image27.svg" Type="http://schemas.openxmlformats.org/officeDocument/2006/relationships/image"/><Relationship Id="rId5" Target="../media/image28.png" Type="http://schemas.openxmlformats.org/officeDocument/2006/relationships/image"/><Relationship Id="rId6" Target="../media/image29.svg" Type="http://schemas.openxmlformats.org/officeDocument/2006/relationships/image"/><Relationship Id="rId7" Target="../media/image30.png" Type="http://schemas.openxmlformats.org/officeDocument/2006/relationships/image"/><Relationship Id="rId8" Target="../media/image31.svg" Type="http://schemas.openxmlformats.org/officeDocument/2006/relationships/image"/><Relationship Id="rId9"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12.xml" Type="http://schemas.openxmlformats.org/officeDocument/2006/relationships/slideLayout"/><Relationship Id="rId10" Target="../media/image39.svg" Type="http://schemas.openxmlformats.org/officeDocument/2006/relationships/image"/><Relationship Id="rId11" Target="../media/image40.png" Type="http://schemas.openxmlformats.org/officeDocument/2006/relationships/image"/><Relationship Id="rId12" Target="../media/image41.svg" Type="http://schemas.openxmlformats.org/officeDocument/2006/relationships/image"/><Relationship Id="rId13" Target="../media/image42.png" Type="http://schemas.openxmlformats.org/officeDocument/2006/relationships/image"/><Relationship Id="rId14" Target="../media/image43.svg" Type="http://schemas.openxmlformats.org/officeDocument/2006/relationships/image"/><Relationship Id="rId15" Target="../notesSlides/notesSlide7.xml" Type="http://schemas.openxmlformats.org/officeDocument/2006/relationships/notesSlide"/><Relationship Id="rId2" Target="../media/image2.jpeg" Type="http://schemas.openxmlformats.org/officeDocument/2006/relationships/image"/><Relationship Id="rId3" Target="../media/image32.png" Type="http://schemas.openxmlformats.org/officeDocument/2006/relationships/image"/><Relationship Id="rId4" Target="../media/image33.svg" Type="http://schemas.openxmlformats.org/officeDocument/2006/relationships/image"/><Relationship Id="rId5" Target="../media/image34.png" Type="http://schemas.openxmlformats.org/officeDocument/2006/relationships/image"/><Relationship Id="rId6" Target="../media/image35.svg" Type="http://schemas.openxmlformats.org/officeDocument/2006/relationships/image"/><Relationship Id="rId7" Target="../media/image36.png" Type="http://schemas.openxmlformats.org/officeDocument/2006/relationships/image"/><Relationship Id="rId8" Target="../media/image37.svg" Type="http://schemas.openxmlformats.org/officeDocument/2006/relationships/image"/><Relationship Id="rId9" Target="../media/image38.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12.xml" Type="http://schemas.openxmlformats.org/officeDocument/2006/relationships/slideLayout"/><Relationship Id="rId2" Target="../media/image2.jpeg" Type="http://schemas.openxmlformats.org/officeDocument/2006/relationships/image"/><Relationship Id="rId3" Target="../media/image44.jpeg" Type="http://schemas.openxmlformats.org/officeDocument/2006/relationships/image"/><Relationship Id="rId4" Target="../media/image45.png" Type="http://schemas.openxmlformats.org/officeDocument/2006/relationships/image"/><Relationship Id="rId5" Target="../media/image46.svg" Type="http://schemas.openxmlformats.org/officeDocument/2006/relationships/image"/><Relationship Id="rId6" Target="../media/image47.png" Type="http://schemas.openxmlformats.org/officeDocument/2006/relationships/image"/><Relationship Id="rId7" Target="../media/image48.svg" Type="http://schemas.openxmlformats.org/officeDocument/2006/relationships/image"/><Relationship Id="rId8" Target="../media/image49.jpeg" Type="http://schemas.openxmlformats.org/officeDocument/2006/relationships/image"/><Relationship Id="rId9"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12.xml" Type="http://schemas.openxmlformats.org/officeDocument/2006/relationships/slideLayout"/><Relationship Id="rId10" Target="../notesSlides/notesSlide9.xml" Type="http://schemas.openxmlformats.org/officeDocument/2006/relationships/notesSlide"/><Relationship Id="rId2" Target="../media/image2.jpeg" Type="http://schemas.openxmlformats.org/officeDocument/2006/relationships/image"/><Relationship Id="rId3" Target="../media/image50.jpeg" Type="http://schemas.openxmlformats.org/officeDocument/2006/relationships/image"/><Relationship Id="rId4" Target="../media/image51.png" Type="http://schemas.openxmlformats.org/officeDocument/2006/relationships/image"/><Relationship Id="rId5" Target="../media/image52.svg" Type="http://schemas.openxmlformats.org/officeDocument/2006/relationships/image"/><Relationship Id="rId6" Target="../media/image53.png" Type="http://schemas.openxmlformats.org/officeDocument/2006/relationships/image"/><Relationship Id="rId7" Target="../media/image54.svg" Type="http://schemas.openxmlformats.org/officeDocument/2006/relationships/image"/><Relationship Id="rId8" Target="../media/image55.png" Type="http://schemas.openxmlformats.org/officeDocument/2006/relationships/image"/><Relationship Id="rId9" Target="../media/image5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1016000" y="1905000"/>
            <a:ext cx="10160000" cy="889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4800">
                <a:solidFill>
                  <a:srgbClr val="FFFFFF"/>
                </a:solidFill>
                <a:latin typeface="Noto Sans SC"/>
                <a:ea typeface="Noto Sans SC"/>
                <a:cs typeface="Noto Sans SC"/>
                <a:sym typeface="Noto Sans SC"/>
              </a:rPr>
              <a:t>AI驱动的开发新范式：Cursor扩展能力深度解析</a:t>
            </a:r>
            <a:endParaRPr lang="en-US" sz="1100"/>
          </a:p>
        </p:txBody>
      </p:sp>
      <p:sp>
        <p:nvSpPr>
          <p:cNvPr name="AutoShape 4" id="4"/>
          <p:cNvSpPr/>
          <p:nvPr/>
        </p:nvSpPr>
        <p:spPr>
          <a:xfrm rot="0" flipH="false" flipV="false">
            <a:off x="1016000" y="3175000"/>
            <a:ext cx="10160000" cy="1143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6000">
                <a:solidFill>
                  <a:srgbClr val="34D399"/>
                </a:solidFill>
                <a:latin typeface="Noto Sans SC"/>
                <a:ea typeface="Noto Sans SC"/>
                <a:cs typeface="Noto Sans SC"/>
                <a:sym typeface="Noto Sans SC"/>
              </a:rPr>
              <a:t>第10章：插件系统与生态</a:t>
            </a:r>
            <a:endParaRPr lang="en-US" sz="1100"/>
          </a:p>
        </p:txBody>
      </p:sp>
      <p:sp>
        <p:nvSpPr>
          <p:cNvPr name="AutoShape 5" id="5"/>
          <p:cNvSpPr/>
          <p:nvPr/>
        </p:nvSpPr>
        <p:spPr>
          <a:xfrm rot="0" flipH="false" flipV="false">
            <a:off x="1016000" y="4572000"/>
            <a:ext cx="10160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2400">
                <a:solidFill>
                  <a:srgbClr val="E5E7EB">
                    <a:alpha val="90196"/>
                  </a:srgbClr>
                </a:solidFill>
                <a:latin typeface="Noto Sans SC"/>
                <a:ea typeface="Noto Sans SC"/>
                <a:cs typeface="Noto Sans SC"/>
                <a:sym typeface="Noto Sans SC"/>
              </a:rPr>
              <a:t>从基础配置到高级集成，构建个性化AI开发环境</a:t>
            </a:r>
            <a:endParaRPr lang="en-US" sz="1100"/>
          </a:p>
        </p:txBody>
      </p:sp>
      <p:sp>
        <p:nvSpPr>
          <p:cNvPr name="AutoShape 6" id="6"/>
          <p:cNvSpPr/>
          <p:nvPr/>
        </p:nvSpPr>
        <p:spPr>
          <a:xfrm rot="0" flipH="false" flipV="false">
            <a:off x="7620000" y="5461000"/>
            <a:ext cx="3556000" cy="1016000"/>
          </a:xfrm>
          <a:prstGeom prst="roundRect">
            <a:avLst>
              <a:gd name="adj" fmla="val 10000"/>
            </a:avLst>
          </a:prstGeom>
          <a:solidFill>
            <a:srgbClr val="111827">
              <a:alpha val="85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7810500" y="5613400"/>
            <a:ext cx="3175000" cy="762000"/>
          </a:xfrm>
          <a:prstGeom prst="rect">
            <a:avLst/>
          </a:prstGeom>
          <a:noFill/>
          <a:ln w="12700" cmpd="sng" cap="flat">
            <a:noFill/>
            <a:prstDash val="solid"/>
            <a:round/>
          </a:ln>
        </p:spPr>
        <p:txBody>
          <a:bodyPr anchor="ctr" rtlCol="false" anchorCtr="false" vert="horz" wrap="square" lIns="0" rIns="0" tIns="0" bIns="0"/>
          <a:lstStyle/>
          <a:p>
            <a:pPr algn="r" indent="0">
              <a:lnSpc>
                <a:spcPct val="116666"/>
              </a:lnSpc>
              <a:defRPr/>
            </a:pPr>
            <a:r>
              <a:rPr lang="en-US" b="false" i="false" strike="noStrike" u="none" sz="1300">
                <a:solidFill>
                  <a:srgbClr val="D1D5DB"/>
                </a:solidFill>
                <a:latin typeface="Noto Sans SC"/>
                <a:ea typeface="Noto Sans SC"/>
                <a:cs typeface="Noto Sans SC"/>
                <a:sym typeface="Noto Sans SC"/>
              </a:rPr>
              <a:t>适用对象：开发者 / 技术负责人 / AI编程爱好者 |</a:t>
            </a:r>
            <a:r>
              <a:rPr lang="en-US" b="true" i="false" strike="noStrike" u="none" sz="1300">
                <a:solidFill>
                  <a:srgbClr val="34D399"/>
                </a:solidFill>
                <a:latin typeface="Noto Sans SC"/>
                <a:ea typeface="Noto Sans SC"/>
                <a:cs typeface="Noto Sans SC"/>
                <a:sym typeface="Noto Sans SC"/>
              </a:rPr>
              <a:t>2026年3月</a:t>
            </a:r>
            <a:endParaRPr lang="en-US" sz="1100"/>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10.3.2 与本地脚本的双向交互</a:t>
            </a:r>
            <a:endParaRPr lang="en-US" sz="1100"/>
          </a:p>
        </p:txBody>
      </p:sp>
      <p:sp>
        <p:nvSpPr>
          <p:cNvPr name="AutoShape 4" id="4"/>
          <p:cNvSpPr/>
          <p:nvPr/>
        </p:nvSpPr>
        <p:spPr>
          <a:xfrm rot="0" flipH="false" flipV="false">
            <a:off x="762000" y="1524000"/>
            <a:ext cx="10668000" cy="825500"/>
          </a:xfrm>
          <a:prstGeom prst="roundRect">
            <a:avLst>
              <a:gd name="adj" fmla="val 12307"/>
            </a:avLst>
          </a:prstGeom>
          <a:solidFill>
            <a:srgbClr val="1E293B">
              <a:alpha val="85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1676400"/>
            <a:ext cx="10287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600">
                <a:solidFill>
                  <a:srgbClr val="34D399"/>
                </a:solidFill>
                <a:latin typeface="Noto Sans SC"/>
                <a:ea typeface="Noto Sans SC"/>
                <a:cs typeface="Noto Sans SC"/>
                <a:sym typeface="Noto Sans SC"/>
              </a:rPr>
              <a:t>💡 核心观点：</a:t>
            </a:r>
            <a:r>
              <a:rPr lang="en-US" b="false" i="false" strike="noStrike" u="none" sz="1600">
                <a:solidFill>
                  <a:srgbClr val="E2E8F0"/>
                </a:solidFill>
                <a:latin typeface="Noto Sans SC"/>
                <a:ea typeface="Noto Sans SC"/>
                <a:cs typeface="Noto Sans SC"/>
                <a:sym typeface="Noto Sans SC"/>
              </a:rPr>
              <a:t>将 Cursor 的 AI 能力与本地脚本结合，可形成“AI 决策并控制脚本运行”与“脚本执行结果反馈给 AI 分析”的双向交互闭环。</a:t>
            </a:r>
            <a:endParaRPr lang="en-US" sz="1100"/>
          </a:p>
        </p:txBody>
      </p:sp>
      <p:sp>
        <p:nvSpPr>
          <p:cNvPr name="AutoShape 6" id="6"/>
          <p:cNvSpPr/>
          <p:nvPr/>
        </p:nvSpPr>
        <p:spPr>
          <a:xfrm rot="0" flipH="false" flipV="false">
            <a:off x="762000" y="2667000"/>
            <a:ext cx="5334000" cy="3683000"/>
          </a:xfrm>
          <a:prstGeom prst="roundRect">
            <a:avLst>
              <a:gd name="adj" fmla="val 4137"/>
            </a:avLst>
          </a:prstGeom>
          <a:solidFill>
            <a:srgbClr val="171C26">
              <a:alpha val="92000"/>
            </a:srgbClr>
          </a:solidFill>
          <a:ln w="12700" cmpd="sng" cap="flat">
            <a:solidFill>
              <a:srgbClr val="34D399">
                <a:alpha val="3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952500" y="2921000"/>
            <a:ext cx="4953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900">
                <a:solidFill>
                  <a:srgbClr val="34D399"/>
                </a:solidFill>
                <a:latin typeface="Noto Sans SC"/>
                <a:ea typeface="Noto Sans SC"/>
                <a:cs typeface="Noto Sans SC"/>
                <a:sym typeface="Noto Sans SC"/>
              </a:rPr>
              <a:t>🛠️ 案例：构建脚本调度服务 (Flask)</a:t>
            </a:r>
            <a:endParaRPr lang="en-US" sz="1100"/>
          </a:p>
        </p:txBody>
      </p:sp>
      <p:sp>
        <p:nvSpPr>
          <p:cNvPr name="AutoShape 8" id="8"/>
          <p:cNvSpPr/>
          <p:nvPr/>
        </p:nvSpPr>
        <p:spPr>
          <a:xfrm rot="0" flipH="false" flipV="false">
            <a:off x="952500" y="3429000"/>
            <a:ext cx="4953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true" i="false" strike="noStrike" u="none" sz="1300">
                <a:solidFill>
                  <a:srgbClr val="CBD5E1"/>
                </a:solidFill>
                <a:latin typeface="Noto Sans SC"/>
                <a:ea typeface="Noto Sans SC"/>
                <a:cs typeface="Noto Sans SC"/>
                <a:sym typeface="Noto Sans SC"/>
              </a:rPr>
              <a:t>🎯 目标：</a:t>
            </a:r>
            <a:r>
              <a:rPr lang="en-US" b="false" i="false" strike="noStrike" u="none" sz="1300">
                <a:solidFill>
                  <a:srgbClr val="CBD5E1"/>
                </a:solidFill>
                <a:latin typeface="Noto Sans SC"/>
                <a:ea typeface="Noto Sans SC"/>
                <a:cs typeface="Noto Sans SC"/>
                <a:sym typeface="Noto Sans SC"/>
              </a:rPr>
              <a:t>创建一个轻量级的 HTTP API 服务，作为 AI 的“手脚”，根据接收到的 JSON 指令，动态查找并执行指定的本地 Python 脚本。</a:t>
            </a:r>
            <a:endParaRPr lang="en-US" sz="1100"/>
          </a:p>
        </p:txBody>
      </p:sp>
      <p:sp>
        <p:nvSpPr>
          <p:cNvPr name="AutoShape 9" id="9"/>
          <p:cNvSpPr/>
          <p:nvPr/>
        </p:nvSpPr>
        <p:spPr>
          <a:xfrm rot="0" flipH="false" flipV="false">
            <a:off x="952500" y="4318000"/>
            <a:ext cx="4953000" cy="1778000"/>
          </a:xfrm>
          <a:prstGeom prst="roundRect">
            <a:avLst>
              <a:gd name="adj" fmla="val 4285"/>
            </a:avLst>
          </a:prstGeom>
          <a:solidFill>
            <a:srgbClr val="0F172A">
              <a:alpha val="100000"/>
            </a:srgbClr>
          </a:solidFill>
          <a:ln w="12700" cmpd="sng" cap="flat">
            <a:solidFill>
              <a:srgbClr val="475569">
                <a:alpha val="100000"/>
              </a:srgbClr>
            </a:solid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1079500" y="4445000"/>
            <a:ext cx="4699000" cy="15240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false" i="false" strike="noStrike" u="none" sz="1100">
                <a:solidFill>
                  <a:srgbClr val="C678DD"/>
                </a:solidFill>
                <a:latin typeface="JetBrains Mono"/>
                <a:ea typeface="JetBrains Mono"/>
                <a:cs typeface="JetBrains Mono"/>
                <a:sym typeface="JetBrains Mono"/>
              </a:rPr>
              <a:t>@app.route</a:t>
            </a:r>
            <a:r>
              <a:rPr lang="en-US" b="false" i="false" strike="noStrike" u="none" sz="1100">
                <a:solidFill>
                  <a:srgbClr val="ABB2BF"/>
                </a:solidFill>
                <a:latin typeface="JetBrains Mono"/>
                <a:ea typeface="JetBrains Mono"/>
                <a:cs typeface="JetBrains Mono"/>
                <a:sym typeface="JetBrains Mono"/>
              </a:rPr>
              <a:t>("/run", methods=[</a:t>
            </a:r>
            <a:r>
              <a:rPr lang="en-US" b="false" i="false" strike="noStrike" u="none" sz="1100">
                <a:solidFill>
                  <a:srgbClr val="98C379"/>
                </a:solidFill>
                <a:latin typeface="JetBrains Mono"/>
                <a:ea typeface="JetBrains Mono"/>
                <a:cs typeface="JetBrains Mono"/>
                <a:sym typeface="JetBrains Mono"/>
              </a:rPr>
              <a:t>"POST"</a:t>
            </a:r>
            <a:r>
              <a:rPr lang="en-US" b="false" i="false" strike="noStrike" u="none" sz="1100">
                <a:solidFill>
                  <a:srgbClr val="ABB2BF"/>
                </a:solidFill>
                <a:latin typeface="JetBrains Mono"/>
                <a:ea typeface="JetBrains Mono"/>
                <a:cs typeface="JetBrains Mono"/>
                <a:sym typeface="JetBrains Mono"/>
              </a:rPr>
              <a:t>])</a:t>
            </a:r>
            <a:r>
              <a:rPr lang="en-US" b="false" i="false" strike="noStrike" u="none" sz="1100">
                <a:solidFill>
                  <a:srgbClr val="1F2329"/>
                </a:solidFill>
                <a:latin typeface="JetBrains Mono"/>
                <a:ea typeface="JetBrains Mono"/>
                <a:cs typeface="JetBrains Mono"/>
                <a:sym typeface="JetBrains Mono"/>
              </a:rPr>
              <a:t/>
            </a:r>
            <a:endParaRPr lang="en-US" sz="1100"/>
          </a:p>
          <a:p>
            <a:pPr algn="l" indent="0">
              <a:lnSpc>
                <a:spcPct val="100000"/>
              </a:lnSpc>
            </a:pPr>
            <a:r>
              <a:rPr lang="en-US" b="false" i="false" strike="noStrike" u="none" sz="1100">
                <a:solidFill>
                  <a:srgbClr val="61AFEF"/>
                </a:solidFill>
                <a:latin typeface="JetBrains Mono"/>
                <a:ea typeface="JetBrains Mono"/>
                <a:cs typeface="JetBrains Mono"/>
                <a:sym typeface="JetBrains Mono"/>
              </a:rPr>
              <a:t>def</a:t>
            </a:r>
            <a:r>
              <a:rPr lang="en-US" b="false" i="false" strike="noStrike" u="none" sz="1100">
                <a:solidFill>
                  <a:srgbClr val="E5C07B"/>
                </a:solidFill>
                <a:latin typeface="JetBrains Mono"/>
                <a:ea typeface="JetBrains Mono"/>
                <a:cs typeface="JetBrains Mono"/>
                <a:sym typeface="JetBrains Mono"/>
              </a:rPr>
              <a:t>run_script</a:t>
            </a:r>
            <a:r>
              <a:rPr lang="en-US" b="false" i="false" strike="noStrike" u="none" sz="1100">
                <a:solidFill>
                  <a:srgbClr val="ABB2BF"/>
                </a:solidFill>
                <a:latin typeface="JetBrains Mono"/>
                <a:ea typeface="JetBrains Mono"/>
                <a:cs typeface="JetBrains Mono"/>
                <a:sym typeface="JetBrains Mono"/>
              </a:rPr>
              <a:t>():</a:t>
            </a:r>
            <a:r>
              <a:rPr lang="en-US" b="false" i="false" strike="noStrike" u="none" sz="1100">
                <a:solidFill>
                  <a:srgbClr val="1F2329"/>
                </a:solidFill>
                <a:latin typeface="JetBrains Mono"/>
                <a:ea typeface="JetBrains Mono"/>
                <a:cs typeface="JetBrains Mono"/>
                <a:sym typeface="JetBrains Mono"/>
              </a:rPr>
              <a:t/>
            </a:r>
          </a:p>
          <a:p>
            <a:pPr algn="l" indent="0" marL="190500">
              <a:lnSpc>
                <a:spcPct val="100000"/>
              </a:lnSpc>
            </a:pPr>
            <a:r>
              <a:rPr lang="en-US" b="false" i="false" strike="noStrike" u="none" sz="1100">
                <a:solidFill>
                  <a:srgbClr val="5C6370"/>
                </a:solidFill>
                <a:latin typeface="JetBrains Mono"/>
                <a:ea typeface="JetBrains Mono"/>
                <a:cs typeface="JetBrains Mono"/>
                <a:sym typeface="JetBrains Mono"/>
              </a:rPr>
              <a:t># 1. 解析AI发来的任务指令</a:t>
            </a:r>
            <a:r>
              <a:rPr lang="en-US" b="false" i="false" strike="noStrike" u="none" sz="1100">
                <a:solidFill>
                  <a:srgbClr val="1F2329"/>
                </a:solidFill>
                <a:latin typeface="JetBrains Mono"/>
                <a:ea typeface="JetBrains Mono"/>
                <a:cs typeface="JetBrains Mono"/>
                <a:sym typeface="JetBrains Mono"/>
              </a:rPr>
              <a:t/>
            </a:r>
          </a:p>
          <a:p>
            <a:pPr algn="l" indent="0" marL="190500">
              <a:lnSpc>
                <a:spcPct val="100000"/>
              </a:lnSpc>
            </a:pPr>
            <a:r>
              <a:rPr lang="en-US" b="false" i="false" strike="noStrike" u="none" sz="1100">
                <a:solidFill>
                  <a:srgbClr val="ABB2BF"/>
                </a:solidFill>
                <a:latin typeface="JetBrains Mono"/>
                <a:ea typeface="JetBrains Mono"/>
                <a:cs typeface="JetBrains Mono"/>
                <a:sym typeface="JetBrains Mono"/>
              </a:rPr>
              <a:t>task, args = request.json.get(</a:t>
            </a:r>
            <a:r>
              <a:rPr lang="en-US" b="false" i="false" strike="noStrike" u="none" sz="1100">
                <a:solidFill>
                  <a:srgbClr val="98C379"/>
                </a:solidFill>
                <a:latin typeface="JetBrains Mono"/>
                <a:ea typeface="JetBrains Mono"/>
                <a:cs typeface="JetBrains Mono"/>
                <a:sym typeface="JetBrains Mono"/>
              </a:rPr>
              <a:t>"task"</a:t>
            </a:r>
            <a:r>
              <a:rPr lang="en-US" b="false" i="false" strike="noStrike" u="none" sz="1100">
                <a:solidFill>
                  <a:srgbClr val="ABB2BF"/>
                </a:solidFill>
                <a:latin typeface="JetBrains Mono"/>
                <a:ea typeface="JetBrains Mono"/>
                <a:cs typeface="JetBrains Mono"/>
                <a:sym typeface="JetBrains Mono"/>
              </a:rPr>
              <a:t>), request.json.get(</a:t>
            </a:r>
            <a:r>
              <a:rPr lang="en-US" b="false" i="false" strike="noStrike" u="none" sz="1100">
                <a:solidFill>
                  <a:srgbClr val="98C379"/>
                </a:solidFill>
                <a:latin typeface="JetBrains Mono"/>
                <a:ea typeface="JetBrains Mono"/>
                <a:cs typeface="JetBrains Mono"/>
                <a:sym typeface="JetBrains Mono"/>
              </a:rPr>
              <a:t>"args"</a:t>
            </a:r>
            <a:r>
              <a:rPr lang="en-US" b="false" i="false" strike="noStrike" u="none" sz="1100">
                <a:solidFill>
                  <a:srgbClr val="ABB2BF"/>
                </a:solidFill>
                <a:latin typeface="JetBrains Mono"/>
                <a:ea typeface="JetBrains Mono"/>
                <a:cs typeface="JetBrains Mono"/>
                <a:sym typeface="JetBrains Mono"/>
              </a:rPr>
              <a:t>, [])</a:t>
            </a:r>
            <a:r>
              <a:rPr lang="en-US" b="false" i="false" strike="noStrike" u="none" sz="1100">
                <a:solidFill>
                  <a:srgbClr val="1F2329"/>
                </a:solidFill>
                <a:latin typeface="JetBrains Mono"/>
                <a:ea typeface="JetBrains Mono"/>
                <a:cs typeface="JetBrains Mono"/>
                <a:sym typeface="JetBrains Mono"/>
              </a:rPr>
              <a:t/>
            </a:r>
          </a:p>
          <a:p>
            <a:pPr algn="l" indent="0" marL="190500">
              <a:lnSpc>
                <a:spcPct val="100000"/>
              </a:lnSpc>
            </a:pPr>
            <a:r>
              <a:rPr lang="en-US" b="false" i="false" strike="noStrike" u="none" sz="1100">
                <a:solidFill>
                  <a:srgbClr val="5C6370"/>
                </a:solidFill>
                <a:latin typeface="JetBrains Mono"/>
                <a:ea typeface="JetBrains Mono"/>
                <a:cs typeface="JetBrains Mono"/>
                <a:sym typeface="JetBrains Mono"/>
              </a:rPr>
              <a:t># 2. 执行脚本并返回结果给AI</a:t>
            </a:r>
            <a:r>
              <a:rPr lang="en-US" b="false" i="false" strike="noStrike" u="none" sz="1100">
                <a:solidFill>
                  <a:srgbClr val="1F2329"/>
                </a:solidFill>
                <a:latin typeface="JetBrains Mono"/>
                <a:ea typeface="JetBrains Mono"/>
                <a:cs typeface="JetBrains Mono"/>
                <a:sym typeface="JetBrains Mono"/>
              </a:rPr>
              <a:t/>
            </a:r>
          </a:p>
          <a:p>
            <a:pPr algn="l" indent="0" marL="190500">
              <a:lnSpc>
                <a:spcPct val="100000"/>
              </a:lnSpc>
            </a:pPr>
            <a:r>
              <a:rPr lang="en-US" b="false" i="false" strike="noStrike" u="none" sz="1100">
                <a:solidFill>
                  <a:srgbClr val="61AFEF"/>
                </a:solidFill>
                <a:latin typeface="JetBrains Mono"/>
                <a:ea typeface="JetBrains Mono"/>
                <a:cs typeface="JetBrains Mono"/>
                <a:sym typeface="JetBrains Mono"/>
              </a:rPr>
              <a:t>return</a:t>
            </a:r>
            <a:r>
              <a:rPr lang="en-US" b="false" i="false" strike="noStrike" u="none" sz="1100">
                <a:solidFill>
                  <a:srgbClr val="ABB2BF"/>
                </a:solidFill>
                <a:latin typeface="JetBrains Mono"/>
                <a:ea typeface="JetBrains Mono"/>
                <a:cs typeface="JetBrains Mono"/>
                <a:sym typeface="JetBrains Mono"/>
              </a:rPr>
              <a:t>jsonify({</a:t>
            </a:r>
            <a:r>
              <a:rPr lang="en-US" b="false" i="false" strike="noStrike" u="none" sz="1100">
                <a:solidFill>
                  <a:srgbClr val="98C379"/>
                </a:solidFill>
                <a:latin typeface="JetBrains Mono"/>
                <a:ea typeface="JetBrains Mono"/>
                <a:cs typeface="JetBrains Mono"/>
                <a:sym typeface="JetBrains Mono"/>
              </a:rPr>
              <a:t>"status"</a:t>
            </a:r>
            <a:r>
              <a:rPr lang="en-US" b="false" i="false" strike="noStrike" u="none" sz="1100">
                <a:solidFill>
                  <a:srgbClr val="ABB2BF"/>
                </a:solidFill>
                <a:latin typeface="JetBrains Mono"/>
                <a:ea typeface="JetBrains Mono"/>
                <a:cs typeface="JetBrains Mono"/>
                <a:sym typeface="JetBrains Mono"/>
              </a:rPr>
              <a:t>: ok,</a:t>
            </a:r>
            <a:r>
              <a:rPr lang="en-US" b="false" i="false" strike="noStrike" u="none" sz="1100">
                <a:solidFill>
                  <a:srgbClr val="98C379"/>
                </a:solidFill>
                <a:latin typeface="JetBrains Mono"/>
                <a:ea typeface="JetBrains Mono"/>
                <a:cs typeface="JetBrains Mono"/>
                <a:sym typeface="JetBrains Mono"/>
              </a:rPr>
              <a:t>"output"</a:t>
            </a:r>
            <a:r>
              <a:rPr lang="en-US" b="false" i="false" strike="noStrike" u="none" sz="1100">
                <a:solidFill>
                  <a:srgbClr val="ABB2BF"/>
                </a:solidFill>
                <a:latin typeface="JetBrains Mono"/>
                <a:ea typeface="JetBrains Mono"/>
                <a:cs typeface="JetBrains Mono"/>
                <a:sym typeface="JetBrains Mono"/>
              </a:rPr>
              <a:t>: execute_script(task, args)})</a:t>
            </a:r>
          </a:p>
        </p:txBody>
      </p:sp>
      <p:sp>
        <p:nvSpPr>
          <p:cNvPr name="AutoShape 11" id="11"/>
          <p:cNvSpPr/>
          <p:nvPr/>
        </p:nvSpPr>
        <p:spPr>
          <a:xfrm rot="0" flipH="false" flipV="false">
            <a:off x="6350000" y="2667000"/>
            <a:ext cx="5080000" cy="3683000"/>
          </a:xfrm>
          <a:prstGeom prst="roundRect">
            <a:avLst>
              <a:gd name="adj" fmla="val 4137"/>
            </a:avLst>
          </a:prstGeom>
          <a:solidFill>
            <a:srgbClr val="171C26">
              <a:alpha val="92000"/>
            </a:srgbClr>
          </a:solidFill>
          <a:ln w="12700" cmpd="sng" cap="flat">
            <a:solidFill>
              <a:srgbClr val="34D399">
                <a:alpha val="30000"/>
              </a:srgbClr>
            </a:solidFill>
            <a:prstDash val="solid"/>
            <a:round/>
          </a:ln>
        </p:spPr>
        <p:txBody>
          <a:bodyPr anchor="ctr" rtlCol="false" vert="horz" wrap="square" lIns="63500" rIns="63500" tIns="63500" bIns="63500"/>
          <a:lstStyle/>
          <a:p>
            <a:pPr algn="ctr">
              <a:defRPr/>
            </a:pPr>
            <a:endParaRPr/>
          </a:p>
        </p:txBody>
      </p:sp>
      <p:pic>
        <p:nvPicPr>
          <p:cNvPr name="Picture 12" id="12"/>
          <p:cNvPicPr>
            <a:picLocks noChangeAspect="true"/>
          </p:cNvPicPr>
          <p:nvPr/>
        </p:nvPicPr>
        <p:blipFill>
          <a:blip r:embed="rId3"/>
          <a:srcRect l="0" r="0" t="18390" b="18390"/>
          <a:stretch>
            <a:fillRect/>
          </a:stretch>
        </p:blipFill>
        <p:spPr>
          <a:xfrm rot="0" flipH="false" flipV="false">
            <a:off x="7747000" y="2921000"/>
            <a:ext cx="2286000" cy="762000"/>
          </a:xfrm>
          <a:prstGeom prst="rect">
            <a:avLst/>
          </a:prstGeom>
          <a:noFill/>
          <a:ln w="25400" cmpd="sng" cap="flat">
            <a:noFill/>
            <a:prstDash val="solid"/>
            <a:round/>
          </a:ln>
        </p:spPr>
      </p:pic>
      <p:sp>
        <p:nvSpPr>
          <p:cNvPr name="AutoShape 13" id="13"/>
          <p:cNvSpPr/>
          <p:nvPr/>
        </p:nvSpPr>
        <p:spPr>
          <a:xfrm rot="0" flipH="false" flipV="false">
            <a:off x="6540500" y="4064000"/>
            <a:ext cx="1524000" cy="1905000"/>
          </a:xfrm>
          <a:prstGeom prst="roundRect">
            <a:avLst>
              <a:gd name="adj" fmla="val 6666"/>
            </a:avLst>
          </a:prstGeom>
          <a:solidFill>
            <a:srgbClr val="1F2937">
              <a:alpha val="100000"/>
            </a:srgbClr>
          </a:solidFill>
          <a:ln w="12700" cmpd="sng" cap="flat">
            <a:solidFill>
              <a:srgbClr val="374151">
                <a:alpha val="10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6985000" y="4254500"/>
            <a:ext cx="609600" cy="609600"/>
          </a:xfrm>
          <a:prstGeom prst="rect">
            <a:avLst/>
          </a:prstGeom>
        </p:spPr>
      </p:pic>
      <p:sp>
        <p:nvSpPr>
          <p:cNvPr name="AutoShape 15" id="15"/>
          <p:cNvSpPr/>
          <p:nvPr/>
        </p:nvSpPr>
        <p:spPr>
          <a:xfrm rot="0" flipH="false" flipV="false">
            <a:off x="6604000" y="5080000"/>
            <a:ext cx="1397000" cy="762000"/>
          </a:xfrm>
          <a:prstGeom prst="rect">
            <a:avLst/>
          </a:prstGeom>
          <a:noFill/>
          <a:ln w="12700" cmpd="sng" cap="flat">
            <a:noFill/>
            <a:prstDash val="solid"/>
            <a:round/>
          </a:ln>
        </p:spPr>
        <p:txBody>
          <a:bodyPr anchor="ctr" rtlCol="false" anchorCtr="false" vert="horz" wrap="square" lIns="0" rIns="0" tIns="0" bIns="0"/>
          <a:lstStyle/>
          <a:p>
            <a:pPr algn="ctr" indent="0">
              <a:lnSpc>
                <a:spcPct val="125000"/>
              </a:lnSpc>
              <a:defRPr/>
            </a:pPr>
            <a:r>
              <a:rPr lang="en-US" b="true" i="false" strike="noStrike" u="none" sz="1400">
                <a:solidFill>
                  <a:srgbClr val="F3F4F6"/>
                </a:solidFill>
                <a:latin typeface="Noto Sans SC"/>
                <a:ea typeface="Noto Sans SC"/>
                <a:cs typeface="Noto Sans SC"/>
                <a:sym typeface="Noto Sans SC"/>
              </a:rPr>
              <a:t>任务调度</a:t>
            </a:r>
            <a:r>
              <a:rPr lang="en-US" b="false" i="false" strike="noStrike" u="none" sz="1600">
                <a:solidFill>
                  <a:srgbClr val="1F2329"/>
                </a:solidFill>
                <a:latin typeface="Noto Sans SC"/>
                <a:ea typeface="Noto Sans SC"/>
                <a:cs typeface="Noto Sans SC"/>
                <a:sym typeface="Noto Sans SC"/>
              </a:rPr>
              <a:t/>
            </a:r>
            <a:endParaRPr lang="en-US" sz="1100"/>
          </a:p>
          <a:p>
            <a:pPr algn="ctr" indent="0">
              <a:lnSpc>
                <a:spcPct val="125000"/>
              </a:lnSpc>
            </a:pPr>
            <a:r>
              <a:rPr lang="en-US" b="false" i="false" strike="noStrike" u="none" sz="1100">
                <a:solidFill>
                  <a:srgbClr val="9CA3AF"/>
                </a:solidFill>
                <a:latin typeface="Noto Sans SC"/>
                <a:ea typeface="Noto Sans SC"/>
                <a:cs typeface="Noto Sans SC"/>
                <a:sym typeface="Noto Sans SC"/>
              </a:rPr>
              <a:t>将分散的本地脚本统一管理、按需调度，避免碎片化。</a:t>
            </a:r>
          </a:p>
        </p:txBody>
      </p:sp>
      <p:sp>
        <p:nvSpPr>
          <p:cNvPr name="AutoShape 16" id="16"/>
          <p:cNvSpPr/>
          <p:nvPr/>
        </p:nvSpPr>
        <p:spPr>
          <a:xfrm rot="0" flipH="false" flipV="false">
            <a:off x="8128000" y="4064000"/>
            <a:ext cx="1524000" cy="1905000"/>
          </a:xfrm>
          <a:prstGeom prst="roundRect">
            <a:avLst>
              <a:gd name="adj" fmla="val 6666"/>
            </a:avLst>
          </a:prstGeom>
          <a:solidFill>
            <a:srgbClr val="1F2937">
              <a:alpha val="100000"/>
            </a:srgbClr>
          </a:solidFill>
          <a:ln w="12700" cmpd="sng" cap="flat">
            <a:solidFill>
              <a:srgbClr val="374151">
                <a:alpha val="10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8572500" y="4254500"/>
            <a:ext cx="609600" cy="609600"/>
          </a:xfrm>
          <a:prstGeom prst="rect">
            <a:avLst/>
          </a:prstGeom>
        </p:spPr>
      </p:pic>
      <p:sp>
        <p:nvSpPr>
          <p:cNvPr name="AutoShape 18" id="18"/>
          <p:cNvSpPr/>
          <p:nvPr/>
        </p:nvSpPr>
        <p:spPr>
          <a:xfrm rot="0" flipH="false" flipV="false">
            <a:off x="8191500" y="5080000"/>
            <a:ext cx="1397000" cy="762000"/>
          </a:xfrm>
          <a:prstGeom prst="rect">
            <a:avLst/>
          </a:prstGeom>
          <a:noFill/>
          <a:ln w="12700" cmpd="sng" cap="flat">
            <a:noFill/>
            <a:prstDash val="solid"/>
            <a:round/>
          </a:ln>
        </p:spPr>
        <p:txBody>
          <a:bodyPr anchor="ctr" rtlCol="false" anchorCtr="false" vert="horz" wrap="square" lIns="0" rIns="0" tIns="0" bIns="0"/>
          <a:lstStyle/>
          <a:p>
            <a:pPr algn="ctr" indent="0">
              <a:lnSpc>
                <a:spcPct val="125000"/>
              </a:lnSpc>
              <a:defRPr/>
            </a:pPr>
            <a:r>
              <a:rPr lang="en-US" b="true" i="false" strike="noStrike" u="none" sz="1400">
                <a:solidFill>
                  <a:srgbClr val="F3F4F6"/>
                </a:solidFill>
                <a:latin typeface="Noto Sans SC"/>
                <a:ea typeface="Noto Sans SC"/>
                <a:cs typeface="Noto Sans SC"/>
                <a:sym typeface="Noto Sans SC"/>
              </a:rPr>
              <a:t>能力封装</a:t>
            </a:r>
            <a:r>
              <a:rPr lang="en-US" b="false" i="false" strike="noStrike" u="none" sz="1600">
                <a:solidFill>
                  <a:srgbClr val="1F2329"/>
                </a:solidFill>
                <a:latin typeface="Noto Sans SC"/>
                <a:ea typeface="Noto Sans SC"/>
                <a:cs typeface="Noto Sans SC"/>
                <a:sym typeface="Noto Sans SC"/>
              </a:rPr>
              <a:t/>
            </a:r>
            <a:endParaRPr lang="en-US" sz="1100"/>
          </a:p>
          <a:p>
            <a:pPr algn="ctr" indent="0">
              <a:lnSpc>
                <a:spcPct val="125000"/>
              </a:lnSpc>
            </a:pPr>
            <a:r>
              <a:rPr lang="en-US" b="false" i="false" strike="noStrike" u="none" sz="1100">
                <a:solidFill>
                  <a:srgbClr val="9CA3AF"/>
                </a:solidFill>
                <a:latin typeface="Noto Sans SC"/>
                <a:ea typeface="Noto Sans SC"/>
                <a:cs typeface="Noto Sans SC"/>
                <a:sym typeface="Noto Sans SC"/>
              </a:rPr>
              <a:t>将本地计算、IO等能力标准化为API接口，易于AI调用。</a:t>
            </a:r>
          </a:p>
        </p:txBody>
      </p:sp>
      <p:sp>
        <p:nvSpPr>
          <p:cNvPr name="AutoShape 19" id="19"/>
          <p:cNvSpPr/>
          <p:nvPr/>
        </p:nvSpPr>
        <p:spPr>
          <a:xfrm rot="0" flipH="false" flipV="false">
            <a:off x="9715500" y="4064000"/>
            <a:ext cx="1524000" cy="1905000"/>
          </a:xfrm>
          <a:prstGeom prst="roundRect">
            <a:avLst>
              <a:gd name="adj" fmla="val 6666"/>
            </a:avLst>
          </a:prstGeom>
          <a:solidFill>
            <a:srgbClr val="1F2937">
              <a:alpha val="100000"/>
            </a:srgbClr>
          </a:solidFill>
          <a:ln w="12700" cmpd="sng" cap="flat">
            <a:solidFill>
              <a:srgbClr val="374151">
                <a:alpha val="100000"/>
              </a:srgbClr>
            </a:solidFill>
            <a:prstDash val="solid"/>
            <a:round/>
          </a:ln>
        </p:spPr>
        <p:txBody>
          <a:bodyPr anchor="ctr" rtlCol="false" vert="horz" wrap="square" lIns="63500" rIns="63500" tIns="63500" bIns="63500"/>
          <a:lstStyle/>
          <a:p>
            <a:pPr algn="ctr">
              <a:defRPr/>
            </a:pPr>
            <a:endParaRPr/>
          </a:p>
        </p:txBody>
      </p:sp>
      <p:pic>
        <p:nvPicPr>
          <p:cNvPr name="Picture 20" id="20"/>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10160000" y="4254500"/>
            <a:ext cx="609600" cy="609600"/>
          </a:xfrm>
          <a:prstGeom prst="rect">
            <a:avLst/>
          </a:prstGeom>
        </p:spPr>
      </p:pic>
      <p:sp>
        <p:nvSpPr>
          <p:cNvPr name="AutoShape 21" id="21"/>
          <p:cNvSpPr/>
          <p:nvPr/>
        </p:nvSpPr>
        <p:spPr>
          <a:xfrm rot="0" flipH="false" flipV="false">
            <a:off x="9779000" y="5080000"/>
            <a:ext cx="1397000" cy="762000"/>
          </a:xfrm>
          <a:prstGeom prst="rect">
            <a:avLst/>
          </a:prstGeom>
          <a:noFill/>
          <a:ln w="12700" cmpd="sng" cap="flat">
            <a:noFill/>
            <a:prstDash val="solid"/>
            <a:round/>
          </a:ln>
        </p:spPr>
        <p:txBody>
          <a:bodyPr anchor="ctr" rtlCol="false" anchorCtr="false" vert="horz" wrap="square" lIns="0" rIns="0" tIns="0" bIns="0"/>
          <a:lstStyle/>
          <a:p>
            <a:pPr algn="ctr" indent="0">
              <a:lnSpc>
                <a:spcPct val="125000"/>
              </a:lnSpc>
              <a:defRPr/>
            </a:pPr>
            <a:r>
              <a:rPr lang="en-US" b="true" i="false" strike="noStrike" u="none" sz="1400">
                <a:solidFill>
                  <a:srgbClr val="F3F4F6"/>
                </a:solidFill>
                <a:latin typeface="Noto Sans SC"/>
                <a:ea typeface="Noto Sans SC"/>
                <a:cs typeface="Noto Sans SC"/>
                <a:sym typeface="Noto Sans SC"/>
              </a:rPr>
              <a:t>流程闭环</a:t>
            </a:r>
            <a:r>
              <a:rPr lang="en-US" b="false" i="false" strike="noStrike" u="none" sz="1600">
                <a:solidFill>
                  <a:srgbClr val="1F2329"/>
                </a:solidFill>
                <a:latin typeface="Noto Sans SC"/>
                <a:ea typeface="Noto Sans SC"/>
                <a:cs typeface="Noto Sans SC"/>
                <a:sym typeface="Noto Sans SC"/>
              </a:rPr>
              <a:t/>
            </a:r>
            <a:endParaRPr lang="en-US" sz="1100"/>
          </a:p>
          <a:p>
            <a:pPr algn="ctr" indent="0">
              <a:lnSpc>
                <a:spcPct val="125000"/>
              </a:lnSpc>
            </a:pPr>
            <a:r>
              <a:rPr lang="en-US" b="false" i="false" strike="noStrike" u="none" sz="1100">
                <a:solidFill>
                  <a:srgbClr val="9CA3AF"/>
                </a:solidFill>
                <a:latin typeface="Noto Sans SC"/>
                <a:ea typeface="Noto Sans SC"/>
                <a:cs typeface="Noto Sans SC"/>
                <a:sym typeface="Noto Sans SC"/>
              </a:rPr>
              <a:t>实现“AI决策 ➔ 脚本执行 ➔ 结果反馈 ➔ AI分析”的全自动化。</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8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5715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10.3.3 接入自动部署/打包工具链</a:t>
            </a:r>
            <a:endParaRPr lang="en-US" sz="1100"/>
          </a:p>
        </p:txBody>
      </p:sp>
      <p:sp>
        <p:nvSpPr>
          <p:cNvPr name="AutoShape 4" id="4"/>
          <p:cNvSpPr/>
          <p:nvPr/>
        </p:nvSpPr>
        <p:spPr>
          <a:xfrm rot="0" flipH="false" flipV="false">
            <a:off x="762000" y="1460500"/>
            <a:ext cx="10668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600">
                <a:solidFill>
                  <a:srgbClr val="D1D5DB"/>
                </a:solidFill>
                <a:latin typeface="Noto Sans SC"/>
                <a:ea typeface="Noto Sans SC"/>
                <a:cs typeface="Noto Sans SC"/>
                <a:sym typeface="Noto Sans SC"/>
              </a:rPr>
              <a:t>集成自动部署与打包工具链是保障开发效率和版本一致性的核心机制。</a:t>
            </a:r>
            <a:endParaRPr lang="en-US" sz="1100"/>
          </a:p>
        </p:txBody>
      </p:sp>
      <p:sp>
        <p:nvSpPr>
          <p:cNvPr name="AutoShape 5" id="5"/>
          <p:cNvSpPr/>
          <p:nvPr/>
        </p:nvSpPr>
        <p:spPr>
          <a:xfrm rot="0" flipH="false" flipV="false">
            <a:off x="762000" y="2286000"/>
            <a:ext cx="3302000" cy="3937000"/>
          </a:xfrm>
          <a:prstGeom prst="roundRect">
            <a:avLst>
              <a:gd name="adj" fmla="val 4615"/>
            </a:avLst>
          </a:prstGeom>
          <a:solidFill>
            <a:srgbClr val="1F2937">
              <a:alpha val="95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srcRect l="0" r="0" t="17220" b="17220"/>
          <a:stretch>
            <a:fillRect/>
          </a:stretch>
        </p:blipFill>
        <p:spPr>
          <a:xfrm rot="0" flipH="false" flipV="false">
            <a:off x="1587500" y="2476500"/>
            <a:ext cx="1651000" cy="571500"/>
          </a:xfrm>
          <a:prstGeom prst="rect">
            <a:avLst/>
          </a:prstGeom>
          <a:noFill/>
          <a:ln w="25400" cmpd="sng" cap="flat">
            <a:noFill/>
            <a:prstDash val="solid"/>
            <a:round/>
          </a:ln>
        </p:spPr>
      </p:pic>
      <p:sp>
        <p:nvSpPr>
          <p:cNvPr name="AutoShape 7" id="7"/>
          <p:cNvSpPr/>
          <p:nvPr/>
        </p:nvSpPr>
        <p:spPr>
          <a:xfrm rot="0" flipH="false" flipV="false">
            <a:off x="952500" y="3238500"/>
            <a:ext cx="2921000" cy="381000"/>
          </a:xfrm>
          <a:prstGeom prst="rect">
            <a:avLst/>
          </a:prstGeom>
          <a:noFill/>
          <a:ln w="12700" cmpd="sng" cap="flat">
            <a:noFill/>
            <a:prstDash val="solid"/>
            <a:round/>
          </a:ln>
        </p:spPr>
        <p:txBody>
          <a:bodyPr anchor="ctr" rtlCol="false" anchorCtr="false" vert="horz" wrap="square" lIns="0" rIns="0" tIns="0" bIns="0"/>
          <a:lstStyle/>
          <a:p>
            <a:pPr algn="ctr" indent="0">
              <a:lnSpc>
                <a:spcPct val="125000"/>
              </a:lnSpc>
              <a:defRPr/>
            </a:pPr>
            <a:r>
              <a:rPr lang="en-US" b="true" i="false" strike="noStrike" u="none" sz="1800">
                <a:solidFill>
                  <a:srgbClr val="34D399"/>
                </a:solidFill>
                <a:latin typeface="Noto Sans SC"/>
                <a:ea typeface="Noto Sans SC"/>
                <a:cs typeface="Noto Sans SC"/>
                <a:sym typeface="Noto Sans SC"/>
              </a:rPr>
              <a:t>Python 项目核心配置</a:t>
            </a:r>
            <a:endParaRPr lang="en-US" sz="1100"/>
          </a:p>
        </p:txBody>
      </p:sp>
      <p:sp>
        <p:nvSpPr>
          <p:cNvPr name="AutoShape 8" id="8"/>
          <p:cNvSpPr/>
          <p:nvPr/>
        </p:nvSpPr>
        <p:spPr>
          <a:xfrm rot="0" flipH="false" flipV="false">
            <a:off x="952500" y="3937000"/>
            <a:ext cx="2921000" cy="203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300">
                <a:solidFill>
                  <a:srgbClr val="FFFFFF"/>
                </a:solidFill>
                <a:latin typeface="Noto Sans SC"/>
                <a:ea typeface="Noto Sans SC"/>
                <a:cs typeface="Noto Sans SC"/>
                <a:sym typeface="Noto Sans SC"/>
              </a:rPr>
              <a:t>🔧</a:t>
            </a:r>
            <a:r>
              <a:rPr lang="en-US" b="true" i="false" strike="noStrike" u="none" sz="1300">
                <a:solidFill>
                  <a:srgbClr val="FFFFFF"/>
                </a:solidFill>
                <a:latin typeface="Noto Sans SC"/>
                <a:ea typeface="Noto Sans SC"/>
                <a:cs typeface="Noto Sans SC"/>
                <a:sym typeface="Noto Sans SC"/>
              </a:rPr>
              <a:t>setup.py</a:t>
            </a:r>
            <a:r>
              <a:rPr lang="en-US" b="false" i="false" strike="noStrike" u="none" sz="1300">
                <a:solidFill>
                  <a:srgbClr val="FFFFFF"/>
                </a:solidFill>
                <a:latin typeface="Noto Sans SC"/>
                <a:ea typeface="Noto Sans SC"/>
                <a:cs typeface="Noto Sans SC"/>
                <a:sym typeface="Noto Sans SC"/>
              </a:rPr>
              <a:t>: 定义包元信息与依赖关系</a:t>
            </a:r>
            <a:r>
              <a:rPr lang="en-US" b="false" i="false" strike="noStrike" u="none" sz="1300">
                <a:solidFill>
                  <a:srgbClr val="FFFFFF"/>
                </a:solidFill>
                <a:latin typeface="Noto Sans SC"/>
                <a:ea typeface="Noto Sans SC"/>
                <a:cs typeface="Noto Sans SC"/>
                <a:sym typeface="Noto Sans SC"/>
              </a:rPr>
              <a:t/>
            </a:r>
            <a:endParaRPr lang="en-US" sz="1100"/>
          </a:p>
          <a:p>
            <a:pPr algn="l" indent="0">
              <a:lnSpc>
                <a:spcPct val="125000"/>
              </a:lnSpc>
            </a:pPr>
            <a:r>
              <a:rPr lang="en-US" b="false" i="false" strike="noStrike" u="none" sz="1300">
                <a:solidFill>
                  <a:srgbClr val="FFFFFF"/>
                </a:solidFill>
                <a:latin typeface="Noto Sans SC"/>
                <a:ea typeface="Noto Sans SC"/>
                <a:cs typeface="Noto Sans SC"/>
                <a:sym typeface="Noto Sans SC"/>
              </a:rPr>
              <a:t>⚙️</a:t>
            </a:r>
            <a:r>
              <a:rPr lang="en-US" b="true" i="false" strike="noStrike" u="none" sz="1300">
                <a:solidFill>
                  <a:srgbClr val="FFFFFF"/>
                </a:solidFill>
                <a:latin typeface="Noto Sans SC"/>
                <a:ea typeface="Noto Sans SC"/>
                <a:cs typeface="Noto Sans SC"/>
                <a:sym typeface="Noto Sans SC"/>
              </a:rPr>
              <a:t>pyproject.toml</a:t>
            </a:r>
            <a:r>
              <a:rPr lang="en-US" b="false" i="false" strike="noStrike" u="none" sz="1300">
                <a:solidFill>
                  <a:srgbClr val="FFFFFF"/>
                </a:solidFill>
                <a:latin typeface="Noto Sans SC"/>
                <a:ea typeface="Noto Sans SC"/>
                <a:cs typeface="Noto Sans SC"/>
                <a:sym typeface="Noto Sans SC"/>
              </a:rPr>
              <a:t>: 标准化配置构建系统</a:t>
            </a:r>
            <a:r>
              <a:rPr lang="en-US" b="false" i="false" strike="noStrike" u="none" sz="1300">
                <a:solidFill>
                  <a:srgbClr val="FFFFFF"/>
                </a:solidFill>
                <a:latin typeface="Noto Sans SC"/>
                <a:ea typeface="Noto Sans SC"/>
                <a:cs typeface="Noto Sans SC"/>
                <a:sym typeface="Noto Sans SC"/>
              </a:rPr>
              <a:t/>
            </a:r>
          </a:p>
          <a:p>
            <a:pPr algn="l" indent="0">
              <a:lnSpc>
                <a:spcPct val="125000"/>
              </a:lnSpc>
            </a:pPr>
            <a:r>
              <a:rPr lang="en-US" b="false" i="false" strike="noStrike" u="none" sz="1300">
                <a:solidFill>
                  <a:srgbClr val="FFFFFF"/>
                </a:solidFill>
                <a:latin typeface="Noto Sans SC"/>
                <a:ea typeface="Noto Sans SC"/>
                <a:cs typeface="Noto Sans SC"/>
                <a:sym typeface="Noto Sans SC"/>
              </a:rPr>
              <a:t>🚀</a:t>
            </a:r>
            <a:r>
              <a:rPr lang="en-US" b="true" i="false" strike="noStrike" u="none" sz="1300">
                <a:solidFill>
                  <a:srgbClr val="FFFFFF"/>
                </a:solidFill>
                <a:latin typeface="Noto Sans SC"/>
                <a:ea typeface="Noto Sans SC"/>
                <a:cs typeface="Noto Sans SC"/>
                <a:sym typeface="Noto Sans SC"/>
              </a:rPr>
              <a:t>GitHub Workflows</a:t>
            </a:r>
            <a:r>
              <a:rPr lang="en-US" b="false" i="false" strike="noStrike" u="none" sz="1300">
                <a:solidFill>
                  <a:srgbClr val="FFFFFF"/>
                </a:solidFill>
                <a:latin typeface="Noto Sans SC"/>
                <a:ea typeface="Noto Sans SC"/>
                <a:cs typeface="Noto Sans SC"/>
                <a:sym typeface="Noto Sans SC"/>
              </a:rPr>
              <a:t>: 配置自动化CI/CD流程</a:t>
            </a:r>
          </a:p>
        </p:txBody>
      </p:sp>
      <p:sp>
        <p:nvSpPr>
          <p:cNvPr name="AutoShape 9" id="9"/>
          <p:cNvSpPr/>
          <p:nvPr/>
        </p:nvSpPr>
        <p:spPr>
          <a:xfrm rot="0" flipH="false" flipV="false">
            <a:off x="4445000" y="2286000"/>
            <a:ext cx="3302000" cy="3937000"/>
          </a:xfrm>
          <a:prstGeom prst="roundRect">
            <a:avLst>
              <a:gd name="adj" fmla="val 4615"/>
            </a:avLst>
          </a:prstGeom>
          <a:solidFill>
            <a:srgbClr val="111827">
              <a:alpha val="95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4"/>
          <a:srcRect l="0" r="0" t="11538" b="11538"/>
          <a:stretch>
            <a:fillRect/>
          </a:stretch>
        </p:blipFill>
        <p:spPr>
          <a:xfrm rot="0" flipH="false" flipV="false">
            <a:off x="5270500" y="2476500"/>
            <a:ext cx="1651000" cy="571500"/>
          </a:xfrm>
          <a:prstGeom prst="rect">
            <a:avLst/>
          </a:prstGeom>
          <a:noFill/>
          <a:ln w="25400" cmpd="sng" cap="flat">
            <a:noFill/>
            <a:prstDash val="solid"/>
            <a:round/>
          </a:ln>
        </p:spPr>
      </p:pic>
      <p:sp>
        <p:nvSpPr>
          <p:cNvPr name="AutoShape 11" id="11"/>
          <p:cNvSpPr/>
          <p:nvPr/>
        </p:nvSpPr>
        <p:spPr>
          <a:xfrm rot="0" flipH="false" flipV="false">
            <a:off x="4635500" y="3238500"/>
            <a:ext cx="2921000" cy="381000"/>
          </a:xfrm>
          <a:prstGeom prst="rect">
            <a:avLst/>
          </a:prstGeom>
          <a:noFill/>
          <a:ln w="12700" cmpd="sng" cap="flat">
            <a:noFill/>
            <a:prstDash val="solid"/>
            <a:round/>
          </a:ln>
        </p:spPr>
        <p:txBody>
          <a:bodyPr anchor="ctr" rtlCol="false" anchorCtr="false" vert="horz" wrap="square" lIns="0" rIns="0" tIns="0" bIns="0"/>
          <a:lstStyle/>
          <a:p>
            <a:pPr algn="ctr" indent="0">
              <a:lnSpc>
                <a:spcPct val="125000"/>
              </a:lnSpc>
              <a:defRPr/>
            </a:pPr>
            <a:r>
              <a:rPr lang="en-US" b="true" i="false" strike="noStrike" u="none" sz="1800">
                <a:solidFill>
                  <a:srgbClr val="34D399"/>
                </a:solidFill>
                <a:latin typeface="Noto Sans SC"/>
                <a:ea typeface="Noto Sans SC"/>
                <a:cs typeface="Noto Sans SC"/>
                <a:sym typeface="Noto Sans SC"/>
              </a:rPr>
              <a:t>一键部署脚本 (deploy.sh)</a:t>
            </a:r>
            <a:endParaRPr lang="en-US" sz="1100"/>
          </a:p>
        </p:txBody>
      </p:sp>
      <p:sp>
        <p:nvSpPr>
          <p:cNvPr name="AutoShape 12" id="12"/>
          <p:cNvSpPr/>
          <p:nvPr/>
        </p:nvSpPr>
        <p:spPr>
          <a:xfrm rot="0" flipH="false" flipV="false">
            <a:off x="4635500" y="3937000"/>
            <a:ext cx="2921000" cy="1778000"/>
          </a:xfrm>
          <a:prstGeom prst="roundRect">
            <a:avLst>
              <a:gd name="adj" fmla="val 5714"/>
            </a:avLst>
          </a:prstGeom>
          <a:solidFill>
            <a:srgbClr val="111827">
              <a:alpha val="100000"/>
            </a:srgbClr>
          </a:solidFill>
          <a:ln w="12700" cmpd="sng" cap="flat">
            <a:solidFill>
              <a:srgbClr val="4B5563">
                <a:alpha val="10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4762500" y="4127500"/>
            <a:ext cx="2667000" cy="1397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100">
                <a:solidFill>
                  <a:srgbClr val="D1D5DB"/>
                </a:solidFill>
                <a:latin typeface="Source Code Pro"/>
                <a:ea typeface="Source Code Pro"/>
                <a:cs typeface="Source Code Pro"/>
                <a:sym typeface="Source Code Pro"/>
              </a:rPr>
              <a:t>rm -rf build dist *.egg-info</a:t>
            </a:r>
            <a:r>
              <a:rPr lang="en-US" b="false" i="false" strike="noStrike" u="none" sz="1100">
                <a:solidFill>
                  <a:srgbClr val="D1D5DB"/>
                </a:solidFill>
                <a:latin typeface="Source Code Pro"/>
                <a:ea typeface="Source Code Pro"/>
                <a:cs typeface="Source Code Pro"/>
                <a:sym typeface="Source Code Pro"/>
              </a:rPr>
              <a:t/>
            </a:r>
            <a:br>
              <a:rPr lang="en-US" b="false" i="false" strike="noStrike" u="none" sz="1100">
                <a:solidFill>
                  <a:srgbClr val="D1D5DB"/>
                </a:solidFill>
                <a:latin typeface="Source Code Pro"/>
                <a:ea typeface="Source Code Pro"/>
                <a:cs typeface="Source Code Pro"/>
                <a:sym typeface="Source Code Pro"/>
              </a:rPr>
            </a:br>
            <a:r>
              <a:rPr lang="en-US" b="false" i="false" strike="noStrike" u="none" sz="1100">
                <a:solidFill>
                  <a:srgbClr val="D1D5DB"/>
                </a:solidFill>
                <a:latin typeface="Source Code Pro"/>
                <a:ea typeface="Source Code Pro"/>
                <a:cs typeface="Source Code Pro"/>
                <a:sym typeface="Source Code Pro"/>
              </a:rPr>
              <a:t>python3 -m build</a:t>
            </a:r>
            <a:r>
              <a:rPr lang="en-US" b="false" i="false" strike="noStrike" u="none" sz="1100">
                <a:solidFill>
                  <a:srgbClr val="D1D5DB"/>
                </a:solidFill>
                <a:latin typeface="Source Code Pro"/>
                <a:ea typeface="Source Code Pro"/>
                <a:cs typeface="Source Code Pro"/>
                <a:sym typeface="Source Code Pro"/>
              </a:rPr>
              <a:t/>
            </a:r>
            <a:br>
              <a:rPr lang="en-US" b="false" i="false" strike="noStrike" u="none" sz="1100">
                <a:solidFill>
                  <a:srgbClr val="D1D5DB"/>
                </a:solidFill>
                <a:latin typeface="Source Code Pro"/>
                <a:ea typeface="Source Code Pro"/>
                <a:cs typeface="Source Code Pro"/>
                <a:sym typeface="Source Code Pro"/>
              </a:rPr>
            </a:br>
            <a:r>
              <a:rPr lang="en-US" b="false" i="false" strike="noStrike" u="none" sz="1100">
                <a:solidFill>
                  <a:srgbClr val="D1D5DB"/>
                </a:solidFill>
                <a:latin typeface="Source Code Pro"/>
                <a:ea typeface="Source Code Pro"/>
                <a:cs typeface="Source Code Pro"/>
                <a:sym typeface="Source Code Pro"/>
              </a:rPr>
              <a:t>twine upload dist/*</a:t>
            </a:r>
            <a:endParaRPr lang="en-US" sz="1100"/>
          </a:p>
        </p:txBody>
      </p:sp>
      <p:sp>
        <p:nvSpPr>
          <p:cNvPr name="AutoShape 14" id="14"/>
          <p:cNvSpPr/>
          <p:nvPr/>
        </p:nvSpPr>
        <p:spPr>
          <a:xfrm rot="0" flipH="false" flipV="false">
            <a:off x="8128000" y="2286000"/>
            <a:ext cx="3302000" cy="3937000"/>
          </a:xfrm>
          <a:prstGeom prst="roundRect">
            <a:avLst>
              <a:gd name="adj" fmla="val 4615"/>
            </a:avLst>
          </a:prstGeom>
          <a:solidFill>
            <a:srgbClr val="1F2937">
              <a:alpha val="95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5"/>
          <a:srcRect l="0" r="0" t="26478" b="26478"/>
          <a:stretch>
            <a:fillRect/>
          </a:stretch>
        </p:blipFill>
        <p:spPr>
          <a:xfrm rot="0" flipH="false" flipV="false">
            <a:off x="8382000" y="2476500"/>
            <a:ext cx="2794000" cy="1016000"/>
          </a:xfrm>
          <a:prstGeom prst="rect">
            <a:avLst/>
          </a:prstGeom>
          <a:noFill/>
          <a:ln w="25400" cmpd="sng" cap="flat">
            <a:noFill/>
            <a:prstDash val="solid"/>
            <a:round/>
          </a:ln>
        </p:spPr>
      </p:pic>
      <p:sp>
        <p:nvSpPr>
          <p:cNvPr name="AutoShape 16" id="16"/>
          <p:cNvSpPr/>
          <p:nvPr/>
        </p:nvSpPr>
        <p:spPr>
          <a:xfrm rot="0" flipH="false" flipV="false">
            <a:off x="8318500" y="3683000"/>
            <a:ext cx="2921000" cy="381000"/>
          </a:xfrm>
          <a:prstGeom prst="rect">
            <a:avLst/>
          </a:prstGeom>
          <a:noFill/>
          <a:ln w="12700" cmpd="sng" cap="flat">
            <a:noFill/>
            <a:prstDash val="solid"/>
            <a:round/>
          </a:ln>
        </p:spPr>
        <p:txBody>
          <a:bodyPr anchor="ctr" rtlCol="false" anchorCtr="false" vert="horz" wrap="square" lIns="0" rIns="0" tIns="0" bIns="0"/>
          <a:lstStyle/>
          <a:p>
            <a:pPr algn="ctr" indent="0">
              <a:lnSpc>
                <a:spcPct val="125000"/>
              </a:lnSpc>
              <a:defRPr/>
            </a:pPr>
            <a:r>
              <a:rPr lang="en-US" b="true" i="false" strike="noStrike" u="none" sz="1800">
                <a:solidFill>
                  <a:srgbClr val="34D399"/>
                </a:solidFill>
                <a:latin typeface="Noto Sans SC"/>
                <a:ea typeface="Noto Sans SC"/>
                <a:cs typeface="Noto Sans SC"/>
                <a:sym typeface="Noto Sans SC"/>
              </a:rPr>
              <a:t>关键应用价值</a:t>
            </a:r>
            <a:endParaRPr lang="en-US" sz="1100"/>
          </a:p>
        </p:txBody>
      </p:sp>
      <p:sp>
        <p:nvSpPr>
          <p:cNvPr name="AutoShape 17" id="17"/>
          <p:cNvSpPr/>
          <p:nvPr/>
        </p:nvSpPr>
        <p:spPr>
          <a:xfrm rot="0" flipH="false" flipV="false">
            <a:off x="8318500" y="4318000"/>
            <a:ext cx="2921000" cy="1778000"/>
          </a:xfrm>
          <a:prstGeom prst="rect">
            <a:avLst/>
          </a:prstGeom>
          <a:noFill/>
          <a:ln w="12700" cmpd="sng" cap="flat">
            <a:noFill/>
            <a:prstDash val="solid"/>
            <a:round/>
          </a:ln>
        </p:spPr>
        <p:txBody>
          <a:bodyPr anchor="ctr" rtlCol="false" anchorCtr="false" vert="horz" wrap="square" lIns="0" rIns="0" tIns="0" bIns="0"/>
          <a:lstStyle/>
          <a:p>
            <a:pPr algn="l" indent="0">
              <a:lnSpc>
                <a:spcPct val="116666"/>
              </a:lnSpc>
              <a:defRPr/>
            </a:pPr>
            <a:r>
              <a:rPr lang="en-US" b="false" i="false" strike="noStrike" u="none" sz="1300">
                <a:solidFill>
                  <a:srgbClr val="FFFFFF"/>
                </a:solidFill>
                <a:latin typeface="Noto Sans SC"/>
                <a:ea typeface="Noto Sans SC"/>
                <a:cs typeface="Noto Sans SC"/>
                <a:sym typeface="Noto Sans SC"/>
              </a:rPr>
              <a:t>⚡</a:t>
            </a:r>
            <a:r>
              <a:rPr lang="en-US" b="true" i="false" strike="noStrike" u="none" sz="1300">
                <a:solidFill>
                  <a:srgbClr val="FFFFFF"/>
                </a:solidFill>
                <a:latin typeface="Noto Sans SC"/>
                <a:ea typeface="Noto Sans SC"/>
                <a:cs typeface="Noto Sans SC"/>
                <a:sym typeface="Noto Sans SC"/>
              </a:rPr>
              <a:t>极致自动化：</a:t>
            </a:r>
            <a:r>
              <a:rPr lang="en-US" b="false" i="false" strike="noStrike" u="none" sz="1300">
                <a:solidFill>
                  <a:srgbClr val="FFFFFF"/>
                </a:solidFill>
                <a:latin typeface="Noto Sans SC"/>
                <a:ea typeface="Noto Sans SC"/>
                <a:cs typeface="Noto Sans SC"/>
                <a:sym typeface="Noto Sans SC"/>
              </a:rPr>
              <a:t>从代码提交到正式发布，实现一键式流程，减少人工干预。</a:t>
            </a:r>
            <a:r>
              <a:rPr lang="en-US" b="false" i="false" strike="noStrike" u="none" sz="1300">
                <a:solidFill>
                  <a:srgbClr val="FFFFFF"/>
                </a:solidFill>
                <a:latin typeface="Noto Sans SC"/>
                <a:ea typeface="Noto Sans SC"/>
                <a:cs typeface="Noto Sans SC"/>
                <a:sym typeface="Noto Sans SC"/>
              </a:rPr>
              <a:t/>
            </a:r>
            <a:endParaRPr lang="en-US" sz="1100"/>
          </a:p>
          <a:p>
            <a:pPr algn="l" indent="0">
              <a:lnSpc>
                <a:spcPct val="116666"/>
              </a:lnSpc>
            </a:pPr>
            <a:r>
              <a:rPr lang="en-US" b="false" i="false" strike="noStrike" u="none" sz="1300">
                <a:solidFill>
                  <a:srgbClr val="FFFFFF"/>
                </a:solidFill>
                <a:latin typeface="Noto Sans SC"/>
                <a:ea typeface="Noto Sans SC"/>
                <a:cs typeface="Noto Sans SC"/>
                <a:sym typeface="Noto Sans SC"/>
              </a:rPr>
              <a:t>🛡️</a:t>
            </a:r>
            <a:r>
              <a:rPr lang="en-US" b="true" i="false" strike="noStrike" u="none" sz="1300">
                <a:solidFill>
                  <a:srgbClr val="FFFFFF"/>
                </a:solidFill>
                <a:latin typeface="Noto Sans SC"/>
                <a:ea typeface="Noto Sans SC"/>
                <a:cs typeface="Noto Sans SC"/>
                <a:sym typeface="Noto Sans SC"/>
              </a:rPr>
              <a:t>流程标准化：</a:t>
            </a:r>
            <a:r>
              <a:rPr lang="en-US" b="false" i="false" strike="noStrike" u="none" sz="1300">
                <a:solidFill>
                  <a:srgbClr val="FFFFFF"/>
                </a:solidFill>
                <a:latin typeface="Noto Sans SC"/>
                <a:ea typeface="Noto Sans SC"/>
                <a:cs typeface="Noto Sans SC"/>
                <a:sym typeface="Noto Sans SC"/>
              </a:rPr>
              <a:t>统一打包与部署标准，消除因环境差异导致的潜在风险。</a:t>
            </a:r>
            <a:r>
              <a:rPr lang="en-US" b="false" i="false" strike="noStrike" u="none" sz="1300">
                <a:solidFill>
                  <a:srgbClr val="FFFFFF"/>
                </a:solidFill>
                <a:latin typeface="Noto Sans SC"/>
                <a:ea typeface="Noto Sans SC"/>
                <a:cs typeface="Noto Sans SC"/>
                <a:sym typeface="Noto Sans SC"/>
              </a:rPr>
              <a:t/>
            </a:r>
          </a:p>
          <a:p>
            <a:pPr algn="l" indent="0">
              <a:lnSpc>
                <a:spcPct val="116666"/>
              </a:lnSpc>
            </a:pPr>
            <a:r>
              <a:rPr lang="en-US" b="false" i="false" strike="noStrike" u="none" sz="1300">
                <a:solidFill>
                  <a:srgbClr val="FFFFFF"/>
                </a:solidFill>
                <a:latin typeface="Noto Sans SC"/>
                <a:ea typeface="Noto Sans SC"/>
                <a:cs typeface="Noto Sans SC"/>
                <a:sym typeface="Noto Sans SC"/>
              </a:rPr>
              <a:t>🔍</a:t>
            </a:r>
            <a:r>
              <a:rPr lang="en-US" b="true" i="false" strike="noStrike" u="none" sz="1300">
                <a:solidFill>
                  <a:srgbClr val="FFFFFF"/>
                </a:solidFill>
                <a:latin typeface="Noto Sans SC"/>
                <a:ea typeface="Noto Sans SC"/>
                <a:cs typeface="Noto Sans SC"/>
                <a:sym typeface="Noto Sans SC"/>
              </a:rPr>
              <a:t>全链路可追溯：</a:t>
            </a:r>
            <a:r>
              <a:rPr lang="en-US" b="false" i="false" strike="noStrike" u="none" sz="1300">
                <a:solidFill>
                  <a:srgbClr val="FFFFFF"/>
                </a:solidFill>
                <a:latin typeface="Noto Sans SC"/>
                <a:ea typeface="Noto Sans SC"/>
                <a:cs typeface="Noto Sans SC"/>
                <a:sym typeface="Noto Sans SC"/>
              </a:rPr>
              <a:t>结合版本标签与CI日志，版本变更清晰透明，便于问题排查。</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5715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10.4 本章小结</a:t>
            </a:r>
            <a:endParaRPr lang="en-US" sz="1100"/>
          </a:p>
        </p:txBody>
      </p:sp>
      <p:pic>
        <p:nvPicPr>
          <p:cNvPr name="Picture 4" id="4"/>
          <p:cNvPicPr>
            <a:picLocks noChangeAspect="true"/>
          </p:cNvPicPr>
          <p:nvPr/>
        </p:nvPicPr>
        <p:blipFill>
          <a:blip r:embed="rId3"/>
          <a:srcRect l="5468" r="5468" t="0" b="0"/>
          <a:stretch>
            <a:fillRect/>
          </a:stretch>
        </p:blipFill>
        <p:spPr>
          <a:xfrm rot="0" flipH="false" flipV="false">
            <a:off x="762000" y="2032000"/>
            <a:ext cx="4826000" cy="4064000"/>
          </a:xfrm>
          <a:prstGeom prst="roundRect">
            <a:avLst>
              <a:gd name="adj" fmla="val 3750"/>
            </a:avLst>
          </a:prstGeom>
          <a:noFill/>
          <a:ln w="25400" cmpd="sng" cap="flat">
            <a:solidFill>
              <a:srgbClr val="34D399">
                <a:alpha val="70000"/>
              </a:srgbClr>
            </a:solidFill>
            <a:prstDash val="solid"/>
            <a:round/>
          </a:ln>
          <a:effectLst>
            <a:outerShdw dir="2700000" dist="190500" blurRad="444500" algn="tl" rotWithShape="false">
              <a:srgbClr val="000000">
                <a:alpha val="25000"/>
              </a:srgbClr>
            </a:outerShdw>
          </a:effectLst>
        </p:spPr>
      </p:pic>
      <p:sp>
        <p:nvSpPr>
          <p:cNvPr name="AutoShape 5" id="5"/>
          <p:cNvSpPr/>
          <p:nvPr/>
        </p:nvSpPr>
        <p:spPr>
          <a:xfrm rot="0" flipH="false" flipV="false">
            <a:off x="6096000" y="2032000"/>
            <a:ext cx="5334000" cy="4064000"/>
          </a:xfrm>
          <a:prstGeom prst="roundRect">
            <a:avLst>
              <a:gd name="adj" fmla="val 3750"/>
            </a:avLst>
          </a:prstGeom>
          <a:solidFill>
            <a:srgbClr val="1F2937">
              <a:alpha val="90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6350000" y="2286000"/>
            <a:ext cx="304800" cy="304800"/>
          </a:xfrm>
          <a:prstGeom prst="rect">
            <a:avLst/>
          </a:prstGeom>
        </p:spPr>
      </p:pic>
      <p:sp>
        <p:nvSpPr>
          <p:cNvPr name="AutoShape 7" id="7"/>
          <p:cNvSpPr/>
          <p:nvPr/>
        </p:nvSpPr>
        <p:spPr>
          <a:xfrm rot="0" flipH="false" flipV="false">
            <a:off x="6781800" y="2260600"/>
            <a:ext cx="4445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2000">
                <a:solidFill>
                  <a:srgbClr val="34D399"/>
                </a:solidFill>
                <a:latin typeface="Noto Sans SC"/>
                <a:ea typeface="Noto Sans SC"/>
                <a:cs typeface="Noto Sans SC"/>
                <a:sym typeface="Noto Sans SC"/>
              </a:rPr>
              <a:t>核心回顾</a:t>
            </a:r>
            <a:endParaRPr lang="en-US" sz="1100"/>
          </a:p>
        </p:txBody>
      </p:sp>
      <p:sp>
        <p:nvSpPr>
          <p:cNvPr name="AutoShape 8" id="8"/>
          <p:cNvSpPr/>
          <p:nvPr/>
        </p:nvSpPr>
        <p:spPr>
          <a:xfrm rot="0" flipH="false" flipV="false">
            <a:off x="6350000" y="2921000"/>
            <a:ext cx="4826000" cy="1397000"/>
          </a:xfrm>
          <a:prstGeom prst="rect">
            <a:avLst/>
          </a:prstGeom>
          <a:noFill/>
          <a:ln w="12700" cmpd="sng" cap="flat">
            <a:noFill/>
            <a:prstDash val="solid"/>
            <a:round/>
          </a:ln>
        </p:spPr>
        <p:txBody>
          <a:bodyPr anchor="ctr" rtlCol="false" anchorCtr="false" vert="horz" wrap="square" lIns="0" rIns="0" tIns="0" bIns="0"/>
          <a:lstStyle/>
          <a:p>
            <a:pPr algn="l" indent="0">
              <a:lnSpc>
                <a:spcPct val="116666"/>
              </a:lnSpc>
              <a:defRPr/>
            </a:pPr>
            <a:r>
              <a:rPr lang="en-US" b="false" i="false" strike="noStrike" u="none" sz="1300">
                <a:solidFill>
                  <a:srgbClr val="FFFFFF"/>
                </a:solidFill>
                <a:latin typeface="Noto Sans SC"/>
                <a:ea typeface="Noto Sans SC"/>
                <a:cs typeface="Noto Sans SC"/>
                <a:sym typeface="Noto Sans SC"/>
              </a:rPr>
              <a:t>•</a:t>
            </a:r>
            <a:r>
              <a:rPr lang="en-US" b="true" i="false" strike="noStrike" u="none" sz="1300">
                <a:solidFill>
                  <a:srgbClr val="FFFFFF"/>
                </a:solidFill>
                <a:latin typeface="Noto Sans SC"/>
                <a:ea typeface="Noto Sans SC"/>
                <a:cs typeface="Noto Sans SC"/>
                <a:sym typeface="Noto Sans SC"/>
              </a:rPr>
              <a:t>插件基础：</a:t>
            </a:r>
            <a:r>
              <a:rPr lang="en-US" b="false" i="false" strike="noStrike" u="none" sz="1300">
                <a:solidFill>
                  <a:srgbClr val="FFFFFF"/>
                </a:solidFill>
                <a:latin typeface="Noto Sans SC"/>
                <a:ea typeface="Noto Sans SC"/>
                <a:cs typeface="Noto Sans SC"/>
                <a:sym typeface="Noto Sans SC"/>
              </a:rPr>
              <a:t>掌握插件的安装、配置、兼容性检测及权限管理方法。</a:t>
            </a:r>
            <a:r>
              <a:rPr lang="en-US" b="false" i="false" strike="noStrike" u="none" sz="1300">
                <a:solidFill>
                  <a:srgbClr val="FFFFFF"/>
                </a:solidFill>
                <a:latin typeface="Noto Sans SC"/>
                <a:ea typeface="Noto Sans SC"/>
                <a:cs typeface="Noto Sans SC"/>
                <a:sym typeface="Noto Sans SC"/>
              </a:rPr>
              <a:t/>
            </a:r>
            <a:endParaRPr lang="en-US" sz="1100"/>
          </a:p>
          <a:p>
            <a:pPr algn="l" indent="0">
              <a:lnSpc>
                <a:spcPct val="116666"/>
              </a:lnSpc>
            </a:pPr>
            <a:r>
              <a:rPr lang="en-US" b="false" i="false" strike="noStrike" u="none" sz="1300">
                <a:solidFill>
                  <a:srgbClr val="FFFFFF"/>
                </a:solidFill>
                <a:latin typeface="Noto Sans SC"/>
                <a:ea typeface="Noto Sans SC"/>
                <a:cs typeface="Noto Sans SC"/>
                <a:sym typeface="Noto Sans SC"/>
              </a:rPr>
              <a:t>•</a:t>
            </a:r>
            <a:r>
              <a:rPr lang="en-US" b="true" i="false" strike="noStrike" u="none" sz="1300">
                <a:solidFill>
                  <a:srgbClr val="FFFFFF"/>
                </a:solidFill>
                <a:latin typeface="Noto Sans SC"/>
                <a:ea typeface="Noto Sans SC"/>
                <a:cs typeface="Noto Sans SC"/>
                <a:sym typeface="Noto Sans SC"/>
              </a:rPr>
              <a:t>插件应用：</a:t>
            </a:r>
            <a:r>
              <a:rPr lang="en-US" b="false" i="false" strike="noStrike" u="none" sz="1300">
                <a:solidFill>
                  <a:srgbClr val="FFFFFF"/>
                </a:solidFill>
                <a:latin typeface="Noto Sans SC"/>
                <a:ea typeface="Noto Sans SC"/>
                <a:cs typeface="Noto Sans SC"/>
                <a:sym typeface="Noto Sans SC"/>
              </a:rPr>
              <a:t>使用代码格式化 (Black) 与静态分析 (Pylint) 插件提升代码质量。</a:t>
            </a:r>
            <a:r>
              <a:rPr lang="en-US" b="false" i="false" strike="noStrike" u="none" sz="1300">
                <a:solidFill>
                  <a:srgbClr val="FFFFFF"/>
                </a:solidFill>
                <a:latin typeface="Noto Sans SC"/>
                <a:ea typeface="Noto Sans SC"/>
                <a:cs typeface="Noto Sans SC"/>
                <a:sym typeface="Noto Sans SC"/>
              </a:rPr>
              <a:t/>
            </a:r>
          </a:p>
          <a:p>
            <a:pPr algn="l" indent="0">
              <a:lnSpc>
                <a:spcPct val="116666"/>
              </a:lnSpc>
            </a:pPr>
            <a:r>
              <a:rPr lang="en-US" b="false" i="false" strike="noStrike" u="none" sz="1300">
                <a:solidFill>
                  <a:srgbClr val="FFFFFF"/>
                </a:solidFill>
                <a:latin typeface="Noto Sans SC"/>
                <a:ea typeface="Noto Sans SC"/>
                <a:cs typeface="Noto Sans SC"/>
                <a:sym typeface="Noto Sans SC"/>
              </a:rPr>
              <a:t>•</a:t>
            </a:r>
            <a:r>
              <a:rPr lang="en-US" b="true" i="false" strike="noStrike" u="none" sz="1300">
                <a:solidFill>
                  <a:srgbClr val="FFFFFF"/>
                </a:solidFill>
                <a:latin typeface="Noto Sans SC"/>
                <a:ea typeface="Noto Sans SC"/>
                <a:cs typeface="Noto Sans SC"/>
                <a:sym typeface="Noto Sans SC"/>
              </a:rPr>
              <a:t>生态集成：</a:t>
            </a:r>
            <a:r>
              <a:rPr lang="en-US" b="false" i="false" strike="noStrike" u="none" sz="1300">
                <a:solidFill>
                  <a:srgbClr val="FFFFFF"/>
                </a:solidFill>
                <a:latin typeface="Noto Sans SC"/>
                <a:ea typeface="Noto Sans SC"/>
                <a:cs typeface="Noto Sans SC"/>
                <a:sym typeface="Noto Sans SC"/>
              </a:rPr>
              <a:t>探索与 OpenAI API、本地脚本及 DevOps 工具链的深度集成。</a:t>
            </a:r>
          </a:p>
        </p:txBody>
      </p:sp>
      <p:sp>
        <p:nvSpPr>
          <p:cNvPr name="AutoShape 9" id="9"/>
          <p:cNvSpPr/>
          <p:nvPr/>
        </p:nvSpPr>
        <p:spPr>
          <a:xfrm rot="0" flipH="false" flipV="false">
            <a:off x="6350000" y="4445000"/>
            <a:ext cx="4826000" cy="12700"/>
          </a:xfrm>
          <a:prstGeom prst="roundRect">
            <a:avLst>
              <a:gd name="adj" fmla="val 0"/>
            </a:avLst>
          </a:prstGeom>
          <a:solidFill>
            <a:srgbClr val="34D399">
              <a:alpha val="3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6350000" y="4826000"/>
            <a:ext cx="279400" cy="279400"/>
          </a:xfrm>
          <a:prstGeom prst="rect">
            <a:avLst/>
          </a:prstGeom>
        </p:spPr>
      </p:pic>
      <p:sp>
        <p:nvSpPr>
          <p:cNvPr name="AutoShape 11" id="11"/>
          <p:cNvSpPr/>
          <p:nvPr/>
        </p:nvSpPr>
        <p:spPr>
          <a:xfrm rot="0" flipH="false" flipV="false">
            <a:off x="6781800" y="4800600"/>
            <a:ext cx="4445000" cy="1270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800">
                <a:solidFill>
                  <a:srgbClr val="FBBF24"/>
                </a:solidFill>
                <a:latin typeface="Noto Sans SC"/>
                <a:ea typeface="Noto Sans SC"/>
                <a:cs typeface="Noto Sans SC"/>
                <a:sym typeface="Noto Sans SC"/>
              </a:rPr>
              <a:t>核心思想</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08333"/>
              </a:lnSpc>
              <a:spcBef>
                <a:spcPts val="800"/>
              </a:spcBef>
            </a:pPr>
            <a:r>
              <a:rPr lang="en-US" b="false" i="false" strike="noStrike" u="none" sz="1300">
                <a:solidFill>
                  <a:srgbClr val="E5E7EB"/>
                </a:solidFill>
                <a:latin typeface="Noto Sans SC"/>
                <a:ea typeface="Noto Sans SC"/>
                <a:cs typeface="Noto Sans SC"/>
                <a:sym typeface="Noto Sans SC"/>
              </a:rPr>
              <a:t>通过插件体系与工具链的有机融合，实现开发流程的智能驱动与高效协同，为构建稳定、可扩展的 AI 辅助开发环境奠定坚实的生态基础。</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10.5 练习题（选择题）</a:t>
            </a:r>
            <a:endParaRPr lang="en-US" sz="1100"/>
          </a:p>
        </p:txBody>
      </p:sp>
      <p:sp>
        <p:nvSpPr>
          <p:cNvPr name="AutoShape 4" id="4"/>
          <p:cNvSpPr/>
          <p:nvPr/>
        </p:nvSpPr>
        <p:spPr>
          <a:xfrm rot="0" flipH="false" flipV="false">
            <a:off x="762000" y="1778000"/>
            <a:ext cx="3429000" cy="2222500"/>
          </a:xfrm>
          <a:prstGeom prst="roundRect">
            <a:avLst>
              <a:gd name="adj" fmla="val 4571"/>
            </a:avLst>
          </a:prstGeom>
          <a:solidFill>
            <a:srgbClr val="1F2937">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1968500"/>
            <a:ext cx="3048000" cy="18415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1800">
                <a:solidFill>
                  <a:srgbClr val="34D399"/>
                </a:solidFill>
                <a:latin typeface="Noto Sans SC"/>
                <a:ea typeface="Noto Sans SC"/>
                <a:cs typeface="Noto Sans SC"/>
                <a:sym typeface="Noto Sans SC"/>
              </a:rPr>
              <a:t>01.</a:t>
            </a:r>
            <a:r>
              <a:rPr lang="en-US" b="true" i="false" strike="noStrike" u="none" sz="1400">
                <a:solidFill>
                  <a:srgbClr val="FFFFFF"/>
                </a:solidFill>
                <a:latin typeface="Noto Sans SC"/>
                <a:ea typeface="Noto Sans SC"/>
                <a:cs typeface="Noto Sans SC"/>
                <a:sym typeface="Noto Sans SC"/>
              </a:rPr>
              <a:t>若需在Cursor中启用对Python代码的自动格式化功能，应安装哪个插件？</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000"/>
              </a:spcBef>
            </a:pPr>
            <a:r>
              <a:rPr lang="en-US" b="false" i="false" strike="noStrike" u="none" sz="1200">
                <a:solidFill>
                  <a:srgbClr val="D1D5DB"/>
                </a:solidFill>
                <a:latin typeface="Noto Sans SC"/>
                <a:ea typeface="Noto Sans SC"/>
                <a:cs typeface="Noto Sans SC"/>
                <a:sym typeface="Noto Sans SC"/>
              </a:rPr>
              <a:t>A. pylint | B. markdown-preview</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D1D5DB"/>
                </a:solidFill>
                <a:latin typeface="Noto Sans SC"/>
                <a:ea typeface="Noto Sans SC"/>
                <a:cs typeface="Noto Sans SC"/>
                <a:sym typeface="Noto Sans SC"/>
              </a:rPr>
              <a:t>C. black | D. jupyter-lsp</a:t>
            </a:r>
          </a:p>
        </p:txBody>
      </p:sp>
      <p:sp>
        <p:nvSpPr>
          <p:cNvPr name="AutoShape 6" id="6"/>
          <p:cNvSpPr/>
          <p:nvPr/>
        </p:nvSpPr>
        <p:spPr>
          <a:xfrm rot="0" flipH="false" flipV="false">
            <a:off x="4381500" y="1778000"/>
            <a:ext cx="3429000" cy="2222500"/>
          </a:xfrm>
          <a:prstGeom prst="roundRect">
            <a:avLst>
              <a:gd name="adj" fmla="val 4571"/>
            </a:avLst>
          </a:prstGeom>
          <a:solidFill>
            <a:srgbClr val="1F2937">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4572000" y="1968500"/>
            <a:ext cx="3048000" cy="18415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1800">
                <a:solidFill>
                  <a:srgbClr val="34D399"/>
                </a:solidFill>
                <a:latin typeface="Noto Sans SC"/>
                <a:ea typeface="Noto Sans SC"/>
                <a:cs typeface="Noto Sans SC"/>
                <a:sym typeface="Noto Sans SC"/>
              </a:rPr>
              <a:t>02.</a:t>
            </a:r>
            <a:r>
              <a:rPr lang="en-US" b="true" i="false" strike="noStrike" u="none" sz="1400">
                <a:solidFill>
                  <a:srgbClr val="FFFFFF"/>
                </a:solidFill>
                <a:latin typeface="Noto Sans SC"/>
                <a:ea typeface="Noto Sans SC"/>
                <a:cs typeface="Noto Sans SC"/>
                <a:sym typeface="Noto Sans SC"/>
              </a:rPr>
              <a:t>插件配置文件中通常用于声明插件是否启用的字段是？</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000"/>
              </a:spcBef>
            </a:pPr>
            <a:r>
              <a:rPr lang="en-US" b="false" i="false" strike="noStrike" u="none" sz="1200">
                <a:solidFill>
                  <a:srgbClr val="D1D5DB"/>
                </a:solidFill>
                <a:latin typeface="Noto Sans SC"/>
                <a:ea typeface="Noto Sans SC"/>
                <a:cs typeface="Noto Sans SC"/>
                <a:sym typeface="Noto Sans SC"/>
              </a:rPr>
              <a:t>A. active | B. plugin_enabled</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D1D5DB"/>
                </a:solidFill>
                <a:latin typeface="Noto Sans SC"/>
                <a:ea typeface="Noto Sans SC"/>
                <a:cs typeface="Noto Sans SC"/>
                <a:sym typeface="Noto Sans SC"/>
              </a:rPr>
              <a:t>C. enable | D. enabled</a:t>
            </a:r>
          </a:p>
        </p:txBody>
      </p:sp>
      <p:sp>
        <p:nvSpPr>
          <p:cNvPr name="AutoShape 8" id="8"/>
          <p:cNvSpPr/>
          <p:nvPr/>
        </p:nvSpPr>
        <p:spPr>
          <a:xfrm rot="0" flipH="false" flipV="false">
            <a:off x="8001000" y="1778000"/>
            <a:ext cx="3429000" cy="2222500"/>
          </a:xfrm>
          <a:prstGeom prst="roundRect">
            <a:avLst>
              <a:gd name="adj" fmla="val 4571"/>
            </a:avLst>
          </a:prstGeom>
          <a:solidFill>
            <a:srgbClr val="1F2937">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8191500" y="1968500"/>
            <a:ext cx="3048000" cy="18415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1800">
                <a:solidFill>
                  <a:srgbClr val="34D399"/>
                </a:solidFill>
                <a:latin typeface="Noto Sans SC"/>
                <a:ea typeface="Noto Sans SC"/>
                <a:cs typeface="Noto Sans SC"/>
                <a:sym typeface="Noto Sans SC"/>
              </a:rPr>
              <a:t>03.</a:t>
            </a:r>
            <a:r>
              <a:rPr lang="en-US" b="true" i="false" strike="noStrike" u="none" sz="1400">
                <a:solidFill>
                  <a:srgbClr val="FFFFFF"/>
                </a:solidFill>
                <a:latin typeface="Noto Sans SC"/>
                <a:ea typeface="Noto Sans SC"/>
                <a:cs typeface="Noto Sans SC"/>
                <a:sym typeface="Noto Sans SC"/>
              </a:rPr>
              <a:t>以下哪类插件可用于识别代码逻辑问题并提前给出警告？</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000"/>
              </a:spcBef>
            </a:pPr>
            <a:r>
              <a:rPr lang="en-US" b="false" i="false" strike="noStrike" u="none" sz="1200">
                <a:solidFill>
                  <a:srgbClr val="D1D5DB"/>
                </a:solidFill>
                <a:latin typeface="Noto Sans SC"/>
                <a:ea typeface="Noto Sans SC"/>
                <a:cs typeface="Noto Sans SC"/>
                <a:sym typeface="Noto Sans SC"/>
              </a:rPr>
              <a:t>A. Markdown预览插件 | B. Git集成插件</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D1D5DB"/>
                </a:solidFill>
                <a:latin typeface="Noto Sans SC"/>
                <a:ea typeface="Noto Sans SC"/>
                <a:cs typeface="Noto Sans SC"/>
                <a:sym typeface="Noto Sans SC"/>
              </a:rPr>
              <a:t>C. lint插件 | D. 插件市场浏览器</a:t>
            </a:r>
          </a:p>
        </p:txBody>
      </p:sp>
      <p:sp>
        <p:nvSpPr>
          <p:cNvPr name="AutoShape 10" id="10"/>
          <p:cNvSpPr/>
          <p:nvPr/>
        </p:nvSpPr>
        <p:spPr>
          <a:xfrm rot="0" flipH="false" flipV="false">
            <a:off x="762000" y="4254500"/>
            <a:ext cx="5334000" cy="2222500"/>
          </a:xfrm>
          <a:prstGeom prst="roundRect">
            <a:avLst>
              <a:gd name="adj" fmla="val 4571"/>
            </a:avLst>
          </a:prstGeom>
          <a:solidFill>
            <a:srgbClr val="1F2937">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11" id="11"/>
          <p:cNvSpPr/>
          <p:nvPr/>
        </p:nvSpPr>
        <p:spPr>
          <a:xfrm rot="0" flipH="false" flipV="false">
            <a:off x="952500" y="4445000"/>
            <a:ext cx="4953000" cy="18415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true" i="false" strike="noStrike" u="none" sz="1800">
                <a:solidFill>
                  <a:srgbClr val="34D399"/>
                </a:solidFill>
                <a:latin typeface="Noto Sans SC"/>
                <a:ea typeface="Noto Sans SC"/>
                <a:cs typeface="Noto Sans SC"/>
                <a:sym typeface="Noto Sans SC"/>
              </a:rPr>
              <a:t>04.</a:t>
            </a:r>
            <a:r>
              <a:rPr lang="en-US" b="true" i="false" strike="noStrike" u="none" sz="1400">
                <a:solidFill>
                  <a:srgbClr val="FFFFFF"/>
                </a:solidFill>
                <a:latin typeface="Noto Sans SC"/>
                <a:ea typeface="Noto Sans SC"/>
                <a:cs typeface="Noto Sans SC"/>
                <a:sym typeface="Noto Sans SC"/>
              </a:rPr>
              <a:t>插件权限声明的主要作用是？</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25000"/>
              </a:lnSpc>
              <a:spcBef>
                <a:spcPts val="1000"/>
              </a:spcBef>
            </a:pPr>
            <a:r>
              <a:rPr lang="en-US" b="false" i="false" strike="noStrike" u="none" sz="1200">
                <a:solidFill>
                  <a:srgbClr val="D1D5DB"/>
                </a:solidFill>
                <a:latin typeface="Noto Sans SC"/>
                <a:ea typeface="Noto Sans SC"/>
                <a:cs typeface="Noto Sans SC"/>
                <a:sym typeface="Noto Sans SC"/>
              </a:rPr>
              <a:t>A. 加快插件运行速度 | B. 限制插件访问敏感资源</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D1D5DB"/>
                </a:solidFill>
                <a:latin typeface="Noto Sans SC"/>
                <a:ea typeface="Noto Sans SC"/>
                <a:cs typeface="Noto Sans SC"/>
                <a:sym typeface="Noto Sans SC"/>
              </a:rPr>
              <a:t>C. 美化UI界面 | D. 自动安装依赖</a:t>
            </a:r>
          </a:p>
        </p:txBody>
      </p:sp>
      <p:sp>
        <p:nvSpPr>
          <p:cNvPr name="AutoShape 12" id="12"/>
          <p:cNvSpPr/>
          <p:nvPr/>
        </p:nvSpPr>
        <p:spPr>
          <a:xfrm rot="0" flipH="false" flipV="false">
            <a:off x="6350000" y="4254500"/>
            <a:ext cx="5080000" cy="2222500"/>
          </a:xfrm>
          <a:prstGeom prst="roundRect">
            <a:avLst>
              <a:gd name="adj" fmla="val 4571"/>
            </a:avLst>
          </a:prstGeom>
          <a:solidFill>
            <a:srgbClr val="1F2937">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6540500" y="4445000"/>
            <a:ext cx="4699000" cy="18415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true" i="false" strike="noStrike" u="none" sz="1800">
                <a:solidFill>
                  <a:srgbClr val="34D399"/>
                </a:solidFill>
                <a:latin typeface="Noto Sans SC"/>
                <a:ea typeface="Noto Sans SC"/>
                <a:cs typeface="Noto Sans SC"/>
                <a:sym typeface="Noto Sans SC"/>
              </a:rPr>
              <a:t>05.</a:t>
            </a:r>
            <a:r>
              <a:rPr lang="en-US" b="true" i="false" strike="noStrike" u="none" sz="1400">
                <a:solidFill>
                  <a:srgbClr val="FFFFFF"/>
                </a:solidFill>
                <a:latin typeface="Noto Sans SC"/>
                <a:ea typeface="Noto Sans SC"/>
                <a:cs typeface="Noto Sans SC"/>
                <a:sym typeface="Noto Sans SC"/>
              </a:rPr>
              <a:t>若要实现自定义提示词模板共享，应使用以下哪项功能？</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25000"/>
              </a:lnSpc>
              <a:spcBef>
                <a:spcPts val="1000"/>
              </a:spcBef>
            </a:pPr>
            <a:r>
              <a:rPr lang="en-US" b="false" i="false" strike="noStrike" u="none" sz="1200">
                <a:solidFill>
                  <a:srgbClr val="D1D5DB"/>
                </a:solidFill>
                <a:latin typeface="Noto Sans SC"/>
                <a:ea typeface="Noto Sans SC"/>
                <a:cs typeface="Noto Sans SC"/>
                <a:sym typeface="Noto Sans SC"/>
              </a:rPr>
              <a:t>A. 插件版本回滚 | B. 模板注册机制</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200">
                <a:solidFill>
                  <a:srgbClr val="D1D5DB"/>
                </a:solidFill>
                <a:latin typeface="Noto Sans SC"/>
                <a:ea typeface="Noto Sans SC"/>
                <a:cs typeface="Noto Sans SC"/>
                <a:sym typeface="Noto Sans SC"/>
              </a:rPr>
              <a:t>C. Markdown解析器 | D. Supervisor进程</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10.5 练习题（填空题）</a:t>
            </a:r>
            <a:endParaRPr lang="en-US" sz="1100"/>
          </a:p>
        </p:txBody>
      </p:sp>
      <p:sp>
        <p:nvSpPr>
          <p:cNvPr name="AutoShape 4" id="4"/>
          <p:cNvSpPr/>
          <p:nvPr/>
        </p:nvSpPr>
        <p:spPr>
          <a:xfrm rot="0" flipH="false" flipV="false">
            <a:off x="762000" y="1905000"/>
            <a:ext cx="3302000" cy="2032000"/>
          </a:xfrm>
          <a:prstGeom prst="roundRect">
            <a:avLst>
              <a:gd name="adj" fmla="val 5000"/>
            </a:avLst>
          </a:prstGeom>
          <a:solidFill>
            <a:srgbClr val="1F2937">
              <a:alpha val="85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2095500"/>
            <a:ext cx="2921000" cy="16510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2400">
                <a:solidFill>
                  <a:srgbClr val="34D399"/>
                </a:solidFill>
                <a:latin typeface="Noto Sans SC"/>
                <a:ea typeface="Noto Sans SC"/>
                <a:cs typeface="Noto Sans SC"/>
                <a:sym typeface="Noto Sans SC"/>
              </a:rPr>
              <a:t>06</a:t>
            </a:r>
            <a:r>
              <a:rPr lang="en-US" b="true" i="false" strike="noStrike" u="none" sz="1600">
                <a:solidFill>
                  <a:srgbClr val="FFFFFF">
                    <a:alpha val="90196"/>
                  </a:srgbClr>
                </a:solidFill>
                <a:latin typeface="Noto Sans SC"/>
                <a:ea typeface="Noto Sans SC"/>
                <a:cs typeface="Noto Sans SC"/>
                <a:sym typeface="Noto Sans SC"/>
              </a:rPr>
              <a:t>插件激活配置</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插件激活配置通常保存在 ______ 文件中，用于管理启用状态。</a:t>
            </a:r>
          </a:p>
        </p:txBody>
      </p:sp>
      <p:sp>
        <p:nvSpPr>
          <p:cNvPr name="AutoShape 6" id="6"/>
          <p:cNvSpPr/>
          <p:nvPr/>
        </p:nvSpPr>
        <p:spPr>
          <a:xfrm rot="0" flipH="false" flipV="false">
            <a:off x="4445000" y="1905000"/>
            <a:ext cx="3302000" cy="2032000"/>
          </a:xfrm>
          <a:prstGeom prst="roundRect">
            <a:avLst>
              <a:gd name="adj" fmla="val 5000"/>
            </a:avLst>
          </a:prstGeom>
          <a:solidFill>
            <a:srgbClr val="1F2937">
              <a:alpha val="85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4635500" y="2095500"/>
            <a:ext cx="2921000" cy="16510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2400">
                <a:solidFill>
                  <a:srgbClr val="34D399"/>
                </a:solidFill>
                <a:latin typeface="Noto Sans SC"/>
                <a:ea typeface="Noto Sans SC"/>
                <a:cs typeface="Noto Sans SC"/>
                <a:sym typeface="Noto Sans SC"/>
              </a:rPr>
              <a:t>07</a:t>
            </a:r>
            <a:r>
              <a:rPr lang="en-US" b="true" i="false" strike="noStrike" u="none" sz="1600">
                <a:solidFill>
                  <a:srgbClr val="FFFFFF">
                    <a:alpha val="90196"/>
                  </a:srgbClr>
                </a:solidFill>
                <a:latin typeface="Noto Sans SC"/>
                <a:ea typeface="Noto Sans SC"/>
                <a:cs typeface="Noto Sans SC"/>
                <a:sym typeface="Noto Sans SC"/>
              </a:rPr>
              <a:t>插件元信息</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插件市场中展示的每个插件都应标明其版本、作者与 ______ 信息。</a:t>
            </a:r>
          </a:p>
        </p:txBody>
      </p:sp>
      <p:sp>
        <p:nvSpPr>
          <p:cNvPr name="AutoShape 8" id="8"/>
          <p:cNvSpPr/>
          <p:nvPr/>
        </p:nvSpPr>
        <p:spPr>
          <a:xfrm rot="0" flipH="false" flipV="false">
            <a:off x="8128000" y="1905000"/>
            <a:ext cx="3302000" cy="2032000"/>
          </a:xfrm>
          <a:prstGeom prst="roundRect">
            <a:avLst>
              <a:gd name="adj" fmla="val 5000"/>
            </a:avLst>
          </a:prstGeom>
          <a:solidFill>
            <a:srgbClr val="1F2937">
              <a:alpha val="85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8318500" y="2095500"/>
            <a:ext cx="2921000" cy="16510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2400">
                <a:solidFill>
                  <a:srgbClr val="34D399"/>
                </a:solidFill>
                <a:latin typeface="Noto Sans SC"/>
                <a:ea typeface="Noto Sans SC"/>
                <a:cs typeface="Noto Sans SC"/>
                <a:sym typeface="Noto Sans SC"/>
              </a:rPr>
              <a:t>08</a:t>
            </a:r>
            <a:r>
              <a:rPr lang="en-US" b="true" i="false" strike="noStrike" u="none" sz="1600">
                <a:solidFill>
                  <a:srgbClr val="FFFFFF">
                    <a:alpha val="90196"/>
                  </a:srgbClr>
                </a:solidFill>
                <a:latin typeface="Noto Sans SC"/>
                <a:ea typeface="Noto Sans SC"/>
                <a:cs typeface="Noto Sans SC"/>
                <a:sym typeface="Noto Sans SC"/>
              </a:rPr>
              <a:t>Git 集成管理</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Cursor支持通过插件集成Git，提供可视化的 ______ 管理功能。</a:t>
            </a:r>
          </a:p>
        </p:txBody>
      </p:sp>
      <p:sp>
        <p:nvSpPr>
          <p:cNvPr name="AutoShape 10" id="10"/>
          <p:cNvSpPr/>
          <p:nvPr/>
        </p:nvSpPr>
        <p:spPr>
          <a:xfrm rot="0" flipH="false" flipV="false">
            <a:off x="2032000" y="4191000"/>
            <a:ext cx="4064000" cy="2032000"/>
          </a:xfrm>
          <a:prstGeom prst="roundRect">
            <a:avLst>
              <a:gd name="adj" fmla="val 5000"/>
            </a:avLst>
          </a:prstGeom>
          <a:solidFill>
            <a:srgbClr val="1F2937">
              <a:alpha val="85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11" id="11"/>
          <p:cNvSpPr/>
          <p:nvPr/>
        </p:nvSpPr>
        <p:spPr>
          <a:xfrm rot="0" flipH="false" flipV="false">
            <a:off x="2222500" y="4381500"/>
            <a:ext cx="3683000" cy="16510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2400">
                <a:solidFill>
                  <a:srgbClr val="34D399"/>
                </a:solidFill>
                <a:latin typeface="Noto Sans SC"/>
                <a:ea typeface="Noto Sans SC"/>
                <a:cs typeface="Noto Sans SC"/>
                <a:sym typeface="Noto Sans SC"/>
              </a:rPr>
              <a:t>09</a:t>
            </a:r>
            <a:r>
              <a:rPr lang="en-US" b="true" i="false" strike="noStrike" u="none" sz="1600">
                <a:solidFill>
                  <a:srgbClr val="FFFFFF">
                    <a:alpha val="90196"/>
                  </a:srgbClr>
                </a:solidFill>
                <a:latin typeface="Noto Sans SC"/>
                <a:ea typeface="Noto Sans SC"/>
                <a:cs typeface="Noto Sans SC"/>
                <a:sym typeface="Noto Sans SC"/>
              </a:rPr>
              <a:t>Markdown 实时渲染</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若要实现对 Markdown 文件的即时渲染，需安装 ______ 预览插件。</a:t>
            </a:r>
          </a:p>
        </p:txBody>
      </p:sp>
      <p:sp>
        <p:nvSpPr>
          <p:cNvPr name="AutoShape 12" id="12"/>
          <p:cNvSpPr/>
          <p:nvPr/>
        </p:nvSpPr>
        <p:spPr>
          <a:xfrm rot="0" flipH="false" flipV="false">
            <a:off x="6096000" y="4191000"/>
            <a:ext cx="4064000" cy="2032000"/>
          </a:xfrm>
          <a:prstGeom prst="roundRect">
            <a:avLst>
              <a:gd name="adj" fmla="val 5000"/>
            </a:avLst>
          </a:prstGeom>
          <a:solidFill>
            <a:srgbClr val="1F2937">
              <a:alpha val="85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13" id="13"/>
          <p:cNvSpPr/>
          <p:nvPr/>
        </p:nvSpPr>
        <p:spPr>
          <a:xfrm rot="0" flipH="false" flipV="false">
            <a:off x="6286500" y="4381500"/>
            <a:ext cx="3683000" cy="16510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2400">
                <a:solidFill>
                  <a:srgbClr val="34D399"/>
                </a:solidFill>
                <a:latin typeface="Noto Sans SC"/>
                <a:ea typeface="Noto Sans SC"/>
                <a:cs typeface="Noto Sans SC"/>
                <a:sym typeface="Noto Sans SC"/>
              </a:rPr>
              <a:t>10</a:t>
            </a:r>
            <a:r>
              <a:rPr lang="en-US" b="true" i="false" strike="noStrike" u="none" sz="1600">
                <a:solidFill>
                  <a:srgbClr val="FFFFFF">
                    <a:alpha val="90196"/>
                  </a:srgbClr>
                </a:solidFill>
                <a:latin typeface="Noto Sans SC"/>
                <a:ea typeface="Noto Sans SC"/>
                <a:cs typeface="Noto Sans SC"/>
                <a:sym typeface="Noto Sans SC"/>
              </a:rPr>
              <a:t>插件与脚本交互</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插件与本地脚本的交互，通常通过 ______ 机制实现双向通信。</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10.5 练习题（实践题）</a:t>
            </a:r>
            <a:endParaRPr lang="en-US" sz="1100"/>
          </a:p>
        </p:txBody>
      </p:sp>
      <p:sp>
        <p:nvSpPr>
          <p:cNvPr name="AutoShape 4" id="4"/>
          <p:cNvSpPr/>
          <p:nvPr/>
        </p:nvSpPr>
        <p:spPr>
          <a:xfrm rot="0" flipH="false" flipV="false">
            <a:off x="762000" y="1778000"/>
            <a:ext cx="3302000" cy="2159000"/>
          </a:xfrm>
          <a:prstGeom prst="roundRect">
            <a:avLst>
              <a:gd name="adj" fmla="val 7058"/>
            </a:avLst>
          </a:prstGeom>
          <a:solidFill>
            <a:srgbClr val="1F2937">
              <a:alpha val="90000"/>
            </a:srgbClr>
          </a:solidFill>
          <a:ln w="25400" cmpd="sng" cap="flat">
            <a:solidFill>
              <a:srgbClr val="34D399">
                <a:alpha val="10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2032000"/>
            <a:ext cx="457200" cy="457200"/>
          </a:xfrm>
          <a:prstGeom prst="rect">
            <a:avLst/>
          </a:prstGeom>
        </p:spPr>
      </p:pic>
      <p:sp>
        <p:nvSpPr>
          <p:cNvPr name="AutoShape 6" id="6"/>
          <p:cNvSpPr/>
          <p:nvPr/>
        </p:nvSpPr>
        <p:spPr>
          <a:xfrm rot="0" flipH="false" flipV="false">
            <a:off x="1524000" y="1968500"/>
            <a:ext cx="2286000" cy="177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800">
                <a:solidFill>
                  <a:srgbClr val="FFFFFF"/>
                </a:solidFill>
                <a:latin typeface="Noto Sans SC"/>
                <a:ea typeface="Noto Sans SC"/>
                <a:cs typeface="Noto Sans SC"/>
                <a:sym typeface="Noto Sans SC"/>
              </a:rPr>
              <a:t>编写配置文件片段</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声明一个名为</a:t>
            </a:r>
            <a:r>
              <a:rPr lang="en-US" b="true" i="false" strike="noStrike" u="none" sz="1300">
                <a:solidFill>
                  <a:srgbClr val="34D399"/>
                </a:solidFill>
                <a:latin typeface="Noto Sans SC"/>
                <a:ea typeface="Noto Sans SC"/>
                <a:cs typeface="Noto Sans SC"/>
                <a:sym typeface="Noto Sans SC"/>
              </a:rPr>
              <a:t>`black`</a:t>
            </a:r>
            <a:r>
              <a:rPr lang="en-US" b="false" i="false" strike="noStrike" u="none" sz="1300">
                <a:solidFill>
                  <a:srgbClr val="E5E7EB"/>
                </a:solidFill>
                <a:latin typeface="Noto Sans SC"/>
                <a:ea typeface="Noto Sans SC"/>
                <a:cs typeface="Noto Sans SC"/>
                <a:sym typeface="Noto Sans SC"/>
              </a:rPr>
              <a:t>的格式化插件，并启用它，确保配置结构正确。</a:t>
            </a:r>
          </a:p>
        </p:txBody>
      </p:sp>
      <p:sp>
        <p:nvSpPr>
          <p:cNvPr name="AutoShape 7" id="7"/>
          <p:cNvSpPr/>
          <p:nvPr/>
        </p:nvSpPr>
        <p:spPr>
          <a:xfrm rot="0" flipH="false" flipV="false">
            <a:off x="4445000" y="1778000"/>
            <a:ext cx="3302000" cy="2159000"/>
          </a:xfrm>
          <a:prstGeom prst="roundRect">
            <a:avLst>
              <a:gd name="adj" fmla="val 7058"/>
            </a:avLst>
          </a:prstGeom>
          <a:solidFill>
            <a:srgbClr val="1F2937">
              <a:alpha val="90000"/>
            </a:srgbClr>
          </a:solidFill>
          <a:ln w="25400" cmpd="sng" cap="flat">
            <a:solidFill>
              <a:srgbClr val="34D399">
                <a:alpha val="100000"/>
              </a:srgbClr>
            </a:solidFill>
            <a:prstDash val="solid"/>
            <a:round/>
          </a:ln>
        </p:spPr>
        <p:txBody>
          <a:bodyPr anchor="ctr" rtlCol="false" vert="horz" wrap="square" lIns="63500" rIns="63500" tIns="63500" bIns="63500"/>
          <a:lstStyle/>
          <a:p>
            <a:pPr algn="ctr">
              <a:defRPr/>
            </a:pPr>
            <a:endParaRPr/>
          </a:p>
        </p:txBody>
      </p:sp>
      <p:pic>
        <p:nvPicPr>
          <p:cNvPr name="Picture 8" id="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35500" y="2032000"/>
            <a:ext cx="457200" cy="457200"/>
          </a:xfrm>
          <a:prstGeom prst="rect">
            <a:avLst/>
          </a:prstGeom>
        </p:spPr>
      </p:pic>
      <p:sp>
        <p:nvSpPr>
          <p:cNvPr name="AutoShape 9" id="9"/>
          <p:cNvSpPr/>
          <p:nvPr/>
        </p:nvSpPr>
        <p:spPr>
          <a:xfrm rot="0" flipH="false" flipV="false">
            <a:off x="5207000" y="1968500"/>
            <a:ext cx="2286000" cy="177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800">
                <a:solidFill>
                  <a:srgbClr val="FFFFFF"/>
                </a:solidFill>
                <a:latin typeface="Noto Sans SC"/>
                <a:ea typeface="Noto Sans SC"/>
                <a:cs typeface="Noto Sans SC"/>
                <a:sym typeface="Noto Sans SC"/>
              </a:rPr>
              <a:t>构建插件注册文件</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编写配置，指定插件的入口模块、版本号，并正确声明所需的系统权限（例如：文件系统访问权限 `filesystem`）。</a:t>
            </a:r>
          </a:p>
        </p:txBody>
      </p:sp>
      <p:sp>
        <p:nvSpPr>
          <p:cNvPr name="AutoShape 10" id="10"/>
          <p:cNvSpPr/>
          <p:nvPr/>
        </p:nvSpPr>
        <p:spPr>
          <a:xfrm rot="0" flipH="false" flipV="false">
            <a:off x="8128000" y="1778000"/>
            <a:ext cx="3302000" cy="2159000"/>
          </a:xfrm>
          <a:prstGeom prst="roundRect">
            <a:avLst>
              <a:gd name="adj" fmla="val 7058"/>
            </a:avLst>
          </a:prstGeom>
          <a:solidFill>
            <a:srgbClr val="1F2937">
              <a:alpha val="90000"/>
            </a:srgbClr>
          </a:solidFill>
          <a:ln w="25400" cmpd="sng" cap="flat">
            <a:solidFill>
              <a:srgbClr val="34D399">
                <a:alpha val="10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18500" y="2032000"/>
            <a:ext cx="457200" cy="457200"/>
          </a:xfrm>
          <a:prstGeom prst="rect">
            <a:avLst/>
          </a:prstGeom>
        </p:spPr>
      </p:pic>
      <p:sp>
        <p:nvSpPr>
          <p:cNvPr name="AutoShape 12" id="12"/>
          <p:cNvSpPr/>
          <p:nvPr/>
        </p:nvSpPr>
        <p:spPr>
          <a:xfrm rot="0" flipH="false" flipV="false">
            <a:off x="8890000" y="1968500"/>
            <a:ext cx="2286000" cy="177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800">
                <a:solidFill>
                  <a:srgbClr val="FFFFFF"/>
                </a:solidFill>
                <a:latin typeface="Noto Sans SC"/>
                <a:ea typeface="Noto Sans SC"/>
                <a:cs typeface="Noto Sans SC"/>
                <a:sym typeface="Noto Sans SC"/>
              </a:rPr>
              <a:t>Cursor 辅助插件开发</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借助 AI 工具辅助，快速实现一个简单插件，实现“批量将指定目录下的 Markdown 文件渲染为 HTML”功能。</a:t>
            </a:r>
          </a:p>
        </p:txBody>
      </p:sp>
      <p:sp>
        <p:nvSpPr>
          <p:cNvPr name="AutoShape 13" id="13"/>
          <p:cNvSpPr/>
          <p:nvPr/>
        </p:nvSpPr>
        <p:spPr>
          <a:xfrm rot="0" flipH="false" flipV="false">
            <a:off x="762000" y="4191000"/>
            <a:ext cx="5270500" cy="2159000"/>
          </a:xfrm>
          <a:prstGeom prst="roundRect">
            <a:avLst>
              <a:gd name="adj" fmla="val 7058"/>
            </a:avLst>
          </a:prstGeom>
          <a:solidFill>
            <a:srgbClr val="1F2937">
              <a:alpha val="90000"/>
            </a:srgbClr>
          </a:solidFill>
          <a:ln w="25400" cmpd="sng" cap="flat">
            <a:solidFill>
              <a:srgbClr val="34D399">
                <a:alpha val="10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1016000" y="4572000"/>
            <a:ext cx="508000" cy="508000"/>
          </a:xfrm>
          <a:prstGeom prst="rect">
            <a:avLst/>
          </a:prstGeom>
        </p:spPr>
      </p:pic>
      <p:sp>
        <p:nvSpPr>
          <p:cNvPr name="AutoShape 15" id="15"/>
          <p:cNvSpPr/>
          <p:nvPr/>
        </p:nvSpPr>
        <p:spPr>
          <a:xfrm rot="0" flipH="false" flipV="false">
            <a:off x="1778000" y="4445000"/>
            <a:ext cx="3937000" cy="165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900">
                <a:solidFill>
                  <a:srgbClr val="FFFFFF"/>
                </a:solidFill>
                <a:latin typeface="Noto Sans SC"/>
                <a:ea typeface="Noto Sans SC"/>
                <a:cs typeface="Noto Sans SC"/>
                <a:sym typeface="Noto Sans SC"/>
              </a:rPr>
              <a:t>编写脚本接入本地 OpenAI API</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编写一个 Python 脚本，通过 HTTP 请求接入本地部署的 OpenAI 兼容 API 接口，发送自定义提示词并将结果打印输出。</a:t>
            </a:r>
          </a:p>
        </p:txBody>
      </p:sp>
      <p:sp>
        <p:nvSpPr>
          <p:cNvPr name="AutoShape 16" id="16"/>
          <p:cNvSpPr/>
          <p:nvPr/>
        </p:nvSpPr>
        <p:spPr>
          <a:xfrm rot="0" flipH="false" flipV="false">
            <a:off x="6159500" y="4191000"/>
            <a:ext cx="5270500" cy="2159000"/>
          </a:xfrm>
          <a:prstGeom prst="roundRect">
            <a:avLst>
              <a:gd name="adj" fmla="val 7058"/>
            </a:avLst>
          </a:prstGeom>
          <a:solidFill>
            <a:srgbClr val="1F2937">
              <a:alpha val="90000"/>
            </a:srgbClr>
          </a:solidFill>
          <a:ln w="25400" cmpd="sng" cap="flat">
            <a:solidFill>
              <a:srgbClr val="34D399">
                <a:alpha val="10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6413500" y="4572000"/>
            <a:ext cx="508000" cy="508000"/>
          </a:xfrm>
          <a:prstGeom prst="rect">
            <a:avLst/>
          </a:prstGeom>
        </p:spPr>
      </p:pic>
      <p:sp>
        <p:nvSpPr>
          <p:cNvPr name="AutoShape 18" id="18"/>
          <p:cNvSpPr/>
          <p:nvPr/>
        </p:nvSpPr>
        <p:spPr>
          <a:xfrm rot="0" flipH="false" flipV="false">
            <a:off x="7175500" y="4445000"/>
            <a:ext cx="3937000" cy="165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900">
                <a:solidFill>
                  <a:srgbClr val="FFFFFF"/>
                </a:solidFill>
                <a:latin typeface="Noto Sans SC"/>
                <a:ea typeface="Noto Sans SC"/>
                <a:cs typeface="Noto Sans SC"/>
                <a:sym typeface="Noto Sans SC"/>
              </a:rPr>
              <a:t>设计代码自动检测插件</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1200"/>
              </a:spcBef>
            </a:pPr>
            <a:r>
              <a:rPr lang="en-US" b="false" i="false" strike="noStrike" u="none" sz="1300">
                <a:solidFill>
                  <a:srgbClr val="E5E7EB"/>
                </a:solidFill>
                <a:latin typeface="Noto Sans SC"/>
                <a:ea typeface="Noto Sans SC"/>
                <a:cs typeface="Noto Sans SC"/>
                <a:sym typeface="Noto Sans SC"/>
              </a:rPr>
              <a:t>设计一个开发工具类插件，功能是在编辑器保存 .py 文件时，自动触发代码静态检查（Lint）与代码格式化（Format），提升开发规范性。</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1016000" y="1651000"/>
            <a:ext cx="10160000" cy="1524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9600">
                <a:solidFill>
                  <a:srgbClr val="34D399"/>
                </a:solidFill>
                <a:latin typeface="Noto Sans SC"/>
                <a:ea typeface="Noto Sans SC"/>
                <a:cs typeface="Noto Sans SC"/>
                <a:sym typeface="Noto Sans SC"/>
              </a:rPr>
              <a:t>Q &amp; A</a:t>
            </a:r>
            <a:endParaRPr lang="en-US" sz="1100"/>
          </a:p>
        </p:txBody>
      </p:sp>
      <p:sp>
        <p:nvSpPr>
          <p:cNvPr name="AutoShape 4" id="4"/>
          <p:cNvSpPr/>
          <p:nvPr/>
        </p:nvSpPr>
        <p:spPr>
          <a:xfrm rot="0" flipH="false" flipV="false">
            <a:off x="1016000" y="3556000"/>
            <a:ext cx="10160000" cy="1016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4800">
                <a:solidFill>
                  <a:srgbClr val="FFFFFF"/>
                </a:solidFill>
                <a:latin typeface="Noto Sans SC"/>
                <a:ea typeface="Noto Sans SC"/>
                <a:cs typeface="Noto Sans SC"/>
                <a:sym typeface="Noto Sans SC"/>
              </a:rPr>
              <a:t>感谢聆听</a:t>
            </a:r>
            <a:endParaRPr lang="en-US" sz="1100"/>
          </a:p>
        </p:txBody>
      </p:sp>
      <p:sp>
        <p:nvSpPr>
          <p:cNvPr name="AutoShape 5" id="5"/>
          <p:cNvSpPr/>
          <p:nvPr/>
        </p:nvSpPr>
        <p:spPr>
          <a:xfrm rot="0" flipH="false" flipV="false">
            <a:off x="1016000" y="4953000"/>
            <a:ext cx="10160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2200" spc="400">
                <a:solidFill>
                  <a:srgbClr val="FFFFFF">
                    <a:alpha val="80000"/>
                  </a:srgbClr>
                </a:solidFill>
                <a:latin typeface="Noto Sans SC"/>
                <a:ea typeface="Noto Sans SC"/>
                <a:cs typeface="Noto Sans SC"/>
                <a:sym typeface="Noto Sans SC"/>
              </a:rPr>
              <a:t>THANK YOU FOR LISTENING</a:t>
            </a:r>
            <a:endParaRPr lang="en-US" sz="1100"/>
          </a:p>
        </p:txBody>
      </p:sp>
      <p:sp>
        <p:nvSpPr>
          <p:cNvPr name="AutoShape 6" id="6"/>
          <p:cNvSpPr/>
          <p:nvPr/>
        </p:nvSpPr>
        <p:spPr>
          <a:xfrm rot="0" flipH="false" flipV="false">
            <a:off x="1016000" y="5842000"/>
            <a:ext cx="10160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600">
                <a:solidFill>
                  <a:srgbClr val="FFFFFF">
                    <a:alpha val="50196"/>
                  </a:srgbClr>
                </a:solidFill>
                <a:latin typeface="Noto Sans SC"/>
                <a:ea typeface="Noto Sans SC"/>
                <a:cs typeface="Noto Sans SC"/>
                <a:sym typeface="Noto Sans SC"/>
              </a:rPr>
              <a:t>欢迎随时提问 · 期待与您深入交流</a:t>
            </a:r>
            <a:endParaRPr lang="en-US" sz="1100"/>
          </a:p>
        </p:txBody>
      </p:sp>
      <p:pic>
        <p:nvPicPr>
          <p:cNvPr name="Picture 7" id="7"/>
          <p:cNvPicPr>
            <a:picLocks noChangeAspect="true"/>
          </p:cNvPicPr>
          <p:nvPr/>
        </p:nvPicPr>
        <p:blipFill>
          <a:blip r:embed="rId4"/>
          <a:stretch>
            <a:fillRect/>
          </a:stretch>
        </p:blipFill>
        <p:spPr>
          <a:xfrm>
            <a:off x="10668000" y="6190112"/>
            <a:ext cx="1524000" cy="667888"/>
          </a:xfrm>
          <a:prstGeom prst="rect">
            <a:avLst/>
          </a:prstGeom>
        </p:spPr>
      </p:pic>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0A0F14">
              <a:alpha val="6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课程大纲</a:t>
            </a:r>
            <a:endParaRPr lang="en-US" sz="1100"/>
          </a:p>
        </p:txBody>
      </p:sp>
      <p:sp>
        <p:nvSpPr>
          <p:cNvPr name="AutoShape 4" id="4"/>
          <p:cNvSpPr/>
          <p:nvPr/>
        </p:nvSpPr>
        <p:spPr>
          <a:xfrm rot="0" flipH="false" flipV="false">
            <a:off x="762000" y="1651000"/>
            <a:ext cx="10668000" cy="1397000"/>
          </a:xfrm>
          <a:prstGeom prst="roundRect">
            <a:avLst>
              <a:gd name="adj" fmla="val 10909"/>
            </a:avLst>
          </a:prstGeom>
          <a:solidFill>
            <a:srgbClr val="1F2937">
              <a:alpha val="85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841500"/>
            <a:ext cx="10160000" cy="10160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1800">
                <a:solidFill>
                  <a:srgbClr val="34D399"/>
                </a:solidFill>
                <a:latin typeface="Noto Sans SC"/>
                <a:ea typeface="Noto Sans SC"/>
                <a:cs typeface="Noto Sans SC"/>
                <a:sym typeface="Noto Sans SC"/>
              </a:rPr>
              <a:t>引言：为何关注插件生态？</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800"/>
              </a:spcBef>
            </a:pPr>
            <a:r>
              <a:rPr lang="en-US" b="false" i="false" strike="noStrike" u="none" sz="1300">
                <a:solidFill>
                  <a:srgbClr val="E5E7EB"/>
                </a:solidFill>
                <a:latin typeface="Noto Sans SC"/>
                <a:ea typeface="Noto Sans SC"/>
                <a:cs typeface="Noto Sans SC"/>
                <a:sym typeface="Noto Sans SC"/>
              </a:rPr>
              <a:t>在AI驱动的编程环境中，可扩展性是决定工具能否工程化落地的关键。Cursor的插件机制、生态扩展能力及周边工具支持，是提升开发效率与项目可维护性的保障。本章将引导大家进入插件系统与生态集成的实践。</a:t>
            </a:r>
          </a:p>
        </p:txBody>
      </p:sp>
      <p:sp>
        <p:nvSpPr>
          <p:cNvPr name="AutoShape 6" id="6"/>
          <p:cNvSpPr/>
          <p:nvPr/>
        </p:nvSpPr>
        <p:spPr>
          <a:xfrm rot="0" flipH="false" flipV="false">
            <a:off x="762000" y="3302000"/>
            <a:ext cx="5207000" cy="1587500"/>
          </a:xfrm>
          <a:prstGeom prst="roundRect">
            <a:avLst>
              <a:gd name="adj" fmla="val 6400"/>
            </a:avLst>
          </a:prstGeom>
          <a:solidFill>
            <a:srgbClr val="1F2937">
              <a:alpha val="85000"/>
            </a:srgbClr>
          </a:solidFill>
          <a:ln w="12700" cmpd="sng" cap="flat">
            <a:solidFill>
              <a:srgbClr val="34D399">
                <a:alpha val="30000"/>
              </a:srgbClr>
            </a:solidFill>
            <a:prstDash val="solid"/>
            <a:round/>
          </a:ln>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3619500"/>
            <a:ext cx="609600" cy="609600"/>
          </a:xfrm>
          <a:prstGeom prst="rect">
            <a:avLst/>
          </a:prstGeom>
        </p:spPr>
      </p:pic>
      <p:sp>
        <p:nvSpPr>
          <p:cNvPr name="AutoShape 8" id="8"/>
          <p:cNvSpPr/>
          <p:nvPr/>
        </p:nvSpPr>
        <p:spPr>
          <a:xfrm rot="0" flipH="false" flipV="false">
            <a:off x="1905000" y="3556000"/>
            <a:ext cx="3683000" cy="1143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true" i="false" strike="noStrike" u="none" sz="1600">
                <a:solidFill>
                  <a:srgbClr val="FFFFFF"/>
                </a:solidFill>
                <a:latin typeface="Noto Sans SC"/>
                <a:ea typeface="Noto Sans SC"/>
                <a:cs typeface="Noto Sans SC"/>
                <a:sym typeface="Noto Sans SC"/>
              </a:rPr>
              <a:t>01 / 插件安装与配置方法</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600"/>
              </a:spcBef>
            </a:pPr>
            <a:r>
              <a:rPr lang="en-US" b="false" i="false" strike="noStrike" u="none" sz="1200">
                <a:solidFill>
                  <a:srgbClr val="D1D5DB"/>
                </a:solidFill>
                <a:latin typeface="Noto Sans SC"/>
                <a:ea typeface="Noto Sans SC"/>
                <a:cs typeface="Noto Sans SC"/>
                <a:sym typeface="Noto Sans SC"/>
              </a:rPr>
              <a:t>掌握插件的获取渠道、在Cursor中的管理流程以及激活与基本配置的方法。</a:t>
            </a:r>
          </a:p>
        </p:txBody>
      </p:sp>
      <p:sp>
        <p:nvSpPr>
          <p:cNvPr name="AutoShape 9" id="9"/>
          <p:cNvSpPr/>
          <p:nvPr/>
        </p:nvSpPr>
        <p:spPr>
          <a:xfrm rot="0" flipH="false" flipV="false">
            <a:off x="6223000" y="3302000"/>
            <a:ext cx="5207000" cy="1587500"/>
          </a:xfrm>
          <a:prstGeom prst="roundRect">
            <a:avLst>
              <a:gd name="adj" fmla="val 6400"/>
            </a:avLst>
          </a:prstGeom>
          <a:solidFill>
            <a:srgbClr val="1F2937">
              <a:alpha val="85000"/>
            </a:srgbClr>
          </a:solidFill>
          <a:ln w="12700" cmpd="sng" cap="flat">
            <a:solidFill>
              <a:srgbClr val="34D399">
                <a:alpha val="3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3619500"/>
            <a:ext cx="609600" cy="609600"/>
          </a:xfrm>
          <a:prstGeom prst="rect">
            <a:avLst/>
          </a:prstGeom>
        </p:spPr>
      </p:pic>
      <p:sp>
        <p:nvSpPr>
          <p:cNvPr name="AutoShape 11" id="11"/>
          <p:cNvSpPr/>
          <p:nvPr/>
        </p:nvSpPr>
        <p:spPr>
          <a:xfrm rot="0" flipH="false" flipV="false">
            <a:off x="7366000" y="3556000"/>
            <a:ext cx="3683000" cy="1143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true" i="false" strike="noStrike" u="none" sz="1600">
                <a:solidFill>
                  <a:srgbClr val="FFFFFF"/>
                </a:solidFill>
                <a:latin typeface="Noto Sans SC"/>
                <a:ea typeface="Noto Sans SC"/>
                <a:cs typeface="Noto Sans SC"/>
                <a:sym typeface="Noto Sans SC"/>
              </a:rPr>
              <a:t>02 / 常用插件功能应用</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600"/>
              </a:spcBef>
            </a:pPr>
            <a:r>
              <a:rPr lang="en-US" b="false" i="false" strike="noStrike" u="none" sz="1200">
                <a:solidFill>
                  <a:srgbClr val="D1D5DB"/>
                </a:solidFill>
                <a:latin typeface="Noto Sans SC"/>
                <a:ea typeface="Noto Sans SC"/>
                <a:cs typeface="Noto Sans SC"/>
                <a:sym typeface="Noto Sans SC"/>
              </a:rPr>
              <a:t>深入学习开发必备插件，了解如何利用代码辅助、格式检查等插件显著提升日常编码效率。</a:t>
            </a:r>
          </a:p>
        </p:txBody>
      </p:sp>
      <p:sp>
        <p:nvSpPr>
          <p:cNvPr name="AutoShape 12" id="12"/>
          <p:cNvSpPr/>
          <p:nvPr/>
        </p:nvSpPr>
        <p:spPr>
          <a:xfrm rot="0" flipH="false" flipV="false">
            <a:off x="762000" y="5080000"/>
            <a:ext cx="5207000" cy="1587500"/>
          </a:xfrm>
          <a:prstGeom prst="roundRect">
            <a:avLst>
              <a:gd name="adj" fmla="val 6400"/>
            </a:avLst>
          </a:prstGeom>
          <a:solidFill>
            <a:srgbClr val="1F2937">
              <a:alpha val="85000"/>
            </a:srgbClr>
          </a:solidFill>
          <a:ln w="12700" cmpd="sng" cap="flat">
            <a:solidFill>
              <a:srgbClr val="34D399">
                <a:alpha val="30000"/>
              </a:srgbClr>
            </a:solid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5397500"/>
            <a:ext cx="609600" cy="609600"/>
          </a:xfrm>
          <a:prstGeom prst="rect">
            <a:avLst/>
          </a:prstGeom>
        </p:spPr>
      </p:pic>
      <p:sp>
        <p:nvSpPr>
          <p:cNvPr name="AutoShape 14" id="14"/>
          <p:cNvSpPr/>
          <p:nvPr/>
        </p:nvSpPr>
        <p:spPr>
          <a:xfrm rot="0" flipH="false" flipV="false">
            <a:off x="1905000" y="5334000"/>
            <a:ext cx="3683000" cy="1143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true" i="false" strike="noStrike" u="none" sz="1600">
                <a:solidFill>
                  <a:srgbClr val="FFFFFF"/>
                </a:solidFill>
                <a:latin typeface="Noto Sans SC"/>
                <a:ea typeface="Noto Sans SC"/>
                <a:cs typeface="Noto Sans SC"/>
                <a:sym typeface="Noto Sans SC"/>
              </a:rPr>
              <a:t>03 / 与外部工具集成扩展</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600"/>
              </a:spcBef>
            </a:pPr>
            <a:r>
              <a:rPr lang="en-US" b="false" i="false" strike="noStrike" u="none" sz="1200">
                <a:solidFill>
                  <a:srgbClr val="D1D5DB"/>
                </a:solidFill>
                <a:latin typeface="Noto Sans SC"/>
                <a:ea typeface="Noto Sans SC"/>
                <a:cs typeface="Noto Sans SC"/>
                <a:sym typeface="Noto Sans SC"/>
              </a:rPr>
              <a:t>探索如何将Cursor与外部系统（如CI/CD、数据库、协作平台）打通，构建端到端的智能开发链路。</a:t>
            </a:r>
          </a:p>
        </p:txBody>
      </p:sp>
      <p:sp>
        <p:nvSpPr>
          <p:cNvPr name="AutoShape 15" id="15"/>
          <p:cNvSpPr/>
          <p:nvPr/>
        </p:nvSpPr>
        <p:spPr>
          <a:xfrm rot="0" flipH="false" flipV="false">
            <a:off x="6223000" y="5080000"/>
            <a:ext cx="5207000" cy="1587500"/>
          </a:xfrm>
          <a:prstGeom prst="roundRect">
            <a:avLst>
              <a:gd name="adj" fmla="val 6400"/>
            </a:avLst>
          </a:prstGeom>
          <a:solidFill>
            <a:srgbClr val="1F2937">
              <a:alpha val="85000"/>
            </a:srgbClr>
          </a:solidFill>
          <a:ln w="12700" cmpd="sng" cap="flat">
            <a:solidFill>
              <a:srgbClr val="34D399">
                <a:alpha val="30000"/>
              </a:srgbClr>
            </a:solidFill>
            <a:prstDash val="solid"/>
            <a:round/>
          </a:ln>
        </p:spPr>
        <p:txBody>
          <a:bodyPr anchor="ctr" rtlCol="false" vert="horz" wrap="square" lIns="63500" rIns="63500" tIns="63500" bIns="63500"/>
          <a:lstStyle/>
          <a:p>
            <a:pPr algn="ctr">
              <a:defRPr/>
            </a:pPr>
            <a:endParaRPr/>
          </a:p>
        </p:txBody>
      </p:sp>
      <p:pic>
        <p:nvPicPr>
          <p:cNvPr name="Picture 16" id="16"/>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6477000" y="5397500"/>
            <a:ext cx="609600" cy="609600"/>
          </a:xfrm>
          <a:prstGeom prst="rect">
            <a:avLst/>
          </a:prstGeom>
        </p:spPr>
      </p:pic>
      <p:sp>
        <p:nvSpPr>
          <p:cNvPr name="AutoShape 17" id="17"/>
          <p:cNvSpPr/>
          <p:nvPr/>
        </p:nvSpPr>
        <p:spPr>
          <a:xfrm rot="0" flipH="false" flipV="false">
            <a:off x="7366000" y="5334000"/>
            <a:ext cx="3683000" cy="1143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true" i="false" strike="noStrike" u="none" sz="1600">
                <a:solidFill>
                  <a:srgbClr val="FFFFFF"/>
                </a:solidFill>
                <a:latin typeface="Noto Sans SC"/>
                <a:ea typeface="Noto Sans SC"/>
                <a:cs typeface="Noto Sans SC"/>
                <a:sym typeface="Noto Sans SC"/>
              </a:rPr>
              <a:t>04 / 总结与练习</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600"/>
              </a:spcBef>
            </a:pPr>
            <a:r>
              <a:rPr lang="en-US" b="false" i="false" strike="noStrike" u="none" sz="1200">
                <a:solidFill>
                  <a:srgbClr val="D1D5DB"/>
                </a:solidFill>
                <a:latin typeface="Noto Sans SC"/>
                <a:ea typeface="Noto Sans SC"/>
                <a:cs typeface="Noto Sans SC"/>
                <a:sym typeface="Noto Sans SC"/>
              </a:rPr>
              <a:t>回顾本章核心知识点，通过动手配置和集成一个真实的开发场景插件，巩固并检验学习成果。</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0A0F19">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10.1.1 插件市场与社区资源入口</a:t>
            </a:r>
            <a:endParaRPr lang="en-US" sz="1100"/>
          </a:p>
        </p:txBody>
      </p:sp>
      <p:sp>
        <p:nvSpPr>
          <p:cNvPr name="AutoShape 4" id="4"/>
          <p:cNvSpPr/>
          <p:nvPr/>
        </p:nvSpPr>
        <p:spPr>
          <a:xfrm rot="0" flipH="false" flipV="false">
            <a:off x="762000" y="1397000"/>
            <a:ext cx="10668000" cy="762000"/>
          </a:xfrm>
          <a:prstGeom prst="roundRect">
            <a:avLst>
              <a:gd name="adj" fmla="val 13333"/>
            </a:avLst>
          </a:prstGeom>
          <a:solidFill>
            <a:srgbClr val="1F2937">
              <a:alpha val="85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952500" y="1524000"/>
            <a:ext cx="10287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false" i="false" strike="noStrike" u="none" sz="1400">
                <a:solidFill>
                  <a:srgbClr val="E5E7EB"/>
                </a:solidFill>
                <a:latin typeface="Noto Sans SC"/>
                <a:ea typeface="Noto Sans SC"/>
                <a:cs typeface="Noto Sans SC"/>
                <a:sym typeface="Noto Sans SC"/>
              </a:rPr>
              <a:t>插件是功能扩展和个性化开发体验的基础。Cursor提供了图形界面和命令行两种方式进行插件管理，后者在自动化场景中尤为重要。</a:t>
            </a:r>
            <a:endParaRPr lang="en-US" sz="1100"/>
          </a:p>
        </p:txBody>
      </p:sp>
      <p:sp>
        <p:nvSpPr>
          <p:cNvPr name="AutoShape 6" id="6"/>
          <p:cNvSpPr/>
          <p:nvPr/>
        </p:nvSpPr>
        <p:spPr>
          <a:xfrm rot="0" flipH="false" flipV="false">
            <a:off x="762000" y="2413000"/>
            <a:ext cx="5207000" cy="3937000"/>
          </a:xfrm>
          <a:prstGeom prst="roundRect">
            <a:avLst>
              <a:gd name="adj" fmla="val 3870"/>
            </a:avLst>
          </a:prstGeom>
          <a:solidFill>
            <a:srgbClr val="17253D">
              <a:alpha val="90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sp>
        <p:nvSpPr>
          <p:cNvPr name="AutoShape 7" id="7"/>
          <p:cNvSpPr/>
          <p:nvPr/>
        </p:nvSpPr>
        <p:spPr>
          <a:xfrm rot="0" flipH="false" flipV="false">
            <a:off x="1016000" y="2603500"/>
            <a:ext cx="4699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900">
                <a:solidFill>
                  <a:srgbClr val="34D399"/>
                </a:solidFill>
                <a:latin typeface="Noto Sans SC"/>
                <a:ea typeface="Noto Sans SC"/>
                <a:cs typeface="Noto Sans SC"/>
                <a:sym typeface="Noto Sans SC"/>
              </a:rPr>
              <a:t>📟 命令行插件管理指南</a:t>
            </a:r>
            <a:endParaRPr lang="en-US" sz="1100"/>
          </a:p>
        </p:txBody>
      </p:sp>
      <p:sp>
        <p:nvSpPr>
          <p:cNvPr name="AutoShape 8" id="8"/>
          <p:cNvSpPr/>
          <p:nvPr/>
        </p:nvSpPr>
        <p:spPr>
          <a:xfrm rot="0" flipH="false" flipV="false">
            <a:off x="1016000" y="3175000"/>
            <a:ext cx="4699000" cy="2921000"/>
          </a:xfrm>
          <a:prstGeom prst="rect">
            <a:avLst/>
          </a:prstGeom>
          <a:noFill/>
          <a:ln w="12700" cmpd="sng" cap="flat">
            <a:noFill/>
            <a:prstDash val="solid"/>
            <a:round/>
          </a:ln>
        </p:spPr>
        <p:txBody>
          <a:bodyPr anchor="ctr" rtlCol="false" anchorCtr="false" vert="horz" wrap="square" lIns="0" rIns="0" tIns="0" bIns="0"/>
          <a:lstStyle/>
          <a:p>
            <a:pPr algn="l" indent="0">
              <a:lnSpc>
                <a:spcPct val="116666"/>
              </a:lnSpc>
              <a:defRPr/>
            </a:pPr>
            <a:r>
              <a:rPr lang="en-US" b="true" i="false" strike="noStrike" u="none" sz="1300">
                <a:solidFill>
                  <a:srgbClr val="F0F0F0"/>
                </a:solidFill>
                <a:latin typeface="Noto Sans SC"/>
                <a:ea typeface="Noto Sans SC"/>
                <a:cs typeface="Noto Sans SC"/>
                <a:sym typeface="Noto Sans SC"/>
              </a:rPr>
              <a:t>• 列出可用插件：</a:t>
            </a:r>
            <a:r>
              <a:rPr lang="en-US" b="false" i="false" strike="noStrike" u="none" sz="1200">
                <a:solidFill>
                  <a:srgbClr val="A7F3D0"/>
                </a:solidFill>
                <a:latin typeface="JetBrains Mono"/>
                <a:ea typeface="JetBrains Mono"/>
                <a:cs typeface="JetBrains Mono"/>
                <a:sym typeface="JetBrains Mono"/>
              </a:rPr>
              <a:t>cursor plugins list-available</a:t>
            </a:r>
            <a:r>
              <a:rPr lang="en-US" b="false" i="false" strike="noStrike" u="none" sz="1100">
                <a:solidFill>
                  <a:srgbClr val="9CA3AF"/>
                </a:solidFill>
                <a:latin typeface="Noto Sans SC"/>
                <a:ea typeface="Noto Sans SC"/>
                <a:cs typeface="Noto Sans SC"/>
                <a:sym typeface="Noto Sans SC"/>
              </a:rPr>
              <a:t>(支持--filter关键词筛选)</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pPr>
            <a:r>
              <a:rPr lang="en-US" b="true" i="false" strike="noStrike" u="none" sz="1300">
                <a:solidFill>
                  <a:srgbClr val="F0F0F0"/>
                </a:solidFill>
                <a:latin typeface="Noto Sans SC"/>
                <a:ea typeface="Noto Sans SC"/>
                <a:cs typeface="Noto Sans SC"/>
                <a:sym typeface="Noto Sans SC"/>
              </a:rPr>
              <a:t>• 安装指定插件：</a:t>
            </a:r>
            <a:r>
              <a:rPr lang="en-US" b="false" i="false" strike="noStrike" u="none" sz="1200">
                <a:solidFill>
                  <a:srgbClr val="A7F3D0"/>
                </a:solidFill>
                <a:latin typeface="JetBrains Mono"/>
                <a:ea typeface="JetBrains Mono"/>
                <a:cs typeface="JetBrains Mono"/>
                <a:sym typeface="JetBrains Mono"/>
              </a:rPr>
              <a:t>cursor plugins install &lt;plugin-name&gt;</a:t>
            </a:r>
            <a:r>
              <a:rPr lang="en-US" b="false" i="false" strike="noStrike" u="none" sz="1100">
                <a:solidFill>
                  <a:srgbClr val="9CA3AF"/>
                </a:solidFill>
                <a:latin typeface="Noto Sans SC"/>
                <a:ea typeface="Noto Sans SC"/>
                <a:cs typeface="Noto Sans SC"/>
                <a:sym typeface="Noto Sans SC"/>
              </a:rPr>
              <a:t>(部分需重启生效)</a:t>
            </a:r>
            <a:r>
              <a:rPr lang="en-US" b="false" i="false" strike="noStrike" u="none" sz="1600">
                <a:solidFill>
                  <a:srgbClr val="1F2329"/>
                </a:solidFill>
                <a:latin typeface="Noto Sans SC"/>
                <a:ea typeface="Noto Sans SC"/>
                <a:cs typeface="Noto Sans SC"/>
                <a:sym typeface="Noto Sans SC"/>
              </a:rPr>
              <a:t/>
            </a:r>
          </a:p>
          <a:p>
            <a:pPr algn="l" indent="0">
              <a:lnSpc>
                <a:spcPct val="116666"/>
              </a:lnSpc>
            </a:pPr>
            <a:r>
              <a:rPr lang="en-US" b="true" i="false" strike="noStrike" u="none" sz="1300">
                <a:solidFill>
                  <a:srgbClr val="F0F0F0"/>
                </a:solidFill>
                <a:latin typeface="Noto Sans SC"/>
                <a:ea typeface="Noto Sans SC"/>
                <a:cs typeface="Noto Sans SC"/>
                <a:sym typeface="Noto Sans SC"/>
              </a:rPr>
              <a:t>• 卸载已装插件：</a:t>
            </a:r>
            <a:r>
              <a:rPr lang="en-US" b="false" i="false" strike="noStrike" u="none" sz="1200">
                <a:solidFill>
                  <a:srgbClr val="FCA5A5"/>
                </a:solidFill>
                <a:latin typeface="JetBrains Mono"/>
                <a:ea typeface="JetBrains Mono"/>
                <a:cs typeface="JetBrains Mono"/>
                <a:sym typeface="JetBrains Mono"/>
              </a:rPr>
              <a:t>cursor plugins uninstall &lt;plugin-name&gt;</a:t>
            </a:r>
            <a:r>
              <a:rPr lang="en-US" b="false" i="false" strike="noStrike" u="none" sz="1100">
                <a:solidFill>
                  <a:srgbClr val="9CA3AF"/>
                </a:solidFill>
                <a:latin typeface="Noto Sans SC"/>
                <a:ea typeface="Noto Sans SC"/>
                <a:cs typeface="Noto Sans SC"/>
                <a:sym typeface="Noto Sans SC"/>
              </a:rPr>
              <a:t>(清理文件与配置)</a:t>
            </a:r>
            <a:r>
              <a:rPr lang="en-US" b="false" i="false" strike="noStrike" u="none" sz="1600">
                <a:solidFill>
                  <a:srgbClr val="1F2329"/>
                </a:solidFill>
                <a:latin typeface="Noto Sans SC"/>
                <a:ea typeface="Noto Sans SC"/>
                <a:cs typeface="Noto Sans SC"/>
                <a:sym typeface="Noto Sans SC"/>
              </a:rPr>
              <a:t/>
            </a:r>
          </a:p>
          <a:p>
            <a:pPr algn="l" indent="0">
              <a:lnSpc>
                <a:spcPct val="116666"/>
              </a:lnSpc>
            </a:pPr>
            <a:r>
              <a:rPr lang="en-US" b="true" i="false" strike="noStrike" u="none" sz="1300">
                <a:solidFill>
                  <a:srgbClr val="F0F0F0"/>
                </a:solidFill>
                <a:latin typeface="Noto Sans SC"/>
                <a:ea typeface="Noto Sans SC"/>
                <a:cs typeface="Noto Sans SC"/>
                <a:sym typeface="Noto Sans SC"/>
              </a:rPr>
              <a:t>• 查看已启用插件：</a:t>
            </a:r>
            <a:r>
              <a:rPr lang="en-US" b="false" i="false" strike="noStrike" u="none" sz="1200">
                <a:solidFill>
                  <a:srgbClr val="A7F3D0"/>
                </a:solidFill>
                <a:latin typeface="JetBrains Mono"/>
                <a:ea typeface="JetBrains Mono"/>
                <a:cs typeface="JetBrains Mono"/>
                <a:sym typeface="JetBrains Mono"/>
              </a:rPr>
              <a:t>cursor plugins list</a:t>
            </a:r>
            <a:r>
              <a:rPr lang="en-US" b="false" i="false" strike="noStrike" u="none" sz="1100">
                <a:solidFill>
                  <a:srgbClr val="9CA3AF"/>
                </a:solidFill>
                <a:latin typeface="Noto Sans SC"/>
                <a:ea typeface="Noto Sans SC"/>
                <a:cs typeface="Noto Sans SC"/>
                <a:sym typeface="Noto Sans SC"/>
              </a:rPr>
              <a:t>(支持JSON格式导出)</a:t>
            </a:r>
            <a:r>
              <a:rPr lang="en-US" b="false" i="false" strike="noStrike" u="none" sz="1600">
                <a:solidFill>
                  <a:srgbClr val="1F2329"/>
                </a:solidFill>
                <a:latin typeface="Noto Sans SC"/>
                <a:ea typeface="Noto Sans SC"/>
                <a:cs typeface="Noto Sans SC"/>
                <a:sym typeface="Noto Sans SC"/>
              </a:rPr>
              <a:t/>
            </a:r>
          </a:p>
          <a:p>
            <a:pPr algn="l" indent="0">
              <a:lnSpc>
                <a:spcPct val="116666"/>
              </a:lnSpc>
            </a:pPr>
            <a:r>
              <a:rPr lang="en-US" b="true" i="false" strike="noStrike" u="none" sz="1300">
                <a:solidFill>
                  <a:srgbClr val="F0F0F0"/>
                </a:solidFill>
                <a:latin typeface="Noto Sans SC"/>
                <a:ea typeface="Noto Sans SC"/>
                <a:cs typeface="Noto Sans SC"/>
                <a:sym typeface="Noto Sans SC"/>
              </a:rPr>
              <a:t>• 更新插件版本：</a:t>
            </a:r>
            <a:r>
              <a:rPr lang="en-US" b="false" i="false" strike="noStrike" u="none" sz="1200">
                <a:solidFill>
                  <a:srgbClr val="A7F3D0"/>
                </a:solidFill>
                <a:latin typeface="JetBrains Mono"/>
                <a:ea typeface="JetBrains Mono"/>
                <a:cs typeface="JetBrains Mono"/>
                <a:sym typeface="JetBrains Mono"/>
              </a:rPr>
              <a:t>cursor plugins update &lt;plugin-name&gt;</a:t>
            </a:r>
            <a:r>
              <a:rPr lang="en-US" b="false" i="false" strike="noStrike" u="none" sz="1100">
                <a:solidFill>
                  <a:srgbClr val="9CA3AF"/>
                </a:solidFill>
                <a:latin typeface="Noto Sans SC"/>
                <a:ea typeface="Noto Sans SC"/>
                <a:cs typeface="Noto Sans SC"/>
                <a:sym typeface="Noto Sans SC"/>
              </a:rPr>
              <a:t>(检查并自动升级)</a:t>
            </a:r>
          </a:p>
        </p:txBody>
      </p:sp>
      <p:pic>
        <p:nvPicPr>
          <p:cNvPr name="Picture 9" id="9"/>
          <p:cNvPicPr>
            <a:picLocks noChangeAspect="true"/>
          </p:cNvPicPr>
          <p:nvPr/>
        </p:nvPicPr>
        <p:blipFill>
          <a:blip r:embed="rId3"/>
          <a:srcRect l="0" r="0" t="7031" b="7031"/>
          <a:stretch>
            <a:fillRect/>
          </a:stretch>
        </p:blipFill>
        <p:spPr>
          <a:xfrm rot="0" flipH="false" flipV="false">
            <a:off x="6223000" y="2413000"/>
            <a:ext cx="5207000" cy="2032000"/>
          </a:xfrm>
          <a:prstGeom prst="rect">
            <a:avLst/>
          </a:prstGeom>
          <a:noFill/>
          <a:ln w="25400" cmpd="sng" cap="flat">
            <a:solidFill>
              <a:srgbClr val="34D399">
                <a:alpha val="70000"/>
              </a:srgbClr>
            </a:solidFill>
            <a:prstDash val="solid"/>
            <a:round/>
          </a:ln>
        </p:spPr>
      </p:pic>
      <p:sp>
        <p:nvSpPr>
          <p:cNvPr name="AutoShape 10" id="10"/>
          <p:cNvSpPr/>
          <p:nvPr/>
        </p:nvSpPr>
        <p:spPr>
          <a:xfrm rot="0" flipH="false" flipV="false">
            <a:off x="6223000" y="4635500"/>
            <a:ext cx="5207000" cy="1714500"/>
          </a:xfrm>
          <a:prstGeom prst="roundRect">
            <a:avLst>
              <a:gd name="adj" fmla="val 8888"/>
            </a:avLst>
          </a:prstGeom>
          <a:solidFill>
            <a:srgbClr val="17253D">
              <a:alpha val="90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sp>
        <p:nvSpPr>
          <p:cNvPr name="AutoShape 11" id="11"/>
          <p:cNvSpPr/>
          <p:nvPr/>
        </p:nvSpPr>
        <p:spPr>
          <a:xfrm rot="0" flipH="false" flipV="false">
            <a:off x="6413500" y="4762500"/>
            <a:ext cx="4826000" cy="3048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700">
                <a:solidFill>
                  <a:srgbClr val="34D399"/>
                </a:solidFill>
                <a:latin typeface="Noto Sans SC"/>
                <a:ea typeface="Noto Sans SC"/>
                <a:cs typeface="Noto Sans SC"/>
                <a:sym typeface="Noto Sans SC"/>
              </a:rPr>
              <a:t>🚀 命令行管理的核心应用场景</a:t>
            </a:r>
            <a:endParaRPr lang="en-US" sz="1100"/>
          </a:p>
        </p:txBody>
      </p:sp>
      <p:sp>
        <p:nvSpPr>
          <p:cNvPr name="AutoShape 12" id="12"/>
          <p:cNvSpPr/>
          <p:nvPr/>
        </p:nvSpPr>
        <p:spPr>
          <a:xfrm rot="0" flipH="false" flipV="false">
            <a:off x="6413500" y="5270500"/>
            <a:ext cx="1524000" cy="952500"/>
          </a:xfrm>
          <a:prstGeom prst="roundRect">
            <a:avLst>
              <a:gd name="adj" fmla="val 10666"/>
            </a:avLst>
          </a:prstGeom>
          <a:solidFill>
            <a:srgbClr val="374151">
              <a:alpha val="9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6540500" y="5397500"/>
            <a:ext cx="254000" cy="254000"/>
          </a:xfrm>
          <a:prstGeom prst="rect">
            <a:avLst/>
          </a:prstGeom>
        </p:spPr>
      </p:pic>
      <p:sp>
        <p:nvSpPr>
          <p:cNvPr name="AutoShape 14" id="14"/>
          <p:cNvSpPr/>
          <p:nvPr/>
        </p:nvSpPr>
        <p:spPr>
          <a:xfrm rot="0" flipH="false" flipV="false">
            <a:off x="6858000" y="5359400"/>
            <a:ext cx="1016000" cy="76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200">
                <a:solidFill>
                  <a:srgbClr val="F3F4F6"/>
                </a:solidFill>
                <a:latin typeface="Noto Sans SC"/>
                <a:ea typeface="Noto Sans SC"/>
                <a:cs typeface="Noto Sans SC"/>
                <a:sym typeface="Noto Sans SC"/>
              </a:rPr>
              <a:t>批量配置</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25000"/>
              </a:lnSpc>
            </a:pPr>
            <a:r>
              <a:rPr lang="en-US" b="false" i="false" strike="noStrike" u="none" sz="1000">
                <a:solidFill>
                  <a:srgbClr val="9CA3AF"/>
                </a:solidFill>
                <a:latin typeface="Noto Sans SC"/>
                <a:ea typeface="Noto Sans SC"/>
                <a:cs typeface="Noto Sans SC"/>
                <a:sym typeface="Noto Sans SC"/>
              </a:rPr>
              <a:t>多机同步开发环境</a:t>
            </a:r>
          </a:p>
        </p:txBody>
      </p:sp>
      <p:sp>
        <p:nvSpPr>
          <p:cNvPr name="AutoShape 15" id="15"/>
          <p:cNvSpPr/>
          <p:nvPr/>
        </p:nvSpPr>
        <p:spPr>
          <a:xfrm rot="0" flipH="false" flipV="false">
            <a:off x="8064500" y="5270500"/>
            <a:ext cx="1524000" cy="952500"/>
          </a:xfrm>
          <a:prstGeom prst="roundRect">
            <a:avLst>
              <a:gd name="adj" fmla="val 10666"/>
            </a:avLst>
          </a:prstGeom>
          <a:solidFill>
            <a:srgbClr val="374151">
              <a:alpha val="9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6" id="16"/>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8191500" y="5397500"/>
            <a:ext cx="254000" cy="254000"/>
          </a:xfrm>
          <a:prstGeom prst="rect">
            <a:avLst/>
          </a:prstGeom>
        </p:spPr>
      </p:pic>
      <p:sp>
        <p:nvSpPr>
          <p:cNvPr name="AutoShape 17" id="17"/>
          <p:cNvSpPr/>
          <p:nvPr/>
        </p:nvSpPr>
        <p:spPr>
          <a:xfrm rot="0" flipH="false" flipV="false">
            <a:off x="8509000" y="5359400"/>
            <a:ext cx="1016000" cy="76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200">
                <a:solidFill>
                  <a:srgbClr val="F3F4F6"/>
                </a:solidFill>
                <a:latin typeface="Noto Sans SC"/>
                <a:ea typeface="Noto Sans SC"/>
                <a:cs typeface="Noto Sans SC"/>
                <a:sym typeface="Noto Sans SC"/>
              </a:rPr>
              <a:t>远程部署</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25000"/>
              </a:lnSpc>
            </a:pPr>
            <a:r>
              <a:rPr lang="en-US" b="false" i="false" strike="noStrike" u="none" sz="1000">
                <a:solidFill>
                  <a:srgbClr val="9CA3AF"/>
                </a:solidFill>
                <a:latin typeface="Noto Sans SC"/>
                <a:ea typeface="Noto Sans SC"/>
                <a:cs typeface="Noto Sans SC"/>
                <a:sym typeface="Noto Sans SC"/>
              </a:rPr>
              <a:t>容器/服务器自动化</a:t>
            </a:r>
          </a:p>
        </p:txBody>
      </p:sp>
      <p:sp>
        <p:nvSpPr>
          <p:cNvPr name="AutoShape 18" id="18"/>
          <p:cNvSpPr/>
          <p:nvPr/>
        </p:nvSpPr>
        <p:spPr>
          <a:xfrm rot="0" flipH="false" flipV="false">
            <a:off x="9715500" y="5270500"/>
            <a:ext cx="1524000" cy="952500"/>
          </a:xfrm>
          <a:prstGeom prst="roundRect">
            <a:avLst>
              <a:gd name="adj" fmla="val 10666"/>
            </a:avLst>
          </a:prstGeom>
          <a:solidFill>
            <a:srgbClr val="374151">
              <a:alpha val="9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9" id="19"/>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9842500" y="5397500"/>
            <a:ext cx="254000" cy="254000"/>
          </a:xfrm>
          <a:prstGeom prst="rect">
            <a:avLst/>
          </a:prstGeom>
        </p:spPr>
      </p:pic>
      <p:sp>
        <p:nvSpPr>
          <p:cNvPr name="AutoShape 20" id="20"/>
          <p:cNvSpPr/>
          <p:nvPr/>
        </p:nvSpPr>
        <p:spPr>
          <a:xfrm rot="0" flipH="false" flipV="false">
            <a:off x="10160000" y="5359400"/>
            <a:ext cx="1016000" cy="76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200">
                <a:solidFill>
                  <a:srgbClr val="F3F4F6"/>
                </a:solidFill>
                <a:latin typeface="Noto Sans SC"/>
                <a:ea typeface="Noto Sans SC"/>
                <a:cs typeface="Noto Sans SC"/>
                <a:sym typeface="Noto Sans SC"/>
              </a:rPr>
              <a:t>CI/CD 集成</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25000"/>
              </a:lnSpc>
            </a:pPr>
            <a:r>
              <a:rPr lang="en-US" b="false" i="false" strike="noStrike" u="none" sz="1000">
                <a:solidFill>
                  <a:srgbClr val="9CA3AF"/>
                </a:solidFill>
                <a:latin typeface="Noto Sans SC"/>
                <a:ea typeface="Noto Sans SC"/>
                <a:cs typeface="Noto Sans SC"/>
                <a:sym typeface="Noto Sans SC"/>
              </a:rPr>
              <a:t>流水线环境标准化</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10.1.2 插件兼容性与依赖检测机制</a:t>
            </a:r>
            <a:endParaRPr lang="en-US" sz="1100"/>
          </a:p>
        </p:txBody>
      </p:sp>
      <p:sp>
        <p:nvSpPr>
          <p:cNvPr name="AutoShape 4" id="4"/>
          <p:cNvSpPr/>
          <p:nvPr/>
        </p:nvSpPr>
        <p:spPr>
          <a:xfrm rot="0" flipH="false" flipV="false">
            <a:off x="762000" y="1524000"/>
            <a:ext cx="10668000" cy="889000"/>
          </a:xfrm>
          <a:prstGeom prst="roundRect">
            <a:avLst>
              <a:gd name="adj" fmla="val 11428"/>
            </a:avLst>
          </a:prstGeom>
          <a:solidFill>
            <a:srgbClr val="1F2937">
              <a:alpha val="85000"/>
            </a:srgbClr>
          </a:solidFill>
          <a:ln w="12700" cmpd="sng" cap="flat">
            <a:solidFill>
              <a:srgbClr val="34D399">
                <a:alpha val="3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651000"/>
            <a:ext cx="10160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16666"/>
              </a:lnSpc>
              <a:defRPr/>
            </a:pPr>
            <a:r>
              <a:rPr lang="en-US" b="false" i="false" strike="noStrike" u="none" sz="1400">
                <a:solidFill>
                  <a:srgbClr val="E5E7EB"/>
                </a:solidFill>
                <a:latin typeface="Noto Sans SC"/>
                <a:ea typeface="Noto Sans SC"/>
                <a:cs typeface="Noto Sans SC"/>
                <a:sym typeface="Noto Sans SC"/>
              </a:rPr>
              <a:t>核心观点：确保插件在不同环境下稳定运行的核心保障。通过内置的命令行工具集，可一键完成兼容性检测、复杂的依赖校验与自动修复，为插件生态构建稳固的底层运行基石。</a:t>
            </a:r>
            <a:endParaRPr lang="en-US" sz="1100"/>
          </a:p>
        </p:txBody>
      </p:sp>
      <p:sp>
        <p:nvSpPr>
          <p:cNvPr name="AutoShape 6" id="6"/>
          <p:cNvSpPr/>
          <p:nvPr/>
        </p:nvSpPr>
        <p:spPr>
          <a:xfrm rot="0" flipH="false" flipV="false">
            <a:off x="762000" y="2667000"/>
            <a:ext cx="5207000" cy="3810000"/>
          </a:xfrm>
          <a:prstGeom prst="roundRect">
            <a:avLst>
              <a:gd name="adj" fmla="val 4000"/>
            </a:avLst>
          </a:prstGeom>
          <a:solidFill>
            <a:srgbClr val="111827">
              <a:alpha val="90000"/>
            </a:srgbClr>
          </a:solidFill>
          <a:ln w="12700" cmpd="sng" cap="flat">
            <a:solidFill>
              <a:srgbClr val="34D399">
                <a:alpha val="25000"/>
              </a:srgbClr>
            </a:solidFill>
            <a:prstDash val="solid"/>
            <a:round/>
          </a:ln>
          <a:effectLst>
            <a:outerShdw dir="2700000" dist="190500" blurRad="444500" algn="tl" rotWithShape="false">
              <a:srgbClr val="000000">
                <a:alpha val="25000"/>
              </a:srgbClr>
            </a:outerShdw>
          </a:effectLst>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857500"/>
            <a:ext cx="304800" cy="304800"/>
          </a:xfrm>
          <a:prstGeom prst="rect">
            <a:avLst/>
          </a:prstGeom>
        </p:spPr>
      </p:pic>
      <p:sp>
        <p:nvSpPr>
          <p:cNvPr name="AutoShape 8" id="8"/>
          <p:cNvSpPr/>
          <p:nvPr/>
        </p:nvSpPr>
        <p:spPr>
          <a:xfrm rot="0" flipH="false" flipV="false">
            <a:off x="1460500" y="2819400"/>
            <a:ext cx="4191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900">
                <a:solidFill>
                  <a:srgbClr val="34D399"/>
                </a:solidFill>
                <a:latin typeface="Noto Sans SC"/>
                <a:ea typeface="Noto Sans SC"/>
                <a:cs typeface="Noto Sans SC"/>
                <a:sym typeface="Noto Sans SC"/>
              </a:rPr>
              <a:t>命令行检测与修复工具箱</a:t>
            </a:r>
            <a:endParaRPr lang="en-US" sz="1100"/>
          </a:p>
        </p:txBody>
      </p:sp>
      <p:sp>
        <p:nvSpPr>
          <p:cNvPr name="AutoShape 9" id="9"/>
          <p:cNvSpPr/>
          <p:nvPr/>
        </p:nvSpPr>
        <p:spPr>
          <a:xfrm rot="0" flipH="false" flipV="false">
            <a:off x="952500" y="3429000"/>
            <a:ext cx="2413000" cy="1270000"/>
          </a:xfrm>
          <a:prstGeom prst="roundRect">
            <a:avLst>
              <a:gd name="adj" fmla="val 6000"/>
            </a:avLst>
          </a:prstGeom>
          <a:solidFill>
            <a:srgbClr val="1F2937">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1079500" y="3556000"/>
            <a:ext cx="2159000" cy="1016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300">
                <a:solidFill>
                  <a:srgbClr val="FFFFFF"/>
                </a:solidFill>
                <a:latin typeface="Noto Sans SC"/>
                <a:ea typeface="Noto Sans SC"/>
                <a:cs typeface="Noto Sans SC"/>
                <a:sym typeface="Noto Sans SC"/>
              </a:rPr>
              <a:t>📋 版本兼容性检测</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00000"/>
              </a:lnSpc>
            </a:pPr>
            <a:r>
              <a:rPr lang="en-US" b="false" i="false" strike="noStrike" u="none" sz="1100">
                <a:solidFill>
                  <a:srgbClr val="9CA3AF"/>
                </a:solidFill>
                <a:latin typeface="Noto Sans SC"/>
                <a:ea typeface="Noto Sans SC"/>
                <a:cs typeface="Noto Sans SC"/>
                <a:sym typeface="Noto Sans SC"/>
              </a:rPr>
              <a:t>检查插件与当前Cursor版本匹配度：</a:t>
            </a:r>
            <a:r>
              <a:rPr lang="en-US" b="false" i="false" strike="noStrike" u="none" sz="1600">
                <a:solidFill>
                  <a:srgbClr val="1F2329"/>
                </a:solidFill>
                <a:latin typeface="Noto Sans SC"/>
                <a:ea typeface="Noto Sans SC"/>
                <a:cs typeface="Noto Sans SC"/>
                <a:sym typeface="Noto Sans SC"/>
              </a:rPr>
              <a:t/>
            </a:r>
          </a:p>
          <a:p>
            <a:pPr algn="l" indent="0">
              <a:lnSpc>
                <a:spcPct val="125000"/>
              </a:lnSpc>
            </a:pPr>
            <a:r>
              <a:rPr lang="en-US" b="false" i="false" strike="noStrike" u="none" sz="1000">
                <a:solidFill>
                  <a:srgbClr val="6EE7B7"/>
                </a:solidFill>
                <a:latin typeface="Roboto Mono"/>
                <a:ea typeface="Roboto Mono"/>
                <a:cs typeface="Roboto Mono"/>
                <a:sym typeface="Roboto Mono"/>
              </a:rPr>
              <a:t>cursor plugins check-compatibility &lt;plugin&gt;</a:t>
            </a:r>
          </a:p>
        </p:txBody>
      </p:sp>
      <p:sp>
        <p:nvSpPr>
          <p:cNvPr name="AutoShape 11" id="11"/>
          <p:cNvSpPr/>
          <p:nvPr/>
        </p:nvSpPr>
        <p:spPr>
          <a:xfrm rot="0" flipH="false" flipV="false">
            <a:off x="3429000" y="3429000"/>
            <a:ext cx="2413000" cy="1270000"/>
          </a:xfrm>
          <a:prstGeom prst="roundRect">
            <a:avLst>
              <a:gd name="adj" fmla="val 6000"/>
            </a:avLst>
          </a:prstGeom>
          <a:solidFill>
            <a:srgbClr val="1F2937">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2" id="12"/>
          <p:cNvSpPr/>
          <p:nvPr/>
        </p:nvSpPr>
        <p:spPr>
          <a:xfrm rot="0" flipH="false" flipV="false">
            <a:off x="3556000" y="3556000"/>
            <a:ext cx="2159000" cy="1016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300">
                <a:solidFill>
                  <a:srgbClr val="FFFFFF"/>
                </a:solidFill>
                <a:latin typeface="Noto Sans SC"/>
                <a:ea typeface="Noto Sans SC"/>
                <a:cs typeface="Noto Sans SC"/>
                <a:sym typeface="Noto Sans SC"/>
              </a:rPr>
              <a:t>🔍 依赖包环境分析</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00000"/>
              </a:lnSpc>
            </a:pPr>
            <a:r>
              <a:rPr lang="en-US" b="false" i="false" strike="noStrike" u="none" sz="1100">
                <a:solidFill>
                  <a:srgbClr val="9CA3AF"/>
                </a:solidFill>
                <a:latin typeface="Noto Sans SC"/>
                <a:ea typeface="Noto Sans SC"/>
                <a:cs typeface="Noto Sans SC"/>
                <a:sym typeface="Noto Sans SC"/>
              </a:rPr>
              <a:t>分析Python包依赖的缺失与版本冲突：</a:t>
            </a:r>
            <a:r>
              <a:rPr lang="en-US" b="false" i="false" strike="noStrike" u="none" sz="1600">
                <a:solidFill>
                  <a:srgbClr val="1F2329"/>
                </a:solidFill>
                <a:latin typeface="Noto Sans SC"/>
                <a:ea typeface="Noto Sans SC"/>
                <a:cs typeface="Noto Sans SC"/>
                <a:sym typeface="Noto Sans SC"/>
              </a:rPr>
              <a:t/>
            </a:r>
          </a:p>
          <a:p>
            <a:pPr algn="l" indent="0">
              <a:lnSpc>
                <a:spcPct val="125000"/>
              </a:lnSpc>
            </a:pPr>
            <a:r>
              <a:rPr lang="en-US" b="false" i="false" strike="noStrike" u="none" sz="1000">
                <a:solidFill>
                  <a:srgbClr val="6EE7B7"/>
                </a:solidFill>
                <a:latin typeface="Roboto Mono"/>
                <a:ea typeface="Roboto Mono"/>
                <a:cs typeface="Roboto Mono"/>
                <a:sym typeface="Roboto Mono"/>
              </a:rPr>
              <a:t>cursor plugins check-dependencies &lt;plugin&gt;</a:t>
            </a:r>
          </a:p>
        </p:txBody>
      </p:sp>
      <p:sp>
        <p:nvSpPr>
          <p:cNvPr name="AutoShape 13" id="13"/>
          <p:cNvSpPr/>
          <p:nvPr/>
        </p:nvSpPr>
        <p:spPr>
          <a:xfrm rot="0" flipH="false" flipV="false">
            <a:off x="952500" y="4889500"/>
            <a:ext cx="2413000" cy="1270000"/>
          </a:xfrm>
          <a:prstGeom prst="roundRect">
            <a:avLst>
              <a:gd name="adj" fmla="val 6000"/>
            </a:avLst>
          </a:prstGeom>
          <a:solidFill>
            <a:srgbClr val="1F2937">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4" id="14"/>
          <p:cNvSpPr/>
          <p:nvPr/>
        </p:nvSpPr>
        <p:spPr>
          <a:xfrm rot="0" flipH="false" flipV="false">
            <a:off x="1079500" y="5016500"/>
            <a:ext cx="2159000" cy="1016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300">
                <a:solidFill>
                  <a:srgbClr val="FFFFFF"/>
                </a:solidFill>
                <a:latin typeface="Noto Sans SC"/>
                <a:ea typeface="Noto Sans SC"/>
                <a:cs typeface="Noto Sans SC"/>
                <a:sym typeface="Noto Sans SC"/>
              </a:rPr>
              <a:t>🔧 依赖冲突自动修复</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00000"/>
              </a:lnSpc>
            </a:pPr>
            <a:r>
              <a:rPr lang="en-US" b="false" i="false" strike="noStrike" u="none" sz="1100">
                <a:solidFill>
                  <a:srgbClr val="9CA3AF"/>
                </a:solidFill>
                <a:latin typeface="Noto Sans SC"/>
                <a:ea typeface="Noto Sans SC"/>
                <a:cs typeface="Noto Sans SC"/>
                <a:sym typeface="Noto Sans SC"/>
              </a:rPr>
              <a:t>自动解析并修复环境依赖版本冲突：</a:t>
            </a:r>
            <a:r>
              <a:rPr lang="en-US" b="false" i="false" strike="noStrike" u="none" sz="1600">
                <a:solidFill>
                  <a:srgbClr val="1F2329"/>
                </a:solidFill>
                <a:latin typeface="Noto Sans SC"/>
                <a:ea typeface="Noto Sans SC"/>
                <a:cs typeface="Noto Sans SC"/>
                <a:sym typeface="Noto Sans SC"/>
              </a:rPr>
              <a:t/>
            </a:r>
          </a:p>
          <a:p>
            <a:pPr algn="l" indent="0">
              <a:lnSpc>
                <a:spcPct val="125000"/>
              </a:lnSpc>
            </a:pPr>
            <a:r>
              <a:rPr lang="en-US" b="false" i="false" strike="noStrike" u="none" sz="1000">
                <a:solidFill>
                  <a:srgbClr val="6EE7B7"/>
                </a:solidFill>
                <a:latin typeface="Roboto Mono"/>
                <a:ea typeface="Roboto Mono"/>
                <a:cs typeface="Roboto Mono"/>
                <a:sym typeface="Roboto Mono"/>
              </a:rPr>
              <a:t>cursor plugins repair-dependencies &lt;plugin&gt;</a:t>
            </a:r>
          </a:p>
        </p:txBody>
      </p:sp>
      <p:sp>
        <p:nvSpPr>
          <p:cNvPr name="AutoShape 15" id="15"/>
          <p:cNvSpPr/>
          <p:nvPr/>
        </p:nvSpPr>
        <p:spPr>
          <a:xfrm rot="0" flipH="false" flipV="false">
            <a:off x="3429000" y="4889500"/>
            <a:ext cx="2413000" cy="1270000"/>
          </a:xfrm>
          <a:prstGeom prst="roundRect">
            <a:avLst>
              <a:gd name="adj" fmla="val 6000"/>
            </a:avLst>
          </a:prstGeom>
          <a:solidFill>
            <a:srgbClr val="1F2937">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6" id="16"/>
          <p:cNvSpPr/>
          <p:nvPr/>
        </p:nvSpPr>
        <p:spPr>
          <a:xfrm rot="0" flipH="false" flipV="false">
            <a:off x="3556000" y="5016500"/>
            <a:ext cx="2159000" cy="1016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300">
                <a:solidFill>
                  <a:srgbClr val="FFFFFF"/>
                </a:solidFill>
                <a:latin typeface="Noto Sans SC"/>
                <a:ea typeface="Noto Sans SC"/>
                <a:cs typeface="Noto Sans SC"/>
                <a:sym typeface="Noto Sans SC"/>
              </a:rPr>
              <a:t>🌳 可视化依赖树</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00000"/>
              </a:lnSpc>
            </a:pPr>
            <a:r>
              <a:rPr lang="en-US" b="false" i="false" strike="noStrike" u="none" sz="1100">
                <a:solidFill>
                  <a:srgbClr val="9CA3AF"/>
                </a:solidFill>
                <a:latin typeface="Noto Sans SC"/>
                <a:ea typeface="Noto Sans SC"/>
                <a:cs typeface="Noto Sans SC"/>
                <a:sym typeface="Noto Sans SC"/>
              </a:rPr>
              <a:t>输出插件完整的依赖层级关系：</a:t>
            </a:r>
            <a:r>
              <a:rPr lang="en-US" b="false" i="false" strike="noStrike" u="none" sz="1600">
                <a:solidFill>
                  <a:srgbClr val="1F2329"/>
                </a:solidFill>
                <a:latin typeface="Noto Sans SC"/>
                <a:ea typeface="Noto Sans SC"/>
                <a:cs typeface="Noto Sans SC"/>
                <a:sym typeface="Noto Sans SC"/>
              </a:rPr>
              <a:t/>
            </a:r>
          </a:p>
          <a:p>
            <a:pPr algn="l" indent="0">
              <a:lnSpc>
                <a:spcPct val="125000"/>
              </a:lnSpc>
            </a:pPr>
            <a:r>
              <a:rPr lang="en-US" b="false" i="false" strike="noStrike" u="none" sz="1000">
                <a:solidFill>
                  <a:srgbClr val="6EE7B7"/>
                </a:solidFill>
                <a:latin typeface="Roboto Mono"/>
                <a:ea typeface="Roboto Mono"/>
                <a:cs typeface="Roboto Mono"/>
                <a:sym typeface="Roboto Mono"/>
              </a:rPr>
              <a:t>cursor plugins show-dependency-tree &lt;plugin&gt;</a:t>
            </a:r>
          </a:p>
        </p:txBody>
      </p:sp>
      <p:sp>
        <p:nvSpPr>
          <p:cNvPr name="AutoShape 17" id="17"/>
          <p:cNvSpPr/>
          <p:nvPr/>
        </p:nvSpPr>
        <p:spPr>
          <a:xfrm rot="0" flipH="false" flipV="false">
            <a:off x="6223000" y="2667000"/>
            <a:ext cx="5207000" cy="3810000"/>
          </a:xfrm>
          <a:prstGeom prst="roundRect">
            <a:avLst>
              <a:gd name="adj" fmla="val 4000"/>
            </a:avLst>
          </a:prstGeom>
          <a:solidFill>
            <a:srgbClr val="111827">
              <a:alpha val="90000"/>
            </a:srgbClr>
          </a:solidFill>
          <a:ln w="12700" cmpd="sng" cap="flat">
            <a:solidFill>
              <a:srgbClr val="34D399">
                <a:alpha val="25000"/>
              </a:srgbClr>
            </a:solidFill>
            <a:prstDash val="solid"/>
            <a:round/>
          </a:ln>
          <a:effectLst>
            <a:outerShdw dir="2700000" dist="190500" blurRad="444500" algn="tl" rotWithShape="false">
              <a:srgbClr val="000000">
                <a:alpha val="25000"/>
              </a:srgbClr>
            </a:outerShdw>
          </a:effectLst>
        </p:spPr>
        <p:txBody>
          <a:bodyPr anchor="ctr" rtlCol="false" vert="horz" wrap="square" lIns="63500" rIns="63500" tIns="63500" bIns="63500"/>
          <a:lstStyle/>
          <a:p>
            <a:pPr algn="ctr">
              <a:defRPr/>
            </a:pPr>
            <a:endParaRPr/>
          </a:p>
        </p:txBody>
      </p:sp>
      <p:pic>
        <p:nvPicPr>
          <p:cNvPr name="Picture 18" id="1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2857500"/>
            <a:ext cx="304800" cy="304800"/>
          </a:xfrm>
          <a:prstGeom prst="rect">
            <a:avLst/>
          </a:prstGeom>
        </p:spPr>
      </p:pic>
      <p:sp>
        <p:nvSpPr>
          <p:cNvPr name="AutoShape 19" id="19"/>
          <p:cNvSpPr/>
          <p:nvPr/>
        </p:nvSpPr>
        <p:spPr>
          <a:xfrm rot="0" flipH="false" flipV="false">
            <a:off x="6921500" y="2819400"/>
            <a:ext cx="4191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900">
                <a:solidFill>
                  <a:srgbClr val="34D399"/>
                </a:solidFill>
                <a:latin typeface="Noto Sans SC"/>
                <a:ea typeface="Noto Sans SC"/>
                <a:cs typeface="Noto Sans SC"/>
                <a:sym typeface="Noto Sans SC"/>
              </a:rPr>
              <a:t>高级应用：环境隔离与依赖锁定</a:t>
            </a:r>
            <a:endParaRPr lang="en-US" sz="1100"/>
          </a:p>
        </p:txBody>
      </p:sp>
      <p:sp>
        <p:nvSpPr>
          <p:cNvPr name="AutoShape 20" id="20"/>
          <p:cNvSpPr/>
          <p:nvPr/>
        </p:nvSpPr>
        <p:spPr>
          <a:xfrm rot="0" flipH="false" flipV="false">
            <a:off x="6477000" y="3556000"/>
            <a:ext cx="4699000" cy="1524000"/>
          </a:xfrm>
          <a:prstGeom prst="roundRect">
            <a:avLst>
              <a:gd name="adj" fmla="val 6666"/>
            </a:avLst>
          </a:prstGeom>
          <a:solidFill>
            <a:srgbClr val="0F172A">
              <a:alpha val="10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21" id="21"/>
          <p:cNvSpPr/>
          <p:nvPr/>
        </p:nvSpPr>
        <p:spPr>
          <a:xfrm rot="0" flipH="false" flipV="false">
            <a:off x="6667500" y="3746500"/>
            <a:ext cx="4318000" cy="1143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200">
                <a:solidFill>
                  <a:srgbClr val="A7F3D0"/>
                </a:solidFill>
                <a:latin typeface="Roboto Mono"/>
                <a:ea typeface="Roboto Mono"/>
                <a:cs typeface="Roboto Mono"/>
                <a:sym typeface="Roboto Mono"/>
              </a:rPr>
              <a:t># 1. 将当前插件依赖导出为锁定文件</a:t>
            </a:r>
            <a:r>
              <a:rPr lang="en-US" b="false" i="false" strike="noStrike" u="none" sz="1200">
                <a:solidFill>
                  <a:srgbClr val="1F2329"/>
                </a:solidFill>
                <a:latin typeface="Roboto Mono"/>
                <a:ea typeface="Roboto Mono"/>
                <a:cs typeface="Roboto Mono"/>
                <a:sym typeface="Roboto Mono"/>
              </a:rPr>
              <a:t/>
            </a:r>
            <a:br>
              <a:rPr lang="en-US" b="false" i="false" strike="noStrike" u="none" sz="1200">
                <a:solidFill>
                  <a:srgbClr val="1F2329"/>
                </a:solidFill>
                <a:latin typeface="Roboto Mono"/>
                <a:ea typeface="Roboto Mono"/>
                <a:cs typeface="Roboto Mono"/>
                <a:sym typeface="Roboto Mono"/>
              </a:rPr>
            </a:br>
            <a:r>
              <a:rPr lang="en-US" b="false" i="false" strike="noStrike" u="none" sz="1200">
                <a:solidFill>
                  <a:srgbClr val="FFFFFF"/>
                </a:solidFill>
                <a:latin typeface="Roboto Mono"/>
                <a:ea typeface="Roboto Mono"/>
                <a:cs typeface="Roboto Mono"/>
                <a:sym typeface="Roboto Mono"/>
              </a:rPr>
              <a:t>cursor plugins export-dependencies &gt; requirements.lock</a:t>
            </a:r>
            <a:r>
              <a:rPr lang="en-US" b="false" i="false" strike="noStrike" u="none" sz="1200">
                <a:solidFill>
                  <a:srgbClr val="1F2329"/>
                </a:solidFill>
                <a:latin typeface="Roboto Mono"/>
                <a:ea typeface="Roboto Mono"/>
                <a:cs typeface="Roboto Mono"/>
                <a:sym typeface="Roboto Mono"/>
              </a:rPr>
              <a:t/>
            </a:r>
            <a:br>
              <a:rPr lang="en-US" b="false" i="false" strike="noStrike" u="none" sz="1200">
                <a:solidFill>
                  <a:srgbClr val="1F2329"/>
                </a:solidFill>
                <a:latin typeface="Roboto Mono"/>
                <a:ea typeface="Roboto Mono"/>
                <a:cs typeface="Roboto Mono"/>
                <a:sym typeface="Roboto Mono"/>
              </a:rPr>
            </a:br>
            <a:r>
              <a:rPr lang="en-US" b="false" i="false" strike="noStrike" u="none" sz="1200">
                <a:solidFill>
                  <a:srgbClr val="A7F3D0"/>
                </a:solidFill>
                <a:latin typeface="Roboto Mono"/>
                <a:ea typeface="Roboto Mono"/>
                <a:cs typeface="Roboto Mono"/>
                <a:sym typeface="Roboto Mono"/>
              </a:rPr>
              <a:t># 2. 在隔离环境（如Docker/新机器）中精确复现</a:t>
            </a:r>
            <a:r>
              <a:rPr lang="en-US" b="false" i="false" strike="noStrike" u="none" sz="1200">
                <a:solidFill>
                  <a:srgbClr val="1F2329"/>
                </a:solidFill>
                <a:latin typeface="Roboto Mono"/>
                <a:ea typeface="Roboto Mono"/>
                <a:cs typeface="Roboto Mono"/>
                <a:sym typeface="Roboto Mono"/>
              </a:rPr>
              <a:t/>
            </a:r>
            <a:br>
              <a:rPr lang="en-US" b="false" i="false" strike="noStrike" u="none" sz="1200">
                <a:solidFill>
                  <a:srgbClr val="1F2329"/>
                </a:solidFill>
                <a:latin typeface="Roboto Mono"/>
                <a:ea typeface="Roboto Mono"/>
                <a:cs typeface="Roboto Mono"/>
                <a:sym typeface="Roboto Mono"/>
              </a:rPr>
            </a:br>
            <a:r>
              <a:rPr lang="en-US" b="false" i="false" strike="noStrike" u="none" sz="1200">
                <a:solidFill>
                  <a:srgbClr val="FFFFFF"/>
                </a:solidFill>
                <a:latin typeface="Roboto Mono"/>
                <a:ea typeface="Roboto Mono"/>
                <a:cs typeface="Roboto Mono"/>
                <a:sym typeface="Roboto Mono"/>
              </a:rPr>
              <a:t>pip install -r requirements.lock</a:t>
            </a:r>
            <a:endParaRPr lang="en-US" sz="1100"/>
          </a:p>
        </p:txBody>
      </p:sp>
      <p:sp>
        <p:nvSpPr>
          <p:cNvPr name="AutoShape 22" id="22"/>
          <p:cNvSpPr/>
          <p:nvPr/>
        </p:nvSpPr>
        <p:spPr>
          <a:xfrm rot="0" flipH="false" flipV="false">
            <a:off x="6477000" y="5334000"/>
            <a:ext cx="4699000" cy="889000"/>
          </a:xfrm>
          <a:prstGeom prst="rect">
            <a:avLst/>
          </a:prstGeom>
          <a:noFill/>
          <a:ln w="12700" cmpd="sng" cap="flat">
            <a:noFill/>
            <a:prstDash val="solid"/>
            <a:round/>
          </a:ln>
        </p:spPr>
        <p:txBody>
          <a:bodyPr anchor="ctr" rtlCol="false" anchorCtr="false" vert="horz" wrap="square" lIns="0" rIns="0" tIns="0" bIns="0"/>
          <a:lstStyle/>
          <a:p>
            <a:pPr algn="l" indent="0">
              <a:lnSpc>
                <a:spcPct val="116666"/>
              </a:lnSpc>
              <a:defRPr/>
            </a:pPr>
            <a:r>
              <a:rPr lang="en-US" b="false" i="false" strike="noStrike" u="none" sz="1300">
                <a:solidFill>
                  <a:srgbClr val="D1D5DB"/>
                </a:solidFill>
                <a:latin typeface="Noto Sans SC"/>
                <a:ea typeface="Noto Sans SC"/>
                <a:cs typeface="Noto Sans SC"/>
                <a:sym typeface="Noto Sans SC"/>
              </a:rPr>
              <a:t>通过将依赖导出为</a:t>
            </a:r>
            <a:r>
              <a:rPr lang="en-US" b="false" i="false" strike="noStrike" u="none" sz="1300">
                <a:solidFill>
                  <a:srgbClr val="34D399"/>
                </a:solidFill>
                <a:latin typeface="Roboto Mono"/>
                <a:ea typeface="Roboto Mono"/>
                <a:cs typeface="Roboto Mono"/>
                <a:sym typeface="Roboto Mono"/>
              </a:rPr>
              <a:t>requirements.lock</a:t>
            </a:r>
            <a:r>
              <a:rPr lang="en-US" b="false" i="false" strike="noStrike" u="none" sz="1300">
                <a:solidFill>
                  <a:srgbClr val="D1D5DB"/>
                </a:solidFill>
                <a:latin typeface="Noto Sans SC"/>
                <a:ea typeface="Noto Sans SC"/>
                <a:cs typeface="Noto Sans SC"/>
                <a:sym typeface="Noto Sans SC"/>
              </a:rPr>
              <a:t>文件，可确保在团队协作、容器化部署或多机分发场景下，所有插件运行环境的依赖版本完全一致，避免“在我电脑上可以运行”的问题。</a:t>
            </a:r>
            <a:endParaRPr lang="en-US" sz="1100"/>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10.1.3 插件配置文件结构与激活方法</a:t>
            </a:r>
            <a:endParaRPr lang="en-US" sz="1100"/>
          </a:p>
        </p:txBody>
      </p:sp>
      <p:sp>
        <p:nvSpPr>
          <p:cNvPr name="AutoShape 4" id="4"/>
          <p:cNvSpPr/>
          <p:nvPr/>
        </p:nvSpPr>
        <p:spPr>
          <a:xfrm rot="0" flipH="false" flipV="false">
            <a:off x="762000" y="1524000"/>
            <a:ext cx="10668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600">
                <a:solidFill>
                  <a:srgbClr val="D1D5DB"/>
                </a:solidFill>
                <a:latin typeface="Noto Sans SC"/>
                <a:ea typeface="Noto Sans SC"/>
                <a:cs typeface="Noto Sans SC"/>
                <a:sym typeface="Noto Sans SC"/>
              </a:rPr>
              <a:t>插件配置文件是实现插件激活、参数初始化和行为控制的关键。标准格式通常为</a:t>
            </a:r>
            <a:r>
              <a:rPr lang="en-US" b="true" i="false" strike="noStrike" u="none" sz="1600">
                <a:solidFill>
                  <a:srgbClr val="34D399"/>
                </a:solidFill>
                <a:latin typeface="Noto Sans SC"/>
                <a:ea typeface="Noto Sans SC"/>
                <a:cs typeface="Noto Sans SC"/>
                <a:sym typeface="Noto Sans SC"/>
              </a:rPr>
              <a:t>plugin.json</a:t>
            </a:r>
            <a:r>
              <a:rPr lang="en-US" b="false" i="false" strike="noStrike" u="none" sz="1600">
                <a:solidFill>
                  <a:srgbClr val="D1D5DB"/>
                </a:solidFill>
                <a:latin typeface="Noto Sans SC"/>
                <a:ea typeface="Noto Sans SC"/>
                <a:cs typeface="Noto Sans SC"/>
                <a:sym typeface="Noto Sans SC"/>
              </a:rPr>
              <a:t>或</a:t>
            </a:r>
            <a:r>
              <a:rPr lang="en-US" b="true" i="false" strike="noStrike" u="none" sz="1600">
                <a:solidFill>
                  <a:srgbClr val="34D399"/>
                </a:solidFill>
                <a:latin typeface="Noto Sans SC"/>
                <a:ea typeface="Noto Sans SC"/>
                <a:cs typeface="Noto Sans SC"/>
                <a:sym typeface="Noto Sans SC"/>
              </a:rPr>
              <a:t>manifest.yaml</a:t>
            </a:r>
            <a:r>
              <a:rPr lang="en-US" b="false" i="false" strike="noStrike" u="none" sz="1600">
                <a:solidFill>
                  <a:srgbClr val="D1D5DB"/>
                </a:solidFill>
                <a:latin typeface="Noto Sans SC"/>
                <a:ea typeface="Noto Sans SC"/>
                <a:cs typeface="Noto Sans SC"/>
                <a:sym typeface="Noto Sans SC"/>
              </a:rPr>
              <a:t>。</a:t>
            </a:r>
            <a:endParaRPr lang="en-US" sz="1100"/>
          </a:p>
        </p:txBody>
      </p:sp>
      <p:sp>
        <p:nvSpPr>
          <p:cNvPr name="AutoShape 5" id="5"/>
          <p:cNvSpPr/>
          <p:nvPr/>
        </p:nvSpPr>
        <p:spPr>
          <a:xfrm rot="0" flipH="false" flipV="false">
            <a:off x="762000" y="2413000"/>
            <a:ext cx="5207000" cy="2540000"/>
          </a:xfrm>
          <a:prstGeom prst="roundRect">
            <a:avLst>
              <a:gd name="adj" fmla="val 6000"/>
            </a:avLst>
          </a:prstGeom>
          <a:solidFill>
            <a:srgbClr val="1F2937">
              <a:alpha val="90000"/>
            </a:srgbClr>
          </a:solidFill>
          <a:ln w="12700" cmpd="sng" cap="flat">
            <a:solidFill>
              <a:srgbClr val="34D399">
                <a:alpha val="6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952500" y="2603500"/>
            <a:ext cx="254000" cy="254000"/>
          </a:xfrm>
          <a:prstGeom prst="rect">
            <a:avLst/>
          </a:prstGeom>
        </p:spPr>
      </p:pic>
      <p:sp>
        <p:nvSpPr>
          <p:cNvPr name="AutoShape 7" id="7"/>
          <p:cNvSpPr/>
          <p:nvPr/>
        </p:nvSpPr>
        <p:spPr>
          <a:xfrm rot="0" flipH="false" flipV="false">
            <a:off x="1333500" y="2565400"/>
            <a:ext cx="4445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600">
                <a:solidFill>
                  <a:srgbClr val="FFFFFF"/>
                </a:solidFill>
                <a:latin typeface="Noto Sans SC"/>
                <a:ea typeface="Noto Sans SC"/>
                <a:cs typeface="Noto Sans SC"/>
                <a:sym typeface="Noto Sans SC"/>
              </a:rPr>
              <a:t>配置文件 (plugin.json)</a:t>
            </a:r>
            <a:endParaRPr lang="en-US" sz="1100"/>
          </a:p>
        </p:txBody>
      </p:sp>
      <p:sp>
        <p:nvSpPr>
          <p:cNvPr name="AutoShape 8" id="8"/>
          <p:cNvSpPr/>
          <p:nvPr/>
        </p:nvSpPr>
        <p:spPr>
          <a:xfrm rot="0" flipH="false" flipV="false">
            <a:off x="952500" y="3111500"/>
            <a:ext cx="4826000" cy="1651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false" i="false" strike="noStrike" u="none" sz="1100">
                <a:solidFill>
                  <a:srgbClr val="9CA3AF"/>
                </a:solidFill>
                <a:latin typeface="Source Code Pro"/>
                <a:ea typeface="Source Code Pro"/>
                <a:cs typeface="Source Code Pro"/>
                <a:sym typeface="Source Code Pro"/>
              </a:rPr>
              <a:t>{</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"name": "plugin_translate",</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"version": "0.1.0",</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"description": "提供多语言翻译功能的Cursor插件",</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"entry": "main.py",</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"command": "translate",</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"dependencies": ["googletrans==4.0.0-rc1"]</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a:t>
            </a:r>
            <a:endParaRPr lang="en-US" sz="1100"/>
          </a:p>
        </p:txBody>
      </p:sp>
      <p:sp>
        <p:nvSpPr>
          <p:cNvPr name="AutoShape 9" id="9"/>
          <p:cNvSpPr/>
          <p:nvPr/>
        </p:nvSpPr>
        <p:spPr>
          <a:xfrm rot="0" flipH="false" flipV="false">
            <a:off x="6223000" y="2413000"/>
            <a:ext cx="5207000" cy="2540000"/>
          </a:xfrm>
          <a:prstGeom prst="roundRect">
            <a:avLst>
              <a:gd name="adj" fmla="val 6000"/>
            </a:avLst>
          </a:prstGeom>
          <a:solidFill>
            <a:srgbClr val="1F2937">
              <a:alpha val="90000"/>
            </a:srgbClr>
          </a:solidFill>
          <a:ln w="12700" cmpd="sng" cap="flat">
            <a:solidFill>
              <a:srgbClr val="34D399">
                <a:alpha val="6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13500" y="2603500"/>
            <a:ext cx="254000" cy="254000"/>
          </a:xfrm>
          <a:prstGeom prst="rect">
            <a:avLst/>
          </a:prstGeom>
        </p:spPr>
      </p:pic>
      <p:sp>
        <p:nvSpPr>
          <p:cNvPr name="AutoShape 11" id="11"/>
          <p:cNvSpPr/>
          <p:nvPr/>
        </p:nvSpPr>
        <p:spPr>
          <a:xfrm rot="0" flipH="false" flipV="false">
            <a:off x="6794500" y="2565400"/>
            <a:ext cx="4445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600">
                <a:solidFill>
                  <a:srgbClr val="FFFFFF"/>
                </a:solidFill>
                <a:latin typeface="Noto Sans SC"/>
                <a:ea typeface="Noto Sans SC"/>
                <a:cs typeface="Noto Sans SC"/>
                <a:sym typeface="Noto Sans SC"/>
              </a:rPr>
              <a:t>主模块逻辑 (main.py)</a:t>
            </a:r>
            <a:endParaRPr lang="en-US" sz="1100"/>
          </a:p>
        </p:txBody>
      </p:sp>
      <p:sp>
        <p:nvSpPr>
          <p:cNvPr name="AutoShape 12" id="12"/>
          <p:cNvSpPr/>
          <p:nvPr/>
        </p:nvSpPr>
        <p:spPr>
          <a:xfrm rot="0" flipH="false" flipV="false">
            <a:off x="6413500" y="3111500"/>
            <a:ext cx="4826000" cy="1651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false" i="false" strike="noStrike" u="none" sz="1100">
                <a:solidFill>
                  <a:srgbClr val="9CA3AF"/>
                </a:solidFill>
                <a:latin typeface="Source Code Pro"/>
                <a:ea typeface="Source Code Pro"/>
                <a:cs typeface="Source Code Pro"/>
                <a:sym typeface="Source Code Pro"/>
              </a:rPr>
              <a:t>from googletrans import Translator</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def translate(text, src='auto', dest='en'):</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t = Translator()</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res = t.translate(text, src=src, dest=dest)</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return {</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"original": text, "translated": res.text,</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"src_lang": res.src, "tgt_lang": res.dest</a:t>
            </a:r>
            <a:r>
              <a:rPr lang="en-US" b="false" i="false" strike="noStrike" u="none" sz="1100">
                <a:solidFill>
                  <a:srgbClr val="9CA3AF"/>
                </a:solidFill>
                <a:latin typeface="Source Code Pro"/>
                <a:ea typeface="Source Code Pro"/>
                <a:cs typeface="Source Code Pro"/>
                <a:sym typeface="Source Code Pro"/>
              </a:rPr>
              <a:t/>
            </a:r>
            <a:br>
              <a:rPr lang="en-US" b="false" i="false" strike="noStrike" u="none" sz="1100">
                <a:solidFill>
                  <a:srgbClr val="9CA3AF"/>
                </a:solidFill>
                <a:latin typeface="Source Code Pro"/>
                <a:ea typeface="Source Code Pro"/>
                <a:cs typeface="Source Code Pro"/>
                <a:sym typeface="Source Code Pro"/>
              </a:rPr>
            </a:br>
            <a:r>
              <a:rPr lang="en-US" b="false" i="false" strike="noStrike" u="none" sz="1100">
                <a:solidFill>
                  <a:srgbClr val="9CA3AF"/>
                </a:solidFill>
                <a:latin typeface="Source Code Pro"/>
                <a:ea typeface="Source Code Pro"/>
                <a:cs typeface="Source Code Pro"/>
                <a:sym typeface="Source Code Pro"/>
              </a:rPr>
              <a:t>}</a:t>
            </a:r>
            <a:endParaRPr lang="en-US" sz="1100"/>
          </a:p>
        </p:txBody>
      </p:sp>
      <p:sp>
        <p:nvSpPr>
          <p:cNvPr name="AutoShape 13" id="13"/>
          <p:cNvSpPr/>
          <p:nvPr/>
        </p:nvSpPr>
        <p:spPr>
          <a:xfrm rot="0" flipH="false" flipV="false">
            <a:off x="762000" y="5207000"/>
            <a:ext cx="10668000" cy="1270000"/>
          </a:xfrm>
          <a:prstGeom prst="roundRect">
            <a:avLst>
              <a:gd name="adj" fmla="val 12000"/>
            </a:avLst>
          </a:prstGeom>
          <a:solidFill>
            <a:srgbClr val="111827">
              <a:alpha val="95000"/>
            </a:srgbClr>
          </a:solidFill>
          <a:ln w="12700" cmpd="sng" cap="flat">
            <a:solidFill>
              <a:srgbClr val="4B5563">
                <a:alpha val="100000"/>
              </a:srgbClr>
            </a:solidFill>
            <a:prstDash val="solid"/>
            <a:round/>
          </a:ln>
        </p:spPr>
        <p:txBody>
          <a:bodyPr anchor="ctr" rtlCol="false" vert="horz" wrap="square" lIns="63500" rIns="63500" tIns="63500" bIns="63500"/>
          <a:lstStyle/>
          <a:p>
            <a:pPr algn="ctr">
              <a:defRPr/>
            </a:pPr>
            <a:endParaRPr/>
          </a:p>
        </p:txBody>
      </p:sp>
      <p:sp>
        <p:nvSpPr>
          <p:cNvPr name="AutoShape 14" id="14"/>
          <p:cNvSpPr/>
          <p:nvPr/>
        </p:nvSpPr>
        <p:spPr>
          <a:xfrm rot="0" flipH="false" flipV="false">
            <a:off x="762000" y="5207000"/>
            <a:ext cx="76200" cy="1270000"/>
          </a:xfrm>
          <a:prstGeom prst="roundRect">
            <a:avLst>
              <a:gd name="adj" fmla="val 0"/>
            </a:avLst>
          </a:prstGeom>
          <a:solidFill>
            <a:srgbClr val="34D399">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15" id="15"/>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143000" y="5524500"/>
            <a:ext cx="355600" cy="355600"/>
          </a:xfrm>
          <a:prstGeom prst="rect">
            <a:avLst/>
          </a:prstGeom>
        </p:spPr>
      </p:pic>
      <p:sp>
        <p:nvSpPr>
          <p:cNvPr name="AutoShape 16" id="16"/>
          <p:cNvSpPr/>
          <p:nvPr/>
        </p:nvSpPr>
        <p:spPr>
          <a:xfrm rot="0" flipH="false" flipV="false">
            <a:off x="1778000" y="5397500"/>
            <a:ext cx="2032000" cy="889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600">
                <a:solidFill>
                  <a:srgbClr val="FFFFFF"/>
                </a:solidFill>
                <a:latin typeface="Noto Sans SC"/>
                <a:ea typeface="Noto Sans SC"/>
                <a:cs typeface="Noto Sans SC"/>
                <a:sym typeface="Noto Sans SC"/>
              </a:rPr>
              <a:t>激活与调用</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25000"/>
              </a:lnSpc>
            </a:pPr>
            <a:r>
              <a:rPr lang="en-US" b="false" i="false" strike="noStrike" u="none" sz="1200">
                <a:solidFill>
                  <a:srgbClr val="9CA3AF"/>
                </a:solidFill>
                <a:latin typeface="Noto Sans SC"/>
                <a:ea typeface="Noto Sans SC"/>
                <a:cs typeface="Noto Sans SC"/>
                <a:sym typeface="Noto Sans SC"/>
              </a:rPr>
              <a:t>通过命令行直接触发功能</a:t>
            </a:r>
          </a:p>
        </p:txBody>
      </p:sp>
      <p:sp>
        <p:nvSpPr>
          <p:cNvPr name="AutoShape 17" id="17"/>
          <p:cNvSpPr/>
          <p:nvPr/>
        </p:nvSpPr>
        <p:spPr>
          <a:xfrm rot="0" flipH="false" flipV="false">
            <a:off x="4064000" y="5461000"/>
            <a:ext cx="7112000" cy="762000"/>
          </a:xfrm>
          <a:prstGeom prst="roundRect">
            <a:avLst>
              <a:gd name="adj" fmla="val 13333"/>
            </a:avLst>
          </a:prstGeom>
          <a:solidFill>
            <a:srgbClr val="1F2937">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18" id="18"/>
          <p:cNvSpPr/>
          <p:nvPr/>
        </p:nvSpPr>
        <p:spPr>
          <a:xfrm rot="0" flipH="false" flipV="false">
            <a:off x="4318000" y="5651500"/>
            <a:ext cx="6604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300">
                <a:solidFill>
                  <a:srgbClr val="E5E7EB"/>
                </a:solidFill>
                <a:latin typeface="Source Code Pro"/>
                <a:ea typeface="Source Code Pro"/>
                <a:cs typeface="Source Code Pro"/>
                <a:sym typeface="Source Code Pro"/>
              </a:rPr>
              <a:t>cursor run translate --text "你好世界" --dest "en"</a:t>
            </a:r>
            <a:endParaRPr lang="en-US" sz="1100"/>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10.1.4 插件权限声明与安全注意事项</a:t>
            </a:r>
            <a:endParaRPr lang="en-US" sz="1100"/>
          </a:p>
        </p:txBody>
      </p:sp>
      <p:sp>
        <p:nvSpPr>
          <p:cNvPr name="AutoShape 4" id="4"/>
          <p:cNvSpPr/>
          <p:nvPr/>
        </p:nvSpPr>
        <p:spPr>
          <a:xfrm rot="0" flipH="false" flipV="false">
            <a:off x="762000" y="1397000"/>
            <a:ext cx="10668000" cy="4445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600">
                <a:solidFill>
                  <a:srgbClr val="E5E7EB"/>
                </a:solidFill>
                <a:latin typeface="Noto Sans SC"/>
                <a:ea typeface="Noto Sans SC"/>
                <a:cs typeface="Noto Sans SC"/>
                <a:sym typeface="Noto Sans SC"/>
              </a:rPr>
              <a:t>权限声明是保障开发环境安全的关键防线，防止恶意插件滥用权限，保护用户隐私与系统安全。</a:t>
            </a:r>
            <a:endParaRPr lang="en-US" sz="1100"/>
          </a:p>
        </p:txBody>
      </p:sp>
      <p:sp>
        <p:nvSpPr>
          <p:cNvPr name="AutoShape 5" id="5"/>
          <p:cNvSpPr/>
          <p:nvPr/>
        </p:nvSpPr>
        <p:spPr>
          <a:xfrm rot="0" flipH="false" flipV="false">
            <a:off x="762000" y="2159000"/>
            <a:ext cx="5207000" cy="3175000"/>
          </a:xfrm>
          <a:prstGeom prst="roundRect">
            <a:avLst>
              <a:gd name="adj" fmla="val 4800"/>
            </a:avLst>
          </a:prstGeom>
          <a:solidFill>
            <a:srgbClr val="1F2937">
              <a:alpha val="90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413000"/>
            <a:ext cx="304800" cy="304800"/>
          </a:xfrm>
          <a:prstGeom prst="rect">
            <a:avLst/>
          </a:prstGeom>
        </p:spPr>
      </p:pic>
      <p:sp>
        <p:nvSpPr>
          <p:cNvPr name="AutoShape 7" id="7"/>
          <p:cNvSpPr/>
          <p:nvPr/>
        </p:nvSpPr>
        <p:spPr>
          <a:xfrm rot="0" flipH="false" flipV="false">
            <a:off x="1460500" y="2387600"/>
            <a:ext cx="4191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2000">
                <a:solidFill>
                  <a:srgbClr val="34D399"/>
                </a:solidFill>
                <a:latin typeface="Noto Sans SC"/>
                <a:ea typeface="Noto Sans SC"/>
                <a:cs typeface="Noto Sans SC"/>
                <a:sym typeface="Noto Sans SC"/>
              </a:rPr>
              <a:t>权限声明机制 (Permissions)</a:t>
            </a:r>
            <a:endParaRPr lang="en-US" sz="1100"/>
          </a:p>
        </p:txBody>
      </p:sp>
      <p:sp>
        <p:nvSpPr>
          <p:cNvPr name="AutoShape 8" id="8"/>
          <p:cNvSpPr/>
          <p:nvPr/>
        </p:nvSpPr>
        <p:spPr>
          <a:xfrm rot="0" flipH="false" flipV="false">
            <a:off x="1016000" y="3048000"/>
            <a:ext cx="4699000" cy="2032000"/>
          </a:xfrm>
          <a:prstGeom prst="rect">
            <a:avLst/>
          </a:prstGeom>
          <a:noFill/>
          <a:ln w="12700" cmpd="sng" cap="flat">
            <a:noFill/>
            <a:prstDash val="solid"/>
            <a:round/>
          </a:ln>
        </p:spPr>
        <p:txBody>
          <a:bodyPr anchor="ctr" rtlCol="false" anchorCtr="false" vert="horz" wrap="square" lIns="0" rIns="0" tIns="0" bIns="0"/>
          <a:lstStyle/>
          <a:p>
            <a:pPr algn="l" indent="0">
              <a:lnSpc>
                <a:spcPct val="116666"/>
              </a:lnSpc>
              <a:defRPr/>
            </a:pPr>
            <a:r>
              <a:rPr lang="en-US" b="false" i="false" strike="noStrike" u="none" sz="1300">
                <a:solidFill>
                  <a:srgbClr val="F3F4F6"/>
                </a:solidFill>
                <a:latin typeface="Noto Sans SC"/>
                <a:ea typeface="Noto Sans SC"/>
                <a:cs typeface="Noto Sans SC"/>
                <a:sym typeface="Noto Sans SC"/>
              </a:rPr>
              <a:t>•</a:t>
            </a:r>
            <a:r>
              <a:rPr lang="en-US" b="true" i="false" strike="noStrike" u="none" sz="1300">
                <a:solidFill>
                  <a:srgbClr val="F3F4F6"/>
                </a:solidFill>
                <a:latin typeface="Noto Sans SC"/>
                <a:ea typeface="Noto Sans SC"/>
                <a:cs typeface="Noto Sans SC"/>
                <a:sym typeface="Noto Sans SC"/>
              </a:rPr>
              <a:t>配置声明：</a:t>
            </a:r>
            <a:r>
              <a:rPr lang="en-US" b="false" i="false" strike="noStrike" u="none" sz="1300">
                <a:solidFill>
                  <a:srgbClr val="F3F4F6"/>
                </a:solidFill>
                <a:latin typeface="Noto Sans SC"/>
                <a:ea typeface="Noto Sans SC"/>
                <a:cs typeface="Noto Sans SC"/>
                <a:sym typeface="Noto Sans SC"/>
              </a:rPr>
              <a:t>插件必须在配置文件中，通过</a:t>
            </a:r>
            <a:r>
              <a:rPr lang="en-US" b="false" i="false" strike="noStrike" u="none" sz="1300">
                <a:solidFill>
                  <a:srgbClr val="34D399"/>
                </a:solidFill>
                <a:latin typeface="Roboto Mono"/>
                <a:ea typeface="Roboto Mono"/>
                <a:cs typeface="Roboto Mono"/>
                <a:sym typeface="Roboto Mono"/>
              </a:rPr>
              <a:t>"permissions"</a:t>
            </a:r>
            <a:r>
              <a:rPr lang="en-US" b="false" i="false" strike="noStrike" u="none" sz="1300">
                <a:solidFill>
                  <a:srgbClr val="F3F4F6"/>
                </a:solidFill>
                <a:latin typeface="Noto Sans SC"/>
                <a:ea typeface="Noto Sans SC"/>
                <a:cs typeface="Noto Sans SC"/>
                <a:sym typeface="Noto Sans SC"/>
              </a:rPr>
              <a:t>数组显式声明所需权限。</a:t>
            </a:r>
            <a:r>
              <a:rPr lang="en-US" b="false" i="false" strike="noStrike" u="none" sz="1300">
                <a:solidFill>
                  <a:srgbClr val="1F2329"/>
                </a:solidFill>
                <a:latin typeface="Noto Sans SC"/>
                <a:ea typeface="Noto Sans SC"/>
                <a:cs typeface="Noto Sans SC"/>
                <a:sym typeface="Noto Sans SC"/>
              </a:rPr>
              <a:t/>
            </a:r>
            <a:endParaRPr lang="en-US" sz="1100"/>
          </a:p>
          <a:p>
            <a:pPr algn="l" indent="0">
              <a:lnSpc>
                <a:spcPct val="116666"/>
              </a:lnSpc>
            </a:pPr>
            <a:r>
              <a:rPr lang="en-US" b="false" i="false" strike="noStrike" u="none" sz="1300">
                <a:solidFill>
                  <a:srgbClr val="D1D5DB"/>
                </a:solidFill>
                <a:latin typeface="Noto Sans SC"/>
                <a:ea typeface="Noto Sans SC"/>
                <a:cs typeface="Noto Sans SC"/>
                <a:sym typeface="Noto Sans SC"/>
              </a:rPr>
              <a:t>•</a:t>
            </a:r>
            <a:r>
              <a:rPr lang="en-US" b="true" i="false" strike="noStrike" u="none" sz="1300">
                <a:solidFill>
                  <a:srgbClr val="D1D5DB"/>
                </a:solidFill>
                <a:latin typeface="Noto Sans SC"/>
                <a:ea typeface="Noto Sans SC"/>
                <a:cs typeface="Noto Sans SC"/>
                <a:sym typeface="Noto Sans SC"/>
              </a:rPr>
              <a:t>示例：</a:t>
            </a:r>
            <a:r>
              <a:rPr lang="en-US" b="false" i="false" strike="noStrike" u="none" sz="1300">
                <a:solidFill>
                  <a:srgbClr val="A7F3D0"/>
                </a:solidFill>
                <a:latin typeface="Roboto Mono"/>
                <a:ea typeface="Roboto Mono"/>
                <a:cs typeface="Roboto Mono"/>
                <a:sym typeface="Roboto Mono"/>
              </a:rPr>
              <a:t>["filesystem", "network", "clipboard"]</a:t>
            </a:r>
            <a:r>
              <a:rPr lang="en-US" b="false" i="false" strike="noStrike" u="none" sz="1300">
                <a:solidFill>
                  <a:srgbClr val="1F2329"/>
                </a:solidFill>
                <a:latin typeface="Noto Sans SC"/>
                <a:ea typeface="Noto Sans SC"/>
                <a:cs typeface="Noto Sans SC"/>
                <a:sym typeface="Noto Sans SC"/>
              </a:rPr>
              <a:t/>
            </a:r>
          </a:p>
          <a:p>
            <a:pPr algn="l" indent="0">
              <a:lnSpc>
                <a:spcPct val="116666"/>
              </a:lnSpc>
            </a:pPr>
            <a:r>
              <a:rPr lang="en-US" b="false" i="false" strike="noStrike" u="none" sz="1300">
                <a:solidFill>
                  <a:srgbClr val="F3F4F6"/>
                </a:solidFill>
                <a:latin typeface="Noto Sans SC"/>
                <a:ea typeface="Noto Sans SC"/>
                <a:cs typeface="Noto Sans SC"/>
                <a:sym typeface="Noto Sans SC"/>
              </a:rPr>
              <a:t>•</a:t>
            </a:r>
            <a:r>
              <a:rPr lang="en-US" b="true" i="false" strike="noStrike" u="none" sz="1300">
                <a:solidFill>
                  <a:srgbClr val="F3F4F6"/>
                </a:solidFill>
                <a:latin typeface="Noto Sans SC"/>
                <a:ea typeface="Noto Sans SC"/>
                <a:cs typeface="Noto Sans SC"/>
                <a:sym typeface="Noto Sans SC"/>
              </a:rPr>
              <a:t>用户授权：</a:t>
            </a:r>
            <a:r>
              <a:rPr lang="en-US" b="false" i="false" strike="noStrike" u="none" sz="1300">
                <a:solidFill>
                  <a:srgbClr val="F3F4F6"/>
                </a:solidFill>
                <a:latin typeface="Noto Sans SC"/>
                <a:ea typeface="Noto Sans SC"/>
                <a:cs typeface="Noto Sans SC"/>
                <a:sym typeface="Noto Sans SC"/>
              </a:rPr>
              <a:t>插件安装或首次运行时，Cursor 会弹窗提示权限请求，用户同意后才生效。</a:t>
            </a:r>
            <a:r>
              <a:rPr lang="en-US" b="false" i="false" strike="noStrike" u="none" sz="1300">
                <a:solidFill>
                  <a:srgbClr val="1F2329"/>
                </a:solidFill>
                <a:latin typeface="Noto Sans SC"/>
                <a:ea typeface="Noto Sans SC"/>
                <a:cs typeface="Noto Sans SC"/>
                <a:sym typeface="Noto Sans SC"/>
              </a:rPr>
              <a:t/>
            </a:r>
          </a:p>
          <a:p>
            <a:pPr algn="l" indent="0">
              <a:lnSpc>
                <a:spcPct val="116666"/>
              </a:lnSpc>
            </a:pPr>
            <a:r>
              <a:rPr lang="en-US" b="false" i="false" strike="noStrike" u="none" sz="1300">
                <a:solidFill>
                  <a:srgbClr val="F3F4F6"/>
                </a:solidFill>
                <a:latin typeface="Noto Sans SC"/>
                <a:ea typeface="Noto Sans SC"/>
                <a:cs typeface="Noto Sans SC"/>
                <a:sym typeface="Noto Sans SC"/>
              </a:rPr>
              <a:t>•</a:t>
            </a:r>
            <a:r>
              <a:rPr lang="en-US" b="true" i="false" strike="noStrike" u="none" sz="1300">
                <a:solidFill>
                  <a:srgbClr val="F3F4F6"/>
                </a:solidFill>
                <a:latin typeface="Noto Sans SC"/>
                <a:ea typeface="Noto Sans SC"/>
                <a:cs typeface="Noto Sans SC"/>
                <a:sym typeface="Noto Sans SC"/>
              </a:rPr>
              <a:t>最小默认集：</a:t>
            </a:r>
            <a:r>
              <a:rPr lang="en-US" b="false" i="false" strike="noStrike" u="none" sz="1300">
                <a:solidFill>
                  <a:srgbClr val="F3F4F6"/>
                </a:solidFill>
                <a:latin typeface="Noto Sans SC"/>
                <a:ea typeface="Noto Sans SC"/>
                <a:cs typeface="Noto Sans SC"/>
                <a:sym typeface="Noto Sans SC"/>
              </a:rPr>
              <a:t>若未声明，则默认插件仅拥有运行所需的最基础权限。</a:t>
            </a:r>
          </a:p>
        </p:txBody>
      </p:sp>
      <p:sp>
        <p:nvSpPr>
          <p:cNvPr name="AutoShape 9" id="9"/>
          <p:cNvSpPr/>
          <p:nvPr/>
        </p:nvSpPr>
        <p:spPr>
          <a:xfrm rot="0" flipH="false" flipV="false">
            <a:off x="6223000" y="2159000"/>
            <a:ext cx="5207000" cy="3175000"/>
          </a:xfrm>
          <a:prstGeom prst="roundRect">
            <a:avLst>
              <a:gd name="adj" fmla="val 4800"/>
            </a:avLst>
          </a:prstGeom>
          <a:solidFill>
            <a:srgbClr val="1F2937">
              <a:alpha val="90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pic>
        <p:nvPicPr>
          <p:cNvPr name="Picture 10" id="10"/>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6477000" y="2413000"/>
            <a:ext cx="304800" cy="304800"/>
          </a:xfrm>
          <a:prstGeom prst="rect">
            <a:avLst/>
          </a:prstGeom>
        </p:spPr>
      </p:pic>
      <p:sp>
        <p:nvSpPr>
          <p:cNvPr name="AutoShape 11" id="11"/>
          <p:cNvSpPr/>
          <p:nvPr/>
        </p:nvSpPr>
        <p:spPr>
          <a:xfrm rot="0" flipH="false" flipV="false">
            <a:off x="6921500" y="2387600"/>
            <a:ext cx="4191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2000">
                <a:solidFill>
                  <a:srgbClr val="34D399"/>
                </a:solidFill>
                <a:latin typeface="Noto Sans SC"/>
                <a:ea typeface="Noto Sans SC"/>
                <a:cs typeface="Noto Sans SC"/>
                <a:sym typeface="Noto Sans SC"/>
              </a:rPr>
              <a:t>安全开发三大原则</a:t>
            </a:r>
            <a:endParaRPr lang="en-US" sz="1100"/>
          </a:p>
        </p:txBody>
      </p:sp>
      <p:sp>
        <p:nvSpPr>
          <p:cNvPr name="AutoShape 12" id="12"/>
          <p:cNvSpPr/>
          <p:nvPr/>
        </p:nvSpPr>
        <p:spPr>
          <a:xfrm rot="0" flipH="false" flipV="false">
            <a:off x="6477000" y="3048000"/>
            <a:ext cx="4699000" cy="203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300">
                <a:solidFill>
                  <a:srgbClr val="F3F4F6"/>
                </a:solidFill>
                <a:latin typeface="Noto Sans SC"/>
                <a:ea typeface="Noto Sans SC"/>
                <a:cs typeface="Noto Sans SC"/>
                <a:sym typeface="Noto Sans SC"/>
              </a:rPr>
              <a:t>1.</a:t>
            </a:r>
            <a:r>
              <a:rPr lang="en-US" b="true" i="false" strike="noStrike" u="none" sz="1300">
                <a:solidFill>
                  <a:srgbClr val="F3F4F6"/>
                </a:solidFill>
                <a:latin typeface="Noto Sans SC"/>
                <a:ea typeface="Noto Sans SC"/>
                <a:cs typeface="Noto Sans SC"/>
                <a:sym typeface="Noto Sans SC"/>
              </a:rPr>
              <a:t>最小权限原则 (PoLP)：</a:t>
            </a:r>
            <a:r>
              <a:rPr lang="en-US" b="false" i="false" strike="noStrike" u="none" sz="1300">
                <a:solidFill>
                  <a:srgbClr val="F3F4F6"/>
                </a:solidFill>
                <a:latin typeface="Noto Sans SC"/>
                <a:ea typeface="Noto Sans SC"/>
                <a:cs typeface="Noto Sans SC"/>
                <a:sym typeface="Noto Sans SC"/>
              </a:rPr>
              <a:t>仅请求完成功能所“必须且必要”的权限，不贪多。</a:t>
            </a:r>
            <a:r>
              <a:rPr lang="en-US" b="false" i="false" strike="noStrike" u="none" sz="1300">
                <a:solidFill>
                  <a:srgbClr val="F3F4F6"/>
                </a:solidFill>
                <a:latin typeface="Noto Sans SC"/>
                <a:ea typeface="Noto Sans SC"/>
                <a:cs typeface="Noto Sans SC"/>
                <a:sym typeface="Noto Sans SC"/>
              </a:rPr>
              <a:t/>
            </a:r>
            <a:endParaRPr lang="en-US" sz="1100"/>
          </a:p>
          <a:p>
            <a:pPr algn="l" indent="0">
              <a:lnSpc>
                <a:spcPct val="125000"/>
              </a:lnSpc>
            </a:pPr>
            <a:r>
              <a:rPr lang="en-US" b="false" i="false" strike="noStrike" u="none" sz="1300">
                <a:solidFill>
                  <a:srgbClr val="F3F4F6"/>
                </a:solidFill>
                <a:latin typeface="Noto Sans SC"/>
                <a:ea typeface="Noto Sans SC"/>
                <a:cs typeface="Noto Sans SC"/>
                <a:sym typeface="Noto Sans SC"/>
              </a:rPr>
              <a:t>2.</a:t>
            </a:r>
            <a:r>
              <a:rPr lang="en-US" b="true" i="false" strike="noStrike" u="none" sz="1300">
                <a:solidFill>
                  <a:srgbClr val="F3F4F6"/>
                </a:solidFill>
                <a:latin typeface="Noto Sans SC"/>
                <a:ea typeface="Noto Sans SC"/>
                <a:cs typeface="Noto Sans SC"/>
                <a:sym typeface="Noto Sans SC"/>
              </a:rPr>
              <a:t>禁止动态执行：</a:t>
            </a:r>
            <a:r>
              <a:rPr lang="en-US" b="false" i="false" strike="noStrike" u="none" sz="1300">
                <a:solidFill>
                  <a:srgbClr val="F3F4F6"/>
                </a:solidFill>
                <a:latin typeface="Noto Sans SC"/>
                <a:ea typeface="Noto Sans SC"/>
                <a:cs typeface="Noto Sans SC"/>
                <a:sym typeface="Noto Sans SC"/>
              </a:rPr>
              <a:t>严禁插件在运行时动态下载、执行未经校验的第三方代码，避免引入“供应链攻击”风险。</a:t>
            </a:r>
            <a:r>
              <a:rPr lang="en-US" b="false" i="false" strike="noStrike" u="none" sz="1300">
                <a:solidFill>
                  <a:srgbClr val="F3F4F6"/>
                </a:solidFill>
                <a:latin typeface="Noto Sans SC"/>
                <a:ea typeface="Noto Sans SC"/>
                <a:cs typeface="Noto Sans SC"/>
                <a:sym typeface="Noto Sans SC"/>
              </a:rPr>
              <a:t/>
            </a:r>
          </a:p>
          <a:p>
            <a:pPr algn="l" indent="0">
              <a:lnSpc>
                <a:spcPct val="125000"/>
              </a:lnSpc>
            </a:pPr>
            <a:r>
              <a:rPr lang="en-US" b="false" i="false" strike="noStrike" u="none" sz="1300">
                <a:solidFill>
                  <a:srgbClr val="F3F4F6"/>
                </a:solidFill>
                <a:latin typeface="Noto Sans SC"/>
                <a:ea typeface="Noto Sans SC"/>
                <a:cs typeface="Noto Sans SC"/>
                <a:sym typeface="Noto Sans SC"/>
              </a:rPr>
              <a:t>3.</a:t>
            </a:r>
            <a:r>
              <a:rPr lang="en-US" b="true" i="false" strike="noStrike" u="none" sz="1300">
                <a:solidFill>
                  <a:srgbClr val="F3F4F6"/>
                </a:solidFill>
                <a:latin typeface="Noto Sans SC"/>
                <a:ea typeface="Noto Sans SC"/>
                <a:cs typeface="Noto Sans SC"/>
                <a:sym typeface="Noto Sans SC"/>
              </a:rPr>
              <a:t>利用沙箱机制：</a:t>
            </a:r>
            <a:r>
              <a:rPr lang="en-US" b="false" i="false" strike="noStrike" u="none" sz="1300">
                <a:solidFill>
                  <a:srgbClr val="F3F4F6"/>
                </a:solidFill>
                <a:latin typeface="Noto Sans SC"/>
                <a:ea typeface="Noto Sans SC"/>
                <a:cs typeface="Noto Sans SC"/>
                <a:sym typeface="Noto Sans SC"/>
              </a:rPr>
              <a:t>充分配合 Cursor 提供的内置沙箱环境，实现功能隔离与限制。</a:t>
            </a:r>
          </a:p>
        </p:txBody>
      </p:sp>
      <p:sp>
        <p:nvSpPr>
          <p:cNvPr name="AutoShape 13" id="13"/>
          <p:cNvSpPr/>
          <p:nvPr/>
        </p:nvSpPr>
        <p:spPr>
          <a:xfrm rot="0" flipH="false" flipV="false">
            <a:off x="762000" y="5588000"/>
            <a:ext cx="10668000" cy="889000"/>
          </a:xfrm>
          <a:prstGeom prst="roundRect">
            <a:avLst>
              <a:gd name="adj" fmla="val 11428"/>
            </a:avLst>
          </a:prstGeom>
          <a:solidFill>
            <a:srgbClr val="34D399">
              <a:alpha val="15000"/>
            </a:srgbClr>
          </a:solidFill>
          <a:ln w="12700" cmpd="sng" cap="flat">
            <a:solidFill>
              <a:srgbClr val="34D399">
                <a:alpha val="70000"/>
              </a:srgbClr>
            </a:solidFill>
            <a:prstDash val="dash"/>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1016000" y="5816600"/>
            <a:ext cx="304800" cy="304800"/>
          </a:xfrm>
          <a:prstGeom prst="rect">
            <a:avLst/>
          </a:prstGeom>
        </p:spPr>
      </p:pic>
      <p:sp>
        <p:nvSpPr>
          <p:cNvPr name="AutoShape 15" id="15"/>
          <p:cNvSpPr/>
          <p:nvPr/>
        </p:nvSpPr>
        <p:spPr>
          <a:xfrm rot="0" flipH="false" flipV="false">
            <a:off x="1524000" y="5715000"/>
            <a:ext cx="9652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400">
                <a:solidFill>
                  <a:srgbClr val="FFFFFF">
                    <a:alpha val="94902"/>
                  </a:srgbClr>
                </a:solidFill>
                <a:latin typeface="Noto Sans SC"/>
                <a:ea typeface="Noto Sans SC"/>
                <a:cs typeface="Noto Sans SC"/>
                <a:sym typeface="Noto Sans SC"/>
              </a:rPr>
              <a:t>结论：完善的权限声明不仅是保护</a:t>
            </a:r>
            <a:r>
              <a:rPr lang="en-US" b="true" i="false" strike="noStrike" u="none" sz="1400">
                <a:solidFill>
                  <a:srgbClr val="FFFFFF">
                    <a:alpha val="94902"/>
                  </a:srgbClr>
                </a:solidFill>
                <a:latin typeface="Noto Sans SC"/>
                <a:ea typeface="Noto Sans SC"/>
                <a:cs typeface="Noto Sans SC"/>
                <a:sym typeface="Noto Sans SC"/>
              </a:rPr>
              <a:t>用户隐私与开发环境安全</a:t>
            </a:r>
            <a:r>
              <a:rPr lang="en-US" b="false" i="false" strike="noStrike" u="none" sz="1400">
                <a:solidFill>
                  <a:srgbClr val="FFFFFF">
                    <a:alpha val="94902"/>
                  </a:srgbClr>
                </a:solidFill>
                <a:latin typeface="Noto Sans SC"/>
                <a:ea typeface="Noto Sans SC"/>
                <a:cs typeface="Noto Sans SC"/>
                <a:sym typeface="Noto Sans SC"/>
              </a:rPr>
              <a:t>的基石，更是构建健康、可信赖的插件生态的必要前提。</a:t>
            </a:r>
            <a:endParaRPr lang="en-US" sz="1100"/>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5715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10.2.1 代码格式化插件（如Black）接入</a:t>
            </a:r>
            <a:endParaRPr lang="en-US" sz="1100"/>
          </a:p>
        </p:txBody>
      </p:sp>
      <p:sp>
        <p:nvSpPr>
          <p:cNvPr name="AutoShape 4" id="4"/>
          <p:cNvSpPr/>
          <p:nvPr/>
        </p:nvSpPr>
        <p:spPr>
          <a:xfrm rot="0" flipH="false" flipV="false">
            <a:off x="762000" y="1524000"/>
            <a:ext cx="10668000" cy="889000"/>
          </a:xfrm>
          <a:prstGeom prst="roundRect">
            <a:avLst>
              <a:gd name="adj" fmla="val 11428"/>
            </a:avLst>
          </a:prstGeom>
          <a:solidFill>
            <a:srgbClr val="1F2937">
              <a:alpha val="85000"/>
            </a:srgbClr>
          </a:solidFill>
          <a:ln w="12700" cmpd="sng" cap="flat">
            <a:solidFill>
              <a:srgbClr val="34D399">
                <a:alpha val="40000"/>
              </a:srgbClr>
            </a:solidFill>
            <a:prstDash val="solid"/>
            <a:round/>
          </a:ln>
        </p:spPr>
        <p:txBody>
          <a:bodyPr anchor="ctr" rtlCol="false" vert="horz" wrap="square" lIns="63500" rIns="63500" tIns="63500" bIns="63500"/>
          <a:lstStyle/>
          <a:p>
            <a:pPr algn="ctr">
              <a:defRPr/>
            </a:pPr>
            <a:endParaRPr/>
          </a:p>
        </p:txBody>
      </p:sp>
      <p:sp>
        <p:nvSpPr>
          <p:cNvPr name="AutoShape 5" id="5"/>
          <p:cNvSpPr/>
          <p:nvPr/>
        </p:nvSpPr>
        <p:spPr>
          <a:xfrm rot="0" flipH="false" flipV="false">
            <a:off x="1016000" y="1651000"/>
            <a:ext cx="10160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500">
                <a:solidFill>
                  <a:srgbClr val="E5E7EB"/>
                </a:solidFill>
                <a:latin typeface="Noto Sans SC"/>
                <a:ea typeface="Noto Sans SC"/>
                <a:cs typeface="Noto Sans SC"/>
                <a:sym typeface="Noto Sans SC"/>
              </a:rPr>
              <a:t>代码格式化工具（如 Black）能强制统一团队代码风格，消除因个人习惯导致的格式差异，显著提升代码可读性。通过在 Cursor/IDE 中接入，可实现代码的一键/自动美化，减少人工调整成本。</a:t>
            </a:r>
            <a:endParaRPr lang="en-US" sz="1100"/>
          </a:p>
        </p:txBody>
      </p:sp>
      <p:sp>
        <p:nvSpPr>
          <p:cNvPr name="AutoShape 6" id="6"/>
          <p:cNvSpPr/>
          <p:nvPr/>
        </p:nvSpPr>
        <p:spPr>
          <a:xfrm rot="0" flipH="false" flipV="false">
            <a:off x="762000" y="2667000"/>
            <a:ext cx="3302000" cy="3683000"/>
          </a:xfrm>
          <a:prstGeom prst="roundRect">
            <a:avLst>
              <a:gd name="adj" fmla="val 4615"/>
            </a:avLst>
          </a:prstGeom>
          <a:solidFill>
            <a:srgbClr val="1F2937">
              <a:alpha val="90000"/>
            </a:srgbClr>
          </a:solidFill>
          <a:ln w="12700" cmpd="sng" cap="flat">
            <a:solidFill>
              <a:srgbClr val="4B5563">
                <a:alpha val="100000"/>
              </a:srgbClr>
            </a:solidFill>
            <a:prstDash val="solid"/>
            <a:round/>
          </a:ln>
          <a:effectLst>
            <a:outerShdw dir="2700000" dist="190500" blurRad="444500" algn="tl" rotWithShape="false">
              <a:srgbClr val="000000">
                <a:alpha val="25000"/>
              </a:srgbClr>
            </a:outerShdw>
          </a:effectLst>
        </p:spPr>
        <p:txBody>
          <a:bodyPr anchor="ctr" rtlCol="false" vert="horz" wrap="square" lIns="63500" rIns="63500" tIns="63500" bIns="63500"/>
          <a:lstStyle/>
          <a:p>
            <a:pPr algn="ctr">
              <a:defRPr/>
            </a:pPr>
            <a:endParaRPr/>
          </a:p>
        </p:txBody>
      </p:sp>
      <p:pic>
        <p:nvPicPr>
          <p:cNvPr name="Picture 7" id="7"/>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0" flipH="false" flipV="false">
            <a:off x="1016000" y="2921000"/>
            <a:ext cx="304800" cy="304800"/>
          </a:xfrm>
          <a:prstGeom prst="rect">
            <a:avLst/>
          </a:prstGeom>
        </p:spPr>
      </p:pic>
      <p:sp>
        <p:nvSpPr>
          <p:cNvPr name="AutoShape 8" id="8"/>
          <p:cNvSpPr/>
          <p:nvPr/>
        </p:nvSpPr>
        <p:spPr>
          <a:xfrm rot="0" flipH="false" flipV="false">
            <a:off x="1460500" y="2895600"/>
            <a:ext cx="2413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800">
                <a:solidFill>
                  <a:srgbClr val="EF4444"/>
                </a:solidFill>
                <a:latin typeface="Noto Sans SC"/>
                <a:ea typeface="Noto Sans SC"/>
                <a:cs typeface="Noto Sans SC"/>
                <a:sym typeface="Noto Sans SC"/>
              </a:rPr>
              <a:t>格式化前 · 风格杂乱</a:t>
            </a:r>
            <a:endParaRPr lang="en-US" sz="1100"/>
          </a:p>
        </p:txBody>
      </p:sp>
      <p:sp>
        <p:nvSpPr>
          <p:cNvPr name="AutoShape 9" id="9"/>
          <p:cNvSpPr/>
          <p:nvPr/>
        </p:nvSpPr>
        <p:spPr>
          <a:xfrm rot="0" flipH="false" flipV="false">
            <a:off x="952500" y="3556000"/>
            <a:ext cx="2921000" cy="1524000"/>
          </a:xfrm>
          <a:prstGeom prst="roundRect">
            <a:avLst>
              <a:gd name="adj" fmla="val 5000"/>
            </a:avLst>
          </a:prstGeom>
          <a:solidFill>
            <a:srgbClr val="111827">
              <a:alpha val="100000"/>
            </a:srgbClr>
          </a:solidFill>
          <a:ln w="12700" cmpd="sng" cap="flat">
            <a:solidFill>
              <a:srgbClr val="4B5563">
                <a:alpha val="100000"/>
              </a:srgbClr>
            </a:solid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1079500" y="3746500"/>
            <a:ext cx="2667000" cy="1143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false" i="false" strike="noStrike" u="none" sz="1300">
                <a:solidFill>
                  <a:srgbClr val="9CA3AF"/>
                </a:solidFill>
                <a:latin typeface="Source Code Pro"/>
                <a:ea typeface="Source Code Pro"/>
                <a:cs typeface="Source Code Pro"/>
                <a:sym typeface="Source Code Pro"/>
              </a:rPr>
              <a:t>def add(x,y):return x+y</a:t>
            </a:r>
            <a:r>
              <a:rPr lang="en-US" b="false" i="false" strike="noStrike" u="none" sz="1300">
                <a:solidFill>
                  <a:srgbClr val="9CA3AF"/>
                </a:solidFill>
                <a:latin typeface="Source Code Pro"/>
                <a:ea typeface="Source Code Pro"/>
                <a:cs typeface="Source Code Pro"/>
                <a:sym typeface="Source Code Pro"/>
              </a:rPr>
              <a:t/>
            </a:r>
            <a:br>
              <a:rPr lang="en-US" b="false" i="false" strike="noStrike" u="none" sz="1300">
                <a:solidFill>
                  <a:srgbClr val="9CA3AF"/>
                </a:solidFill>
                <a:latin typeface="Source Code Pro"/>
                <a:ea typeface="Source Code Pro"/>
                <a:cs typeface="Source Code Pro"/>
                <a:sym typeface="Source Code Pro"/>
              </a:rPr>
            </a:br>
            <a:r>
              <a:rPr lang="en-US" b="false" i="false" strike="noStrike" u="none" sz="1300">
                <a:solidFill>
                  <a:srgbClr val="9CA3AF"/>
                </a:solidFill>
                <a:latin typeface="Source Code Pro"/>
                <a:ea typeface="Source Code Pro"/>
                <a:cs typeface="Source Code Pro"/>
                <a:sym typeface="Source Code Pro"/>
              </a:rPr>
              <a:t>def sub(x , y ): return x - y</a:t>
            </a:r>
            <a:r>
              <a:rPr lang="en-US" b="false" i="false" strike="noStrike" u="none" sz="1300">
                <a:solidFill>
                  <a:srgbClr val="9CA3AF"/>
                </a:solidFill>
                <a:latin typeface="Source Code Pro"/>
                <a:ea typeface="Source Code Pro"/>
                <a:cs typeface="Source Code Pro"/>
                <a:sym typeface="Source Code Pro"/>
              </a:rPr>
              <a:t/>
            </a:r>
            <a:br>
              <a:rPr lang="en-US" b="false" i="false" strike="noStrike" u="none" sz="1300">
                <a:solidFill>
                  <a:srgbClr val="9CA3AF"/>
                </a:solidFill>
                <a:latin typeface="Source Code Pro"/>
                <a:ea typeface="Source Code Pro"/>
                <a:cs typeface="Source Code Pro"/>
                <a:sym typeface="Source Code Pro"/>
              </a:rPr>
            </a:br>
            <a:r>
              <a:rPr lang="en-US" b="false" i="false" strike="noStrike" u="none" sz="1300">
                <a:solidFill>
                  <a:srgbClr val="9CA3AF"/>
                </a:solidFill>
                <a:latin typeface="Source Code Pro"/>
                <a:ea typeface="Source Code Pro"/>
                <a:cs typeface="Source Code Pro"/>
                <a:sym typeface="Source Code Pro"/>
              </a:rPr>
              <a:t># 缺少空格、换行不统一</a:t>
            </a:r>
            <a:endParaRPr lang="en-US" sz="1100"/>
          </a:p>
        </p:txBody>
      </p:sp>
      <p:sp>
        <p:nvSpPr>
          <p:cNvPr name="AutoShape 11" id="11"/>
          <p:cNvSpPr/>
          <p:nvPr/>
        </p:nvSpPr>
        <p:spPr>
          <a:xfrm rot="0" flipH="false" flipV="false">
            <a:off x="952500" y="5334000"/>
            <a:ext cx="2921000" cy="76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200">
                <a:solidFill>
                  <a:srgbClr val="9CA3AF"/>
                </a:solidFill>
                <a:latin typeface="Noto Sans SC"/>
                <a:ea typeface="Noto Sans SC"/>
                <a:cs typeface="Noto Sans SC"/>
                <a:sym typeface="Noto Sans SC"/>
              </a:rPr>
              <a:t>问题：符号间距随意、函数返回不换行，阅读体验差，且易产生代码审查中的无效讨论。</a:t>
            </a:r>
            <a:endParaRPr lang="en-US" sz="1100"/>
          </a:p>
        </p:txBody>
      </p:sp>
      <p:sp>
        <p:nvSpPr>
          <p:cNvPr name="AutoShape 12" id="12"/>
          <p:cNvSpPr/>
          <p:nvPr/>
        </p:nvSpPr>
        <p:spPr>
          <a:xfrm rot="0" flipH="false" flipV="false">
            <a:off x="4445000" y="2667000"/>
            <a:ext cx="3302000" cy="3683000"/>
          </a:xfrm>
          <a:prstGeom prst="roundRect">
            <a:avLst>
              <a:gd name="adj" fmla="val 4615"/>
            </a:avLst>
          </a:prstGeom>
          <a:solidFill>
            <a:srgbClr val="1F2937">
              <a:alpha val="90000"/>
            </a:srgbClr>
          </a:solidFill>
          <a:ln w="12700" cmpd="sng" cap="flat">
            <a:solidFill>
              <a:srgbClr val="34D399">
                <a:alpha val="60000"/>
              </a:srgbClr>
            </a:solidFill>
            <a:prstDash val="solid"/>
            <a:round/>
          </a:ln>
          <a:effectLst>
            <a:outerShdw dir="2700000" dist="190500" blurRad="444500" algn="tl" rotWithShape="false">
              <a:srgbClr val="000000">
                <a:alpha val="25000"/>
              </a:srgbClr>
            </a:outerShdw>
          </a:effectLst>
        </p:spPr>
        <p:txBody>
          <a:bodyPr anchor="ctr" rtlCol="false" vert="horz" wrap="square" lIns="63500" rIns="63500" tIns="63500" bIns="63500"/>
          <a:lstStyle/>
          <a:p>
            <a:pPr algn="ctr">
              <a:defRPr/>
            </a:pPr>
            <a:endParaRPr/>
          </a:p>
        </p:txBody>
      </p:sp>
      <p:pic>
        <p:nvPicPr>
          <p:cNvPr name="Picture 13" id="13"/>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0" flipH="false" flipV="false">
            <a:off x="4699000" y="2921000"/>
            <a:ext cx="304800" cy="304800"/>
          </a:xfrm>
          <a:prstGeom prst="rect">
            <a:avLst/>
          </a:prstGeom>
        </p:spPr>
      </p:pic>
      <p:sp>
        <p:nvSpPr>
          <p:cNvPr name="AutoShape 14" id="14"/>
          <p:cNvSpPr/>
          <p:nvPr/>
        </p:nvSpPr>
        <p:spPr>
          <a:xfrm rot="0" flipH="false" flipV="false">
            <a:off x="5143500" y="2895600"/>
            <a:ext cx="2413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800">
                <a:solidFill>
                  <a:srgbClr val="34D399"/>
                </a:solidFill>
                <a:latin typeface="Noto Sans SC"/>
                <a:ea typeface="Noto Sans SC"/>
                <a:cs typeface="Noto Sans SC"/>
                <a:sym typeface="Noto Sans SC"/>
              </a:rPr>
              <a:t>格式化后 · 规范整洁</a:t>
            </a:r>
            <a:endParaRPr lang="en-US" sz="1100"/>
          </a:p>
        </p:txBody>
      </p:sp>
      <p:sp>
        <p:nvSpPr>
          <p:cNvPr name="AutoShape 15" id="15"/>
          <p:cNvSpPr/>
          <p:nvPr/>
        </p:nvSpPr>
        <p:spPr>
          <a:xfrm rot="0" flipH="false" flipV="false">
            <a:off x="4635500" y="3556000"/>
            <a:ext cx="2921000" cy="1524000"/>
          </a:xfrm>
          <a:prstGeom prst="roundRect">
            <a:avLst>
              <a:gd name="adj" fmla="val 5000"/>
            </a:avLst>
          </a:prstGeom>
          <a:solidFill>
            <a:srgbClr val="064E3B">
              <a:alpha val="70000"/>
            </a:srgbClr>
          </a:solidFill>
          <a:ln w="12700" cmpd="sng" cap="flat">
            <a:solidFill>
              <a:srgbClr val="34D399">
                <a:alpha val="30000"/>
              </a:srgbClr>
            </a:solidFill>
            <a:prstDash val="solid"/>
            <a:round/>
          </a:ln>
        </p:spPr>
        <p:txBody>
          <a:bodyPr anchor="ctr" rtlCol="false" vert="horz" wrap="square" lIns="63500" rIns="63500" tIns="63500" bIns="63500"/>
          <a:lstStyle/>
          <a:p>
            <a:pPr algn="ctr">
              <a:defRPr/>
            </a:pPr>
            <a:endParaRPr/>
          </a:p>
        </p:txBody>
      </p:sp>
      <p:sp>
        <p:nvSpPr>
          <p:cNvPr name="AutoShape 16" id="16"/>
          <p:cNvSpPr/>
          <p:nvPr/>
        </p:nvSpPr>
        <p:spPr>
          <a:xfrm rot="0" flipH="false" flipV="false">
            <a:off x="4762500" y="3746500"/>
            <a:ext cx="2667000" cy="1143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false" i="false" strike="noStrike" u="none" sz="1300">
                <a:solidFill>
                  <a:srgbClr val="D1FAE5"/>
                </a:solidFill>
                <a:latin typeface="Source Code Pro"/>
                <a:ea typeface="Source Code Pro"/>
                <a:cs typeface="Source Code Pro"/>
                <a:sym typeface="Source Code Pro"/>
              </a:rPr>
              <a:t>def add(x, y):</a:t>
            </a:r>
            <a:r>
              <a:rPr lang="en-US" b="false" i="false" strike="noStrike" u="none" sz="1300">
                <a:solidFill>
                  <a:srgbClr val="D1FAE5"/>
                </a:solidFill>
                <a:latin typeface="Source Code Pro"/>
                <a:ea typeface="Source Code Pro"/>
                <a:cs typeface="Source Code Pro"/>
                <a:sym typeface="Source Code Pro"/>
              </a:rPr>
              <a:t/>
            </a:r>
            <a:br>
              <a:rPr lang="en-US" b="false" i="false" strike="noStrike" u="none" sz="1300">
                <a:solidFill>
                  <a:srgbClr val="D1FAE5"/>
                </a:solidFill>
                <a:latin typeface="Source Code Pro"/>
                <a:ea typeface="Source Code Pro"/>
                <a:cs typeface="Source Code Pro"/>
                <a:sym typeface="Source Code Pro"/>
              </a:rPr>
            </a:br>
            <a:r>
              <a:rPr lang="en-US" b="false" i="false" strike="noStrike" u="none" sz="1300">
                <a:solidFill>
                  <a:srgbClr val="D1FAE5"/>
                </a:solidFill>
                <a:latin typeface="Source Code Pro"/>
                <a:ea typeface="Source Code Pro"/>
                <a:cs typeface="Source Code Pro"/>
                <a:sym typeface="Source Code Pro"/>
              </a:rPr>
              <a:t>return x + y</a:t>
            </a:r>
            <a:r>
              <a:rPr lang="en-US" b="false" i="false" strike="noStrike" u="none" sz="1300">
                <a:solidFill>
                  <a:srgbClr val="D1FAE5"/>
                </a:solidFill>
                <a:latin typeface="Source Code Pro"/>
                <a:ea typeface="Source Code Pro"/>
                <a:cs typeface="Source Code Pro"/>
                <a:sym typeface="Source Code Pro"/>
              </a:rPr>
              <a:t/>
            </a:r>
            <a:br>
              <a:rPr lang="en-US" b="false" i="false" strike="noStrike" u="none" sz="1300">
                <a:solidFill>
                  <a:srgbClr val="D1FAE5"/>
                </a:solidFill>
                <a:latin typeface="Source Code Pro"/>
                <a:ea typeface="Source Code Pro"/>
                <a:cs typeface="Source Code Pro"/>
                <a:sym typeface="Source Code Pro"/>
              </a:rPr>
            </a:br>
            <a:r>
              <a:rPr lang="en-US" b="false" i="false" strike="noStrike" u="none" sz="1300">
                <a:solidFill>
                  <a:srgbClr val="D1FAE5"/>
                </a:solidFill>
                <a:latin typeface="Source Code Pro"/>
                <a:ea typeface="Source Code Pro"/>
                <a:cs typeface="Source Code Pro"/>
                <a:sym typeface="Source Code Pro"/>
              </a:rPr>
              <a:t/>
            </a:r>
            <a:br>
              <a:rPr lang="en-US" b="false" i="false" strike="noStrike" u="none" sz="1300">
                <a:solidFill>
                  <a:srgbClr val="D1FAE5"/>
                </a:solidFill>
                <a:latin typeface="Source Code Pro"/>
                <a:ea typeface="Source Code Pro"/>
                <a:cs typeface="Source Code Pro"/>
                <a:sym typeface="Source Code Pro"/>
              </a:rPr>
            </a:br>
            <a:r>
              <a:rPr lang="en-US" b="false" i="false" strike="noStrike" u="none" sz="1300">
                <a:solidFill>
                  <a:srgbClr val="D1FAE5"/>
                </a:solidFill>
                <a:latin typeface="Source Code Pro"/>
                <a:ea typeface="Source Code Pro"/>
                <a:cs typeface="Source Code Pro"/>
                <a:sym typeface="Source Code Pro"/>
              </a:rPr>
              <a:t>def sub(x, y):</a:t>
            </a:r>
            <a:r>
              <a:rPr lang="en-US" b="false" i="false" strike="noStrike" u="none" sz="1300">
                <a:solidFill>
                  <a:srgbClr val="D1FAE5"/>
                </a:solidFill>
                <a:latin typeface="Source Code Pro"/>
                <a:ea typeface="Source Code Pro"/>
                <a:cs typeface="Source Code Pro"/>
                <a:sym typeface="Source Code Pro"/>
              </a:rPr>
              <a:t/>
            </a:r>
            <a:br>
              <a:rPr lang="en-US" b="false" i="false" strike="noStrike" u="none" sz="1300">
                <a:solidFill>
                  <a:srgbClr val="D1FAE5"/>
                </a:solidFill>
                <a:latin typeface="Source Code Pro"/>
                <a:ea typeface="Source Code Pro"/>
                <a:cs typeface="Source Code Pro"/>
                <a:sym typeface="Source Code Pro"/>
              </a:rPr>
            </a:br>
            <a:r>
              <a:rPr lang="en-US" b="false" i="false" strike="noStrike" u="none" sz="1300">
                <a:solidFill>
                  <a:srgbClr val="D1FAE5"/>
                </a:solidFill>
                <a:latin typeface="Source Code Pro"/>
                <a:ea typeface="Source Code Pro"/>
                <a:cs typeface="Source Code Pro"/>
                <a:sym typeface="Source Code Pro"/>
              </a:rPr>
              <a:t>return x - y</a:t>
            </a:r>
            <a:endParaRPr lang="en-US" sz="1100"/>
          </a:p>
        </p:txBody>
      </p:sp>
      <p:sp>
        <p:nvSpPr>
          <p:cNvPr name="AutoShape 17" id="17"/>
          <p:cNvSpPr/>
          <p:nvPr/>
        </p:nvSpPr>
        <p:spPr>
          <a:xfrm rot="0" flipH="false" flipV="false">
            <a:off x="4635500" y="5334000"/>
            <a:ext cx="2921000" cy="76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200">
                <a:solidFill>
                  <a:srgbClr val="A7F3D0"/>
                </a:solidFill>
                <a:latin typeface="Noto Sans SC"/>
                <a:ea typeface="Noto Sans SC"/>
                <a:cs typeface="Noto Sans SC"/>
                <a:sym typeface="Noto Sans SC"/>
              </a:rPr>
              <a:t>效果：严格遵循 PEP8 规范，缩进、间距、换行高度统一，代码结构一目了然，维护成本大幅降低。</a:t>
            </a:r>
            <a:endParaRPr lang="en-US" sz="1100"/>
          </a:p>
        </p:txBody>
      </p:sp>
      <p:sp>
        <p:nvSpPr>
          <p:cNvPr name="AutoShape 18" id="18"/>
          <p:cNvSpPr/>
          <p:nvPr/>
        </p:nvSpPr>
        <p:spPr>
          <a:xfrm rot="0" flipH="false" flipV="false">
            <a:off x="8128000" y="2667000"/>
            <a:ext cx="3302000" cy="3683000"/>
          </a:xfrm>
          <a:prstGeom prst="roundRect">
            <a:avLst>
              <a:gd name="adj" fmla="val 4615"/>
            </a:avLst>
          </a:prstGeom>
          <a:solidFill>
            <a:srgbClr val="1F2937">
              <a:alpha val="90000"/>
            </a:srgbClr>
          </a:solidFill>
          <a:ln w="12700" cmpd="sng" cap="flat">
            <a:solidFill>
              <a:srgbClr val="4B5563">
                <a:alpha val="100000"/>
              </a:srgbClr>
            </a:solidFill>
            <a:prstDash val="solid"/>
            <a:round/>
          </a:ln>
          <a:effectLst>
            <a:outerShdw dir="2700000" dist="190500" blurRad="444500" algn="tl" rotWithShape="false">
              <a:srgbClr val="000000">
                <a:alpha val="25000"/>
              </a:srgbClr>
            </a:outerShdw>
          </a:effectLst>
        </p:spPr>
        <p:txBody>
          <a:bodyPr anchor="ctr" rtlCol="false" vert="horz" wrap="square" lIns="63500" rIns="63500" tIns="63500" bIns="63500"/>
          <a:lstStyle/>
          <a:p>
            <a:pPr algn="ctr">
              <a:defRPr/>
            </a:pPr>
            <a:endParaRPr/>
          </a:p>
        </p:txBody>
      </p:sp>
      <p:pic>
        <p:nvPicPr>
          <p:cNvPr name="Picture 19" id="19"/>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0" flipH="false" flipV="false">
            <a:off x="8382000" y="2921000"/>
            <a:ext cx="304800" cy="304800"/>
          </a:xfrm>
          <a:prstGeom prst="rect">
            <a:avLst/>
          </a:prstGeom>
        </p:spPr>
      </p:pic>
      <p:sp>
        <p:nvSpPr>
          <p:cNvPr name="AutoShape 20" id="20"/>
          <p:cNvSpPr/>
          <p:nvPr/>
        </p:nvSpPr>
        <p:spPr>
          <a:xfrm rot="0" flipH="false" flipV="false">
            <a:off x="8826500" y="2895600"/>
            <a:ext cx="2413000" cy="381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800">
                <a:solidFill>
                  <a:srgbClr val="FACC15"/>
                </a:solidFill>
                <a:latin typeface="Noto Sans SC"/>
                <a:ea typeface="Noto Sans SC"/>
                <a:cs typeface="Noto Sans SC"/>
                <a:sym typeface="Noto Sans SC"/>
              </a:rPr>
              <a:t>核心价值与实践</a:t>
            </a:r>
            <a:endParaRPr lang="en-US" sz="1100"/>
          </a:p>
        </p:txBody>
      </p:sp>
      <p:sp>
        <p:nvSpPr>
          <p:cNvPr name="AutoShape 21" id="21"/>
          <p:cNvSpPr/>
          <p:nvPr/>
        </p:nvSpPr>
        <p:spPr>
          <a:xfrm rot="0" flipH="false" flipV="false">
            <a:off x="8318500" y="3683000"/>
            <a:ext cx="2921000" cy="698500"/>
          </a:xfrm>
          <a:prstGeom prst="roundRect">
            <a:avLst>
              <a:gd name="adj" fmla="val 10909"/>
            </a:avLst>
          </a:prstGeom>
          <a:solidFill>
            <a:srgbClr val="374151">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2" id="22"/>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0" flipH="false" flipV="false">
            <a:off x="8445500" y="3848100"/>
            <a:ext cx="254000" cy="254000"/>
          </a:xfrm>
          <a:prstGeom prst="rect">
            <a:avLst/>
          </a:prstGeom>
        </p:spPr>
      </p:pic>
      <p:sp>
        <p:nvSpPr>
          <p:cNvPr name="AutoShape 23" id="23"/>
          <p:cNvSpPr/>
          <p:nvPr/>
        </p:nvSpPr>
        <p:spPr>
          <a:xfrm rot="0" flipH="false" flipV="false">
            <a:off x="8890000" y="3771900"/>
            <a:ext cx="2159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300">
                <a:solidFill>
                  <a:srgbClr val="F3F4F6"/>
                </a:solidFill>
                <a:latin typeface="Noto Sans SC"/>
                <a:ea typeface="Noto Sans SC"/>
                <a:cs typeface="Noto Sans SC"/>
                <a:sym typeface="Noto Sans SC"/>
              </a:rPr>
              <a:t>统一团队风格</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100">
                <a:solidFill>
                  <a:srgbClr val="9CA3AF"/>
                </a:solidFill>
                <a:latin typeface="Noto Sans SC"/>
                <a:ea typeface="Noto Sans SC"/>
                <a:cs typeface="Noto Sans SC"/>
                <a:sym typeface="Noto Sans SC"/>
              </a:rPr>
              <a:t>消除个人习惯差异，建立统一规范。</a:t>
            </a:r>
            <a:endParaRPr lang="en-US" sz="1100"/>
          </a:p>
        </p:txBody>
      </p:sp>
      <p:sp>
        <p:nvSpPr>
          <p:cNvPr name="AutoShape 24" id="24"/>
          <p:cNvSpPr/>
          <p:nvPr/>
        </p:nvSpPr>
        <p:spPr>
          <a:xfrm rot="0" flipH="false" flipV="false">
            <a:off x="8318500" y="4572000"/>
            <a:ext cx="2921000" cy="698500"/>
          </a:xfrm>
          <a:prstGeom prst="roundRect">
            <a:avLst>
              <a:gd name="adj" fmla="val 10909"/>
            </a:avLst>
          </a:prstGeom>
          <a:solidFill>
            <a:srgbClr val="374151">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5" id="25"/>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rot="0" flipH="false" flipV="false">
            <a:off x="8445500" y="4737100"/>
            <a:ext cx="254000" cy="254000"/>
          </a:xfrm>
          <a:prstGeom prst="rect">
            <a:avLst/>
          </a:prstGeom>
        </p:spPr>
      </p:pic>
      <p:sp>
        <p:nvSpPr>
          <p:cNvPr name="AutoShape 26" id="26"/>
          <p:cNvSpPr/>
          <p:nvPr/>
        </p:nvSpPr>
        <p:spPr>
          <a:xfrm rot="0" flipH="false" flipV="false">
            <a:off x="8890000" y="4660900"/>
            <a:ext cx="2159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300">
                <a:solidFill>
                  <a:srgbClr val="F3F4F6"/>
                </a:solidFill>
                <a:latin typeface="Noto Sans SC"/>
                <a:ea typeface="Noto Sans SC"/>
                <a:cs typeface="Noto Sans SC"/>
                <a:sym typeface="Noto Sans SC"/>
              </a:rPr>
              <a:t>提升代码可读性</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100">
                <a:solidFill>
                  <a:srgbClr val="9CA3AF"/>
                </a:solidFill>
                <a:latin typeface="Noto Sans SC"/>
                <a:ea typeface="Noto Sans SC"/>
                <a:cs typeface="Noto Sans SC"/>
                <a:sym typeface="Noto Sans SC"/>
              </a:rPr>
              <a:t>标准化排版让逻辑更清晰，易于理解。</a:t>
            </a:r>
            <a:endParaRPr lang="en-US" sz="1100"/>
          </a:p>
        </p:txBody>
      </p:sp>
      <p:sp>
        <p:nvSpPr>
          <p:cNvPr name="AutoShape 27" id="27"/>
          <p:cNvSpPr/>
          <p:nvPr/>
        </p:nvSpPr>
        <p:spPr>
          <a:xfrm rot="0" flipH="false" flipV="false">
            <a:off x="8318500" y="5461000"/>
            <a:ext cx="2921000" cy="698500"/>
          </a:xfrm>
          <a:prstGeom prst="roundRect">
            <a:avLst>
              <a:gd name="adj" fmla="val 10909"/>
            </a:avLst>
          </a:prstGeom>
          <a:solidFill>
            <a:srgbClr val="374151">
              <a:alpha val="100000"/>
            </a:srgbClr>
          </a:solidFill>
          <a:ln w="25400" cmpd="sng" cap="flat">
            <a:noFill/>
            <a:prstDash val="solid"/>
            <a:round/>
          </a:ln>
        </p:spPr>
        <p:txBody>
          <a:bodyPr anchor="ctr" rtlCol="false" vert="horz" wrap="square" lIns="63500" rIns="63500" tIns="63500" bIns="63500"/>
          <a:lstStyle/>
          <a:p>
            <a:pPr algn="ctr">
              <a:defRPr/>
            </a:pPr>
            <a:endParaRPr/>
          </a:p>
        </p:txBody>
      </p:sp>
      <p:pic>
        <p:nvPicPr>
          <p:cNvPr name="Picture 28" id="28"/>
          <p:cNvPicPr>
            <a:picLocks noChangeAspect="true"/>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rot="0" flipH="false" flipV="false">
            <a:off x="8445500" y="5626100"/>
            <a:ext cx="254000" cy="254000"/>
          </a:xfrm>
          <a:prstGeom prst="rect">
            <a:avLst/>
          </a:prstGeom>
        </p:spPr>
      </p:pic>
      <p:sp>
        <p:nvSpPr>
          <p:cNvPr name="AutoShape 29" id="29"/>
          <p:cNvSpPr/>
          <p:nvPr/>
        </p:nvSpPr>
        <p:spPr>
          <a:xfrm rot="0" flipH="false" flipV="false">
            <a:off x="8890000" y="5549900"/>
            <a:ext cx="2159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300">
                <a:solidFill>
                  <a:srgbClr val="F3F4F6"/>
                </a:solidFill>
                <a:latin typeface="Noto Sans SC"/>
                <a:ea typeface="Noto Sans SC"/>
                <a:cs typeface="Noto Sans SC"/>
                <a:sym typeface="Noto Sans SC"/>
              </a:rPr>
              <a:t>CI/CD 自动化集成</a:t>
            </a:r>
            <a:r>
              <a:rPr lang="en-US" b="false" i="false" strike="noStrike" u="none" sz="1600">
                <a:solidFill>
                  <a:srgbClr val="1F2329"/>
                </a:solidFill>
                <a:latin typeface="Noto Sans SC"/>
                <a:ea typeface="Noto Sans SC"/>
                <a:cs typeface="Noto Sans SC"/>
                <a:sym typeface="Noto Sans SC"/>
              </a:rPr>
              <a:t/>
            </a:r>
            <a:br>
              <a:rPr lang="en-US" b="false" i="false" strike="noStrike" u="none" sz="1600">
                <a:solidFill>
                  <a:srgbClr val="1F2329"/>
                </a:solidFill>
                <a:latin typeface="Noto Sans SC"/>
                <a:ea typeface="Noto Sans SC"/>
                <a:cs typeface="Noto Sans SC"/>
                <a:sym typeface="Noto Sans SC"/>
              </a:rPr>
            </a:br>
            <a:r>
              <a:rPr lang="en-US" b="false" i="false" strike="noStrike" u="none" sz="1100">
                <a:solidFill>
                  <a:srgbClr val="9CA3AF"/>
                </a:solidFill>
                <a:latin typeface="Noto Sans SC"/>
                <a:ea typeface="Noto Sans SC"/>
                <a:cs typeface="Noto Sans SC"/>
                <a:sym typeface="Noto Sans SC"/>
              </a:rPr>
              <a:t>配合 Git Hooks 实现提交前自动检查。</a:t>
            </a:r>
            <a:endParaRPr lang="en-US" sz="1100"/>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0F172A">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10.2.2 静态分析与Lint工具插件使用</a:t>
            </a:r>
            <a:endParaRPr lang="en-US" sz="1100"/>
          </a:p>
        </p:txBody>
      </p:sp>
      <p:sp>
        <p:nvSpPr>
          <p:cNvPr name="AutoShape 4" id="4"/>
          <p:cNvSpPr/>
          <p:nvPr/>
        </p:nvSpPr>
        <p:spPr>
          <a:xfrm rot="0" flipH="false" flipV="false">
            <a:off x="762000" y="1524000"/>
            <a:ext cx="10668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false" i="false" strike="noStrike" u="none" sz="1600">
                <a:solidFill>
                  <a:srgbClr val="D1D5DB"/>
                </a:solidFill>
                <a:latin typeface="Noto Sans SC"/>
                <a:ea typeface="Noto Sans SC"/>
                <a:cs typeface="Noto Sans SC"/>
                <a:sym typeface="Noto Sans SC"/>
              </a:rPr>
              <a:t>静态分析工具（如pylint）能在不运行程序的情况下发现潜在问题，有效约束代码质量。</a:t>
            </a:r>
            <a:endParaRPr lang="en-US" sz="1100"/>
          </a:p>
        </p:txBody>
      </p:sp>
      <p:sp>
        <p:nvSpPr>
          <p:cNvPr name="AutoShape 5" id="5"/>
          <p:cNvSpPr/>
          <p:nvPr/>
        </p:nvSpPr>
        <p:spPr>
          <a:xfrm rot="0" flipH="false" flipV="false">
            <a:off x="762000" y="2413000"/>
            <a:ext cx="5207000" cy="3683000"/>
          </a:xfrm>
          <a:prstGeom prst="roundRect">
            <a:avLst>
              <a:gd name="adj" fmla="val 4137"/>
            </a:avLst>
          </a:prstGeom>
          <a:solidFill>
            <a:srgbClr val="1E293B">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pic>
        <p:nvPicPr>
          <p:cNvPr name="Picture 6" id="6"/>
          <p:cNvPicPr>
            <a:picLocks noChangeAspect="true"/>
          </p:cNvPicPr>
          <p:nvPr/>
        </p:nvPicPr>
        <p:blipFill>
          <a:blip r:embed="rId3"/>
          <a:srcRect l="0" r="0" t="0" b="0"/>
          <a:stretch>
            <a:fillRect/>
          </a:stretch>
        </p:blipFill>
        <p:spPr>
          <a:xfrm rot="0" flipH="false" flipV="false">
            <a:off x="1016000" y="2667000"/>
            <a:ext cx="609600" cy="609600"/>
          </a:xfrm>
          <a:prstGeom prst="rect">
            <a:avLst/>
          </a:prstGeom>
          <a:noFill/>
          <a:ln w="25400" cmpd="sng" cap="flat">
            <a:noFill/>
            <a:prstDash val="solid"/>
            <a:round/>
          </a:ln>
        </p:spPr>
      </p:pic>
      <p:sp>
        <p:nvSpPr>
          <p:cNvPr name="AutoShape 7" id="7"/>
          <p:cNvSpPr/>
          <p:nvPr/>
        </p:nvSpPr>
        <p:spPr>
          <a:xfrm rot="0" flipH="false" flipV="false">
            <a:off x="1778000" y="2730500"/>
            <a:ext cx="3937000" cy="508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800">
                <a:solidFill>
                  <a:srgbClr val="34D399"/>
                </a:solidFill>
                <a:latin typeface="Noto Sans SC"/>
                <a:ea typeface="Noto Sans SC"/>
                <a:cs typeface="Noto Sans SC"/>
                <a:sym typeface="Noto Sans SC"/>
              </a:rPr>
              <a:t>Pylint 分析报告示例</a:t>
            </a:r>
            <a:endParaRPr lang="en-US" sz="1100"/>
          </a:p>
        </p:txBody>
      </p:sp>
      <p:sp>
        <p:nvSpPr>
          <p:cNvPr name="AutoShape 8" id="8"/>
          <p:cNvSpPr/>
          <p:nvPr/>
        </p:nvSpPr>
        <p:spPr>
          <a:xfrm rot="0" flipH="false" flipV="false">
            <a:off x="1016000" y="3556000"/>
            <a:ext cx="4699000" cy="2286000"/>
          </a:xfrm>
          <a:prstGeom prst="roundRect">
            <a:avLst>
              <a:gd name="adj" fmla="val 4444"/>
            </a:avLst>
          </a:prstGeom>
          <a:solidFill>
            <a:srgbClr val="111827">
              <a:alpha val="100000"/>
            </a:srgbClr>
          </a:solidFill>
          <a:ln w="12700" cmpd="sng" cap="flat">
            <a:solidFill>
              <a:srgbClr val="4B5563">
                <a:alpha val="100000"/>
              </a:srgbClr>
            </a:solidFill>
            <a:prstDash val="solid"/>
            <a:round/>
          </a:ln>
        </p:spPr>
        <p:txBody>
          <a:bodyPr anchor="ctr" rtlCol="false" vert="horz" wrap="square" lIns="63500" rIns="63500" tIns="63500" bIns="63500"/>
          <a:lstStyle/>
          <a:p>
            <a:pPr algn="ctr">
              <a:defRPr/>
            </a:pPr>
            <a:endParaRPr/>
          </a:p>
        </p:txBody>
      </p:sp>
      <p:sp>
        <p:nvSpPr>
          <p:cNvPr name="AutoShape 9" id="9"/>
          <p:cNvSpPr/>
          <p:nvPr/>
        </p:nvSpPr>
        <p:spPr>
          <a:xfrm rot="0" flipH="false" flipV="false">
            <a:off x="1143000" y="3746500"/>
            <a:ext cx="4445000" cy="1905000"/>
          </a:xfrm>
          <a:prstGeom prst="rect">
            <a:avLst/>
          </a:prstGeom>
          <a:noFill/>
          <a:ln w="12700" cmpd="sng" cap="flat">
            <a:noFill/>
            <a:prstDash val="solid"/>
            <a:round/>
          </a:ln>
        </p:spPr>
        <p:txBody>
          <a:bodyPr anchor="ctr" rtlCol="false" anchorCtr="false" vert="horz" wrap="square" lIns="0" rIns="0" tIns="0" bIns="0"/>
          <a:lstStyle/>
          <a:p>
            <a:pPr algn="l" indent="0">
              <a:lnSpc>
                <a:spcPct val="116666"/>
              </a:lnSpc>
              <a:defRPr/>
            </a:pPr>
            <a:r>
              <a:rPr lang="en-US" b="false" i="false" strike="noStrike" u="none" sz="1200">
                <a:solidFill>
                  <a:srgbClr val="94A3B8"/>
                </a:solidFill>
                <a:latin typeface="Roboto Mono"/>
                <a:ea typeface="Roboto Mono"/>
                <a:cs typeface="Roboto Mono"/>
                <a:sym typeface="Roboto Mono"/>
              </a:rPr>
              <a:t>sample_module.py:12:0: W0613: Unused argument 'value'</a:t>
            </a:r>
            <a:r>
              <a:rPr lang="en-US" b="false" i="false" strike="noStrike" u="none" sz="1200">
                <a:solidFill>
                  <a:srgbClr val="1F2329"/>
                </a:solidFill>
                <a:latin typeface="Roboto Mono"/>
                <a:ea typeface="Roboto Mono"/>
                <a:cs typeface="Roboto Mono"/>
                <a:sym typeface="Roboto Mono"/>
              </a:rPr>
              <a:t/>
            </a:r>
            <a:endParaRPr lang="en-US" sz="1100"/>
          </a:p>
          <a:p>
            <a:pPr algn="l" indent="0">
              <a:lnSpc>
                <a:spcPct val="116666"/>
              </a:lnSpc>
            </a:pPr>
            <a:r>
              <a:rPr lang="en-US" b="false" i="false" strike="noStrike" u="none" sz="1200">
                <a:solidFill>
                  <a:srgbClr val="94A3B8"/>
                </a:solidFill>
                <a:latin typeface="Roboto Mono"/>
                <a:ea typeface="Roboto Mono"/>
                <a:cs typeface="Roboto Mono"/>
                <a:sym typeface="Roboto Mono"/>
              </a:rPr>
              <a:t>sample_module.py:16:4: W0612: Unused variable 'temp_var'</a:t>
            </a:r>
            <a:r>
              <a:rPr lang="en-US" b="false" i="false" strike="noStrike" u="none" sz="1200">
                <a:solidFill>
                  <a:srgbClr val="1F2329"/>
                </a:solidFill>
                <a:latin typeface="Roboto Mono"/>
                <a:ea typeface="Roboto Mono"/>
                <a:cs typeface="Roboto Mono"/>
                <a:sym typeface="Roboto Mono"/>
              </a:rPr>
              <a:t/>
            </a:r>
          </a:p>
          <a:p>
            <a:pPr algn="l" indent="0">
              <a:lnSpc>
                <a:spcPct val="116666"/>
              </a:lnSpc>
            </a:pPr>
            <a:r>
              <a:rPr lang="en-US" b="false" i="false" strike="noStrike" u="none" sz="1200">
                <a:solidFill>
                  <a:srgbClr val="94A3B8"/>
                </a:solidFill>
                <a:latin typeface="Roboto Mono"/>
                <a:ea typeface="Roboto Mono"/>
                <a:cs typeface="Roboto Mono"/>
                <a:sym typeface="Roboto Mono"/>
              </a:rPr>
              <a:t>sample_module.py:10:4: W0612: Unused variable 'temp'</a:t>
            </a:r>
            <a:r>
              <a:rPr lang="en-US" b="false" i="false" strike="noStrike" u="none" sz="1200">
                <a:solidFill>
                  <a:srgbClr val="1F2329"/>
                </a:solidFill>
                <a:latin typeface="Roboto Mono"/>
                <a:ea typeface="Roboto Mono"/>
                <a:cs typeface="Roboto Mono"/>
                <a:sym typeface="Roboto Mono"/>
              </a:rPr>
              <a:t/>
            </a:r>
          </a:p>
          <a:p>
            <a:pPr algn="l" indent="0">
              <a:lnSpc>
                <a:spcPct val="116666"/>
              </a:lnSpc>
            </a:pPr>
            <a:r>
              <a:rPr lang="en-US" b="false" i="false" strike="noStrike" u="none" sz="1200">
                <a:solidFill>
                  <a:srgbClr val="94A3B8"/>
                </a:solidFill>
                <a:latin typeface="Roboto Mono"/>
                <a:ea typeface="Roboto Mono"/>
                <a:cs typeface="Roboto Mono"/>
                <a:sym typeface="Roboto Mono"/>
              </a:rPr>
              <a:t>...</a:t>
            </a:r>
            <a:r>
              <a:rPr lang="en-US" b="false" i="false" strike="noStrike" u="none" sz="1200">
                <a:solidFill>
                  <a:srgbClr val="1F2329"/>
                </a:solidFill>
                <a:latin typeface="Roboto Mono"/>
                <a:ea typeface="Roboto Mono"/>
                <a:cs typeface="Roboto Mono"/>
                <a:sym typeface="Roboto Mono"/>
              </a:rPr>
              <a:t/>
            </a:r>
          </a:p>
          <a:p>
            <a:pPr algn="l" indent="0">
              <a:lnSpc>
                <a:spcPct val="116666"/>
              </a:lnSpc>
            </a:pPr>
            <a:r>
              <a:rPr lang="en-US" b="true" i="false" strike="noStrike" u="none" sz="1200">
                <a:solidFill>
                  <a:srgbClr val="FBBF24"/>
                </a:solidFill>
                <a:latin typeface="Roboto Mono"/>
                <a:ea typeface="Roboto Mono"/>
                <a:cs typeface="Roboto Mono"/>
                <a:sym typeface="Roboto Mono"/>
              </a:rPr>
              <a:t>Your code has been rated at 7.14/10</a:t>
            </a:r>
          </a:p>
        </p:txBody>
      </p:sp>
      <p:sp>
        <p:nvSpPr>
          <p:cNvPr name="AutoShape 10" id="10"/>
          <p:cNvSpPr/>
          <p:nvPr/>
        </p:nvSpPr>
        <p:spPr>
          <a:xfrm rot="0" flipH="false" flipV="false">
            <a:off x="6223000" y="2413000"/>
            <a:ext cx="1778000" cy="3683000"/>
          </a:xfrm>
          <a:prstGeom prst="roundRect">
            <a:avLst>
              <a:gd name="adj" fmla="val 8571"/>
            </a:avLst>
          </a:prstGeom>
          <a:solidFill>
            <a:srgbClr val="1E293B">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pic>
        <p:nvPicPr>
          <p:cNvPr name="Picture 11" id="11"/>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6743700" y="2794000"/>
            <a:ext cx="736600" cy="736600"/>
          </a:xfrm>
          <a:prstGeom prst="rect">
            <a:avLst/>
          </a:prstGeom>
        </p:spPr>
      </p:pic>
      <p:sp>
        <p:nvSpPr>
          <p:cNvPr name="AutoShape 12" id="12"/>
          <p:cNvSpPr/>
          <p:nvPr/>
        </p:nvSpPr>
        <p:spPr>
          <a:xfrm rot="0" flipH="false" flipV="false">
            <a:off x="6350000" y="3810000"/>
            <a:ext cx="1524000" cy="2032000"/>
          </a:xfrm>
          <a:prstGeom prst="rect">
            <a:avLst/>
          </a:prstGeom>
          <a:noFill/>
          <a:ln w="12700" cmpd="sng" cap="flat">
            <a:noFill/>
            <a:prstDash val="solid"/>
            <a:round/>
          </a:ln>
        </p:spPr>
        <p:txBody>
          <a:bodyPr anchor="ctr" rtlCol="false" anchorCtr="false" vert="horz" wrap="square" lIns="0" rIns="0" tIns="0" bIns="0"/>
          <a:lstStyle/>
          <a:p>
            <a:pPr algn="ctr" indent="0">
              <a:lnSpc>
                <a:spcPct val="100000"/>
              </a:lnSpc>
              <a:defRPr/>
            </a:pPr>
            <a:r>
              <a:rPr lang="en-US" b="true" i="false" strike="noStrike" u="none" sz="1600">
                <a:solidFill>
                  <a:srgbClr val="FFFFFF"/>
                </a:solidFill>
                <a:latin typeface="Noto Sans SC"/>
                <a:ea typeface="Noto Sans SC"/>
                <a:cs typeface="Noto Sans SC"/>
                <a:sym typeface="Noto Sans SC"/>
              </a:rPr>
              <a:t>提前发现问题</a:t>
            </a:r>
            <a:r>
              <a:rPr lang="en-US" b="false" i="false" strike="noStrike" u="none" sz="1600">
                <a:solidFill>
                  <a:srgbClr val="1F2329"/>
                </a:solidFill>
                <a:latin typeface="Noto Sans SC"/>
                <a:ea typeface="Noto Sans SC"/>
                <a:cs typeface="Noto Sans SC"/>
                <a:sym typeface="Noto Sans SC"/>
              </a:rPr>
              <a:t/>
            </a:r>
            <a:endParaRPr lang="en-US" sz="1100"/>
          </a:p>
          <a:p>
            <a:pPr algn="ctr" indent="0">
              <a:lnSpc>
                <a:spcPct val="108333"/>
              </a:lnSpc>
              <a:spcBef>
                <a:spcPts val="1200"/>
              </a:spcBef>
            </a:pPr>
            <a:r>
              <a:rPr lang="en-US" b="false" i="false" strike="noStrike" u="none" sz="1200">
                <a:solidFill>
                  <a:srgbClr val="D1D5DB"/>
                </a:solidFill>
                <a:latin typeface="Noto Sans SC"/>
                <a:ea typeface="Noto Sans SC"/>
                <a:cs typeface="Noto Sans SC"/>
                <a:sym typeface="Noto Sans SC"/>
              </a:rPr>
              <a:t>在编码阶段就识别出潜在的bug、不规范写法及逻辑漏洞，防患于未然。</a:t>
            </a:r>
          </a:p>
        </p:txBody>
      </p:sp>
      <p:sp>
        <p:nvSpPr>
          <p:cNvPr name="AutoShape 13" id="13"/>
          <p:cNvSpPr/>
          <p:nvPr/>
        </p:nvSpPr>
        <p:spPr>
          <a:xfrm rot="0" flipH="false" flipV="false">
            <a:off x="8255000" y="2413000"/>
            <a:ext cx="1778000" cy="3683000"/>
          </a:xfrm>
          <a:prstGeom prst="roundRect">
            <a:avLst>
              <a:gd name="adj" fmla="val 8571"/>
            </a:avLst>
          </a:prstGeom>
          <a:solidFill>
            <a:srgbClr val="1E293B">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pic>
        <p:nvPicPr>
          <p:cNvPr name="Picture 14" id="14"/>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8775700" y="2794000"/>
            <a:ext cx="736600" cy="736600"/>
          </a:xfrm>
          <a:prstGeom prst="rect">
            <a:avLst/>
          </a:prstGeom>
        </p:spPr>
      </p:pic>
      <p:sp>
        <p:nvSpPr>
          <p:cNvPr name="AutoShape 15" id="15"/>
          <p:cNvSpPr/>
          <p:nvPr/>
        </p:nvSpPr>
        <p:spPr>
          <a:xfrm rot="0" flipH="false" flipV="false">
            <a:off x="8382000" y="3810000"/>
            <a:ext cx="1524000" cy="2032000"/>
          </a:xfrm>
          <a:prstGeom prst="rect">
            <a:avLst/>
          </a:prstGeom>
          <a:noFill/>
          <a:ln w="12700" cmpd="sng" cap="flat">
            <a:noFill/>
            <a:prstDash val="solid"/>
            <a:round/>
          </a:ln>
        </p:spPr>
        <p:txBody>
          <a:bodyPr anchor="ctr" rtlCol="false" anchorCtr="false" vert="horz" wrap="square" lIns="0" rIns="0" tIns="0" bIns="0"/>
          <a:lstStyle/>
          <a:p>
            <a:pPr algn="ctr" indent="0">
              <a:lnSpc>
                <a:spcPct val="100000"/>
              </a:lnSpc>
              <a:defRPr/>
            </a:pPr>
            <a:r>
              <a:rPr lang="en-US" b="true" i="false" strike="noStrike" u="none" sz="1600">
                <a:solidFill>
                  <a:srgbClr val="FFFFFF"/>
                </a:solidFill>
                <a:latin typeface="Noto Sans SC"/>
                <a:ea typeface="Noto Sans SC"/>
                <a:cs typeface="Noto Sans SC"/>
                <a:sym typeface="Noto Sans SC"/>
              </a:rPr>
              <a:t>保障团队规范</a:t>
            </a:r>
            <a:r>
              <a:rPr lang="en-US" b="false" i="false" strike="noStrike" u="none" sz="1600">
                <a:solidFill>
                  <a:srgbClr val="1F2329"/>
                </a:solidFill>
                <a:latin typeface="Noto Sans SC"/>
                <a:ea typeface="Noto Sans SC"/>
                <a:cs typeface="Noto Sans SC"/>
                <a:sym typeface="Noto Sans SC"/>
              </a:rPr>
              <a:t/>
            </a:r>
            <a:endParaRPr lang="en-US" sz="1100"/>
          </a:p>
          <a:p>
            <a:pPr algn="ctr" indent="0">
              <a:lnSpc>
                <a:spcPct val="108333"/>
              </a:lnSpc>
              <a:spcBef>
                <a:spcPts val="1200"/>
              </a:spcBef>
            </a:pPr>
            <a:r>
              <a:rPr lang="en-US" b="false" i="false" strike="noStrike" u="none" sz="1200">
                <a:solidFill>
                  <a:srgbClr val="D1D5DB"/>
                </a:solidFill>
                <a:latin typeface="Noto Sans SC"/>
                <a:ea typeface="Noto Sans SC"/>
                <a:cs typeface="Noto Sans SC"/>
                <a:sym typeface="Noto Sans SC"/>
              </a:rPr>
              <a:t>统一代码风格与质量标准，降低团队协作的理解成本，维护代码库的整洁性。</a:t>
            </a:r>
          </a:p>
        </p:txBody>
      </p:sp>
      <p:sp>
        <p:nvSpPr>
          <p:cNvPr name="AutoShape 16" id="16"/>
          <p:cNvSpPr/>
          <p:nvPr/>
        </p:nvSpPr>
        <p:spPr>
          <a:xfrm rot="0" flipH="false" flipV="false">
            <a:off x="10287000" y="2413000"/>
            <a:ext cx="1778000" cy="3683000"/>
          </a:xfrm>
          <a:prstGeom prst="roundRect">
            <a:avLst>
              <a:gd name="adj" fmla="val 8571"/>
            </a:avLst>
          </a:prstGeom>
          <a:solidFill>
            <a:srgbClr val="1E293B">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pic>
        <p:nvPicPr>
          <p:cNvPr name="Picture 17" id="17"/>
          <p:cNvPicPr>
            <a:picLocks noChangeAspect="true"/>
          </p:cNvPicPr>
          <p:nvPr/>
        </p:nvPicPr>
        <p:blipFill>
          <a:blip r:embed="rId8"/>
          <a:srcRect l="0" r="0" t="0" b="0"/>
          <a:stretch>
            <a:fillRect/>
          </a:stretch>
        </p:blipFill>
        <p:spPr>
          <a:xfrm rot="0" flipH="false" flipV="false">
            <a:off x="10680700" y="2794000"/>
            <a:ext cx="736600" cy="736600"/>
          </a:xfrm>
          <a:prstGeom prst="roundRect">
            <a:avLst>
              <a:gd name="adj" fmla="val 20689"/>
            </a:avLst>
          </a:prstGeom>
          <a:noFill/>
          <a:ln w="25400" cmpd="sng" cap="flat">
            <a:noFill/>
            <a:prstDash val="solid"/>
            <a:round/>
          </a:ln>
        </p:spPr>
      </p:pic>
      <p:sp>
        <p:nvSpPr>
          <p:cNvPr name="AutoShape 18" id="18"/>
          <p:cNvSpPr/>
          <p:nvPr/>
        </p:nvSpPr>
        <p:spPr>
          <a:xfrm rot="0" flipH="false" flipV="false">
            <a:off x="10414000" y="3810000"/>
            <a:ext cx="1524000" cy="2032000"/>
          </a:xfrm>
          <a:prstGeom prst="rect">
            <a:avLst/>
          </a:prstGeom>
          <a:noFill/>
          <a:ln w="12700" cmpd="sng" cap="flat">
            <a:noFill/>
            <a:prstDash val="solid"/>
            <a:round/>
          </a:ln>
        </p:spPr>
        <p:txBody>
          <a:bodyPr anchor="ctr" rtlCol="false" anchorCtr="false" vert="horz" wrap="square" lIns="0" rIns="0" tIns="0" bIns="0"/>
          <a:lstStyle/>
          <a:p>
            <a:pPr algn="ctr" indent="0">
              <a:lnSpc>
                <a:spcPct val="100000"/>
              </a:lnSpc>
              <a:defRPr/>
            </a:pPr>
            <a:r>
              <a:rPr lang="en-US" b="true" i="false" strike="noStrike" u="none" sz="1600">
                <a:solidFill>
                  <a:srgbClr val="FFFFFF"/>
                </a:solidFill>
                <a:latin typeface="Noto Sans SC"/>
                <a:ea typeface="Noto Sans SC"/>
                <a:cs typeface="Noto Sans SC"/>
                <a:sym typeface="Noto Sans SC"/>
              </a:rPr>
              <a:t>构建审查机制</a:t>
            </a:r>
            <a:r>
              <a:rPr lang="en-US" b="false" i="false" strike="noStrike" u="none" sz="1600">
                <a:solidFill>
                  <a:srgbClr val="1F2329"/>
                </a:solidFill>
                <a:latin typeface="Noto Sans SC"/>
                <a:ea typeface="Noto Sans SC"/>
                <a:cs typeface="Noto Sans SC"/>
                <a:sym typeface="Noto Sans SC"/>
              </a:rPr>
              <a:t/>
            </a:r>
            <a:endParaRPr lang="en-US" sz="1100"/>
          </a:p>
          <a:p>
            <a:pPr algn="ctr" indent="0">
              <a:lnSpc>
                <a:spcPct val="108333"/>
              </a:lnSpc>
              <a:spcBef>
                <a:spcPts val="1200"/>
              </a:spcBef>
            </a:pPr>
            <a:r>
              <a:rPr lang="en-US" b="false" i="false" strike="noStrike" u="none" sz="1200">
                <a:solidFill>
                  <a:srgbClr val="D1D5DB"/>
                </a:solidFill>
                <a:latin typeface="Noto Sans SC"/>
                <a:ea typeface="Noto Sans SC"/>
                <a:cs typeface="Noto Sans SC"/>
                <a:sym typeface="Noto Sans SC"/>
              </a:rPr>
              <a:t>自动化检查结合Cursor工具，实现“自然语言驱动”的高效、智能代码审查。</a:t>
            </a:r>
          </a:p>
        </p:txBody>
      </p:sp>
      <p:sp>
        <p:nvSpPr>
          <p:cNvPr name="AutoShape 19" id="19"/>
          <p:cNvSpPr/>
          <p:nvPr/>
        </p:nvSpPr>
        <p:spPr>
          <a:xfrm rot="0" flipH="false" flipV="false">
            <a:off x="762000" y="6286500"/>
            <a:ext cx="10668000" cy="50800"/>
          </a:xfrm>
          <a:prstGeom prst="roundRect">
            <a:avLst>
              <a:gd name="adj" fmla="val 0"/>
            </a:avLst>
          </a:prstGeom>
          <a:solidFill>
            <a:srgbClr val="34D399">
              <a:alpha val="100000"/>
            </a:srgbClr>
          </a:solidFill>
          <a:ln w="25400" cmpd="sng" cap="flat">
            <a:noFill/>
            <a:prstDash val="solid"/>
            <a:round/>
          </a:ln>
        </p:spPr>
        <p:txBody>
          <a:bodyPr anchor="ctr" rtlCol="false" vert="horz" wrap="square" lIns="63500" rIns="63500" tIns="63500" bIns="63500"/>
          <a:lstStyle/>
          <a:p>
            <a:pPr algn="ctr">
              <a:defRPr/>
            </a:pPr>
            <a:endParaRP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blipFill dpi="0" rotWithShape="true">
          <a:blip r:embed="rId2">
            <a:lum/>
          </a:blip>
          <a:srcRect/>
          <a:stretch>
            <a:fillRect l="0" t="0" r="0" b="0"/>
          </a:stretch>
        </a:blipFill>
        <a:effectLst/>
      </p:bgPr>
    </p:bg>
    <p:spTree>
      <p:nvGrpSpPr>
        <p:cNvPr id="1" name=""/>
        <p:cNvGrpSpPr/>
        <p:nvPr/>
      </p:nvGrpSpPr>
      <p:grpSpPr>
        <a:xfrm>
          <a:off x="0" y="0"/>
          <a:ext cx="0" cy="0"/>
          <a:chOff x="0" y="0"/>
          <a:chExt cx="0" cy="0"/>
        </a:xfrm>
      </p:grpSpPr>
      <p:sp>
        <p:nvSpPr>
          <p:cNvPr name="AutoShape 2" id="2"/>
          <p:cNvSpPr/>
          <p:nvPr/>
        </p:nvSpPr>
        <p:spPr>
          <a:xfrm rot="0" flipH="false" flipV="false">
            <a:off x="0" y="0"/>
            <a:ext cx="12192000" cy="6858000"/>
          </a:xfrm>
          <a:prstGeom prst="roundRect">
            <a:avLst>
              <a:gd name="adj" fmla="val 0"/>
            </a:avLst>
          </a:prstGeom>
          <a:solidFill>
            <a:srgbClr val="111827">
              <a:alpha val="75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3" id="3"/>
          <p:cNvSpPr/>
          <p:nvPr/>
        </p:nvSpPr>
        <p:spPr>
          <a:xfrm rot="0" flipH="false" flipV="false">
            <a:off x="762000" y="635000"/>
            <a:ext cx="10668000" cy="635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3200">
                <a:solidFill>
                  <a:srgbClr val="FFFFFF"/>
                </a:solidFill>
                <a:latin typeface="Noto Sans SC"/>
                <a:ea typeface="Noto Sans SC"/>
                <a:cs typeface="Noto Sans SC"/>
                <a:sym typeface="Noto Sans SC"/>
              </a:rPr>
              <a:t>10.3.1 与OpenAI API接口的打通</a:t>
            </a:r>
            <a:endParaRPr lang="en-US" sz="1100"/>
          </a:p>
        </p:txBody>
      </p:sp>
      <p:sp>
        <p:nvSpPr>
          <p:cNvPr name="AutoShape 4" id="4"/>
          <p:cNvSpPr/>
          <p:nvPr/>
        </p:nvSpPr>
        <p:spPr>
          <a:xfrm rot="0" flipH="false" flipV="false">
            <a:off x="762000" y="1778000"/>
            <a:ext cx="5207000" cy="4318000"/>
          </a:xfrm>
          <a:prstGeom prst="roundRect">
            <a:avLst>
              <a:gd name="adj" fmla="val 3529"/>
            </a:avLst>
          </a:prstGeom>
          <a:solidFill>
            <a:srgbClr val="1F2937">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pic>
        <p:nvPicPr>
          <p:cNvPr name="Picture 5" id="5"/>
          <p:cNvPicPr>
            <a:picLocks noChangeAspect="true"/>
          </p:cNvPicPr>
          <p:nvPr/>
        </p:nvPicPr>
        <p:blipFill>
          <a:blip r:embed="rId3"/>
          <a:srcRect l="0" r="0" t="5015" b="5015"/>
          <a:stretch>
            <a:fillRect/>
          </a:stretch>
        </p:blipFill>
        <p:spPr>
          <a:xfrm rot="0" flipH="false" flipV="false">
            <a:off x="2286000" y="2032000"/>
            <a:ext cx="2159000" cy="762000"/>
          </a:xfrm>
          <a:prstGeom prst="rect">
            <a:avLst/>
          </a:prstGeom>
          <a:noFill/>
          <a:ln w="25400" cmpd="sng" cap="flat">
            <a:noFill/>
            <a:prstDash val="solid"/>
            <a:round/>
          </a:ln>
        </p:spPr>
      </p:pic>
      <p:sp>
        <p:nvSpPr>
          <p:cNvPr name="AutoShape 6" id="6"/>
          <p:cNvSpPr/>
          <p:nvPr/>
        </p:nvSpPr>
        <p:spPr>
          <a:xfrm rot="0" flipH="false" flipV="false">
            <a:off x="1016000" y="3048000"/>
            <a:ext cx="4699000" cy="381000"/>
          </a:xfrm>
          <a:prstGeom prst="rect">
            <a:avLst/>
          </a:prstGeom>
          <a:noFill/>
          <a:ln w="12700" cmpd="sng" cap="flat">
            <a:noFill/>
            <a:prstDash val="solid"/>
            <a:round/>
          </a:ln>
        </p:spPr>
        <p:txBody>
          <a:bodyPr anchor="ctr" rtlCol="false" anchorCtr="false" vert="horz" wrap="square" lIns="0" rIns="0" tIns="0" bIns="0"/>
          <a:lstStyle/>
          <a:p>
            <a:pPr algn="ctr" indent="0">
              <a:lnSpc>
                <a:spcPct val="125000"/>
              </a:lnSpc>
              <a:defRPr/>
            </a:pPr>
            <a:r>
              <a:rPr lang="en-US" b="true" i="false" strike="noStrike" u="none" sz="1800">
                <a:solidFill>
                  <a:srgbClr val="34D399"/>
                </a:solidFill>
                <a:latin typeface="Noto Sans SC"/>
                <a:ea typeface="Noto Sans SC"/>
                <a:cs typeface="Noto Sans SC"/>
                <a:sym typeface="Noto Sans SC"/>
              </a:rPr>
              <a:t>案例：调用GPT-4 实现多轮对话</a:t>
            </a:r>
            <a:endParaRPr lang="en-US" sz="1100"/>
          </a:p>
        </p:txBody>
      </p:sp>
      <p:sp>
        <p:nvSpPr>
          <p:cNvPr name="AutoShape 7" id="7"/>
          <p:cNvSpPr/>
          <p:nvPr/>
        </p:nvSpPr>
        <p:spPr>
          <a:xfrm rot="0" flipH="false" flipV="false">
            <a:off x="1016000" y="3810000"/>
            <a:ext cx="4699000" cy="2032000"/>
          </a:xfrm>
          <a:prstGeom prst="roundRect">
            <a:avLst>
              <a:gd name="adj" fmla="val 5000"/>
            </a:avLst>
          </a:prstGeom>
          <a:solidFill>
            <a:srgbClr val="111827">
              <a:alpha val="100000"/>
            </a:srgbClr>
          </a:solidFill>
          <a:ln w="25400" cmpd="sng" cap="flat">
            <a:noFill/>
            <a:prstDash val="solid"/>
            <a:round/>
          </a:ln>
        </p:spPr>
        <p:txBody>
          <a:bodyPr anchor="ctr" rtlCol="false" vert="horz" wrap="square" lIns="63500" rIns="63500" tIns="63500" bIns="63500"/>
          <a:lstStyle/>
          <a:p>
            <a:pPr algn="ctr">
              <a:defRPr/>
            </a:pPr>
            <a:endParaRPr/>
          </a:p>
        </p:txBody>
      </p:sp>
      <p:sp>
        <p:nvSpPr>
          <p:cNvPr name="AutoShape 8" id="8"/>
          <p:cNvSpPr/>
          <p:nvPr/>
        </p:nvSpPr>
        <p:spPr>
          <a:xfrm rot="0" flipH="false" flipV="false">
            <a:off x="1143000" y="3937000"/>
            <a:ext cx="4445000" cy="1778000"/>
          </a:xfrm>
          <a:prstGeom prst="rect">
            <a:avLst/>
          </a:prstGeom>
          <a:noFill/>
          <a:ln w="12700" cmpd="sng" cap="flat">
            <a:noFill/>
            <a:prstDash val="solid"/>
            <a:round/>
          </a:ln>
        </p:spPr>
        <p:txBody>
          <a:bodyPr anchor="ctr" rtlCol="false" anchorCtr="false" vert="horz" wrap="square" lIns="0" rIns="0" tIns="0" bIns="0"/>
          <a:lstStyle/>
          <a:p>
            <a:pPr algn="l" indent="0">
              <a:lnSpc>
                <a:spcPct val="108333"/>
              </a:lnSpc>
              <a:defRPr/>
            </a:pPr>
            <a:r>
              <a:rPr lang="en-US" b="false" i="false" strike="noStrike" u="none" sz="1100">
                <a:solidFill>
                  <a:srgbClr val="9CA3AF"/>
                </a:solidFill>
                <a:latin typeface="Consolas"/>
                <a:ea typeface="Consolas"/>
                <a:cs typeface="Consolas"/>
                <a:sym typeface="Consolas"/>
              </a:rPr>
              <a:t>def call_openai_gpt4(history: List[Dict[str, str]], model="gpt-4") -&gt; str:</a:t>
            </a:r>
            <a:r>
              <a:rPr lang="en-US" b="false" i="false" strike="noStrike" u="none" sz="1100">
                <a:solidFill>
                  <a:srgbClr val="1F2329"/>
                </a:solidFill>
                <a:latin typeface="Consolas"/>
                <a:ea typeface="Consolas"/>
                <a:cs typeface="Consolas"/>
                <a:sym typeface="Consolas"/>
              </a:rPr>
              <a:t/>
            </a:r>
            <a:endParaRPr lang="en-US" sz="1100"/>
          </a:p>
          <a:p>
            <a:pPr algn="l" indent="0" marL="190500">
              <a:lnSpc>
                <a:spcPct val="108333"/>
              </a:lnSpc>
            </a:pPr>
            <a:r>
              <a:rPr lang="en-US" b="false" i="false" strike="noStrike" u="none" sz="1100">
                <a:solidFill>
                  <a:srgbClr val="D1D5DB"/>
                </a:solidFill>
                <a:latin typeface="Consolas"/>
                <a:ea typeface="Consolas"/>
                <a:cs typeface="Consolas"/>
                <a:sym typeface="Consolas"/>
              </a:rPr>
              <a:t>try:</a:t>
            </a:r>
            <a:r>
              <a:rPr lang="en-US" b="false" i="false" strike="noStrike" u="none" sz="1100">
                <a:solidFill>
                  <a:srgbClr val="1F2329"/>
                </a:solidFill>
                <a:latin typeface="Consolas"/>
                <a:ea typeface="Consolas"/>
                <a:cs typeface="Consolas"/>
                <a:sym typeface="Consolas"/>
              </a:rPr>
              <a:t/>
            </a:r>
          </a:p>
          <a:p>
            <a:pPr algn="l" indent="0" marL="381000">
              <a:lnSpc>
                <a:spcPct val="108333"/>
              </a:lnSpc>
            </a:pPr>
            <a:r>
              <a:rPr lang="en-US" b="false" i="false" strike="noStrike" u="none" sz="1100">
                <a:solidFill>
                  <a:srgbClr val="D1D5DB"/>
                </a:solidFill>
                <a:latin typeface="Consolas"/>
                <a:ea typeface="Consolas"/>
                <a:cs typeface="Consolas"/>
                <a:sym typeface="Consolas"/>
              </a:rPr>
              <a:t>response = openai.ChatCompletion.create(model=model, messages=history)</a:t>
            </a:r>
            <a:r>
              <a:rPr lang="en-US" b="false" i="false" strike="noStrike" u="none" sz="1100">
                <a:solidFill>
                  <a:srgbClr val="1F2329"/>
                </a:solidFill>
                <a:latin typeface="Consolas"/>
                <a:ea typeface="Consolas"/>
                <a:cs typeface="Consolas"/>
                <a:sym typeface="Consolas"/>
              </a:rPr>
              <a:t/>
            </a:r>
          </a:p>
          <a:p>
            <a:pPr algn="l" indent="0" marL="381000">
              <a:lnSpc>
                <a:spcPct val="108333"/>
              </a:lnSpc>
            </a:pPr>
            <a:r>
              <a:rPr lang="en-US" b="false" i="false" strike="noStrike" u="none" sz="1100">
                <a:solidFill>
                  <a:srgbClr val="D1D5DB"/>
                </a:solidFill>
                <a:latin typeface="Consolas"/>
                <a:ea typeface="Consolas"/>
                <a:cs typeface="Consolas"/>
                <a:sym typeface="Consolas"/>
              </a:rPr>
              <a:t>return response.choices[0].message["content"]</a:t>
            </a:r>
            <a:r>
              <a:rPr lang="en-US" b="false" i="false" strike="noStrike" u="none" sz="1100">
                <a:solidFill>
                  <a:srgbClr val="1F2329"/>
                </a:solidFill>
                <a:latin typeface="Consolas"/>
                <a:ea typeface="Consolas"/>
                <a:cs typeface="Consolas"/>
                <a:sym typeface="Consolas"/>
              </a:rPr>
              <a:t/>
            </a:r>
          </a:p>
          <a:p>
            <a:pPr algn="l" indent="0" marL="190500">
              <a:lnSpc>
                <a:spcPct val="108333"/>
              </a:lnSpc>
            </a:pPr>
            <a:r>
              <a:rPr lang="en-US" b="false" i="false" strike="noStrike" u="none" sz="1100">
                <a:solidFill>
                  <a:srgbClr val="D1D5DB"/>
                </a:solidFill>
                <a:latin typeface="Consolas"/>
                <a:ea typeface="Consolas"/>
                <a:cs typeface="Consolas"/>
                <a:sym typeface="Consolas"/>
              </a:rPr>
              <a:t>except Exception as e:</a:t>
            </a:r>
            <a:r>
              <a:rPr lang="en-US" b="false" i="false" strike="noStrike" u="none" sz="1100">
                <a:solidFill>
                  <a:srgbClr val="1F2329"/>
                </a:solidFill>
                <a:latin typeface="Consolas"/>
                <a:ea typeface="Consolas"/>
                <a:cs typeface="Consolas"/>
                <a:sym typeface="Consolas"/>
              </a:rPr>
              <a:t/>
            </a:r>
          </a:p>
          <a:p>
            <a:pPr algn="l" indent="0" marL="381000">
              <a:lnSpc>
                <a:spcPct val="108333"/>
              </a:lnSpc>
            </a:pPr>
            <a:r>
              <a:rPr lang="en-US" b="false" i="false" strike="noStrike" u="none" sz="1100">
                <a:solidFill>
                  <a:srgbClr val="EF4444"/>
                </a:solidFill>
                <a:latin typeface="Consolas"/>
                <a:ea typeface="Consolas"/>
                <a:cs typeface="Consolas"/>
                <a:sym typeface="Consolas"/>
              </a:rPr>
              <a:t>return f"调用失败: {str(e)}"</a:t>
            </a:r>
          </a:p>
        </p:txBody>
      </p:sp>
      <p:sp>
        <p:nvSpPr>
          <p:cNvPr name="AutoShape 9" id="9"/>
          <p:cNvSpPr/>
          <p:nvPr/>
        </p:nvSpPr>
        <p:spPr>
          <a:xfrm rot="0" flipH="false" flipV="false">
            <a:off x="6223000" y="1778000"/>
            <a:ext cx="5207000" cy="4318000"/>
          </a:xfrm>
          <a:prstGeom prst="roundRect">
            <a:avLst>
              <a:gd name="adj" fmla="val 3529"/>
            </a:avLst>
          </a:prstGeom>
          <a:solidFill>
            <a:srgbClr val="1F2937">
              <a:alpha val="90000"/>
            </a:srgbClr>
          </a:solidFill>
          <a:ln w="12700" cmpd="sng" cap="flat">
            <a:solidFill>
              <a:srgbClr val="34D399">
                <a:alpha val="50000"/>
              </a:srgbClr>
            </a:solidFill>
            <a:prstDash val="solid"/>
            <a:round/>
          </a:ln>
        </p:spPr>
        <p:txBody>
          <a:bodyPr anchor="ctr" rtlCol="false" vert="horz" wrap="square" lIns="63500" rIns="63500" tIns="63500" bIns="63500"/>
          <a:lstStyle/>
          <a:p>
            <a:pPr algn="ctr">
              <a:defRPr/>
            </a:pPr>
            <a:endParaRPr/>
          </a:p>
        </p:txBody>
      </p:sp>
      <p:sp>
        <p:nvSpPr>
          <p:cNvPr name="AutoShape 10" id="10"/>
          <p:cNvSpPr/>
          <p:nvPr/>
        </p:nvSpPr>
        <p:spPr>
          <a:xfrm rot="0" flipH="false" flipV="false">
            <a:off x="6477000" y="2032000"/>
            <a:ext cx="4699000" cy="1143000"/>
          </a:xfrm>
          <a:prstGeom prst="rect">
            <a:avLst/>
          </a:prstGeom>
          <a:noFill/>
          <a:ln w="12700" cmpd="sng" cap="flat">
            <a:noFill/>
            <a:prstDash val="solid"/>
            <a:round/>
          </a:ln>
        </p:spPr>
        <p:txBody>
          <a:bodyPr anchor="ctr" rtlCol="false" anchorCtr="false" vert="horz" wrap="square" lIns="0" rIns="0" tIns="0" bIns="0"/>
          <a:lstStyle/>
          <a:p>
            <a:pPr algn="l" indent="0">
              <a:lnSpc>
                <a:spcPct val="100000"/>
              </a:lnSpc>
              <a:defRPr/>
            </a:pPr>
            <a:r>
              <a:rPr lang="en-US" b="true" i="false" strike="noStrike" u="none" sz="2000">
                <a:solidFill>
                  <a:srgbClr val="FFFFFF"/>
                </a:solidFill>
                <a:latin typeface="Noto Sans SC"/>
                <a:ea typeface="Noto Sans SC"/>
                <a:cs typeface="Noto Sans SC"/>
                <a:sym typeface="Noto Sans SC"/>
              </a:rPr>
              <a:t>核心观点</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16666"/>
              </a:lnSpc>
              <a:spcBef>
                <a:spcPts val="800"/>
              </a:spcBef>
            </a:pPr>
            <a:r>
              <a:rPr lang="en-US" b="false" i="false" strike="noStrike" u="none" sz="1300">
                <a:solidFill>
                  <a:srgbClr val="D1D5DB"/>
                </a:solidFill>
                <a:latin typeface="Noto Sans SC"/>
                <a:ea typeface="Noto Sans SC"/>
                <a:cs typeface="Noto Sans SC"/>
                <a:sym typeface="Noto Sans SC"/>
              </a:rPr>
              <a:t>接入 OpenAI API 是构建智能对话、代码生成系统的重要途径。通过 Cursor 等 AI 工具可快速生成接口调用代码，显著降低开发门槛与时间成本。</a:t>
            </a:r>
          </a:p>
        </p:txBody>
      </p:sp>
      <p:pic>
        <p:nvPicPr>
          <p:cNvPr name="Picture 11" id="11"/>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0" flipH="false" flipV="false">
            <a:off x="6477000" y="3556000"/>
            <a:ext cx="355600" cy="355600"/>
          </a:xfrm>
          <a:prstGeom prst="rect">
            <a:avLst/>
          </a:prstGeom>
        </p:spPr>
      </p:pic>
      <p:sp>
        <p:nvSpPr>
          <p:cNvPr name="AutoShape 12" id="12"/>
          <p:cNvSpPr/>
          <p:nvPr/>
        </p:nvSpPr>
        <p:spPr>
          <a:xfrm rot="0" flipH="false" flipV="false">
            <a:off x="6985000" y="3530600"/>
            <a:ext cx="4191000" cy="76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500">
                <a:solidFill>
                  <a:srgbClr val="F3F4F6"/>
                </a:solidFill>
                <a:latin typeface="Noto Sans SC"/>
                <a:ea typeface="Noto Sans SC"/>
                <a:cs typeface="Noto Sans SC"/>
                <a:sym typeface="Noto Sans SC"/>
              </a:rPr>
              <a:t>快速集成 · 开箱即用</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25000"/>
              </a:lnSpc>
              <a:spcBef>
                <a:spcPts val="400"/>
              </a:spcBef>
            </a:pPr>
            <a:r>
              <a:rPr lang="en-US" b="false" i="false" strike="noStrike" u="none" sz="1200">
                <a:solidFill>
                  <a:srgbClr val="9CA3AF"/>
                </a:solidFill>
                <a:latin typeface="Noto Sans SC"/>
                <a:ea typeface="Noto Sans SC"/>
                <a:cs typeface="Noto Sans SC"/>
                <a:sym typeface="Noto Sans SC"/>
              </a:rPr>
              <a:t>无需手动编写复杂的 API 鉴权与调用模板，直接复用标准代码逻辑。</a:t>
            </a:r>
          </a:p>
        </p:txBody>
      </p:sp>
      <p:pic>
        <p:nvPicPr>
          <p:cNvPr name="Picture 13" id="13"/>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0" flipH="false" flipV="false">
            <a:off x="6477000" y="4572000"/>
            <a:ext cx="355600" cy="355600"/>
          </a:xfrm>
          <a:prstGeom prst="rect">
            <a:avLst/>
          </a:prstGeom>
        </p:spPr>
      </p:pic>
      <p:sp>
        <p:nvSpPr>
          <p:cNvPr name="AutoShape 14" id="14"/>
          <p:cNvSpPr/>
          <p:nvPr/>
        </p:nvSpPr>
        <p:spPr>
          <a:xfrm rot="0" flipH="false" flipV="false">
            <a:off x="6985000" y="4546600"/>
            <a:ext cx="4191000" cy="76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500">
                <a:solidFill>
                  <a:srgbClr val="F3F4F6"/>
                </a:solidFill>
                <a:latin typeface="Noto Sans SC"/>
                <a:ea typeface="Noto Sans SC"/>
                <a:cs typeface="Noto Sans SC"/>
                <a:sym typeface="Noto Sans SC"/>
              </a:rPr>
              <a:t>上下文管理 · 记忆对话</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25000"/>
              </a:lnSpc>
              <a:spcBef>
                <a:spcPts val="400"/>
              </a:spcBef>
            </a:pPr>
            <a:r>
              <a:rPr lang="en-US" b="false" i="false" strike="noStrike" u="none" sz="1200">
                <a:solidFill>
                  <a:srgbClr val="9CA3AF"/>
                </a:solidFill>
                <a:latin typeface="Noto Sans SC"/>
                <a:ea typeface="Noto Sans SC"/>
                <a:cs typeface="Noto Sans SC"/>
                <a:sym typeface="Noto Sans SC"/>
              </a:rPr>
              <a:t>封装对话历史(History)参数，轻松实现长对话中的上下文逻辑关联。</a:t>
            </a:r>
          </a:p>
        </p:txBody>
      </p:sp>
      <p:pic>
        <p:nvPicPr>
          <p:cNvPr name="Picture 15" id="15"/>
          <p:cNvPicPr>
            <a:picLocks noChangeAspect="true"/>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0" flipH="false" flipV="false">
            <a:off x="6477000" y="5461000"/>
            <a:ext cx="355600" cy="355600"/>
          </a:xfrm>
          <a:prstGeom prst="rect">
            <a:avLst/>
          </a:prstGeom>
        </p:spPr>
      </p:pic>
      <p:sp>
        <p:nvSpPr>
          <p:cNvPr name="AutoShape 16" id="16"/>
          <p:cNvSpPr/>
          <p:nvPr/>
        </p:nvSpPr>
        <p:spPr>
          <a:xfrm rot="0" flipH="false" flipV="false">
            <a:off x="6985000" y="5435600"/>
            <a:ext cx="4191000" cy="762000"/>
          </a:xfrm>
          <a:prstGeom prst="rect">
            <a:avLst/>
          </a:prstGeom>
          <a:noFill/>
          <a:ln w="12700" cmpd="sng" cap="flat">
            <a:noFill/>
            <a:prstDash val="solid"/>
            <a:round/>
          </a:ln>
        </p:spPr>
        <p:txBody>
          <a:bodyPr anchor="ctr" rtlCol="false" anchorCtr="false" vert="horz" wrap="square" lIns="0" rIns="0" tIns="0" bIns="0"/>
          <a:lstStyle/>
          <a:p>
            <a:pPr algn="l" indent="0">
              <a:lnSpc>
                <a:spcPct val="125000"/>
              </a:lnSpc>
              <a:defRPr/>
            </a:pPr>
            <a:r>
              <a:rPr lang="en-US" b="true" i="false" strike="noStrike" u="none" sz="1500">
                <a:solidFill>
                  <a:srgbClr val="F3F4F6"/>
                </a:solidFill>
                <a:latin typeface="Noto Sans SC"/>
                <a:ea typeface="Noto Sans SC"/>
                <a:cs typeface="Noto Sans SC"/>
                <a:sym typeface="Noto Sans SC"/>
              </a:rPr>
              <a:t>服务化封装 · 易于扩展</a:t>
            </a:r>
            <a:r>
              <a:rPr lang="en-US" b="false" i="false" strike="noStrike" u="none" sz="1600">
                <a:solidFill>
                  <a:srgbClr val="1F2329"/>
                </a:solidFill>
                <a:latin typeface="Noto Sans SC"/>
                <a:ea typeface="Noto Sans SC"/>
                <a:cs typeface="Noto Sans SC"/>
                <a:sym typeface="Noto Sans SC"/>
              </a:rPr>
              <a:t/>
            </a:r>
            <a:endParaRPr lang="en-US" sz="1100"/>
          </a:p>
          <a:p>
            <a:pPr algn="l" indent="0">
              <a:lnSpc>
                <a:spcPct val="125000"/>
              </a:lnSpc>
              <a:spcBef>
                <a:spcPts val="400"/>
              </a:spcBef>
            </a:pPr>
            <a:r>
              <a:rPr lang="en-US" b="false" i="false" strike="noStrike" u="none" sz="1200">
                <a:solidFill>
                  <a:srgbClr val="9CA3AF"/>
                </a:solidFill>
                <a:latin typeface="Noto Sans SC"/>
                <a:ea typeface="Noto Sans SC"/>
                <a:cs typeface="Noto Sans SC"/>
                <a:sym typeface="Noto Sans SC"/>
              </a:rPr>
              <a:t>将 AI 能力封装为独立的标准接口，便于构建企业级应用与系统集成。</a:t>
            </a:r>
          </a:p>
        </p:txBody>
      </p:sp>
    </p:spTree>
  </p:cSld>
  <p:clrMapOvr>
    <a:masterClrMapping/>
  </p:clrMapOvr>
</p:sld>
</file>

<file path=ppt/theme/theme1.xml><?xml version="1.0" encoding="utf-8"?>
<a:theme xmlns:a="http://schemas.openxmlformats.org/drawingml/2006/main" xmlns:r="http://schemas.openxmlformats.org/officeDocument/2006/relationships"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xsi="http://www.w3.org/2001/XMLSchema-instance"/>
</file>