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</p:sldMasterIdLst>
  <p:notesMasterIdLst>
    <p:notesMasterId r:id="rId2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12.5.2026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欢迎来到本次课程。今天我们将深入探讨一个非常前沿且实用的话题——Cursor扩展。我们将一起学习第10章的内容：插件系统与生态。本章将带领大家从基础的插件配置开始，逐步深入到高级的集成技巧，最终目标是帮助大家构建一个完全个性化、高效的AI开发环境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8306007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除了格式化，我们还需要静态分析工具来检查代码质量。Pylint就是一个很好的例子。它能在不运行代码的情况下，找出未使用的变量、不规范的命名等问题。比如这份报告就清晰地指出了代码中的几个问题，并给出了评分。这能帮助我们在编码早期就发现潜在bug，确保团队代码符合规范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1493502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接下来，我们进入更高级的主题：与外部工具集成。单一的工具是有限的，真正强大的是将不同工具连接起来形成工作流。本章我们将探讨如何将Cursor与OpenAI API、本地脚本以及CI/CD工具链进行集成，构建一个更强大的开发系统。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1854220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首先是与OpenAI API的打通。通过Cursor，我们可以快速生成调用GPT-4等模型的代码。这里的示例展示了如何创建一个函数来调用ChatCompletion接口，并管理对话历史。这使得我们能够轻松地构建智能对话系统，实现上下文记忆，并将AI能力封装成标准的服务接口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7388145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除了调用外部API，我们还可以将Cursor的AI能力与本地脚本结合。这里我们用Flask框架构建了一个简单的脚本调度服务。通过一个API接口，我们可以接收任务指令，然后动态地调用本地的Python脚本。这形成了一个完美的闭环：AI负责决策，脚本负责执行，结果再反馈给AI分析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9608549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最后，我们来看如何将Cursor集成到自动化的部署工具链中。这对于开发库或应用程序至关重要。通过配置setup.py等文件，并结合GitHub Actions，我们可以实现从代码提交到自动打包、再到发布到PyPI的全自动化流程。这不仅极大地提升了效率，还保证了每一个版本的构建过程都是标准化和可追溯的。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2604553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好了，让我们对本章内容做一个小结。我们首先掌握了插件的基础知识，包括如何安装、配置和管理它们。接着，我们学习了如何应用Black和Pylint等插件来提升日常的代码质量。最后，我们深入探讨了如何将Cursor与OpenAI、本地脚本以及DevOps工具链进行集成。本章的核心思想是，通过插件体系与各种工具链的有机融合，我们能够构建一个智能驱动、高效协同的开发环境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6240140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为了巩固大家的学习成果，我们准备了一些练习题。首先是五道选择题，请大家思考一下答案。这些题目涵盖了我们今天讨论的核心概念，包括插件功能、配置字段、安全机制等。正确答案已经标注在括号里，大家可以对照检查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1792941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接下来是五道填空题。这些问题更加具体，考察大家对细节的掌握程度。答案已经给出，大家可以检查自己的掌握情况。比如插件配置文件名、插件元信息、以及特定功能的实现方式。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4591997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，我们有五道实践题。这些题目需要大家动手操作，将今天学到的知识应用到实际场景中。比如编写插件配置、创建新插件、与外部API交互等。我强烈建议大家课后花时间完成这些练习，这将是真正掌握本章内容的关键。每个题目都给出了提示，希望能帮助大家更好地完成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6988785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正式开始之前，我们先明确一下本章的学习目标。通过本章的学习，我们希望大家能够掌握插件的基本操作，理解其背后的原理，学会应用常用插件来提升代码质量，并最终掌握与外部工具集成的方法，能够独立构建自动化的开发工作流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1842491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我们首先进入第一部分：插件的安装与配置。这部分是整个插件生态的基础。我们将围绕四个核心问题展开：如何找到插件，如何确保它们稳定运行，如何控制它们的行为，以及如何保障使用安全。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4373512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获取插件的方式有很多，除了大家熟悉的图形界面，Cursor还提供了一套强大的命令行工具。这些命令允许我们列出、安装、卸载和更新插件，非常适合在脚本中使用，以实现团队开发环境的标准化和CI/CD流程的自动化。这使得我们在管理大规模开发团队或处理复杂部署流程时，能更加得心应手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1218056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安装插件后，确保它们能稳定运行至关重要。Cursor提供了一系列命令来检测插件与Cursor版本的兼容性，分析其Python依赖，并能自动修复依赖冲突。对于追求极致稳定性的场景，我们还可以将依赖导出为lock文件，确保在任何环境下都能精确复现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7095456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插件的行为主要由其配置文件决定。这里我们通过一个创建文本翻译插件的案例来具体说明。配置文件中声明了插件的名称、入口文件、可执行命令和依赖。配合一个简单的主模块，我们就能创建一个功能完整的插件，并通过`cursor run`命令来激活和使用它。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771220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安全是插件生态中不可忽视的一环。为了防止恶意插件滥用权限，Cursor引入了权限声明机制。开发者需要在配置文件中明确声明插件需要的权限，用户在安装时会收到提示。作为开发者，我们应遵循最小权限原则，共同维护一个安全健康的插件生态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9452134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了解了插件的基础后，我们来看一些具体的应用。插件的真正价值在于它能为我们提供强大的功能，不仅是工具的调用，更是跨场景的适应能力。</a:t>
            </a: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本章我们将重点介绍两类最常用的插件，它们也是现代开发流程中的标配：</a:t>
            </a: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第一类是代码格式化插件，比如Python界的Black。它解决的核心问题是：如何自动美化代码？这在团队协作中非常重要，可以统一风格，避免格式之争。</a:t>
            </a: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第二类是静态分析与Lint工具，比如Pylint。它解决的问题是：如何在代码运行之前就发现潜在问题？它就像代码的“体检仪”，帮助我们在开发阶段就拦截错误，保证代码质量。</a:t>
            </a: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接下来的课程中，我们将详细讲解它们的配置和使用。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296050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首先是代码格式化。像Black这样的工具可以自动将我们的代码整理成符合PEP8规范的风格。大家看这个例子，格式化前的代码虽然能运行，但显得杂乱。通过Black插件处理后，代码结构清晰，可读性大大提升。这种自动化的格式化不仅能统一团队代码风格，还能作为CI流程的一部分，确保代码质量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775100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排标题与文本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" name="Shape 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Shape 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默认主题"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5748369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2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1.svg"/><Relationship Id="rId5" Type="http://schemas.openxmlformats.org/officeDocument/2006/relationships/image" Target="../media/image23.png"/><Relationship Id="rId10" Type="http://schemas.openxmlformats.org/officeDocument/2006/relationships/image" Target="../media/image31.svg"/><Relationship Id="rId4" Type="http://schemas.openxmlformats.org/officeDocument/2006/relationships/image" Target="../media/image22.jpeg"/><Relationship Id="rId9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jpeg"/><Relationship Id="rId7" Type="http://schemas.openxmlformats.org/officeDocument/2006/relationships/image" Target="../media/image12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45.svg"/><Relationship Id="rId4" Type="http://schemas.openxmlformats.org/officeDocument/2006/relationships/image" Target="../media/image25.png"/><Relationship Id="rId9" Type="http://schemas.openxmlformats.org/officeDocument/2006/relationships/image" Target="../media/image18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3" Type="http://schemas.openxmlformats.org/officeDocument/2006/relationships/image" Target="../media/image2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8.sv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5.svg"/><Relationship Id="rId5" Type="http://schemas.openxmlformats.org/officeDocument/2006/relationships/image" Target="../media/image25.pn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.jpeg"/><Relationship Id="rId7" Type="http://schemas.openxmlformats.org/officeDocument/2006/relationships/image" Target="../media/image12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11" Type="http://schemas.openxmlformats.org/officeDocument/2006/relationships/image" Target="../media/image21.svg"/><Relationship Id="rId5" Type="http://schemas.openxmlformats.org/officeDocument/2006/relationships/image" Target="../media/image16.svg"/><Relationship Id="rId10" Type="http://schemas.openxmlformats.org/officeDocument/2006/relationships/image" Target="../media/image12.png"/><Relationship Id="rId4" Type="http://schemas.openxmlformats.org/officeDocument/2006/relationships/image" Target="../media/image9.png"/><Relationship Id="rId9" Type="http://schemas.openxmlformats.org/officeDocument/2006/relationships/image" Target="../media/image38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8.svg"/><Relationship Id="rId3" Type="http://schemas.openxmlformats.org/officeDocument/2006/relationships/image" Target="../media/image2.jpeg"/><Relationship Id="rId7" Type="http://schemas.openxmlformats.org/officeDocument/2006/relationships/image" Target="../media/image53.sv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png"/><Relationship Id="rId11" Type="http://schemas.openxmlformats.org/officeDocument/2006/relationships/image" Target="../media/image57.svg"/><Relationship Id="rId5" Type="http://schemas.openxmlformats.org/officeDocument/2006/relationships/image" Target="../media/image12.svg"/><Relationship Id="rId10" Type="http://schemas.openxmlformats.org/officeDocument/2006/relationships/image" Target="../media/image33.png"/><Relationship Id="rId4" Type="http://schemas.openxmlformats.org/officeDocument/2006/relationships/image" Target="../media/image7.png"/><Relationship Id="rId9" Type="http://schemas.openxmlformats.org/officeDocument/2006/relationships/image" Target="../media/image55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10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11" Type="http://schemas.openxmlformats.org/officeDocument/2006/relationships/image" Target="../media/image14.svg"/><Relationship Id="rId5" Type="http://schemas.openxmlformats.org/officeDocument/2006/relationships/image" Target="../media/image8.svg"/><Relationship Id="rId10" Type="http://schemas.openxmlformats.org/officeDocument/2006/relationships/image" Target="../media/image8.png"/><Relationship Id="rId4" Type="http://schemas.openxmlformats.org/officeDocument/2006/relationships/image" Target="../media/image5.png"/><Relationship Id="rId9" Type="http://schemas.openxmlformats.org/officeDocument/2006/relationships/image" Target="../media/image12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2.jpeg"/><Relationship Id="rId7" Type="http://schemas.openxmlformats.org/officeDocument/2006/relationships/image" Target="../media/image18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16.sv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2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16.sv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.jpeg"/><Relationship Id="rId7" Type="http://schemas.openxmlformats.org/officeDocument/2006/relationships/image" Target="../media/image12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11" Type="http://schemas.openxmlformats.org/officeDocument/2006/relationships/image" Target="../media/image25.svg"/><Relationship Id="rId5" Type="http://schemas.openxmlformats.org/officeDocument/2006/relationships/image" Target="../media/image21.svg"/><Relationship Id="rId10" Type="http://schemas.openxmlformats.org/officeDocument/2006/relationships/image" Target="../media/image14.png"/><Relationship Id="rId4" Type="http://schemas.openxmlformats.org/officeDocument/2006/relationships/image" Target="../media/image12.png"/><Relationship Id="rId9" Type="http://schemas.openxmlformats.org/officeDocument/2006/relationships/image" Target="../media/image23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.jpeg"/><Relationship Id="rId7" Type="http://schemas.openxmlformats.org/officeDocument/2006/relationships/image" Target="../media/image14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12.svg"/><Relationship Id="rId4" Type="http://schemas.openxmlformats.org/officeDocument/2006/relationships/image" Target="../media/image7.png"/><Relationship Id="rId9" Type="http://schemas.openxmlformats.org/officeDocument/2006/relationships/image" Target="../media/image27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jpeg"/><Relationship Id="rId7" Type="http://schemas.openxmlformats.org/officeDocument/2006/relationships/image" Target="../media/image12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29.svg"/><Relationship Id="rId4" Type="http://schemas.openxmlformats.org/officeDocument/2006/relationships/image" Target="../media/image16.png"/><Relationship Id="rId9" Type="http://schemas.openxmlformats.org/officeDocument/2006/relationships/image" Target="../media/image31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image" Target="../media/image2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svg"/><Relationship Id="rId5" Type="http://schemas.openxmlformats.org/officeDocument/2006/relationships/image" Target="../media/image19.png"/><Relationship Id="rId10" Type="http://schemas.openxmlformats.org/officeDocument/2006/relationships/image" Target="../media/image38.svg"/><Relationship Id="rId4" Type="http://schemas.openxmlformats.org/officeDocument/2006/relationships/image" Target="../media/image18.jpeg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111827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1016000" y="1458685"/>
            <a:ext cx="1016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4800" b="1" i="0" u="none" strike="noStrike" dirty="0" smtClean="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第</a:t>
            </a:r>
            <a:r>
              <a:rPr lang="en-US" altLang="zh-CN" sz="4800" b="1" i="0" u="none" strike="noStrike" dirty="0" smtClean="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10</a:t>
            </a:r>
            <a:r>
              <a:rPr lang="zh-CN" altLang="en-US" sz="4800" b="1" i="0" u="none" strike="noStrike" dirty="0" smtClean="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章 </a:t>
            </a:r>
            <a:r>
              <a:rPr lang="en-US" sz="4800" b="1" i="0" u="none" strike="noStrike" dirty="0" err="1" smtClean="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Cursor</a:t>
            </a:r>
            <a:r>
              <a:rPr lang="en-US" sz="4800" b="1" i="0" u="none" strike="noStrike" dirty="0" err="1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扩展：插件系统与生态</a:t>
            </a:r>
            <a:endParaRPr lang="en-US" sz="1100" dirty="0"/>
          </a:p>
        </p:txBody>
      </p:sp>
      <p:sp>
        <p:nvSpPr>
          <p:cNvPr id="4" name="AutoShape 4"/>
          <p:cNvSpPr/>
          <p:nvPr/>
        </p:nvSpPr>
        <p:spPr>
          <a:xfrm>
            <a:off x="1103086" y="3048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0" i="0" u="none" strike="noStrike" dirty="0" err="1">
                <a:solidFill>
                  <a:srgbClr val="FFFFFF">
                    <a:alpha val="9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打造高效、智能的AI辅助开发环境</a:t>
            </a:r>
            <a:endParaRPr lang="en-US" sz="1100" dirty="0"/>
          </a:p>
        </p:txBody>
      </p:sp>
      <p:sp>
        <p:nvSpPr>
          <p:cNvPr id="5" name="AutoShape 5"/>
          <p:cNvSpPr/>
          <p:nvPr/>
        </p:nvSpPr>
        <p:spPr>
          <a:xfrm>
            <a:off x="1016000" y="4953000"/>
            <a:ext cx="1270000" cy="76200"/>
          </a:xfrm>
          <a:prstGeom prst="roundRect">
            <a:avLst>
              <a:gd name="adj" fmla="val 0"/>
            </a:avLst>
          </a:prstGeom>
          <a:solidFill>
            <a:srgbClr val="34D399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1016000" y="5461000"/>
            <a:ext cx="1016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FFFFFF">
                    <a:alpha val="74902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讲师/机构：[填写您的姓名/机构] · 2026年3月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111827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10.2.2 静态分析与Lint工具插件使用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核心逻辑：在不实际运行程序的前提下，通过代码解析技术自动检测代码中潜在的错误，包括语法不规范、变量命名冲突、未使用变量以及逻辑漏洞等问题。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413000"/>
            <a:ext cx="5207000" cy="3683000"/>
          </a:xfrm>
          <a:prstGeom prst="roundRect">
            <a:avLst>
              <a:gd name="adj" fmla="val 4137"/>
            </a:avLst>
          </a:prstGeom>
          <a:solidFill>
            <a:srgbClr val="17202D">
              <a:alpha val="90000"/>
            </a:srgbClr>
          </a:solidFill>
          <a:ln w="25400" cap="flat" cmpd="sng">
            <a:solidFill>
              <a:srgbClr val="34D399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016000" y="2667000"/>
            <a:ext cx="762000" cy="762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7" name="AutoShape 7"/>
          <p:cNvSpPr/>
          <p:nvPr/>
        </p:nvSpPr>
        <p:spPr>
          <a:xfrm>
            <a:off x="2032000" y="2768600"/>
            <a:ext cx="3556000" cy="558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案例分析：Pylint 代码审计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16000" y="3683000"/>
            <a:ext cx="4699000" cy="2032000"/>
          </a:xfrm>
          <a:prstGeom prst="roundRect">
            <a:avLst>
              <a:gd name="adj" fmla="val 3750"/>
            </a:avLst>
          </a:prstGeom>
          <a:solidFill>
            <a:srgbClr val="111827">
              <a:alpha val="100000"/>
            </a:srgbClr>
          </a:solidFill>
          <a:ln w="12700" cap="flat" cmpd="sng">
            <a:solidFill>
              <a:srgbClr val="4B5563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" name="AutoShape 9"/>
          <p:cNvSpPr/>
          <p:nvPr/>
        </p:nvSpPr>
        <p:spPr>
          <a:xfrm>
            <a:off x="1206500" y="3873500"/>
            <a:ext cx="4318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200" b="0" i="0" u="none" strike="noStrike">
                <a:solidFill>
                  <a:srgbClr val="A7F3D0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sample_module.py:12:0: W0613: Unused argument 'value' (unused-argument)</a:t>
            </a:r>
            <a:r>
              <a:rPr lang="en-US" sz="1600" b="0" i="0" u="none" strike="noStrike">
                <a:solidFill>
                  <a:srgbClr val="1F2329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Source Code Pro"/>
                <a:ea typeface="Source Code Pro"/>
                <a:cs typeface="Source Code Pro"/>
                <a:sym typeface="Source Code Pro"/>
              </a:rPr>
            </a:br>
            <a:r>
              <a:rPr lang="en-US" sz="1200" b="0" i="0" u="none" strike="noStrike">
                <a:solidFill>
                  <a:srgbClr val="A7F3D0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sample_module.py:16:4: W0612: Unused variable 'temp_var' (unused-variable)</a:t>
            </a:r>
            <a:r>
              <a:rPr lang="en-US" sz="1600" b="0" i="0" u="none" strike="noStrike">
                <a:solidFill>
                  <a:srgbClr val="1F2329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Source Code Pro"/>
                <a:ea typeface="Source Code Pro"/>
                <a:cs typeface="Source Code Pro"/>
                <a:sym typeface="Source Code Pro"/>
              </a:rPr>
            </a:br>
            <a:r>
              <a:rPr lang="en-US" sz="1200" b="0" i="0" u="none" strike="noStrike">
                <a:solidFill>
                  <a:srgbClr val="9CA3A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... (更多检测项) ...</a:t>
            </a:r>
            <a:r>
              <a:rPr lang="en-US" sz="1600" b="0" i="0" u="none" strike="noStrike">
                <a:solidFill>
                  <a:srgbClr val="1F2329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Source Code Pro"/>
                <a:ea typeface="Source Code Pro"/>
                <a:cs typeface="Source Code Pro"/>
                <a:sym typeface="Source Code Pro"/>
              </a:rPr>
            </a:br>
            <a:r>
              <a:rPr lang="en-US" sz="1200" b="1" i="0" u="none" strike="noStrike">
                <a:solidFill>
                  <a:srgbClr val="FCD34D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-----------------------------------</a:t>
            </a:r>
            <a:r>
              <a:rPr lang="en-US" sz="1600" b="0" i="0" u="none" strike="noStrike">
                <a:solidFill>
                  <a:srgbClr val="1F2329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Source Code Pro"/>
                <a:ea typeface="Source Code Pro"/>
                <a:cs typeface="Source Code Pro"/>
                <a:sym typeface="Source Code Pro"/>
              </a:rPr>
            </a:br>
            <a:r>
              <a:rPr lang="en-US" sz="1300" b="1" i="0" u="none" strike="noStrike">
                <a:solidFill>
                  <a:srgbClr val="F8717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Your code has been rated at 7.14/10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223000" y="2413000"/>
            <a:ext cx="5207000" cy="1079500"/>
          </a:xfrm>
          <a:prstGeom prst="roundRect">
            <a:avLst>
              <a:gd name="adj" fmla="val 14117"/>
            </a:avLst>
          </a:prstGeom>
          <a:solidFill>
            <a:srgbClr val="17202D">
              <a:alpha val="90000"/>
            </a:srgbClr>
          </a:solidFill>
          <a:ln w="12700" cap="flat" cmpd="sng">
            <a:solidFill>
              <a:srgbClr val="34D399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477000" y="2692400"/>
            <a:ext cx="508000" cy="5080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7239000" y="2565400"/>
            <a:ext cx="3937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系统化保障代码质量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9CA3AF"/>
                </a:solidFill>
                <a:latin typeface="Noto Sans SC"/>
                <a:ea typeface="Noto Sans SC"/>
                <a:cs typeface="Noto Sans SC"/>
                <a:sym typeface="Noto Sans SC"/>
              </a:rPr>
              <a:t>在代码提交前提前发现潜在Bug，规避低级错误，降低运行时崩溃风险。</a:t>
            </a:r>
          </a:p>
        </p:txBody>
      </p:sp>
      <p:sp>
        <p:nvSpPr>
          <p:cNvPr id="13" name="AutoShape 13"/>
          <p:cNvSpPr/>
          <p:nvPr/>
        </p:nvSpPr>
        <p:spPr>
          <a:xfrm>
            <a:off x="6223000" y="3746500"/>
            <a:ext cx="5207000" cy="1079500"/>
          </a:xfrm>
          <a:prstGeom prst="roundRect">
            <a:avLst>
              <a:gd name="adj" fmla="val 14117"/>
            </a:avLst>
          </a:prstGeom>
          <a:solidFill>
            <a:srgbClr val="17202D">
              <a:alpha val="90000"/>
            </a:srgbClr>
          </a:solidFill>
          <a:ln w="12700" cap="flat" cmpd="sng">
            <a:solidFill>
              <a:srgbClr val="34D399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477000" y="4025900"/>
            <a:ext cx="508000" cy="5080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7239000" y="3898900"/>
            <a:ext cx="3937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辅助开发者快速定位问题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9CA3AF"/>
                </a:solidFill>
                <a:latin typeface="Noto Sans SC"/>
                <a:ea typeface="Noto Sans SC"/>
                <a:cs typeface="Noto Sans SC"/>
                <a:sym typeface="Noto Sans SC"/>
              </a:rPr>
              <a:t>为新手提供明确的优化指引，帮助团队新成员更快地理解并遵循最佳实践。</a:t>
            </a:r>
          </a:p>
        </p:txBody>
      </p:sp>
      <p:sp>
        <p:nvSpPr>
          <p:cNvPr id="16" name="AutoShape 16"/>
          <p:cNvSpPr/>
          <p:nvPr/>
        </p:nvSpPr>
        <p:spPr>
          <a:xfrm>
            <a:off x="6223000" y="5080000"/>
            <a:ext cx="5207000" cy="1079500"/>
          </a:xfrm>
          <a:prstGeom prst="roundRect">
            <a:avLst>
              <a:gd name="adj" fmla="val 14117"/>
            </a:avLst>
          </a:prstGeom>
          <a:solidFill>
            <a:srgbClr val="17202D">
              <a:alpha val="90000"/>
            </a:srgbClr>
          </a:solidFill>
          <a:ln w="12700" cap="flat" cmpd="sng">
            <a:solidFill>
              <a:srgbClr val="34D399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6477000" y="5359400"/>
            <a:ext cx="508000" cy="5080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7239000" y="5232400"/>
            <a:ext cx="3937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统一团队协作的编码规范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9CA3AF"/>
                </a:solidFill>
                <a:latin typeface="Noto Sans SC"/>
                <a:ea typeface="Noto Sans SC"/>
                <a:cs typeface="Noto Sans SC"/>
                <a:sym typeface="Noto Sans SC"/>
              </a:rPr>
              <a:t>通过自动化工具强制执行代码风格和质量标准，消除“百家争鸣”的代码风格。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A0F19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10.3 与外部工具集成扩展 - 概述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10668000" cy="1143000"/>
          </a:xfrm>
          <a:prstGeom prst="roundRect">
            <a:avLst>
              <a:gd name="adj" fmla="val 13333"/>
            </a:avLst>
          </a:prstGeom>
          <a:solidFill>
            <a:srgbClr val="1F2937">
              <a:alpha val="85000"/>
            </a:srgbClr>
          </a:solidFill>
          <a:ln w="12700" cap="flat" cmpd="sng">
            <a:solidFill>
              <a:srgbClr val="34D399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1016000" y="19685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8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核心思想：</a:t>
            </a:r>
            <a:r>
              <a:rPr lang="en-US" sz="16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单一工具难以满足复杂工程需求，</a:t>
            </a:r>
            <a:r>
              <a:rPr lang="en-US" sz="16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集成能力</a:t>
            </a:r>
            <a:r>
              <a:rPr lang="en-US" sz="16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是评估系统扩展性的关键，也是构建个人高效工作流的必经之路。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762000" y="3302000"/>
            <a:ext cx="3302000" cy="2794000"/>
          </a:xfrm>
          <a:prstGeom prst="roundRect">
            <a:avLst>
              <a:gd name="adj" fmla="val 5454"/>
            </a:avLst>
          </a:prstGeom>
          <a:solidFill>
            <a:srgbClr val="1F2937">
              <a:alpha val="90000"/>
            </a:srgbClr>
          </a:solidFill>
          <a:ln w="25400" cap="flat" cmpd="sng">
            <a:solidFill>
              <a:srgbClr val="34D399">
                <a:alpha val="4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66800" y="3606800"/>
            <a:ext cx="609600" cy="6096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879600" y="3581400"/>
            <a:ext cx="1905000" cy="660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9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OpenAI API</a:t>
            </a:r>
            <a:br>
              <a:rPr lang="en-US" sz="19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9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接口打通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016000" y="4572000"/>
            <a:ext cx="2794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如何突破单一模型限制，灵活调用外部 AI 能力？探索通过 API 深度整合 GPT-4o 等前沿模型，扩展系统智能边界。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445000" y="3302000"/>
            <a:ext cx="3302000" cy="2794000"/>
          </a:xfrm>
          <a:prstGeom prst="roundRect">
            <a:avLst>
              <a:gd name="adj" fmla="val 5454"/>
            </a:avLst>
          </a:prstGeom>
          <a:solidFill>
            <a:srgbClr val="1F2937">
              <a:alpha val="90000"/>
            </a:srgbClr>
          </a:solidFill>
          <a:ln w="25400" cap="flat" cmpd="sng">
            <a:solidFill>
              <a:srgbClr val="34D399">
                <a:alpha val="4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749800" y="3606800"/>
            <a:ext cx="609600" cy="6096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5562600" y="3581400"/>
            <a:ext cx="1905000" cy="660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9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本地脚本</a:t>
            </a:r>
            <a:br>
              <a:rPr lang="en-US" sz="19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9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双向交互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4699000" y="4572000"/>
            <a:ext cx="2794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如何实现 AI 控制本地任务？掌握脚本调用机制，让 AI 助手直接驱动本地环境，实现“思考”与“执行”的无缝闭环。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128000" y="3302000"/>
            <a:ext cx="3302000" cy="2794000"/>
          </a:xfrm>
          <a:prstGeom prst="roundRect">
            <a:avLst>
              <a:gd name="adj" fmla="val 5454"/>
            </a:avLst>
          </a:prstGeom>
          <a:solidFill>
            <a:srgbClr val="1F2937">
              <a:alpha val="90000"/>
            </a:srgbClr>
          </a:solidFill>
          <a:ln w="25400" cap="flat" cmpd="sng">
            <a:solidFill>
              <a:srgbClr val="34D399">
                <a:alpha val="4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432800" y="3606800"/>
            <a:ext cx="609600" cy="6096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9245600" y="3581400"/>
            <a:ext cx="1905000" cy="660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9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自动化</a:t>
            </a:r>
            <a:br>
              <a:rPr lang="en-US" sz="19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9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部署与打包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8382000" y="4572000"/>
            <a:ext cx="2794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如何接入 CI/CD 工具链？将代码编写与构建、测试、发布流程自动化连接，打造一体化的高效开发流水线。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111827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10.3.1 与OpenAI API接口的打通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1F2937">
              <a:alpha val="85000"/>
            </a:srgbClr>
          </a:solidFill>
          <a:ln w="12700" cap="flat" cmpd="sng">
            <a:solidFill>
              <a:srgbClr val="34D399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 t="7514" b="7514"/>
          <a:stretch>
            <a:fillRect/>
          </a:stretch>
        </p:blipFill>
        <p:spPr>
          <a:xfrm>
            <a:off x="1079500" y="2095500"/>
            <a:ext cx="2667000" cy="889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6" name="AutoShape 6"/>
          <p:cNvSpPr/>
          <p:nvPr/>
        </p:nvSpPr>
        <p:spPr>
          <a:xfrm>
            <a:off x="1016000" y="3302000"/>
            <a:ext cx="27940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spcAft>
                <a:spcPts val="1200"/>
              </a:spcAft>
              <a:defRPr/>
            </a:pPr>
            <a:r>
              <a:rPr lang="en-US" sz="20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核心内容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直接调用GPT系列模型，快速实现多轮对话、文本自动补全、代码生成与优化等强大的AI原生功能，无缝集成到各类应用系统中。</a:t>
            </a:r>
          </a:p>
        </p:txBody>
      </p:sp>
      <p:sp>
        <p:nvSpPr>
          <p:cNvPr id="7" name="AutoShape 7"/>
          <p:cNvSpPr/>
          <p:nvPr/>
        </p:nvSpPr>
        <p:spPr>
          <a:xfrm>
            <a:off x="4318000" y="1778000"/>
            <a:ext cx="4064000" cy="4318000"/>
          </a:xfrm>
          <a:prstGeom prst="roundRect">
            <a:avLst>
              <a:gd name="adj" fmla="val 3750"/>
            </a:avLst>
          </a:prstGeom>
          <a:solidFill>
            <a:srgbClr val="111827">
              <a:alpha val="95000"/>
            </a:srgbClr>
          </a:solidFill>
          <a:ln w="12700" cap="flat" cmpd="sng">
            <a:solidFill>
              <a:srgbClr val="4B5563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4508500" y="1968500"/>
            <a:ext cx="368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💻 案例：调用 GPT-4 实现多轮对话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508500" y="2667000"/>
            <a:ext cx="3683000" cy="3111500"/>
          </a:xfrm>
          <a:prstGeom prst="roundRect">
            <a:avLst>
              <a:gd name="adj" fmla="val 3265"/>
            </a:avLst>
          </a:prstGeom>
          <a:solidFill>
            <a:srgbClr val="111827">
              <a:alpha val="100000"/>
            </a:srgbClr>
          </a:solidFill>
          <a:ln w="12700" cap="flat" cmpd="sng">
            <a:solidFill>
              <a:srgbClr val="374151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4635500" y="2794000"/>
            <a:ext cx="3429000" cy="2857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100" b="0" i="0" u="none" strike="noStrike">
                <a:solidFill>
                  <a:srgbClr val="C678DD"/>
                </a:solidFill>
                <a:latin typeface="Consolas"/>
                <a:ea typeface="Consolas"/>
                <a:cs typeface="Consolas"/>
                <a:sym typeface="Consolas"/>
              </a:rPr>
              <a:t>import</a:t>
            </a:r>
            <a:r>
              <a:rPr lang="en-US" sz="1100" b="0" i="0" u="none" strike="noStrike">
                <a:solidFill>
                  <a:srgbClr val="E5E7EB"/>
                </a:solidFill>
                <a:latin typeface="Consolas"/>
                <a:ea typeface="Consolas"/>
                <a:cs typeface="Consolas"/>
                <a:sym typeface="Consolas"/>
              </a:rPr>
              <a:t>openai, os</a:t>
            </a:r>
            <a:endParaRPr lang="en-US" sz="1100"/>
          </a:p>
          <a:p>
            <a:pPr indent="0" algn="l">
              <a:lnSpc>
                <a:spcPct val="108333"/>
              </a:lnSpc>
            </a:pPr>
            <a:r>
              <a:rPr lang="en-US" sz="1100" b="0" i="0" u="none" strike="noStrike">
                <a:solidFill>
                  <a:srgbClr val="E5E7EB"/>
                </a:solidFill>
                <a:latin typeface="Consolas"/>
                <a:ea typeface="Consolas"/>
                <a:cs typeface="Consolas"/>
                <a:sym typeface="Consolas"/>
              </a:rPr>
              <a:t>openai.api_key = os.getenv(</a:t>
            </a:r>
            <a:r>
              <a:rPr lang="en-US" sz="1100" b="0" i="0" u="none" strike="noStrike">
                <a:solidFill>
                  <a:srgbClr val="98C379"/>
                </a:solidFill>
                <a:latin typeface="Consolas"/>
                <a:ea typeface="Consolas"/>
                <a:cs typeface="Consolas"/>
                <a:sym typeface="Consolas"/>
              </a:rPr>
              <a:t>"OPENAI_API_KEY"</a:t>
            </a:r>
            <a:r>
              <a:rPr lang="en-US" sz="1100" b="0" i="0" u="none" strike="noStrike">
                <a:solidFill>
                  <a:srgbClr val="E5E7EB"/>
                </a:solidFill>
                <a:latin typeface="Consolas"/>
                <a:ea typeface="Consolas"/>
                <a:cs typeface="Consolas"/>
                <a:sym typeface="Consolas"/>
              </a:rPr>
              <a:t>)</a:t>
            </a:r>
          </a:p>
          <a:p>
            <a:pPr indent="0" algn="l">
              <a:lnSpc>
                <a:spcPct val="108333"/>
              </a:lnSpc>
            </a:pPr>
            <a:r>
              <a:rPr lang="en-US" sz="1100" b="0" i="0" u="none" strike="noStrike">
                <a:solidFill>
                  <a:srgbClr val="61AFEF"/>
                </a:solidFill>
                <a:latin typeface="Consolas"/>
                <a:ea typeface="Consolas"/>
                <a:cs typeface="Consolas"/>
                <a:sym typeface="Consolas"/>
              </a:rPr>
              <a:t>defcall_gpt4</a:t>
            </a:r>
            <a:r>
              <a:rPr lang="en-US" sz="1100" b="0" i="0" u="none" strike="noStrike">
                <a:solidFill>
                  <a:srgbClr val="E5E7EB"/>
                </a:solidFill>
                <a:latin typeface="Consolas"/>
                <a:ea typeface="Consolas"/>
                <a:cs typeface="Consolas"/>
                <a:sym typeface="Consolas"/>
              </a:rPr>
              <a:t>(msgs, m="gpt-4"):</a:t>
            </a:r>
          </a:p>
          <a:p>
            <a:pPr marL="152400" indent="0" algn="l">
              <a:lnSpc>
                <a:spcPct val="108333"/>
              </a:lnSpc>
            </a:pPr>
            <a:r>
              <a:rPr lang="en-US" sz="1100" b="0" i="0" u="none" strike="noStrike">
                <a:solidFill>
                  <a:srgbClr val="E5E7EB"/>
                </a:solidFill>
                <a:latin typeface="Consolas"/>
                <a:ea typeface="Consolas"/>
                <a:cs typeface="Consolas"/>
                <a:sym typeface="Consolas"/>
              </a:rPr>
              <a:t>res = openai.ChatCompletion.create(model=m, messages=msgs)</a:t>
            </a:r>
          </a:p>
          <a:p>
            <a:pPr marL="152400" indent="0" algn="l">
              <a:lnSpc>
                <a:spcPct val="108333"/>
              </a:lnSpc>
            </a:pPr>
            <a:r>
              <a:rPr lang="en-US" sz="1100" b="0" i="0" u="none" strike="noStrike">
                <a:solidFill>
                  <a:srgbClr val="61AFEF"/>
                </a:solidFill>
                <a:latin typeface="Consolas"/>
                <a:ea typeface="Consolas"/>
                <a:cs typeface="Consolas"/>
                <a:sym typeface="Consolas"/>
              </a:rPr>
              <a:t>return</a:t>
            </a:r>
            <a:r>
              <a:rPr lang="en-US" sz="1100" b="0" i="0" u="none" strike="noStrike">
                <a:solidFill>
                  <a:srgbClr val="E5E7EB"/>
                </a:solidFill>
                <a:latin typeface="Consolas"/>
                <a:ea typeface="Consolas"/>
                <a:cs typeface="Consolas"/>
                <a:sym typeface="Consolas"/>
              </a:rPr>
              <a:t>res.choices[0].message["content"]</a:t>
            </a:r>
          </a:p>
          <a:p>
            <a:pPr indent="0" algn="l">
              <a:lnSpc>
                <a:spcPct val="108333"/>
              </a:lnSpc>
            </a:pPr>
            <a:r>
              <a:rPr lang="en-US" sz="1100" b="0" i="0" u="none" strike="noStrike">
                <a:solidFill>
                  <a:srgbClr val="98C379"/>
                </a:solidFill>
                <a:latin typeface="Consolas"/>
                <a:ea typeface="Consolas"/>
                <a:cs typeface="Consolas"/>
                <a:sym typeface="Consolas"/>
              </a:rPr>
              <a:t># 对话上下文管理</a:t>
            </a:r>
          </a:p>
          <a:p>
            <a:pPr indent="0" algn="l">
              <a:lnSpc>
                <a:spcPct val="108333"/>
              </a:lnSpc>
            </a:pPr>
            <a:r>
              <a:rPr lang="en-US" sz="1100" b="0" i="0" u="none" strike="noStrike">
                <a:solidFill>
                  <a:srgbClr val="E5E7EB"/>
                </a:solidFill>
                <a:latin typeface="Consolas"/>
                <a:ea typeface="Consolas"/>
                <a:cs typeface="Consolas"/>
                <a:sym typeface="Consolas"/>
              </a:rPr>
              <a:t>history = [{</a:t>
            </a:r>
            <a:r>
              <a:rPr lang="en-US" sz="1100" b="0" i="0" u="none" strike="noStrike">
                <a:solidFill>
                  <a:srgbClr val="98C379"/>
                </a:solidFill>
                <a:latin typeface="Consolas"/>
                <a:ea typeface="Consolas"/>
                <a:cs typeface="Consolas"/>
                <a:sym typeface="Consolas"/>
              </a:rPr>
              <a:t>"role":"system"</a:t>
            </a:r>
            <a:r>
              <a:rPr lang="en-US" sz="1100" b="0" i="0" u="none" strike="noStrike">
                <a:solidFill>
                  <a:srgbClr val="E5E7EB"/>
                </a:solidFill>
                <a:latin typeface="Consolas"/>
                <a:ea typeface="Consolas"/>
                <a:cs typeface="Consolas"/>
                <a:sym typeface="Consolas"/>
              </a:rPr>
              <a:t>,</a:t>
            </a:r>
            <a:r>
              <a:rPr lang="en-US" sz="1100" b="0" i="0" u="none" strike="noStrike">
                <a:solidFill>
                  <a:srgbClr val="98C379"/>
                </a:solidFill>
                <a:latin typeface="Consolas"/>
                <a:ea typeface="Consolas"/>
                <a:cs typeface="Consolas"/>
                <a:sym typeface="Consolas"/>
              </a:rPr>
              <a:t>"content":"你是代码优化专家"</a:t>
            </a:r>
            <a:r>
              <a:rPr lang="en-US" sz="1100" b="0" i="0" u="none" strike="noStrike">
                <a:solidFill>
                  <a:srgbClr val="E5E7EB"/>
                </a:solidFill>
                <a:latin typeface="Consolas"/>
                <a:ea typeface="Consolas"/>
                <a:cs typeface="Consolas"/>
                <a:sym typeface="Consolas"/>
              </a:rPr>
              <a:t>},</a:t>
            </a:r>
          </a:p>
          <a:p>
            <a:pPr marL="152400" indent="0" algn="l">
              <a:lnSpc>
                <a:spcPct val="108333"/>
              </a:lnSpc>
            </a:pPr>
            <a:r>
              <a:rPr lang="en-US" sz="1100" b="0" i="0" u="none" strike="noStrike">
                <a:solidFill>
                  <a:srgbClr val="E5E7EB"/>
                </a:solidFill>
                <a:latin typeface="Consolas"/>
                <a:ea typeface="Consolas"/>
                <a:cs typeface="Consolas"/>
                <a:sym typeface="Consolas"/>
              </a:rPr>
              <a:t>{"role":"user", "content":"优化: for i in range(len(arr)): print(arr[i])"}]</a:t>
            </a:r>
          </a:p>
          <a:p>
            <a:pPr indent="0" algn="l">
              <a:lnSpc>
                <a:spcPct val="108333"/>
              </a:lnSpc>
            </a:pPr>
            <a:r>
              <a:rPr lang="en-US" sz="1100" b="0" i="0" u="none" strike="noStrike">
                <a:solidFill>
                  <a:srgbClr val="E5E7EB"/>
                </a:solidFill>
                <a:latin typeface="Consolas"/>
                <a:ea typeface="Consolas"/>
                <a:cs typeface="Consolas"/>
                <a:sym typeface="Consolas"/>
              </a:rPr>
              <a:t>reply = call_gpt4(history)</a:t>
            </a:r>
            <a:r>
              <a:rPr lang="en-US" sz="1100" b="0" i="0" u="none" strike="noStrike">
                <a:solidFill>
                  <a:srgbClr val="98C379"/>
                </a:solidFill>
                <a:latin typeface="Consolas"/>
                <a:ea typeface="Consolas"/>
                <a:cs typeface="Consolas"/>
                <a:sym typeface="Consolas"/>
              </a:rPr>
              <a:t># 获取AI回复</a:t>
            </a:r>
          </a:p>
        </p:txBody>
      </p:sp>
      <p:sp>
        <p:nvSpPr>
          <p:cNvPr id="11" name="AutoShape 11"/>
          <p:cNvSpPr/>
          <p:nvPr/>
        </p:nvSpPr>
        <p:spPr>
          <a:xfrm>
            <a:off x="8636000" y="1778000"/>
            <a:ext cx="2794000" cy="4318000"/>
          </a:xfrm>
          <a:prstGeom prst="roundRect">
            <a:avLst>
              <a:gd name="adj" fmla="val 5454"/>
            </a:avLst>
          </a:prstGeom>
          <a:solidFill>
            <a:srgbClr val="1F2937">
              <a:alpha val="85000"/>
            </a:srgbClr>
          </a:solidFill>
          <a:ln w="12700" cap="flat" cmpd="sng">
            <a:solidFill>
              <a:srgbClr val="34D399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8826500" y="2032000"/>
            <a:ext cx="2413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✨ 应用价值</a:t>
            </a:r>
            <a:endParaRPr lang="en-US" sz="1100"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8890000" y="292100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9461500" y="2857500"/>
            <a:ext cx="1778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构建智能助手</a:t>
            </a:r>
            <a:endParaRPr lang="en-US" sz="1100"/>
          </a:p>
          <a:p>
            <a:pPr indent="0" algn="l">
              <a:lnSpc>
                <a:spcPct val="108333"/>
              </a:lnSpc>
            </a:pPr>
            <a:r>
              <a:rPr lang="en-US" sz="12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快速搭建多轮问答机器人、专业文本分析工具或自动化编码模块。</a:t>
            </a: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890000" y="4445000"/>
            <a:ext cx="406400" cy="4064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9461500" y="4381500"/>
            <a:ext cx="1778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提升系统扩展性</a:t>
            </a:r>
            <a:endParaRPr lang="en-US" sz="1100"/>
          </a:p>
          <a:p>
            <a:pPr indent="0" algn="l">
              <a:lnSpc>
                <a:spcPct val="108333"/>
              </a:lnSpc>
            </a:pPr>
            <a:r>
              <a:rPr lang="en-US" sz="12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通过标准API集成，灵活适配多种业务场景，实现AI能力的快速迭代与复用。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111827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10.3.2 与本地脚本的双向交互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10668000" cy="952500"/>
          </a:xfrm>
          <a:prstGeom prst="roundRect">
            <a:avLst>
              <a:gd name="adj" fmla="val 10666"/>
            </a:avLst>
          </a:prstGeom>
          <a:solidFill>
            <a:srgbClr val="1F2937">
              <a:alpha val="90000"/>
            </a:srgbClr>
          </a:solidFill>
          <a:ln w="25400" cap="flat" cmpd="sng">
            <a:solidFill>
              <a:srgbClr val="34D399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1016000" y="1676400"/>
            <a:ext cx="10160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构建“</a:t>
            </a:r>
            <a:r>
              <a:rPr lang="en-US" sz="18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AI 控制本地脚本运行</a:t>
            </a:r>
            <a:r>
              <a:rPr lang="en-US" sz="18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” ⇄ “</a:t>
            </a:r>
            <a:r>
              <a:rPr lang="en-US" sz="18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脚本结果反馈给 AI 分析</a:t>
            </a:r>
            <a:r>
              <a:rPr lang="en-US" sz="18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” 的完整执行闭环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762000" y="2794000"/>
            <a:ext cx="5207000" cy="3556000"/>
          </a:xfrm>
          <a:prstGeom prst="roundRect">
            <a:avLst>
              <a:gd name="adj" fmla="val 4285"/>
            </a:avLst>
          </a:prstGeom>
          <a:solidFill>
            <a:srgbClr val="111827">
              <a:alpha val="90000"/>
            </a:srgbClr>
          </a:solidFill>
          <a:ln w="12700" cap="flat" cmpd="sng">
            <a:solidFill>
              <a:srgbClr val="4B5563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 l="6250" r="6250"/>
          <a:stretch>
            <a:fillRect/>
          </a:stretch>
        </p:blipFill>
        <p:spPr>
          <a:xfrm>
            <a:off x="1016000" y="2984500"/>
            <a:ext cx="889000" cy="635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8" name="AutoShape 8"/>
          <p:cNvSpPr/>
          <p:nvPr/>
        </p:nvSpPr>
        <p:spPr>
          <a:xfrm>
            <a:off x="2032000" y="3022600"/>
            <a:ext cx="3556000" cy="558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案例：Flask API 脚本调度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016000" y="3810000"/>
            <a:ext cx="469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基于 Flask 框架快速搭建轻量级 API 服务，接收 AI 任务指令后，通过 Python 的 subprocess 模块动态执行本地脚本。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1016000" y="4572000"/>
            <a:ext cx="2222500" cy="1524000"/>
          </a:xfrm>
          <a:prstGeom prst="roundRect">
            <a:avLst>
              <a:gd name="adj" fmla="val 5000"/>
            </a:avLst>
          </a:prstGeom>
          <a:solidFill>
            <a:srgbClr val="0A0A0A">
              <a:alpha val="80000"/>
            </a:srgbClr>
          </a:solidFill>
          <a:ln w="12700" cap="flat" cmpd="sng">
            <a:solidFill>
              <a:srgbClr val="34D399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1143000" y="4699000"/>
            <a:ext cx="19685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100" b="0" i="0" u="none" strike="noStrike">
                <a:solidFill>
                  <a:srgbClr val="FBBF24"/>
                </a:solidFill>
                <a:latin typeface="Roboto Mono"/>
                <a:ea typeface="Roboto Mono"/>
                <a:cs typeface="Roboto Mono"/>
                <a:sym typeface="Roboto Mono"/>
              </a:rPr>
              <a:t># 任务请求 (JSON)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0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{</a:t>
            </a:r>
            <a:r>
              <a:rPr lang="en-US" sz="16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0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"task": "clean_data",</a:t>
            </a:r>
            <a:r>
              <a:rPr lang="en-US" sz="16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0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"args": ["--input", "raw.csv"]</a:t>
            </a:r>
            <a:r>
              <a:rPr lang="en-US" sz="16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0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}</a:t>
            </a:r>
          </a:p>
        </p:txBody>
      </p:sp>
      <p:sp>
        <p:nvSpPr>
          <p:cNvPr id="12" name="AutoShape 12"/>
          <p:cNvSpPr/>
          <p:nvPr/>
        </p:nvSpPr>
        <p:spPr>
          <a:xfrm>
            <a:off x="3492500" y="4572000"/>
            <a:ext cx="2222500" cy="1524000"/>
          </a:xfrm>
          <a:prstGeom prst="roundRect">
            <a:avLst>
              <a:gd name="adj" fmla="val 5000"/>
            </a:avLst>
          </a:prstGeom>
          <a:solidFill>
            <a:srgbClr val="0A0A0A">
              <a:alpha val="80000"/>
            </a:srgbClr>
          </a:solidFill>
          <a:ln w="12700" cap="flat" cmpd="sng">
            <a:solidFill>
              <a:srgbClr val="34D399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3" name="AutoShape 13"/>
          <p:cNvSpPr/>
          <p:nvPr/>
        </p:nvSpPr>
        <p:spPr>
          <a:xfrm>
            <a:off x="3619500" y="4699000"/>
            <a:ext cx="19685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100" b="0" i="0" u="none" strike="noStrike">
                <a:solidFill>
                  <a:srgbClr val="34D399"/>
                </a:solidFill>
                <a:latin typeface="Roboto Mono"/>
                <a:ea typeface="Roboto Mono"/>
                <a:cs typeface="Roboto Mono"/>
                <a:sym typeface="Roboto Mono"/>
              </a:rPr>
              <a:t># 执行结果 (JSON)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0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{</a:t>
            </a:r>
            <a:r>
              <a:rPr lang="en-US" sz="16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0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"status": "ok",</a:t>
            </a:r>
            <a:r>
              <a:rPr lang="en-US" sz="16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0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"stdout": "Done."</a:t>
            </a:r>
            <a:r>
              <a:rPr lang="en-US" sz="16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0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}</a:t>
            </a:r>
          </a:p>
        </p:txBody>
      </p:sp>
      <p:sp>
        <p:nvSpPr>
          <p:cNvPr id="14" name="AutoShape 14"/>
          <p:cNvSpPr/>
          <p:nvPr/>
        </p:nvSpPr>
        <p:spPr>
          <a:xfrm>
            <a:off x="6223000" y="2794000"/>
            <a:ext cx="5207000" cy="3556000"/>
          </a:xfrm>
          <a:prstGeom prst="roundRect">
            <a:avLst>
              <a:gd name="adj" fmla="val 4285"/>
            </a:avLst>
          </a:prstGeom>
          <a:solidFill>
            <a:srgbClr val="111827">
              <a:alpha val="90000"/>
            </a:srgbClr>
          </a:solidFill>
          <a:ln w="12700" cap="flat" cmpd="sng">
            <a:solidFill>
              <a:srgbClr val="4B5563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477000" y="3175000"/>
            <a:ext cx="457200" cy="4572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7112000" y="3111500"/>
            <a:ext cx="406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7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统一调度接口</a:t>
            </a:r>
            <a:endParaRPr lang="en-US" sz="1100"/>
          </a:p>
          <a:p>
            <a:pPr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9CA3AF"/>
                </a:solidFill>
                <a:latin typeface="Noto Sans SC"/>
                <a:ea typeface="Noto Sans SC"/>
                <a:cs typeface="Noto Sans SC"/>
                <a:sym typeface="Noto Sans SC"/>
              </a:rPr>
              <a:t>将散落的本地脚本转化为标准化的 API 接口，不仅便于 AI 调用，也为多人协作和系统集成提供了统一的控制入口。</a:t>
            </a: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477000" y="4572000"/>
            <a:ext cx="457200" cy="4572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7112000" y="4508500"/>
            <a:ext cx="4064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7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赋能高频工程场景</a:t>
            </a:r>
            <a:endParaRPr lang="en-US" sz="1100"/>
          </a:p>
          <a:p>
            <a:pPr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9CA3AF"/>
                </a:solidFill>
                <a:latin typeface="Noto Sans SC"/>
                <a:ea typeface="Noto Sans SC"/>
                <a:cs typeface="Noto Sans SC"/>
                <a:sym typeface="Noto Sans SC"/>
              </a:rPr>
              <a:t>完美适配数据清洗、自动化测试、模型微调及系统底层诊断等场景，实现逻辑与执行的彻底解耦，让 AI 专注于策略决策。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111827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10.3.3 接入自动部署/打包工具链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1F2937">
              <a:alpha val="90000"/>
            </a:srgbClr>
          </a:solidFill>
          <a:ln w="12700" cap="flat" cmpd="sng">
            <a:solidFill>
              <a:srgbClr val="34D399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952500" y="2032000"/>
            <a:ext cx="292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9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📦 核心配置文件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952500" y="2667000"/>
            <a:ext cx="2921000" cy="304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400" b="1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setup.py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9CA3AF"/>
                </a:solidFill>
                <a:latin typeface="Noto Sans SC"/>
                <a:ea typeface="Noto Sans SC"/>
                <a:cs typeface="Noto Sans SC"/>
                <a:sym typeface="Noto Sans SC"/>
              </a:rPr>
              <a:t>定义 Python 包的元数据信息与依赖项，是打包的基础入口。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1500"/>
              </a:spcBef>
            </a:pPr>
            <a:r>
              <a:rPr lang="en-US" sz="1400" b="1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pyproject.toml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9CA3AF"/>
                </a:solidFill>
                <a:latin typeface="Noto Sans SC"/>
                <a:ea typeface="Noto Sans SC"/>
                <a:cs typeface="Noto Sans SC"/>
                <a:sym typeface="Noto Sans SC"/>
              </a:rPr>
              <a:t>PEP 621 标准配置文件，指定项目构建系统，定义构建行为。</a:t>
            </a:r>
          </a:p>
          <a:p>
            <a:pPr indent="0" algn="l">
              <a:lnSpc>
                <a:spcPct val="116666"/>
              </a:lnSpc>
              <a:spcBef>
                <a:spcPts val="1500"/>
              </a:spcBef>
            </a:pPr>
            <a:r>
              <a:rPr lang="en-US" sz="1400" b="1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workflows/python-publish.yml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9CA3AF"/>
                </a:solidFill>
                <a:latin typeface="Noto Sans SC"/>
                <a:ea typeface="Noto Sans SC"/>
                <a:cs typeface="Noto Sans SC"/>
                <a:sym typeface="Noto Sans SC"/>
              </a:rPr>
              <a:t>GitHub Actions 核心配置，定义 CI/CD 流水线的触发条件与执行步骤。</a:t>
            </a:r>
          </a:p>
        </p:txBody>
      </p:sp>
      <p:sp>
        <p:nvSpPr>
          <p:cNvPr id="7" name="AutoShape 7"/>
          <p:cNvSpPr/>
          <p:nvPr/>
        </p:nvSpPr>
        <p:spPr>
          <a:xfrm>
            <a:off x="4445000" y="1778000"/>
            <a:ext cx="3556000" cy="4318000"/>
          </a:xfrm>
          <a:prstGeom prst="roundRect">
            <a:avLst>
              <a:gd name="adj" fmla="val 4285"/>
            </a:avLst>
          </a:prstGeom>
          <a:solidFill>
            <a:srgbClr val="1F2937">
              <a:alpha val="90000"/>
            </a:srgbClr>
          </a:solidFill>
          <a:ln w="12700" cap="flat" cmpd="sng">
            <a:solidFill>
              <a:srgbClr val="34D399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4635500" y="2032000"/>
            <a:ext cx="317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9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⚙️ 自动化流水线配置 (CI)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635500" y="2667000"/>
            <a:ext cx="3175000" cy="3111500"/>
          </a:xfrm>
          <a:prstGeom prst="roundRect">
            <a:avLst>
              <a:gd name="adj" fmla="val 3265"/>
            </a:avLst>
          </a:prstGeom>
          <a:solidFill>
            <a:srgbClr val="111827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4762500" y="2794000"/>
            <a:ext cx="2921000" cy="2857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100" b="0" i="0" u="none" strike="noStrike">
                <a:solidFill>
                  <a:srgbClr val="7DD3FC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name:</a:t>
            </a:r>
            <a:r>
              <a:rPr lang="en-US" sz="11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Upload Python Package</a:t>
            </a:r>
            <a:endParaRPr lang="en-US" sz="1100"/>
          </a:p>
          <a:p>
            <a:pPr indent="0" algn="l">
              <a:lnSpc>
                <a:spcPct val="108333"/>
              </a:lnSpc>
            </a:pPr>
            <a:r>
              <a:rPr lang="en-US" sz="1100" b="0" i="0" u="none" strike="noStrike">
                <a:solidFill>
                  <a:srgbClr val="7DD3FC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on:</a:t>
            </a:r>
            <a:r>
              <a:rPr lang="en-US" sz="11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{ push: { tags: ['v*.*.*'] } }</a:t>
            </a:r>
          </a:p>
          <a:p>
            <a:pPr indent="0" algn="l">
              <a:lnSpc>
                <a:spcPct val="108333"/>
              </a:lnSpc>
            </a:pPr>
            <a:r>
              <a:rPr lang="en-US" sz="1100" b="0" i="0" u="none" strike="noStrike">
                <a:solidFill>
                  <a:srgbClr val="7DD3FC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jobs:</a:t>
            </a:r>
          </a:p>
          <a:p>
            <a:pPr marL="152400" indent="0" algn="l">
              <a:lnSpc>
                <a:spcPct val="108333"/>
              </a:lnSpc>
            </a:pPr>
            <a:r>
              <a:rPr lang="en-US" sz="1100" b="0" i="0" u="none" strike="noStrike">
                <a:solidFill>
                  <a:srgbClr val="A78BFA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build-publish:</a:t>
            </a:r>
          </a:p>
          <a:p>
            <a:pPr marL="304800" indent="0" algn="l">
              <a:lnSpc>
                <a:spcPct val="108333"/>
              </a:lnSpc>
            </a:pPr>
            <a:r>
              <a:rPr lang="en-US" sz="1100" b="0" i="0" u="none" strike="noStrike">
                <a:solidFill>
                  <a:srgbClr val="7DD3FC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runs-on:</a:t>
            </a:r>
            <a:r>
              <a:rPr lang="en-US" sz="11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ubuntu-latest</a:t>
            </a:r>
          </a:p>
          <a:p>
            <a:pPr marL="304800" indent="0" algn="l">
              <a:lnSpc>
                <a:spcPct val="108333"/>
              </a:lnSpc>
            </a:pPr>
            <a:r>
              <a:rPr lang="en-US" sz="1100" b="0" i="0" u="none" strike="noStrike">
                <a:solidFill>
                  <a:srgbClr val="7DD3FC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steps:</a:t>
            </a:r>
          </a:p>
          <a:p>
            <a:pPr marL="457200" indent="0" algn="l">
              <a:lnSpc>
                <a:spcPct val="108333"/>
              </a:lnSpc>
            </a:pPr>
            <a:r>
              <a:rPr lang="en-US" sz="1100" b="0" i="0" u="none" strike="noStrike">
                <a:solidFill>
                  <a:srgbClr val="10B98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- uses:</a:t>
            </a:r>
            <a:r>
              <a:rPr lang="en-US" sz="11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actions/checkout@v4</a:t>
            </a:r>
          </a:p>
          <a:p>
            <a:pPr marL="457200" indent="0" algn="l">
              <a:lnSpc>
                <a:spcPct val="108333"/>
              </a:lnSpc>
            </a:pPr>
            <a:r>
              <a:rPr lang="en-US" sz="1100" b="0" i="0" u="none" strike="noStrike">
                <a:solidFill>
                  <a:srgbClr val="10B98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- run:</a:t>
            </a:r>
            <a:r>
              <a:rPr lang="en-US" sz="11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pip install build twine</a:t>
            </a:r>
          </a:p>
          <a:p>
            <a:pPr marL="457200" indent="0" algn="l">
              <a:lnSpc>
                <a:spcPct val="108333"/>
              </a:lnSpc>
            </a:pPr>
            <a:r>
              <a:rPr lang="en-US" sz="1100" b="0" i="0" u="none" strike="noStrike">
                <a:solidFill>
                  <a:srgbClr val="10B98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- run:</a:t>
            </a:r>
            <a:r>
              <a:rPr lang="en-US" sz="11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python -m build</a:t>
            </a:r>
          </a:p>
          <a:p>
            <a:pPr marL="457200" indent="0" algn="l">
              <a:lnSpc>
                <a:spcPct val="108333"/>
              </a:lnSpc>
            </a:pPr>
            <a:r>
              <a:rPr lang="en-US" sz="1100" b="0" i="0" u="none" strike="noStrike">
                <a:solidFill>
                  <a:srgbClr val="10B98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- run:</a:t>
            </a:r>
            <a:r>
              <a:rPr lang="en-US" sz="11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twine upload dist/*</a:t>
            </a:r>
          </a:p>
          <a:p>
            <a:pPr marL="609600" indent="0" algn="l">
              <a:lnSpc>
                <a:spcPct val="108333"/>
              </a:lnSpc>
            </a:pPr>
            <a:r>
              <a:rPr lang="en-US" sz="1100" b="0" i="0" u="none" strike="noStrike">
                <a:solidFill>
                  <a:srgbClr val="F43F5E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env:</a:t>
            </a:r>
            <a:r>
              <a:rPr lang="en-US" sz="11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{ TWINE_PWD: ${{ secrets.PWD }} }</a:t>
            </a:r>
          </a:p>
        </p:txBody>
      </p:sp>
      <p:sp>
        <p:nvSpPr>
          <p:cNvPr id="11" name="AutoShape 11"/>
          <p:cNvSpPr/>
          <p:nvPr/>
        </p:nvSpPr>
        <p:spPr>
          <a:xfrm>
            <a:off x="8255000" y="1778000"/>
            <a:ext cx="3175000" cy="2032000"/>
          </a:xfrm>
          <a:prstGeom prst="roundRect">
            <a:avLst>
              <a:gd name="adj" fmla="val 7500"/>
            </a:avLst>
          </a:prstGeom>
          <a:solidFill>
            <a:srgbClr val="1F2937">
              <a:alpha val="90000"/>
            </a:srgbClr>
          </a:solidFill>
          <a:ln w="12700" cap="flat" cmpd="sng">
            <a:solidFill>
              <a:srgbClr val="34D399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4"/>
          <a:srcRect l="7364" r="7364"/>
          <a:stretch>
            <a:fillRect/>
          </a:stretch>
        </p:blipFill>
        <p:spPr>
          <a:xfrm>
            <a:off x="8445500" y="2032000"/>
            <a:ext cx="1270000" cy="762000"/>
          </a:xfrm>
          <a:prstGeom prst="roundRect">
            <a:avLst>
              <a:gd name="adj" fmla="val 13333"/>
            </a:avLst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5"/>
          <a:srcRect l="12499" r="12500"/>
          <a:stretch>
            <a:fillRect/>
          </a:stretch>
        </p:blipFill>
        <p:spPr>
          <a:xfrm>
            <a:off x="9906000" y="2032000"/>
            <a:ext cx="1270000" cy="762000"/>
          </a:xfrm>
          <a:prstGeom prst="roundRect">
            <a:avLst>
              <a:gd name="adj" fmla="val 13333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4" name="AutoShape 14"/>
          <p:cNvSpPr/>
          <p:nvPr/>
        </p:nvSpPr>
        <p:spPr>
          <a:xfrm>
            <a:off x="8445500" y="2984500"/>
            <a:ext cx="2794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9CA3AF"/>
                </a:solidFill>
                <a:latin typeface="Noto Sans SC"/>
                <a:ea typeface="Noto Sans SC"/>
                <a:cs typeface="Noto Sans SC"/>
                <a:sym typeface="Noto Sans SC"/>
              </a:rPr>
              <a:t>无缝集成主流代码托管与分发平台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255000" y="4064000"/>
            <a:ext cx="3175000" cy="2032000"/>
          </a:xfrm>
          <a:prstGeom prst="roundRect">
            <a:avLst>
              <a:gd name="adj" fmla="val 7500"/>
            </a:avLst>
          </a:prstGeom>
          <a:solidFill>
            <a:srgbClr val="1F2937">
              <a:alpha val="90000"/>
            </a:srgbClr>
          </a:solidFill>
          <a:ln w="12700" cap="flat" cmpd="sng">
            <a:solidFill>
              <a:srgbClr val="34D399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6" name="AutoShape 16"/>
          <p:cNvSpPr/>
          <p:nvPr/>
        </p:nvSpPr>
        <p:spPr>
          <a:xfrm>
            <a:off x="8445500" y="4318000"/>
            <a:ext cx="279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🚀 关键应用价值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8445500" y="4953000"/>
            <a:ext cx="279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✅</a:t>
            </a:r>
            <a:r>
              <a:rPr lang="en-US" sz="1300" b="1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流程标准化：</a:t>
            </a:r>
            <a:r>
              <a:rPr lang="en-US" sz="13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从提交代码到发布上线全流程自动化，杜绝人为错误。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✅</a:t>
            </a:r>
            <a:r>
              <a:rPr lang="en-US" sz="1300" b="1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效率飞跃：</a:t>
            </a:r>
            <a:r>
              <a:rPr lang="en-US" sz="13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大幅缩短交付周期，显著提升工程团队的整体研发效能。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111827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10.4 本章小结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3302000" cy="2413000"/>
          </a:xfrm>
          <a:prstGeom prst="roundRect">
            <a:avLst>
              <a:gd name="adj" fmla="val 6315"/>
            </a:avLst>
          </a:prstGeom>
          <a:solidFill>
            <a:srgbClr val="1E293B">
              <a:alpha val="85000"/>
            </a:srgbClr>
          </a:solidFill>
          <a:ln w="12700" cap="flat" cmpd="sng">
            <a:solidFill>
              <a:srgbClr val="34D399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20320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87500" y="2006600"/>
            <a:ext cx="2159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9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插件系统基础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730500"/>
            <a:ext cx="2794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掌握了插件的安装、配置、管理、兼容性检测和安全权限声明，构建了稳固的底层基石。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4445000" y="1778000"/>
            <a:ext cx="3302000" cy="2413000"/>
          </a:xfrm>
          <a:prstGeom prst="roundRect">
            <a:avLst>
              <a:gd name="adj" fmla="val 6315"/>
            </a:avLst>
          </a:prstGeom>
          <a:solidFill>
            <a:srgbClr val="1E293B">
              <a:alpha val="85000"/>
            </a:srgbClr>
          </a:solidFill>
          <a:ln w="12700" cap="flat" cmpd="sng">
            <a:solidFill>
              <a:srgbClr val="34D399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699000" y="2032000"/>
            <a:ext cx="406400" cy="4064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5270500" y="2006600"/>
            <a:ext cx="2159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9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常用插件应用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699000" y="2730500"/>
            <a:ext cx="2794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熟练使用 Black（代码格式化）与 Pylint（静态分析）插件，显著提升代码规范性与质量。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8128000" y="1778000"/>
            <a:ext cx="3302000" cy="2413000"/>
          </a:xfrm>
          <a:prstGeom prst="roundRect">
            <a:avLst>
              <a:gd name="adj" fmla="val 6315"/>
            </a:avLst>
          </a:prstGeom>
          <a:solidFill>
            <a:srgbClr val="1E293B">
              <a:alpha val="85000"/>
            </a:srgbClr>
          </a:solidFill>
          <a:ln w="12700" cap="flat" cmpd="sng">
            <a:solidFill>
              <a:srgbClr val="34D399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382000" y="203200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8953500" y="2006600"/>
            <a:ext cx="2159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9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外部工具集成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382000" y="2730500"/>
            <a:ext cx="2794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打通 OpenAI API、本地自动化脚本及 CI/CD 流水线的连接路径，实现开发环境的全面互联。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762000" y="4572000"/>
            <a:ext cx="10668000" cy="1651000"/>
          </a:xfrm>
          <a:prstGeom prst="roundRect">
            <a:avLst>
              <a:gd name="adj" fmla="val 9230"/>
            </a:avLst>
          </a:prstGeom>
          <a:solidFill>
            <a:srgbClr val="34D399">
              <a:alpha val="10000"/>
            </a:srgbClr>
          </a:solidFill>
          <a:ln w="25400" cap="flat" cmpd="sng">
            <a:solidFill>
              <a:srgbClr val="34D399">
                <a:alpha val="8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079500" y="5016500"/>
            <a:ext cx="508000" cy="5080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1905000" y="4889500"/>
            <a:ext cx="914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核心思想：智能生态，高效协同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800"/>
              </a:spcBef>
            </a:pPr>
            <a:r>
              <a:rPr lang="en-US" sz="1400" b="0" i="0" u="none" strike="noStrike">
                <a:solidFill>
                  <a:srgbClr val="F3F4F6"/>
                </a:solidFill>
                <a:latin typeface="Noto Sans SC"/>
                <a:ea typeface="Noto Sans SC"/>
                <a:cs typeface="Noto Sans SC"/>
                <a:sym typeface="Noto Sans SC"/>
              </a:rPr>
              <a:t>通过插件体系与各类工具链的有机融合，实现开发流程的智能驱动与高效协同，为构建稳定、可扩展的 AI 辅助开发环境奠定坚实的生态基础。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111827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10.5 练习题（选择题）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207000" cy="1587500"/>
          </a:xfrm>
          <a:prstGeom prst="roundRect">
            <a:avLst>
              <a:gd name="adj" fmla="val 6400"/>
            </a:avLst>
          </a:prstGeom>
          <a:solidFill>
            <a:srgbClr val="1F2937">
              <a:alpha val="90000"/>
            </a:srgbClr>
          </a:solidFill>
          <a:ln w="12700" cap="flat" cmpd="sng">
            <a:solidFill>
              <a:srgbClr val="34D399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952500" y="1778000"/>
            <a:ext cx="4826000" cy="1333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01.</a:t>
            </a:r>
            <a:r>
              <a:rPr lang="en-US" sz="1400" b="0" i="0" u="none" strike="noStrike">
                <a:solidFill>
                  <a:srgbClr val="F3F4F6"/>
                </a:solidFill>
                <a:latin typeface="Noto Sans SC"/>
                <a:ea typeface="Noto Sans SC"/>
                <a:cs typeface="Noto Sans SC"/>
                <a:sym typeface="Noto Sans SC"/>
              </a:rPr>
              <a:t>若需在Cursor中启用对Python代码的自动格式化功能，应安装哪个插件？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800"/>
              </a:spcBef>
            </a:pPr>
            <a:r>
              <a:rPr lang="en-US" sz="11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A. pylint B. markdown-preview</a:t>
            </a:r>
            <a:r>
              <a:rPr lang="en-US" sz="11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C. black (正确)</a:t>
            </a:r>
            <a:r>
              <a:rPr lang="en-US" sz="11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D. jupyter-lsp</a:t>
            </a:r>
          </a:p>
        </p:txBody>
      </p:sp>
      <p:sp>
        <p:nvSpPr>
          <p:cNvPr id="6" name="AutoShape 6"/>
          <p:cNvSpPr/>
          <p:nvPr/>
        </p:nvSpPr>
        <p:spPr>
          <a:xfrm>
            <a:off x="762000" y="3429000"/>
            <a:ext cx="5207000" cy="1587500"/>
          </a:xfrm>
          <a:prstGeom prst="roundRect">
            <a:avLst>
              <a:gd name="adj" fmla="val 6400"/>
            </a:avLst>
          </a:prstGeom>
          <a:solidFill>
            <a:srgbClr val="1F2937">
              <a:alpha val="90000"/>
            </a:srgbClr>
          </a:solidFill>
          <a:ln w="12700" cap="flat" cmpd="sng">
            <a:solidFill>
              <a:srgbClr val="34D399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952500" y="3556000"/>
            <a:ext cx="4826000" cy="1333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02.</a:t>
            </a:r>
            <a:r>
              <a:rPr lang="en-US" sz="1400" b="0" i="0" u="none" strike="noStrike">
                <a:solidFill>
                  <a:srgbClr val="F3F4F6"/>
                </a:solidFill>
                <a:latin typeface="Noto Sans SC"/>
                <a:ea typeface="Noto Sans SC"/>
                <a:cs typeface="Noto Sans SC"/>
                <a:sym typeface="Noto Sans SC"/>
              </a:rPr>
              <a:t>插件配置文件中通常用于声明插件是否启用的字段是？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800"/>
              </a:spcBef>
            </a:pPr>
            <a:r>
              <a:rPr lang="en-US" sz="11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A. active B. plugin_enabled C. enable</a:t>
            </a:r>
            <a:r>
              <a:rPr lang="en-US" sz="11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D. enabled (正确)</a:t>
            </a:r>
          </a:p>
        </p:txBody>
      </p:sp>
      <p:sp>
        <p:nvSpPr>
          <p:cNvPr id="8" name="AutoShape 8"/>
          <p:cNvSpPr/>
          <p:nvPr/>
        </p:nvSpPr>
        <p:spPr>
          <a:xfrm>
            <a:off x="762000" y="5080000"/>
            <a:ext cx="5207000" cy="1524000"/>
          </a:xfrm>
          <a:prstGeom prst="roundRect">
            <a:avLst>
              <a:gd name="adj" fmla="val 6666"/>
            </a:avLst>
          </a:prstGeom>
          <a:solidFill>
            <a:srgbClr val="1F2937">
              <a:alpha val="90000"/>
            </a:srgbClr>
          </a:solidFill>
          <a:ln w="12700" cap="flat" cmpd="sng">
            <a:solidFill>
              <a:srgbClr val="34D399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" name="AutoShape 9"/>
          <p:cNvSpPr/>
          <p:nvPr/>
        </p:nvSpPr>
        <p:spPr>
          <a:xfrm>
            <a:off x="952500" y="5207000"/>
            <a:ext cx="4826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03.</a:t>
            </a:r>
            <a:r>
              <a:rPr lang="en-US" sz="1400" b="0" i="0" u="none" strike="noStrike">
                <a:solidFill>
                  <a:srgbClr val="F3F4F6"/>
                </a:solidFill>
                <a:latin typeface="Noto Sans SC"/>
                <a:ea typeface="Noto Sans SC"/>
                <a:cs typeface="Noto Sans SC"/>
                <a:sym typeface="Noto Sans SC"/>
              </a:rPr>
              <a:t>以下哪类插件可用于识别代码逻辑问题并提前给出警告？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800"/>
              </a:spcBef>
            </a:pPr>
            <a:r>
              <a:rPr lang="en-US" sz="11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A. Markdown预览插件 B. Git集成插件</a:t>
            </a:r>
            <a:r>
              <a:rPr lang="en-US" sz="11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C. lint插件 (正确)</a:t>
            </a:r>
            <a:r>
              <a:rPr lang="en-US" sz="11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D. 插件市场浏览器</a:t>
            </a:r>
          </a:p>
        </p:txBody>
      </p:sp>
      <p:sp>
        <p:nvSpPr>
          <p:cNvPr id="10" name="AutoShape 10"/>
          <p:cNvSpPr/>
          <p:nvPr/>
        </p:nvSpPr>
        <p:spPr>
          <a:xfrm>
            <a:off x="6223000" y="1651000"/>
            <a:ext cx="5207000" cy="2413000"/>
          </a:xfrm>
          <a:prstGeom prst="roundRect">
            <a:avLst>
              <a:gd name="adj" fmla="val 4210"/>
            </a:avLst>
          </a:prstGeom>
          <a:solidFill>
            <a:srgbClr val="1F2937">
              <a:alpha val="90000"/>
            </a:srgbClr>
          </a:solidFill>
          <a:ln w="12700" cap="flat" cmpd="sng">
            <a:solidFill>
              <a:srgbClr val="34D399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6413500" y="1841500"/>
            <a:ext cx="48260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04.</a:t>
            </a:r>
            <a:r>
              <a:rPr lang="en-US" sz="1400" b="0" i="0" u="none" strike="noStrike">
                <a:solidFill>
                  <a:srgbClr val="F3F4F6"/>
                </a:solidFill>
                <a:latin typeface="Noto Sans SC"/>
                <a:ea typeface="Noto Sans SC"/>
                <a:cs typeface="Noto Sans SC"/>
                <a:sym typeface="Noto Sans SC"/>
              </a:rPr>
              <a:t>插件权限声明的主要作用是？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1200"/>
              </a:spcBef>
            </a:pPr>
            <a:r>
              <a:rPr lang="en-US" sz="12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A. 加快插件运行速度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B.</a:t>
            </a:r>
            <a:r>
              <a:rPr lang="en-US" sz="12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限制插件访问敏感资源 (正确)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C. 美化UI界面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D. 自动安装依赖</a:t>
            </a:r>
          </a:p>
        </p:txBody>
      </p:sp>
      <p:sp>
        <p:nvSpPr>
          <p:cNvPr id="12" name="AutoShape 12"/>
          <p:cNvSpPr/>
          <p:nvPr/>
        </p:nvSpPr>
        <p:spPr>
          <a:xfrm>
            <a:off x="6223000" y="4191000"/>
            <a:ext cx="5207000" cy="2413000"/>
          </a:xfrm>
          <a:prstGeom prst="roundRect">
            <a:avLst>
              <a:gd name="adj" fmla="val 4210"/>
            </a:avLst>
          </a:prstGeom>
          <a:solidFill>
            <a:srgbClr val="1F2937">
              <a:alpha val="90000"/>
            </a:srgbClr>
          </a:solidFill>
          <a:ln w="12700" cap="flat" cmpd="sng">
            <a:solidFill>
              <a:srgbClr val="34D399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3" name="AutoShape 13"/>
          <p:cNvSpPr/>
          <p:nvPr/>
        </p:nvSpPr>
        <p:spPr>
          <a:xfrm>
            <a:off x="6413500" y="4381500"/>
            <a:ext cx="48260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05.</a:t>
            </a:r>
            <a:r>
              <a:rPr lang="en-US" sz="1400" b="0" i="0" u="none" strike="noStrike">
                <a:solidFill>
                  <a:srgbClr val="F3F4F6"/>
                </a:solidFill>
                <a:latin typeface="Noto Sans SC"/>
                <a:ea typeface="Noto Sans SC"/>
                <a:cs typeface="Noto Sans SC"/>
                <a:sym typeface="Noto Sans SC"/>
              </a:rPr>
              <a:t>若要实现自定义提示词模板共享，应使用以下哪项功能？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1200"/>
              </a:spcBef>
            </a:pPr>
            <a:r>
              <a:rPr lang="en-US" sz="12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A. 插件版本回滚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B.</a:t>
            </a:r>
            <a:r>
              <a:rPr lang="en-US" sz="12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模板注册机制 (正确)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C. Markdown解析器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D. Supervisor进程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111827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10.5 练习题（填空题）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3378200" cy="2159000"/>
          </a:xfrm>
          <a:prstGeom prst="roundRect">
            <a:avLst>
              <a:gd name="adj" fmla="val 4705"/>
            </a:avLst>
          </a:prstGeom>
          <a:solidFill>
            <a:srgbClr val="1F2937">
              <a:alpha val="90000"/>
            </a:srgbClr>
          </a:solidFill>
          <a:ln w="12700" cap="flat" cmpd="sng">
            <a:solidFill>
              <a:srgbClr val="34D399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52500" y="19685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397000" y="1930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Q6. 插件激活配置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952500" y="2540000"/>
            <a:ext cx="29972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插件激活配置通常保存在 `__________` 文件中，用于管理启用状态。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1200"/>
              </a:spcBef>
            </a:pPr>
            <a:r>
              <a:rPr lang="en-US" sz="1200" b="0" i="0" u="none" strike="noStrike">
                <a:solidFill>
                  <a:srgbClr val="9CA3AF"/>
                </a:solidFill>
                <a:latin typeface="Noto Sans SC"/>
                <a:ea typeface="Noto Sans SC"/>
                <a:cs typeface="Noto Sans SC"/>
                <a:sym typeface="Noto Sans SC"/>
              </a:rPr>
              <a:t>✅ 答案：`plugin.json` 或 `manifest.yaml`</a:t>
            </a:r>
          </a:p>
        </p:txBody>
      </p:sp>
      <p:sp>
        <p:nvSpPr>
          <p:cNvPr id="8" name="AutoShape 8"/>
          <p:cNvSpPr/>
          <p:nvPr/>
        </p:nvSpPr>
        <p:spPr>
          <a:xfrm>
            <a:off x="4406900" y="1778000"/>
            <a:ext cx="3378200" cy="2159000"/>
          </a:xfrm>
          <a:prstGeom prst="roundRect">
            <a:avLst>
              <a:gd name="adj" fmla="val 4705"/>
            </a:avLst>
          </a:prstGeom>
          <a:solidFill>
            <a:srgbClr val="1F2937">
              <a:alpha val="90000"/>
            </a:srgbClr>
          </a:solidFill>
          <a:ln w="12700" cap="flat" cmpd="sng">
            <a:solidFill>
              <a:srgbClr val="34D399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597400" y="19685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5041900" y="1930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Q7. 插件市场信息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597400" y="2540000"/>
            <a:ext cx="29972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插件市场中展示的每个插件都应标明其版本、作者与 `__________` 信息。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1200"/>
              </a:spcBef>
            </a:pPr>
            <a:r>
              <a:rPr lang="en-US" sz="1200" b="0" i="0" u="none" strike="noStrike">
                <a:solidFill>
                  <a:srgbClr val="9CA3AF"/>
                </a:solidFill>
                <a:latin typeface="Noto Sans SC"/>
                <a:ea typeface="Noto Sans SC"/>
                <a:cs typeface="Noto Sans SC"/>
                <a:sym typeface="Noto Sans SC"/>
              </a:rPr>
              <a:t>✅ 答案：描述 / 简介</a:t>
            </a:r>
          </a:p>
        </p:txBody>
      </p:sp>
      <p:sp>
        <p:nvSpPr>
          <p:cNvPr id="12" name="AutoShape 12"/>
          <p:cNvSpPr/>
          <p:nvPr/>
        </p:nvSpPr>
        <p:spPr>
          <a:xfrm>
            <a:off x="8051800" y="1778000"/>
            <a:ext cx="3378200" cy="2159000"/>
          </a:xfrm>
          <a:prstGeom prst="roundRect">
            <a:avLst>
              <a:gd name="adj" fmla="val 4705"/>
            </a:avLst>
          </a:prstGeom>
          <a:solidFill>
            <a:srgbClr val="1F2937">
              <a:alpha val="90000"/>
            </a:srgbClr>
          </a:solidFill>
          <a:ln w="12700" cap="flat" cmpd="sng">
            <a:solidFill>
              <a:srgbClr val="34D399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242300" y="19685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8686800" y="19304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Q8. Git 集成功能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242300" y="2540000"/>
            <a:ext cx="29972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Cursor支持通过插件集成Git，提供可视化的 `__________` 管理功能。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1200"/>
              </a:spcBef>
            </a:pPr>
            <a:r>
              <a:rPr lang="en-US" sz="1200" b="0" i="0" u="none" strike="noStrike">
                <a:solidFill>
                  <a:srgbClr val="9CA3AF"/>
                </a:solidFill>
                <a:latin typeface="Noto Sans SC"/>
                <a:ea typeface="Noto Sans SC"/>
                <a:cs typeface="Noto Sans SC"/>
                <a:sym typeface="Noto Sans SC"/>
              </a:rPr>
              <a:t>✅ 答案：版本 / 代码</a:t>
            </a:r>
          </a:p>
        </p:txBody>
      </p:sp>
      <p:sp>
        <p:nvSpPr>
          <p:cNvPr id="16" name="AutoShape 16"/>
          <p:cNvSpPr/>
          <p:nvPr/>
        </p:nvSpPr>
        <p:spPr>
          <a:xfrm>
            <a:off x="1905000" y="4191000"/>
            <a:ext cx="4064000" cy="2159000"/>
          </a:xfrm>
          <a:prstGeom prst="roundRect">
            <a:avLst>
              <a:gd name="adj" fmla="val 4705"/>
            </a:avLst>
          </a:prstGeom>
          <a:solidFill>
            <a:srgbClr val="1F2937">
              <a:alpha val="90000"/>
            </a:srgbClr>
          </a:solidFill>
          <a:ln w="12700" cap="flat" cmpd="sng">
            <a:solidFill>
              <a:srgbClr val="34D399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2095500" y="4381500"/>
            <a:ext cx="304800" cy="3048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2540000" y="4343400"/>
            <a:ext cx="317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Q9. Markdown 即时渲染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2095500" y="4953000"/>
            <a:ext cx="3683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若要实现对Markdown文件的即时渲染，需安装 `__________` 预览插件。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1200"/>
              </a:spcBef>
            </a:pPr>
            <a:r>
              <a:rPr lang="en-US" sz="1200" b="0" i="0" u="none" strike="noStrike">
                <a:solidFill>
                  <a:srgbClr val="9CA3AF"/>
                </a:solidFill>
                <a:latin typeface="Noto Sans SC"/>
                <a:ea typeface="Noto Sans SC"/>
                <a:cs typeface="Noto Sans SC"/>
                <a:sym typeface="Noto Sans SC"/>
              </a:rPr>
              <a:t>✅ 答案：Markdown</a:t>
            </a:r>
          </a:p>
        </p:txBody>
      </p:sp>
      <p:sp>
        <p:nvSpPr>
          <p:cNvPr id="20" name="AutoShape 20"/>
          <p:cNvSpPr/>
          <p:nvPr/>
        </p:nvSpPr>
        <p:spPr>
          <a:xfrm>
            <a:off x="6223000" y="4191000"/>
            <a:ext cx="4064000" cy="2159000"/>
          </a:xfrm>
          <a:prstGeom prst="roundRect">
            <a:avLst>
              <a:gd name="adj" fmla="val 4705"/>
            </a:avLst>
          </a:prstGeom>
          <a:solidFill>
            <a:srgbClr val="1F2937">
              <a:alpha val="90000"/>
            </a:srgbClr>
          </a:solidFill>
          <a:ln w="12700" cap="flat" cmpd="sng">
            <a:solidFill>
              <a:srgbClr val="34D399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6413500" y="4381500"/>
            <a:ext cx="304800" cy="3048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6858000" y="4343400"/>
            <a:ext cx="317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Q10. 插件与脚本交互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6413500" y="4953000"/>
            <a:ext cx="3683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插件与本地脚本的交互，通常通过 `__________` 机制实现双向通信。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1200"/>
              </a:spcBef>
            </a:pPr>
            <a:r>
              <a:rPr lang="en-US" sz="1200" b="0" i="0" u="none" strike="noStrike">
                <a:solidFill>
                  <a:srgbClr val="9CA3AF"/>
                </a:solidFill>
                <a:latin typeface="Noto Sans SC"/>
                <a:ea typeface="Noto Sans SC"/>
                <a:cs typeface="Noto Sans SC"/>
                <a:sym typeface="Noto Sans SC"/>
              </a:rPr>
              <a:t>✅ 答案：subprocess / API调用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111827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10.5 练习题（实践题）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3378200" cy="2159000"/>
          </a:xfrm>
          <a:prstGeom prst="roundRect">
            <a:avLst>
              <a:gd name="adj" fmla="val 4705"/>
            </a:avLst>
          </a:prstGeom>
          <a:solidFill>
            <a:srgbClr val="1F2937">
              <a:alpha val="90000"/>
            </a:srgbClr>
          </a:solidFill>
          <a:ln w="12700" cap="flat" cmpd="sng">
            <a:solidFill>
              <a:srgbClr val="34D399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1968500"/>
            <a:ext cx="50800" cy="406400"/>
          </a:xfrm>
          <a:prstGeom prst="roundRect">
            <a:avLst>
              <a:gd name="adj" fmla="val 0"/>
            </a:avLst>
          </a:prstGeom>
          <a:solidFill>
            <a:srgbClr val="34D399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939800" y="1905000"/>
            <a:ext cx="29972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22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01</a:t>
            </a:r>
            <a:r>
              <a:rPr lang="en-US" sz="16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编写配置文件片段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2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声明一个名为 black 的格式化插件，并启用它。</a:t>
            </a:r>
          </a:p>
          <a:p>
            <a:pPr indent="0" algn="l">
              <a:lnSpc>
                <a:spcPct val="108333"/>
              </a:lnSpc>
              <a:spcBef>
                <a:spcPts val="1000"/>
              </a:spcBef>
            </a:pPr>
            <a:r>
              <a:rPr lang="en-US" sz="1100" b="0" i="1" u="none" strike="noStrike">
                <a:solidFill>
                  <a:srgbClr val="9CA3AF"/>
                </a:solidFill>
                <a:latin typeface="Noto Sans SC"/>
                <a:ea typeface="Noto Sans SC"/>
                <a:cs typeface="Noto Sans SC"/>
                <a:sym typeface="Noto Sans SC"/>
              </a:rPr>
              <a:t>💡 提示：参考例10-1的 plugin.json 结构。</a:t>
            </a:r>
          </a:p>
        </p:txBody>
      </p:sp>
      <p:sp>
        <p:nvSpPr>
          <p:cNvPr id="7" name="AutoShape 7"/>
          <p:cNvSpPr/>
          <p:nvPr/>
        </p:nvSpPr>
        <p:spPr>
          <a:xfrm>
            <a:off x="4394200" y="1778000"/>
            <a:ext cx="3378200" cy="2159000"/>
          </a:xfrm>
          <a:prstGeom prst="roundRect">
            <a:avLst>
              <a:gd name="adj" fmla="val 4705"/>
            </a:avLst>
          </a:prstGeom>
          <a:solidFill>
            <a:srgbClr val="1F2937">
              <a:alpha val="90000"/>
            </a:srgbClr>
          </a:solidFill>
          <a:ln w="12700" cap="flat" cmpd="sng">
            <a:solidFill>
              <a:srgbClr val="34D399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4394200" y="1968500"/>
            <a:ext cx="50800" cy="406400"/>
          </a:xfrm>
          <a:prstGeom prst="roundRect">
            <a:avLst>
              <a:gd name="adj" fmla="val 0"/>
            </a:avLst>
          </a:prstGeom>
          <a:solidFill>
            <a:srgbClr val="34D399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" name="AutoShape 9"/>
          <p:cNvSpPr/>
          <p:nvPr/>
        </p:nvSpPr>
        <p:spPr>
          <a:xfrm>
            <a:off x="4572000" y="1905000"/>
            <a:ext cx="29972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22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02</a:t>
            </a:r>
            <a:r>
              <a:rPr lang="en-US" sz="16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构建插件注册文件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2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要求指定入口模块、版本号及所需权限。</a:t>
            </a:r>
          </a:p>
          <a:p>
            <a:pPr indent="0" algn="l">
              <a:lnSpc>
                <a:spcPct val="108333"/>
              </a:lnSpc>
              <a:spcBef>
                <a:spcPts val="1000"/>
              </a:spcBef>
            </a:pPr>
            <a:r>
              <a:rPr lang="en-US" sz="1100" b="0" i="1" u="none" strike="noStrike">
                <a:solidFill>
                  <a:srgbClr val="9CA3AF"/>
                </a:solidFill>
                <a:latin typeface="Noto Sans SC"/>
                <a:ea typeface="Noto Sans SC"/>
                <a:cs typeface="Noto Sans SC"/>
                <a:sym typeface="Noto Sans SC"/>
              </a:rPr>
              <a:t>💡 提示：在 plugin.json 中包含 entry, version, permissions 字段。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8026400" y="1778000"/>
            <a:ext cx="3378200" cy="2159000"/>
          </a:xfrm>
          <a:prstGeom prst="roundRect">
            <a:avLst>
              <a:gd name="adj" fmla="val 4705"/>
            </a:avLst>
          </a:prstGeom>
          <a:solidFill>
            <a:srgbClr val="1F2937">
              <a:alpha val="90000"/>
            </a:srgbClr>
          </a:solidFill>
          <a:ln w="12700" cap="flat" cmpd="sng">
            <a:solidFill>
              <a:srgbClr val="34D399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8026400" y="1968500"/>
            <a:ext cx="50800" cy="406400"/>
          </a:xfrm>
          <a:prstGeom prst="roundRect">
            <a:avLst>
              <a:gd name="adj" fmla="val 0"/>
            </a:avLst>
          </a:prstGeom>
          <a:solidFill>
            <a:srgbClr val="34D399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8204200" y="1905000"/>
            <a:ext cx="29972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22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03</a:t>
            </a:r>
            <a:r>
              <a:rPr lang="en-US" sz="16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Cursor辅助创建插件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2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用于将指定路径下所有 Markdown 文件渲染为 HTML。</a:t>
            </a:r>
          </a:p>
          <a:p>
            <a:pPr indent="0" algn="l">
              <a:lnSpc>
                <a:spcPct val="108333"/>
              </a:lnSpc>
              <a:spcBef>
                <a:spcPts val="1000"/>
              </a:spcBef>
            </a:pPr>
            <a:r>
              <a:rPr lang="en-US" sz="1100" b="0" i="1" u="none" strike="noStrike">
                <a:solidFill>
                  <a:srgbClr val="9CA3AF"/>
                </a:solidFill>
                <a:latin typeface="Noto Sans SC"/>
                <a:ea typeface="Noto Sans SC"/>
                <a:cs typeface="Noto Sans SC"/>
                <a:sym typeface="Noto Sans SC"/>
              </a:rPr>
              <a:t>💡 提示：结合 python-markdown 库和 Cursor 的文件操作能力。</a:t>
            </a:r>
          </a:p>
        </p:txBody>
      </p:sp>
      <p:sp>
        <p:nvSpPr>
          <p:cNvPr id="13" name="AutoShape 13"/>
          <p:cNvSpPr/>
          <p:nvPr/>
        </p:nvSpPr>
        <p:spPr>
          <a:xfrm>
            <a:off x="762000" y="4191000"/>
            <a:ext cx="5283200" cy="2159000"/>
          </a:xfrm>
          <a:prstGeom prst="roundRect">
            <a:avLst>
              <a:gd name="adj" fmla="val 4705"/>
            </a:avLst>
          </a:prstGeom>
          <a:solidFill>
            <a:srgbClr val="1F2937">
              <a:alpha val="90000"/>
            </a:srgbClr>
          </a:solidFill>
          <a:ln w="12700" cap="flat" cmpd="sng">
            <a:solidFill>
              <a:srgbClr val="34D399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4" name="AutoShape 14"/>
          <p:cNvSpPr/>
          <p:nvPr/>
        </p:nvSpPr>
        <p:spPr>
          <a:xfrm>
            <a:off x="762000" y="4381500"/>
            <a:ext cx="50800" cy="406400"/>
          </a:xfrm>
          <a:prstGeom prst="roundRect">
            <a:avLst>
              <a:gd name="adj" fmla="val 0"/>
            </a:avLst>
          </a:prstGeom>
          <a:solidFill>
            <a:srgbClr val="34D399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5" name="AutoShape 15"/>
          <p:cNvSpPr/>
          <p:nvPr/>
        </p:nvSpPr>
        <p:spPr>
          <a:xfrm>
            <a:off x="939800" y="4318000"/>
            <a:ext cx="49022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22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04</a:t>
            </a:r>
            <a:r>
              <a:rPr lang="en-US" sz="16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编写 Python 脚本接入 API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2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接入本地部署的 OpenAI API 接口，并返回指定提示词的结果。</a:t>
            </a:r>
          </a:p>
          <a:p>
            <a:pPr indent="0" algn="l">
              <a:lnSpc>
                <a:spcPct val="108333"/>
              </a:lnSpc>
              <a:spcBef>
                <a:spcPts val="1000"/>
              </a:spcBef>
            </a:pPr>
            <a:r>
              <a:rPr lang="en-US" sz="1100" b="0" i="1" u="none" strike="noStrike">
                <a:solidFill>
                  <a:srgbClr val="9CA3AF"/>
                </a:solidFill>
                <a:latin typeface="Noto Sans SC"/>
                <a:ea typeface="Noto Sans SC"/>
                <a:cs typeface="Noto Sans SC"/>
                <a:sym typeface="Noto Sans SC"/>
              </a:rPr>
              <a:t>💡 提示：参考例10-4，修改 openai.api_base 为本地地址。</a:t>
            </a:r>
          </a:p>
        </p:txBody>
      </p:sp>
      <p:sp>
        <p:nvSpPr>
          <p:cNvPr id="16" name="AutoShape 16"/>
          <p:cNvSpPr/>
          <p:nvPr/>
        </p:nvSpPr>
        <p:spPr>
          <a:xfrm>
            <a:off x="6146800" y="4191000"/>
            <a:ext cx="5283200" cy="2159000"/>
          </a:xfrm>
          <a:prstGeom prst="roundRect">
            <a:avLst>
              <a:gd name="adj" fmla="val 4705"/>
            </a:avLst>
          </a:prstGeom>
          <a:solidFill>
            <a:srgbClr val="1F2937">
              <a:alpha val="90000"/>
            </a:srgbClr>
          </a:solidFill>
          <a:ln w="12700" cap="flat" cmpd="sng">
            <a:solidFill>
              <a:srgbClr val="34D399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6146800" y="4381500"/>
            <a:ext cx="50800" cy="406400"/>
          </a:xfrm>
          <a:prstGeom prst="roundRect">
            <a:avLst>
              <a:gd name="adj" fmla="val 0"/>
            </a:avLst>
          </a:prstGeom>
          <a:solidFill>
            <a:srgbClr val="34D399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" name="AutoShape 18"/>
          <p:cNvSpPr/>
          <p:nvPr/>
        </p:nvSpPr>
        <p:spPr>
          <a:xfrm>
            <a:off x="6324600" y="4318000"/>
            <a:ext cx="49022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22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05</a:t>
            </a:r>
            <a:r>
              <a:rPr lang="en-US" sz="16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设计自动检测与格式化插件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2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用于在保存 Python 文件时自动执行 lint 检测与格式化。</a:t>
            </a:r>
          </a:p>
          <a:p>
            <a:pPr indent="0" algn="l">
              <a:lnSpc>
                <a:spcPct val="108333"/>
              </a:lnSpc>
              <a:spcBef>
                <a:spcPts val="1000"/>
              </a:spcBef>
            </a:pPr>
            <a:r>
              <a:rPr lang="en-US" sz="1100" b="0" i="1" u="none" strike="noStrike">
                <a:solidFill>
                  <a:srgbClr val="9CA3AF"/>
                </a:solidFill>
                <a:latin typeface="Noto Sans SC"/>
                <a:ea typeface="Noto Sans SC"/>
                <a:cs typeface="Noto Sans SC"/>
                <a:sym typeface="Noto Sans SC"/>
              </a:rPr>
              <a:t>💡 提示：需要结合文件系统监控（如 watchdog 库）和 Pylint/Black 的调用。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111827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3200" b="1" i="0" u="none" strike="noStrike" dirty="0" smtClean="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本章学习目标</a:t>
            </a:r>
            <a:endParaRPr lang="en-US" sz="1100" dirty="0"/>
          </a:p>
        </p:txBody>
      </p:sp>
      <p:sp>
        <p:nvSpPr>
          <p:cNvPr id="4" name="AutoShape 4"/>
          <p:cNvSpPr/>
          <p:nvPr/>
        </p:nvSpPr>
        <p:spPr>
          <a:xfrm>
            <a:off x="685800" y="1758043"/>
            <a:ext cx="5207000" cy="4318000"/>
          </a:xfrm>
          <a:prstGeom prst="roundRect">
            <a:avLst>
              <a:gd name="adj" fmla="val 3529"/>
            </a:avLst>
          </a:prstGeom>
          <a:solidFill>
            <a:srgbClr val="1E293B">
              <a:alpha val="90000"/>
            </a:srgbClr>
          </a:solidFill>
          <a:ln w="12700" cap="flat" cmpd="sng">
            <a:solidFill>
              <a:srgbClr val="34D399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66800" y="2159000"/>
            <a:ext cx="355600" cy="3556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066800" y="3048000"/>
            <a:ext cx="4597400" cy="266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33333"/>
              </a:lnSpc>
              <a:defRPr/>
            </a:pPr>
            <a:r>
              <a:rPr lang="en-US" sz="1400" b="0" i="0" u="none" strike="noStrike" dirty="0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在AI驱动的编程时代，开发工具的可扩展性是提升效率的关键。Cursor作为集成AI助手的编程平台，其强大的插件系统和生态扩展能力，是实现工程级AI辅助开发的核心保障。</a:t>
            </a:r>
            <a:endParaRPr lang="en-US" sz="1100" dirty="0"/>
          </a:p>
          <a:p>
            <a:pPr indent="0" algn="l">
              <a:lnSpc>
                <a:spcPct val="133333"/>
              </a:lnSpc>
              <a:spcBef>
                <a:spcPts val="1600"/>
              </a:spcBef>
            </a:pPr>
            <a:r>
              <a:rPr lang="en-US" sz="1400" b="0" i="0" u="none" strike="noStrike" dirty="0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本章将带领大家深入探索Cursor的插件机制，从基础的安装配置到与外部工具的深度集成，全面掌握构建个性化开发环境的技能，让AI真正成为您得心应手的开发助手。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6223000" y="1778000"/>
            <a:ext cx="5207000" cy="4318000"/>
          </a:xfrm>
          <a:prstGeom prst="roundRect">
            <a:avLst>
              <a:gd name="adj" fmla="val 3529"/>
            </a:avLst>
          </a:prstGeom>
          <a:solidFill>
            <a:srgbClr val="1E293B">
              <a:alpha val="90000"/>
            </a:srgbClr>
          </a:solidFill>
          <a:ln w="12700" cap="flat" cmpd="sng">
            <a:solidFill>
              <a:srgbClr val="34D399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527800" y="2159000"/>
            <a:ext cx="355600" cy="3556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7035800" y="2133600"/>
            <a:ext cx="4064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本章学习目标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527800" y="2984500"/>
            <a:ext cx="4597400" cy="2857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spcBef>
                <a:spcPts val="800"/>
              </a:spcBef>
              <a:defRPr/>
            </a:pPr>
            <a:r>
              <a:rPr lang="en-US" sz="13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✅ 掌握：</a:t>
            </a:r>
            <a:r>
              <a:rPr lang="en-US" sz="13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Cursor插件的安装、配置、管理和激活方法。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800"/>
              </a:spcBef>
            </a:pPr>
            <a:r>
              <a:rPr lang="en-US" sz="13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✅ 理解：</a:t>
            </a:r>
            <a:r>
              <a:rPr lang="en-US" sz="13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插件兼容性、依赖检测和权限声明的重要性。</a:t>
            </a:r>
          </a:p>
          <a:p>
            <a:pPr indent="0" algn="l">
              <a:lnSpc>
                <a:spcPct val="125000"/>
              </a:lnSpc>
              <a:spcBef>
                <a:spcPts val="800"/>
              </a:spcBef>
            </a:pPr>
            <a:r>
              <a:rPr lang="en-US" sz="13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✅ 应用：</a:t>
            </a:r>
            <a:r>
              <a:rPr lang="en-US" sz="13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熟练使用代码格式化、静态分析等常用插件，提升代码质量。</a:t>
            </a:r>
          </a:p>
          <a:p>
            <a:pPr indent="0" algn="l">
              <a:lnSpc>
                <a:spcPct val="125000"/>
              </a:lnSpc>
              <a:spcBef>
                <a:spcPts val="800"/>
              </a:spcBef>
            </a:pPr>
            <a:r>
              <a:rPr lang="en-US" sz="13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✅ 集成：</a:t>
            </a:r>
            <a:r>
              <a:rPr lang="en-US" sz="13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将Cursor与OpenAI API、本地脚本及CI/CD工具链深度集成。</a:t>
            </a:r>
          </a:p>
          <a:p>
            <a:pPr indent="0" algn="l">
              <a:lnSpc>
                <a:spcPct val="125000"/>
              </a:lnSpc>
              <a:spcBef>
                <a:spcPts val="800"/>
              </a:spcBef>
            </a:pPr>
            <a:r>
              <a:rPr lang="en-US" sz="13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🎯 目标：</a:t>
            </a:r>
            <a:r>
              <a:rPr lang="en-US" sz="13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能够独立开发简单插件，构建个性化的自动化开发工作流。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111827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10.1 插件安装与配置方法 - 概述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10668000" cy="1397000"/>
          </a:xfrm>
          <a:prstGeom prst="roundRect">
            <a:avLst>
              <a:gd name="adj" fmla="val 10909"/>
            </a:avLst>
          </a:prstGeom>
          <a:solidFill>
            <a:srgbClr val="1F2937">
              <a:alpha val="85000"/>
            </a:srgbClr>
          </a:solidFill>
          <a:ln w="12700" cap="flat" cmpd="sng">
            <a:solidFill>
              <a:srgbClr val="34D399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1016000" y="1841500"/>
            <a:ext cx="10033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8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💡 核心思想：</a:t>
            </a:r>
            <a:r>
              <a:rPr lang="en-US" sz="1600" b="0" i="0" u="none" strike="noStrike">
                <a:solidFill>
                  <a:srgbClr val="F3F4F6"/>
                </a:solidFill>
                <a:latin typeface="Noto Sans SC"/>
                <a:ea typeface="Noto Sans SC"/>
                <a:cs typeface="Noto Sans SC"/>
                <a:sym typeface="Noto Sans SC"/>
              </a:rPr>
              <a:t>插件系统是构建个性化开发体验的基础，赋予工具无限扩展的可能。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800"/>
              </a:spcBef>
            </a:pPr>
            <a:r>
              <a:rPr lang="en-US" sz="1500" b="1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❓ 关键问题：如何高效地引入、配置和管理插件，以适应不同的业务需求和技术栈？</a:t>
            </a:r>
          </a:p>
        </p:txBody>
      </p:sp>
      <p:sp>
        <p:nvSpPr>
          <p:cNvPr id="6" name="AutoShape 6"/>
          <p:cNvSpPr/>
          <p:nvPr/>
        </p:nvSpPr>
        <p:spPr>
          <a:xfrm>
            <a:off x="762000" y="3302000"/>
            <a:ext cx="5207000" cy="1587500"/>
          </a:xfrm>
          <a:prstGeom prst="roundRect">
            <a:avLst>
              <a:gd name="adj" fmla="val 6400"/>
            </a:avLst>
          </a:prstGeom>
          <a:solidFill>
            <a:srgbClr val="111827">
              <a:alpha val="85000"/>
            </a:srgbClr>
          </a:solidFill>
          <a:ln w="12700" cap="flat" cmpd="sng">
            <a:solidFill>
              <a:srgbClr val="34D399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3619500"/>
            <a:ext cx="508000" cy="5080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778000" y="3492500"/>
            <a:ext cx="3937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插件市场与社区资源入口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600"/>
              </a:spcBef>
            </a:pPr>
            <a:r>
              <a:rPr lang="en-US" sz="13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官方与第三方插件源的访问方式，如何精准搜索并获取适合开发场景的插件资源。</a:t>
            </a:r>
          </a:p>
        </p:txBody>
      </p:sp>
      <p:sp>
        <p:nvSpPr>
          <p:cNvPr id="9" name="AutoShape 9"/>
          <p:cNvSpPr/>
          <p:nvPr/>
        </p:nvSpPr>
        <p:spPr>
          <a:xfrm>
            <a:off x="6223000" y="3302000"/>
            <a:ext cx="5207000" cy="1587500"/>
          </a:xfrm>
          <a:prstGeom prst="roundRect">
            <a:avLst>
              <a:gd name="adj" fmla="val 6400"/>
            </a:avLst>
          </a:prstGeom>
          <a:solidFill>
            <a:srgbClr val="111827">
              <a:alpha val="85000"/>
            </a:srgbClr>
          </a:solidFill>
          <a:ln w="12700" cap="flat" cmpd="sng">
            <a:solidFill>
              <a:srgbClr val="34D399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477000" y="3619500"/>
            <a:ext cx="508000" cy="5080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7239000" y="3492500"/>
            <a:ext cx="3937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插件兼容性与依赖检测机制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600"/>
              </a:spcBef>
            </a:pPr>
            <a:r>
              <a:rPr lang="en-US" sz="13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版本匹配规则与自动检测逻辑，避免插件冲突导致的开发环境异常或崩溃。</a:t>
            </a:r>
          </a:p>
        </p:txBody>
      </p:sp>
      <p:sp>
        <p:nvSpPr>
          <p:cNvPr id="12" name="AutoShape 12"/>
          <p:cNvSpPr/>
          <p:nvPr/>
        </p:nvSpPr>
        <p:spPr>
          <a:xfrm>
            <a:off x="762000" y="5080000"/>
            <a:ext cx="5207000" cy="1587500"/>
          </a:xfrm>
          <a:prstGeom prst="roundRect">
            <a:avLst>
              <a:gd name="adj" fmla="val 6400"/>
            </a:avLst>
          </a:prstGeom>
          <a:solidFill>
            <a:srgbClr val="111827">
              <a:alpha val="85000"/>
            </a:srgbClr>
          </a:solidFill>
          <a:ln w="12700" cap="flat" cmpd="sng">
            <a:solidFill>
              <a:srgbClr val="34D399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16000" y="5397500"/>
            <a:ext cx="508000" cy="5080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778000" y="5270500"/>
            <a:ext cx="3937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插件配置文件结构与激活方法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600"/>
              </a:spcBef>
            </a:pPr>
            <a:r>
              <a:rPr lang="en-US" sz="13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掌握配置文件的语法与结构，了解手动配置与自动激活的流程与生效逻辑。</a:t>
            </a:r>
          </a:p>
        </p:txBody>
      </p:sp>
      <p:sp>
        <p:nvSpPr>
          <p:cNvPr id="15" name="AutoShape 15"/>
          <p:cNvSpPr/>
          <p:nvPr/>
        </p:nvSpPr>
        <p:spPr>
          <a:xfrm>
            <a:off x="6223000" y="5080000"/>
            <a:ext cx="5207000" cy="1587500"/>
          </a:xfrm>
          <a:prstGeom prst="roundRect">
            <a:avLst>
              <a:gd name="adj" fmla="val 6400"/>
            </a:avLst>
          </a:prstGeom>
          <a:solidFill>
            <a:srgbClr val="111827">
              <a:alpha val="85000"/>
            </a:srgbClr>
          </a:solidFill>
          <a:ln w="12700" cap="flat" cmpd="sng">
            <a:solidFill>
              <a:srgbClr val="34D399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6477000" y="5397500"/>
            <a:ext cx="508000" cy="5080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7239000" y="5270500"/>
            <a:ext cx="3937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插件权限声明与安全注意事项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600"/>
              </a:spcBef>
            </a:pPr>
            <a:r>
              <a:rPr lang="en-US" sz="13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识别插件的潜在风险与权限申请，掌握审核机制，保障代码和开发环境的安全。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111825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10.1.1 插件市场与社区资源入口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207000" cy="1143000"/>
          </a:xfrm>
          <a:prstGeom prst="roundRect">
            <a:avLst>
              <a:gd name="adj" fmla="val 8888"/>
            </a:avLst>
          </a:prstGeom>
          <a:solidFill>
            <a:srgbClr val="1F2937">
              <a:alpha val="85000"/>
            </a:srgbClr>
          </a:solidFill>
          <a:ln w="12700" cap="flat" cmpd="sng">
            <a:solidFill>
              <a:srgbClr val="34D399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965200" y="1841500"/>
            <a:ext cx="48006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除了直观的图形界面，Cursor 还提供了一套功能强大的命令行工具，用于插件的高级管理。这套工具在自动化脚本编写、批量部署以及标准化开发环境等场景中，展现出了不可替代的价值。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762000" y="3048000"/>
            <a:ext cx="5207000" cy="2286000"/>
          </a:xfrm>
          <a:prstGeom prst="roundRect">
            <a:avLst>
              <a:gd name="adj" fmla="val 4444"/>
            </a:avLst>
          </a:prstGeom>
          <a:solidFill>
            <a:srgbClr val="111825">
              <a:alpha val="90000"/>
            </a:srgbClr>
          </a:solidFill>
          <a:ln w="12700" cap="flat" cmpd="sng">
            <a:solidFill>
              <a:srgbClr val="34D399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965200" y="3200400"/>
            <a:ext cx="48006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▍ 常用命令行操作 (CLI)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965200" y="3683000"/>
            <a:ext cx="23495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33333"/>
              </a:lnSpc>
              <a:defRPr/>
            </a:pPr>
            <a:r>
              <a:rPr lang="en-US" sz="1200" b="0" i="0" u="none" strike="noStrike">
                <a:solidFill>
                  <a:srgbClr val="34D399"/>
                </a:solidFill>
                <a:latin typeface="Roboto Mono"/>
                <a:ea typeface="Roboto Mono"/>
                <a:cs typeface="Roboto Mono"/>
                <a:sym typeface="Roboto Mono"/>
              </a:rPr>
              <a:t>$ cursor plugins list-available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100" b="0" i="0" u="none" strike="noStrike">
                <a:solidFill>
                  <a:srgbClr val="9CA3AF"/>
                </a:solidFill>
                <a:latin typeface="Noto Sans SC"/>
                <a:ea typeface="Noto Sans SC"/>
                <a:cs typeface="Noto Sans SC"/>
                <a:sym typeface="Noto Sans SC"/>
              </a:rPr>
              <a:t>列出所有可安装插件</a:t>
            </a:r>
            <a:endParaRPr lang="en-US" sz="1100"/>
          </a:p>
          <a:p>
            <a:pPr indent="0" algn="l">
              <a:lnSpc>
                <a:spcPct val="133333"/>
              </a:lnSpc>
            </a:pPr>
            <a:r>
              <a:rPr lang="en-US" sz="1200" b="0" i="0" u="none" strike="noStrike">
                <a:solidFill>
                  <a:srgbClr val="34D399"/>
                </a:solidFill>
                <a:latin typeface="Roboto Mono"/>
                <a:ea typeface="Roboto Mono"/>
                <a:cs typeface="Roboto Mono"/>
                <a:sym typeface="Roboto Mono"/>
              </a:rPr>
              <a:t>$ cursor plugins install [name]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100" b="0" i="0" u="none" strike="noStrike">
                <a:solidFill>
                  <a:srgbClr val="9CA3AF"/>
                </a:solidFill>
                <a:latin typeface="Noto Sans SC"/>
                <a:ea typeface="Noto Sans SC"/>
                <a:cs typeface="Noto Sans SC"/>
                <a:sym typeface="Noto Sans SC"/>
              </a:rPr>
              <a:t>安装指定插件</a:t>
            </a:r>
          </a:p>
          <a:p>
            <a:pPr indent="0" algn="l">
              <a:lnSpc>
                <a:spcPct val="133333"/>
              </a:lnSpc>
            </a:pPr>
            <a:r>
              <a:rPr lang="en-US" sz="1200" b="0" i="0" u="none" strike="noStrike">
                <a:solidFill>
                  <a:srgbClr val="34D399"/>
                </a:solidFill>
                <a:latin typeface="Roboto Mono"/>
                <a:ea typeface="Roboto Mono"/>
                <a:cs typeface="Roboto Mono"/>
                <a:sym typeface="Roboto Mono"/>
              </a:rPr>
              <a:t>$ cursor plugins uninstall [name]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100" b="0" i="0" u="none" strike="noStrike">
                <a:solidFill>
                  <a:srgbClr val="9CA3AF"/>
                </a:solidFill>
                <a:latin typeface="Noto Sans SC"/>
                <a:ea typeface="Noto Sans SC"/>
                <a:cs typeface="Noto Sans SC"/>
                <a:sym typeface="Noto Sans SC"/>
              </a:rPr>
              <a:t>卸载插件</a:t>
            </a:r>
          </a:p>
        </p:txBody>
      </p:sp>
      <p:sp>
        <p:nvSpPr>
          <p:cNvPr id="9" name="AutoShape 9"/>
          <p:cNvSpPr/>
          <p:nvPr/>
        </p:nvSpPr>
        <p:spPr>
          <a:xfrm>
            <a:off x="3429000" y="3683000"/>
            <a:ext cx="23495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33333"/>
              </a:lnSpc>
              <a:defRPr/>
            </a:pPr>
            <a:r>
              <a:rPr lang="en-US" sz="1200" b="0" i="0" u="none" strike="noStrike">
                <a:solidFill>
                  <a:srgbClr val="34D399"/>
                </a:solidFill>
                <a:latin typeface="Roboto Mono"/>
                <a:ea typeface="Roboto Mono"/>
                <a:cs typeface="Roboto Mono"/>
                <a:sym typeface="Roboto Mono"/>
              </a:rPr>
              <a:t>$ cursor plugins list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100" b="0" i="0" u="none" strike="noStrike">
                <a:solidFill>
                  <a:srgbClr val="9CA3AF"/>
                </a:solidFill>
                <a:latin typeface="Noto Sans SC"/>
                <a:ea typeface="Noto Sans SC"/>
                <a:cs typeface="Noto Sans SC"/>
                <a:sym typeface="Noto Sans SC"/>
              </a:rPr>
              <a:t>查看当前已启用插件</a:t>
            </a:r>
            <a:endParaRPr lang="en-US" sz="1100"/>
          </a:p>
          <a:p>
            <a:pPr indent="0" algn="l">
              <a:lnSpc>
                <a:spcPct val="133333"/>
              </a:lnSpc>
            </a:pPr>
            <a:r>
              <a:rPr lang="en-US" sz="1200" b="0" i="0" u="none" strike="noStrike">
                <a:solidFill>
                  <a:srgbClr val="34D399"/>
                </a:solidFill>
                <a:latin typeface="Roboto Mono"/>
                <a:ea typeface="Roboto Mono"/>
                <a:cs typeface="Roboto Mono"/>
                <a:sym typeface="Roboto Mono"/>
              </a:rPr>
              <a:t>$ cursor plugins update [name]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100" b="0" i="0" u="none" strike="noStrike">
                <a:solidFill>
                  <a:srgbClr val="9CA3AF"/>
                </a:solidFill>
                <a:latin typeface="Noto Sans SC"/>
                <a:ea typeface="Noto Sans SC"/>
                <a:cs typeface="Noto Sans SC"/>
                <a:sym typeface="Noto Sans SC"/>
              </a:rPr>
              <a:t>更新指定插件</a:t>
            </a:r>
          </a:p>
        </p:txBody>
      </p:sp>
      <p:sp>
        <p:nvSpPr>
          <p:cNvPr id="10" name="AutoShape 10"/>
          <p:cNvSpPr/>
          <p:nvPr/>
        </p:nvSpPr>
        <p:spPr>
          <a:xfrm>
            <a:off x="762000" y="5461000"/>
            <a:ext cx="5207000" cy="1143000"/>
          </a:xfrm>
          <a:prstGeom prst="roundRect">
            <a:avLst>
              <a:gd name="adj" fmla="val 8888"/>
            </a:avLst>
          </a:prstGeom>
          <a:solidFill>
            <a:srgbClr val="1F2937">
              <a:alpha val="85000"/>
            </a:srgbClr>
          </a:solidFill>
          <a:ln w="12700" cap="flat" cmpd="sng">
            <a:solidFill>
              <a:srgbClr val="34D399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65200" y="56896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1397000" y="5651500"/>
            <a:ext cx="203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环境标准化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1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确保团队成员插件配置统一</a:t>
            </a: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3429000" y="56896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3937000" y="5651500"/>
            <a:ext cx="1905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流程自动化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1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CI/CD 流水线自动初始化</a:t>
            </a: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8"/>
          <a:srcRect l="5988" r="5988"/>
          <a:stretch>
            <a:fillRect/>
          </a:stretch>
        </p:blipFill>
        <p:spPr>
          <a:xfrm>
            <a:off x="6350000" y="1651000"/>
            <a:ext cx="5080000" cy="2794000"/>
          </a:xfrm>
          <a:prstGeom prst="roundRect">
            <a:avLst>
              <a:gd name="adj" fmla="val 5454"/>
            </a:avLst>
          </a:prstGeom>
          <a:noFill/>
          <a:ln w="25400" cap="flat" cmpd="sng">
            <a:solidFill>
              <a:srgbClr val="34D399">
                <a:alpha val="8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</p:pic>
      <p:sp>
        <p:nvSpPr>
          <p:cNvPr id="16" name="AutoShape 16"/>
          <p:cNvSpPr/>
          <p:nvPr/>
        </p:nvSpPr>
        <p:spPr>
          <a:xfrm>
            <a:off x="6350000" y="4699000"/>
            <a:ext cx="5080000" cy="1905000"/>
          </a:xfrm>
          <a:prstGeom prst="roundRect">
            <a:avLst>
              <a:gd name="adj" fmla="val 5333"/>
            </a:avLst>
          </a:prstGeom>
          <a:gradFill rotWithShape="1">
            <a:gsLst>
              <a:gs pos="0">
                <a:srgbClr val="111825">
                  <a:alpha val="95000"/>
                </a:srgbClr>
              </a:gs>
              <a:gs pos="100000">
                <a:srgbClr val="172554">
                  <a:alpha val="95000"/>
                </a:srgbClr>
              </a:gs>
            </a:gsLst>
            <a:lin ang="2700000"/>
          </a:gradFill>
          <a:ln w="12700" cap="flat" cmpd="sng">
            <a:solidFill>
              <a:srgbClr val="34D399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6604000" y="4953000"/>
            <a:ext cx="4572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提升效率与扩展性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1000"/>
              </a:spcBef>
            </a:pPr>
            <a:r>
              <a:rPr lang="en-US" sz="12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通过结合“图形界面”与“命令行工具”，开发者不仅能享受直观的交互体验，更能灵活地管理工作流。这不仅打通了插件生态的“最后一公里”，也为构建企业级的 AI 开发平台奠定了坚实基础。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111827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10.1.2 插件兼容性与依赖检测机制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4605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确保插件在不同环境下稳定运行的核心保障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286000"/>
            <a:ext cx="5207000" cy="3937000"/>
          </a:xfrm>
          <a:prstGeom prst="roundRect">
            <a:avLst>
              <a:gd name="adj" fmla="val 3870"/>
            </a:avLst>
          </a:prstGeom>
          <a:solidFill>
            <a:srgbClr val="1F2937">
              <a:alpha val="90000"/>
            </a:srgbClr>
          </a:solidFill>
          <a:ln w="12700" cap="flat" cmpd="sng">
            <a:solidFill>
              <a:srgbClr val="34D399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66800" y="2590800"/>
            <a:ext cx="355600" cy="3556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574800" y="2565400"/>
            <a:ext cx="4064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命令行检测工具箱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66800" y="3302000"/>
            <a:ext cx="4597400" cy="266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• 版本兼容性校验：</a:t>
            </a:r>
            <a:r>
              <a:rPr lang="en-US" sz="1300" b="0" i="0" u="none" strike="noStrike">
                <a:solidFill>
                  <a:srgbClr val="A7F3D0"/>
                </a:solidFill>
                <a:latin typeface="Roboto Mono"/>
                <a:ea typeface="Roboto Mono"/>
                <a:cs typeface="Roboto Mono"/>
                <a:sym typeface="Roboto Mono"/>
              </a:rPr>
              <a:t>cursor plugins check-compatibility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• 依赖包环境分析：</a:t>
            </a:r>
            <a:r>
              <a:rPr lang="en-US" sz="1300" b="0" i="0" u="none" strike="noStrike">
                <a:solidFill>
                  <a:srgbClr val="A7F3D0"/>
                </a:solidFill>
                <a:latin typeface="Roboto Mono"/>
                <a:ea typeface="Roboto Mono"/>
                <a:cs typeface="Roboto Mono"/>
                <a:sym typeface="Roboto Mono"/>
              </a:rPr>
              <a:t>cursor plugins check-dependencies</a:t>
            </a:r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• 自动修复依赖冲突：</a:t>
            </a:r>
            <a:r>
              <a:rPr lang="en-US" sz="1300" b="0" i="0" u="none" strike="noStrike">
                <a:solidFill>
                  <a:srgbClr val="A7F3D0"/>
                </a:solidFill>
                <a:latin typeface="Roboto Mono"/>
                <a:ea typeface="Roboto Mono"/>
                <a:cs typeface="Roboto Mono"/>
                <a:sym typeface="Roboto Mono"/>
              </a:rPr>
              <a:t>cursor plugins repair-dependencies</a:t>
            </a:r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• 查看完整依赖关系：</a:t>
            </a:r>
            <a:r>
              <a:rPr lang="en-US" sz="1300" b="0" i="0" u="none" strike="noStrike">
                <a:solidFill>
                  <a:srgbClr val="A7F3D0"/>
                </a:solidFill>
                <a:latin typeface="Roboto Mono"/>
                <a:ea typeface="Roboto Mono"/>
                <a:cs typeface="Roboto Mono"/>
                <a:sym typeface="Roboto Mono"/>
              </a:rPr>
              <a:t>cursor plugins show-dependency-tree</a:t>
            </a:r>
          </a:p>
        </p:txBody>
      </p:sp>
      <p:sp>
        <p:nvSpPr>
          <p:cNvPr id="9" name="AutoShape 9"/>
          <p:cNvSpPr/>
          <p:nvPr/>
        </p:nvSpPr>
        <p:spPr>
          <a:xfrm>
            <a:off x="6223000" y="2286000"/>
            <a:ext cx="5207000" cy="3937000"/>
          </a:xfrm>
          <a:prstGeom prst="roundRect">
            <a:avLst>
              <a:gd name="adj" fmla="val 3870"/>
            </a:avLst>
          </a:prstGeom>
          <a:solidFill>
            <a:srgbClr val="1F2937">
              <a:alpha val="90000"/>
            </a:srgbClr>
          </a:solidFill>
          <a:ln w="12700" cap="flat" cmpd="sng">
            <a:solidFill>
              <a:srgbClr val="34D399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527800" y="2590800"/>
            <a:ext cx="355600" cy="3556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7035800" y="2565400"/>
            <a:ext cx="4064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高级应用：环境锁定与复现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527800" y="3429000"/>
            <a:ext cx="4597400" cy="1206500"/>
          </a:xfrm>
          <a:prstGeom prst="roundRect">
            <a:avLst>
              <a:gd name="adj" fmla="val 8421"/>
            </a:avLst>
          </a:prstGeom>
          <a:solidFill>
            <a:srgbClr val="111827">
              <a:alpha val="100000"/>
            </a:srgbClr>
          </a:solidFill>
          <a:ln w="12700" cap="flat" cmpd="sng">
            <a:solidFill>
              <a:srgbClr val="4B5563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3" name="AutoShape 13"/>
          <p:cNvSpPr/>
          <p:nvPr/>
        </p:nvSpPr>
        <p:spPr>
          <a:xfrm>
            <a:off x="6654800" y="3556000"/>
            <a:ext cx="43434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# 导出插件依赖锁定文件</a:t>
            </a:r>
            <a:br>
              <a:rPr lang="en-US" sz="13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3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cursor plugins export-dependencies &gt; requirements.lock</a:t>
            </a:r>
            <a:br>
              <a:rPr lang="en-US" sz="13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3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# 在目标环境中精确还原</a:t>
            </a:r>
            <a:br>
              <a:rPr lang="en-US" sz="13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3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pip install -r requirements.lock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6527800" y="4953000"/>
            <a:ext cx="45974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将当前插件环境的所有依赖导出为 `requirements.lock` 文件，可用于在 CI/CD 流水线、隔离测试环境或多开发机协作场景中，实现环境配置的精确同步与复现，避免因依赖版本差异导致的运行错误。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111827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10.1.3 插件配置文件结构与激活方法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10668000" cy="889000"/>
          </a:xfrm>
          <a:prstGeom prst="roundRect">
            <a:avLst>
              <a:gd name="adj" fmla="val 17142"/>
            </a:avLst>
          </a:prstGeom>
          <a:solidFill>
            <a:srgbClr val="1F2937">
              <a:alpha val="90000"/>
            </a:srgbClr>
          </a:solidFill>
          <a:ln w="12700" cap="flat" cmpd="sng">
            <a:solidFill>
              <a:srgbClr val="34D399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17399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24000" y="1676400"/>
            <a:ext cx="9652000" cy="584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核心要点：</a:t>
            </a:r>
            <a:r>
              <a:rPr lang="en-US" sz="14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配置文件是插件激活和行为控制的关键，用于声明元数据与运行参数，常见格式为</a:t>
            </a:r>
            <a:r>
              <a:rPr lang="en-US" sz="1400" b="1" i="0" u="none" strike="noStrike">
                <a:solidFill>
                  <a:srgbClr val="FCA5A5"/>
                </a:solidFill>
                <a:latin typeface="Noto Sans SC"/>
                <a:ea typeface="Noto Sans SC"/>
                <a:cs typeface="Noto Sans SC"/>
                <a:sym typeface="Noto Sans SC"/>
              </a:rPr>
              <a:t>plugin.json</a:t>
            </a:r>
            <a:r>
              <a:rPr lang="en-US" sz="14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或</a:t>
            </a:r>
            <a:r>
              <a:rPr lang="en-US" sz="1400" b="1" i="0" u="none" strike="noStrike">
                <a:solidFill>
                  <a:srgbClr val="FCA5A5"/>
                </a:solidFill>
                <a:latin typeface="Noto Sans SC"/>
                <a:ea typeface="Noto Sans SC"/>
                <a:cs typeface="Noto Sans SC"/>
                <a:sym typeface="Noto Sans SC"/>
              </a:rPr>
              <a:t>manifest.yaml</a:t>
            </a:r>
            <a:r>
              <a:rPr lang="en-US" sz="14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2794000"/>
            <a:ext cx="3302000" cy="3429000"/>
          </a:xfrm>
          <a:prstGeom prst="roundRect">
            <a:avLst>
              <a:gd name="adj" fmla="val 4615"/>
            </a:avLst>
          </a:prstGeom>
          <a:solidFill>
            <a:srgbClr val="1F2937">
              <a:alpha val="95000"/>
            </a:srgbClr>
          </a:solidFill>
          <a:ln w="25400" cap="flat" cmpd="sng">
            <a:solidFill>
              <a:srgbClr val="34D399">
                <a:alpha val="6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952500" y="2984500"/>
            <a:ext cx="304800" cy="3048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397000" y="29591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1. 配置清单 plugin.json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952500" y="3683000"/>
            <a:ext cx="2921000" cy="2286000"/>
          </a:xfrm>
          <a:prstGeom prst="roundRect">
            <a:avLst>
              <a:gd name="adj" fmla="val 4444"/>
            </a:avLst>
          </a:prstGeom>
          <a:solidFill>
            <a:srgbClr val="111827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1079500" y="3810000"/>
            <a:ext cx="26670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100" b="0" i="0" u="none" strike="noStrike">
                <a:solidFill>
                  <a:srgbClr val="A7F3D0"/>
                </a:solidFill>
                <a:latin typeface="Roboto Mono"/>
                <a:ea typeface="Roboto Mono"/>
                <a:cs typeface="Roboto Mono"/>
                <a:sym typeface="Roboto Mono"/>
              </a:rPr>
              <a:t>{</a:t>
            </a:r>
            <a:endParaRPr lang="en-US" sz="1100"/>
          </a:p>
          <a:p>
            <a:pPr marL="127000" indent="0" algn="l">
              <a:lnSpc>
                <a:spcPct val="100000"/>
              </a:lnSpc>
            </a:pPr>
            <a:r>
              <a:rPr lang="en-US" sz="1100" b="0" i="0" u="none" strike="noStrike">
                <a:solidFill>
                  <a:srgbClr val="F87171"/>
                </a:solidFill>
                <a:latin typeface="Roboto Mono"/>
                <a:ea typeface="Roboto Mono"/>
                <a:cs typeface="Roboto Mono"/>
                <a:sym typeface="Roboto Mono"/>
              </a:rPr>
              <a:t>"name"</a:t>
            </a: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:</a:t>
            </a:r>
            <a:r>
              <a:rPr lang="en-US" sz="1100" b="0" i="0" u="none" strike="noStrike">
                <a:solidFill>
                  <a:srgbClr val="FBBF24"/>
                </a:solidFill>
                <a:latin typeface="Roboto Mono"/>
                <a:ea typeface="Roboto Mono"/>
                <a:cs typeface="Roboto Mono"/>
                <a:sym typeface="Roboto Mono"/>
              </a:rPr>
              <a:t>"plugin_translate"</a:t>
            </a: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,</a:t>
            </a:r>
          </a:p>
          <a:p>
            <a:pPr marL="127000" indent="0" algn="l">
              <a:lnSpc>
                <a:spcPct val="100000"/>
              </a:lnSpc>
            </a:pPr>
            <a:r>
              <a:rPr lang="en-US" sz="1100" b="0" i="0" u="none" strike="noStrike">
                <a:solidFill>
                  <a:srgbClr val="F87171"/>
                </a:solidFill>
                <a:latin typeface="Roboto Mono"/>
                <a:ea typeface="Roboto Mono"/>
                <a:cs typeface="Roboto Mono"/>
                <a:sym typeface="Roboto Mono"/>
              </a:rPr>
              <a:t>"version"</a:t>
            </a: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:</a:t>
            </a:r>
            <a:r>
              <a:rPr lang="en-US" sz="1100" b="0" i="0" u="none" strike="noStrike">
                <a:solidFill>
                  <a:srgbClr val="FBBF24"/>
                </a:solidFill>
                <a:latin typeface="Roboto Mono"/>
                <a:ea typeface="Roboto Mono"/>
                <a:cs typeface="Roboto Mono"/>
                <a:sym typeface="Roboto Mono"/>
              </a:rPr>
              <a:t>"0.1.0"</a:t>
            </a: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,</a:t>
            </a:r>
          </a:p>
          <a:p>
            <a:pPr marL="127000" indent="0" algn="l">
              <a:lnSpc>
                <a:spcPct val="100000"/>
              </a:lnSpc>
            </a:pPr>
            <a:r>
              <a:rPr lang="en-US" sz="1100" b="0" i="0" u="none" strike="noStrike">
                <a:solidFill>
                  <a:srgbClr val="F87171"/>
                </a:solidFill>
                <a:latin typeface="Roboto Mono"/>
                <a:ea typeface="Roboto Mono"/>
                <a:cs typeface="Roboto Mono"/>
                <a:sym typeface="Roboto Mono"/>
              </a:rPr>
              <a:t>"entry"</a:t>
            </a: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:</a:t>
            </a:r>
            <a:r>
              <a:rPr lang="en-US" sz="1100" b="0" i="0" u="none" strike="noStrike">
                <a:solidFill>
                  <a:srgbClr val="FBBF24"/>
                </a:solidFill>
                <a:latin typeface="Roboto Mono"/>
                <a:ea typeface="Roboto Mono"/>
                <a:cs typeface="Roboto Mono"/>
                <a:sym typeface="Roboto Mono"/>
              </a:rPr>
              <a:t>"main.py"</a:t>
            </a: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,</a:t>
            </a:r>
          </a:p>
          <a:p>
            <a:pPr marL="127000" indent="0" algn="l">
              <a:lnSpc>
                <a:spcPct val="100000"/>
              </a:lnSpc>
            </a:pPr>
            <a:r>
              <a:rPr lang="en-US" sz="1100" b="0" i="0" u="none" strike="noStrike">
                <a:solidFill>
                  <a:srgbClr val="F87171"/>
                </a:solidFill>
                <a:latin typeface="Roboto Mono"/>
                <a:ea typeface="Roboto Mono"/>
                <a:cs typeface="Roboto Mono"/>
                <a:sym typeface="Roboto Mono"/>
              </a:rPr>
              <a:t>"command"</a:t>
            </a: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:</a:t>
            </a:r>
            <a:r>
              <a:rPr lang="en-US" sz="1100" b="0" i="0" u="none" strike="noStrike">
                <a:solidFill>
                  <a:srgbClr val="FBBF24"/>
                </a:solidFill>
                <a:latin typeface="Roboto Mono"/>
                <a:ea typeface="Roboto Mono"/>
                <a:cs typeface="Roboto Mono"/>
                <a:sym typeface="Roboto Mono"/>
              </a:rPr>
              <a:t>"translate"</a:t>
            </a: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,</a:t>
            </a:r>
          </a:p>
          <a:p>
            <a:pPr marL="127000" indent="0" algn="l">
              <a:lnSpc>
                <a:spcPct val="100000"/>
              </a:lnSpc>
            </a:pPr>
            <a:r>
              <a:rPr lang="en-US" sz="1100" b="0" i="0" u="none" strike="noStrike">
                <a:solidFill>
                  <a:srgbClr val="F87171"/>
                </a:solidFill>
                <a:latin typeface="Roboto Mono"/>
                <a:ea typeface="Roboto Mono"/>
                <a:cs typeface="Roboto Mono"/>
                <a:sym typeface="Roboto Mono"/>
              </a:rPr>
              <a:t>"deps"</a:t>
            </a: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: [</a:t>
            </a:r>
            <a:r>
              <a:rPr lang="en-US" sz="1100" b="0" i="0" u="none" strike="noStrike">
                <a:solidFill>
                  <a:srgbClr val="FBBF24"/>
                </a:solidFill>
                <a:latin typeface="Roboto Mono"/>
                <a:ea typeface="Roboto Mono"/>
                <a:cs typeface="Roboto Mono"/>
                <a:sym typeface="Roboto Mono"/>
              </a:rPr>
              <a:t>"googletrans"</a:t>
            </a: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]</a:t>
            </a:r>
          </a:p>
          <a:p>
            <a:pPr indent="0" algn="l">
              <a:lnSpc>
                <a:spcPct val="100000"/>
              </a:lnSpc>
            </a:pPr>
            <a:r>
              <a:rPr lang="en-US" sz="1100" b="0" i="0" u="none" strike="noStrike">
                <a:solidFill>
                  <a:srgbClr val="A7F3D0"/>
                </a:solidFill>
                <a:latin typeface="Roboto Mono"/>
                <a:ea typeface="Roboto Mono"/>
                <a:cs typeface="Roboto Mono"/>
                <a:sym typeface="Roboto Mono"/>
              </a:rPr>
              <a:t>}</a:t>
            </a:r>
          </a:p>
        </p:txBody>
      </p:sp>
      <p:sp>
        <p:nvSpPr>
          <p:cNvPr id="12" name="AutoShape 12"/>
          <p:cNvSpPr/>
          <p:nvPr/>
        </p:nvSpPr>
        <p:spPr>
          <a:xfrm>
            <a:off x="4445000" y="2794000"/>
            <a:ext cx="3302000" cy="3429000"/>
          </a:xfrm>
          <a:prstGeom prst="roundRect">
            <a:avLst>
              <a:gd name="adj" fmla="val 4615"/>
            </a:avLst>
          </a:prstGeom>
          <a:solidFill>
            <a:srgbClr val="1F2937">
              <a:alpha val="95000"/>
            </a:srgbClr>
          </a:solidFill>
          <a:ln w="25400" cap="flat" cmpd="sng">
            <a:solidFill>
              <a:srgbClr val="34D399">
                <a:alpha val="6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4635500" y="29845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5080000" y="29591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2. 业务逻辑 main.py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4635500" y="3683000"/>
            <a:ext cx="2921000" cy="2286000"/>
          </a:xfrm>
          <a:prstGeom prst="roundRect">
            <a:avLst>
              <a:gd name="adj" fmla="val 4444"/>
            </a:avLst>
          </a:prstGeom>
          <a:solidFill>
            <a:srgbClr val="111827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6" name="AutoShape 16"/>
          <p:cNvSpPr/>
          <p:nvPr/>
        </p:nvSpPr>
        <p:spPr>
          <a:xfrm>
            <a:off x="4762500" y="3810000"/>
            <a:ext cx="26670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100" b="0" i="0" u="none" strike="noStrike">
                <a:solidFill>
                  <a:srgbClr val="93C5FD"/>
                </a:solidFill>
                <a:latin typeface="Roboto Mono"/>
                <a:ea typeface="Roboto Mono"/>
                <a:cs typeface="Roboto Mono"/>
                <a:sym typeface="Roboto Mono"/>
              </a:rPr>
              <a:t>from</a:t>
            </a: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googletrans</a:t>
            </a:r>
            <a:r>
              <a:rPr lang="en-US" sz="1100" b="0" i="0" u="none" strike="noStrike">
                <a:solidFill>
                  <a:srgbClr val="93C5FD"/>
                </a:solidFill>
                <a:latin typeface="Roboto Mono"/>
                <a:ea typeface="Roboto Mono"/>
                <a:cs typeface="Roboto Mono"/>
                <a:sym typeface="Roboto Mono"/>
              </a:rPr>
              <a:t>import</a:t>
            </a:r>
            <a:r>
              <a:rPr lang="en-US" sz="1100" b="0" i="0" u="none" strike="noStrike">
                <a:solidFill>
                  <a:srgbClr val="FBBF24"/>
                </a:solidFill>
                <a:latin typeface="Roboto Mono"/>
                <a:ea typeface="Roboto Mono"/>
                <a:cs typeface="Roboto Mono"/>
                <a:sym typeface="Roboto Mono"/>
              </a:rPr>
              <a:t>Translator</a:t>
            </a:r>
            <a:endParaRPr lang="en-US" sz="1100"/>
          </a:p>
          <a:p>
            <a:pPr indent="0" algn="l">
              <a:lnSpc>
                <a:spcPct val="100000"/>
              </a:lnSpc>
            </a:pPr>
            <a:r>
              <a:rPr lang="en-US" sz="1100" b="0" i="0" u="none" strike="noStrike">
                <a:solidFill>
                  <a:srgbClr val="93C5FD"/>
                </a:solidFill>
                <a:latin typeface="Roboto Mono"/>
                <a:ea typeface="Roboto Mono"/>
                <a:cs typeface="Roboto Mono"/>
                <a:sym typeface="Roboto Mono"/>
              </a:rPr>
              <a:t>def</a:t>
            </a:r>
            <a:r>
              <a:rPr lang="en-US" sz="1100" b="0" i="0" u="none" strike="noStrike">
                <a:solidFill>
                  <a:srgbClr val="F472B6"/>
                </a:solidFill>
                <a:latin typeface="Roboto Mono"/>
                <a:ea typeface="Roboto Mono"/>
                <a:cs typeface="Roboto Mono"/>
                <a:sym typeface="Roboto Mono"/>
              </a:rPr>
              <a:t>translate</a:t>
            </a: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(text, src='auto', dest='en'):</a:t>
            </a:r>
          </a:p>
          <a:p>
            <a:pPr marL="127000" indent="0" algn="l">
              <a:lnSpc>
                <a:spcPct val="100000"/>
              </a:lnSpc>
            </a:pP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t = Translator()</a:t>
            </a:r>
          </a:p>
          <a:p>
            <a:pPr marL="127000" indent="0" algn="l">
              <a:lnSpc>
                <a:spcPct val="100000"/>
              </a:lnSpc>
            </a:pP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res = t.translate(text, src, dest)</a:t>
            </a:r>
          </a:p>
          <a:p>
            <a:pPr marL="127000" indent="0" algn="l">
              <a:lnSpc>
                <a:spcPct val="100000"/>
              </a:lnSpc>
            </a:pPr>
            <a:r>
              <a:rPr lang="en-US" sz="1100" b="0" i="0" u="none" strike="noStrike">
                <a:solidFill>
                  <a:srgbClr val="93C5FD"/>
                </a:solidFill>
                <a:latin typeface="Roboto Mono"/>
                <a:ea typeface="Roboto Mono"/>
                <a:cs typeface="Roboto Mono"/>
                <a:sym typeface="Roboto Mono"/>
              </a:rPr>
              <a:t>return</a:t>
            </a:r>
            <a:r>
              <a:rPr lang="en-US" sz="1100" b="0" i="0" u="none" strike="noStrike">
                <a:solidFill>
                  <a:srgbClr val="A7F3D0"/>
                </a:solidFill>
                <a:latin typeface="Roboto Mono"/>
                <a:ea typeface="Roboto Mono"/>
                <a:cs typeface="Roboto Mono"/>
                <a:sym typeface="Roboto Mono"/>
              </a:rPr>
              <a:t>{</a:t>
            </a: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"translated": res.text</a:t>
            </a:r>
            <a:r>
              <a:rPr lang="en-US" sz="1100" b="0" i="0" u="none" strike="noStrike">
                <a:solidFill>
                  <a:srgbClr val="A7F3D0"/>
                </a:solidFill>
                <a:latin typeface="Roboto Mono"/>
                <a:ea typeface="Roboto Mono"/>
                <a:cs typeface="Roboto Mono"/>
                <a:sym typeface="Roboto Mono"/>
              </a:rPr>
              <a:t>}</a:t>
            </a:r>
          </a:p>
        </p:txBody>
      </p:sp>
      <p:sp>
        <p:nvSpPr>
          <p:cNvPr id="17" name="AutoShape 17"/>
          <p:cNvSpPr/>
          <p:nvPr/>
        </p:nvSpPr>
        <p:spPr>
          <a:xfrm>
            <a:off x="8128000" y="2794000"/>
            <a:ext cx="3302000" cy="3429000"/>
          </a:xfrm>
          <a:prstGeom prst="roundRect">
            <a:avLst>
              <a:gd name="adj" fmla="val 4615"/>
            </a:avLst>
          </a:prstGeom>
          <a:solidFill>
            <a:srgbClr val="1F2937">
              <a:alpha val="95000"/>
            </a:srgbClr>
          </a:solidFill>
          <a:ln w="25400" cap="flat" cmpd="sng">
            <a:solidFill>
              <a:srgbClr val="34D399">
                <a:alpha val="6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8318500" y="2984500"/>
            <a:ext cx="304800" cy="3048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8763000" y="29591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3. 终端激活与调用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8318500" y="3683000"/>
            <a:ext cx="2921000" cy="2286000"/>
          </a:xfrm>
          <a:prstGeom prst="roundRect">
            <a:avLst>
              <a:gd name="adj" fmla="val 4444"/>
            </a:avLst>
          </a:prstGeom>
          <a:solidFill>
            <a:srgbClr val="111827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1" name="AutoShape 21"/>
          <p:cNvSpPr/>
          <p:nvPr/>
        </p:nvSpPr>
        <p:spPr>
          <a:xfrm>
            <a:off x="8445500" y="3937000"/>
            <a:ext cx="26670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200" b="1" i="0" u="none" strike="noStrike">
                <a:solidFill>
                  <a:srgbClr val="34D399"/>
                </a:solidFill>
                <a:latin typeface="Roboto Mono"/>
                <a:ea typeface="Roboto Mono"/>
                <a:cs typeface="Roboto Mono"/>
                <a:sym typeface="Roboto Mono"/>
              </a:rPr>
              <a:t>cursor run translate</a:t>
            </a:r>
            <a:endParaRPr lang="en-US" sz="1100"/>
          </a:p>
          <a:p>
            <a:pPr indent="0" algn="ctr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F87171"/>
                </a:solidFill>
                <a:latin typeface="Roboto Mono"/>
                <a:ea typeface="Roboto Mono"/>
                <a:cs typeface="Roboto Mono"/>
                <a:sym typeface="Roboto Mono"/>
              </a:rPr>
              <a:t>--text "你好世界"</a:t>
            </a:r>
          </a:p>
          <a:p>
            <a:pPr indent="0" algn="ctr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FBBF24"/>
                </a:solidFill>
                <a:latin typeface="Roboto Mono"/>
                <a:ea typeface="Roboto Mono"/>
                <a:cs typeface="Roboto Mono"/>
                <a:sym typeface="Roboto Mono"/>
              </a:rPr>
              <a:t>--dest "en"</a:t>
            </a:r>
          </a:p>
          <a:p>
            <a:pPr indent="0" algn="ctr">
              <a:lnSpc>
                <a:spcPct val="125000"/>
              </a:lnSpc>
              <a:spcBef>
                <a:spcPts val="2000"/>
              </a:spcBef>
            </a:pPr>
            <a:r>
              <a:rPr lang="en-US" sz="1200" b="0" i="0" u="none" strike="noStrike">
                <a:solidFill>
                  <a:srgbClr val="9CA3AF"/>
                </a:solidFill>
                <a:latin typeface="Noto Sans SC"/>
                <a:ea typeface="Noto Sans SC"/>
                <a:cs typeface="Noto Sans SC"/>
                <a:sym typeface="Noto Sans SC"/>
              </a:rPr>
              <a:t># 输出: "Hello World"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111827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10.1.4 插件权限声明与安全注意事项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4605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保障开发环境安全的关键防线，防止恶意插件滥用权限，维护生态健康。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159000"/>
            <a:ext cx="5207000" cy="2794000"/>
          </a:xfrm>
          <a:prstGeom prst="roundRect">
            <a:avLst>
              <a:gd name="adj" fmla="val 5454"/>
            </a:avLst>
          </a:prstGeom>
          <a:solidFill>
            <a:srgbClr val="1F2937">
              <a:alpha val="90000"/>
            </a:srgbClr>
          </a:solidFill>
          <a:ln w="12700" cap="flat" cmpd="sng">
            <a:solidFill>
              <a:srgbClr val="34D399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2413000"/>
            <a:ext cx="355600" cy="3556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524000" y="23876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权限声明机制 (Permissions)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16000" y="3048000"/>
            <a:ext cx="4699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• 插件需在配置文件中，通过</a:t>
            </a:r>
            <a:r>
              <a:rPr lang="en-US" sz="1300" b="0" i="0" u="none" strike="noStrike">
                <a:solidFill>
                  <a:srgbClr val="F8717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"permissions"</a:t>
            </a:r>
            <a:r>
              <a:rPr lang="en-US" sz="13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字段主动声明所需权限。</a:t>
            </a:r>
            <a:endParaRPr lang="en-US" sz="1100"/>
          </a:p>
          <a:p>
            <a:pPr indent="0" algn="l">
              <a:lnSpc>
                <a:spcPct val="116666"/>
              </a:lnSpc>
            </a:pPr>
            <a:r>
              <a:rPr lang="en-US" sz="13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• 示例配置：</a:t>
            </a:r>
            <a:r>
              <a:rPr lang="en-US" sz="1300" b="0" i="0" u="none" strike="noStrike">
                <a:solidFill>
                  <a:srgbClr val="34D399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["filesystem", "network", "clipboard"]</a:t>
            </a:r>
          </a:p>
          <a:p>
            <a:pPr indent="0" algn="l">
              <a:lnSpc>
                <a:spcPct val="116666"/>
              </a:lnSpc>
            </a:pPr>
            <a:r>
              <a:rPr lang="en-US" sz="13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• 交互流程：Cursor 在安装插件或首次运行时，会向用户弹窗请求授权。</a:t>
            </a:r>
          </a:p>
        </p:txBody>
      </p:sp>
      <p:sp>
        <p:nvSpPr>
          <p:cNvPr id="9" name="AutoShape 9"/>
          <p:cNvSpPr/>
          <p:nvPr/>
        </p:nvSpPr>
        <p:spPr>
          <a:xfrm>
            <a:off x="6223000" y="2159000"/>
            <a:ext cx="5207000" cy="2794000"/>
          </a:xfrm>
          <a:prstGeom prst="roundRect">
            <a:avLst>
              <a:gd name="adj" fmla="val 5454"/>
            </a:avLst>
          </a:prstGeom>
          <a:solidFill>
            <a:srgbClr val="1F2937">
              <a:alpha val="90000"/>
            </a:srgbClr>
          </a:solidFill>
          <a:ln w="12700" cap="flat" cmpd="sng">
            <a:solidFill>
              <a:srgbClr val="34D399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477000" y="2413000"/>
            <a:ext cx="355600" cy="3556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6985000" y="23876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开发者三大安全原则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477000" y="3048000"/>
            <a:ext cx="4699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1. 最小权限原则 (PoLP)：</a:t>
            </a:r>
            <a:r>
              <a:rPr lang="en-US" sz="13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仅请求完成功能必需的权限，不越界申请敏感能力。</a:t>
            </a:r>
            <a:endParaRPr lang="en-US" sz="1100"/>
          </a:p>
          <a:p>
            <a:pPr indent="0" algn="l">
              <a:lnSpc>
                <a:spcPct val="116666"/>
              </a:lnSpc>
            </a:pPr>
            <a:r>
              <a:rPr lang="en-US" sz="13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2. 杜绝动态代码：</a:t>
            </a:r>
            <a:r>
              <a:rPr lang="en-US" sz="13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禁止在运行时下载并执行代码，防止形成“传染性依赖链”。</a:t>
            </a:r>
          </a:p>
          <a:p>
            <a:pPr indent="0" algn="l">
              <a:lnSpc>
                <a:spcPct val="116666"/>
              </a:lnSpc>
            </a:pPr>
            <a:r>
              <a:rPr lang="en-US" sz="13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3. 利用沙箱机制：</a:t>
            </a:r>
            <a:r>
              <a:rPr lang="en-US" sz="13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善用平台提供的沙箱隔离功能，限制插件对环境的直接影响。</a:t>
            </a:r>
          </a:p>
        </p:txBody>
      </p:sp>
      <p:sp>
        <p:nvSpPr>
          <p:cNvPr id="13" name="AutoShape 13"/>
          <p:cNvSpPr/>
          <p:nvPr/>
        </p:nvSpPr>
        <p:spPr>
          <a:xfrm>
            <a:off x="762000" y="5207000"/>
            <a:ext cx="10668000" cy="1270000"/>
          </a:xfrm>
          <a:prstGeom prst="roundRect">
            <a:avLst>
              <a:gd name="adj" fmla="val 8000"/>
            </a:avLst>
          </a:prstGeom>
          <a:solidFill>
            <a:srgbClr val="34D399">
              <a:alpha val="10000"/>
            </a:srgbClr>
          </a:solidFill>
          <a:ln w="12700" cap="flat" cmpd="sng">
            <a:solidFill>
              <a:srgbClr val="34D399">
                <a:alpha val="6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16000" y="5511800"/>
            <a:ext cx="609600" cy="6096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1905000" y="5397500"/>
            <a:ext cx="9271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生态基石：安全与隐私保护</a:t>
            </a:r>
            <a:endParaRPr lang="en-US" sz="1100"/>
          </a:p>
          <a:p>
            <a:pPr indent="0" algn="l">
              <a:lnSpc>
                <a:spcPct val="108333"/>
              </a:lnSpc>
            </a:pPr>
            <a:r>
              <a:rPr lang="en-US" sz="14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严格的权限管控不仅是保护用户本地代码与隐私的“防火墙”，更是确保 Cursor 插件生态长期、稳定、健康发展的前提。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111827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10.2 常用插件功能应用 - 概述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10668000" cy="1143000"/>
          </a:xfrm>
          <a:prstGeom prst="roundRect">
            <a:avLst>
              <a:gd name="adj" fmla="val 8888"/>
            </a:avLst>
          </a:prstGeom>
          <a:solidFill>
            <a:srgbClr val="172554">
              <a:alpha val="80000"/>
            </a:srgbClr>
          </a:solidFill>
          <a:ln w="12700" cap="flat" cmpd="sng">
            <a:solidFill>
              <a:srgbClr val="34D399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2044700"/>
            <a:ext cx="609600" cy="6096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905000" y="1968500"/>
            <a:ext cx="914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核心思想：</a:t>
            </a:r>
            <a:r>
              <a:rPr lang="en-US" sz="18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插件的价值，在于其功能的可调用性与跨场景适应能力，为开发流程提供强大的“外挂”支持。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3302000"/>
            <a:ext cx="5207000" cy="2413000"/>
          </a:xfrm>
          <a:prstGeom prst="roundRect">
            <a:avLst>
              <a:gd name="adj" fmla="val 6315"/>
            </a:avLst>
          </a:prstGeom>
          <a:solidFill>
            <a:srgbClr val="1F2937">
              <a:alpha val="90000"/>
            </a:srgbClr>
          </a:solidFill>
          <a:ln w="25400" cap="flat" cmpd="sng">
            <a:solidFill>
              <a:srgbClr val="34D399">
                <a:alpha val="6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79500" y="3683000"/>
            <a:ext cx="558800" cy="5588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905000" y="3619500"/>
            <a:ext cx="3683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代码格式化插件接入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400" b="0" i="0" u="none" strike="noStrike">
                <a:solidFill>
                  <a:srgbClr val="9CA3AF"/>
                </a:solidFill>
                <a:latin typeface="Noto Sans SC"/>
                <a:ea typeface="Noto Sans SC"/>
                <a:cs typeface="Noto Sans SC"/>
                <a:sym typeface="Noto Sans SC"/>
              </a:rPr>
              <a:t>典型工具：Black / Prettier</a:t>
            </a:r>
          </a:p>
          <a:p>
            <a:pPr indent="0" algn="l">
              <a:lnSpc>
                <a:spcPct val="116666"/>
              </a:lnSpc>
              <a:spcBef>
                <a:spcPts val="1200"/>
              </a:spcBef>
            </a:pPr>
            <a:r>
              <a:rPr lang="en-US" sz="13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解决痛点：如何自动美化代码？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实现一键统一代码风格，大幅减少团队因格式问题的沟通成本，提升代码可读性与规范性。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6223000" y="3302000"/>
            <a:ext cx="5207000" cy="2413000"/>
          </a:xfrm>
          <a:prstGeom prst="roundRect">
            <a:avLst>
              <a:gd name="adj" fmla="val 6315"/>
            </a:avLst>
          </a:prstGeom>
          <a:solidFill>
            <a:srgbClr val="1F2937">
              <a:alpha val="90000"/>
            </a:srgbClr>
          </a:solidFill>
          <a:ln w="25400" cap="flat" cmpd="sng">
            <a:solidFill>
              <a:srgbClr val="34D399">
                <a:alpha val="6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6540500" y="3683000"/>
            <a:ext cx="558800" cy="558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7366000" y="3619500"/>
            <a:ext cx="3683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静态分析与 Lint 工具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400" b="0" i="0" u="none" strike="noStrike">
                <a:solidFill>
                  <a:srgbClr val="9CA3AF"/>
                </a:solidFill>
                <a:latin typeface="Noto Sans SC"/>
                <a:ea typeface="Noto Sans SC"/>
                <a:cs typeface="Noto Sans SC"/>
                <a:sym typeface="Noto Sans SC"/>
              </a:rPr>
              <a:t>典型工具：Pylint / ESLint</a:t>
            </a:r>
          </a:p>
          <a:p>
            <a:pPr indent="0" algn="l">
              <a:lnSpc>
                <a:spcPct val="116666"/>
              </a:lnSpc>
              <a:spcBef>
                <a:spcPts val="1200"/>
              </a:spcBef>
            </a:pPr>
            <a:r>
              <a:rPr lang="en-US" sz="13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解决痛点：如何提前发现代码问题？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在代码运行前进行“体检”，主动拦截潜在的语法错误、逻辑Bug与不符合规范的写法，防患于未然。</a:t>
            </a:r>
          </a:p>
        </p:txBody>
      </p:sp>
      <p:sp>
        <p:nvSpPr>
          <p:cNvPr id="13" name="AutoShape 13"/>
          <p:cNvSpPr/>
          <p:nvPr/>
        </p:nvSpPr>
        <p:spPr>
          <a:xfrm>
            <a:off x="0" y="5969000"/>
            <a:ext cx="1219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提升代码质量 · 规范开发流程 · 释放团队效能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111827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10.2.1 代码格式化插件（如Black）接入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1F2937">
              <a:alpha val="90000"/>
            </a:srgbClr>
          </a:solidFill>
          <a:ln w="12700" cap="flat" cmpd="sng">
            <a:solidFill>
              <a:srgbClr val="34D399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 l="19" r="19"/>
          <a:stretch>
            <a:fillRect/>
          </a:stretch>
        </p:blipFill>
        <p:spPr>
          <a:xfrm>
            <a:off x="1143000" y="2159000"/>
            <a:ext cx="2540000" cy="12319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6" name="AutoShape 6"/>
          <p:cNvSpPr/>
          <p:nvPr/>
        </p:nvSpPr>
        <p:spPr>
          <a:xfrm>
            <a:off x="1016000" y="3683000"/>
            <a:ext cx="27940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08333"/>
              </a:lnSpc>
              <a:spcAft>
                <a:spcPts val="1200"/>
              </a:spcAft>
              <a:defRPr/>
            </a:pPr>
            <a:r>
              <a:rPr lang="en-US" sz="20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自动美化代码</a:t>
            </a:r>
            <a:endParaRPr lang="en-US" sz="1100"/>
          </a:p>
          <a:p>
            <a:pPr indent="0" algn="just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通过接入Black插件，无需手动调整，即可一键将代码自动整理成符合PEP8规范的风格，显著降低人工调整格式的成本，提升代码质量和可读性。</a:t>
            </a:r>
          </a:p>
        </p:txBody>
      </p:sp>
      <p:sp>
        <p:nvSpPr>
          <p:cNvPr id="7" name="AutoShape 7"/>
          <p:cNvSpPr/>
          <p:nvPr/>
        </p:nvSpPr>
        <p:spPr>
          <a:xfrm>
            <a:off x="4445000" y="1778000"/>
            <a:ext cx="3556000" cy="4318000"/>
          </a:xfrm>
          <a:prstGeom prst="roundRect">
            <a:avLst>
              <a:gd name="adj" fmla="val 4285"/>
            </a:avLst>
          </a:prstGeom>
          <a:solidFill>
            <a:srgbClr val="1F2937">
              <a:alpha val="90000"/>
            </a:srgbClr>
          </a:solidFill>
          <a:ln w="12700" cap="flat" cmpd="sng">
            <a:solidFill>
              <a:srgbClr val="34D399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4635500" y="2032000"/>
            <a:ext cx="3175000" cy="1714500"/>
          </a:xfrm>
          <a:prstGeom prst="roundRect">
            <a:avLst>
              <a:gd name="adj" fmla="val 5925"/>
            </a:avLst>
          </a:prstGeom>
          <a:solidFill>
            <a:srgbClr val="2D3748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" name="AutoShape 9"/>
          <p:cNvSpPr/>
          <p:nvPr/>
        </p:nvSpPr>
        <p:spPr>
          <a:xfrm>
            <a:off x="4762500" y="2159000"/>
            <a:ext cx="2921000" cy="146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spcAft>
                <a:spcPts val="800"/>
              </a:spcAft>
              <a:defRPr/>
            </a:pPr>
            <a:r>
              <a:rPr lang="en-US" sz="1300" b="1" i="0" u="none" strike="noStrike">
                <a:solidFill>
                  <a:srgbClr val="F87171"/>
                </a:solidFill>
                <a:latin typeface="Noto Sans SC"/>
                <a:ea typeface="Noto Sans SC"/>
                <a:cs typeface="Noto Sans SC"/>
                <a:sym typeface="Noto Sans SC"/>
              </a:rPr>
              <a:t>❌ 格式化前 (Before)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1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def add(x,y):return x+y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1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def sub(x , y ): return x - y</a:t>
            </a:r>
          </a:p>
        </p:txBody>
      </p:sp>
      <p:sp>
        <p:nvSpPr>
          <p:cNvPr id="10" name="AutoShape 10"/>
          <p:cNvSpPr/>
          <p:nvPr/>
        </p:nvSpPr>
        <p:spPr>
          <a:xfrm>
            <a:off x="4635500" y="4000500"/>
            <a:ext cx="3175000" cy="1841500"/>
          </a:xfrm>
          <a:prstGeom prst="roundRect">
            <a:avLst>
              <a:gd name="adj" fmla="val 5517"/>
            </a:avLst>
          </a:prstGeom>
          <a:solidFill>
            <a:srgbClr val="14532D">
              <a:alpha val="60000"/>
            </a:srgbClr>
          </a:solidFill>
          <a:ln w="12700" cap="flat" cmpd="sng">
            <a:solidFill>
              <a:srgbClr val="34D399">
                <a:alpha val="6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4762500" y="4127500"/>
            <a:ext cx="2921000" cy="1587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spcAft>
                <a:spcPts val="800"/>
              </a:spcAft>
              <a:defRPr/>
            </a:pPr>
            <a:r>
              <a:rPr lang="en-US" sz="1300" b="1" i="0" u="none" strike="noStrike">
                <a:solidFill>
                  <a:srgbClr val="34D399"/>
                </a:solidFill>
                <a:latin typeface="Noto Sans SC"/>
                <a:ea typeface="Noto Sans SC"/>
                <a:cs typeface="Noto Sans SC"/>
                <a:sym typeface="Noto Sans SC"/>
              </a:rPr>
              <a:t>✅ 格式化后 (After)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100" b="0" i="0" u="none" strike="noStrike">
                <a:solidFill>
                  <a:srgbClr val="FFFFF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def add(x, y):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100" b="0" i="0" u="none" strike="noStrike">
                <a:solidFill>
                  <a:srgbClr val="FFFFF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return x + y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100" b="0" i="0" u="none" strike="noStrike">
                <a:solidFill>
                  <a:srgbClr val="FFFFF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def sub(x, y):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100" b="0" i="0" u="none" strike="noStrike">
                <a:solidFill>
                  <a:srgbClr val="FFFFF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return x - y</a:t>
            </a:r>
          </a:p>
        </p:txBody>
      </p:sp>
      <p:sp>
        <p:nvSpPr>
          <p:cNvPr id="12" name="AutoShape 12"/>
          <p:cNvSpPr/>
          <p:nvPr/>
        </p:nvSpPr>
        <p:spPr>
          <a:xfrm>
            <a:off x="8128000" y="1778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1F2937">
              <a:alpha val="90000"/>
            </a:srgbClr>
          </a:solidFill>
          <a:ln w="12700" cap="flat" cmpd="sng">
            <a:solidFill>
              <a:srgbClr val="34D399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8382000" y="21590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8890000" y="2133600"/>
            <a:ext cx="228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统一代码风格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100" b="0" i="0" u="none" strike="noStrike">
                <a:solidFill>
                  <a:srgbClr val="9CA3AF"/>
                </a:solidFill>
                <a:latin typeface="Noto Sans SC"/>
                <a:ea typeface="Noto Sans SC"/>
                <a:cs typeface="Noto Sans SC"/>
                <a:sym typeface="Noto Sans SC"/>
              </a:rPr>
              <a:t>消除团队成员间的代码风格差异，避免低级的人为格式错误。</a:t>
            </a: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382000" y="34290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8890000" y="3403600"/>
            <a:ext cx="228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提升代码可读性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100" b="0" i="0" u="none" strike="noStrike">
                <a:solidFill>
                  <a:srgbClr val="9CA3AF"/>
                </a:solidFill>
                <a:latin typeface="Noto Sans SC"/>
                <a:ea typeface="Noto Sans SC"/>
                <a:cs typeface="Noto Sans SC"/>
                <a:sym typeface="Noto Sans SC"/>
              </a:rPr>
              <a:t>标准化的排版让代码结构更清晰，降低阅读门槛，便于后期维护。</a:t>
            </a: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8382000" y="4699000"/>
            <a:ext cx="304800" cy="3048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8890000" y="4673600"/>
            <a:ext cx="2286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自动化流程集成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100" b="0" i="0" u="none" strike="noStrike">
                <a:solidFill>
                  <a:srgbClr val="9CA3AF"/>
                </a:solidFill>
                <a:latin typeface="Noto Sans SC"/>
                <a:ea typeface="Noto Sans SC"/>
                <a:cs typeface="Noto Sans SC"/>
                <a:sym typeface="Noto Sans SC"/>
              </a:rPr>
              <a:t>无缝集成 Git Hooks 或 CI/CD 流程，提交代码前自动检查并修复格式问题。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1725</Words>
  <Application>Microsoft Office PowerPoint</Application>
  <PresentationFormat>宽屏</PresentationFormat>
  <Paragraphs>281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Noto Sans SC</vt:lpstr>
      <vt:lpstr>Roboto Mono</vt:lpstr>
      <vt:lpstr>Source Code Pro</vt:lpstr>
      <vt:lpstr>Arial</vt:lpstr>
      <vt:lpstr>Consolas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</cp:revision>
  <dcterms:modified xsi:type="dcterms:W3CDTF">2026-05-12T03:17:19Z</dcterms:modified>
</cp:coreProperties>
</file>