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11.5.2026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大家好，欢迎来到第七章的学习。本章我们将深入探讨AI驱动的开发模式，学习如何从“指令调用者”转变为“智能协作者”，真正掌握下一代AI辅助编程的核心技能。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158472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接下来，我们进入第二部分：基于描述生成代码。我们将学习如何将语言的描述能力直接转化为构建程序的驱动力，让AI帮我们快速构建算法初稿和逻辑模块。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5100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利用自然语言创建函数结构，可以大大降低编程门槛，提升效率。我们只需要用自然语言描述功能需求，AI就能帮我们生成结构完整、逻辑正确的代码。这种方式让开发者把更多精力放在逻辑设计和解决问题上，而不是纠结于具体的语法细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26144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代码的健壮性非常重要。通过精确的提示词，我们可以引导AI自动处理边界条件，比如空输入、异常值等，生成更可靠、更具工程价值的代码。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8305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最后，我们来学习第三部分：AI辅助重构与优化。AI不仅能生成新代码，还能帮助我们优化现有代码，提升代码质量。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686251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AI可以帮助我们解决代码重构中的痛点，比如批量重命名和拆分臃肿的函数。通过简单的提示词，我们就能让AI遵循“单一职责原则”，自动完成复杂的重构任务，提升代码的可读性和可维护性。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77862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本章我们学习了AI驱动开发的核心技能。从提示词工程到描述式生成，再到AI辅助重构，我们看到AI辅助开发正从简单的代码生成迈向更智能的协作模式。掌握这些技能，将帮助我们更好地适应未来的编程趋势。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70306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在开始之前，我们先思考一个问题：你觉得使用AI编程最难的是什么？是指令描述不清，还是生成结果不可控？本章将围绕这些问题，帮助大家提升AI编程的技能，完成从“能用”到“会用”的转变。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250955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本章的学习目标分为三个层面：知识、技能和素养。我们不仅要学会如何使用工具，更要理解其背后的原理，并培养与AI协同工作的思维方式。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64215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本章我们将分为三个部分。首先，我们会学习提示词工程的基础知识。接着，我们将学习如何基于自然语言描述生成代码。最后，我们会探讨如何利用AI进行代码重构与优化。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86787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首先，我们来学习第一部分：提示词工程基础。这是与AI高效协作的基石，理解什么是提示词，以及如何设计高质量的提示词至关重要。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94360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那么，什么是提示词呢？简单来说，它就是我们与AI沟通的语言。一个好的提示词，不仅要告诉AI做什么，还要告诉它怎么做，以及期望的结果是什么样的。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84258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要编写有效的指令，我们需要遵循四大原则：清晰性、具体性、结构性和边界控制。一个模糊的指令可能会得到意想不到的结果，而一个具体的指令则能引导AI生成高质量的代码。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1301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根据任务的复杂度，我们可以选择使用单轮提示或多轮指令。单轮提示适合简单任务，而多轮指令则能模拟真实的编程思考过程，实现从基础构建到复杂组合的演进。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03971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Cursor还支持一种非常强大的功能——内嵌提示词。我们可以在代码中直接嵌入提示词作为注释，让AI在特定位置自动补全逻辑。这实现了代码结构内部的实时AI协作，是未来协同编程的重要方向。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49180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jpeg"/><Relationship Id="rId7" Type="http://schemas.openxmlformats.org/officeDocument/2006/relationships/image" Target="../media/image49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11.svg"/><Relationship Id="rId10" Type="http://schemas.openxmlformats.org/officeDocument/2006/relationships/image" Target="../media/image29.jpeg"/><Relationship Id="rId4" Type="http://schemas.openxmlformats.org/officeDocument/2006/relationships/image" Target="../media/image7.png"/><Relationship Id="rId9" Type="http://schemas.openxmlformats.org/officeDocument/2006/relationships/image" Target="../media/image5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5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54.svg"/><Relationship Id="rId4" Type="http://schemas.openxmlformats.org/officeDocument/2006/relationships/image" Target="../media/image30.png"/><Relationship Id="rId9" Type="http://schemas.openxmlformats.org/officeDocument/2006/relationships/image" Target="../media/image1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e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58.svg"/><Relationship Id="rId4" Type="http://schemas.openxmlformats.org/officeDocument/2006/relationships/image" Target="../media/image32.png"/><Relationship Id="rId9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60.svg"/><Relationship Id="rId4" Type="http://schemas.openxmlformats.org/officeDocument/2006/relationships/image" Target="../media/image33.png"/><Relationship Id="rId9" Type="http://schemas.openxmlformats.org/officeDocument/2006/relationships/image" Target="../media/image6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10" Type="http://schemas.openxmlformats.org/officeDocument/2006/relationships/image" Target="../media/image6.jpe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1.svg"/><Relationship Id="rId4" Type="http://schemas.openxmlformats.org/officeDocument/2006/relationships/image" Target="../media/image7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7.svg"/><Relationship Id="rId4" Type="http://schemas.openxmlformats.org/officeDocument/2006/relationships/image" Target="../media/image10.png"/><Relationship Id="rId9" Type="http://schemas.openxmlformats.org/officeDocument/2006/relationships/image" Target="../media/image2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0.svg"/><Relationship Id="rId3" Type="http://schemas.openxmlformats.org/officeDocument/2006/relationships/image" Target="../media/image2.jpeg"/><Relationship Id="rId7" Type="http://schemas.openxmlformats.org/officeDocument/2006/relationships/image" Target="../media/image26.sv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8.svg"/><Relationship Id="rId5" Type="http://schemas.openxmlformats.org/officeDocument/2006/relationships/image" Target="../media/image24.svg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e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36.svg"/><Relationship Id="rId5" Type="http://schemas.openxmlformats.org/officeDocument/2006/relationships/image" Target="../media/image26.sv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3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e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38.svg"/><Relationship Id="rId4" Type="http://schemas.openxmlformats.org/officeDocument/2006/relationships/image" Target="../media/image21.png"/><Relationship Id="rId9" Type="http://schemas.openxmlformats.org/officeDocument/2006/relationships/image" Target="../media/image4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24.sv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46.svg"/><Relationship Id="rId5" Type="http://schemas.openxmlformats.org/officeDocument/2006/relationships/image" Target="../media/image44.svg"/><Relationship Id="rId10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397000"/>
            <a:ext cx="1016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48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第</a:t>
            </a:r>
            <a:r>
              <a:rPr lang="en-US" altLang="zh-CN" sz="48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7</a:t>
            </a:r>
            <a:r>
              <a:rPr lang="zh-CN" altLang="en-US" sz="4800" b="1" i="0" u="none" strike="noStrike" dirty="0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章 </a:t>
            </a:r>
            <a:endParaRPr lang="en-US" altLang="zh-CN" sz="4800" b="1" i="0" u="none" strike="noStrike" dirty="0" smtClean="0">
              <a:solidFill>
                <a:srgbClr val="374151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Cursor</a:t>
            </a:r>
            <a:r>
              <a:rPr lang="en-US" sz="48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进阶</a:t>
            </a:r>
            <a:r>
              <a:rPr lang="en-US" sz="4800" b="1" i="0" u="none" strike="noStrike" dirty="0" err="1" smtClean="0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：深度剖析</a:t>
            </a:r>
            <a:r>
              <a:rPr lang="en-US" sz="4800" b="1" i="0" u="none" strike="noStrike" dirty="0" err="1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AI驱动的开发模式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556000"/>
            <a:ext cx="1016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4064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 smtClean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掌握下一代</a:t>
            </a:r>
            <a:r>
              <a:rPr lang="en-US" sz="3200" b="1" i="0" u="none" strike="noStrike" dirty="0" err="1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AI辅助编程核心技能</a:t>
            </a:r>
            <a:endParaRPr lang="en-US" sz="1100" dirty="0"/>
          </a:p>
        </p:txBody>
      </p:sp>
      <p:sp>
        <p:nvSpPr>
          <p:cNvPr id="6" name="AutoShape 6"/>
          <p:cNvSpPr/>
          <p:nvPr/>
        </p:nvSpPr>
        <p:spPr>
          <a:xfrm>
            <a:off x="1016000" y="533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讲师：[讲师姓名] | 2026年3月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016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8800" b="1" dirty="0" smtClean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7</a:t>
            </a:r>
            <a:r>
              <a:rPr lang="en-US" sz="8800" b="1" i="0" u="none" strike="noStrike" dirty="0" smtClean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.2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基于描述生成代码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44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GENERATE CODE FROM TEXT PROMPTS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46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用自然语言创建函数结构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270000"/>
          </a:xfrm>
          <a:prstGeom prst="roundRect">
            <a:avLst>
              <a:gd name="adj" fmla="val 1200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952500" y="1714500"/>
            <a:ext cx="482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💡 核心思想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将人类自然语言的描述能力，直接转化为AI构建程序逻辑与代码的核心驱动力。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3175000"/>
            <a:ext cx="1651000" cy="2921000"/>
          </a:xfrm>
          <a:prstGeom prst="roundRect">
            <a:avLst>
              <a:gd name="adj" fmla="val 923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82700" y="3429000"/>
            <a:ext cx="609600" cy="609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889000" y="4318000"/>
            <a:ext cx="139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降低门槛</a:t>
            </a:r>
            <a:endParaRPr lang="en-US" sz="1100"/>
          </a:p>
          <a:p>
            <a:pPr indent="0" algn="ctr">
              <a:lnSpc>
                <a:spcPct val="108333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无需死记硬背复杂的编程语法，直接用日常自然语言进行思考和表达逻辑。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2540000" y="3175000"/>
            <a:ext cx="1651000" cy="2921000"/>
          </a:xfrm>
          <a:prstGeom prst="roundRect">
            <a:avLst>
              <a:gd name="adj" fmla="val 923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060700" y="3429000"/>
            <a:ext cx="609600" cy="609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2667000" y="4318000"/>
            <a:ext cx="139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提升效率</a:t>
            </a:r>
            <a:endParaRPr lang="en-US" sz="1100"/>
          </a:p>
          <a:p>
            <a:pPr indent="0" algn="ctr">
              <a:lnSpc>
                <a:spcPct val="108333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快速生成算法初稿、业务逻辑模块及产品原型，大幅缩短开发前期投入。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318000" y="3175000"/>
            <a:ext cx="1651000" cy="2921000"/>
          </a:xfrm>
          <a:prstGeom prst="roundRect">
            <a:avLst>
              <a:gd name="adj" fmla="val 9230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838700" y="3429000"/>
            <a:ext cx="609600" cy="609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445000" y="4318000"/>
            <a:ext cx="139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保持流畅</a:t>
            </a:r>
            <a:endParaRPr lang="en-US" sz="1100"/>
          </a:p>
          <a:p>
            <a:pPr indent="0" algn="ctr">
              <a:lnSpc>
                <a:spcPct val="108333"/>
              </a:lnSpc>
              <a:spcBef>
                <a:spcPts val="1000"/>
              </a:spcBef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避免因繁琐的语法细节打断思路，始终专注于解决问题的逻辑链条本身。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 t="32295" b="32295"/>
          <a:stretch>
            <a:fillRect/>
          </a:stretch>
        </p:blipFill>
        <p:spPr>
          <a:xfrm>
            <a:off x="6604000" y="1524000"/>
            <a:ext cx="4826000" cy="1016000"/>
          </a:xfrm>
          <a:prstGeom prst="roundRect">
            <a:avLst>
              <a:gd name="adj" fmla="val 10000"/>
            </a:avLst>
          </a:prstGeom>
          <a:noFill/>
          <a:ln w="25400" cap="flat" cmpd="sng">
            <a:solidFill>
              <a:srgbClr val="FFFFFF">
                <a:alpha val="9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604000" y="2921000"/>
            <a:ext cx="4826000" cy="3175000"/>
          </a:xfrm>
          <a:prstGeom prst="roundRect">
            <a:avLst>
              <a:gd name="adj" fmla="val 4800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794500" y="3111500"/>
            <a:ext cx="4445000" cy="952500"/>
          </a:xfrm>
          <a:prstGeom prst="roundRect">
            <a:avLst>
              <a:gd name="adj" fmla="val 10666"/>
            </a:avLst>
          </a:prstGeom>
          <a:solidFill>
            <a:srgbClr val="37415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921500" y="3238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F87171"/>
                </a:solidFill>
                <a:latin typeface="Noto Sans SC"/>
                <a:ea typeface="Noto Sans SC"/>
                <a:cs typeface="Noto Sans SC"/>
                <a:sym typeface="Noto Sans SC"/>
              </a:rPr>
              <a:t>🗣️ 需求描述：</a:t>
            </a:r>
            <a:r>
              <a:rPr lang="en-US" sz="1200" b="0" i="0" u="none" strike="noStrike">
                <a:solidFill>
                  <a:srgbClr val="D1D5DB"/>
                </a:solidFill>
                <a:latin typeface="Noto Sans SC"/>
                <a:ea typeface="Noto Sans SC"/>
                <a:cs typeface="Noto Sans SC"/>
                <a:sym typeface="Noto Sans SC"/>
              </a:rPr>
              <a:t>请编写一个Python函数，用于判断一个列表中是否存在重复元素，最终返回布尔值结果。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794500" y="4254500"/>
            <a:ext cx="4445000" cy="1651000"/>
          </a:xfrm>
          <a:prstGeom prst="roundRect">
            <a:avLst>
              <a:gd name="adj" fmla="val 6153"/>
            </a:avLst>
          </a:prstGeom>
          <a:solidFill>
            <a:srgbClr val="111827">
              <a:alpha val="100000"/>
            </a:srgbClr>
          </a:solidFill>
          <a:ln w="12700" cap="flat" cmpd="sng">
            <a:solidFill>
              <a:srgbClr val="37415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921500" y="4381500"/>
            <a:ext cx="4191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1" i="0" u="none" strike="noStrike">
                <a:solidFill>
                  <a:srgbClr val="60A5FA"/>
                </a:solidFill>
                <a:latin typeface="Roboto Mono"/>
                <a:ea typeface="Roboto Mono"/>
                <a:cs typeface="Roboto Mono"/>
                <a:sym typeface="Roboto Mono"/>
              </a:rPr>
              <a:t>💻 生成代码 (Python):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def has_duplicates(items):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"""判断列表中是否存在重复项"""</a:t>
            </a:r>
            <a: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A7F3D0"/>
                </a:solidFill>
                <a:latin typeface="Roboto Mono"/>
                <a:ea typeface="Roboto Mono"/>
                <a:cs typeface="Roboto Mono"/>
                <a:sym typeface="Roboto Mono"/>
              </a:rPr>
              <a:t>return len(items) != len(set(items))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自动生成处理逻辑与边界条件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558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9304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代码健壮性的关键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794000"/>
            <a:ext cx="2794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代码从“可运行”到“可部署”的最大差距往往在于</a:t>
            </a:r>
            <a:r>
              <a:rPr lang="en-US" sz="14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边界条件处理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6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人工编写代码时，我们经常因为思维惯性，容易忽略空值输入、类型异常、极值或业务逻辑中的边缘场景，导致上线后出现“低级”故障。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4445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99000" y="1955800"/>
            <a:ext cx="457200" cy="4572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334000" y="19304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 的赋能价值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99000" y="2794000"/>
            <a:ext cx="2794000" cy="304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大型语言模型（LLM）具有出色的逻辑推理与模式识别能力。通过在提示词中明确要求，我们可以引导 AI：</a:t>
            </a:r>
            <a:endParaRPr lang="en-US" sz="1100"/>
          </a:p>
          <a:p>
            <a:pPr indent="0" algn="l">
              <a:lnSpc>
                <a:spcPct val="133333"/>
              </a:lnSpc>
              <a:spcBef>
                <a:spcPts val="16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• 自动识别潜在的边界场景与异常输入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• 生成防御性代码，包含输入校验逻辑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• 为异常分支提供合理的返回值或处理机制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128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82000" y="19558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9017000" y="19304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实战：寻找最大奇数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82000" y="2667000"/>
            <a:ext cx="279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需求：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输入整数列表，返回其中最大的奇数；若列表为空或没有奇数，则返回 None。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382000" y="3683000"/>
            <a:ext cx="2794000" cy="2286000"/>
          </a:xfrm>
          <a:prstGeom prst="roundRect">
            <a:avLst>
              <a:gd name="adj" fmla="val 4444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509000" y="3810000"/>
            <a:ext cx="2540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def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max_odd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(numbers):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Roboto Mono"/>
                <a:ea typeface="Roboto Mono"/>
                <a:cs typeface="Roboto Mono"/>
                <a:sym typeface="Roboto Mono"/>
              </a:rPr>
              <a:t># 过滤出所有奇数</a:t>
            </a:r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odds = [n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for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n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in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numbers</a:t>
            </a: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if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n % 2 == 1]</a:t>
            </a:r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if not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odds:</a:t>
            </a:r>
            <a:r>
              <a:rPr lang="en-US" sz="1100" b="0" i="0" u="none" strike="noStrike">
                <a:solidFill>
                  <a:srgbClr val="94A3B8"/>
                </a:solidFill>
                <a:latin typeface="Roboto Mono"/>
                <a:ea typeface="Roboto Mono"/>
                <a:cs typeface="Roboto Mono"/>
                <a:sym typeface="Roboto Mono"/>
              </a:rPr>
              <a:t># 处理边界条件</a:t>
            </a:r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None</a:t>
            </a:r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F472B6"/>
                </a:solidFill>
                <a:latin typeface="Roboto Mono"/>
                <a:ea typeface="Roboto Mono"/>
                <a:cs typeface="Roboto Mono"/>
                <a:sym typeface="Roboto Mono"/>
              </a:rPr>
              <a:t>return</a:t>
            </a:r>
            <a:r>
              <a:rPr lang="en-US" sz="1100" b="0" i="0" u="none" strike="noStrike">
                <a:solidFill>
                  <a:srgbClr val="FBBF24"/>
                </a:solidFill>
                <a:latin typeface="Roboto Mono"/>
                <a:ea typeface="Roboto Mono"/>
                <a:cs typeface="Roboto Mono"/>
                <a:sym typeface="Roboto Mono"/>
              </a:rPr>
              <a:t>max</a:t>
            </a:r>
            <a:r>
              <a:rPr lang="en-US" sz="11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(odds)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016000"/>
            <a:ext cx="10160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7.3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AI辅助重构与优化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44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AI-ASSISTED REFACTORING &amp; OPTIMIZATION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588000"/>
            <a:ext cx="1016000" cy="76200"/>
          </a:xfrm>
          <a:prstGeom prst="roundRect">
            <a:avLst>
              <a:gd name="adj" fmla="val 5000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重命名与函数拆分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2032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批量重命名优化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2794000"/>
            <a:ext cx="2921000" cy="1397000"/>
          </a:xfrm>
          <a:prstGeom prst="roundRect">
            <a:avLst>
              <a:gd name="adj" fmla="val 7272"/>
            </a:avLst>
          </a:prstGeom>
          <a:solidFill>
            <a:srgbClr val="FEF2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1079500" y="29210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C2626"/>
                </a:solidFill>
                <a:latin typeface="Noto Sans SC"/>
                <a:ea typeface="Noto Sans SC"/>
                <a:cs typeface="Noto Sans SC"/>
                <a:sym typeface="Noto Sans SC"/>
              </a:rPr>
              <a:t>🔴 核心痛点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手动修改大量函数与变量名，不仅效率低下，还容易遗漏，导致命名风格不统一，增加维护成本。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952500" y="4445000"/>
            <a:ext cx="2921000" cy="1524000"/>
          </a:xfrm>
          <a:prstGeom prst="roundRect">
            <a:avLst>
              <a:gd name="adj" fmla="val 6666"/>
            </a:avLst>
          </a:prstGeom>
          <a:solidFill>
            <a:srgbClr val="ECFE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79500" y="4572000"/>
            <a:ext cx="2667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891B2"/>
                </a:solidFill>
                <a:latin typeface="Noto Sans SC"/>
                <a:ea typeface="Noto Sans SC"/>
                <a:cs typeface="Noto Sans SC"/>
                <a:sym typeface="Noto Sans SC"/>
              </a:rPr>
              <a:t>🟢 AI 解决方案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向 AI 模型提供重命名规则（如驼峰式、语义化）和上下文，模型可快速识别代码含义，实现批量、准确且风格统一的命名优化。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4445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445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699000" y="20320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207000" y="2032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函数解耦与拆分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35500" y="2794000"/>
            <a:ext cx="2921000" cy="1397000"/>
          </a:xfrm>
          <a:prstGeom prst="roundRect">
            <a:avLst>
              <a:gd name="adj" fmla="val 7272"/>
            </a:avLst>
          </a:prstGeom>
          <a:solidFill>
            <a:srgbClr val="FEF2F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4762500" y="29210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DC2626"/>
                </a:solidFill>
                <a:latin typeface="Noto Sans SC"/>
                <a:ea typeface="Noto Sans SC"/>
                <a:cs typeface="Noto Sans SC"/>
                <a:sym typeface="Noto Sans SC"/>
              </a:rPr>
              <a:t>🔴 核心痛点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“上帝函数”体过于臃肿，混杂了多种业务逻辑，违反“单一职责原则”，导致代码难以阅读、调试与扩展。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4635500" y="4445000"/>
            <a:ext cx="2921000" cy="1524000"/>
          </a:xfrm>
          <a:prstGeom prst="roundRect">
            <a:avLst>
              <a:gd name="adj" fmla="val 6666"/>
            </a:avLst>
          </a:prstGeom>
          <a:solidFill>
            <a:srgbClr val="ECFEFF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4762500" y="4572000"/>
            <a:ext cx="2667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891B2"/>
                </a:solidFill>
                <a:latin typeface="Noto Sans SC"/>
                <a:ea typeface="Noto Sans SC"/>
                <a:cs typeface="Noto Sans SC"/>
                <a:sym typeface="Noto Sans SC"/>
              </a:rPr>
              <a:t>🟢 AI 解决方案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通过提示词引导 AI 分析代码逻辑流，自动识别可独立封装的逻辑块，将其提取为独立的小函数，并在原函数中完成正确调用，降低代码复杂度。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8128000" y="1651000"/>
            <a:ext cx="3302000" cy="4572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2E8F0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128000" y="1651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382000" y="20320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8890000" y="2032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重构场景示例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318500" y="2794000"/>
            <a:ext cx="2921000" cy="952500"/>
          </a:xfrm>
          <a:prstGeom prst="roundRect">
            <a:avLst>
              <a:gd name="adj" fmla="val 10666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8445500" y="29210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📝 原始代码：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一个混杂了“打印用户信息”与“校验邮箱格式”的臃肿函数。</a:t>
            </a:r>
          </a:p>
        </p:txBody>
      </p:sp>
      <p:sp>
        <p:nvSpPr>
          <p:cNvPr id="25" name="AutoShape 25"/>
          <p:cNvSpPr/>
          <p:nvPr/>
        </p:nvSpPr>
        <p:spPr>
          <a:xfrm>
            <a:off x="8318500" y="3937000"/>
            <a:ext cx="2921000" cy="952500"/>
          </a:xfrm>
          <a:prstGeom prst="roundRect">
            <a:avLst>
              <a:gd name="adj" fmla="val 10666"/>
            </a:avLst>
          </a:prstGeom>
          <a:solidFill>
            <a:srgbClr val="EFF6FF">
              <a:alpha val="100000"/>
            </a:srgbClr>
          </a:solidFill>
          <a:ln w="12700" cap="flat" cmpd="sng">
            <a:solidFill>
              <a:srgbClr val="BFDB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8445500" y="40640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2563EB"/>
                </a:solidFill>
                <a:latin typeface="Noto Sans SC"/>
                <a:ea typeface="Noto Sans SC"/>
                <a:cs typeface="Noto Sans SC"/>
                <a:sym typeface="Noto Sans SC"/>
              </a:rPr>
              <a:t>💬 提示词指令：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“请将上述函数中打印用户信息与校验邮箱格式的部分，分别提取为两个独立的工具函数。”</a:t>
            </a:r>
          </a:p>
        </p:txBody>
      </p:sp>
      <p:sp>
        <p:nvSpPr>
          <p:cNvPr id="27" name="AutoShape 27"/>
          <p:cNvSpPr/>
          <p:nvPr/>
        </p:nvSpPr>
        <p:spPr>
          <a:xfrm>
            <a:off x="8318500" y="5080000"/>
            <a:ext cx="2921000" cy="952500"/>
          </a:xfrm>
          <a:prstGeom prst="roundRect">
            <a:avLst>
              <a:gd name="adj" fmla="val 10666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8" name="AutoShape 28"/>
          <p:cNvSpPr/>
          <p:nvPr/>
        </p:nvSpPr>
        <p:spPr>
          <a:xfrm>
            <a:off x="8445500" y="5207000"/>
            <a:ext cx="266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15803D"/>
                </a:solidFill>
                <a:latin typeface="Noto Sans SC"/>
                <a:ea typeface="Noto Sans SC"/>
                <a:cs typeface="Noto Sans SC"/>
                <a:sym typeface="Noto Sans SC"/>
              </a:rPr>
              <a:t>✅ 输出结果：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自动生成两个独立函数，逻辑清晰，且保留了原函数对它们的正确调用关系。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本章小结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981200" y="2159000"/>
            <a:ext cx="863600" cy="863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889000" y="33020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核心思想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318000"/>
            <a:ext cx="279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AI辅助开发正从单纯的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“代码生成”</a:t>
            </a:r>
            <a:r>
              <a:rPr lang="en-US" sz="16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迈向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8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“智能协作”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664200" y="2159000"/>
            <a:ext cx="863600" cy="863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572000" y="33020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关键技能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635500" y="4191000"/>
            <a:ext cx="2921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16666"/>
              </a:lnSpc>
              <a:spcBef>
                <a:spcPts val="600"/>
              </a:spcBef>
              <a:defRPr/>
            </a:pPr>
            <a:r>
              <a:rPr lang="en-US" sz="13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提示词工程：</a:t>
            </a: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掌握结构化、多轮、内嵌式提示词设计技巧。</a:t>
            </a:r>
            <a:endParaRPr lang="en-US" sz="1100"/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描述式生成：</a:t>
            </a: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精准描述需求，用自然语言驱动函数创建和边界处理。</a:t>
            </a:r>
          </a:p>
          <a:p>
            <a:pPr indent="0" algn="l">
              <a:lnSpc>
                <a:spcPct val="116666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●</a:t>
            </a:r>
            <a:r>
              <a:rPr lang="en-US" sz="13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AI辅助重构：</a:t>
            </a: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利用AI进行代码优化，快速提升代码质量与可维护性。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347200" y="2159000"/>
            <a:ext cx="863600" cy="863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255000" y="33020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未来趋势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382000" y="4318000"/>
            <a:ext cx="279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语义协同、结构调整与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5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演化增强将成为</a:t>
            </a:r>
            <a: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  <a:t/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AI编程的常态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课程导入：从“能用”到“会用”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587500"/>
          </a:xfrm>
          <a:prstGeom prst="roundRect">
            <a:avLst>
              <a:gd name="adj" fmla="val 96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841500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引子：工具进化的必然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随着AI辅助编程迈入深水区，我们对工具的要求已从“能用”升级为“会用”。高效使用Cursor，关键在于理解其背后的生成逻辑与工作流。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429000"/>
            <a:ext cx="5207000" cy="1587500"/>
          </a:xfrm>
          <a:prstGeom prst="roundRect">
            <a:avLst>
              <a:gd name="adj" fmla="val 96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16000" y="3683000"/>
            <a:ext cx="457200" cy="4572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651000" y="3619500"/>
            <a:ext cx="4064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11827"/>
                </a:solidFill>
                <a:latin typeface="Noto Sans SC"/>
                <a:ea typeface="Noto Sans SC"/>
                <a:cs typeface="Noto Sans SC"/>
                <a:sym typeface="Noto Sans SC"/>
              </a:rPr>
              <a:t>本章核心：角色的转变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本章将从实战出发，引导大家掌握AI驱动开发模式的核心要素与进阶能力，帮助你从被动的“指令调用者”，转变为主动的“智能协作者”。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5080000"/>
            <a:ext cx="5207000" cy="1397000"/>
          </a:xfrm>
          <a:prstGeom prst="roundRect">
            <a:avLst>
              <a:gd name="adj" fmla="val 10909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53975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651000" y="52705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课前思考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你认为使用AI编程目前遇到的最大挑战是什么？是指令描述不清，还是生成结果不可控？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/>
          <a:srcRect l="14884" r="14884"/>
          <a:stretch>
            <a:fillRect/>
          </a:stretch>
        </p:blipFill>
        <p:spPr>
          <a:xfrm>
            <a:off x="6223000" y="1905000"/>
            <a:ext cx="5207000" cy="2794000"/>
          </a:xfrm>
          <a:prstGeom prst="roundRect">
            <a:avLst>
              <a:gd name="adj" fmla="val 545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6223000" y="4953000"/>
            <a:ext cx="5207000" cy="1524000"/>
          </a:xfrm>
          <a:prstGeom prst="roundRect">
            <a:avLst>
              <a:gd name="adj" fmla="val 10000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CCFBF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477000" y="5207000"/>
            <a:ext cx="4699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F766E"/>
                </a:solidFill>
                <a:latin typeface="Noto Sans SC"/>
                <a:ea typeface="Noto Sans SC"/>
                <a:cs typeface="Noto Sans SC"/>
                <a:sym typeface="Noto Sans SC"/>
              </a:rPr>
              <a:t>“工欲善其事，必先利其器”</a:t>
            </a:r>
            <a:endParaRPr lang="en-US" sz="1100"/>
          </a:p>
          <a:p>
            <a:pPr indent="0" algn="ctr">
              <a:lnSpc>
                <a:spcPct val="116666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14B8A6"/>
                </a:solidFill>
                <a:latin typeface="Noto Sans SC"/>
                <a:ea typeface="Noto Sans SC"/>
                <a:cs typeface="Noto Sans SC"/>
                <a:sym typeface="Noto Sans SC"/>
              </a:rPr>
              <a:t>理解AI编辑器背后的逻辑，是释放其生产力的第一步。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159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27200" y="21844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知识目标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921000"/>
            <a:ext cx="2692400" cy="381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1016000" y="3302000"/>
            <a:ext cx="2794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理解提示词 (Prompt) 在AI编程中的核心作用。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掌握编写高质量提示词的四大核心原则。</a:t>
            </a:r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区分并应用单轮提示与多轮指令策略。</a:t>
            </a:r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了解Cursor内嵌提示词接口的调用范式。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49800" y="21590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410200" y="21844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技能目标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749800" y="2921000"/>
            <a:ext cx="2692400" cy="381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4699000" y="3302000"/>
            <a:ext cx="2794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能用自然语言准确描述功能，生成结构化的函数代码。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能引导AI自动生成包含边界条件处理的健壮代码。</a:t>
            </a:r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能利用AI辅助进行代码重构，如批量重命名和函数拆分。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128000" y="1778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432800" y="21590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93200" y="2184400"/>
            <a:ext cx="203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素养目标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432800" y="2921000"/>
            <a:ext cx="2692400" cy="381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382000" y="3302000"/>
            <a:ext cx="27940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建立系统化的提示词工程思维，掌握人机协作的沟通逻辑。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培养将AI作为“智能开发伙伴”的协同编程意识，提升整体开发效率。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本章内容大纲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270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0" i="0" u="none" strike="noStrike" spc="4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CONTENTS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159000"/>
            <a:ext cx="3302000" cy="4064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66800" y="24638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778000" y="2413000"/>
            <a:ext cx="190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302000"/>
            <a:ext cx="269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提示词工程基础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66800" y="4191000"/>
            <a:ext cx="26924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什么是提示词及其设计目标</a:t>
            </a:r>
            <a:endParaRPr lang="en-US" sz="1100"/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编写有效自然语言指令的原则</a:t>
            </a:r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单轮提示与多轮指令的使用策略</a:t>
            </a:r>
          </a:p>
          <a:p>
            <a:pPr indent="0" algn="l">
              <a:lnSpc>
                <a:spcPct val="133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Cursor内嵌提示词接口调用范式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445000" y="2159000"/>
            <a:ext cx="3302000" cy="4064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749800" y="24638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461000" y="2413000"/>
            <a:ext cx="190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749800" y="3302000"/>
            <a:ext cx="269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基于描述生成代码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749800" y="4191000"/>
            <a:ext cx="26924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5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用自然语言描述功能并创建函数结构</a:t>
            </a:r>
            <a:endParaRPr lang="en-US" sz="1100"/>
          </a:p>
          <a:p>
            <a:pPr indent="0" algn="l">
              <a:lnSpc>
                <a:spcPct val="150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自动生成核心处理逻辑与各类边界条件代码</a:t>
            </a:r>
          </a:p>
        </p:txBody>
      </p:sp>
      <p:sp>
        <p:nvSpPr>
          <p:cNvPr id="15" name="AutoShape 15"/>
          <p:cNvSpPr/>
          <p:nvPr/>
        </p:nvSpPr>
        <p:spPr>
          <a:xfrm>
            <a:off x="8128000" y="2159000"/>
            <a:ext cx="3302000" cy="4064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432800" y="24638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144000" y="2413000"/>
            <a:ext cx="190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432800" y="3302000"/>
            <a:ext cx="26924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AI辅助重构与优化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432800" y="4191000"/>
            <a:ext cx="26924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50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项目级重命名：函数与变量的批量智能处理</a:t>
            </a:r>
            <a:endParaRPr lang="en-US" sz="1100"/>
          </a:p>
          <a:p>
            <a:pPr indent="0" algn="l">
              <a:lnSpc>
                <a:spcPct val="150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• 复杂逻辑重构：拆分过长函数体与提取公共逻辑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1143000"/>
            <a:ext cx="1016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9600" b="1" i="0" u="none" strike="noStrike" dirty="0" smtClean="0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7.1</a:t>
            </a:r>
            <a:endParaRPr lang="en-US" sz="1100" dirty="0"/>
          </a:p>
        </p:txBody>
      </p:sp>
      <p:sp>
        <p:nvSpPr>
          <p:cNvPr id="3" name="AutoShape 3"/>
          <p:cNvSpPr/>
          <p:nvPr/>
        </p:nvSpPr>
        <p:spPr>
          <a:xfrm>
            <a:off x="1016000" y="3048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提示词工程基础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572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 spc="100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PROMPT ENGINEERING FUNDAMENTALS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715000"/>
            <a:ext cx="1270000" cy="76200"/>
          </a:xfrm>
          <a:prstGeom prst="roundRect">
            <a:avLst>
              <a:gd name="adj" fmla="val 0"/>
            </a:avLst>
          </a:prstGeom>
          <a:solidFill>
            <a:srgbClr val="22D3E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什么是提示词 (Prompt)？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1778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核心定义：人机交互的桥梁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413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提示词是连接人类意图与AI模型响应的关键纽带，它将具体的任务需求、操作语境与期望的输出格式，统一编码为模型可理解的自然语言指令。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1905000"/>
          </a:xfrm>
          <a:prstGeom prst="roundRect">
            <a:avLst>
              <a:gd name="adj" fmla="val 8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778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1778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在 Cursor 中的角色定位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413000"/>
            <a:ext cx="4699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提示词不只是简单的“做什么”，它更核心的作用是精确地定义“怎么做”以及“最终要做成什么样”的技术与风格指导。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810000"/>
            <a:ext cx="2667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0640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016000" y="48260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提供上下文语境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461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补充任务发生的背景、相关的前置条件，让模型准确理解问题边界。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3619500" y="3810000"/>
            <a:ext cx="2667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73500" y="40640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3873500" y="48260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控制输出边界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3873500" y="5461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清晰定义生成结果的格式规范、篇幅长短与内容范围，避免结果发散。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477000" y="3810000"/>
            <a:ext cx="2667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731000" y="4064000"/>
            <a:ext cx="457200" cy="4572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731000" y="48260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引导生成逻辑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6731000" y="5461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暗示或明确告知模型解决问题的步骤、推理路径，确保逻辑严密性。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9334500" y="3810000"/>
            <a:ext cx="2667000" cy="2413000"/>
          </a:xfrm>
          <a:prstGeom prst="roundRect">
            <a:avLst>
              <a:gd name="adj" fmla="val 63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588500" y="4064000"/>
            <a:ext cx="457200" cy="4572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9588500" y="4826000"/>
            <a:ext cx="215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保证开发可读性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588500" y="5461000"/>
            <a:ext cx="215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将提示词结构化，使其成为一份可维护、可阅读的开发文档，便于协作。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编写有效指令的四大原则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207000" cy="1714500"/>
          </a:xfrm>
          <a:prstGeom prst="roundRect">
            <a:avLst>
              <a:gd name="adj" fmla="val 888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8415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905000" y="17780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01. 清晰性 (Clarity)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避免语义歧义，使用精确的动词和名词，确保AI准确理解意图，拒绝模棱两可的表达。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223000" y="1524000"/>
            <a:ext cx="5207000" cy="1714500"/>
          </a:xfrm>
          <a:prstGeom prst="roundRect">
            <a:avLst>
              <a:gd name="adj" fmla="val 888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8415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66000" y="17780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02. 具体性 (Specificity)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明确任务的输入要求、期望的输出结果、处理规则以及任何特殊限制条件。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3492500"/>
            <a:ext cx="5207000" cy="1714500"/>
          </a:xfrm>
          <a:prstGeom prst="roundRect">
            <a:avLst>
              <a:gd name="adj" fmla="val 888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3810000"/>
            <a:ext cx="609600" cy="609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905000" y="37465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03. 结构性 (Structure)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约定输出的格式规范，如代码的函数名、返回值类型、文档的段落结构或表格的列名。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3492500"/>
            <a:ext cx="5207000" cy="1714500"/>
          </a:xfrm>
          <a:prstGeom prst="roundRect">
            <a:avLst>
              <a:gd name="adj" fmla="val 888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77000" y="3810000"/>
            <a:ext cx="609600" cy="609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366000" y="3746500"/>
            <a:ext cx="3683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04. 边界控制 (Boundary Control)</a:t>
            </a:r>
            <a:endParaRPr lang="en-US" sz="110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引导AI考虑极端或异常情况，如空输入、非法值、超大数据量等，以增强鲁棒性。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62000" y="5397500"/>
            <a:ext cx="10668000" cy="1206500"/>
          </a:xfrm>
          <a:prstGeom prst="roundRect">
            <a:avLst>
              <a:gd name="adj" fmla="val 12631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952500" y="5549900"/>
            <a:ext cx="5016500" cy="901700"/>
          </a:xfrm>
          <a:prstGeom prst="roundRect">
            <a:avLst>
              <a:gd name="adj" fmla="val 11267"/>
            </a:avLst>
          </a:prstGeom>
          <a:solidFill>
            <a:srgbClr val="F3F4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1079500" y="5651500"/>
            <a:ext cx="4762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❌ 模糊指令：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“帮我写个处理字符串的函数。”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23000" y="5549900"/>
            <a:ext cx="5016500" cy="901700"/>
          </a:xfrm>
          <a:prstGeom prst="roundRect">
            <a:avLst>
              <a:gd name="adj" fmla="val 11267"/>
            </a:avLst>
          </a:prstGeom>
          <a:solidFill>
            <a:srgbClr val="CFFAF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350000" y="5651500"/>
            <a:ext cx="4762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891B2"/>
                </a:solidFill>
                <a:latin typeface="Noto Sans SC"/>
                <a:ea typeface="Noto Sans SC"/>
                <a:cs typeface="Noto Sans SC"/>
                <a:sym typeface="Noto Sans SC"/>
              </a:rPr>
              <a:t>✅ 有效指令：</a:t>
            </a:r>
            <a:r>
              <a:rPr lang="en-US" sz="1300" b="0" i="0" u="none" strike="noStrike">
                <a:solidFill>
                  <a:srgbClr val="0F4C5C"/>
                </a:solidFill>
                <a:latin typeface="Noto Sans SC"/>
                <a:ea typeface="Noto Sans SC"/>
                <a:cs typeface="Noto Sans SC"/>
                <a:sym typeface="Noto Sans SC"/>
              </a:rPr>
              <a:t>“请生成一个Python函数，输入为字符串，返回其中所有大写字母组成的新字符串，保持原顺序。”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单轮提示 vs. 多轮指令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87500" y="1879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单轮提示 (Single-turn)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540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适用场景：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结构清晰、目标明确的一次性任务。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特点：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指令必须完整，不依赖历史上下文。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目标：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快速生成一个独立的功能单元。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2667000"/>
          </a:xfrm>
          <a:prstGeom prst="roundRect">
            <a:avLst>
              <a:gd name="adj" fmla="val 5714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477000" y="1905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048500" y="1879600"/>
            <a:ext cx="4064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多轮指令 (Multi-turn)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77000" y="2540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适用场景：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步骤复杂、依赖上下文或需要逐步完善的任务。</a:t>
            </a:r>
            <a:endParaRPr lang="en-US" sz="1100"/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特点：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指令可以是增量的、补充性的，依赖对话历史。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目标：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实现模块组合、逻辑拓展和协同编程。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4699000"/>
            <a:ext cx="10668000" cy="1778000"/>
          </a:xfrm>
          <a:prstGeom prst="roundRect">
            <a:avLst>
              <a:gd name="adj" fmla="val 8571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16000" y="49530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4953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示例：交互演进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016000" y="5588000"/>
            <a:ext cx="4699000" cy="762000"/>
          </a:xfrm>
          <a:prstGeom prst="roundRect">
            <a:avLst>
              <a:gd name="adj" fmla="val 13333"/>
            </a:avLst>
          </a:prstGeom>
          <a:solidFill>
            <a:srgbClr val="37415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1143000" y="5689600"/>
            <a:ext cx="4445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01. 第一轮：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“生成一个函数，判断一个整数是否为素数。”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223000" y="5588000"/>
            <a:ext cx="4699000" cy="762000"/>
          </a:xfrm>
          <a:prstGeom prst="roundRect">
            <a:avLst>
              <a:gd name="adj" fmla="val 13333"/>
            </a:avLst>
          </a:prstGeom>
          <a:solidFill>
            <a:srgbClr val="37415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350000" y="5689600"/>
            <a:ext cx="4445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02. 第二轮：</a:t>
            </a:r>
            <a:r>
              <a:rPr lang="en-US" sz="1300" b="0" i="0" u="none" strike="noStrike">
                <a:solidFill>
                  <a:srgbClr val="E5E7EB"/>
                </a:solidFill>
                <a:latin typeface="Noto Sans SC"/>
                <a:ea typeface="Noto Sans SC"/>
                <a:cs typeface="Noto Sans SC"/>
                <a:sym typeface="Noto Sans SC"/>
              </a:rPr>
              <a:t>“请基于上述函数，再写一个函数，返回小于n的所有素数。”</a:t>
            </a:r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Cursor内嵌提示词接口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16000" y="18796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854200"/>
            <a:ext cx="4191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核心概念</a:t>
            </a:r>
            <a:endParaRPr lang="en-US" sz="1100"/>
          </a:p>
          <a:p>
            <a:pPr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在代码中以注释或特定格式直接嵌入提示词，无需切换界面，即可让Cursor在代码内部自动分析并补全业务逻辑。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556000"/>
            <a:ext cx="1651000" cy="2413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308100" y="3810000"/>
            <a:ext cx="558800" cy="558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889000" y="4572000"/>
            <a:ext cx="139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打破边界</a:t>
            </a:r>
            <a:endParaRPr lang="en-US" sz="1100"/>
          </a:p>
          <a:p>
            <a:pPr indent="0" algn="ctr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AI能力与本地代码逻辑实现动态联动，无缝融合。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2540000" y="3556000"/>
            <a:ext cx="1651000" cy="2413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086100" y="3810000"/>
            <a:ext cx="558800" cy="558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2667000" y="4572000"/>
            <a:ext cx="139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上下文感知</a:t>
            </a:r>
            <a:endParaRPr lang="en-US" sz="1100"/>
          </a:p>
          <a:p>
            <a:pPr indent="0" algn="ctr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直接利用当前代码中的变量、函数名等信息进行推理。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4318000" y="3556000"/>
            <a:ext cx="1651000" cy="2413000"/>
          </a:xfrm>
          <a:prstGeom prst="roundRect">
            <a:avLst>
              <a:gd name="adj" fmla="val 6153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864100" y="3810000"/>
            <a:ext cx="558800" cy="558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4445000" y="4572000"/>
            <a:ext cx="139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局部智能</a:t>
            </a:r>
            <a:endParaRPr lang="en-US" sz="1100"/>
          </a:p>
          <a:p>
            <a:pPr indent="0" algn="ctr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/>
                <a:ea typeface="Noto Sans SC"/>
                <a:cs typeface="Noto Sans SC"/>
                <a:sym typeface="Noto Sans SC"/>
              </a:rPr>
              <a:t>精准定位特定函数或模块，实现局部的智能补全与优化。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2"/>
          <a:srcRect t="21493" b="21493"/>
          <a:stretch>
            <a:fillRect/>
          </a:stretch>
        </p:blipFill>
        <p:spPr>
          <a:xfrm>
            <a:off x="6350000" y="1651000"/>
            <a:ext cx="5080000" cy="2286000"/>
          </a:xfrm>
          <a:prstGeom prst="roundRect">
            <a:avLst>
              <a:gd name="adj" fmla="val 6666"/>
            </a:avLst>
          </a:prstGeom>
          <a:noFill/>
          <a:ln w="254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7" name="AutoShape 17"/>
          <p:cNvSpPr/>
          <p:nvPr/>
        </p:nvSpPr>
        <p:spPr>
          <a:xfrm>
            <a:off x="6350000" y="4191000"/>
            <a:ext cx="5080000" cy="2159000"/>
          </a:xfrm>
          <a:prstGeom prst="roundRect">
            <a:avLst>
              <a:gd name="adj" fmla="val 7058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540500" y="4381500"/>
            <a:ext cx="4699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22D3EE"/>
                </a:solidFill>
                <a:latin typeface="Noto Sans SC"/>
                <a:ea typeface="Noto Sans SC"/>
                <a:cs typeface="Noto Sans SC"/>
                <a:sym typeface="Noto Sans SC"/>
              </a:rPr>
              <a:t>📝 实战代码示例：自动检测异常值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94A3B8"/>
                </a:solidFill>
                <a:latin typeface="Consolas"/>
                <a:ea typeface="Consolas"/>
                <a:cs typeface="Consolas"/>
                <a:sym typeface="Consolas"/>
              </a:rPr>
              <a:t># 请补全以下函数：输入为销售额列表，返回高于平均值两倍的异常点列表</a:t>
            </a:r>
          </a:p>
          <a:p>
            <a:pPr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def detect_outliers(sales):</a:t>
            </a:r>
          </a:p>
          <a:p>
            <a:pPr marL="1905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avg = sum(sales) / len(sales)</a:t>
            </a:r>
          </a:p>
          <a:p>
            <a:pPr marL="190500" indent="0" algn="l">
              <a:lnSpc>
                <a:spcPct val="100000"/>
              </a:lnSpc>
            </a:pPr>
            <a:r>
              <a:rPr lang="en-US" sz="1100" b="0" i="0" u="none" strike="noStrike">
                <a:solidFill>
                  <a:srgbClr val="E2E8F0"/>
                </a:solidFill>
                <a:latin typeface="Consolas"/>
                <a:ea typeface="Consolas"/>
                <a:cs typeface="Consolas"/>
                <a:sym typeface="Consolas"/>
              </a:rPr>
              <a:t>return [s for s in sales if s &gt; 2 * avg]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Microsoft Office PowerPoint</Application>
  <PresentationFormat>宽屏</PresentationFormat>
  <Paragraphs>200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Noto Sans SC</vt:lpstr>
      <vt:lpstr>Roboto Mono</vt:lpstr>
      <vt:lpstr>Arial</vt:lpstr>
      <vt:lpstr>Consolas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2026-05-11T10:02:20Z</dcterms:modified>
</cp:coreProperties>
</file>