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core.xml" Type="http://schemas.openxmlformats.org/package/2006/relationships/metadata/core-properties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  <p:sldMasterId id="2147483660" r:id="rId8"/>
  </p:sldMasterIdLst>
  <p:notesMasterIdLst>
    <p:notesMasterId r:id="rId6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</p:sldIdLst>
  <p:sldSz cx="12192000" cy="6858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<Relationships xmlns="http://schemas.openxmlformats.org/package/2006/relationships"><Relationship Id="rId1" Target="theme/theme1.xml" Type="http://schemas.openxmlformats.org/officeDocument/2006/relationships/theme"/><Relationship Id="rId10" Target="slides/slide2.xml" Type="http://schemas.openxmlformats.org/officeDocument/2006/relationships/slide"/><Relationship Id="rId11" Target="slides/slide3.xml" Type="http://schemas.openxmlformats.org/officeDocument/2006/relationships/slide"/><Relationship Id="rId12" Target="slides/slide4.xml" Type="http://schemas.openxmlformats.org/officeDocument/2006/relationships/slide"/><Relationship Id="rId13" Target="slides/slide5.xml" Type="http://schemas.openxmlformats.org/officeDocument/2006/relationships/slide"/><Relationship Id="rId14" Target="slides/slide6.xml" Type="http://schemas.openxmlformats.org/officeDocument/2006/relationships/slide"/><Relationship Id="rId15" Target="slides/slide7.xml" Type="http://schemas.openxmlformats.org/officeDocument/2006/relationships/slide"/><Relationship Id="rId16" Target="slides/slide8.xml" Type="http://schemas.openxmlformats.org/officeDocument/2006/relationships/slide"/><Relationship Id="rId17" Target="slides/slide9.xml" Type="http://schemas.openxmlformats.org/officeDocument/2006/relationships/slide"/><Relationship Id="rId18" Target="slides/slide10.xml" Type="http://schemas.openxmlformats.org/officeDocument/2006/relationships/slide"/><Relationship Id="rId19" Target="slides/slide11.xml" Type="http://schemas.openxmlformats.org/officeDocument/2006/relationships/slide"/><Relationship Id="rId2" Target="viewProps.xml" Type="http://schemas.openxmlformats.org/officeDocument/2006/relationships/viewProps"/><Relationship Id="rId20" Target="slides/slide12.xml" Type="http://schemas.openxmlformats.org/officeDocument/2006/relationships/slide"/><Relationship Id="rId21" Target="slides/slide13.xml" Type="http://schemas.openxmlformats.org/officeDocument/2006/relationships/slide"/><Relationship Id="rId22" Target="slides/slide14.xml" Type="http://schemas.openxmlformats.org/officeDocument/2006/relationships/slide"/><Relationship Id="rId23" Target="slides/slide15.xml" Type="http://schemas.openxmlformats.org/officeDocument/2006/relationships/slide"/><Relationship Id="rId24" Target="notesSlides/notesSlide1.xml" Type="http://schemas.openxmlformats.org/officeDocument/2006/relationships/notesSlide"/><Relationship Id="rId25" Target="notesSlides/notesSlide2.xml" Type="http://schemas.openxmlformats.org/officeDocument/2006/relationships/notesSlide"/><Relationship Id="rId26" Target="notesSlides/notesSlide3.xml" Type="http://schemas.openxmlformats.org/officeDocument/2006/relationships/notesSlide"/><Relationship Id="rId27" Target="notesSlides/notesSlide4.xml" Type="http://schemas.openxmlformats.org/officeDocument/2006/relationships/notesSlide"/><Relationship Id="rId28" Target="notesSlides/notesSlide5.xml" Type="http://schemas.openxmlformats.org/officeDocument/2006/relationships/notesSlide"/><Relationship Id="rId29" Target="notesSlides/notesSlide6.xml" Type="http://schemas.openxmlformats.org/officeDocument/2006/relationships/notesSlide"/><Relationship Id="rId3" Target="presProps.xml" Type="http://schemas.openxmlformats.org/officeDocument/2006/relationships/presProps"/><Relationship Id="rId30" Target="notesSlides/notesSlide7.xml" Type="http://schemas.openxmlformats.org/officeDocument/2006/relationships/notesSlide"/><Relationship Id="rId31" Target="notesSlides/notesSlide8.xml" Type="http://schemas.openxmlformats.org/officeDocument/2006/relationships/notesSlide"/><Relationship Id="rId32" Target="notesSlides/notesSlide9.xml" Type="http://schemas.openxmlformats.org/officeDocument/2006/relationships/notesSlide"/><Relationship Id="rId33" Target="notesSlides/notesSlide10.xml" Type="http://schemas.openxmlformats.org/officeDocument/2006/relationships/notesSlide"/><Relationship Id="rId34" Target="notesSlides/notesSlide11.xml" Type="http://schemas.openxmlformats.org/officeDocument/2006/relationships/notesSlide"/><Relationship Id="rId35" Target="notesSlides/notesSlide12.xml" Type="http://schemas.openxmlformats.org/officeDocument/2006/relationships/notesSlide"/><Relationship Id="rId36" Target="notesSlides/notesSlide13.xml" Type="http://schemas.openxmlformats.org/officeDocument/2006/relationships/notesSlide"/><Relationship Id="rId37" Target="notesSlides/notesSlide14.xml" Type="http://schemas.openxmlformats.org/officeDocument/2006/relationships/notesSlide"/><Relationship Id="rId38" Target="notesSlides/notesSlide15.xml" Type="http://schemas.openxmlformats.org/officeDocument/2006/relationships/notesSlide"/><Relationship Id="rId4" Target="slideMasters/slideMaster1.xml" Type="http://schemas.openxmlformats.org/officeDocument/2006/relationships/slideMaster"/><Relationship Id="rId6" Target="notesMasters/notesMaster1.xml" Type="http://schemas.openxmlformats.org/officeDocument/2006/relationships/notesMaster"/><Relationship Id="rId7" Target="theme/theme2.xml" Type="http://schemas.openxmlformats.org/officeDocument/2006/relationships/theme"/><Relationship Id="rId8" Target="slideMasters/slideMaster2.xml" Type="http://schemas.openxmlformats.org/officeDocument/2006/relationships/slideMaster"/><Relationship Id="rId9" Target="slides/slide1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10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0.xml" Type="http://schemas.openxmlformats.org/officeDocument/2006/relationships/slide"/></Relationships>
</file>

<file path=ppt/notesSlides/_rels/notesSlide1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1.xml" Type="http://schemas.openxmlformats.org/officeDocument/2006/relationships/slide"/></Relationships>
</file>

<file path=ppt/notesSlides/_rels/notesSlide1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2.xml" Type="http://schemas.openxmlformats.org/officeDocument/2006/relationships/slide"/></Relationships>
</file>

<file path=ppt/notesSlides/_rels/notesSlide1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3.xml" Type="http://schemas.openxmlformats.org/officeDocument/2006/relationships/slide"/></Relationships>
</file>

<file path=ppt/notesSlides/_rels/notesSlide1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4.xml" Type="http://schemas.openxmlformats.org/officeDocument/2006/relationships/slide"/></Relationships>
</file>

<file path=ppt/notesSlides/_rels/notesSlide1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5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6.xml" Type="http://schemas.openxmlformats.org/officeDocument/2006/relationships/slide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大家好，欢迎来到第九章的学习。本章我们将通过一系列真实的项目案例，带领大家深入实践，检验并提升我们利用AI进行自动化开发的能力。我们将重点学习如何构建数据处理工具链和自动化脚本集。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第五个案例是构建周期性任务调度器。我们将使用`schedule`库来实现定时任务，让我们的脚本能够自动执行。这在数据同步、日志清理等场景中非常有用。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第六个案例是快速构建网络爬虫。我们将使用`requests`和`BeautifulSoup`库来爬取网页内容，并提取我们需要的信息。这在数据采集和信息聚合中非常有用。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第七个案例是高效处理大规模CSV数据。我们将学习如何使用pandas来处理大规模数据，包括数据清洗和聚合分析。这是数据科学和数据分析中的常见任务。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第八个案例是自动化系统运维任务。我们将学习如何使用Python脚本自动执行系统命令，如压缩日志文件、清理磁盘空间等。这可以大大提高运维效率。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本章我们通过8个实用案例，学习了如何利用AI辅助构建自动化脚本。从数据处理到任务自动化，我们掌握了一系列核心技能。希望大家通过练习，能够巩固所学知识，真正掌握自动化开发的能力。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本章的内容就到这里。非常感谢大家的聆听！现在是提问与交流时间，大家对今天的内容有什么疑问，或者有什么想法想要分享，都欢迎提出来。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本章的学习目标分为四个方面：掌握数据处理工具链、构建自动化脚本集、提升工程化思维和强化实战能力。通过本章的学习，大家将能够独立完成自动化项目的开发。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本章我们将分为两个部分。首先，我们会学习如何构建文件解析与数据抽取工具。接着，我们将学习如何构建定制任务自动化脚本集。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首先，我们来学习第一部分：文件解析与数据抽取工具。在实际项目中，我们的数据来源往往不是结构化的数据库，而是各种格式的文件，如何高效、准确地提取信息是数据驱动应用开发的第一步。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第一个案例是自动识别并读取多种格式文件。我们将编写一个函数，能够根据文件扩展名自动判断文件类型，并调用相应的库进行内容提取。这是数据预处理的重要一步。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第二个案例是从非结构化文本中提取关键字段。我们将使用正则表达式来匹配具有固定格式的文本，提取出我们需要的信息。这在解析合同、发票等文档时非常有用。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第三个案例是批量导入数据并进行字段标准化。当我们从多个来源导入数据时，常常会遇到列名不统一的问题。我们将学习如何使用字段映射来解决这个问题，确保数据的一致性。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第四个案例是构建确保数据安全与可追溯的存储机制。</a:t>
            </a:r>
          </a:p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在数据处理的最后一步，如何安全地落地数据非常关键。左侧展示了我们常见的痛点：如何处理存储过程中的异常？</a:t>
            </a:r>
          </a:p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中间部分列出了关键技术组合：我们用 pandas 处理数据写入，用 os 模块确保目录存在，用 try-except 保证程序健壮性，并引入 logging 模块来完整记录每一次操作，无论是成功还是失败，都有据可查。</a:t>
            </a:r>
          </a:p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最后，在右侧，我们展示了如何通过清晰的提示词，让 AI 快速生成包含了这些最佳实践的标准代码，大大降低了编写稳健数据处理脚本的门槛。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false" i="false" u="none" strike="noStrike"/>
            </a:lvl1pPr>
          </a:lstStyle>
          <a:p>
            <a:pPr algn="l" indent="0">
              <a:lnSpc>
                <a:spcPct val="100000"/>
              </a:lnSpc>
            </a:pPr>
            <a:r>
              <a:rPr lang="en-US" b="false" i="false" strike="noStrike" u="none" sz="1400">
                <a:solidFill>
                  <a:srgbClr val="000000"/>
                </a:solidFill>
              </a:rPr>
              <a:t>接下来，我们进入第二部分：定制任务自动化脚本集。在日常开发和运维中，充满了大量重复性、流程化的任务，我们将学习如何利用AI辅助，快速构建一系列自动化脚本。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2.xml.rels><?xml version="1.0" encoding="UTF-8" standalone="yes"?>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幻灯片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和竖排文字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idx="1" type="body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竖排标题与文本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idx="1" type="body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标题和内容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节标题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idx="1" type="body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两栏内容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idx="1" type="body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idx="2" type="body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较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idx="1" type="body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39" name="Shape 37"/>
          <p:cNvSpPr txBox="1"/>
          <p:nvPr>
            <p:ph idx="2" type="body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1" name="Shape 39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仅标题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空白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内容与标题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图片与标题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_rels/slideMaster2.xml.rels><?xml version="1.0" encoding="UTF-8" standalone="yes"?><Relationships xmlns="http://schemas.openxmlformats.org/package/2006/relationships"><Relationship Id="rId1" Target="../theme/theme3.xml" Type="http://schemas.openxmlformats.org/officeDocument/2006/relationships/theme"/><Relationship Id="rId2" Target="../slideLayouts/slideLayout12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Shape 4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Shape 5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默认主题">
    <p:bg>
      <p:bgPr>
        <a:solidFill>
          <a:srgbClr val="FFFFFF">
            <a:alpha val="10000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5748369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.jpeg" Type="http://schemas.openxmlformats.org/officeDocument/2006/relationships/image"/><Relationship Id="rId3" Target="../notesSlides/notesSlide1.xml" Type="http://schemas.openxmlformats.org/officeDocument/2006/relationships/notesSlide"/></Relationships>
</file>

<file path=ppt/slides/_rels/slide10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31.jpeg" Type="http://schemas.openxmlformats.org/officeDocument/2006/relationships/image"/><Relationship Id="rId4" Target="../media/image19.png" Type="http://schemas.openxmlformats.org/officeDocument/2006/relationships/image"/><Relationship Id="rId5" Target="../media/image20.svg" Type="http://schemas.openxmlformats.org/officeDocument/2006/relationships/image"/><Relationship Id="rId6" Target="../notesSlides/notesSlide10.xml" Type="http://schemas.openxmlformats.org/officeDocument/2006/relationships/notesSlide"/></Relationships>
</file>

<file path=ppt/slides/_rels/slide11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23.png" Type="http://schemas.openxmlformats.org/officeDocument/2006/relationships/image"/><Relationship Id="rId4" Target="../media/image24.svg" Type="http://schemas.openxmlformats.org/officeDocument/2006/relationships/image"/><Relationship Id="rId5" Target="../media/image5.png" Type="http://schemas.openxmlformats.org/officeDocument/2006/relationships/image"/><Relationship Id="rId6" Target="../media/image6.svg" Type="http://schemas.openxmlformats.org/officeDocument/2006/relationships/image"/><Relationship Id="rId7" Target="../media/image32.jpeg" Type="http://schemas.openxmlformats.org/officeDocument/2006/relationships/image"/><Relationship Id="rId8" Target="../notesSlides/notesSlide11.xml" Type="http://schemas.openxmlformats.org/officeDocument/2006/relationships/notesSlide"/></Relationships>
</file>

<file path=ppt/slides/_rels/slide12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16.png" Type="http://schemas.openxmlformats.org/officeDocument/2006/relationships/image"/><Relationship Id="rId4" Target="../media/image17.svg" Type="http://schemas.openxmlformats.org/officeDocument/2006/relationships/image"/><Relationship Id="rId5" Target="../media/image5.png" Type="http://schemas.openxmlformats.org/officeDocument/2006/relationships/image"/><Relationship Id="rId6" Target="../media/image6.svg" Type="http://schemas.openxmlformats.org/officeDocument/2006/relationships/image"/><Relationship Id="rId7" Target="../media/image25.png" Type="http://schemas.openxmlformats.org/officeDocument/2006/relationships/image"/><Relationship Id="rId8" Target="../media/image26.svg" Type="http://schemas.openxmlformats.org/officeDocument/2006/relationships/image"/><Relationship Id="rId9" Target="../notesSlides/notesSlide12.xml" Type="http://schemas.openxmlformats.org/officeDocument/2006/relationships/notesSlide"/></Relationships>
</file>

<file path=ppt/slides/_rels/slide13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16.png" Type="http://schemas.openxmlformats.org/officeDocument/2006/relationships/image"/><Relationship Id="rId4" Target="../media/image17.svg" Type="http://schemas.openxmlformats.org/officeDocument/2006/relationships/image"/><Relationship Id="rId5" Target="../media/image33.png" Type="http://schemas.openxmlformats.org/officeDocument/2006/relationships/image"/><Relationship Id="rId6" Target="../media/image34.svg" Type="http://schemas.openxmlformats.org/officeDocument/2006/relationships/image"/><Relationship Id="rId7" Target="../media/image35.jpeg" Type="http://schemas.openxmlformats.org/officeDocument/2006/relationships/image"/><Relationship Id="rId8" Target="../notesSlides/notesSlide13.xml" Type="http://schemas.openxmlformats.org/officeDocument/2006/relationships/notesSlide"/></Relationships>
</file>

<file path=ppt/slides/_rels/slide14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36.png" Type="http://schemas.openxmlformats.org/officeDocument/2006/relationships/image"/><Relationship Id="rId4" Target="../media/image37.svg" Type="http://schemas.openxmlformats.org/officeDocument/2006/relationships/image"/><Relationship Id="rId5" Target="../media/image38.png" Type="http://schemas.openxmlformats.org/officeDocument/2006/relationships/image"/><Relationship Id="rId6" Target="../media/image39.svg" Type="http://schemas.openxmlformats.org/officeDocument/2006/relationships/image"/><Relationship Id="rId7" Target="../notesSlides/notesSlide14.xml" Type="http://schemas.openxmlformats.org/officeDocument/2006/relationships/notesSlide"/></Relationships>
</file>

<file path=ppt/slides/_rels/slide15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40.jpeg" Type="http://schemas.openxmlformats.org/officeDocument/2006/relationships/image"/><Relationship Id="rId3" Target="../notesSlides/notesSlide15.xml" Type="http://schemas.openxmlformats.org/officeDocument/2006/relationships/notesSlide"/><Relationship Id="rId4" Target="../media/image4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10" Target="../media/image10.svg" Type="http://schemas.openxmlformats.org/officeDocument/2006/relationships/image"/><Relationship Id="rId11" Target="../notesSlides/notesSlide2.xml" Type="http://schemas.openxmlformats.org/officeDocument/2006/relationships/notesSlide"/><Relationship Id="rId2" Target="../media/image2.jpeg" Type="http://schemas.openxmlformats.org/officeDocument/2006/relationships/image"/><Relationship Id="rId3" Target="../media/image3.png" Type="http://schemas.openxmlformats.org/officeDocument/2006/relationships/image"/><Relationship Id="rId4" Target="../media/image4.svg" Type="http://schemas.openxmlformats.org/officeDocument/2006/relationships/image"/><Relationship Id="rId5" Target="../media/image5.png" Type="http://schemas.openxmlformats.org/officeDocument/2006/relationships/image"/><Relationship Id="rId6" Target="../media/image6.svg" Type="http://schemas.openxmlformats.org/officeDocument/2006/relationships/image"/><Relationship Id="rId7" Target="../media/image7.png" Type="http://schemas.openxmlformats.org/officeDocument/2006/relationships/image"/><Relationship Id="rId8" Target="../media/image8.svg" Type="http://schemas.openxmlformats.org/officeDocument/2006/relationships/image"/><Relationship Id="rId9" Target="../media/image9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11.png" Type="http://schemas.openxmlformats.org/officeDocument/2006/relationships/image"/><Relationship Id="rId4" Target="../media/image12.svg" Type="http://schemas.openxmlformats.org/officeDocument/2006/relationships/image"/><Relationship Id="rId5" Target="../media/image13.png" Type="http://schemas.openxmlformats.org/officeDocument/2006/relationships/image"/><Relationship Id="rId6" Target="../media/image14.svg" Type="http://schemas.openxmlformats.org/officeDocument/2006/relationships/image"/><Relationship Id="rId7" Target="../notesSlides/notesSlide3.xml" Type="http://schemas.openxmlformats.org/officeDocument/2006/relationships/notesSlide"/></Relationships>
</file>

<file path=ppt/slides/_rels/slide4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5.jpeg" Type="http://schemas.openxmlformats.org/officeDocument/2006/relationships/image"/><Relationship Id="rId3" Target="../notesSlides/notesSlide4.xml" Type="http://schemas.openxmlformats.org/officeDocument/2006/relationships/notesSlide"/></Relationships>
</file>

<file path=ppt/slides/_rels/slide5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16.png" Type="http://schemas.openxmlformats.org/officeDocument/2006/relationships/image"/><Relationship Id="rId4" Target="../media/image17.svg" Type="http://schemas.openxmlformats.org/officeDocument/2006/relationships/image"/><Relationship Id="rId5" Target="../media/image18.jpeg" Type="http://schemas.openxmlformats.org/officeDocument/2006/relationships/image"/><Relationship Id="rId6" Target="../media/image19.png" Type="http://schemas.openxmlformats.org/officeDocument/2006/relationships/image"/><Relationship Id="rId7" Target="../media/image20.svg" Type="http://schemas.openxmlformats.org/officeDocument/2006/relationships/image"/><Relationship Id="rId8" Target="../notesSlides/notesSlide5.xml" Type="http://schemas.openxmlformats.org/officeDocument/2006/relationships/notesSlide"/></Relationships>
</file>

<file path=ppt/slides/_rels/slide6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21.png" Type="http://schemas.openxmlformats.org/officeDocument/2006/relationships/image"/><Relationship Id="rId4" Target="../media/image22.svg" Type="http://schemas.openxmlformats.org/officeDocument/2006/relationships/image"/><Relationship Id="rId5" Target="../media/image23.png" Type="http://schemas.openxmlformats.org/officeDocument/2006/relationships/image"/><Relationship Id="rId6" Target="../media/image24.svg" Type="http://schemas.openxmlformats.org/officeDocument/2006/relationships/image"/><Relationship Id="rId7" Target="../media/image25.png" Type="http://schemas.openxmlformats.org/officeDocument/2006/relationships/image"/><Relationship Id="rId8" Target="../media/image26.svg" Type="http://schemas.openxmlformats.org/officeDocument/2006/relationships/image"/><Relationship Id="rId9" Target="../notesSlides/notesSlide6.xml" Type="http://schemas.openxmlformats.org/officeDocument/2006/relationships/notesSlide"/></Relationships>
</file>

<file path=ppt/slides/_rels/slide7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16.png" Type="http://schemas.openxmlformats.org/officeDocument/2006/relationships/image"/><Relationship Id="rId4" Target="../media/image17.svg" Type="http://schemas.openxmlformats.org/officeDocument/2006/relationships/image"/><Relationship Id="rId5" Target="../media/image5.png" Type="http://schemas.openxmlformats.org/officeDocument/2006/relationships/image"/><Relationship Id="rId6" Target="../media/image6.svg" Type="http://schemas.openxmlformats.org/officeDocument/2006/relationships/image"/><Relationship Id="rId7" Target="../media/image25.png" Type="http://schemas.openxmlformats.org/officeDocument/2006/relationships/image"/><Relationship Id="rId8" Target="../media/image26.svg" Type="http://schemas.openxmlformats.org/officeDocument/2006/relationships/image"/><Relationship Id="rId9" Target="../notesSlides/notesSlide7.xml" Type="http://schemas.openxmlformats.org/officeDocument/2006/relationships/notesSlide"/></Relationships>
</file>

<file path=ppt/slides/_rels/slide8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2.jpeg" Type="http://schemas.openxmlformats.org/officeDocument/2006/relationships/image"/><Relationship Id="rId3" Target="../media/image27.png" Type="http://schemas.openxmlformats.org/officeDocument/2006/relationships/image"/><Relationship Id="rId4" Target="../media/image28.svg" Type="http://schemas.openxmlformats.org/officeDocument/2006/relationships/image"/><Relationship Id="rId5" Target="../media/image9.png" Type="http://schemas.openxmlformats.org/officeDocument/2006/relationships/image"/><Relationship Id="rId6" Target="../media/image10.svg" Type="http://schemas.openxmlformats.org/officeDocument/2006/relationships/image"/><Relationship Id="rId7" Target="../media/image29.png" Type="http://schemas.openxmlformats.org/officeDocument/2006/relationships/image"/><Relationship Id="rId8" Target="../media/image30.svg" Type="http://schemas.openxmlformats.org/officeDocument/2006/relationships/image"/><Relationship Id="rId9" Target="../notesSlides/notesSlide8.xml" Type="http://schemas.openxmlformats.org/officeDocument/2006/relationships/notesSlide"/></Relationships>
</file>

<file path=ppt/slides/_rels/slide9.xml.rels><?xml version="1.0" encoding="UTF-8" standalone="yes"?><Relationships xmlns="http://schemas.openxmlformats.org/package/2006/relationships"><Relationship Id="rId1" Target="../slideLayouts/slideLayout12.xml" Type="http://schemas.openxmlformats.org/officeDocument/2006/relationships/slideLayout"/><Relationship Id="rId2" Target="../media/image15.jpeg" Type="http://schemas.openxmlformats.org/officeDocument/2006/relationships/image"/><Relationship Id="rId3" Target="../notesSlides/notesSlide9.xml" Type="http://schemas.openxmlformats.org/officeDocument/2006/relationships/notesSlid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1016000" y="762000"/>
            <a:ext cx="38100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72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09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1016000" y="2032000"/>
            <a:ext cx="10160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480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项目案例实战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3302000"/>
            <a:ext cx="762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6" id="6"/>
          <p:cNvSpPr/>
          <p:nvPr/>
        </p:nvSpPr>
        <p:spPr>
          <a:xfrm rot="0" flipH="false" flipV="false">
            <a:off x="1016000" y="3683000"/>
            <a:ext cx="10160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F3F4F6"/>
                </a:solidFill>
                <a:latin typeface="Noto Sans SC"/>
                <a:ea typeface="Noto Sans SC"/>
                <a:cs typeface="Noto Sans SC"/>
                <a:sym typeface="Noto Sans SC"/>
              </a:rPr>
              <a:t>AI辅助下的自动化开发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016000" y="4953000"/>
            <a:ext cx="10160000" cy="114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8333"/>
              </a:lnSpc>
              <a:defRPr/>
            </a:pPr>
            <a:r>
              <a:rPr lang="en-US" b="true" i="false" strike="noStrike" u="none" sz="18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CORE CONTENT / 核心内容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2200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数据处理工具链 • 自动化脚本集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案例5：构建周期性任务调度器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/>
          <a:srcRect l="0" r="0" t="0" b="0"/>
          <a:stretch>
            <a:fillRect/>
          </a:stretch>
        </p:blipFill>
        <p:spPr>
          <a:xfrm rot="0" flipH="false" flipV="false">
            <a:off x="1651000" y="2032000"/>
            <a:ext cx="1524000" cy="1524000"/>
          </a:xfrm>
          <a:prstGeom prst="roundRect">
            <a:avLst>
              <a:gd name="adj" fmla="val 10000"/>
            </a:avLst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6" id="6"/>
          <p:cNvSpPr/>
          <p:nvPr/>
        </p:nvSpPr>
        <p:spPr>
          <a:xfrm rot="0" flipH="false" flipV="false">
            <a:off x="1016000" y="3810000"/>
            <a:ext cx="2794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问题场景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016000" y="4572000"/>
            <a:ext cx="27940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t" rtlCol="false" anchorCtr="false" vert="horz" wrap="square" lIns="0" rIns="0" tIns="0" bIns="0"/>
          <a:lstStyle/>
          <a:p>
            <a:pPr algn="ctr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在日常开发中，我们经常需要让特定的业务逻辑（例如：每日的数据检查、每小时的系统报告生成、定时的日志清理）每隔一段时间自动触发并执行一次，而无需人工干预。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4445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699000" y="2032000"/>
            <a:ext cx="2794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核心技术要点</a:t>
            </a:r>
            <a:endParaRPr lang="en-US" sz="1100"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4699000" y="2921000"/>
            <a:ext cx="2794000" cy="292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t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spcBef>
                <a:spcPts val="800"/>
              </a:spcBef>
              <a:defRPr/>
            </a:pPr>
            <a:r>
              <a:rPr lang="en-US" b="tru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📦 引入专业库：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使用轻量易用的 Python 第三方库 `schedule`，避免手动处理复杂的时间计算。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  <a:spcBef>
                <a:spcPts val="1200"/>
              </a:spcBef>
            </a:pPr>
            <a:r>
              <a:rPr lang="en-US" b="tru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⏱️ 定义任务周期：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通过链式调用 `schedule.every().seconds/hours.do(task)` 快速定义任务及其执行频率。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25000"/>
              </a:lnSpc>
              <a:spcBef>
                <a:spcPts val="1200"/>
              </a:spcBef>
            </a:pPr>
            <a:r>
              <a:rPr lang="en-US" b="tru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🔄 启动调度循环：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配合 `while True` 循环和 `schedule.run_pending()` 方法，持续轮询并执行所有到期的任务。</a:t>
            </a:r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8128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0" flipH="false" flipV="false">
            <a:off x="9271000" y="2032000"/>
            <a:ext cx="1016000" cy="1016000"/>
          </a:xfrm>
          <a:prstGeom prst="rect">
            <a:avLst/>
          </a:prstGeom>
        </p:spPr>
      </p:pic>
      <p:sp>
        <p:nvSpPr>
          <p:cNvPr name="AutoShape 13" id="13"/>
          <p:cNvSpPr/>
          <p:nvPr/>
        </p:nvSpPr>
        <p:spPr>
          <a:xfrm rot="0" flipH="false" flipV="false">
            <a:off x="8382000" y="3302000"/>
            <a:ext cx="2794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AI 辅助实现</a:t>
            </a:r>
            <a:endParaRPr lang="en-US" sz="1100"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382000" y="4191000"/>
            <a:ext cx="27940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t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无需死记硬背库的 API，只需向 AI 描述需求：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“请写一段 Python 代码，使用 schedule 库实现每 10 秒打印一次当前时间，并在每天下午 6 点发送一个提醒邮件。”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案例6：快速构建网络爬虫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66800" y="2235200"/>
            <a:ext cx="609600" cy="6096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1803400" y="2286000"/>
            <a:ext cx="203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问题场景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1016000" y="3302000"/>
            <a:ext cx="2794000" cy="228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33333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在日常工作与数据分析中，我们常需要从网页上批量获取特定信息（例如：名言警句、书籍信息、作者列表等）。</a:t>
            </a:r>
            <a:r>
              <a:rPr lang="en-US" b="false" i="false" strike="noStrike" u="none" sz="14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33333"/>
              </a:lnSpc>
              <a:spcBef>
                <a:spcPts val="1200"/>
              </a:spcBef>
            </a:pPr>
            <a:r>
              <a:rPr lang="en-US" b="false" i="false" strike="noStrike" u="none" sz="14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手动复制粘贴不仅效率低下，而且极易出错。如何通过代码自动抓取并整理这些信息？</a:t>
            </a:r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445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4445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749800" y="2235200"/>
            <a:ext cx="609600" cy="6096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5486400" y="2286000"/>
            <a:ext cx="203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技术要点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4699000" y="3302000"/>
            <a:ext cx="2794000" cy="241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16666"/>
              </a:lnSpc>
              <a:defRPr/>
            </a:pP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● requests 库：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发送 HTTP 请求，获取网页完整源码。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800"/>
              </a:spcBef>
            </a:pP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● BeautifulSoup：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解析 HTML/XML 文档，将复杂数据转化为树形结构。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16666"/>
              </a:lnSpc>
              <a:spcBef>
                <a:spcPts val="800"/>
              </a:spcBef>
            </a:pPr>
            <a:r>
              <a:rPr lang="en-US" b="tru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soup.find_all():</a:t>
            </a: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查找页面中所有符合条件的标签。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16666"/>
              </a:lnSpc>
              <a:spcBef>
                <a:spcPts val="800"/>
              </a:spcBef>
            </a:pPr>
            <a:r>
              <a:rPr lang="en-US" b="tru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tag.get_text():</a:t>
            </a:r>
            <a:r>
              <a:rPr lang="en-US" b="false" i="fals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提取标签内的纯文本内容。</a:t>
            </a:r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128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128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7"/>
          <a:srcRect l="0" r="0" t="0" b="0"/>
          <a:stretch>
            <a:fillRect/>
          </a:stretch>
        </p:blipFill>
        <p:spPr>
          <a:xfrm rot="0" flipH="false" flipV="false">
            <a:off x="9067800" y="2159000"/>
            <a:ext cx="1422400" cy="14224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7" id="17"/>
          <p:cNvSpPr/>
          <p:nvPr/>
        </p:nvSpPr>
        <p:spPr>
          <a:xfrm rot="0" flipH="false" flipV="false">
            <a:off x="8382000" y="3683000"/>
            <a:ext cx="2794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AI 辅助实现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8382000" y="4572000"/>
            <a:ext cx="27940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无需从零编写，只需向 AI 清晰描述目标网页的结构与想要提取的字段，AI 即可快速生成可直接运行的爬虫脚本，大大降低开发门槛。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案例7：高效处理大规模CSV数据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2133600" y="2159000"/>
            <a:ext cx="558800" cy="5588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952500" y="2921000"/>
            <a:ext cx="2921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问题场景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1016000" y="3810000"/>
            <a:ext cx="2794000" cy="190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33333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面对一个包含</a:t>
            </a:r>
            <a:r>
              <a:rPr lang="en-US" b="true" i="false" strike="noStrike" u="none" sz="14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10万行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的原始CSV数据集，需要快速完成两项核心任务：</a:t>
            </a:r>
            <a:r>
              <a:rPr lang="en-US" b="false" i="false" strike="noStrike" u="none" sz="14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33333"/>
              </a:lnSpc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1. 数据清洗：填充缺失字段、精准剔除异常数值。</a:t>
            </a:r>
            <a:r>
              <a:rPr lang="en-US" b="false" i="false" strike="noStrike" u="none" sz="14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33333"/>
              </a:lnSpc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2. 聚合分析：按特定维度进行分组，并计算平均值。</a:t>
            </a:r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445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4445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5816600" y="2159000"/>
            <a:ext cx="558800" cy="5588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4635500" y="2921000"/>
            <a:ext cx="2921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核心技术要点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4699000" y="3810000"/>
            <a:ext cx="2794000" cy="215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16666"/>
              </a:lnSpc>
              <a:defRPr/>
            </a:pPr>
            <a:r>
              <a:rPr lang="en-US" b="fals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●</a:t>
            </a:r>
            <a:r>
              <a:rPr lang="en-US" b="tru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读取数据: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pandas.read_csv() 加载海量数据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</a:pPr>
            <a:r>
              <a:rPr lang="en-US" b="fals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●</a:t>
            </a:r>
            <a:r>
              <a:rPr lang="en-US" b="tru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清洗补全: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df.fillna() 智能填充缺失值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16666"/>
              </a:lnSpc>
            </a:pPr>
            <a:r>
              <a:rPr lang="en-US" b="fals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●</a:t>
            </a:r>
            <a:r>
              <a:rPr lang="en-US" b="tru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数据筛选: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布尔索引过滤有效范围的数据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16666"/>
              </a:lnSpc>
            </a:pPr>
            <a:r>
              <a:rPr lang="en-US" b="fals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●</a:t>
            </a:r>
            <a:r>
              <a:rPr lang="en-US" b="tru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分组聚合: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df.groupby().mean() 计算统计值</a:t>
            </a:r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128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128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9499600" y="2159000"/>
            <a:ext cx="558800" cy="558800"/>
          </a:xfrm>
          <a:prstGeom prst="rect">
            <a:avLst/>
          </a:prstGeom>
        </p:spPr>
      </p:pic>
      <p:sp>
        <p:nvSpPr>
          <p:cNvPr name="AutoShape 17" id="17"/>
          <p:cNvSpPr/>
          <p:nvPr/>
        </p:nvSpPr>
        <p:spPr>
          <a:xfrm rot="0" flipH="false" flipV="false">
            <a:off x="8318500" y="2921000"/>
            <a:ext cx="2921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AI 辅助实现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8382000" y="3810000"/>
            <a:ext cx="2794000" cy="190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33333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无需从零编写代码，利用自然语言向AI描述需求：</a:t>
            </a:r>
            <a:r>
              <a:rPr lang="en-US" b="false" i="false" strike="noStrike" u="none" sz="14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33333"/>
              </a:lnSpc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“请生成一段Python脚本，用pandas库读取CSV文件，完成缺失值填充和异常值剔除，最后按班级分组计算平均分。”</a:t>
            </a:r>
            <a:r>
              <a:rPr lang="en-US" b="false" i="false" strike="noStrike" u="none" sz="14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33333"/>
              </a:lnSpc>
            </a:pPr>
            <a:r>
              <a:rPr lang="en-US" b="true" i="false" strike="noStrike" u="none" sz="14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结果：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直接获得可运行的完整脚本，快速验证分析逻辑。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案例8：自动化系统运维任务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66800" y="2159000"/>
            <a:ext cx="508000" cy="5080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066800" y="2921000"/>
            <a:ext cx="26924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问题场景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066800" y="3810000"/>
            <a:ext cx="2692400" cy="190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33333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在日常的系统管理工作中，我们常需要周期性地执行一系列繁琐的命令行操作，例如：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自动压缩并归档历史日志文件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清理临时文件以释放磁盘空间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汇总操作结果并生成简单的统计报告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4445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749800" y="2159000"/>
            <a:ext cx="508000" cy="5080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4749800" y="2921000"/>
            <a:ext cx="26924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核心技术点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4749800" y="3810000"/>
            <a:ext cx="2692400" cy="203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os.listdir()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- 列出指定目录下的所有文件和子目录。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zipfile.ZipFile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- 创建、读取和写入 ZIP 格式的压缩文件。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25000"/>
              </a:lnSpc>
            </a:pP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os.remove()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- 删除文件，实现对临时文件的清理。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25000"/>
              </a:lnSpc>
            </a:pP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os.path.getsize()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- 获取文件大小，用于统计磁盘释放情况。</a:t>
            </a:r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8128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/>
          <a:srcRect l="0" r="0" t="0" b="0"/>
          <a:stretch>
            <a:fillRect/>
          </a:stretch>
        </p:blipFill>
        <p:spPr>
          <a:xfrm rot="0" flipH="false" flipV="false">
            <a:off x="9093200" y="2095500"/>
            <a:ext cx="1371600" cy="13716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4" id="14"/>
          <p:cNvSpPr/>
          <p:nvPr/>
        </p:nvSpPr>
        <p:spPr>
          <a:xfrm rot="0" flipH="false" flipV="false">
            <a:off x="8432800" y="3683000"/>
            <a:ext cx="26924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AI 辅助实现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432800" y="4572000"/>
            <a:ext cx="2692400" cy="139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ctr" indent="0">
              <a:lnSpc>
                <a:spcPct val="125000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只需向 AI 描述你的具体需求（如“压缩特定目录下超过30天的日志”），它即可快速生成完整的 Python 脚本，并包含异常处理逻辑，大幅降低开发门槛。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5715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本章小结与练习题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524000"/>
            <a:ext cx="5207000" cy="4826000"/>
          </a:xfrm>
          <a:prstGeom prst="roundRect">
            <a:avLst>
              <a:gd name="adj" fmla="val 3157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524000"/>
            <a:ext cx="5207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66800" y="1905000"/>
            <a:ext cx="355600" cy="3556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1574800" y="1879600"/>
            <a:ext cx="38100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本章小结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1016000" y="2667000"/>
            <a:ext cx="4699000" cy="342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spcBef>
                <a:spcPts val="800"/>
              </a:spcBef>
              <a:defRPr/>
            </a:pP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 通过</a:t>
            </a:r>
            <a:r>
              <a:rPr lang="en-US" b="true" i="false" strike="noStrike" u="none" sz="14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8个实用案例</a:t>
            </a: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，系统展示了如何利用AI辅助工具快速构建Python自动化脚本。</a:t>
            </a:r>
            <a:r>
              <a:rPr lang="en-US" b="false" i="false" strike="noStrike" u="none" sz="14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  <a:spcBef>
                <a:spcPts val="1200"/>
              </a:spcBef>
            </a:pP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数据处理：</a:t>
            </a: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学习了如何处理多种格式的文件，提取关键字段，并建立可靠的数据存储和日志机制。</a:t>
            </a:r>
            <a:r>
              <a:rPr lang="en-US" b="false" i="false" strike="noStrike" u="none" sz="14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25000"/>
              </a:lnSpc>
              <a:spcBef>
                <a:spcPts val="1200"/>
              </a:spcBef>
            </a:pP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任务自动化：</a:t>
            </a: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掌握了定时任务调度、网络爬虫、批量数据处理和系统命令执行等核心自动化技能。</a:t>
            </a:r>
            <a:r>
              <a:rPr lang="en-US" b="false" i="false" strike="noStrike" u="none" sz="14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25000"/>
              </a:lnSpc>
              <a:spcBef>
                <a:spcPts val="1200"/>
              </a:spcBef>
            </a:pP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核心思想：</a:t>
            </a:r>
            <a:r>
              <a:rPr lang="en-US" b="fals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关键在于将复杂的业务需求，通过清晰的结构化提示词，转化为AI能够理解并执行的代码逻辑。</a:t>
            </a:r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6223000" y="1524000"/>
            <a:ext cx="5207000" cy="4826000"/>
          </a:xfrm>
          <a:prstGeom prst="roundRect">
            <a:avLst>
              <a:gd name="adj" fmla="val 3157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6223000" y="1524000"/>
            <a:ext cx="5207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6527800" y="1905000"/>
            <a:ext cx="355600" cy="3556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7035800" y="1879600"/>
            <a:ext cx="3810000" cy="4064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练习题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6477000" y="2667000"/>
            <a:ext cx="4699000" cy="1651000"/>
          </a:xfrm>
          <a:prstGeom prst="roundRect">
            <a:avLst>
              <a:gd name="adj" fmla="val 6153"/>
            </a:avLst>
          </a:prstGeom>
          <a:solidFill>
            <a:srgbClr val="F0FDF4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6667500" y="2857500"/>
            <a:ext cx="4318000" cy="1270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16666"/>
              </a:lnSpc>
              <a:defRPr/>
            </a:pPr>
            <a:r>
              <a:rPr lang="en-US" b="true" i="false" strike="noStrike" u="none" sz="1500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1. 选择题：</a:t>
            </a:r>
            <a:r>
              <a:rPr lang="en-US" b="fals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检验对基础概念的理解。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600"/>
              </a:spcBef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在自动化任务中，使用哪种Python模块最适合进行定时任务调度？</a:t>
            </a: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( C )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08333"/>
              </a:lnSpc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A. os | B. time | C. schedule | D. subprocess</a:t>
            </a:r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6477000" y="4508500"/>
            <a:ext cx="4699000" cy="1651000"/>
          </a:xfrm>
          <a:prstGeom prst="roundRect">
            <a:avLst>
              <a:gd name="adj" fmla="val 6153"/>
            </a:avLst>
          </a:prstGeom>
          <a:solidFill>
            <a:srgbClr val="EFF6FF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6667500" y="4699000"/>
            <a:ext cx="4318000" cy="1270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16666"/>
              </a:lnSpc>
              <a:defRPr/>
            </a:pPr>
            <a:r>
              <a:rPr lang="en-US" b="true" i="false" strike="noStrike" u="none" sz="1500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2. 编程题：</a:t>
            </a:r>
            <a:r>
              <a:rPr lang="en-US" b="false" i="fals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动手实践，巩固所学。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800"/>
              </a:spcBef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编写脚本，实现将指定目录下所有TXT文件中的特定关键词提取并写入新文件。请结合本章学到的“批量处理”与“文件读写”知识完成。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1016000" y="1397000"/>
            <a:ext cx="10160000" cy="152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96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Q &amp; A</a:t>
            </a:r>
            <a:endParaRPr lang="en-US" sz="1100"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1016000" y="3048000"/>
            <a:ext cx="10160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48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提问与交流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1016000" y="4572000"/>
            <a:ext cx="10160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2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欢迎提出您的疑问，或分享您的见解与思考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5588000"/>
            <a:ext cx="1016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本章学习目标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651000"/>
            <a:ext cx="5207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2095500"/>
            <a:ext cx="889000" cy="889000"/>
          </a:xfrm>
          <a:prstGeom prst="ellipse">
            <a:avLst/>
          </a:prstGeom>
          <a:solidFill>
            <a:srgbClr val="10B981">
              <a:alpha val="1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206500" y="2286000"/>
            <a:ext cx="508000" cy="5080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2159000" y="1968500"/>
            <a:ext cx="3556000" cy="165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9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掌握数据处理工具链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1200"/>
              </a:spcBef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学会利用AI辅助快速构建从文件解析、数据抽取到存储的完整数据处理流程。</a:t>
            </a:r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6223000" y="1651000"/>
            <a:ext cx="5207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6477000" y="2095500"/>
            <a:ext cx="889000" cy="889000"/>
          </a:xfrm>
          <a:prstGeom prst="ellipse">
            <a:avLst/>
          </a:prstGeom>
          <a:solidFill>
            <a:srgbClr val="10B981">
              <a:alpha val="1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6667500" y="2286000"/>
            <a:ext cx="508000" cy="5080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7620000" y="1968500"/>
            <a:ext cx="3556000" cy="165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9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构建自动化脚本集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1200"/>
              </a:spcBef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掌握如何将重复性、流程性的任务封装为可调度、可维护的自动化脚本。</a:t>
            </a:r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762000" y="4191000"/>
            <a:ext cx="5207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1016000" y="4635500"/>
            <a:ext cx="889000" cy="889000"/>
          </a:xfrm>
          <a:prstGeom prst="ellipse">
            <a:avLst/>
          </a:prstGeom>
          <a:solidFill>
            <a:srgbClr val="10B981">
              <a:alpha val="1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1206500" y="4826000"/>
            <a:ext cx="508000" cy="508000"/>
          </a:xfrm>
          <a:prstGeom prst="rect">
            <a:avLst/>
          </a:prstGeom>
        </p:spPr>
      </p:pic>
      <p:sp>
        <p:nvSpPr>
          <p:cNvPr name="AutoShape 15" id="15"/>
          <p:cNvSpPr/>
          <p:nvPr/>
        </p:nvSpPr>
        <p:spPr>
          <a:xfrm rot="0" flipH="false" flipV="false">
            <a:off x="2159000" y="4508500"/>
            <a:ext cx="3556000" cy="165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9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提升工程化思维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1200"/>
              </a:spcBef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理解在真实场景中，如何通过结构化提示策略，将复杂项目分解为高度自动化的实现步骤。</a:t>
            </a:r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6223000" y="4191000"/>
            <a:ext cx="5207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7" id="17"/>
          <p:cNvSpPr/>
          <p:nvPr/>
        </p:nvSpPr>
        <p:spPr>
          <a:xfrm rot="0" flipH="false" flipV="false">
            <a:off x="6477000" y="4635500"/>
            <a:ext cx="889000" cy="889000"/>
          </a:xfrm>
          <a:prstGeom prst="ellipse">
            <a:avLst/>
          </a:prstGeom>
          <a:solidFill>
            <a:srgbClr val="10B981">
              <a:alpha val="1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8" id="18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0" flipH="false" flipV="false">
            <a:off x="6667500" y="4826000"/>
            <a:ext cx="508000" cy="508000"/>
          </a:xfrm>
          <a:prstGeom prst="rect">
            <a:avLst/>
          </a:prstGeom>
        </p:spPr>
      </p:pic>
      <p:sp>
        <p:nvSpPr>
          <p:cNvPr name="AutoShape 19" id="19"/>
          <p:cNvSpPr/>
          <p:nvPr/>
        </p:nvSpPr>
        <p:spPr>
          <a:xfrm rot="0" flipH="false" flipV="false">
            <a:off x="7620000" y="4508500"/>
            <a:ext cx="3556000" cy="165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00000"/>
              </a:lnSpc>
              <a:defRPr/>
            </a:pPr>
            <a:r>
              <a:rPr lang="en-US" b="true" i="false" strike="noStrike" u="none" sz="19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强化实战能力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1200"/>
              </a:spcBef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通过动手实践，全面掌握Python在项目开发中的落地能力，构建高质量的自动化工具链。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本章内容大纲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270000"/>
            <a:ext cx="10668000" cy="76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48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CONTENTS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2413000"/>
            <a:ext cx="5207000" cy="3683000"/>
          </a:xfrm>
          <a:prstGeom prst="roundRect">
            <a:avLst>
              <a:gd name="adj" fmla="val 5517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F3F4F6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143000" y="2794000"/>
            <a:ext cx="609600" cy="6096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2032000" y="2794000"/>
            <a:ext cx="3429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01. 文件解析与数据抽取工具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1143000" y="3937000"/>
            <a:ext cx="44450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33333"/>
              </a:lnSpc>
              <a:defRPr/>
            </a:pPr>
            <a:r>
              <a:rPr lang="en-US" b="false" i="false" strike="noStrike" u="none" sz="15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针对多种格式文件进行智能识别，通过预设模板进行精准匹配。支持文件的批量导入与结构化数据的自动存储，实现数据从非结构化向结构化的高效转化，大幅降低人工处理成本。</a:t>
            </a:r>
            <a:endParaRPr lang="en-US" sz="1100"/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6223000" y="2413000"/>
            <a:ext cx="5207000" cy="3683000"/>
          </a:xfrm>
          <a:prstGeom prst="roundRect">
            <a:avLst>
              <a:gd name="adj" fmla="val 5517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F3F4F6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6604000" y="2794000"/>
            <a:ext cx="609600" cy="60960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 flipH="false" flipV="false">
            <a:off x="7493000" y="2794000"/>
            <a:ext cx="3429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02. 定制任务自动化脚本集</a:t>
            </a:r>
            <a:endParaRPr lang="en-US" sz="1100"/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6604000" y="3937000"/>
            <a:ext cx="4445000" cy="177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33333"/>
              </a:lnSpc>
              <a:defRPr/>
            </a:pPr>
            <a:r>
              <a:rPr lang="en-US" b="false" i="false" strike="noStrike" u="none" sz="15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包含定时任务调度系统，可实现网络数据的自动化抓取、海量数据的批量清洗与处理，以及与底层操作系统命令的无缝交互。通过脚本化的方式，让重复性的繁琐工作一键完成。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1016000" y="1143000"/>
            <a:ext cx="10160000" cy="152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96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PART 01</a:t>
            </a:r>
            <a:endParaRPr lang="en-US" sz="1100"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1016000" y="3048000"/>
            <a:ext cx="10160000" cy="889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40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文件解析与数据抽取工具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1016000" y="4445000"/>
            <a:ext cx="10160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2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数据驱动应用开发的第一步：从非结构化文件中高效提取价值信息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5461000"/>
            <a:ext cx="1270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案例1：自动识别并读取多种格式文件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159000"/>
            <a:ext cx="558800" cy="5588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778000" y="2159000"/>
            <a:ext cx="2032000" cy="558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问题场景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016000" y="3175000"/>
            <a:ext cx="2794000" cy="241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在数据处理流程中，我们经常会遇到多种格式的输入文件（CSV、TXT、PDF）。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  <a:spcBef>
                <a:spcPts val="1200"/>
              </a:spcBef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需要构建一个通用的读取函数，实现：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16666"/>
              </a:lnSpc>
              <a:spcBef>
                <a:spcPts val="800"/>
              </a:spcBef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• 自动解析文件扩展名以判断类型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• 调用对应专业库进行内容提取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• 屏蔽底层差异，返回统一的字符串格式</a:t>
            </a:r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4445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/>
          <a:srcRect l="0" r="0" t="0" b="0"/>
          <a:stretch>
            <a:fillRect/>
          </a:stretch>
        </p:blipFill>
        <p:spPr>
          <a:xfrm rot="0" flipH="false" flipV="false">
            <a:off x="4699000" y="2159000"/>
            <a:ext cx="558800" cy="558800"/>
          </a:xfrm>
          <a:prstGeom prst="rect">
            <a:avLst/>
          </a:prstGeom>
          <a:noFill/>
          <a:ln w="25400" cmpd="sng" cap="flat">
            <a:noFill/>
            <a:prstDash val="solid"/>
            <a:round/>
          </a:ln>
        </p:spPr>
      </p:pic>
      <p:sp>
        <p:nvSpPr>
          <p:cNvPr name="AutoShape 10" id="10"/>
          <p:cNvSpPr/>
          <p:nvPr/>
        </p:nvSpPr>
        <p:spPr>
          <a:xfrm rot="0" flipH="false" flipV="false">
            <a:off x="5461000" y="2159000"/>
            <a:ext cx="2032000" cy="558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技术要点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4699000" y="3175000"/>
            <a:ext cx="2794000" cy="2540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16666"/>
              </a:lnSpc>
              <a:defRPr/>
            </a:pPr>
            <a:r>
              <a:rPr lang="en-US" b="fals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b="tru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文件类型判断：</a:t>
            </a:r>
            <a:r>
              <a:rPr lang="en-US" b="fals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使用</a:t>
            </a:r>
            <a:r>
              <a:rPr lang="en-US" b="false" i="false" strike="noStrike" u="none" sz="1200">
                <a:solidFill>
                  <a:srgbClr val="10B981"/>
                </a:solidFill>
                <a:latin typeface="Menlo"/>
                <a:ea typeface="Menlo"/>
                <a:cs typeface="Menlo"/>
                <a:sym typeface="Menlo"/>
              </a:rPr>
              <a:t>os.path.splitext()</a:t>
            </a:r>
            <a:r>
              <a:rPr lang="en-US" b="fals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获取扩展名进行匹配</a:t>
            </a:r>
            <a:r>
              <a:rPr lang="en-US" b="false" i="false" strike="noStrike" u="none" sz="12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800"/>
              </a:spcBef>
            </a:pPr>
            <a:r>
              <a:rPr lang="en-US" b="fals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b="tru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多源读取：</a:t>
            </a:r>
            <a:r>
              <a:rPr lang="en-US" b="fals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组合使用</a:t>
            </a:r>
            <a:r>
              <a:rPr lang="en-US" b="false" i="false" strike="noStrike" u="none" sz="1200">
                <a:solidFill>
                  <a:srgbClr val="10B981"/>
                </a:solidFill>
                <a:latin typeface="Menlo"/>
                <a:ea typeface="Menlo"/>
                <a:cs typeface="Menlo"/>
                <a:sym typeface="Menlo"/>
              </a:rPr>
              <a:t>pandas.read_csv()</a:t>
            </a:r>
            <a:r>
              <a:rPr lang="en-US" b="fals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、内置函数</a:t>
            </a:r>
            <a:r>
              <a:rPr lang="en-US" b="false" i="false" strike="noStrike" u="none" sz="1200">
                <a:solidFill>
                  <a:srgbClr val="10B981"/>
                </a:solidFill>
                <a:latin typeface="Menlo"/>
                <a:ea typeface="Menlo"/>
                <a:cs typeface="Menlo"/>
                <a:sym typeface="Menlo"/>
              </a:rPr>
              <a:t>open()</a:t>
            </a:r>
            <a:r>
              <a:rPr lang="en-US" b="fals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及</a:t>
            </a:r>
            <a:r>
              <a:rPr lang="en-US" b="false" i="false" strike="noStrike" u="none" sz="1200">
                <a:solidFill>
                  <a:srgbClr val="10B981"/>
                </a:solidFill>
                <a:latin typeface="Menlo"/>
                <a:ea typeface="Menlo"/>
                <a:cs typeface="Menlo"/>
                <a:sym typeface="Menlo"/>
              </a:rPr>
              <a:t>PyPDF2.PdfReader</a:t>
            </a:r>
            <a:r>
              <a:rPr lang="en-US" b="fals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实现全覆盖</a:t>
            </a:r>
            <a:r>
              <a:rPr lang="en-US" b="false" i="false" strike="noStrike" u="none" sz="12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16666"/>
              </a:lnSpc>
              <a:spcBef>
                <a:spcPts val="800"/>
              </a:spcBef>
            </a:pPr>
            <a:r>
              <a:rPr lang="en-US" b="fals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b="tru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健壮性保障：</a:t>
            </a:r>
            <a:r>
              <a:rPr lang="en-US" b="fals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引入</a:t>
            </a:r>
            <a:r>
              <a:rPr lang="en-US" b="false" i="false" strike="noStrike" u="none" sz="1200">
                <a:solidFill>
                  <a:srgbClr val="EF4444"/>
                </a:solidFill>
                <a:latin typeface="Menlo"/>
                <a:ea typeface="Menlo"/>
                <a:cs typeface="Menlo"/>
                <a:sym typeface="Menlo"/>
              </a:rPr>
              <a:t>try...except</a:t>
            </a:r>
            <a:r>
              <a:rPr lang="en-US" b="false" i="false" strike="noStrike" u="none" sz="1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异常处理机制，防止文件损坏或格式错误导致的程序崩溃。</a:t>
            </a:r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8128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mpd="sng" cap="flat">
            <a:noFill/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0" flipH="false" flipV="false">
            <a:off x="8382000" y="2159000"/>
            <a:ext cx="558800" cy="5588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9144000" y="2159000"/>
            <a:ext cx="2032000" cy="5588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AI 辅助实现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382000" y="3175000"/>
            <a:ext cx="2794000" cy="241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在编码阶段，AI 可以极大提升我们的开发效率。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  <a:spcBef>
                <a:spcPts val="1200"/>
              </a:spcBef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通过向 AI 提供清晰的需求提示词：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16666"/>
              </a:lnSpc>
              <a:spcBef>
                <a:spcPts val="800"/>
              </a:spcBef>
            </a:pP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“生成一个 Python 函数，命名为</a:t>
            </a:r>
            <a:r>
              <a:rPr lang="en-US" b="false" i="false" strike="noStrike" u="none" sz="1200">
                <a:solidFill>
                  <a:srgbClr val="6B7280"/>
                </a:solidFill>
                <a:latin typeface="Menlo"/>
                <a:ea typeface="Menlo"/>
                <a:cs typeface="Menlo"/>
                <a:sym typeface="Menlo"/>
              </a:rPr>
              <a:t>read_any_file()</a:t>
            </a:r>
            <a:r>
              <a:rPr lang="en-US" b="false" i="fals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，它接收文件路径作为参数，能处理 CSV、TXT、PDF 三种格式，并返回内容字符串，要求包含详细的异常处理和日志打印。”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案例2：从非结构化文本中提取关键字段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66800" y="2082800"/>
            <a:ext cx="508000" cy="5080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778000" y="2108200"/>
            <a:ext cx="203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问题场景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016000" y="3048000"/>
            <a:ext cx="2794000" cy="228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面对海量且具有固定格式模板的非结构化文本，例如：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false" i="tru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"姓名：张三，日期：2026-05-20，金额：1234.56元"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25000"/>
              </a:lnSpc>
              <a:spcBef>
                <a:spcPts val="1200"/>
              </a:spcBef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如何快速、精准地从文本中提取出关键的结构化信息，如姓名、日期和金额等字段，是数据处理中的常见挑战。</a:t>
            </a:r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4445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749800" y="2082800"/>
            <a:ext cx="508000" cy="5080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5461000" y="2108200"/>
            <a:ext cx="203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技术要点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4699000" y="3048000"/>
            <a:ext cx="2794000" cy="2540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33333"/>
              </a:lnSpc>
              <a:defRPr/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b="tru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模式匹配：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利用 Python 的</a:t>
            </a:r>
            <a:r>
              <a:rPr lang="en-US" b="fals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`re.search()`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方法结合正则表达式扫描文本。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33333"/>
              </a:lnSpc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b="tru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核心语法：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使用</a:t>
            </a:r>
            <a:r>
              <a:rPr lang="en-US" b="false" i="false" strike="noStrike" u="none" sz="1300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`\d`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(匹配数字)、</a:t>
            </a:r>
            <a:r>
              <a:rPr lang="en-US" b="false" i="false" strike="noStrike" u="none" sz="1300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`\S`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(匹配非空白字符) 和</a:t>
            </a:r>
            <a:r>
              <a:rPr lang="en-US" b="false" i="false" strike="noStrike" u="none" sz="1300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`+`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(匹配一次或多次) 构建规则。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33333"/>
              </a:lnSpc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b="tru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分组捕获：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通过括号</a:t>
            </a:r>
            <a:r>
              <a:rPr lang="en-US" b="false" i="false" strike="noStrike" u="none" sz="1300">
                <a:solidFill>
                  <a:srgbClr val="4B5563"/>
                </a:solidFill>
                <a:latin typeface="Roboto Mono"/>
                <a:ea typeface="Roboto Mono"/>
                <a:cs typeface="Roboto Mono"/>
                <a:sym typeface="Roboto Mono"/>
              </a:rPr>
              <a:t>`()`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将目标字段“包裹”，精准提取出我们关注的内容。</a:t>
            </a:r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8128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432800" y="2082800"/>
            <a:ext cx="508000" cy="5080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9144000" y="2108200"/>
            <a:ext cx="2032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AI 辅助实现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382000" y="3048000"/>
            <a:ext cx="2794000" cy="228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无需死记硬背复杂的正则语法，通过自然语言提示词，向 AI 描述文本的格式规律与提取目标，即可快速获得可直接运行的正则匹配代码片段。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  <a:spcBef>
                <a:spcPts val="1600"/>
              </a:spcBef>
            </a:pPr>
            <a:r>
              <a:rPr lang="en-US" b="false" i="true" strike="noStrike" u="none" sz="12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提示词示例：“请生成一个 Python 正则表达式，用于从包含‘姓名：XXX，日期：YYYY-MM-DD，金额：XXXX.XX元’的文本中，分别提取姓名、日期和金额字段。”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案例3：批量导入数据并进行字段标准化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762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222500"/>
            <a:ext cx="406400" cy="40640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 flipH="false" flipV="false">
            <a:off x="1549400" y="2184400"/>
            <a:ext cx="228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问题场景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1016000" y="3048000"/>
            <a:ext cx="2794000" cy="241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33333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在从多个业务系统或外部渠道导入CSV格式的数据时，一个常见的痛点是</a:t>
            </a:r>
            <a:r>
              <a:rPr lang="en-US" b="true" i="false" strike="noStrike" u="none" sz="1400">
                <a:solidFill>
                  <a:srgbClr val="EF4444"/>
                </a:solidFill>
                <a:latin typeface="Noto Sans SC"/>
                <a:ea typeface="Noto Sans SC"/>
                <a:cs typeface="Noto Sans SC"/>
                <a:sym typeface="Noto Sans SC"/>
              </a:rPr>
              <a:t>列名不统一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r>
              <a:rPr lang="en-US" b="false" i="false" strike="noStrike" u="none" sz="14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33333"/>
              </a:lnSpc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例如，同一个实体属性可能在不同来源中被分别命名为：“姓名”、“UserName”、“name”等。这会导致后续处理逻辑无法复用，严重影响数据清洗效率。</a:t>
            </a:r>
          </a:p>
        </p:txBody>
      </p:sp>
      <p:sp>
        <p:nvSpPr>
          <p:cNvPr name="AutoShape 9" id="9"/>
          <p:cNvSpPr/>
          <p:nvPr/>
        </p:nvSpPr>
        <p:spPr>
          <a:xfrm rot="0" flipH="false" flipV="false">
            <a:off x="4445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0" id="10"/>
          <p:cNvSpPr/>
          <p:nvPr/>
        </p:nvSpPr>
        <p:spPr>
          <a:xfrm rot="0" flipH="false" flipV="false">
            <a:off x="4445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99000" y="2222500"/>
            <a:ext cx="406400" cy="406400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 rot="0" flipH="false" flipV="false">
            <a:off x="5232400" y="2184400"/>
            <a:ext cx="228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技术实现方案</a:t>
            </a:r>
            <a:endParaRPr lang="en-US" sz="1100"/>
          </a:p>
        </p:txBody>
      </p:sp>
      <p:sp>
        <p:nvSpPr>
          <p:cNvPr name="AutoShape 13" id="13"/>
          <p:cNvSpPr/>
          <p:nvPr/>
        </p:nvSpPr>
        <p:spPr>
          <a:xfrm rot="0" flipH="false" flipV="false">
            <a:off x="4699000" y="3048000"/>
            <a:ext cx="2794000" cy="2667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16666"/>
              </a:lnSpc>
              <a:spcBef>
                <a:spcPts val="1000"/>
              </a:spcBef>
              <a:defRPr/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1. 数据读取：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使用</a:t>
            </a:r>
            <a:r>
              <a:rPr lang="en-US" b="false" i="false" strike="noStrike" u="none" sz="1300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pandas.read_csv()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读取不同来源的文件，构建DataFrame对象。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1000"/>
              </a:spcBef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2. 定义映射规则：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创建一个映射字典：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{"name": "姓名", "UserName": "姓名"}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16666"/>
              </a:lnSpc>
              <a:spcBef>
                <a:spcPts val="1000"/>
              </a:spcBef>
            </a:pPr>
            <a:r>
              <a:rPr lang="en-US" b="true" i="false" strike="noStrike" u="none" sz="14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3. 字段重命名：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调用</a:t>
            </a:r>
            <a:r>
              <a:rPr lang="en-US" b="false" i="false" strike="noStrike" u="none" sz="1300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df.rename(columns=映射字典)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完成标准化。</a:t>
            </a:r>
          </a:p>
        </p:txBody>
      </p:sp>
      <p:sp>
        <p:nvSpPr>
          <p:cNvPr name="AutoShape 14" id="14"/>
          <p:cNvSpPr/>
          <p:nvPr/>
        </p:nvSpPr>
        <p:spPr>
          <a:xfrm rot="0" flipH="false" flipV="false">
            <a:off x="8128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128000" y="1778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382000" y="2222500"/>
            <a:ext cx="406400" cy="406400"/>
          </a:xfrm>
          <a:prstGeom prst="rect">
            <a:avLst/>
          </a:prstGeom>
        </p:spPr>
      </p:pic>
      <p:sp>
        <p:nvSpPr>
          <p:cNvPr name="AutoShape 17" id="17"/>
          <p:cNvSpPr/>
          <p:nvPr/>
        </p:nvSpPr>
        <p:spPr>
          <a:xfrm rot="0" flipH="false" flipV="false">
            <a:off x="8915400" y="2184400"/>
            <a:ext cx="2286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AI 辅助生成</a:t>
            </a:r>
            <a:endParaRPr lang="en-US" sz="1100"/>
          </a:p>
        </p:txBody>
      </p:sp>
      <p:sp>
        <p:nvSpPr>
          <p:cNvPr name="AutoShape 18" id="18"/>
          <p:cNvSpPr/>
          <p:nvPr/>
        </p:nvSpPr>
        <p:spPr>
          <a:xfrm rot="0" flipH="false" flipV="false">
            <a:off x="8382000" y="3048000"/>
            <a:ext cx="2794000" cy="2413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33333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无需手动编写全部代码，向 AI 描述您的业务场景即可快速生成完整的解决方案：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  <a:spcBef>
                <a:spcPts val="1200"/>
              </a:spcBef>
            </a:pPr>
            <a:r>
              <a:rPr lang="en-US" b="false" i="true" strike="noStrike" u="none" sz="13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“请编写一段 Python 代码，实现读取多个 CSV 文件，并根据预设的字段映射关系对所有文件的列名进行标准化，最后合并为一个统一的 DataFrame。”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762000" y="508000"/>
            <a:ext cx="10668000" cy="635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32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案例4：确保数据安全与可追溯的存储机制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0" flipH="false" flipV="false">
            <a:off x="1016000" y="2159000"/>
            <a:ext cx="406400" cy="406400"/>
          </a:xfrm>
          <a:prstGeom prst="rect">
            <a:avLst/>
          </a:prstGeom>
        </p:spPr>
      </p:pic>
      <p:sp>
        <p:nvSpPr>
          <p:cNvPr name="AutoShape 6" id="6"/>
          <p:cNvSpPr/>
          <p:nvPr/>
        </p:nvSpPr>
        <p:spPr>
          <a:xfrm rot="0" flipH="false" flipV="false">
            <a:off x="1549400" y="2159000"/>
            <a:ext cx="2286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问题场景</a:t>
            </a:r>
            <a:endParaRPr lang="en-US" sz="1100"/>
          </a:p>
        </p:txBody>
      </p:sp>
      <p:sp>
        <p:nvSpPr>
          <p:cNvPr name="AutoShape 7" id="7"/>
          <p:cNvSpPr/>
          <p:nvPr/>
        </p:nvSpPr>
        <p:spPr>
          <a:xfrm rot="0" flipH="false" flipV="false">
            <a:off x="1016000" y="3048000"/>
            <a:ext cx="2794000" cy="2540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33333"/>
              </a:lnSpc>
              <a:defRPr/>
            </a:pP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在数据处理流程中，如何确保处理后的数据能够被</a:t>
            </a:r>
            <a:r>
              <a:rPr lang="en-US" b="tru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安全保存</a:t>
            </a:r>
            <a:r>
              <a:rPr lang="en-US" b="false" i="false" strike="noStrike" u="none" sz="14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？当出现意外情况（如磁盘空间不足、文件写入权限缺失）时，如何避免程序崩溃并保留关键信息，以便快速定位和解决问题？</a:t>
            </a:r>
            <a:endParaRPr lang="en-US" sz="1100"/>
          </a:p>
        </p:txBody>
      </p:sp>
      <p:sp>
        <p:nvSpPr>
          <p:cNvPr name="AutoShape 8" id="8"/>
          <p:cNvSpPr/>
          <p:nvPr/>
        </p:nvSpPr>
        <p:spPr>
          <a:xfrm rot="0" flipH="false" flipV="false">
            <a:off x="4445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0" flipH="false" flipV="false">
            <a:off x="4699000" y="2159000"/>
            <a:ext cx="406400" cy="406400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 rot="0" flipH="false" flipV="false">
            <a:off x="5232400" y="2159000"/>
            <a:ext cx="2286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技术要点</a:t>
            </a:r>
            <a:endParaRPr lang="en-US" sz="1100"/>
          </a:p>
        </p:txBody>
      </p:sp>
      <p:sp>
        <p:nvSpPr>
          <p:cNvPr name="AutoShape 11" id="11"/>
          <p:cNvSpPr/>
          <p:nvPr/>
        </p:nvSpPr>
        <p:spPr>
          <a:xfrm rot="0" flipH="false" flipV="false">
            <a:off x="4699000" y="2921000"/>
            <a:ext cx="2794000" cy="2921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● pandas.DataFrame.to_csv()：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将处理结果以标准格式持久化保存到文件系统。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25000"/>
              </a:lnSpc>
            </a:pP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● try...except 异常捕获：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构建容错机制，捕获保存过程中的IO错误。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25000"/>
              </a:lnSpc>
            </a:pP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● logging 日志模块：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记录错误时间、错误类型和堆栈信息，支持追溯。</a:t>
            </a:r>
            <a:r>
              <a:rPr lang="en-US" b="false" i="false" strike="noStrike" u="none" sz="13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</a:p>
          <a:p>
            <a:pPr algn="l" indent="0">
              <a:lnSpc>
                <a:spcPct val="125000"/>
              </a:lnSpc>
            </a:pPr>
            <a:r>
              <a:rPr lang="en-US" b="true" i="false" strike="noStrike" u="none" sz="13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● os.makedirs()：</a:t>
            </a:r>
            <a:r>
              <a:rPr lang="en-US" b="false" i="false" strike="noStrike" u="none" sz="130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自动创建不存在的目录，确保写入路径有效。</a:t>
            </a:r>
          </a:p>
        </p:txBody>
      </p:sp>
      <p:sp>
        <p:nvSpPr>
          <p:cNvPr name="AutoShape 12" id="12"/>
          <p:cNvSpPr/>
          <p:nvPr/>
        </p:nvSpPr>
        <p:spPr>
          <a:xfrm rot="0" flipH="false" flipV="false">
            <a:off x="8128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mpd="sng" cap="flat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dir="2700000" dist="190500" blurRad="444500" algn="tl" rotWithShape="false">
              <a:srgbClr val="000000">
                <a:alpha val="25000"/>
              </a:srgbClr>
            </a:outerShdw>
          </a:effectLst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0" flipH="false" flipV="false">
            <a:off x="8382000" y="2159000"/>
            <a:ext cx="406400" cy="406400"/>
          </a:xfrm>
          <a:prstGeom prst="rect">
            <a:avLst/>
          </a:prstGeom>
        </p:spPr>
      </p:pic>
      <p:sp>
        <p:nvSpPr>
          <p:cNvPr name="AutoShape 14" id="14"/>
          <p:cNvSpPr/>
          <p:nvPr/>
        </p:nvSpPr>
        <p:spPr>
          <a:xfrm rot="0" flipH="false" flipV="false">
            <a:off x="8915400" y="2159000"/>
            <a:ext cx="2286000" cy="4572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200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AI 辅助实现</a:t>
            </a:r>
            <a:endParaRPr lang="en-US" sz="1100"/>
          </a:p>
        </p:txBody>
      </p:sp>
      <p:sp>
        <p:nvSpPr>
          <p:cNvPr name="AutoShape 15" id="15"/>
          <p:cNvSpPr/>
          <p:nvPr/>
        </p:nvSpPr>
        <p:spPr>
          <a:xfrm rot="0" flipH="false" flipV="false">
            <a:off x="8382000" y="3048000"/>
            <a:ext cx="2794000" cy="2413000"/>
          </a:xfrm>
          <a:prstGeom prst="roundRect">
            <a:avLst>
              <a:gd name="adj" fmla="val 4210"/>
            </a:avLst>
          </a:prstGeom>
          <a:solidFill>
            <a:srgbClr val="ECFDF5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  <p:sp>
        <p:nvSpPr>
          <p:cNvPr name="AutoShape 16" id="16"/>
          <p:cNvSpPr/>
          <p:nvPr/>
        </p:nvSpPr>
        <p:spPr>
          <a:xfrm rot="0" flipH="false" flipV="false">
            <a:off x="8509000" y="3302000"/>
            <a:ext cx="2540000" cy="2032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33333"/>
              </a:lnSpc>
              <a:defRPr/>
            </a:pPr>
            <a:r>
              <a:rPr lang="en-US" b="false" i="false" strike="noStrike" u="none" sz="1400">
                <a:solidFill>
                  <a:srgbClr val="065F46"/>
                </a:solidFill>
                <a:latin typeface="Noto Sans SC"/>
                <a:ea typeface="Noto Sans SC"/>
                <a:cs typeface="Noto Sans SC"/>
                <a:sym typeface="Noto Sans SC"/>
              </a:rPr>
              <a:t>向AI提问：</a:t>
            </a:r>
            <a:r>
              <a:rPr lang="en-US" b="false" i="false" strike="noStrike" u="none" sz="1600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endParaRPr lang="en-US" sz="1100"/>
          </a:p>
          <a:p>
            <a:pPr algn="l" indent="0">
              <a:lnSpc>
                <a:spcPct val="116666"/>
              </a:lnSpc>
            </a:pPr>
            <a:r>
              <a:rPr lang="en-US" b="false" i="true" strike="noStrike" u="none" sz="13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“请编写一个 Python 函数，功能是将 DataFrame 保存为 CSV。要求包含自动创建输出目录功能，使用 try-except 捕获异常，并利用 logging 模块记录错误信息和保存成功日志。”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true">
          <a:blip r:embed="rId2">
            <a:lum/>
          </a:blip>
          <a:srcRect/>
          <a:stretch>
            <a:fillRect l="0" t="0" r="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 flipH="false" flipV="false">
            <a:off x="1016000" y="1016000"/>
            <a:ext cx="10160000" cy="1524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9600">
                <a:solidFill>
                  <a:srgbClr val="10B981"/>
                </a:solidFill>
                <a:latin typeface="Noto Sans SC"/>
                <a:ea typeface="Noto Sans SC"/>
                <a:cs typeface="Noto Sans SC"/>
                <a:sym typeface="Noto Sans SC"/>
              </a:rPr>
              <a:t>PART 02</a:t>
            </a:r>
            <a:endParaRPr lang="en-US" sz="1100"/>
          </a:p>
        </p:txBody>
      </p:sp>
      <p:sp>
        <p:nvSpPr>
          <p:cNvPr name="AutoShape 3" id="3"/>
          <p:cNvSpPr/>
          <p:nvPr/>
        </p:nvSpPr>
        <p:spPr>
          <a:xfrm rot="0" flipH="false" flipV="false">
            <a:off x="1016000" y="3048000"/>
            <a:ext cx="10160000" cy="1016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true" i="false" strike="noStrike" u="none" sz="400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定制任务自动化脚本集</a:t>
            </a:r>
            <a:endParaRPr lang="en-US" sz="1100"/>
          </a:p>
        </p:txBody>
      </p:sp>
      <p:sp>
        <p:nvSpPr>
          <p:cNvPr name="AutoShape 4" id="4"/>
          <p:cNvSpPr/>
          <p:nvPr/>
        </p:nvSpPr>
        <p:spPr>
          <a:xfrm rot="0" flipH="false" flipV="false">
            <a:off x="1016000" y="4445000"/>
            <a:ext cx="10160000" cy="508000"/>
          </a:xfrm>
          <a:prstGeom prst="rect">
            <a:avLst/>
          </a:prstGeom>
          <a:noFill/>
          <a:ln w="12700" cmpd="sng" cap="flat">
            <a:noFill/>
            <a:prstDash val="solid"/>
            <a:round/>
          </a:ln>
        </p:spPr>
        <p:txBody>
          <a:bodyPr anchor="ctr" rtlCol="false" anchorCtr="false" vert="horz" wrap="square" lIns="0" rIns="0" tIns="0" bIns="0"/>
          <a:lstStyle/>
          <a:p>
            <a:pPr algn="l" indent="0">
              <a:lnSpc>
                <a:spcPct val="125000"/>
              </a:lnSpc>
              <a:defRPr/>
            </a:pPr>
            <a:r>
              <a:rPr lang="en-US" b="false" i="false" strike="noStrike" u="none" sz="20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AI-ASSISTED CUSTOM AUTOMATION SCRIPTS COLLECTION</a:t>
            </a:r>
            <a:endParaRPr lang="en-US" sz="1100"/>
          </a:p>
        </p:txBody>
      </p:sp>
      <p:sp>
        <p:nvSpPr>
          <p:cNvPr name="AutoShape 5" id="5"/>
          <p:cNvSpPr/>
          <p:nvPr/>
        </p:nvSpPr>
        <p:spPr>
          <a:xfrm rot="0" flipH="false" flipV="false">
            <a:off x="1016000" y="5461000"/>
            <a:ext cx="1016000" cy="76200"/>
          </a:xfrm>
          <a:prstGeom prst="roundRect">
            <a:avLst>
              <a:gd name="adj" fmla="val 0"/>
            </a:avLst>
          </a:prstGeom>
          <a:solidFill>
            <a:srgbClr val="10B981">
              <a:alpha val="100000"/>
            </a:srgbClr>
          </a:solidFill>
          <a:ln w="25400" cmpd="sng" cap="flat">
            <a:noFill/>
            <a:prstDash val="solid"/>
            <a:round/>
          </a:ln>
        </p:spPr>
        <p:txBody>
          <a:bodyPr anchor="ctr" rtlCol="false" vert="horz" wrap="square" lIns="63500" rIns="63500" tIns="63500" bIns="63500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