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03" r:id="rId17"/>
    <p:sldId id="271" r:id="rId18"/>
    <p:sldId id="272" r:id="rId19"/>
    <p:sldId id="273" r:id="rId20"/>
    <p:sldId id="274" r:id="rId21"/>
    <p:sldId id="275" r:id="rId22"/>
    <p:sldId id="276" r:id="rId23"/>
    <p:sldId id="277" r:id="rId24"/>
    <p:sldId id="300" r:id="rId25"/>
    <p:sldId id="278" r:id="rId26"/>
    <p:sldId id="279" r:id="rId27"/>
    <p:sldId id="302" r:id="rId28"/>
    <p:sldId id="280" r:id="rId29"/>
    <p:sldId id="281" r:id="rId30"/>
    <p:sldId id="282" r:id="rId31"/>
    <p:sldId id="283" r:id="rId32"/>
    <p:sldId id="284" r:id="rId33"/>
    <p:sldId id="285" r:id="rId34"/>
    <p:sldId id="301"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90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a:solidFill>
                  <a:schemeClr val="bg1"/>
                </a:solidFill>
              </a:rPr>
              <a:t>PAN XIAONAN</a:t>
            </a:r>
            <a:endParaRPr lang="en-US" altLang="zh-CN"/>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baike.baidu.com/view/3226.ht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baike.baidu.com/view/19912.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baike.baidu.com/view/957165.ht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zh-CN" altLang="en-US" sz="3800" dirty="0"/>
              <a:t>第</a:t>
            </a:r>
            <a:r>
              <a:rPr lang="en-US" altLang="zh-CN" sz="3800" dirty="0"/>
              <a:t>1</a:t>
            </a:r>
            <a:r>
              <a:rPr lang="zh-CN" altLang="en-US" sz="3800" dirty="0" smtClean="0"/>
              <a:t>章</a:t>
            </a:r>
            <a:r>
              <a:rPr lang="zh-CN" altLang="en-US" sz="3800" dirty="0"/>
              <a:t>文献信息检索基础理论</a:t>
            </a:r>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1</a:t>
            </a:r>
            <a:r>
              <a:rPr lang="zh-CN" altLang="en-US" dirty="0"/>
              <a:t>．信息资源的特点</a:t>
            </a:r>
          </a:p>
          <a:p>
            <a:r>
              <a:rPr lang="en-US" dirty="0" smtClean="0"/>
              <a:t>1</a:t>
            </a:r>
            <a:r>
              <a:rPr lang="zh-CN" altLang="en-US" dirty="0"/>
              <a:t>）能够重复使用，其价值在使用中得到体现。</a:t>
            </a:r>
          </a:p>
          <a:p>
            <a:r>
              <a:rPr lang="en-US" dirty="0"/>
              <a:t>2</a:t>
            </a:r>
            <a:r>
              <a:rPr lang="zh-CN" altLang="en-US" dirty="0"/>
              <a:t>）信息资源的利用具有很强的目标导向，不同的信息在不同的用户中体现不同的价值。</a:t>
            </a:r>
          </a:p>
          <a:p>
            <a:r>
              <a:rPr lang="en-US" dirty="0" smtClean="0"/>
              <a:t>3</a:t>
            </a:r>
            <a:r>
              <a:rPr lang="zh-CN" altLang="en-US" dirty="0"/>
              <a:t>）具有整合性，人们对其检索和利用不受时、空间、语言、地域和行业的制约。</a:t>
            </a:r>
          </a:p>
          <a:p>
            <a:r>
              <a:rPr lang="en-US" dirty="0" smtClean="0"/>
              <a:t>4</a:t>
            </a:r>
            <a:r>
              <a:rPr lang="zh-CN" altLang="en-US" dirty="0" smtClean="0"/>
              <a:t>）是社会财富，任何</a:t>
            </a:r>
            <a:r>
              <a:rPr lang="zh-CN" altLang="en-US" dirty="0"/>
              <a:t>人无权全部或永久买下信息的使用权。</a:t>
            </a:r>
          </a:p>
          <a:p>
            <a:r>
              <a:rPr lang="en-US" dirty="0" smtClean="0"/>
              <a:t>5</a:t>
            </a:r>
            <a:r>
              <a:rPr lang="zh-CN" altLang="en-US" dirty="0"/>
              <a:t>）具有流动性，它是商品，可以被销售、贸易和交换。</a:t>
            </a:r>
            <a:r>
              <a:rPr lang="en-US" dirty="0"/>
              <a:t> </a:t>
            </a:r>
            <a:endParaRPr lang="zh-CN" altLang="en-US"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．信息资源发展的三个阶段</a:t>
            </a:r>
          </a:p>
          <a:p>
            <a:r>
              <a:rPr lang="en-US" dirty="0"/>
              <a:t>1</a:t>
            </a:r>
            <a:r>
              <a:rPr lang="zh-CN" altLang="en-US" dirty="0"/>
              <a:t>）传统管理阶段：</a:t>
            </a:r>
            <a:r>
              <a:rPr lang="en-US" dirty="0"/>
              <a:t>20</a:t>
            </a:r>
            <a:r>
              <a:rPr lang="zh-CN" altLang="en-US" dirty="0"/>
              <a:t>世纪</a:t>
            </a:r>
            <a:r>
              <a:rPr lang="en-US" dirty="0"/>
              <a:t>50</a:t>
            </a:r>
            <a:r>
              <a:rPr lang="zh-CN" altLang="en-US" dirty="0"/>
              <a:t>年代～</a:t>
            </a:r>
            <a:r>
              <a:rPr lang="en-US" dirty="0"/>
              <a:t>70</a:t>
            </a:r>
            <a:r>
              <a:rPr lang="zh-CN" altLang="en-US" dirty="0"/>
              <a:t>年代，以图书馆、情报所为代表的文字信息资源管理。</a:t>
            </a:r>
          </a:p>
          <a:p>
            <a:r>
              <a:rPr lang="en-US" dirty="0" smtClean="0"/>
              <a:t>2</a:t>
            </a:r>
            <a:r>
              <a:rPr lang="zh-CN" altLang="en-US" dirty="0"/>
              <a:t>）信息管理阶段：</a:t>
            </a:r>
            <a:r>
              <a:rPr lang="en-US" dirty="0"/>
              <a:t>20</a:t>
            </a:r>
            <a:r>
              <a:rPr lang="zh-CN" altLang="en-US" dirty="0"/>
              <a:t>世纪</a:t>
            </a:r>
            <a:r>
              <a:rPr lang="en-US" dirty="0"/>
              <a:t>70</a:t>
            </a:r>
            <a:r>
              <a:rPr lang="zh-CN" altLang="en-US" dirty="0"/>
              <a:t>年代末～</a:t>
            </a:r>
            <a:r>
              <a:rPr lang="en-US" dirty="0"/>
              <a:t>20</a:t>
            </a:r>
            <a:r>
              <a:rPr lang="zh-CN" altLang="en-US" dirty="0"/>
              <a:t>世纪末，以计算机应用和数据处理为典型代表。</a:t>
            </a:r>
          </a:p>
          <a:p>
            <a:r>
              <a:rPr lang="en-US" dirty="0"/>
              <a:t>3</a:t>
            </a:r>
            <a:r>
              <a:rPr lang="zh-CN" altLang="en-US" dirty="0"/>
              <a:t>）信息资源管理阶段：本世纪初～未来</a:t>
            </a:r>
            <a:r>
              <a:rPr lang="en-US" dirty="0"/>
              <a:t>20</a:t>
            </a:r>
            <a:r>
              <a:rPr lang="zh-CN" altLang="en-US" dirty="0"/>
              <a:t>年，以网络平台、海量数据库</a:t>
            </a:r>
            <a:r>
              <a:rPr lang="zh-CN" altLang="en-US" dirty="0" smtClean="0"/>
              <a:t>、为信息处理为技术代表</a:t>
            </a:r>
            <a:r>
              <a:rPr lang="zh-CN" altLang="en-US" dirty="0"/>
              <a:t>，信息交换</a:t>
            </a:r>
            <a:r>
              <a:rPr lang="zh-CN" altLang="en-US" dirty="0" smtClean="0"/>
              <a:t>、信息共享、信息</a:t>
            </a:r>
            <a:r>
              <a:rPr lang="zh-CN" altLang="en-US" dirty="0"/>
              <a:t>应用为内容，视信息资源为主要经济资源进行管理的信息资源管理。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3</a:t>
            </a:r>
            <a:r>
              <a:rPr lang="zh-CN" altLang="en-US" dirty="0"/>
              <a:t>．文献信息源</a:t>
            </a:r>
          </a:p>
          <a:p>
            <a:r>
              <a:rPr lang="zh-CN" altLang="en-US" dirty="0"/>
              <a:t>文献信息源是指用一定的记录手段将系统化的信息内容储存在纸张、胶片、磁带、磁盘和光盘等物质载体上而形成的一类信息源。文献是记录知识的一切载体。按照文献的物质载体形式，可以把文献划分为印刷型文献、缩微型文献、声像型文献和机读型文献</a:t>
            </a:r>
            <a:r>
              <a:rPr lang="zh-CN" altLang="en-US" dirty="0" smtClean="0"/>
              <a:t>。</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1</a:t>
            </a:r>
            <a:r>
              <a:rPr lang="zh-CN" altLang="en-US" dirty="0" smtClean="0"/>
              <a:t>．</a:t>
            </a:r>
            <a:r>
              <a:rPr lang="en-US" dirty="0" smtClean="0"/>
              <a:t>3  </a:t>
            </a:r>
            <a:r>
              <a:rPr lang="zh-CN" altLang="en-US" dirty="0" smtClean="0"/>
              <a:t>文献与文献信息</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a:t>．文献的概念</a:t>
            </a:r>
          </a:p>
          <a:p>
            <a:r>
              <a:rPr lang="zh-CN" altLang="en-US" dirty="0" smtClean="0"/>
              <a:t>根据</a:t>
            </a:r>
            <a:r>
              <a:rPr lang="zh-CN" altLang="en-US" dirty="0"/>
              <a:t>我国国家标准</a:t>
            </a:r>
            <a:r>
              <a:rPr lang="en-US" altLang="zh-CN" dirty="0"/>
              <a:t>《</a:t>
            </a:r>
            <a:r>
              <a:rPr lang="zh-CN" altLang="en-US" dirty="0"/>
              <a:t>文献著录总则</a:t>
            </a:r>
            <a:r>
              <a:rPr lang="en-US" altLang="zh-CN" dirty="0"/>
              <a:t>》</a:t>
            </a:r>
            <a:r>
              <a:rPr lang="zh-CN" altLang="en-US" dirty="0"/>
              <a:t>下的定义是：“记录有知识的一切载体（供记录信息符号的物质材料，称之为载体材料）”。这就是说，所谓文献，是指以文字、图像、符号、声频、视频等作为记录手段，将信息记录或描述在一定的物质载体上，并能起到存贮和传播信息情报和知识作用的一切载体</a:t>
            </a:r>
            <a:r>
              <a:rPr lang="zh-CN" altLang="en-US" dirty="0" smtClean="0"/>
              <a:t>。</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．文献信息</a:t>
            </a:r>
          </a:p>
          <a:p>
            <a:r>
              <a:rPr lang="zh-CN" altLang="en-US" dirty="0"/>
              <a:t>文献信息就是以文献形式记录人类知识的信息。文献信息资源是人类信息资源的主体。文献信息以其独特的结构特征和社会特征区别于其他信息形式。在结构特征方面，文献信息必须由载体、编码和内容构成。任何文献信息都必须至少依附于一种物质载体，文献信息是以物质形态出现的，它的载体可供人们存储、收藏或传递。文献信息的内涵是知识和情报，人们利用文献信息发展生产，获得经济效益。</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1</a:t>
            </a:r>
            <a:r>
              <a:rPr lang="zh-CN" altLang="en-US" dirty="0" smtClean="0"/>
              <a:t>．</a:t>
            </a:r>
            <a:r>
              <a:rPr lang="en-US" dirty="0" smtClean="0"/>
              <a:t>4  </a:t>
            </a:r>
            <a:r>
              <a:rPr lang="zh-CN" altLang="en-US" dirty="0" smtClean="0"/>
              <a:t>电子文献信息和网络信息资源</a:t>
            </a:r>
            <a:endParaRPr lang="zh-CN" altLang="en-US" dirty="0"/>
          </a:p>
        </p:txBody>
      </p:sp>
      <p:sp>
        <p:nvSpPr>
          <p:cNvPr id="3" name="内容占位符 2"/>
          <p:cNvSpPr>
            <a:spLocks noGrp="1"/>
          </p:cNvSpPr>
          <p:nvPr>
            <p:ph idx="1"/>
          </p:nvPr>
        </p:nvSpPr>
        <p:spPr/>
        <p:txBody>
          <a:bodyPr/>
          <a:lstStyle/>
          <a:p>
            <a:r>
              <a:rPr lang="zh-CN" altLang="en-US" dirty="0" smtClean="0"/>
              <a:t>当前</a:t>
            </a:r>
            <a:r>
              <a:rPr lang="zh-CN" altLang="en-US" dirty="0"/>
              <a:t>传统的书本型（印刷型）出版物仍将继续存在，然而数字化的电子出版物以其容量大、体积小、存储方便快捷的检索方式将逐渐成为主要的信息源。网络信息资源更是取之不尽、用之不竭的资源宝库。网络信息检索有免费数据库和收费数据库之分。前者通常在网上可以随意浏览到的信息分布零散、重复率高，需要用户再进行整理、加工，文献信息可利用率低，其中一些检索网站只提供部分题录文摘型文献信息；后者指专业的信息检索机构编辑制作的专业检索系统，具有较好的文献信息专业性和权威</a:t>
            </a:r>
            <a:r>
              <a:rPr lang="zh-CN" altLang="en-US" dirty="0" smtClean="0"/>
              <a:t>可信度。</a:t>
            </a:r>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http://www.oclc.org</a:t>
            </a:r>
            <a:r>
              <a:rPr lang="zh-CN" altLang="en-US" dirty="0" smtClean="0"/>
              <a:t>信息检索系统</a:t>
            </a:r>
            <a:endParaRPr lang="zh-CN" altLang="en-US" dirty="0"/>
          </a:p>
        </p:txBody>
      </p:sp>
      <p:pic>
        <p:nvPicPr>
          <p:cNvPr id="2050" name="Picture 2"/>
          <p:cNvPicPr>
            <a:picLocks noChangeAspect="1" noChangeArrowheads="1"/>
          </p:cNvPicPr>
          <p:nvPr/>
        </p:nvPicPr>
        <p:blipFill>
          <a:blip r:embed="rId2"/>
          <a:srcRect b="3197"/>
          <a:stretch>
            <a:fillRect/>
          </a:stretch>
        </p:blipFill>
        <p:spPr bwMode="auto">
          <a:xfrm>
            <a:off x="1142976" y="1643050"/>
            <a:ext cx="7167089" cy="435771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网络信息资源（</a:t>
            </a:r>
            <a:r>
              <a:rPr lang="en-US" dirty="0"/>
              <a:t>Network Information Resources</a:t>
            </a:r>
            <a:r>
              <a:rPr lang="zh-CN" altLang="en-US" dirty="0"/>
              <a:t>）是指将文字、图像、声音、动画等多种形式的信息数字化后存放在光磁等非印刷纸质的载体中，并通过计算机网络通信等方式进行传递的信息内容的集合。</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1</a:t>
            </a:r>
            <a:r>
              <a:rPr lang="zh-CN" altLang="en-US" dirty="0" smtClean="0"/>
              <a:t>．</a:t>
            </a:r>
            <a:r>
              <a:rPr lang="en-US" dirty="0" smtClean="0"/>
              <a:t>5  </a:t>
            </a:r>
            <a:r>
              <a:rPr lang="zh-CN" altLang="en-US" dirty="0" smtClean="0"/>
              <a:t>信息素养</a:t>
            </a:r>
            <a:endParaRPr lang="zh-CN" altLang="en-US" dirty="0"/>
          </a:p>
        </p:txBody>
      </p:sp>
      <p:sp>
        <p:nvSpPr>
          <p:cNvPr id="3" name="内容占位符 2"/>
          <p:cNvSpPr>
            <a:spLocks noGrp="1"/>
          </p:cNvSpPr>
          <p:nvPr>
            <p:ph idx="1"/>
          </p:nvPr>
        </p:nvSpPr>
        <p:spPr>
          <a:xfrm>
            <a:off x="468312" y="1484313"/>
            <a:ext cx="8532843" cy="4608512"/>
          </a:xfrm>
        </p:spPr>
        <p:txBody>
          <a:bodyPr/>
          <a:lstStyle/>
          <a:p>
            <a:pPr>
              <a:buNone/>
            </a:pPr>
            <a:r>
              <a:rPr lang="en-US" dirty="0" smtClean="0"/>
              <a:t>1</a:t>
            </a:r>
            <a:r>
              <a:rPr lang="zh-CN" altLang="en-US" dirty="0"/>
              <a:t>．信息素养的含义</a:t>
            </a:r>
          </a:p>
          <a:p>
            <a:r>
              <a:rPr lang="zh-CN" altLang="en-US" dirty="0"/>
              <a:t>信息素养（</a:t>
            </a:r>
            <a:r>
              <a:rPr lang="en-US" dirty="0"/>
              <a:t>Information Literacy</a:t>
            </a:r>
            <a:r>
              <a:rPr lang="zh-CN" altLang="en-US" dirty="0"/>
              <a:t>）一词最早是由美国信息产业协会</a:t>
            </a:r>
            <a:r>
              <a:rPr lang="zh-CN" altLang="en-US" dirty="0" smtClean="0"/>
              <a:t>主席</a:t>
            </a:r>
            <a:r>
              <a:rPr lang="zh-CN" altLang="en-US" dirty="0" smtClean="0"/>
              <a:t>保罗</a:t>
            </a:r>
            <a:r>
              <a:rPr lang="en-US" altLang="zh-CN" dirty="0" smtClean="0"/>
              <a:t>•</a:t>
            </a:r>
            <a:r>
              <a:rPr lang="zh-CN" altLang="en-US" dirty="0" smtClean="0"/>
              <a:t>车考斯基</a:t>
            </a:r>
            <a:r>
              <a:rPr lang="zh-CN" altLang="en-US" dirty="0" smtClean="0"/>
              <a:t>（</a:t>
            </a:r>
            <a:r>
              <a:rPr lang="en-US" dirty="0"/>
              <a:t>Paul </a:t>
            </a:r>
            <a:r>
              <a:rPr lang="en-US" dirty="0" err="1"/>
              <a:t>Zurkowski</a:t>
            </a:r>
            <a:r>
              <a:rPr lang="zh-CN" altLang="en-US" dirty="0"/>
              <a:t>）在</a:t>
            </a:r>
            <a:r>
              <a:rPr lang="en-US" dirty="0"/>
              <a:t>1974</a:t>
            </a:r>
            <a:r>
              <a:rPr lang="zh-CN" altLang="en-US" dirty="0"/>
              <a:t>年给美国政府的报告中提出来的。他认为：信息素养是人们在工作中运用信息、学习</a:t>
            </a:r>
            <a:r>
              <a:rPr lang="en-US" dirty="0" err="1">
                <a:hlinkClick r:id="rId2"/>
              </a:rPr>
              <a:t>信息技术</a:t>
            </a:r>
            <a:r>
              <a:rPr lang="zh-CN" altLang="en-US" dirty="0"/>
              <a:t>、利用信息解决问题的能力。信息素养是一个不断发展的概念。</a:t>
            </a:r>
            <a:r>
              <a:rPr lang="en-US" dirty="0"/>
              <a:t>1989</a:t>
            </a:r>
            <a:r>
              <a:rPr lang="zh-CN" altLang="en-US" dirty="0"/>
              <a:t>年，美国图书馆协会在一份报告中，将信息素养定义为：是一个具有较高信息素质的人，是一个有能力觉察信息需求的人，是一个知道如何学习的人。信息素养包括图书馆素质、计算机素质、媒体素质和技术素质等。总之，信息素养是人认识、创造和利用信息的品质和技能。</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．信息素养的内容</a:t>
            </a:r>
          </a:p>
          <a:p>
            <a:r>
              <a:rPr lang="en-US" dirty="0"/>
              <a:t>1</a:t>
            </a:r>
            <a:r>
              <a:rPr lang="zh-CN" altLang="en-US" dirty="0"/>
              <a:t>）热爱生活，有获取新信息的意愿，能够主动地从生活实践中不断地查找、探究新信息。</a:t>
            </a:r>
          </a:p>
          <a:p>
            <a:r>
              <a:rPr lang="en-US" dirty="0"/>
              <a:t>2</a:t>
            </a:r>
            <a:r>
              <a:rPr lang="zh-CN" altLang="en-US" dirty="0"/>
              <a:t>）具有基本的科学和文化常识，能够较为自如地对获得的信息进行辨别和分析，正确地加以评估。</a:t>
            </a:r>
          </a:p>
          <a:p>
            <a:r>
              <a:rPr lang="en-US" dirty="0"/>
              <a:t>3</a:t>
            </a:r>
            <a:r>
              <a:rPr lang="zh-CN" altLang="en-US" dirty="0"/>
              <a:t>）可灵活地支配信息，较好地掌握选择信息、拒绝信息的技能。</a:t>
            </a:r>
          </a:p>
          <a:p>
            <a:r>
              <a:rPr lang="en-US" dirty="0"/>
              <a:t>4</a:t>
            </a:r>
            <a:r>
              <a:rPr lang="zh-CN" altLang="en-US" dirty="0"/>
              <a:t>）有效地利用信息，表达个人的思想和观念， 并乐意与他人分享不同的见解或资讯。</a:t>
            </a:r>
          </a:p>
          <a:p>
            <a:r>
              <a:rPr lang="en-US" dirty="0"/>
              <a:t>5</a:t>
            </a:r>
            <a:r>
              <a:rPr lang="zh-CN" altLang="en-US" dirty="0"/>
              <a:t>）论面对何种情境，能够充满自信地运用各类信息解决问题，有较强的</a:t>
            </a:r>
            <a:r>
              <a:rPr lang="en-US" dirty="0" err="1">
                <a:hlinkClick r:id="rId2"/>
              </a:rPr>
              <a:t>创新意识</a:t>
            </a:r>
            <a:r>
              <a:rPr lang="zh-CN" altLang="en-US" dirty="0"/>
              <a:t>和进取精神。</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pPr marL="906463" lvl="1" indent="-457200">
              <a:buNone/>
            </a:pPr>
            <a:r>
              <a:rPr lang="en-US" dirty="0" smtClean="0"/>
              <a:t>1</a:t>
            </a:r>
            <a:r>
              <a:rPr lang="zh-CN" altLang="en-US" dirty="0"/>
              <a:t>．</a:t>
            </a:r>
            <a:r>
              <a:rPr lang="en-US" dirty="0"/>
              <a:t>1</a:t>
            </a:r>
            <a:r>
              <a:rPr lang="zh-CN" altLang="en-US" dirty="0"/>
              <a:t>信息与信息资源</a:t>
            </a:r>
          </a:p>
          <a:p>
            <a:pPr marL="906463" lvl="1" indent="-457200">
              <a:buNone/>
            </a:pPr>
            <a:r>
              <a:rPr lang="en-US" dirty="0"/>
              <a:t>1</a:t>
            </a:r>
            <a:r>
              <a:rPr lang="zh-CN" altLang="en-US" dirty="0"/>
              <a:t>．</a:t>
            </a:r>
            <a:r>
              <a:rPr lang="en-US" dirty="0"/>
              <a:t>2</a:t>
            </a:r>
            <a:r>
              <a:rPr lang="zh-CN" altLang="en-US" dirty="0"/>
              <a:t>信息检索的含义及类型</a:t>
            </a:r>
          </a:p>
          <a:p>
            <a:pPr marL="906463" lvl="1" indent="-457200">
              <a:buNone/>
            </a:pPr>
            <a:r>
              <a:rPr lang="en-US" dirty="0"/>
              <a:t>1</a:t>
            </a:r>
            <a:r>
              <a:rPr lang="zh-CN" altLang="en-US" dirty="0"/>
              <a:t>．</a:t>
            </a:r>
            <a:r>
              <a:rPr lang="en-US" dirty="0"/>
              <a:t>3</a:t>
            </a:r>
            <a:r>
              <a:rPr lang="zh-CN" altLang="en-US" dirty="0"/>
              <a:t>信息检索技术与策略</a:t>
            </a:r>
          </a:p>
          <a:p>
            <a:pPr marL="906463" lvl="1" indent="-457200">
              <a:buNone/>
            </a:pPr>
            <a:r>
              <a:rPr lang="en-US" dirty="0"/>
              <a:t>1</a:t>
            </a:r>
            <a:r>
              <a:rPr lang="zh-CN" altLang="en-US" dirty="0"/>
              <a:t>．</a:t>
            </a:r>
            <a:r>
              <a:rPr lang="en-US" dirty="0" smtClean="0"/>
              <a:t>4</a:t>
            </a:r>
            <a:r>
              <a:rPr lang="zh-CN" altLang="en-US" dirty="0" smtClean="0"/>
              <a:t>信息检索</a:t>
            </a:r>
            <a:r>
              <a:rPr lang="zh-CN" altLang="en-US" dirty="0"/>
              <a:t>语言</a:t>
            </a:r>
          </a:p>
          <a:p>
            <a:pPr>
              <a:buFontTx/>
              <a:buNone/>
            </a:pPr>
            <a:endParaRPr lang="zh-CN" alt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3</a:t>
            </a:r>
            <a:r>
              <a:rPr lang="zh-CN" altLang="en-US" dirty="0"/>
              <a:t>．信息素养的特征</a:t>
            </a:r>
          </a:p>
          <a:p>
            <a:r>
              <a:rPr lang="en-US" dirty="0"/>
              <a:t>1</a:t>
            </a:r>
            <a:r>
              <a:rPr lang="zh-CN" altLang="en-US" dirty="0"/>
              <a:t>、捕捉信息的</a:t>
            </a:r>
            <a:r>
              <a:rPr lang="zh-CN" altLang="en-US" dirty="0" smtClean="0"/>
              <a:t>敏锐性</a:t>
            </a:r>
            <a:endParaRPr lang="zh-CN" altLang="en-US" dirty="0"/>
          </a:p>
          <a:p>
            <a:r>
              <a:rPr lang="en-US" dirty="0"/>
              <a:t>2</a:t>
            </a:r>
            <a:r>
              <a:rPr lang="zh-CN" altLang="en-US" dirty="0"/>
              <a:t>、筛选信息的果断</a:t>
            </a:r>
            <a:r>
              <a:rPr lang="zh-CN" altLang="en-US" dirty="0" smtClean="0"/>
              <a:t>性</a:t>
            </a:r>
            <a:endParaRPr lang="zh-CN" altLang="en-US" dirty="0"/>
          </a:p>
          <a:p>
            <a:r>
              <a:rPr lang="en-US" dirty="0"/>
              <a:t>3</a:t>
            </a:r>
            <a:r>
              <a:rPr lang="zh-CN" altLang="en-US" dirty="0"/>
              <a:t>、评估信息的</a:t>
            </a:r>
            <a:r>
              <a:rPr lang="zh-CN" altLang="en-US" dirty="0" smtClean="0"/>
              <a:t>准确性</a:t>
            </a:r>
            <a:endParaRPr lang="zh-CN" altLang="en-US" dirty="0"/>
          </a:p>
          <a:p>
            <a:r>
              <a:rPr lang="en-US" dirty="0"/>
              <a:t>4</a:t>
            </a:r>
            <a:r>
              <a:rPr lang="zh-CN" altLang="en-US" dirty="0"/>
              <a:t>、交流信息的自如性</a:t>
            </a:r>
          </a:p>
          <a:p>
            <a:r>
              <a:rPr lang="en-US" dirty="0"/>
              <a:t>5</a:t>
            </a:r>
            <a:r>
              <a:rPr lang="zh-CN" altLang="en-US" dirty="0"/>
              <a:t>、应用信息的独创性</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4</a:t>
            </a:r>
            <a:r>
              <a:rPr lang="zh-CN" altLang="en-US" dirty="0"/>
              <a:t>．信息素养的标准</a:t>
            </a:r>
          </a:p>
          <a:p>
            <a:r>
              <a:rPr lang="en-US" dirty="0"/>
              <a:t>1998</a:t>
            </a:r>
            <a:r>
              <a:rPr lang="zh-CN" altLang="en-US" dirty="0"/>
              <a:t>年，</a:t>
            </a:r>
            <a:r>
              <a:rPr lang="en-US" dirty="0" err="1">
                <a:hlinkClick r:id="rId2"/>
              </a:rPr>
              <a:t>美国图书馆协会</a:t>
            </a:r>
            <a:r>
              <a:rPr lang="zh-CN" altLang="en-US" dirty="0"/>
              <a:t>和教育传播协会制定了学生学习的九大信息素养标准，概括了信息素养的具体内容。</a:t>
            </a:r>
          </a:p>
          <a:p>
            <a:r>
              <a:rPr lang="zh-CN" altLang="en-US" dirty="0"/>
              <a:t>标准一：具有信息素养的学生能够有效地和高效地获取信息。</a:t>
            </a:r>
          </a:p>
          <a:p>
            <a:r>
              <a:rPr lang="zh-CN" altLang="en-US" dirty="0"/>
              <a:t>标准二：具有信息素养的学生能够熟练地和批判地评价信息。</a:t>
            </a:r>
          </a:p>
          <a:p>
            <a:r>
              <a:rPr lang="zh-CN" altLang="en-US" dirty="0"/>
              <a:t>标准三：具有信息素养的学生能够有精确地、创造性地使用信息。</a:t>
            </a:r>
          </a:p>
          <a:p>
            <a:r>
              <a:rPr lang="zh-CN" altLang="en-US" dirty="0"/>
              <a:t>标准四：作为一个独立学习者的学生具有信息素养，并能探求与个人兴趣有关的信息。</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标准五：作为一个独立学习者的学生具有信息素养，并能欣赏作品和其他对信息进行创造性表达的内容。</a:t>
            </a:r>
          </a:p>
          <a:p>
            <a:r>
              <a:rPr lang="zh-CN" altLang="en-US" dirty="0"/>
              <a:t>标准六：作为一个独立学习者的学生具有信息素养，并能力争在信息查询和知识创新中做得最好。</a:t>
            </a:r>
          </a:p>
          <a:p>
            <a:r>
              <a:rPr lang="zh-CN" altLang="en-US" dirty="0"/>
              <a:t>标准七：对学习社区和社会有积极贡献的学生具有信息素养，并能认识信息对民主化社会的重要性。</a:t>
            </a:r>
          </a:p>
          <a:p>
            <a:r>
              <a:rPr lang="zh-CN" altLang="en-US" dirty="0"/>
              <a:t>标准八：对学习社区和社会有积极贡献的学生具有信息素养，并能实行与信息和信息技术相关的符合伦理道德的行为。</a:t>
            </a:r>
          </a:p>
          <a:p>
            <a:r>
              <a:rPr lang="zh-CN" altLang="en-US" dirty="0"/>
              <a:t>标准九：对学习社区和社会有积极贡献的学生具有信息素养，并能积极参与小组的活动探求和创建信息。</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5</a:t>
            </a:r>
            <a:r>
              <a:rPr lang="zh-CN" altLang="en-US" dirty="0"/>
              <a:t>．信息素养的培养</a:t>
            </a:r>
          </a:p>
          <a:p>
            <a:r>
              <a:rPr lang="zh-CN" altLang="en-US" dirty="0"/>
              <a:t>信息技术教育包括两个</a:t>
            </a:r>
            <a:r>
              <a:rPr lang="zh-CN" altLang="en-US" dirty="0" smtClean="0"/>
              <a:t>层面：</a:t>
            </a:r>
            <a:endParaRPr lang="en-US" altLang="zh-CN" dirty="0" smtClean="0"/>
          </a:p>
          <a:p>
            <a:r>
              <a:rPr lang="zh-CN" altLang="en-US" dirty="0" smtClean="0"/>
              <a:t>一</a:t>
            </a:r>
            <a:r>
              <a:rPr lang="zh-CN" altLang="en-US" dirty="0"/>
              <a:t>是信息技术教育</a:t>
            </a:r>
            <a:r>
              <a:rPr lang="zh-CN" altLang="en-US" dirty="0" smtClean="0"/>
              <a:t>课程</a:t>
            </a:r>
            <a:endParaRPr lang="en-US" altLang="zh-CN" dirty="0" smtClean="0"/>
          </a:p>
          <a:p>
            <a:r>
              <a:rPr lang="zh-CN" altLang="en-US" dirty="0" smtClean="0"/>
              <a:t>二</a:t>
            </a:r>
            <a:r>
              <a:rPr lang="zh-CN" altLang="en-US" dirty="0"/>
              <a:t>是信息技术课程与其他课程的</a:t>
            </a:r>
            <a:r>
              <a:rPr lang="zh-CN" altLang="en-US" dirty="0" smtClean="0"/>
              <a:t>整合</a:t>
            </a:r>
            <a:endParaRPr lang="zh-CN" altLang="en-US"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2</a:t>
            </a:r>
            <a:r>
              <a:rPr lang="zh-CN" altLang="en-US" dirty="0" smtClean="0"/>
              <a:t>信息检索的含义及类型</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a:t>．</a:t>
            </a:r>
            <a:r>
              <a:rPr lang="en-US" dirty="0"/>
              <a:t>2</a:t>
            </a:r>
            <a:r>
              <a:rPr lang="zh-CN" altLang="en-US" dirty="0"/>
              <a:t>．</a:t>
            </a:r>
            <a:r>
              <a:rPr lang="en-US" dirty="0"/>
              <a:t>1</a:t>
            </a:r>
            <a:r>
              <a:rPr lang="zh-CN" altLang="en-US" dirty="0"/>
              <a:t>信息检索的含义</a:t>
            </a:r>
          </a:p>
          <a:p>
            <a:r>
              <a:rPr lang="en-US" dirty="0"/>
              <a:t>1</a:t>
            </a:r>
            <a:r>
              <a:rPr lang="zh-CN" altLang="en-US" dirty="0"/>
              <a:t>．</a:t>
            </a:r>
            <a:r>
              <a:rPr lang="en-US" dirty="0"/>
              <a:t>2</a:t>
            </a:r>
            <a:r>
              <a:rPr lang="zh-CN" altLang="en-US" dirty="0"/>
              <a:t>．</a:t>
            </a:r>
            <a:r>
              <a:rPr lang="en-US" dirty="0"/>
              <a:t>2</a:t>
            </a:r>
            <a:r>
              <a:rPr lang="zh-CN" altLang="en-US" dirty="0"/>
              <a:t>信息检索工具</a:t>
            </a:r>
          </a:p>
          <a:p>
            <a:r>
              <a:rPr lang="en-US" dirty="0"/>
              <a:t>1</a:t>
            </a:r>
            <a:r>
              <a:rPr lang="zh-CN" altLang="en-US" dirty="0"/>
              <a:t>．</a:t>
            </a:r>
            <a:r>
              <a:rPr lang="en-US" dirty="0"/>
              <a:t>2</a:t>
            </a:r>
            <a:r>
              <a:rPr lang="zh-CN" altLang="en-US" dirty="0"/>
              <a:t>．</a:t>
            </a:r>
            <a:r>
              <a:rPr lang="en-US" dirty="0"/>
              <a:t>3</a:t>
            </a:r>
            <a:r>
              <a:rPr lang="zh-CN" altLang="en-US" dirty="0"/>
              <a:t>信息检索的途径和方法</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2  </a:t>
            </a:r>
            <a:r>
              <a:rPr lang="zh-CN" altLang="en-US" dirty="0" smtClean="0"/>
              <a:t>信息检索的含义及类型</a:t>
            </a:r>
            <a:endParaRPr lang="zh-CN" altLang="en-US" dirty="0"/>
          </a:p>
        </p:txBody>
      </p:sp>
      <p:sp>
        <p:nvSpPr>
          <p:cNvPr id="3" name="内容占位符 2"/>
          <p:cNvSpPr>
            <a:spLocks noGrp="1"/>
          </p:cNvSpPr>
          <p:nvPr>
            <p:ph idx="1"/>
          </p:nvPr>
        </p:nvSpPr>
        <p:spPr/>
        <p:txBody>
          <a:bodyPr/>
          <a:lstStyle/>
          <a:p>
            <a:r>
              <a:rPr lang="zh-CN" altLang="en-US" dirty="0" smtClean="0"/>
              <a:t>检索</a:t>
            </a:r>
            <a:r>
              <a:rPr lang="zh-CN" altLang="en-US" dirty="0"/>
              <a:t>（</a:t>
            </a:r>
            <a:r>
              <a:rPr lang="en-US" dirty="0"/>
              <a:t>Retrieval</a:t>
            </a:r>
            <a:r>
              <a:rPr lang="zh-CN" altLang="en-US" dirty="0"/>
              <a:t>）有狭义和广义之分</a:t>
            </a:r>
            <a:r>
              <a:rPr lang="zh-CN" altLang="en-US" dirty="0" smtClean="0"/>
              <a:t>。</a:t>
            </a:r>
            <a:endParaRPr lang="en-US" altLang="zh-CN" dirty="0" smtClean="0"/>
          </a:p>
          <a:p>
            <a:r>
              <a:rPr lang="zh-CN" altLang="en-US" dirty="0" smtClean="0"/>
              <a:t>狭义</a:t>
            </a:r>
            <a:r>
              <a:rPr lang="zh-CN" altLang="en-US" dirty="0"/>
              <a:t>的检索是指依据一定的方法，从已经组织好的大量有关文献信息集合中，查找并获取特定的相关文献信息的过程。</a:t>
            </a:r>
          </a:p>
          <a:p>
            <a:r>
              <a:rPr lang="zh-CN" altLang="en-US" dirty="0"/>
              <a:t>广义的检索包括信息的存储（</a:t>
            </a:r>
            <a:r>
              <a:rPr lang="en-US" dirty="0"/>
              <a:t>Storage</a:t>
            </a:r>
            <a:r>
              <a:rPr lang="zh-CN" altLang="en-US" dirty="0"/>
              <a:t>）和检索（</a:t>
            </a:r>
            <a:r>
              <a:rPr lang="en-US" dirty="0"/>
              <a:t>Retrieval</a:t>
            </a:r>
            <a:r>
              <a:rPr lang="zh-CN" altLang="en-US" dirty="0"/>
              <a:t>）两个过程。信息存储是指工作人员将大量无序的信息集中起来，根据信息源的外表特征和内容特征，经过整理、分类、浓缩、标引等处理，使其系统化、有序化，并按一定的技术要求建成一个具有检索功能的工具或检索系统，供人们检索和利用。而我们这里常用的检索概念是指运用编制好的检索工具或检索系统，查找出满足用户要求的特定信息。</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2</a:t>
            </a:r>
            <a:r>
              <a:rPr lang="zh-CN" altLang="en-US" dirty="0" smtClean="0"/>
              <a:t>．</a:t>
            </a:r>
            <a:r>
              <a:rPr lang="en-US" dirty="0" smtClean="0"/>
              <a:t>1  </a:t>
            </a:r>
            <a:r>
              <a:rPr lang="zh-CN" altLang="en-US" dirty="0" smtClean="0"/>
              <a:t>信息检索的含义</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a:t>．信息检索</a:t>
            </a:r>
          </a:p>
          <a:p>
            <a:r>
              <a:rPr lang="zh-CN" altLang="en-US" dirty="0"/>
              <a:t>信息检索（</a:t>
            </a:r>
            <a:r>
              <a:rPr lang="en-US" dirty="0"/>
              <a:t>Information Retrieval</a:t>
            </a:r>
            <a:r>
              <a:rPr lang="zh-CN" altLang="en-US" dirty="0"/>
              <a:t>）是指信息按一定</a:t>
            </a:r>
            <a:r>
              <a:rPr lang="zh-CN" altLang="en-US" dirty="0" smtClean="0"/>
              <a:t>的方式组织起来，</a:t>
            </a:r>
            <a:r>
              <a:rPr lang="zh-CN" altLang="en-US" dirty="0"/>
              <a:t>并根据信息用户的需要找出有关的信息的过程和技术。狭义的信息检索就是信息检索过程的后半部分，即从信息集合中找出所需要的信息的过程，也就是我们常说的信息查寻（</a:t>
            </a:r>
            <a:r>
              <a:rPr lang="en-US" dirty="0"/>
              <a:t>Information Search </a:t>
            </a:r>
            <a:r>
              <a:rPr lang="zh-CN" altLang="en-US" dirty="0"/>
              <a:t>或</a:t>
            </a:r>
            <a:r>
              <a:rPr lang="en-US" dirty="0"/>
              <a:t>Information Seek</a:t>
            </a:r>
            <a:r>
              <a:rPr lang="zh-CN" altLang="en-US" dirty="0"/>
              <a:t>）。</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信息检索原理图</a:t>
            </a:r>
            <a:endParaRPr lang="zh-CN" altLang="en-US" dirty="0"/>
          </a:p>
        </p:txBody>
      </p:sp>
      <p:pic>
        <p:nvPicPr>
          <p:cNvPr id="1026" name="Picture 2" descr="1-2"/>
          <p:cNvPicPr>
            <a:picLocks noChangeAspect="1" noChangeArrowheads="1"/>
          </p:cNvPicPr>
          <p:nvPr/>
        </p:nvPicPr>
        <p:blipFill>
          <a:blip r:embed="rId2"/>
          <a:srcRect/>
          <a:stretch>
            <a:fillRect/>
          </a:stretch>
        </p:blipFill>
        <p:spPr bwMode="auto">
          <a:xfrm>
            <a:off x="428596" y="2285992"/>
            <a:ext cx="8398047" cy="278608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．信息检索的类型</a:t>
            </a:r>
          </a:p>
          <a:p>
            <a:r>
              <a:rPr lang="en-US" dirty="0"/>
              <a:t>1</a:t>
            </a:r>
            <a:r>
              <a:rPr lang="zh-CN" altLang="en-US" dirty="0"/>
              <a:t>）依据检索内容划分</a:t>
            </a:r>
          </a:p>
          <a:p>
            <a:r>
              <a:rPr lang="zh-CN" altLang="en-US" dirty="0"/>
              <a:t>（</a:t>
            </a:r>
            <a:r>
              <a:rPr lang="en-US" dirty="0"/>
              <a:t>1</a:t>
            </a:r>
            <a:r>
              <a:rPr lang="zh-CN" altLang="en-US" dirty="0"/>
              <a:t>）文献信息检索（</a:t>
            </a:r>
            <a:r>
              <a:rPr lang="en-US" dirty="0"/>
              <a:t>Document Retrieval</a:t>
            </a:r>
            <a:r>
              <a:rPr lang="zh-CN" altLang="en-US" dirty="0"/>
              <a:t>）</a:t>
            </a:r>
          </a:p>
          <a:p>
            <a:r>
              <a:rPr lang="zh-CN" altLang="en-US" dirty="0"/>
              <a:t>（</a:t>
            </a:r>
            <a:r>
              <a:rPr lang="en-US" dirty="0"/>
              <a:t>2</a:t>
            </a:r>
            <a:r>
              <a:rPr lang="zh-CN" altLang="en-US" dirty="0"/>
              <a:t>）数据信息检索（</a:t>
            </a:r>
            <a:r>
              <a:rPr lang="en-US" dirty="0"/>
              <a:t>Data Retrieval</a:t>
            </a:r>
            <a:r>
              <a:rPr lang="zh-CN" altLang="en-US" dirty="0"/>
              <a:t>）</a:t>
            </a:r>
          </a:p>
          <a:p>
            <a:r>
              <a:rPr lang="zh-CN" altLang="en-US" dirty="0"/>
              <a:t>（</a:t>
            </a:r>
            <a:r>
              <a:rPr lang="en-US" dirty="0"/>
              <a:t>3</a:t>
            </a:r>
            <a:r>
              <a:rPr lang="zh-CN" altLang="en-US" dirty="0"/>
              <a:t>）事实信息检索（</a:t>
            </a:r>
            <a:r>
              <a:rPr lang="en-US" dirty="0"/>
              <a:t>Fact Retrieval</a:t>
            </a:r>
            <a:r>
              <a:rPr lang="zh-CN" altLang="en-US" dirty="0"/>
              <a:t>）</a:t>
            </a:r>
          </a:p>
          <a:p>
            <a:r>
              <a:rPr lang="en-US" dirty="0"/>
              <a:t>2</a:t>
            </a:r>
            <a:r>
              <a:rPr lang="zh-CN" altLang="en-US" dirty="0"/>
              <a:t>）依据信息存储和检索的方式和技术划分</a:t>
            </a:r>
          </a:p>
          <a:p>
            <a:r>
              <a:rPr lang="zh-CN" altLang="en-US" dirty="0"/>
              <a:t>（</a:t>
            </a:r>
            <a:r>
              <a:rPr lang="en-US" dirty="0"/>
              <a:t>1</a:t>
            </a:r>
            <a:r>
              <a:rPr lang="zh-CN" altLang="en-US" dirty="0"/>
              <a:t>）手工检索（</a:t>
            </a:r>
            <a:r>
              <a:rPr lang="en-US" dirty="0"/>
              <a:t>Manual Retrieval</a:t>
            </a:r>
            <a:r>
              <a:rPr lang="zh-CN" altLang="en-US" dirty="0"/>
              <a:t>）</a:t>
            </a:r>
          </a:p>
          <a:p>
            <a:r>
              <a:rPr lang="zh-CN" altLang="en-US" dirty="0"/>
              <a:t>（</a:t>
            </a:r>
            <a:r>
              <a:rPr lang="en-US" dirty="0"/>
              <a:t>2</a:t>
            </a:r>
            <a:r>
              <a:rPr lang="zh-CN" altLang="en-US" dirty="0"/>
              <a:t>）机械化检索（</a:t>
            </a:r>
            <a:r>
              <a:rPr lang="en-US" dirty="0"/>
              <a:t>Mechanical Retrieval</a:t>
            </a:r>
            <a:r>
              <a:rPr lang="zh-CN" altLang="en-US" dirty="0"/>
              <a:t>）</a:t>
            </a:r>
          </a:p>
          <a:p>
            <a:r>
              <a:rPr lang="zh-CN" altLang="en-US" dirty="0"/>
              <a:t>（</a:t>
            </a:r>
            <a:r>
              <a:rPr lang="en-US" dirty="0"/>
              <a:t>3</a:t>
            </a:r>
            <a:r>
              <a:rPr lang="zh-CN" altLang="en-US" dirty="0"/>
              <a:t>）计算机检索（</a:t>
            </a:r>
            <a:r>
              <a:rPr lang="en-US" dirty="0"/>
              <a:t>Computer-based Retrieval</a:t>
            </a:r>
            <a:r>
              <a:rPr lang="zh-CN" altLang="en-US" dirty="0"/>
              <a:t>）</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2</a:t>
            </a:r>
            <a:r>
              <a:rPr lang="zh-CN" altLang="en-US" dirty="0" smtClean="0"/>
              <a:t>．</a:t>
            </a:r>
            <a:r>
              <a:rPr lang="en-US" dirty="0" smtClean="0"/>
              <a:t>2  </a:t>
            </a:r>
            <a:r>
              <a:rPr lang="zh-CN" altLang="en-US" dirty="0" smtClean="0"/>
              <a:t>信息检索工具</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a:t>．检索工具</a:t>
            </a:r>
          </a:p>
          <a:p>
            <a:r>
              <a:rPr lang="zh-CN" altLang="en-US" dirty="0"/>
              <a:t>检索工具是指用以报道、存储和查找文献信息线索的</a:t>
            </a:r>
            <a:r>
              <a:rPr lang="zh-CN" altLang="en-US" dirty="0" smtClean="0"/>
              <a:t>工具。检索</a:t>
            </a:r>
            <a:r>
              <a:rPr lang="zh-CN" altLang="en-US" dirty="0"/>
              <a:t>工具应具备以下五个条件：</a:t>
            </a:r>
          </a:p>
          <a:p>
            <a:r>
              <a:rPr lang="zh-CN" altLang="en-US" dirty="0"/>
              <a:t>一是有明确的收录范围。</a:t>
            </a:r>
          </a:p>
          <a:p>
            <a:r>
              <a:rPr lang="zh-CN" altLang="en-US" dirty="0"/>
              <a:t>二是有完整明了的文献特征标识。</a:t>
            </a:r>
          </a:p>
          <a:p>
            <a:r>
              <a:rPr lang="zh-CN" altLang="en-US" dirty="0"/>
              <a:t>三是每条文献条目中必须包含多个有检索意义的文献特征标识，并标明供检索用的标识。</a:t>
            </a:r>
          </a:p>
          <a:p>
            <a:r>
              <a:rPr lang="zh-CN" altLang="en-US" dirty="0"/>
              <a:t>四是全部条目科学地、按照一定规则组织成为一个有机整体。</a:t>
            </a:r>
          </a:p>
          <a:p>
            <a:r>
              <a:rPr lang="zh-CN" altLang="en-US" dirty="0"/>
              <a:t>五是提供多种必要的检索途径</a:t>
            </a:r>
            <a:r>
              <a:rPr lang="zh-CN" altLang="en-US" dirty="0" smtClean="0"/>
              <a:t>。</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1</a:t>
            </a:r>
            <a:r>
              <a:rPr lang="zh-CN" altLang="en-US" dirty="0"/>
              <a:t>．</a:t>
            </a:r>
            <a:r>
              <a:rPr lang="en-US" dirty="0"/>
              <a:t>1  </a:t>
            </a:r>
            <a:r>
              <a:rPr lang="zh-CN" altLang="en-US" dirty="0"/>
              <a:t>信息与信息资源</a:t>
            </a:r>
          </a:p>
        </p:txBody>
      </p:sp>
      <p:sp>
        <p:nvSpPr>
          <p:cNvPr id="3" name="内容占位符 2"/>
          <p:cNvSpPr>
            <a:spLocks noGrp="1"/>
          </p:cNvSpPr>
          <p:nvPr>
            <p:ph idx="1"/>
          </p:nvPr>
        </p:nvSpPr>
        <p:spPr/>
        <p:txBody>
          <a:bodyPr/>
          <a:lstStyle/>
          <a:p>
            <a:r>
              <a:rPr lang="en-US" dirty="0"/>
              <a:t>1</a:t>
            </a:r>
            <a:r>
              <a:rPr lang="zh-CN" altLang="en-US" dirty="0"/>
              <a:t>．</a:t>
            </a:r>
            <a:r>
              <a:rPr lang="en-US" dirty="0"/>
              <a:t>1</a:t>
            </a:r>
            <a:r>
              <a:rPr lang="zh-CN" altLang="en-US" dirty="0"/>
              <a:t>．</a:t>
            </a:r>
            <a:r>
              <a:rPr lang="en-US" dirty="0"/>
              <a:t>1 </a:t>
            </a:r>
            <a:r>
              <a:rPr lang="zh-CN" altLang="en-US" dirty="0"/>
              <a:t>信息的概念、特征和类型</a:t>
            </a:r>
          </a:p>
          <a:p>
            <a:r>
              <a:rPr lang="en-US" dirty="0"/>
              <a:t>1</a:t>
            </a:r>
            <a:r>
              <a:rPr lang="zh-CN" altLang="en-US" dirty="0"/>
              <a:t>．</a:t>
            </a:r>
            <a:r>
              <a:rPr lang="en-US" dirty="0"/>
              <a:t>1</a:t>
            </a:r>
            <a:r>
              <a:rPr lang="zh-CN" altLang="en-US" dirty="0"/>
              <a:t>．</a:t>
            </a:r>
            <a:r>
              <a:rPr lang="en-US" dirty="0"/>
              <a:t>2 </a:t>
            </a:r>
            <a:r>
              <a:rPr lang="zh-CN" altLang="en-US" dirty="0"/>
              <a:t>信息资源</a:t>
            </a:r>
          </a:p>
          <a:p>
            <a:r>
              <a:rPr lang="en-US" dirty="0"/>
              <a:t>1</a:t>
            </a:r>
            <a:r>
              <a:rPr lang="zh-CN" altLang="en-US" dirty="0"/>
              <a:t>．</a:t>
            </a:r>
            <a:r>
              <a:rPr lang="en-US" dirty="0"/>
              <a:t>1</a:t>
            </a:r>
            <a:r>
              <a:rPr lang="zh-CN" altLang="en-US" dirty="0"/>
              <a:t>．</a:t>
            </a:r>
            <a:r>
              <a:rPr lang="en-US" dirty="0"/>
              <a:t>3 </a:t>
            </a:r>
            <a:r>
              <a:rPr lang="zh-CN" altLang="en-US" dirty="0"/>
              <a:t>文献与文献信息</a:t>
            </a:r>
          </a:p>
          <a:p>
            <a:r>
              <a:rPr lang="en-US" dirty="0"/>
              <a:t>1</a:t>
            </a:r>
            <a:r>
              <a:rPr lang="zh-CN" altLang="en-US" dirty="0"/>
              <a:t>．</a:t>
            </a:r>
            <a:r>
              <a:rPr lang="en-US" dirty="0"/>
              <a:t>1</a:t>
            </a:r>
            <a:r>
              <a:rPr lang="zh-CN" altLang="en-US" dirty="0"/>
              <a:t>．</a:t>
            </a:r>
            <a:r>
              <a:rPr lang="en-US" dirty="0"/>
              <a:t>4  </a:t>
            </a:r>
            <a:r>
              <a:rPr lang="zh-CN" altLang="en-US" dirty="0"/>
              <a:t>电子文献信息和网络信息资源</a:t>
            </a:r>
          </a:p>
          <a:p>
            <a:r>
              <a:rPr lang="en-US" dirty="0"/>
              <a:t>1</a:t>
            </a:r>
            <a:r>
              <a:rPr lang="zh-CN" altLang="en-US" dirty="0"/>
              <a:t>．</a:t>
            </a:r>
            <a:r>
              <a:rPr lang="en-US" dirty="0"/>
              <a:t>1</a:t>
            </a:r>
            <a:r>
              <a:rPr lang="zh-CN" altLang="en-US" dirty="0"/>
              <a:t>．</a:t>
            </a:r>
            <a:r>
              <a:rPr lang="en-US" dirty="0"/>
              <a:t>5  </a:t>
            </a:r>
            <a:r>
              <a:rPr lang="zh-CN" altLang="en-US" dirty="0"/>
              <a:t>信息素养</a:t>
            </a: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．检索工具的类型</a:t>
            </a:r>
          </a:p>
          <a:p>
            <a:r>
              <a:rPr lang="zh-CN" altLang="en-US" dirty="0"/>
              <a:t>检索工具的类型有多种。</a:t>
            </a:r>
          </a:p>
          <a:p>
            <a:r>
              <a:rPr lang="en-US" dirty="0"/>
              <a:t>1</a:t>
            </a:r>
            <a:r>
              <a:rPr lang="zh-CN" altLang="en-US" dirty="0"/>
              <a:t>）按著录内容可分为书目、索引、文摘。</a:t>
            </a:r>
          </a:p>
          <a:p>
            <a:r>
              <a:rPr lang="en-US" dirty="0"/>
              <a:t>2</a:t>
            </a:r>
            <a:r>
              <a:rPr lang="zh-CN" altLang="en-US" dirty="0"/>
              <a:t>）按出版形式可分为期刊式检索工具、书本式检索工具、附录式检索工具、卡片式检索工具等。</a:t>
            </a:r>
          </a:p>
          <a:p>
            <a:r>
              <a:rPr lang="en-US" dirty="0"/>
              <a:t>3</a:t>
            </a:r>
            <a:r>
              <a:rPr lang="zh-CN" altLang="en-US" dirty="0"/>
              <a:t>）按收录范围可分为综合性检索工具、专题性检索工具；按检索手段可分为手工检索工具、机械检索和计算机检索系统。</a:t>
            </a:r>
          </a:p>
          <a:p>
            <a:r>
              <a:rPr lang="en-US" dirty="0"/>
              <a:t>4</a:t>
            </a:r>
            <a:r>
              <a:rPr lang="zh-CN" altLang="en-US" dirty="0"/>
              <a:t>）按语种可分为中文检索工具、外文检索工具。</a:t>
            </a:r>
          </a:p>
          <a:p>
            <a:r>
              <a:rPr lang="en-US" dirty="0"/>
              <a:t>5</a:t>
            </a:r>
            <a:r>
              <a:rPr lang="zh-CN" altLang="en-US" dirty="0"/>
              <a:t>）按载体形态可分为印刷型检索工具和机读型检索工具。</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2</a:t>
            </a:r>
            <a:r>
              <a:rPr lang="zh-CN" altLang="en-US" dirty="0" smtClean="0"/>
              <a:t>．</a:t>
            </a:r>
            <a:r>
              <a:rPr lang="en-US" dirty="0" smtClean="0"/>
              <a:t>3  </a:t>
            </a:r>
            <a:r>
              <a:rPr lang="zh-CN" altLang="en-US" dirty="0" smtClean="0"/>
              <a:t>信息检索的途径和方法</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a:t>．信息检索途径</a:t>
            </a:r>
          </a:p>
          <a:p>
            <a:r>
              <a:rPr lang="zh-CN" altLang="en-US" dirty="0"/>
              <a:t>信息检索途径就是信息检索的路线和出发点。信息检索的途径取决于信息存储过程中各种检索系统或检索工具对文献信息处理的方式和内容。检索途径大多来源于文献信息的外部特征（如题名、著者）和内部特征（如所属学科）。传统的手工检索工具所能提供的检索途径是有限的，而计算机检索系统则能提供更多更完备的检索途径和入口。如果不加说明，检索途径主要是指手工文献检索采用的途径</a:t>
            </a:r>
            <a:r>
              <a:rPr lang="zh-CN" altLang="en-US" dirty="0" smtClean="0"/>
              <a:t>。</a:t>
            </a:r>
            <a:endParaRPr lang="zh-CN" altLang="en-US" dirty="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信息检索</a:t>
            </a:r>
            <a:r>
              <a:rPr lang="zh-CN" altLang="en-US" dirty="0"/>
              <a:t>途径：</a:t>
            </a:r>
          </a:p>
          <a:p>
            <a:r>
              <a:rPr lang="en-US" dirty="0"/>
              <a:t>1</a:t>
            </a:r>
            <a:r>
              <a:rPr lang="zh-CN" altLang="en-US" dirty="0"/>
              <a:t>）分类检索径索（</a:t>
            </a:r>
            <a:r>
              <a:rPr lang="en-US" dirty="0"/>
              <a:t>Classification</a:t>
            </a:r>
            <a:r>
              <a:rPr lang="zh-CN" altLang="en-US" dirty="0"/>
              <a:t>）</a:t>
            </a:r>
          </a:p>
          <a:p>
            <a:r>
              <a:rPr lang="en-US" dirty="0"/>
              <a:t>2</a:t>
            </a:r>
            <a:r>
              <a:rPr lang="zh-CN" altLang="en-US" dirty="0"/>
              <a:t>）主题检索途径（</a:t>
            </a:r>
            <a:r>
              <a:rPr lang="en-US" dirty="0"/>
              <a:t>Subject</a:t>
            </a:r>
            <a:r>
              <a:rPr lang="zh-CN" altLang="en-US" dirty="0"/>
              <a:t>）</a:t>
            </a:r>
          </a:p>
          <a:p>
            <a:r>
              <a:rPr lang="en-US" dirty="0"/>
              <a:t>3</a:t>
            </a:r>
            <a:r>
              <a:rPr lang="zh-CN" altLang="en-US" dirty="0"/>
              <a:t>）作者检索途径（</a:t>
            </a:r>
            <a:r>
              <a:rPr lang="en-US" dirty="0"/>
              <a:t>Author</a:t>
            </a:r>
            <a:r>
              <a:rPr lang="zh-CN" altLang="en-US" dirty="0"/>
              <a:t>）</a:t>
            </a:r>
          </a:p>
          <a:p>
            <a:r>
              <a:rPr lang="en-US" dirty="0"/>
              <a:t>4</a:t>
            </a:r>
            <a:r>
              <a:rPr lang="zh-CN" altLang="en-US" dirty="0"/>
              <a:t>）名称检索途径（</a:t>
            </a:r>
            <a:r>
              <a:rPr lang="en-US" dirty="0"/>
              <a:t>Title</a:t>
            </a:r>
            <a:r>
              <a:rPr lang="zh-CN" altLang="en-US" dirty="0"/>
              <a:t>）</a:t>
            </a:r>
          </a:p>
          <a:p>
            <a:r>
              <a:rPr lang="en-US" dirty="0"/>
              <a:t>5</a:t>
            </a:r>
            <a:r>
              <a:rPr lang="zh-CN" altLang="en-US" dirty="0"/>
              <a:t>）号码检索途径（</a:t>
            </a:r>
            <a:r>
              <a:rPr lang="en-US" dirty="0"/>
              <a:t>Number</a:t>
            </a:r>
            <a:r>
              <a:rPr lang="zh-CN" altLang="en-US" dirty="0"/>
              <a:t>、</a:t>
            </a:r>
            <a:r>
              <a:rPr lang="en-US" dirty="0"/>
              <a:t>Code</a:t>
            </a:r>
            <a:r>
              <a:rPr lang="zh-CN" altLang="en-US" dirty="0"/>
              <a:t>）</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．信息检索方法</a:t>
            </a:r>
          </a:p>
          <a:p>
            <a:r>
              <a:rPr lang="en-US" dirty="0"/>
              <a:t>1</a:t>
            </a:r>
            <a:r>
              <a:rPr lang="zh-CN" altLang="en-US" dirty="0"/>
              <a:t>）常规法</a:t>
            </a:r>
          </a:p>
          <a:p>
            <a:r>
              <a:rPr lang="en-US" dirty="0"/>
              <a:t>2</a:t>
            </a:r>
            <a:r>
              <a:rPr lang="zh-CN" altLang="en-US" dirty="0"/>
              <a:t>）综合法又叫循环法或分段法</a:t>
            </a:r>
          </a:p>
          <a:p>
            <a:r>
              <a:rPr lang="en-US" dirty="0"/>
              <a:t>3</a:t>
            </a:r>
            <a:r>
              <a:rPr lang="zh-CN" altLang="en-US" dirty="0"/>
              <a:t>）追溯法又称引文法</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3  </a:t>
            </a:r>
            <a:r>
              <a:rPr lang="zh-CN" altLang="en-US" dirty="0" smtClean="0"/>
              <a:t>信息检索技术与策略</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a:t>．</a:t>
            </a:r>
            <a:r>
              <a:rPr lang="en-US" dirty="0"/>
              <a:t>3</a:t>
            </a:r>
            <a:r>
              <a:rPr lang="zh-CN" altLang="en-US" dirty="0"/>
              <a:t>．</a:t>
            </a:r>
            <a:r>
              <a:rPr lang="en-US" dirty="0"/>
              <a:t>1</a:t>
            </a:r>
            <a:r>
              <a:rPr lang="zh-CN" altLang="en-US" dirty="0"/>
              <a:t>信息检索技术</a:t>
            </a:r>
          </a:p>
          <a:p>
            <a:r>
              <a:rPr lang="en-US" dirty="0"/>
              <a:t>1</a:t>
            </a:r>
            <a:r>
              <a:rPr lang="zh-CN" altLang="en-US" dirty="0"/>
              <a:t>．</a:t>
            </a:r>
            <a:r>
              <a:rPr lang="en-US" dirty="0"/>
              <a:t>3</a:t>
            </a:r>
            <a:r>
              <a:rPr lang="zh-CN" altLang="en-US" dirty="0"/>
              <a:t>．</a:t>
            </a:r>
            <a:r>
              <a:rPr lang="en-US" dirty="0"/>
              <a:t>2</a:t>
            </a:r>
            <a:r>
              <a:rPr lang="zh-CN" altLang="en-US" dirty="0"/>
              <a:t>信息检索策略</a:t>
            </a:r>
          </a:p>
          <a:p>
            <a:endParaRPr lang="zh-CN" altLang="en-US" dirty="0"/>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3  </a:t>
            </a:r>
            <a:r>
              <a:rPr lang="zh-CN" altLang="en-US" dirty="0" smtClean="0"/>
              <a:t>信息检索技术与策略</a:t>
            </a:r>
            <a:endParaRPr lang="zh-CN" altLang="en-US" dirty="0"/>
          </a:p>
        </p:txBody>
      </p:sp>
      <p:sp>
        <p:nvSpPr>
          <p:cNvPr id="3" name="内容占位符 2"/>
          <p:cNvSpPr>
            <a:spLocks noGrp="1"/>
          </p:cNvSpPr>
          <p:nvPr>
            <p:ph idx="1"/>
          </p:nvPr>
        </p:nvSpPr>
        <p:spPr/>
        <p:txBody>
          <a:bodyPr/>
          <a:lstStyle/>
          <a:p>
            <a:r>
              <a:rPr lang="zh-CN" altLang="en-US" dirty="0" smtClean="0"/>
              <a:t>检索</a:t>
            </a:r>
            <a:r>
              <a:rPr lang="zh-CN" altLang="en-US" dirty="0"/>
              <a:t>技术是指利用现代信息检索系统，如联机数据库、光盘数据库和网络数据库，检索文献时所采用的方法、策略和检索手段等相关因素的总称。</a:t>
            </a:r>
          </a:p>
          <a:p>
            <a:r>
              <a:rPr lang="zh-CN" altLang="en-US" dirty="0"/>
              <a:t>文献信息检索的整个过程，大体可以分为三个阶段：检索准备、实际检索和检索结果整理评价。具体步骤的繁简由信息检索技术与策略决定，以达成的实际检索目标和效果为限</a:t>
            </a:r>
            <a:r>
              <a:rPr lang="zh-CN" altLang="en-US" dirty="0" smtClean="0"/>
              <a:t>。</a:t>
            </a:r>
            <a:endParaRPr lang="en-US" altLang="zh-CN" dirty="0" smtClean="0"/>
          </a:p>
          <a:p>
            <a:endParaRPr lang="zh-CN" altLang="en-US" dirty="0"/>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3</a:t>
            </a:r>
            <a:r>
              <a:rPr lang="zh-CN" altLang="en-US" dirty="0" smtClean="0"/>
              <a:t>．</a:t>
            </a:r>
            <a:r>
              <a:rPr lang="en-US" dirty="0" smtClean="0"/>
              <a:t>1  </a:t>
            </a:r>
            <a:r>
              <a:rPr lang="zh-CN" altLang="en-US" dirty="0" smtClean="0"/>
              <a:t>信息检索技术</a:t>
            </a:r>
            <a:endParaRPr lang="zh-CN" altLang="en-US" dirty="0"/>
          </a:p>
        </p:txBody>
      </p:sp>
      <p:sp>
        <p:nvSpPr>
          <p:cNvPr id="3" name="内容占位符 2"/>
          <p:cNvSpPr>
            <a:spLocks noGrp="1"/>
          </p:cNvSpPr>
          <p:nvPr>
            <p:ph idx="1"/>
          </p:nvPr>
        </p:nvSpPr>
        <p:spPr/>
        <p:txBody>
          <a:bodyPr/>
          <a:lstStyle/>
          <a:p>
            <a:r>
              <a:rPr lang="zh-CN" altLang="en-US" dirty="0" smtClean="0"/>
              <a:t>常用</a:t>
            </a:r>
            <a:r>
              <a:rPr lang="zh-CN" altLang="en-US" dirty="0"/>
              <a:t>的检索技术包括布尔逻辑检索、截词检索、临近检索和字段检索。</a:t>
            </a:r>
          </a:p>
          <a:p>
            <a:pPr>
              <a:buNone/>
            </a:pPr>
            <a:r>
              <a:rPr lang="en-US" dirty="0"/>
              <a:t>1</a:t>
            </a:r>
            <a:r>
              <a:rPr lang="zh-CN" altLang="en-US" dirty="0"/>
              <a:t>．布尔逻辑检索</a:t>
            </a:r>
          </a:p>
          <a:p>
            <a:r>
              <a:rPr lang="en-US" dirty="0"/>
              <a:t>1</a:t>
            </a:r>
            <a:r>
              <a:rPr lang="zh-CN" altLang="en-US" dirty="0"/>
              <a:t>）逻辑与</a:t>
            </a:r>
          </a:p>
          <a:p>
            <a:r>
              <a:rPr lang="en-US" dirty="0"/>
              <a:t>2</a:t>
            </a:r>
            <a:r>
              <a:rPr lang="zh-CN" altLang="en-US" dirty="0"/>
              <a:t>）逻辑或</a:t>
            </a:r>
          </a:p>
          <a:p>
            <a:r>
              <a:rPr lang="en-US" dirty="0"/>
              <a:t>3</a:t>
            </a:r>
            <a:r>
              <a:rPr lang="zh-CN" altLang="en-US" dirty="0"/>
              <a:t>）逻辑非</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．截词检索</a:t>
            </a:r>
          </a:p>
          <a:p>
            <a:r>
              <a:rPr lang="zh-CN" altLang="en-US" dirty="0"/>
              <a:t>截词检索也是常用的检索技术，在西方文献检索中使用广泛。允许检索词有一定范围的变化，这种功能可减少输入步骤，简化检索程序，扩大检索范围，从而节省时间，降低费用，提高查全率。</a:t>
            </a:r>
          </a:p>
          <a:p>
            <a:r>
              <a:rPr lang="en-US" dirty="0"/>
              <a:t>1</a:t>
            </a:r>
            <a:r>
              <a:rPr lang="zh-CN" altLang="en-US" dirty="0"/>
              <a:t>）截词符</a:t>
            </a:r>
          </a:p>
          <a:p>
            <a:r>
              <a:rPr lang="en-US" dirty="0"/>
              <a:t>2</a:t>
            </a:r>
            <a:r>
              <a:rPr lang="zh-CN" altLang="en-US" dirty="0"/>
              <a:t>）截词类型</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3</a:t>
            </a:r>
            <a:r>
              <a:rPr lang="zh-CN" altLang="en-US" dirty="0"/>
              <a:t>．邻近检索</a:t>
            </a:r>
          </a:p>
          <a:p>
            <a:r>
              <a:rPr lang="zh-CN" altLang="en-US" dirty="0"/>
              <a:t>邻近检索又称位置检索，主要是通过检索式中的专门符号来规定检索词在结果中的相对位置</a:t>
            </a:r>
            <a:r>
              <a:rPr lang="zh-CN" altLang="en-US" dirty="0" smtClean="0"/>
              <a:t>。</a:t>
            </a:r>
            <a:endParaRPr lang="en-US" altLang="zh-CN" dirty="0" smtClean="0"/>
          </a:p>
          <a:p>
            <a:r>
              <a:rPr lang="zh-CN" altLang="en-US" dirty="0" smtClean="0"/>
              <a:t>例如</a:t>
            </a:r>
            <a:r>
              <a:rPr lang="zh-CN" altLang="en-US" dirty="0"/>
              <a:t>，检索“生物防治”的文献，若用检索式“</a:t>
            </a:r>
            <a:r>
              <a:rPr lang="en-US" dirty="0"/>
              <a:t>biological*control</a:t>
            </a:r>
            <a:r>
              <a:rPr lang="zh-CN" altLang="en-US" dirty="0"/>
              <a:t>”检索，则会将“抑制生物”（</a:t>
            </a:r>
            <a:r>
              <a:rPr lang="en-US" dirty="0"/>
              <a:t>control biological</a:t>
            </a:r>
            <a:r>
              <a:rPr lang="zh-CN" altLang="en-US" dirty="0"/>
              <a:t>）的文献也查出来，这显然表示所需文献。这时就可以采用位置算符来规定检索词的相对位置，主要有相邻位置算符（</a:t>
            </a:r>
            <a:r>
              <a:rPr lang="en-US" dirty="0"/>
              <a:t>W</a:t>
            </a:r>
            <a:r>
              <a:rPr lang="zh-CN" altLang="en-US" dirty="0"/>
              <a:t>）、（</a:t>
            </a:r>
            <a:r>
              <a:rPr lang="en-US" dirty="0" err="1"/>
              <a:t>nW</a:t>
            </a:r>
            <a:r>
              <a:rPr lang="zh-CN" altLang="en-US" dirty="0"/>
              <a:t>）、（</a:t>
            </a:r>
            <a:r>
              <a:rPr lang="en-US" dirty="0"/>
              <a:t>N</a:t>
            </a:r>
            <a:r>
              <a:rPr lang="zh-CN" altLang="en-US" dirty="0"/>
              <a:t>）、（</a:t>
            </a:r>
            <a:r>
              <a:rPr lang="en-US" dirty="0" err="1"/>
              <a:t>nN</a:t>
            </a:r>
            <a:r>
              <a:rPr lang="zh-CN" altLang="en-US" dirty="0"/>
              <a:t>），句子位置算符（</a:t>
            </a:r>
            <a:r>
              <a:rPr lang="en-US" dirty="0"/>
              <a:t>S</a:t>
            </a:r>
            <a:r>
              <a:rPr lang="zh-CN" altLang="en-US" dirty="0"/>
              <a:t>），字段（</a:t>
            </a:r>
            <a:r>
              <a:rPr lang="en-US" dirty="0"/>
              <a:t>F</a:t>
            </a:r>
            <a:r>
              <a:rPr lang="zh-CN" altLang="en-US" dirty="0"/>
              <a:t>）、（</a:t>
            </a:r>
            <a:r>
              <a:rPr lang="en-US" dirty="0"/>
              <a:t>L</a:t>
            </a:r>
            <a:r>
              <a:rPr lang="zh-CN" altLang="en-US" dirty="0"/>
              <a:t>）。</a:t>
            </a: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4</a:t>
            </a:r>
            <a:r>
              <a:rPr lang="zh-CN" altLang="en-US" dirty="0"/>
              <a:t>．字段检索</a:t>
            </a:r>
          </a:p>
          <a:p>
            <a:r>
              <a:rPr lang="zh-CN" altLang="en-US" dirty="0"/>
              <a:t>字段检索是限定检索词在记录中出现的字段范围，检索时，计算机只对限定只对进行查找。现代检索中常用的字段代码有</a:t>
            </a:r>
            <a:r>
              <a:rPr lang="en-US" dirty="0"/>
              <a:t>TI</a:t>
            </a:r>
            <a:r>
              <a:rPr lang="zh-CN" altLang="en-US" dirty="0"/>
              <a:t>（题名）、</a:t>
            </a:r>
            <a:r>
              <a:rPr lang="en-US" dirty="0"/>
              <a:t>AB</a:t>
            </a:r>
            <a:r>
              <a:rPr lang="zh-CN" altLang="en-US" dirty="0"/>
              <a:t>（摘要）、 </a:t>
            </a:r>
            <a:r>
              <a:rPr lang="en-US" dirty="0"/>
              <a:t>DE</a:t>
            </a:r>
            <a:r>
              <a:rPr lang="zh-CN" altLang="en-US" dirty="0"/>
              <a:t>（主题词）、</a:t>
            </a:r>
            <a:r>
              <a:rPr lang="en-US" dirty="0"/>
              <a:t> ID</a:t>
            </a:r>
            <a:r>
              <a:rPr lang="zh-CN" altLang="en-US" dirty="0"/>
              <a:t>（标识词）、</a:t>
            </a:r>
            <a:r>
              <a:rPr lang="en-US" dirty="0"/>
              <a:t> SU</a:t>
            </a:r>
            <a:r>
              <a:rPr lang="zh-CN" altLang="en-US" dirty="0"/>
              <a:t>（主题词）、</a:t>
            </a:r>
            <a:r>
              <a:rPr lang="en-US" dirty="0"/>
              <a:t>KW</a:t>
            </a:r>
            <a:r>
              <a:rPr lang="zh-CN" altLang="en-US" dirty="0"/>
              <a:t>（关键词）、</a:t>
            </a:r>
            <a:r>
              <a:rPr lang="en-US" dirty="0"/>
              <a:t>AU</a:t>
            </a:r>
            <a:r>
              <a:rPr lang="zh-CN" altLang="en-US" dirty="0"/>
              <a:t>（著者）、</a:t>
            </a:r>
            <a:r>
              <a:rPr lang="en-US" dirty="0"/>
              <a:t>BN</a:t>
            </a:r>
            <a:r>
              <a:rPr lang="zh-CN" altLang="en-US" dirty="0"/>
              <a:t>（国际标准书号）、</a:t>
            </a:r>
            <a:r>
              <a:rPr lang="en-US" dirty="0"/>
              <a:t>SN </a:t>
            </a:r>
            <a:r>
              <a:rPr lang="zh-CN" altLang="en-US" dirty="0"/>
              <a:t>（国际标准刊号）、</a:t>
            </a:r>
            <a:r>
              <a:rPr lang="en-US" dirty="0"/>
              <a:t>CC</a:t>
            </a:r>
            <a:r>
              <a:rPr lang="zh-CN" altLang="en-US" dirty="0"/>
              <a:t>（分类类目）、</a:t>
            </a:r>
            <a:r>
              <a:rPr lang="en-US" dirty="0"/>
              <a:t>CS</a:t>
            </a:r>
            <a:r>
              <a:rPr lang="zh-CN" altLang="en-US" dirty="0"/>
              <a:t>（结构）、</a:t>
            </a:r>
            <a:r>
              <a:rPr lang="en-US" dirty="0"/>
              <a:t>DT</a:t>
            </a:r>
            <a:r>
              <a:rPr lang="zh-CN" altLang="en-US" dirty="0"/>
              <a:t>（文献类型）、或</a:t>
            </a:r>
            <a:r>
              <a:rPr lang="en-US" dirty="0"/>
              <a:t> PT</a:t>
            </a:r>
            <a:r>
              <a:rPr lang="zh-CN" altLang="en-US" dirty="0"/>
              <a:t>（出版物类型）、</a:t>
            </a:r>
            <a:r>
              <a:rPr lang="en-US" dirty="0"/>
              <a:t>JN</a:t>
            </a:r>
            <a:r>
              <a:rPr lang="zh-CN" altLang="en-US" dirty="0"/>
              <a:t>（刊名）、</a:t>
            </a:r>
            <a:r>
              <a:rPr lang="en-US" dirty="0"/>
              <a:t>JA</a:t>
            </a:r>
            <a:r>
              <a:rPr lang="zh-CN" altLang="en-US" dirty="0"/>
              <a:t>（刊号）、</a:t>
            </a:r>
            <a:r>
              <a:rPr lang="en-US" dirty="0"/>
              <a:t>LA</a:t>
            </a:r>
            <a:r>
              <a:rPr lang="zh-CN" altLang="en-US" dirty="0"/>
              <a:t>（语种）、</a:t>
            </a:r>
            <a:r>
              <a:rPr lang="en-US" dirty="0"/>
              <a:t>PY</a:t>
            </a:r>
            <a:r>
              <a:rPr lang="zh-CN" altLang="en-US" dirty="0"/>
              <a:t>（出版年）和</a:t>
            </a:r>
            <a:r>
              <a:rPr lang="en-US" dirty="0"/>
              <a:t> SO</a:t>
            </a:r>
            <a:r>
              <a:rPr lang="zh-CN" altLang="en-US" dirty="0"/>
              <a:t>（来源出版物）等</a:t>
            </a:r>
            <a:r>
              <a:rPr lang="zh-CN" altLang="en-US" dirty="0" smtClean="0"/>
              <a: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“信息”</a:t>
            </a:r>
            <a:r>
              <a:rPr lang="zh-CN" altLang="en-US" dirty="0"/>
              <a:t>的英文是“</a:t>
            </a:r>
            <a:r>
              <a:rPr lang="fr-FR" dirty="0"/>
              <a:t>Information</a:t>
            </a:r>
            <a:r>
              <a:rPr lang="zh-CN" altLang="en-US" dirty="0"/>
              <a:t>”。根据相关学者在</a:t>
            </a:r>
            <a:r>
              <a:rPr lang="en-US" dirty="0"/>
              <a:t>20</a:t>
            </a:r>
            <a:r>
              <a:rPr lang="zh-CN" altLang="en-US" dirty="0"/>
              <a:t>世纪</a:t>
            </a:r>
            <a:r>
              <a:rPr lang="en-US" dirty="0"/>
              <a:t>80</a:t>
            </a:r>
            <a:r>
              <a:rPr lang="zh-CN" altLang="en-US" dirty="0"/>
              <a:t>年代的调研，当时已有</a:t>
            </a:r>
            <a:r>
              <a:rPr lang="en-US" dirty="0"/>
              <a:t>40</a:t>
            </a:r>
            <a:r>
              <a:rPr lang="zh-CN" altLang="en-US" dirty="0"/>
              <a:t>余门学科引进了“信息”这一概念。到</a:t>
            </a:r>
            <a:r>
              <a:rPr lang="en-US" dirty="0"/>
              <a:t>20</a:t>
            </a:r>
            <a:r>
              <a:rPr lang="zh-CN" altLang="en-US" dirty="0"/>
              <a:t>世纪</a:t>
            </a:r>
            <a:r>
              <a:rPr lang="en-US" dirty="0"/>
              <a:t>90</a:t>
            </a:r>
            <a:r>
              <a:rPr lang="zh-CN" altLang="en-US" dirty="0"/>
              <a:t>年代，“信息”几乎进入了所有领域。自</a:t>
            </a:r>
            <a:r>
              <a:rPr lang="en-US" dirty="0"/>
              <a:t>1948</a:t>
            </a:r>
            <a:r>
              <a:rPr lang="zh-CN" altLang="en-US" dirty="0"/>
              <a:t>年信息论问世至今，有文可考的定义不下百余种，所以今天为信息下统一定义既不可能也没有必要了</a:t>
            </a:r>
            <a:r>
              <a:rPr lang="zh-CN" altLang="en-US" dirty="0" smtClean="0"/>
              <a:t>。</a:t>
            </a:r>
            <a:endParaRPr lang="en-US" altLang="zh-CN" dirty="0" smtClean="0"/>
          </a:p>
          <a:p>
            <a:r>
              <a:rPr lang="zh-CN" altLang="en-US" dirty="0" smtClean="0"/>
              <a:t>当</a:t>
            </a:r>
            <a:r>
              <a:rPr lang="zh-CN" altLang="en-US" dirty="0"/>
              <a:t>信息成为一种资源时就是“信息资源”，英文是</a:t>
            </a:r>
            <a:r>
              <a:rPr lang="en-US" dirty="0"/>
              <a:t>Information Resources</a:t>
            </a:r>
            <a:r>
              <a:rPr lang="zh-CN" altLang="en-US" dirty="0"/>
              <a:t>。信息资源概念的出现，意味着人们已经认识到信息蕴藏的宝贵价值，并开始以信息资源能够带来多少经济效益来衡量它的价值了</a:t>
            </a:r>
            <a:r>
              <a:rPr lang="zh-CN" altLang="en-US" dirty="0" smtClean="0"/>
              <a:t>。</a:t>
            </a:r>
            <a:endParaRPr lang="zh-CN" altLang="en-US" dirty="0"/>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5</a:t>
            </a:r>
            <a:r>
              <a:rPr lang="zh-CN" altLang="en-US" dirty="0"/>
              <a:t>．检索准备与过程</a:t>
            </a:r>
          </a:p>
          <a:p>
            <a:r>
              <a:rPr lang="zh-CN" altLang="en-US" dirty="0"/>
              <a:t>在信息检索前，首先要对检索的课题进行周密的分析，弄清课题的关键所在，确定检索的范围、时间和语种，分析文献的类型和检索线索，逐步确定扩大检索的方向。这样才能有的放矢，避免做无用功。其次要制定检索策略，正确地选择检索工具，传统的手工检索工具如索引、目录、文摘、辞典、年鉴等具有很大的参考价值。随着计算机和网络技术的迅猛发展，现已成为广泛使用的信息检索手段，如数据库检索、光盘检索、</a:t>
            </a:r>
            <a:r>
              <a:rPr lang="en-US" dirty="0"/>
              <a:t>Internet</a:t>
            </a:r>
            <a:r>
              <a:rPr lang="zh-CN" altLang="en-US" dirty="0"/>
              <a:t>检索等。信息检索时，要具体根据检索工具、检索系统以及数据库性质选择一种或多种检索工具进行检索。同时要依据检索课题的性质、属性确定合适的检索方法，选择检索途径和检索标识。</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6</a:t>
            </a:r>
            <a:r>
              <a:rPr lang="zh-CN" altLang="en-US" dirty="0"/>
              <a:t>．检索效果评价</a:t>
            </a:r>
          </a:p>
          <a:p>
            <a:pPr>
              <a:buNone/>
            </a:pPr>
            <a:r>
              <a:rPr lang="zh-CN" altLang="en-US" dirty="0" smtClean="0"/>
              <a:t>判断</a:t>
            </a:r>
            <a:r>
              <a:rPr lang="zh-CN" altLang="en-US" dirty="0"/>
              <a:t>检索效果的两个指标：</a:t>
            </a:r>
          </a:p>
          <a:p>
            <a:r>
              <a:rPr lang="zh-CN" altLang="en-US" dirty="0"/>
              <a:t>查全率</a:t>
            </a:r>
            <a:r>
              <a:rPr lang="en-US" dirty="0"/>
              <a:t>=</a:t>
            </a:r>
            <a:r>
              <a:rPr lang="zh-CN" altLang="en-US" dirty="0"/>
              <a:t>被检出相关信息量</a:t>
            </a:r>
            <a:r>
              <a:rPr lang="en-US" dirty="0"/>
              <a:t>/</a:t>
            </a:r>
            <a:r>
              <a:rPr lang="zh-CN" altLang="en-US" dirty="0"/>
              <a:t>相关信息总量（</a:t>
            </a:r>
            <a:r>
              <a:rPr lang="en-US" dirty="0"/>
              <a:t>%</a:t>
            </a:r>
            <a:r>
              <a:rPr lang="zh-CN" altLang="en-US" dirty="0"/>
              <a:t>）</a:t>
            </a:r>
          </a:p>
          <a:p>
            <a:r>
              <a:rPr lang="zh-CN" altLang="en-US" dirty="0"/>
              <a:t>查准率</a:t>
            </a:r>
            <a:r>
              <a:rPr lang="en-US" dirty="0"/>
              <a:t>=</a:t>
            </a:r>
            <a:r>
              <a:rPr lang="zh-CN" altLang="en-US" dirty="0"/>
              <a:t>被检出相关信息量</a:t>
            </a:r>
            <a:r>
              <a:rPr lang="en-US" dirty="0"/>
              <a:t>/</a:t>
            </a:r>
            <a:r>
              <a:rPr lang="zh-CN" altLang="en-US" dirty="0"/>
              <a:t>被检出信息总量（</a:t>
            </a:r>
            <a:r>
              <a:rPr lang="en-US" dirty="0"/>
              <a:t>%</a:t>
            </a:r>
            <a:r>
              <a:rPr lang="zh-CN" altLang="en-US" dirty="0"/>
              <a:t>）</a:t>
            </a: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3</a:t>
            </a:r>
            <a:r>
              <a:rPr lang="zh-CN" altLang="en-US" dirty="0" smtClean="0"/>
              <a:t>．</a:t>
            </a:r>
            <a:r>
              <a:rPr lang="en-US" dirty="0" smtClean="0"/>
              <a:t>2  </a:t>
            </a:r>
            <a:r>
              <a:rPr lang="zh-CN" altLang="en-US" dirty="0" smtClean="0"/>
              <a:t>信息检索策略</a:t>
            </a:r>
            <a:endParaRPr lang="zh-CN" altLang="en-US" dirty="0"/>
          </a:p>
        </p:txBody>
      </p:sp>
      <p:sp>
        <p:nvSpPr>
          <p:cNvPr id="3" name="内容占位符 2"/>
          <p:cNvSpPr>
            <a:spLocks noGrp="1"/>
          </p:cNvSpPr>
          <p:nvPr>
            <p:ph idx="1"/>
          </p:nvPr>
        </p:nvSpPr>
        <p:spPr/>
        <p:txBody>
          <a:bodyPr/>
          <a:lstStyle/>
          <a:p>
            <a:r>
              <a:rPr lang="zh-CN" altLang="en-US" dirty="0" smtClean="0"/>
              <a:t>信息检索</a:t>
            </a:r>
            <a:r>
              <a:rPr lang="zh-CN" altLang="en-US" dirty="0"/>
              <a:t>策略是指实现检索目标的途径与方法，包括检索途径与检索项的选择、检索方式的拟定、检索结果的判别及反馈与调节的方法等。</a:t>
            </a:r>
            <a:r>
              <a:rPr lang="en-US" dirty="0"/>
              <a:t> </a:t>
            </a:r>
            <a:endParaRPr lang="zh-CN" altLang="en-US" dirty="0"/>
          </a:p>
          <a:p>
            <a:pPr>
              <a:buNone/>
            </a:pPr>
            <a:r>
              <a:rPr lang="en-US" dirty="0"/>
              <a:t>1</a:t>
            </a:r>
            <a:r>
              <a:rPr lang="zh-CN" altLang="en-US" dirty="0"/>
              <a:t>．检索策略的内容</a:t>
            </a:r>
          </a:p>
          <a:p>
            <a:r>
              <a:rPr lang="en-US" dirty="0"/>
              <a:t>1</a:t>
            </a:r>
            <a:r>
              <a:rPr lang="zh-CN" altLang="en-US" dirty="0"/>
              <a:t>）确定检索</a:t>
            </a:r>
            <a:r>
              <a:rPr lang="zh-CN" altLang="en-US" dirty="0" smtClean="0"/>
              <a:t>系统</a:t>
            </a:r>
            <a:endParaRPr lang="zh-CN" altLang="en-US" dirty="0"/>
          </a:p>
          <a:p>
            <a:r>
              <a:rPr lang="zh-CN" altLang="en-US" dirty="0" smtClean="0"/>
              <a:t> </a:t>
            </a:r>
            <a:r>
              <a:rPr lang="en-US" dirty="0"/>
              <a:t>2</a:t>
            </a:r>
            <a:r>
              <a:rPr lang="zh-CN" altLang="en-US" dirty="0"/>
              <a:t>）确定检索</a:t>
            </a:r>
            <a:r>
              <a:rPr lang="zh-CN" altLang="en-US" dirty="0" smtClean="0"/>
              <a:t>途径</a:t>
            </a:r>
            <a:endParaRPr lang="zh-CN" altLang="en-US" dirty="0"/>
          </a:p>
          <a:p>
            <a:r>
              <a:rPr lang="zh-CN" altLang="en-US" dirty="0" smtClean="0"/>
              <a:t> </a:t>
            </a:r>
            <a:r>
              <a:rPr lang="en-US" dirty="0"/>
              <a:t>3</a:t>
            </a:r>
            <a:r>
              <a:rPr lang="zh-CN" altLang="en-US" dirty="0"/>
              <a:t>）选定检索</a:t>
            </a:r>
            <a:r>
              <a:rPr lang="zh-CN" altLang="en-US" dirty="0" smtClean="0"/>
              <a:t>词</a:t>
            </a:r>
            <a:endParaRPr lang="zh-CN" altLang="en-US" dirty="0"/>
          </a:p>
          <a:p>
            <a:r>
              <a:rPr lang="en-US" dirty="0" smtClean="0"/>
              <a:t>4</a:t>
            </a:r>
            <a:r>
              <a:rPr lang="zh-CN" altLang="en-US" dirty="0"/>
              <a:t>）调整检索</a:t>
            </a:r>
            <a:r>
              <a:rPr lang="zh-CN" altLang="en-US" dirty="0" smtClean="0"/>
              <a:t>方案</a:t>
            </a:r>
            <a:endParaRPr lang="zh-CN" altLang="en-US" dirty="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．检索策略的制定</a:t>
            </a:r>
          </a:p>
          <a:p>
            <a:pPr>
              <a:buNone/>
            </a:pPr>
            <a:r>
              <a:rPr lang="zh-CN" altLang="en-US" dirty="0"/>
              <a:t>检索策略的制定主要有两点：确定检索</a:t>
            </a:r>
            <a:r>
              <a:rPr lang="zh-CN" altLang="en-US" dirty="0" smtClean="0"/>
              <a:t>工具或数据库；</a:t>
            </a:r>
            <a:r>
              <a:rPr lang="zh-CN" altLang="en-US" dirty="0"/>
              <a:t>确定检索</a:t>
            </a:r>
            <a:r>
              <a:rPr lang="zh-CN" altLang="en-US" dirty="0" smtClean="0"/>
              <a:t>途径及</a:t>
            </a:r>
            <a:r>
              <a:rPr lang="zh-CN" altLang="en-US" dirty="0"/>
              <a:t>检索</a:t>
            </a:r>
            <a:r>
              <a:rPr lang="zh-CN" altLang="en-US" dirty="0" smtClean="0"/>
              <a:t>方法，</a:t>
            </a:r>
            <a:r>
              <a:rPr lang="zh-CN" altLang="en-US" dirty="0"/>
              <a:t>形成</a:t>
            </a:r>
            <a:r>
              <a:rPr lang="zh-CN" altLang="en-US" dirty="0" smtClean="0"/>
              <a:t>检索标目。 </a:t>
            </a:r>
            <a:endParaRPr lang="zh-CN" altLang="en-US" dirty="0"/>
          </a:p>
          <a:p>
            <a:r>
              <a:rPr lang="en-US" dirty="0"/>
              <a:t>l</a:t>
            </a:r>
            <a:r>
              <a:rPr lang="zh-CN" altLang="en-US" dirty="0"/>
              <a:t>）明确检索的内容和目的。</a:t>
            </a:r>
          </a:p>
          <a:p>
            <a:r>
              <a:rPr lang="en-US" dirty="0"/>
              <a:t>2</a:t>
            </a:r>
            <a:r>
              <a:rPr lang="zh-CN" altLang="en-US" dirty="0"/>
              <a:t>）尽可能使用专题检索工具及专业数据库，并收集一些专题信息网址。</a:t>
            </a:r>
          </a:p>
          <a:p>
            <a:r>
              <a:rPr lang="en-US" dirty="0"/>
              <a:t>3</a:t>
            </a:r>
            <a:r>
              <a:rPr lang="zh-CN" altLang="en-US" dirty="0"/>
              <a:t>）了解何种信息由哪些机构提供服务，并注意收集一些机构的</a:t>
            </a:r>
            <a:r>
              <a:rPr lang="en-US" dirty="0"/>
              <a:t>URL</a:t>
            </a:r>
            <a:r>
              <a:rPr lang="zh-CN" altLang="en-US" dirty="0"/>
              <a:t>。</a:t>
            </a:r>
          </a:p>
          <a:p>
            <a:r>
              <a:rPr lang="en-US" dirty="0"/>
              <a:t>4</a:t>
            </a:r>
            <a:r>
              <a:rPr lang="zh-CN" altLang="en-US" dirty="0"/>
              <a:t>）了解常用的搜索引擎以及检索系统的特性与功能。</a:t>
            </a:r>
          </a:p>
          <a:p>
            <a:r>
              <a:rPr lang="en-US" dirty="0"/>
              <a:t>5</a:t>
            </a:r>
            <a:r>
              <a:rPr lang="zh-CN" altLang="en-US" dirty="0"/>
              <a:t>）掌握实用的检索技巧。</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3</a:t>
            </a:r>
            <a:r>
              <a:rPr lang="zh-CN" altLang="en-US" dirty="0"/>
              <a:t>．检索策略的调整</a:t>
            </a:r>
            <a:r>
              <a:rPr lang="en-US" dirty="0"/>
              <a:t> </a:t>
            </a:r>
            <a:endParaRPr lang="zh-CN" altLang="en-US" dirty="0"/>
          </a:p>
          <a:p>
            <a:r>
              <a:rPr lang="zh-CN" altLang="en-US" dirty="0" smtClean="0"/>
              <a:t>制定</a:t>
            </a:r>
            <a:r>
              <a:rPr lang="zh-CN" altLang="en-US" dirty="0"/>
              <a:t>好检索策略后，检索任务只能算完成了一半，因在实际检索过程中，并非一次检索就会获得</a:t>
            </a:r>
            <a:r>
              <a:rPr lang="zh-CN" altLang="en-US" dirty="0" smtClean="0"/>
              <a:t>满意的检索效果。</a:t>
            </a:r>
            <a:r>
              <a:rPr lang="zh-CN" altLang="en-US" dirty="0"/>
              <a:t>此时就需要及时采取补救措施，调整检索策略。</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4 </a:t>
            </a:r>
            <a:r>
              <a:rPr lang="zh-CN" altLang="en-US" dirty="0" smtClean="0"/>
              <a:t>信息检索语言</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a:t>．</a:t>
            </a:r>
            <a:r>
              <a:rPr lang="en-US" dirty="0"/>
              <a:t>4</a:t>
            </a:r>
            <a:r>
              <a:rPr lang="zh-CN" altLang="en-US" dirty="0"/>
              <a:t>．</a:t>
            </a:r>
            <a:r>
              <a:rPr lang="en-US" dirty="0"/>
              <a:t>1</a:t>
            </a:r>
            <a:r>
              <a:rPr lang="zh-CN" altLang="en-US" dirty="0"/>
              <a:t>信息检索语言的概念</a:t>
            </a:r>
          </a:p>
          <a:p>
            <a:r>
              <a:rPr lang="en-US" dirty="0"/>
              <a:t>1</a:t>
            </a:r>
            <a:r>
              <a:rPr lang="zh-CN" altLang="en-US" dirty="0"/>
              <a:t>．</a:t>
            </a:r>
            <a:r>
              <a:rPr lang="en-US" dirty="0"/>
              <a:t>4</a:t>
            </a:r>
            <a:r>
              <a:rPr lang="zh-CN" altLang="en-US" dirty="0"/>
              <a:t>．</a:t>
            </a:r>
            <a:r>
              <a:rPr lang="en-US" dirty="0"/>
              <a:t>2 </a:t>
            </a:r>
            <a:r>
              <a:rPr lang="zh-CN" altLang="en-US" dirty="0"/>
              <a:t>电子网络信息资源检索工具</a:t>
            </a:r>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4</a:t>
            </a:r>
            <a:r>
              <a:rPr lang="zh-CN" altLang="en-US" dirty="0" smtClean="0"/>
              <a:t>．</a:t>
            </a:r>
            <a:r>
              <a:rPr lang="en-US" dirty="0" smtClean="0"/>
              <a:t>1  </a:t>
            </a:r>
            <a:r>
              <a:rPr lang="zh-CN" altLang="en-US" dirty="0" smtClean="0"/>
              <a:t>信息检索语言的概念</a:t>
            </a:r>
            <a:endParaRPr lang="zh-CN" altLang="en-US" dirty="0"/>
          </a:p>
        </p:txBody>
      </p:sp>
      <p:sp>
        <p:nvSpPr>
          <p:cNvPr id="3" name="内容占位符 2"/>
          <p:cNvSpPr>
            <a:spLocks noGrp="1"/>
          </p:cNvSpPr>
          <p:nvPr>
            <p:ph idx="1"/>
          </p:nvPr>
        </p:nvSpPr>
        <p:spPr/>
        <p:txBody>
          <a:bodyPr/>
          <a:lstStyle/>
          <a:p>
            <a:pPr>
              <a:buNone/>
            </a:pPr>
            <a:r>
              <a:rPr lang="en-US" dirty="0" smtClean="0"/>
              <a:t>1</a:t>
            </a:r>
            <a:r>
              <a:rPr lang="zh-CN" altLang="en-US" dirty="0"/>
              <a:t>．信息检索语言</a:t>
            </a:r>
          </a:p>
          <a:p>
            <a:r>
              <a:rPr lang="zh-CN" altLang="en-US" dirty="0"/>
              <a:t>信息检索语言（</a:t>
            </a:r>
            <a:r>
              <a:rPr lang="en-US" dirty="0"/>
              <a:t>Information Retrieval Language</a:t>
            </a:r>
            <a:r>
              <a:rPr lang="zh-CN" altLang="en-US" dirty="0"/>
              <a:t>）是信息存储与检索过程中用于描述信息特征和表达用户信息提问的一种专门语言，是表达一系列概括文献信息内容和检索课题内容的概念及其相互关系的一种概念标识系统。所谓检索的运算匹配就是通过检索语言的匹配来实现的。检索语言是人与检索系统对话的基础。它可分为规范化语言（人工语言）和非规范化语言（自然语言）两类。</a:t>
            </a:r>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．信息检索语言的功能</a:t>
            </a:r>
          </a:p>
          <a:p>
            <a:r>
              <a:rPr lang="en-US" dirty="0"/>
              <a:t>1</a:t>
            </a:r>
            <a:r>
              <a:rPr lang="zh-CN" altLang="en-US" dirty="0"/>
              <a:t>）特征</a:t>
            </a:r>
          </a:p>
          <a:p>
            <a:r>
              <a:rPr lang="en-US" dirty="0"/>
              <a:t>2</a:t>
            </a:r>
            <a:r>
              <a:rPr lang="zh-CN" altLang="en-US" dirty="0"/>
              <a:t>）相关性</a:t>
            </a:r>
          </a:p>
          <a:p>
            <a:r>
              <a:rPr lang="en-US" dirty="0"/>
              <a:t>3</a:t>
            </a:r>
            <a:r>
              <a:rPr lang="zh-CN" altLang="en-US" dirty="0"/>
              <a:t>）有序化检索</a:t>
            </a:r>
          </a:p>
          <a:p>
            <a:r>
              <a:rPr lang="en-US" dirty="0"/>
              <a:t>4</a:t>
            </a:r>
            <a:r>
              <a:rPr lang="zh-CN" altLang="en-US" dirty="0"/>
              <a:t>）一致性</a:t>
            </a:r>
          </a:p>
          <a:p>
            <a:r>
              <a:rPr lang="en-US" dirty="0"/>
              <a:t>5</a:t>
            </a:r>
            <a:r>
              <a:rPr lang="zh-CN" altLang="en-US" dirty="0"/>
              <a:t>）最高查全率和查准率</a:t>
            </a:r>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3</a:t>
            </a:r>
            <a:r>
              <a:rPr lang="zh-CN" altLang="en-US" dirty="0"/>
              <a:t>．检索语言的类型</a:t>
            </a:r>
          </a:p>
          <a:p>
            <a:pPr>
              <a:buNone/>
            </a:pPr>
            <a:r>
              <a:rPr lang="zh-CN" altLang="en-US" dirty="0"/>
              <a:t>目前，世界上的信息检索语言有几千种，依其划分方法的不同，其类型也不一样。</a:t>
            </a:r>
          </a:p>
          <a:p>
            <a:pPr lvl="0">
              <a:buNone/>
            </a:pPr>
            <a:r>
              <a:rPr lang="en-US" altLang="zh-CN" dirty="0" smtClean="0"/>
              <a:t>1</a:t>
            </a:r>
            <a:r>
              <a:rPr lang="zh-CN" altLang="en-US" dirty="0" smtClean="0"/>
              <a:t>）按照</a:t>
            </a:r>
            <a:r>
              <a:rPr lang="zh-CN" altLang="en-US" dirty="0"/>
              <a:t>标识的性质与原理划分检索语言：</a:t>
            </a:r>
          </a:p>
          <a:p>
            <a:r>
              <a:rPr lang="zh-CN" altLang="en-US" dirty="0"/>
              <a:t>（</a:t>
            </a:r>
            <a:r>
              <a:rPr lang="en-US" dirty="0"/>
              <a:t>1</a:t>
            </a:r>
            <a:r>
              <a:rPr lang="zh-CN" altLang="en-US" dirty="0"/>
              <a:t>）分类语言</a:t>
            </a:r>
          </a:p>
          <a:p>
            <a:r>
              <a:rPr lang="zh-CN" altLang="en-US" dirty="0"/>
              <a:t>（</a:t>
            </a:r>
            <a:r>
              <a:rPr lang="en-US" dirty="0"/>
              <a:t>2</a:t>
            </a:r>
            <a:r>
              <a:rPr lang="zh-CN" altLang="en-US" dirty="0"/>
              <a:t>）主题语言</a:t>
            </a:r>
          </a:p>
          <a:p>
            <a:r>
              <a:rPr lang="zh-CN" altLang="en-US" dirty="0"/>
              <a:t>（</a:t>
            </a:r>
            <a:r>
              <a:rPr lang="en-US" dirty="0"/>
              <a:t>3</a:t>
            </a:r>
            <a:r>
              <a:rPr lang="zh-CN" altLang="en-US" dirty="0"/>
              <a:t>）代码语言</a:t>
            </a:r>
          </a:p>
          <a:p>
            <a:pPr lvl="0">
              <a:buNone/>
            </a:pPr>
            <a:r>
              <a:rPr lang="en-US" altLang="zh-CN" dirty="0" smtClean="0"/>
              <a:t>2</a:t>
            </a:r>
            <a:r>
              <a:rPr lang="zh-CN" altLang="en-US" dirty="0" smtClean="0"/>
              <a:t>）按照</a:t>
            </a:r>
            <a:r>
              <a:rPr lang="zh-CN" altLang="en-US" dirty="0"/>
              <a:t>表达文献的特征划分检索语言：</a:t>
            </a:r>
          </a:p>
          <a:p>
            <a:pPr lvl="0">
              <a:buNone/>
            </a:pPr>
            <a:r>
              <a:rPr lang="en-US" altLang="zh-CN" dirty="0" smtClean="0"/>
              <a:t>3</a:t>
            </a:r>
            <a:r>
              <a:rPr lang="zh-CN" altLang="en-US" dirty="0" smtClean="0"/>
              <a:t>）按照</a:t>
            </a:r>
            <a:r>
              <a:rPr lang="zh-CN" altLang="en-US" dirty="0"/>
              <a:t>表达文献内容特征的检索语言</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1</a:t>
            </a:r>
            <a:r>
              <a:rPr lang="zh-CN" altLang="en-US" dirty="0"/>
              <a:t>．</a:t>
            </a:r>
            <a:r>
              <a:rPr lang="en-US" dirty="0"/>
              <a:t>1</a:t>
            </a:r>
            <a:r>
              <a:rPr lang="zh-CN" altLang="en-US" dirty="0"/>
              <a:t>．</a:t>
            </a:r>
            <a:r>
              <a:rPr lang="en-US" dirty="0"/>
              <a:t>1  </a:t>
            </a:r>
            <a:r>
              <a:rPr lang="zh-CN" altLang="en-US" dirty="0"/>
              <a:t>信息的概念、特征和类型</a:t>
            </a:r>
          </a:p>
        </p:txBody>
      </p:sp>
      <p:sp>
        <p:nvSpPr>
          <p:cNvPr id="3" name="内容占位符 2"/>
          <p:cNvSpPr>
            <a:spLocks noGrp="1"/>
          </p:cNvSpPr>
          <p:nvPr>
            <p:ph idx="1"/>
          </p:nvPr>
        </p:nvSpPr>
        <p:spPr/>
        <p:txBody>
          <a:bodyPr/>
          <a:lstStyle/>
          <a:p>
            <a:pPr>
              <a:buNone/>
            </a:pPr>
            <a:r>
              <a:rPr lang="en-US" dirty="0"/>
              <a:t>1</a:t>
            </a:r>
            <a:r>
              <a:rPr lang="zh-CN" altLang="en-US" dirty="0"/>
              <a:t>．信息的概念</a:t>
            </a:r>
          </a:p>
          <a:p>
            <a:r>
              <a:rPr lang="zh-CN" altLang="en-US" dirty="0" smtClean="0"/>
              <a:t>广义</a:t>
            </a:r>
            <a:r>
              <a:rPr lang="zh-CN" altLang="en-US" dirty="0"/>
              <a:t>的信息是无处不在的，它与物质、能量同时被称为构成世界的三大要素。控制论之父、信息论创始人之一维纳（</a:t>
            </a:r>
            <a:r>
              <a:rPr lang="en-US" dirty="0"/>
              <a:t>N. Wiener</a:t>
            </a:r>
            <a:r>
              <a:rPr lang="zh-CN" altLang="en-US" dirty="0"/>
              <a:t>）曾说过：“信息就是信息，它不是物质，也不是能量”。他没有给出信息的明确定义。我们理解，广义的信息实质是客观物质世界的运动状态及其反映，是物质的一种存在方式，是物质的普遍属性。</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狭义的信息就是我们日常使用的“信息”。信息管理学者</a:t>
            </a:r>
            <a:r>
              <a:rPr lang="en-US" dirty="0" smtClean="0"/>
              <a:t>F.W.</a:t>
            </a:r>
            <a:r>
              <a:rPr lang="zh-CN" altLang="en-US" dirty="0" smtClean="0"/>
              <a:t>霍顿认为，信息是按照最终用户使用决策的需要，经过处理和格式化的数据。而我国</a:t>
            </a:r>
            <a:r>
              <a:rPr lang="en-US" altLang="zh-CN" dirty="0" smtClean="0"/>
              <a:t>《</a:t>
            </a:r>
            <a:r>
              <a:rPr lang="zh-CN" altLang="en-US" dirty="0" smtClean="0"/>
              <a:t>情报与文献工作词汇基本术语</a:t>
            </a:r>
            <a:r>
              <a:rPr lang="en-US" altLang="zh-CN" dirty="0" smtClean="0"/>
              <a:t>》</a:t>
            </a:r>
            <a:r>
              <a:rPr lang="zh-CN" altLang="en-US" dirty="0" smtClean="0"/>
              <a:t>（</a:t>
            </a:r>
            <a:r>
              <a:rPr lang="en-US" dirty="0" smtClean="0"/>
              <a:t>GB48944</a:t>
            </a:r>
            <a:r>
              <a:rPr lang="en-US" altLang="zh-CN" dirty="0" smtClean="0"/>
              <a:t>—</a:t>
            </a:r>
            <a:r>
              <a:rPr lang="en-US" dirty="0" smtClean="0"/>
              <a:t>1985</a:t>
            </a:r>
            <a:r>
              <a:rPr lang="zh-CN" altLang="en-US" dirty="0" smtClean="0"/>
              <a:t>）的定义是：信息是物质存在的一种方式，一般指数据、消息中所包含的意义，可以使消息中所描述的事情的不定性减少。这里定义的“信息”就接近于我们图书情报界了解使用的信息概念。</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dirty="0"/>
              <a:t>2</a:t>
            </a:r>
            <a:r>
              <a:rPr lang="zh-CN" altLang="en-US" dirty="0"/>
              <a:t>．信息的特征</a:t>
            </a:r>
          </a:p>
          <a:p>
            <a:r>
              <a:rPr lang="en-US" dirty="0" smtClean="0"/>
              <a:t>1</a:t>
            </a:r>
            <a:r>
              <a:rPr lang="zh-CN" altLang="en-US" dirty="0"/>
              <a:t>）客观性</a:t>
            </a:r>
          </a:p>
          <a:p>
            <a:r>
              <a:rPr lang="en-US" dirty="0"/>
              <a:t>2</a:t>
            </a:r>
            <a:r>
              <a:rPr lang="zh-CN" altLang="en-US" dirty="0"/>
              <a:t>）载体性</a:t>
            </a:r>
            <a:r>
              <a:rPr lang="en-US" dirty="0"/>
              <a:t> </a:t>
            </a:r>
            <a:endParaRPr lang="zh-CN" altLang="en-US" dirty="0"/>
          </a:p>
          <a:p>
            <a:r>
              <a:rPr lang="en-US" dirty="0"/>
              <a:t>3</a:t>
            </a:r>
            <a:r>
              <a:rPr lang="zh-CN" altLang="en-US" dirty="0"/>
              <a:t>）传递性</a:t>
            </a:r>
          </a:p>
          <a:p>
            <a:r>
              <a:rPr lang="en-US" dirty="0"/>
              <a:t>4</a:t>
            </a:r>
            <a:r>
              <a:rPr lang="zh-CN" altLang="en-US" dirty="0"/>
              <a:t>）时效性</a:t>
            </a:r>
          </a:p>
          <a:p>
            <a:r>
              <a:rPr lang="en-US" dirty="0"/>
              <a:t>5</a:t>
            </a:r>
            <a:r>
              <a:rPr lang="zh-CN" altLang="en-US" dirty="0"/>
              <a:t>）可塑性</a:t>
            </a:r>
          </a:p>
          <a:p>
            <a:r>
              <a:rPr lang="en-US" dirty="0"/>
              <a:t>6</a:t>
            </a:r>
            <a:r>
              <a:rPr lang="zh-CN" altLang="en-US" dirty="0"/>
              <a:t>）共享性</a:t>
            </a:r>
          </a:p>
          <a:p>
            <a:r>
              <a:rPr lang="en-US" dirty="0"/>
              <a:t>7</a:t>
            </a:r>
            <a:r>
              <a:rPr lang="zh-CN" altLang="en-US" dirty="0"/>
              <a:t>）可重复利用性</a:t>
            </a:r>
          </a:p>
          <a:p>
            <a:r>
              <a:rPr lang="en-US" dirty="0"/>
              <a:t>8</a:t>
            </a:r>
            <a:r>
              <a:rPr lang="zh-CN" altLang="en-US" dirty="0"/>
              <a:t>）特定范围的有效性</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313" y="1484313"/>
            <a:ext cx="4032250" cy="4608512"/>
          </a:xfrm>
        </p:spPr>
        <p:txBody>
          <a:bodyPr/>
          <a:lstStyle/>
          <a:p>
            <a:pPr>
              <a:buNone/>
            </a:pPr>
            <a:r>
              <a:rPr lang="en-US" dirty="0" smtClean="0"/>
              <a:t>3</a:t>
            </a:r>
            <a:r>
              <a:rPr lang="zh-CN" altLang="en-US" dirty="0" smtClean="0"/>
              <a:t>．信息类型</a:t>
            </a:r>
          </a:p>
          <a:p>
            <a:r>
              <a:rPr lang="en-US" dirty="0" smtClean="0"/>
              <a:t>1</a:t>
            </a:r>
            <a:r>
              <a:rPr lang="zh-CN" altLang="en-US" dirty="0" smtClean="0"/>
              <a:t>）图书</a:t>
            </a:r>
          </a:p>
          <a:p>
            <a:r>
              <a:rPr lang="en-US" dirty="0" smtClean="0"/>
              <a:t>2</a:t>
            </a:r>
            <a:r>
              <a:rPr lang="zh-CN" altLang="en-US" dirty="0" smtClean="0"/>
              <a:t>）期刊</a:t>
            </a:r>
          </a:p>
          <a:p>
            <a:r>
              <a:rPr lang="en-US" dirty="0" smtClean="0"/>
              <a:t>3</a:t>
            </a:r>
            <a:r>
              <a:rPr lang="zh-CN" altLang="en-US" dirty="0" smtClean="0"/>
              <a:t>）报纸</a:t>
            </a:r>
          </a:p>
          <a:p>
            <a:r>
              <a:rPr lang="en-US" dirty="0" smtClean="0"/>
              <a:t>4</a:t>
            </a:r>
            <a:r>
              <a:rPr lang="zh-CN" altLang="en-US" dirty="0" smtClean="0"/>
              <a:t>）科技报告</a:t>
            </a:r>
          </a:p>
          <a:p>
            <a:r>
              <a:rPr lang="en-US" dirty="0" smtClean="0"/>
              <a:t>5</a:t>
            </a:r>
            <a:r>
              <a:rPr lang="zh-CN" altLang="en-US" dirty="0" smtClean="0"/>
              <a:t>）政府出版物</a:t>
            </a:r>
          </a:p>
        </p:txBody>
      </p:sp>
      <p:sp>
        <p:nvSpPr>
          <p:cNvPr id="8" name="内容占位符 2"/>
          <p:cNvSpPr txBox="1">
            <a:spLocks/>
          </p:cNvSpPr>
          <p:nvPr/>
        </p:nvSpPr>
        <p:spPr bwMode="auto">
          <a:xfrm>
            <a:off x="4714876" y="1428736"/>
            <a:ext cx="403225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endParaRPr kumimoji="0" lang="en-US" sz="2600" b="1" i="0" u="none" strike="noStrike" kern="0" cap="none" spc="0" normalizeH="0" baseline="0" noProof="0" dirty="0" smtClean="0">
              <a:ln>
                <a:noFill/>
              </a:ln>
              <a:solidFill>
                <a:srgbClr val="660066"/>
              </a:solidFill>
              <a:effectLst/>
              <a:uLnTx/>
              <a:uFillTx/>
              <a:latin typeface="+mn-lt"/>
              <a:ea typeface="+mn-ea"/>
              <a:cs typeface="+mn-cs"/>
            </a:endParaRP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6</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）会议文献</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7</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）专利文献</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8</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）学位论文</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9</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 标准文献</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10</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）技术档案文献</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r>
              <a:rPr kumimoji="0" lang="en-US" sz="2600" b="1" i="0" u="none" strike="noStrike" kern="0" cap="none" spc="0" normalizeH="0" baseline="0" noProof="0" dirty="0" smtClean="0">
                <a:ln>
                  <a:noFill/>
                </a:ln>
                <a:solidFill>
                  <a:srgbClr val="660066"/>
                </a:solidFill>
                <a:effectLst/>
                <a:uLnTx/>
                <a:uFillTx/>
                <a:latin typeface="+mn-lt"/>
                <a:ea typeface="+mn-ea"/>
                <a:cs typeface="+mn-cs"/>
              </a:rPr>
              <a:t>11</a:t>
            </a:r>
            <a:r>
              <a:rPr kumimoji="0" lang="zh-CN" altLang="en-US" sz="2600" b="1" i="0" u="none" strike="noStrike" kern="0" cap="none" spc="0" normalizeH="0" baseline="0" noProof="0" dirty="0" smtClean="0">
                <a:ln>
                  <a:noFill/>
                </a:ln>
                <a:solidFill>
                  <a:srgbClr val="660066"/>
                </a:solidFill>
                <a:effectLst/>
                <a:uLnTx/>
                <a:uFillTx/>
                <a:latin typeface="+mn-lt"/>
                <a:ea typeface="+mn-ea"/>
                <a:cs typeface="+mn-cs"/>
              </a:rPr>
              <a:t>）产品样本</a:t>
            </a:r>
          </a:p>
          <a:p>
            <a:pPr marL="269875" marR="0" lvl="0" indent="-269875" algn="l" defTabSz="914400" rtl="0" eaLnBrk="1" fontAlgn="base" latinLnBrk="0" hangingPunct="1">
              <a:lnSpc>
                <a:spcPct val="100000"/>
              </a:lnSpc>
              <a:spcBef>
                <a:spcPct val="20000"/>
              </a:spcBef>
              <a:spcAft>
                <a:spcPct val="0"/>
              </a:spcAft>
              <a:buClrTx/>
              <a:buSzPct val="75000"/>
              <a:buFontTx/>
              <a:buBlip>
                <a:blip r:embed="rId2"/>
              </a:buBlip>
              <a:tabLst/>
              <a:defRPr/>
            </a:pPr>
            <a:endParaRPr kumimoji="0" lang="zh-CN" altLang="en-US" sz="2600" b="1" i="0" u="none" strike="noStrike" kern="0" cap="none" spc="0" normalizeH="0" baseline="0" noProof="0" dirty="0" smtClean="0">
              <a:ln>
                <a:noFill/>
              </a:ln>
              <a:solidFill>
                <a:srgbClr val="660066"/>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a:t>
            </a:r>
            <a:r>
              <a:rPr lang="zh-CN" altLang="en-US" dirty="0" smtClean="0"/>
              <a:t>．</a:t>
            </a:r>
            <a:r>
              <a:rPr lang="en-US" dirty="0" smtClean="0"/>
              <a:t>1</a:t>
            </a:r>
            <a:r>
              <a:rPr lang="zh-CN" altLang="en-US" dirty="0" smtClean="0"/>
              <a:t>．</a:t>
            </a:r>
            <a:r>
              <a:rPr lang="en-US" dirty="0" smtClean="0"/>
              <a:t>2  </a:t>
            </a:r>
            <a:r>
              <a:rPr lang="zh-CN" altLang="en-US" dirty="0" smtClean="0"/>
              <a:t>信息资源</a:t>
            </a:r>
            <a:endParaRPr lang="zh-CN" altLang="en-US" dirty="0"/>
          </a:p>
        </p:txBody>
      </p:sp>
      <p:sp>
        <p:nvSpPr>
          <p:cNvPr id="3" name="内容占位符 2"/>
          <p:cNvSpPr>
            <a:spLocks noGrp="1"/>
          </p:cNvSpPr>
          <p:nvPr>
            <p:ph idx="1"/>
          </p:nvPr>
        </p:nvSpPr>
        <p:spPr/>
        <p:txBody>
          <a:bodyPr/>
          <a:lstStyle/>
          <a:p>
            <a:r>
              <a:rPr lang="zh-CN" altLang="en-US" dirty="0" smtClean="0"/>
              <a:t>信息</a:t>
            </a:r>
            <a:r>
              <a:rPr lang="zh-CN" altLang="en-US" dirty="0"/>
              <a:t>资源（</a:t>
            </a:r>
            <a:r>
              <a:rPr lang="en-US" dirty="0"/>
              <a:t>Information Resources</a:t>
            </a:r>
            <a:r>
              <a:rPr lang="zh-CN" altLang="en-US" dirty="0"/>
              <a:t>）就是经过人类加工处理，使之有序化并大量积累后的可供利用的信息集合</a:t>
            </a:r>
            <a:r>
              <a:rPr lang="zh-CN" altLang="en-US" dirty="0" smtClean="0"/>
              <a:t>。</a:t>
            </a:r>
            <a:endParaRPr lang="en-US" altLang="zh-CN" dirty="0" smtClean="0"/>
          </a:p>
          <a:p>
            <a:endParaRPr lang="zh-CN" altLang="en-US" dirty="0"/>
          </a:p>
          <a:p>
            <a:endParaRPr lang="zh-CN" altLang="en-US" dirty="0"/>
          </a:p>
        </p:txBody>
      </p:sp>
    </p:spTree>
  </p:cSld>
  <p:clrMapOvr>
    <a:masterClrMapping/>
  </p:clrMapOvr>
</p:sld>
</file>

<file path=ppt/theme/theme1.xml><?xml version="1.0" encoding="utf-8"?>
<a:theme xmlns:a="http://schemas.openxmlformats.org/drawingml/2006/main" name="计算机应用教程">
  <a:themeElements>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fontScheme name="计算机应用教程">
      <a:majorFont>
        <a:latin typeface="Arial Rounded MT Bold"/>
        <a:ea typeface="宋体"/>
        <a:cs typeface=""/>
      </a:majorFont>
      <a:minorFont>
        <a:latin typeface="Arial Rounded MT Bol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1037</TotalTime>
  <Words>3738</Words>
  <Application>Microsoft Office PowerPoint</Application>
  <PresentationFormat>全屏显示(4:3)</PresentationFormat>
  <Paragraphs>205</Paragraphs>
  <Slides>48</Slides>
  <Notes>0</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计算机应用教程</vt:lpstr>
      <vt:lpstr>第1章文献信息检索基础理论</vt:lpstr>
      <vt:lpstr>目 录</vt:lpstr>
      <vt:lpstr>1．1  信息与信息资源</vt:lpstr>
      <vt:lpstr>幻灯片 4</vt:lpstr>
      <vt:lpstr>1．1．1  信息的概念、特征和类型</vt:lpstr>
      <vt:lpstr>幻灯片 6</vt:lpstr>
      <vt:lpstr>幻灯片 7</vt:lpstr>
      <vt:lpstr>幻灯片 8</vt:lpstr>
      <vt:lpstr>1．1．2  信息资源</vt:lpstr>
      <vt:lpstr>幻灯片 10</vt:lpstr>
      <vt:lpstr>幻灯片 11</vt:lpstr>
      <vt:lpstr>幻灯片 12</vt:lpstr>
      <vt:lpstr>1．1．3  文献与文献信息</vt:lpstr>
      <vt:lpstr>幻灯片 14</vt:lpstr>
      <vt:lpstr>1．1．4  电子文献信息和网络信息资源</vt:lpstr>
      <vt:lpstr>http://www.oclc.org信息检索系统</vt:lpstr>
      <vt:lpstr>幻灯片 17</vt:lpstr>
      <vt:lpstr>1．1．5  信息素养</vt:lpstr>
      <vt:lpstr>幻灯片 19</vt:lpstr>
      <vt:lpstr>幻灯片 20</vt:lpstr>
      <vt:lpstr>幻灯片 21</vt:lpstr>
      <vt:lpstr>幻灯片 22</vt:lpstr>
      <vt:lpstr>幻灯片 23</vt:lpstr>
      <vt:lpstr>1．2信息检索的含义及类型</vt:lpstr>
      <vt:lpstr>1．2  信息检索的含义及类型</vt:lpstr>
      <vt:lpstr>1．2．1  信息检索的含义</vt:lpstr>
      <vt:lpstr>信息检索原理图</vt:lpstr>
      <vt:lpstr>幻灯片 28</vt:lpstr>
      <vt:lpstr>1．2．2  信息检索工具</vt:lpstr>
      <vt:lpstr>幻灯片 30</vt:lpstr>
      <vt:lpstr>1．2．3  信息检索的途径和方法</vt:lpstr>
      <vt:lpstr>幻灯片 32</vt:lpstr>
      <vt:lpstr>幻灯片 33</vt:lpstr>
      <vt:lpstr>1．3  信息检索技术与策略</vt:lpstr>
      <vt:lpstr>1．3  信息检索技术与策略</vt:lpstr>
      <vt:lpstr>1．3．1  信息检索技术</vt:lpstr>
      <vt:lpstr>幻灯片 37</vt:lpstr>
      <vt:lpstr>幻灯片 38</vt:lpstr>
      <vt:lpstr>幻灯片 39</vt:lpstr>
      <vt:lpstr>幻灯片 40</vt:lpstr>
      <vt:lpstr>幻灯片 41</vt:lpstr>
      <vt:lpstr>1．3．2  信息检索策略</vt:lpstr>
      <vt:lpstr>幻灯片 43</vt:lpstr>
      <vt:lpstr>幻灯片 44</vt:lpstr>
      <vt:lpstr>1．4 信息检索语言</vt:lpstr>
      <vt:lpstr>1．4．1  信息检索语言的概念</vt:lpstr>
      <vt:lpstr>幻灯片 47</vt:lpstr>
      <vt:lpstr>幻灯片 48</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81</cp:revision>
  <dcterms:created xsi:type="dcterms:W3CDTF">2007-08-12T15:35:57Z</dcterms:created>
  <dcterms:modified xsi:type="dcterms:W3CDTF">2014-11-06T13:32:31Z</dcterms:modified>
</cp:coreProperties>
</file>