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sldIdLst>
    <p:sldId id="256" r:id="rId2"/>
    <p:sldId id="258" r:id="rId3"/>
    <p:sldId id="257" r:id="rId4"/>
    <p:sldId id="261" r:id="rId5"/>
    <p:sldId id="262" r:id="rId6"/>
    <p:sldId id="271" r:id="rId7"/>
    <p:sldId id="263" r:id="rId8"/>
    <p:sldId id="264" r:id="rId9"/>
    <p:sldId id="260" r:id="rId10"/>
    <p:sldId id="269" r:id="rId11"/>
    <p:sldId id="270" r:id="rId12"/>
    <p:sldId id="259" r:id="rId13"/>
    <p:sldId id="266" r:id="rId14"/>
    <p:sldId id="267" r:id="rId15"/>
    <p:sldId id="268" r:id="rId16"/>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Rounded MT Bold"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Rounded MT Bold"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Rounded MT Bold"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Rounded MT Bold"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Rounded MT Bold" pitchFamily="34" charset="0"/>
        <a:ea typeface="宋体" pitchFamily="2" charset="-122"/>
        <a:cs typeface="+mn-cs"/>
      </a:defRPr>
    </a:lvl5pPr>
    <a:lvl6pPr marL="2286000" algn="l" defTabSz="914400" rtl="0" eaLnBrk="1" latinLnBrk="0" hangingPunct="1">
      <a:defRPr kern="1200">
        <a:solidFill>
          <a:schemeClr val="tx1"/>
        </a:solidFill>
        <a:latin typeface="Arial Rounded MT Bold" pitchFamily="34" charset="0"/>
        <a:ea typeface="宋体" pitchFamily="2" charset="-122"/>
        <a:cs typeface="+mn-cs"/>
      </a:defRPr>
    </a:lvl6pPr>
    <a:lvl7pPr marL="2743200" algn="l" defTabSz="914400" rtl="0" eaLnBrk="1" latinLnBrk="0" hangingPunct="1">
      <a:defRPr kern="1200">
        <a:solidFill>
          <a:schemeClr val="tx1"/>
        </a:solidFill>
        <a:latin typeface="Arial Rounded MT Bold" pitchFamily="34" charset="0"/>
        <a:ea typeface="宋体" pitchFamily="2" charset="-122"/>
        <a:cs typeface="+mn-cs"/>
      </a:defRPr>
    </a:lvl7pPr>
    <a:lvl8pPr marL="3200400" algn="l" defTabSz="914400" rtl="0" eaLnBrk="1" latinLnBrk="0" hangingPunct="1">
      <a:defRPr kern="1200">
        <a:solidFill>
          <a:schemeClr val="tx1"/>
        </a:solidFill>
        <a:latin typeface="Arial Rounded MT Bold" pitchFamily="34" charset="0"/>
        <a:ea typeface="宋体" pitchFamily="2" charset="-122"/>
        <a:cs typeface="+mn-cs"/>
      </a:defRPr>
    </a:lvl8pPr>
    <a:lvl9pPr marL="3657600" algn="l" defTabSz="914400" rtl="0" eaLnBrk="1" latinLnBrk="0" hangingPunct="1">
      <a:defRPr kern="1200">
        <a:solidFill>
          <a:schemeClr val="tx1"/>
        </a:solidFill>
        <a:latin typeface="Arial Rounded MT Bold"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2CB8"/>
    <a:srgbClr val="0032D2"/>
    <a:srgbClr val="000F3E"/>
    <a:srgbClr val="001A6C"/>
    <a:srgbClr val="993366"/>
    <a:srgbClr val="001146"/>
    <a:srgbClr val="001760"/>
    <a:srgbClr val="660066"/>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0" d="100"/>
          <a:sy n="70" d="100"/>
        </p:scale>
        <p:origin x="-1146" y="-9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1302"/>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5165" name="Text Box 45"/>
          <p:cNvSpPr txBox="1">
            <a:spLocks noChangeArrowheads="1"/>
          </p:cNvSpPr>
          <p:nvPr userDrawn="1"/>
        </p:nvSpPr>
        <p:spPr bwMode="auto">
          <a:xfrm>
            <a:off x="73025" y="0"/>
            <a:ext cx="1619250" cy="304800"/>
          </a:xfrm>
          <a:prstGeom prst="rect">
            <a:avLst/>
          </a:prstGeom>
          <a:noFill/>
          <a:ln w="9525">
            <a:noFill/>
            <a:miter lim="800000"/>
            <a:headEnd/>
            <a:tailEnd/>
          </a:ln>
          <a:effectLst/>
        </p:spPr>
        <p:txBody>
          <a:bodyPr>
            <a:spAutoFit/>
          </a:bodyPr>
          <a:lstStyle/>
          <a:p>
            <a:r>
              <a:rPr lang="en-US" altLang="zh-CN" sz="1400">
                <a:solidFill>
                  <a:schemeClr val="bg1"/>
                </a:solidFill>
              </a:rPr>
              <a:t>PAN XIAONAN</a:t>
            </a:r>
            <a:endParaRPr lang="en-US" altLang="zh-CN"/>
          </a:p>
        </p:txBody>
      </p:sp>
      <p:sp>
        <p:nvSpPr>
          <p:cNvPr id="5162" name="Rectangle 42"/>
          <p:cNvSpPr>
            <a:spLocks noChangeArrowheads="1"/>
          </p:cNvSpPr>
          <p:nvPr/>
        </p:nvSpPr>
        <p:spPr bwMode="auto">
          <a:xfrm>
            <a:off x="0" y="4149725"/>
            <a:ext cx="9144000" cy="2708275"/>
          </a:xfrm>
          <a:prstGeom prst="rect">
            <a:avLst/>
          </a:prstGeom>
          <a:gradFill rotWithShape="1">
            <a:gsLst>
              <a:gs pos="0">
                <a:srgbClr val="FFFFFF"/>
              </a:gs>
              <a:gs pos="100000">
                <a:srgbClr val="9BB3FF"/>
              </a:gs>
            </a:gsLst>
            <a:lin ang="5400000" scaled="1"/>
          </a:gradFill>
          <a:ln w="9525" algn="ctr">
            <a:noFill/>
            <a:miter lim="800000"/>
            <a:headEnd/>
            <a:tailEnd/>
          </a:ln>
          <a:effectLst/>
        </p:spPr>
        <p:txBody>
          <a:bodyPr wrap="none" anchor="ctr"/>
          <a:lstStyle/>
          <a:p>
            <a:endParaRPr lang="zh-CN" altLang="en-US"/>
          </a:p>
        </p:txBody>
      </p:sp>
      <p:sp>
        <p:nvSpPr>
          <p:cNvPr id="5122" name="Rectangle 2"/>
          <p:cNvSpPr>
            <a:spLocks noGrp="1" noChangeArrowheads="1"/>
          </p:cNvSpPr>
          <p:nvPr>
            <p:ph type="ctrTitle"/>
          </p:nvPr>
        </p:nvSpPr>
        <p:spPr>
          <a:xfrm>
            <a:off x="717550" y="1916113"/>
            <a:ext cx="7772400" cy="1470025"/>
          </a:xfrm>
        </p:spPr>
        <p:txBody>
          <a:bodyPr/>
          <a:lstStyle>
            <a:lvl1pPr>
              <a:defRPr/>
            </a:lvl1pPr>
          </a:lstStyle>
          <a:p>
            <a:endParaRPr lang="en-US"/>
          </a:p>
        </p:txBody>
      </p:sp>
      <p:sp>
        <p:nvSpPr>
          <p:cNvPr id="5123" name="Rectangle 3"/>
          <p:cNvSpPr>
            <a:spLocks noGrp="1" noChangeArrowheads="1"/>
          </p:cNvSpPr>
          <p:nvPr>
            <p:ph type="subTitle" idx="1"/>
          </p:nvPr>
        </p:nvSpPr>
        <p:spPr>
          <a:xfrm>
            <a:off x="1403350" y="3716338"/>
            <a:ext cx="6400800" cy="1752600"/>
          </a:xfrm>
        </p:spPr>
        <p:txBody>
          <a:bodyPr/>
          <a:lstStyle>
            <a:lvl1pPr marL="0" indent="0" algn="ctr">
              <a:buFontTx/>
              <a:buNone/>
              <a:defRPr/>
            </a:lvl1pPr>
          </a:lstStyle>
          <a:p>
            <a:endParaRPr lang="en-US"/>
          </a:p>
        </p:txBody>
      </p:sp>
      <p:sp>
        <p:nvSpPr>
          <p:cNvPr id="5131" name="Rectangle 11"/>
          <p:cNvSpPr>
            <a:spLocks noChangeArrowheads="1"/>
          </p:cNvSpPr>
          <p:nvPr/>
        </p:nvSpPr>
        <p:spPr bwMode="auto">
          <a:xfrm>
            <a:off x="0" y="660400"/>
            <a:ext cx="6516688" cy="31750"/>
          </a:xfrm>
          <a:prstGeom prst="rect">
            <a:avLst/>
          </a:prstGeom>
          <a:gradFill rotWithShape="1">
            <a:gsLst>
              <a:gs pos="0">
                <a:srgbClr val="577FFF"/>
              </a:gs>
              <a:gs pos="100000">
                <a:srgbClr val="577FFF">
                  <a:gamma/>
                  <a:tint val="43922"/>
                  <a:invGamma/>
                </a:srgbClr>
              </a:gs>
            </a:gsLst>
            <a:lin ang="0" scaled="1"/>
          </a:gradFill>
          <a:ln w="9525" algn="ctr">
            <a:noFill/>
            <a:miter lim="800000"/>
            <a:headEnd/>
            <a:tailEnd/>
          </a:ln>
          <a:effectLst/>
        </p:spPr>
        <p:txBody>
          <a:bodyPr wrap="none" anchor="ctr"/>
          <a:lstStyle/>
          <a:p>
            <a:endParaRPr lang="zh-CN" altLang="en-US"/>
          </a:p>
        </p:txBody>
      </p:sp>
      <p:sp>
        <p:nvSpPr>
          <p:cNvPr id="5132" name="Rectangle 12"/>
          <p:cNvSpPr>
            <a:spLocks noChangeArrowheads="1"/>
          </p:cNvSpPr>
          <p:nvPr/>
        </p:nvSpPr>
        <p:spPr bwMode="auto">
          <a:xfrm>
            <a:off x="4141788" y="517525"/>
            <a:ext cx="5038725" cy="31750"/>
          </a:xfrm>
          <a:prstGeom prst="rect">
            <a:avLst/>
          </a:prstGeom>
          <a:gradFill rotWithShape="1">
            <a:gsLst>
              <a:gs pos="0">
                <a:srgbClr val="577FFF">
                  <a:gamma/>
                  <a:tint val="43922"/>
                  <a:invGamma/>
                </a:srgbClr>
              </a:gs>
              <a:gs pos="50000">
                <a:srgbClr val="577FFF"/>
              </a:gs>
              <a:gs pos="100000">
                <a:srgbClr val="577FFF">
                  <a:gamma/>
                  <a:tint val="43922"/>
                  <a:invGamma/>
                </a:srgbClr>
              </a:gs>
            </a:gsLst>
            <a:lin ang="0" scaled="1"/>
          </a:gradFill>
          <a:ln w="9525" algn="ctr">
            <a:noFill/>
            <a:miter lim="800000"/>
            <a:headEnd/>
            <a:tailEnd/>
          </a:ln>
          <a:effectLst/>
        </p:spPr>
        <p:txBody>
          <a:bodyPr wrap="none" anchor="ctr"/>
          <a:lstStyle/>
          <a:p>
            <a:endParaRPr lang="zh-CN" altLang="en-US"/>
          </a:p>
        </p:txBody>
      </p:sp>
      <p:pic>
        <p:nvPicPr>
          <p:cNvPr id="5133" name="Picture 13" descr="logo"/>
          <p:cNvPicPr>
            <a:picLocks noChangeAspect="1" noChangeArrowheads="1"/>
          </p:cNvPicPr>
          <p:nvPr/>
        </p:nvPicPr>
        <p:blipFill>
          <a:blip r:embed="rId2">
            <a:clrChange>
              <a:clrFrom>
                <a:srgbClr val="FFFFFD"/>
              </a:clrFrom>
              <a:clrTo>
                <a:srgbClr val="FFFFFD">
                  <a:alpha val="0"/>
                </a:srgbClr>
              </a:clrTo>
            </a:clrChange>
          </a:blip>
          <a:srcRect/>
          <a:stretch>
            <a:fillRect/>
          </a:stretch>
        </p:blipFill>
        <p:spPr bwMode="auto">
          <a:xfrm>
            <a:off x="323850" y="44450"/>
            <a:ext cx="536575" cy="692150"/>
          </a:xfrm>
          <a:prstGeom prst="rect">
            <a:avLst/>
          </a:prstGeom>
          <a:noFill/>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a:xfrm>
            <a:off x="6588125" y="6381750"/>
            <a:ext cx="2133600" cy="476250"/>
          </a:xfrm>
          <a:prstGeom prst="rect">
            <a:avLst/>
          </a:prstGeom>
        </p:spPr>
        <p:txBody>
          <a:bodyPr/>
          <a:lstStyle>
            <a:lvl1pPr>
              <a:defRPr/>
            </a:lvl1pPr>
          </a:lstStyle>
          <a:p>
            <a:fld id="{306D82DB-E2DD-4CF8-B6B5-2522B5EE7D26}" type="slidenum">
              <a:rPr lang="en-US" altLang="zh-CN"/>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heme" Target="../theme/theme1.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slide" Target="../slides/slid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159" name="Text Box 63"/>
          <p:cNvSpPr txBox="1">
            <a:spLocks noChangeArrowheads="1"/>
          </p:cNvSpPr>
          <p:nvPr userDrawn="1"/>
        </p:nvSpPr>
        <p:spPr bwMode="auto">
          <a:xfrm>
            <a:off x="73025" y="0"/>
            <a:ext cx="1619250" cy="304800"/>
          </a:xfrm>
          <a:prstGeom prst="rect">
            <a:avLst/>
          </a:prstGeom>
          <a:noFill/>
          <a:ln w="9525">
            <a:noFill/>
            <a:miter lim="800000"/>
            <a:headEnd/>
            <a:tailEnd/>
          </a:ln>
          <a:effectLst/>
        </p:spPr>
        <p:txBody>
          <a:bodyPr>
            <a:spAutoFit/>
          </a:bodyPr>
          <a:lstStyle/>
          <a:p>
            <a:r>
              <a:rPr lang="en-US" altLang="zh-CN" sz="1400">
                <a:solidFill>
                  <a:schemeClr val="bg1"/>
                </a:solidFill>
              </a:rPr>
              <a:t>PAN XIAONAN</a:t>
            </a:r>
            <a:endParaRPr lang="en-US" altLang="zh-CN"/>
          </a:p>
        </p:txBody>
      </p:sp>
      <p:sp>
        <p:nvSpPr>
          <p:cNvPr id="4156" name="Rectangle 60"/>
          <p:cNvSpPr>
            <a:spLocks noChangeArrowheads="1"/>
          </p:cNvSpPr>
          <p:nvPr/>
        </p:nvSpPr>
        <p:spPr bwMode="auto">
          <a:xfrm>
            <a:off x="0" y="5300663"/>
            <a:ext cx="9144000" cy="1557337"/>
          </a:xfrm>
          <a:prstGeom prst="rect">
            <a:avLst/>
          </a:prstGeom>
          <a:gradFill rotWithShape="1">
            <a:gsLst>
              <a:gs pos="0">
                <a:srgbClr val="FFFFFF"/>
              </a:gs>
              <a:gs pos="100000">
                <a:srgbClr val="9BB3FF"/>
              </a:gs>
            </a:gsLst>
            <a:lin ang="5400000" scaled="1"/>
          </a:gradFill>
          <a:ln w="9525" algn="ctr">
            <a:noFill/>
            <a:miter lim="800000"/>
            <a:headEnd/>
            <a:tailEnd/>
          </a:ln>
          <a:effectLst/>
        </p:spPr>
        <p:txBody>
          <a:bodyPr wrap="none" anchor="ctr"/>
          <a:lstStyle/>
          <a:p>
            <a:endParaRPr lang="zh-CN" altLang="en-US"/>
          </a:p>
        </p:txBody>
      </p:sp>
      <p:grpSp>
        <p:nvGrpSpPr>
          <p:cNvPr id="4157" name="Group 61"/>
          <p:cNvGrpSpPr>
            <a:grpSpLocks/>
          </p:cNvGrpSpPr>
          <p:nvPr/>
        </p:nvGrpSpPr>
        <p:grpSpPr bwMode="auto">
          <a:xfrm>
            <a:off x="23813" y="6397625"/>
            <a:ext cx="9105900" cy="444500"/>
            <a:chOff x="24" y="2458"/>
            <a:chExt cx="5736" cy="280"/>
          </a:xfrm>
        </p:grpSpPr>
        <p:sp>
          <p:nvSpPr>
            <p:cNvPr id="4108" name="Rectangle 12"/>
            <p:cNvSpPr>
              <a:spLocks noChangeArrowheads="1"/>
            </p:cNvSpPr>
            <p:nvPr userDrawn="1"/>
          </p:nvSpPr>
          <p:spPr bwMode="auto">
            <a:xfrm>
              <a:off x="24" y="2458"/>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a:solidFill>
                  <a:srgbClr val="001A6C"/>
                </a:solidFill>
                <a:latin typeface="Times New Roman" pitchFamily="18" charset="0"/>
              </a:endParaRPr>
            </a:p>
          </p:txBody>
        </p:sp>
        <p:sp>
          <p:nvSpPr>
            <p:cNvPr id="4117" name="Rectangle 21"/>
            <p:cNvSpPr>
              <a:spLocks noChangeArrowheads="1"/>
            </p:cNvSpPr>
            <p:nvPr userDrawn="1"/>
          </p:nvSpPr>
          <p:spPr bwMode="auto">
            <a:xfrm>
              <a:off x="24" y="2510"/>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a:solidFill>
                  <a:srgbClr val="001A6C"/>
                </a:solidFill>
                <a:latin typeface="Times New Roman" pitchFamily="18" charset="0"/>
              </a:endParaRPr>
            </a:p>
          </p:txBody>
        </p:sp>
        <p:sp>
          <p:nvSpPr>
            <p:cNvPr id="4118" name="Rectangle 22"/>
            <p:cNvSpPr>
              <a:spLocks noChangeArrowheads="1"/>
            </p:cNvSpPr>
            <p:nvPr userDrawn="1"/>
          </p:nvSpPr>
          <p:spPr bwMode="auto">
            <a:xfrm>
              <a:off x="24" y="2615"/>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a:solidFill>
                  <a:srgbClr val="001A6C"/>
                </a:solidFill>
                <a:latin typeface="Times New Roman" pitchFamily="18" charset="0"/>
              </a:endParaRPr>
            </a:p>
          </p:txBody>
        </p:sp>
        <p:sp>
          <p:nvSpPr>
            <p:cNvPr id="4120" name="Rectangle 24"/>
            <p:cNvSpPr>
              <a:spLocks noChangeArrowheads="1"/>
            </p:cNvSpPr>
            <p:nvPr userDrawn="1"/>
          </p:nvSpPr>
          <p:spPr bwMode="auto">
            <a:xfrm>
              <a:off x="24" y="2667"/>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a:solidFill>
                  <a:srgbClr val="001A6C"/>
                </a:solidFill>
                <a:latin typeface="Times New Roman" pitchFamily="18" charset="0"/>
              </a:endParaRPr>
            </a:p>
          </p:txBody>
        </p:sp>
        <p:sp>
          <p:nvSpPr>
            <p:cNvPr id="4121" name="Rectangle 25"/>
            <p:cNvSpPr>
              <a:spLocks noChangeArrowheads="1"/>
            </p:cNvSpPr>
            <p:nvPr userDrawn="1"/>
          </p:nvSpPr>
          <p:spPr bwMode="auto">
            <a:xfrm>
              <a:off x="24" y="2562"/>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a:solidFill>
                  <a:srgbClr val="001A6C"/>
                </a:solidFill>
                <a:latin typeface="Times New Roman" pitchFamily="18" charset="0"/>
              </a:endParaRPr>
            </a:p>
          </p:txBody>
        </p:sp>
        <p:sp>
          <p:nvSpPr>
            <p:cNvPr id="4122" name="Rectangle 26"/>
            <p:cNvSpPr>
              <a:spLocks noChangeArrowheads="1"/>
            </p:cNvSpPr>
            <p:nvPr userDrawn="1"/>
          </p:nvSpPr>
          <p:spPr bwMode="auto">
            <a:xfrm>
              <a:off x="24" y="2720"/>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a:solidFill>
                  <a:srgbClr val="001A6C"/>
                </a:solidFill>
                <a:latin typeface="Times New Roman" pitchFamily="18" charset="0"/>
              </a:endParaRPr>
            </a:p>
          </p:txBody>
        </p:sp>
        <p:sp>
          <p:nvSpPr>
            <p:cNvPr id="4144" name="Rectangle 48"/>
            <p:cNvSpPr>
              <a:spLocks noChangeArrowheads="1"/>
            </p:cNvSpPr>
            <p:nvPr userDrawn="1"/>
          </p:nvSpPr>
          <p:spPr bwMode="auto">
            <a:xfrm>
              <a:off x="24" y="2536"/>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a:solidFill>
                  <a:srgbClr val="001A6C"/>
                </a:solidFill>
                <a:latin typeface="Times New Roman" pitchFamily="18" charset="0"/>
              </a:endParaRPr>
            </a:p>
          </p:txBody>
        </p:sp>
        <p:sp>
          <p:nvSpPr>
            <p:cNvPr id="4145" name="Rectangle 49"/>
            <p:cNvSpPr>
              <a:spLocks noChangeArrowheads="1"/>
            </p:cNvSpPr>
            <p:nvPr userDrawn="1"/>
          </p:nvSpPr>
          <p:spPr bwMode="auto">
            <a:xfrm>
              <a:off x="24" y="2589"/>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a:solidFill>
                  <a:srgbClr val="001A6C"/>
                </a:solidFill>
                <a:latin typeface="Times New Roman" pitchFamily="18" charset="0"/>
              </a:endParaRPr>
            </a:p>
          </p:txBody>
        </p:sp>
        <p:sp>
          <p:nvSpPr>
            <p:cNvPr id="4146" name="Rectangle 50"/>
            <p:cNvSpPr>
              <a:spLocks noChangeArrowheads="1"/>
            </p:cNvSpPr>
            <p:nvPr userDrawn="1"/>
          </p:nvSpPr>
          <p:spPr bwMode="auto">
            <a:xfrm>
              <a:off x="24" y="2693"/>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a:solidFill>
                  <a:srgbClr val="001A6C"/>
                </a:solidFill>
                <a:latin typeface="Times New Roman" pitchFamily="18" charset="0"/>
              </a:endParaRPr>
            </a:p>
          </p:txBody>
        </p:sp>
        <p:sp>
          <p:nvSpPr>
            <p:cNvPr id="4147" name="Rectangle 51"/>
            <p:cNvSpPr>
              <a:spLocks noChangeArrowheads="1"/>
            </p:cNvSpPr>
            <p:nvPr userDrawn="1"/>
          </p:nvSpPr>
          <p:spPr bwMode="auto">
            <a:xfrm>
              <a:off x="24" y="2484"/>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a:solidFill>
                  <a:srgbClr val="001A6C"/>
                </a:solidFill>
                <a:latin typeface="Times New Roman" pitchFamily="18" charset="0"/>
              </a:endParaRPr>
            </a:p>
          </p:txBody>
        </p:sp>
        <p:sp>
          <p:nvSpPr>
            <p:cNvPr id="4149" name="Rectangle 53"/>
            <p:cNvSpPr>
              <a:spLocks noChangeArrowheads="1"/>
            </p:cNvSpPr>
            <p:nvPr userDrawn="1"/>
          </p:nvSpPr>
          <p:spPr bwMode="auto">
            <a:xfrm>
              <a:off x="24" y="2641"/>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a:solidFill>
                  <a:srgbClr val="001A6C"/>
                </a:solidFill>
                <a:latin typeface="Times New Roman" pitchFamily="18" charset="0"/>
              </a:endParaRPr>
            </a:p>
          </p:txBody>
        </p:sp>
      </p:grpSp>
      <p:sp>
        <p:nvSpPr>
          <p:cNvPr id="4098" name="Rectangle 2"/>
          <p:cNvSpPr>
            <a:spLocks noGrp="1" noChangeArrowheads="1"/>
          </p:cNvSpPr>
          <p:nvPr>
            <p:ph type="title"/>
          </p:nvPr>
        </p:nvSpPr>
        <p:spPr bwMode="auto">
          <a:xfrm>
            <a:off x="612775" y="620713"/>
            <a:ext cx="8229600" cy="7207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4099" name="Rectangle 3"/>
          <p:cNvSpPr>
            <a:spLocks noGrp="1" noChangeArrowheads="1"/>
          </p:cNvSpPr>
          <p:nvPr>
            <p:ph type="body" idx="1"/>
          </p:nvPr>
        </p:nvSpPr>
        <p:spPr bwMode="auto">
          <a:xfrm>
            <a:off x="468313" y="1484313"/>
            <a:ext cx="8229600" cy="46085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134" name="Rectangle 38"/>
          <p:cNvSpPr>
            <a:spLocks noChangeArrowheads="1"/>
          </p:cNvSpPr>
          <p:nvPr/>
        </p:nvSpPr>
        <p:spPr bwMode="auto">
          <a:xfrm>
            <a:off x="0" y="433388"/>
            <a:ext cx="6516688" cy="31750"/>
          </a:xfrm>
          <a:prstGeom prst="rect">
            <a:avLst/>
          </a:prstGeom>
          <a:gradFill rotWithShape="1">
            <a:gsLst>
              <a:gs pos="0">
                <a:srgbClr val="577FFF"/>
              </a:gs>
              <a:gs pos="100000">
                <a:srgbClr val="577FFF">
                  <a:gamma/>
                  <a:tint val="43922"/>
                  <a:invGamma/>
                </a:srgbClr>
              </a:gs>
            </a:gsLst>
            <a:lin ang="0" scaled="1"/>
          </a:gradFill>
          <a:ln w="9525" algn="ctr">
            <a:noFill/>
            <a:miter lim="800000"/>
            <a:headEnd/>
            <a:tailEnd/>
          </a:ln>
          <a:effectLst/>
        </p:spPr>
        <p:txBody>
          <a:bodyPr wrap="none" anchor="ctr"/>
          <a:lstStyle/>
          <a:p>
            <a:endParaRPr lang="zh-CN" altLang="en-US"/>
          </a:p>
        </p:txBody>
      </p:sp>
      <p:sp>
        <p:nvSpPr>
          <p:cNvPr id="4135" name="Rectangle 39"/>
          <p:cNvSpPr>
            <a:spLocks noChangeArrowheads="1"/>
          </p:cNvSpPr>
          <p:nvPr/>
        </p:nvSpPr>
        <p:spPr bwMode="auto">
          <a:xfrm>
            <a:off x="4098925" y="333375"/>
            <a:ext cx="5038725" cy="31750"/>
          </a:xfrm>
          <a:prstGeom prst="rect">
            <a:avLst/>
          </a:prstGeom>
          <a:gradFill rotWithShape="1">
            <a:gsLst>
              <a:gs pos="0">
                <a:srgbClr val="577FFF">
                  <a:gamma/>
                  <a:tint val="43922"/>
                  <a:invGamma/>
                </a:srgbClr>
              </a:gs>
              <a:gs pos="50000">
                <a:srgbClr val="577FFF"/>
              </a:gs>
              <a:gs pos="100000">
                <a:srgbClr val="577FFF">
                  <a:gamma/>
                  <a:tint val="43922"/>
                  <a:invGamma/>
                </a:srgbClr>
              </a:gs>
            </a:gsLst>
            <a:lin ang="0" scaled="1"/>
          </a:gradFill>
          <a:ln w="9525" algn="ctr">
            <a:noFill/>
            <a:miter lim="800000"/>
            <a:headEnd/>
            <a:tailEnd/>
          </a:ln>
          <a:effectLst/>
        </p:spPr>
        <p:txBody>
          <a:bodyPr wrap="none" anchor="ctr"/>
          <a:lstStyle/>
          <a:p>
            <a:endParaRPr lang="zh-CN" altLang="en-US"/>
          </a:p>
        </p:txBody>
      </p:sp>
      <p:pic>
        <p:nvPicPr>
          <p:cNvPr id="4154" name="Picture 58" descr="logo">
            <a:hlinkClick r:id="rId4" action="ppaction://hlinksldjump"/>
          </p:cNvPr>
          <p:cNvPicPr>
            <a:picLocks noChangeAspect="1" noChangeArrowheads="1"/>
          </p:cNvPicPr>
          <p:nvPr/>
        </p:nvPicPr>
        <p:blipFill>
          <a:blip r:embed="rId5">
            <a:clrChange>
              <a:clrFrom>
                <a:srgbClr val="FFFFFD"/>
              </a:clrFrom>
              <a:clrTo>
                <a:srgbClr val="FFFFFD">
                  <a:alpha val="0"/>
                </a:srgbClr>
              </a:clrTo>
            </a:clrChange>
          </a:blip>
          <a:srcRect/>
          <a:stretch>
            <a:fillRect/>
          </a:stretch>
        </p:blipFill>
        <p:spPr bwMode="auto">
          <a:xfrm>
            <a:off x="250825" y="-14288"/>
            <a:ext cx="438150" cy="563563"/>
          </a:xfrm>
          <a:prstGeom prst="rect">
            <a:avLst/>
          </a:prstGeom>
          <a:noFill/>
        </p:spPr>
      </p:pic>
    </p:spTree>
  </p:cSld>
  <p:clrMap bg1="lt1" tx1="dk1" bg2="lt2" tx2="dk2" accent1="accent1" accent2="accent2" accent3="accent3" accent4="accent4" accent5="accent5" accent6="accent6" hlink="hlink" folHlink="folHlink"/>
  <p:sldLayoutIdLst>
    <p:sldLayoutId id="2147483650" r:id="rId1"/>
    <p:sldLayoutId id="2147483651" r:id="rId2"/>
  </p:sldLayoutIdLst>
  <p:txStyles>
    <p:titleStyle>
      <a:lvl1pPr algn="ctr" rtl="0" fontAlgn="base">
        <a:spcBef>
          <a:spcPct val="0"/>
        </a:spcBef>
        <a:spcAft>
          <a:spcPct val="0"/>
        </a:spcAft>
        <a:defRPr sz="3200" b="1">
          <a:solidFill>
            <a:srgbClr val="001146"/>
          </a:solidFill>
          <a:latin typeface="+mj-lt"/>
          <a:ea typeface="+mj-ea"/>
          <a:cs typeface="+mj-cs"/>
        </a:defRPr>
      </a:lvl1pPr>
      <a:lvl2pPr algn="ctr" rtl="0" fontAlgn="base">
        <a:spcBef>
          <a:spcPct val="0"/>
        </a:spcBef>
        <a:spcAft>
          <a:spcPct val="0"/>
        </a:spcAft>
        <a:defRPr sz="3200" b="1">
          <a:solidFill>
            <a:srgbClr val="001146"/>
          </a:solidFill>
          <a:latin typeface="Arial Rounded MT Bold" pitchFamily="34" charset="0"/>
          <a:ea typeface="宋体" pitchFamily="2" charset="-122"/>
        </a:defRPr>
      </a:lvl2pPr>
      <a:lvl3pPr algn="ctr" rtl="0" fontAlgn="base">
        <a:spcBef>
          <a:spcPct val="0"/>
        </a:spcBef>
        <a:spcAft>
          <a:spcPct val="0"/>
        </a:spcAft>
        <a:defRPr sz="3200" b="1">
          <a:solidFill>
            <a:srgbClr val="001146"/>
          </a:solidFill>
          <a:latin typeface="Arial Rounded MT Bold" pitchFamily="34" charset="0"/>
          <a:ea typeface="宋体" pitchFamily="2" charset="-122"/>
        </a:defRPr>
      </a:lvl3pPr>
      <a:lvl4pPr algn="ctr" rtl="0" fontAlgn="base">
        <a:spcBef>
          <a:spcPct val="0"/>
        </a:spcBef>
        <a:spcAft>
          <a:spcPct val="0"/>
        </a:spcAft>
        <a:defRPr sz="3200" b="1">
          <a:solidFill>
            <a:srgbClr val="001146"/>
          </a:solidFill>
          <a:latin typeface="Arial Rounded MT Bold" pitchFamily="34" charset="0"/>
          <a:ea typeface="宋体" pitchFamily="2" charset="-122"/>
        </a:defRPr>
      </a:lvl4pPr>
      <a:lvl5pPr algn="ctr" rtl="0" fontAlgn="base">
        <a:spcBef>
          <a:spcPct val="0"/>
        </a:spcBef>
        <a:spcAft>
          <a:spcPct val="0"/>
        </a:spcAft>
        <a:defRPr sz="3200" b="1">
          <a:solidFill>
            <a:srgbClr val="001146"/>
          </a:solidFill>
          <a:latin typeface="Arial Rounded MT Bold" pitchFamily="34" charset="0"/>
          <a:ea typeface="宋体" pitchFamily="2" charset="-122"/>
        </a:defRPr>
      </a:lvl5pPr>
      <a:lvl6pPr marL="457200" algn="ctr" rtl="0" fontAlgn="base">
        <a:spcBef>
          <a:spcPct val="0"/>
        </a:spcBef>
        <a:spcAft>
          <a:spcPct val="0"/>
        </a:spcAft>
        <a:defRPr sz="3200" b="1">
          <a:solidFill>
            <a:srgbClr val="001146"/>
          </a:solidFill>
          <a:latin typeface="Arial Rounded MT Bold" pitchFamily="34" charset="0"/>
          <a:ea typeface="宋体" pitchFamily="2" charset="-122"/>
        </a:defRPr>
      </a:lvl6pPr>
      <a:lvl7pPr marL="914400" algn="ctr" rtl="0" fontAlgn="base">
        <a:spcBef>
          <a:spcPct val="0"/>
        </a:spcBef>
        <a:spcAft>
          <a:spcPct val="0"/>
        </a:spcAft>
        <a:defRPr sz="3200" b="1">
          <a:solidFill>
            <a:srgbClr val="001146"/>
          </a:solidFill>
          <a:latin typeface="Arial Rounded MT Bold" pitchFamily="34" charset="0"/>
          <a:ea typeface="宋体" pitchFamily="2" charset="-122"/>
        </a:defRPr>
      </a:lvl7pPr>
      <a:lvl8pPr marL="1371600" algn="ctr" rtl="0" fontAlgn="base">
        <a:spcBef>
          <a:spcPct val="0"/>
        </a:spcBef>
        <a:spcAft>
          <a:spcPct val="0"/>
        </a:spcAft>
        <a:defRPr sz="3200" b="1">
          <a:solidFill>
            <a:srgbClr val="001146"/>
          </a:solidFill>
          <a:latin typeface="Arial Rounded MT Bold" pitchFamily="34" charset="0"/>
          <a:ea typeface="宋体" pitchFamily="2" charset="-122"/>
        </a:defRPr>
      </a:lvl8pPr>
      <a:lvl9pPr marL="1828800" algn="ctr" rtl="0" fontAlgn="base">
        <a:spcBef>
          <a:spcPct val="0"/>
        </a:spcBef>
        <a:spcAft>
          <a:spcPct val="0"/>
        </a:spcAft>
        <a:defRPr sz="3200" b="1">
          <a:solidFill>
            <a:srgbClr val="001146"/>
          </a:solidFill>
          <a:latin typeface="Arial Rounded MT Bold" pitchFamily="34" charset="0"/>
          <a:ea typeface="宋体" pitchFamily="2" charset="-122"/>
        </a:defRPr>
      </a:lvl9pPr>
    </p:titleStyle>
    <p:bodyStyle>
      <a:lvl1pPr marL="269875" indent="-269875" algn="l" rtl="0" fontAlgn="base">
        <a:spcBef>
          <a:spcPct val="20000"/>
        </a:spcBef>
        <a:spcAft>
          <a:spcPct val="0"/>
        </a:spcAft>
        <a:buSzPct val="75000"/>
        <a:buBlip>
          <a:blip r:embed="rId6"/>
        </a:buBlip>
        <a:defRPr sz="2600" b="1">
          <a:solidFill>
            <a:srgbClr val="660066"/>
          </a:solidFill>
          <a:latin typeface="+mn-lt"/>
          <a:ea typeface="+mn-ea"/>
          <a:cs typeface="+mn-cs"/>
        </a:defRPr>
      </a:lvl1pPr>
      <a:lvl2pPr marL="630238" indent="-180975" algn="l" rtl="0" fontAlgn="base">
        <a:spcBef>
          <a:spcPct val="20000"/>
        </a:spcBef>
        <a:spcAft>
          <a:spcPct val="0"/>
        </a:spcAft>
        <a:buSzPct val="75000"/>
        <a:buBlip>
          <a:blip r:embed="rId7"/>
        </a:buBlip>
        <a:defRPr sz="2400">
          <a:solidFill>
            <a:srgbClr val="001146"/>
          </a:solidFill>
          <a:latin typeface="+mn-lt"/>
          <a:ea typeface="+mn-ea"/>
        </a:defRPr>
      </a:lvl2pPr>
      <a:lvl3pPr marL="989013" indent="-179388" algn="l" rtl="0" fontAlgn="base">
        <a:spcBef>
          <a:spcPct val="20000"/>
        </a:spcBef>
        <a:spcAft>
          <a:spcPct val="0"/>
        </a:spcAft>
        <a:buSzPct val="80000"/>
        <a:buBlip>
          <a:blip r:embed="rId8"/>
        </a:buBlip>
        <a:defRPr sz="2000">
          <a:solidFill>
            <a:srgbClr val="001146"/>
          </a:solidFill>
          <a:latin typeface="+mn-lt"/>
          <a:ea typeface="+mn-ea"/>
        </a:defRPr>
      </a:lvl3pPr>
      <a:lvl4pPr marL="1670050" indent="-228600" algn="l" rtl="0" fontAlgn="base">
        <a:spcBef>
          <a:spcPct val="20000"/>
        </a:spcBef>
        <a:spcAft>
          <a:spcPct val="0"/>
        </a:spcAft>
        <a:buChar char="–"/>
        <a:defRPr sz="2000">
          <a:solidFill>
            <a:schemeClr val="tx1"/>
          </a:solidFill>
          <a:latin typeface="+mn-lt"/>
          <a:ea typeface="+mn-ea"/>
        </a:defRPr>
      </a:lvl4pPr>
      <a:lvl5pPr marL="2078038" indent="-228600" algn="l" rtl="0" fontAlgn="base">
        <a:spcBef>
          <a:spcPct val="20000"/>
        </a:spcBef>
        <a:spcAft>
          <a:spcPct val="0"/>
        </a:spcAft>
        <a:buChar char="»"/>
        <a:defRPr sz="2000">
          <a:solidFill>
            <a:schemeClr val="tx1"/>
          </a:solidFill>
          <a:latin typeface="+mn-lt"/>
          <a:ea typeface="+mn-ea"/>
        </a:defRPr>
      </a:lvl5pPr>
      <a:lvl6pPr marL="2535238" indent="-228600" algn="l" rtl="0" fontAlgn="base">
        <a:spcBef>
          <a:spcPct val="20000"/>
        </a:spcBef>
        <a:spcAft>
          <a:spcPct val="0"/>
        </a:spcAft>
        <a:buChar char="»"/>
        <a:defRPr sz="2000">
          <a:solidFill>
            <a:schemeClr val="tx1"/>
          </a:solidFill>
          <a:latin typeface="+mn-lt"/>
          <a:ea typeface="+mn-ea"/>
        </a:defRPr>
      </a:lvl6pPr>
      <a:lvl7pPr marL="2992438" indent="-228600" algn="l" rtl="0" fontAlgn="base">
        <a:spcBef>
          <a:spcPct val="20000"/>
        </a:spcBef>
        <a:spcAft>
          <a:spcPct val="0"/>
        </a:spcAft>
        <a:buChar char="»"/>
        <a:defRPr sz="2000">
          <a:solidFill>
            <a:schemeClr val="tx1"/>
          </a:solidFill>
          <a:latin typeface="+mn-lt"/>
          <a:ea typeface="+mn-ea"/>
        </a:defRPr>
      </a:lvl7pPr>
      <a:lvl8pPr marL="3449638" indent="-228600" algn="l" rtl="0" fontAlgn="base">
        <a:spcBef>
          <a:spcPct val="20000"/>
        </a:spcBef>
        <a:spcAft>
          <a:spcPct val="0"/>
        </a:spcAft>
        <a:buChar char="»"/>
        <a:defRPr sz="2000">
          <a:solidFill>
            <a:schemeClr val="tx1"/>
          </a:solidFill>
          <a:latin typeface="+mn-lt"/>
          <a:ea typeface="+mn-ea"/>
        </a:defRPr>
      </a:lvl8pPr>
      <a:lvl9pPr marL="3906838"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84213" y="1844675"/>
            <a:ext cx="7772400" cy="1512888"/>
          </a:xfrm>
        </p:spPr>
        <p:txBody>
          <a:bodyPr/>
          <a:lstStyle/>
          <a:p>
            <a:r>
              <a:rPr lang="zh-CN" altLang="en-US" sz="4000" dirty="0" smtClean="0"/>
              <a:t>第</a:t>
            </a:r>
            <a:r>
              <a:rPr lang="en-US" sz="4000" dirty="0" smtClean="0"/>
              <a:t>2</a:t>
            </a:r>
            <a:r>
              <a:rPr lang="zh-CN" altLang="en-US" sz="4000" dirty="0" smtClean="0"/>
              <a:t>章</a:t>
            </a:r>
            <a:r>
              <a:rPr lang="en-US" sz="4000" dirty="0" smtClean="0"/>
              <a:t>  </a:t>
            </a:r>
            <a:r>
              <a:rPr lang="zh-CN" altLang="en-US" sz="4000" dirty="0" smtClean="0"/>
              <a:t>图书信息检索</a:t>
            </a:r>
            <a:endParaRPr lang="zh-CN" altLang="en-US" sz="4000" dirty="0"/>
          </a:p>
        </p:txBody>
      </p:sp>
      <p:sp>
        <p:nvSpPr>
          <p:cNvPr id="2051" name="Rectangle 3"/>
          <p:cNvSpPr>
            <a:spLocks noGrp="1" noChangeArrowheads="1"/>
          </p:cNvSpPr>
          <p:nvPr>
            <p:ph type="subTitle" idx="1"/>
          </p:nvPr>
        </p:nvSpPr>
        <p:spPr>
          <a:xfrm>
            <a:off x="1403350" y="3573463"/>
            <a:ext cx="6400800" cy="1033462"/>
          </a:xfrm>
        </p:spPr>
        <p:txBody>
          <a:bodyPr/>
          <a:lstStyle/>
          <a:p>
            <a:endParaRPr lang="zh-CN" altLang="en-US" sz="24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2</a:t>
            </a:r>
            <a:r>
              <a:rPr lang="zh-CN" altLang="en-US" dirty="0" smtClean="0"/>
              <a:t>．</a:t>
            </a:r>
            <a:r>
              <a:rPr lang="en-US" dirty="0" smtClean="0"/>
              <a:t>2</a:t>
            </a:r>
            <a:r>
              <a:rPr lang="zh-CN" altLang="en-US" dirty="0" smtClean="0"/>
              <a:t>．</a:t>
            </a:r>
            <a:r>
              <a:rPr lang="en-US" dirty="0" smtClean="0"/>
              <a:t>1  </a:t>
            </a:r>
            <a:r>
              <a:rPr lang="zh-CN" altLang="en-US" dirty="0" smtClean="0"/>
              <a:t>图书信息检索的获取</a:t>
            </a:r>
            <a:endParaRPr lang="zh-CN" altLang="en-US" dirty="0"/>
          </a:p>
        </p:txBody>
      </p:sp>
      <p:sp>
        <p:nvSpPr>
          <p:cNvPr id="3" name="内容占位符 2"/>
          <p:cNvSpPr>
            <a:spLocks noGrp="1"/>
          </p:cNvSpPr>
          <p:nvPr>
            <p:ph idx="1"/>
          </p:nvPr>
        </p:nvSpPr>
        <p:spPr/>
        <p:txBody>
          <a:bodyPr/>
          <a:lstStyle/>
          <a:p>
            <a:pPr>
              <a:buNone/>
            </a:pPr>
            <a:r>
              <a:rPr lang="zh-CN" altLang="en-US" dirty="0" smtClean="0"/>
              <a:t>    除少数电子图书，任何一种纸质图书都是由出版社出版，并通过多种途径发行的。随着网络技术的普及，获取图书出版及其内容等信息，可通过以下几个途径：</a:t>
            </a:r>
          </a:p>
          <a:p>
            <a:r>
              <a:rPr lang="en-US" dirty="0" smtClean="0"/>
              <a:t>1</a:t>
            </a:r>
            <a:r>
              <a:rPr lang="zh-CN" altLang="en-US" dirty="0" smtClean="0"/>
              <a:t>）综合性图书或出版网站</a:t>
            </a:r>
            <a:r>
              <a:rPr lang="en-US" dirty="0" smtClean="0"/>
              <a:t>  </a:t>
            </a:r>
            <a:endParaRPr lang="zh-CN" altLang="en-US" dirty="0" smtClean="0"/>
          </a:p>
          <a:p>
            <a:r>
              <a:rPr lang="en-US" dirty="0" smtClean="0"/>
              <a:t>2</a:t>
            </a:r>
            <a:r>
              <a:rPr lang="zh-CN" altLang="en-US" dirty="0" smtClean="0"/>
              <a:t>）各出版社机构网站</a:t>
            </a:r>
            <a:r>
              <a:rPr lang="en-US" dirty="0" smtClean="0"/>
              <a:t>:</a:t>
            </a:r>
            <a:endParaRPr lang="zh-CN" altLang="en-US" dirty="0" smtClean="0"/>
          </a:p>
          <a:p>
            <a:r>
              <a:rPr lang="en-US" dirty="0" smtClean="0"/>
              <a:t>3</a:t>
            </a:r>
            <a:r>
              <a:rPr lang="zh-CN" altLang="en-US" dirty="0" smtClean="0"/>
              <a:t>）网上书店</a:t>
            </a:r>
            <a:r>
              <a:rPr lang="en-US" dirty="0" smtClean="0"/>
              <a:t>  </a:t>
            </a:r>
            <a:endParaRPr lang="zh-CN" altLang="en-US" dirty="0" smtClean="0"/>
          </a:p>
          <a:p>
            <a:r>
              <a:rPr lang="en-US" dirty="0" smtClean="0"/>
              <a:t>4</a:t>
            </a:r>
            <a:r>
              <a:rPr lang="zh-CN" altLang="en-US" dirty="0" smtClean="0"/>
              <a:t>）利用搜索引擎</a:t>
            </a:r>
          </a:p>
          <a:p>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2</a:t>
            </a:r>
            <a:r>
              <a:rPr lang="zh-CN" altLang="en-US" dirty="0" smtClean="0"/>
              <a:t>．</a:t>
            </a:r>
            <a:r>
              <a:rPr lang="en-US" dirty="0" smtClean="0"/>
              <a:t>2</a:t>
            </a:r>
            <a:r>
              <a:rPr lang="zh-CN" altLang="en-US" dirty="0" smtClean="0"/>
              <a:t>．</a:t>
            </a:r>
            <a:r>
              <a:rPr lang="en-US" dirty="0" smtClean="0"/>
              <a:t>2  </a:t>
            </a:r>
            <a:r>
              <a:rPr lang="zh-CN" altLang="en-US" dirty="0" smtClean="0"/>
              <a:t>图书信息检索的查询</a:t>
            </a:r>
            <a:endParaRPr lang="zh-CN" altLang="en-US" dirty="0"/>
          </a:p>
        </p:txBody>
      </p:sp>
      <p:sp>
        <p:nvSpPr>
          <p:cNvPr id="3" name="内容占位符 2"/>
          <p:cNvSpPr>
            <a:spLocks noGrp="1"/>
          </p:cNvSpPr>
          <p:nvPr>
            <p:ph idx="1"/>
          </p:nvPr>
        </p:nvSpPr>
        <p:spPr/>
        <p:txBody>
          <a:bodyPr/>
          <a:lstStyle/>
          <a:p>
            <a:r>
              <a:rPr lang="zh-CN" altLang="en-US" dirty="0" smtClean="0"/>
              <a:t>现在图书收藏信息主要是通过查询各图书馆的书刊目录检索系统（</a:t>
            </a:r>
            <a:r>
              <a:rPr lang="en-US" dirty="0" smtClean="0"/>
              <a:t>Online Public Access System</a:t>
            </a:r>
            <a:r>
              <a:rPr lang="zh-CN" altLang="en-US" dirty="0" smtClean="0"/>
              <a:t>，简称</a:t>
            </a:r>
            <a:r>
              <a:rPr lang="en-US" dirty="0" smtClean="0"/>
              <a:t>OPAC</a:t>
            </a:r>
            <a:r>
              <a:rPr lang="zh-CN" altLang="en-US" dirty="0" smtClean="0"/>
              <a:t>），公共联机书目查询系统。它是利用计算机终端来查询图书馆馆藏数据信息资源的一种现代化检索方式。</a:t>
            </a:r>
            <a:endParaRPr lang="en-US" altLang="zh-CN" dirty="0" smtClean="0"/>
          </a:p>
          <a:p>
            <a:r>
              <a:rPr lang="en-US" dirty="0" smtClean="0"/>
              <a:t>1</a:t>
            </a:r>
            <a:r>
              <a:rPr lang="zh-CN" altLang="en-US" dirty="0" smtClean="0"/>
              <a:t>．馆藏目录的查询</a:t>
            </a:r>
          </a:p>
          <a:p>
            <a:r>
              <a:rPr lang="en-US" dirty="0" smtClean="0"/>
              <a:t>2</a:t>
            </a:r>
            <a:r>
              <a:rPr lang="zh-CN" altLang="en-US" dirty="0" smtClean="0"/>
              <a:t>．联合目录的查询 </a:t>
            </a:r>
          </a:p>
          <a:p>
            <a:r>
              <a:rPr lang="en-US" dirty="0" smtClean="0"/>
              <a:t>3</a:t>
            </a:r>
            <a:r>
              <a:rPr lang="zh-CN" altLang="en-US" dirty="0" smtClean="0"/>
              <a:t>．其他途径</a:t>
            </a:r>
          </a:p>
          <a:p>
            <a:endParaRPr lang="zh-CN" altLang="en-US" dirty="0" smtClean="0"/>
          </a:p>
          <a:p>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en-US" dirty="0" smtClean="0"/>
              <a:t>2</a:t>
            </a:r>
            <a:r>
              <a:rPr lang="zh-CN" altLang="en-US" dirty="0" smtClean="0"/>
              <a:t>．</a:t>
            </a:r>
            <a:r>
              <a:rPr lang="en-US" dirty="0" smtClean="0"/>
              <a:t>3 </a:t>
            </a:r>
            <a:r>
              <a:rPr lang="zh-CN" altLang="en-US" dirty="0" smtClean="0"/>
              <a:t>电子图书检索</a:t>
            </a:r>
            <a:endParaRPr lang="zh-CN" altLang="en-US" dirty="0"/>
          </a:p>
        </p:txBody>
      </p:sp>
      <p:sp>
        <p:nvSpPr>
          <p:cNvPr id="3075" name="Rectangle 3"/>
          <p:cNvSpPr>
            <a:spLocks noGrp="1" noChangeArrowheads="1"/>
          </p:cNvSpPr>
          <p:nvPr>
            <p:ph type="body" idx="1"/>
          </p:nvPr>
        </p:nvSpPr>
        <p:spPr>
          <a:xfrm>
            <a:off x="971550" y="1484313"/>
            <a:ext cx="7272338" cy="4608512"/>
          </a:xfrm>
        </p:spPr>
        <p:txBody>
          <a:bodyPr/>
          <a:lstStyle/>
          <a:p>
            <a:r>
              <a:rPr lang="en-US" sz="2800" dirty="0" smtClean="0"/>
              <a:t>2</a:t>
            </a:r>
            <a:r>
              <a:rPr lang="zh-CN" altLang="en-US" sz="2800" dirty="0" smtClean="0"/>
              <a:t>．</a:t>
            </a:r>
            <a:r>
              <a:rPr lang="en-US" sz="2800" dirty="0" smtClean="0"/>
              <a:t>3</a:t>
            </a:r>
            <a:r>
              <a:rPr lang="zh-CN" altLang="en-US" sz="2800" dirty="0" smtClean="0"/>
              <a:t>．</a:t>
            </a:r>
            <a:r>
              <a:rPr lang="en-US" sz="2800" dirty="0" smtClean="0"/>
              <a:t>1 </a:t>
            </a:r>
            <a:r>
              <a:rPr lang="zh-CN" altLang="en-US" sz="2800" dirty="0" smtClean="0"/>
              <a:t>电子图书</a:t>
            </a:r>
          </a:p>
          <a:p>
            <a:r>
              <a:rPr lang="en-US" sz="2800" dirty="0" smtClean="0"/>
              <a:t>2</a:t>
            </a:r>
            <a:r>
              <a:rPr lang="zh-CN" altLang="en-US" sz="2800" dirty="0" smtClean="0"/>
              <a:t>．</a:t>
            </a:r>
            <a:r>
              <a:rPr lang="en-US" sz="2800" dirty="0" smtClean="0"/>
              <a:t>3</a:t>
            </a:r>
            <a:r>
              <a:rPr lang="zh-CN" altLang="en-US" sz="2800" dirty="0" smtClean="0"/>
              <a:t>．</a:t>
            </a:r>
            <a:r>
              <a:rPr lang="en-US" sz="2800" dirty="0" smtClean="0"/>
              <a:t>2 </a:t>
            </a:r>
            <a:r>
              <a:rPr lang="zh-CN" altLang="en-US" sz="2800" dirty="0" smtClean="0"/>
              <a:t>数字图书馆系统</a:t>
            </a:r>
          </a:p>
          <a:p>
            <a:r>
              <a:rPr lang="en-US" sz="2800" dirty="0" smtClean="0"/>
              <a:t>2</a:t>
            </a:r>
            <a:r>
              <a:rPr lang="zh-CN" altLang="en-US" sz="2800" dirty="0" smtClean="0"/>
              <a:t>．</a:t>
            </a:r>
            <a:r>
              <a:rPr lang="en-US" sz="2800" dirty="0" smtClean="0"/>
              <a:t>3</a:t>
            </a:r>
            <a:r>
              <a:rPr lang="zh-CN" altLang="en-US" sz="2800" dirty="0" smtClean="0"/>
              <a:t>．</a:t>
            </a:r>
            <a:r>
              <a:rPr lang="en-US" sz="2800" dirty="0" smtClean="0"/>
              <a:t>3 </a:t>
            </a:r>
            <a:r>
              <a:rPr lang="zh-CN" altLang="en-US" sz="2800" dirty="0" smtClean="0"/>
              <a:t>网上虚拟图书馆</a:t>
            </a:r>
          </a:p>
          <a:p>
            <a:pPr>
              <a:buFontTx/>
              <a:buNone/>
            </a:pPr>
            <a:endParaRPr lang="zh-CN" altLang="en-US" sz="24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2</a:t>
            </a:r>
            <a:r>
              <a:rPr lang="zh-CN" altLang="en-US" dirty="0" smtClean="0"/>
              <a:t>．</a:t>
            </a:r>
            <a:r>
              <a:rPr lang="en-US" dirty="0" smtClean="0"/>
              <a:t>3</a:t>
            </a:r>
            <a:r>
              <a:rPr lang="zh-CN" altLang="en-US" dirty="0" smtClean="0"/>
              <a:t>．</a:t>
            </a:r>
            <a:r>
              <a:rPr lang="en-US" dirty="0" smtClean="0"/>
              <a:t>1  </a:t>
            </a:r>
            <a:r>
              <a:rPr lang="zh-CN" altLang="en-US" dirty="0" smtClean="0"/>
              <a:t>电子图书</a:t>
            </a:r>
            <a:endParaRPr lang="zh-CN" altLang="en-US" dirty="0"/>
          </a:p>
        </p:txBody>
      </p:sp>
      <p:sp>
        <p:nvSpPr>
          <p:cNvPr id="3" name="内容占位符 2"/>
          <p:cNvSpPr>
            <a:spLocks noGrp="1"/>
          </p:cNvSpPr>
          <p:nvPr>
            <p:ph idx="1"/>
          </p:nvPr>
        </p:nvSpPr>
        <p:spPr/>
        <p:txBody>
          <a:bodyPr/>
          <a:lstStyle/>
          <a:p>
            <a:r>
              <a:rPr lang="en-US" dirty="0" smtClean="0"/>
              <a:t>1</a:t>
            </a:r>
            <a:r>
              <a:rPr lang="zh-CN" altLang="en-US" dirty="0" smtClean="0"/>
              <a:t>．电子图书的概念</a:t>
            </a:r>
          </a:p>
          <a:p>
            <a:r>
              <a:rPr lang="en-US" dirty="0" smtClean="0"/>
              <a:t>2</a:t>
            </a:r>
            <a:r>
              <a:rPr lang="zh-CN" altLang="en-US" dirty="0" smtClean="0"/>
              <a:t>．电子图书特点</a:t>
            </a:r>
          </a:p>
          <a:p>
            <a:r>
              <a:rPr lang="en-US" dirty="0" smtClean="0"/>
              <a:t>3</a:t>
            </a:r>
            <a:r>
              <a:rPr lang="zh-CN" altLang="en-US" dirty="0" smtClean="0"/>
              <a:t>．电子图书的类型</a:t>
            </a:r>
            <a:r>
              <a:rPr lang="en-US" dirty="0" smtClean="0"/>
              <a:t>  </a:t>
            </a:r>
            <a:endParaRPr lang="zh-CN" altLang="en-US" dirty="0" smtClean="0"/>
          </a:p>
          <a:p>
            <a:r>
              <a:rPr lang="en-US" dirty="0" smtClean="0"/>
              <a:t>4</a:t>
            </a:r>
            <a:r>
              <a:rPr lang="zh-CN" altLang="en-US" dirty="0" smtClean="0"/>
              <a:t>．电子图书的检索</a:t>
            </a:r>
          </a:p>
          <a:p>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2</a:t>
            </a:r>
            <a:r>
              <a:rPr lang="zh-CN" altLang="en-US" dirty="0" smtClean="0"/>
              <a:t>．</a:t>
            </a:r>
            <a:r>
              <a:rPr lang="en-US" dirty="0" smtClean="0"/>
              <a:t>3</a:t>
            </a:r>
            <a:r>
              <a:rPr lang="zh-CN" altLang="en-US" dirty="0" smtClean="0"/>
              <a:t>．</a:t>
            </a:r>
            <a:r>
              <a:rPr lang="en-US" dirty="0" smtClean="0"/>
              <a:t>2  </a:t>
            </a:r>
            <a:r>
              <a:rPr lang="zh-CN" altLang="en-US" dirty="0" smtClean="0"/>
              <a:t>数字图书馆系统</a:t>
            </a:r>
            <a:endParaRPr lang="zh-CN" altLang="en-US" dirty="0"/>
          </a:p>
        </p:txBody>
      </p:sp>
      <p:sp>
        <p:nvSpPr>
          <p:cNvPr id="3" name="内容占位符 2"/>
          <p:cNvSpPr>
            <a:spLocks noGrp="1"/>
          </p:cNvSpPr>
          <p:nvPr>
            <p:ph idx="1"/>
          </p:nvPr>
        </p:nvSpPr>
        <p:spPr/>
        <p:txBody>
          <a:bodyPr/>
          <a:lstStyle/>
          <a:p>
            <a:r>
              <a:rPr lang="en-US" dirty="0" smtClean="0"/>
              <a:t>1</a:t>
            </a:r>
            <a:r>
              <a:rPr lang="zh-CN" altLang="en-US" dirty="0" smtClean="0"/>
              <a:t>．超星数字图书馆</a:t>
            </a:r>
          </a:p>
          <a:p>
            <a:r>
              <a:rPr lang="en-US" dirty="0" smtClean="0"/>
              <a:t>2</a:t>
            </a:r>
            <a:r>
              <a:rPr lang="zh-CN" altLang="en-US" dirty="0" smtClean="0"/>
              <a:t>．方正</a:t>
            </a:r>
            <a:r>
              <a:rPr lang="en-US" dirty="0" err="1" smtClean="0"/>
              <a:t>Apabi</a:t>
            </a:r>
            <a:r>
              <a:rPr lang="zh-CN" altLang="en-US" dirty="0" smtClean="0"/>
              <a:t>数字图书馆</a:t>
            </a:r>
          </a:p>
          <a:p>
            <a:r>
              <a:rPr lang="en-US" dirty="0" smtClean="0"/>
              <a:t>3</a:t>
            </a:r>
            <a:r>
              <a:rPr lang="zh-CN" altLang="en-US" dirty="0" smtClean="0"/>
              <a:t>．上海数字图书馆</a:t>
            </a:r>
          </a:p>
          <a:p>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2</a:t>
            </a:r>
            <a:r>
              <a:rPr lang="zh-CN" altLang="en-US" dirty="0" smtClean="0"/>
              <a:t>．</a:t>
            </a:r>
            <a:r>
              <a:rPr lang="en-US" dirty="0" smtClean="0"/>
              <a:t>3</a:t>
            </a:r>
            <a:r>
              <a:rPr lang="zh-CN" altLang="en-US" dirty="0" smtClean="0"/>
              <a:t>．</a:t>
            </a:r>
            <a:r>
              <a:rPr lang="en-US" dirty="0" smtClean="0"/>
              <a:t>3  </a:t>
            </a:r>
            <a:r>
              <a:rPr lang="zh-CN" altLang="en-US" dirty="0" smtClean="0"/>
              <a:t>网上虚拟图书馆 </a:t>
            </a:r>
            <a:endParaRPr lang="zh-CN" altLang="en-US" dirty="0"/>
          </a:p>
        </p:txBody>
      </p:sp>
      <p:sp>
        <p:nvSpPr>
          <p:cNvPr id="3" name="内容占位符 2"/>
          <p:cNvSpPr>
            <a:spLocks noGrp="1"/>
          </p:cNvSpPr>
          <p:nvPr>
            <p:ph idx="1"/>
          </p:nvPr>
        </p:nvSpPr>
        <p:spPr/>
        <p:txBody>
          <a:bodyPr/>
          <a:lstStyle/>
          <a:p>
            <a:pPr>
              <a:buNone/>
            </a:pPr>
            <a:r>
              <a:rPr lang="en-US" dirty="0" smtClean="0"/>
              <a:t> </a:t>
            </a:r>
            <a:r>
              <a:rPr lang="zh-CN" altLang="en-US" dirty="0" smtClean="0"/>
              <a:t>网上免费电子图书的检索方法：</a:t>
            </a:r>
          </a:p>
          <a:p>
            <a:r>
              <a:rPr lang="en-US" dirty="0" smtClean="0"/>
              <a:t>1</a:t>
            </a:r>
            <a:r>
              <a:rPr lang="zh-CN" altLang="en-US" dirty="0" smtClean="0"/>
              <a:t>．用搜索引擎检索</a:t>
            </a:r>
          </a:p>
          <a:p>
            <a:r>
              <a:rPr lang="en-US" dirty="0" smtClean="0"/>
              <a:t>2</a:t>
            </a:r>
            <a:r>
              <a:rPr lang="zh-CN" altLang="en-US" dirty="0" smtClean="0"/>
              <a:t>．用网站上的电子图书目录或链接</a:t>
            </a:r>
          </a:p>
          <a:p>
            <a:r>
              <a:rPr lang="en-US" dirty="0" smtClean="0"/>
              <a:t>3</a:t>
            </a:r>
            <a:r>
              <a:rPr lang="zh-CN" altLang="en-US" dirty="0" smtClean="0"/>
              <a:t>．通过网上大量的免费电子图书网站检索</a:t>
            </a:r>
            <a:r>
              <a:rPr lang="en-US" dirty="0" smtClean="0"/>
              <a:t>	</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zh-CN" altLang="en-US" dirty="0"/>
              <a:t>目 录</a:t>
            </a:r>
          </a:p>
        </p:txBody>
      </p:sp>
      <p:sp>
        <p:nvSpPr>
          <p:cNvPr id="3075" name="Rectangle 3"/>
          <p:cNvSpPr>
            <a:spLocks noGrp="1" noChangeArrowheads="1"/>
          </p:cNvSpPr>
          <p:nvPr>
            <p:ph type="body" idx="1"/>
          </p:nvPr>
        </p:nvSpPr>
        <p:spPr>
          <a:xfrm>
            <a:off x="971550" y="1484313"/>
            <a:ext cx="7272338" cy="4608512"/>
          </a:xfrm>
        </p:spPr>
        <p:txBody>
          <a:bodyPr/>
          <a:lstStyle/>
          <a:p>
            <a:r>
              <a:rPr lang="en-US" sz="2800" smtClean="0"/>
              <a:t>2</a:t>
            </a:r>
            <a:r>
              <a:rPr lang="zh-CN" altLang="en-US" sz="2800" dirty="0" smtClean="0"/>
              <a:t>．</a:t>
            </a:r>
            <a:r>
              <a:rPr lang="en-US" sz="2800" dirty="0" smtClean="0"/>
              <a:t>1 </a:t>
            </a:r>
            <a:r>
              <a:rPr lang="zh-CN" altLang="en-US" sz="2800" dirty="0" smtClean="0"/>
              <a:t>图书馆概述</a:t>
            </a:r>
          </a:p>
          <a:p>
            <a:r>
              <a:rPr lang="en-US" sz="2800" dirty="0" smtClean="0"/>
              <a:t>2</a:t>
            </a:r>
            <a:r>
              <a:rPr lang="zh-CN" altLang="en-US" sz="2800" dirty="0" smtClean="0"/>
              <a:t>．</a:t>
            </a:r>
            <a:r>
              <a:rPr lang="en-US" sz="2800" dirty="0" smtClean="0"/>
              <a:t>2 </a:t>
            </a:r>
            <a:r>
              <a:rPr lang="zh-CN" altLang="en-US" sz="2800" dirty="0" smtClean="0"/>
              <a:t>图书信息检索</a:t>
            </a:r>
          </a:p>
          <a:p>
            <a:r>
              <a:rPr lang="en-US" sz="2800" dirty="0" smtClean="0"/>
              <a:t>2</a:t>
            </a:r>
            <a:r>
              <a:rPr lang="zh-CN" altLang="en-US" sz="2800" dirty="0" smtClean="0"/>
              <a:t>．</a:t>
            </a:r>
            <a:r>
              <a:rPr lang="en-US" sz="2800" dirty="0" smtClean="0"/>
              <a:t>3 </a:t>
            </a:r>
            <a:r>
              <a:rPr lang="zh-CN" altLang="en-US" sz="2800" dirty="0" smtClean="0"/>
              <a:t>电子图书检索</a:t>
            </a:r>
          </a:p>
          <a:p>
            <a:pPr>
              <a:buFontTx/>
              <a:buNone/>
            </a:pPr>
            <a:endParaRPr lang="zh-CN" altLang="en-US" sz="24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en-US" dirty="0" smtClean="0"/>
              <a:t>2</a:t>
            </a:r>
            <a:r>
              <a:rPr lang="zh-CN" altLang="en-US" dirty="0" smtClean="0"/>
              <a:t>．</a:t>
            </a:r>
            <a:r>
              <a:rPr lang="en-US" dirty="0" smtClean="0"/>
              <a:t>1 </a:t>
            </a:r>
            <a:r>
              <a:rPr lang="zh-CN" altLang="en-US" dirty="0" smtClean="0"/>
              <a:t>图书馆概述</a:t>
            </a:r>
            <a:endParaRPr lang="zh-CN" altLang="en-US" dirty="0"/>
          </a:p>
        </p:txBody>
      </p:sp>
      <p:sp>
        <p:nvSpPr>
          <p:cNvPr id="3075" name="Rectangle 3"/>
          <p:cNvSpPr>
            <a:spLocks noGrp="1" noChangeArrowheads="1"/>
          </p:cNvSpPr>
          <p:nvPr>
            <p:ph type="body" idx="1"/>
          </p:nvPr>
        </p:nvSpPr>
        <p:spPr>
          <a:xfrm>
            <a:off x="971550" y="1484313"/>
            <a:ext cx="7272338" cy="4608512"/>
          </a:xfrm>
        </p:spPr>
        <p:txBody>
          <a:bodyPr/>
          <a:lstStyle/>
          <a:p>
            <a:r>
              <a:rPr lang="en-US" sz="2800" dirty="0" smtClean="0"/>
              <a:t>2</a:t>
            </a:r>
            <a:r>
              <a:rPr lang="zh-CN" altLang="en-US" sz="2800" dirty="0" smtClean="0"/>
              <a:t>．</a:t>
            </a:r>
            <a:r>
              <a:rPr lang="en-US" sz="2800" dirty="0" smtClean="0"/>
              <a:t>1</a:t>
            </a:r>
            <a:r>
              <a:rPr lang="zh-CN" altLang="en-US" sz="2800" dirty="0" smtClean="0"/>
              <a:t>．</a:t>
            </a:r>
            <a:r>
              <a:rPr lang="en-US" sz="2800" dirty="0" smtClean="0"/>
              <a:t>1 </a:t>
            </a:r>
            <a:r>
              <a:rPr lang="zh-CN" altLang="en-US" sz="2800" dirty="0" smtClean="0"/>
              <a:t>图书馆信息资源介绍</a:t>
            </a:r>
          </a:p>
          <a:p>
            <a:r>
              <a:rPr lang="en-US" sz="2800" dirty="0" smtClean="0"/>
              <a:t>2</a:t>
            </a:r>
            <a:r>
              <a:rPr lang="zh-CN" altLang="en-US" sz="2800" dirty="0" smtClean="0"/>
              <a:t>．</a:t>
            </a:r>
            <a:r>
              <a:rPr lang="en-US" sz="2800" dirty="0" smtClean="0"/>
              <a:t>1</a:t>
            </a:r>
            <a:r>
              <a:rPr lang="zh-CN" altLang="en-US" sz="2800" dirty="0" smtClean="0"/>
              <a:t>．</a:t>
            </a:r>
            <a:r>
              <a:rPr lang="en-US" sz="2800" dirty="0" smtClean="0"/>
              <a:t>2 </a:t>
            </a:r>
            <a:r>
              <a:rPr lang="zh-CN" altLang="en-US" sz="2800" dirty="0" smtClean="0"/>
              <a:t>图书馆职能</a:t>
            </a:r>
          </a:p>
          <a:p>
            <a:r>
              <a:rPr lang="en-US" sz="2800" dirty="0" smtClean="0"/>
              <a:t>2</a:t>
            </a:r>
            <a:r>
              <a:rPr lang="zh-CN" altLang="en-US" sz="2800" dirty="0" smtClean="0"/>
              <a:t>．</a:t>
            </a:r>
            <a:r>
              <a:rPr lang="en-US" sz="2800" dirty="0" smtClean="0"/>
              <a:t>1</a:t>
            </a:r>
            <a:r>
              <a:rPr lang="zh-CN" altLang="en-US" sz="2800" dirty="0" smtClean="0"/>
              <a:t>．</a:t>
            </a:r>
            <a:r>
              <a:rPr lang="en-US" sz="2800" dirty="0" smtClean="0"/>
              <a:t>3 </a:t>
            </a:r>
            <a:r>
              <a:rPr lang="zh-CN" altLang="en-US" sz="2800" dirty="0" smtClean="0"/>
              <a:t>图书馆的服务类型及项目</a:t>
            </a:r>
          </a:p>
          <a:p>
            <a:pPr>
              <a:buFontTx/>
              <a:buNone/>
            </a:pPr>
            <a:endParaRPr lang="zh-CN" altLang="en-US" sz="24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2</a:t>
            </a:r>
            <a:r>
              <a:rPr lang="zh-CN" altLang="en-US" dirty="0" smtClean="0"/>
              <a:t>．</a:t>
            </a:r>
            <a:r>
              <a:rPr lang="en-US" dirty="0" smtClean="0"/>
              <a:t>1</a:t>
            </a:r>
            <a:r>
              <a:rPr lang="zh-CN" altLang="en-US" dirty="0" smtClean="0"/>
              <a:t>．</a:t>
            </a:r>
            <a:r>
              <a:rPr lang="en-US" dirty="0" smtClean="0"/>
              <a:t>1 </a:t>
            </a:r>
            <a:r>
              <a:rPr lang="zh-CN" altLang="en-US" dirty="0" smtClean="0"/>
              <a:t>图书馆信息资源介绍</a:t>
            </a:r>
            <a:endParaRPr lang="zh-CN" altLang="en-US" dirty="0"/>
          </a:p>
        </p:txBody>
      </p:sp>
      <p:sp>
        <p:nvSpPr>
          <p:cNvPr id="3" name="内容占位符 2"/>
          <p:cNvSpPr>
            <a:spLocks noGrp="1"/>
          </p:cNvSpPr>
          <p:nvPr>
            <p:ph idx="1"/>
          </p:nvPr>
        </p:nvSpPr>
        <p:spPr/>
        <p:txBody>
          <a:bodyPr/>
          <a:lstStyle/>
          <a:p>
            <a:pPr>
              <a:buNone/>
            </a:pPr>
            <a:r>
              <a:rPr lang="en-US" dirty="0" smtClean="0"/>
              <a:t>1</a:t>
            </a:r>
            <a:r>
              <a:rPr lang="zh-CN" altLang="en-US" dirty="0" smtClean="0"/>
              <a:t>．图书馆资源的类型</a:t>
            </a:r>
          </a:p>
          <a:p>
            <a:r>
              <a:rPr lang="en-US" altLang="zh-CN" dirty="0" smtClean="0"/>
              <a:t>1</a:t>
            </a:r>
            <a:r>
              <a:rPr lang="zh-CN" altLang="en-US" dirty="0" smtClean="0"/>
              <a:t>）纸介质资源：图书、期刊、报纸等；</a:t>
            </a:r>
          </a:p>
          <a:p>
            <a:r>
              <a:rPr lang="en-US" altLang="zh-CN" dirty="0" smtClean="0"/>
              <a:t>2</a:t>
            </a:r>
            <a:r>
              <a:rPr lang="zh-CN" altLang="en-US" dirty="0" smtClean="0"/>
              <a:t>）非纸介质资源：电子图书、电子期刊等各种数据库、随书光盘、磁带、</a:t>
            </a:r>
            <a:r>
              <a:rPr lang="en-US" dirty="0" smtClean="0"/>
              <a:t>VCD</a:t>
            </a:r>
            <a:r>
              <a:rPr lang="zh-CN" altLang="en-US" dirty="0" smtClean="0"/>
              <a:t>、</a:t>
            </a:r>
            <a:r>
              <a:rPr lang="en-US" dirty="0" smtClean="0"/>
              <a:t>DVD</a:t>
            </a:r>
            <a:r>
              <a:rPr lang="zh-CN" altLang="en-US" dirty="0" smtClean="0"/>
              <a:t>及网上资源。</a:t>
            </a:r>
          </a:p>
          <a:p>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dirty="0" smtClean="0"/>
              <a:t>2</a:t>
            </a:r>
            <a:r>
              <a:rPr lang="zh-CN" altLang="en-US" dirty="0" smtClean="0"/>
              <a:t>．图书馆馆藏资源的选择和利用</a:t>
            </a:r>
          </a:p>
          <a:p>
            <a:r>
              <a:rPr lang="en-US" altLang="zh-CN" dirty="0" smtClean="0"/>
              <a:t>1</a:t>
            </a:r>
            <a:r>
              <a:rPr lang="zh-CN" altLang="en-US" dirty="0" smtClean="0"/>
              <a:t>）</a:t>
            </a:r>
            <a:r>
              <a:rPr lang="en-US" altLang="zh-CN" dirty="0" smtClean="0"/>
              <a:t>《</a:t>
            </a:r>
            <a:r>
              <a:rPr lang="zh-CN" altLang="en-US" dirty="0" smtClean="0"/>
              <a:t>中国图书馆分类法</a:t>
            </a:r>
            <a:r>
              <a:rPr lang="en-US" altLang="zh-CN" dirty="0" smtClean="0"/>
              <a:t>》</a:t>
            </a:r>
            <a:r>
              <a:rPr lang="zh-CN" altLang="en-US" dirty="0" smtClean="0"/>
              <a:t>（简称</a:t>
            </a:r>
            <a:r>
              <a:rPr lang="en-US" altLang="zh-CN" dirty="0" smtClean="0"/>
              <a:t>《</a:t>
            </a:r>
            <a:r>
              <a:rPr lang="zh-CN" altLang="en-US" dirty="0" smtClean="0"/>
              <a:t>中图法</a:t>
            </a:r>
            <a:r>
              <a:rPr lang="en-US" altLang="zh-CN" dirty="0" smtClean="0"/>
              <a:t>》</a:t>
            </a:r>
            <a:r>
              <a:rPr lang="zh-CN" altLang="en-US" dirty="0" smtClean="0"/>
              <a:t>）</a:t>
            </a:r>
          </a:p>
          <a:p>
            <a:r>
              <a:rPr lang="en-US" altLang="zh-CN" dirty="0" smtClean="0"/>
              <a:t>2</a:t>
            </a:r>
            <a:r>
              <a:rPr lang="zh-CN" altLang="en-US" dirty="0" smtClean="0"/>
              <a:t>）</a:t>
            </a:r>
            <a:r>
              <a:rPr lang="en-US" altLang="zh-CN" dirty="0" smtClean="0"/>
              <a:t>《</a:t>
            </a:r>
            <a:r>
              <a:rPr lang="zh-CN" altLang="en-US" dirty="0" smtClean="0"/>
              <a:t>中国科学院图书分类法</a:t>
            </a:r>
            <a:r>
              <a:rPr lang="en-US" altLang="zh-CN" dirty="0" smtClean="0"/>
              <a:t>》</a:t>
            </a:r>
            <a:r>
              <a:rPr lang="zh-CN" altLang="en-US" dirty="0" smtClean="0"/>
              <a:t>（简称</a:t>
            </a:r>
            <a:r>
              <a:rPr lang="en-US" altLang="zh-CN" dirty="0" smtClean="0"/>
              <a:t>《</a:t>
            </a:r>
            <a:r>
              <a:rPr lang="zh-CN" altLang="en-US" dirty="0" smtClean="0"/>
              <a:t>科图法</a:t>
            </a:r>
            <a:r>
              <a:rPr lang="en-US" altLang="zh-CN" dirty="0" smtClean="0"/>
              <a:t>》</a:t>
            </a:r>
            <a:r>
              <a:rPr lang="zh-CN" altLang="en-US" dirty="0" smtClean="0"/>
              <a:t>）</a:t>
            </a:r>
            <a:endParaRPr lang="en-US" altLang="zh-CN" dirty="0" smtClean="0"/>
          </a:p>
          <a:p>
            <a:r>
              <a:rPr lang="en-US" altLang="zh-CN" dirty="0" smtClean="0"/>
              <a:t>3</a:t>
            </a:r>
            <a:r>
              <a:rPr lang="zh-CN" altLang="en-US" dirty="0" smtClean="0"/>
              <a:t>）</a:t>
            </a:r>
            <a:r>
              <a:rPr lang="en-US" altLang="zh-CN" dirty="0" smtClean="0"/>
              <a:t>《</a:t>
            </a:r>
            <a:r>
              <a:rPr lang="zh-CN" altLang="en-US" dirty="0" smtClean="0"/>
              <a:t>中国人民大学图书馆图书分类法</a:t>
            </a:r>
            <a:r>
              <a:rPr lang="en-US" altLang="zh-CN" dirty="0" smtClean="0"/>
              <a:t>》</a:t>
            </a:r>
            <a:r>
              <a:rPr lang="zh-CN" altLang="en-US" dirty="0" smtClean="0"/>
              <a:t>（简称</a:t>
            </a:r>
            <a:r>
              <a:rPr lang="en-US" altLang="zh-CN" dirty="0" smtClean="0"/>
              <a:t>《</a:t>
            </a:r>
            <a:r>
              <a:rPr lang="zh-CN" altLang="en-US" dirty="0" smtClean="0"/>
              <a:t>人大法</a:t>
            </a:r>
            <a:r>
              <a:rPr lang="en-US" altLang="zh-CN" dirty="0" smtClean="0"/>
              <a:t>》</a:t>
            </a:r>
            <a:r>
              <a:rPr lang="zh-CN" altLang="en-US" dirty="0" smtClean="0"/>
              <a:t>）</a:t>
            </a:r>
            <a:endParaRPr lang="en-US" altLang="zh-CN" dirty="0" smtClean="0"/>
          </a:p>
          <a:p>
            <a:r>
              <a:rPr lang="en-US" altLang="zh-CN" dirty="0" smtClean="0"/>
              <a:t>4</a:t>
            </a:r>
            <a:r>
              <a:rPr lang="zh-CN" altLang="en-US" dirty="0" smtClean="0"/>
              <a:t>）杜威十进分类法</a:t>
            </a:r>
            <a:r>
              <a:rPr lang="en-US" altLang="zh-CN" dirty="0" smtClean="0"/>
              <a:t>DDC</a:t>
            </a:r>
            <a:r>
              <a:rPr lang="zh-CN" altLang="en-US" dirty="0" smtClean="0"/>
              <a:t>（</a:t>
            </a:r>
            <a:r>
              <a:rPr lang="en-US" altLang="zh-CN" dirty="0" smtClean="0"/>
              <a:t>Dewey Decimal Classification</a:t>
            </a:r>
            <a:r>
              <a:rPr lang="zh-CN" altLang="en-US" dirty="0" smtClean="0"/>
              <a:t>，简称</a:t>
            </a:r>
            <a:r>
              <a:rPr lang="en-US" altLang="zh-CN" dirty="0" smtClean="0"/>
              <a:t>DC/DDC</a:t>
            </a:r>
            <a:r>
              <a:rPr lang="zh-CN" altLang="en-US" dirty="0" smtClean="0"/>
              <a:t>）</a:t>
            </a:r>
            <a:endParaRPr lang="en-US" altLang="zh-CN" dirty="0" smtClean="0"/>
          </a:p>
          <a:p>
            <a:r>
              <a:rPr lang="en-US" altLang="zh-CN" dirty="0" smtClean="0"/>
              <a:t>5</a:t>
            </a:r>
            <a:r>
              <a:rPr lang="zh-CN" altLang="en-US" dirty="0" smtClean="0"/>
              <a:t>）国际十进分类法</a:t>
            </a:r>
            <a:r>
              <a:rPr lang="pt-BR" dirty="0" smtClean="0"/>
              <a:t>UDC</a:t>
            </a:r>
            <a:r>
              <a:rPr lang="zh-CN" altLang="en-US" dirty="0" smtClean="0"/>
              <a:t>（</a:t>
            </a:r>
            <a:r>
              <a:rPr lang="pt-BR" dirty="0" smtClean="0"/>
              <a:t>Universal Decimal Classification</a:t>
            </a:r>
            <a:r>
              <a:rPr lang="zh-CN" altLang="en-US" dirty="0" smtClean="0"/>
              <a:t>）</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42910" y="357166"/>
            <a:ext cx="8229600" cy="720725"/>
          </a:xfrm>
        </p:spPr>
        <p:txBody>
          <a:bodyPr/>
          <a:lstStyle/>
          <a:p>
            <a:r>
              <a:rPr lang="en-US" altLang="zh-CN" sz="2400" dirty="0" smtClean="0"/>
              <a:t>《</a:t>
            </a:r>
            <a:r>
              <a:rPr lang="zh-CN" altLang="en-US" sz="2400" dirty="0" smtClean="0"/>
              <a:t>中国图书分类法</a:t>
            </a:r>
            <a:r>
              <a:rPr lang="en-US" altLang="zh-CN" sz="2400" dirty="0" smtClean="0"/>
              <a:t>》</a:t>
            </a:r>
            <a:r>
              <a:rPr lang="zh-CN" altLang="en-US" sz="2400" dirty="0" smtClean="0"/>
              <a:t>基本大类</a:t>
            </a:r>
            <a:endParaRPr lang="zh-CN" altLang="en-US" sz="2400" dirty="0"/>
          </a:p>
        </p:txBody>
      </p:sp>
      <p:graphicFrame>
        <p:nvGraphicFramePr>
          <p:cNvPr id="4" name="内容占位符 3"/>
          <p:cNvGraphicFramePr>
            <a:graphicFrameLocks noGrp="1"/>
          </p:cNvGraphicFramePr>
          <p:nvPr>
            <p:ph idx="1"/>
          </p:nvPr>
        </p:nvGraphicFramePr>
        <p:xfrm>
          <a:off x="468313" y="1000108"/>
          <a:ext cx="8229600" cy="5625235"/>
        </p:xfrm>
        <a:graphic>
          <a:graphicData uri="http://schemas.openxmlformats.org/drawingml/2006/table">
            <a:tbl>
              <a:tblPr firstRow="1" bandRow="1">
                <a:tableStyleId>{5C22544A-7EE6-4342-B048-85BDC9FD1C3A}</a:tableStyleId>
              </a:tblPr>
              <a:tblGrid>
                <a:gridCol w="4114800"/>
                <a:gridCol w="4114800"/>
              </a:tblGrid>
              <a:tr h="622598">
                <a:tc>
                  <a:txBody>
                    <a:bodyPr/>
                    <a:lstStyle/>
                    <a:p>
                      <a:pPr algn="ctr">
                        <a:spcAft>
                          <a:spcPts val="0"/>
                        </a:spcAft>
                      </a:pPr>
                      <a:r>
                        <a:rPr lang="zh-CN" sz="1400" kern="100" dirty="0">
                          <a:latin typeface="Times New Roman"/>
                          <a:ea typeface="宋体"/>
                          <a:cs typeface="宋体"/>
                        </a:rPr>
                        <a:t>基本部类</a:t>
                      </a:r>
                      <a:endParaRPr lang="zh-CN" sz="2400" kern="100" dirty="0">
                        <a:latin typeface="Times New Roman"/>
                        <a:ea typeface="宋体"/>
                      </a:endParaRPr>
                    </a:p>
                  </a:txBody>
                  <a:tcPr marL="68580" marR="68580" marT="0" marB="0" anchor="ctr"/>
                </a:tc>
                <a:tc>
                  <a:txBody>
                    <a:bodyPr/>
                    <a:lstStyle/>
                    <a:p>
                      <a:pPr algn="ctr">
                        <a:spcAft>
                          <a:spcPts val="0"/>
                        </a:spcAft>
                      </a:pPr>
                      <a:endParaRPr lang="en-US" altLang="zh-CN" sz="1400" kern="100" dirty="0" smtClean="0">
                        <a:latin typeface="Times New Roman"/>
                        <a:ea typeface="宋体"/>
                        <a:cs typeface="宋体"/>
                      </a:endParaRPr>
                    </a:p>
                    <a:p>
                      <a:pPr algn="ctr">
                        <a:spcAft>
                          <a:spcPts val="0"/>
                        </a:spcAft>
                      </a:pPr>
                      <a:r>
                        <a:rPr lang="zh-CN" sz="1400" kern="100" dirty="0" smtClean="0">
                          <a:latin typeface="Times New Roman"/>
                          <a:ea typeface="宋体"/>
                          <a:cs typeface="宋体"/>
                        </a:rPr>
                        <a:t>基本</a:t>
                      </a:r>
                      <a:r>
                        <a:rPr lang="zh-CN" sz="1400" kern="100" dirty="0">
                          <a:latin typeface="Times New Roman"/>
                          <a:ea typeface="宋体"/>
                          <a:cs typeface="宋体"/>
                        </a:rPr>
                        <a:t>大类</a:t>
                      </a:r>
                      <a:endParaRPr lang="zh-CN" sz="2400" kern="100" dirty="0">
                        <a:latin typeface="Times New Roman"/>
                        <a:ea typeface="宋体"/>
                      </a:endParaRPr>
                    </a:p>
                  </a:txBody>
                  <a:tcPr marL="68580" marR="68580" marT="0" marB="0"/>
                </a:tc>
              </a:tr>
              <a:tr h="435406">
                <a:tc>
                  <a:txBody>
                    <a:bodyPr/>
                    <a:lstStyle/>
                    <a:p>
                      <a:pPr algn="just">
                        <a:spcAft>
                          <a:spcPts val="0"/>
                        </a:spcAft>
                      </a:pPr>
                      <a:r>
                        <a:rPr lang="zh-CN" sz="1400" kern="100" dirty="0">
                          <a:latin typeface="Times New Roman"/>
                          <a:ea typeface="宋体"/>
                          <a:cs typeface="宋体"/>
                        </a:rPr>
                        <a:t>马克思主义．列宁主义、毛泽东思想、邓小平理论</a:t>
                      </a:r>
                      <a:endParaRPr lang="zh-CN" sz="2400" kern="100" dirty="0">
                        <a:latin typeface="Times New Roman"/>
                        <a:ea typeface="宋体"/>
                      </a:endParaRPr>
                    </a:p>
                  </a:txBody>
                  <a:tcPr marL="68580" marR="68580" marT="0" marB="0" anchor="ctr"/>
                </a:tc>
                <a:tc>
                  <a:txBody>
                    <a:bodyPr/>
                    <a:lstStyle/>
                    <a:p>
                      <a:pPr algn="just">
                        <a:spcAft>
                          <a:spcPts val="0"/>
                        </a:spcAft>
                      </a:pPr>
                      <a:r>
                        <a:rPr lang="zh-CN" sz="1400" kern="100" dirty="0">
                          <a:latin typeface="Times New Roman"/>
                          <a:ea typeface="宋体"/>
                          <a:cs typeface="宋体"/>
                        </a:rPr>
                        <a:t>A  马克思主义、列宁主义、毛泽东思想、                                      邓小平理论</a:t>
                      </a:r>
                      <a:endParaRPr lang="zh-CN" sz="2400" kern="100" dirty="0">
                        <a:latin typeface="Times New Roman"/>
                        <a:ea typeface="宋体"/>
                      </a:endParaRPr>
                    </a:p>
                  </a:txBody>
                  <a:tcPr marL="68580" marR="68580" marT="0" marB="0"/>
                </a:tc>
              </a:tr>
              <a:tr h="211601">
                <a:tc>
                  <a:txBody>
                    <a:bodyPr/>
                    <a:lstStyle/>
                    <a:p>
                      <a:pPr algn="ctr">
                        <a:spcAft>
                          <a:spcPts val="0"/>
                        </a:spcAft>
                      </a:pPr>
                      <a:r>
                        <a:rPr lang="zh-CN" sz="1400" kern="100">
                          <a:latin typeface="Times New Roman"/>
                          <a:ea typeface="宋体"/>
                          <a:cs typeface="宋体"/>
                        </a:rPr>
                        <a:t>哲学</a:t>
                      </a:r>
                      <a:endParaRPr lang="zh-CN" sz="2400" kern="100">
                        <a:latin typeface="Times New Roman"/>
                        <a:ea typeface="宋体"/>
                      </a:endParaRPr>
                    </a:p>
                  </a:txBody>
                  <a:tcPr marL="68580" marR="68580" marT="0" marB="0" anchor="ctr"/>
                </a:tc>
                <a:tc>
                  <a:txBody>
                    <a:bodyPr/>
                    <a:lstStyle/>
                    <a:p>
                      <a:pPr algn="just">
                        <a:spcAft>
                          <a:spcPts val="0"/>
                        </a:spcAft>
                      </a:pPr>
                      <a:r>
                        <a:rPr lang="zh-CN" sz="1400" kern="100" dirty="0">
                          <a:latin typeface="Times New Roman"/>
                          <a:ea typeface="宋体"/>
                          <a:cs typeface="宋体"/>
                        </a:rPr>
                        <a:t>B　哲学、宗教</a:t>
                      </a:r>
                      <a:endParaRPr lang="zh-CN" sz="2400" kern="100" dirty="0">
                        <a:latin typeface="Times New Roman"/>
                        <a:ea typeface="宋体"/>
                      </a:endParaRPr>
                    </a:p>
                  </a:txBody>
                  <a:tcPr marL="68580" marR="68580" marT="0" marB="0"/>
                </a:tc>
              </a:tr>
              <a:tr h="1895933">
                <a:tc>
                  <a:txBody>
                    <a:bodyPr/>
                    <a:lstStyle/>
                    <a:p>
                      <a:pPr algn="ctr">
                        <a:spcAft>
                          <a:spcPts val="0"/>
                        </a:spcAft>
                      </a:pPr>
                      <a:r>
                        <a:rPr lang="zh-CN" sz="1400" kern="100" dirty="0">
                          <a:latin typeface="Times New Roman"/>
                          <a:ea typeface="宋体"/>
                          <a:cs typeface="宋体"/>
                        </a:rPr>
                        <a:t>社会科学</a:t>
                      </a:r>
                      <a:endParaRPr lang="zh-CN" sz="2400" kern="100" dirty="0">
                        <a:latin typeface="Times New Roman"/>
                        <a:ea typeface="宋体"/>
                      </a:endParaRPr>
                    </a:p>
                  </a:txBody>
                  <a:tcPr marL="68580" marR="68580" marT="0" marB="0" anchor="ctr"/>
                </a:tc>
                <a:tc>
                  <a:txBody>
                    <a:bodyPr/>
                    <a:lstStyle/>
                    <a:p>
                      <a:pPr algn="just">
                        <a:spcAft>
                          <a:spcPts val="0"/>
                        </a:spcAft>
                      </a:pPr>
                      <a:r>
                        <a:rPr lang="zh-CN" sz="1400" kern="100" dirty="0">
                          <a:latin typeface="Times New Roman"/>
                          <a:ea typeface="宋体"/>
                          <a:cs typeface="宋体"/>
                        </a:rPr>
                        <a:t>C　社会科学总论</a:t>
                      </a:r>
                      <a:endParaRPr lang="zh-CN" sz="2400" kern="100" dirty="0">
                        <a:latin typeface="Times New Roman"/>
                        <a:ea typeface="宋体"/>
                      </a:endParaRPr>
                    </a:p>
                    <a:p>
                      <a:pPr algn="just">
                        <a:spcAft>
                          <a:spcPts val="0"/>
                        </a:spcAft>
                      </a:pPr>
                      <a:r>
                        <a:rPr lang="zh-CN" sz="1400" kern="100" dirty="0">
                          <a:latin typeface="Times New Roman"/>
                          <a:ea typeface="宋体"/>
                          <a:cs typeface="宋体"/>
                        </a:rPr>
                        <a:t>D　政治、法律</a:t>
                      </a:r>
                      <a:endParaRPr lang="zh-CN" sz="2400" kern="100" dirty="0">
                        <a:latin typeface="Times New Roman"/>
                        <a:ea typeface="宋体"/>
                      </a:endParaRPr>
                    </a:p>
                    <a:p>
                      <a:pPr algn="just">
                        <a:spcAft>
                          <a:spcPts val="0"/>
                        </a:spcAft>
                      </a:pPr>
                      <a:r>
                        <a:rPr lang="zh-CN" sz="1400" kern="100" dirty="0">
                          <a:latin typeface="Times New Roman"/>
                          <a:ea typeface="宋体"/>
                          <a:cs typeface="宋体"/>
                        </a:rPr>
                        <a:t>E　军事</a:t>
                      </a:r>
                      <a:endParaRPr lang="zh-CN" sz="2400" kern="100" dirty="0">
                        <a:latin typeface="Times New Roman"/>
                        <a:ea typeface="宋体"/>
                      </a:endParaRPr>
                    </a:p>
                    <a:p>
                      <a:pPr algn="just">
                        <a:spcAft>
                          <a:spcPts val="0"/>
                        </a:spcAft>
                      </a:pPr>
                      <a:r>
                        <a:rPr lang="zh-CN" sz="1400" kern="100" dirty="0">
                          <a:latin typeface="Times New Roman"/>
                          <a:ea typeface="宋体"/>
                          <a:cs typeface="宋体"/>
                        </a:rPr>
                        <a:t>F　经济</a:t>
                      </a:r>
                      <a:endParaRPr lang="zh-CN" sz="2400" kern="100" dirty="0">
                        <a:latin typeface="Times New Roman"/>
                        <a:ea typeface="宋体"/>
                      </a:endParaRPr>
                    </a:p>
                    <a:p>
                      <a:pPr algn="just">
                        <a:spcAft>
                          <a:spcPts val="0"/>
                        </a:spcAft>
                      </a:pPr>
                      <a:r>
                        <a:rPr lang="zh-CN" sz="1400" kern="100" dirty="0">
                          <a:latin typeface="Times New Roman"/>
                          <a:ea typeface="宋体"/>
                          <a:cs typeface="宋体"/>
                        </a:rPr>
                        <a:t>G　文化、科学、教育、体育</a:t>
                      </a:r>
                      <a:endParaRPr lang="zh-CN" sz="2400" kern="100" dirty="0">
                        <a:latin typeface="Times New Roman"/>
                        <a:ea typeface="宋体"/>
                      </a:endParaRPr>
                    </a:p>
                    <a:p>
                      <a:pPr algn="just">
                        <a:spcAft>
                          <a:spcPts val="0"/>
                        </a:spcAft>
                      </a:pPr>
                      <a:r>
                        <a:rPr lang="zh-CN" sz="1400" kern="100" dirty="0">
                          <a:latin typeface="Times New Roman"/>
                          <a:ea typeface="宋体"/>
                          <a:cs typeface="宋体"/>
                        </a:rPr>
                        <a:t>H　语言、文字</a:t>
                      </a:r>
                      <a:endParaRPr lang="zh-CN" sz="2400" kern="100" dirty="0">
                        <a:latin typeface="Times New Roman"/>
                        <a:ea typeface="宋体"/>
                      </a:endParaRPr>
                    </a:p>
                    <a:p>
                      <a:pPr algn="just">
                        <a:spcAft>
                          <a:spcPts val="0"/>
                        </a:spcAft>
                      </a:pPr>
                      <a:r>
                        <a:rPr lang="zh-CN" sz="1400" kern="100" dirty="0">
                          <a:latin typeface="Times New Roman"/>
                          <a:ea typeface="宋体"/>
                          <a:cs typeface="宋体"/>
                        </a:rPr>
                        <a:t>I　文学</a:t>
                      </a:r>
                      <a:endParaRPr lang="zh-CN" sz="2400" kern="100" dirty="0">
                        <a:latin typeface="Times New Roman"/>
                        <a:ea typeface="宋体"/>
                      </a:endParaRPr>
                    </a:p>
                    <a:p>
                      <a:pPr algn="just">
                        <a:spcAft>
                          <a:spcPts val="0"/>
                        </a:spcAft>
                      </a:pPr>
                      <a:r>
                        <a:rPr lang="zh-CN" sz="1400" kern="100" dirty="0">
                          <a:latin typeface="Times New Roman"/>
                          <a:ea typeface="宋体"/>
                          <a:cs typeface="宋体"/>
                        </a:rPr>
                        <a:t>J　艺术</a:t>
                      </a:r>
                      <a:endParaRPr lang="zh-CN" sz="2400" kern="100" dirty="0">
                        <a:latin typeface="Times New Roman"/>
                        <a:ea typeface="宋体"/>
                      </a:endParaRPr>
                    </a:p>
                    <a:p>
                      <a:pPr algn="just">
                        <a:spcAft>
                          <a:spcPts val="0"/>
                        </a:spcAft>
                      </a:pPr>
                      <a:r>
                        <a:rPr lang="zh-CN" sz="1400" kern="100" dirty="0">
                          <a:latin typeface="Times New Roman"/>
                          <a:ea typeface="宋体"/>
                          <a:cs typeface="宋体"/>
                        </a:rPr>
                        <a:t>K　历史、地理</a:t>
                      </a:r>
                      <a:endParaRPr lang="zh-CN" sz="2400" kern="100" dirty="0">
                        <a:latin typeface="Times New Roman"/>
                        <a:ea typeface="宋体"/>
                      </a:endParaRPr>
                    </a:p>
                  </a:txBody>
                  <a:tcPr marL="68580" marR="68580" marT="0" marB="0"/>
                </a:tc>
              </a:tr>
              <a:tr h="2106592">
                <a:tc>
                  <a:txBody>
                    <a:bodyPr/>
                    <a:lstStyle/>
                    <a:p>
                      <a:pPr algn="ctr">
                        <a:spcAft>
                          <a:spcPts val="0"/>
                        </a:spcAft>
                      </a:pPr>
                      <a:r>
                        <a:rPr lang="zh-CN" sz="1400" kern="100">
                          <a:latin typeface="Times New Roman"/>
                          <a:ea typeface="宋体"/>
                          <a:cs typeface="宋体"/>
                        </a:rPr>
                        <a:t>自然科学</a:t>
                      </a:r>
                      <a:endParaRPr lang="zh-CN" sz="2400" kern="100">
                        <a:latin typeface="Times New Roman"/>
                        <a:ea typeface="宋体"/>
                      </a:endParaRPr>
                    </a:p>
                  </a:txBody>
                  <a:tcPr marL="68580" marR="68580" marT="0" marB="0" anchor="ctr"/>
                </a:tc>
                <a:tc>
                  <a:txBody>
                    <a:bodyPr/>
                    <a:lstStyle/>
                    <a:p>
                      <a:pPr algn="just">
                        <a:spcAft>
                          <a:spcPts val="0"/>
                        </a:spcAft>
                      </a:pPr>
                      <a:r>
                        <a:rPr lang="zh-CN" sz="1400" kern="100" dirty="0">
                          <a:latin typeface="Times New Roman"/>
                          <a:ea typeface="宋体"/>
                          <a:cs typeface="宋体"/>
                        </a:rPr>
                        <a:t>N　自然科学总论</a:t>
                      </a:r>
                      <a:endParaRPr lang="zh-CN" sz="2400" kern="100" dirty="0">
                        <a:latin typeface="Times New Roman"/>
                        <a:ea typeface="宋体"/>
                      </a:endParaRPr>
                    </a:p>
                    <a:p>
                      <a:pPr algn="just">
                        <a:spcAft>
                          <a:spcPts val="0"/>
                        </a:spcAft>
                      </a:pPr>
                      <a:r>
                        <a:rPr lang="zh-CN" sz="1400" kern="100" dirty="0">
                          <a:latin typeface="Times New Roman"/>
                          <a:ea typeface="宋体"/>
                          <a:cs typeface="宋体"/>
                        </a:rPr>
                        <a:t>O　数理科学和化学</a:t>
                      </a:r>
                      <a:endParaRPr lang="zh-CN" sz="2400" kern="100" dirty="0">
                        <a:latin typeface="Times New Roman"/>
                        <a:ea typeface="宋体"/>
                      </a:endParaRPr>
                    </a:p>
                    <a:p>
                      <a:pPr algn="just">
                        <a:spcAft>
                          <a:spcPts val="0"/>
                        </a:spcAft>
                      </a:pPr>
                      <a:r>
                        <a:rPr lang="zh-CN" sz="1400" kern="100" dirty="0">
                          <a:latin typeface="Times New Roman"/>
                          <a:ea typeface="宋体"/>
                          <a:cs typeface="宋体"/>
                        </a:rPr>
                        <a:t>P　天文学、地球科学</a:t>
                      </a:r>
                      <a:endParaRPr lang="zh-CN" sz="2400" kern="100" dirty="0">
                        <a:latin typeface="Times New Roman"/>
                        <a:ea typeface="宋体"/>
                      </a:endParaRPr>
                    </a:p>
                    <a:p>
                      <a:pPr algn="just">
                        <a:spcAft>
                          <a:spcPts val="0"/>
                        </a:spcAft>
                      </a:pPr>
                      <a:r>
                        <a:rPr lang="zh-CN" sz="1400" kern="100" dirty="0">
                          <a:latin typeface="Times New Roman"/>
                          <a:ea typeface="宋体"/>
                          <a:cs typeface="宋体"/>
                        </a:rPr>
                        <a:t>Q　生物科学</a:t>
                      </a:r>
                      <a:endParaRPr lang="zh-CN" sz="2400" kern="100" dirty="0">
                        <a:latin typeface="Times New Roman"/>
                        <a:ea typeface="宋体"/>
                      </a:endParaRPr>
                    </a:p>
                    <a:p>
                      <a:pPr algn="just">
                        <a:spcAft>
                          <a:spcPts val="0"/>
                        </a:spcAft>
                      </a:pPr>
                      <a:r>
                        <a:rPr lang="zh-CN" sz="1400" kern="100" dirty="0">
                          <a:latin typeface="Times New Roman"/>
                          <a:ea typeface="宋体"/>
                          <a:cs typeface="宋体"/>
                        </a:rPr>
                        <a:t>R　医药、卫生</a:t>
                      </a:r>
                      <a:endParaRPr lang="zh-CN" sz="2400" kern="100" dirty="0">
                        <a:latin typeface="Times New Roman"/>
                        <a:ea typeface="宋体"/>
                      </a:endParaRPr>
                    </a:p>
                    <a:p>
                      <a:pPr algn="just">
                        <a:spcAft>
                          <a:spcPts val="0"/>
                        </a:spcAft>
                      </a:pPr>
                      <a:r>
                        <a:rPr lang="zh-CN" sz="1400" kern="100" dirty="0">
                          <a:latin typeface="Times New Roman"/>
                          <a:ea typeface="宋体"/>
                          <a:cs typeface="宋体"/>
                        </a:rPr>
                        <a:t>S　农业科学</a:t>
                      </a:r>
                      <a:endParaRPr lang="zh-CN" sz="2400" kern="100" dirty="0">
                        <a:latin typeface="Times New Roman"/>
                        <a:ea typeface="宋体"/>
                      </a:endParaRPr>
                    </a:p>
                    <a:p>
                      <a:pPr algn="just">
                        <a:spcAft>
                          <a:spcPts val="0"/>
                        </a:spcAft>
                      </a:pPr>
                      <a:r>
                        <a:rPr lang="zh-CN" sz="1400" kern="100" dirty="0">
                          <a:latin typeface="Times New Roman"/>
                          <a:ea typeface="宋体"/>
                          <a:cs typeface="宋体"/>
                        </a:rPr>
                        <a:t>T　工业技术</a:t>
                      </a:r>
                      <a:endParaRPr lang="zh-CN" sz="2400" kern="100" dirty="0">
                        <a:latin typeface="Times New Roman"/>
                        <a:ea typeface="宋体"/>
                      </a:endParaRPr>
                    </a:p>
                    <a:p>
                      <a:pPr algn="just">
                        <a:spcAft>
                          <a:spcPts val="0"/>
                        </a:spcAft>
                      </a:pPr>
                      <a:r>
                        <a:rPr lang="zh-CN" sz="1400" kern="100" dirty="0">
                          <a:latin typeface="Times New Roman"/>
                          <a:ea typeface="宋体"/>
                          <a:cs typeface="宋体"/>
                        </a:rPr>
                        <a:t>U　交通运输</a:t>
                      </a:r>
                      <a:endParaRPr lang="zh-CN" sz="2400" kern="100" dirty="0">
                        <a:latin typeface="Times New Roman"/>
                        <a:ea typeface="宋体"/>
                      </a:endParaRPr>
                    </a:p>
                    <a:p>
                      <a:pPr algn="just">
                        <a:spcAft>
                          <a:spcPts val="0"/>
                        </a:spcAft>
                      </a:pPr>
                      <a:r>
                        <a:rPr lang="zh-CN" sz="1400" kern="100" dirty="0">
                          <a:latin typeface="Times New Roman"/>
                          <a:ea typeface="宋体"/>
                          <a:cs typeface="宋体"/>
                        </a:rPr>
                        <a:t>V　航空、航天</a:t>
                      </a:r>
                      <a:endParaRPr lang="zh-CN" sz="2400" kern="100" dirty="0">
                        <a:latin typeface="Times New Roman"/>
                        <a:ea typeface="宋体"/>
                      </a:endParaRPr>
                    </a:p>
                    <a:p>
                      <a:pPr algn="just">
                        <a:spcAft>
                          <a:spcPts val="0"/>
                        </a:spcAft>
                      </a:pPr>
                      <a:r>
                        <a:rPr lang="zh-CN" sz="1400" kern="100" dirty="0">
                          <a:latin typeface="Times New Roman"/>
                          <a:ea typeface="宋体"/>
                          <a:cs typeface="宋体"/>
                        </a:rPr>
                        <a:t>X　环境科学、安全科学</a:t>
                      </a:r>
                      <a:endParaRPr lang="zh-CN" sz="2400" kern="100" dirty="0">
                        <a:latin typeface="Times New Roman"/>
                        <a:ea typeface="宋体"/>
                      </a:endParaRPr>
                    </a:p>
                  </a:txBody>
                  <a:tcPr marL="68580" marR="68580" marT="0" marB="0"/>
                </a:tc>
              </a:tr>
              <a:tr h="300031">
                <a:tc>
                  <a:txBody>
                    <a:bodyPr/>
                    <a:lstStyle/>
                    <a:p>
                      <a:pPr algn="ctr">
                        <a:spcAft>
                          <a:spcPts val="0"/>
                        </a:spcAft>
                      </a:pPr>
                      <a:r>
                        <a:rPr lang="zh-CN" sz="1400" kern="100">
                          <a:latin typeface="Times New Roman"/>
                          <a:ea typeface="宋体"/>
                          <a:cs typeface="宋体"/>
                        </a:rPr>
                        <a:t>综合性图书</a:t>
                      </a:r>
                      <a:endParaRPr lang="zh-CN" sz="2400" kern="100">
                        <a:latin typeface="Times New Roman"/>
                        <a:ea typeface="宋体"/>
                      </a:endParaRPr>
                    </a:p>
                  </a:txBody>
                  <a:tcPr marL="68580" marR="68580" marT="0" marB="0" anchor="ctr"/>
                </a:tc>
                <a:tc>
                  <a:txBody>
                    <a:bodyPr/>
                    <a:lstStyle/>
                    <a:p>
                      <a:pPr algn="just">
                        <a:spcAft>
                          <a:spcPts val="0"/>
                        </a:spcAft>
                      </a:pPr>
                      <a:r>
                        <a:rPr lang="zh-CN" sz="1400" kern="100" dirty="0">
                          <a:latin typeface="Times New Roman"/>
                          <a:ea typeface="宋体"/>
                          <a:cs typeface="宋体"/>
                        </a:rPr>
                        <a:t>Z　综合性图书</a:t>
                      </a:r>
                      <a:endParaRPr lang="zh-CN" sz="2400" kern="100" dirty="0">
                        <a:latin typeface="Times New Roman"/>
                        <a:ea typeface="宋体"/>
                      </a:endParaRPr>
                    </a:p>
                  </a:txBody>
                  <a:tcPr marL="68580" marR="68580" marT="0" marB="0"/>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2</a:t>
            </a:r>
            <a:r>
              <a:rPr lang="zh-CN" altLang="en-US" dirty="0" smtClean="0"/>
              <a:t>．</a:t>
            </a:r>
            <a:r>
              <a:rPr lang="en-US" dirty="0" smtClean="0"/>
              <a:t>1</a:t>
            </a:r>
            <a:r>
              <a:rPr lang="zh-CN" altLang="en-US" dirty="0" smtClean="0"/>
              <a:t>．</a:t>
            </a:r>
            <a:r>
              <a:rPr lang="en-US" dirty="0" smtClean="0"/>
              <a:t>2  </a:t>
            </a:r>
            <a:r>
              <a:rPr lang="zh-CN" altLang="en-US" dirty="0" smtClean="0"/>
              <a:t>图书馆职能</a:t>
            </a:r>
            <a:endParaRPr lang="zh-CN" altLang="en-US" dirty="0"/>
          </a:p>
        </p:txBody>
      </p:sp>
      <p:sp>
        <p:nvSpPr>
          <p:cNvPr id="3" name="内容占位符 2"/>
          <p:cNvSpPr>
            <a:spLocks noGrp="1"/>
          </p:cNvSpPr>
          <p:nvPr>
            <p:ph idx="1"/>
          </p:nvPr>
        </p:nvSpPr>
        <p:spPr/>
        <p:txBody>
          <a:bodyPr/>
          <a:lstStyle/>
          <a:p>
            <a:r>
              <a:rPr lang="en-US" dirty="0" smtClean="0"/>
              <a:t>1</a:t>
            </a:r>
            <a:r>
              <a:rPr lang="zh-CN" altLang="en-US" dirty="0" smtClean="0"/>
              <a:t>．文献资源保存职能</a:t>
            </a:r>
          </a:p>
          <a:p>
            <a:r>
              <a:rPr lang="en-US" dirty="0" smtClean="0"/>
              <a:t>2</a:t>
            </a:r>
            <a:r>
              <a:rPr lang="zh-CN" altLang="en-US" dirty="0" smtClean="0"/>
              <a:t>．文献资源整序职能</a:t>
            </a:r>
          </a:p>
          <a:p>
            <a:r>
              <a:rPr lang="en-US" dirty="0" smtClean="0"/>
              <a:t>3</a:t>
            </a:r>
            <a:r>
              <a:rPr lang="zh-CN" altLang="en-US" dirty="0" smtClean="0"/>
              <a:t>．文献资源传递职能</a:t>
            </a:r>
          </a:p>
          <a:p>
            <a:r>
              <a:rPr lang="en-US" dirty="0" smtClean="0"/>
              <a:t>4</a:t>
            </a:r>
            <a:r>
              <a:rPr lang="zh-CN" altLang="en-US" dirty="0" smtClean="0"/>
              <a:t>．社会教育职能</a:t>
            </a:r>
          </a:p>
          <a:p>
            <a:r>
              <a:rPr lang="en-US" dirty="0" smtClean="0"/>
              <a:t>5</a:t>
            </a:r>
            <a:r>
              <a:rPr lang="zh-CN" altLang="en-US" dirty="0" smtClean="0"/>
              <a:t>．开发信息产品职能</a:t>
            </a:r>
          </a:p>
          <a:p>
            <a:r>
              <a:rPr lang="en-US" dirty="0" smtClean="0"/>
              <a:t>6</a:t>
            </a:r>
            <a:r>
              <a:rPr lang="zh-CN" altLang="en-US" dirty="0" smtClean="0"/>
              <a:t>．开展网络导航职能</a:t>
            </a:r>
          </a:p>
          <a:p>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2</a:t>
            </a:r>
            <a:r>
              <a:rPr lang="zh-CN" altLang="en-US" dirty="0" smtClean="0"/>
              <a:t>．</a:t>
            </a:r>
            <a:r>
              <a:rPr lang="en-US" dirty="0" smtClean="0"/>
              <a:t>1</a:t>
            </a:r>
            <a:r>
              <a:rPr lang="zh-CN" altLang="en-US" dirty="0" smtClean="0"/>
              <a:t>．</a:t>
            </a:r>
            <a:r>
              <a:rPr lang="en-US" dirty="0" smtClean="0"/>
              <a:t>3  </a:t>
            </a:r>
            <a:r>
              <a:rPr lang="zh-CN" altLang="en-US" dirty="0" smtClean="0"/>
              <a:t>图书馆的服务类型及项目</a:t>
            </a:r>
            <a:endParaRPr lang="zh-CN" altLang="en-US" dirty="0"/>
          </a:p>
        </p:txBody>
      </p:sp>
      <p:sp>
        <p:nvSpPr>
          <p:cNvPr id="3" name="内容占位符 2"/>
          <p:cNvSpPr>
            <a:spLocks noGrp="1"/>
          </p:cNvSpPr>
          <p:nvPr>
            <p:ph idx="1"/>
          </p:nvPr>
        </p:nvSpPr>
        <p:spPr/>
        <p:txBody>
          <a:bodyPr/>
          <a:lstStyle/>
          <a:p>
            <a:pPr>
              <a:buNone/>
            </a:pPr>
            <a:r>
              <a:rPr lang="zh-CN" altLang="en-US" dirty="0" smtClean="0"/>
              <a:t>各级各类图书馆的情况不同、条件各异，提供的网上服务也不尽相同，一般的服务主要：</a:t>
            </a:r>
          </a:p>
          <a:p>
            <a:r>
              <a:rPr lang="en-US" dirty="0" smtClean="0"/>
              <a:t>1</a:t>
            </a:r>
            <a:r>
              <a:rPr lang="zh-CN" altLang="en-US" dirty="0" smtClean="0"/>
              <a:t>．馆藏数据检索</a:t>
            </a:r>
            <a:endParaRPr lang="en-US" altLang="zh-CN" dirty="0" smtClean="0"/>
          </a:p>
          <a:p>
            <a:r>
              <a:rPr lang="en-US" dirty="0" smtClean="0"/>
              <a:t>2</a:t>
            </a:r>
            <a:r>
              <a:rPr lang="zh-CN" altLang="en-US" dirty="0" smtClean="0"/>
              <a:t>．网络资源信息导航</a:t>
            </a:r>
          </a:p>
          <a:p>
            <a:r>
              <a:rPr lang="en-US" dirty="0" smtClean="0"/>
              <a:t>3</a:t>
            </a:r>
            <a:r>
              <a:rPr lang="zh-CN" altLang="en-US" dirty="0" smtClean="0"/>
              <a:t>．参考咨询服务</a:t>
            </a:r>
          </a:p>
          <a:p>
            <a:r>
              <a:rPr lang="en-US" dirty="0" smtClean="0"/>
              <a:t>4</a:t>
            </a:r>
            <a:r>
              <a:rPr lang="zh-CN" altLang="en-US" dirty="0" smtClean="0"/>
              <a:t>．网上电子图书馆、虚拟图书馆资源的利用</a:t>
            </a:r>
          </a:p>
          <a:p>
            <a:endParaRPr lang="en-US" altLang="zh-CN" dirty="0" smtClean="0"/>
          </a:p>
          <a:p>
            <a:endParaRPr lang="zh-CN" altLang="en-US" dirty="0" smtClean="0"/>
          </a:p>
          <a:p>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en-US" dirty="0" smtClean="0"/>
              <a:t>2</a:t>
            </a:r>
            <a:r>
              <a:rPr lang="zh-CN" altLang="en-US" dirty="0" smtClean="0"/>
              <a:t>．</a:t>
            </a:r>
            <a:r>
              <a:rPr lang="en-US" dirty="0" smtClean="0"/>
              <a:t>2 </a:t>
            </a:r>
            <a:r>
              <a:rPr lang="zh-CN" altLang="en-US" dirty="0" smtClean="0"/>
              <a:t>图书信息检索</a:t>
            </a:r>
            <a:endParaRPr lang="zh-CN" altLang="en-US" dirty="0"/>
          </a:p>
        </p:txBody>
      </p:sp>
      <p:sp>
        <p:nvSpPr>
          <p:cNvPr id="3075" name="Rectangle 3"/>
          <p:cNvSpPr>
            <a:spLocks noGrp="1" noChangeArrowheads="1"/>
          </p:cNvSpPr>
          <p:nvPr>
            <p:ph type="body" idx="1"/>
          </p:nvPr>
        </p:nvSpPr>
        <p:spPr>
          <a:xfrm>
            <a:off x="971550" y="1484313"/>
            <a:ext cx="7272338" cy="4608512"/>
          </a:xfrm>
        </p:spPr>
        <p:txBody>
          <a:bodyPr/>
          <a:lstStyle/>
          <a:p>
            <a:r>
              <a:rPr lang="en-US" sz="2800" dirty="0" smtClean="0"/>
              <a:t>2</a:t>
            </a:r>
            <a:r>
              <a:rPr lang="zh-CN" altLang="en-US" sz="2800" dirty="0" smtClean="0"/>
              <a:t>．</a:t>
            </a:r>
            <a:r>
              <a:rPr lang="en-US" sz="2800" dirty="0" smtClean="0"/>
              <a:t>2</a:t>
            </a:r>
            <a:r>
              <a:rPr lang="zh-CN" altLang="en-US" sz="2800" dirty="0" smtClean="0"/>
              <a:t>．</a:t>
            </a:r>
            <a:r>
              <a:rPr lang="en-US" sz="2800" dirty="0" smtClean="0"/>
              <a:t>1 </a:t>
            </a:r>
            <a:r>
              <a:rPr lang="zh-CN" altLang="en-US" sz="2800" dirty="0" smtClean="0"/>
              <a:t>图书信息检索的获取</a:t>
            </a:r>
          </a:p>
          <a:p>
            <a:r>
              <a:rPr lang="en-US" sz="2800" dirty="0" smtClean="0"/>
              <a:t>2</a:t>
            </a:r>
            <a:r>
              <a:rPr lang="zh-CN" altLang="en-US" sz="2800" dirty="0" smtClean="0"/>
              <a:t>．</a:t>
            </a:r>
            <a:r>
              <a:rPr lang="en-US" sz="2800" dirty="0" smtClean="0"/>
              <a:t>2</a:t>
            </a:r>
            <a:r>
              <a:rPr lang="zh-CN" altLang="en-US" sz="2800" dirty="0" smtClean="0"/>
              <a:t>．</a:t>
            </a:r>
            <a:r>
              <a:rPr lang="en-US" sz="2800" dirty="0" smtClean="0"/>
              <a:t>2 </a:t>
            </a:r>
            <a:r>
              <a:rPr lang="zh-CN" altLang="en-US" sz="2800" dirty="0" smtClean="0"/>
              <a:t>图书信息检索的查询</a:t>
            </a:r>
          </a:p>
          <a:p>
            <a:pPr>
              <a:buFontTx/>
              <a:buNone/>
            </a:pPr>
            <a:endParaRPr lang="zh-CN" altLang="en-US" sz="24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计算机应用教程">
  <a:themeElements>
    <a:clrScheme name="计算机应用教程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fontScheme name="计算机应用教程">
      <a:majorFont>
        <a:latin typeface="Arial Rounded MT Bold"/>
        <a:ea typeface="宋体"/>
        <a:cs typeface=""/>
      </a:majorFont>
      <a:minorFont>
        <a:latin typeface="Arial Rounded MT Bold"/>
        <a:ea typeface="宋体"/>
        <a:cs typeface=""/>
      </a:minorFont>
    </a:fontScheme>
    <a:fmtScheme name="跋涉">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计算机应用教程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计算机应用教程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计算机应用教程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计算机应用教程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计算机应用教程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计算机应用教程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计算机应用教程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计算机应用教程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计算机应用教程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计算机应用教程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计算机应用教程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计算机应用教程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计算机应用教程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1A6C"/>
        </a:hlink>
        <a:folHlink>
          <a:srgbClr val="99CC00"/>
        </a:folHlink>
      </a:clrScheme>
      <a:clrMap bg1="lt1" tx1="dk1" bg2="lt2" tx2="dk2" accent1="accent1" accent2="accent2" accent3="accent3" accent4="accent4" accent5="accent5" accent6="accent6" hlink="hlink" folHlink="folHlink"/>
    </a:extraClrScheme>
    <a:extraClrScheme>
      <a:clrScheme name="计算机应用教程 14">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1A6C"/>
        </a:hlink>
        <a:folHlink>
          <a:srgbClr val="3767FF"/>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计算机应用教程</Template>
  <TotalTime>1041</TotalTime>
  <Words>620</Words>
  <Application>Microsoft Office PowerPoint</Application>
  <PresentationFormat>全屏显示(4:3)</PresentationFormat>
  <Paragraphs>96</Paragraphs>
  <Slides>15</Slides>
  <Notes>0</Notes>
  <HiddenSlides>0</HiddenSlides>
  <MMClips>0</MMClips>
  <ScaleCrop>false</ScaleCrop>
  <HeadingPairs>
    <vt:vector size="4" baseType="variant">
      <vt:variant>
        <vt:lpstr>主题</vt:lpstr>
      </vt:variant>
      <vt:variant>
        <vt:i4>1</vt:i4>
      </vt:variant>
      <vt:variant>
        <vt:lpstr>幻灯片标题</vt:lpstr>
      </vt:variant>
      <vt:variant>
        <vt:i4>15</vt:i4>
      </vt:variant>
    </vt:vector>
  </HeadingPairs>
  <TitlesOfParts>
    <vt:vector size="16" baseType="lpstr">
      <vt:lpstr>计算机应用教程</vt:lpstr>
      <vt:lpstr>第2章  图书信息检索</vt:lpstr>
      <vt:lpstr>目 录</vt:lpstr>
      <vt:lpstr>2．1 图书馆概述</vt:lpstr>
      <vt:lpstr>2．1．1 图书馆信息资源介绍</vt:lpstr>
      <vt:lpstr>幻灯片 5</vt:lpstr>
      <vt:lpstr>《中国图书分类法》基本大类</vt:lpstr>
      <vt:lpstr>2．1．2  图书馆职能</vt:lpstr>
      <vt:lpstr>2．1．3  图书馆的服务类型及项目</vt:lpstr>
      <vt:lpstr>2．2 图书信息检索</vt:lpstr>
      <vt:lpstr>2．2．1  图书信息检索的获取</vt:lpstr>
      <vt:lpstr>2．2．2  图书信息检索的查询</vt:lpstr>
      <vt:lpstr>2．3 电子图书检索</vt:lpstr>
      <vt:lpstr>2．3．1  电子图书</vt:lpstr>
      <vt:lpstr>2．3．2  数字图书馆系统</vt:lpstr>
      <vt:lpstr>2．3．3  网上虚拟图书馆 </vt:lpstr>
    </vt:vector>
  </TitlesOfParts>
  <Company>MC SYSTEM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第1章    计算机基础知识</dc:title>
  <dc:creator>MC SYSTEM</dc:creator>
  <cp:lastModifiedBy>雨林木风</cp:lastModifiedBy>
  <cp:revision>83</cp:revision>
  <dcterms:created xsi:type="dcterms:W3CDTF">2007-08-12T15:35:57Z</dcterms:created>
  <dcterms:modified xsi:type="dcterms:W3CDTF">2014-11-03T08:25:46Z</dcterms:modified>
</cp:coreProperties>
</file>