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7" r:id="rId8"/>
    <p:sldId id="268" r:id="rId9"/>
    <p:sldId id="260" r:id="rId10"/>
    <p:sldId id="264" r:id="rId11"/>
    <p:sldId id="265" r:id="rId12"/>
    <p:sldId id="269" r:id="rId13"/>
    <p:sldId id="271" r:id="rId14"/>
    <p:sldId id="270" r:id="rId15"/>
    <p:sldId id="266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Rounded MT Bold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B8"/>
    <a:srgbClr val="0032D2"/>
    <a:srgbClr val="000F3E"/>
    <a:srgbClr val="001A6C"/>
    <a:srgbClr val="993366"/>
    <a:srgbClr val="001146"/>
    <a:srgbClr val="001760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5" name="Text Box 45"/>
          <p:cNvSpPr txBox="1">
            <a:spLocks noChangeArrowheads="1"/>
          </p:cNvSpPr>
          <p:nvPr userDrawn="1"/>
        </p:nvSpPr>
        <p:spPr bwMode="auto">
          <a:xfrm>
            <a:off x="73025" y="0"/>
            <a:ext cx="1619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PAN XIAONAN</a:t>
            </a:r>
            <a:endParaRPr lang="en-US" altLang="zh-CN"/>
          </a:p>
        </p:txBody>
      </p:sp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0" y="4149725"/>
            <a:ext cx="9144000" cy="27082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BB3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7550" y="1916113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7163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660400"/>
            <a:ext cx="6516688" cy="31750"/>
          </a:xfrm>
          <a:prstGeom prst="rect">
            <a:avLst/>
          </a:prstGeom>
          <a:gradFill rotWithShape="1">
            <a:gsLst>
              <a:gs pos="0">
                <a:srgbClr val="577FFF"/>
              </a:gs>
              <a:gs pos="100000">
                <a:srgbClr val="577FFF">
                  <a:gamma/>
                  <a:tint val="43922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4141788" y="517525"/>
            <a:ext cx="5038725" cy="31750"/>
          </a:xfrm>
          <a:prstGeom prst="rect">
            <a:avLst/>
          </a:prstGeom>
          <a:gradFill rotWithShape="1">
            <a:gsLst>
              <a:gs pos="0">
                <a:srgbClr val="577FFF">
                  <a:gamma/>
                  <a:tint val="43922"/>
                  <a:invGamma/>
                </a:srgbClr>
              </a:gs>
              <a:gs pos="50000">
                <a:srgbClr val="577FFF"/>
              </a:gs>
              <a:gs pos="100000">
                <a:srgbClr val="577FFF">
                  <a:gamma/>
                  <a:tint val="43922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33" name="Picture 13" descr="log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4450"/>
            <a:ext cx="536575" cy="6921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8125" y="6381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06D82DB-E2DD-4CF8-B6B5-2522B5EE7D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heme" Target="../theme/them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9" name="Text Box 63"/>
          <p:cNvSpPr txBox="1">
            <a:spLocks noChangeArrowheads="1"/>
          </p:cNvSpPr>
          <p:nvPr userDrawn="1"/>
        </p:nvSpPr>
        <p:spPr bwMode="auto">
          <a:xfrm>
            <a:off x="73025" y="0"/>
            <a:ext cx="1619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PAN XIAONAN</a:t>
            </a:r>
            <a:endParaRPr lang="en-US" altLang="zh-CN"/>
          </a:p>
        </p:txBody>
      </p:sp>
      <p:sp>
        <p:nvSpPr>
          <p:cNvPr id="4156" name="Rectangle 60"/>
          <p:cNvSpPr>
            <a:spLocks noChangeArrowheads="1"/>
          </p:cNvSpPr>
          <p:nvPr/>
        </p:nvSpPr>
        <p:spPr bwMode="auto">
          <a:xfrm>
            <a:off x="0" y="5300663"/>
            <a:ext cx="9144000" cy="15573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BB3F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57" name="Group 61"/>
          <p:cNvGrpSpPr>
            <a:grpSpLocks/>
          </p:cNvGrpSpPr>
          <p:nvPr/>
        </p:nvGrpSpPr>
        <p:grpSpPr bwMode="auto">
          <a:xfrm>
            <a:off x="23813" y="6397625"/>
            <a:ext cx="9105900" cy="444500"/>
            <a:chOff x="24" y="2458"/>
            <a:chExt cx="5736" cy="280"/>
          </a:xfrm>
        </p:grpSpPr>
        <p:sp>
          <p:nvSpPr>
            <p:cNvPr id="4108" name="Rectangle 12"/>
            <p:cNvSpPr>
              <a:spLocks noChangeArrowheads="1"/>
            </p:cNvSpPr>
            <p:nvPr userDrawn="1"/>
          </p:nvSpPr>
          <p:spPr bwMode="auto">
            <a:xfrm>
              <a:off x="24" y="2458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auto">
            <a:xfrm>
              <a:off x="24" y="2510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18" name="Rectangle 22"/>
            <p:cNvSpPr>
              <a:spLocks noChangeArrowheads="1"/>
            </p:cNvSpPr>
            <p:nvPr userDrawn="1"/>
          </p:nvSpPr>
          <p:spPr bwMode="auto">
            <a:xfrm>
              <a:off x="24" y="2615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20" name="Rectangle 24"/>
            <p:cNvSpPr>
              <a:spLocks noChangeArrowheads="1"/>
            </p:cNvSpPr>
            <p:nvPr userDrawn="1"/>
          </p:nvSpPr>
          <p:spPr bwMode="auto">
            <a:xfrm>
              <a:off x="24" y="2667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21" name="Rectangle 25"/>
            <p:cNvSpPr>
              <a:spLocks noChangeArrowheads="1"/>
            </p:cNvSpPr>
            <p:nvPr userDrawn="1"/>
          </p:nvSpPr>
          <p:spPr bwMode="auto">
            <a:xfrm>
              <a:off x="24" y="2562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22" name="Rectangle 26"/>
            <p:cNvSpPr>
              <a:spLocks noChangeArrowheads="1"/>
            </p:cNvSpPr>
            <p:nvPr userDrawn="1"/>
          </p:nvSpPr>
          <p:spPr bwMode="auto">
            <a:xfrm>
              <a:off x="24" y="2720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44" name="Rectangle 48"/>
            <p:cNvSpPr>
              <a:spLocks noChangeArrowheads="1"/>
            </p:cNvSpPr>
            <p:nvPr userDrawn="1"/>
          </p:nvSpPr>
          <p:spPr bwMode="auto">
            <a:xfrm>
              <a:off x="24" y="2536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45" name="Rectangle 49"/>
            <p:cNvSpPr>
              <a:spLocks noChangeArrowheads="1"/>
            </p:cNvSpPr>
            <p:nvPr userDrawn="1"/>
          </p:nvSpPr>
          <p:spPr bwMode="auto">
            <a:xfrm>
              <a:off x="24" y="2589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46" name="Rectangle 50"/>
            <p:cNvSpPr>
              <a:spLocks noChangeArrowheads="1"/>
            </p:cNvSpPr>
            <p:nvPr userDrawn="1"/>
          </p:nvSpPr>
          <p:spPr bwMode="auto">
            <a:xfrm>
              <a:off x="24" y="2693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47" name="Rectangle 51"/>
            <p:cNvSpPr>
              <a:spLocks noChangeArrowheads="1"/>
            </p:cNvSpPr>
            <p:nvPr userDrawn="1"/>
          </p:nvSpPr>
          <p:spPr bwMode="auto">
            <a:xfrm>
              <a:off x="24" y="2484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  <p:sp>
          <p:nvSpPr>
            <p:cNvPr id="4149" name="Rectangle 53"/>
            <p:cNvSpPr>
              <a:spLocks noChangeArrowheads="1"/>
            </p:cNvSpPr>
            <p:nvPr userDrawn="1"/>
          </p:nvSpPr>
          <p:spPr bwMode="auto">
            <a:xfrm>
              <a:off x="24" y="2641"/>
              <a:ext cx="5736" cy="18"/>
            </a:xfrm>
            <a:prstGeom prst="rect">
              <a:avLst/>
            </a:prstGeom>
            <a:gradFill rotWithShape="1">
              <a:gsLst>
                <a:gs pos="0">
                  <a:srgbClr val="C1D0FF">
                    <a:gamma/>
                    <a:tint val="30196"/>
                    <a:invGamma/>
                  </a:srgbClr>
                </a:gs>
                <a:gs pos="100000">
                  <a:srgbClr val="C1D0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solidFill>
                  <a:srgbClr val="001A6C"/>
                </a:solidFill>
                <a:latin typeface="Times New Roman" pitchFamily="18" charset="0"/>
              </a:endParaRPr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2775" y="620713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29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0" y="433388"/>
            <a:ext cx="6516688" cy="31750"/>
          </a:xfrm>
          <a:prstGeom prst="rect">
            <a:avLst/>
          </a:prstGeom>
          <a:gradFill rotWithShape="1">
            <a:gsLst>
              <a:gs pos="0">
                <a:srgbClr val="577FFF"/>
              </a:gs>
              <a:gs pos="100000">
                <a:srgbClr val="577FFF">
                  <a:gamma/>
                  <a:tint val="43922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4098925" y="333375"/>
            <a:ext cx="5038725" cy="31750"/>
          </a:xfrm>
          <a:prstGeom prst="rect">
            <a:avLst/>
          </a:prstGeom>
          <a:gradFill rotWithShape="1">
            <a:gsLst>
              <a:gs pos="0">
                <a:srgbClr val="577FFF">
                  <a:gamma/>
                  <a:tint val="43922"/>
                  <a:invGamma/>
                </a:srgbClr>
              </a:gs>
              <a:gs pos="50000">
                <a:srgbClr val="577FFF"/>
              </a:gs>
              <a:gs pos="100000">
                <a:srgbClr val="577FFF">
                  <a:gamma/>
                  <a:tint val="43922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54" name="Picture 58" descr="logo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-14288"/>
            <a:ext cx="438150" cy="56356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001146"/>
          </a:solidFill>
          <a:latin typeface="Arial Rounded MT Bold" pitchFamily="34" charset="0"/>
          <a:ea typeface="宋体" pitchFamily="2" charset="-122"/>
        </a:defRPr>
      </a:lvl9pPr>
    </p:titleStyle>
    <p:bodyStyle>
      <a:lvl1pPr marL="269875" indent="-269875" algn="l" rtl="0" fontAlgn="base">
        <a:spcBef>
          <a:spcPct val="20000"/>
        </a:spcBef>
        <a:spcAft>
          <a:spcPct val="0"/>
        </a:spcAft>
        <a:buSzPct val="75000"/>
        <a:buBlip>
          <a:blip r:embed="rId6"/>
        </a:buBlip>
        <a:defRPr sz="2600" b="1">
          <a:solidFill>
            <a:srgbClr val="660066"/>
          </a:solidFill>
          <a:latin typeface="+mn-lt"/>
          <a:ea typeface="+mn-ea"/>
          <a:cs typeface="+mn-cs"/>
        </a:defRPr>
      </a:lvl1pPr>
      <a:lvl2pPr marL="630238" indent="-180975" algn="l" rtl="0" fontAlgn="base">
        <a:spcBef>
          <a:spcPct val="20000"/>
        </a:spcBef>
        <a:spcAft>
          <a:spcPct val="0"/>
        </a:spcAft>
        <a:buSzPct val="75000"/>
        <a:buBlip>
          <a:blip r:embed="rId7"/>
        </a:buBlip>
        <a:defRPr sz="2400">
          <a:solidFill>
            <a:srgbClr val="001146"/>
          </a:solidFill>
          <a:latin typeface="+mn-lt"/>
          <a:ea typeface="+mn-ea"/>
        </a:defRPr>
      </a:lvl2pPr>
      <a:lvl3pPr marL="989013" indent="-179388" algn="l" rtl="0" fontAlgn="base">
        <a:spcBef>
          <a:spcPct val="20000"/>
        </a:spcBef>
        <a:spcAft>
          <a:spcPct val="0"/>
        </a:spcAft>
        <a:buSzPct val="80000"/>
        <a:buBlip>
          <a:blip r:embed="rId8"/>
        </a:buBlip>
        <a:defRPr sz="2000">
          <a:solidFill>
            <a:srgbClr val="001146"/>
          </a:solidFill>
          <a:latin typeface="+mn-lt"/>
          <a:ea typeface="+mn-ea"/>
        </a:defRPr>
      </a:lvl3pPr>
      <a:lvl4pPr marL="167005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780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352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924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496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9068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ki.net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44675"/>
            <a:ext cx="7772400" cy="1512888"/>
          </a:xfrm>
        </p:spPr>
        <p:txBody>
          <a:bodyPr/>
          <a:lstStyle/>
          <a:p>
            <a:r>
              <a:rPr lang="zh-CN" altLang="en-US" sz="4000" dirty="0" smtClean="0"/>
              <a:t>第</a:t>
            </a:r>
            <a:r>
              <a:rPr lang="en-US" sz="4000" dirty="0" smtClean="0"/>
              <a:t>3</a:t>
            </a:r>
            <a:r>
              <a:rPr lang="zh-CN" altLang="en-US" sz="4000" dirty="0" smtClean="0"/>
              <a:t>章</a:t>
            </a:r>
            <a:r>
              <a:rPr lang="en-US" sz="4000" dirty="0" smtClean="0"/>
              <a:t>  </a:t>
            </a:r>
            <a:r>
              <a:rPr lang="zh-CN" altLang="en-US" sz="4000" dirty="0" smtClean="0"/>
              <a:t>期刊文献及其检索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573463"/>
            <a:ext cx="6400800" cy="1033462"/>
          </a:xfrm>
        </p:spPr>
        <p:txBody>
          <a:bodyPr/>
          <a:lstStyle/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1  </a:t>
            </a:r>
            <a:r>
              <a:rPr lang="zh-CN" altLang="en-US" dirty="0" smtClean="0"/>
              <a:t>中国期刊全文数据库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中国期刊全文数据库（</a:t>
            </a:r>
            <a:r>
              <a:rPr lang="en-US" dirty="0" smtClean="0">
                <a:hlinkClick r:id="rId2"/>
              </a:rPr>
              <a:t>www.cnki.net</a:t>
            </a:r>
            <a:r>
              <a:rPr lang="zh-CN" altLang="en-US" dirty="0" smtClean="0"/>
              <a:t>）是目前世界上最大的、连续的、动态更新的中国期刊全文数据库之一，收录国内近万种重要期刊，以学术、技术、政策指导、高等科普及教育类为主，同时收录部分基础教育、大众科普、和文艺作品类刊物。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CNKI</a:t>
            </a:r>
            <a:r>
              <a:rPr lang="zh-CN" altLang="en-US" dirty="0" smtClean="0"/>
              <a:t>主页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937176" cy="430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2  </a:t>
            </a:r>
            <a:r>
              <a:rPr lang="zh-CN" altLang="en-US" dirty="0" smtClean="0"/>
              <a:t>维普中文科技期刊全文数据库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</a:t>
            </a:r>
            <a:r>
              <a:rPr lang="en-US" dirty="0" smtClean="0"/>
              <a:t>1998</a:t>
            </a:r>
            <a:r>
              <a:rPr lang="zh-CN" altLang="en-US" dirty="0" smtClean="0"/>
              <a:t>年由中国科技信息研究所和北京大学等单位组织的“我国科技电子信息资源的开发和研究”结果显示，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中文科技期刊全文数据库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是使用频率最高、收录种类最多的中文期刊数据库。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维普网主页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6155857" cy="4257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3  </a:t>
            </a:r>
            <a:r>
              <a:rPr lang="zh-CN" altLang="en-US" dirty="0" smtClean="0"/>
              <a:t>万方数据资源系统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万方数据信息资源系统包括：中国学位论文全文数据库、中国学术会议论文全文数据库（中文版）、中国数字化期刊群、中国学术会议论文全文数据库（英文版）、中国国家标准全文数据库、等</a:t>
            </a:r>
            <a:r>
              <a:rPr lang="en-US" dirty="0" smtClean="0"/>
              <a:t>120</a:t>
            </a:r>
            <a:r>
              <a:rPr lang="zh-CN" altLang="en-US" dirty="0" smtClean="0"/>
              <a:t>多个数据库，内容涉及自然科学、社会科学、商务信息等各个领域。</a:t>
            </a:r>
          </a:p>
          <a:p>
            <a:r>
              <a:rPr lang="zh-CN" altLang="en-US" dirty="0" smtClean="0"/>
              <a:t>万方数据既可以进行单库、跨库检索，也可以在所有数据库中检索，还可以按行业检索。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万方数据知识服务平台主页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5967868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4  </a:t>
            </a:r>
            <a:r>
              <a:rPr lang="zh-CN" altLang="en-US" dirty="0" smtClean="0"/>
              <a:t>期刊信息检索的其他方法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</a:t>
            </a:r>
            <a:r>
              <a:rPr lang="zh-CN" altLang="en-US" dirty="0" smtClean="0"/>
              <a:t>．通过访问期刊出版单位的主页</a:t>
            </a:r>
          </a:p>
          <a:p>
            <a:pPr lvl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．通过提供电子期刊链接的网站</a:t>
            </a:r>
          </a:p>
          <a:p>
            <a:r>
              <a:rPr lang="fr-FR" dirty="0" smtClean="0"/>
              <a:t>1</a:t>
            </a:r>
            <a:r>
              <a:rPr lang="zh-CN" altLang="en-US" dirty="0" smtClean="0"/>
              <a:t>）</a:t>
            </a:r>
            <a:r>
              <a:rPr lang="fr-FR" dirty="0" smtClean="0"/>
              <a:t>New.Jour</a:t>
            </a:r>
            <a:endParaRPr lang="zh-CN" altLang="en-US" dirty="0" smtClean="0"/>
          </a:p>
          <a:p>
            <a:r>
              <a:rPr lang="en-US" dirty="0" smtClean="0"/>
              <a:t>2</a:t>
            </a:r>
            <a:r>
              <a:rPr lang="zh-CN" altLang="en-US" dirty="0" smtClean="0"/>
              <a:t>）龙源国际名刊网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）通过搜索引擎获取　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</a:t>
            </a:r>
            <a:r>
              <a:rPr lang="zh-CN" altLang="en-US" smtClean="0"/>
              <a:t>．</a:t>
            </a:r>
            <a:r>
              <a:rPr lang="en-US" smtClean="0"/>
              <a:t>3  </a:t>
            </a:r>
            <a:r>
              <a:rPr lang="zh-CN" altLang="en-US" smtClean="0"/>
              <a:t>外文期刊数据库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  </a:t>
            </a:r>
            <a:r>
              <a:rPr lang="en-US" dirty="0" err="1" smtClean="0"/>
              <a:t>EBSCOhost</a:t>
            </a:r>
            <a:r>
              <a:rPr lang="en-US" dirty="0" smtClean="0"/>
              <a:t> </a:t>
            </a:r>
            <a:r>
              <a:rPr lang="zh-CN" altLang="en-US" dirty="0" smtClean="0"/>
              <a:t>全文数据库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  IEL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  </a:t>
            </a:r>
            <a:r>
              <a:rPr lang="en-US" dirty="0" err="1" smtClean="0"/>
              <a:t>EBSCOhost</a:t>
            </a:r>
            <a:r>
              <a:rPr lang="en-US" dirty="0" smtClean="0"/>
              <a:t> </a:t>
            </a:r>
            <a:r>
              <a:rPr lang="zh-CN" altLang="en-US" dirty="0" smtClean="0"/>
              <a:t>全文数据库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EBSCOhost</a:t>
            </a:r>
            <a:r>
              <a:rPr lang="zh-CN" altLang="en-US" dirty="0" smtClean="0"/>
              <a:t>数据库是有美国</a:t>
            </a:r>
            <a:r>
              <a:rPr lang="en-US" dirty="0" smtClean="0"/>
              <a:t>EBSCO</a:t>
            </a:r>
            <a:r>
              <a:rPr lang="zh-CN" altLang="en-US" dirty="0" smtClean="0"/>
              <a:t>公司出版，两个最主要的全文数据库</a:t>
            </a:r>
            <a:r>
              <a:rPr lang="en-US" dirty="0" smtClean="0"/>
              <a:t>Academic Search Premier</a:t>
            </a:r>
            <a:r>
              <a:rPr lang="zh-CN" altLang="en-US" dirty="0" smtClean="0"/>
              <a:t>（学术期刊数据库，简称</a:t>
            </a:r>
            <a:r>
              <a:rPr lang="en-US" dirty="0" smtClean="0"/>
              <a:t>ASP</a:t>
            </a:r>
            <a:r>
              <a:rPr lang="zh-CN" altLang="en-US" dirty="0" smtClean="0"/>
              <a:t>）和</a:t>
            </a:r>
            <a:r>
              <a:rPr lang="en-US" dirty="0" err="1" smtClean="0"/>
              <a:t>Bussiness</a:t>
            </a:r>
            <a:r>
              <a:rPr lang="en-US" dirty="0" smtClean="0"/>
              <a:t> Source Premier</a:t>
            </a:r>
            <a:r>
              <a:rPr lang="zh-CN" altLang="en-US" dirty="0" smtClean="0"/>
              <a:t>（商业资源数据库，简称</a:t>
            </a:r>
            <a:r>
              <a:rPr lang="en-US" dirty="0" smtClean="0"/>
              <a:t>BSP</a:t>
            </a:r>
            <a:r>
              <a:rPr lang="zh-CN" altLang="en-US" dirty="0" smtClean="0"/>
              <a:t>）。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EBSCOhost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904" t="31969" r="4445" b="5040"/>
          <a:stretch>
            <a:fillRect/>
          </a:stretch>
        </p:blipFill>
        <p:spPr bwMode="auto">
          <a:xfrm>
            <a:off x="785786" y="1928802"/>
            <a:ext cx="6980311" cy="354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 录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484313"/>
            <a:ext cx="7272338" cy="4608512"/>
          </a:xfrm>
        </p:spPr>
        <p:txBody>
          <a:bodyPr/>
          <a:lstStyle/>
          <a:p>
            <a:r>
              <a:rPr lang="en-US" sz="280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1 </a:t>
            </a:r>
            <a:r>
              <a:rPr lang="zh-CN" altLang="en-US" sz="2800" dirty="0" smtClean="0"/>
              <a:t>中文期刊信息资源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 </a:t>
            </a:r>
            <a:r>
              <a:rPr lang="zh-CN" altLang="en-US" sz="2800" dirty="0" smtClean="0"/>
              <a:t>中文期刊数据库检索系统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3  </a:t>
            </a:r>
            <a:r>
              <a:rPr lang="zh-CN" altLang="en-US" sz="2800" dirty="0" smtClean="0"/>
              <a:t>外文期刊数据库</a:t>
            </a:r>
          </a:p>
          <a:p>
            <a:endParaRPr lang="zh-CN" altLang="en-US" sz="2800" dirty="0" smtClean="0"/>
          </a:p>
          <a:p>
            <a:pPr>
              <a:buFontTx/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  IEL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IEL</a:t>
            </a:r>
            <a:r>
              <a:rPr lang="zh-CN" altLang="en-US" dirty="0" smtClean="0"/>
              <a:t>（</a:t>
            </a:r>
            <a:r>
              <a:rPr lang="en-US" dirty="0" smtClean="0"/>
              <a:t>IEEE/IEE Electronic Library</a:t>
            </a:r>
            <a:r>
              <a:rPr lang="zh-CN" altLang="en-US" dirty="0" smtClean="0"/>
              <a:t>）是美国电子电机工程师学会（</a:t>
            </a:r>
            <a:r>
              <a:rPr lang="en-US" dirty="0" smtClean="0"/>
              <a:t>IEEE-the Institute of Electrical and Electronics Engineers</a:t>
            </a:r>
            <a:r>
              <a:rPr lang="zh-CN" altLang="en-US" dirty="0" smtClean="0"/>
              <a:t>）与英国电机工程师学会（</a:t>
            </a:r>
            <a:r>
              <a:rPr lang="en-US" dirty="0" smtClean="0"/>
              <a:t>IEE-the Institution of Electronics Engineers</a:t>
            </a:r>
            <a:r>
              <a:rPr lang="zh-CN" altLang="en-US" dirty="0" smtClean="0"/>
              <a:t>）出版的电子全文信息系统。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IEEEXplore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6605613" cy="431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 </a:t>
            </a:r>
            <a:r>
              <a:rPr lang="zh-CN" altLang="en-US" dirty="0" smtClean="0"/>
              <a:t>中文期刊信息资源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484313"/>
            <a:ext cx="7272338" cy="4608512"/>
          </a:xfrm>
        </p:spPr>
        <p:txBody>
          <a:bodyPr/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期刊信息检索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1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中文科技期刊信息检索系统介绍</a:t>
            </a:r>
          </a:p>
          <a:p>
            <a:endParaRPr lang="zh-CN" altLang="en-US" sz="2800" dirty="0" smtClean="0"/>
          </a:p>
          <a:p>
            <a:pPr>
              <a:buFontTx/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</a:t>
            </a:r>
            <a:r>
              <a:rPr lang="zh-CN" altLang="en-US" dirty="0" smtClean="0"/>
              <a:t>．</a:t>
            </a:r>
            <a:r>
              <a:rPr lang="en-US" dirty="0" smtClean="0"/>
              <a:t>1  </a:t>
            </a:r>
            <a:r>
              <a:rPr lang="zh-CN" altLang="en-US" dirty="0" smtClean="0"/>
              <a:t>期刊概述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．期刊概念</a:t>
            </a:r>
          </a:p>
          <a:p>
            <a:r>
              <a:rPr lang="zh-CN" altLang="en-US" dirty="0" smtClean="0"/>
              <a:t>期刊（</a:t>
            </a:r>
            <a:r>
              <a:rPr lang="en-US" dirty="0" smtClean="0"/>
              <a:t>Periodical</a:t>
            </a:r>
            <a:r>
              <a:rPr lang="zh-CN" altLang="en-US" dirty="0" smtClean="0"/>
              <a:t>）是指围绕某一专题定期或不定期连续出版的一类出版物。它是记录、传播、保存知识和信息的主要载体之一，是供大众阅读的综合性杂志（</a:t>
            </a:r>
            <a:r>
              <a:rPr lang="en-US" dirty="0" smtClean="0"/>
              <a:t>Magazine</a:t>
            </a:r>
            <a:r>
              <a:rPr lang="zh-CN" altLang="en-US" dirty="0" smtClean="0"/>
              <a:t>）与供专业人员阅读的刊物（</a:t>
            </a:r>
            <a:r>
              <a:rPr lang="en-US" dirty="0" smtClean="0"/>
              <a:t>Journal</a:t>
            </a:r>
            <a:r>
              <a:rPr lang="zh-CN" altLang="en-US" dirty="0" smtClean="0"/>
              <a:t>）的总称。</a:t>
            </a:r>
            <a:endParaRPr lang="en-US" altLang="zh-CN" dirty="0" smtClean="0"/>
          </a:p>
          <a:p>
            <a:r>
              <a:rPr lang="zh-CN" altLang="en-US" dirty="0" smtClean="0"/>
              <a:t>在所有的文献资源中，期刊是数量最大的一类，占所有文献资源的</a:t>
            </a:r>
            <a:r>
              <a:rPr lang="en-US" dirty="0" smtClean="0"/>
              <a:t>65</a:t>
            </a:r>
            <a:r>
              <a:rPr lang="zh-CN" altLang="en-US" dirty="0" smtClean="0"/>
              <a:t>％左右。一些最新的研究成果往往发表在期刊上。学术期刊内容比较专深，适合于科学研究的参考之用，是获取某一学科领域发展动态信息的重要渠道。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zh-CN" altLang="en-US" dirty="0" smtClean="0"/>
              <a:t>．期刊特点及类型</a:t>
            </a:r>
          </a:p>
          <a:p>
            <a:r>
              <a:rPr lang="zh-CN" altLang="en-US" dirty="0" smtClean="0"/>
              <a:t>期刊特点：出版周期短，报道文献速度快，时效性强；内容新颖、表现形式丰富，发行及影响面广；期刊数据库具有超文本链接功能，而且期刊容量不受限制；期刊是学术传播的重要工具，是交流学术思想最基本的文献形式，也是利用率最高的</a:t>
            </a:r>
            <a:r>
              <a:rPr lang="zh-CN" altLang="en-US" smtClean="0"/>
              <a:t>文献</a:t>
            </a:r>
            <a:r>
              <a:rPr lang="zh-CN" altLang="en-US" smtClean="0"/>
              <a:t>类型。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期刊类型</a:t>
            </a:r>
            <a:r>
              <a:rPr lang="en-US" altLang="zh-CN" dirty="0" smtClean="0"/>
              <a:t>: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）从内容上划分，普及性期刊，学术性或技术性专业刊物，情报资料性期刊，检索性期刊，时事政治性期刊。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）从出版周期划分，有周刊、半月刊、月刊、双月刊、季刊和年刊等。</a:t>
            </a:r>
          </a:p>
          <a:p>
            <a:r>
              <a:rPr lang="en-US" dirty="0" smtClean="0"/>
              <a:t>3</a:t>
            </a:r>
            <a:r>
              <a:rPr lang="zh-CN" altLang="en-US" dirty="0" smtClean="0"/>
              <a:t>）从期刊等级划分，有核心期刊、重要期刊、一般期刊等。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）从载体类型划分，有印刷型、电子型、网络型等。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</a:t>
            </a:r>
            <a:r>
              <a:rPr lang="zh-CN" altLang="en-US" dirty="0" smtClean="0"/>
              <a:t>．</a:t>
            </a:r>
            <a:r>
              <a:rPr lang="en-US" dirty="0" smtClean="0"/>
              <a:t>2  </a:t>
            </a:r>
            <a:r>
              <a:rPr lang="zh-CN" altLang="en-US" dirty="0" smtClean="0"/>
              <a:t>期刊信息检索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期刊信息检索，就是运用各种载体形态的信息检索系统（检索工具），根据课题要求，按照一定方法、步骤和检索语言，利用各种检索途径，从文献信息集合中查找用户所需要的期刊文献信息的过程。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1</a:t>
            </a:r>
            <a:r>
              <a:rPr lang="zh-CN" altLang="en-US" dirty="0" smtClean="0"/>
              <a:t>．</a:t>
            </a:r>
            <a:r>
              <a:rPr lang="en-US" dirty="0" smtClean="0"/>
              <a:t>3  </a:t>
            </a:r>
            <a:r>
              <a:rPr lang="zh-CN" altLang="en-US" dirty="0" smtClean="0"/>
              <a:t>中文科技期刊信息检索系统介绍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．维普中文科技期刊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．</a:t>
            </a:r>
            <a:r>
              <a:rPr lang="en-US" dirty="0" smtClean="0"/>
              <a:t>CNKI</a:t>
            </a:r>
            <a:endParaRPr lang="zh-CN" altLang="en-US" dirty="0" smtClean="0"/>
          </a:p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CALIS</a:t>
            </a:r>
            <a:r>
              <a:rPr lang="zh-CN" altLang="en-US" dirty="0" smtClean="0"/>
              <a:t>中国高等教育文献保障系统</a:t>
            </a:r>
          </a:p>
          <a:p>
            <a:r>
              <a:rPr lang="en-US" dirty="0" smtClean="0"/>
              <a:t>4</a:t>
            </a:r>
            <a:r>
              <a:rPr lang="zh-CN" altLang="en-US" dirty="0" smtClean="0"/>
              <a:t>．万方数据资源系统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．</a:t>
            </a:r>
            <a:r>
              <a:rPr lang="en-US" dirty="0" smtClean="0"/>
              <a:t>2 </a:t>
            </a:r>
            <a:r>
              <a:rPr lang="zh-CN" altLang="en-US" dirty="0" smtClean="0"/>
              <a:t>中文期刊数据库检索系统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484313"/>
            <a:ext cx="7272338" cy="4608512"/>
          </a:xfrm>
        </p:spPr>
        <p:txBody>
          <a:bodyPr/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1 </a:t>
            </a:r>
            <a:r>
              <a:rPr lang="zh-CN" altLang="en-US" sz="2800" dirty="0" smtClean="0"/>
              <a:t>中文期刊数据库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 </a:t>
            </a:r>
            <a:r>
              <a:rPr lang="zh-CN" altLang="en-US" sz="2800" dirty="0" smtClean="0"/>
              <a:t>维普中文科技期刊全文数据库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3 </a:t>
            </a:r>
            <a:r>
              <a:rPr lang="zh-CN" altLang="en-US" sz="2800" dirty="0" smtClean="0"/>
              <a:t>万方数据资源系统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．</a:t>
            </a:r>
            <a:r>
              <a:rPr lang="en-US" sz="2800" dirty="0" smtClean="0"/>
              <a:t>4 </a:t>
            </a:r>
            <a:r>
              <a:rPr lang="zh-CN" altLang="en-US" sz="2800" dirty="0" smtClean="0"/>
              <a:t>期刊信息检索的其他方法</a:t>
            </a:r>
          </a:p>
          <a:p>
            <a:endParaRPr lang="zh-CN" altLang="en-US" sz="2800" dirty="0" smtClean="0"/>
          </a:p>
          <a:p>
            <a:pPr>
              <a:buFontTx/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计算机应用教程">
  <a:themeElements>
    <a:clrScheme name="计算机应用教程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计算机应用教程">
      <a:majorFont>
        <a:latin typeface="Arial Rounded MT Bold"/>
        <a:ea typeface="宋体"/>
        <a:cs typeface=""/>
      </a:majorFont>
      <a:minorFont>
        <a:latin typeface="Arial Rounded MT Bold"/>
        <a:ea typeface="宋体"/>
        <a:cs typeface="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计算机应用教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计算机应用教程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1A6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计算机应用教程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1A6C"/>
        </a:hlink>
        <a:folHlink>
          <a:srgbClr val="37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计算机应用教程</Template>
  <TotalTime>1077</TotalTime>
  <Words>877</Words>
  <Application>Microsoft Office PowerPoint</Application>
  <PresentationFormat>全屏显示(4:3)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计算机应用教程</vt:lpstr>
      <vt:lpstr>第3章  期刊文献及其检索</vt:lpstr>
      <vt:lpstr>目 录</vt:lpstr>
      <vt:lpstr>3．1 中文期刊信息资源</vt:lpstr>
      <vt:lpstr>3．1．1  期刊概述</vt:lpstr>
      <vt:lpstr>幻灯片 5</vt:lpstr>
      <vt:lpstr>幻灯片 6</vt:lpstr>
      <vt:lpstr>3．1．2  期刊信息检索</vt:lpstr>
      <vt:lpstr>3．1．3  中文科技期刊信息检索系统介绍</vt:lpstr>
      <vt:lpstr>3．2 中文期刊数据库检索系统</vt:lpstr>
      <vt:lpstr>3．2．1  中国期刊全文数据库</vt:lpstr>
      <vt:lpstr>CNKI主页</vt:lpstr>
      <vt:lpstr>3．2．2  维普中文科技期刊全文数据库</vt:lpstr>
      <vt:lpstr>维普网主页</vt:lpstr>
      <vt:lpstr>3．2．3  万方数据资源系统</vt:lpstr>
      <vt:lpstr>万方数据知识服务平台主页</vt:lpstr>
      <vt:lpstr>3．2．4  期刊信息检索的其他方法</vt:lpstr>
      <vt:lpstr>3．3  外文期刊数据库</vt:lpstr>
      <vt:lpstr>3．3．1  EBSCOhost 全文数据库</vt:lpstr>
      <vt:lpstr>EBSCOhost</vt:lpstr>
      <vt:lpstr>3．3．2  IEL</vt:lpstr>
      <vt:lpstr>IEEEXplore</vt:lpstr>
    </vt:vector>
  </TitlesOfParts>
  <Company>MC SYSTEM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  计算机基础知识</dc:title>
  <dc:creator>MC SYSTEM</dc:creator>
  <cp:lastModifiedBy>雨林木风</cp:lastModifiedBy>
  <cp:revision>88</cp:revision>
  <dcterms:created xsi:type="dcterms:W3CDTF">2007-08-12T15:35:57Z</dcterms:created>
  <dcterms:modified xsi:type="dcterms:W3CDTF">2014-11-06T13:33:05Z</dcterms:modified>
</cp:coreProperties>
</file>