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9" r:id="rId1"/>
  </p:sldMasterIdLst>
  <p:sldIdLst>
    <p:sldId id="256" r:id="rId2"/>
    <p:sldId id="260" r:id="rId3"/>
    <p:sldId id="261" r:id="rId4"/>
    <p:sldId id="265" r:id="rId5"/>
    <p:sldId id="266" r:id="rId6"/>
    <p:sldId id="273" r:id="rId7"/>
    <p:sldId id="262" r:id="rId8"/>
    <p:sldId id="267" r:id="rId9"/>
    <p:sldId id="268" r:id="rId10"/>
    <p:sldId id="263" r:id="rId11"/>
    <p:sldId id="269" r:id="rId12"/>
    <p:sldId id="270" r:id="rId13"/>
    <p:sldId id="264" r:id="rId14"/>
    <p:sldId id="271" r:id="rId15"/>
    <p:sldId id="272" r:id="rId16"/>
    <p:sldId id="274"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en-US" sz="4000" dirty="0" smtClean="0"/>
              <a:t>第5章  国外著名检索工具</a:t>
            </a:r>
            <a:endParaRPr lang="zh-CN" altLang="en-US" sz="4000" dirty="0" smtClean="0"/>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5．3  ISTP《科学技术会议录索引》</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5．3．1  ISTP概况</a:t>
            </a:r>
            <a:endParaRPr lang="zh-CN" altLang="en-US" sz="2800" dirty="0" smtClean="0"/>
          </a:p>
          <a:p>
            <a:r>
              <a:rPr lang="en-US" sz="2800" dirty="0" smtClean="0"/>
              <a:t>5．3．2  ISTP检索方法与步骤</a:t>
            </a:r>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3</a:t>
            </a:r>
            <a:r>
              <a:rPr lang="zh-CN" altLang="en-US" dirty="0" smtClean="0"/>
              <a:t>．</a:t>
            </a:r>
            <a:r>
              <a:rPr lang="en-US" dirty="0" smtClean="0"/>
              <a:t>1  ISTP</a:t>
            </a:r>
            <a:r>
              <a:rPr lang="zh-CN" altLang="en-US" dirty="0" smtClean="0"/>
              <a:t>概况</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．概述</a:t>
            </a:r>
          </a:p>
          <a:p>
            <a:r>
              <a:rPr lang="en-US" altLang="zh-CN" dirty="0" smtClean="0"/>
              <a:t>《</a:t>
            </a:r>
            <a:r>
              <a:rPr lang="zh-CN" altLang="en-US" dirty="0" smtClean="0"/>
              <a:t>科学技术会议录索引</a:t>
            </a:r>
            <a:r>
              <a:rPr lang="en-US" altLang="zh-CN" dirty="0" smtClean="0"/>
              <a:t>》</a:t>
            </a:r>
            <a:r>
              <a:rPr lang="zh-CN" altLang="en-US" dirty="0" smtClean="0"/>
              <a:t>（</a:t>
            </a:r>
            <a:r>
              <a:rPr lang="en-US" dirty="0" smtClean="0"/>
              <a:t>Index to Scientific &amp; Technical Proceedings</a:t>
            </a:r>
            <a:r>
              <a:rPr lang="zh-CN" altLang="en-US" dirty="0" smtClean="0"/>
              <a:t>，简称</a:t>
            </a:r>
            <a:r>
              <a:rPr lang="en-US" dirty="0" smtClean="0"/>
              <a:t>ISTP</a:t>
            </a:r>
            <a:r>
              <a:rPr lang="zh-CN" altLang="en-US" dirty="0" smtClean="0"/>
              <a:t>）由美国“科学情报研究所”编辑出版，创刊于</a:t>
            </a:r>
            <a:r>
              <a:rPr lang="en-US" dirty="0" smtClean="0"/>
              <a:t>1979</a:t>
            </a:r>
            <a:r>
              <a:rPr lang="zh-CN" altLang="en-US" dirty="0" smtClean="0"/>
              <a:t>年。为月刊，每年度有累积本，是一种检索多学科会议论文的索引。它每年报道约</a:t>
            </a:r>
            <a:r>
              <a:rPr lang="en-US" dirty="0" smtClean="0"/>
              <a:t>3000</a:t>
            </a:r>
            <a:r>
              <a:rPr lang="zh-CN" altLang="en-US" dirty="0" smtClean="0"/>
              <a:t>多种会议录，会议论文约</a:t>
            </a:r>
            <a:r>
              <a:rPr lang="en-US" dirty="0" smtClean="0"/>
              <a:t>10</a:t>
            </a:r>
            <a:r>
              <a:rPr lang="zh-CN" altLang="en-US" dirty="0" smtClean="0"/>
              <a:t>万篇。</a:t>
            </a:r>
          </a:p>
          <a:p>
            <a:pPr>
              <a:buNone/>
            </a:pPr>
            <a:r>
              <a:rPr lang="en-US" dirty="0" smtClean="0"/>
              <a:t>2</a:t>
            </a:r>
            <a:r>
              <a:rPr lang="zh-CN" altLang="en-US" dirty="0" smtClean="0"/>
              <a:t>．会议录内容及辅助索引</a:t>
            </a:r>
          </a:p>
          <a:p>
            <a:r>
              <a:rPr lang="en-US" dirty="0" smtClean="0"/>
              <a:t>1</a:t>
            </a:r>
            <a:r>
              <a:rPr lang="zh-CN" altLang="en-US" dirty="0" smtClean="0"/>
              <a:t>）会议录内容</a:t>
            </a:r>
          </a:p>
          <a:p>
            <a:r>
              <a:rPr lang="en-US" dirty="0" smtClean="0"/>
              <a:t>2</a:t>
            </a:r>
            <a:r>
              <a:rPr lang="zh-CN" altLang="en-US" dirty="0" smtClean="0"/>
              <a:t>）辅助索引有类目索引、轮排主题索引、主办单位索引、作者和编者索引、会议地址索引、团体索引等</a:t>
            </a:r>
            <a:r>
              <a:rPr lang="en-US" dirty="0" smtClean="0"/>
              <a:t>6</a:t>
            </a:r>
            <a:r>
              <a:rPr lang="zh-CN" altLang="en-US" dirty="0" smtClean="0"/>
              <a:t>种。</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3</a:t>
            </a:r>
            <a:r>
              <a:rPr lang="zh-CN" altLang="en-US" dirty="0" smtClean="0"/>
              <a:t>．</a:t>
            </a:r>
            <a:r>
              <a:rPr lang="en-US" dirty="0" smtClean="0"/>
              <a:t>2  ISTP</a:t>
            </a:r>
            <a:r>
              <a:rPr lang="zh-CN" altLang="en-US" dirty="0" smtClean="0"/>
              <a:t>检索方法与步骤</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．检索途径及检索步骤</a:t>
            </a:r>
          </a:p>
          <a:p>
            <a:r>
              <a:rPr lang="en-US" dirty="0" smtClean="0"/>
              <a:t>2</a:t>
            </a:r>
            <a:r>
              <a:rPr lang="zh-CN" altLang="en-US" dirty="0" smtClean="0"/>
              <a:t>．检索方式</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5．4  SSCI《社会科学引文索引》</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5．4．1  SSCI概况</a:t>
            </a:r>
            <a:endParaRPr lang="zh-CN" altLang="en-US" sz="2800" dirty="0" smtClean="0"/>
          </a:p>
          <a:p>
            <a:r>
              <a:rPr lang="en-US" sz="2800" dirty="0" smtClean="0"/>
              <a:t>5．4．2  SSCI功能说明</a:t>
            </a:r>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4</a:t>
            </a:r>
            <a:r>
              <a:rPr lang="zh-CN" altLang="en-US" dirty="0" smtClean="0"/>
              <a:t>．</a:t>
            </a:r>
            <a:r>
              <a:rPr lang="en-US" dirty="0" smtClean="0"/>
              <a:t>1  SSCI</a:t>
            </a:r>
            <a:r>
              <a:rPr lang="zh-CN" altLang="en-US" dirty="0" smtClean="0"/>
              <a:t>概况</a:t>
            </a:r>
            <a:endParaRPr lang="zh-CN" altLang="en-US" dirty="0"/>
          </a:p>
        </p:txBody>
      </p:sp>
      <p:sp>
        <p:nvSpPr>
          <p:cNvPr id="3" name="内容占位符 2"/>
          <p:cNvSpPr>
            <a:spLocks noGrp="1"/>
          </p:cNvSpPr>
          <p:nvPr>
            <p:ph idx="1"/>
          </p:nvPr>
        </p:nvSpPr>
        <p:spPr/>
        <p:txBody>
          <a:bodyPr/>
          <a:lstStyle/>
          <a:p>
            <a:r>
              <a:rPr lang="en-US" dirty="0" smtClean="0"/>
              <a:t>SSCI</a:t>
            </a:r>
            <a:r>
              <a:rPr lang="zh-CN" altLang="en-US" dirty="0" smtClean="0"/>
              <a:t>（</a:t>
            </a:r>
            <a:r>
              <a:rPr lang="en-US" dirty="0" smtClean="0"/>
              <a:t>Social Sciences Citation Index</a:t>
            </a:r>
            <a:r>
              <a:rPr lang="zh-CN" altLang="en-US" dirty="0" smtClean="0"/>
              <a:t>，简称</a:t>
            </a:r>
            <a:r>
              <a:rPr lang="en-US" dirty="0" smtClean="0"/>
              <a:t>SSCI</a:t>
            </a:r>
            <a:r>
              <a:rPr lang="zh-CN" altLang="en-US" dirty="0" smtClean="0"/>
              <a:t>）全称为社会科学引文索引，是由美国科学信息研究所（</a:t>
            </a:r>
            <a:r>
              <a:rPr lang="en-US" dirty="0" smtClean="0"/>
              <a:t>Institute for Scientific Information</a:t>
            </a:r>
            <a:r>
              <a:rPr lang="zh-CN" altLang="en-US" dirty="0" smtClean="0"/>
              <a:t>）编制的“社会科学引文索引”的缩写。它创立于</a:t>
            </a:r>
            <a:r>
              <a:rPr lang="en-US" dirty="0" smtClean="0"/>
              <a:t>1956</a:t>
            </a:r>
            <a:r>
              <a:rPr lang="zh-CN" altLang="en-US" dirty="0" smtClean="0"/>
              <a:t>年，后经</a:t>
            </a:r>
            <a:r>
              <a:rPr lang="en-US" dirty="0" smtClean="0"/>
              <a:t>1994</a:t>
            </a:r>
            <a:r>
              <a:rPr lang="zh-CN" altLang="en-US" dirty="0" smtClean="0"/>
              <a:t>年和</a:t>
            </a:r>
            <a:r>
              <a:rPr lang="en-US" dirty="0" smtClean="0"/>
              <a:t>1998</a:t>
            </a:r>
            <a:r>
              <a:rPr lang="zh-CN" altLang="en-US" dirty="0" smtClean="0"/>
              <a:t>年两次扩大调整来源期刊目录和数量后，共收录</a:t>
            </a:r>
            <a:r>
              <a:rPr lang="en-US" dirty="0" smtClean="0"/>
              <a:t>1765</a:t>
            </a:r>
            <a:r>
              <a:rPr lang="zh-CN" altLang="en-US" dirty="0" smtClean="0"/>
              <a:t>种人文社会科学领域的世界顶尖期刊，覆盖了包括政治学、心理学、人类学、历史学、教育学、法学等运用社会科学实证方法进行研究的</a:t>
            </a:r>
            <a:r>
              <a:rPr lang="en-US" dirty="0" smtClean="0"/>
              <a:t>50</a:t>
            </a:r>
            <a:r>
              <a:rPr lang="zh-CN" altLang="en-US" dirty="0" smtClean="0"/>
              <a:t>多个社会科学分支学科。同时，该检索系统还包括个人推荐的确有学术价值的其他</a:t>
            </a:r>
            <a:r>
              <a:rPr lang="en-US" dirty="0" smtClean="0"/>
              <a:t>3300</a:t>
            </a:r>
            <a:r>
              <a:rPr lang="zh-CN" altLang="en-US" dirty="0" smtClean="0"/>
              <a:t>多种国际性科学、技术和人文类期刊。</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4</a:t>
            </a:r>
            <a:r>
              <a:rPr lang="zh-CN" altLang="en-US" dirty="0" smtClean="0"/>
              <a:t>．</a:t>
            </a:r>
            <a:r>
              <a:rPr lang="en-US" dirty="0" smtClean="0"/>
              <a:t>2  SSCI</a:t>
            </a:r>
            <a:r>
              <a:rPr lang="zh-CN" altLang="en-US" dirty="0" smtClean="0"/>
              <a:t>功能说明</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a:t>
            </a:r>
            <a:r>
              <a:rPr lang="en-US" dirty="0" smtClean="0"/>
              <a:t>Web of Science</a:t>
            </a:r>
            <a:r>
              <a:rPr lang="zh-CN" altLang="en-US" dirty="0" smtClean="0"/>
              <a:t>的基本概念</a:t>
            </a:r>
          </a:p>
          <a:p>
            <a:r>
              <a:rPr lang="en-US" dirty="0" smtClean="0"/>
              <a:t>2</a:t>
            </a:r>
            <a:r>
              <a:rPr lang="zh-CN" altLang="en-US" dirty="0" smtClean="0"/>
              <a:t>．了解某一研究课题的总体发展趋势</a:t>
            </a:r>
          </a:p>
          <a:p>
            <a:r>
              <a:rPr lang="en-US" dirty="0" smtClean="0"/>
              <a:t>3</a:t>
            </a:r>
            <a:r>
              <a:rPr lang="zh-CN" altLang="en-US" dirty="0" smtClean="0"/>
              <a:t>．生成引文报告</a:t>
            </a:r>
          </a:p>
          <a:p>
            <a:r>
              <a:rPr lang="en-US" dirty="0" smtClean="0"/>
              <a:t>4</a:t>
            </a:r>
            <a:r>
              <a:rPr lang="zh-CN" altLang="en-US" dirty="0" smtClean="0"/>
              <a:t>．利用检索结果分析功能，了解课题发展趋势</a:t>
            </a:r>
          </a:p>
          <a:p>
            <a:r>
              <a:rPr lang="en-US" dirty="0" smtClean="0"/>
              <a:t>5</a:t>
            </a:r>
            <a:r>
              <a:rPr lang="zh-CN" altLang="en-US" dirty="0" smtClean="0"/>
              <a:t>．结论</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5  A&amp;HCI</a:t>
            </a:r>
            <a:r>
              <a:rPr lang="en-US" altLang="zh-CN" dirty="0" smtClean="0"/>
              <a:t>《</a:t>
            </a:r>
            <a:r>
              <a:rPr lang="zh-CN" altLang="en-US" dirty="0" smtClean="0"/>
              <a:t>艺术与人文引文索引</a:t>
            </a:r>
            <a:r>
              <a:rPr lang="en-US" altLang="zh-CN" dirty="0" smtClean="0"/>
              <a:t>》</a:t>
            </a:r>
            <a:endParaRPr lang="zh-CN" altLang="en-US" dirty="0"/>
          </a:p>
        </p:txBody>
      </p:sp>
      <p:sp>
        <p:nvSpPr>
          <p:cNvPr id="3" name="内容占位符 2"/>
          <p:cNvSpPr>
            <a:spLocks noGrp="1"/>
          </p:cNvSpPr>
          <p:nvPr>
            <p:ph idx="1"/>
          </p:nvPr>
        </p:nvSpPr>
        <p:spPr/>
        <p:txBody>
          <a:bodyPr/>
          <a:lstStyle/>
          <a:p>
            <a:r>
              <a:rPr lang="en-US" dirty="0" smtClean="0"/>
              <a:t>A&amp;HCI</a:t>
            </a:r>
            <a:r>
              <a:rPr lang="zh-CN" altLang="en-US" dirty="0" smtClean="0"/>
              <a:t>（</a:t>
            </a:r>
            <a:r>
              <a:rPr lang="en-US" dirty="0" smtClean="0"/>
              <a:t>Arts &amp; Humanities Citation Index(ISI web of knowledge)</a:t>
            </a:r>
            <a:r>
              <a:rPr lang="zh-CN" altLang="en-US" dirty="0" smtClean="0"/>
              <a:t>），即</a:t>
            </a:r>
            <a:r>
              <a:rPr lang="en-US" altLang="zh-CN" dirty="0" smtClean="0"/>
              <a:t>《</a:t>
            </a:r>
            <a:r>
              <a:rPr lang="zh-CN" altLang="en-US" dirty="0" smtClean="0"/>
              <a:t>艺术与人文科学引文索引</a:t>
            </a:r>
            <a:r>
              <a:rPr lang="en-US" altLang="zh-CN" dirty="0" smtClean="0"/>
              <a:t>》</a:t>
            </a:r>
            <a:r>
              <a:rPr lang="zh-CN" altLang="en-US" dirty="0" smtClean="0"/>
              <a:t>，创刊于</a:t>
            </a:r>
            <a:r>
              <a:rPr lang="en-US" dirty="0" smtClean="0"/>
              <a:t> 1976 </a:t>
            </a:r>
            <a:r>
              <a:rPr lang="zh-CN" altLang="en-US" dirty="0" smtClean="0"/>
              <a:t>年，收录数据从</a:t>
            </a:r>
            <a:r>
              <a:rPr lang="en-US" dirty="0" smtClean="0"/>
              <a:t> 1975 </a:t>
            </a:r>
            <a:r>
              <a:rPr lang="zh-CN" altLang="en-US" dirty="0" smtClean="0"/>
              <a:t>年至今。是艺术与人文科学领域重要的期刊文摘索引数据库。</a:t>
            </a:r>
            <a:endParaRPr lang="en-US" altLang="zh-CN" dirty="0" smtClean="0"/>
          </a:p>
          <a:p>
            <a:r>
              <a:rPr lang="zh-CN" altLang="en-US" dirty="0" smtClean="0"/>
              <a:t>数据覆盖了考古学、建筑学、艺术、文学、哲学、宗教、历史等社会科学领域。涉及哲学、语言、语言学、文学、评论文学、音乐、诗歌、宗教、戏剧、考古学、建筑、艺术、亚洲研究、古典舞蹈、电影、广播、电视、民俗、历史等</a:t>
            </a:r>
            <a:r>
              <a:rPr lang="en-US" dirty="0" smtClean="0"/>
              <a:t>28</a:t>
            </a:r>
            <a:r>
              <a:rPr lang="zh-CN" altLang="en-US" dirty="0" smtClean="0"/>
              <a:t>个学科。</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5．1  EI《工程索引》</a:t>
            </a:r>
            <a:endParaRPr lang="zh-CN" altLang="en-US" sz="2800" dirty="0" smtClean="0"/>
          </a:p>
          <a:p>
            <a:r>
              <a:rPr lang="en-US" sz="2800" dirty="0" smtClean="0"/>
              <a:t>5．2  SCI 《科学引文索引》</a:t>
            </a:r>
            <a:endParaRPr lang="zh-CN" altLang="en-US" sz="2800" dirty="0" smtClean="0"/>
          </a:p>
          <a:p>
            <a:r>
              <a:rPr lang="en-US" sz="2800" dirty="0" smtClean="0"/>
              <a:t>5．3  ISTP《科学技术会议录索引》</a:t>
            </a:r>
            <a:endParaRPr lang="zh-CN" altLang="en-US" sz="2800" dirty="0" smtClean="0"/>
          </a:p>
          <a:p>
            <a:r>
              <a:rPr lang="en-US" sz="2800" dirty="0" smtClean="0"/>
              <a:t>5．4  SSCI《社会科学引文索引》</a:t>
            </a:r>
            <a:endParaRPr lang="zh-CN" altLang="en-US" sz="2800" dirty="0" smtClean="0"/>
          </a:p>
          <a:p>
            <a:r>
              <a:rPr lang="en-US" sz="2800" dirty="0" smtClean="0"/>
              <a:t>5．5  A&amp;HCI《艺术与人文引文索引》</a:t>
            </a:r>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5．1  EI《工程索引》</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5．1．1  EI概况</a:t>
            </a:r>
            <a:endParaRPr lang="zh-CN" altLang="en-US" sz="2800" dirty="0" smtClean="0"/>
          </a:p>
          <a:p>
            <a:r>
              <a:rPr lang="en-US" sz="2800" dirty="0" smtClean="0"/>
              <a:t>5．1．2  EI检索方式与步骤</a:t>
            </a:r>
          </a:p>
          <a:p>
            <a:endParaRPr lang="zh-CN" altLang="en-US" sz="2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1</a:t>
            </a:r>
            <a:r>
              <a:rPr lang="zh-CN" altLang="en-US" dirty="0" smtClean="0"/>
              <a:t>．</a:t>
            </a:r>
            <a:r>
              <a:rPr lang="en-US" dirty="0" smtClean="0"/>
              <a:t>1  EI</a:t>
            </a:r>
            <a:r>
              <a:rPr lang="zh-CN" altLang="en-US" dirty="0" smtClean="0"/>
              <a:t>概况</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．概况</a:t>
            </a:r>
          </a:p>
          <a:p>
            <a:r>
              <a:rPr lang="en-US" altLang="zh-CN" dirty="0" smtClean="0"/>
              <a:t>《</a:t>
            </a:r>
            <a:r>
              <a:rPr lang="en-US" dirty="0" smtClean="0"/>
              <a:t>工程索引</a:t>
            </a:r>
            <a:r>
              <a:rPr lang="en-US" altLang="zh-CN" dirty="0" smtClean="0"/>
              <a:t>》</a:t>
            </a:r>
            <a:r>
              <a:rPr lang="zh-CN" altLang="en-US" dirty="0" smtClean="0"/>
              <a:t>（</a:t>
            </a:r>
            <a:r>
              <a:rPr lang="en-US" dirty="0" smtClean="0"/>
              <a:t>The Engineering Index</a:t>
            </a:r>
            <a:r>
              <a:rPr lang="zh-CN" altLang="en-US" dirty="0" smtClean="0"/>
              <a:t>，简称</a:t>
            </a:r>
            <a:r>
              <a:rPr lang="en-US" dirty="0" smtClean="0"/>
              <a:t>EI</a:t>
            </a:r>
            <a:r>
              <a:rPr lang="zh-CN" altLang="en-US" dirty="0" smtClean="0"/>
              <a:t>）创刊于</a:t>
            </a:r>
            <a:r>
              <a:rPr lang="en-US" dirty="0" smtClean="0"/>
              <a:t>1884</a:t>
            </a:r>
            <a:r>
              <a:rPr lang="zh-CN" altLang="en-US" dirty="0" smtClean="0"/>
              <a:t>年，是</a:t>
            </a:r>
            <a:r>
              <a:rPr lang="en-US" dirty="0" smtClean="0"/>
              <a:t>美国</a:t>
            </a:r>
            <a:r>
              <a:rPr lang="zh-CN" altLang="en-US" dirty="0" smtClean="0"/>
              <a:t>工程信息公司（</a:t>
            </a:r>
            <a:r>
              <a:rPr lang="en-US" dirty="0" smtClean="0"/>
              <a:t>Engineering information Inc.</a:t>
            </a:r>
            <a:r>
              <a:rPr lang="zh-CN" altLang="en-US" dirty="0" smtClean="0"/>
              <a:t>）出版的著名工程技术类综合性检索工具。</a:t>
            </a:r>
            <a:r>
              <a:rPr lang="en-US" dirty="0" smtClean="0"/>
              <a:t>EI</a:t>
            </a:r>
            <a:r>
              <a:rPr lang="zh-CN" altLang="en-US" dirty="0" smtClean="0"/>
              <a:t>检索每月出版</a:t>
            </a:r>
            <a:r>
              <a:rPr lang="en-US" dirty="0" smtClean="0"/>
              <a:t>1</a:t>
            </a:r>
            <a:r>
              <a:rPr lang="zh-CN" altLang="en-US" dirty="0" smtClean="0"/>
              <a:t>期，文摘</a:t>
            </a:r>
            <a:r>
              <a:rPr lang="en-US" dirty="0" smtClean="0"/>
              <a:t>1.3</a:t>
            </a:r>
            <a:r>
              <a:rPr lang="zh-CN" altLang="en-US" dirty="0" smtClean="0"/>
              <a:t>万至</a:t>
            </a:r>
            <a:r>
              <a:rPr lang="en-US" dirty="0" smtClean="0"/>
              <a:t>1.4</a:t>
            </a:r>
            <a:r>
              <a:rPr lang="zh-CN" altLang="en-US" dirty="0" smtClean="0"/>
              <a:t>万条；每期附有</a:t>
            </a:r>
            <a:r>
              <a:rPr lang="en-US" dirty="0" smtClean="0"/>
              <a:t>主题索引</a:t>
            </a:r>
            <a:r>
              <a:rPr lang="zh-CN" altLang="en-US" dirty="0" smtClean="0"/>
              <a:t>与作者索引；每年还另外出版年卷本和年度索引，年度索引还增加了作者单位索引。收录文献几乎涉及工程技术各个领域。</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2</a:t>
            </a:r>
            <a:r>
              <a:rPr lang="zh-CN" altLang="en-US" dirty="0" smtClean="0"/>
              <a:t>．出版形式</a:t>
            </a:r>
          </a:p>
          <a:p>
            <a:r>
              <a:rPr lang="en-US" dirty="0" smtClean="0"/>
              <a:t>EI</a:t>
            </a:r>
            <a:r>
              <a:rPr lang="zh-CN" altLang="en-US" dirty="0" smtClean="0"/>
              <a:t>的出版形式有：</a:t>
            </a:r>
          </a:p>
          <a:p>
            <a:r>
              <a:rPr lang="en-US" dirty="0" smtClean="0"/>
              <a:t>1</a:t>
            </a:r>
            <a:r>
              <a:rPr lang="zh-CN" altLang="en-US" dirty="0" smtClean="0"/>
              <a:t>）印刷型版本</a:t>
            </a:r>
          </a:p>
          <a:p>
            <a:r>
              <a:rPr lang="en-US" dirty="0" smtClean="0"/>
              <a:t>2</a:t>
            </a:r>
            <a:r>
              <a:rPr lang="zh-CN" altLang="en-US" dirty="0" smtClean="0"/>
              <a:t>）缩微版本</a:t>
            </a:r>
          </a:p>
          <a:p>
            <a:r>
              <a:rPr lang="en-US" dirty="0" smtClean="0"/>
              <a:t>3</a:t>
            </a:r>
            <a:r>
              <a:rPr lang="zh-CN" altLang="en-US" dirty="0" smtClean="0"/>
              <a:t>）机读版本</a:t>
            </a:r>
          </a:p>
          <a:p>
            <a:r>
              <a:rPr lang="en-US" dirty="0" smtClean="0"/>
              <a:t>4</a:t>
            </a:r>
            <a:r>
              <a:rPr lang="zh-CN" altLang="en-US" dirty="0" smtClean="0"/>
              <a:t>）光盘版</a:t>
            </a:r>
          </a:p>
          <a:p>
            <a:r>
              <a:rPr lang="en-US" dirty="0" smtClean="0"/>
              <a:t>5</a:t>
            </a:r>
            <a:r>
              <a:rPr lang="zh-CN" altLang="en-US" dirty="0" smtClean="0"/>
              <a:t>）联机版</a:t>
            </a:r>
          </a:p>
          <a:p>
            <a:r>
              <a:rPr lang="en-US" dirty="0" smtClean="0"/>
              <a:t>6</a:t>
            </a:r>
            <a:r>
              <a:rPr lang="zh-CN" altLang="en-US" dirty="0" smtClean="0"/>
              <a:t>）网络版</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1</a:t>
            </a:r>
            <a:r>
              <a:rPr lang="zh-CN" altLang="en-US" dirty="0" smtClean="0"/>
              <a:t>．</a:t>
            </a:r>
            <a:r>
              <a:rPr lang="en-US" dirty="0" smtClean="0"/>
              <a:t>2  EI</a:t>
            </a:r>
            <a:r>
              <a:rPr lang="zh-CN" altLang="en-US" dirty="0" smtClean="0"/>
              <a:t>检索方式与步骤</a:t>
            </a:r>
            <a:endParaRPr lang="zh-CN" altLang="en-US" dirty="0"/>
          </a:p>
        </p:txBody>
      </p:sp>
      <p:sp>
        <p:nvSpPr>
          <p:cNvPr id="3" name="内容占位符 2"/>
          <p:cNvSpPr>
            <a:spLocks noGrp="1"/>
          </p:cNvSpPr>
          <p:nvPr>
            <p:ph idx="1"/>
          </p:nvPr>
        </p:nvSpPr>
        <p:spPr>
          <a:xfrm>
            <a:off x="468313" y="1484313"/>
            <a:ext cx="8229600" cy="1373183"/>
          </a:xfrm>
        </p:spPr>
        <p:txBody>
          <a:bodyPr/>
          <a:lstStyle/>
          <a:p>
            <a:r>
              <a:rPr lang="en-US" dirty="0" smtClean="0"/>
              <a:t>1</a:t>
            </a:r>
            <a:r>
              <a:rPr lang="zh-CN" altLang="en-US" dirty="0" smtClean="0"/>
              <a:t>．快速检索（</a:t>
            </a:r>
            <a:r>
              <a:rPr lang="en-US" dirty="0" smtClean="0"/>
              <a:t>Quick Search</a:t>
            </a:r>
            <a:r>
              <a:rPr lang="zh-CN" altLang="en-US" dirty="0" smtClean="0"/>
              <a:t>）</a:t>
            </a:r>
          </a:p>
          <a:p>
            <a:r>
              <a:rPr lang="en-US" dirty="0" smtClean="0"/>
              <a:t>2</a:t>
            </a:r>
            <a:r>
              <a:rPr lang="zh-CN" altLang="en-US" dirty="0" smtClean="0"/>
              <a:t>．高级检索（</a:t>
            </a:r>
            <a:r>
              <a:rPr lang="en-US" dirty="0" smtClean="0"/>
              <a:t>Expert Search</a:t>
            </a:r>
            <a:r>
              <a:rPr lang="zh-CN" altLang="en-US" dirty="0" smtClean="0"/>
              <a:t>）</a:t>
            </a:r>
          </a:p>
          <a:p>
            <a:r>
              <a:rPr lang="en-US" dirty="0" smtClean="0"/>
              <a:t>3</a:t>
            </a:r>
            <a:r>
              <a:rPr lang="zh-CN" altLang="en-US" dirty="0" smtClean="0"/>
              <a:t>．检索结果的输出与处理</a:t>
            </a:r>
          </a:p>
          <a:p>
            <a:endParaRPr lang="zh-CN" altLang="en-US" dirty="0"/>
          </a:p>
        </p:txBody>
      </p:sp>
      <p:pic>
        <p:nvPicPr>
          <p:cNvPr id="6145" name="图片 1"/>
          <p:cNvPicPr>
            <a:picLocks noChangeAspect="1" noChangeArrowheads="1"/>
          </p:cNvPicPr>
          <p:nvPr/>
        </p:nvPicPr>
        <p:blipFill>
          <a:blip r:embed="rId2"/>
          <a:srcRect/>
          <a:stretch>
            <a:fillRect/>
          </a:stretch>
        </p:blipFill>
        <p:spPr bwMode="auto">
          <a:xfrm>
            <a:off x="1643042" y="2928934"/>
            <a:ext cx="5500726" cy="3663067"/>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5．2  SCI 《科学引文索引》</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5．2．1  SCI概况</a:t>
            </a:r>
            <a:endParaRPr lang="zh-CN" altLang="en-US" sz="2800" dirty="0" smtClean="0"/>
          </a:p>
          <a:p>
            <a:r>
              <a:rPr lang="en-US" sz="2800" dirty="0" smtClean="0"/>
              <a:t>5．2．2  </a:t>
            </a:r>
            <a:r>
              <a:rPr lang="it-IT" sz="2800" dirty="0" smtClean="0"/>
              <a:t>SCI</a:t>
            </a:r>
            <a:r>
              <a:rPr lang="en-US" sz="2800" dirty="0" smtClean="0"/>
              <a:t>的网络检索方法与步骤</a:t>
            </a:r>
            <a:endParaRPr lang="zh-CN" altLang="en-US" sz="28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2</a:t>
            </a:r>
            <a:r>
              <a:rPr lang="zh-CN" altLang="en-US" dirty="0" smtClean="0"/>
              <a:t>．</a:t>
            </a:r>
            <a:r>
              <a:rPr lang="en-US" dirty="0" smtClean="0"/>
              <a:t>1  SCI</a:t>
            </a:r>
            <a:r>
              <a:rPr lang="zh-CN" altLang="en-US" dirty="0" smtClean="0"/>
              <a:t>概况</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．概述</a:t>
            </a:r>
          </a:p>
          <a:p>
            <a:r>
              <a:rPr lang="en-US" altLang="zh-CN" dirty="0" smtClean="0"/>
              <a:t>《</a:t>
            </a:r>
            <a:r>
              <a:rPr lang="zh-CN" altLang="en-US" dirty="0" smtClean="0"/>
              <a:t>科学引文索引</a:t>
            </a:r>
            <a:r>
              <a:rPr lang="en-US" altLang="zh-CN" dirty="0" smtClean="0"/>
              <a:t>》</a:t>
            </a:r>
            <a:r>
              <a:rPr lang="zh-CN" altLang="en-US" dirty="0" smtClean="0"/>
              <a:t>（</a:t>
            </a:r>
            <a:r>
              <a:rPr lang="en-US" dirty="0" smtClean="0"/>
              <a:t>Science Citation Index, </a:t>
            </a:r>
            <a:r>
              <a:rPr lang="zh-CN" altLang="en-US" dirty="0" smtClean="0"/>
              <a:t>简称</a:t>
            </a:r>
            <a:r>
              <a:rPr lang="en-US" dirty="0" smtClean="0"/>
              <a:t>SCI)</a:t>
            </a:r>
            <a:r>
              <a:rPr lang="zh-CN" altLang="en-US" dirty="0" smtClean="0"/>
              <a:t>，是由美国科学情报所编辑出版的一种颇具特色的大型综合性检索工具，也是世界上极具权威性的自然科学研究水平评价的重要标准，创刊于</a:t>
            </a:r>
            <a:r>
              <a:rPr lang="en-US" dirty="0" smtClean="0"/>
              <a:t>1961</a:t>
            </a:r>
            <a:r>
              <a:rPr lang="zh-CN" altLang="en-US" dirty="0" smtClean="0"/>
              <a:t>年，初始为年刊，</a:t>
            </a:r>
            <a:r>
              <a:rPr lang="en-US" dirty="0" smtClean="0"/>
              <a:t>1966</a:t>
            </a:r>
            <a:r>
              <a:rPr lang="zh-CN" altLang="en-US" dirty="0" smtClean="0"/>
              <a:t>年改为季刊，</a:t>
            </a:r>
            <a:r>
              <a:rPr lang="en-US" dirty="0" smtClean="0"/>
              <a:t>1979</a:t>
            </a:r>
            <a:r>
              <a:rPr lang="zh-CN" altLang="en-US" dirty="0" smtClean="0"/>
              <a:t>年起改为双月刊。</a:t>
            </a:r>
            <a:endParaRPr lang="en-US" altLang="zh-CN" dirty="0" smtClean="0"/>
          </a:p>
          <a:p>
            <a:pPr>
              <a:buNone/>
            </a:pPr>
            <a:r>
              <a:rPr lang="it-IT" dirty="0" smtClean="0"/>
              <a:t>2</a:t>
            </a:r>
            <a:r>
              <a:rPr lang="zh-CN" altLang="en-US" dirty="0" smtClean="0"/>
              <a:t>．</a:t>
            </a:r>
            <a:r>
              <a:rPr lang="it-IT" dirty="0" smtClean="0"/>
              <a:t>SCI</a:t>
            </a:r>
            <a:r>
              <a:rPr lang="zh-CN" altLang="en-US" dirty="0" smtClean="0"/>
              <a:t>数据库</a:t>
            </a:r>
          </a:p>
          <a:p>
            <a:r>
              <a:rPr lang="zh-CN" altLang="en-US" dirty="0" smtClean="0"/>
              <a:t>目前，</a:t>
            </a:r>
            <a:r>
              <a:rPr lang="it-IT" dirty="0" smtClean="0"/>
              <a:t>SCI</a:t>
            </a:r>
            <a:r>
              <a:rPr lang="zh-CN" altLang="en-US" dirty="0" smtClean="0"/>
              <a:t>数据库分为两类：</a:t>
            </a:r>
          </a:p>
          <a:p>
            <a:r>
              <a:rPr lang="zh-CN" altLang="en-US" dirty="0" smtClean="0"/>
              <a:t>引文索引数据库（</a:t>
            </a:r>
            <a:r>
              <a:rPr lang="it-IT" dirty="0" smtClean="0"/>
              <a:t>Citation Index</a:t>
            </a:r>
            <a:r>
              <a:rPr lang="zh-CN" altLang="en-US" dirty="0" smtClean="0"/>
              <a:t>，</a:t>
            </a:r>
            <a:r>
              <a:rPr lang="it-IT" dirty="0" smtClean="0"/>
              <a:t>CI</a:t>
            </a:r>
            <a:r>
              <a:rPr lang="zh-CN" altLang="en-US" dirty="0" smtClean="0"/>
              <a:t>）；</a:t>
            </a:r>
          </a:p>
          <a:p>
            <a:r>
              <a:rPr lang="zh-CN" altLang="en-US" dirty="0" smtClean="0"/>
              <a:t>现刊题录数据库（</a:t>
            </a:r>
            <a:r>
              <a:rPr lang="it-IT" dirty="0" smtClean="0"/>
              <a:t>Current Contents</a:t>
            </a:r>
            <a:r>
              <a:rPr lang="zh-CN" altLang="en-US" dirty="0" smtClean="0"/>
              <a:t>，</a:t>
            </a:r>
            <a:r>
              <a:rPr lang="it-IT" dirty="0" smtClean="0"/>
              <a:t>CC</a:t>
            </a:r>
            <a:r>
              <a:rPr lang="zh-CN" altLang="en-US" dirty="0" smtClean="0"/>
              <a:t>）；</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a:t>
            </a:r>
            <a:r>
              <a:rPr lang="zh-CN" altLang="en-US" dirty="0" smtClean="0"/>
              <a:t>．</a:t>
            </a:r>
            <a:r>
              <a:rPr lang="en-US" dirty="0" smtClean="0"/>
              <a:t>2</a:t>
            </a:r>
            <a:r>
              <a:rPr lang="zh-CN" altLang="en-US" dirty="0" smtClean="0"/>
              <a:t>．</a:t>
            </a:r>
            <a:r>
              <a:rPr lang="en-US" dirty="0" smtClean="0"/>
              <a:t>2   </a:t>
            </a:r>
            <a:r>
              <a:rPr lang="it-IT" dirty="0" smtClean="0"/>
              <a:t>SCI</a:t>
            </a:r>
            <a:r>
              <a:rPr lang="zh-CN" altLang="en-US" dirty="0" smtClean="0"/>
              <a:t>的网络检索方法与步骤</a:t>
            </a:r>
            <a:endParaRPr lang="zh-CN" altLang="en-US" dirty="0"/>
          </a:p>
        </p:txBody>
      </p:sp>
      <p:sp>
        <p:nvSpPr>
          <p:cNvPr id="3" name="内容占位符 2"/>
          <p:cNvSpPr>
            <a:spLocks noGrp="1"/>
          </p:cNvSpPr>
          <p:nvPr>
            <p:ph idx="1"/>
          </p:nvPr>
        </p:nvSpPr>
        <p:spPr/>
        <p:txBody>
          <a:bodyPr/>
          <a:lstStyle/>
          <a:p>
            <a:r>
              <a:rPr lang="it-IT" dirty="0" smtClean="0"/>
              <a:t>1</a:t>
            </a:r>
            <a:r>
              <a:rPr lang="zh-CN" altLang="en-US" dirty="0" smtClean="0"/>
              <a:t>．网络版“科学引文”的特征</a:t>
            </a:r>
          </a:p>
          <a:p>
            <a:r>
              <a:rPr lang="it-IT" dirty="0" smtClean="0"/>
              <a:t>2</a:t>
            </a:r>
            <a:r>
              <a:rPr lang="zh-CN" altLang="en-US" dirty="0" smtClean="0"/>
              <a:t>．检索方法与步骤</a:t>
            </a:r>
            <a:r>
              <a:rPr lang="en-US" dirty="0" smtClean="0"/>
              <a:t>	</a:t>
            </a:r>
            <a:endParaRPr lang="zh-CN" altLang="en-US" dirty="0" smtClean="0"/>
          </a:p>
          <a:p>
            <a:endParaRPr lang="zh-CN" altLang="en-US" dirty="0"/>
          </a:p>
        </p:txBody>
      </p:sp>
    </p:spTree>
  </p:cSld>
  <p:clrMapOvr>
    <a:masterClrMapping/>
  </p:clrMapOvr>
</p:sld>
</file>

<file path=ppt/theme/theme1.xml><?xml version="1.0" encoding="utf-8"?>
<a:theme xmlns:a="http://schemas.openxmlformats.org/drawingml/2006/main" name="计算机应用教程">
  <a:themeElements>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计算机应用教程">
      <a:majorFont>
        <a:latin typeface="Arial Rounded MT Bold"/>
        <a:ea typeface="宋体"/>
        <a:cs typeface=""/>
      </a:majorFont>
      <a:minorFont>
        <a:latin typeface="Arial Rounded MT Bold"/>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1217</TotalTime>
  <Words>818</Words>
  <Application>Microsoft Office PowerPoint</Application>
  <PresentationFormat>全屏显示(4:3)</PresentationFormat>
  <Paragraphs>67</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计算机应用教程</vt:lpstr>
      <vt:lpstr>第5章  国外著名检索工具</vt:lpstr>
      <vt:lpstr>目 录</vt:lpstr>
      <vt:lpstr>5．1  EI《工程索引》</vt:lpstr>
      <vt:lpstr>5．1．1  EI概况</vt:lpstr>
      <vt:lpstr>幻灯片 5</vt:lpstr>
      <vt:lpstr>5．1．2  EI检索方式与步骤</vt:lpstr>
      <vt:lpstr>5．2  SCI 《科学引文索引》</vt:lpstr>
      <vt:lpstr>5．2．1  SCI概况</vt:lpstr>
      <vt:lpstr>5．2．2   SCI的网络检索方法与步骤</vt:lpstr>
      <vt:lpstr>5．3  ISTP《科学技术会议录索引》</vt:lpstr>
      <vt:lpstr>5．3．1  ISTP概况</vt:lpstr>
      <vt:lpstr>5．3．2  ISTP检索方法与步骤</vt:lpstr>
      <vt:lpstr>5．4  SSCI《社会科学引文索引》</vt:lpstr>
      <vt:lpstr>5．4．1  SSCI概况</vt:lpstr>
      <vt:lpstr>5．4．2  SSCI功能说明</vt:lpstr>
      <vt:lpstr>5．5  A&amp;HCI《艺术与人文引文索引》</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114</cp:revision>
  <dcterms:created xsi:type="dcterms:W3CDTF">2007-08-12T15:35:57Z</dcterms:created>
  <dcterms:modified xsi:type="dcterms:W3CDTF">2014-11-06T13:36:00Z</dcterms:modified>
</cp:coreProperties>
</file>