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258" r:id="rId3"/>
    <p:sldId id="259" r:id="rId4"/>
    <p:sldId id="266" r:id="rId5"/>
    <p:sldId id="267" r:id="rId6"/>
    <p:sldId id="268" r:id="rId7"/>
    <p:sldId id="269" r:id="rId8"/>
    <p:sldId id="270" r:id="rId9"/>
    <p:sldId id="271" r:id="rId10"/>
    <p:sldId id="260" r:id="rId11"/>
    <p:sldId id="264" r:id="rId12"/>
    <p:sldId id="265" r:id="rId13"/>
    <p:sldId id="272" r:id="rId14"/>
    <p:sldId id="273" r:id="rId15"/>
    <p:sldId id="261" r:id="rId16"/>
    <p:sldId id="262" r:id="rId17"/>
    <p:sldId id="263" r:id="rId18"/>
    <p:sldId id="274" r:id="rId19"/>
    <p:sldId id="275" r:id="rId20"/>
    <p:sldId id="276" r:id="rId21"/>
    <p:sldId id="277" r:id="rId22"/>
    <p:sldId id="278" r:id="rId23"/>
    <p:sldId id="281" r:id="rId24"/>
    <p:sldId id="279" r:id="rId25"/>
    <p:sldId id="280" r:id="rId26"/>
    <p:sldId id="282" r:id="rId27"/>
    <p:sldId id="283" r:id="rId28"/>
    <p:sldId id="284" r:id="rId29"/>
    <p:sldId id="285" r:id="rId30"/>
    <p:sldId id="286" r:id="rId3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Rounded MT Bold"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Rounded MT Bold"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Rounded MT Bold"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Rounded MT Bold"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Rounded MT Bold" pitchFamily="34" charset="0"/>
        <a:ea typeface="宋体" pitchFamily="2" charset="-122"/>
        <a:cs typeface="+mn-cs"/>
      </a:defRPr>
    </a:lvl5pPr>
    <a:lvl6pPr marL="2286000" algn="l" defTabSz="914400" rtl="0" eaLnBrk="1" latinLnBrk="0" hangingPunct="1">
      <a:defRPr kern="1200">
        <a:solidFill>
          <a:schemeClr val="tx1"/>
        </a:solidFill>
        <a:latin typeface="Arial Rounded MT Bold" pitchFamily="34" charset="0"/>
        <a:ea typeface="宋体" pitchFamily="2" charset="-122"/>
        <a:cs typeface="+mn-cs"/>
      </a:defRPr>
    </a:lvl6pPr>
    <a:lvl7pPr marL="2743200" algn="l" defTabSz="914400" rtl="0" eaLnBrk="1" latinLnBrk="0" hangingPunct="1">
      <a:defRPr kern="1200">
        <a:solidFill>
          <a:schemeClr val="tx1"/>
        </a:solidFill>
        <a:latin typeface="Arial Rounded MT Bold" pitchFamily="34" charset="0"/>
        <a:ea typeface="宋体" pitchFamily="2" charset="-122"/>
        <a:cs typeface="+mn-cs"/>
      </a:defRPr>
    </a:lvl7pPr>
    <a:lvl8pPr marL="3200400" algn="l" defTabSz="914400" rtl="0" eaLnBrk="1" latinLnBrk="0" hangingPunct="1">
      <a:defRPr kern="1200">
        <a:solidFill>
          <a:schemeClr val="tx1"/>
        </a:solidFill>
        <a:latin typeface="Arial Rounded MT Bold" pitchFamily="34" charset="0"/>
        <a:ea typeface="宋体" pitchFamily="2" charset="-122"/>
        <a:cs typeface="+mn-cs"/>
      </a:defRPr>
    </a:lvl8pPr>
    <a:lvl9pPr marL="3657600" algn="l" defTabSz="914400" rtl="0" eaLnBrk="1" latinLnBrk="0" hangingPunct="1">
      <a:defRPr kern="1200">
        <a:solidFill>
          <a:schemeClr val="tx1"/>
        </a:solidFill>
        <a:latin typeface="Arial Rounded MT Bold"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CB8"/>
    <a:srgbClr val="0032D2"/>
    <a:srgbClr val="000F3E"/>
    <a:srgbClr val="001A6C"/>
    <a:srgbClr val="993366"/>
    <a:srgbClr val="001146"/>
    <a:srgbClr val="001760"/>
    <a:srgbClr val="660066"/>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0" d="100"/>
          <a:sy n="70" d="100"/>
        </p:scale>
        <p:origin x="-1146"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65" name="Text Box 45"/>
          <p:cNvSpPr txBox="1">
            <a:spLocks noChangeArrowheads="1"/>
          </p:cNvSpPr>
          <p:nvPr userDrawn="1"/>
        </p:nvSpPr>
        <p:spPr bwMode="auto">
          <a:xfrm>
            <a:off x="73025" y="0"/>
            <a:ext cx="1619250" cy="304800"/>
          </a:xfrm>
          <a:prstGeom prst="rect">
            <a:avLst/>
          </a:prstGeom>
          <a:noFill/>
          <a:ln w="9525">
            <a:noFill/>
            <a:miter lim="800000"/>
            <a:headEnd/>
            <a:tailEnd/>
          </a:ln>
          <a:effectLst/>
        </p:spPr>
        <p:txBody>
          <a:bodyPr>
            <a:spAutoFit/>
          </a:bodyPr>
          <a:lstStyle/>
          <a:p>
            <a:r>
              <a:rPr lang="en-US" altLang="zh-CN" sz="1400" dirty="0">
                <a:solidFill>
                  <a:schemeClr val="bg1"/>
                </a:solidFill>
              </a:rPr>
              <a:t>PAN XIAONAN</a:t>
            </a:r>
            <a:endParaRPr lang="en-US" altLang="zh-CN" dirty="0"/>
          </a:p>
        </p:txBody>
      </p:sp>
      <p:sp>
        <p:nvSpPr>
          <p:cNvPr id="5162" name="Rectangle 42"/>
          <p:cNvSpPr>
            <a:spLocks noChangeArrowheads="1"/>
          </p:cNvSpPr>
          <p:nvPr/>
        </p:nvSpPr>
        <p:spPr bwMode="auto">
          <a:xfrm>
            <a:off x="0" y="4149725"/>
            <a:ext cx="9144000" cy="2708275"/>
          </a:xfrm>
          <a:prstGeom prst="rect">
            <a:avLst/>
          </a:prstGeom>
          <a:gradFill rotWithShape="1">
            <a:gsLst>
              <a:gs pos="0">
                <a:srgbClr val="FFFFFF"/>
              </a:gs>
              <a:gs pos="100000">
                <a:srgbClr val="9BB3FF"/>
              </a:gs>
            </a:gsLst>
            <a:lin ang="5400000" scaled="1"/>
          </a:gradFill>
          <a:ln w="9525" algn="ctr">
            <a:noFill/>
            <a:miter lim="800000"/>
            <a:headEnd/>
            <a:tailEnd/>
          </a:ln>
          <a:effectLst/>
        </p:spPr>
        <p:txBody>
          <a:bodyPr wrap="none" anchor="ctr"/>
          <a:lstStyle/>
          <a:p>
            <a:endParaRPr lang="zh-CN" altLang="en-US"/>
          </a:p>
        </p:txBody>
      </p:sp>
      <p:sp>
        <p:nvSpPr>
          <p:cNvPr id="5122" name="Rectangle 2"/>
          <p:cNvSpPr>
            <a:spLocks noGrp="1" noChangeArrowheads="1"/>
          </p:cNvSpPr>
          <p:nvPr>
            <p:ph type="ctrTitle"/>
          </p:nvPr>
        </p:nvSpPr>
        <p:spPr>
          <a:xfrm>
            <a:off x="717550" y="1916113"/>
            <a:ext cx="7772400" cy="1470025"/>
          </a:xfrm>
        </p:spPr>
        <p:txBody>
          <a:bodyPr/>
          <a:lstStyle>
            <a:lvl1pPr>
              <a:defRPr/>
            </a:lvl1pPr>
          </a:lstStyle>
          <a:p>
            <a:endParaRPr lang="en-US"/>
          </a:p>
        </p:txBody>
      </p:sp>
      <p:sp>
        <p:nvSpPr>
          <p:cNvPr id="5123" name="Rectangle 3"/>
          <p:cNvSpPr>
            <a:spLocks noGrp="1" noChangeArrowheads="1"/>
          </p:cNvSpPr>
          <p:nvPr>
            <p:ph type="subTitle" idx="1"/>
          </p:nvPr>
        </p:nvSpPr>
        <p:spPr>
          <a:xfrm>
            <a:off x="1403350" y="3716338"/>
            <a:ext cx="6400800" cy="1752600"/>
          </a:xfrm>
        </p:spPr>
        <p:txBody>
          <a:bodyPr/>
          <a:lstStyle>
            <a:lvl1pPr marL="0" indent="0" algn="ctr">
              <a:buFontTx/>
              <a:buNone/>
              <a:defRPr/>
            </a:lvl1pPr>
          </a:lstStyle>
          <a:p>
            <a:endParaRPr lang="en-US"/>
          </a:p>
        </p:txBody>
      </p:sp>
      <p:sp>
        <p:nvSpPr>
          <p:cNvPr id="5131" name="Rectangle 11"/>
          <p:cNvSpPr>
            <a:spLocks noChangeArrowheads="1"/>
          </p:cNvSpPr>
          <p:nvPr/>
        </p:nvSpPr>
        <p:spPr bwMode="auto">
          <a:xfrm>
            <a:off x="0" y="660400"/>
            <a:ext cx="6516688" cy="31750"/>
          </a:xfrm>
          <a:prstGeom prst="rect">
            <a:avLst/>
          </a:prstGeom>
          <a:gradFill rotWithShape="1">
            <a:gsLst>
              <a:gs pos="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sp>
        <p:nvSpPr>
          <p:cNvPr id="5132" name="Rectangle 12"/>
          <p:cNvSpPr>
            <a:spLocks noChangeArrowheads="1"/>
          </p:cNvSpPr>
          <p:nvPr/>
        </p:nvSpPr>
        <p:spPr bwMode="auto">
          <a:xfrm>
            <a:off x="4141788" y="517525"/>
            <a:ext cx="5038725" cy="31750"/>
          </a:xfrm>
          <a:prstGeom prst="rect">
            <a:avLst/>
          </a:prstGeom>
          <a:gradFill rotWithShape="1">
            <a:gsLst>
              <a:gs pos="0">
                <a:srgbClr val="577FFF">
                  <a:gamma/>
                  <a:tint val="43922"/>
                  <a:invGamma/>
                </a:srgbClr>
              </a:gs>
              <a:gs pos="5000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pic>
        <p:nvPicPr>
          <p:cNvPr id="5133" name="Picture 13" descr="logo"/>
          <p:cNvPicPr>
            <a:picLocks noChangeAspect="1" noChangeArrowheads="1"/>
          </p:cNvPicPr>
          <p:nvPr/>
        </p:nvPicPr>
        <p:blipFill>
          <a:blip r:embed="rId2">
            <a:clrChange>
              <a:clrFrom>
                <a:srgbClr val="FFFFFD"/>
              </a:clrFrom>
              <a:clrTo>
                <a:srgbClr val="FFFFFD">
                  <a:alpha val="0"/>
                </a:srgbClr>
              </a:clrTo>
            </a:clrChange>
          </a:blip>
          <a:srcRect/>
          <a:stretch>
            <a:fillRect/>
          </a:stretch>
        </p:blipFill>
        <p:spPr bwMode="auto">
          <a:xfrm>
            <a:off x="323850" y="44450"/>
            <a:ext cx="536575" cy="692150"/>
          </a:xfrm>
          <a:prstGeom prst="rect">
            <a:avLst/>
          </a:prstGeom>
          <a:noFill/>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a:xfrm>
            <a:off x="6588125" y="6381750"/>
            <a:ext cx="2133600" cy="476250"/>
          </a:xfrm>
          <a:prstGeom prst="rect">
            <a:avLst/>
          </a:prstGeom>
        </p:spPr>
        <p:txBody>
          <a:bodyPr/>
          <a:lstStyle>
            <a:lvl1pPr>
              <a:defRPr/>
            </a:lvl1pPr>
          </a:lstStyle>
          <a:p>
            <a:fld id="{306D82DB-E2DD-4CF8-B6B5-2522B5EE7D26}" type="slidenum">
              <a:rPr lang="en-US" altLang="zh-CN"/>
              <a:pPr/>
              <a:t>‹#›</a:t>
            </a:fld>
            <a:endParaRPr lang="en-US" altLang="zh-CN"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heme" Target="../theme/theme1.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159" name="Text Box 63"/>
          <p:cNvSpPr txBox="1">
            <a:spLocks noChangeArrowheads="1"/>
          </p:cNvSpPr>
          <p:nvPr/>
        </p:nvSpPr>
        <p:spPr bwMode="auto">
          <a:xfrm>
            <a:off x="73025" y="0"/>
            <a:ext cx="1619250" cy="304800"/>
          </a:xfrm>
          <a:prstGeom prst="rect">
            <a:avLst/>
          </a:prstGeom>
          <a:noFill/>
          <a:ln w="9525">
            <a:noFill/>
            <a:miter lim="800000"/>
            <a:headEnd/>
            <a:tailEnd/>
          </a:ln>
          <a:effectLst/>
        </p:spPr>
        <p:txBody>
          <a:bodyPr>
            <a:spAutoFit/>
          </a:bodyPr>
          <a:lstStyle/>
          <a:p>
            <a:r>
              <a:rPr lang="en-US" altLang="zh-CN" sz="1400" dirty="0">
                <a:solidFill>
                  <a:schemeClr val="bg1"/>
                </a:solidFill>
              </a:rPr>
              <a:t>PAN XIAONAN</a:t>
            </a:r>
            <a:endParaRPr lang="en-US" altLang="zh-CN" dirty="0"/>
          </a:p>
        </p:txBody>
      </p:sp>
      <p:sp>
        <p:nvSpPr>
          <p:cNvPr id="4156" name="Rectangle 60"/>
          <p:cNvSpPr>
            <a:spLocks noChangeArrowheads="1"/>
          </p:cNvSpPr>
          <p:nvPr/>
        </p:nvSpPr>
        <p:spPr bwMode="auto">
          <a:xfrm>
            <a:off x="0" y="5300663"/>
            <a:ext cx="9144000" cy="1557337"/>
          </a:xfrm>
          <a:prstGeom prst="rect">
            <a:avLst/>
          </a:prstGeom>
          <a:gradFill rotWithShape="1">
            <a:gsLst>
              <a:gs pos="0">
                <a:srgbClr val="FFFFFF"/>
              </a:gs>
              <a:gs pos="100000">
                <a:srgbClr val="9BB3FF"/>
              </a:gs>
            </a:gsLst>
            <a:lin ang="5400000" scaled="1"/>
          </a:gradFill>
          <a:ln w="9525" algn="ctr">
            <a:noFill/>
            <a:miter lim="800000"/>
            <a:headEnd/>
            <a:tailEnd/>
          </a:ln>
          <a:effectLst/>
        </p:spPr>
        <p:txBody>
          <a:bodyPr wrap="none" anchor="ctr"/>
          <a:lstStyle/>
          <a:p>
            <a:endParaRPr lang="zh-CN" altLang="en-US"/>
          </a:p>
        </p:txBody>
      </p:sp>
      <p:grpSp>
        <p:nvGrpSpPr>
          <p:cNvPr id="4157" name="Group 61"/>
          <p:cNvGrpSpPr>
            <a:grpSpLocks/>
          </p:cNvGrpSpPr>
          <p:nvPr/>
        </p:nvGrpSpPr>
        <p:grpSpPr bwMode="auto">
          <a:xfrm>
            <a:off x="23813" y="6397625"/>
            <a:ext cx="9105900" cy="444500"/>
            <a:chOff x="24" y="2458"/>
            <a:chExt cx="5736" cy="280"/>
          </a:xfrm>
        </p:grpSpPr>
        <p:sp>
          <p:nvSpPr>
            <p:cNvPr id="4108" name="Rectangle 12"/>
            <p:cNvSpPr>
              <a:spLocks noChangeArrowheads="1"/>
            </p:cNvSpPr>
            <p:nvPr userDrawn="1"/>
          </p:nvSpPr>
          <p:spPr bwMode="auto">
            <a:xfrm>
              <a:off x="24" y="2458"/>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17" name="Rectangle 21"/>
            <p:cNvSpPr>
              <a:spLocks noChangeArrowheads="1"/>
            </p:cNvSpPr>
            <p:nvPr userDrawn="1"/>
          </p:nvSpPr>
          <p:spPr bwMode="auto">
            <a:xfrm>
              <a:off x="24" y="2510"/>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18" name="Rectangle 22"/>
            <p:cNvSpPr>
              <a:spLocks noChangeArrowheads="1"/>
            </p:cNvSpPr>
            <p:nvPr userDrawn="1"/>
          </p:nvSpPr>
          <p:spPr bwMode="auto">
            <a:xfrm>
              <a:off x="24" y="2615"/>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20" name="Rectangle 24"/>
            <p:cNvSpPr>
              <a:spLocks noChangeArrowheads="1"/>
            </p:cNvSpPr>
            <p:nvPr userDrawn="1"/>
          </p:nvSpPr>
          <p:spPr bwMode="auto">
            <a:xfrm>
              <a:off x="24" y="2667"/>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21" name="Rectangle 25"/>
            <p:cNvSpPr>
              <a:spLocks noChangeArrowheads="1"/>
            </p:cNvSpPr>
            <p:nvPr userDrawn="1"/>
          </p:nvSpPr>
          <p:spPr bwMode="auto">
            <a:xfrm>
              <a:off x="24" y="2562"/>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22" name="Rectangle 26"/>
            <p:cNvSpPr>
              <a:spLocks noChangeArrowheads="1"/>
            </p:cNvSpPr>
            <p:nvPr userDrawn="1"/>
          </p:nvSpPr>
          <p:spPr bwMode="auto">
            <a:xfrm>
              <a:off x="24" y="2720"/>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44" name="Rectangle 48"/>
            <p:cNvSpPr>
              <a:spLocks noChangeArrowheads="1"/>
            </p:cNvSpPr>
            <p:nvPr userDrawn="1"/>
          </p:nvSpPr>
          <p:spPr bwMode="auto">
            <a:xfrm>
              <a:off x="24" y="2536"/>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45" name="Rectangle 49"/>
            <p:cNvSpPr>
              <a:spLocks noChangeArrowheads="1"/>
            </p:cNvSpPr>
            <p:nvPr userDrawn="1"/>
          </p:nvSpPr>
          <p:spPr bwMode="auto">
            <a:xfrm>
              <a:off x="24" y="2589"/>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46" name="Rectangle 50"/>
            <p:cNvSpPr>
              <a:spLocks noChangeArrowheads="1"/>
            </p:cNvSpPr>
            <p:nvPr userDrawn="1"/>
          </p:nvSpPr>
          <p:spPr bwMode="auto">
            <a:xfrm>
              <a:off x="24" y="2693"/>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47" name="Rectangle 51"/>
            <p:cNvSpPr>
              <a:spLocks noChangeArrowheads="1"/>
            </p:cNvSpPr>
            <p:nvPr userDrawn="1"/>
          </p:nvSpPr>
          <p:spPr bwMode="auto">
            <a:xfrm>
              <a:off x="24" y="2484"/>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49" name="Rectangle 53"/>
            <p:cNvSpPr>
              <a:spLocks noChangeArrowheads="1"/>
            </p:cNvSpPr>
            <p:nvPr userDrawn="1"/>
          </p:nvSpPr>
          <p:spPr bwMode="auto">
            <a:xfrm>
              <a:off x="24" y="2641"/>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grpSp>
      <p:sp>
        <p:nvSpPr>
          <p:cNvPr id="4098" name="Rectangle 2"/>
          <p:cNvSpPr>
            <a:spLocks noGrp="1" noChangeArrowheads="1"/>
          </p:cNvSpPr>
          <p:nvPr>
            <p:ph type="title"/>
          </p:nvPr>
        </p:nvSpPr>
        <p:spPr bwMode="auto">
          <a:xfrm>
            <a:off x="612775" y="620713"/>
            <a:ext cx="8229600" cy="7207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099" name="Rectangle 3"/>
          <p:cNvSpPr>
            <a:spLocks noGrp="1" noChangeArrowheads="1"/>
          </p:cNvSpPr>
          <p:nvPr>
            <p:ph type="body" idx="1"/>
          </p:nvPr>
        </p:nvSpPr>
        <p:spPr bwMode="auto">
          <a:xfrm>
            <a:off x="468313" y="1484313"/>
            <a:ext cx="8229600" cy="46085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34" name="Rectangle 38"/>
          <p:cNvSpPr>
            <a:spLocks noChangeArrowheads="1"/>
          </p:cNvSpPr>
          <p:nvPr/>
        </p:nvSpPr>
        <p:spPr bwMode="auto">
          <a:xfrm>
            <a:off x="0" y="433388"/>
            <a:ext cx="6516688" cy="31750"/>
          </a:xfrm>
          <a:prstGeom prst="rect">
            <a:avLst/>
          </a:prstGeom>
          <a:gradFill rotWithShape="1">
            <a:gsLst>
              <a:gs pos="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sp>
        <p:nvSpPr>
          <p:cNvPr id="4135" name="Rectangle 39"/>
          <p:cNvSpPr>
            <a:spLocks noChangeArrowheads="1"/>
          </p:cNvSpPr>
          <p:nvPr/>
        </p:nvSpPr>
        <p:spPr bwMode="auto">
          <a:xfrm>
            <a:off x="4098925" y="333375"/>
            <a:ext cx="5038725" cy="31750"/>
          </a:xfrm>
          <a:prstGeom prst="rect">
            <a:avLst/>
          </a:prstGeom>
          <a:gradFill rotWithShape="1">
            <a:gsLst>
              <a:gs pos="0">
                <a:srgbClr val="577FFF">
                  <a:gamma/>
                  <a:tint val="43922"/>
                  <a:invGamma/>
                </a:srgbClr>
              </a:gs>
              <a:gs pos="5000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pic>
        <p:nvPicPr>
          <p:cNvPr id="4154" name="Picture 58" descr="logo">
            <a:hlinkClick r:id="rId4" action="ppaction://hlinksldjump"/>
          </p:cNvPr>
          <p:cNvPicPr>
            <a:picLocks noChangeAspect="1" noChangeArrowheads="1"/>
          </p:cNvPicPr>
          <p:nvPr/>
        </p:nvPicPr>
        <p:blipFill>
          <a:blip r:embed="rId5">
            <a:clrChange>
              <a:clrFrom>
                <a:srgbClr val="FFFFFD"/>
              </a:clrFrom>
              <a:clrTo>
                <a:srgbClr val="FFFFFD">
                  <a:alpha val="0"/>
                </a:srgbClr>
              </a:clrTo>
            </a:clrChange>
          </a:blip>
          <a:srcRect/>
          <a:stretch>
            <a:fillRect/>
          </a:stretch>
        </p:blipFill>
        <p:spPr bwMode="auto">
          <a:xfrm>
            <a:off x="250825" y="-14288"/>
            <a:ext cx="438150" cy="563563"/>
          </a:xfrm>
          <a:prstGeom prst="rect">
            <a:avLst/>
          </a:prstGeom>
          <a:noFill/>
        </p:spPr>
      </p:pic>
    </p:spTree>
  </p:cSld>
  <p:clrMap bg1="lt1" tx1="dk1" bg2="lt2" tx2="dk2" accent1="accent1" accent2="accent2" accent3="accent3" accent4="accent4" accent5="accent5" accent6="accent6" hlink="hlink" folHlink="folHlink"/>
  <p:sldLayoutIdLst>
    <p:sldLayoutId id="2147483650" r:id="rId1"/>
    <p:sldLayoutId id="2147483651" r:id="rId2"/>
  </p:sldLayoutIdLst>
  <p:txStyles>
    <p:titleStyle>
      <a:lvl1pPr algn="ctr" rtl="0" fontAlgn="base">
        <a:spcBef>
          <a:spcPct val="0"/>
        </a:spcBef>
        <a:spcAft>
          <a:spcPct val="0"/>
        </a:spcAft>
        <a:defRPr sz="3200" b="1">
          <a:solidFill>
            <a:srgbClr val="001146"/>
          </a:solidFill>
          <a:latin typeface="+mj-lt"/>
          <a:ea typeface="+mj-ea"/>
          <a:cs typeface="+mj-cs"/>
        </a:defRPr>
      </a:lvl1pPr>
      <a:lvl2pPr algn="ctr" rtl="0" fontAlgn="base">
        <a:spcBef>
          <a:spcPct val="0"/>
        </a:spcBef>
        <a:spcAft>
          <a:spcPct val="0"/>
        </a:spcAft>
        <a:defRPr sz="3200" b="1">
          <a:solidFill>
            <a:srgbClr val="001146"/>
          </a:solidFill>
          <a:latin typeface="Arial Rounded MT Bold" pitchFamily="34" charset="0"/>
          <a:ea typeface="宋体" pitchFamily="2" charset="-122"/>
        </a:defRPr>
      </a:lvl2pPr>
      <a:lvl3pPr algn="ctr" rtl="0" fontAlgn="base">
        <a:spcBef>
          <a:spcPct val="0"/>
        </a:spcBef>
        <a:spcAft>
          <a:spcPct val="0"/>
        </a:spcAft>
        <a:defRPr sz="3200" b="1">
          <a:solidFill>
            <a:srgbClr val="001146"/>
          </a:solidFill>
          <a:latin typeface="Arial Rounded MT Bold" pitchFamily="34" charset="0"/>
          <a:ea typeface="宋体" pitchFamily="2" charset="-122"/>
        </a:defRPr>
      </a:lvl3pPr>
      <a:lvl4pPr algn="ctr" rtl="0" fontAlgn="base">
        <a:spcBef>
          <a:spcPct val="0"/>
        </a:spcBef>
        <a:spcAft>
          <a:spcPct val="0"/>
        </a:spcAft>
        <a:defRPr sz="3200" b="1">
          <a:solidFill>
            <a:srgbClr val="001146"/>
          </a:solidFill>
          <a:latin typeface="Arial Rounded MT Bold" pitchFamily="34" charset="0"/>
          <a:ea typeface="宋体" pitchFamily="2" charset="-122"/>
        </a:defRPr>
      </a:lvl4pPr>
      <a:lvl5pPr algn="ctr" rtl="0" fontAlgn="base">
        <a:spcBef>
          <a:spcPct val="0"/>
        </a:spcBef>
        <a:spcAft>
          <a:spcPct val="0"/>
        </a:spcAft>
        <a:defRPr sz="3200" b="1">
          <a:solidFill>
            <a:srgbClr val="001146"/>
          </a:solidFill>
          <a:latin typeface="Arial Rounded MT Bold" pitchFamily="34" charset="0"/>
          <a:ea typeface="宋体" pitchFamily="2" charset="-122"/>
        </a:defRPr>
      </a:lvl5pPr>
      <a:lvl6pPr marL="457200" algn="ctr" rtl="0" fontAlgn="base">
        <a:spcBef>
          <a:spcPct val="0"/>
        </a:spcBef>
        <a:spcAft>
          <a:spcPct val="0"/>
        </a:spcAft>
        <a:defRPr sz="3200" b="1">
          <a:solidFill>
            <a:srgbClr val="001146"/>
          </a:solidFill>
          <a:latin typeface="Arial Rounded MT Bold" pitchFamily="34" charset="0"/>
          <a:ea typeface="宋体" pitchFamily="2" charset="-122"/>
        </a:defRPr>
      </a:lvl6pPr>
      <a:lvl7pPr marL="914400" algn="ctr" rtl="0" fontAlgn="base">
        <a:spcBef>
          <a:spcPct val="0"/>
        </a:spcBef>
        <a:spcAft>
          <a:spcPct val="0"/>
        </a:spcAft>
        <a:defRPr sz="3200" b="1">
          <a:solidFill>
            <a:srgbClr val="001146"/>
          </a:solidFill>
          <a:latin typeface="Arial Rounded MT Bold" pitchFamily="34" charset="0"/>
          <a:ea typeface="宋体" pitchFamily="2" charset="-122"/>
        </a:defRPr>
      </a:lvl7pPr>
      <a:lvl8pPr marL="1371600" algn="ctr" rtl="0" fontAlgn="base">
        <a:spcBef>
          <a:spcPct val="0"/>
        </a:spcBef>
        <a:spcAft>
          <a:spcPct val="0"/>
        </a:spcAft>
        <a:defRPr sz="3200" b="1">
          <a:solidFill>
            <a:srgbClr val="001146"/>
          </a:solidFill>
          <a:latin typeface="Arial Rounded MT Bold" pitchFamily="34" charset="0"/>
          <a:ea typeface="宋体" pitchFamily="2" charset="-122"/>
        </a:defRPr>
      </a:lvl8pPr>
      <a:lvl9pPr marL="1828800" algn="ctr" rtl="0" fontAlgn="base">
        <a:spcBef>
          <a:spcPct val="0"/>
        </a:spcBef>
        <a:spcAft>
          <a:spcPct val="0"/>
        </a:spcAft>
        <a:defRPr sz="3200" b="1">
          <a:solidFill>
            <a:srgbClr val="001146"/>
          </a:solidFill>
          <a:latin typeface="Arial Rounded MT Bold" pitchFamily="34" charset="0"/>
          <a:ea typeface="宋体" pitchFamily="2" charset="-122"/>
        </a:defRPr>
      </a:lvl9pPr>
    </p:titleStyle>
    <p:bodyStyle>
      <a:lvl1pPr marL="269875" indent="-269875" algn="l" rtl="0" fontAlgn="base">
        <a:spcBef>
          <a:spcPct val="20000"/>
        </a:spcBef>
        <a:spcAft>
          <a:spcPct val="0"/>
        </a:spcAft>
        <a:buSzPct val="75000"/>
        <a:buBlip>
          <a:blip r:embed="rId6"/>
        </a:buBlip>
        <a:defRPr sz="2600" b="1">
          <a:solidFill>
            <a:srgbClr val="660066"/>
          </a:solidFill>
          <a:latin typeface="+mn-lt"/>
          <a:ea typeface="+mn-ea"/>
          <a:cs typeface="+mn-cs"/>
        </a:defRPr>
      </a:lvl1pPr>
      <a:lvl2pPr marL="630238" indent="-180975" algn="l" rtl="0" fontAlgn="base">
        <a:spcBef>
          <a:spcPct val="20000"/>
        </a:spcBef>
        <a:spcAft>
          <a:spcPct val="0"/>
        </a:spcAft>
        <a:buSzPct val="75000"/>
        <a:buBlip>
          <a:blip r:embed="rId7"/>
        </a:buBlip>
        <a:defRPr sz="2400">
          <a:solidFill>
            <a:srgbClr val="001146"/>
          </a:solidFill>
          <a:latin typeface="+mn-lt"/>
          <a:ea typeface="+mn-ea"/>
        </a:defRPr>
      </a:lvl2pPr>
      <a:lvl3pPr marL="989013" indent="-179388" algn="l" rtl="0" fontAlgn="base">
        <a:spcBef>
          <a:spcPct val="20000"/>
        </a:spcBef>
        <a:spcAft>
          <a:spcPct val="0"/>
        </a:spcAft>
        <a:buSzPct val="80000"/>
        <a:buBlip>
          <a:blip r:embed="rId8"/>
        </a:buBlip>
        <a:defRPr sz="2000">
          <a:solidFill>
            <a:srgbClr val="001146"/>
          </a:solidFill>
          <a:latin typeface="+mn-lt"/>
          <a:ea typeface="+mn-ea"/>
        </a:defRPr>
      </a:lvl3pPr>
      <a:lvl4pPr marL="1670050" indent="-228600" algn="l" rtl="0" fontAlgn="base">
        <a:spcBef>
          <a:spcPct val="20000"/>
        </a:spcBef>
        <a:spcAft>
          <a:spcPct val="0"/>
        </a:spcAft>
        <a:buChar char="–"/>
        <a:defRPr sz="2000">
          <a:solidFill>
            <a:schemeClr val="tx1"/>
          </a:solidFill>
          <a:latin typeface="+mn-lt"/>
          <a:ea typeface="+mn-ea"/>
        </a:defRPr>
      </a:lvl4pPr>
      <a:lvl5pPr marL="2078038" indent="-228600" algn="l" rtl="0" fontAlgn="base">
        <a:spcBef>
          <a:spcPct val="20000"/>
        </a:spcBef>
        <a:spcAft>
          <a:spcPct val="0"/>
        </a:spcAft>
        <a:buChar char="»"/>
        <a:defRPr sz="2000">
          <a:solidFill>
            <a:schemeClr val="tx1"/>
          </a:solidFill>
          <a:latin typeface="+mn-lt"/>
          <a:ea typeface="+mn-ea"/>
        </a:defRPr>
      </a:lvl5pPr>
      <a:lvl6pPr marL="2535238" indent="-228600" algn="l" rtl="0" fontAlgn="base">
        <a:spcBef>
          <a:spcPct val="20000"/>
        </a:spcBef>
        <a:spcAft>
          <a:spcPct val="0"/>
        </a:spcAft>
        <a:buChar char="»"/>
        <a:defRPr sz="2000">
          <a:solidFill>
            <a:schemeClr val="tx1"/>
          </a:solidFill>
          <a:latin typeface="+mn-lt"/>
          <a:ea typeface="+mn-ea"/>
        </a:defRPr>
      </a:lvl6pPr>
      <a:lvl7pPr marL="2992438" indent="-228600" algn="l" rtl="0" fontAlgn="base">
        <a:spcBef>
          <a:spcPct val="20000"/>
        </a:spcBef>
        <a:spcAft>
          <a:spcPct val="0"/>
        </a:spcAft>
        <a:buChar char="»"/>
        <a:defRPr sz="2000">
          <a:solidFill>
            <a:schemeClr val="tx1"/>
          </a:solidFill>
          <a:latin typeface="+mn-lt"/>
          <a:ea typeface="+mn-ea"/>
        </a:defRPr>
      </a:lvl7pPr>
      <a:lvl8pPr marL="3449638" indent="-228600" algn="l" rtl="0" fontAlgn="base">
        <a:spcBef>
          <a:spcPct val="20000"/>
        </a:spcBef>
        <a:spcAft>
          <a:spcPct val="0"/>
        </a:spcAft>
        <a:buChar char="»"/>
        <a:defRPr sz="2000">
          <a:solidFill>
            <a:schemeClr val="tx1"/>
          </a:solidFill>
          <a:latin typeface="+mn-lt"/>
          <a:ea typeface="+mn-ea"/>
        </a:defRPr>
      </a:lvl8pPr>
      <a:lvl9pPr marL="3906838"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4213" y="1844675"/>
            <a:ext cx="7772400" cy="1512888"/>
          </a:xfrm>
        </p:spPr>
        <p:txBody>
          <a:bodyPr/>
          <a:lstStyle/>
          <a:p>
            <a:r>
              <a:rPr lang="zh-CN" altLang="en-US" sz="4000" dirty="0" smtClean="0"/>
              <a:t>第</a:t>
            </a:r>
            <a:r>
              <a:rPr lang="en-US" sz="4000" dirty="0" smtClean="0"/>
              <a:t>6</a:t>
            </a:r>
            <a:r>
              <a:rPr lang="zh-CN" altLang="en-US" sz="4000" dirty="0" smtClean="0"/>
              <a:t>章</a:t>
            </a:r>
            <a:r>
              <a:rPr lang="en-US" sz="4000" dirty="0" smtClean="0"/>
              <a:t>  </a:t>
            </a:r>
            <a:r>
              <a:rPr lang="zh-CN" altLang="en-US" sz="4000" dirty="0" smtClean="0"/>
              <a:t>计算机信息检索与利用</a:t>
            </a:r>
            <a:endParaRPr lang="zh-CN" altLang="en-US" sz="4000" dirty="0"/>
          </a:p>
        </p:txBody>
      </p:sp>
      <p:sp>
        <p:nvSpPr>
          <p:cNvPr id="2051" name="Rectangle 3"/>
          <p:cNvSpPr>
            <a:spLocks noGrp="1" noChangeArrowheads="1"/>
          </p:cNvSpPr>
          <p:nvPr>
            <p:ph type="subTitle" idx="1"/>
          </p:nvPr>
        </p:nvSpPr>
        <p:spPr>
          <a:xfrm>
            <a:off x="1403350" y="3573463"/>
            <a:ext cx="6400800" cy="1033462"/>
          </a:xfrm>
        </p:spPr>
        <p:txBody>
          <a:bodyPr/>
          <a:lstStyle/>
          <a:p>
            <a:endParaRPr lang="zh-CN" altLang="en-US"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dirty="0" smtClean="0"/>
              <a:t>6．2  网络信息检索</a:t>
            </a:r>
            <a:endParaRPr lang="zh-CN" altLang="en-US" dirty="0"/>
          </a:p>
        </p:txBody>
      </p:sp>
      <p:sp>
        <p:nvSpPr>
          <p:cNvPr id="3075" name="Rectangle 3"/>
          <p:cNvSpPr>
            <a:spLocks noGrp="1" noChangeArrowheads="1"/>
          </p:cNvSpPr>
          <p:nvPr>
            <p:ph type="body" idx="1"/>
          </p:nvPr>
        </p:nvSpPr>
        <p:spPr>
          <a:xfrm>
            <a:off x="971550" y="1484313"/>
            <a:ext cx="7272338" cy="4608512"/>
          </a:xfrm>
        </p:spPr>
        <p:txBody>
          <a:bodyPr/>
          <a:lstStyle/>
          <a:p>
            <a:r>
              <a:rPr lang="en-US" sz="2800" dirty="0" smtClean="0"/>
              <a:t>6．2．1  Internet概述</a:t>
            </a:r>
            <a:endParaRPr lang="zh-CN" altLang="en-US" sz="2800" dirty="0" smtClean="0"/>
          </a:p>
          <a:p>
            <a:r>
              <a:rPr lang="en-US" sz="2800" dirty="0" smtClean="0"/>
              <a:t>6．2．2  网络信息检索概述</a:t>
            </a:r>
            <a:endParaRPr lang="zh-CN" altLang="en-US" sz="2800" dirty="0" smtClean="0"/>
          </a:p>
          <a:p>
            <a:r>
              <a:rPr lang="en-US" sz="2800" dirty="0" smtClean="0"/>
              <a:t>6．2．3  网络信息资源分类和特点</a:t>
            </a:r>
            <a:endParaRPr lang="zh-CN" altLang="en-US" sz="2800" dirty="0" smtClean="0"/>
          </a:p>
          <a:p>
            <a:endParaRPr lang="zh-CN" altLang="en-US" sz="2800" dirty="0" smtClean="0"/>
          </a:p>
          <a:p>
            <a:pPr>
              <a:buFontTx/>
              <a:buNone/>
            </a:pPr>
            <a:endParaRPr lang="zh-CN" altLang="en-US" sz="2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6</a:t>
            </a:r>
            <a:r>
              <a:rPr lang="zh-CN" altLang="en-US" dirty="0" smtClean="0"/>
              <a:t>．</a:t>
            </a:r>
            <a:r>
              <a:rPr lang="en-US" dirty="0" smtClean="0"/>
              <a:t>2</a:t>
            </a:r>
            <a:r>
              <a:rPr lang="zh-CN" altLang="en-US" dirty="0" smtClean="0"/>
              <a:t>．</a:t>
            </a:r>
            <a:r>
              <a:rPr lang="en-US" dirty="0" smtClean="0"/>
              <a:t>1  Internet</a:t>
            </a:r>
            <a:r>
              <a:rPr lang="zh-CN" altLang="en-US" dirty="0" smtClean="0"/>
              <a:t>概述</a:t>
            </a:r>
            <a:endParaRPr lang="zh-CN" altLang="en-US" dirty="0"/>
          </a:p>
        </p:txBody>
      </p:sp>
      <p:sp>
        <p:nvSpPr>
          <p:cNvPr id="3" name="内容占位符 2"/>
          <p:cNvSpPr>
            <a:spLocks noGrp="1"/>
          </p:cNvSpPr>
          <p:nvPr>
            <p:ph idx="1"/>
          </p:nvPr>
        </p:nvSpPr>
        <p:spPr/>
        <p:txBody>
          <a:bodyPr/>
          <a:lstStyle/>
          <a:p>
            <a:r>
              <a:rPr lang="zh-CN" altLang="en-US" dirty="0" smtClean="0"/>
              <a:t>计算机网络之所以得到如此迅速的发展和普及，归根到底是因为它具有非常明显和强大的功能，主要表现在以下四个方面：</a:t>
            </a:r>
          </a:p>
          <a:p>
            <a:r>
              <a:rPr lang="en-US" dirty="0" smtClean="0"/>
              <a:t>1</a:t>
            </a:r>
            <a:r>
              <a:rPr lang="zh-CN" altLang="en-US" dirty="0" smtClean="0"/>
              <a:t>．资源共享</a:t>
            </a:r>
          </a:p>
          <a:p>
            <a:pPr lvl="0"/>
            <a:r>
              <a:rPr lang="en-US" altLang="zh-CN" dirty="0" smtClean="0"/>
              <a:t>2</a:t>
            </a:r>
            <a:r>
              <a:rPr lang="zh-CN" altLang="en-US" dirty="0" smtClean="0"/>
              <a:t>．数据传输</a:t>
            </a:r>
          </a:p>
          <a:p>
            <a:r>
              <a:rPr lang="en-US" dirty="0" smtClean="0"/>
              <a:t>3</a:t>
            </a:r>
            <a:r>
              <a:rPr lang="zh-CN" altLang="en-US" dirty="0" smtClean="0"/>
              <a:t>．实现协同工作</a:t>
            </a:r>
          </a:p>
          <a:p>
            <a:r>
              <a:rPr lang="en-US" dirty="0" smtClean="0"/>
              <a:t>4</a:t>
            </a:r>
            <a:r>
              <a:rPr lang="zh-CN" altLang="en-US" dirty="0" smtClean="0"/>
              <a:t>．提供服务</a:t>
            </a:r>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u="sng" dirty="0" smtClean="0"/>
              <a:t>6</a:t>
            </a:r>
            <a:r>
              <a:rPr lang="zh-CN" altLang="en-US" dirty="0" smtClean="0"/>
              <a:t>．</a:t>
            </a:r>
            <a:r>
              <a:rPr lang="en-US" dirty="0" smtClean="0"/>
              <a:t>2</a:t>
            </a:r>
            <a:r>
              <a:rPr lang="zh-CN" altLang="en-US" dirty="0" smtClean="0"/>
              <a:t>．</a:t>
            </a:r>
            <a:r>
              <a:rPr lang="en-US" dirty="0" smtClean="0"/>
              <a:t>2  </a:t>
            </a:r>
            <a:r>
              <a:rPr lang="zh-CN" altLang="en-US" dirty="0" smtClean="0"/>
              <a:t>网络信息检索概述</a:t>
            </a:r>
            <a:endParaRPr lang="zh-CN" altLang="en-US" dirty="0"/>
          </a:p>
        </p:txBody>
      </p:sp>
      <p:sp>
        <p:nvSpPr>
          <p:cNvPr id="3" name="内容占位符 2"/>
          <p:cNvSpPr>
            <a:spLocks noGrp="1"/>
          </p:cNvSpPr>
          <p:nvPr>
            <p:ph idx="1"/>
          </p:nvPr>
        </p:nvSpPr>
        <p:spPr/>
        <p:txBody>
          <a:bodyPr/>
          <a:lstStyle/>
          <a:p>
            <a:pPr>
              <a:buNone/>
            </a:pPr>
            <a:r>
              <a:rPr lang="en-US" dirty="0" smtClean="0"/>
              <a:t>1</a:t>
            </a:r>
            <a:r>
              <a:rPr lang="zh-CN" altLang="en-US" dirty="0" smtClean="0"/>
              <a:t>．网络信息检索的发展过程</a:t>
            </a:r>
          </a:p>
          <a:p>
            <a:r>
              <a:rPr lang="en-US" dirty="0" smtClean="0"/>
              <a:t>1990</a:t>
            </a:r>
            <a:r>
              <a:rPr lang="zh-CN" altLang="en-US" dirty="0" smtClean="0"/>
              <a:t>年以前，几乎没有任何人</a:t>
            </a:r>
            <a:r>
              <a:rPr lang="en-US" dirty="0" smtClean="0"/>
              <a:t>网络信息检索</a:t>
            </a:r>
            <a:r>
              <a:rPr lang="zh-CN" altLang="en-US" dirty="0" smtClean="0"/>
              <a:t>能够检索互联网上的信息。应该说，所有的</a:t>
            </a:r>
            <a:r>
              <a:rPr lang="en-US" dirty="0" smtClean="0"/>
              <a:t>网络信息检索</a:t>
            </a:r>
            <a:r>
              <a:rPr lang="zh-CN" altLang="en-US" dirty="0" smtClean="0"/>
              <a:t>工具都是从</a:t>
            </a:r>
            <a:r>
              <a:rPr lang="en-US" dirty="0" smtClean="0"/>
              <a:t>FTP</a:t>
            </a:r>
            <a:r>
              <a:rPr lang="zh-CN" altLang="en-US" dirty="0" smtClean="0"/>
              <a:t>文件检索，随着</a:t>
            </a:r>
            <a:r>
              <a:rPr lang="en-US" dirty="0" smtClean="0"/>
              <a:t>World Wide Web</a:t>
            </a:r>
            <a:r>
              <a:rPr lang="zh-CN" altLang="en-US" dirty="0" smtClean="0"/>
              <a:t>的出现和发展，基于网页的信息</a:t>
            </a:r>
            <a:r>
              <a:rPr lang="en-US" dirty="0" smtClean="0"/>
              <a:t>检索工具</a:t>
            </a:r>
            <a:r>
              <a:rPr lang="zh-CN" altLang="en-US" dirty="0" smtClean="0"/>
              <a:t>出现并迅速发展起来。</a:t>
            </a:r>
            <a:r>
              <a:rPr lang="en-US" dirty="0" smtClean="0"/>
              <a:t>1995</a:t>
            </a:r>
            <a:r>
              <a:rPr lang="zh-CN" altLang="en-US" dirty="0" smtClean="0"/>
              <a:t>年基于网络信息</a:t>
            </a:r>
            <a:r>
              <a:rPr lang="en-US" dirty="0" smtClean="0"/>
              <a:t>检索工具</a:t>
            </a:r>
            <a:r>
              <a:rPr lang="zh-CN" altLang="en-US" dirty="0" smtClean="0"/>
              <a:t>本身的</a:t>
            </a:r>
            <a:r>
              <a:rPr lang="en-US" dirty="0" smtClean="0"/>
              <a:t>检索工具元搜索引擎</a:t>
            </a:r>
            <a:r>
              <a:rPr lang="zh-CN" altLang="en-US" dirty="0" smtClean="0"/>
              <a:t>发明，拉开了网络信息检索的序幕。伴随着网络技术的发展，网络</a:t>
            </a:r>
            <a:r>
              <a:rPr lang="en-US" dirty="0" smtClean="0"/>
              <a:t>信息检索</a:t>
            </a:r>
            <a:r>
              <a:rPr lang="zh-CN" altLang="en-US" dirty="0" smtClean="0"/>
              <a:t>工具也取得了十足的发展。</a:t>
            </a:r>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smtClean="0"/>
              <a:t>2</a:t>
            </a:r>
            <a:r>
              <a:rPr lang="zh-CN" altLang="en-US" dirty="0" smtClean="0"/>
              <a:t>．网络信息检索的特点</a:t>
            </a:r>
          </a:p>
          <a:p>
            <a:r>
              <a:rPr lang="en-US" dirty="0" smtClean="0"/>
              <a:t>1</a:t>
            </a:r>
            <a:r>
              <a:rPr lang="zh-CN" altLang="en-US" dirty="0" smtClean="0"/>
              <a:t>）分布式</a:t>
            </a:r>
          </a:p>
          <a:p>
            <a:r>
              <a:rPr lang="en-US" dirty="0" smtClean="0"/>
              <a:t>2</a:t>
            </a:r>
            <a:r>
              <a:rPr lang="zh-CN" altLang="en-US" dirty="0" smtClean="0"/>
              <a:t>）检索用户数量多</a:t>
            </a:r>
          </a:p>
          <a:p>
            <a:r>
              <a:rPr lang="en-US" dirty="0" smtClean="0"/>
              <a:t>3</a:t>
            </a:r>
            <a:r>
              <a:rPr lang="zh-CN" altLang="en-US" dirty="0" smtClean="0"/>
              <a:t>）海量的信息资源</a:t>
            </a:r>
          </a:p>
          <a:p>
            <a:r>
              <a:rPr lang="en-US" dirty="0" smtClean="0"/>
              <a:t>4</a:t>
            </a:r>
            <a:r>
              <a:rPr lang="zh-CN" altLang="en-US" dirty="0" smtClean="0"/>
              <a:t>）非专业人员的信息检索</a:t>
            </a:r>
          </a:p>
          <a:p>
            <a:pPr>
              <a:buNone/>
            </a:pPr>
            <a:r>
              <a:rPr lang="en-US" dirty="0" smtClean="0"/>
              <a:t>3</a:t>
            </a:r>
            <a:r>
              <a:rPr lang="zh-CN" altLang="en-US" dirty="0" smtClean="0"/>
              <a:t>．网络信息检索的策略</a:t>
            </a:r>
          </a:p>
          <a:p>
            <a:r>
              <a:rPr lang="en-US" dirty="0" smtClean="0"/>
              <a:t>1</a:t>
            </a:r>
            <a:r>
              <a:rPr lang="zh-CN" altLang="en-US" dirty="0" smtClean="0"/>
              <a:t>）选定主题，确定关键词</a:t>
            </a:r>
          </a:p>
          <a:p>
            <a:r>
              <a:rPr lang="en-US" dirty="0" smtClean="0"/>
              <a:t>2</a:t>
            </a:r>
            <a:r>
              <a:rPr lang="zh-CN" altLang="en-US" dirty="0" smtClean="0"/>
              <a:t>）选择适合的搜索引擎</a:t>
            </a:r>
          </a:p>
          <a:p>
            <a:r>
              <a:rPr lang="en-US" dirty="0" smtClean="0"/>
              <a:t>3</a:t>
            </a:r>
            <a:r>
              <a:rPr lang="zh-CN" altLang="en-US" dirty="0" smtClean="0"/>
              <a:t>）选择适当的检索方法</a:t>
            </a:r>
          </a:p>
          <a:p>
            <a:r>
              <a:rPr lang="en-US" dirty="0" smtClean="0"/>
              <a:t>4</a:t>
            </a:r>
            <a:r>
              <a:rPr lang="zh-CN" altLang="en-US" dirty="0" smtClean="0"/>
              <a:t>）如何处理检索结果</a:t>
            </a:r>
            <a:endParaRPr lang="en-US" altLang="zh-CN" dirty="0" smtClean="0"/>
          </a:p>
          <a:p>
            <a:pPr>
              <a:buNone/>
            </a:pPr>
            <a:r>
              <a:rPr lang="en-US" dirty="0" smtClean="0"/>
              <a:t>4</a:t>
            </a:r>
            <a:r>
              <a:rPr lang="zh-CN" altLang="en-US" dirty="0" smtClean="0"/>
              <a:t>．网络信息检索的发展趋势</a:t>
            </a:r>
          </a:p>
          <a:p>
            <a:endParaRPr lang="zh-CN" altLang="en-US" dirty="0" smtClean="0"/>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6</a:t>
            </a:r>
            <a:r>
              <a:rPr lang="zh-CN" altLang="en-US" dirty="0" smtClean="0"/>
              <a:t>．</a:t>
            </a:r>
            <a:r>
              <a:rPr lang="en-US" dirty="0" smtClean="0"/>
              <a:t>2</a:t>
            </a:r>
            <a:r>
              <a:rPr lang="zh-CN" altLang="en-US" dirty="0" smtClean="0"/>
              <a:t>．</a:t>
            </a:r>
            <a:r>
              <a:rPr lang="en-US" dirty="0" smtClean="0"/>
              <a:t>3  </a:t>
            </a:r>
            <a:r>
              <a:rPr lang="zh-CN" altLang="en-US" dirty="0" smtClean="0"/>
              <a:t>网络信息资源分类和特点</a:t>
            </a:r>
            <a:endParaRPr lang="zh-CN" altLang="en-US" dirty="0"/>
          </a:p>
        </p:txBody>
      </p:sp>
      <p:sp>
        <p:nvSpPr>
          <p:cNvPr id="3" name="内容占位符 2"/>
          <p:cNvSpPr>
            <a:spLocks noGrp="1"/>
          </p:cNvSpPr>
          <p:nvPr>
            <p:ph idx="1"/>
          </p:nvPr>
        </p:nvSpPr>
        <p:spPr/>
        <p:txBody>
          <a:bodyPr/>
          <a:lstStyle/>
          <a:p>
            <a:r>
              <a:rPr lang="en-US" dirty="0" smtClean="0"/>
              <a:t>1</a:t>
            </a:r>
            <a:r>
              <a:rPr lang="zh-CN" altLang="en-US" dirty="0" smtClean="0"/>
              <a:t>．网络信息资源传播范围划分 </a:t>
            </a:r>
          </a:p>
          <a:p>
            <a:r>
              <a:rPr lang="en-US" dirty="0" smtClean="0"/>
              <a:t>2</a:t>
            </a:r>
            <a:r>
              <a:rPr lang="zh-CN" altLang="en-US" dirty="0" smtClean="0"/>
              <a:t>．按照信息加工层次划分 </a:t>
            </a:r>
          </a:p>
          <a:p>
            <a:r>
              <a:rPr lang="en-US" dirty="0" smtClean="0"/>
              <a:t>3</a:t>
            </a:r>
            <a:r>
              <a:rPr lang="zh-CN" altLang="en-US" dirty="0" smtClean="0"/>
              <a:t>．网络信息资源的特点 </a:t>
            </a: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dirty="0" smtClean="0"/>
              <a:t>6．3  搜索引擎及其使用</a:t>
            </a:r>
            <a:endParaRPr lang="zh-CN" altLang="en-US" dirty="0"/>
          </a:p>
        </p:txBody>
      </p:sp>
      <p:sp>
        <p:nvSpPr>
          <p:cNvPr id="3075" name="Rectangle 3"/>
          <p:cNvSpPr>
            <a:spLocks noGrp="1" noChangeArrowheads="1"/>
          </p:cNvSpPr>
          <p:nvPr>
            <p:ph type="body" idx="1"/>
          </p:nvPr>
        </p:nvSpPr>
        <p:spPr>
          <a:xfrm>
            <a:off x="971550" y="1484313"/>
            <a:ext cx="7272338" cy="4608512"/>
          </a:xfrm>
        </p:spPr>
        <p:txBody>
          <a:bodyPr/>
          <a:lstStyle/>
          <a:p>
            <a:r>
              <a:rPr lang="en-US" sz="2800" dirty="0" smtClean="0"/>
              <a:t>6．3．1  搜索引擎概述</a:t>
            </a:r>
            <a:endParaRPr lang="zh-CN" altLang="en-US" sz="2800" dirty="0" smtClean="0"/>
          </a:p>
          <a:p>
            <a:r>
              <a:rPr lang="en-US" sz="2800" dirty="0" smtClean="0"/>
              <a:t>6．3．2  搜索引擎的特点和分类	</a:t>
            </a:r>
            <a:endParaRPr lang="zh-CN" altLang="en-US" sz="2800" dirty="0" smtClean="0"/>
          </a:p>
          <a:p>
            <a:r>
              <a:rPr lang="en-US" sz="2800" dirty="0" smtClean="0"/>
              <a:t>6．3．3  搜索引擎的工作原理</a:t>
            </a:r>
            <a:endParaRPr lang="zh-CN" altLang="en-US" sz="2800" dirty="0" smtClean="0"/>
          </a:p>
          <a:p>
            <a:r>
              <a:rPr lang="en-US" sz="2800" dirty="0" smtClean="0"/>
              <a:t>6．3．4  常用搜索引擎及其使用</a:t>
            </a:r>
            <a:endParaRPr lang="zh-CN" altLang="en-US" sz="2800" dirty="0" smtClean="0"/>
          </a:p>
          <a:p>
            <a:r>
              <a:rPr lang="en-US" sz="2800" dirty="0" smtClean="0"/>
              <a:t>6．3．5  搜索引擎检索实例</a:t>
            </a:r>
            <a:endParaRPr lang="zh-CN" altLang="en-US" sz="2800" dirty="0" smtClean="0"/>
          </a:p>
          <a:p>
            <a:endParaRPr lang="zh-CN" altLang="en-US" sz="2800" dirty="0" smtClean="0"/>
          </a:p>
          <a:p>
            <a:pPr>
              <a:buFontTx/>
              <a:buNone/>
            </a:pPr>
            <a:endParaRPr lang="zh-CN" altLang="en-US" sz="2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6</a:t>
            </a:r>
            <a:r>
              <a:rPr lang="zh-CN" altLang="en-US" dirty="0" smtClean="0"/>
              <a:t>．</a:t>
            </a:r>
            <a:r>
              <a:rPr lang="en-US" dirty="0" smtClean="0"/>
              <a:t>3</a:t>
            </a:r>
            <a:r>
              <a:rPr lang="zh-CN" altLang="en-US" dirty="0" smtClean="0"/>
              <a:t>．</a:t>
            </a:r>
            <a:r>
              <a:rPr lang="en-US" dirty="0" smtClean="0"/>
              <a:t>1  </a:t>
            </a:r>
            <a:r>
              <a:rPr lang="zh-CN" altLang="en-US" dirty="0" smtClean="0"/>
              <a:t>搜索引擎概述</a:t>
            </a:r>
            <a:endParaRPr lang="zh-CN" altLang="en-US" dirty="0"/>
          </a:p>
        </p:txBody>
      </p:sp>
      <p:sp>
        <p:nvSpPr>
          <p:cNvPr id="3" name="内容占位符 2"/>
          <p:cNvSpPr>
            <a:spLocks noGrp="1"/>
          </p:cNvSpPr>
          <p:nvPr>
            <p:ph idx="1"/>
          </p:nvPr>
        </p:nvSpPr>
        <p:spPr/>
        <p:txBody>
          <a:bodyPr/>
          <a:lstStyle/>
          <a:p>
            <a:pPr>
              <a:buNone/>
            </a:pPr>
            <a:r>
              <a:rPr lang="en-US" dirty="0" smtClean="0"/>
              <a:t>1</a:t>
            </a:r>
            <a:r>
              <a:rPr lang="zh-CN" altLang="en-US" dirty="0" smtClean="0"/>
              <a:t>．搜索引擎的主要性能评价指标</a:t>
            </a:r>
          </a:p>
          <a:p>
            <a:r>
              <a:rPr lang="en-US" dirty="0" smtClean="0"/>
              <a:t>1</a:t>
            </a:r>
            <a:r>
              <a:rPr lang="zh-CN" altLang="en-US" dirty="0" smtClean="0"/>
              <a:t>）搜索引擎建立索引的方法</a:t>
            </a:r>
          </a:p>
          <a:p>
            <a:r>
              <a:rPr lang="en-US" dirty="0" smtClean="0"/>
              <a:t>2</a:t>
            </a:r>
            <a:r>
              <a:rPr lang="zh-CN" altLang="en-US" dirty="0" smtClean="0"/>
              <a:t>）搜索引擎的检索功能</a:t>
            </a:r>
          </a:p>
          <a:p>
            <a:r>
              <a:rPr lang="en-US" dirty="0" smtClean="0"/>
              <a:t>3</a:t>
            </a:r>
            <a:r>
              <a:rPr lang="zh-CN" altLang="en-US" dirty="0" smtClean="0"/>
              <a:t>）搜索引擎的检索效果</a:t>
            </a:r>
          </a:p>
          <a:p>
            <a:r>
              <a:rPr lang="en-US" dirty="0" smtClean="0"/>
              <a:t>4</a:t>
            </a:r>
            <a:r>
              <a:rPr lang="zh-CN" altLang="en-US" dirty="0" smtClean="0"/>
              <a:t>）搜索引擎的受欢迎程度</a:t>
            </a:r>
          </a:p>
          <a:p>
            <a:pPr>
              <a:buNone/>
            </a:pPr>
            <a:r>
              <a:rPr lang="en-US" dirty="0" smtClean="0"/>
              <a:t>2</a:t>
            </a:r>
            <a:r>
              <a:rPr lang="zh-CN" altLang="en-US" dirty="0" smtClean="0"/>
              <a:t>．搜索引擎检索信息的局限性</a:t>
            </a:r>
          </a:p>
          <a:p>
            <a:r>
              <a:rPr lang="en-US" dirty="0" smtClean="0"/>
              <a:t>1</a:t>
            </a:r>
            <a:r>
              <a:rPr lang="zh-CN" altLang="en-US" dirty="0" smtClean="0"/>
              <a:t>）搜索引擎对信息的标引深度不够</a:t>
            </a:r>
          </a:p>
          <a:p>
            <a:r>
              <a:rPr lang="en-US" dirty="0" smtClean="0"/>
              <a:t>2</a:t>
            </a:r>
            <a:r>
              <a:rPr lang="zh-CN" altLang="en-US" dirty="0" smtClean="0"/>
              <a:t>）搜索引擎的查准率不高</a:t>
            </a:r>
          </a:p>
          <a:p>
            <a:r>
              <a:rPr lang="en-US" dirty="0" smtClean="0"/>
              <a:t>3</a:t>
            </a:r>
            <a:r>
              <a:rPr lang="zh-CN" altLang="en-US" dirty="0" smtClean="0"/>
              <a:t>）搜索引擎的信息量不足</a:t>
            </a:r>
          </a:p>
          <a:p>
            <a:r>
              <a:rPr lang="en-US" dirty="0" smtClean="0"/>
              <a:t>4</a:t>
            </a:r>
            <a:r>
              <a:rPr lang="zh-CN" altLang="en-US" dirty="0" smtClean="0"/>
              <a:t>）搜索引擎自身的技术局限性</a:t>
            </a:r>
          </a:p>
          <a:p>
            <a:r>
              <a:rPr lang="en-US" dirty="0" smtClean="0"/>
              <a:t>5</a:t>
            </a:r>
            <a:r>
              <a:rPr lang="zh-CN" altLang="en-US" dirty="0" smtClean="0"/>
              <a:t>）检索功能单一、缺乏灵活性</a:t>
            </a:r>
          </a:p>
          <a:p>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smtClean="0"/>
              <a:t>3</a:t>
            </a:r>
            <a:r>
              <a:rPr lang="zh-CN" altLang="en-US" dirty="0" smtClean="0"/>
              <a:t>．搜索引擎的发展方向</a:t>
            </a:r>
          </a:p>
          <a:p>
            <a:r>
              <a:rPr lang="en-US" dirty="0" smtClean="0"/>
              <a:t>1</a:t>
            </a:r>
            <a:r>
              <a:rPr lang="zh-CN" altLang="en-US" dirty="0" smtClean="0"/>
              <a:t>）更精确的搜索引擎</a:t>
            </a:r>
          </a:p>
          <a:p>
            <a:r>
              <a:rPr lang="en-US" dirty="0" smtClean="0"/>
              <a:t>2</a:t>
            </a:r>
            <a:r>
              <a:rPr lang="zh-CN" altLang="en-US" dirty="0" smtClean="0"/>
              <a:t>）个性化的搜索</a:t>
            </a:r>
          </a:p>
          <a:p>
            <a:r>
              <a:rPr lang="en-US" dirty="0" smtClean="0"/>
              <a:t>3</a:t>
            </a:r>
            <a:r>
              <a:rPr lang="zh-CN" altLang="en-US" dirty="0" smtClean="0"/>
              <a:t>）更专业化的搜索引擎</a:t>
            </a:r>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6</a:t>
            </a:r>
            <a:r>
              <a:rPr lang="zh-CN" altLang="en-US" dirty="0" smtClean="0"/>
              <a:t>．</a:t>
            </a:r>
            <a:r>
              <a:rPr lang="en-US" dirty="0" smtClean="0"/>
              <a:t>3</a:t>
            </a:r>
            <a:r>
              <a:rPr lang="zh-CN" altLang="en-US" dirty="0" smtClean="0"/>
              <a:t>．</a:t>
            </a:r>
            <a:r>
              <a:rPr lang="en-US" dirty="0" smtClean="0"/>
              <a:t>2  </a:t>
            </a:r>
            <a:r>
              <a:rPr lang="zh-CN" altLang="en-US" dirty="0" smtClean="0"/>
              <a:t>搜索引擎的特点和分类</a:t>
            </a:r>
            <a:endParaRPr lang="zh-CN" altLang="en-US" dirty="0"/>
          </a:p>
        </p:txBody>
      </p:sp>
      <p:sp>
        <p:nvSpPr>
          <p:cNvPr id="3" name="内容占位符 2"/>
          <p:cNvSpPr>
            <a:spLocks noGrp="1"/>
          </p:cNvSpPr>
          <p:nvPr>
            <p:ph idx="1"/>
          </p:nvPr>
        </p:nvSpPr>
        <p:spPr/>
        <p:txBody>
          <a:bodyPr/>
          <a:lstStyle/>
          <a:p>
            <a:r>
              <a:rPr lang="zh-CN" altLang="en-US" dirty="0" smtClean="0"/>
              <a:t>互联网上的搜索引擎种类很多，但它们的技术基础都是互联网技术和数据库技术，以及一些人工智能技术和多媒体技术。按照搜索引擎提供的功能和使用的技术来划分，目前互联网上的搜索引擎有：</a:t>
            </a:r>
          </a:p>
          <a:p>
            <a:r>
              <a:rPr lang="en-US" dirty="0" smtClean="0"/>
              <a:t>1</a:t>
            </a:r>
            <a:r>
              <a:rPr lang="zh-CN" altLang="en-US" dirty="0" smtClean="0"/>
              <a:t>．分类目录搜索</a:t>
            </a:r>
          </a:p>
          <a:p>
            <a:r>
              <a:rPr lang="en-US" dirty="0" smtClean="0"/>
              <a:t>2</a:t>
            </a:r>
            <a:r>
              <a:rPr lang="zh-CN" altLang="en-US" dirty="0" smtClean="0"/>
              <a:t>．网页搜索</a:t>
            </a:r>
          </a:p>
          <a:p>
            <a:r>
              <a:rPr lang="en-US" dirty="0" smtClean="0"/>
              <a:t>3</a:t>
            </a:r>
            <a:r>
              <a:rPr lang="zh-CN" altLang="en-US" dirty="0" smtClean="0"/>
              <a:t>．图形图像搜索</a:t>
            </a:r>
          </a:p>
          <a:p>
            <a:r>
              <a:rPr lang="en-US" dirty="0" smtClean="0"/>
              <a:t>4</a:t>
            </a:r>
            <a:r>
              <a:rPr lang="zh-CN" altLang="en-US" dirty="0" smtClean="0"/>
              <a:t>．元搜索</a:t>
            </a:r>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6</a:t>
            </a:r>
            <a:r>
              <a:rPr lang="zh-CN" altLang="en-US" dirty="0" smtClean="0"/>
              <a:t>．</a:t>
            </a:r>
            <a:r>
              <a:rPr lang="en-US" dirty="0" smtClean="0"/>
              <a:t>3</a:t>
            </a:r>
            <a:r>
              <a:rPr lang="zh-CN" altLang="en-US" dirty="0" smtClean="0"/>
              <a:t>．</a:t>
            </a:r>
            <a:r>
              <a:rPr lang="en-US" dirty="0" smtClean="0"/>
              <a:t>3  </a:t>
            </a:r>
            <a:r>
              <a:rPr lang="zh-CN" altLang="en-US" dirty="0" smtClean="0"/>
              <a:t>搜索引擎的工作原理</a:t>
            </a:r>
            <a:endParaRPr lang="zh-CN" altLang="en-US" dirty="0"/>
          </a:p>
        </p:txBody>
      </p:sp>
      <p:sp>
        <p:nvSpPr>
          <p:cNvPr id="3" name="内容占位符 2"/>
          <p:cNvSpPr>
            <a:spLocks noGrp="1"/>
          </p:cNvSpPr>
          <p:nvPr>
            <p:ph idx="1"/>
          </p:nvPr>
        </p:nvSpPr>
        <p:spPr/>
        <p:txBody>
          <a:bodyPr/>
          <a:lstStyle/>
          <a:p>
            <a:r>
              <a:rPr lang="en-US" dirty="0" smtClean="0"/>
              <a:t>1</a:t>
            </a:r>
            <a:r>
              <a:rPr lang="zh-CN" altLang="en-US" dirty="0" smtClean="0"/>
              <a:t>．搜索引擎的数学模型</a:t>
            </a:r>
          </a:p>
          <a:p>
            <a:r>
              <a:rPr lang="en-US" dirty="0" smtClean="0"/>
              <a:t>2</a:t>
            </a:r>
            <a:r>
              <a:rPr lang="zh-CN" altLang="en-US" dirty="0" smtClean="0"/>
              <a:t>．搜索引擎的工作过程 </a:t>
            </a:r>
          </a:p>
          <a:p>
            <a:r>
              <a:rPr lang="en-US" dirty="0" smtClean="0"/>
              <a:t>3</a:t>
            </a:r>
            <a:r>
              <a:rPr lang="zh-CN" altLang="en-US" dirty="0" smtClean="0"/>
              <a:t>．搜索引擎的语法规则</a:t>
            </a:r>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zh-CN" altLang="en-US" dirty="0"/>
              <a:t>目 录</a:t>
            </a:r>
          </a:p>
        </p:txBody>
      </p:sp>
      <p:sp>
        <p:nvSpPr>
          <p:cNvPr id="3075" name="Rectangle 3"/>
          <p:cNvSpPr>
            <a:spLocks noGrp="1" noChangeArrowheads="1"/>
          </p:cNvSpPr>
          <p:nvPr>
            <p:ph type="body" idx="1"/>
          </p:nvPr>
        </p:nvSpPr>
        <p:spPr>
          <a:xfrm>
            <a:off x="971550" y="1484313"/>
            <a:ext cx="7272338" cy="4608512"/>
          </a:xfrm>
        </p:spPr>
        <p:txBody>
          <a:bodyPr/>
          <a:lstStyle/>
          <a:p>
            <a:r>
              <a:rPr lang="en-US" sz="2800" smtClean="0"/>
              <a:t>6．1  </a:t>
            </a:r>
            <a:r>
              <a:rPr lang="en-US" sz="2800" dirty="0" smtClean="0"/>
              <a:t>计算机信息检索概述	</a:t>
            </a:r>
            <a:endParaRPr lang="zh-CN" altLang="en-US" sz="2800" dirty="0" smtClean="0"/>
          </a:p>
          <a:p>
            <a:r>
              <a:rPr lang="en-US" sz="2800" dirty="0" smtClean="0"/>
              <a:t>6．2  网络信息检索</a:t>
            </a:r>
            <a:endParaRPr lang="zh-CN" altLang="en-US" sz="2800" dirty="0" smtClean="0"/>
          </a:p>
          <a:p>
            <a:r>
              <a:rPr lang="en-US" sz="2800" dirty="0" smtClean="0"/>
              <a:t>6．3  搜索引擎及其使用</a:t>
            </a:r>
            <a:endParaRPr lang="zh-CN" altLang="en-US" sz="2800" dirty="0" smtClean="0"/>
          </a:p>
          <a:p>
            <a:endParaRPr lang="zh-CN" altLang="en-US" sz="2800" dirty="0" smtClean="0"/>
          </a:p>
          <a:p>
            <a:pPr>
              <a:buFontTx/>
              <a:buNone/>
            </a:pPr>
            <a:endParaRPr lang="zh-CN" altLang="en-US" sz="24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6</a:t>
            </a:r>
            <a:r>
              <a:rPr lang="zh-CN" altLang="en-US" dirty="0" smtClean="0"/>
              <a:t>．</a:t>
            </a:r>
            <a:r>
              <a:rPr lang="en-US" dirty="0" smtClean="0"/>
              <a:t>3</a:t>
            </a:r>
            <a:r>
              <a:rPr lang="zh-CN" altLang="en-US" dirty="0" smtClean="0"/>
              <a:t>．</a:t>
            </a:r>
            <a:r>
              <a:rPr lang="en-US" dirty="0" smtClean="0"/>
              <a:t>4  </a:t>
            </a:r>
            <a:r>
              <a:rPr lang="zh-CN" altLang="en-US" dirty="0" smtClean="0"/>
              <a:t>常用搜索引擎及其使用</a:t>
            </a:r>
            <a:endParaRPr lang="zh-CN" altLang="en-US" dirty="0"/>
          </a:p>
        </p:txBody>
      </p:sp>
      <p:sp>
        <p:nvSpPr>
          <p:cNvPr id="3" name="内容占位符 2"/>
          <p:cNvSpPr>
            <a:spLocks noGrp="1"/>
          </p:cNvSpPr>
          <p:nvPr>
            <p:ph idx="1"/>
          </p:nvPr>
        </p:nvSpPr>
        <p:spPr/>
        <p:txBody>
          <a:bodyPr/>
          <a:lstStyle/>
          <a:p>
            <a:r>
              <a:rPr lang="zh-CN" altLang="en-US" dirty="0" smtClean="0"/>
              <a:t>因特网上的信息浩如烟海</a:t>
            </a:r>
            <a:r>
              <a:rPr lang="en-US" dirty="0" smtClean="0"/>
              <a:t>, </a:t>
            </a:r>
            <a:r>
              <a:rPr lang="zh-CN" altLang="en-US" dirty="0" smtClean="0"/>
              <a:t>如何在有限的时间内搜索到期望的信息？是上网者最关心的问题。而搜索引擎犹如金钥匙</a:t>
            </a:r>
            <a:r>
              <a:rPr lang="en-US" dirty="0" smtClean="0"/>
              <a:t>, </a:t>
            </a:r>
            <a:r>
              <a:rPr lang="zh-CN" altLang="en-US" dirty="0" smtClean="0"/>
              <a:t>帮助用户打开信息宝库的大门。下面介绍因特网上几款著名搜索引擎，如：</a:t>
            </a:r>
            <a:r>
              <a:rPr lang="en-US" dirty="0" smtClean="0"/>
              <a:t>Google</a:t>
            </a:r>
            <a:r>
              <a:rPr lang="zh-CN" altLang="en-US" dirty="0" smtClean="0"/>
              <a:t>、</a:t>
            </a:r>
            <a:r>
              <a:rPr lang="en-US" dirty="0" smtClean="0"/>
              <a:t>Baidu</a:t>
            </a:r>
            <a:r>
              <a:rPr lang="zh-CN" altLang="en-US" dirty="0" smtClean="0"/>
              <a:t>、</a:t>
            </a:r>
            <a:r>
              <a:rPr lang="en-US" dirty="0" smtClean="0"/>
              <a:t>AltaVista</a:t>
            </a:r>
            <a:r>
              <a:rPr lang="zh-CN" altLang="en-US" dirty="0" smtClean="0"/>
              <a:t>、</a:t>
            </a:r>
            <a:r>
              <a:rPr lang="en-US" dirty="0" smtClean="0"/>
              <a:t>Infoseek</a:t>
            </a:r>
            <a:r>
              <a:rPr lang="zh-CN" altLang="en-US" dirty="0" smtClean="0"/>
              <a:t>、</a:t>
            </a:r>
            <a:r>
              <a:rPr lang="en-US" dirty="0" smtClean="0"/>
              <a:t>Lycos</a:t>
            </a:r>
            <a:r>
              <a:rPr lang="zh-CN" altLang="en-US" dirty="0" smtClean="0"/>
              <a:t>、</a:t>
            </a:r>
            <a:r>
              <a:rPr lang="en-US" dirty="0" smtClean="0"/>
              <a:t>Yahoo</a:t>
            </a:r>
            <a:r>
              <a:rPr lang="zh-CN" altLang="en-US" dirty="0" smtClean="0"/>
              <a:t>等，并对它们的检索方法、检索特点和技巧做比较详细的介绍，希望对用户查找网上信息资源有所帮助。</a:t>
            </a:r>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smtClean="0"/>
              <a:t>1</a:t>
            </a:r>
            <a:r>
              <a:rPr lang="zh-CN" altLang="en-US" dirty="0" smtClean="0"/>
              <a:t>．</a:t>
            </a:r>
            <a:r>
              <a:rPr lang="en-US" dirty="0" smtClean="0"/>
              <a:t>Google</a:t>
            </a:r>
            <a:endParaRPr lang="zh-CN" altLang="en-US" dirty="0" smtClean="0"/>
          </a:p>
          <a:p>
            <a:r>
              <a:rPr lang="en-US" dirty="0" smtClean="0"/>
              <a:t>1</a:t>
            </a:r>
            <a:r>
              <a:rPr lang="zh-CN" altLang="en-US" dirty="0" smtClean="0"/>
              <a:t>）学习使用正确的方法</a:t>
            </a:r>
          </a:p>
          <a:p>
            <a:r>
              <a:rPr lang="en-US" dirty="0" smtClean="0"/>
              <a:t>2</a:t>
            </a:r>
            <a:r>
              <a:rPr lang="zh-CN" altLang="en-US" dirty="0" smtClean="0"/>
              <a:t>）合理利用一个“与”、“或”的搜索</a:t>
            </a:r>
          </a:p>
          <a:p>
            <a:r>
              <a:rPr lang="en-US" dirty="0" smtClean="0"/>
              <a:t>3</a:t>
            </a:r>
            <a:r>
              <a:rPr lang="zh-CN" altLang="en-US" dirty="0" smtClean="0"/>
              <a:t>）搜索中包括或不包括的词</a:t>
            </a:r>
          </a:p>
          <a:p>
            <a:r>
              <a:rPr lang="en-US" dirty="0" smtClean="0"/>
              <a:t>4</a:t>
            </a:r>
            <a:r>
              <a:rPr lang="zh-CN" altLang="en-US" dirty="0" smtClean="0"/>
              <a:t>）搜索近似的词</a:t>
            </a:r>
          </a:p>
          <a:p>
            <a:r>
              <a:rPr lang="en-US" dirty="0" smtClean="0"/>
              <a:t>5</a:t>
            </a:r>
            <a:r>
              <a:rPr lang="zh-CN" altLang="en-US" dirty="0" smtClean="0"/>
              <a:t>）搜索特定的词组</a:t>
            </a:r>
          </a:p>
          <a:p>
            <a:r>
              <a:rPr lang="en-US" dirty="0" smtClean="0"/>
              <a:t>6</a:t>
            </a:r>
            <a:r>
              <a:rPr lang="zh-CN" altLang="en-US" dirty="0" smtClean="0"/>
              <a:t>）列出相似的页面</a:t>
            </a:r>
          </a:p>
          <a:p>
            <a:r>
              <a:rPr lang="en-US" dirty="0" smtClean="0"/>
              <a:t>7</a:t>
            </a:r>
            <a:r>
              <a:rPr lang="zh-CN" altLang="en-US" dirty="0" smtClean="0"/>
              <a:t>）搜索特定的事实</a:t>
            </a:r>
          </a:p>
          <a:p>
            <a:r>
              <a:rPr lang="en-US" dirty="0" smtClean="0"/>
              <a:t>8</a:t>
            </a:r>
            <a:r>
              <a:rPr lang="zh-CN" altLang="en-US" dirty="0" smtClean="0"/>
              <a:t>）搜索</a:t>
            </a:r>
            <a:r>
              <a:rPr lang="en-US" dirty="0" smtClean="0"/>
              <a:t>Google Directory</a:t>
            </a:r>
            <a:endParaRPr lang="zh-CN" altLang="en-US" dirty="0" smtClean="0"/>
          </a:p>
          <a:p>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smtClean="0"/>
              <a:t>2</a:t>
            </a:r>
            <a:r>
              <a:rPr lang="zh-CN" altLang="en-US" dirty="0" smtClean="0"/>
              <a:t>．</a:t>
            </a:r>
            <a:r>
              <a:rPr lang="en-US" dirty="0" smtClean="0"/>
              <a:t>Baidu</a:t>
            </a:r>
            <a:endParaRPr lang="zh-CN" altLang="en-US" dirty="0" smtClean="0"/>
          </a:p>
          <a:p>
            <a:r>
              <a:rPr lang="en-US" dirty="0" smtClean="0"/>
              <a:t>Baidu</a:t>
            </a:r>
            <a:r>
              <a:rPr lang="zh-CN" altLang="en-US" dirty="0" smtClean="0"/>
              <a:t>百度是中国大陆目前市场占有率最高的搜索引擎，网址是</a:t>
            </a:r>
            <a:r>
              <a:rPr lang="en-US" dirty="0" smtClean="0"/>
              <a:t>http://www.baidu.com</a:t>
            </a:r>
            <a:r>
              <a:rPr lang="zh-CN" altLang="en-US" dirty="0" smtClean="0"/>
              <a:t>。 </a:t>
            </a:r>
          </a:p>
          <a:p>
            <a:r>
              <a:rPr lang="en-US" dirty="0" smtClean="0"/>
              <a:t>1</a:t>
            </a:r>
            <a:r>
              <a:rPr lang="zh-CN" altLang="en-US" dirty="0" smtClean="0"/>
              <a:t>）选择适当的查询词</a:t>
            </a:r>
            <a:r>
              <a:rPr lang="en-US" dirty="0" smtClean="0"/>
              <a:t> </a:t>
            </a:r>
            <a:endParaRPr lang="zh-CN" altLang="en-US" dirty="0" smtClean="0"/>
          </a:p>
          <a:p>
            <a:r>
              <a:rPr lang="en-US" dirty="0" smtClean="0"/>
              <a:t>2</a:t>
            </a:r>
            <a:r>
              <a:rPr lang="zh-CN" altLang="en-US" dirty="0" smtClean="0"/>
              <a:t>）查询词的主题关联与简练</a:t>
            </a:r>
          </a:p>
          <a:p>
            <a:r>
              <a:rPr lang="en-US" dirty="0" smtClean="0"/>
              <a:t>3</a:t>
            </a:r>
            <a:r>
              <a:rPr lang="zh-CN" altLang="en-US" dirty="0" smtClean="0"/>
              <a:t>）下载软件</a:t>
            </a:r>
          </a:p>
          <a:p>
            <a:r>
              <a:rPr lang="en-US" dirty="0" smtClean="0"/>
              <a:t>4</a:t>
            </a:r>
            <a:r>
              <a:rPr lang="zh-CN" altLang="en-US" dirty="0" smtClean="0"/>
              <a:t>）搜索产品使用教程</a:t>
            </a:r>
          </a:p>
          <a:p>
            <a:r>
              <a:rPr lang="en-US" dirty="0" smtClean="0"/>
              <a:t>5</a:t>
            </a:r>
            <a:r>
              <a:rPr lang="zh-CN" altLang="en-US" dirty="0" smtClean="0"/>
              <a:t>）英汉互译</a:t>
            </a:r>
          </a:p>
          <a:p>
            <a:r>
              <a:rPr lang="en-US" dirty="0" smtClean="0"/>
              <a:t>6</a:t>
            </a:r>
            <a:r>
              <a:rPr lang="zh-CN" altLang="en-US" dirty="0" smtClean="0"/>
              <a:t>）搜索专业报告</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smtClean="0"/>
              <a:t>7</a:t>
            </a:r>
            <a:r>
              <a:rPr lang="zh-CN" altLang="en-US" dirty="0" smtClean="0"/>
              <a:t>）查找论文</a:t>
            </a:r>
          </a:p>
          <a:p>
            <a:r>
              <a:rPr lang="en-US" dirty="0" smtClean="0"/>
              <a:t>8</a:t>
            </a:r>
            <a:r>
              <a:rPr lang="zh-CN" altLang="en-US" dirty="0" smtClean="0"/>
              <a:t>）查找范文</a:t>
            </a:r>
          </a:p>
          <a:p>
            <a:r>
              <a:rPr lang="en-US" dirty="0" smtClean="0"/>
              <a:t>9</a:t>
            </a:r>
            <a:r>
              <a:rPr lang="zh-CN" altLang="en-US" dirty="0" smtClean="0"/>
              <a:t>）找医疗健康信息</a:t>
            </a:r>
          </a:p>
          <a:p>
            <a:pPr lvl="0"/>
            <a:r>
              <a:rPr lang="en-US" altLang="zh-CN" dirty="0" smtClean="0"/>
              <a:t>10</a:t>
            </a:r>
            <a:r>
              <a:rPr lang="zh-CN" altLang="en-US" dirty="0" smtClean="0"/>
              <a:t>）找明星资料</a:t>
            </a:r>
          </a:p>
          <a:p>
            <a:r>
              <a:rPr lang="en-US" dirty="0" smtClean="0"/>
              <a:t>11</a:t>
            </a:r>
            <a:r>
              <a:rPr lang="zh-CN" altLang="en-US" dirty="0" smtClean="0"/>
              <a:t>）查找产品信息</a:t>
            </a:r>
          </a:p>
          <a:p>
            <a:r>
              <a:rPr lang="en-US" dirty="0" smtClean="0"/>
              <a:t>12</a:t>
            </a:r>
            <a:r>
              <a:rPr lang="zh-CN" altLang="en-US" dirty="0" smtClean="0"/>
              <a:t>）查找网上购物信息</a:t>
            </a:r>
          </a:p>
          <a:p>
            <a:r>
              <a:rPr lang="en-US" dirty="0" smtClean="0"/>
              <a:t>13</a:t>
            </a:r>
            <a:r>
              <a:rPr lang="zh-CN" altLang="en-US" dirty="0" smtClean="0"/>
              <a:t>）查找企业或者机构的官方网站 </a:t>
            </a:r>
          </a:p>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smtClean="0"/>
              <a:t>3</a:t>
            </a:r>
            <a:r>
              <a:rPr lang="zh-CN" altLang="en-US" dirty="0" smtClean="0"/>
              <a:t>．</a:t>
            </a:r>
            <a:r>
              <a:rPr lang="en-US" dirty="0" smtClean="0"/>
              <a:t>AltaVista</a:t>
            </a:r>
            <a:endParaRPr lang="zh-CN" altLang="en-US" dirty="0" smtClean="0"/>
          </a:p>
          <a:p>
            <a:r>
              <a:rPr lang="en-US" dirty="0" smtClean="0"/>
              <a:t>AltaVista</a:t>
            </a:r>
            <a:r>
              <a:rPr lang="zh-CN" altLang="en-US" dirty="0" smtClean="0"/>
              <a:t>是</a:t>
            </a:r>
            <a:r>
              <a:rPr lang="en-US" dirty="0" smtClean="0"/>
              <a:t>DEC </a:t>
            </a:r>
            <a:r>
              <a:rPr lang="zh-CN" altLang="en-US" dirty="0" smtClean="0"/>
              <a:t>公司（美国数字设备公司）在加利福尼亚洲的研究室在</a:t>
            </a:r>
            <a:r>
              <a:rPr lang="en-US" dirty="0" smtClean="0"/>
              <a:t>1995</a:t>
            </a:r>
            <a:r>
              <a:rPr lang="zh-CN" altLang="en-US" dirty="0" smtClean="0"/>
              <a:t>年开发的能对因特网资源进行检索的搜索引擎。</a:t>
            </a:r>
            <a:r>
              <a:rPr lang="en-US" dirty="0" smtClean="0"/>
              <a:t>AltaVista</a:t>
            </a:r>
            <a:r>
              <a:rPr lang="zh-CN" altLang="en-US" dirty="0" smtClean="0"/>
              <a:t>信息涵盖了因特网上的</a:t>
            </a:r>
            <a:r>
              <a:rPr lang="en-US" dirty="0" smtClean="0"/>
              <a:t>200</a:t>
            </a:r>
            <a:r>
              <a:rPr lang="zh-CN" altLang="en-US" dirty="0" smtClean="0"/>
              <a:t>多万个站点，号称囊括了所有网络新闻组发布的信息。</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8313" y="1484313"/>
            <a:ext cx="8229600" cy="2444753"/>
          </a:xfrm>
        </p:spPr>
        <p:txBody>
          <a:bodyPr/>
          <a:lstStyle/>
          <a:p>
            <a:pPr>
              <a:buNone/>
            </a:pPr>
            <a:r>
              <a:rPr lang="en-US" dirty="0" smtClean="0"/>
              <a:t>4</a:t>
            </a:r>
            <a:r>
              <a:rPr lang="zh-CN" altLang="en-US" dirty="0" smtClean="0"/>
              <a:t>．</a:t>
            </a:r>
            <a:r>
              <a:rPr lang="en-US" dirty="0" smtClean="0"/>
              <a:t>InfoSeek</a:t>
            </a:r>
            <a:endParaRPr lang="zh-CN" altLang="en-US" dirty="0" smtClean="0"/>
          </a:p>
          <a:p>
            <a:r>
              <a:rPr lang="en-US" dirty="0" smtClean="0"/>
              <a:t>InfoSeek </a:t>
            </a:r>
            <a:r>
              <a:rPr lang="zh-CN" altLang="en-US" dirty="0" smtClean="0"/>
              <a:t>是</a:t>
            </a:r>
            <a:r>
              <a:rPr lang="en-US" dirty="0" smtClean="0"/>
              <a:t>1995 </a:t>
            </a:r>
            <a:r>
              <a:rPr lang="zh-CN" altLang="en-US" dirty="0" smtClean="0"/>
              <a:t>年</a:t>
            </a:r>
            <a:r>
              <a:rPr lang="en-US" dirty="0" smtClean="0"/>
              <a:t>2 </a:t>
            </a:r>
            <a:r>
              <a:rPr lang="zh-CN" altLang="en-US" dirty="0" smtClean="0"/>
              <a:t>月由</a:t>
            </a:r>
            <a:r>
              <a:rPr lang="en-US" dirty="0" smtClean="0"/>
              <a:t>InfoSeek </a:t>
            </a:r>
            <a:r>
              <a:rPr lang="zh-CN" altLang="en-US" dirty="0" smtClean="0"/>
              <a:t>公司推出的搜索引擎。</a:t>
            </a:r>
            <a:r>
              <a:rPr lang="en-US" dirty="0" smtClean="0"/>
              <a:t>2001 </a:t>
            </a:r>
            <a:r>
              <a:rPr lang="zh-CN" altLang="en-US" dirty="0" smtClean="0"/>
              <a:t>年</a:t>
            </a:r>
            <a:r>
              <a:rPr lang="en-US" dirty="0" smtClean="0"/>
              <a:t>2 </a:t>
            </a:r>
            <a:r>
              <a:rPr lang="zh-CN" altLang="en-US" dirty="0" smtClean="0"/>
              <a:t>月</a:t>
            </a:r>
            <a:r>
              <a:rPr lang="en-US" dirty="0" smtClean="0"/>
              <a:t>InfoSeek </a:t>
            </a:r>
            <a:r>
              <a:rPr lang="zh-CN" altLang="en-US" dirty="0" smtClean="0"/>
              <a:t>改用</a:t>
            </a:r>
            <a:r>
              <a:rPr lang="en-US" dirty="0" smtClean="0"/>
              <a:t>Overture</a:t>
            </a:r>
            <a:r>
              <a:rPr lang="zh-CN" altLang="en-US" dirty="0" smtClean="0"/>
              <a:t>的搜索结果。</a:t>
            </a:r>
            <a:r>
              <a:rPr lang="en-US" dirty="0" smtClean="0"/>
              <a:t>InfoSeek </a:t>
            </a:r>
            <a:r>
              <a:rPr lang="zh-CN" altLang="en-US" dirty="0" smtClean="0"/>
              <a:t>公司后被</a:t>
            </a:r>
            <a:r>
              <a:rPr lang="en-US" dirty="0" smtClean="0"/>
              <a:t>Disney </a:t>
            </a:r>
            <a:r>
              <a:rPr lang="zh-CN" altLang="en-US" dirty="0" smtClean="0"/>
              <a:t>公司兼并，</a:t>
            </a:r>
            <a:r>
              <a:rPr lang="en-US" dirty="0" smtClean="0"/>
              <a:t>InfoSeek </a:t>
            </a:r>
            <a:r>
              <a:rPr lang="zh-CN" altLang="en-US" dirty="0" smtClean="0"/>
              <a:t>搜索引擎成为</a:t>
            </a:r>
            <a:r>
              <a:rPr lang="en-US" dirty="0" smtClean="0"/>
              <a:t>Go. com </a:t>
            </a:r>
            <a:r>
              <a:rPr lang="zh-CN" altLang="en-US" dirty="0" smtClean="0"/>
              <a:t>的一部分。</a:t>
            </a:r>
            <a:endParaRPr lang="zh-CN" altLang="en-US" dirty="0"/>
          </a:p>
        </p:txBody>
      </p:sp>
      <p:pic>
        <p:nvPicPr>
          <p:cNvPr id="26626" name="Picture 2"/>
          <p:cNvPicPr>
            <a:picLocks noChangeAspect="1" noChangeArrowheads="1"/>
          </p:cNvPicPr>
          <p:nvPr/>
        </p:nvPicPr>
        <p:blipFill>
          <a:blip r:embed="rId2"/>
          <a:srcRect/>
          <a:stretch>
            <a:fillRect/>
          </a:stretch>
        </p:blipFill>
        <p:spPr bwMode="auto">
          <a:xfrm>
            <a:off x="2000232" y="3714752"/>
            <a:ext cx="4714908" cy="2986449"/>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8313" y="1484313"/>
            <a:ext cx="8229600" cy="1801811"/>
          </a:xfrm>
        </p:spPr>
        <p:txBody>
          <a:bodyPr/>
          <a:lstStyle/>
          <a:p>
            <a:pPr>
              <a:buNone/>
            </a:pPr>
            <a:r>
              <a:rPr lang="en-US" dirty="0" smtClean="0"/>
              <a:t>5</a:t>
            </a:r>
            <a:r>
              <a:rPr lang="zh-CN" altLang="en-US" dirty="0" smtClean="0"/>
              <a:t>．</a:t>
            </a:r>
            <a:r>
              <a:rPr lang="en-US" dirty="0" smtClean="0"/>
              <a:t>Lycos</a:t>
            </a:r>
            <a:endParaRPr lang="zh-CN" altLang="en-US" dirty="0" smtClean="0"/>
          </a:p>
          <a:p>
            <a:r>
              <a:rPr lang="zh-CN" altLang="en-US" dirty="0" smtClean="0"/>
              <a:t>在上世纪</a:t>
            </a:r>
            <a:r>
              <a:rPr lang="en-US" dirty="0" smtClean="0"/>
              <a:t>90</a:t>
            </a:r>
            <a:r>
              <a:rPr lang="zh-CN" altLang="en-US" dirty="0" smtClean="0"/>
              <a:t>年代末期，</a:t>
            </a:r>
            <a:r>
              <a:rPr lang="en-US" dirty="0" smtClean="0"/>
              <a:t>Lycos</a:t>
            </a:r>
            <a:r>
              <a:rPr lang="zh-CN" altLang="en-US" dirty="0" smtClean="0"/>
              <a:t>在搜索领域声明大作。就像雅虎、</a:t>
            </a:r>
            <a:r>
              <a:rPr lang="en-US" dirty="0" smtClean="0"/>
              <a:t>AltaVista</a:t>
            </a:r>
            <a:r>
              <a:rPr lang="zh-CN" altLang="en-US" dirty="0" smtClean="0"/>
              <a:t>和</a:t>
            </a:r>
            <a:r>
              <a:rPr lang="en-US" dirty="0" smtClean="0"/>
              <a:t>HotBot</a:t>
            </a:r>
            <a:r>
              <a:rPr lang="zh-CN" altLang="en-US" dirty="0" smtClean="0"/>
              <a:t>等一样，</a:t>
            </a:r>
            <a:r>
              <a:rPr lang="en-US" dirty="0" smtClean="0"/>
              <a:t>Lycos</a:t>
            </a:r>
            <a:r>
              <a:rPr lang="zh-CN" altLang="en-US" dirty="0" smtClean="0"/>
              <a:t>也在积极吸引用户，以争取用户在浏览网站时单击该网站。</a:t>
            </a:r>
          </a:p>
          <a:p>
            <a:endParaRPr lang="zh-CN" altLang="en-US" dirty="0"/>
          </a:p>
        </p:txBody>
      </p:sp>
      <p:pic>
        <p:nvPicPr>
          <p:cNvPr id="27650" name="Picture 2"/>
          <p:cNvPicPr>
            <a:picLocks noChangeAspect="1" noChangeArrowheads="1"/>
          </p:cNvPicPr>
          <p:nvPr/>
        </p:nvPicPr>
        <p:blipFill>
          <a:blip r:embed="rId2"/>
          <a:srcRect/>
          <a:stretch>
            <a:fillRect/>
          </a:stretch>
        </p:blipFill>
        <p:spPr bwMode="auto">
          <a:xfrm>
            <a:off x="1643042" y="3214686"/>
            <a:ext cx="5559080" cy="3357586"/>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8313" y="1484313"/>
            <a:ext cx="8229600" cy="1087431"/>
          </a:xfrm>
        </p:spPr>
        <p:txBody>
          <a:bodyPr/>
          <a:lstStyle/>
          <a:p>
            <a:pPr>
              <a:buNone/>
            </a:pPr>
            <a:r>
              <a:rPr lang="en-US" dirty="0" smtClean="0"/>
              <a:t>6</a:t>
            </a:r>
            <a:r>
              <a:rPr lang="zh-CN" altLang="en-US" dirty="0" smtClean="0"/>
              <a:t>．</a:t>
            </a:r>
            <a:r>
              <a:rPr lang="en-US" dirty="0" smtClean="0"/>
              <a:t>Yahoo</a:t>
            </a:r>
            <a:endParaRPr lang="zh-CN" altLang="en-US" dirty="0" smtClean="0"/>
          </a:p>
          <a:p>
            <a:r>
              <a:rPr lang="en-US" dirty="0" smtClean="0"/>
              <a:t>Yahoo</a:t>
            </a:r>
            <a:r>
              <a:rPr lang="zh-CN" altLang="en-US" dirty="0" smtClean="0"/>
              <a:t>是一个重要的网络资源，同时具有搜索引擎。</a:t>
            </a:r>
          </a:p>
          <a:p>
            <a:endParaRPr lang="zh-CN" altLang="en-US" dirty="0"/>
          </a:p>
        </p:txBody>
      </p:sp>
      <p:pic>
        <p:nvPicPr>
          <p:cNvPr id="1026" name="Picture 2"/>
          <p:cNvPicPr>
            <a:picLocks noChangeAspect="1" noChangeArrowheads="1"/>
          </p:cNvPicPr>
          <p:nvPr/>
        </p:nvPicPr>
        <p:blipFill>
          <a:blip r:embed="rId2"/>
          <a:srcRect/>
          <a:stretch>
            <a:fillRect/>
          </a:stretch>
        </p:blipFill>
        <p:spPr bwMode="auto">
          <a:xfrm>
            <a:off x="1428728" y="2571744"/>
            <a:ext cx="5846848" cy="3714776"/>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8313" y="1484313"/>
            <a:ext cx="8229600" cy="1301745"/>
          </a:xfrm>
        </p:spPr>
        <p:txBody>
          <a:bodyPr/>
          <a:lstStyle/>
          <a:p>
            <a:pPr>
              <a:buNone/>
            </a:pPr>
            <a:r>
              <a:rPr lang="en-US" dirty="0" smtClean="0"/>
              <a:t>7</a:t>
            </a:r>
            <a:r>
              <a:rPr lang="zh-CN" altLang="en-US" dirty="0" smtClean="0"/>
              <a:t>．</a:t>
            </a:r>
            <a:r>
              <a:rPr lang="en-US" dirty="0" err="1" smtClean="0"/>
              <a:t>sogou</a:t>
            </a:r>
            <a:endParaRPr lang="zh-CN" altLang="en-US" dirty="0" smtClean="0"/>
          </a:p>
          <a:p>
            <a:r>
              <a:rPr lang="en-US" dirty="0" err="1" smtClean="0"/>
              <a:t>Sogou</a:t>
            </a:r>
            <a:r>
              <a:rPr lang="zh-CN" altLang="en-US" dirty="0" smtClean="0"/>
              <a:t>是中国著名的搜索网点。</a:t>
            </a:r>
          </a:p>
          <a:p>
            <a:endParaRPr lang="zh-CN" altLang="en-US" dirty="0"/>
          </a:p>
        </p:txBody>
      </p:sp>
      <p:pic>
        <p:nvPicPr>
          <p:cNvPr id="2050" name="Picture 2"/>
          <p:cNvPicPr>
            <a:picLocks noChangeAspect="1" noChangeArrowheads="1"/>
          </p:cNvPicPr>
          <p:nvPr/>
        </p:nvPicPr>
        <p:blipFill>
          <a:blip r:embed="rId2"/>
          <a:srcRect/>
          <a:stretch>
            <a:fillRect/>
          </a:stretch>
        </p:blipFill>
        <p:spPr bwMode="auto">
          <a:xfrm>
            <a:off x="1643042" y="2714620"/>
            <a:ext cx="5626414" cy="357190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8312" y="1484313"/>
            <a:ext cx="8461405" cy="2444753"/>
          </a:xfrm>
        </p:spPr>
        <p:txBody>
          <a:bodyPr/>
          <a:lstStyle/>
          <a:p>
            <a:pPr>
              <a:buNone/>
            </a:pPr>
            <a:r>
              <a:rPr lang="en-US" dirty="0" smtClean="0"/>
              <a:t>8</a:t>
            </a:r>
            <a:r>
              <a:rPr lang="zh-CN" altLang="en-US" dirty="0" smtClean="0"/>
              <a:t>．天网</a:t>
            </a:r>
          </a:p>
          <a:p>
            <a:r>
              <a:rPr lang="zh-CN" altLang="en-US" sz="2400" dirty="0" smtClean="0"/>
              <a:t>天网资源检索系统是中国教育和科研计算机网示范工程应用系统课题之一，是国家九五重点科技攻关项目“中文编码和分布式中英文信息发现”的研究成果，并于</a:t>
            </a:r>
            <a:r>
              <a:rPr lang="en-US" sz="2400" dirty="0" smtClean="0"/>
              <a:t>1997</a:t>
            </a:r>
            <a:r>
              <a:rPr lang="zh-CN" altLang="en-US" sz="2400" dirty="0" smtClean="0"/>
              <a:t>年</a:t>
            </a:r>
            <a:r>
              <a:rPr lang="en-US" sz="2400" dirty="0" smtClean="0"/>
              <a:t>10</a:t>
            </a:r>
            <a:r>
              <a:rPr lang="zh-CN" altLang="en-US" sz="2400" dirty="0" smtClean="0"/>
              <a:t>月</a:t>
            </a:r>
            <a:r>
              <a:rPr lang="en-US" sz="2400" dirty="0" smtClean="0"/>
              <a:t>29</a:t>
            </a:r>
            <a:r>
              <a:rPr lang="zh-CN" altLang="en-US" sz="2400" dirty="0" smtClean="0"/>
              <a:t>日正式在</a:t>
            </a:r>
            <a:r>
              <a:rPr lang="en-US" sz="2400" dirty="0" smtClean="0"/>
              <a:t>CERNET</a:t>
            </a:r>
            <a:r>
              <a:rPr lang="zh-CN" altLang="en-US" sz="2400" dirty="0" smtClean="0"/>
              <a:t>上向广大</a:t>
            </a:r>
            <a:r>
              <a:rPr lang="en-US" sz="2400" dirty="0" smtClean="0"/>
              <a:t>Internet</a:t>
            </a:r>
            <a:r>
              <a:rPr lang="zh-CN" altLang="en-US" sz="2400" dirty="0" smtClean="0"/>
              <a:t>用户提供</a:t>
            </a:r>
            <a:r>
              <a:rPr lang="en-US" sz="2400" dirty="0" smtClean="0"/>
              <a:t>Web</a:t>
            </a:r>
            <a:r>
              <a:rPr lang="zh-CN" altLang="en-US" sz="2400" dirty="0" smtClean="0"/>
              <a:t>信息导航服务。</a:t>
            </a:r>
            <a:endParaRPr lang="zh-CN" altLang="en-US" sz="2400" dirty="0"/>
          </a:p>
        </p:txBody>
      </p:sp>
      <p:pic>
        <p:nvPicPr>
          <p:cNvPr id="3074" name="Picture 2"/>
          <p:cNvPicPr>
            <a:picLocks noChangeAspect="1" noChangeArrowheads="1"/>
          </p:cNvPicPr>
          <p:nvPr/>
        </p:nvPicPr>
        <p:blipFill>
          <a:blip r:embed="rId2"/>
          <a:srcRect l="19484" t="20416" r="21881" b="23294"/>
          <a:stretch>
            <a:fillRect/>
          </a:stretch>
        </p:blipFill>
        <p:spPr bwMode="auto">
          <a:xfrm>
            <a:off x="2000232" y="3500438"/>
            <a:ext cx="5143536" cy="3086122"/>
          </a:xfrm>
          <a:prstGeom prst="rect">
            <a:avLst/>
          </a:prstGeom>
          <a:noFill/>
          <a:ln w="6350">
            <a:solidFill>
              <a:schemeClr val="tx1"/>
            </a:solid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dirty="0" smtClean="0"/>
              <a:t>6．1  计算机信息检索概述</a:t>
            </a:r>
            <a:endParaRPr lang="zh-CN" altLang="en-US" dirty="0"/>
          </a:p>
        </p:txBody>
      </p:sp>
      <p:sp>
        <p:nvSpPr>
          <p:cNvPr id="3075" name="Rectangle 3"/>
          <p:cNvSpPr>
            <a:spLocks noGrp="1" noChangeArrowheads="1"/>
          </p:cNvSpPr>
          <p:nvPr>
            <p:ph type="body" idx="1"/>
          </p:nvPr>
        </p:nvSpPr>
        <p:spPr>
          <a:xfrm>
            <a:off x="971550" y="1484313"/>
            <a:ext cx="7272338" cy="4608512"/>
          </a:xfrm>
        </p:spPr>
        <p:txBody>
          <a:bodyPr/>
          <a:lstStyle/>
          <a:p>
            <a:r>
              <a:rPr lang="en-US" sz="2800" dirty="0" smtClean="0"/>
              <a:t>6．1．1  计算机信息检索的含义</a:t>
            </a:r>
            <a:endParaRPr lang="zh-CN" altLang="en-US" sz="2800" dirty="0" smtClean="0"/>
          </a:p>
          <a:p>
            <a:r>
              <a:rPr lang="en-US" sz="2800" dirty="0" smtClean="0"/>
              <a:t>6．1．2  计算机信息检索系统的策略</a:t>
            </a:r>
            <a:endParaRPr lang="zh-CN" altLang="en-US" sz="2800" dirty="0" smtClean="0"/>
          </a:p>
          <a:p>
            <a:r>
              <a:rPr lang="en-US" sz="2800" dirty="0" smtClean="0"/>
              <a:t>6．1．3  计算机信息检索技术</a:t>
            </a:r>
            <a:endParaRPr lang="zh-CN" altLang="en-US" sz="2800"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6</a:t>
            </a:r>
            <a:r>
              <a:rPr lang="zh-CN" altLang="en-US" dirty="0" smtClean="0"/>
              <a:t>．</a:t>
            </a:r>
            <a:r>
              <a:rPr lang="en-US" dirty="0" smtClean="0"/>
              <a:t>3</a:t>
            </a:r>
            <a:r>
              <a:rPr lang="zh-CN" altLang="en-US" dirty="0" smtClean="0"/>
              <a:t>．</a:t>
            </a:r>
            <a:r>
              <a:rPr lang="en-US" dirty="0" smtClean="0"/>
              <a:t>5  </a:t>
            </a:r>
            <a:r>
              <a:rPr lang="zh-CN" altLang="en-US" dirty="0" smtClean="0"/>
              <a:t>搜索引擎检索实例</a:t>
            </a:r>
            <a:endParaRPr lang="zh-CN" altLang="en-US" dirty="0"/>
          </a:p>
        </p:txBody>
      </p:sp>
      <p:sp>
        <p:nvSpPr>
          <p:cNvPr id="3" name="内容占位符 2"/>
          <p:cNvSpPr>
            <a:spLocks noGrp="1"/>
          </p:cNvSpPr>
          <p:nvPr>
            <p:ph idx="1"/>
          </p:nvPr>
        </p:nvSpPr>
        <p:spPr/>
        <p:txBody>
          <a:bodyPr/>
          <a:lstStyle/>
          <a:p>
            <a:r>
              <a:rPr lang="zh-CN" altLang="en-US" dirty="0" smtClean="0"/>
              <a:t>实例一：利用多种搜索工具检索。</a:t>
            </a:r>
          </a:p>
          <a:p>
            <a:r>
              <a:rPr lang="zh-CN" altLang="en-US" dirty="0" smtClean="0"/>
              <a:t>实例二：考研信息检索。</a:t>
            </a:r>
          </a:p>
          <a:p>
            <a:r>
              <a:rPr lang="zh-CN" altLang="en-US" dirty="0" smtClean="0"/>
              <a:t>实例三：音乐检索。</a:t>
            </a:r>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6</a:t>
            </a:r>
            <a:r>
              <a:rPr lang="zh-CN" altLang="en-US" dirty="0" smtClean="0"/>
              <a:t>．</a:t>
            </a:r>
            <a:r>
              <a:rPr lang="en-US" dirty="0" smtClean="0"/>
              <a:t>1</a:t>
            </a:r>
            <a:r>
              <a:rPr lang="zh-CN" altLang="en-US" dirty="0" smtClean="0"/>
              <a:t>．</a:t>
            </a:r>
            <a:r>
              <a:rPr lang="en-US" dirty="0" smtClean="0"/>
              <a:t>1  </a:t>
            </a:r>
            <a:r>
              <a:rPr lang="zh-CN" altLang="en-US" dirty="0" smtClean="0"/>
              <a:t>计算机信息检索的含义</a:t>
            </a:r>
            <a:endParaRPr lang="zh-CN" altLang="en-US" dirty="0"/>
          </a:p>
        </p:txBody>
      </p:sp>
      <p:sp>
        <p:nvSpPr>
          <p:cNvPr id="3" name="内容占位符 2"/>
          <p:cNvSpPr>
            <a:spLocks noGrp="1"/>
          </p:cNvSpPr>
          <p:nvPr>
            <p:ph idx="1"/>
          </p:nvPr>
        </p:nvSpPr>
        <p:spPr/>
        <p:txBody>
          <a:bodyPr/>
          <a:lstStyle/>
          <a:p>
            <a:r>
              <a:rPr lang="zh-CN" altLang="en-US" dirty="0" smtClean="0"/>
              <a:t>计算机信息检索（</a:t>
            </a:r>
            <a:r>
              <a:rPr lang="en-US" dirty="0" smtClean="0"/>
              <a:t>Computer Information Retrieval</a:t>
            </a:r>
            <a:r>
              <a:rPr lang="zh-CN" altLang="en-US" dirty="0" smtClean="0"/>
              <a:t>）是利用计算机系统有效存储和快速查找的能力发展起来的一种</a:t>
            </a:r>
            <a:r>
              <a:rPr lang="en-US" altLang="en-US" dirty="0" smtClean="0"/>
              <a:t>计算机应用技术</a:t>
            </a:r>
            <a:r>
              <a:rPr lang="zh-CN" altLang="en-US" dirty="0" smtClean="0"/>
              <a:t>。它与信息的构造、分析、组织、存储和传播有关。</a:t>
            </a:r>
            <a:r>
              <a:rPr lang="en-US" altLang="en-US" dirty="0" smtClean="0"/>
              <a:t>计算机信息检索系统</a:t>
            </a:r>
            <a:r>
              <a:rPr lang="zh-CN" altLang="en-US" dirty="0" smtClean="0"/>
              <a:t>是信息检索所用的硬件资源、</a:t>
            </a:r>
            <a:r>
              <a:rPr lang="en-US" altLang="en-US" dirty="0" smtClean="0"/>
              <a:t>系统软件</a:t>
            </a:r>
            <a:r>
              <a:rPr lang="zh-CN" altLang="en-US" dirty="0" smtClean="0"/>
              <a:t>和检索软件的总合。</a:t>
            </a:r>
          </a:p>
          <a:p>
            <a:r>
              <a:rPr lang="en-US" altLang="en-US" dirty="0" smtClean="0"/>
              <a:t>计算机信息检索系统</a:t>
            </a:r>
            <a:r>
              <a:rPr lang="zh-CN" altLang="en-US" dirty="0" smtClean="0"/>
              <a:t>可分为：一次性信息检索系统和二次性信息检索系统。</a:t>
            </a:r>
          </a:p>
          <a:p>
            <a:r>
              <a:rPr lang="en-US" altLang="en-US" dirty="0" smtClean="0"/>
              <a:t> 计算机检索</a:t>
            </a:r>
            <a:r>
              <a:rPr lang="zh-CN" altLang="en-US" dirty="0" smtClean="0"/>
              <a:t>系统由</a:t>
            </a:r>
            <a:r>
              <a:rPr lang="en-US" altLang="en-US" dirty="0" smtClean="0"/>
              <a:t>计算机硬件</a:t>
            </a:r>
            <a:r>
              <a:rPr lang="zh-CN" altLang="en-US" dirty="0" smtClean="0"/>
              <a:t>、软件、数据库和通讯网络构成。 </a:t>
            </a:r>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6</a:t>
            </a:r>
            <a:r>
              <a:rPr lang="zh-CN" altLang="en-US" dirty="0" smtClean="0"/>
              <a:t>．</a:t>
            </a:r>
            <a:r>
              <a:rPr lang="en-US" dirty="0" smtClean="0"/>
              <a:t>1</a:t>
            </a:r>
            <a:r>
              <a:rPr lang="zh-CN" altLang="en-US" dirty="0" smtClean="0"/>
              <a:t>．</a:t>
            </a:r>
            <a:r>
              <a:rPr lang="en-US" dirty="0" smtClean="0"/>
              <a:t>2  </a:t>
            </a:r>
            <a:r>
              <a:rPr lang="zh-CN" altLang="en-US" dirty="0" smtClean="0"/>
              <a:t>计算机信息检索系统的策略</a:t>
            </a:r>
            <a:endParaRPr lang="zh-CN" altLang="en-US" dirty="0"/>
          </a:p>
        </p:txBody>
      </p:sp>
      <p:sp>
        <p:nvSpPr>
          <p:cNvPr id="3" name="内容占位符 2"/>
          <p:cNvSpPr>
            <a:spLocks noGrp="1"/>
          </p:cNvSpPr>
          <p:nvPr>
            <p:ph idx="1"/>
          </p:nvPr>
        </p:nvSpPr>
        <p:spPr>
          <a:xfrm>
            <a:off x="468312" y="1484312"/>
            <a:ext cx="8675688" cy="5373687"/>
          </a:xfrm>
        </p:spPr>
        <p:txBody>
          <a:bodyPr/>
          <a:lstStyle/>
          <a:p>
            <a:r>
              <a:rPr lang="zh-CN" altLang="en-US" dirty="0" smtClean="0"/>
              <a:t>计算机信息检索，实质上由计算机将输入的检索策略与系统中存贮的文献特征标识及其逻辑关系进行类比、匹配的过程。</a:t>
            </a:r>
          </a:p>
          <a:p>
            <a:r>
              <a:rPr lang="en-US" dirty="0" smtClean="0"/>
              <a:t>1</a:t>
            </a:r>
            <a:r>
              <a:rPr lang="zh-CN" altLang="en-US" dirty="0" smtClean="0"/>
              <a:t>．计算机文献检索的策略</a:t>
            </a:r>
            <a:r>
              <a:rPr lang="en-US" dirty="0" smtClean="0"/>
              <a:t> </a:t>
            </a:r>
            <a:endParaRPr lang="zh-CN" altLang="en-US" dirty="0" smtClean="0"/>
          </a:p>
          <a:p>
            <a:r>
              <a:rPr lang="en-US" dirty="0" smtClean="0"/>
              <a:t>2</a:t>
            </a:r>
            <a:r>
              <a:rPr lang="zh-CN" altLang="en-US" dirty="0" smtClean="0"/>
              <a:t>．计算机文献信息检索的步骤</a:t>
            </a:r>
            <a:endParaRPr lang="en-US" altLang="zh-CN" dirty="0" smtClean="0"/>
          </a:p>
          <a:p>
            <a:r>
              <a:rPr lang="en-US" dirty="0" smtClean="0"/>
              <a:t>3</a:t>
            </a:r>
            <a:r>
              <a:rPr lang="zh-CN" altLang="en-US" dirty="0" smtClean="0"/>
              <a:t>．提高计算机文献检索效率</a:t>
            </a:r>
            <a:r>
              <a:rPr lang="en-US" dirty="0" smtClean="0"/>
              <a:t> </a:t>
            </a:r>
          </a:p>
          <a:p>
            <a:pPr>
              <a:buNone/>
            </a:pPr>
            <a:r>
              <a:rPr lang="en-US" dirty="0" smtClean="0"/>
              <a:t>                                                  </a:t>
            </a:r>
            <a:endParaRPr lang="zh-CN" altLang="en-US" dirty="0" smtClean="0"/>
          </a:p>
          <a:p>
            <a:endParaRPr lang="zh-CN" altLang="en-US" dirty="0" smtClean="0"/>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6</a:t>
            </a:r>
            <a:r>
              <a:rPr lang="zh-CN" altLang="en-US" dirty="0" smtClean="0"/>
              <a:t>．</a:t>
            </a:r>
            <a:r>
              <a:rPr lang="en-US" dirty="0" smtClean="0"/>
              <a:t>1</a:t>
            </a:r>
            <a:r>
              <a:rPr lang="zh-CN" altLang="en-US" dirty="0" smtClean="0"/>
              <a:t>．</a:t>
            </a:r>
            <a:r>
              <a:rPr lang="en-US" dirty="0" smtClean="0"/>
              <a:t>3  </a:t>
            </a:r>
            <a:r>
              <a:rPr lang="zh-CN" altLang="en-US" dirty="0" smtClean="0"/>
              <a:t>计算机信息检索技术</a:t>
            </a:r>
            <a:endParaRPr lang="zh-CN" altLang="en-US" dirty="0"/>
          </a:p>
        </p:txBody>
      </p:sp>
      <p:sp>
        <p:nvSpPr>
          <p:cNvPr id="3" name="内容占位符 2"/>
          <p:cNvSpPr>
            <a:spLocks noGrp="1"/>
          </p:cNvSpPr>
          <p:nvPr>
            <p:ph idx="1"/>
          </p:nvPr>
        </p:nvSpPr>
        <p:spPr/>
        <p:txBody>
          <a:bodyPr/>
          <a:lstStyle/>
          <a:p>
            <a:r>
              <a:rPr lang="zh-CN" altLang="en-US" dirty="0" smtClean="0"/>
              <a:t>信息检索技术是用户信息需求与文献信息集合之间的匹配比较技术。目前的计算机信息检索技术主要有布尔检索、截词检索、限制检索、位置检索、加权检索、超文本检索、多媒体检索等。</a:t>
            </a:r>
          </a:p>
          <a:p>
            <a:pPr>
              <a:buNone/>
            </a:pPr>
            <a:r>
              <a:rPr lang="en-US" dirty="0" smtClean="0"/>
              <a:t>1</a:t>
            </a:r>
            <a:r>
              <a:rPr lang="zh-CN" altLang="en-US" dirty="0" smtClean="0"/>
              <a:t>．布尔检索</a:t>
            </a:r>
          </a:p>
          <a:p>
            <a:r>
              <a:rPr lang="zh-CN" altLang="en-US" dirty="0" smtClean="0"/>
              <a:t>逻辑与、逻辑或、逻辑非</a:t>
            </a:r>
          </a:p>
          <a:p>
            <a:pPr>
              <a:buNone/>
            </a:pPr>
            <a:r>
              <a:rPr lang="en-US" dirty="0" smtClean="0"/>
              <a:t>2</a:t>
            </a:r>
            <a:r>
              <a:rPr lang="zh-CN" altLang="en-US" dirty="0" smtClean="0"/>
              <a:t>．截词检索</a:t>
            </a:r>
          </a:p>
          <a:p>
            <a:r>
              <a:rPr lang="zh-CN" altLang="en-US" dirty="0" smtClean="0"/>
              <a:t>右截断、左截断、中间截断、复合截断、有限截断、无限截断</a:t>
            </a:r>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smtClean="0"/>
              <a:t>3</a:t>
            </a:r>
            <a:r>
              <a:rPr lang="zh-CN" altLang="en-US" dirty="0" smtClean="0"/>
              <a:t>．限制检索</a:t>
            </a:r>
          </a:p>
          <a:p>
            <a:r>
              <a:rPr lang="zh-CN" altLang="en-US" dirty="0" smtClean="0"/>
              <a:t>限制检索（</a:t>
            </a:r>
            <a:r>
              <a:rPr lang="en-US" dirty="0" smtClean="0"/>
              <a:t>Limitation Search</a:t>
            </a:r>
            <a:r>
              <a:rPr lang="zh-CN" altLang="en-US" dirty="0" smtClean="0"/>
              <a:t>）是通过限制检索范围，达到优化检索结果的方法。限制检索的方式有多种，例如进行字段检索、使用限制符、采用限制检索命令等。</a:t>
            </a:r>
          </a:p>
          <a:p>
            <a:pPr>
              <a:buNone/>
            </a:pPr>
            <a:r>
              <a:rPr lang="en-US" dirty="0" smtClean="0"/>
              <a:t>4</a:t>
            </a:r>
            <a:r>
              <a:rPr lang="zh-CN" altLang="en-US" dirty="0" smtClean="0"/>
              <a:t>．位置检索</a:t>
            </a:r>
          </a:p>
          <a:p>
            <a:r>
              <a:rPr lang="zh-CN" altLang="en-US" dirty="0" smtClean="0"/>
              <a:t>位置检索（</a:t>
            </a:r>
            <a:r>
              <a:rPr lang="en-US" dirty="0" smtClean="0"/>
              <a:t>Proximate Search</a:t>
            </a:r>
            <a:r>
              <a:rPr lang="zh-CN" altLang="en-US" dirty="0" smtClean="0"/>
              <a:t>）是在检索词之间使用位置算符，也称邻近算符，来规定算符两边的检索词出现在记录中的位置，从而获得不仅包含有指定检索词而且这些词在记录中的位置也符合特定要求的记录。这种方法能够提高检索的准确性。</a:t>
            </a: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smtClean="0"/>
              <a:t>5</a:t>
            </a:r>
            <a:r>
              <a:rPr lang="zh-CN" altLang="en-US" dirty="0" smtClean="0"/>
              <a:t>．加权检索</a:t>
            </a:r>
          </a:p>
          <a:p>
            <a:r>
              <a:rPr lang="zh-CN" altLang="en-US" dirty="0" smtClean="0"/>
              <a:t>加权检索（</a:t>
            </a:r>
            <a:r>
              <a:rPr lang="en-US" dirty="0" smtClean="0"/>
              <a:t>Weight Search</a:t>
            </a:r>
            <a:r>
              <a:rPr lang="zh-CN" altLang="en-US" dirty="0" smtClean="0"/>
              <a:t>）与布尔检索、截词检索、位置检索一样，也是信息检索的一个基本检索手段。不同的是，加权检索的侧重点不在于是否检索到某篇文献，而是对检索出的文献与需求的相关度作评判。</a:t>
            </a:r>
          </a:p>
          <a:p>
            <a:pPr>
              <a:buNone/>
            </a:pPr>
            <a:r>
              <a:rPr lang="en-US" dirty="0" smtClean="0"/>
              <a:t>6</a:t>
            </a:r>
            <a:r>
              <a:rPr lang="zh-CN" altLang="en-US" dirty="0" smtClean="0"/>
              <a:t>．超文本检索</a:t>
            </a:r>
          </a:p>
          <a:p>
            <a:r>
              <a:rPr lang="zh-CN" altLang="en-US" dirty="0" smtClean="0"/>
              <a:t>超文本检索（</a:t>
            </a:r>
            <a:r>
              <a:rPr lang="en-US" dirty="0" smtClean="0"/>
              <a:t>Hypertext  Search</a:t>
            </a:r>
            <a:r>
              <a:rPr lang="zh-CN" altLang="en-US" dirty="0" smtClean="0"/>
              <a:t>）是一种信息的组织方法。它把不定长的基本信息单元存放在结点上，这些基本信息单元可以是单个字、句子、章节、文献，甚至是图像、音乐或录像。</a:t>
            </a: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smtClean="0"/>
              <a:t>7</a:t>
            </a:r>
            <a:r>
              <a:rPr lang="zh-CN" altLang="en-US" dirty="0" smtClean="0"/>
              <a:t>．多媒体检索</a:t>
            </a:r>
          </a:p>
          <a:p>
            <a:r>
              <a:rPr lang="zh-CN" altLang="en-US" dirty="0" smtClean="0"/>
              <a:t>随着多媒体计算技术的迅猛发展，各种音频、图像、视频信息开始层出不穷，人们已不再满足于传统的文字检索，提出了对多媒体信息的检索需求，因此，基于内容的多媒体信息检索应运而生。</a:t>
            </a:r>
          </a:p>
          <a:p>
            <a:endParaRPr lang="zh-CN" altLang="en-US" dirty="0"/>
          </a:p>
        </p:txBody>
      </p:sp>
    </p:spTree>
  </p:cSld>
  <p:clrMapOvr>
    <a:masterClrMapping/>
  </p:clrMapOvr>
</p:sld>
</file>

<file path=ppt/theme/theme1.xml><?xml version="1.0" encoding="utf-8"?>
<a:theme xmlns:a="http://schemas.openxmlformats.org/drawingml/2006/main" name="计算机应用教程">
  <a:themeElements>
    <a:clrScheme name="计算机应用教程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计算机应用教程">
      <a:majorFont>
        <a:latin typeface="Arial Rounded MT Bold"/>
        <a:ea typeface="宋体"/>
        <a:cs typeface=""/>
      </a:majorFont>
      <a:minorFont>
        <a:latin typeface="Arial Rounded MT Bold"/>
        <a:ea typeface="宋体"/>
        <a:cs typeface=""/>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计算机应用教程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计算机应用教程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计算机应用教程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计算机应用教程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计算机应用教程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计算机应用教程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计算机应用教程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计算机应用教程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计算机应用教程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计算机应用教程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计算机应用教程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计算机应用教程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计算机应用教程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1A6C"/>
        </a:hlink>
        <a:folHlink>
          <a:srgbClr val="99CC00"/>
        </a:folHlink>
      </a:clrScheme>
      <a:clrMap bg1="lt1" tx1="dk1" bg2="lt2" tx2="dk2" accent1="accent1" accent2="accent2" accent3="accent3" accent4="accent4" accent5="accent5" accent6="accent6" hlink="hlink" folHlink="folHlink"/>
    </a:extraClrScheme>
    <a:extraClrScheme>
      <a:clrScheme name="计算机应用教程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1A6C"/>
        </a:hlink>
        <a:folHlink>
          <a:srgbClr val="3767FF"/>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计算机应用教程</Template>
  <TotalTime>1167</TotalTime>
  <Words>1506</Words>
  <Application>Microsoft Office PowerPoint</Application>
  <PresentationFormat>全屏显示(4:3)</PresentationFormat>
  <Paragraphs>137</Paragraphs>
  <Slides>30</Slides>
  <Notes>0</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计算机应用教程</vt:lpstr>
      <vt:lpstr>第6章  计算机信息检索与利用</vt:lpstr>
      <vt:lpstr>目 录</vt:lpstr>
      <vt:lpstr>6．1  计算机信息检索概述</vt:lpstr>
      <vt:lpstr>6．1．1  计算机信息检索的含义</vt:lpstr>
      <vt:lpstr>6．1．2  计算机信息检索系统的策略</vt:lpstr>
      <vt:lpstr>6．1．3  计算机信息检索技术</vt:lpstr>
      <vt:lpstr>幻灯片 7</vt:lpstr>
      <vt:lpstr>幻灯片 8</vt:lpstr>
      <vt:lpstr>幻灯片 9</vt:lpstr>
      <vt:lpstr>6．2  网络信息检索</vt:lpstr>
      <vt:lpstr>6．2．1  Internet概述</vt:lpstr>
      <vt:lpstr>6．2．2  网络信息检索概述</vt:lpstr>
      <vt:lpstr>幻灯片 13</vt:lpstr>
      <vt:lpstr>6．2．3  网络信息资源分类和特点</vt:lpstr>
      <vt:lpstr>6．3  搜索引擎及其使用</vt:lpstr>
      <vt:lpstr>6．3．1  搜索引擎概述</vt:lpstr>
      <vt:lpstr>幻灯片 17</vt:lpstr>
      <vt:lpstr>6．3．2  搜索引擎的特点和分类</vt:lpstr>
      <vt:lpstr>6．3．3  搜索引擎的工作原理</vt:lpstr>
      <vt:lpstr>6．3．4  常用搜索引擎及其使用</vt:lpstr>
      <vt:lpstr>幻灯片 21</vt:lpstr>
      <vt:lpstr>幻灯片 22</vt:lpstr>
      <vt:lpstr>幻灯片 23</vt:lpstr>
      <vt:lpstr>幻灯片 24</vt:lpstr>
      <vt:lpstr>幻灯片 25</vt:lpstr>
      <vt:lpstr>幻灯片 26</vt:lpstr>
      <vt:lpstr>幻灯片 27</vt:lpstr>
      <vt:lpstr>幻灯片 28</vt:lpstr>
      <vt:lpstr>幻灯片 29</vt:lpstr>
      <vt:lpstr>6．3．5  搜索引擎检索实例</vt:lpstr>
    </vt:vector>
  </TitlesOfParts>
  <Company>MC SYSTEM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计算机基础知识</dc:title>
  <dc:creator>MC SYSTEM</dc:creator>
  <cp:lastModifiedBy>雨林木风</cp:lastModifiedBy>
  <cp:revision>103</cp:revision>
  <dcterms:created xsi:type="dcterms:W3CDTF">2007-08-12T15:35:57Z</dcterms:created>
  <dcterms:modified xsi:type="dcterms:W3CDTF">2014-11-03T08:26:36Z</dcterms:modified>
</cp:coreProperties>
</file>