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58" r:id="rId3"/>
    <p:sldId id="259" r:id="rId4"/>
    <p:sldId id="261" r:id="rId5"/>
    <p:sldId id="262" r:id="rId6"/>
    <p:sldId id="263" r:id="rId7"/>
    <p:sldId id="264" r:id="rId8"/>
    <p:sldId id="270" r:id="rId9"/>
    <p:sldId id="271" r:id="rId10"/>
    <p:sldId id="272" r:id="rId11"/>
    <p:sldId id="273" r:id="rId12"/>
    <p:sldId id="274" r:id="rId13"/>
    <p:sldId id="275" r:id="rId14"/>
    <p:sldId id="260" r:id="rId15"/>
    <p:sldId id="265" r:id="rId16"/>
    <p:sldId id="266" r:id="rId17"/>
    <p:sldId id="267" r:id="rId18"/>
    <p:sldId id="268" r:id="rId19"/>
    <p:sldId id="269" r:id="rId20"/>
    <p:sldId id="276" r:id="rId2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Rounded MT Bold"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Rounded MT Bold"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Rounded MT Bold"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Rounded MT Bold"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Rounded MT Bold" pitchFamily="34" charset="0"/>
        <a:ea typeface="宋体" pitchFamily="2" charset="-122"/>
        <a:cs typeface="+mn-cs"/>
      </a:defRPr>
    </a:lvl5pPr>
    <a:lvl6pPr marL="2286000" algn="l" defTabSz="914400" rtl="0" eaLnBrk="1" latinLnBrk="0" hangingPunct="1">
      <a:defRPr kern="1200">
        <a:solidFill>
          <a:schemeClr val="tx1"/>
        </a:solidFill>
        <a:latin typeface="Arial Rounded MT Bold" pitchFamily="34" charset="0"/>
        <a:ea typeface="宋体" pitchFamily="2" charset="-122"/>
        <a:cs typeface="+mn-cs"/>
      </a:defRPr>
    </a:lvl6pPr>
    <a:lvl7pPr marL="2743200" algn="l" defTabSz="914400" rtl="0" eaLnBrk="1" latinLnBrk="0" hangingPunct="1">
      <a:defRPr kern="1200">
        <a:solidFill>
          <a:schemeClr val="tx1"/>
        </a:solidFill>
        <a:latin typeface="Arial Rounded MT Bold" pitchFamily="34" charset="0"/>
        <a:ea typeface="宋体" pitchFamily="2" charset="-122"/>
        <a:cs typeface="+mn-cs"/>
      </a:defRPr>
    </a:lvl7pPr>
    <a:lvl8pPr marL="3200400" algn="l" defTabSz="914400" rtl="0" eaLnBrk="1" latinLnBrk="0" hangingPunct="1">
      <a:defRPr kern="1200">
        <a:solidFill>
          <a:schemeClr val="tx1"/>
        </a:solidFill>
        <a:latin typeface="Arial Rounded MT Bold" pitchFamily="34" charset="0"/>
        <a:ea typeface="宋体" pitchFamily="2" charset="-122"/>
        <a:cs typeface="+mn-cs"/>
      </a:defRPr>
    </a:lvl8pPr>
    <a:lvl9pPr marL="3657600" algn="l" defTabSz="914400" rtl="0" eaLnBrk="1" latinLnBrk="0" hangingPunct="1">
      <a:defRPr kern="1200">
        <a:solidFill>
          <a:schemeClr val="tx1"/>
        </a:solidFill>
        <a:latin typeface="Arial Rounded MT Bold"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CB8"/>
    <a:srgbClr val="0032D2"/>
    <a:srgbClr val="000F3E"/>
    <a:srgbClr val="001A6C"/>
    <a:srgbClr val="993366"/>
    <a:srgbClr val="001146"/>
    <a:srgbClr val="001760"/>
    <a:srgbClr val="660066"/>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0" d="100"/>
          <a:sy n="70" d="100"/>
        </p:scale>
        <p:origin x="-114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65" name="Text Box 45"/>
          <p:cNvSpPr txBox="1">
            <a:spLocks noChangeArrowheads="1"/>
          </p:cNvSpPr>
          <p:nvPr userDrawn="1"/>
        </p:nvSpPr>
        <p:spPr bwMode="auto">
          <a:xfrm>
            <a:off x="73025" y="0"/>
            <a:ext cx="1619250" cy="304800"/>
          </a:xfrm>
          <a:prstGeom prst="rect">
            <a:avLst/>
          </a:prstGeom>
          <a:noFill/>
          <a:ln w="9525">
            <a:noFill/>
            <a:miter lim="800000"/>
            <a:headEnd/>
            <a:tailEnd/>
          </a:ln>
          <a:effectLst/>
        </p:spPr>
        <p:txBody>
          <a:bodyPr>
            <a:spAutoFit/>
          </a:bodyPr>
          <a:lstStyle/>
          <a:p>
            <a:r>
              <a:rPr lang="en-US" altLang="zh-CN" sz="1400" dirty="0">
                <a:solidFill>
                  <a:schemeClr val="bg1"/>
                </a:solidFill>
              </a:rPr>
              <a:t>PAN XIAONAN</a:t>
            </a:r>
            <a:endParaRPr lang="en-US" altLang="zh-CN" dirty="0"/>
          </a:p>
        </p:txBody>
      </p:sp>
      <p:sp>
        <p:nvSpPr>
          <p:cNvPr id="5162" name="Rectangle 42"/>
          <p:cNvSpPr>
            <a:spLocks noChangeArrowheads="1"/>
          </p:cNvSpPr>
          <p:nvPr/>
        </p:nvSpPr>
        <p:spPr bwMode="auto">
          <a:xfrm>
            <a:off x="0" y="4149725"/>
            <a:ext cx="9144000" cy="2708275"/>
          </a:xfrm>
          <a:prstGeom prst="rect">
            <a:avLst/>
          </a:prstGeom>
          <a:gradFill rotWithShape="1">
            <a:gsLst>
              <a:gs pos="0">
                <a:srgbClr val="FFFFFF"/>
              </a:gs>
              <a:gs pos="100000">
                <a:srgbClr val="9BB3FF"/>
              </a:gs>
            </a:gsLst>
            <a:lin ang="5400000" scaled="1"/>
          </a:gradFill>
          <a:ln w="9525" algn="ctr">
            <a:noFill/>
            <a:miter lim="800000"/>
            <a:headEnd/>
            <a:tailEnd/>
          </a:ln>
          <a:effectLst/>
        </p:spPr>
        <p:txBody>
          <a:bodyPr wrap="none" anchor="ctr"/>
          <a:lstStyle/>
          <a:p>
            <a:endParaRPr lang="zh-CN" altLang="en-US"/>
          </a:p>
        </p:txBody>
      </p:sp>
      <p:sp>
        <p:nvSpPr>
          <p:cNvPr id="5122" name="Rectangle 2"/>
          <p:cNvSpPr>
            <a:spLocks noGrp="1" noChangeArrowheads="1"/>
          </p:cNvSpPr>
          <p:nvPr>
            <p:ph type="ctrTitle"/>
          </p:nvPr>
        </p:nvSpPr>
        <p:spPr>
          <a:xfrm>
            <a:off x="717550" y="1916113"/>
            <a:ext cx="7772400" cy="1470025"/>
          </a:xfrm>
        </p:spPr>
        <p:txBody>
          <a:bodyPr/>
          <a:lstStyle>
            <a:lvl1pPr>
              <a:defRPr/>
            </a:lvl1pPr>
          </a:lstStyle>
          <a:p>
            <a:endParaRPr lang="en-US"/>
          </a:p>
        </p:txBody>
      </p:sp>
      <p:sp>
        <p:nvSpPr>
          <p:cNvPr id="5123" name="Rectangle 3"/>
          <p:cNvSpPr>
            <a:spLocks noGrp="1" noChangeArrowheads="1"/>
          </p:cNvSpPr>
          <p:nvPr>
            <p:ph type="subTitle" idx="1"/>
          </p:nvPr>
        </p:nvSpPr>
        <p:spPr>
          <a:xfrm>
            <a:off x="1403350" y="3716338"/>
            <a:ext cx="6400800" cy="1752600"/>
          </a:xfrm>
        </p:spPr>
        <p:txBody>
          <a:bodyPr/>
          <a:lstStyle>
            <a:lvl1pPr marL="0" indent="0" algn="ctr">
              <a:buFontTx/>
              <a:buNone/>
              <a:defRPr/>
            </a:lvl1pPr>
          </a:lstStyle>
          <a:p>
            <a:endParaRPr lang="en-US"/>
          </a:p>
        </p:txBody>
      </p:sp>
      <p:sp>
        <p:nvSpPr>
          <p:cNvPr id="5131" name="Rectangle 11"/>
          <p:cNvSpPr>
            <a:spLocks noChangeArrowheads="1"/>
          </p:cNvSpPr>
          <p:nvPr/>
        </p:nvSpPr>
        <p:spPr bwMode="auto">
          <a:xfrm>
            <a:off x="0" y="660400"/>
            <a:ext cx="6516688" cy="31750"/>
          </a:xfrm>
          <a:prstGeom prst="rect">
            <a:avLst/>
          </a:prstGeom>
          <a:gradFill rotWithShape="1">
            <a:gsLst>
              <a:gs pos="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sp>
        <p:nvSpPr>
          <p:cNvPr id="5132" name="Rectangle 12"/>
          <p:cNvSpPr>
            <a:spLocks noChangeArrowheads="1"/>
          </p:cNvSpPr>
          <p:nvPr/>
        </p:nvSpPr>
        <p:spPr bwMode="auto">
          <a:xfrm>
            <a:off x="4141788" y="517525"/>
            <a:ext cx="5038725" cy="31750"/>
          </a:xfrm>
          <a:prstGeom prst="rect">
            <a:avLst/>
          </a:prstGeom>
          <a:gradFill rotWithShape="1">
            <a:gsLst>
              <a:gs pos="0">
                <a:srgbClr val="577FFF">
                  <a:gamma/>
                  <a:tint val="43922"/>
                  <a:invGamma/>
                </a:srgbClr>
              </a:gs>
              <a:gs pos="5000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pic>
        <p:nvPicPr>
          <p:cNvPr id="5133" name="Picture 13" descr="logo"/>
          <p:cNvPicPr>
            <a:picLocks noChangeAspect="1" noChangeArrowheads="1"/>
          </p:cNvPicPr>
          <p:nvPr/>
        </p:nvPicPr>
        <p:blipFill>
          <a:blip r:embed="rId2">
            <a:clrChange>
              <a:clrFrom>
                <a:srgbClr val="FFFFFD"/>
              </a:clrFrom>
              <a:clrTo>
                <a:srgbClr val="FFFFFD">
                  <a:alpha val="0"/>
                </a:srgbClr>
              </a:clrTo>
            </a:clrChange>
          </a:blip>
          <a:srcRect/>
          <a:stretch>
            <a:fillRect/>
          </a:stretch>
        </p:blipFill>
        <p:spPr bwMode="auto">
          <a:xfrm>
            <a:off x="323850" y="44450"/>
            <a:ext cx="536575" cy="692150"/>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a:xfrm>
            <a:off x="6588125" y="6381750"/>
            <a:ext cx="2133600" cy="476250"/>
          </a:xfrm>
          <a:prstGeom prst="rect">
            <a:avLst/>
          </a:prstGeom>
        </p:spPr>
        <p:txBody>
          <a:bodyPr/>
          <a:lstStyle>
            <a:lvl1pPr>
              <a:defRPr/>
            </a:lvl1pPr>
          </a:lstStyle>
          <a:p>
            <a:fld id="{306D82DB-E2DD-4CF8-B6B5-2522B5EE7D26}" type="slidenum">
              <a:rPr lang="en-US" altLang="zh-CN"/>
              <a:pPr/>
              <a:t>‹#›</a:t>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heme" Target="../theme/theme1.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159" name="Text Box 63"/>
          <p:cNvSpPr txBox="1">
            <a:spLocks noChangeArrowheads="1"/>
          </p:cNvSpPr>
          <p:nvPr/>
        </p:nvSpPr>
        <p:spPr bwMode="auto">
          <a:xfrm>
            <a:off x="73025" y="0"/>
            <a:ext cx="1619250" cy="304800"/>
          </a:xfrm>
          <a:prstGeom prst="rect">
            <a:avLst/>
          </a:prstGeom>
          <a:noFill/>
          <a:ln w="9525">
            <a:noFill/>
            <a:miter lim="800000"/>
            <a:headEnd/>
            <a:tailEnd/>
          </a:ln>
          <a:effectLst/>
        </p:spPr>
        <p:txBody>
          <a:bodyPr>
            <a:spAutoFit/>
          </a:bodyPr>
          <a:lstStyle/>
          <a:p>
            <a:r>
              <a:rPr lang="en-US" altLang="zh-CN" sz="1400" dirty="0">
                <a:solidFill>
                  <a:schemeClr val="bg1"/>
                </a:solidFill>
              </a:rPr>
              <a:t>PAN XIAONAN</a:t>
            </a:r>
            <a:endParaRPr lang="en-US" altLang="zh-CN" dirty="0"/>
          </a:p>
        </p:txBody>
      </p:sp>
      <p:sp>
        <p:nvSpPr>
          <p:cNvPr id="4156" name="Rectangle 60"/>
          <p:cNvSpPr>
            <a:spLocks noChangeArrowheads="1"/>
          </p:cNvSpPr>
          <p:nvPr/>
        </p:nvSpPr>
        <p:spPr bwMode="auto">
          <a:xfrm>
            <a:off x="0" y="5300663"/>
            <a:ext cx="9144000" cy="1557337"/>
          </a:xfrm>
          <a:prstGeom prst="rect">
            <a:avLst/>
          </a:prstGeom>
          <a:gradFill rotWithShape="1">
            <a:gsLst>
              <a:gs pos="0">
                <a:srgbClr val="FFFFFF"/>
              </a:gs>
              <a:gs pos="100000">
                <a:srgbClr val="9BB3FF"/>
              </a:gs>
            </a:gsLst>
            <a:lin ang="5400000" scaled="1"/>
          </a:gradFill>
          <a:ln w="9525" algn="ctr">
            <a:noFill/>
            <a:miter lim="800000"/>
            <a:headEnd/>
            <a:tailEnd/>
          </a:ln>
          <a:effectLst/>
        </p:spPr>
        <p:txBody>
          <a:bodyPr wrap="none" anchor="ctr"/>
          <a:lstStyle/>
          <a:p>
            <a:endParaRPr lang="zh-CN" altLang="en-US"/>
          </a:p>
        </p:txBody>
      </p:sp>
      <p:grpSp>
        <p:nvGrpSpPr>
          <p:cNvPr id="4157" name="Group 61"/>
          <p:cNvGrpSpPr>
            <a:grpSpLocks/>
          </p:cNvGrpSpPr>
          <p:nvPr/>
        </p:nvGrpSpPr>
        <p:grpSpPr bwMode="auto">
          <a:xfrm>
            <a:off x="23813" y="6397625"/>
            <a:ext cx="9105900" cy="444500"/>
            <a:chOff x="24" y="2458"/>
            <a:chExt cx="5736" cy="280"/>
          </a:xfrm>
        </p:grpSpPr>
        <p:sp>
          <p:nvSpPr>
            <p:cNvPr id="4108" name="Rectangle 12"/>
            <p:cNvSpPr>
              <a:spLocks noChangeArrowheads="1"/>
            </p:cNvSpPr>
            <p:nvPr userDrawn="1"/>
          </p:nvSpPr>
          <p:spPr bwMode="auto">
            <a:xfrm>
              <a:off x="24" y="2458"/>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17" name="Rectangle 21"/>
            <p:cNvSpPr>
              <a:spLocks noChangeArrowheads="1"/>
            </p:cNvSpPr>
            <p:nvPr userDrawn="1"/>
          </p:nvSpPr>
          <p:spPr bwMode="auto">
            <a:xfrm>
              <a:off x="24" y="2510"/>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18" name="Rectangle 22"/>
            <p:cNvSpPr>
              <a:spLocks noChangeArrowheads="1"/>
            </p:cNvSpPr>
            <p:nvPr userDrawn="1"/>
          </p:nvSpPr>
          <p:spPr bwMode="auto">
            <a:xfrm>
              <a:off x="24" y="2615"/>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20" name="Rectangle 24"/>
            <p:cNvSpPr>
              <a:spLocks noChangeArrowheads="1"/>
            </p:cNvSpPr>
            <p:nvPr userDrawn="1"/>
          </p:nvSpPr>
          <p:spPr bwMode="auto">
            <a:xfrm>
              <a:off x="24" y="2667"/>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21" name="Rectangle 25"/>
            <p:cNvSpPr>
              <a:spLocks noChangeArrowheads="1"/>
            </p:cNvSpPr>
            <p:nvPr userDrawn="1"/>
          </p:nvSpPr>
          <p:spPr bwMode="auto">
            <a:xfrm>
              <a:off x="24" y="2562"/>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22" name="Rectangle 26"/>
            <p:cNvSpPr>
              <a:spLocks noChangeArrowheads="1"/>
            </p:cNvSpPr>
            <p:nvPr userDrawn="1"/>
          </p:nvSpPr>
          <p:spPr bwMode="auto">
            <a:xfrm>
              <a:off x="24" y="2720"/>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4" name="Rectangle 48"/>
            <p:cNvSpPr>
              <a:spLocks noChangeArrowheads="1"/>
            </p:cNvSpPr>
            <p:nvPr userDrawn="1"/>
          </p:nvSpPr>
          <p:spPr bwMode="auto">
            <a:xfrm>
              <a:off x="24" y="2536"/>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5" name="Rectangle 49"/>
            <p:cNvSpPr>
              <a:spLocks noChangeArrowheads="1"/>
            </p:cNvSpPr>
            <p:nvPr userDrawn="1"/>
          </p:nvSpPr>
          <p:spPr bwMode="auto">
            <a:xfrm>
              <a:off x="24" y="2589"/>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6" name="Rectangle 50"/>
            <p:cNvSpPr>
              <a:spLocks noChangeArrowheads="1"/>
            </p:cNvSpPr>
            <p:nvPr userDrawn="1"/>
          </p:nvSpPr>
          <p:spPr bwMode="auto">
            <a:xfrm>
              <a:off x="24" y="2693"/>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7" name="Rectangle 51"/>
            <p:cNvSpPr>
              <a:spLocks noChangeArrowheads="1"/>
            </p:cNvSpPr>
            <p:nvPr userDrawn="1"/>
          </p:nvSpPr>
          <p:spPr bwMode="auto">
            <a:xfrm>
              <a:off x="24" y="2484"/>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sp>
          <p:nvSpPr>
            <p:cNvPr id="4149" name="Rectangle 53"/>
            <p:cNvSpPr>
              <a:spLocks noChangeArrowheads="1"/>
            </p:cNvSpPr>
            <p:nvPr userDrawn="1"/>
          </p:nvSpPr>
          <p:spPr bwMode="auto">
            <a:xfrm>
              <a:off x="24" y="2641"/>
              <a:ext cx="5736" cy="18"/>
            </a:xfrm>
            <a:prstGeom prst="rect">
              <a:avLst/>
            </a:prstGeom>
            <a:gradFill rotWithShape="1">
              <a:gsLst>
                <a:gs pos="0">
                  <a:srgbClr val="C1D0FF">
                    <a:gamma/>
                    <a:tint val="30196"/>
                    <a:invGamma/>
                  </a:srgbClr>
                </a:gs>
                <a:gs pos="100000">
                  <a:srgbClr val="C1D0FF"/>
                </a:gs>
              </a:gsLst>
              <a:lin ang="5400000" scaled="1"/>
            </a:gradFill>
            <a:ln w="9525">
              <a:noFill/>
              <a:miter lim="800000"/>
              <a:headEnd/>
              <a:tailEnd/>
            </a:ln>
            <a:effectLst/>
          </p:spPr>
          <p:txBody>
            <a:bodyPr wrap="none" anchor="ctr"/>
            <a:lstStyle/>
            <a:p>
              <a:pPr algn="ctr"/>
              <a:endParaRPr lang="en-US" sz="2400" dirty="0">
                <a:solidFill>
                  <a:srgbClr val="001A6C"/>
                </a:solidFill>
                <a:latin typeface="Times New Roman" pitchFamily="18" charset="0"/>
              </a:endParaRPr>
            </a:p>
          </p:txBody>
        </p:sp>
      </p:grpSp>
      <p:sp>
        <p:nvSpPr>
          <p:cNvPr id="4098" name="Rectangle 2"/>
          <p:cNvSpPr>
            <a:spLocks noGrp="1" noChangeArrowheads="1"/>
          </p:cNvSpPr>
          <p:nvPr>
            <p:ph type="title"/>
          </p:nvPr>
        </p:nvSpPr>
        <p:spPr bwMode="auto">
          <a:xfrm>
            <a:off x="612775" y="620713"/>
            <a:ext cx="8229600" cy="7207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099" name="Rectangle 3"/>
          <p:cNvSpPr>
            <a:spLocks noGrp="1" noChangeArrowheads="1"/>
          </p:cNvSpPr>
          <p:nvPr>
            <p:ph type="body" idx="1"/>
          </p:nvPr>
        </p:nvSpPr>
        <p:spPr bwMode="auto">
          <a:xfrm>
            <a:off x="468313" y="1484313"/>
            <a:ext cx="8229600" cy="46085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34" name="Rectangle 38"/>
          <p:cNvSpPr>
            <a:spLocks noChangeArrowheads="1"/>
          </p:cNvSpPr>
          <p:nvPr/>
        </p:nvSpPr>
        <p:spPr bwMode="auto">
          <a:xfrm>
            <a:off x="0" y="433388"/>
            <a:ext cx="6516688" cy="31750"/>
          </a:xfrm>
          <a:prstGeom prst="rect">
            <a:avLst/>
          </a:prstGeom>
          <a:gradFill rotWithShape="1">
            <a:gsLst>
              <a:gs pos="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sp>
        <p:nvSpPr>
          <p:cNvPr id="4135" name="Rectangle 39"/>
          <p:cNvSpPr>
            <a:spLocks noChangeArrowheads="1"/>
          </p:cNvSpPr>
          <p:nvPr/>
        </p:nvSpPr>
        <p:spPr bwMode="auto">
          <a:xfrm>
            <a:off x="4098925" y="333375"/>
            <a:ext cx="5038725" cy="31750"/>
          </a:xfrm>
          <a:prstGeom prst="rect">
            <a:avLst/>
          </a:prstGeom>
          <a:gradFill rotWithShape="1">
            <a:gsLst>
              <a:gs pos="0">
                <a:srgbClr val="577FFF">
                  <a:gamma/>
                  <a:tint val="43922"/>
                  <a:invGamma/>
                </a:srgbClr>
              </a:gs>
              <a:gs pos="50000">
                <a:srgbClr val="577FFF"/>
              </a:gs>
              <a:gs pos="100000">
                <a:srgbClr val="577FFF">
                  <a:gamma/>
                  <a:tint val="43922"/>
                  <a:invGamma/>
                </a:srgbClr>
              </a:gs>
            </a:gsLst>
            <a:lin ang="0" scaled="1"/>
          </a:gradFill>
          <a:ln w="9525" algn="ctr">
            <a:noFill/>
            <a:miter lim="800000"/>
            <a:headEnd/>
            <a:tailEnd/>
          </a:ln>
          <a:effectLst/>
        </p:spPr>
        <p:txBody>
          <a:bodyPr wrap="none" anchor="ctr"/>
          <a:lstStyle/>
          <a:p>
            <a:endParaRPr lang="zh-CN" altLang="en-US"/>
          </a:p>
        </p:txBody>
      </p:sp>
      <p:pic>
        <p:nvPicPr>
          <p:cNvPr id="4154" name="Picture 58" descr="logo">
            <a:hlinkClick r:id="rId4" action="ppaction://hlinksldjump"/>
          </p:cNvPr>
          <p:cNvPicPr>
            <a:picLocks noChangeAspect="1" noChangeArrowheads="1"/>
          </p:cNvPicPr>
          <p:nvPr/>
        </p:nvPicPr>
        <p:blipFill>
          <a:blip r:embed="rId5">
            <a:clrChange>
              <a:clrFrom>
                <a:srgbClr val="FFFFFD"/>
              </a:clrFrom>
              <a:clrTo>
                <a:srgbClr val="FFFFFD">
                  <a:alpha val="0"/>
                </a:srgbClr>
              </a:clrTo>
            </a:clrChange>
          </a:blip>
          <a:srcRect/>
          <a:stretch>
            <a:fillRect/>
          </a:stretch>
        </p:blipFill>
        <p:spPr bwMode="auto">
          <a:xfrm>
            <a:off x="250825" y="-14288"/>
            <a:ext cx="438150" cy="563563"/>
          </a:xfrm>
          <a:prstGeom prst="rect">
            <a:avLst/>
          </a:prstGeom>
          <a:noFill/>
        </p:spPr>
      </p:pic>
    </p:spTree>
  </p:cSld>
  <p:clrMap bg1="lt1" tx1="dk1" bg2="lt2" tx2="dk2" accent1="accent1" accent2="accent2" accent3="accent3" accent4="accent4" accent5="accent5" accent6="accent6" hlink="hlink" folHlink="folHlink"/>
  <p:sldLayoutIdLst>
    <p:sldLayoutId id="2147483650" r:id="rId1"/>
    <p:sldLayoutId id="2147483651" r:id="rId2"/>
  </p:sldLayoutIdLst>
  <p:txStyles>
    <p:titleStyle>
      <a:lvl1pPr algn="ctr" rtl="0" fontAlgn="base">
        <a:spcBef>
          <a:spcPct val="0"/>
        </a:spcBef>
        <a:spcAft>
          <a:spcPct val="0"/>
        </a:spcAft>
        <a:defRPr sz="3200" b="1">
          <a:solidFill>
            <a:srgbClr val="001146"/>
          </a:solidFill>
          <a:latin typeface="+mj-lt"/>
          <a:ea typeface="+mj-ea"/>
          <a:cs typeface="+mj-cs"/>
        </a:defRPr>
      </a:lvl1pPr>
      <a:lvl2pPr algn="ctr" rtl="0" fontAlgn="base">
        <a:spcBef>
          <a:spcPct val="0"/>
        </a:spcBef>
        <a:spcAft>
          <a:spcPct val="0"/>
        </a:spcAft>
        <a:defRPr sz="3200" b="1">
          <a:solidFill>
            <a:srgbClr val="001146"/>
          </a:solidFill>
          <a:latin typeface="Arial Rounded MT Bold" pitchFamily="34" charset="0"/>
          <a:ea typeface="宋体" pitchFamily="2" charset="-122"/>
        </a:defRPr>
      </a:lvl2pPr>
      <a:lvl3pPr algn="ctr" rtl="0" fontAlgn="base">
        <a:spcBef>
          <a:spcPct val="0"/>
        </a:spcBef>
        <a:spcAft>
          <a:spcPct val="0"/>
        </a:spcAft>
        <a:defRPr sz="3200" b="1">
          <a:solidFill>
            <a:srgbClr val="001146"/>
          </a:solidFill>
          <a:latin typeface="Arial Rounded MT Bold" pitchFamily="34" charset="0"/>
          <a:ea typeface="宋体" pitchFamily="2" charset="-122"/>
        </a:defRPr>
      </a:lvl3pPr>
      <a:lvl4pPr algn="ctr" rtl="0" fontAlgn="base">
        <a:spcBef>
          <a:spcPct val="0"/>
        </a:spcBef>
        <a:spcAft>
          <a:spcPct val="0"/>
        </a:spcAft>
        <a:defRPr sz="3200" b="1">
          <a:solidFill>
            <a:srgbClr val="001146"/>
          </a:solidFill>
          <a:latin typeface="Arial Rounded MT Bold" pitchFamily="34" charset="0"/>
          <a:ea typeface="宋体" pitchFamily="2" charset="-122"/>
        </a:defRPr>
      </a:lvl4pPr>
      <a:lvl5pPr algn="ctr" rtl="0" fontAlgn="base">
        <a:spcBef>
          <a:spcPct val="0"/>
        </a:spcBef>
        <a:spcAft>
          <a:spcPct val="0"/>
        </a:spcAft>
        <a:defRPr sz="3200" b="1">
          <a:solidFill>
            <a:srgbClr val="001146"/>
          </a:solidFill>
          <a:latin typeface="Arial Rounded MT Bold" pitchFamily="34" charset="0"/>
          <a:ea typeface="宋体" pitchFamily="2" charset="-122"/>
        </a:defRPr>
      </a:lvl5pPr>
      <a:lvl6pPr marL="457200" algn="ctr" rtl="0" fontAlgn="base">
        <a:spcBef>
          <a:spcPct val="0"/>
        </a:spcBef>
        <a:spcAft>
          <a:spcPct val="0"/>
        </a:spcAft>
        <a:defRPr sz="3200" b="1">
          <a:solidFill>
            <a:srgbClr val="001146"/>
          </a:solidFill>
          <a:latin typeface="Arial Rounded MT Bold" pitchFamily="34" charset="0"/>
          <a:ea typeface="宋体" pitchFamily="2" charset="-122"/>
        </a:defRPr>
      </a:lvl6pPr>
      <a:lvl7pPr marL="914400" algn="ctr" rtl="0" fontAlgn="base">
        <a:spcBef>
          <a:spcPct val="0"/>
        </a:spcBef>
        <a:spcAft>
          <a:spcPct val="0"/>
        </a:spcAft>
        <a:defRPr sz="3200" b="1">
          <a:solidFill>
            <a:srgbClr val="001146"/>
          </a:solidFill>
          <a:latin typeface="Arial Rounded MT Bold" pitchFamily="34" charset="0"/>
          <a:ea typeface="宋体" pitchFamily="2" charset="-122"/>
        </a:defRPr>
      </a:lvl7pPr>
      <a:lvl8pPr marL="1371600" algn="ctr" rtl="0" fontAlgn="base">
        <a:spcBef>
          <a:spcPct val="0"/>
        </a:spcBef>
        <a:spcAft>
          <a:spcPct val="0"/>
        </a:spcAft>
        <a:defRPr sz="3200" b="1">
          <a:solidFill>
            <a:srgbClr val="001146"/>
          </a:solidFill>
          <a:latin typeface="Arial Rounded MT Bold" pitchFamily="34" charset="0"/>
          <a:ea typeface="宋体" pitchFamily="2" charset="-122"/>
        </a:defRPr>
      </a:lvl8pPr>
      <a:lvl9pPr marL="1828800" algn="ctr" rtl="0" fontAlgn="base">
        <a:spcBef>
          <a:spcPct val="0"/>
        </a:spcBef>
        <a:spcAft>
          <a:spcPct val="0"/>
        </a:spcAft>
        <a:defRPr sz="3200" b="1">
          <a:solidFill>
            <a:srgbClr val="001146"/>
          </a:solidFill>
          <a:latin typeface="Arial Rounded MT Bold" pitchFamily="34" charset="0"/>
          <a:ea typeface="宋体" pitchFamily="2" charset="-122"/>
        </a:defRPr>
      </a:lvl9pPr>
    </p:titleStyle>
    <p:bodyStyle>
      <a:lvl1pPr marL="269875" indent="-269875" algn="l" rtl="0" fontAlgn="base">
        <a:spcBef>
          <a:spcPct val="20000"/>
        </a:spcBef>
        <a:spcAft>
          <a:spcPct val="0"/>
        </a:spcAft>
        <a:buSzPct val="75000"/>
        <a:buBlip>
          <a:blip r:embed="rId6"/>
        </a:buBlip>
        <a:defRPr sz="2600" b="1">
          <a:solidFill>
            <a:srgbClr val="660066"/>
          </a:solidFill>
          <a:latin typeface="+mn-lt"/>
          <a:ea typeface="+mn-ea"/>
          <a:cs typeface="+mn-cs"/>
        </a:defRPr>
      </a:lvl1pPr>
      <a:lvl2pPr marL="630238" indent="-180975" algn="l" rtl="0" fontAlgn="base">
        <a:spcBef>
          <a:spcPct val="20000"/>
        </a:spcBef>
        <a:spcAft>
          <a:spcPct val="0"/>
        </a:spcAft>
        <a:buSzPct val="75000"/>
        <a:buBlip>
          <a:blip r:embed="rId7"/>
        </a:buBlip>
        <a:defRPr sz="2400">
          <a:solidFill>
            <a:srgbClr val="001146"/>
          </a:solidFill>
          <a:latin typeface="+mn-lt"/>
          <a:ea typeface="+mn-ea"/>
        </a:defRPr>
      </a:lvl2pPr>
      <a:lvl3pPr marL="989013" indent="-179388" algn="l" rtl="0" fontAlgn="base">
        <a:spcBef>
          <a:spcPct val="20000"/>
        </a:spcBef>
        <a:spcAft>
          <a:spcPct val="0"/>
        </a:spcAft>
        <a:buSzPct val="80000"/>
        <a:buBlip>
          <a:blip r:embed="rId8"/>
        </a:buBlip>
        <a:defRPr sz="2000">
          <a:solidFill>
            <a:srgbClr val="001146"/>
          </a:solidFill>
          <a:latin typeface="+mn-lt"/>
          <a:ea typeface="+mn-ea"/>
        </a:defRPr>
      </a:lvl3pPr>
      <a:lvl4pPr marL="1670050" indent="-228600" algn="l" rtl="0" fontAlgn="base">
        <a:spcBef>
          <a:spcPct val="20000"/>
        </a:spcBef>
        <a:spcAft>
          <a:spcPct val="0"/>
        </a:spcAft>
        <a:buChar char="–"/>
        <a:defRPr sz="2000">
          <a:solidFill>
            <a:schemeClr val="tx1"/>
          </a:solidFill>
          <a:latin typeface="+mn-lt"/>
          <a:ea typeface="+mn-ea"/>
        </a:defRPr>
      </a:lvl4pPr>
      <a:lvl5pPr marL="2078038" indent="-228600" algn="l" rtl="0" fontAlgn="base">
        <a:spcBef>
          <a:spcPct val="20000"/>
        </a:spcBef>
        <a:spcAft>
          <a:spcPct val="0"/>
        </a:spcAft>
        <a:buChar char="»"/>
        <a:defRPr sz="2000">
          <a:solidFill>
            <a:schemeClr val="tx1"/>
          </a:solidFill>
          <a:latin typeface="+mn-lt"/>
          <a:ea typeface="+mn-ea"/>
        </a:defRPr>
      </a:lvl5pPr>
      <a:lvl6pPr marL="2535238" indent="-228600" algn="l" rtl="0" fontAlgn="base">
        <a:spcBef>
          <a:spcPct val="20000"/>
        </a:spcBef>
        <a:spcAft>
          <a:spcPct val="0"/>
        </a:spcAft>
        <a:buChar char="»"/>
        <a:defRPr sz="2000">
          <a:solidFill>
            <a:schemeClr val="tx1"/>
          </a:solidFill>
          <a:latin typeface="+mn-lt"/>
          <a:ea typeface="+mn-ea"/>
        </a:defRPr>
      </a:lvl6pPr>
      <a:lvl7pPr marL="2992438" indent="-228600" algn="l" rtl="0" fontAlgn="base">
        <a:spcBef>
          <a:spcPct val="20000"/>
        </a:spcBef>
        <a:spcAft>
          <a:spcPct val="0"/>
        </a:spcAft>
        <a:buChar char="»"/>
        <a:defRPr sz="2000">
          <a:solidFill>
            <a:schemeClr val="tx1"/>
          </a:solidFill>
          <a:latin typeface="+mn-lt"/>
          <a:ea typeface="+mn-ea"/>
        </a:defRPr>
      </a:lvl7pPr>
      <a:lvl8pPr marL="3449638" indent="-228600" algn="l" rtl="0" fontAlgn="base">
        <a:spcBef>
          <a:spcPct val="20000"/>
        </a:spcBef>
        <a:spcAft>
          <a:spcPct val="0"/>
        </a:spcAft>
        <a:buChar char="»"/>
        <a:defRPr sz="2000">
          <a:solidFill>
            <a:schemeClr val="tx1"/>
          </a:solidFill>
          <a:latin typeface="+mn-lt"/>
          <a:ea typeface="+mn-ea"/>
        </a:defRPr>
      </a:lvl8pPr>
      <a:lvl9pPr marL="3906838"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4213" y="1844675"/>
            <a:ext cx="7772400" cy="1512888"/>
          </a:xfrm>
        </p:spPr>
        <p:txBody>
          <a:bodyPr/>
          <a:lstStyle/>
          <a:p>
            <a:r>
              <a:rPr lang="en-US" sz="4000" dirty="0" smtClean="0"/>
              <a:t>第7章  中外文数据库检索与利用</a:t>
            </a:r>
            <a:endParaRPr lang="zh-CN" altLang="en-US" sz="4000" dirty="0" smtClean="0"/>
          </a:p>
        </p:txBody>
      </p:sp>
      <p:sp>
        <p:nvSpPr>
          <p:cNvPr id="2051" name="Rectangle 3"/>
          <p:cNvSpPr>
            <a:spLocks noGrp="1" noChangeArrowheads="1"/>
          </p:cNvSpPr>
          <p:nvPr>
            <p:ph type="subTitle" idx="1"/>
          </p:nvPr>
        </p:nvSpPr>
        <p:spPr>
          <a:xfrm>
            <a:off x="1403350" y="3573463"/>
            <a:ext cx="6400800" cy="1033462"/>
          </a:xfrm>
        </p:spPr>
        <p:txBody>
          <a:bodyPr/>
          <a:lstStyle/>
          <a:p>
            <a:endParaRPr lang="zh-CN" alt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7</a:t>
            </a:r>
            <a:r>
              <a:rPr lang="zh-CN" altLang="en-US" dirty="0" smtClean="0"/>
              <a:t>．</a:t>
            </a:r>
            <a:r>
              <a:rPr lang="en-US" dirty="0" smtClean="0"/>
              <a:t>1</a:t>
            </a:r>
            <a:r>
              <a:rPr lang="zh-CN" altLang="en-US" dirty="0" smtClean="0"/>
              <a:t>．</a:t>
            </a:r>
            <a:r>
              <a:rPr lang="en-US" dirty="0" smtClean="0"/>
              <a:t>3  </a:t>
            </a:r>
            <a:r>
              <a:rPr lang="zh-CN" altLang="en-US" dirty="0" smtClean="0"/>
              <a:t>中国科学引文</a:t>
            </a:r>
            <a:r>
              <a:rPr lang="zh-CN" altLang="en-US" dirty="0" smtClean="0"/>
              <a:t>数据库</a:t>
            </a:r>
            <a:endParaRPr lang="zh-CN" altLang="en-US" dirty="0"/>
          </a:p>
        </p:txBody>
      </p:sp>
      <p:sp>
        <p:nvSpPr>
          <p:cNvPr id="3" name="内容占位符 2"/>
          <p:cNvSpPr>
            <a:spLocks noGrp="1"/>
          </p:cNvSpPr>
          <p:nvPr>
            <p:ph idx="1"/>
          </p:nvPr>
        </p:nvSpPr>
        <p:spPr/>
        <p:txBody>
          <a:bodyPr/>
          <a:lstStyle/>
          <a:p>
            <a:r>
              <a:rPr lang="zh-CN" altLang="en-US" dirty="0" smtClean="0"/>
              <a:t>中国</a:t>
            </a:r>
            <a:r>
              <a:rPr lang="zh-CN" altLang="en-US" dirty="0" smtClean="0"/>
              <a:t>科学引文数据库</a:t>
            </a:r>
            <a:r>
              <a:rPr lang="en-US" dirty="0" smtClean="0"/>
              <a:t>(Chinese Science Citation Database</a:t>
            </a:r>
            <a:r>
              <a:rPr lang="zh-CN" altLang="en-US" dirty="0" smtClean="0"/>
              <a:t>，简称</a:t>
            </a:r>
            <a:r>
              <a:rPr lang="en-US" dirty="0" smtClean="0"/>
              <a:t>CSCD)</a:t>
            </a:r>
            <a:r>
              <a:rPr lang="zh-CN" altLang="en-US" dirty="0" smtClean="0"/>
              <a:t>是由中国科学院文献情报中心创建。</a:t>
            </a:r>
            <a:r>
              <a:rPr lang="en-US" dirty="0" smtClean="0"/>
              <a:t>1999</a:t>
            </a:r>
            <a:r>
              <a:rPr lang="zh-CN" altLang="en-US" dirty="0" smtClean="0"/>
              <a:t>年开始，中国科学院文献情报中心与清华大学中国学术期刊（光盘版）电子杂志社携手合作，集中了双方的优势资源，使</a:t>
            </a:r>
            <a:r>
              <a:rPr lang="en-US" dirty="0" smtClean="0"/>
              <a:t>CSCD</a:t>
            </a:r>
            <a:r>
              <a:rPr lang="zh-CN" altLang="en-US" dirty="0" smtClean="0"/>
              <a:t>有了更好的发展前景</a:t>
            </a:r>
            <a:r>
              <a:rPr lang="zh-CN" altLang="en-US" dirty="0" smtClean="0"/>
              <a:t>。包括：中国</a:t>
            </a:r>
            <a:r>
              <a:rPr lang="zh-CN" altLang="en-US" dirty="0" smtClean="0"/>
              <a:t>科学引文数据库、中国科学院学位论文数据库、中国科学文献计量指标、中国科技期刊引证指标等四个内容。</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074" name="Picture 2"/>
          <p:cNvPicPr>
            <a:picLocks noChangeAspect="1" noChangeArrowheads="1"/>
          </p:cNvPicPr>
          <p:nvPr/>
        </p:nvPicPr>
        <p:blipFill>
          <a:blip r:embed="rId2"/>
          <a:srcRect l="2167" t="17560" r="24188" b="3822"/>
          <a:stretch>
            <a:fillRect/>
          </a:stretch>
        </p:blipFill>
        <p:spPr bwMode="auto">
          <a:xfrm>
            <a:off x="1500166" y="1571612"/>
            <a:ext cx="6500858" cy="4795976"/>
          </a:xfrm>
          <a:prstGeom prst="rect">
            <a:avLst/>
          </a:prstGeom>
          <a:noFill/>
          <a:ln w="9525">
            <a:solidFill>
              <a:schemeClr val="accent5">
                <a:lumMod val="25000"/>
              </a:schemeClr>
            </a:solid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7</a:t>
            </a:r>
            <a:r>
              <a:rPr lang="zh-CN" altLang="en-US" dirty="0" smtClean="0"/>
              <a:t>．</a:t>
            </a:r>
            <a:r>
              <a:rPr lang="en-US" dirty="0" smtClean="0"/>
              <a:t>1</a:t>
            </a:r>
            <a:r>
              <a:rPr lang="zh-CN" altLang="en-US" dirty="0" smtClean="0"/>
              <a:t>．</a:t>
            </a:r>
            <a:r>
              <a:rPr lang="en-US" dirty="0" smtClean="0"/>
              <a:t>4  </a:t>
            </a:r>
            <a:r>
              <a:rPr lang="zh-CN" altLang="en-US" dirty="0" smtClean="0"/>
              <a:t>人大复印报刊资料全文</a:t>
            </a:r>
            <a:r>
              <a:rPr lang="zh-CN" altLang="en-US" dirty="0" smtClean="0"/>
              <a:t>数据库</a:t>
            </a:r>
            <a:endParaRPr lang="zh-CN" altLang="en-US" dirty="0"/>
          </a:p>
        </p:txBody>
      </p:sp>
      <p:sp>
        <p:nvSpPr>
          <p:cNvPr id="3" name="内容占位符 2"/>
          <p:cNvSpPr>
            <a:spLocks noGrp="1"/>
          </p:cNvSpPr>
          <p:nvPr>
            <p:ph idx="1"/>
          </p:nvPr>
        </p:nvSpPr>
        <p:spPr/>
        <p:txBody>
          <a:bodyPr/>
          <a:lstStyle/>
          <a:p>
            <a:r>
              <a:rPr lang="zh-CN" altLang="en-US" dirty="0" smtClean="0"/>
              <a:t>人大</a:t>
            </a:r>
            <a:r>
              <a:rPr lang="zh-CN" altLang="en-US" dirty="0" smtClean="0"/>
              <a:t>复印报刊资料数据库由中国人民大学书报资料中心和北成集团联合研制出品。从全国</a:t>
            </a:r>
            <a:r>
              <a:rPr lang="en-US" dirty="0" smtClean="0"/>
              <a:t>4000</a:t>
            </a:r>
            <a:r>
              <a:rPr lang="zh-CN" altLang="en-US" dirty="0" smtClean="0"/>
              <a:t>多种报刊上选择重要的论文予以复印，分</a:t>
            </a:r>
            <a:r>
              <a:rPr lang="en-US" dirty="0" smtClean="0"/>
              <a:t>100</a:t>
            </a:r>
            <a:r>
              <a:rPr lang="zh-CN" altLang="en-US" dirty="0" smtClean="0"/>
              <a:t>多个专题装订成册、按时连续出版发行，基本上涵盖了哲学、社会科学的各个学科；关于港、澳、台报刊的复印资料，有“港澳台及海外法学”、“港澳台经济”等专题。其内容具有一定的学术价值、应用价值，含有新观点、新材料、新方法，或具有一定的代表性，能反映学术研究或实际工作部门的现状、成就及其新发展的学术资料</a:t>
            </a:r>
            <a:r>
              <a:rPr lang="zh-CN" altLang="en-US" dirty="0" smtClean="0"/>
              <a:t>。该</a:t>
            </a:r>
            <a:r>
              <a:rPr lang="zh-CN" altLang="en-US" dirty="0" smtClean="0"/>
              <a:t>数据库分为四个大类，收录时间范围从</a:t>
            </a:r>
            <a:r>
              <a:rPr lang="en-US" dirty="0" smtClean="0"/>
              <a:t>1995</a:t>
            </a:r>
            <a:r>
              <a:rPr lang="zh-CN" altLang="en-US" dirty="0" smtClean="0"/>
              <a:t>年至今，包括政治类（马列、社科、政治、哲学、法律）；经济类；教育类（教育、文化、体育）；文史类（语言、文学、历史、地理及其他），共计</a:t>
            </a:r>
            <a:r>
              <a:rPr lang="en-US" dirty="0" smtClean="0"/>
              <a:t>100</a:t>
            </a:r>
            <a:r>
              <a:rPr lang="zh-CN" altLang="en-US" dirty="0" smtClean="0"/>
              <a:t>多个专题。</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098" name="Picture 2"/>
          <p:cNvPicPr>
            <a:picLocks noChangeAspect="1" noChangeArrowheads="1"/>
          </p:cNvPicPr>
          <p:nvPr/>
        </p:nvPicPr>
        <p:blipFill>
          <a:blip r:embed="rId2"/>
          <a:srcRect l="13837" t="14272" r="15408" b="13568"/>
          <a:stretch>
            <a:fillRect/>
          </a:stretch>
        </p:blipFill>
        <p:spPr bwMode="auto">
          <a:xfrm>
            <a:off x="1000100" y="1571612"/>
            <a:ext cx="7143800" cy="4546054"/>
          </a:xfrm>
          <a:prstGeom prst="rect">
            <a:avLst/>
          </a:prstGeom>
          <a:noFill/>
          <a:ln w="9525">
            <a:solidFill>
              <a:schemeClr val="accent5">
                <a:lumMod val="25000"/>
              </a:schemeClr>
            </a:solid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7．2  </a:t>
            </a:r>
            <a:r>
              <a:rPr lang="en-US" dirty="0" err="1" smtClean="0"/>
              <a:t>外文数据库</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7．2．1  外文数据库概述</a:t>
            </a:r>
            <a:endParaRPr lang="zh-CN" altLang="en-US" sz="2800" dirty="0" smtClean="0"/>
          </a:p>
          <a:p>
            <a:r>
              <a:rPr lang="en-US" sz="2800" dirty="0" smtClean="0"/>
              <a:t>7．2．2  Springer Link</a:t>
            </a:r>
            <a:endParaRPr lang="zh-CN" altLang="en-US" sz="2800" dirty="0" smtClean="0"/>
          </a:p>
          <a:p>
            <a:r>
              <a:rPr lang="en-US" sz="2800" dirty="0" smtClean="0"/>
              <a:t>7．2．3  Web of Science</a:t>
            </a:r>
            <a:endParaRPr lang="zh-CN" altLang="en-US" sz="2800" dirty="0" smtClean="0"/>
          </a:p>
          <a:p>
            <a:r>
              <a:rPr lang="en-US" sz="2800" dirty="0" smtClean="0"/>
              <a:t>7．2．4  Kluwer Online数据库</a:t>
            </a:r>
            <a:endParaRPr lang="zh-CN" altLang="en-US" sz="2800" dirty="0" smtClean="0"/>
          </a:p>
          <a:p>
            <a:r>
              <a:rPr lang="en-US" sz="2800" dirty="0" smtClean="0"/>
              <a:t>7．2．5  NSTL回溯数据库	</a:t>
            </a:r>
            <a:endParaRPr lang="zh-CN" altLang="en-US" sz="2800" dirty="0" smtClean="0"/>
          </a:p>
          <a:p>
            <a:endParaRPr lang="zh-CN" altLang="en-US" sz="2800" dirty="0" smtClean="0"/>
          </a:p>
          <a:p>
            <a:pPr>
              <a:buFontTx/>
              <a:buNone/>
            </a:pPr>
            <a:endParaRPr lang="zh-CN" altLang="en-US"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7</a:t>
            </a:r>
            <a:r>
              <a:rPr lang="zh-CN" altLang="en-US" dirty="0" smtClean="0"/>
              <a:t>．</a:t>
            </a:r>
            <a:r>
              <a:rPr lang="en-US" dirty="0" smtClean="0"/>
              <a:t>2</a:t>
            </a:r>
            <a:r>
              <a:rPr lang="zh-CN" altLang="en-US" dirty="0" smtClean="0"/>
              <a:t>．</a:t>
            </a:r>
            <a:r>
              <a:rPr lang="en-US" dirty="0" smtClean="0"/>
              <a:t>1  </a:t>
            </a:r>
            <a:r>
              <a:rPr lang="zh-CN" altLang="en-US" dirty="0" smtClean="0"/>
              <a:t>外文数据库</a:t>
            </a:r>
            <a:r>
              <a:rPr lang="zh-CN" altLang="en-US" dirty="0" smtClean="0"/>
              <a:t>概述</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．数据库简介</a:t>
            </a:r>
          </a:p>
          <a:p>
            <a:r>
              <a:rPr lang="en-US" dirty="0" smtClean="0"/>
              <a:t>2</a:t>
            </a:r>
            <a:r>
              <a:rPr lang="zh-CN" altLang="en-US" dirty="0" smtClean="0"/>
              <a:t>．检索功能</a:t>
            </a:r>
          </a:p>
          <a:p>
            <a:pPr marL="514350" indent="-514350">
              <a:buNone/>
            </a:pPr>
            <a:r>
              <a:rPr lang="en-US" dirty="0" smtClean="0"/>
              <a:t>	1</a:t>
            </a:r>
            <a:r>
              <a:rPr lang="zh-CN" altLang="en-US" dirty="0" smtClean="0"/>
              <a:t>）简单检索（</a:t>
            </a:r>
            <a:r>
              <a:rPr lang="en-US" dirty="0" smtClean="0"/>
              <a:t>Simple Search</a:t>
            </a:r>
            <a:r>
              <a:rPr lang="zh-CN" altLang="en-US" dirty="0" smtClean="0"/>
              <a:t>）</a:t>
            </a:r>
          </a:p>
          <a:p>
            <a:pPr marL="514350" indent="-514350">
              <a:buNone/>
            </a:pPr>
            <a:r>
              <a:rPr lang="en-US" dirty="0" smtClean="0"/>
              <a:t>	2</a:t>
            </a:r>
            <a:r>
              <a:rPr lang="zh-CN" altLang="en-US" dirty="0" smtClean="0"/>
              <a:t>）高级检索（</a:t>
            </a:r>
            <a:r>
              <a:rPr lang="en-US" dirty="0" smtClean="0"/>
              <a:t>Advanced Search</a:t>
            </a:r>
            <a:r>
              <a:rPr lang="zh-CN" altLang="en-US" dirty="0" smtClean="0"/>
              <a:t>）</a:t>
            </a:r>
          </a:p>
          <a:p>
            <a:r>
              <a:rPr lang="en-US" dirty="0" smtClean="0"/>
              <a:t>3</a:t>
            </a:r>
            <a:r>
              <a:rPr lang="zh-CN" altLang="en-US" dirty="0" smtClean="0"/>
              <a:t>．检索技术</a:t>
            </a:r>
          </a:p>
          <a:p>
            <a:r>
              <a:rPr lang="en-US" dirty="0" smtClean="0"/>
              <a:t>4</a:t>
            </a:r>
            <a:r>
              <a:rPr lang="zh-CN" altLang="en-US" dirty="0" smtClean="0"/>
              <a:t>．检索示例：</a:t>
            </a:r>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7</a:t>
            </a:r>
            <a:r>
              <a:rPr lang="zh-CN" altLang="en-US" dirty="0" smtClean="0"/>
              <a:t>．</a:t>
            </a:r>
            <a:r>
              <a:rPr lang="en-US" dirty="0" smtClean="0"/>
              <a:t>2</a:t>
            </a:r>
            <a:r>
              <a:rPr lang="zh-CN" altLang="en-US" dirty="0" smtClean="0"/>
              <a:t>．</a:t>
            </a:r>
            <a:r>
              <a:rPr lang="en-US" dirty="0" smtClean="0"/>
              <a:t>2  Springer </a:t>
            </a:r>
            <a:r>
              <a:rPr lang="en-US" dirty="0" smtClean="0"/>
              <a:t>Link</a:t>
            </a:r>
            <a:endParaRPr lang="zh-CN" altLang="en-US" dirty="0"/>
          </a:p>
        </p:txBody>
      </p:sp>
      <p:sp>
        <p:nvSpPr>
          <p:cNvPr id="3" name="内容占位符 2"/>
          <p:cNvSpPr>
            <a:spLocks noGrp="1"/>
          </p:cNvSpPr>
          <p:nvPr>
            <p:ph idx="1"/>
          </p:nvPr>
        </p:nvSpPr>
        <p:spPr/>
        <p:txBody>
          <a:bodyPr/>
          <a:lstStyle/>
          <a:p>
            <a:r>
              <a:rPr lang="en-US" dirty="0" smtClean="0"/>
              <a:t>Springer</a:t>
            </a:r>
            <a:r>
              <a:rPr lang="zh-CN" altLang="en-US" dirty="0" smtClean="0"/>
              <a:t>（施普林格）出版社于</a:t>
            </a:r>
            <a:r>
              <a:rPr lang="en-US" dirty="0" smtClean="0"/>
              <a:t> 1842 </a:t>
            </a:r>
            <a:r>
              <a:rPr lang="zh-CN" altLang="en-US" dirty="0" smtClean="0"/>
              <a:t>年在德国柏林创立，是全球第一大科技图书出版公司和第二大科技期刊出版公司，每年出版</a:t>
            </a:r>
            <a:r>
              <a:rPr lang="en-US" dirty="0" smtClean="0"/>
              <a:t> 6,500 </a:t>
            </a:r>
            <a:r>
              <a:rPr lang="zh-CN" altLang="en-US" dirty="0" smtClean="0"/>
              <a:t>余种学术图书和</a:t>
            </a:r>
            <a:r>
              <a:rPr lang="en-US" dirty="0" smtClean="0"/>
              <a:t> 2,000 </a:t>
            </a:r>
            <a:r>
              <a:rPr lang="zh-CN" altLang="en-US" dirty="0" smtClean="0"/>
              <a:t>余种学术期刊，其中超过</a:t>
            </a:r>
            <a:r>
              <a:rPr lang="en-US" dirty="0" smtClean="0"/>
              <a:t>1,500</a:t>
            </a:r>
            <a:r>
              <a:rPr lang="zh-CN" altLang="en-US" dirty="0" smtClean="0"/>
              <a:t>种经同行评阅的期刊，</a:t>
            </a:r>
            <a:r>
              <a:rPr lang="en-US" dirty="0" smtClean="0"/>
              <a:t>50%</a:t>
            </a:r>
            <a:r>
              <a:rPr lang="zh-CN" altLang="en-US" dirty="0" smtClean="0"/>
              <a:t>以上被</a:t>
            </a:r>
            <a:r>
              <a:rPr lang="en-US" dirty="0" smtClean="0"/>
              <a:t>SCI</a:t>
            </a:r>
            <a:r>
              <a:rPr lang="zh-CN" altLang="en-US" dirty="0" smtClean="0"/>
              <a:t>和</a:t>
            </a:r>
            <a:r>
              <a:rPr lang="en-US" dirty="0" smtClean="0"/>
              <a:t>SSCI</a:t>
            </a:r>
            <a:r>
              <a:rPr lang="zh-CN" altLang="en-US" dirty="0" smtClean="0"/>
              <a:t>收录。施普林格注重出版物内容水平、出版人员的专业性和服务质量，在业界享有很高的声誉。</a:t>
            </a:r>
          </a:p>
          <a:p>
            <a:r>
              <a:rPr lang="en-US" dirty="0" smtClean="0"/>
              <a:t>Springer</a:t>
            </a:r>
            <a:r>
              <a:rPr lang="zh-CN" altLang="en-US" dirty="0" smtClean="0"/>
              <a:t>电子期刊人文社科子库涵盖了法律、经济学、语言学等人文社会学科，共</a:t>
            </a:r>
            <a:r>
              <a:rPr lang="en-US" dirty="0" smtClean="0"/>
              <a:t>394</a:t>
            </a:r>
            <a:r>
              <a:rPr lang="zh-CN" altLang="en-US" dirty="0" smtClean="0"/>
              <a:t>种期刊（</a:t>
            </a:r>
            <a:r>
              <a:rPr lang="en-US" dirty="0" smtClean="0"/>
              <a:t>2012</a:t>
            </a:r>
            <a:r>
              <a:rPr lang="zh-CN" altLang="en-US" dirty="0" smtClean="0"/>
              <a:t>年数据），含</a:t>
            </a:r>
            <a:r>
              <a:rPr lang="en-US" dirty="0" smtClean="0"/>
              <a:t>30</a:t>
            </a:r>
            <a:r>
              <a:rPr lang="zh-CN" altLang="en-US" dirty="0" smtClean="0"/>
              <a:t>余种德语期刊，一些期刊在相关学科拥有较高的排名</a:t>
            </a:r>
            <a:r>
              <a:rPr lang="zh-CN" altLang="en-US" dirty="0" smtClean="0"/>
              <a:t>。</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122" name="Picture 2"/>
          <p:cNvPicPr>
            <a:picLocks noChangeAspect="1" noChangeArrowheads="1"/>
          </p:cNvPicPr>
          <p:nvPr/>
        </p:nvPicPr>
        <p:blipFill>
          <a:blip r:embed="rId2"/>
          <a:srcRect/>
          <a:stretch>
            <a:fillRect/>
          </a:stretch>
        </p:blipFill>
        <p:spPr bwMode="auto">
          <a:xfrm>
            <a:off x="1363620" y="1643050"/>
            <a:ext cx="6494528" cy="4500594"/>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7</a:t>
            </a:r>
            <a:r>
              <a:rPr lang="zh-CN" altLang="en-US" dirty="0" smtClean="0"/>
              <a:t>．</a:t>
            </a:r>
            <a:r>
              <a:rPr lang="en-US" dirty="0" smtClean="0"/>
              <a:t>2</a:t>
            </a:r>
            <a:r>
              <a:rPr lang="zh-CN" altLang="en-US" dirty="0" smtClean="0"/>
              <a:t>．</a:t>
            </a:r>
            <a:r>
              <a:rPr lang="en-US" dirty="0" smtClean="0"/>
              <a:t>3  Web of </a:t>
            </a:r>
            <a:r>
              <a:rPr lang="en-US" dirty="0" smtClean="0"/>
              <a:t>Science</a:t>
            </a:r>
            <a:endParaRPr lang="zh-CN" altLang="en-US" dirty="0"/>
          </a:p>
        </p:txBody>
      </p:sp>
      <p:sp>
        <p:nvSpPr>
          <p:cNvPr id="3" name="内容占位符 2"/>
          <p:cNvSpPr>
            <a:spLocks noGrp="1"/>
          </p:cNvSpPr>
          <p:nvPr>
            <p:ph idx="1"/>
          </p:nvPr>
        </p:nvSpPr>
        <p:spPr/>
        <p:txBody>
          <a:bodyPr/>
          <a:lstStyle/>
          <a:p>
            <a:r>
              <a:rPr lang="zh-CN" altLang="en-US" dirty="0" smtClean="0"/>
              <a:t>美国</a:t>
            </a:r>
            <a:r>
              <a:rPr lang="zh-CN" altLang="en-US" dirty="0" smtClean="0"/>
              <a:t>科技信息所（</a:t>
            </a:r>
            <a:r>
              <a:rPr lang="en-US" dirty="0" smtClean="0"/>
              <a:t>ISI-Institute for Scientific Information</a:t>
            </a:r>
            <a:r>
              <a:rPr lang="zh-CN" altLang="en-US" dirty="0" smtClean="0"/>
              <a:t>）著名的科学引文索引数据库</a:t>
            </a:r>
            <a:r>
              <a:rPr lang="en-US" dirty="0" smtClean="0"/>
              <a:t>(Science Citation Index </a:t>
            </a:r>
            <a:r>
              <a:rPr lang="zh-CN" altLang="en-US" dirty="0" smtClean="0"/>
              <a:t>，简称</a:t>
            </a:r>
            <a:r>
              <a:rPr lang="en-US" dirty="0" smtClean="0"/>
              <a:t>SCI)</a:t>
            </a:r>
            <a:r>
              <a:rPr lang="zh-CN" altLang="en-US" dirty="0" smtClean="0"/>
              <a:t>，</a:t>
            </a:r>
            <a:r>
              <a:rPr lang="en-US" dirty="0" smtClean="0"/>
              <a:t>Web of Science</a:t>
            </a:r>
            <a:r>
              <a:rPr lang="zh-CN" altLang="en-US" dirty="0" smtClean="0"/>
              <a:t>是美国</a:t>
            </a:r>
            <a:r>
              <a:rPr lang="en-US" dirty="0" smtClean="0"/>
              <a:t>ISI</a:t>
            </a:r>
            <a:r>
              <a:rPr lang="zh-CN" altLang="en-US" dirty="0" smtClean="0"/>
              <a:t>公司基于</a:t>
            </a:r>
            <a:r>
              <a:rPr lang="en-US" dirty="0" smtClean="0"/>
              <a:t>WEB</a:t>
            </a:r>
            <a:r>
              <a:rPr lang="zh-CN" altLang="en-US" dirty="0" smtClean="0"/>
              <a:t>开发的产品，包括三大引文库（</a:t>
            </a:r>
            <a:r>
              <a:rPr lang="en-US" dirty="0" smtClean="0"/>
              <a:t>SCI</a:t>
            </a:r>
            <a:r>
              <a:rPr lang="zh-CN" altLang="en-US" dirty="0" smtClean="0"/>
              <a:t>、</a:t>
            </a:r>
            <a:r>
              <a:rPr lang="en-US" dirty="0" smtClean="0"/>
              <a:t>SSCI</a:t>
            </a:r>
            <a:r>
              <a:rPr lang="zh-CN" altLang="en-US" dirty="0" smtClean="0"/>
              <a:t>和</a:t>
            </a:r>
            <a:r>
              <a:rPr lang="en-US" dirty="0" smtClean="0"/>
              <a:t>A&amp;HCI</a:t>
            </a:r>
            <a:r>
              <a:rPr lang="zh-CN" altLang="en-US" dirty="0" smtClean="0"/>
              <a:t>）和两个会议录文献引文数据库（</a:t>
            </a:r>
            <a:r>
              <a:rPr lang="en-US" dirty="0" smtClean="0"/>
              <a:t>CPCI-S</a:t>
            </a:r>
            <a:r>
              <a:rPr lang="zh-CN" altLang="en-US" dirty="0" smtClean="0"/>
              <a:t>、</a:t>
            </a:r>
            <a:r>
              <a:rPr lang="en-US" dirty="0" smtClean="0"/>
              <a:t>CPCI-SSH</a:t>
            </a:r>
            <a:r>
              <a:rPr lang="zh-CN" altLang="en-US" dirty="0" smtClean="0"/>
              <a:t>）以及两个化学数据库</a:t>
            </a:r>
            <a:r>
              <a:rPr lang="en-US" dirty="0" smtClean="0"/>
              <a:t>(CCR</a:t>
            </a:r>
            <a:r>
              <a:rPr lang="zh-CN" altLang="en-US" dirty="0" smtClean="0"/>
              <a:t>、</a:t>
            </a:r>
            <a:r>
              <a:rPr lang="en-US" dirty="0" smtClean="0"/>
              <a:t>IC)</a:t>
            </a:r>
            <a:r>
              <a:rPr lang="zh-CN" altLang="en-US" dirty="0" smtClean="0"/>
              <a:t>，以</a:t>
            </a:r>
            <a:r>
              <a:rPr lang="en-US" dirty="0" smtClean="0"/>
              <a:t>ISI Web of Knowledge</a:t>
            </a:r>
            <a:r>
              <a:rPr lang="zh-CN" altLang="en-US" dirty="0" smtClean="0"/>
              <a:t>作为检索平台</a:t>
            </a:r>
            <a:r>
              <a:rPr lang="zh-CN" altLang="en-US" dirty="0" smtClean="0"/>
              <a:t>。</a:t>
            </a:r>
            <a:endParaRPr lang="en-US" altLang="zh-CN" dirty="0" smtClean="0"/>
          </a:p>
          <a:p>
            <a:r>
              <a:rPr lang="en-US" dirty="0" smtClean="0"/>
              <a:t>Web </a:t>
            </a:r>
            <a:r>
              <a:rPr lang="en-US" dirty="0" smtClean="0"/>
              <a:t>of Science</a:t>
            </a:r>
            <a:r>
              <a:rPr lang="zh-CN" altLang="en-US" dirty="0" smtClean="0"/>
              <a:t>历来被公认为世界范围内最权威的科学技术文献的索引工具，能够提供科学技术领域最重要的研究成果</a:t>
            </a:r>
            <a:r>
              <a:rPr lang="zh-CN" altLang="en-US" dirty="0" smtClean="0"/>
              <a:t>。发表</a:t>
            </a:r>
            <a:r>
              <a:rPr lang="zh-CN" altLang="en-US" dirty="0" smtClean="0"/>
              <a:t>的学术论文被</a:t>
            </a:r>
            <a:r>
              <a:rPr lang="en-US" dirty="0" smtClean="0"/>
              <a:t>SCI</a:t>
            </a:r>
            <a:r>
              <a:rPr lang="zh-CN" altLang="en-US" dirty="0" smtClean="0"/>
              <a:t>收录或引用的数量，已被世界上许多大学作为评价学术水平的一个重要标准。</a:t>
            </a:r>
            <a:r>
              <a:rPr lang="en-US" dirty="0" smtClean="0"/>
              <a:t> </a:t>
            </a:r>
            <a:endParaRPr lang="zh-CN" altLang="en-US" dirty="0" smtClean="0"/>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7</a:t>
            </a:r>
            <a:r>
              <a:rPr lang="zh-CN" altLang="en-US" dirty="0" smtClean="0"/>
              <a:t>．</a:t>
            </a:r>
            <a:r>
              <a:rPr lang="en-US" dirty="0" smtClean="0"/>
              <a:t>2</a:t>
            </a:r>
            <a:r>
              <a:rPr lang="zh-CN" altLang="en-US" dirty="0" smtClean="0"/>
              <a:t>．</a:t>
            </a:r>
            <a:r>
              <a:rPr lang="en-US" dirty="0" smtClean="0"/>
              <a:t>4  </a:t>
            </a:r>
            <a:r>
              <a:rPr lang="en-US" dirty="0" err="1" smtClean="0"/>
              <a:t>Kluwer</a:t>
            </a:r>
            <a:r>
              <a:rPr lang="en-US" dirty="0" smtClean="0"/>
              <a:t> Online</a:t>
            </a:r>
            <a:r>
              <a:rPr lang="zh-CN" altLang="en-US" dirty="0" smtClean="0"/>
              <a:t>数据库</a:t>
            </a:r>
            <a:endParaRPr lang="zh-CN" altLang="en-US" dirty="0"/>
          </a:p>
        </p:txBody>
      </p:sp>
      <p:sp>
        <p:nvSpPr>
          <p:cNvPr id="3" name="内容占位符 2"/>
          <p:cNvSpPr>
            <a:spLocks noGrp="1"/>
          </p:cNvSpPr>
          <p:nvPr>
            <p:ph idx="1"/>
          </p:nvPr>
        </p:nvSpPr>
        <p:spPr/>
        <p:txBody>
          <a:bodyPr/>
          <a:lstStyle/>
          <a:p>
            <a:r>
              <a:rPr lang="zh-CN" altLang="en-US" dirty="0" smtClean="0"/>
              <a:t>荷兰</a:t>
            </a:r>
            <a:r>
              <a:rPr lang="en-US" dirty="0" err="1" smtClean="0"/>
              <a:t>Kluwer</a:t>
            </a:r>
            <a:r>
              <a:rPr lang="en-US" dirty="0" smtClean="0"/>
              <a:t> Academic Publisher</a:t>
            </a:r>
            <a:r>
              <a:rPr lang="zh-CN" altLang="en-US" dirty="0" smtClean="0"/>
              <a:t>是享有国际声誉的学术出版商，它出版的图书、期刊一向以学术品质高而著称，备受瞩目。</a:t>
            </a:r>
            <a:r>
              <a:rPr lang="en-US" dirty="0" err="1" smtClean="0"/>
              <a:t>Kluwer</a:t>
            </a:r>
            <a:r>
              <a:rPr lang="en-US" dirty="0" smtClean="0"/>
              <a:t> Online</a:t>
            </a:r>
            <a:r>
              <a:rPr lang="zh-CN" altLang="en-US" dirty="0" smtClean="0"/>
              <a:t>是</a:t>
            </a:r>
            <a:r>
              <a:rPr lang="en-US" dirty="0" err="1" smtClean="0"/>
              <a:t>Kluwer</a:t>
            </a:r>
            <a:r>
              <a:rPr lang="zh-CN" altLang="en-US" dirty="0" smtClean="0"/>
              <a:t>出版的</a:t>
            </a:r>
            <a:r>
              <a:rPr lang="en-US" dirty="0" smtClean="0"/>
              <a:t>800</a:t>
            </a:r>
            <a:r>
              <a:rPr lang="zh-CN" altLang="en-US" dirty="0" smtClean="0"/>
              <a:t>余种全文期刊的网络数据库，专门基于互联网提供</a:t>
            </a:r>
            <a:r>
              <a:rPr lang="en-US" dirty="0" err="1" smtClean="0"/>
              <a:t>Kluwer</a:t>
            </a:r>
            <a:r>
              <a:rPr lang="zh-CN" altLang="en-US" dirty="0" smtClean="0"/>
              <a:t>电子期刊的查询、阅览服务，其中被著名的检索工具“科学引文索引”（</a:t>
            </a:r>
            <a:r>
              <a:rPr lang="en-US" dirty="0" smtClean="0"/>
              <a:t>SCI</a:t>
            </a:r>
            <a:r>
              <a:rPr lang="zh-CN" altLang="en-US" dirty="0" smtClean="0"/>
              <a:t>）收录的核心期刊有</a:t>
            </a:r>
            <a:r>
              <a:rPr lang="en-US" dirty="0" smtClean="0"/>
              <a:t>237</a:t>
            </a:r>
            <a:r>
              <a:rPr lang="zh-CN" altLang="en-US" dirty="0" smtClean="0"/>
              <a:t>种</a:t>
            </a:r>
            <a:r>
              <a:rPr lang="zh-CN" altLang="en-US" dirty="0" smtClean="0"/>
              <a:t>。</a:t>
            </a:r>
            <a:endParaRPr lang="en-US" altLang="zh-CN" dirty="0" smtClean="0"/>
          </a:p>
          <a:p>
            <a:r>
              <a:rPr lang="en-US" dirty="0" err="1" smtClean="0"/>
              <a:t>Kluwer</a:t>
            </a:r>
            <a:r>
              <a:rPr lang="en-US" dirty="0" smtClean="0"/>
              <a:t> </a:t>
            </a:r>
            <a:r>
              <a:rPr lang="en-US" dirty="0" smtClean="0"/>
              <a:t>Online</a:t>
            </a:r>
            <a:r>
              <a:rPr lang="zh-CN" altLang="en-US" dirty="0" smtClean="0"/>
              <a:t>期刊全文数据库内容涵盖材料科学、地球科学、电气电子工程、法学、工程、工商管理、化学、环境科学、计算机和信息科学、教育、经济学、考古学、人文科学、社会科学、生物学、数学、天文学</a:t>
            </a:r>
            <a:r>
              <a:rPr lang="en-US" dirty="0" smtClean="0"/>
              <a:t>/</a:t>
            </a:r>
            <a:r>
              <a:rPr lang="zh-CN" altLang="en-US" dirty="0" smtClean="0"/>
              <a:t>天体物理学</a:t>
            </a:r>
            <a:r>
              <a:rPr lang="en-US" dirty="0" smtClean="0"/>
              <a:t>/</a:t>
            </a:r>
            <a:r>
              <a:rPr lang="zh-CN" altLang="en-US" dirty="0" smtClean="0"/>
              <a:t>空间科学、物理学、心理学、医学、艺术、语言学 运筹学</a:t>
            </a:r>
            <a:r>
              <a:rPr lang="en-US" dirty="0" smtClean="0"/>
              <a:t>/</a:t>
            </a:r>
            <a:r>
              <a:rPr lang="zh-CN" altLang="en-US" dirty="0" smtClean="0"/>
              <a:t>管理学、哲学等</a:t>
            </a:r>
            <a:r>
              <a:rPr lang="en-US" dirty="0" smtClean="0"/>
              <a:t>24</a:t>
            </a:r>
            <a:r>
              <a:rPr lang="zh-CN" altLang="en-US" dirty="0" smtClean="0"/>
              <a:t>个学科。</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zh-CN" altLang="en-US" dirty="0"/>
              <a:t>目 录</a:t>
            </a:r>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7．1  中文数据库</a:t>
            </a:r>
            <a:endParaRPr lang="zh-CN" altLang="en-US" sz="2800" dirty="0" smtClean="0"/>
          </a:p>
          <a:p>
            <a:r>
              <a:rPr lang="en-US" sz="2800" dirty="0" smtClean="0"/>
              <a:t>7．2  外文数据库</a:t>
            </a:r>
            <a:endParaRPr lang="zh-CN" altLang="en-US" sz="2800" dirty="0" smtClean="0"/>
          </a:p>
          <a:p>
            <a:endParaRPr lang="zh-CN" altLang="en-US" sz="2800" dirty="0" smtClean="0"/>
          </a:p>
          <a:p>
            <a:pPr>
              <a:buFontTx/>
              <a:buNone/>
            </a:pPr>
            <a:endParaRPr lang="zh-CN" altLang="en-US" sz="2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7</a:t>
            </a:r>
            <a:r>
              <a:rPr lang="zh-CN" altLang="en-US" dirty="0" smtClean="0"/>
              <a:t>．</a:t>
            </a:r>
            <a:r>
              <a:rPr lang="en-US" dirty="0" smtClean="0"/>
              <a:t>2</a:t>
            </a:r>
            <a:r>
              <a:rPr lang="zh-CN" altLang="en-US" dirty="0" smtClean="0"/>
              <a:t>．</a:t>
            </a:r>
            <a:r>
              <a:rPr lang="en-US" dirty="0" smtClean="0"/>
              <a:t>5  NSTL</a:t>
            </a:r>
            <a:r>
              <a:rPr lang="zh-CN" altLang="en-US" dirty="0" smtClean="0"/>
              <a:t>回溯</a:t>
            </a:r>
            <a:r>
              <a:rPr lang="zh-CN" altLang="en-US" dirty="0" smtClean="0"/>
              <a:t>数据库</a:t>
            </a:r>
            <a:endParaRPr lang="zh-CN" altLang="en-US" dirty="0"/>
          </a:p>
        </p:txBody>
      </p:sp>
      <p:sp>
        <p:nvSpPr>
          <p:cNvPr id="3" name="内容占位符 2"/>
          <p:cNvSpPr>
            <a:spLocks noGrp="1"/>
          </p:cNvSpPr>
          <p:nvPr>
            <p:ph idx="1"/>
          </p:nvPr>
        </p:nvSpPr>
        <p:spPr/>
        <p:txBody>
          <a:bodyPr/>
          <a:lstStyle/>
          <a:p>
            <a:r>
              <a:rPr lang="zh-CN" altLang="en-US" dirty="0" smtClean="0"/>
              <a:t>国家</a:t>
            </a:r>
            <a:r>
              <a:rPr lang="zh-CN" altLang="en-US" dirty="0" smtClean="0"/>
              <a:t>科技图书文献中心（</a:t>
            </a:r>
            <a:r>
              <a:rPr lang="en-US" dirty="0" smtClean="0"/>
              <a:t>NSTL</a:t>
            </a:r>
            <a:r>
              <a:rPr lang="zh-CN" altLang="en-US" dirty="0" smtClean="0"/>
              <a:t>）目前已购买的回溯资源包括</a:t>
            </a:r>
            <a:r>
              <a:rPr lang="en-US" dirty="0" smtClean="0"/>
              <a:t>Springer</a:t>
            </a:r>
            <a:r>
              <a:rPr lang="zh-CN" altLang="en-US" dirty="0" smtClean="0"/>
              <a:t>回溯数据库、</a:t>
            </a:r>
            <a:r>
              <a:rPr lang="en-US" dirty="0" smtClean="0"/>
              <a:t> Nature </a:t>
            </a:r>
            <a:r>
              <a:rPr lang="zh-CN" altLang="en-US" dirty="0" smtClean="0"/>
              <a:t>回溯数据库、</a:t>
            </a:r>
            <a:r>
              <a:rPr lang="en-US" dirty="0" smtClean="0"/>
              <a:t>OUP</a:t>
            </a:r>
            <a:r>
              <a:rPr lang="zh-CN" altLang="en-US" dirty="0" smtClean="0"/>
              <a:t>（牛津大学出版社）回溯数据库、</a:t>
            </a:r>
            <a:r>
              <a:rPr lang="en-US" dirty="0" smtClean="0"/>
              <a:t>IOP</a:t>
            </a:r>
            <a:r>
              <a:rPr lang="zh-CN" altLang="en-US" dirty="0" smtClean="0"/>
              <a:t>（英国物理学会）回溯数据库、</a:t>
            </a:r>
            <a:r>
              <a:rPr lang="en-US" dirty="0" err="1" smtClean="0"/>
              <a:t>Turpion</a:t>
            </a:r>
            <a:r>
              <a:rPr lang="zh-CN" altLang="en-US" dirty="0" smtClean="0"/>
              <a:t>回溯数据库。目前共有</a:t>
            </a:r>
            <a:r>
              <a:rPr lang="en-US" dirty="0" smtClean="0"/>
              <a:t>1122</a:t>
            </a:r>
            <a:r>
              <a:rPr lang="zh-CN" altLang="en-US" dirty="0" smtClean="0"/>
              <a:t>种期刊，分</a:t>
            </a:r>
            <a:r>
              <a:rPr lang="en-US" dirty="0" smtClean="0"/>
              <a:t>20</a:t>
            </a:r>
            <a:r>
              <a:rPr lang="zh-CN" altLang="en-US" dirty="0" smtClean="0"/>
              <a:t>大类，文章总数</a:t>
            </a:r>
            <a:r>
              <a:rPr lang="en-US" dirty="0" smtClean="0"/>
              <a:t>300</a:t>
            </a:r>
            <a:r>
              <a:rPr lang="zh-CN" altLang="en-US" dirty="0" smtClean="0"/>
              <a:t>多万篇</a:t>
            </a:r>
            <a:r>
              <a:rPr lang="zh-CN" altLang="en-US" dirty="0" smtClean="0"/>
              <a:t>。</a:t>
            </a:r>
            <a:endParaRPr lang="zh-CN" altLang="en-US" dirty="0" smtClean="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smtClean="0"/>
              <a:t>7．1  中文数据库</a:t>
            </a:r>
            <a:endParaRPr lang="zh-CN" altLang="en-US" dirty="0"/>
          </a:p>
        </p:txBody>
      </p:sp>
      <p:sp>
        <p:nvSpPr>
          <p:cNvPr id="3075" name="Rectangle 3"/>
          <p:cNvSpPr>
            <a:spLocks noGrp="1" noChangeArrowheads="1"/>
          </p:cNvSpPr>
          <p:nvPr>
            <p:ph type="body" idx="1"/>
          </p:nvPr>
        </p:nvSpPr>
        <p:spPr>
          <a:xfrm>
            <a:off x="971550" y="1484313"/>
            <a:ext cx="7272338" cy="4608512"/>
          </a:xfrm>
        </p:spPr>
        <p:txBody>
          <a:bodyPr/>
          <a:lstStyle/>
          <a:p>
            <a:r>
              <a:rPr lang="en-US" sz="2800" dirty="0" smtClean="0"/>
              <a:t>7．1．1  中国知网</a:t>
            </a:r>
            <a:endParaRPr lang="zh-CN" altLang="en-US" sz="2800" dirty="0" smtClean="0"/>
          </a:p>
          <a:p>
            <a:r>
              <a:rPr lang="en-US" sz="2800" dirty="0" smtClean="0"/>
              <a:t>7．1．2  万方数据知识服务平台</a:t>
            </a:r>
            <a:endParaRPr lang="zh-CN" altLang="en-US" sz="2800" dirty="0" smtClean="0"/>
          </a:p>
          <a:p>
            <a:r>
              <a:rPr lang="en-US" sz="2800" dirty="0" smtClean="0"/>
              <a:t>7．1．3  中国科学引文数据库</a:t>
            </a:r>
            <a:endParaRPr lang="zh-CN" altLang="en-US" sz="2800" dirty="0" smtClean="0"/>
          </a:p>
          <a:p>
            <a:r>
              <a:rPr lang="en-US" sz="2800" dirty="0" smtClean="0"/>
              <a:t>7．1．4  人大复印报刊资料全文数据库</a:t>
            </a:r>
            <a:endParaRPr lang="zh-CN" altLang="en-US" sz="2800" dirty="0" smtClean="0"/>
          </a:p>
          <a:p>
            <a:endParaRPr lang="zh-CN" altLang="en-US" sz="2800" dirty="0" smtClean="0"/>
          </a:p>
          <a:p>
            <a:pPr>
              <a:buFontTx/>
              <a:buNone/>
            </a:pPr>
            <a:endParaRPr lang="zh-CN" altLang="en-US"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7</a:t>
            </a:r>
            <a:r>
              <a:rPr lang="zh-CN" altLang="en-US" dirty="0" smtClean="0"/>
              <a:t>．</a:t>
            </a:r>
            <a:r>
              <a:rPr lang="en-US" dirty="0" smtClean="0"/>
              <a:t>1</a:t>
            </a:r>
            <a:r>
              <a:rPr lang="zh-CN" altLang="en-US" dirty="0" smtClean="0"/>
              <a:t>．</a:t>
            </a:r>
            <a:r>
              <a:rPr lang="en-US" dirty="0" smtClean="0"/>
              <a:t>1  </a:t>
            </a:r>
            <a:r>
              <a:rPr lang="en-US" altLang="zh-CN" dirty="0" smtClean="0"/>
              <a:t>《</a:t>
            </a:r>
            <a:r>
              <a:rPr lang="zh-CN" altLang="en-US" dirty="0" smtClean="0"/>
              <a:t>中国知网</a:t>
            </a:r>
            <a:r>
              <a:rPr lang="en-US" altLang="zh-CN" dirty="0" smtClean="0"/>
              <a:t>》</a:t>
            </a:r>
            <a:r>
              <a:rPr lang="zh-CN" altLang="en-US" dirty="0" smtClean="0"/>
              <a:t>（</a:t>
            </a:r>
            <a:r>
              <a:rPr lang="en-US" dirty="0" smtClean="0"/>
              <a:t>CNKI</a:t>
            </a:r>
            <a:r>
              <a:rPr lang="zh-CN" altLang="en-US" dirty="0" smtClean="0"/>
              <a:t>）</a:t>
            </a:r>
            <a:endParaRPr lang="zh-CN" altLang="en-US" dirty="0"/>
          </a:p>
        </p:txBody>
      </p:sp>
      <p:sp>
        <p:nvSpPr>
          <p:cNvPr id="3" name="内容占位符 2"/>
          <p:cNvSpPr>
            <a:spLocks noGrp="1"/>
          </p:cNvSpPr>
          <p:nvPr>
            <p:ph idx="1"/>
          </p:nvPr>
        </p:nvSpPr>
        <p:spPr/>
        <p:txBody>
          <a:bodyPr/>
          <a:lstStyle/>
          <a:p>
            <a:r>
              <a:rPr lang="en-US" dirty="0" smtClean="0"/>
              <a:t>CNKI</a:t>
            </a:r>
            <a:r>
              <a:rPr lang="zh-CN" altLang="en-US" dirty="0" smtClean="0"/>
              <a:t>工程于</a:t>
            </a:r>
            <a:r>
              <a:rPr lang="en-US" dirty="0" smtClean="0"/>
              <a:t>1995</a:t>
            </a:r>
            <a:r>
              <a:rPr lang="zh-CN" altLang="en-US" dirty="0" smtClean="0"/>
              <a:t>年正式立项，建于</a:t>
            </a:r>
            <a:r>
              <a:rPr lang="en-US" dirty="0" smtClean="0"/>
              <a:t>1996</a:t>
            </a:r>
            <a:r>
              <a:rPr lang="zh-CN" altLang="en-US" dirty="0" smtClean="0"/>
              <a:t>年</a:t>
            </a:r>
            <a:r>
              <a:rPr lang="en-US" dirty="0" smtClean="0"/>
              <a:t>6</a:t>
            </a:r>
            <a:r>
              <a:rPr lang="zh-CN" altLang="en-US" dirty="0" smtClean="0"/>
              <a:t>月，历经</a:t>
            </a:r>
            <a:r>
              <a:rPr lang="en-US" dirty="0" smtClean="0"/>
              <a:t>10</a:t>
            </a:r>
            <a:r>
              <a:rPr lang="zh-CN" altLang="en-US" dirty="0" smtClean="0"/>
              <a:t>余年努力，采用自主开发并具有国际领先水平的数字图书馆技术，建设成为世界上全文信息量规模最大的“</a:t>
            </a:r>
            <a:r>
              <a:rPr lang="en-US" dirty="0" smtClean="0"/>
              <a:t>CNKI</a:t>
            </a:r>
            <a:r>
              <a:rPr lang="zh-CN" altLang="en-US" dirty="0" smtClean="0"/>
              <a:t>数字图书馆”，深度集成整合了期刊、博硕士论文、会议论文、报纸、年鉴、工具书等各种文献资源</a:t>
            </a:r>
            <a:r>
              <a:rPr lang="zh-CN" altLang="en-US" dirty="0" smtClean="0"/>
              <a:t>。</a:t>
            </a:r>
            <a:endParaRPr lang="en-US" altLang="zh-CN" dirty="0" smtClean="0"/>
          </a:p>
          <a:p>
            <a:r>
              <a:rPr lang="en-US" dirty="0" smtClean="0"/>
              <a:t>CNKI </a:t>
            </a:r>
            <a:r>
              <a:rPr lang="zh-CN" altLang="en-US" dirty="0" smtClean="0"/>
              <a:t>资源类型包括</a:t>
            </a:r>
            <a:r>
              <a:rPr lang="en-US" dirty="0" smtClean="0"/>
              <a:t>8800</a:t>
            </a:r>
            <a:r>
              <a:rPr lang="zh-CN" altLang="en-US" dirty="0" smtClean="0"/>
              <a:t>种国内主要期刊，</a:t>
            </a:r>
            <a:r>
              <a:rPr lang="en-US" dirty="0" smtClean="0"/>
              <a:t>1.5</a:t>
            </a:r>
            <a:r>
              <a:rPr lang="zh-CN" altLang="en-US" dirty="0" smtClean="0"/>
              <a:t>万篇博士论文、</a:t>
            </a:r>
            <a:r>
              <a:rPr lang="en-US" dirty="0" smtClean="0"/>
              <a:t>115</a:t>
            </a:r>
            <a:r>
              <a:rPr lang="zh-CN" altLang="en-US" dirty="0" smtClean="0"/>
              <a:t>万篇优秀硕士论文、</a:t>
            </a:r>
            <a:r>
              <a:rPr lang="en-US" dirty="0" smtClean="0"/>
              <a:t>150</a:t>
            </a:r>
            <a:r>
              <a:rPr lang="zh-CN" altLang="en-US" dirty="0" smtClean="0"/>
              <a:t>万篇重要会议论文、</a:t>
            </a:r>
            <a:r>
              <a:rPr lang="en-US" dirty="0" smtClean="0"/>
              <a:t>700</a:t>
            </a:r>
            <a:r>
              <a:rPr lang="zh-CN" altLang="en-US" dirty="0" smtClean="0"/>
              <a:t>多种全国重要报纸、</a:t>
            </a:r>
            <a:r>
              <a:rPr lang="en-US" dirty="0" smtClean="0"/>
              <a:t>2254</a:t>
            </a:r>
            <a:r>
              <a:rPr lang="zh-CN" altLang="en-US" dirty="0" smtClean="0"/>
              <a:t>种国内优质年鉴、</a:t>
            </a:r>
            <a:r>
              <a:rPr lang="en-US" dirty="0" smtClean="0"/>
              <a:t>4000</a:t>
            </a:r>
            <a:r>
              <a:rPr lang="zh-CN" altLang="en-US" dirty="0" smtClean="0"/>
              <a:t>多部工具书以及各种专刊、标准、科技成果等</a:t>
            </a:r>
            <a:r>
              <a:rPr lang="zh-CN" altLang="en-US" dirty="0" smtClean="0"/>
              <a:t>。</a:t>
            </a:r>
            <a:endParaRPr lang="zh-CN" altLang="en-U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smtClean="0"/>
              <a:t>CNKI</a:t>
            </a:r>
            <a:r>
              <a:rPr lang="zh-CN" altLang="en-US" dirty="0" smtClean="0"/>
              <a:t>将这些资源整合成</a:t>
            </a:r>
            <a:r>
              <a:rPr lang="en-US" dirty="0" smtClean="0"/>
              <a:t>8</a:t>
            </a:r>
            <a:r>
              <a:rPr lang="zh-CN" altLang="en-US" dirty="0" smtClean="0"/>
              <a:t>种数据库，即：</a:t>
            </a:r>
          </a:p>
          <a:p>
            <a:r>
              <a:rPr lang="en-US" dirty="0" smtClean="0"/>
              <a:t>1</a:t>
            </a:r>
            <a:r>
              <a:rPr lang="zh-CN" altLang="en-US" dirty="0" smtClean="0"/>
              <a:t>）中国学术期刊网络出版总库。</a:t>
            </a:r>
          </a:p>
          <a:p>
            <a:r>
              <a:rPr lang="en-US" dirty="0" smtClean="0"/>
              <a:t>2</a:t>
            </a:r>
            <a:r>
              <a:rPr lang="zh-CN" altLang="en-US" dirty="0" smtClean="0"/>
              <a:t>）中国非学术期刊系列网络出版数据库。</a:t>
            </a:r>
          </a:p>
          <a:p>
            <a:r>
              <a:rPr lang="en-US" dirty="0" smtClean="0"/>
              <a:t>3</a:t>
            </a:r>
            <a:r>
              <a:rPr lang="zh-CN" altLang="en-US" dirty="0" smtClean="0"/>
              <a:t>）中国博士学位论文全文数据库。</a:t>
            </a:r>
          </a:p>
          <a:p>
            <a:r>
              <a:rPr lang="en-US" dirty="0" smtClean="0"/>
              <a:t>4</a:t>
            </a:r>
            <a:r>
              <a:rPr lang="zh-CN" altLang="en-US" dirty="0" smtClean="0"/>
              <a:t>）中国优秀硕士学位论文全文数据库。</a:t>
            </a:r>
          </a:p>
          <a:p>
            <a:r>
              <a:rPr lang="en-US" dirty="0" smtClean="0"/>
              <a:t>5</a:t>
            </a:r>
            <a:r>
              <a:rPr lang="zh-CN" altLang="en-US" dirty="0" smtClean="0"/>
              <a:t>）中国年鉴网络出版总库。</a:t>
            </a:r>
          </a:p>
          <a:p>
            <a:r>
              <a:rPr lang="en-US" dirty="0" smtClean="0"/>
              <a:t>6</a:t>
            </a:r>
            <a:r>
              <a:rPr lang="zh-CN" altLang="en-US" dirty="0" smtClean="0"/>
              <a:t>）中国工具书网络出版总库。</a:t>
            </a:r>
          </a:p>
          <a:p>
            <a:r>
              <a:rPr lang="en-US" dirty="0" smtClean="0"/>
              <a:t>7</a:t>
            </a:r>
            <a:r>
              <a:rPr lang="zh-CN" altLang="en-US" dirty="0" smtClean="0"/>
              <a:t>）中国重要会议论文全文数据库。</a:t>
            </a:r>
          </a:p>
          <a:p>
            <a:r>
              <a:rPr lang="en-US" dirty="0" smtClean="0"/>
              <a:t>8</a:t>
            </a:r>
            <a:r>
              <a:rPr lang="zh-CN" altLang="en-US" dirty="0" smtClean="0"/>
              <a:t>）中国重要报纸全文数据库。</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026" name="图片 1"/>
          <p:cNvPicPr>
            <a:picLocks noChangeAspect="1" noChangeArrowheads="1"/>
          </p:cNvPicPr>
          <p:nvPr/>
        </p:nvPicPr>
        <p:blipFill>
          <a:blip r:embed="rId2"/>
          <a:srcRect r="-330" b="6247"/>
          <a:stretch>
            <a:fillRect/>
          </a:stretch>
        </p:blipFill>
        <p:spPr bwMode="auto">
          <a:xfrm>
            <a:off x="928662" y="1500174"/>
            <a:ext cx="7429552" cy="517917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7</a:t>
            </a:r>
            <a:r>
              <a:rPr lang="zh-CN" altLang="en-US" dirty="0" smtClean="0"/>
              <a:t>．</a:t>
            </a:r>
            <a:r>
              <a:rPr lang="en-US" dirty="0" smtClean="0"/>
              <a:t>1</a:t>
            </a:r>
            <a:r>
              <a:rPr lang="zh-CN" altLang="en-US" dirty="0" smtClean="0"/>
              <a:t>．</a:t>
            </a:r>
            <a:r>
              <a:rPr lang="en-US" dirty="0" smtClean="0"/>
              <a:t>2  </a:t>
            </a:r>
            <a:r>
              <a:rPr lang="zh-CN" altLang="en-US" dirty="0" smtClean="0"/>
              <a:t>万方数据知识服务平台 </a:t>
            </a:r>
            <a:endParaRPr lang="zh-CN" altLang="en-US" dirty="0"/>
          </a:p>
        </p:txBody>
      </p:sp>
      <p:sp>
        <p:nvSpPr>
          <p:cNvPr id="3" name="内容占位符 2"/>
          <p:cNvSpPr>
            <a:spLocks noGrp="1"/>
          </p:cNvSpPr>
          <p:nvPr>
            <p:ph idx="1"/>
          </p:nvPr>
        </p:nvSpPr>
        <p:spPr/>
        <p:txBody>
          <a:bodyPr/>
          <a:lstStyle/>
          <a:p>
            <a:r>
              <a:rPr lang="zh-CN" altLang="en-US" dirty="0" smtClean="0"/>
              <a:t>万方</a:t>
            </a:r>
            <a:r>
              <a:rPr lang="zh-CN" altLang="en-US" dirty="0" smtClean="0"/>
              <a:t>数据知识服务平台是中国科技信息研究所、万方数据集团公司联合研究开发的网上数据库联机检索系统。它以中国科技信息研究所的馆藏资源为技术，集科技信息、经济信息、人文信息为一体。主要涵盖经济、文化、教育等</a:t>
            </a:r>
            <a:r>
              <a:rPr lang="en-US" dirty="0" smtClean="0"/>
              <a:t>25</a:t>
            </a:r>
            <a:r>
              <a:rPr lang="zh-CN" altLang="en-US" dirty="0" smtClean="0"/>
              <a:t>大类的相关信息，包括期刊论文、专业文献、会议论文、学位论文、科技成果、专利数据、公司与企业信息、标准、法律法规、科技名录、高校信息、公共信息等各类数据资源</a:t>
            </a:r>
            <a:r>
              <a:rPr lang="zh-CN" altLang="en-US" dirty="0" smtClean="0"/>
              <a:t>。</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dirty="0" smtClean="0"/>
              <a:t>万方数据知识服务</a:t>
            </a:r>
            <a:r>
              <a:rPr lang="zh-CN" altLang="en-US" sz="2400" dirty="0" smtClean="0"/>
              <a:t>平台由</a:t>
            </a:r>
            <a:r>
              <a:rPr lang="en-US" sz="2400" dirty="0" smtClean="0"/>
              <a:t>11</a:t>
            </a:r>
            <a:r>
              <a:rPr lang="zh-CN" altLang="en-US" sz="2400" dirty="0" smtClean="0"/>
              <a:t>个子系统组成。即：</a:t>
            </a:r>
          </a:p>
          <a:p>
            <a:r>
              <a:rPr lang="en-US" sz="2400" dirty="0" smtClean="0"/>
              <a:t>1</a:t>
            </a:r>
            <a:r>
              <a:rPr lang="zh-CN" altLang="en-US" sz="2400" dirty="0" smtClean="0"/>
              <a:t>．数字化期刊数据库</a:t>
            </a:r>
          </a:p>
          <a:p>
            <a:r>
              <a:rPr lang="en-US" sz="2400" dirty="0" smtClean="0"/>
              <a:t>2</a:t>
            </a:r>
            <a:r>
              <a:rPr lang="zh-CN" altLang="en-US" sz="2400" dirty="0" smtClean="0"/>
              <a:t>．学位论文全文数据库</a:t>
            </a:r>
          </a:p>
          <a:p>
            <a:r>
              <a:rPr lang="en-US" sz="2400" dirty="0" smtClean="0"/>
              <a:t>3</a:t>
            </a:r>
            <a:r>
              <a:rPr lang="zh-CN" altLang="en-US" sz="2400" dirty="0" smtClean="0"/>
              <a:t>．会议论文全文数据库</a:t>
            </a:r>
          </a:p>
          <a:p>
            <a:r>
              <a:rPr lang="en-US" sz="2400" dirty="0" smtClean="0"/>
              <a:t>4</a:t>
            </a:r>
            <a:r>
              <a:rPr lang="zh-CN" altLang="en-US" sz="2400" dirty="0" smtClean="0"/>
              <a:t>．中外标准数据库</a:t>
            </a:r>
          </a:p>
          <a:p>
            <a:r>
              <a:rPr lang="en-US" sz="2400" dirty="0" smtClean="0"/>
              <a:t>5</a:t>
            </a:r>
            <a:r>
              <a:rPr lang="zh-CN" altLang="en-US" sz="2400" dirty="0" smtClean="0"/>
              <a:t>．外文文献数据库</a:t>
            </a:r>
          </a:p>
          <a:p>
            <a:r>
              <a:rPr lang="en-US" sz="2400" dirty="0" smtClean="0"/>
              <a:t>6</a:t>
            </a:r>
            <a:r>
              <a:rPr lang="zh-CN" altLang="en-US" sz="2400" dirty="0" smtClean="0"/>
              <a:t>．科技成果数据库</a:t>
            </a:r>
          </a:p>
          <a:p>
            <a:r>
              <a:rPr lang="en-US" sz="2400" dirty="0" smtClean="0"/>
              <a:t>7</a:t>
            </a:r>
            <a:r>
              <a:rPr lang="zh-CN" altLang="en-US" sz="2400" dirty="0" smtClean="0"/>
              <a:t>．专利文献数据库</a:t>
            </a:r>
          </a:p>
          <a:p>
            <a:r>
              <a:rPr lang="en-US" sz="2400" dirty="0" smtClean="0"/>
              <a:t>8</a:t>
            </a:r>
            <a:r>
              <a:rPr lang="zh-CN" altLang="en-US" sz="2400" dirty="0" smtClean="0"/>
              <a:t>．图书资源</a:t>
            </a:r>
          </a:p>
          <a:p>
            <a:r>
              <a:rPr lang="en-US" sz="2400" dirty="0" smtClean="0"/>
              <a:t>9</a:t>
            </a:r>
            <a:r>
              <a:rPr lang="zh-CN" altLang="en-US" sz="2400" dirty="0" smtClean="0"/>
              <a:t>．法律法规数据库</a:t>
            </a:r>
          </a:p>
          <a:p>
            <a:r>
              <a:rPr lang="en-US" sz="2400" dirty="0" smtClean="0"/>
              <a:t>10</a:t>
            </a:r>
            <a:r>
              <a:rPr lang="zh-CN" altLang="en-US" sz="2400" dirty="0" smtClean="0"/>
              <a:t>．机构数据库</a:t>
            </a:r>
          </a:p>
          <a:p>
            <a:r>
              <a:rPr lang="en-US" sz="2400" dirty="0" smtClean="0"/>
              <a:t>11</a:t>
            </a:r>
            <a:r>
              <a:rPr lang="zh-CN" altLang="en-US" sz="2400" dirty="0" smtClean="0"/>
              <a:t>．专家数据库</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2050" name="Picture 2"/>
          <p:cNvPicPr>
            <a:picLocks noChangeAspect="1" noChangeArrowheads="1"/>
          </p:cNvPicPr>
          <p:nvPr/>
        </p:nvPicPr>
        <p:blipFill>
          <a:blip r:embed="rId2"/>
          <a:srcRect/>
          <a:stretch>
            <a:fillRect/>
          </a:stretch>
        </p:blipFill>
        <p:spPr bwMode="auto">
          <a:xfrm>
            <a:off x="1500166" y="1571612"/>
            <a:ext cx="6715172" cy="490337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计算机应用教程">
  <a:themeElements>
    <a:clrScheme name="计算机应用教程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计算机应用教程">
      <a:majorFont>
        <a:latin typeface="Arial Rounded MT Bold"/>
        <a:ea typeface="宋体"/>
        <a:cs typeface=""/>
      </a:majorFont>
      <a:minorFont>
        <a:latin typeface="Arial Rounded MT Bold"/>
        <a:ea typeface="宋体"/>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计算机应用教程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计算机应用教程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计算机应用教程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计算机应用教程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计算机应用教程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计算机应用教程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计算机应用教程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计算机应用教程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计算机应用教程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计算机应用教程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计算机应用教程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计算机应用教程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计算机应用教程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1A6C"/>
        </a:hlink>
        <a:folHlink>
          <a:srgbClr val="99CC00"/>
        </a:folHlink>
      </a:clrScheme>
      <a:clrMap bg1="lt1" tx1="dk1" bg2="lt2" tx2="dk2" accent1="accent1" accent2="accent2" accent3="accent3" accent4="accent4" accent5="accent5" accent6="accent6" hlink="hlink" folHlink="folHlink"/>
    </a:extraClrScheme>
    <a:extraClrScheme>
      <a:clrScheme name="计算机应用教程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1A6C"/>
        </a:hlink>
        <a:folHlink>
          <a:srgbClr val="3767FF"/>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计算机应用教程</Template>
  <TotalTime>1186</TotalTime>
  <Words>1260</Words>
  <Application>Microsoft Office PowerPoint</Application>
  <PresentationFormat>全屏显示(4:3)</PresentationFormat>
  <Paragraphs>63</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计算机应用教程</vt:lpstr>
      <vt:lpstr>第7章  中外文数据库检索与利用</vt:lpstr>
      <vt:lpstr>目 录</vt:lpstr>
      <vt:lpstr>7．1  中文数据库</vt:lpstr>
      <vt:lpstr>7．1．1  《中国知网》（CNKI）</vt:lpstr>
      <vt:lpstr>幻灯片 5</vt:lpstr>
      <vt:lpstr>幻灯片 6</vt:lpstr>
      <vt:lpstr>7．1．2  万方数据知识服务平台 </vt:lpstr>
      <vt:lpstr>幻灯片 8</vt:lpstr>
      <vt:lpstr>幻灯片 9</vt:lpstr>
      <vt:lpstr>7．1．3  中国科学引文数据库</vt:lpstr>
      <vt:lpstr>幻灯片 11</vt:lpstr>
      <vt:lpstr>7．1．4  人大复印报刊资料全文数据库</vt:lpstr>
      <vt:lpstr>幻灯片 13</vt:lpstr>
      <vt:lpstr>7．2  外文数据库</vt:lpstr>
      <vt:lpstr>7．2．1  外文数据库概述</vt:lpstr>
      <vt:lpstr>7．2．2  Springer Link</vt:lpstr>
      <vt:lpstr>幻灯片 17</vt:lpstr>
      <vt:lpstr>7．2．3  Web of Science</vt:lpstr>
      <vt:lpstr>7．2．4  Kluwer Online数据库</vt:lpstr>
      <vt:lpstr>7．2．5  NSTL回溯数据库</vt:lpstr>
    </vt:vector>
  </TitlesOfParts>
  <Company>MC SYSTEM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计算机基础知识</dc:title>
  <dc:creator>MC SYSTEM</dc:creator>
  <cp:lastModifiedBy>雨林木风</cp:lastModifiedBy>
  <cp:revision>107</cp:revision>
  <dcterms:created xsi:type="dcterms:W3CDTF">2007-08-12T15:35:57Z</dcterms:created>
  <dcterms:modified xsi:type="dcterms:W3CDTF">2014-11-06T01:29:50Z</dcterms:modified>
</cp:coreProperties>
</file>