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9" r:id="rId3"/>
    <p:sldId id="260" r:id="rId4"/>
    <p:sldId id="261" r:id="rId5"/>
    <p:sldId id="271" r:id="rId6"/>
    <p:sldId id="272" r:id="rId7"/>
    <p:sldId id="273" r:id="rId8"/>
    <p:sldId id="269" r:id="rId9"/>
    <p:sldId id="270" r:id="rId10"/>
    <p:sldId id="262" r:id="rId11"/>
    <p:sldId id="266" r:id="rId12"/>
    <p:sldId id="267" r:id="rId13"/>
    <p:sldId id="268" r:id="rId14"/>
    <p:sldId id="274" r:id="rId15"/>
    <p:sldId id="275" r:id="rId16"/>
    <p:sldId id="263" r:id="rId17"/>
    <p:sldId id="265" r:id="rId18"/>
    <p:sldId id="277"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en-US" sz="4000" dirty="0" smtClean="0"/>
              <a:t>第8章  学术论文的撰写与发表</a:t>
            </a:r>
            <a:endParaRPr lang="zh-CN" altLang="en-US" sz="4000" dirty="0" smtClean="0"/>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8．3  学术论文的撰写</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8．3．1  </a:t>
            </a:r>
            <a:r>
              <a:rPr lang="en-US" sz="2800" dirty="0" err="1" smtClean="0"/>
              <a:t>学术论文概述</a:t>
            </a:r>
            <a:endParaRPr lang="zh-CN" altLang="en-US" sz="2800" dirty="0" smtClean="0"/>
          </a:p>
          <a:p>
            <a:r>
              <a:rPr lang="en-US" sz="2800" dirty="0" smtClean="0"/>
              <a:t>8．3．2  </a:t>
            </a:r>
            <a:r>
              <a:rPr lang="en-US" sz="2800" dirty="0" err="1" smtClean="0"/>
              <a:t>学术论文的撰写</a:t>
            </a:r>
            <a:r>
              <a:rPr lang="zh-CN" altLang="en-US" sz="2800" dirty="0" smtClean="0"/>
              <a:t>步骤</a:t>
            </a:r>
          </a:p>
          <a:p>
            <a:r>
              <a:rPr lang="en-US" sz="2800" dirty="0" smtClean="0"/>
              <a:t>8．3．3  科技论文的格式及撰写要领</a:t>
            </a:r>
            <a:endParaRPr lang="zh-CN" altLang="en-US" sz="2800" dirty="0" smtClean="0"/>
          </a:p>
          <a:p>
            <a:r>
              <a:rPr lang="en-US" sz="2800" dirty="0" smtClean="0"/>
              <a:t>8．3．4  学术论文的评语</a:t>
            </a:r>
            <a:endParaRPr lang="zh-CN" altLang="en-US" sz="2800" dirty="0" smtClean="0"/>
          </a:p>
          <a:p>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2</a:t>
            </a:r>
            <a:r>
              <a:rPr lang="zh-CN" altLang="en-US" dirty="0" smtClean="0"/>
              <a:t>．</a:t>
            </a:r>
            <a:r>
              <a:rPr lang="en-US" dirty="0" smtClean="0"/>
              <a:t>2 </a:t>
            </a:r>
            <a:r>
              <a:rPr lang="zh-CN" altLang="en-US" dirty="0" smtClean="0"/>
              <a:t>　利用计算机网络检索学术论文</a:t>
            </a:r>
            <a:endParaRPr lang="zh-CN" altLang="en-US" dirty="0"/>
          </a:p>
        </p:txBody>
      </p:sp>
      <p:sp>
        <p:nvSpPr>
          <p:cNvPr id="3" name="内容占位符 2"/>
          <p:cNvSpPr>
            <a:spLocks noGrp="1"/>
          </p:cNvSpPr>
          <p:nvPr>
            <p:ph idx="1"/>
          </p:nvPr>
        </p:nvSpPr>
        <p:spPr/>
        <p:txBody>
          <a:bodyPr/>
          <a:lstStyle/>
          <a:p>
            <a:r>
              <a:rPr lang="zh-CN" altLang="en-US" dirty="0" smtClean="0"/>
              <a:t>由于计算机的发展和普及</a:t>
            </a:r>
            <a:r>
              <a:rPr lang="en-US" dirty="0" smtClean="0"/>
              <a:t>, </a:t>
            </a:r>
            <a:r>
              <a:rPr lang="zh-CN" altLang="en-US" dirty="0" smtClean="0"/>
              <a:t>传统的手工检索正在向新的计算机信息检索过渡。但由于国外著名计算机信息系统与手工检索系统是同一公司以不同出版形式出版的</a:t>
            </a:r>
            <a:r>
              <a:rPr lang="en-US" dirty="0" smtClean="0"/>
              <a:t>, </a:t>
            </a:r>
            <a:r>
              <a:rPr lang="zh-CN" altLang="en-US" dirty="0" smtClean="0"/>
              <a:t>其在内容、形式和样例等方面几乎完全一致</a:t>
            </a:r>
            <a:r>
              <a:rPr lang="en-US" dirty="0" smtClean="0"/>
              <a:t>, </a:t>
            </a:r>
            <a:r>
              <a:rPr lang="zh-CN" altLang="en-US" dirty="0" smtClean="0"/>
              <a:t>尤其国外的一些商业数据库互联网查询成本很高</a:t>
            </a:r>
            <a:r>
              <a:rPr lang="en-US" dirty="0" smtClean="0"/>
              <a:t>, </a:t>
            </a:r>
            <a:r>
              <a:rPr lang="zh-CN" altLang="en-US" dirty="0" smtClean="0"/>
              <a:t>而联机以后仍将是趋势</a:t>
            </a:r>
            <a:r>
              <a:rPr lang="en-US" dirty="0" smtClean="0"/>
              <a:t>, </a:t>
            </a:r>
            <a:r>
              <a:rPr lang="zh-CN" altLang="en-US" dirty="0" smtClean="0"/>
              <a:t>但有待国内经济的进一步发展和支付能力的进一步提高</a:t>
            </a:r>
            <a:r>
              <a:rPr lang="en-US" dirty="0" smtClean="0"/>
              <a:t>, </a:t>
            </a:r>
            <a:r>
              <a:rPr lang="zh-CN" altLang="en-US" dirty="0" smtClean="0"/>
              <a:t>考虑不同成本和环境</a:t>
            </a:r>
            <a:r>
              <a:rPr lang="en-US" dirty="0" smtClean="0"/>
              <a:t>, </a:t>
            </a:r>
            <a:r>
              <a:rPr lang="zh-CN" altLang="en-US" dirty="0" smtClean="0"/>
              <a:t>手工检索和计算机信息检索采取的策略会有所不同。手工检索与计算机检索均需对课题进行分析</a:t>
            </a:r>
            <a:r>
              <a:rPr lang="en-US" dirty="0" smtClean="0"/>
              <a:t>, </a:t>
            </a:r>
            <a:r>
              <a:rPr lang="zh-CN" altLang="en-US" dirty="0" smtClean="0"/>
              <a:t>找出课题内容之关键点和切入点</a:t>
            </a:r>
            <a:r>
              <a:rPr lang="en-US" dirty="0" smtClean="0"/>
              <a:t>, </a:t>
            </a:r>
            <a:r>
              <a:rPr lang="zh-CN" altLang="en-US" dirty="0" smtClean="0"/>
              <a:t>并针对课题进行拟词</a:t>
            </a:r>
            <a:r>
              <a:rPr lang="en-US" dirty="0" smtClean="0"/>
              <a:t>, </a:t>
            </a:r>
            <a:r>
              <a:rPr lang="zh-CN" altLang="en-US" dirty="0" smtClean="0"/>
              <a:t>同时确定各词之间逻辑关系。</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3</a:t>
            </a:r>
            <a:r>
              <a:rPr lang="zh-CN" altLang="en-US" dirty="0" smtClean="0"/>
              <a:t>．</a:t>
            </a:r>
            <a:r>
              <a:rPr lang="en-US" dirty="0" smtClean="0"/>
              <a:t>1 </a:t>
            </a:r>
            <a:r>
              <a:rPr lang="zh-CN" altLang="en-US" dirty="0" smtClean="0"/>
              <a:t>学术论文的概述</a:t>
            </a:r>
            <a:endParaRPr lang="zh-CN" altLang="en-US" dirty="0"/>
          </a:p>
        </p:txBody>
      </p:sp>
      <p:sp>
        <p:nvSpPr>
          <p:cNvPr id="3" name="内容占位符 2"/>
          <p:cNvSpPr>
            <a:spLocks noGrp="1"/>
          </p:cNvSpPr>
          <p:nvPr>
            <p:ph idx="1"/>
          </p:nvPr>
        </p:nvSpPr>
        <p:spPr/>
        <p:txBody>
          <a:bodyPr/>
          <a:lstStyle/>
          <a:p>
            <a:r>
              <a:rPr lang="zh-CN" altLang="en-US" dirty="0" smtClean="0"/>
              <a:t>中华人民共和国国家标准</a:t>
            </a:r>
            <a:r>
              <a:rPr lang="en-US" altLang="zh-CN" dirty="0" smtClean="0"/>
              <a:t>《</a:t>
            </a:r>
            <a:r>
              <a:rPr lang="en-US" dirty="0" smtClean="0"/>
              <a:t>科学技术报告、学位论文和学术论文的编写格式</a:t>
            </a:r>
            <a:r>
              <a:rPr lang="en-US" altLang="zh-CN" dirty="0" smtClean="0"/>
              <a:t>》</a:t>
            </a:r>
            <a:r>
              <a:rPr lang="zh-CN" altLang="en-US" dirty="0" smtClean="0"/>
              <a:t>（</a:t>
            </a:r>
            <a:r>
              <a:rPr lang="en-US" dirty="0" smtClean="0"/>
              <a:t>GB7713-87</a:t>
            </a:r>
            <a:r>
              <a:rPr lang="zh-CN" altLang="en-US" dirty="0" smtClean="0"/>
              <a:t>）给学术论文的定义是：某一学术课题在实验性、理论性或观测性上具有新的科学研究成果或创新见解和知识的科学记录；或是某种已知原理应用于实际中取得新进展的科学总结，用以提供学术会议上宣读、交流或讨论；或在学术刊物上发表；或作为其他用途的书面文件。</a:t>
            </a:r>
            <a:endParaRPr lang="en-US" altLang="zh-CN" dirty="0" smtClean="0"/>
          </a:p>
          <a:p>
            <a:r>
              <a:rPr lang="zh-CN" altLang="en-US" dirty="0" smtClean="0"/>
              <a:t>总之，学术论文是在科研、实验、设计的基础上</a:t>
            </a:r>
            <a:r>
              <a:rPr lang="en-US" dirty="0" smtClean="0"/>
              <a:t>, </a:t>
            </a:r>
            <a:r>
              <a:rPr lang="zh-CN" altLang="en-US" dirty="0" smtClean="0"/>
              <a:t>对某一课题进行分析、论证</a:t>
            </a:r>
            <a:r>
              <a:rPr lang="en-US" dirty="0" smtClean="0"/>
              <a:t>, </a:t>
            </a:r>
            <a:r>
              <a:rPr lang="zh-CN" altLang="en-US" dirty="0" smtClean="0"/>
              <a:t>从而得出具有新颖性、创见性结论的论理性书面成果</a:t>
            </a:r>
            <a:r>
              <a:rPr lang="en-US" dirty="0" smtClean="0"/>
              <a:t>, </a:t>
            </a:r>
            <a:r>
              <a:rPr lang="zh-CN" altLang="en-US" dirty="0" smtClean="0"/>
              <a:t>是由感性认识到理性认识的升华</a:t>
            </a:r>
            <a:r>
              <a:rPr lang="en-US" dirty="0" smtClean="0"/>
              <a:t>, </a:t>
            </a:r>
            <a:r>
              <a:rPr lang="zh-CN" altLang="en-US" dirty="0" smtClean="0"/>
              <a:t>是对事物、事理的本质及内在联系</a:t>
            </a:r>
            <a:r>
              <a:rPr lang="en-US" altLang="zh-CN" dirty="0" smtClean="0"/>
              <a:t>— </a:t>
            </a:r>
            <a:r>
              <a:rPr lang="zh-CN" altLang="en-US" dirty="0" smtClean="0"/>
              <a:t>规律性把握与发展的文字载体。在自然科学领域里又可称为科技论文。</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3</a:t>
            </a:r>
            <a:r>
              <a:rPr lang="zh-CN" altLang="en-US" dirty="0" smtClean="0"/>
              <a:t>．</a:t>
            </a:r>
            <a:r>
              <a:rPr lang="en-US" dirty="0" smtClean="0"/>
              <a:t>2 </a:t>
            </a:r>
            <a:r>
              <a:rPr lang="zh-CN" altLang="en-US" dirty="0" smtClean="0"/>
              <a:t>学术论文的撰写</a:t>
            </a:r>
            <a:endParaRPr lang="zh-CN" altLang="en-US" dirty="0"/>
          </a:p>
        </p:txBody>
      </p:sp>
      <p:sp>
        <p:nvSpPr>
          <p:cNvPr id="3" name="内容占位符 2"/>
          <p:cNvSpPr>
            <a:spLocks noGrp="1"/>
          </p:cNvSpPr>
          <p:nvPr>
            <p:ph idx="1"/>
          </p:nvPr>
        </p:nvSpPr>
        <p:spPr/>
        <p:txBody>
          <a:bodyPr/>
          <a:lstStyle/>
          <a:p>
            <a:r>
              <a:rPr lang="zh-CN" altLang="en-US" dirty="0" smtClean="0"/>
              <a:t>撰写学术论文</a:t>
            </a:r>
            <a:r>
              <a:rPr lang="en-US" dirty="0" smtClean="0"/>
              <a:t>, </a:t>
            </a:r>
            <a:r>
              <a:rPr lang="zh-CN" altLang="en-US" dirty="0" smtClean="0"/>
              <a:t>要经过选题、选材、</a:t>
            </a:r>
            <a:r>
              <a:rPr lang="zh-CN" altLang="en-US" dirty="0" smtClean="0"/>
              <a:t>拟</a:t>
            </a:r>
            <a:r>
              <a:rPr lang="zh-CN" altLang="en-US" dirty="0" smtClean="0"/>
              <a:t>提</a:t>
            </a:r>
            <a:r>
              <a:rPr lang="zh-CN" altLang="en-US" dirty="0" smtClean="0"/>
              <a:t>纲</a:t>
            </a:r>
            <a:r>
              <a:rPr lang="zh-CN" altLang="en-US" dirty="0" smtClean="0"/>
              <a:t>、起草、修改五道程序。</a:t>
            </a:r>
          </a:p>
          <a:p>
            <a:endParaRPr lang="zh-CN" altLang="en-US" dirty="0"/>
          </a:p>
        </p:txBody>
      </p:sp>
      <p:sp>
        <p:nvSpPr>
          <p:cNvPr id="4" name="燕尾形 3"/>
          <p:cNvSpPr/>
          <p:nvPr/>
        </p:nvSpPr>
        <p:spPr>
          <a:xfrm>
            <a:off x="1071538" y="2786058"/>
            <a:ext cx="1428760" cy="128588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选题</a:t>
            </a:r>
            <a:endParaRPr lang="zh-CN" altLang="en-US" dirty="0">
              <a:solidFill>
                <a:schemeClr val="tx1"/>
              </a:solidFill>
            </a:endParaRPr>
          </a:p>
        </p:txBody>
      </p:sp>
      <p:sp>
        <p:nvSpPr>
          <p:cNvPr id="5" name="燕尾形 4"/>
          <p:cNvSpPr/>
          <p:nvPr/>
        </p:nvSpPr>
        <p:spPr>
          <a:xfrm>
            <a:off x="2428860" y="2786058"/>
            <a:ext cx="1428760" cy="128588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选材</a:t>
            </a:r>
            <a:endParaRPr lang="zh-CN" altLang="en-US" dirty="0">
              <a:solidFill>
                <a:schemeClr val="tx1"/>
              </a:solidFill>
            </a:endParaRPr>
          </a:p>
        </p:txBody>
      </p:sp>
      <p:sp>
        <p:nvSpPr>
          <p:cNvPr id="6" name="燕尾形 5"/>
          <p:cNvSpPr/>
          <p:nvPr/>
        </p:nvSpPr>
        <p:spPr>
          <a:xfrm>
            <a:off x="3643306" y="2786058"/>
            <a:ext cx="1428760" cy="128588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拟提纲</a:t>
            </a:r>
            <a:endParaRPr lang="zh-CN" altLang="en-US" dirty="0">
              <a:solidFill>
                <a:schemeClr val="tx1"/>
              </a:solidFill>
            </a:endParaRPr>
          </a:p>
        </p:txBody>
      </p:sp>
      <p:sp>
        <p:nvSpPr>
          <p:cNvPr id="7" name="燕尾形 6"/>
          <p:cNvSpPr/>
          <p:nvPr/>
        </p:nvSpPr>
        <p:spPr>
          <a:xfrm>
            <a:off x="4857752" y="2786058"/>
            <a:ext cx="1428760" cy="128588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起草</a:t>
            </a:r>
            <a:endParaRPr lang="zh-CN" altLang="en-US" dirty="0">
              <a:solidFill>
                <a:schemeClr val="tx1"/>
              </a:solidFill>
            </a:endParaRPr>
          </a:p>
        </p:txBody>
      </p:sp>
      <p:sp>
        <p:nvSpPr>
          <p:cNvPr id="8" name="燕尾形 7"/>
          <p:cNvSpPr/>
          <p:nvPr/>
        </p:nvSpPr>
        <p:spPr>
          <a:xfrm>
            <a:off x="6072198" y="2786058"/>
            <a:ext cx="1428760" cy="128588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修改</a:t>
            </a:r>
            <a:endParaRPr lang="zh-CN" altLang="en-US"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3</a:t>
            </a:r>
            <a:r>
              <a:rPr lang="zh-CN" altLang="en-US" dirty="0" smtClean="0"/>
              <a:t>．</a:t>
            </a:r>
            <a:r>
              <a:rPr lang="en-US" dirty="0" smtClean="0"/>
              <a:t>3  </a:t>
            </a:r>
            <a:r>
              <a:rPr lang="zh-CN" altLang="en-US" dirty="0" smtClean="0"/>
              <a:t>科技论文的格式及撰写要领</a:t>
            </a:r>
            <a:endParaRPr lang="zh-CN" altLang="en-US" dirty="0"/>
          </a:p>
        </p:txBody>
      </p:sp>
      <p:sp>
        <p:nvSpPr>
          <p:cNvPr id="3" name="内容占位符 2"/>
          <p:cNvSpPr>
            <a:spLocks noGrp="1"/>
          </p:cNvSpPr>
          <p:nvPr>
            <p:ph idx="1"/>
          </p:nvPr>
        </p:nvSpPr>
        <p:spPr/>
        <p:txBody>
          <a:bodyPr/>
          <a:lstStyle/>
          <a:p>
            <a:r>
              <a:rPr lang="zh-CN" altLang="en-US" dirty="0" smtClean="0"/>
              <a:t>科技论文在长期实践中形成了比较固定的格式。长篇论著分前置、主体、附录及结尾四大部分；一般性的科技论文省略其封面、封二、封三、封底、扉页、前言、目次、图表清单、附录及结尾部分。</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3</a:t>
            </a:r>
            <a:r>
              <a:rPr lang="zh-CN" altLang="en-US" dirty="0" smtClean="0"/>
              <a:t>．</a:t>
            </a:r>
            <a:r>
              <a:rPr lang="en-US" dirty="0" smtClean="0"/>
              <a:t>4 </a:t>
            </a:r>
            <a:r>
              <a:rPr lang="zh-CN" altLang="en-US" dirty="0" smtClean="0"/>
              <a:t>学术论文的评语</a:t>
            </a:r>
            <a:endParaRPr lang="zh-CN" altLang="en-US" dirty="0"/>
          </a:p>
        </p:txBody>
      </p:sp>
      <p:sp>
        <p:nvSpPr>
          <p:cNvPr id="3" name="内容占位符 2"/>
          <p:cNvSpPr>
            <a:spLocks noGrp="1"/>
          </p:cNvSpPr>
          <p:nvPr>
            <p:ph idx="1"/>
          </p:nvPr>
        </p:nvSpPr>
        <p:spPr/>
        <p:txBody>
          <a:bodyPr/>
          <a:lstStyle/>
          <a:p>
            <a:r>
              <a:rPr lang="zh-CN" altLang="en-US" dirty="0" smtClean="0"/>
              <a:t>评价、评审与评优对学术论文的评语、评价、评审与评优工作</a:t>
            </a:r>
            <a:r>
              <a:rPr lang="en-US" dirty="0" smtClean="0"/>
              <a:t>, </a:t>
            </a:r>
            <a:r>
              <a:rPr lang="zh-CN" altLang="en-US" dirty="0" smtClean="0"/>
              <a:t>不仅是编辑人员和参评人员应掌握的技能</a:t>
            </a:r>
            <a:r>
              <a:rPr lang="en-US" dirty="0" smtClean="0"/>
              <a:t>,</a:t>
            </a:r>
            <a:r>
              <a:rPr lang="zh-CN" altLang="en-US" dirty="0" smtClean="0"/>
              <a:t>也是论文作者应了解的基本知识。对论文优劣的评定标准的了解</a:t>
            </a:r>
            <a:r>
              <a:rPr lang="en-US" dirty="0" smtClean="0"/>
              <a:t>,</a:t>
            </a:r>
            <a:r>
              <a:rPr lang="zh-CN" altLang="en-US" dirty="0" smtClean="0"/>
              <a:t>有利于撰写水平的提高。</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71472" y="500042"/>
            <a:ext cx="8229600" cy="720725"/>
          </a:xfrm>
        </p:spPr>
        <p:txBody>
          <a:bodyPr/>
          <a:lstStyle/>
          <a:p>
            <a:r>
              <a:rPr lang="en-US" dirty="0" smtClean="0"/>
              <a:t>8．4  学术论文的发表</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8．4．1  学术论文的投稿</a:t>
            </a:r>
            <a:endParaRPr lang="zh-CN" altLang="en-US" sz="2800" dirty="0" smtClean="0"/>
          </a:p>
          <a:p>
            <a:r>
              <a:rPr lang="en-US" sz="2800" dirty="0" smtClean="0"/>
              <a:t>8．4．2  学术论文成功发表的策略</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4</a:t>
            </a:r>
            <a:r>
              <a:rPr lang="zh-CN" altLang="en-US" dirty="0" smtClean="0"/>
              <a:t>．</a:t>
            </a:r>
            <a:r>
              <a:rPr lang="en-US" dirty="0" smtClean="0"/>
              <a:t>1  </a:t>
            </a:r>
            <a:r>
              <a:rPr lang="zh-CN" altLang="en-US" dirty="0" smtClean="0"/>
              <a:t>学术论文的投稿</a:t>
            </a:r>
            <a:endParaRPr lang="zh-CN" altLang="en-US" dirty="0"/>
          </a:p>
        </p:txBody>
      </p:sp>
      <p:sp>
        <p:nvSpPr>
          <p:cNvPr id="3" name="内容占位符 2"/>
          <p:cNvSpPr>
            <a:spLocks noGrp="1"/>
          </p:cNvSpPr>
          <p:nvPr>
            <p:ph idx="1"/>
          </p:nvPr>
        </p:nvSpPr>
        <p:spPr/>
        <p:txBody>
          <a:bodyPr/>
          <a:lstStyle/>
          <a:p>
            <a:r>
              <a:rPr lang="zh-CN" altLang="en-US" dirty="0" smtClean="0"/>
              <a:t>世界上最高水平的科技期刊是“</a:t>
            </a:r>
            <a:r>
              <a:rPr lang="en-US" dirty="0" smtClean="0"/>
              <a:t>Nature</a:t>
            </a:r>
            <a:r>
              <a:rPr lang="zh-CN" altLang="en-US" dirty="0" smtClean="0"/>
              <a:t>”（</a:t>
            </a:r>
            <a:r>
              <a:rPr lang="en-US" altLang="zh-CN" dirty="0" smtClean="0"/>
              <a:t>《</a:t>
            </a:r>
            <a:r>
              <a:rPr lang="zh-CN" altLang="en-US" dirty="0" smtClean="0"/>
              <a:t>自然</a:t>
            </a:r>
            <a:r>
              <a:rPr lang="en-US" altLang="zh-CN" dirty="0" smtClean="0"/>
              <a:t>》</a:t>
            </a:r>
            <a:r>
              <a:rPr lang="zh-CN" altLang="en-US" dirty="0" smtClean="0"/>
              <a:t>）和“</a:t>
            </a:r>
            <a:r>
              <a:rPr lang="en-US" dirty="0" smtClean="0"/>
              <a:t>Science</a:t>
            </a:r>
            <a:r>
              <a:rPr lang="zh-CN" altLang="en-US" dirty="0" smtClean="0"/>
              <a:t>”（</a:t>
            </a:r>
            <a:r>
              <a:rPr lang="en-US" altLang="zh-CN" dirty="0" smtClean="0"/>
              <a:t>《</a:t>
            </a:r>
            <a:r>
              <a:rPr lang="zh-CN" altLang="en-US" dirty="0" smtClean="0"/>
              <a:t>科学</a:t>
            </a:r>
            <a:r>
              <a:rPr lang="en-US" altLang="zh-CN" dirty="0" smtClean="0"/>
              <a:t>》</a:t>
            </a:r>
            <a:r>
              <a:rPr lang="zh-CN" altLang="en-US" dirty="0" smtClean="0"/>
              <a:t>），权威的论文检索工具是：</a:t>
            </a:r>
            <a:r>
              <a:rPr lang="en-US" altLang="zh-CN" dirty="0" smtClean="0"/>
              <a:t>《</a:t>
            </a:r>
            <a:r>
              <a:rPr lang="zh-CN" altLang="en-US" dirty="0" smtClean="0"/>
              <a:t>科学引文索引</a:t>
            </a:r>
            <a:r>
              <a:rPr lang="en-US" altLang="zh-CN" dirty="0" smtClean="0"/>
              <a:t>》</a:t>
            </a:r>
            <a:r>
              <a:rPr lang="zh-CN" altLang="en-US" dirty="0" smtClean="0"/>
              <a:t>（</a:t>
            </a:r>
            <a:r>
              <a:rPr lang="en-US" dirty="0" smtClean="0"/>
              <a:t>SCI</a:t>
            </a:r>
            <a:r>
              <a:rPr lang="zh-CN" altLang="en-US" dirty="0" smtClean="0"/>
              <a:t>）、</a:t>
            </a:r>
            <a:r>
              <a:rPr lang="en-US" altLang="zh-CN" dirty="0" smtClean="0"/>
              <a:t>《</a:t>
            </a:r>
            <a:r>
              <a:rPr lang="zh-CN" altLang="en-US" dirty="0" smtClean="0"/>
              <a:t>工程索引</a:t>
            </a:r>
            <a:r>
              <a:rPr lang="en-US" altLang="zh-CN" dirty="0" smtClean="0"/>
              <a:t>》</a:t>
            </a:r>
            <a:r>
              <a:rPr lang="zh-CN" altLang="en-US" dirty="0" smtClean="0"/>
              <a:t>（</a:t>
            </a:r>
            <a:r>
              <a:rPr lang="en-US" dirty="0" smtClean="0"/>
              <a:t>EI</a:t>
            </a:r>
            <a:r>
              <a:rPr lang="zh-CN" altLang="en-US" dirty="0" smtClean="0"/>
              <a:t>）和</a:t>
            </a:r>
            <a:r>
              <a:rPr lang="en-US" altLang="zh-CN" dirty="0" smtClean="0"/>
              <a:t>《</a:t>
            </a:r>
            <a:r>
              <a:rPr lang="zh-CN" altLang="en-US" dirty="0" smtClean="0"/>
              <a:t>科学技术会议录索引</a:t>
            </a:r>
            <a:r>
              <a:rPr lang="en-US" altLang="zh-CN" dirty="0" smtClean="0"/>
              <a:t>》</a:t>
            </a:r>
            <a:r>
              <a:rPr lang="zh-CN" altLang="en-US" dirty="0" smtClean="0"/>
              <a:t>（</a:t>
            </a:r>
            <a:r>
              <a:rPr lang="en-US" dirty="0" smtClean="0"/>
              <a:t>ISTP</a:t>
            </a:r>
            <a:r>
              <a:rPr lang="zh-CN" altLang="en-US" dirty="0" smtClean="0"/>
              <a:t>）。目前我国科技期刊有</a:t>
            </a:r>
            <a:r>
              <a:rPr lang="en-US" dirty="0" smtClean="0"/>
              <a:t>5000</a:t>
            </a:r>
            <a:r>
              <a:rPr lang="zh-CN" altLang="en-US" dirty="0" smtClean="0"/>
              <a:t>余种。这些期刊按其性质和报道的内容分为综合性期刊、学术性期刊、技术性期刊、检索性期刊和科普性期刊五种。稿件投向何种期刊，应根据个人的目的、稿件的内容、期刊的性质、期刊登录要求等选择。</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4</a:t>
            </a:r>
            <a:r>
              <a:rPr lang="zh-CN" altLang="en-US" dirty="0" smtClean="0"/>
              <a:t>．</a:t>
            </a:r>
            <a:r>
              <a:rPr lang="en-US" dirty="0" smtClean="0"/>
              <a:t>2  </a:t>
            </a:r>
            <a:r>
              <a:rPr lang="zh-CN" altLang="en-US" dirty="0" smtClean="0"/>
              <a:t>学术论文成功发表的策略</a:t>
            </a:r>
            <a:endParaRPr lang="zh-CN" altLang="en-US" dirty="0"/>
          </a:p>
        </p:txBody>
      </p:sp>
      <p:sp>
        <p:nvSpPr>
          <p:cNvPr id="3" name="内容占位符 2"/>
          <p:cNvSpPr>
            <a:spLocks noGrp="1"/>
          </p:cNvSpPr>
          <p:nvPr>
            <p:ph idx="1"/>
          </p:nvPr>
        </p:nvSpPr>
        <p:spPr/>
        <p:txBody>
          <a:bodyPr/>
          <a:lstStyle/>
          <a:p>
            <a:r>
              <a:rPr lang="zh-CN" altLang="en-US" dirty="0" smtClean="0"/>
              <a:t>一篇学术论文完成后，选择以何种方式发表，是很有策略的。现在可供选择的载体有很多，诸如学术期刊、会议文集、网络媒体在线出版，或者给政府部门以及决策机构提供研究报告等。面对众多的出版机构，怎样选择合适的媒体发表，应该掌握以下几项原则：</a:t>
            </a:r>
          </a:p>
          <a:p>
            <a:r>
              <a:rPr lang="en-US" dirty="0" smtClean="0"/>
              <a:t>1</a:t>
            </a:r>
            <a:r>
              <a:rPr lang="zh-CN" altLang="en-US" dirty="0" smtClean="0"/>
              <a:t>．讲求时效</a:t>
            </a:r>
          </a:p>
          <a:p>
            <a:r>
              <a:rPr lang="en-US" dirty="0" smtClean="0"/>
              <a:t>2</a:t>
            </a:r>
            <a:r>
              <a:rPr lang="zh-CN" altLang="en-US" dirty="0" smtClean="0"/>
              <a:t>．专业对口</a:t>
            </a:r>
          </a:p>
          <a:p>
            <a:pPr lvl="0"/>
            <a:r>
              <a:rPr lang="en-US" altLang="zh-CN" dirty="0" smtClean="0"/>
              <a:t>3.   </a:t>
            </a:r>
            <a:r>
              <a:rPr lang="zh-CN" altLang="en-US" dirty="0" smtClean="0"/>
              <a:t>考察刊物的声誉</a:t>
            </a:r>
          </a:p>
          <a:p>
            <a:r>
              <a:rPr lang="en-US" dirty="0" smtClean="0"/>
              <a:t>4</a:t>
            </a:r>
            <a:r>
              <a:rPr lang="zh-CN" altLang="en-US" dirty="0" smtClean="0"/>
              <a:t>．注重刊物质量</a:t>
            </a:r>
          </a:p>
          <a:p>
            <a:pPr lvl="0"/>
            <a:r>
              <a:rPr lang="en-US" altLang="zh-CN" dirty="0" smtClean="0"/>
              <a:t>5.   </a:t>
            </a:r>
            <a:r>
              <a:rPr lang="zh-CN" altLang="en-US" dirty="0" smtClean="0"/>
              <a:t>作者权益观念</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8．1  学术规范	</a:t>
            </a:r>
            <a:endParaRPr lang="zh-CN" altLang="en-US" sz="2800" dirty="0" smtClean="0"/>
          </a:p>
          <a:p>
            <a:r>
              <a:rPr lang="en-US" sz="2800" dirty="0" smtClean="0"/>
              <a:t>8．2  合理利用文献信息资源检索学术论文</a:t>
            </a:r>
            <a:endParaRPr lang="zh-CN" altLang="en-US" sz="2800" dirty="0" smtClean="0"/>
          </a:p>
          <a:p>
            <a:r>
              <a:rPr lang="en-US" sz="2800" dirty="0" smtClean="0"/>
              <a:t>8．3  学术论文的撰写</a:t>
            </a:r>
            <a:endParaRPr lang="zh-CN" altLang="en-US" sz="2800" dirty="0" smtClean="0"/>
          </a:p>
          <a:p>
            <a:r>
              <a:rPr lang="en-US" sz="2800" dirty="0" smtClean="0"/>
              <a:t>8．4  学术论文的发表</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8．1  学术规范	</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8．1．1　学术道德规范</a:t>
            </a:r>
            <a:endParaRPr lang="zh-CN" altLang="en-US" sz="2800" dirty="0" smtClean="0"/>
          </a:p>
          <a:p>
            <a:r>
              <a:rPr lang="en-US" sz="2800" dirty="0" smtClean="0"/>
              <a:t>8．1．2  学术法律规范</a:t>
            </a:r>
            <a:endParaRPr lang="zh-CN" altLang="en-US" sz="2800" dirty="0" smtClean="0"/>
          </a:p>
          <a:p>
            <a:r>
              <a:rPr lang="en-US" sz="2800" dirty="0" smtClean="0"/>
              <a:t>8．1．3  学术引文、注释规范</a:t>
            </a:r>
            <a:endParaRPr lang="zh-CN" altLang="en-US" sz="2800" dirty="0" smtClean="0"/>
          </a:p>
          <a:p>
            <a:r>
              <a:rPr lang="en-US" sz="2800" dirty="0" smtClean="0"/>
              <a:t>8．1．4  学术论文写作技术规范</a:t>
            </a:r>
            <a:endParaRPr lang="zh-CN" altLang="en-US" sz="2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8．2  合理利用文献信息资源检索学术论文</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8．2．1  利用手工检索学术论文	</a:t>
            </a:r>
            <a:endParaRPr lang="zh-CN" altLang="en-US" sz="2800" dirty="0" smtClean="0"/>
          </a:p>
          <a:p>
            <a:r>
              <a:rPr lang="en-US" sz="2800" dirty="0" smtClean="0"/>
              <a:t>8．2．2  利用计算机网络检索学术论文</a:t>
            </a:r>
            <a:endParaRPr lang="zh-CN" altLang="en-US" sz="2800" dirty="0" smtClean="0"/>
          </a:p>
          <a:p>
            <a:pPr>
              <a:buNone/>
            </a:pP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2"/>
            <a:r>
              <a:rPr lang="en-US" altLang="zh-CN" dirty="0" smtClean="0"/>
              <a:t>8.1.1  </a:t>
            </a:r>
            <a:r>
              <a:rPr lang="zh-CN" altLang="en-US" dirty="0" smtClean="0"/>
              <a:t>学术道德规范</a:t>
            </a:r>
            <a:endParaRPr lang="zh-CN" altLang="en-US" dirty="0"/>
          </a:p>
        </p:txBody>
      </p:sp>
      <p:sp>
        <p:nvSpPr>
          <p:cNvPr id="3" name="内容占位符 2"/>
          <p:cNvSpPr>
            <a:spLocks noGrp="1"/>
          </p:cNvSpPr>
          <p:nvPr>
            <p:ph idx="1"/>
          </p:nvPr>
        </p:nvSpPr>
        <p:spPr/>
        <p:txBody>
          <a:bodyPr/>
          <a:lstStyle/>
          <a:p>
            <a:pPr>
              <a:buNone/>
            </a:pPr>
            <a:r>
              <a:rPr lang="zh-CN" altLang="en-US" sz="2800" dirty="0" smtClean="0"/>
              <a:t>学术道德规范主要指违背以下学术规范的行为：</a:t>
            </a:r>
          </a:p>
          <a:p>
            <a:r>
              <a:rPr lang="zh-CN" altLang="en-US" sz="2800" dirty="0" smtClean="0"/>
              <a:t>剽窃</a:t>
            </a:r>
          </a:p>
          <a:p>
            <a:r>
              <a:rPr lang="zh-CN" altLang="en-US" sz="2800" dirty="0" smtClean="0"/>
              <a:t>抄袭 </a:t>
            </a:r>
          </a:p>
          <a:p>
            <a:r>
              <a:rPr lang="zh-CN" altLang="en-US" sz="2800" dirty="0" smtClean="0"/>
              <a:t>伪造</a:t>
            </a:r>
          </a:p>
          <a:p>
            <a:r>
              <a:rPr lang="zh-CN" altLang="en-US" sz="2800" dirty="0" smtClean="0"/>
              <a:t>泄密</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1</a:t>
            </a:r>
            <a:r>
              <a:rPr lang="zh-CN" altLang="en-US" dirty="0" smtClean="0"/>
              <a:t>．</a:t>
            </a:r>
            <a:r>
              <a:rPr lang="en-US" dirty="0" smtClean="0"/>
              <a:t>2  </a:t>
            </a:r>
            <a:r>
              <a:rPr lang="zh-CN" altLang="en-US" dirty="0" smtClean="0"/>
              <a:t>学术法律规范</a:t>
            </a:r>
            <a:endParaRPr lang="zh-CN" altLang="en-US" dirty="0"/>
          </a:p>
        </p:txBody>
      </p:sp>
      <p:sp>
        <p:nvSpPr>
          <p:cNvPr id="3" name="内容占位符 2"/>
          <p:cNvSpPr>
            <a:spLocks noGrp="1"/>
          </p:cNvSpPr>
          <p:nvPr>
            <p:ph idx="1"/>
          </p:nvPr>
        </p:nvSpPr>
        <p:spPr/>
        <p:txBody>
          <a:bodyPr/>
          <a:lstStyle/>
          <a:p>
            <a:r>
              <a:rPr lang="zh-CN" altLang="en-US" dirty="0" smtClean="0"/>
              <a:t>我国</a:t>
            </a:r>
            <a:r>
              <a:rPr lang="en-US" altLang="zh-CN" dirty="0" smtClean="0"/>
              <a:t>《</a:t>
            </a:r>
            <a:r>
              <a:rPr lang="zh-CN" altLang="en-US" dirty="0" smtClean="0"/>
              <a:t>著作权法</a:t>
            </a:r>
            <a:r>
              <a:rPr lang="en-US" altLang="zh-CN" dirty="0" smtClean="0"/>
              <a:t>》</a:t>
            </a:r>
            <a:r>
              <a:rPr lang="zh-CN" altLang="en-US" dirty="0" smtClean="0"/>
              <a:t>第</a:t>
            </a:r>
            <a:r>
              <a:rPr lang="en-US" dirty="0" smtClean="0"/>
              <a:t>46</a:t>
            </a:r>
            <a:r>
              <a:rPr lang="zh-CN" altLang="en-US" dirty="0" smtClean="0"/>
              <a:t>条第</a:t>
            </a:r>
            <a:r>
              <a:rPr lang="en-US" dirty="0" smtClean="0"/>
              <a:t>5</a:t>
            </a:r>
            <a:r>
              <a:rPr lang="zh-CN" altLang="en-US" dirty="0" smtClean="0"/>
              <a:t>款明确将“剽窃他人作品的”单列为侵犯著作权的具体方式之一。</a:t>
            </a:r>
          </a:p>
          <a:p>
            <a:r>
              <a:rPr lang="en-US" altLang="zh-CN" dirty="0" smtClean="0"/>
              <a:t>《</a:t>
            </a:r>
            <a:r>
              <a:rPr lang="en-US" dirty="0" smtClean="0"/>
              <a:t>著作权法</a:t>
            </a:r>
            <a:r>
              <a:rPr lang="en-US" altLang="zh-CN" dirty="0" smtClean="0"/>
              <a:t>》</a:t>
            </a:r>
            <a:r>
              <a:rPr lang="zh-CN" altLang="en-US" dirty="0" smtClean="0"/>
              <a:t>第</a:t>
            </a:r>
            <a:r>
              <a:rPr lang="en-US" dirty="0" smtClean="0"/>
              <a:t>46</a:t>
            </a:r>
            <a:r>
              <a:rPr lang="zh-CN" altLang="en-US" dirty="0" smtClean="0"/>
              <a:t>条和</a:t>
            </a:r>
            <a:r>
              <a:rPr lang="en-US" dirty="0" smtClean="0"/>
              <a:t>47</a:t>
            </a:r>
            <a:r>
              <a:rPr lang="zh-CN" altLang="en-US" dirty="0" smtClean="0"/>
              <a:t>条的规定，对侵犯他人著作权所承担的责任包括停止侵害、消除影响、赔礼道歉和赔偿损失等民事、行政或刑事责任。</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1</a:t>
            </a:r>
            <a:r>
              <a:rPr lang="zh-CN" altLang="en-US" dirty="0" smtClean="0"/>
              <a:t>．</a:t>
            </a:r>
            <a:r>
              <a:rPr lang="en-US" dirty="0" smtClean="0"/>
              <a:t>3  </a:t>
            </a:r>
            <a:r>
              <a:rPr lang="zh-CN" altLang="en-US" dirty="0" smtClean="0"/>
              <a:t>学术引文、注释规范</a:t>
            </a:r>
            <a:endParaRPr lang="zh-CN" altLang="en-US" dirty="0"/>
          </a:p>
        </p:txBody>
      </p:sp>
      <p:sp>
        <p:nvSpPr>
          <p:cNvPr id="3" name="内容占位符 2"/>
          <p:cNvSpPr>
            <a:spLocks noGrp="1"/>
          </p:cNvSpPr>
          <p:nvPr>
            <p:ph idx="1"/>
          </p:nvPr>
        </p:nvSpPr>
        <p:spPr/>
        <p:txBody>
          <a:bodyPr/>
          <a:lstStyle/>
          <a:p>
            <a:r>
              <a:rPr lang="zh-CN" altLang="en-US" dirty="0" smtClean="0"/>
              <a:t>列出论文</a:t>
            </a:r>
            <a:r>
              <a:rPr lang="en-US" dirty="0" smtClean="0"/>
              <a:t>参考文献</a:t>
            </a:r>
            <a:r>
              <a:rPr lang="zh-CN" altLang="en-US" dirty="0" smtClean="0"/>
              <a:t>的目的是让读者了解论文研究命题的来龙去脉，便于查找，同时也是尊重前人劳动，对自己的工作有准确的定位。因此这里既有技术问题，也有科学道德问题。</a:t>
            </a:r>
          </a:p>
          <a:p>
            <a:r>
              <a:rPr lang="zh-CN" altLang="en-US" dirty="0" smtClean="0"/>
              <a:t>一篇</a:t>
            </a:r>
            <a:r>
              <a:rPr lang="en-US" dirty="0" smtClean="0"/>
              <a:t>论文</a:t>
            </a:r>
            <a:r>
              <a:rPr lang="zh-CN" altLang="en-US" dirty="0" smtClean="0"/>
              <a:t>中几乎自始至终都有需要引用参考文献之处。如论文引言中应引上对本题最重要、最直接有关的文献；在方法中应引上所采用或借鉴的方法；在结果中有时要引上与文献对比的资料；在讨论中更应引上与论文有关的各种支持的或有矛盾的结果或观点等。</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1</a:t>
            </a:r>
            <a:r>
              <a:rPr lang="zh-CN" altLang="en-US" dirty="0" smtClean="0"/>
              <a:t>．</a:t>
            </a:r>
            <a:r>
              <a:rPr lang="en-US" dirty="0" smtClean="0"/>
              <a:t>4  </a:t>
            </a:r>
            <a:r>
              <a:rPr lang="zh-CN" altLang="en-US" dirty="0" smtClean="0"/>
              <a:t>学术论文写作技术规范</a:t>
            </a:r>
            <a:endParaRPr lang="zh-CN" altLang="en-US" dirty="0"/>
          </a:p>
        </p:txBody>
      </p:sp>
      <p:sp>
        <p:nvSpPr>
          <p:cNvPr id="3" name="内容占位符 2"/>
          <p:cNvSpPr>
            <a:spLocks noGrp="1"/>
          </p:cNvSpPr>
          <p:nvPr>
            <p:ph idx="1"/>
          </p:nvPr>
        </p:nvSpPr>
        <p:spPr/>
        <p:txBody>
          <a:bodyPr/>
          <a:lstStyle/>
          <a:p>
            <a:r>
              <a:rPr lang="zh-CN" altLang="en-US" dirty="0" smtClean="0"/>
              <a:t>学术</a:t>
            </a:r>
            <a:r>
              <a:rPr lang="en-US" dirty="0" smtClean="0"/>
              <a:t>论文</a:t>
            </a:r>
            <a:r>
              <a:rPr lang="zh-CN" altLang="en-US" dirty="0" smtClean="0"/>
              <a:t>一般由题名、作者、</a:t>
            </a:r>
            <a:r>
              <a:rPr lang="en-US" dirty="0" smtClean="0"/>
              <a:t>摘要</a:t>
            </a:r>
            <a:r>
              <a:rPr lang="zh-CN" altLang="en-US" dirty="0" smtClean="0"/>
              <a:t>、</a:t>
            </a:r>
            <a:r>
              <a:rPr lang="en-US" dirty="0" smtClean="0"/>
              <a:t>关键词</a:t>
            </a:r>
            <a:r>
              <a:rPr lang="zh-CN" altLang="en-US" dirty="0" smtClean="0"/>
              <a:t>、</a:t>
            </a:r>
            <a:r>
              <a:rPr lang="en-US" dirty="0" smtClean="0"/>
              <a:t>正文</a:t>
            </a:r>
            <a:r>
              <a:rPr lang="zh-CN" altLang="en-US" dirty="0" smtClean="0"/>
              <a:t>、参考文献和附录等部分组成，其中附录部分可有可无。</a:t>
            </a:r>
            <a:endParaRPr lang="en-US" altLang="zh-CN" dirty="0" smtClean="0"/>
          </a:p>
          <a:p>
            <a:r>
              <a:rPr lang="zh-CN" altLang="en-US" dirty="0" smtClean="0"/>
              <a:t>论文各组成的排序为：题名、作者、摘要、关键词、英文题名、英文摘要、英文关键词、正文、参考文献和附录和致谢。</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8</a:t>
            </a:r>
            <a:r>
              <a:rPr lang="zh-CN" altLang="en-US" dirty="0" smtClean="0"/>
              <a:t>．</a:t>
            </a:r>
            <a:r>
              <a:rPr lang="en-US" dirty="0" smtClean="0"/>
              <a:t>2</a:t>
            </a:r>
            <a:r>
              <a:rPr lang="zh-CN" altLang="en-US" dirty="0" smtClean="0"/>
              <a:t>．</a:t>
            </a:r>
            <a:r>
              <a:rPr lang="en-US" dirty="0" smtClean="0"/>
              <a:t>1  </a:t>
            </a:r>
            <a:r>
              <a:rPr lang="zh-CN" altLang="en-US" dirty="0" smtClean="0"/>
              <a:t>利用手工检索学术论文</a:t>
            </a:r>
            <a:endParaRPr lang="zh-CN" altLang="en-US" dirty="0"/>
          </a:p>
        </p:txBody>
      </p:sp>
      <p:sp>
        <p:nvSpPr>
          <p:cNvPr id="3" name="内容占位符 2"/>
          <p:cNvSpPr>
            <a:spLocks noGrp="1"/>
          </p:cNvSpPr>
          <p:nvPr>
            <p:ph idx="1"/>
          </p:nvPr>
        </p:nvSpPr>
        <p:spPr/>
        <p:txBody>
          <a:bodyPr/>
          <a:lstStyle/>
          <a:p>
            <a:r>
              <a:rPr lang="zh-CN" altLang="en-US" dirty="0" smtClean="0"/>
              <a:t>手工检索的内容：</a:t>
            </a:r>
          </a:p>
          <a:p>
            <a:r>
              <a:rPr lang="zh-CN" altLang="en-US" dirty="0" smtClean="0"/>
              <a:t>检索工具是人们用于存储、查找和报道各类信息的系统化文字描述工具，手工检索工具包括：书目、索引、文摘、以及参考型检索工具，如字典、词典、百科全书、年鉴、手册等。因此，选择合适的检索工具是文献检索的关键。</a:t>
            </a:r>
          </a:p>
          <a:p>
            <a:endParaRPr lang="zh-CN" altLang="en-US" dirty="0"/>
          </a:p>
        </p:txBody>
      </p:sp>
    </p:spTree>
  </p:cSld>
  <p:clrMapOvr>
    <a:masterClrMapping/>
  </p:clrMapOvr>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1201</TotalTime>
  <Words>1124</Words>
  <Application>Microsoft Office PowerPoint</Application>
  <PresentationFormat>全屏显示(4:3)</PresentationFormat>
  <Paragraphs>70</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计算机应用教程</vt:lpstr>
      <vt:lpstr>第8章  学术论文的撰写与发表</vt:lpstr>
      <vt:lpstr>目 录</vt:lpstr>
      <vt:lpstr>8．1  学术规范 </vt:lpstr>
      <vt:lpstr>8．2  合理利用文献信息资源检索学术论文</vt:lpstr>
      <vt:lpstr>8.1.1  学术道德规范</vt:lpstr>
      <vt:lpstr>8．1．2  学术法律规范</vt:lpstr>
      <vt:lpstr>8．1．3  学术引文、注释规范</vt:lpstr>
      <vt:lpstr>8．1．4  学术论文写作技术规范</vt:lpstr>
      <vt:lpstr>8．2．1  利用手工检索学术论文</vt:lpstr>
      <vt:lpstr>8．3  学术论文的撰写</vt:lpstr>
      <vt:lpstr>8．2．2 　利用计算机网络检索学术论文</vt:lpstr>
      <vt:lpstr>8．3．1 学术论文的概述</vt:lpstr>
      <vt:lpstr>8．3．2 学术论文的撰写</vt:lpstr>
      <vt:lpstr>8．3．3  科技论文的格式及撰写要领</vt:lpstr>
      <vt:lpstr>8．3．4 学术论文的评语</vt:lpstr>
      <vt:lpstr>8．4  学术论文的发表</vt:lpstr>
      <vt:lpstr>8．4．1  学术论文的投稿</vt:lpstr>
      <vt:lpstr>8．4．2  学术论文成功发表的策略</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111</cp:revision>
  <dcterms:created xsi:type="dcterms:W3CDTF">2007-08-12T15:35:57Z</dcterms:created>
  <dcterms:modified xsi:type="dcterms:W3CDTF">2014-11-06T13:37:41Z</dcterms:modified>
</cp:coreProperties>
</file>