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0"/>
  </p:notesMasterIdLst>
  <p:handoutMasterIdLst>
    <p:handoutMasterId r:id="rId21"/>
  </p:handoutMasterIdLst>
  <p:sldIdLst>
    <p:sldId id="331" r:id="rId2"/>
    <p:sldId id="519" r:id="rId3"/>
    <p:sldId id="520" r:id="rId4"/>
    <p:sldId id="552" r:id="rId5"/>
    <p:sldId id="559" r:id="rId6"/>
    <p:sldId id="553" r:id="rId7"/>
    <p:sldId id="561" r:id="rId8"/>
    <p:sldId id="551" r:id="rId9"/>
    <p:sldId id="554" r:id="rId10"/>
    <p:sldId id="555" r:id="rId11"/>
    <p:sldId id="556" r:id="rId12"/>
    <p:sldId id="560" r:id="rId13"/>
    <p:sldId id="558" r:id="rId14"/>
    <p:sldId id="565" r:id="rId15"/>
    <p:sldId id="562" r:id="rId16"/>
    <p:sldId id="563" r:id="rId17"/>
    <p:sldId id="564" r:id="rId18"/>
    <p:sldId id="557" r:id="rId19"/>
  </p:sldIdLst>
  <p:sldSz cx="9144000" cy="6858000" type="screen4x3"/>
  <p:notesSz cx="6669088" cy="9820275"/>
  <p:defaultTextStyle>
    <a:defPPr>
      <a:defRPr lang="zh-CN"/>
    </a:defPPr>
    <a:lvl1pPr algn="l" rtl="0" fontAlgn="base">
      <a:spcBef>
        <a:spcPct val="30000"/>
      </a:spcBef>
      <a:spcAft>
        <a:spcPct val="0"/>
      </a:spcAft>
      <a:buChar char="•"/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buChar char="•"/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buChar char="•"/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buChar char="•"/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buChar char="•"/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5pPr>
    <a:lvl6pPr marL="2286000" algn="l" defTabSz="914400" rtl="0" eaLnBrk="1" latinLnBrk="0" hangingPunct="1"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6pPr>
    <a:lvl7pPr marL="2743200" algn="l" defTabSz="914400" rtl="0" eaLnBrk="1" latinLnBrk="0" hangingPunct="1"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7pPr>
    <a:lvl8pPr marL="3200400" algn="l" defTabSz="914400" rtl="0" eaLnBrk="1" latinLnBrk="0" hangingPunct="1"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8pPr>
    <a:lvl9pPr marL="3657600" algn="l" defTabSz="914400" rtl="0" eaLnBrk="1" latinLnBrk="0" hangingPunct="1">
      <a:defRPr sz="3200" b="1" kern="1200">
        <a:solidFill>
          <a:srgbClr val="CC3300"/>
        </a:solidFill>
        <a:latin typeface="Times New Roman" pitchFamily="18" charset="0"/>
        <a:ea typeface="宋体" pitchFamily="2" charset="-122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6699"/>
    <a:srgbClr val="3399FF"/>
    <a:srgbClr val="CCFFFF"/>
    <a:srgbClr val="CC3300"/>
    <a:srgbClr val="FFFF00"/>
    <a:srgbClr val="006600"/>
    <a:srgbClr val="00CC00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40" autoAdjust="0"/>
    <p:restoredTop sz="99507" autoAdjust="0"/>
  </p:normalViewPr>
  <p:slideViewPr>
    <p:cSldViewPr>
      <p:cViewPr varScale="1">
        <p:scale>
          <a:sx n="90" d="100"/>
          <a:sy n="90" d="100"/>
        </p:scale>
        <p:origin x="-1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18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18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9738"/>
            <a:ext cx="288925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18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329738"/>
            <a:ext cx="288925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fld id="{9CFD4806-A4BA-4A58-921C-9009207075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45525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36600"/>
            <a:ext cx="4910138" cy="3683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664075"/>
            <a:ext cx="4891088" cy="441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904875" y="349250"/>
            <a:ext cx="2800350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1200" b="0">
                <a:solidFill>
                  <a:schemeClr val="tx1"/>
                </a:solidFill>
              </a:rPr>
              <a:t>清华大学</a:t>
            </a:r>
            <a:r>
              <a:rPr kumimoji="1" lang="en-US" altLang="zh-CN" sz="1200" b="0">
                <a:solidFill>
                  <a:schemeClr val="tx1"/>
                </a:solidFill>
              </a:rPr>
              <a:t>《</a:t>
            </a:r>
            <a:r>
              <a:rPr kumimoji="1" lang="zh-CN" altLang="en-US" sz="1200" b="0">
                <a:solidFill>
                  <a:schemeClr val="tx1"/>
                </a:solidFill>
              </a:rPr>
              <a:t>计算机文化基础</a:t>
            </a:r>
            <a:r>
              <a:rPr kumimoji="1" lang="en-US" altLang="zh-CN" sz="1200" b="0">
                <a:solidFill>
                  <a:schemeClr val="tx1"/>
                </a:solidFill>
              </a:rPr>
              <a:t>》</a:t>
            </a:r>
            <a:r>
              <a:rPr kumimoji="1" lang="zh-CN" altLang="en-US" sz="1200" b="0">
                <a:solidFill>
                  <a:schemeClr val="tx1"/>
                </a:solidFill>
              </a:rPr>
              <a:t>电子教案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3679825" y="349250"/>
            <a:ext cx="2100263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spcBef>
                <a:spcPct val="0"/>
              </a:spcBef>
              <a:buFontTx/>
              <a:buNone/>
            </a:pPr>
            <a:r>
              <a:rPr kumimoji="1" lang="en-US" altLang="zh-CN" sz="1200" b="0">
                <a:solidFill>
                  <a:schemeClr val="tx1"/>
                </a:solidFill>
              </a:rPr>
              <a:t>2003</a:t>
            </a:r>
            <a:r>
              <a:rPr kumimoji="1" lang="zh-CN" altLang="en-US" sz="1200" b="0">
                <a:solidFill>
                  <a:schemeClr val="tx1"/>
                </a:solidFill>
              </a:rPr>
              <a:t>年</a:t>
            </a:r>
            <a:r>
              <a:rPr kumimoji="1" lang="en-US" altLang="zh-CN" sz="1200" b="0">
                <a:solidFill>
                  <a:schemeClr val="tx1"/>
                </a:solidFill>
              </a:rPr>
              <a:t>3</a:t>
            </a:r>
            <a:r>
              <a:rPr kumimoji="1" lang="zh-CN" altLang="en-US" sz="1200" b="0">
                <a:solidFill>
                  <a:schemeClr val="tx1"/>
                </a:solidFill>
              </a:rPr>
              <a:t>月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889000" y="9166225"/>
            <a:ext cx="4965700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  <a:buFontTx/>
              <a:buNone/>
            </a:pPr>
            <a:fld id="{C9E9148E-810B-4756-82F6-88B12E1E88C3}" type="slidenum">
              <a:rPr kumimoji="1" lang="en-US" altLang="zh-CN" sz="1200" b="0">
                <a:solidFill>
                  <a:schemeClr val="tx1"/>
                </a:solidFill>
              </a:rPr>
              <a:pPr algn="ctr">
                <a:spcBef>
                  <a:spcPct val="0"/>
                </a:spcBef>
                <a:buFontTx/>
                <a:buNone/>
              </a:pPr>
              <a:t>‹#›</a:t>
            </a:fld>
            <a:r>
              <a:rPr kumimoji="1" lang="en-US" altLang="zh-CN" sz="1200" b="0">
                <a:solidFill>
                  <a:schemeClr val="tx1"/>
                </a:solidFill>
              </a:rPr>
              <a:t> </a:t>
            </a:r>
            <a:r>
              <a:rPr kumimoji="1" lang="zh-CN" altLang="en-US" sz="1200" b="0">
                <a:solidFill>
                  <a:schemeClr val="tx1"/>
                </a:solidFill>
              </a:rPr>
              <a:t>页</a:t>
            </a:r>
          </a:p>
        </p:txBody>
      </p:sp>
    </p:spTree>
    <p:extLst>
      <p:ext uri="{BB962C8B-B14F-4D97-AF65-F5344CB8AC3E}">
        <p14:creationId xmlns="" xmlns:p14="http://schemas.microsoft.com/office/powerpoint/2010/main" val="2680810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>
          <a:ln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5890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805891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80589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589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0589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80589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589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0589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589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589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05900" name="Rectangle 12"/>
          <p:cNvSpPr>
            <a:spLocks noGrp="1" noChangeArrowheads="1"/>
          </p:cNvSpPr>
          <p:nvPr>
            <p:ph type="ctrTitle"/>
          </p:nvPr>
        </p:nvSpPr>
        <p:spPr bwMode="auto">
          <a:xfrm>
            <a:off x="990600" y="1828800"/>
            <a:ext cx="77724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805901" name="Rectangle 1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  <p:transition spd="slow" advClick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D3E119-F929-4E2B-BE7C-6C89770335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069102648"/>
      </p:ext>
    </p:extLst>
  </p:cSld>
  <p:clrMapOvr>
    <a:masterClrMapping/>
  </p:clrMapOvr>
  <p:transition spd="slow" advClick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946943-7BEE-40E0-BCD7-FCB875ED63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950845147"/>
      </p:ext>
    </p:extLst>
  </p:cSld>
  <p:clrMapOvr>
    <a:masterClrMapping/>
  </p:clrMapOvr>
  <p:transition spd="slow" advClick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7D6E2C1-F935-4074-9F91-C4EFF0AD1A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472081302"/>
      </p:ext>
    </p:extLst>
  </p:cSld>
  <p:clrMapOvr>
    <a:masterClrMapping/>
  </p:clrMapOvr>
  <p:transition spd="slow" advClick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6934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62DBB3C-C4AD-450A-B5B6-8DD01C3A1F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07853245"/>
      </p:ext>
    </p:extLst>
  </p:cSld>
  <p:clrMapOvr>
    <a:masterClrMapping/>
  </p:clrMapOvr>
  <p:transition spd="slow" advClick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5B6317F-2873-4332-B15C-596403B1A8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55110455"/>
      </p:ext>
    </p:extLst>
  </p:cSld>
  <p:clrMapOvr>
    <a:masterClrMapping/>
  </p:clrMapOvr>
  <p:transition spd="slow" advClick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B90F80-679E-4FF0-A401-B4C15E9106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013558819"/>
      </p:ext>
    </p:extLst>
  </p:cSld>
  <p:clrMapOvr>
    <a:masterClrMapping/>
  </p:clrMapOvr>
  <p:transition spd="slow" advClick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357F6D-6C4E-4036-80C2-DF247F0E56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90189770"/>
      </p:ext>
    </p:extLst>
  </p:cSld>
  <p:clrMapOvr>
    <a:masterClrMapping/>
  </p:clrMapOvr>
  <p:transition spd="slow" advClick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1C82813-057E-42D3-B583-53CB0549B2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43308506"/>
      </p:ext>
    </p:extLst>
  </p:cSld>
  <p:clrMapOvr>
    <a:masterClrMapping/>
  </p:clrMapOvr>
  <p:transition spd="slow" advClick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78B9A9-8630-4CC1-86EC-CC2CFD7F49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93754037"/>
      </p:ext>
    </p:extLst>
  </p:cSld>
  <p:clrMapOvr>
    <a:masterClrMapping/>
  </p:clrMapOvr>
  <p:transition spd="slow" advClick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15C82D-22AD-46E4-854E-EE79938EE3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604267"/>
      </p:ext>
    </p:extLst>
  </p:cSld>
  <p:clrMapOvr>
    <a:masterClrMapping/>
  </p:clrMapOvr>
  <p:transition spd="slow" advClick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15EEA43-2356-4EEF-B9A9-73E83B8C0C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38935440"/>
      </p:ext>
    </p:extLst>
  </p:cSld>
  <p:clrMapOvr>
    <a:masterClrMapping/>
  </p:clrMapOvr>
  <p:transition spd="slow" advClick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69D62C-1401-4B57-955C-3BF9A78E94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829644003"/>
      </p:ext>
    </p:extLst>
  </p:cSld>
  <p:clrMapOvr>
    <a:masterClrMapping/>
  </p:clrMapOvr>
  <p:transition spd="slow" advClick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866" name="Rectangle 2"/>
          <p:cNvSpPr>
            <a:spLocks noChangeArrowheads="1"/>
          </p:cNvSpPr>
          <p:nvPr/>
        </p:nvSpPr>
        <p:spPr bwMode="auto">
          <a:xfrm>
            <a:off x="800100" y="76200"/>
            <a:ext cx="7391400" cy="609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67" name="Rectangle 3"/>
          <p:cNvSpPr>
            <a:spLocks noChangeArrowheads="1"/>
          </p:cNvSpPr>
          <p:nvPr/>
        </p:nvSpPr>
        <p:spPr bwMode="ltGray">
          <a:xfrm>
            <a:off x="323850" y="134938"/>
            <a:ext cx="438150" cy="47466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68" name="Rectangle 4"/>
          <p:cNvSpPr>
            <a:spLocks noChangeArrowheads="1"/>
          </p:cNvSpPr>
          <p:nvPr/>
        </p:nvSpPr>
        <p:spPr bwMode="ltGray">
          <a:xfrm>
            <a:off x="541338" y="381000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69" name="Rectangle 5"/>
          <p:cNvSpPr>
            <a:spLocks noChangeArrowheads="1"/>
          </p:cNvSpPr>
          <p:nvPr/>
        </p:nvSpPr>
        <p:spPr bwMode="ltGray">
          <a:xfrm>
            <a:off x="127000" y="3810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70" name="Rectangle 6"/>
          <p:cNvSpPr>
            <a:spLocks noChangeArrowheads="1"/>
          </p:cNvSpPr>
          <p:nvPr/>
        </p:nvSpPr>
        <p:spPr bwMode="gray">
          <a:xfrm>
            <a:off x="762000" y="90488"/>
            <a:ext cx="31750" cy="71913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71" name="Rectangle 7"/>
          <p:cNvSpPr>
            <a:spLocks noChangeArrowheads="1"/>
          </p:cNvSpPr>
          <p:nvPr/>
        </p:nvSpPr>
        <p:spPr bwMode="gray">
          <a:xfrm>
            <a:off x="442913" y="65405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kumimoji="1" lang="ja-JP" altLang="en-US" sz="2400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0487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latin typeface="+mn-ea"/>
              </a:defRPr>
            </a:lvl1pPr>
          </a:lstStyle>
          <a:p>
            <a:fld id="{EC484B2E-1736-46F3-84A3-2341199108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slow" advClick="0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slide" Target="slide1.xml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74" name="Rectangle 30"/>
          <p:cNvSpPr>
            <a:spLocks noChangeArrowheads="1"/>
          </p:cNvSpPr>
          <p:nvPr/>
        </p:nvSpPr>
        <p:spPr bwMode="auto">
          <a:xfrm>
            <a:off x="457200" y="457200"/>
            <a:ext cx="8077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87338" indent="-287338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77838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None/>
            </a:pPr>
            <a:endParaRPr kumimoji="0" lang="ja-JP" altLang="en-US" sz="2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0979" name="Rectangle 35"/>
          <p:cNvSpPr>
            <a:spLocks noGrp="1" noChangeArrowheads="1"/>
          </p:cNvSpPr>
          <p:nvPr>
            <p:ph type="ctrTitle"/>
          </p:nvPr>
        </p:nvSpPr>
        <p:spPr>
          <a:xfrm>
            <a:off x="827088" y="1125538"/>
            <a:ext cx="7848600" cy="1366837"/>
          </a:xfrm>
          <a:ln/>
        </p:spPr>
        <p:txBody>
          <a:bodyPr/>
          <a:lstStyle/>
          <a:p>
            <a:r>
              <a:rPr lang="zh-CN" altLang="en-US" sz="8800">
                <a:solidFill>
                  <a:srgbClr val="CC0000"/>
                </a:solidFill>
                <a:latin typeface="Arial Black" pitchFamily="34" charset="0"/>
                <a:ea typeface="方正舒体" pitchFamily="2" charset="-122"/>
              </a:rPr>
              <a:t>第</a:t>
            </a:r>
            <a:r>
              <a:rPr lang="ja-JP" altLang="en-US" sz="8800">
                <a:solidFill>
                  <a:srgbClr val="CC0000"/>
                </a:solidFill>
                <a:latin typeface="Arial Black" pitchFamily="34" charset="0"/>
                <a:ea typeface="ＭＳ Ｐゴシック" pitchFamily="50" charset="-128"/>
              </a:rPr>
              <a:t>三</a:t>
            </a:r>
            <a:r>
              <a:rPr lang="zh-CN" altLang="en-US" sz="8800">
                <a:solidFill>
                  <a:srgbClr val="CC0000"/>
                </a:solidFill>
                <a:latin typeface="Arial Black" pitchFamily="34" charset="0"/>
                <a:ea typeface="方正舒体" pitchFamily="2" charset="-122"/>
              </a:rPr>
              <a:t>章</a:t>
            </a:r>
          </a:p>
        </p:txBody>
      </p:sp>
      <p:sp>
        <p:nvSpPr>
          <p:cNvPr id="210982" name="WordArt 38"/>
          <p:cNvSpPr>
            <a:spLocks noChangeArrowheads="1" noChangeShapeType="1" noTextEdit="1"/>
          </p:cNvSpPr>
          <p:nvPr/>
        </p:nvSpPr>
        <p:spPr bwMode="auto">
          <a:xfrm>
            <a:off x="1403350" y="2997200"/>
            <a:ext cx="59769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zh-CN" altLang="en-US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标准输入输出</a:t>
            </a:r>
          </a:p>
        </p:txBody>
      </p:sp>
      <p:sp>
        <p:nvSpPr>
          <p:cNvPr id="210984" name="WordArt 40"/>
          <p:cNvSpPr>
            <a:spLocks noChangeArrowheads="1" noChangeShapeType="1" noTextEdit="1"/>
          </p:cNvSpPr>
          <p:nvPr/>
        </p:nvSpPr>
        <p:spPr bwMode="auto">
          <a:xfrm>
            <a:off x="3563938" y="4365625"/>
            <a:ext cx="1655762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en-US" altLang="zh-CN" sz="4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(I/O)</a:t>
            </a:r>
            <a:endParaRPr lang="zh-CN" altLang="en-US" sz="44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9E78F-215D-4BA0-A394-78CE32C57BB4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898050" name="Rectangle 2"/>
          <p:cNvSpPr>
            <a:spLocks noChangeArrowheads="1"/>
          </p:cNvSpPr>
          <p:nvPr/>
        </p:nvSpPr>
        <p:spPr bwMode="auto">
          <a:xfrm>
            <a:off x="4683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printf()</a:t>
            </a:r>
            <a:r>
              <a:rPr lang="zh-CN" altLang="en-US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输出实例</a:t>
            </a:r>
          </a:p>
        </p:txBody>
      </p:sp>
      <p:sp>
        <p:nvSpPr>
          <p:cNvPr id="898052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898060" name="Rectangle 12"/>
          <p:cNvSpPr>
            <a:spLocks noChangeArrowheads="1"/>
          </p:cNvSpPr>
          <p:nvPr/>
        </p:nvSpPr>
        <p:spPr bwMode="auto">
          <a:xfrm>
            <a:off x="1258888" y="2133600"/>
            <a:ext cx="3744912" cy="45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#include &lt;</a:t>
            </a:r>
            <a:r>
              <a:rPr lang="en-US" altLang="en-US" sz="2800" b="0" dirty="0" err="1"/>
              <a:t>stdio.h</a:t>
            </a:r>
            <a:r>
              <a:rPr lang="en-US" altLang="en-US" sz="2800" b="0" dirty="0"/>
              <a:t>&gt;</a:t>
            </a:r>
            <a:endParaRPr lang="en-US" altLang="zh-CN" sz="2800" b="0" dirty="0"/>
          </a:p>
          <a:p>
            <a:pPr algn="l">
              <a:buFont typeface="Wingdings" pitchFamily="2" charset="2"/>
              <a:buNone/>
            </a:pPr>
            <a:endParaRPr lang="en-US" altLang="en-US" sz="2800" b="0" dirty="0"/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main(){</a:t>
            </a:r>
          </a:p>
          <a:p>
            <a:pPr algn="l">
              <a:buFont typeface="Wingdings" pitchFamily="2" charset="2"/>
              <a:buNone/>
            </a:pPr>
            <a:r>
              <a:rPr lang="en-US" altLang="zh-CN" sz="2800" b="0" dirty="0"/>
              <a:t>    </a:t>
            </a:r>
            <a:r>
              <a:rPr lang="en-US" altLang="en-US" sz="2800" b="0" dirty="0" err="1"/>
              <a:t>printf</a:t>
            </a:r>
            <a:r>
              <a:rPr lang="en-US" altLang="en-US" sz="2800" b="0" dirty="0"/>
              <a:t>("%c\</a:t>
            </a:r>
            <a:r>
              <a:rPr lang="en-US" altLang="en-US" sz="2800" b="0" dirty="0" err="1"/>
              <a:t>n",'a</a:t>
            </a:r>
            <a:r>
              <a:rPr lang="en-US" altLang="en-US" sz="2800" b="0" dirty="0"/>
              <a:t>');</a:t>
            </a:r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    </a:t>
            </a:r>
            <a:r>
              <a:rPr lang="en-US" altLang="en-US" sz="2800" b="0" dirty="0" err="1"/>
              <a:t>printf</a:t>
            </a:r>
            <a:r>
              <a:rPr lang="en-US" altLang="en-US" sz="2800" b="0" dirty="0"/>
              <a:t>("%d\</a:t>
            </a:r>
            <a:r>
              <a:rPr lang="en-US" altLang="en-US" sz="2800" b="0" dirty="0" err="1"/>
              <a:t>n",'a</a:t>
            </a:r>
            <a:r>
              <a:rPr lang="en-US" altLang="en-US" sz="2800" b="0" dirty="0"/>
              <a:t>');</a:t>
            </a:r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    </a:t>
            </a:r>
            <a:r>
              <a:rPr lang="en-US" altLang="en-US" sz="2800" b="0" dirty="0" err="1"/>
              <a:t>printf</a:t>
            </a:r>
            <a:r>
              <a:rPr lang="en-US" altLang="en-US" sz="2800" b="0" dirty="0"/>
              <a:t>("%o\</a:t>
            </a:r>
            <a:r>
              <a:rPr lang="en-US" altLang="en-US" sz="2800" b="0" dirty="0" err="1"/>
              <a:t>n",'a</a:t>
            </a:r>
            <a:r>
              <a:rPr lang="en-US" altLang="en-US" sz="2800" b="0" dirty="0"/>
              <a:t>');</a:t>
            </a:r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    </a:t>
            </a:r>
            <a:r>
              <a:rPr lang="en-US" altLang="en-US" sz="2800" b="0" dirty="0" err="1"/>
              <a:t>printf</a:t>
            </a:r>
            <a:r>
              <a:rPr lang="en-US" altLang="en-US" sz="2800" b="0" dirty="0"/>
              <a:t>("%x\</a:t>
            </a:r>
            <a:r>
              <a:rPr lang="en-US" altLang="en-US" sz="2800" b="0" dirty="0" err="1"/>
              <a:t>n",'a</a:t>
            </a:r>
            <a:r>
              <a:rPr lang="en-US" altLang="en-US" sz="2800" b="0" dirty="0"/>
              <a:t>');</a:t>
            </a:r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    return 0;</a:t>
            </a:r>
          </a:p>
          <a:p>
            <a:pPr algn="l">
              <a:buFont typeface="Wingdings" pitchFamily="2" charset="2"/>
              <a:buNone/>
            </a:pPr>
            <a:r>
              <a:rPr lang="en-US" altLang="en-US" sz="2800" b="0" dirty="0"/>
              <a:t>}</a:t>
            </a:r>
          </a:p>
        </p:txBody>
      </p:sp>
      <p:sp>
        <p:nvSpPr>
          <p:cNvPr id="898061" name="Rectangle 13"/>
          <p:cNvSpPr>
            <a:spLocks noChangeArrowheads="1"/>
          </p:cNvSpPr>
          <p:nvPr/>
        </p:nvSpPr>
        <p:spPr bwMode="auto">
          <a:xfrm>
            <a:off x="468313" y="1411288"/>
            <a:ext cx="5472112" cy="84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Q</a:t>
            </a:r>
            <a:r>
              <a:rPr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：请写出下列代码的执行结果</a:t>
            </a:r>
            <a:endParaRPr lang="zh-CN" altLang="en-US" b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898062" name="Rectangle 14"/>
          <p:cNvSpPr>
            <a:spLocks noChangeArrowheads="1"/>
          </p:cNvSpPr>
          <p:nvPr/>
        </p:nvSpPr>
        <p:spPr bwMode="auto">
          <a:xfrm>
            <a:off x="6372225" y="2997200"/>
            <a:ext cx="1800225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A</a:t>
            </a:r>
            <a:r>
              <a:rPr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：结果</a:t>
            </a:r>
            <a:endParaRPr lang="zh-CN" altLang="en-US" b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898063" name="Rectangle 15"/>
          <p:cNvSpPr>
            <a:spLocks noChangeArrowheads="1"/>
          </p:cNvSpPr>
          <p:nvPr/>
        </p:nvSpPr>
        <p:spPr bwMode="auto">
          <a:xfrm>
            <a:off x="6731000" y="3630613"/>
            <a:ext cx="2017713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buFont typeface="Wingdings" pitchFamily="2" charset="2"/>
              <a:buNone/>
            </a:pPr>
            <a:r>
              <a:rPr lang="en-US" altLang="zh-CN" sz="2800" b="0" dirty="0"/>
              <a:t>a</a:t>
            </a:r>
          </a:p>
          <a:p>
            <a:pPr algn="l">
              <a:buFont typeface="Wingdings" pitchFamily="2" charset="2"/>
              <a:buNone/>
            </a:pPr>
            <a:r>
              <a:rPr lang="en-US" altLang="zh-CN" sz="2800" b="0" dirty="0"/>
              <a:t>97</a:t>
            </a:r>
          </a:p>
          <a:p>
            <a:pPr algn="l">
              <a:buFont typeface="Wingdings" pitchFamily="2" charset="2"/>
              <a:buNone/>
            </a:pPr>
            <a:r>
              <a:rPr lang="en-US" altLang="zh-CN" sz="2800" b="0" dirty="0"/>
              <a:t>141</a:t>
            </a:r>
          </a:p>
          <a:p>
            <a:pPr algn="l">
              <a:buFont typeface="Wingdings" pitchFamily="2" charset="2"/>
              <a:buNone/>
            </a:pPr>
            <a:r>
              <a:rPr lang="en-US" altLang="zh-CN" sz="2800" b="0" dirty="0"/>
              <a:t>61</a:t>
            </a:r>
          </a:p>
          <a:p>
            <a:pPr algn="l">
              <a:buFont typeface="Wingdings" pitchFamily="2" charset="2"/>
              <a:buNone/>
            </a:pPr>
            <a:endParaRPr lang="en-US" altLang="zh-CN" sz="2800" b="0" dirty="0"/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8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9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9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8052" grpId="0" autoUpdateAnimBg="0"/>
      <p:bldP spid="898062" grpId="0"/>
      <p:bldP spid="8980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6D6A8-D60A-462D-AE59-F84A7F94A4E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899074" name="Rectangle 2"/>
          <p:cNvSpPr>
            <a:spLocks noChangeArrowheads="1"/>
          </p:cNvSpPr>
          <p:nvPr/>
        </p:nvSpPr>
        <p:spPr bwMode="auto">
          <a:xfrm>
            <a:off x="684213" y="908050"/>
            <a:ext cx="58324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200" dirty="0" err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en-US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变量名</a:t>
            </a: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);</a:t>
            </a:r>
          </a:p>
        </p:txBody>
      </p:sp>
      <p:sp>
        <p:nvSpPr>
          <p:cNvPr id="899076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899084" name="Rectangle 12"/>
          <p:cNvSpPr>
            <a:spLocks noChangeArrowheads="1"/>
          </p:cNvSpPr>
          <p:nvPr/>
        </p:nvSpPr>
        <p:spPr bwMode="auto">
          <a:xfrm>
            <a:off x="971550" y="1989138"/>
            <a:ext cx="7416800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输出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个字符；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字符型</a:t>
            </a:r>
            <a:r>
              <a:rPr lang="zh-CN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  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整型；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ja-JP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50" charset="-128"/>
              </a:rPr>
              <a:t>☆　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输出控制字符。 如：</a:t>
            </a:r>
            <a:r>
              <a:rPr lang="en-US" altLang="zh-CN" sz="2800" b="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putchar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kumimoji="1" lang="en-US" altLang="zh-CN" b="0" dirty="0">
                <a:solidFill>
                  <a:srgbClr val="800000"/>
                </a:solidFill>
              </a:rPr>
              <a:t>'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\n</a:t>
            </a:r>
            <a:r>
              <a:rPr kumimoji="1" lang="en-US" altLang="zh-CN" b="0" dirty="0">
                <a:solidFill>
                  <a:srgbClr val="800000"/>
                </a:solidFill>
              </a:rPr>
              <a:t>'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altLang="zh-CN" sz="2800" b="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90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7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/>
          <p:cNvSpPr>
            <a:spLocks noChangeArrowheads="1"/>
          </p:cNvSpPr>
          <p:nvPr/>
        </p:nvSpPr>
        <p:spPr bwMode="auto">
          <a:xfrm>
            <a:off x="395536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zh-CN" altLang="en-US" sz="32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例：</a:t>
            </a:r>
            <a:endParaRPr lang="en-US" altLang="zh-CN" sz="3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auto">
          <a:xfrm>
            <a:off x="395536" y="1700808"/>
            <a:ext cx="576064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#include &lt;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stdio.h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&gt;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main()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{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char 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x,y,z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x='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a';y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='+';z='b';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(x);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(y);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(z);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('\n');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(65);</a:t>
            </a:r>
            <a:endParaRPr lang="en-US" altLang="zh-CN" sz="2800" dirty="0" smtClean="0">
              <a:solidFill>
                <a:srgbClr val="990000"/>
              </a:solidFill>
              <a:latin typeface="方正姚体" pitchFamily="2" charset="-122"/>
              <a:ea typeface="方正姚体" pitchFamily="2" charset="-122"/>
            </a:endParaRP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return 0;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}</a:t>
            </a:r>
          </a:p>
        </p:txBody>
      </p:sp>
      <p:sp>
        <p:nvSpPr>
          <p:cNvPr id="892932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3" name="矩形 2"/>
          <p:cNvSpPr/>
          <p:nvPr/>
        </p:nvSpPr>
        <p:spPr>
          <a:xfrm>
            <a:off x="6015538" y="353924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chemeClr val="tx1"/>
                </a:solidFill>
              </a:rPr>
              <a:t>执行结果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</a:p>
        </p:txBody>
      </p:sp>
      <p:pic>
        <p:nvPicPr>
          <p:cNvPr id="903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49080"/>
            <a:ext cx="287311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006699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CC33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67977649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29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2931" grpId="0"/>
      <p:bldP spid="892932" grpId="0" autoUpdateAnimBg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80227-045D-46B0-93B1-55C34196F24F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91906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zh-CN" altLang="en-US" sz="36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三、顺序结构程序设计</a:t>
            </a:r>
            <a:endParaRPr lang="zh-CN" altLang="en-US" sz="36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1908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</a:t>
            </a:r>
          </a:p>
        </p:txBody>
      </p:sp>
      <p:sp>
        <p:nvSpPr>
          <p:cNvPr id="892010" name="Rectangle 106"/>
          <p:cNvSpPr>
            <a:spLocks noChangeArrowheads="1"/>
          </p:cNvSpPr>
          <p:nvPr/>
        </p:nvSpPr>
        <p:spPr bwMode="auto">
          <a:xfrm>
            <a:off x="900113" y="2132856"/>
            <a:ext cx="7705725" cy="172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依据程序书写顺序，自上而下逐行执行。</a:t>
            </a:r>
            <a:endParaRPr lang="zh-CN" altLang="en-US" sz="2800" dirty="0">
              <a:solidFill>
                <a:srgbClr val="99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2450863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19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9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906" grpId="0" autoUpdateAnimBg="0"/>
      <p:bldP spid="891908" grpId="0" autoUpdateAnimBg="0"/>
      <p:bldP spid="8920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901700"/>
            <a:ext cx="6491287" cy="830263"/>
          </a:xfrm>
        </p:spPr>
        <p:txBody>
          <a:bodyPr/>
          <a:lstStyle/>
          <a:p>
            <a:pPr eaLnBrk="1" hangingPunct="1"/>
            <a:r>
              <a:rPr lang="zh-CN" altLang="zh-CN" sz="3600" b="1" kern="1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顺序程序设计举例</a:t>
            </a:r>
            <a:endParaRPr lang="zh-CN" altLang="en-US" sz="3600" b="1" kern="1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1229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785812" y="1857375"/>
            <a:ext cx="7818635" cy="457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</a:t>
            </a:r>
            <a:r>
              <a:rPr lang="zh-CN" altLang="zh-CN" dirty="0" smtClean="0"/>
              <a:t>例</a:t>
            </a:r>
            <a:r>
              <a:rPr lang="en-US" altLang="zh-CN" dirty="0"/>
              <a:t>:</a:t>
            </a:r>
            <a:r>
              <a:rPr lang="en-US" altLang="zh-CN" dirty="0" smtClean="0"/>
              <a:t> </a:t>
            </a:r>
            <a:r>
              <a:rPr lang="zh-CN" altLang="zh-CN" dirty="0" smtClean="0"/>
              <a:t>计算存款利息。有</a:t>
            </a:r>
            <a:r>
              <a:rPr lang="en-US" altLang="zh-CN" dirty="0" smtClean="0"/>
              <a:t>1000</a:t>
            </a:r>
            <a:r>
              <a:rPr lang="zh-CN" altLang="zh-CN" dirty="0" smtClean="0"/>
              <a:t>元，想存一年。有三种方法可选：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(1)</a:t>
            </a:r>
            <a:r>
              <a:rPr lang="zh-CN" altLang="zh-CN" dirty="0" smtClean="0"/>
              <a:t>活期，年利率为</a:t>
            </a:r>
            <a:r>
              <a:rPr lang="en-US" altLang="zh-CN" dirty="0" smtClean="0"/>
              <a:t>r1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(2)</a:t>
            </a:r>
            <a:r>
              <a:rPr lang="zh-CN" altLang="zh-CN" dirty="0" smtClean="0"/>
              <a:t>一年期定期，年利率为</a:t>
            </a:r>
            <a:r>
              <a:rPr lang="en-US" altLang="zh-CN" dirty="0" smtClean="0"/>
              <a:t>r2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(3)</a:t>
            </a:r>
            <a:r>
              <a:rPr lang="zh-CN" altLang="zh-CN" dirty="0" smtClean="0"/>
              <a:t>存两次半年定期，年利率为</a:t>
            </a:r>
            <a:r>
              <a:rPr lang="en-US" altLang="zh-CN" dirty="0" smtClean="0"/>
              <a:t>r3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请分别计算出一年后按三种方法所得到的本息和。</a:t>
            </a:r>
            <a:endParaRPr lang="en-US" altLang="zh-CN" dirty="0" smtClean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2293" name="图片 4" descr="Untitled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937250"/>
            <a:ext cx="9271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3002592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901700"/>
            <a:ext cx="6491287" cy="830263"/>
          </a:xfrm>
        </p:spPr>
        <p:txBody>
          <a:bodyPr/>
          <a:lstStyle/>
          <a:p>
            <a:r>
              <a:rPr lang="zh-CN" altLang="zh-CN" sz="3600" b="1" kern="1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顺序程序设计举例</a:t>
            </a:r>
            <a:endParaRPr lang="zh-CN" altLang="en-US" sz="3600" b="1" kern="1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4100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785813" y="1628800"/>
            <a:ext cx="7632700" cy="422907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zh-CN" dirty="0" smtClean="0"/>
              <a:t>解题思路：确定计算本息和的公式。</a:t>
            </a:r>
            <a:endParaRPr lang="en-US" altLang="zh-CN" dirty="0" smtClean="0"/>
          </a:p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zh-CN" altLang="zh-CN" sz="2800" dirty="0" smtClean="0"/>
              <a:t>从数学知识可知：若存款额为</a:t>
            </a:r>
            <a:r>
              <a:rPr lang="en-US" altLang="zh-CN" sz="2800" dirty="0" smtClean="0"/>
              <a:t>p0</a:t>
            </a:r>
            <a:r>
              <a:rPr lang="zh-CN" altLang="zh-CN" sz="2800" dirty="0" smtClean="0"/>
              <a:t>，则：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ja-JP" altLang="en-US" sz="2800" dirty="0" smtClean="0"/>
              <a:t>★</a:t>
            </a:r>
            <a:r>
              <a:rPr lang="zh-CN" altLang="zh-CN" sz="2800" dirty="0" smtClean="0"/>
              <a:t>活期存款一年后本息和为：</a:t>
            </a:r>
            <a:r>
              <a:rPr lang="en-US" altLang="zh-CN" sz="2800" dirty="0" smtClean="0"/>
              <a:t>              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       p1=p0(1+r1)</a:t>
            </a:r>
            <a:endParaRPr lang="zh-CN" altLang="zh-CN" sz="2800" dirty="0" smtClean="0"/>
          </a:p>
          <a:p>
            <a:pPr>
              <a:buNone/>
            </a:pPr>
            <a:r>
              <a:rPr lang="ja-JP" altLang="en-US" sz="2800" dirty="0" smtClean="0"/>
              <a:t>★</a:t>
            </a:r>
            <a:r>
              <a:rPr lang="zh-CN" altLang="zh-CN" sz="2800" dirty="0" smtClean="0"/>
              <a:t>一年期定期存款，一年后本息和为：</a:t>
            </a:r>
            <a:r>
              <a:rPr lang="en-US" altLang="zh-CN" sz="2800" dirty="0" smtClean="0"/>
              <a:t>   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       p2=p0(1+r2)</a:t>
            </a:r>
            <a:endParaRPr lang="zh-CN" altLang="zh-CN" sz="2800" dirty="0" smtClean="0"/>
          </a:p>
          <a:p>
            <a:pPr>
              <a:buNone/>
            </a:pPr>
            <a:r>
              <a:rPr lang="ja-JP" altLang="en-US" sz="2800" dirty="0" smtClean="0"/>
              <a:t>★</a:t>
            </a:r>
            <a:r>
              <a:rPr lang="zh-CN" altLang="zh-CN" sz="2800" dirty="0" smtClean="0"/>
              <a:t>两次半年定期存款，一年后本息和为：</a:t>
            </a:r>
            <a:endParaRPr lang="en-US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       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82189122"/>
              </p:ext>
            </p:extLst>
          </p:nvPr>
        </p:nvGraphicFramePr>
        <p:xfrm>
          <a:off x="1865933" y="5229200"/>
          <a:ext cx="3786187" cy="996950"/>
        </p:xfrm>
        <a:graphic>
          <a:graphicData uri="http://schemas.openxmlformats.org/presentationml/2006/ole">
            <p:oleObj spid="_x0000_s905219" name="公式" r:id="rId3" imgW="1459866" imgH="393529" progId="Equation.3">
              <p:embed/>
            </p:oleObj>
          </a:graphicData>
        </a:graphic>
      </p:graphicFrame>
      <p:pic>
        <p:nvPicPr>
          <p:cNvPr id="4103" name="图片 6" descr="Untitl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937250"/>
            <a:ext cx="9271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40921029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901700"/>
            <a:ext cx="6491287" cy="830263"/>
          </a:xfrm>
        </p:spPr>
        <p:txBody>
          <a:bodyPr/>
          <a:lstStyle/>
          <a:p>
            <a:pPr eaLnBrk="1" hangingPunct="1"/>
            <a:r>
              <a:rPr lang="zh-CN" altLang="zh-CN" sz="3600" b="1" kern="1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顺序程序设计举例</a:t>
            </a:r>
            <a:endParaRPr lang="zh-CN" altLang="en-US" sz="3600" b="1" kern="1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512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785813" y="1857375"/>
            <a:ext cx="2071687" cy="714375"/>
          </a:xfrm>
        </p:spPr>
        <p:txBody>
          <a:bodyPr/>
          <a:lstStyle/>
          <a:p>
            <a:r>
              <a:rPr lang="zh-CN" altLang="en-US" smtClean="0"/>
              <a:t>算法</a:t>
            </a:r>
            <a:r>
              <a:rPr lang="zh-CN" altLang="zh-CN" smtClean="0"/>
              <a:t>：</a:t>
            </a:r>
            <a:endParaRPr lang="en-US" altLang="zh-CN" smtClean="0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786063" y="2286000"/>
          <a:ext cx="4857750" cy="3429000"/>
        </p:xfrm>
        <a:graphic>
          <a:graphicData uri="http://schemas.openxmlformats.org/drawingml/2006/table">
            <a:tbl>
              <a:tblPr/>
              <a:tblGrid>
                <a:gridCol w="485775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p0,r1,r2,r3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计算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p1=p0(1+r1)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计算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p2=p0(1+r2)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计算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p3=p0(1+     )(1+     )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输出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p1,p2,p3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5000625" y="4286250"/>
          <a:ext cx="428625" cy="763588"/>
        </p:xfrm>
        <a:graphic>
          <a:graphicData uri="http://schemas.openxmlformats.org/presentationml/2006/ole">
            <p:oleObj spid="_x0000_s906244" name="公式" r:id="rId3" imgW="215713" imgH="393359" progId="Equation.3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072188" y="4286250"/>
          <a:ext cx="428625" cy="763588"/>
        </p:xfrm>
        <a:graphic>
          <a:graphicData uri="http://schemas.openxmlformats.org/presentationml/2006/ole">
            <p:oleObj spid="_x0000_s906245" name="公式" r:id="rId4" imgW="215713" imgH="393359" progId="Equation.3">
              <p:embed/>
            </p:oleObj>
          </a:graphicData>
        </a:graphic>
      </p:graphicFrame>
      <p:pic>
        <p:nvPicPr>
          <p:cNvPr id="5142" name="图片 8" descr="Untitl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937250"/>
            <a:ext cx="9271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7090070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901700"/>
            <a:ext cx="6491287" cy="830263"/>
          </a:xfrm>
        </p:spPr>
        <p:txBody>
          <a:bodyPr/>
          <a:lstStyle/>
          <a:p>
            <a:r>
              <a:rPr lang="zh-CN" altLang="zh-CN" sz="3600" b="1" kern="1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  <a:cs typeface="Times New Roman" pitchFamily="18" charset="0"/>
              </a:rPr>
              <a:t>顺序程序设计举例</a:t>
            </a:r>
            <a:endParaRPr lang="zh-CN" altLang="en-US" sz="3600" b="1" kern="1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  <a:cs typeface="Times New Roman" pitchFamily="18" charset="0"/>
            </a:endParaRP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643063"/>
            <a:ext cx="8429625" cy="5000625"/>
          </a:xfrm>
        </p:spPr>
        <p:txBody>
          <a:bodyPr/>
          <a:lstStyle/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#include &lt;</a:t>
            </a:r>
            <a:r>
              <a:rPr lang="en-US" altLang="zh-CN" sz="2800" dirty="0" err="1" smtClean="0"/>
              <a:t>stdio.h</a:t>
            </a:r>
            <a:r>
              <a:rPr lang="en-US" altLang="zh-CN" sz="2800" dirty="0" smtClean="0"/>
              <a:t>&gt;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err="1" smtClean="0"/>
              <a:t>int</a:t>
            </a:r>
            <a:r>
              <a:rPr lang="en-US" altLang="zh-CN" sz="2800" dirty="0" smtClean="0"/>
              <a:t> main ( )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{float p0=1000, r1=0.0036,r2=0.0225,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                     r3=0.0198, p1, p2, p3;      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p1 = p0 * (1 +  r1); 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p2 = p0 * (1 +  r2); 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p3 = p0 * (1 +  r3/2) * (1 + r3/2);                              </a:t>
            </a:r>
            <a:r>
              <a:rPr lang="en-US" altLang="zh-CN" sz="2800" dirty="0" err="1" smtClean="0"/>
              <a:t>printf</a:t>
            </a:r>
            <a:r>
              <a:rPr lang="en-US" altLang="zh-CN" sz="2800" dirty="0" smtClean="0"/>
              <a:t>(”%f</a:t>
            </a:r>
            <a:r>
              <a:rPr lang="en-US" altLang="zh-CN" sz="2800" dirty="0" smtClean="0">
                <a:solidFill>
                  <a:srgbClr val="0000CC"/>
                </a:solidFill>
              </a:rPr>
              <a:t>\</a:t>
            </a:r>
            <a:r>
              <a:rPr lang="en-US" altLang="zh-CN" sz="2800" dirty="0" err="1" smtClean="0">
                <a:solidFill>
                  <a:srgbClr val="0000CC"/>
                </a:solidFill>
              </a:rPr>
              <a:t>n</a:t>
            </a:r>
            <a:r>
              <a:rPr lang="en-US" altLang="zh-CN" sz="2800" dirty="0" err="1" smtClean="0"/>
              <a:t>%f</a:t>
            </a:r>
            <a:r>
              <a:rPr lang="en-US" altLang="zh-CN" sz="2800" dirty="0" smtClean="0">
                <a:solidFill>
                  <a:srgbClr val="0000CC"/>
                </a:solidFill>
              </a:rPr>
              <a:t>\</a:t>
            </a:r>
            <a:r>
              <a:rPr lang="en-US" altLang="zh-CN" sz="2800" dirty="0" err="1" smtClean="0">
                <a:solidFill>
                  <a:srgbClr val="0000CC"/>
                </a:solidFill>
              </a:rPr>
              <a:t>n</a:t>
            </a:r>
            <a:r>
              <a:rPr lang="en-US" altLang="zh-CN" sz="2800" dirty="0" err="1" smtClean="0"/>
              <a:t>%f</a:t>
            </a:r>
            <a:r>
              <a:rPr lang="en-US" altLang="zh-CN" sz="2800" dirty="0" smtClean="0">
                <a:solidFill>
                  <a:srgbClr val="0000CC"/>
                </a:solidFill>
              </a:rPr>
              <a:t>\n</a:t>
            </a:r>
            <a:r>
              <a:rPr lang="en-US" altLang="zh-CN" sz="2800" dirty="0" smtClean="0"/>
              <a:t>”,p1, p2, p3);    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  return 0;</a:t>
            </a:r>
            <a:endParaRPr lang="zh-CN" altLang="zh-CN" sz="2800" dirty="0" smtClean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altLang="zh-CN" sz="2800" dirty="0" smtClean="0"/>
              <a:t> }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4643438" y="1785938"/>
            <a:ext cx="4000500" cy="642937"/>
          </a:xfrm>
          <a:prstGeom prst="wedgeRoundRectCallout">
            <a:avLst>
              <a:gd name="adj1" fmla="val -19889"/>
              <a:gd name="adj2" fmla="val 90056"/>
              <a:gd name="adj3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0000CC"/>
                </a:solidFill>
              </a:rPr>
              <a:t>定义变量</a:t>
            </a:r>
            <a:r>
              <a:rPr lang="zh-CN" altLang="en-US" sz="2800" b="1" dirty="0">
                <a:solidFill>
                  <a:srgbClr val="0000CC"/>
                </a:solidFill>
              </a:rPr>
              <a:t>同时</a:t>
            </a:r>
            <a:r>
              <a:rPr lang="zh-CN" altLang="zh-CN" sz="2800" b="1" dirty="0">
                <a:solidFill>
                  <a:srgbClr val="0000CC"/>
                </a:solidFill>
              </a:rPr>
              <a:t>赋予初值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5643563"/>
            <a:ext cx="212090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7" descr="Untitl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900" y="5937250"/>
            <a:ext cx="9271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6771697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90C0F-6045-419D-9084-51E1FAA3A5A7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900098" name="Rectangle 2"/>
          <p:cNvSpPr>
            <a:spLocks noChangeArrowheads="1"/>
          </p:cNvSpPr>
          <p:nvPr/>
        </p:nvSpPr>
        <p:spPr bwMode="auto">
          <a:xfrm>
            <a:off x="827088" y="1125538"/>
            <a:ext cx="460851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buSzPct val="60000"/>
              <a:buFont typeface="Wingdings" pitchFamily="2" charset="2"/>
              <a:buNone/>
            </a:pPr>
            <a:r>
              <a:rPr lang="zh-CN" altLang="en-US" sz="4000">
                <a:solidFill>
                  <a:srgbClr val="990099"/>
                </a:solidFill>
                <a:latin typeface="Tahoma" pitchFamily="34" charset="0"/>
              </a:rPr>
              <a:t>作业</a:t>
            </a:r>
          </a:p>
        </p:txBody>
      </p:sp>
      <p:sp>
        <p:nvSpPr>
          <p:cNvPr id="900099" name="Rectangle 3"/>
          <p:cNvSpPr>
            <a:spLocks noChangeArrowheads="1"/>
          </p:cNvSpPr>
          <p:nvPr/>
        </p:nvSpPr>
        <p:spPr bwMode="auto">
          <a:xfrm>
            <a:off x="827088" y="2205038"/>
            <a:ext cx="76327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en-US" altLang="zh-CN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1</a:t>
            </a:r>
            <a:r>
              <a:rPr lang="zh-CN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、演算</a:t>
            </a:r>
            <a:r>
              <a:rPr lang="en-US" altLang="ja-JP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Slide</a:t>
            </a:r>
            <a:r>
              <a:rPr lang="zh-CN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例题；</a:t>
            </a:r>
            <a:endParaRPr lang="zh-CN" altLang="en-US" sz="2800" b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en-US" altLang="zh-CN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</a:t>
            </a:r>
            <a:r>
              <a:rPr lang="zh-CN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、</a:t>
            </a:r>
            <a:r>
              <a:rPr lang="en-US" altLang="zh-CN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P.83 </a:t>
            </a:r>
            <a:r>
              <a:rPr lang="zh-CN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习题</a:t>
            </a:r>
            <a:r>
              <a:rPr lang="en-US" altLang="ja-JP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4</a:t>
            </a:r>
            <a:r>
              <a:rPr lang="ja-JP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ＭＳ Ｐゴシック" pitchFamily="50" charset="-128"/>
              </a:rPr>
              <a:t>～</a:t>
            </a:r>
            <a:r>
              <a:rPr lang="en-US" altLang="ja-JP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8</a:t>
            </a:r>
            <a:r>
              <a:rPr lang="zh-CN" altLang="en-US" sz="2800" b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。</a:t>
            </a:r>
            <a:endParaRPr lang="zh-CN" altLang="ja-JP" sz="2800" b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endParaRPr lang="ja-JP" altLang="en-US" sz="2800" b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ＭＳ Ｐゴシック" pitchFamily="50" charset="-128"/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Char char="n"/>
            </a:pPr>
            <a:endParaRPr lang="en-US" altLang="zh-CN" sz="2800" b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00101" name="Text Box 5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00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010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0EBC-A128-453E-A530-721077E732C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08964" name="Rectangle 4"/>
          <p:cNvSpPr>
            <a:spLocks noChangeArrowheads="1"/>
          </p:cNvSpPr>
          <p:nvPr/>
        </p:nvSpPr>
        <p:spPr bwMode="auto">
          <a:xfrm>
            <a:off x="827088" y="1196975"/>
            <a:ext cx="7848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SzPct val="60000"/>
              <a:buFont typeface="Wingdings" pitchFamily="2" charset="2"/>
              <a:buChar char="l"/>
            </a:pPr>
            <a:r>
              <a:rPr lang="en-US" altLang="zh-CN" sz="4000">
                <a:solidFill>
                  <a:srgbClr val="990099"/>
                </a:solidFill>
              </a:rPr>
              <a:t> </a:t>
            </a:r>
            <a:r>
              <a:rPr lang="zh-CN" altLang="en-US" sz="4000">
                <a:solidFill>
                  <a:srgbClr val="990099"/>
                </a:solidFill>
              </a:rPr>
              <a:t>本章要点</a:t>
            </a:r>
            <a:endParaRPr lang="zh-CN" altLang="en-US" sz="8800">
              <a:solidFill>
                <a:srgbClr val="CC0000"/>
              </a:solidFill>
              <a:latin typeface="Arial Black" pitchFamily="34" charset="0"/>
              <a:ea typeface="方正舒体" pitchFamily="2" charset="-122"/>
            </a:endParaRPr>
          </a:p>
        </p:txBody>
      </p:sp>
      <p:sp>
        <p:nvSpPr>
          <p:cNvPr id="808965" name="Rectangle 5"/>
          <p:cNvSpPr>
            <a:spLocks noChangeArrowheads="1"/>
          </p:cNvSpPr>
          <p:nvPr/>
        </p:nvSpPr>
        <p:spPr bwMode="auto">
          <a:xfrm>
            <a:off x="1331913" y="2636838"/>
            <a:ext cx="5903912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lvl="1" algn="l">
              <a:lnSpc>
                <a:spcPct val="120000"/>
              </a:lnSpc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zh-CN" altLang="en-US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一、标准</a:t>
            </a:r>
            <a:r>
              <a:rPr lang="zh-CN" alt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输入</a:t>
            </a:r>
            <a:endParaRPr lang="zh-CN" altLang="en-US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1" algn="l">
              <a:lnSpc>
                <a:spcPct val="120000"/>
              </a:lnSpc>
              <a:buClr>
                <a:schemeClr val="accent2"/>
              </a:buClr>
              <a:buSzPct val="50000"/>
              <a:buFont typeface="Wingdings" pitchFamily="2" charset="2"/>
              <a:buChar char="n"/>
            </a:pPr>
            <a:r>
              <a:rPr lang="zh-CN" altLang="en-US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二、标准</a:t>
            </a:r>
            <a:r>
              <a:rPr lang="zh-CN" alt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输出</a:t>
            </a:r>
            <a:endParaRPr lang="en-US" altLang="zh-CN" dirty="0" smtClean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1" algn="l">
              <a:lnSpc>
                <a:spcPct val="120000"/>
              </a:lnSpc>
              <a:buClr>
                <a:schemeClr val="accent2"/>
              </a:buClr>
              <a:buSzPct val="50000"/>
              <a:buFont typeface="Wingdings" pitchFamily="2" charset="2"/>
              <a:buChar char="n"/>
            </a:pPr>
            <a:r>
              <a:rPr lang="zh-CN" altLang="en-US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三、顺序结构程序设计 </a:t>
            </a:r>
            <a:endParaRPr lang="zh-CN" altLang="en-US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08966" name="Text Box 6"/>
          <p:cNvSpPr txBox="1">
            <a:spLocks noChangeArrowheads="1"/>
          </p:cNvSpPr>
          <p:nvPr/>
        </p:nvSpPr>
        <p:spPr bwMode="auto">
          <a:xfrm>
            <a:off x="914400" y="76200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</a:t>
            </a:r>
          </a:p>
        </p:txBody>
      </p:sp>
      <p:sp>
        <p:nvSpPr>
          <p:cNvPr id="808967" name="Rectangle 7"/>
          <p:cNvSpPr>
            <a:spLocks noChangeArrowheads="1"/>
          </p:cNvSpPr>
          <p:nvPr/>
        </p:nvSpPr>
        <p:spPr bwMode="auto">
          <a:xfrm>
            <a:off x="2413000" y="5081588"/>
            <a:ext cx="51117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lvl="1" algn="l">
              <a:lnSpc>
                <a:spcPct val="120000"/>
              </a:lnSpc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ja-JP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ＭＳ Ｐゴシック" pitchFamily="50" charset="-128"/>
              </a:rPr>
              <a:t>☆　</a:t>
            </a:r>
            <a:r>
              <a:rPr lang="zh-CN" altLang="en-US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标准：别于</a:t>
            </a:r>
            <a:r>
              <a:rPr lang="zh-CN" altLang="en-US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方正姚体" pitchFamily="2" charset="-122"/>
              </a:rPr>
              <a:t>“</a:t>
            </a:r>
            <a:r>
              <a:rPr lang="zh-CN" altLang="en-US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自定义</a:t>
            </a:r>
            <a:r>
              <a:rPr lang="zh-CN" altLang="en-US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方正姚体" pitchFamily="2" charset="-122"/>
              </a:rPr>
              <a:t>”</a:t>
            </a:r>
            <a:endParaRPr lang="zh-CN" altLang="en-US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ＭＳ Ｐゴシック" pitchFamily="50" charset="-128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89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0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0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4" grpId="0"/>
      <p:bldP spid="808965" grpId="0"/>
      <p:bldP spid="808966" grpId="0" autoUpdateAnimBg="0"/>
      <p:bldP spid="8089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27BC0-39B3-48B1-9738-60552334E657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809988" name="Rectangle 4"/>
          <p:cNvSpPr>
            <a:spLocks noChangeArrowheads="1"/>
          </p:cNvSpPr>
          <p:nvPr/>
        </p:nvSpPr>
        <p:spPr bwMode="auto">
          <a:xfrm>
            <a:off x="684213" y="1196975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zh-CN" altLang="en-US" sz="36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一、标准输入</a:t>
            </a:r>
          </a:p>
        </p:txBody>
      </p:sp>
      <p:sp>
        <p:nvSpPr>
          <p:cNvPr id="809989" name="Rectangle 5"/>
          <p:cNvSpPr>
            <a:spLocks noChangeArrowheads="1"/>
          </p:cNvSpPr>
          <p:nvPr/>
        </p:nvSpPr>
        <p:spPr bwMode="auto">
          <a:xfrm>
            <a:off x="971550" y="1916113"/>
            <a:ext cx="7777163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scanf();     //</a:t>
            </a:r>
            <a:r>
              <a:rPr lang="zh-CN" altLang="en-US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任意类型、多个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getchar();   //</a:t>
            </a:r>
            <a:r>
              <a:rPr lang="zh-CN" altLang="en-US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字符、一个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ja-JP" altLang="en-US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   </a:t>
            </a:r>
            <a:r>
              <a:rPr lang="ja-JP" altLang="en-US" sz="2800">
                <a:solidFill>
                  <a:schemeClr val="hlink"/>
                </a:solidFill>
                <a:latin typeface="方正姚体" pitchFamily="2" charset="-122"/>
                <a:ea typeface="ＭＳ Ｐゴシック" pitchFamily="50" charset="-128"/>
              </a:rPr>
              <a:t>☆</a:t>
            </a:r>
            <a:r>
              <a:rPr lang="ja-JP" altLang="en-US" sz="2800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　</a:t>
            </a:r>
            <a:r>
              <a:rPr lang="en-US" altLang="ja-JP" sz="2800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stdio.</a:t>
            </a:r>
            <a:r>
              <a:rPr lang="en-US" altLang="zh-CN" sz="2800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h</a:t>
            </a:r>
            <a:r>
              <a:rPr lang="en-US" altLang="zh-CN" sz="280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280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中定义；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   声明方式如下任一：</a:t>
            </a:r>
          </a:p>
        </p:txBody>
      </p:sp>
      <p:sp>
        <p:nvSpPr>
          <p:cNvPr id="809990" name="Text Box 6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</a:t>
            </a:r>
          </a:p>
        </p:txBody>
      </p:sp>
      <p:sp>
        <p:nvSpPr>
          <p:cNvPr id="809991" name="Rectangle 7"/>
          <p:cNvSpPr>
            <a:spLocks noChangeArrowheads="1"/>
          </p:cNvSpPr>
          <p:nvPr/>
        </p:nvSpPr>
        <p:spPr bwMode="auto">
          <a:xfrm>
            <a:off x="2195513" y="4508500"/>
            <a:ext cx="44640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buFont typeface="Wingdings" pitchFamily="2" charset="2"/>
              <a:buNone/>
            </a:pPr>
            <a:r>
              <a:rPr lang="en-US" altLang="zh-CN" b="0"/>
              <a:t>#include &lt;stdio.h&gt;</a:t>
            </a:r>
          </a:p>
          <a:p>
            <a:pPr algn="l">
              <a:buFont typeface="Wingdings" pitchFamily="2" charset="2"/>
              <a:buNone/>
            </a:pPr>
            <a:r>
              <a:rPr lang="en-US" altLang="zh-CN" b="0"/>
              <a:t>#include "stdio.h"</a:t>
            </a:r>
            <a:endParaRPr lang="en-US" altLang="zh-CN" b="0">
              <a:solidFill>
                <a:srgbClr val="99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99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0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0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0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0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0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988" grpId="0" autoUpdateAnimBg="0"/>
      <p:bldP spid="809989" grpId="0" uiExpand="1" build="allAtOnce" autoUpdateAnimBg="0"/>
      <p:bldP spid="809990" grpId="0" autoUpdateAnimBg="0"/>
      <p:bldP spid="80999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ABCF4-CDAF-4516-B7AB-3A8250248B69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92930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scanf(</a:t>
            </a:r>
            <a:r>
              <a:rPr lang="zh-CN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"</a:t>
            </a:r>
            <a:r>
              <a:rPr lang="zh-CN" altLang="en-US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输入格式</a:t>
            </a:r>
            <a:r>
              <a:rPr lang="zh-CN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"</a:t>
            </a: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,&amp;</a:t>
            </a:r>
            <a:r>
              <a:rPr lang="zh-CN" altLang="en-US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变量名</a:t>
            </a: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);</a:t>
            </a: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auto">
          <a:xfrm>
            <a:off x="684213" y="4868863"/>
            <a:ext cx="7416800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scanf(</a:t>
            </a:r>
            <a:r>
              <a:rPr kumimoji="1" lang="zh-CN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"</a:t>
            </a: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%d</a:t>
            </a:r>
            <a:r>
              <a:rPr kumimoji="1" lang="zh-CN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"</a:t>
            </a: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en-US" altLang="ja-JP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&amp;x</a:t>
            </a:r>
            <a:r>
              <a:rPr lang="en-US" altLang="zh-CN" sz="2800" b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);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&amp;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：表示地址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&amp;x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：表示</a:t>
            </a: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在内存（</a:t>
            </a:r>
            <a:r>
              <a:rPr lang="en-US" altLang="zh-CN" sz="2800" b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memory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）中的地址</a:t>
            </a:r>
          </a:p>
        </p:txBody>
      </p:sp>
      <p:sp>
        <p:nvSpPr>
          <p:cNvPr id="892932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892933" name="Rectangle 5"/>
          <p:cNvSpPr>
            <a:spLocks noChangeArrowheads="1"/>
          </p:cNvSpPr>
          <p:nvPr/>
        </p:nvSpPr>
        <p:spPr bwMode="auto">
          <a:xfrm>
            <a:off x="250825" y="2062163"/>
            <a:ext cx="3600450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%d      int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%c      char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%f      float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%lf     double</a:t>
            </a:r>
          </a:p>
        </p:txBody>
      </p:sp>
      <p:sp>
        <p:nvSpPr>
          <p:cNvPr id="892934" name="Rectangle 6"/>
          <p:cNvSpPr>
            <a:spLocks noChangeArrowheads="1"/>
          </p:cNvSpPr>
          <p:nvPr/>
        </p:nvSpPr>
        <p:spPr bwMode="auto">
          <a:xfrm>
            <a:off x="539750" y="1557338"/>
            <a:ext cx="80645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905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811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格式   基本类型      </a:t>
            </a:r>
            <a:r>
              <a:rPr lang="zh-CN" alt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格式     基本类型</a:t>
            </a:r>
          </a:p>
        </p:txBody>
      </p:sp>
      <p:sp>
        <p:nvSpPr>
          <p:cNvPr id="892935" name="Line 7"/>
          <p:cNvSpPr>
            <a:spLocks noChangeShapeType="1"/>
          </p:cNvSpPr>
          <p:nvPr/>
        </p:nvSpPr>
        <p:spPr bwMode="auto">
          <a:xfrm>
            <a:off x="358775" y="2278063"/>
            <a:ext cx="83169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2936" name="Rectangle 8"/>
          <p:cNvSpPr>
            <a:spLocks noChangeArrowheads="1"/>
          </p:cNvSpPr>
          <p:nvPr/>
        </p:nvSpPr>
        <p:spPr bwMode="auto">
          <a:xfrm>
            <a:off x="4572000" y="2062163"/>
            <a:ext cx="4392613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%o      8 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进制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%x      16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进制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</a:t>
            </a: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            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字符串</a:t>
            </a:r>
            <a:r>
              <a:rPr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('</a:t>
            </a:r>
            <a:r>
              <a:rPr lang="en-US" altLang="ja-JP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\</a:t>
            </a:r>
            <a:r>
              <a:rPr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0'</a:t>
            </a:r>
            <a:r>
              <a:rPr lang="zh-CN" altLang="en-US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结束</a:t>
            </a:r>
            <a:r>
              <a:rPr lang="en-US" altLang="zh-CN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%p      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指针</a:t>
            </a: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(</a:t>
            </a:r>
            <a:r>
              <a:rPr lang="en-US" altLang="zh-CN" sz="28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point</a:t>
            </a: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)</a:t>
            </a:r>
          </a:p>
        </p:txBody>
      </p:sp>
      <p:sp>
        <p:nvSpPr>
          <p:cNvPr id="892937" name="Line 9"/>
          <p:cNvSpPr>
            <a:spLocks noChangeShapeType="1"/>
          </p:cNvSpPr>
          <p:nvPr/>
        </p:nvSpPr>
        <p:spPr bwMode="auto">
          <a:xfrm>
            <a:off x="358775" y="4725988"/>
            <a:ext cx="8245475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2938" name="Line 10"/>
          <p:cNvSpPr>
            <a:spLocks noChangeShapeType="1"/>
          </p:cNvSpPr>
          <p:nvPr/>
        </p:nvSpPr>
        <p:spPr bwMode="auto">
          <a:xfrm>
            <a:off x="4284663" y="1701800"/>
            <a:ext cx="0" cy="30241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29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2931" grpId="0"/>
      <p:bldP spid="89293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ABCF4-CDAF-4516-B7AB-3A8250248B69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892930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scanf</a:t>
            </a:r>
            <a:r>
              <a:rPr lang="zh-CN" altLang="en-US" sz="32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引例：</a:t>
            </a:r>
            <a:endParaRPr lang="en-US" altLang="zh-CN" sz="3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auto">
          <a:xfrm>
            <a:off x="683569" y="1700808"/>
            <a:ext cx="468052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#include &lt;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stdio.h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&gt;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main()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{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	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int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a,b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	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scanf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("%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d,%d",&amp;a,&amp;b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);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	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printf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("</a:t>
            </a:r>
            <a:r>
              <a:rPr lang="en-US" altLang="zh-CN" sz="28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\</a:t>
            </a:r>
            <a:r>
              <a:rPr lang="en-US" altLang="zh-CN" sz="2800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a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=%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d,b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=%d</a:t>
            </a:r>
            <a:r>
              <a:rPr lang="en-US" altLang="zh-CN" sz="28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\n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",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a,b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);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	return 0;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}</a:t>
            </a:r>
            <a:endParaRPr lang="en-US" altLang="zh-CN" sz="2800" dirty="0">
              <a:solidFill>
                <a:srgbClr val="99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2932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436096" y="1772816"/>
            <a:ext cx="370790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25,-34↙    </a:t>
            </a:r>
            <a:r>
              <a:rPr lang="zh-CN" altLang="en-US" sz="280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（输入</a:t>
            </a:r>
            <a:r>
              <a:rPr lang="zh-CN" altLang="en-US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）</a:t>
            </a: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a=25,b=-34 </a:t>
            </a:r>
            <a:r>
              <a:rPr lang="zh-CN" altLang="en-US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（输出）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2495401"/>
              </p:ext>
            </p:extLst>
          </p:nvPr>
        </p:nvGraphicFramePr>
        <p:xfrm>
          <a:off x="5868144" y="3429000"/>
          <a:ext cx="2588469" cy="223224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80577"/>
                <a:gridCol w="2007892"/>
              </a:tblGrid>
              <a:tr h="444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44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FF0000"/>
                          </a:solidFill>
                          <a:effectLst/>
                        </a:rPr>
                        <a:t>     25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44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2800" kern="10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54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zh-CN" sz="2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</a:rPr>
                        <a:t>     -34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44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2800" kern="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824520" y="5661248"/>
            <a:ext cx="2779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dirty="0" err="1"/>
              <a:t>a,b</a:t>
            </a:r>
            <a:r>
              <a:rPr lang="zh-CN" altLang="zh-CN" dirty="0"/>
              <a:t>地址示意图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26320198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29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2931" grpId="0"/>
      <p:bldP spid="892932" grpId="0" autoUpdateAnimBg="0"/>
      <p:bldP spid="1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BF07C-A53F-471C-9B01-EA1733F3BC45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896002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2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getchar();</a:t>
            </a:r>
          </a:p>
        </p:txBody>
      </p:sp>
      <p:sp>
        <p:nvSpPr>
          <p:cNvPr id="896003" name="Rectangle 3"/>
          <p:cNvSpPr>
            <a:spLocks noChangeArrowheads="1"/>
          </p:cNvSpPr>
          <p:nvPr/>
        </p:nvSpPr>
        <p:spPr bwMode="auto">
          <a:xfrm>
            <a:off x="971550" y="1773238"/>
            <a:ext cx="7416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无参数；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接受</a:t>
            </a:r>
            <a:r>
              <a:rPr lang="en-US" altLang="zh-CN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2800" b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个字符的输入。</a:t>
            </a:r>
          </a:p>
        </p:txBody>
      </p:sp>
      <p:sp>
        <p:nvSpPr>
          <p:cNvPr id="896004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</a:t>
            </a: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60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6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6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2" grpId="0" autoUpdateAnimBg="0"/>
      <p:bldP spid="896003" grpId="0"/>
      <p:bldP spid="89600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/>
          <p:cNvSpPr>
            <a:spLocks noChangeArrowheads="1"/>
          </p:cNvSpPr>
          <p:nvPr/>
        </p:nvSpPr>
        <p:spPr bwMode="auto">
          <a:xfrm>
            <a:off x="395536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 dirty="0" err="1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getchar</a:t>
            </a:r>
            <a:r>
              <a:rPr lang="zh-CN" altLang="en-US" sz="32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例：</a:t>
            </a:r>
            <a:endParaRPr lang="en-US" altLang="zh-CN" sz="32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auto">
          <a:xfrm>
            <a:off x="395536" y="1700808"/>
            <a:ext cx="576064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#include &lt;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stdio.h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&gt;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main()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{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char str1,str2;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str1=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getchar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();     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str2=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getchar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();     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printf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("\</a:t>
            </a:r>
            <a:r>
              <a:rPr lang="en-US" altLang="zh-CN" sz="2800" dirty="0" err="1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n%c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,%c\n",str1,str2);.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  return 0;</a:t>
            </a:r>
          </a:p>
          <a:p>
            <a:pPr algn="l">
              <a:lnSpc>
                <a:spcPct val="110000"/>
              </a:lnSpc>
              <a:buNone/>
            </a:pPr>
            <a:r>
              <a:rPr lang="en-US" altLang="zh-CN" sz="2800" dirty="0" smtClean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}</a:t>
            </a:r>
          </a:p>
        </p:txBody>
      </p:sp>
      <p:sp>
        <p:nvSpPr>
          <p:cNvPr id="892932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3" name="矩形 2"/>
          <p:cNvSpPr/>
          <p:nvPr/>
        </p:nvSpPr>
        <p:spPr>
          <a:xfrm>
            <a:off x="5946597" y="184482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chemeClr val="tx1"/>
                </a:solidFill>
              </a:rPr>
              <a:t>执行结果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</a:p>
        </p:txBody>
      </p:sp>
      <p:pic>
        <p:nvPicPr>
          <p:cNvPr id="904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326552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61479508"/>
      </p:ext>
    </p:extLst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29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4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4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2931" grpId="0"/>
      <p:bldP spid="892932" grpId="0" autoUpdateAnimBg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80227-045D-46B0-93B1-55C34196F24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891906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zh-CN" altLang="en-US" sz="36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二、标准输出</a:t>
            </a:r>
          </a:p>
        </p:txBody>
      </p:sp>
      <p:sp>
        <p:nvSpPr>
          <p:cNvPr id="891908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</a:t>
            </a:r>
          </a:p>
        </p:txBody>
      </p:sp>
      <p:sp>
        <p:nvSpPr>
          <p:cNvPr id="892010" name="Rectangle 106"/>
          <p:cNvSpPr>
            <a:spLocks noChangeArrowheads="1"/>
          </p:cNvSpPr>
          <p:nvPr/>
        </p:nvSpPr>
        <p:spPr bwMode="auto">
          <a:xfrm>
            <a:off x="900113" y="1916113"/>
            <a:ext cx="7705725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dirty="0" err="1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printf</a:t>
            </a:r>
            <a:r>
              <a:rPr lang="en-US" altLang="zh-CN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();     //</a:t>
            </a:r>
            <a:r>
              <a:rPr lang="zh-CN" altLang="en-US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任意类型、多组数据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dirty="0" err="1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putchar</a:t>
            </a:r>
            <a:r>
              <a:rPr lang="en-US" altLang="zh-CN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();    //</a:t>
            </a:r>
            <a:r>
              <a:rPr lang="zh-CN" altLang="en-US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字符、一个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ja-JP" altLang="en-US" dirty="0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   </a:t>
            </a:r>
            <a:r>
              <a:rPr lang="ja-JP" altLang="en-US" sz="2800" dirty="0">
                <a:solidFill>
                  <a:schemeClr val="hlink"/>
                </a:solidFill>
                <a:latin typeface="方正姚体" pitchFamily="2" charset="-122"/>
                <a:ea typeface="ＭＳ Ｐゴシック" pitchFamily="50" charset="-128"/>
              </a:rPr>
              <a:t>☆</a:t>
            </a:r>
            <a:r>
              <a:rPr lang="ja-JP" altLang="en-US" sz="2800" dirty="0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　</a:t>
            </a:r>
            <a:r>
              <a:rPr lang="en-US" altLang="ja-JP" sz="2800" dirty="0" err="1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stdio.</a:t>
            </a:r>
            <a:r>
              <a:rPr lang="en-US" altLang="zh-CN" sz="2800" dirty="0" err="1">
                <a:solidFill>
                  <a:srgbClr val="990000"/>
                </a:solidFill>
                <a:latin typeface="方正姚体" pitchFamily="2" charset="-122"/>
                <a:ea typeface="ＭＳ Ｐゴシック" pitchFamily="50" charset="-128"/>
              </a:rPr>
              <a:t>h</a:t>
            </a:r>
            <a:r>
              <a:rPr lang="en-US" altLang="zh-CN" sz="280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280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中定义。</a:t>
            </a: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19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9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906" grpId="0" autoUpdateAnimBg="0"/>
      <p:bldP spid="891908" grpId="0" autoUpdateAnimBg="0"/>
      <p:bldP spid="8920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7987F-2DAC-4D7F-AE90-581BEC108F5E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897026" name="Rectangle 2"/>
          <p:cNvSpPr>
            <a:spLocks noChangeArrowheads="1"/>
          </p:cNvSpPr>
          <p:nvPr/>
        </p:nvSpPr>
        <p:spPr bwMode="auto">
          <a:xfrm>
            <a:off x="684213" y="908050"/>
            <a:ext cx="7772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  <a:lvl2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2pPr>
            <a:lvl3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3pPr>
            <a:lvl4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4pPr>
            <a:lvl5pPr>
              <a:spcBef>
                <a:spcPct val="0"/>
              </a:spcBef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buClr>
                <a:srgbClr val="006600"/>
              </a:buClr>
              <a:buSzPct val="60000"/>
              <a:buFont typeface="Wingdings" pitchFamily="2" charset="2"/>
              <a:buNone/>
            </a:pP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200" dirty="0" err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printf</a:t>
            </a: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"</a:t>
            </a:r>
            <a:r>
              <a:rPr lang="zh-CN" altLang="en-US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输出格式</a:t>
            </a:r>
            <a:r>
              <a:rPr lang="zh-CN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"</a:t>
            </a: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输出值</a:t>
            </a:r>
            <a:r>
              <a:rPr lang="en-US" altLang="zh-CN" sz="32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);</a:t>
            </a:r>
          </a:p>
        </p:txBody>
      </p:sp>
      <p:sp>
        <p:nvSpPr>
          <p:cNvPr id="897027" name="Rectangle 3"/>
          <p:cNvSpPr>
            <a:spLocks noChangeArrowheads="1"/>
          </p:cNvSpPr>
          <p:nvPr/>
        </p:nvSpPr>
        <p:spPr bwMode="auto">
          <a:xfrm>
            <a:off x="684213" y="4868863"/>
            <a:ext cx="792003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defRPr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ctr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defRPr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ctr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defRPr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ctr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defRPr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 dirty="0" err="1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printf</a:t>
            </a:r>
            <a:r>
              <a:rPr lang="en-US" altLang="zh-CN" sz="2800" b="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(</a:t>
            </a:r>
            <a:r>
              <a:rPr kumimoji="1" lang="zh-CN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"</a:t>
            </a:r>
            <a:r>
              <a:rPr kumimoji="1"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a=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%4d  b=%o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50" charset="-128"/>
              </a:rPr>
              <a:t>\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50" charset="-128"/>
              </a:rPr>
              <a:t>n</a:t>
            </a:r>
            <a:r>
              <a:rPr kumimoji="1" lang="zh-CN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"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a, b</a:t>
            </a:r>
            <a:r>
              <a:rPr lang="en-US" altLang="zh-CN" sz="2800" b="0" dirty="0">
                <a:solidFill>
                  <a:srgbClr val="990000"/>
                </a:solidFill>
                <a:latin typeface="方正姚体" pitchFamily="2" charset="-122"/>
                <a:ea typeface="方正姚体" pitchFamily="2" charset="-122"/>
              </a:rPr>
              <a:t>);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ja-JP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50" charset="-128"/>
              </a:rPr>
              <a:t>a=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b=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：原样输出；   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%o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：按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进制输出</a:t>
            </a:r>
          </a:p>
          <a:p>
            <a:pPr algn="l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</a:t>
            </a:r>
            <a:r>
              <a:rPr lang="en-US" altLang="zh-CN" sz="2800" b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：控制输出宽度</a:t>
            </a:r>
            <a:r>
              <a:rPr lang="en-US" altLang="zh-CN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小前补空大原样</a:t>
            </a:r>
            <a:r>
              <a:rPr lang="zh-CN" altLang="en-US" sz="2800" b="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endParaRPr lang="zh-CN" altLang="en-US" sz="2800" b="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97028" name="Text Box 4"/>
          <p:cNvSpPr txBox="1">
            <a:spLocks noChangeArrowheads="1"/>
          </p:cNvSpPr>
          <p:nvPr/>
        </p:nvSpPr>
        <p:spPr bwMode="auto">
          <a:xfrm>
            <a:off x="914400" y="115888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第三章 标准输入输出程序</a:t>
            </a:r>
          </a:p>
        </p:txBody>
      </p:sp>
      <p:sp>
        <p:nvSpPr>
          <p:cNvPr id="897029" name="Rectangle 5"/>
          <p:cNvSpPr>
            <a:spLocks noChangeArrowheads="1"/>
          </p:cNvSpPr>
          <p:nvPr/>
        </p:nvSpPr>
        <p:spPr bwMode="auto">
          <a:xfrm>
            <a:off x="250825" y="2062163"/>
            <a:ext cx="3600450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%d      int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%c      char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%f      float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%lf     double</a:t>
            </a:r>
          </a:p>
        </p:txBody>
      </p:sp>
      <p:sp>
        <p:nvSpPr>
          <p:cNvPr id="897030" name="Rectangle 6"/>
          <p:cNvSpPr>
            <a:spLocks noChangeArrowheads="1"/>
          </p:cNvSpPr>
          <p:nvPr/>
        </p:nvSpPr>
        <p:spPr bwMode="auto">
          <a:xfrm>
            <a:off x="539750" y="1557338"/>
            <a:ext cx="80645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905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811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格式   基本类型      </a:t>
            </a:r>
            <a:r>
              <a:rPr lang="zh-CN" alt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格式     基本类型</a:t>
            </a:r>
          </a:p>
        </p:txBody>
      </p:sp>
      <p:sp>
        <p:nvSpPr>
          <p:cNvPr id="897031" name="Line 7"/>
          <p:cNvSpPr>
            <a:spLocks noChangeShapeType="1"/>
          </p:cNvSpPr>
          <p:nvPr/>
        </p:nvSpPr>
        <p:spPr bwMode="auto">
          <a:xfrm>
            <a:off x="358775" y="2278063"/>
            <a:ext cx="8316913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7032" name="Rectangle 8"/>
          <p:cNvSpPr>
            <a:spLocks noChangeArrowheads="1"/>
          </p:cNvSpPr>
          <p:nvPr/>
        </p:nvSpPr>
        <p:spPr bwMode="auto">
          <a:xfrm>
            <a:off x="4572000" y="2062163"/>
            <a:ext cx="4392613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54800">
            <a:flatTx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%o      8 </a:t>
            </a:r>
            <a:r>
              <a:rPr lang="zh-CN" altLang="en-US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进制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%x      16</a:t>
            </a:r>
            <a:r>
              <a:rPr lang="zh-CN" altLang="en-US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进制</a:t>
            </a: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</a:t>
            </a:r>
            <a:r>
              <a:rPr lang="en-US" altLang="zh-CN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            </a:t>
            </a:r>
            <a:r>
              <a:rPr lang="zh-CN" altLang="en-US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字符串</a:t>
            </a:r>
            <a:endParaRPr lang="zh-CN" altLang="en-US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120000"/>
              </a:lnSpc>
              <a:spcBef>
                <a:spcPct val="20000"/>
              </a:spcBef>
              <a:buClr>
                <a:srgbClr val="990099"/>
              </a:buClr>
              <a:buSzPct val="50000"/>
              <a:buFont typeface="Wingdings" pitchFamily="2" charset="2"/>
              <a:buNone/>
            </a:pPr>
            <a:r>
              <a:rPr lang="en-US" altLang="zh-CN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%e      </a:t>
            </a:r>
            <a:r>
              <a:rPr lang="zh-CN" altLang="en-US" sz="2800" dirty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指数形式</a:t>
            </a:r>
          </a:p>
        </p:txBody>
      </p:sp>
      <p:sp>
        <p:nvSpPr>
          <p:cNvPr id="897033" name="Line 9"/>
          <p:cNvSpPr>
            <a:spLocks noChangeShapeType="1"/>
          </p:cNvSpPr>
          <p:nvPr/>
        </p:nvSpPr>
        <p:spPr bwMode="auto">
          <a:xfrm>
            <a:off x="358775" y="4725988"/>
            <a:ext cx="8245475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7034" name="Line 10"/>
          <p:cNvSpPr>
            <a:spLocks noChangeShapeType="1"/>
          </p:cNvSpPr>
          <p:nvPr/>
        </p:nvSpPr>
        <p:spPr bwMode="auto">
          <a:xfrm>
            <a:off x="4284663" y="1701800"/>
            <a:ext cx="0" cy="30241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7035" name="Rectangle 11"/>
          <p:cNvSpPr>
            <a:spLocks noChangeArrowheads="1"/>
          </p:cNvSpPr>
          <p:nvPr/>
        </p:nvSpPr>
        <p:spPr bwMode="auto">
          <a:xfrm>
            <a:off x="7380288" y="908050"/>
            <a:ext cx="13684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000" dirty="0">
                <a:solidFill>
                  <a:schemeClr val="hlink"/>
                </a:solidFill>
                <a:latin typeface="Tahoma" pitchFamily="34" charset="0"/>
              </a:rPr>
              <a:t>参数允许有多对！</a:t>
            </a: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7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7027" grpId="0"/>
      <p:bldP spid="897028" grpId="0" autoUpdateAnimBg="0"/>
      <p:bldP spid="897035" grpId="1"/>
    </p:bldLst>
  </p:timing>
</p:sld>
</file>

<file path=ppt/theme/theme1.xml><?xml version="1.0" encoding="utf-8"?>
<a:theme xmlns:a="http://schemas.openxmlformats.org/drawingml/2006/main" name="1_kj">
  <a:themeElements>
    <a:clrScheme name="1_kj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kj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rgbClr val="006699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CC3300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rgbClr val="006699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CC3300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1_kj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kj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kj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kj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kj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kj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kj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H:\授课\程序设计基础\课件\kj.pot</Template>
  <TotalTime>3329</TotalTime>
  <Words>823</Words>
  <Application>Microsoft Office PowerPoint</Application>
  <PresentationFormat>全屏显示(4:3)</PresentationFormat>
  <Paragraphs>175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1_kj</vt:lpstr>
      <vt:lpstr>公式</vt:lpstr>
      <vt:lpstr>第三章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顺序程序设计举例</vt:lpstr>
      <vt:lpstr>顺序程序设计举例</vt:lpstr>
      <vt:lpstr>顺序程序设计举例</vt:lpstr>
      <vt:lpstr>顺序程序设计举例</vt:lpstr>
      <vt:lpstr>幻灯片 18</vt:lpstr>
    </vt:vector>
  </TitlesOfParts>
  <Company>bit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lfx</dc:creator>
  <cp:keywords>计算机文化基础电子教案</cp:keywords>
  <cp:lastModifiedBy>lenovo</cp:lastModifiedBy>
  <cp:revision>265</cp:revision>
  <dcterms:created xsi:type="dcterms:W3CDTF">2005-09-08T00:12:49Z</dcterms:created>
  <dcterms:modified xsi:type="dcterms:W3CDTF">2015-09-12T10:23:31Z</dcterms:modified>
</cp:coreProperties>
</file>