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9" r:id="rId2"/>
    <p:sldId id="257" r:id="rId3"/>
    <p:sldId id="258" r:id="rId4"/>
    <p:sldId id="260" r:id="rId5"/>
    <p:sldId id="263" r:id="rId6"/>
    <p:sldId id="264" r:id="rId7"/>
    <p:sldId id="262" r:id="rId8"/>
    <p:sldId id="261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2308A-035C-4874-9318-71B74A6C8E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A312B41-BDC6-4C9A-AE3C-CF1A5609A40B}" type="datetimeFigureOut">
              <a:rPr lang="zh-CN" altLang="en-US" smtClean="0"/>
              <a:pPr/>
              <a:t>2014/9/22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423DD95-66DB-41DB-AB9F-5DC64444149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Office_Excel_97-2003____2.xls"/><Relationship Id="rId5" Type="http://schemas.openxmlformats.org/officeDocument/2006/relationships/oleObject" Target="../embeddings/Microsoft_Office_Word_97_-_2003___1.doc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baidu.com/s?wd=%E9%A2%98%E8%A5%BF%E6%9E%97%E5%A3%81&amp;hl_tag=textlink&amp;tn=SE_hldp01350_v6v6zkg6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1"/>
          <p:cNvGrpSpPr>
            <a:grpSpLocks/>
          </p:cNvGrpSpPr>
          <p:nvPr/>
        </p:nvGrpSpPr>
        <p:grpSpPr bwMode="auto">
          <a:xfrm>
            <a:off x="8096250" y="6343650"/>
            <a:ext cx="1047750" cy="514350"/>
            <a:chOff x="4944" y="3816"/>
            <a:chExt cx="660" cy="324"/>
          </a:xfrm>
        </p:grpSpPr>
        <p:sp>
          <p:nvSpPr>
            <p:cNvPr id="37026" name="AutoShape 162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944" y="3816"/>
              <a:ext cx="660" cy="324"/>
            </a:xfrm>
            <a:prstGeom prst="roundRect">
              <a:avLst>
                <a:gd name="adj" fmla="val 16667"/>
              </a:avLst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163"/>
            <p:cNvGrpSpPr>
              <a:grpSpLocks/>
            </p:cNvGrpSpPr>
            <p:nvPr/>
          </p:nvGrpSpPr>
          <p:grpSpPr bwMode="auto">
            <a:xfrm>
              <a:off x="5034" y="3846"/>
              <a:ext cx="450" cy="240"/>
              <a:chOff x="4530" y="3822"/>
              <a:chExt cx="450" cy="240"/>
            </a:xfrm>
          </p:grpSpPr>
          <p:sp>
            <p:nvSpPr>
              <p:cNvPr id="37028" name="AutoShape 164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 rot="-5400000">
                <a:off x="4536" y="3816"/>
                <a:ext cx="240" cy="25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CC00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029" name="Oval 165"/>
              <p:cNvSpPr>
                <a:spLocks noChangeArrowheads="1"/>
              </p:cNvSpPr>
              <p:nvPr/>
            </p:nvSpPr>
            <p:spPr bwMode="auto">
              <a:xfrm>
                <a:off x="4800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030" name="Oval 166"/>
              <p:cNvSpPr>
                <a:spLocks noChangeArrowheads="1"/>
              </p:cNvSpPr>
              <p:nvPr/>
            </p:nvSpPr>
            <p:spPr bwMode="auto">
              <a:xfrm>
                <a:off x="4908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37"/>
          <p:cNvGrpSpPr>
            <a:grpSpLocks/>
          </p:cNvGrpSpPr>
          <p:nvPr/>
        </p:nvGrpSpPr>
        <p:grpSpPr bwMode="auto">
          <a:xfrm>
            <a:off x="5380038" y="1257300"/>
            <a:ext cx="1263650" cy="3363913"/>
            <a:chOff x="3844" y="634"/>
            <a:chExt cx="796" cy="2119"/>
          </a:xfrm>
        </p:grpSpPr>
        <p:sp>
          <p:nvSpPr>
            <p:cNvPr id="37002" name="Text Box 138"/>
            <p:cNvSpPr txBox="1">
              <a:spLocks noChangeArrowheads="1"/>
            </p:cNvSpPr>
            <p:nvPr/>
          </p:nvSpPr>
          <p:spPr bwMode="auto">
            <a:xfrm>
              <a:off x="3844" y="634"/>
              <a:ext cx="796" cy="233"/>
            </a:xfrm>
            <a:prstGeom prst="rect">
              <a:avLst/>
            </a:prstGeom>
            <a:solidFill>
              <a:schemeClr val="accent2"/>
            </a:solidFill>
            <a:ln w="4445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</a:rPr>
                <a:t>编辑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Edit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003" name="Text Box 139"/>
            <p:cNvSpPr txBox="1">
              <a:spLocks noChangeArrowheads="1"/>
            </p:cNvSpPr>
            <p:nvPr/>
          </p:nvSpPr>
          <p:spPr bwMode="auto">
            <a:xfrm>
              <a:off x="3844" y="1834"/>
              <a:ext cx="796" cy="233"/>
            </a:xfrm>
            <a:prstGeom prst="rect">
              <a:avLst/>
            </a:prstGeom>
            <a:solidFill>
              <a:schemeClr val="accent2"/>
            </a:solidFill>
            <a:ln w="4445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</a:rPr>
                <a:t>链接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Link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004" name="Text Box 140"/>
            <p:cNvSpPr txBox="1">
              <a:spLocks noChangeArrowheads="1"/>
            </p:cNvSpPr>
            <p:nvPr/>
          </p:nvSpPr>
          <p:spPr bwMode="auto">
            <a:xfrm>
              <a:off x="3844" y="1146"/>
              <a:ext cx="796" cy="407"/>
            </a:xfrm>
            <a:prstGeom prst="rect">
              <a:avLst/>
            </a:prstGeom>
            <a:solidFill>
              <a:schemeClr val="accent2"/>
            </a:solidFill>
            <a:ln w="4445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</a:rPr>
                <a:t>编译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Compiler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005" name="Text Box 141"/>
            <p:cNvSpPr txBox="1">
              <a:spLocks noChangeArrowheads="1"/>
            </p:cNvSpPr>
            <p:nvPr/>
          </p:nvSpPr>
          <p:spPr bwMode="auto">
            <a:xfrm>
              <a:off x="3844" y="2346"/>
              <a:ext cx="796" cy="407"/>
            </a:xfrm>
            <a:prstGeom prst="rect">
              <a:avLst/>
            </a:prstGeom>
            <a:solidFill>
              <a:schemeClr val="accent2"/>
            </a:solidFill>
            <a:ln w="44450" cap="sq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</a:rPr>
                <a:t>执行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Do/Run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7006" name="AutoShape 142"/>
            <p:cNvSpPr>
              <a:spLocks noChangeArrowheads="1"/>
            </p:cNvSpPr>
            <p:nvPr/>
          </p:nvSpPr>
          <p:spPr bwMode="auto">
            <a:xfrm>
              <a:off x="4200" y="864"/>
              <a:ext cx="96" cy="276"/>
            </a:xfrm>
            <a:prstGeom prst="downArrow">
              <a:avLst>
                <a:gd name="adj1" fmla="val 50000"/>
                <a:gd name="adj2" fmla="val 71875"/>
              </a:avLst>
            </a:prstGeom>
            <a:solidFill>
              <a:schemeClr val="accent2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007" name="AutoShape 143"/>
            <p:cNvSpPr>
              <a:spLocks noChangeArrowheads="1"/>
            </p:cNvSpPr>
            <p:nvPr/>
          </p:nvSpPr>
          <p:spPr bwMode="auto">
            <a:xfrm>
              <a:off x="4200" y="1545"/>
              <a:ext cx="96" cy="276"/>
            </a:xfrm>
            <a:prstGeom prst="downArrow">
              <a:avLst>
                <a:gd name="adj1" fmla="val 50000"/>
                <a:gd name="adj2" fmla="val 71875"/>
              </a:avLst>
            </a:prstGeom>
            <a:solidFill>
              <a:schemeClr val="accent2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008" name="AutoShape 144"/>
            <p:cNvSpPr>
              <a:spLocks noChangeArrowheads="1"/>
            </p:cNvSpPr>
            <p:nvPr/>
          </p:nvSpPr>
          <p:spPr bwMode="auto">
            <a:xfrm>
              <a:off x="4200" y="2093"/>
              <a:ext cx="96" cy="276"/>
            </a:xfrm>
            <a:prstGeom prst="downArrow">
              <a:avLst>
                <a:gd name="adj1" fmla="val 50000"/>
                <a:gd name="adj2" fmla="val 71875"/>
              </a:avLst>
            </a:prstGeom>
            <a:solidFill>
              <a:schemeClr val="accent2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009" name="Rectangle 145"/>
          <p:cNvSpPr>
            <a:spLocks noChangeArrowheads="1"/>
          </p:cNvSpPr>
          <p:nvPr/>
        </p:nvSpPr>
        <p:spPr bwMode="auto">
          <a:xfrm>
            <a:off x="1371600" y="3429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§"/>
            </a:pPr>
            <a:endParaRPr lang="en-US" altLang="zh-CN" sz="3200" dirty="0">
              <a:latin typeface="Arial" charset="0"/>
              <a:ea typeface="隶书" pitchFamily="49" charset="-122"/>
            </a:endParaRPr>
          </a:p>
          <a:p>
            <a:pPr marL="742950" lvl="1" indent="-285750">
              <a:spcBef>
                <a:spcPct val="20000"/>
              </a:spcBef>
              <a:buClr>
                <a:srgbClr val="339933"/>
              </a:buClr>
              <a:buFont typeface="Wingdings" pitchFamily="2" charset="2"/>
              <a:buChar char="«"/>
            </a:pPr>
            <a:r>
              <a:rPr lang="en-US" altLang="zh-CN" sz="2800" dirty="0">
                <a:latin typeface="Arial" charset="0"/>
                <a:ea typeface="隶书" pitchFamily="49" charset="-122"/>
              </a:rPr>
              <a:t>C</a:t>
            </a:r>
            <a:r>
              <a:rPr lang="zh-CN" altLang="en-US" sz="2800" dirty="0">
                <a:latin typeface="Arial" charset="0"/>
                <a:ea typeface="隶书" pitchFamily="49" charset="-122"/>
              </a:rPr>
              <a:t>程序开发步骤</a:t>
            </a:r>
          </a:p>
        </p:txBody>
      </p:sp>
      <p:sp>
        <p:nvSpPr>
          <p:cNvPr id="37010" name="AutoShape 14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66700" y="6229350"/>
            <a:ext cx="533400" cy="381000"/>
          </a:xfrm>
          <a:prstGeom prst="roundRect">
            <a:avLst>
              <a:gd name="adj" fmla="val 16667"/>
            </a:avLst>
          </a:prstGeom>
          <a:noFill/>
          <a:ln w="12700" cap="sq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8000"/>
                </a:solidFill>
              </a:rPr>
              <a:t>&lt;</a:t>
            </a:r>
            <a:endParaRPr lang="en-US" altLang="zh-CN"/>
          </a:p>
        </p:txBody>
      </p:sp>
      <p:sp>
        <p:nvSpPr>
          <p:cNvPr id="37011" name="AutoShape 14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" y="6229350"/>
            <a:ext cx="533400" cy="381000"/>
          </a:xfrm>
          <a:prstGeom prst="roundRect">
            <a:avLst>
              <a:gd name="adj" fmla="val 16667"/>
            </a:avLst>
          </a:prstGeom>
          <a:noFill/>
          <a:ln w="12700" cap="sq">
            <a:solidFill>
              <a:schemeClr val="accent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rgbClr val="008000"/>
                </a:solidFill>
              </a:rPr>
              <a:t>&gt;</a:t>
            </a:r>
            <a:endParaRPr lang="en-US" altLang="zh-CN"/>
          </a:p>
        </p:txBody>
      </p:sp>
      <p:grpSp>
        <p:nvGrpSpPr>
          <p:cNvPr id="5" name="Group 148"/>
          <p:cNvGrpSpPr>
            <a:grpSpLocks/>
          </p:cNvGrpSpPr>
          <p:nvPr/>
        </p:nvGrpSpPr>
        <p:grpSpPr bwMode="auto">
          <a:xfrm>
            <a:off x="179512" y="1268760"/>
            <a:ext cx="8064896" cy="5481637"/>
            <a:chOff x="376" y="867"/>
            <a:chExt cx="3877" cy="3453"/>
          </a:xfrm>
        </p:grpSpPr>
        <p:graphicFrame>
          <p:nvGraphicFramePr>
            <p:cNvPr id="37013" name="Object 149"/>
            <p:cNvGraphicFramePr>
              <a:graphicFrameLocks noChangeAspect="1"/>
            </p:cNvGraphicFramePr>
            <p:nvPr/>
          </p:nvGraphicFramePr>
          <p:xfrm>
            <a:off x="376" y="867"/>
            <a:ext cx="3877" cy="3453"/>
          </p:xfrm>
          <a:graphic>
            <a:graphicData uri="http://schemas.openxmlformats.org/presentationml/2006/ole">
              <p:oleObj spid="_x0000_s2051" name="Document" r:id="rId5" imgW="6565711" imgH="5353528" progId="Word.Document.8">
                <p:embed/>
              </p:oleObj>
            </a:graphicData>
          </a:graphic>
        </p:graphicFrame>
        <p:sp>
          <p:nvSpPr>
            <p:cNvPr id="37014" name="Text Box 150"/>
            <p:cNvSpPr txBox="1">
              <a:spLocks noChangeArrowheads="1"/>
            </p:cNvSpPr>
            <p:nvPr/>
          </p:nvSpPr>
          <p:spPr bwMode="auto">
            <a:xfrm>
              <a:off x="533" y="2899"/>
              <a:ext cx="449" cy="19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>
                  <a:ea typeface="隶书" pitchFamily="49" charset="-122"/>
                </a:rPr>
                <a:t>file.exe</a:t>
              </a:r>
            </a:p>
          </p:txBody>
        </p:sp>
      </p:grpSp>
      <p:sp>
        <p:nvSpPr>
          <p:cNvPr id="37016" name="Text Box 152"/>
          <p:cNvSpPr txBox="1">
            <a:spLocks noChangeArrowheads="1"/>
          </p:cNvSpPr>
          <p:nvPr/>
        </p:nvSpPr>
        <p:spPr bwMode="auto">
          <a:xfrm>
            <a:off x="6705600" y="1160463"/>
            <a:ext cx="202565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dirty="0">
                <a:ea typeface="隶书" pitchFamily="49" charset="-122"/>
              </a:rPr>
              <a:t>程序代码的录入</a:t>
            </a:r>
            <a:r>
              <a:rPr lang="en-US" altLang="zh-CN" sz="2000" dirty="0">
                <a:ea typeface="隶书" pitchFamily="49" charset="-122"/>
              </a:rPr>
              <a:t>,</a:t>
            </a:r>
          </a:p>
          <a:p>
            <a:r>
              <a:rPr lang="zh-CN" altLang="en-US" sz="2000" dirty="0">
                <a:ea typeface="隶书" pitchFamily="49" charset="-122"/>
              </a:rPr>
              <a:t>生成源程序</a:t>
            </a:r>
            <a:r>
              <a:rPr lang="zh-CN" altLang="en-US" sz="2000" dirty="0">
                <a:solidFill>
                  <a:srgbClr val="FF3300"/>
                </a:solidFill>
                <a:ea typeface="隶书" pitchFamily="49" charset="-122"/>
              </a:rPr>
              <a:t>*</a:t>
            </a:r>
            <a:r>
              <a:rPr lang="en-US" altLang="zh-CN" sz="2000" dirty="0">
                <a:solidFill>
                  <a:srgbClr val="FF3300"/>
                </a:solidFill>
                <a:ea typeface="隶书" pitchFamily="49" charset="-122"/>
              </a:rPr>
              <a:t>.c</a:t>
            </a:r>
          </a:p>
        </p:txBody>
      </p:sp>
      <p:sp>
        <p:nvSpPr>
          <p:cNvPr id="37017" name="Text Box 153"/>
          <p:cNvSpPr txBox="1">
            <a:spLocks noChangeArrowheads="1"/>
          </p:cNvSpPr>
          <p:nvPr/>
        </p:nvSpPr>
        <p:spPr bwMode="auto">
          <a:xfrm>
            <a:off x="6662738" y="1984375"/>
            <a:ext cx="247015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ea typeface="隶书" pitchFamily="49" charset="-122"/>
              </a:rPr>
              <a:t>语法分析查错，翻译</a:t>
            </a:r>
          </a:p>
          <a:p>
            <a:r>
              <a:rPr lang="zh-CN" altLang="en-US" sz="2000">
                <a:ea typeface="隶书" pitchFamily="49" charset="-122"/>
              </a:rPr>
              <a:t>生成目标程序</a:t>
            </a:r>
            <a:r>
              <a:rPr lang="zh-CN" altLang="en-US" sz="2000">
                <a:solidFill>
                  <a:srgbClr val="FF3300"/>
                </a:solidFill>
                <a:ea typeface="隶书" pitchFamily="49" charset="-122"/>
              </a:rPr>
              <a:t>*</a:t>
            </a:r>
            <a:r>
              <a:rPr lang="en-US" altLang="zh-CN" sz="2000">
                <a:solidFill>
                  <a:srgbClr val="FF3300"/>
                </a:solidFill>
                <a:ea typeface="隶书" pitchFamily="49" charset="-122"/>
              </a:rPr>
              <a:t>.obj</a:t>
            </a:r>
          </a:p>
        </p:txBody>
      </p:sp>
      <p:sp>
        <p:nvSpPr>
          <p:cNvPr id="37018" name="Text Box 154"/>
          <p:cNvSpPr txBox="1">
            <a:spLocks noChangeArrowheads="1"/>
          </p:cNvSpPr>
          <p:nvPr/>
        </p:nvSpPr>
        <p:spPr bwMode="auto">
          <a:xfrm>
            <a:off x="6704013" y="2951163"/>
            <a:ext cx="253365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ea typeface="隶书" pitchFamily="49" charset="-122"/>
              </a:rPr>
              <a:t>与其它目标程序或库</a:t>
            </a:r>
          </a:p>
          <a:p>
            <a:r>
              <a:rPr lang="zh-CN" altLang="en-US" sz="2000">
                <a:ea typeface="隶书" pitchFamily="49" charset="-122"/>
              </a:rPr>
              <a:t>链接装配</a:t>
            </a:r>
            <a:r>
              <a:rPr lang="en-US" altLang="zh-CN" sz="2000">
                <a:ea typeface="隶书" pitchFamily="49" charset="-122"/>
              </a:rPr>
              <a:t>,</a:t>
            </a:r>
            <a:r>
              <a:rPr lang="zh-CN" altLang="en-US" sz="2000">
                <a:ea typeface="隶书" pitchFamily="49" charset="-122"/>
              </a:rPr>
              <a:t>生成可执行</a:t>
            </a:r>
          </a:p>
          <a:p>
            <a:r>
              <a:rPr lang="zh-CN" altLang="en-US" sz="2000">
                <a:ea typeface="隶书" pitchFamily="49" charset="-122"/>
              </a:rPr>
              <a:t>程序</a:t>
            </a:r>
            <a:r>
              <a:rPr lang="zh-CN" altLang="en-US" sz="2000">
                <a:solidFill>
                  <a:srgbClr val="FF3300"/>
                </a:solidFill>
                <a:ea typeface="隶书" pitchFamily="49" charset="-122"/>
              </a:rPr>
              <a:t>*</a:t>
            </a:r>
            <a:r>
              <a:rPr lang="en-US" altLang="zh-CN" sz="2000">
                <a:solidFill>
                  <a:srgbClr val="FF3300"/>
                </a:solidFill>
                <a:ea typeface="隶书" pitchFamily="49" charset="-122"/>
              </a:rPr>
              <a:t>.exe</a:t>
            </a:r>
          </a:p>
        </p:txBody>
      </p:sp>
      <p:graphicFrame>
        <p:nvGraphicFramePr>
          <p:cNvPr id="37019" name="Object 155"/>
          <p:cNvGraphicFramePr>
            <a:graphicFrameLocks noChangeAspect="1"/>
          </p:cNvGraphicFramePr>
          <p:nvPr/>
        </p:nvGraphicFramePr>
        <p:xfrm>
          <a:off x="2514600" y="5029200"/>
          <a:ext cx="6310313" cy="1466850"/>
        </p:xfrm>
        <a:graphic>
          <a:graphicData uri="http://schemas.openxmlformats.org/presentationml/2006/ole">
            <p:oleObj spid="_x0000_s2050" name="Worksheet" r:id="rId6" imgW="3475080" imgH="748800" progId="Excel.Sheet.8">
              <p:embed/>
            </p:oleObj>
          </a:graphicData>
        </a:graphic>
      </p:graphicFrame>
      <p:sp>
        <p:nvSpPr>
          <p:cNvPr id="37022" name="Rectangle 158"/>
          <p:cNvSpPr>
            <a:spLocks noGrp="1" noChangeArrowheads="1"/>
          </p:cNvSpPr>
          <p:nvPr>
            <p:ph type="title" idx="4294967295"/>
          </p:nvPr>
        </p:nvSpPr>
        <p:spPr>
          <a:xfrm>
            <a:off x="473075" y="0"/>
            <a:ext cx="7620000" cy="1143000"/>
          </a:xfrm>
        </p:spPr>
        <p:txBody>
          <a:bodyPr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隶书" pitchFamily="49" charset="-122"/>
              </a:rPr>
              <a:t>C</a:t>
            </a:r>
            <a:r>
              <a:rPr lang="zh-CN" altLang="en-US" sz="3200" dirty="0">
                <a:solidFill>
                  <a:schemeClr val="tx1"/>
                </a:solidFill>
                <a:latin typeface="Arial" charset="0"/>
                <a:ea typeface="隶书" pitchFamily="49" charset="-122"/>
              </a:rPr>
              <a:t>程序的上机步骤</a:t>
            </a:r>
          </a:p>
        </p:txBody>
      </p:sp>
    </p:spTree>
  </p:cSld>
  <p:clrMapOvr>
    <a:masterClrMapping/>
  </p:clrMapOvr>
  <p:transition>
    <p:cover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7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70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370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370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09" grpId="0" build="p" bldLvl="5" autoUpdateAnimBg="0"/>
      <p:bldP spid="37016" grpId="0" autoUpdateAnimBg="0"/>
      <p:bldP spid="37017" grpId="0" autoUpdateAnimBg="0"/>
      <p:bldP spid="370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99ADF5-6A03-4588-97C3-32E8FEAD3BC6}" type="slidenum">
              <a:rPr lang="en-US" altLang="zh-CN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827088" y="1125538"/>
            <a:ext cx="78486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SzPct val="60000"/>
              <a:buFont typeface="Wingdings" pitchFamily="2" charset="2"/>
              <a:buChar char="l"/>
            </a:pPr>
            <a:r>
              <a:rPr lang="en-US" altLang="zh-CN" sz="4000" b="1" dirty="0">
                <a:solidFill>
                  <a:srgbClr val="0000FF"/>
                </a:solidFill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要点</a:t>
            </a:r>
            <a:endParaRPr lang="zh-CN" altLang="en-US" sz="8800" b="1" dirty="0">
              <a:solidFill>
                <a:srgbClr val="0000FF"/>
              </a:solidFill>
              <a:latin typeface="Arial Black" pitchFamily="34" charset="0"/>
              <a:ea typeface="方正舒体" pitchFamily="2" charset="-122"/>
            </a:endParaRPr>
          </a:p>
        </p:txBody>
      </p:sp>
      <p:sp>
        <p:nvSpPr>
          <p:cNvPr id="674819" name="Rectangle 3"/>
          <p:cNvSpPr>
            <a:spLocks noChangeArrowheads="1"/>
          </p:cNvSpPr>
          <p:nvPr/>
        </p:nvSpPr>
        <p:spPr bwMode="auto">
          <a:xfrm>
            <a:off x="1295400" y="2074862"/>
            <a:ext cx="7453064" cy="32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154800">
            <a:flatTx/>
          </a:bodyPr>
          <a:lstStyle/>
          <a:p>
            <a:pPr marL="742950" lvl="1" indent="-285750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  <a:defRPr/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结构化程序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设计</a:t>
            </a:r>
            <a:endParaRPr lang="en-US" altLang="zh-CN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marL="742950" lvl="1" indent="-285750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defRPr/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structured programming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）</a:t>
            </a:r>
          </a:p>
          <a:p>
            <a:pPr marL="742950" lvl="1" indent="-28575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50000"/>
              <a:buFont typeface="Wingdings" pitchFamily="2" charset="2"/>
              <a:buChar char="n"/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五、</a:t>
            </a:r>
            <a:r>
              <a:rPr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ABOUT  DEBUG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marL="742950" lvl="1" indent="-28575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50000"/>
              <a:buFont typeface="Wingdings" pitchFamily="2" charset="2"/>
              <a:buChar char="n"/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六、</a:t>
            </a:r>
            <a:r>
              <a:rPr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ABOUT  HOMEWORK （TOOLS）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674820" name="Text Box 4"/>
          <p:cNvSpPr txBox="1">
            <a:spLocks noChangeArrowheads="1"/>
          </p:cNvSpPr>
          <p:nvPr/>
        </p:nvSpPr>
        <p:spPr bwMode="auto">
          <a:xfrm>
            <a:off x="914400" y="76200"/>
            <a:ext cx="693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kumimoji="0"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第一章 </a:t>
            </a:r>
            <a:r>
              <a:rPr kumimoji="0"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程序设计基础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（第二讲）</a:t>
            </a:r>
            <a:endParaRPr kumimoji="0" lang="zh-CN" altLang="en-US" sz="3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48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2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r>
              <a:rPr lang="zh-CN" altLang="zh-CN" dirty="0" smtClean="0">
                <a:solidFill>
                  <a:schemeClr val="tx1"/>
                </a:solidFill>
              </a:rPr>
              <a:t>观点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zh-CN" altLang="zh-CN" u="sng" dirty="0" smtClean="0">
                <a:solidFill>
                  <a:schemeClr val="tx1"/>
                </a:solidFill>
              </a:rPr>
              <a:t>自顶向下、逐步求精</a:t>
            </a:r>
            <a:r>
              <a:rPr lang="zh-CN" altLang="en-US" dirty="0" smtClean="0">
                <a:solidFill>
                  <a:schemeClr val="tx1"/>
                </a:solidFill>
              </a:rPr>
              <a:t>的</a:t>
            </a:r>
            <a:r>
              <a:rPr lang="zh-CN" altLang="zh-CN" dirty="0" smtClean="0">
                <a:solidFill>
                  <a:schemeClr val="tx1"/>
                </a:solidFill>
              </a:rPr>
              <a:t>设计</a:t>
            </a:r>
            <a:r>
              <a:rPr lang="zh-CN" altLang="en-US" dirty="0" smtClean="0">
                <a:solidFill>
                  <a:schemeClr val="tx1"/>
                </a:solidFill>
              </a:rPr>
              <a:t>思路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zh-CN" altLang="zh-CN" dirty="0" smtClean="0">
                <a:solidFill>
                  <a:schemeClr val="tx1"/>
                </a:solidFill>
              </a:rPr>
              <a:t>控制结构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zh-CN" altLang="zh-CN" dirty="0" smtClean="0">
                <a:solidFill>
                  <a:schemeClr val="tx1"/>
                </a:solidFill>
              </a:rPr>
              <a:t>顺序、选择、循环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6084168" y="2636912"/>
            <a:ext cx="1872208" cy="504056"/>
          </a:xfrm>
          <a:prstGeom prst="borderCallout1">
            <a:avLst>
              <a:gd name="adj1" fmla="val 49791"/>
              <a:gd name="adj2" fmla="val 784"/>
              <a:gd name="adj3" fmla="val -24161"/>
              <a:gd name="adj4" fmla="val -988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模块化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0188" y="1844824"/>
            <a:ext cx="8382000" cy="3590776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457200" marR="0" lvl="1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基本结构</a:t>
            </a:r>
            <a:r>
              <a:rPr lang="zh-CN" altLang="en-US" sz="3600" dirty="0" smtClean="0">
                <a:solidFill>
                  <a:srgbClr val="0070C0"/>
                </a:solidFill>
              </a:rPr>
              <a:t>一：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顺序结构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756236" y="2897039"/>
            <a:ext cx="6984116" cy="2907294"/>
            <a:chOff x="1779" y="2592"/>
            <a:chExt cx="3837" cy="1402"/>
          </a:xfrm>
        </p:grpSpPr>
        <p:sp useBgFill="1"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3335" y="2592"/>
              <a:ext cx="0" cy="323"/>
            </a:xfrm>
            <a:prstGeom prst="line">
              <a:avLst/>
            </a:prstGeom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3024" y="2915"/>
              <a:ext cx="644" cy="233"/>
            </a:xfrm>
            <a:prstGeom prst="flowChartProcess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 dirty="0"/>
                <a:t>A</a:t>
              </a:r>
              <a:endParaRPr lang="en-US" altLang="zh-CN" sz="3200" u="sng" dirty="0"/>
            </a:p>
          </p:txBody>
        </p:sp>
        <p:sp useBgFill="1"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3024" y="3459"/>
              <a:ext cx="644" cy="233"/>
            </a:xfrm>
            <a:prstGeom prst="flowChartProcess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/>
                <a:t>B</a:t>
              </a:r>
              <a:endParaRPr lang="en-US" altLang="zh-CN" sz="4000" u="sng"/>
            </a:p>
          </p:txBody>
        </p:sp>
        <p:sp useBgFill="1"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3335" y="3148"/>
              <a:ext cx="0" cy="311"/>
            </a:xfrm>
            <a:prstGeom prst="line">
              <a:avLst/>
            </a:prstGeom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3335" y="3692"/>
              <a:ext cx="0" cy="233"/>
            </a:xfrm>
            <a:prstGeom prst="line">
              <a:avLst/>
            </a:prstGeom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3957" y="2915"/>
              <a:ext cx="700" cy="233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/>
                <a:t>A</a:t>
              </a:r>
            </a:p>
          </p:txBody>
        </p:sp>
        <p:sp useBgFill="1"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3957" y="3148"/>
              <a:ext cx="700" cy="233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/>
                <a:t>B</a:t>
              </a:r>
            </a:p>
          </p:txBody>
        </p: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1779" y="3504"/>
              <a:ext cx="813" cy="490"/>
            </a:xfrm>
            <a:prstGeom prst="wedgeEllipseCallout">
              <a:avLst>
                <a:gd name="adj1" fmla="val 105903"/>
                <a:gd name="adj2" fmla="val -575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dirty="0" smtClean="0">
                  <a:solidFill>
                    <a:srgbClr val="0000FF"/>
                  </a:solidFill>
                </a:rPr>
                <a:t>流程图</a:t>
              </a:r>
              <a:endParaRPr lang="en-US" altLang="zh-CN" sz="2000" dirty="0" smtClean="0">
                <a:solidFill>
                  <a:srgbClr val="0000FF"/>
                </a:solidFill>
              </a:endParaRPr>
            </a:p>
            <a:p>
              <a:pPr algn="ctr"/>
              <a:r>
                <a:rPr lang="en-US" altLang="zh-CN" sz="2000" b="1" dirty="0" err="1" smtClean="0">
                  <a:solidFill>
                    <a:srgbClr val="FF0000"/>
                  </a:solidFill>
                </a:rPr>
                <a:t>FlowChart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6" name="AutoShape 14"/>
            <p:cNvSpPr>
              <a:spLocks noChangeArrowheads="1"/>
            </p:cNvSpPr>
            <p:nvPr/>
          </p:nvSpPr>
          <p:spPr bwMode="auto">
            <a:xfrm>
              <a:off x="5040" y="3504"/>
              <a:ext cx="576" cy="384"/>
            </a:xfrm>
            <a:prstGeom prst="wedgeEllipseCallout">
              <a:avLst>
                <a:gd name="adj1" fmla="val -105208"/>
                <a:gd name="adj2" fmla="val -10052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altLang="zh-CN" sz="2000">
                  <a:solidFill>
                    <a:srgbClr val="0000FF"/>
                  </a:solidFill>
                </a:rPr>
                <a:t>N-S</a:t>
              </a:r>
              <a:r>
                <a:rPr lang="zh-CN" altLang="en-US" sz="2000">
                  <a:solidFill>
                    <a:srgbClr val="0000FF"/>
                  </a:solidFill>
                </a:rPr>
                <a:t>图</a:t>
              </a:r>
            </a:p>
          </p:txBody>
        </p:sp>
      </p:grp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7848600" y="6343650"/>
            <a:ext cx="1047750" cy="514350"/>
            <a:chOff x="4944" y="3816"/>
            <a:chExt cx="660" cy="324"/>
          </a:xfrm>
        </p:grpSpPr>
        <p:sp>
          <p:nvSpPr>
            <p:cNvPr id="19" name="AutoShape 21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944" y="3816"/>
              <a:ext cx="660" cy="324"/>
            </a:xfrm>
            <a:prstGeom prst="roundRect">
              <a:avLst>
                <a:gd name="adj" fmla="val 16667"/>
              </a:avLst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" name="Group 22"/>
            <p:cNvGrpSpPr>
              <a:grpSpLocks/>
            </p:cNvGrpSpPr>
            <p:nvPr/>
          </p:nvGrpSpPr>
          <p:grpSpPr bwMode="auto">
            <a:xfrm>
              <a:off x="5034" y="3846"/>
              <a:ext cx="450" cy="240"/>
              <a:chOff x="4530" y="3822"/>
              <a:chExt cx="450" cy="240"/>
            </a:xfrm>
          </p:grpSpPr>
          <p:sp>
            <p:nvSpPr>
              <p:cNvPr id="21" name="AutoShape 23">
                <a:hlinkClick r:id="" action="ppaction://hlinkshowjump?jump=firstslide"/>
              </p:cNvPr>
              <p:cNvSpPr>
                <a:spLocks noChangeArrowheads="1"/>
              </p:cNvSpPr>
              <p:nvPr/>
            </p:nvSpPr>
            <p:spPr bwMode="auto">
              <a:xfrm rot="-5400000">
                <a:off x="4536" y="3816"/>
                <a:ext cx="240" cy="25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CC00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auto">
              <a:xfrm>
                <a:off x="4800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4908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0188" y="1844824"/>
            <a:ext cx="8382000" cy="3590776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457200" marR="0" lvl="1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基本结构二</a:t>
            </a:r>
            <a:r>
              <a:rPr lang="zh-CN" altLang="en-US" sz="3600" dirty="0" smtClean="0">
                <a:solidFill>
                  <a:srgbClr val="0070C0"/>
                </a:solidFill>
              </a:rPr>
              <a:t>：</a:t>
            </a:r>
            <a:r>
              <a:rPr lang="zh-CN" altLang="en-US" sz="3200" dirty="0">
                <a:solidFill>
                  <a:srgbClr val="0070C0"/>
                </a:solidFill>
              </a:rPr>
              <a:t>选择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7848600" y="6343650"/>
            <a:ext cx="1047750" cy="514350"/>
            <a:chOff x="4944" y="3816"/>
            <a:chExt cx="660" cy="324"/>
          </a:xfrm>
        </p:grpSpPr>
        <p:sp>
          <p:nvSpPr>
            <p:cNvPr id="19" name="AutoShape 21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944" y="3816"/>
              <a:ext cx="660" cy="324"/>
            </a:xfrm>
            <a:prstGeom prst="roundRect">
              <a:avLst>
                <a:gd name="adj" fmla="val 16667"/>
              </a:avLst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5034" y="3846"/>
              <a:ext cx="450" cy="240"/>
              <a:chOff x="4530" y="3822"/>
              <a:chExt cx="450" cy="240"/>
            </a:xfrm>
          </p:grpSpPr>
          <p:sp>
            <p:nvSpPr>
              <p:cNvPr id="21" name="AutoShape 23">
                <a:hlinkClick r:id="" action="ppaction://hlinkshowjump?jump=firstslide"/>
              </p:cNvPr>
              <p:cNvSpPr>
                <a:spLocks noChangeArrowheads="1"/>
              </p:cNvSpPr>
              <p:nvPr/>
            </p:nvSpPr>
            <p:spPr bwMode="auto">
              <a:xfrm rot="-5400000">
                <a:off x="4536" y="3816"/>
                <a:ext cx="240" cy="25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CC00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auto">
              <a:xfrm>
                <a:off x="4800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4908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Group 59"/>
          <p:cNvGrpSpPr>
            <a:grpSpLocks/>
          </p:cNvGrpSpPr>
          <p:nvPr/>
        </p:nvGrpSpPr>
        <p:grpSpPr bwMode="auto">
          <a:xfrm>
            <a:off x="827584" y="2564904"/>
            <a:ext cx="7416824" cy="3600400"/>
            <a:chOff x="2016" y="192"/>
            <a:chExt cx="3590" cy="1578"/>
          </a:xfrm>
        </p:grpSpPr>
        <p:grpSp>
          <p:nvGrpSpPr>
            <p:cNvPr id="25" name="Group 2"/>
            <p:cNvGrpSpPr>
              <a:grpSpLocks/>
            </p:cNvGrpSpPr>
            <p:nvPr/>
          </p:nvGrpSpPr>
          <p:grpSpPr bwMode="auto">
            <a:xfrm>
              <a:off x="2016" y="192"/>
              <a:ext cx="2112" cy="1578"/>
              <a:chOff x="2016" y="192"/>
              <a:chExt cx="2112" cy="1578"/>
            </a:xfrm>
          </p:grpSpPr>
          <p:sp>
            <p:nvSpPr>
              <p:cNvPr id="39" name="Line 3"/>
              <p:cNvSpPr>
                <a:spLocks noChangeShapeType="1"/>
              </p:cNvSpPr>
              <p:nvPr/>
            </p:nvSpPr>
            <p:spPr bwMode="auto">
              <a:xfrm>
                <a:off x="3049" y="1470"/>
                <a:ext cx="0" cy="3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40" name="Group 4"/>
              <p:cNvGrpSpPr>
                <a:grpSpLocks/>
              </p:cNvGrpSpPr>
              <p:nvPr/>
            </p:nvGrpSpPr>
            <p:grpSpPr bwMode="auto">
              <a:xfrm>
                <a:off x="2016" y="192"/>
                <a:ext cx="2112" cy="1278"/>
                <a:chOff x="2016" y="192"/>
                <a:chExt cx="2112" cy="1278"/>
              </a:xfrm>
            </p:grpSpPr>
            <p:sp useBgFill="1">
              <p:nvSpPr>
                <p:cNvPr id="41" name="AutoShape 5"/>
                <p:cNvSpPr>
                  <a:spLocks noChangeArrowheads="1"/>
                </p:cNvSpPr>
                <p:nvPr/>
              </p:nvSpPr>
              <p:spPr bwMode="auto">
                <a:xfrm>
                  <a:off x="2561" y="492"/>
                  <a:ext cx="967" cy="367"/>
                </a:xfrm>
                <a:prstGeom prst="flowChartDecision">
                  <a:avLst/>
                </a:prstGeom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zh-CN" altLang="en-US" sz="2000" dirty="0" smtClean="0"/>
                    <a:t>条件</a:t>
                  </a:r>
                  <a:endParaRPr lang="en-US" altLang="zh-CN" sz="2000" dirty="0"/>
                </a:p>
              </p:txBody>
            </p:sp>
            <p:sp>
              <p:nvSpPr>
                <p:cNvPr id="42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016" y="970"/>
                  <a:ext cx="756" cy="25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altLang="zh-CN" sz="2000"/>
                    <a:t>A</a:t>
                  </a:r>
                  <a:endParaRPr lang="en-US" altLang="zh-CN" sz="4000" u="sng"/>
                </a:p>
              </p:txBody>
            </p:sp>
            <p:sp>
              <p:nvSpPr>
                <p:cNvPr id="4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372" y="970"/>
                  <a:ext cx="756" cy="25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 eaLnBrk="0" hangingPunct="0">
                    <a:spcBef>
                      <a:spcPct val="50000"/>
                    </a:spcBef>
                  </a:pPr>
                  <a:r>
                    <a:rPr lang="en-US" altLang="zh-CN" sz="2000"/>
                    <a:t>B</a:t>
                  </a:r>
                  <a:endParaRPr lang="en-US" altLang="zh-CN" sz="4000" u="sng"/>
                </a:p>
              </p:txBody>
            </p:sp>
            <p:sp>
              <p:nvSpPr>
                <p:cNvPr id="44" name="Line 8"/>
                <p:cNvSpPr>
                  <a:spLocks noChangeShapeType="1"/>
                </p:cNvSpPr>
                <p:nvPr/>
              </p:nvSpPr>
              <p:spPr bwMode="auto">
                <a:xfrm>
                  <a:off x="3049" y="192"/>
                  <a:ext cx="0" cy="30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2339" y="681"/>
                  <a:ext cx="22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Line 10"/>
                <p:cNvSpPr>
                  <a:spLocks noChangeShapeType="1"/>
                </p:cNvSpPr>
                <p:nvPr/>
              </p:nvSpPr>
              <p:spPr bwMode="auto">
                <a:xfrm>
                  <a:off x="2339" y="681"/>
                  <a:ext cx="0" cy="2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Line 11"/>
                <p:cNvSpPr>
                  <a:spLocks noChangeShapeType="1"/>
                </p:cNvSpPr>
                <p:nvPr/>
              </p:nvSpPr>
              <p:spPr bwMode="auto">
                <a:xfrm>
                  <a:off x="3528" y="681"/>
                  <a:ext cx="2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Line 12"/>
                <p:cNvSpPr>
                  <a:spLocks noChangeShapeType="1"/>
                </p:cNvSpPr>
                <p:nvPr/>
              </p:nvSpPr>
              <p:spPr bwMode="auto">
                <a:xfrm>
                  <a:off x="3772" y="681"/>
                  <a:ext cx="0" cy="28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Line 13"/>
                <p:cNvSpPr>
                  <a:spLocks noChangeShapeType="1"/>
                </p:cNvSpPr>
                <p:nvPr/>
              </p:nvSpPr>
              <p:spPr bwMode="auto">
                <a:xfrm>
                  <a:off x="2339" y="1226"/>
                  <a:ext cx="0" cy="2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Line 14"/>
                <p:cNvSpPr>
                  <a:spLocks noChangeShapeType="1"/>
                </p:cNvSpPr>
                <p:nvPr/>
              </p:nvSpPr>
              <p:spPr bwMode="auto">
                <a:xfrm>
                  <a:off x="3757" y="1226"/>
                  <a:ext cx="0" cy="2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Line 15"/>
                <p:cNvSpPr>
                  <a:spLocks noChangeShapeType="1"/>
                </p:cNvSpPr>
                <p:nvPr/>
              </p:nvSpPr>
              <p:spPr bwMode="auto">
                <a:xfrm>
                  <a:off x="2339" y="1470"/>
                  <a:ext cx="7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3049" y="1470"/>
                  <a:ext cx="7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339" y="468"/>
                  <a:ext cx="374" cy="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 anchor="ctr">
                  <a:spAutoFit/>
                </a:bodyPr>
                <a:lstStyle/>
                <a:p>
                  <a:pPr algn="ctr" eaLnBrk="0" hangingPunct="0"/>
                  <a:r>
                    <a:rPr lang="zh-CN" altLang="en-US" sz="2000" dirty="0" smtClean="0"/>
                    <a:t>真</a:t>
                  </a:r>
                  <a:endParaRPr lang="zh-CN" altLang="en-US" sz="4000" dirty="0"/>
                </a:p>
              </p:txBody>
            </p:sp>
            <p:sp>
              <p:nvSpPr>
                <p:cNvPr id="54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528" y="431"/>
                  <a:ext cx="27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 eaLnBrk="0" hangingPunct="0"/>
                  <a:r>
                    <a:rPr lang="zh-CN" altLang="en-US" sz="2000" dirty="0" smtClean="0"/>
                    <a:t>假</a:t>
                  </a:r>
                  <a:endParaRPr lang="zh-CN" altLang="en-US" sz="4000" dirty="0"/>
                </a:p>
              </p:txBody>
            </p:sp>
          </p:grpSp>
        </p:grpSp>
        <p:grpSp>
          <p:nvGrpSpPr>
            <p:cNvPr id="26" name="Group 58"/>
            <p:cNvGrpSpPr>
              <a:grpSpLocks/>
            </p:cNvGrpSpPr>
            <p:nvPr/>
          </p:nvGrpSpPr>
          <p:grpSpPr bwMode="auto">
            <a:xfrm>
              <a:off x="4397" y="492"/>
              <a:ext cx="1209" cy="734"/>
              <a:chOff x="4397" y="492"/>
              <a:chExt cx="1209" cy="734"/>
            </a:xfrm>
          </p:grpSpPr>
          <p:sp useBgFill="1"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4405" y="492"/>
                <a:ext cx="1201" cy="734"/>
              </a:xfrm>
              <a:prstGeom prst="rect">
                <a:avLst/>
              </a:prstGeom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zh-CN" altLang="zh-CN" sz="4000"/>
              </a:p>
            </p:txBody>
          </p:sp>
          <p:sp>
            <p:nvSpPr>
              <p:cNvPr id="28" name="Line 20"/>
              <p:cNvSpPr>
                <a:spLocks noChangeShapeType="1"/>
              </p:cNvSpPr>
              <p:nvPr/>
            </p:nvSpPr>
            <p:spPr bwMode="auto">
              <a:xfrm>
                <a:off x="4405" y="492"/>
                <a:ext cx="601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29" name="AutoShape 21"/>
              <p:cNvCxnSpPr>
                <a:cxnSpLocks noChangeShapeType="1"/>
                <a:stCxn id="28" idx="1"/>
                <a:endCxn id="28" idx="1"/>
              </p:cNvCxnSpPr>
              <p:nvPr/>
            </p:nvCxnSpPr>
            <p:spPr bwMode="auto">
              <a:xfrm>
                <a:off x="5006" y="859"/>
                <a:ext cx="0" cy="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30" name="AutoShape 22"/>
              <p:cNvCxnSpPr>
                <a:cxnSpLocks noChangeShapeType="1"/>
                <a:stCxn id="27" idx="3"/>
                <a:endCxn id="27" idx="3"/>
              </p:cNvCxnSpPr>
              <p:nvPr/>
            </p:nvCxnSpPr>
            <p:spPr bwMode="auto">
              <a:xfrm>
                <a:off x="5606" y="859"/>
                <a:ext cx="0" cy="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31" name="Line 23"/>
              <p:cNvSpPr>
                <a:spLocks noChangeShapeType="1"/>
              </p:cNvSpPr>
              <p:nvPr/>
            </p:nvSpPr>
            <p:spPr bwMode="auto">
              <a:xfrm flipV="1">
                <a:off x="5006" y="492"/>
                <a:ext cx="60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Text Box 24"/>
              <p:cNvSpPr txBox="1">
                <a:spLocks noChangeArrowheads="1"/>
              </p:cNvSpPr>
              <p:nvPr/>
            </p:nvSpPr>
            <p:spPr bwMode="auto">
              <a:xfrm>
                <a:off x="4780" y="551"/>
                <a:ext cx="442" cy="4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algn="ctr" eaLnBrk="0" hangingPunct="0"/>
                <a:r>
                  <a:rPr lang="zh-CN" altLang="en-US" sz="2000" dirty="0" smtClean="0"/>
                  <a:t>条件</a:t>
                </a:r>
                <a:endParaRPr lang="en-US" altLang="zh-CN" sz="2000" dirty="0" smtClean="0"/>
              </a:p>
              <a:p>
                <a:pPr algn="ctr" eaLnBrk="0" hangingPunct="0"/>
                <a:endParaRPr lang="en-US" altLang="zh-CN" sz="4000" dirty="0"/>
              </a:p>
            </p:txBody>
          </p:sp>
          <p:sp>
            <p:nvSpPr>
              <p:cNvPr id="33" name="Line 25"/>
              <p:cNvSpPr>
                <a:spLocks noChangeShapeType="1"/>
              </p:cNvSpPr>
              <p:nvPr/>
            </p:nvSpPr>
            <p:spPr bwMode="auto">
              <a:xfrm>
                <a:off x="4405" y="859"/>
                <a:ext cx="120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26"/>
              <p:cNvSpPr>
                <a:spLocks noChangeShapeType="1"/>
              </p:cNvSpPr>
              <p:nvPr/>
            </p:nvSpPr>
            <p:spPr bwMode="auto">
              <a:xfrm>
                <a:off x="5006" y="859"/>
                <a:ext cx="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Text Box 27"/>
              <p:cNvSpPr txBox="1">
                <a:spLocks noChangeArrowheads="1"/>
              </p:cNvSpPr>
              <p:nvPr/>
            </p:nvSpPr>
            <p:spPr bwMode="auto">
              <a:xfrm>
                <a:off x="5161" y="970"/>
                <a:ext cx="22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altLang="zh-CN" sz="2000"/>
                  <a:t>B</a:t>
                </a:r>
                <a:endParaRPr lang="en-US" altLang="zh-CN" sz="4000"/>
              </a:p>
            </p:txBody>
          </p:sp>
          <p:sp>
            <p:nvSpPr>
              <p:cNvPr id="36" name="Text Box 28"/>
              <p:cNvSpPr txBox="1">
                <a:spLocks noChangeArrowheads="1"/>
              </p:cNvSpPr>
              <p:nvPr/>
            </p:nvSpPr>
            <p:spPr bwMode="auto">
              <a:xfrm>
                <a:off x="4637" y="970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altLang="zh-CN" sz="2000"/>
                  <a:t>A</a:t>
                </a:r>
                <a:endParaRPr lang="en-US" altLang="zh-CN" sz="4000"/>
              </a:p>
            </p:txBody>
          </p:sp>
          <p:sp>
            <p:nvSpPr>
              <p:cNvPr id="37" name="Text Box 29"/>
              <p:cNvSpPr txBox="1">
                <a:spLocks noChangeArrowheads="1"/>
              </p:cNvSpPr>
              <p:nvPr/>
            </p:nvSpPr>
            <p:spPr bwMode="auto">
              <a:xfrm>
                <a:off x="4397" y="646"/>
                <a:ext cx="292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altLang="zh-CN" sz="2000" dirty="0" smtClean="0"/>
                  <a:t>YES</a:t>
                </a:r>
                <a:endParaRPr lang="zh-CN" altLang="en-US" sz="4000" dirty="0"/>
              </a:p>
            </p:txBody>
          </p:sp>
          <p:sp>
            <p:nvSpPr>
              <p:cNvPr id="38" name="Text Box 30"/>
              <p:cNvSpPr txBox="1">
                <a:spLocks noChangeArrowheads="1"/>
              </p:cNvSpPr>
              <p:nvPr/>
            </p:nvSpPr>
            <p:spPr bwMode="auto">
              <a:xfrm>
                <a:off x="5343" y="646"/>
                <a:ext cx="249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en-US" altLang="zh-CN" sz="2000" dirty="0" smtClean="0"/>
                  <a:t>NO</a:t>
                </a:r>
                <a:endParaRPr lang="zh-CN" altLang="en-US" sz="20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en-US" altLang="zh-CN" sz="2000" dirty="0" smtClean="0">
              <a:solidFill>
                <a:schemeClr val="tx1"/>
              </a:solidFill>
            </a:endParaRP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0188" y="1844824"/>
            <a:ext cx="8382000" cy="3590776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457200" marR="0" lvl="1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基本结构三</a:t>
            </a:r>
            <a:r>
              <a:rPr lang="zh-CN" altLang="en-US" sz="3600" dirty="0" smtClean="0">
                <a:solidFill>
                  <a:srgbClr val="0070C0"/>
                </a:solidFill>
              </a:rPr>
              <a:t>：</a:t>
            </a:r>
            <a:r>
              <a:rPr lang="zh-CN" altLang="en-US" sz="3200" dirty="0">
                <a:solidFill>
                  <a:srgbClr val="0070C0"/>
                </a:solidFill>
              </a:rPr>
              <a:t>循环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7848600" y="6343650"/>
            <a:ext cx="1047750" cy="514350"/>
            <a:chOff x="4944" y="3816"/>
            <a:chExt cx="660" cy="324"/>
          </a:xfrm>
        </p:grpSpPr>
        <p:sp>
          <p:nvSpPr>
            <p:cNvPr id="19" name="AutoShape 21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944" y="3816"/>
              <a:ext cx="660" cy="324"/>
            </a:xfrm>
            <a:prstGeom prst="roundRect">
              <a:avLst>
                <a:gd name="adj" fmla="val 16667"/>
              </a:avLst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5034" y="3846"/>
              <a:ext cx="450" cy="240"/>
              <a:chOff x="4530" y="3822"/>
              <a:chExt cx="450" cy="240"/>
            </a:xfrm>
          </p:grpSpPr>
          <p:sp>
            <p:nvSpPr>
              <p:cNvPr id="21" name="AutoShape 23">
                <a:hlinkClick r:id="" action="ppaction://hlinkshowjump?jump=firstslide"/>
              </p:cNvPr>
              <p:cNvSpPr>
                <a:spLocks noChangeArrowheads="1"/>
              </p:cNvSpPr>
              <p:nvPr/>
            </p:nvSpPr>
            <p:spPr bwMode="auto">
              <a:xfrm rot="-5400000">
                <a:off x="4536" y="3816"/>
                <a:ext cx="240" cy="25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CC00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auto">
              <a:xfrm>
                <a:off x="4800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4908" y="3984"/>
                <a:ext cx="72" cy="72"/>
              </a:xfrm>
              <a:prstGeom prst="ellipse">
                <a:avLst/>
              </a:prstGeom>
              <a:solidFill>
                <a:srgbClr val="00CC00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Group 5"/>
          <p:cNvGrpSpPr>
            <a:grpSpLocks/>
          </p:cNvGrpSpPr>
          <p:nvPr/>
        </p:nvGrpSpPr>
        <p:grpSpPr bwMode="auto">
          <a:xfrm>
            <a:off x="2442220" y="2564904"/>
            <a:ext cx="3947357" cy="3760837"/>
            <a:chOff x="2304" y="1776"/>
            <a:chExt cx="1465" cy="1878"/>
          </a:xfrm>
        </p:grpSpPr>
        <p:sp>
          <p:nvSpPr>
            <p:cNvPr id="25" name="Line 6"/>
            <p:cNvSpPr>
              <a:spLocks noChangeShapeType="1"/>
            </p:cNvSpPr>
            <p:nvPr/>
          </p:nvSpPr>
          <p:spPr bwMode="auto">
            <a:xfrm>
              <a:off x="3014" y="1776"/>
              <a:ext cx="0" cy="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6" name="AutoShape 7"/>
            <p:cNvSpPr>
              <a:spLocks noChangeArrowheads="1"/>
            </p:cNvSpPr>
            <p:nvPr/>
          </p:nvSpPr>
          <p:spPr bwMode="auto">
            <a:xfrm>
              <a:off x="2508" y="2080"/>
              <a:ext cx="985" cy="301"/>
            </a:xfrm>
            <a:prstGeom prst="flowChartDecision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zh-CN" altLang="en-US" sz="2000" dirty="0" smtClean="0"/>
                <a:t>表达</a:t>
              </a:r>
              <a:r>
                <a:rPr lang="zh-CN" altLang="en-US" sz="2000" dirty="0"/>
                <a:t>式</a:t>
              </a:r>
              <a:endParaRPr lang="en-US" altLang="zh-CN" sz="2000" dirty="0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>
              <a:off x="3014" y="2381"/>
              <a:ext cx="0" cy="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8" name="Text Box 9"/>
            <p:cNvSpPr txBox="1">
              <a:spLocks noChangeArrowheads="1"/>
            </p:cNvSpPr>
            <p:nvPr/>
          </p:nvSpPr>
          <p:spPr bwMode="auto">
            <a:xfrm>
              <a:off x="2688" y="2682"/>
              <a:ext cx="649" cy="200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2000"/>
                <a:t>循环体</a:t>
              </a:r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3014" y="2910"/>
              <a:ext cx="0" cy="1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 flipH="1">
              <a:off x="2304" y="3065"/>
              <a:ext cx="7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V="1">
              <a:off x="2304" y="1910"/>
              <a:ext cx="0" cy="11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>
              <a:off x="2304" y="1910"/>
              <a:ext cx="7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3493" y="2220"/>
              <a:ext cx="2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Line 15"/>
            <p:cNvSpPr>
              <a:spLocks noChangeShapeType="1"/>
            </p:cNvSpPr>
            <p:nvPr/>
          </p:nvSpPr>
          <p:spPr bwMode="auto">
            <a:xfrm>
              <a:off x="3769" y="2220"/>
              <a:ext cx="0" cy="10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Line 16"/>
            <p:cNvSpPr>
              <a:spLocks noChangeShapeType="1"/>
            </p:cNvSpPr>
            <p:nvPr/>
          </p:nvSpPr>
          <p:spPr bwMode="auto">
            <a:xfrm flipH="1">
              <a:off x="3014" y="3221"/>
              <a:ext cx="7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Line 17"/>
            <p:cNvSpPr>
              <a:spLocks noChangeShapeType="1"/>
            </p:cNvSpPr>
            <p:nvPr/>
          </p:nvSpPr>
          <p:spPr bwMode="auto">
            <a:xfrm>
              <a:off x="3014" y="3221"/>
              <a:ext cx="0" cy="4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 Box 18"/>
            <p:cNvSpPr txBox="1">
              <a:spLocks noChangeArrowheads="1"/>
            </p:cNvSpPr>
            <p:nvPr/>
          </p:nvSpPr>
          <p:spPr bwMode="auto">
            <a:xfrm>
              <a:off x="3447" y="1995"/>
              <a:ext cx="276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zh-CN" altLang="en-US" sz="2000"/>
                <a:t>假</a:t>
              </a:r>
              <a:r>
                <a:rPr lang="en-US" altLang="zh-CN" sz="2000"/>
                <a:t>(0)</a:t>
              </a:r>
            </a:p>
          </p:txBody>
        </p:sp>
        <p:sp>
          <p:nvSpPr>
            <p:cNvPr id="38" name="Text Box 19"/>
            <p:cNvSpPr txBox="1">
              <a:spLocks noChangeArrowheads="1"/>
            </p:cNvSpPr>
            <p:nvPr/>
          </p:nvSpPr>
          <p:spPr bwMode="auto">
            <a:xfrm>
              <a:off x="2928" y="2377"/>
              <a:ext cx="730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0" hangingPunct="0"/>
              <a:r>
                <a:rPr lang="zh-CN" altLang="en-US" sz="2000"/>
                <a:t>真</a:t>
              </a:r>
              <a:r>
                <a:rPr lang="en-US" altLang="zh-CN" sz="2000"/>
                <a:t>(</a:t>
              </a:r>
              <a:r>
                <a:rPr lang="zh-CN" altLang="en-US" sz="2000"/>
                <a:t>非</a:t>
              </a:r>
              <a:r>
                <a:rPr lang="en-US" altLang="zh-CN" sz="2000"/>
                <a:t>0)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优点：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         </a:t>
            </a:r>
            <a:r>
              <a:rPr lang="zh-CN" altLang="en-US" dirty="0" smtClean="0">
                <a:solidFill>
                  <a:schemeClr val="tx1"/>
                </a:solidFill>
              </a:rPr>
              <a:t>程序执行效率高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         </a:t>
            </a:r>
            <a:r>
              <a:rPr lang="zh-CN" altLang="en-US" dirty="0" smtClean="0">
                <a:solidFill>
                  <a:schemeClr val="tx1"/>
                </a:solidFill>
              </a:rPr>
              <a:t>程序可读性强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76464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避免使用：</a:t>
            </a:r>
            <a:r>
              <a:rPr lang="en-US" altLang="zh-CN" dirty="0" err="1" smtClean="0">
                <a:solidFill>
                  <a:srgbClr val="C00000"/>
                </a:solidFill>
              </a:rPr>
              <a:t>goto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hlinkClick r:id="rId2"/>
              </a:rPr>
              <a:t>题西林壁</a:t>
            </a:r>
            <a:r>
              <a:rPr lang="zh-CN" altLang="en-US" dirty="0" smtClean="0"/>
              <a:t>（苏轼）</a:t>
            </a:r>
            <a:endParaRPr lang="en-US" altLang="zh-CN" dirty="0" smtClean="0"/>
          </a:p>
          <a:p>
            <a:r>
              <a:rPr lang="zh-CN" altLang="en-US" dirty="0" smtClean="0"/>
              <a:t>横看成岭侧成峰，远近高低各不同。</a:t>
            </a:r>
            <a:endParaRPr lang="en-US" altLang="zh-CN" dirty="0" smtClean="0"/>
          </a:p>
          <a:p>
            <a:endParaRPr lang="en-US" altLang="zh-CN" dirty="0" smtClean="0"/>
          </a:p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恰当使用：</a:t>
            </a:r>
            <a:r>
              <a:rPr lang="zh-CN" altLang="en-US" dirty="0" smtClean="0">
                <a:solidFill>
                  <a:srgbClr val="C00000"/>
                </a:solidFill>
              </a:rPr>
              <a:t>程序流程更清楚、效率更高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algn="l"/>
            <a:endParaRPr lang="zh-CN" altLang="zh-CN" dirty="0" smtClean="0"/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074" name="Picture 2" descr="110819zditm7td4o4ow38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740426"/>
            <a:ext cx="6552728" cy="216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937815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四、结构化程序设计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104456"/>
          </a:xfrm>
        </p:spPr>
        <p:txBody>
          <a:bodyPr>
            <a:normAutofit/>
          </a:bodyPr>
          <a:lstStyle/>
          <a:p>
            <a:pPr algn="l"/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dirty="0" smtClean="0">
                <a:solidFill>
                  <a:schemeClr val="tx1"/>
                </a:solidFill>
              </a:rPr>
              <a:t>实例：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          TOYOTA - NAVI</a:t>
            </a:r>
          </a:p>
          <a:p>
            <a:pPr algn="l"/>
            <a:endParaRPr lang="zh-CN" altLang="zh-CN" dirty="0" smtClean="0">
              <a:solidFill>
                <a:schemeClr val="tx1"/>
              </a:solidFill>
            </a:endParaRPr>
          </a:p>
          <a:p>
            <a:pPr algn="l"/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227</Words>
  <Application>Microsoft Office PowerPoint</Application>
  <PresentationFormat>全屏显示(4:3)</PresentationFormat>
  <Paragraphs>79</Paragraphs>
  <Slides>9</Slides>
  <Notes>0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暗香扑面</vt:lpstr>
      <vt:lpstr>Document</vt:lpstr>
      <vt:lpstr>Worksheet</vt:lpstr>
      <vt:lpstr>C程序的上机步骤</vt:lpstr>
      <vt:lpstr>幻灯片 2</vt:lpstr>
      <vt:lpstr>四、结构化程序设计</vt:lpstr>
      <vt:lpstr>四、结构化程序设计</vt:lpstr>
      <vt:lpstr>四、结构化程序设计</vt:lpstr>
      <vt:lpstr>四、结构化程序设计</vt:lpstr>
      <vt:lpstr>四、结构化程序设计</vt:lpstr>
      <vt:lpstr>四、结构化程序设计</vt:lpstr>
      <vt:lpstr>四、结构化程序设计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16</cp:revision>
  <dcterms:created xsi:type="dcterms:W3CDTF">2014-09-17T01:50:16Z</dcterms:created>
  <dcterms:modified xsi:type="dcterms:W3CDTF">2014-09-22T14:46:29Z</dcterms:modified>
</cp:coreProperties>
</file>