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36"/>
  </p:notesMasterIdLst>
  <p:sldIdLst>
    <p:sldId id="405" r:id="rId2"/>
    <p:sldId id="407" r:id="rId3"/>
    <p:sldId id="412" r:id="rId4"/>
    <p:sldId id="415" r:id="rId5"/>
    <p:sldId id="420" r:id="rId6"/>
    <p:sldId id="421" r:id="rId7"/>
    <p:sldId id="422" r:id="rId8"/>
    <p:sldId id="423" r:id="rId9"/>
    <p:sldId id="634" r:id="rId10"/>
    <p:sldId id="424" r:id="rId11"/>
    <p:sldId id="635" r:id="rId12"/>
    <p:sldId id="425" r:id="rId13"/>
    <p:sldId id="636" r:id="rId14"/>
    <p:sldId id="426" r:id="rId15"/>
    <p:sldId id="427" r:id="rId16"/>
    <p:sldId id="428" r:id="rId17"/>
    <p:sldId id="429" r:id="rId18"/>
    <p:sldId id="649" r:id="rId19"/>
    <p:sldId id="638" r:id="rId20"/>
    <p:sldId id="650" r:id="rId21"/>
    <p:sldId id="639" r:id="rId22"/>
    <p:sldId id="430" r:id="rId23"/>
    <p:sldId id="640" r:id="rId24"/>
    <p:sldId id="641" r:id="rId25"/>
    <p:sldId id="642" r:id="rId26"/>
    <p:sldId id="643" r:id="rId27"/>
    <p:sldId id="644" r:id="rId28"/>
    <p:sldId id="646" r:id="rId29"/>
    <p:sldId id="647" r:id="rId30"/>
    <p:sldId id="651" r:id="rId31"/>
    <p:sldId id="648" r:id="rId32"/>
    <p:sldId id="432" r:id="rId33"/>
    <p:sldId id="653" r:id="rId34"/>
    <p:sldId id="652" r:id="rId3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2"/>
        </a:solidFill>
        <a:latin typeface="Garamond" pitchFamily="18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2"/>
        </a:solidFill>
        <a:latin typeface="Garamond" pitchFamily="18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2"/>
        </a:solidFill>
        <a:latin typeface="Garamond" pitchFamily="18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2"/>
        </a:solidFill>
        <a:latin typeface="Garamond" pitchFamily="18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2"/>
        </a:solidFill>
        <a:latin typeface="Garamond" pitchFamily="18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2"/>
        </a:solidFill>
        <a:latin typeface="Garamond" pitchFamily="18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2"/>
        </a:solidFill>
        <a:latin typeface="Garamond" pitchFamily="18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2"/>
        </a:solidFill>
        <a:latin typeface="Garamond" pitchFamily="18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2"/>
        </a:solidFill>
        <a:latin typeface="Garamond" pitchFamily="18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072FD7"/>
    <a:srgbClr val="FF6699"/>
    <a:srgbClr val="FF3300"/>
    <a:srgbClr val="CDEBEA"/>
    <a:srgbClr val="99CCFF"/>
    <a:srgbClr val="CC99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18" autoAdjust="0"/>
    <p:restoredTop sz="94660" autoAdjust="0"/>
  </p:normalViewPr>
  <p:slideViewPr>
    <p:cSldViewPr>
      <p:cViewPr>
        <p:scale>
          <a:sx n="59" d="100"/>
          <a:sy n="59" d="100"/>
        </p:scale>
        <p:origin x="-2035" y="-6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89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9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89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89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90B30A17-8C57-4CC4-AFC0-D39E914E979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943011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12713" y="5954713"/>
            <a:ext cx="8936037" cy="631825"/>
            <a:chOff x="71" y="3751"/>
            <a:chExt cx="5629" cy="398"/>
          </a:xfrm>
        </p:grpSpPr>
        <p:sp>
          <p:nvSpPr>
            <p:cNvPr id="3" name="Freeform 9"/>
            <p:cNvSpPr>
              <a:spLocks/>
            </p:cNvSpPr>
            <p:nvPr userDrawn="1"/>
          </p:nvSpPr>
          <p:spPr bwMode="gray">
            <a:xfrm>
              <a:off x="71" y="3751"/>
              <a:ext cx="5626" cy="349"/>
            </a:xfrm>
            <a:custGeom>
              <a:avLst/>
              <a:gdLst>
                <a:gd name="T0" fmla="*/ 5626 w 5626"/>
                <a:gd name="T1" fmla="*/ 349 h 349"/>
                <a:gd name="T2" fmla="*/ 0 w 5626"/>
                <a:gd name="T3" fmla="*/ 349 h 349"/>
                <a:gd name="T4" fmla="*/ 0 w 5626"/>
                <a:gd name="T5" fmla="*/ 187 h 349"/>
                <a:gd name="T6" fmla="*/ 0 w 5626"/>
                <a:gd name="T7" fmla="*/ 114 h 349"/>
                <a:gd name="T8" fmla="*/ 4064 w 5626"/>
                <a:gd name="T9" fmla="*/ 118 h 349"/>
                <a:gd name="T10" fmla="*/ 4329 w 5626"/>
                <a:gd name="T11" fmla="*/ 0 h 349"/>
                <a:gd name="T12" fmla="*/ 5623 w 5626"/>
                <a:gd name="T13" fmla="*/ 0 h 349"/>
                <a:gd name="T14" fmla="*/ 5626 w 5626"/>
                <a:gd name="T15" fmla="*/ 349 h 3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626" h="349">
                  <a:moveTo>
                    <a:pt x="5626" y="349"/>
                  </a:moveTo>
                  <a:lnTo>
                    <a:pt x="0" y="349"/>
                  </a:lnTo>
                  <a:lnTo>
                    <a:pt x="0" y="187"/>
                  </a:lnTo>
                  <a:lnTo>
                    <a:pt x="0" y="114"/>
                  </a:lnTo>
                  <a:cubicBezTo>
                    <a:pt x="678" y="103"/>
                    <a:pt x="3343" y="137"/>
                    <a:pt x="4064" y="118"/>
                  </a:cubicBezTo>
                  <a:lnTo>
                    <a:pt x="4329" y="0"/>
                  </a:lnTo>
                  <a:lnTo>
                    <a:pt x="5623" y="0"/>
                  </a:lnTo>
                  <a:lnTo>
                    <a:pt x="5626" y="34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Freeform 10"/>
            <p:cNvSpPr>
              <a:spLocks/>
            </p:cNvSpPr>
            <p:nvPr userDrawn="1"/>
          </p:nvSpPr>
          <p:spPr bwMode="gray">
            <a:xfrm>
              <a:off x="71" y="3800"/>
              <a:ext cx="5626" cy="349"/>
            </a:xfrm>
            <a:custGeom>
              <a:avLst/>
              <a:gdLst>
                <a:gd name="T0" fmla="*/ 5626 w 5626"/>
                <a:gd name="T1" fmla="*/ 349 h 349"/>
                <a:gd name="T2" fmla="*/ 0 w 5626"/>
                <a:gd name="T3" fmla="*/ 349 h 349"/>
                <a:gd name="T4" fmla="*/ 0 w 5626"/>
                <a:gd name="T5" fmla="*/ 187 h 349"/>
                <a:gd name="T6" fmla="*/ 0 w 5626"/>
                <a:gd name="T7" fmla="*/ 114 h 349"/>
                <a:gd name="T8" fmla="*/ 4082 w 5626"/>
                <a:gd name="T9" fmla="*/ 118 h 349"/>
                <a:gd name="T10" fmla="*/ 4345 w 5626"/>
                <a:gd name="T11" fmla="*/ 0 h 349"/>
                <a:gd name="T12" fmla="*/ 5623 w 5626"/>
                <a:gd name="T13" fmla="*/ 6 h 349"/>
                <a:gd name="T14" fmla="*/ 5626 w 5626"/>
                <a:gd name="T15" fmla="*/ 349 h 3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626" h="349">
                  <a:moveTo>
                    <a:pt x="5626" y="349"/>
                  </a:moveTo>
                  <a:lnTo>
                    <a:pt x="0" y="349"/>
                  </a:lnTo>
                  <a:lnTo>
                    <a:pt x="0" y="187"/>
                  </a:lnTo>
                  <a:lnTo>
                    <a:pt x="0" y="114"/>
                  </a:lnTo>
                  <a:cubicBezTo>
                    <a:pt x="680" y="103"/>
                    <a:pt x="3358" y="137"/>
                    <a:pt x="4082" y="118"/>
                  </a:cubicBezTo>
                  <a:lnTo>
                    <a:pt x="4345" y="0"/>
                  </a:lnTo>
                  <a:lnTo>
                    <a:pt x="5623" y="6"/>
                  </a:lnTo>
                  <a:lnTo>
                    <a:pt x="5626" y="3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11"/>
            <p:cNvSpPr>
              <a:spLocks/>
            </p:cNvSpPr>
            <p:nvPr userDrawn="1"/>
          </p:nvSpPr>
          <p:spPr bwMode="gray">
            <a:xfrm>
              <a:off x="4209" y="3833"/>
              <a:ext cx="1491" cy="88"/>
            </a:xfrm>
            <a:custGeom>
              <a:avLst/>
              <a:gdLst>
                <a:gd name="T0" fmla="*/ 0 w 1491"/>
                <a:gd name="T1" fmla="*/ 84 h 88"/>
                <a:gd name="T2" fmla="*/ 223 w 1491"/>
                <a:gd name="T3" fmla="*/ 0 h 88"/>
                <a:gd name="T4" fmla="*/ 1491 w 1491"/>
                <a:gd name="T5" fmla="*/ 0 h 88"/>
                <a:gd name="T6" fmla="*/ 1488 w 1491"/>
                <a:gd name="T7" fmla="*/ 60 h 88"/>
                <a:gd name="T8" fmla="*/ 383 w 1491"/>
                <a:gd name="T9" fmla="*/ 59 h 88"/>
                <a:gd name="T10" fmla="*/ 273 w 1491"/>
                <a:gd name="T11" fmla="*/ 88 h 88"/>
                <a:gd name="T12" fmla="*/ 0 w 1491"/>
                <a:gd name="T13" fmla="*/ 84 h 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91" h="88">
                  <a:moveTo>
                    <a:pt x="0" y="84"/>
                  </a:moveTo>
                  <a:lnTo>
                    <a:pt x="223" y="0"/>
                  </a:lnTo>
                  <a:lnTo>
                    <a:pt x="1491" y="0"/>
                  </a:lnTo>
                  <a:lnTo>
                    <a:pt x="1488" y="60"/>
                  </a:lnTo>
                  <a:lnTo>
                    <a:pt x="383" y="59"/>
                  </a:lnTo>
                  <a:lnTo>
                    <a:pt x="273" y="88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FFFFFF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 descr="Dark upward diagonal"/>
          <p:cNvSpPr>
            <a:spLocks/>
          </p:cNvSpPr>
          <p:nvPr/>
        </p:nvSpPr>
        <p:spPr bwMode="gray">
          <a:xfrm>
            <a:off x="85725" y="76200"/>
            <a:ext cx="8977313" cy="500063"/>
          </a:xfrm>
          <a:custGeom>
            <a:avLst/>
            <a:gdLst>
              <a:gd name="T0" fmla="*/ 0 w 5655"/>
              <a:gd name="T1" fmla="*/ 2520953 h 315"/>
              <a:gd name="T2" fmla="*/ 2147483647 w 5655"/>
              <a:gd name="T3" fmla="*/ 0 h 315"/>
              <a:gd name="T4" fmla="*/ 2147483647 w 5655"/>
              <a:gd name="T5" fmla="*/ 211693337 h 315"/>
              <a:gd name="T6" fmla="*/ 2147483647 w 5655"/>
              <a:gd name="T7" fmla="*/ 793850806 h 315"/>
              <a:gd name="T8" fmla="*/ 2520950 w 5655"/>
              <a:gd name="T9" fmla="*/ 791329854 h 315"/>
              <a:gd name="T10" fmla="*/ 0 w 5655"/>
              <a:gd name="T11" fmla="*/ 2520953 h 31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655" h="315">
                <a:moveTo>
                  <a:pt x="0" y="1"/>
                </a:moveTo>
                <a:lnTo>
                  <a:pt x="5546" y="0"/>
                </a:lnTo>
                <a:cubicBezTo>
                  <a:pt x="5652" y="0"/>
                  <a:pt x="5655" y="84"/>
                  <a:pt x="5655" y="84"/>
                </a:cubicBezTo>
                <a:lnTo>
                  <a:pt x="5649" y="315"/>
                </a:lnTo>
                <a:lnTo>
                  <a:pt x="1" y="314"/>
                </a:lnTo>
                <a:lnTo>
                  <a:pt x="0" y="1"/>
                </a:lnTo>
                <a:close/>
              </a:path>
            </a:pathLst>
          </a:custGeom>
          <a:pattFill prst="dkUpDiag">
            <a:fgClr>
              <a:schemeClr val="bg1">
                <a:alpha val="76862"/>
              </a:schemeClr>
            </a:fgClr>
            <a:bgClr>
              <a:schemeClr val="tx1">
                <a:alpha val="76862"/>
              </a:schemeClr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Rectangle 30"/>
          <p:cNvSpPr>
            <a:spLocks noChangeArrowheads="1"/>
          </p:cNvSpPr>
          <p:nvPr/>
        </p:nvSpPr>
        <p:spPr bwMode="gray">
          <a:xfrm>
            <a:off x="114300" y="6610350"/>
            <a:ext cx="8931275" cy="16351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endParaRPr lang="zh-CN" altLang="en-US" sz="2400" smtClean="0"/>
          </a:p>
        </p:txBody>
      </p:sp>
      <p:grpSp>
        <p:nvGrpSpPr>
          <p:cNvPr id="8" name="Group 31"/>
          <p:cNvGrpSpPr>
            <a:grpSpLocks/>
          </p:cNvGrpSpPr>
          <p:nvPr/>
        </p:nvGrpSpPr>
        <p:grpSpPr bwMode="auto">
          <a:xfrm>
            <a:off x="85725" y="854075"/>
            <a:ext cx="8982075" cy="1131888"/>
            <a:chOff x="54" y="538"/>
            <a:chExt cx="5658" cy="713"/>
          </a:xfrm>
        </p:grpSpPr>
        <p:sp>
          <p:nvSpPr>
            <p:cNvPr id="9" name="Freeform 32"/>
            <p:cNvSpPr>
              <a:spLocks/>
            </p:cNvSpPr>
            <p:nvPr userDrawn="1"/>
          </p:nvSpPr>
          <p:spPr bwMode="gray">
            <a:xfrm>
              <a:off x="54" y="736"/>
              <a:ext cx="5658" cy="515"/>
            </a:xfrm>
            <a:custGeom>
              <a:avLst/>
              <a:gdLst>
                <a:gd name="T0" fmla="*/ 0 w 5446"/>
                <a:gd name="T1" fmla="*/ 0 h 590"/>
                <a:gd name="T2" fmla="*/ 5878 w 5446"/>
                <a:gd name="T3" fmla="*/ 0 h 590"/>
                <a:gd name="T4" fmla="*/ 5878 w 5446"/>
                <a:gd name="T5" fmla="*/ 237 h 590"/>
                <a:gd name="T6" fmla="*/ 5878 w 5446"/>
                <a:gd name="T7" fmla="*/ 344 h 590"/>
                <a:gd name="T8" fmla="*/ 1632 w 5446"/>
                <a:gd name="T9" fmla="*/ 338 h 590"/>
                <a:gd name="T10" fmla="*/ 1390 w 5446"/>
                <a:gd name="T11" fmla="*/ 445 h 590"/>
                <a:gd name="T12" fmla="*/ 0 w 5446"/>
                <a:gd name="T13" fmla="*/ 450 h 590"/>
                <a:gd name="T14" fmla="*/ 0 w 5446"/>
                <a:gd name="T15" fmla="*/ 0 h 5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446" h="590">
                  <a:moveTo>
                    <a:pt x="0" y="0"/>
                  </a:moveTo>
                  <a:lnTo>
                    <a:pt x="5446" y="0"/>
                  </a:lnTo>
                  <a:lnTo>
                    <a:pt x="5446" y="312"/>
                  </a:lnTo>
                  <a:lnTo>
                    <a:pt x="5446" y="451"/>
                  </a:lnTo>
                  <a:cubicBezTo>
                    <a:pt x="4790" y="473"/>
                    <a:pt x="2205" y="421"/>
                    <a:pt x="1512" y="443"/>
                  </a:cubicBezTo>
                  <a:lnTo>
                    <a:pt x="1288" y="584"/>
                  </a:lnTo>
                  <a:lnTo>
                    <a:pt x="0" y="5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33"/>
            <p:cNvSpPr>
              <a:spLocks/>
            </p:cNvSpPr>
            <p:nvPr userDrawn="1"/>
          </p:nvSpPr>
          <p:spPr bwMode="gray">
            <a:xfrm>
              <a:off x="54" y="538"/>
              <a:ext cx="5658" cy="655"/>
            </a:xfrm>
            <a:custGeom>
              <a:avLst/>
              <a:gdLst>
                <a:gd name="T0" fmla="*/ 1 w 5658"/>
                <a:gd name="T1" fmla="*/ 0 h 655"/>
                <a:gd name="T2" fmla="*/ 5657 w 5658"/>
                <a:gd name="T3" fmla="*/ 0 h 655"/>
                <a:gd name="T4" fmla="*/ 5658 w 5658"/>
                <a:gd name="T5" fmla="*/ 534 h 655"/>
                <a:gd name="T6" fmla="*/ 1553 w 5658"/>
                <a:gd name="T7" fmla="*/ 528 h 655"/>
                <a:gd name="T8" fmla="*/ 1317 w 5658"/>
                <a:gd name="T9" fmla="*/ 651 h 655"/>
                <a:gd name="T10" fmla="*/ 0 w 5658"/>
                <a:gd name="T11" fmla="*/ 655 h 655"/>
                <a:gd name="T12" fmla="*/ 1 w 5658"/>
                <a:gd name="T13" fmla="*/ 0 h 6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658" h="655">
                  <a:moveTo>
                    <a:pt x="1" y="0"/>
                  </a:moveTo>
                  <a:lnTo>
                    <a:pt x="5657" y="0"/>
                  </a:lnTo>
                  <a:lnTo>
                    <a:pt x="5658" y="534"/>
                  </a:lnTo>
                  <a:lnTo>
                    <a:pt x="1553" y="528"/>
                  </a:lnTo>
                  <a:lnTo>
                    <a:pt x="1317" y="651"/>
                  </a:lnTo>
                  <a:lnTo>
                    <a:pt x="0" y="65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34"/>
            <p:cNvSpPr>
              <a:spLocks/>
            </p:cNvSpPr>
            <p:nvPr userDrawn="1"/>
          </p:nvSpPr>
          <p:spPr bwMode="gray">
            <a:xfrm>
              <a:off x="54" y="1062"/>
              <a:ext cx="1496" cy="98"/>
            </a:xfrm>
            <a:custGeom>
              <a:avLst/>
              <a:gdLst>
                <a:gd name="T0" fmla="*/ 1554 w 1440"/>
                <a:gd name="T1" fmla="*/ 1 h 112"/>
                <a:gd name="T2" fmla="*/ 1361 w 1440"/>
                <a:gd name="T3" fmla="*/ 86 h 112"/>
                <a:gd name="T4" fmla="*/ 0 w 1440"/>
                <a:gd name="T5" fmla="*/ 84 h 112"/>
                <a:gd name="T6" fmla="*/ 0 w 1440"/>
                <a:gd name="T7" fmla="*/ 38 h 112"/>
                <a:gd name="T8" fmla="*/ 1154 w 1440"/>
                <a:gd name="T9" fmla="*/ 39 h 112"/>
                <a:gd name="T10" fmla="*/ 1232 w 1440"/>
                <a:gd name="T11" fmla="*/ 0 h 112"/>
                <a:gd name="T12" fmla="*/ 1554 w 1440"/>
                <a:gd name="T13" fmla="*/ 1 h 1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40" h="112">
                  <a:moveTo>
                    <a:pt x="1440" y="1"/>
                  </a:moveTo>
                  <a:lnTo>
                    <a:pt x="1261" y="112"/>
                  </a:lnTo>
                  <a:lnTo>
                    <a:pt x="0" y="110"/>
                  </a:lnTo>
                  <a:lnTo>
                    <a:pt x="0" y="49"/>
                  </a:lnTo>
                  <a:lnTo>
                    <a:pt x="1069" y="50"/>
                  </a:lnTo>
                  <a:lnTo>
                    <a:pt x="1142" y="0"/>
                  </a:lnTo>
                  <a:lnTo>
                    <a:pt x="1440" y="1"/>
                  </a:lnTo>
                  <a:close/>
                </a:path>
              </a:pathLst>
            </a:custGeom>
            <a:solidFill>
              <a:srgbClr val="FFFFFF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" name="Rectangle 35"/>
          <p:cNvSpPr>
            <a:spLocks noChangeArrowheads="1"/>
          </p:cNvSpPr>
          <p:nvPr/>
        </p:nvSpPr>
        <p:spPr bwMode="gray">
          <a:xfrm>
            <a:off x="85725" y="609600"/>
            <a:ext cx="8982075" cy="185738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endParaRPr lang="zh-CN" altLang="en-US" sz="2400" smtClean="0"/>
          </a:p>
        </p:txBody>
      </p:sp>
      <p:pic>
        <p:nvPicPr>
          <p:cNvPr id="13" name="Picture 50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8" b="3801"/>
          <a:stretch>
            <a:fillRect/>
          </a:stretch>
        </p:blipFill>
        <p:spPr bwMode="auto">
          <a:xfrm>
            <a:off x="179388" y="2557463"/>
            <a:ext cx="2232025" cy="1808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5721855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56328A-7011-4634-96E1-5C279B881C2F}" type="datetime1">
              <a:rPr lang="zh-CN" altLang="en-US"/>
              <a:pPr>
                <a:defRPr/>
              </a:pPr>
              <a:t>2019-7-24</a:t>
            </a:fld>
            <a:endParaRPr lang="en-US" altLang="zh-CN"/>
          </a:p>
        </p:txBody>
      </p:sp>
      <p:sp>
        <p:nvSpPr>
          <p:cNvPr id="5" name="Rectangle 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29ED39-D4EE-4C6D-BCE8-3E35B32AA3D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91012701"/>
      </p:ext>
    </p:extLst>
  </p:cSld>
  <p:clrMapOvr>
    <a:masterClrMapping/>
  </p:clrMapOvr>
  <p:transition spd="med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107112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107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B88FDB-6F27-4C83-9E5C-B81327CAB832}" type="datetime1">
              <a:rPr lang="zh-CN" altLang="en-US"/>
              <a:pPr>
                <a:defRPr/>
              </a:pPr>
              <a:t>2019-7-24</a:t>
            </a:fld>
            <a:endParaRPr lang="en-US" altLang="zh-CN"/>
          </a:p>
        </p:txBody>
      </p:sp>
      <p:sp>
        <p:nvSpPr>
          <p:cNvPr id="5" name="Rectangle 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78F6C6-3091-43CD-AE90-1C84A895845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45657781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7602C2-A3D7-4DFA-8CC8-EFE94E0AF1AD}" type="datetime1">
              <a:rPr lang="zh-CN" altLang="en-US"/>
              <a:pPr>
                <a:defRPr/>
              </a:pPr>
              <a:t>2019-7-24</a:t>
            </a:fld>
            <a:endParaRPr lang="en-US" altLang="zh-CN"/>
          </a:p>
        </p:txBody>
      </p:sp>
      <p:sp>
        <p:nvSpPr>
          <p:cNvPr id="5" name="Rectangle 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1780DF-DE72-4A96-A133-11334EA9484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4464948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4F91AD-7DD6-4F95-BEE1-11AB1B685EFC}" type="datetime1">
              <a:rPr lang="zh-CN" altLang="en-US"/>
              <a:pPr>
                <a:defRPr/>
              </a:pPr>
              <a:t>2019-7-24</a:t>
            </a:fld>
            <a:endParaRPr lang="en-US" altLang="zh-CN"/>
          </a:p>
        </p:txBody>
      </p:sp>
      <p:sp>
        <p:nvSpPr>
          <p:cNvPr id="5" name="Rectangle 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3046A5-5CDE-4464-8C52-1DB42AE3D37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53440137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4213" y="1341438"/>
            <a:ext cx="3848100" cy="50403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4713" y="1341438"/>
            <a:ext cx="3848100" cy="50403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CDB387-D157-40DE-910C-EF83E9E88979}" type="datetime1">
              <a:rPr lang="zh-CN" altLang="en-US"/>
              <a:pPr>
                <a:defRPr/>
              </a:pPr>
              <a:t>2019-7-24</a:t>
            </a:fld>
            <a:endParaRPr lang="en-US" altLang="zh-CN"/>
          </a:p>
        </p:txBody>
      </p:sp>
      <p:sp>
        <p:nvSpPr>
          <p:cNvPr id="6" name="Rectangle 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D49771-AF86-4FB9-AC82-B1D5D981DEA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1639024"/>
      </p:ext>
    </p:extLst>
  </p:cSld>
  <p:clrMapOvr>
    <a:masterClrMapping/>
  </p:clrMapOvr>
  <p:transition spd="med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B21685-1BD7-4961-99F2-C14B0690100D}" type="datetime1">
              <a:rPr lang="zh-CN" altLang="en-US"/>
              <a:pPr>
                <a:defRPr/>
              </a:pPr>
              <a:t>2019-7-24</a:t>
            </a:fld>
            <a:endParaRPr lang="en-US" altLang="zh-CN"/>
          </a:p>
        </p:txBody>
      </p:sp>
      <p:sp>
        <p:nvSpPr>
          <p:cNvPr id="8" name="Rectangle 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B767E2-2031-40AD-B30C-331E569BC39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22214359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8ADB8-BDEF-49DF-AFBB-5127BA60F8EA}" type="datetime1">
              <a:rPr lang="zh-CN" altLang="en-US"/>
              <a:pPr>
                <a:defRPr/>
              </a:pPr>
              <a:t>2019-7-24</a:t>
            </a:fld>
            <a:endParaRPr lang="en-US" altLang="zh-CN"/>
          </a:p>
        </p:txBody>
      </p:sp>
      <p:sp>
        <p:nvSpPr>
          <p:cNvPr id="4" name="Rectangle 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3317C6-4B44-447B-A357-15B7AB47A32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47537923"/>
      </p:ext>
    </p:extLst>
  </p:cSld>
  <p:clrMapOvr>
    <a:masterClrMapping/>
  </p:clrMapOvr>
  <p:transition spd="med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F95960-AF8E-4719-9B35-F2BF5D40C380}" type="datetime1">
              <a:rPr lang="zh-CN" altLang="en-US"/>
              <a:pPr>
                <a:defRPr/>
              </a:pPr>
              <a:t>2019-7-24</a:t>
            </a:fld>
            <a:endParaRPr lang="en-US" altLang="zh-CN"/>
          </a:p>
        </p:txBody>
      </p:sp>
      <p:sp>
        <p:nvSpPr>
          <p:cNvPr id="3" name="Rectangle 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DADDDD-70B4-4C4A-B7A5-7EB2719E660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15806433"/>
      </p:ext>
    </p:extLst>
  </p:cSld>
  <p:clrMapOvr>
    <a:masterClrMapping/>
  </p:clrMapOvr>
  <p:transition spd="med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F9AED5-6871-4991-A0B5-84A1DB64719A}" type="datetime1">
              <a:rPr lang="zh-CN" altLang="en-US"/>
              <a:pPr>
                <a:defRPr/>
              </a:pPr>
              <a:t>2019-7-24</a:t>
            </a:fld>
            <a:endParaRPr lang="en-US" altLang="zh-CN"/>
          </a:p>
        </p:txBody>
      </p:sp>
      <p:sp>
        <p:nvSpPr>
          <p:cNvPr id="6" name="Rectangle 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D46F73-59BC-4064-A1DA-5C39FDDCE58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03554855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41AD46-C29A-40FD-9FB2-2B4D4BD85633}" type="datetime1">
              <a:rPr lang="zh-CN" altLang="en-US"/>
              <a:pPr>
                <a:defRPr/>
              </a:pPr>
              <a:t>2019-7-24</a:t>
            </a:fld>
            <a:endParaRPr lang="en-US" altLang="zh-CN"/>
          </a:p>
        </p:txBody>
      </p:sp>
      <p:sp>
        <p:nvSpPr>
          <p:cNvPr id="6" name="Rectangle 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FC1439-453E-43C5-8B1B-91A7CAD096D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32637378"/>
      </p:ext>
    </p:extLst>
  </p:cSld>
  <p:clrMapOvr>
    <a:masterClrMapping/>
  </p:clrMapOvr>
  <p:transition spd="med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Freeform 19"/>
          <p:cNvSpPr>
            <a:spLocks/>
          </p:cNvSpPr>
          <p:nvPr/>
        </p:nvSpPr>
        <p:spPr bwMode="gray">
          <a:xfrm>
            <a:off x="95250" y="6446838"/>
            <a:ext cx="8970963" cy="314325"/>
          </a:xfrm>
          <a:custGeom>
            <a:avLst/>
            <a:gdLst>
              <a:gd name="T0" fmla="*/ 10080626 w 5651"/>
              <a:gd name="T1" fmla="*/ 498990938 h 198"/>
              <a:gd name="T2" fmla="*/ 2147483647 w 5651"/>
              <a:gd name="T3" fmla="*/ 498990938 h 198"/>
              <a:gd name="T4" fmla="*/ 2147483647 w 5651"/>
              <a:gd name="T5" fmla="*/ 236894688 h 198"/>
              <a:gd name="T6" fmla="*/ 2147483647 w 5651"/>
              <a:gd name="T7" fmla="*/ 236894688 h 198"/>
              <a:gd name="T8" fmla="*/ 2147483647 w 5651"/>
              <a:gd name="T9" fmla="*/ 5040313 h 198"/>
              <a:gd name="T10" fmla="*/ 0 w 5651"/>
              <a:gd name="T11" fmla="*/ 0 h 198"/>
              <a:gd name="T12" fmla="*/ 10080626 w 5651"/>
              <a:gd name="T13" fmla="*/ 498990938 h 19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651" h="198">
                <a:moveTo>
                  <a:pt x="4" y="198"/>
                </a:moveTo>
                <a:lnTo>
                  <a:pt x="5651" y="198"/>
                </a:lnTo>
                <a:lnTo>
                  <a:pt x="5646" y="94"/>
                </a:lnTo>
                <a:lnTo>
                  <a:pt x="1491" y="94"/>
                </a:lnTo>
                <a:lnTo>
                  <a:pt x="1343" y="2"/>
                </a:lnTo>
                <a:lnTo>
                  <a:pt x="0" y="0"/>
                </a:lnTo>
                <a:lnTo>
                  <a:pt x="4" y="19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7" name="Freeform 20"/>
          <p:cNvSpPr>
            <a:spLocks/>
          </p:cNvSpPr>
          <p:nvPr/>
        </p:nvSpPr>
        <p:spPr bwMode="gray">
          <a:xfrm>
            <a:off x="95250" y="6491288"/>
            <a:ext cx="8975725" cy="279400"/>
          </a:xfrm>
          <a:custGeom>
            <a:avLst/>
            <a:gdLst>
              <a:gd name="T0" fmla="*/ 0 w 5650"/>
              <a:gd name="T1" fmla="*/ 2147483647 h 176"/>
              <a:gd name="T2" fmla="*/ 2147483647 w 5650"/>
              <a:gd name="T3" fmla="*/ 2147483647 h 176"/>
              <a:gd name="T4" fmla="*/ 2147483647 w 5650"/>
              <a:gd name="T5" fmla="*/ 2147483647 h 176"/>
              <a:gd name="T6" fmla="*/ 2147483647 w 5650"/>
              <a:gd name="T7" fmla="*/ 2147483647 h 176"/>
              <a:gd name="T8" fmla="*/ 2147483647 w 5650"/>
              <a:gd name="T9" fmla="*/ 2147483647 h 176"/>
              <a:gd name="T10" fmla="*/ 0 w 5650"/>
              <a:gd name="T11" fmla="*/ 0 h 176"/>
              <a:gd name="T12" fmla="*/ 0 w 5650"/>
              <a:gd name="T13" fmla="*/ 2147483647 h 1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650"/>
              <a:gd name="T22" fmla="*/ 0 h 176"/>
              <a:gd name="T23" fmla="*/ 5650 w 5650"/>
              <a:gd name="T24" fmla="*/ 176 h 17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650" h="176">
                <a:moveTo>
                  <a:pt x="0" y="176"/>
                </a:moveTo>
                <a:lnTo>
                  <a:pt x="5650" y="169"/>
                </a:lnTo>
                <a:lnTo>
                  <a:pt x="5646" y="95"/>
                </a:lnTo>
                <a:lnTo>
                  <a:pt x="1478" y="95"/>
                </a:lnTo>
                <a:lnTo>
                  <a:pt x="1317" y="3"/>
                </a:lnTo>
                <a:lnTo>
                  <a:pt x="0" y="0"/>
                </a:lnTo>
                <a:lnTo>
                  <a:pt x="0" y="176"/>
                </a:lnTo>
                <a:close/>
              </a:path>
            </a:pathLst>
          </a:custGeom>
          <a:gradFill rotWithShape="1">
            <a:gsLst>
              <a:gs pos="0">
                <a:srgbClr val="0047FF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8" name="Freeform 21" descr="Dark upward diagonal"/>
          <p:cNvSpPr>
            <a:spLocks/>
          </p:cNvSpPr>
          <p:nvPr/>
        </p:nvSpPr>
        <p:spPr bwMode="gray">
          <a:xfrm>
            <a:off x="92075" y="98425"/>
            <a:ext cx="8199438" cy="90488"/>
          </a:xfrm>
          <a:custGeom>
            <a:avLst/>
            <a:gdLst>
              <a:gd name="T0" fmla="*/ 0 w 5639"/>
              <a:gd name="T1" fmla="*/ 0 h 113"/>
              <a:gd name="T2" fmla="*/ 2147483647 w 5639"/>
              <a:gd name="T3" fmla="*/ 0 h 113"/>
              <a:gd name="T4" fmla="*/ 2147483647 w 5639"/>
              <a:gd name="T5" fmla="*/ 28856063 h 113"/>
              <a:gd name="T6" fmla="*/ 2147483647 w 5639"/>
              <a:gd name="T7" fmla="*/ 72460869 h 113"/>
              <a:gd name="T8" fmla="*/ 0 w 5639"/>
              <a:gd name="T9" fmla="*/ 72460869 h 113"/>
              <a:gd name="T10" fmla="*/ 0 w 5639"/>
              <a:gd name="T11" fmla="*/ 0 h 11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639" h="113">
                <a:moveTo>
                  <a:pt x="0" y="0"/>
                </a:moveTo>
                <a:lnTo>
                  <a:pt x="5582" y="0"/>
                </a:lnTo>
                <a:cubicBezTo>
                  <a:pt x="5630" y="3"/>
                  <a:pt x="5639" y="45"/>
                  <a:pt x="5639" y="45"/>
                </a:cubicBezTo>
                <a:lnTo>
                  <a:pt x="5636" y="113"/>
                </a:lnTo>
                <a:lnTo>
                  <a:pt x="0" y="113"/>
                </a:lnTo>
                <a:lnTo>
                  <a:pt x="0" y="0"/>
                </a:ln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9" name="Freeform 22"/>
          <p:cNvSpPr>
            <a:spLocks/>
          </p:cNvSpPr>
          <p:nvPr/>
        </p:nvSpPr>
        <p:spPr bwMode="gray">
          <a:xfrm>
            <a:off x="92075" y="307975"/>
            <a:ext cx="8197850" cy="817563"/>
          </a:xfrm>
          <a:custGeom>
            <a:avLst/>
            <a:gdLst>
              <a:gd name="T0" fmla="*/ 2147483647 w 5446"/>
              <a:gd name="T1" fmla="*/ 0 h 531"/>
              <a:gd name="T2" fmla="*/ 0 w 5446"/>
              <a:gd name="T3" fmla="*/ 0 h 531"/>
              <a:gd name="T4" fmla="*/ 4532451 w 5446"/>
              <a:gd name="T5" fmla="*/ 1114169006 h 531"/>
              <a:gd name="T6" fmla="*/ 2147483647 w 5446"/>
              <a:gd name="T7" fmla="*/ 1123651813 h 531"/>
              <a:gd name="T8" fmla="*/ 2147483647 w 5446"/>
              <a:gd name="T9" fmla="*/ 1249291692 h 531"/>
              <a:gd name="T10" fmla="*/ 2147483647 w 5446"/>
              <a:gd name="T11" fmla="*/ 1258774499 h 531"/>
              <a:gd name="T12" fmla="*/ 2147483647 w 5446"/>
              <a:gd name="T13" fmla="*/ 0 h 53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446" h="531">
                <a:moveTo>
                  <a:pt x="5446" y="0"/>
                </a:moveTo>
                <a:lnTo>
                  <a:pt x="0" y="0"/>
                </a:lnTo>
                <a:lnTo>
                  <a:pt x="2" y="470"/>
                </a:lnTo>
                <a:lnTo>
                  <a:pt x="4078" y="474"/>
                </a:lnTo>
                <a:lnTo>
                  <a:pt x="4178" y="527"/>
                </a:lnTo>
                <a:lnTo>
                  <a:pt x="5446" y="531"/>
                </a:lnTo>
                <a:lnTo>
                  <a:pt x="544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0" name="Freeform 23"/>
          <p:cNvSpPr>
            <a:spLocks/>
          </p:cNvSpPr>
          <p:nvPr/>
        </p:nvSpPr>
        <p:spPr bwMode="gray">
          <a:xfrm>
            <a:off x="92075" y="212725"/>
            <a:ext cx="8197850" cy="768350"/>
          </a:xfrm>
          <a:custGeom>
            <a:avLst/>
            <a:gdLst>
              <a:gd name="T0" fmla="*/ 2147483647 w 5446"/>
              <a:gd name="T1" fmla="*/ 0 h 531"/>
              <a:gd name="T2" fmla="*/ 0 w 5446"/>
              <a:gd name="T3" fmla="*/ 0 h 531"/>
              <a:gd name="T4" fmla="*/ 2147483647 w 5446"/>
              <a:gd name="T5" fmla="*/ 2147483647 h 531"/>
              <a:gd name="T6" fmla="*/ 2147483647 w 5446"/>
              <a:gd name="T7" fmla="*/ 2147483647 h 531"/>
              <a:gd name="T8" fmla="*/ 2147483647 w 5446"/>
              <a:gd name="T9" fmla="*/ 2147483647 h 531"/>
              <a:gd name="T10" fmla="*/ 2147483647 w 5446"/>
              <a:gd name="T11" fmla="*/ 2147483647 h 531"/>
              <a:gd name="T12" fmla="*/ 2147483647 w 5446"/>
              <a:gd name="T13" fmla="*/ 0 h 53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446"/>
              <a:gd name="T22" fmla="*/ 0 h 531"/>
              <a:gd name="T23" fmla="*/ 5446 w 5446"/>
              <a:gd name="T24" fmla="*/ 531 h 53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446" h="531">
                <a:moveTo>
                  <a:pt x="5446" y="0"/>
                </a:moveTo>
                <a:lnTo>
                  <a:pt x="0" y="0"/>
                </a:lnTo>
                <a:lnTo>
                  <a:pt x="2" y="470"/>
                </a:lnTo>
                <a:lnTo>
                  <a:pt x="4078" y="474"/>
                </a:lnTo>
                <a:lnTo>
                  <a:pt x="4178" y="527"/>
                </a:lnTo>
                <a:lnTo>
                  <a:pt x="5446" y="531"/>
                </a:lnTo>
                <a:lnTo>
                  <a:pt x="5446" y="0"/>
                </a:lnTo>
                <a:close/>
              </a:path>
            </a:pathLst>
          </a:custGeom>
          <a:gradFill rotWithShape="0">
            <a:gsLst>
              <a:gs pos="0">
                <a:srgbClr val="003CD2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1" name="Rectangle 24"/>
          <p:cNvSpPr>
            <a:spLocks noChangeArrowheads="1"/>
          </p:cNvSpPr>
          <p:nvPr/>
        </p:nvSpPr>
        <p:spPr bwMode="gray">
          <a:xfrm flipV="1">
            <a:off x="95250" y="6723063"/>
            <a:ext cx="8977313" cy="5556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endParaRPr lang="zh-CN" altLang="en-US" sz="2400" smtClean="0"/>
          </a:p>
        </p:txBody>
      </p:sp>
      <p:sp>
        <p:nvSpPr>
          <p:cNvPr id="98332" name="Rectangle 28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3048000" y="6311900"/>
            <a:ext cx="1712913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CD540C5D-0A43-4648-9D7F-7EF1C7CC4DDE}" type="datetime1">
              <a:rPr lang="zh-CN" altLang="en-US"/>
              <a:pPr>
                <a:defRPr/>
              </a:pPr>
              <a:t>2019-7-24</a:t>
            </a:fld>
            <a:endParaRPr lang="en-US" altLang="zh-CN"/>
          </a:p>
        </p:txBody>
      </p:sp>
      <p:sp>
        <p:nvSpPr>
          <p:cNvPr id="98333" name="Rectangle 29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830763" y="6323013"/>
            <a:ext cx="231140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8334" name="Rectangle 30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7348538" y="6537325"/>
            <a:ext cx="1616075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F8F8F8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A3C4D977-1BB4-435F-BA29-E5E7F342FF3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3" name="Text Box 31"/>
          <p:cNvSpPr txBox="1">
            <a:spLocks noChangeArrowheads="1"/>
          </p:cNvSpPr>
          <p:nvPr userDrawn="1"/>
        </p:nvSpPr>
        <p:spPr bwMode="gray">
          <a:xfrm>
            <a:off x="15004" y="6483816"/>
            <a:ext cx="1665841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r>
              <a:rPr lang="zh-CN" altLang="zh-CN" sz="1100" dirty="0" smtClean="0">
                <a:solidFill>
                  <a:srgbClr val="FFFFFF"/>
                </a:solidFill>
                <a:latin typeface="Times New Roman" pitchFamily="18" charset="0"/>
                <a:ea typeface="黑体" pitchFamily="49" charset="-122"/>
              </a:rPr>
              <a:t>程序设计基础</a:t>
            </a:r>
            <a:r>
              <a:rPr lang="en-US" altLang="zh-CN" sz="1100" dirty="0" smtClean="0">
                <a:solidFill>
                  <a:srgbClr val="FFFFFF"/>
                </a:solidFill>
                <a:latin typeface="Times New Roman" pitchFamily="18" charset="0"/>
                <a:ea typeface="黑体" pitchFamily="49" charset="-122"/>
              </a:rPr>
              <a:t>——</a:t>
            </a:r>
            <a:r>
              <a:rPr lang="zh-CN" altLang="en-US" sz="1100" dirty="0" smtClean="0">
                <a:solidFill>
                  <a:srgbClr val="FFFFFF"/>
                </a:solidFill>
                <a:latin typeface="Times New Roman" pitchFamily="18" charset="0"/>
                <a:ea typeface="黑体" pitchFamily="49" charset="-122"/>
              </a:rPr>
              <a:t>第</a:t>
            </a:r>
            <a:r>
              <a:rPr lang="en-US" altLang="zh-CN" sz="1100" dirty="0" smtClean="0">
                <a:solidFill>
                  <a:srgbClr val="FFFFFF"/>
                </a:solidFill>
                <a:latin typeface="Times New Roman" pitchFamily="18" charset="0"/>
                <a:ea typeface="黑体" pitchFamily="49" charset="-122"/>
              </a:rPr>
              <a:t>5</a:t>
            </a:r>
            <a:r>
              <a:rPr lang="zh-CN" altLang="en-US" sz="1100" dirty="0" smtClean="0">
                <a:solidFill>
                  <a:srgbClr val="FFFFFF"/>
                </a:solidFill>
                <a:latin typeface="Times New Roman" pitchFamily="18" charset="0"/>
                <a:ea typeface="黑体" pitchFamily="49" charset="-122"/>
              </a:rPr>
              <a:t>章</a:t>
            </a:r>
            <a:endParaRPr lang="en-US" altLang="zh-CN" sz="1100" dirty="0">
              <a:solidFill>
                <a:srgbClr val="FFFFFF"/>
              </a:solidFill>
              <a:latin typeface="Times New Roman" pitchFamily="18" charset="0"/>
              <a:ea typeface="黑体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1513" y="212725"/>
            <a:ext cx="819150" cy="799646"/>
          </a:xfrm>
          <a:prstGeom prst="rect">
            <a:avLst/>
          </a:prstGeom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800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</p:sldLayoutIdLst>
  <p:transition spd="med">
    <p:strips dir="rd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宋体" pitchFamily="2" charset="-122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宋体" pitchFamily="2" charset="-122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宋体" pitchFamily="2" charset="-122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宋体" pitchFamily="2" charset="-122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宋体" pitchFamily="2" charset="-122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宋体" pitchFamily="2" charset="-122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宋体" pitchFamily="2" charset="-122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宋体" pitchFamily="2" charset="-122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 b="1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00"/>
          </a:solidFill>
          <a:latin typeface="Arial" charset="0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Arial" charset="0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Arial" charset="0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Arial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Arial" charset="0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Arial" charset="0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Arial" charset="0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Arial" charset="0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hyperlink" Target="&#20363;5.2%20&#36755;&#20837;&#19968;&#20010;&#25972;&#25968;&#65292;&#21028;&#26029;&#36825;&#20010;&#25968;&#26159;&#22855;&#25968;&#36824;&#26159;&#20598;&#25968;.c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hyperlink" Target="&#20363;5.3%20&#35745;&#31639;&#20998;&#27573;&#20989;&#25968;&#30340;&#20540;.c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hyperlink" Target="&#20363;5.4%20&#36755;&#20837;&#32771;&#35797;&#25104;&#32489;&#65288;&#30334;&#20998;&#21046;&#65289;&#25171;&#21360;&#20986;&#20854;&#23545;&#24212;&#30340;&#31561;&#32423;.c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hyperlink" Target="&#20363;5.5%20&#36755;&#20837;3&#20010;&#25972;&#25968;a,b,c&#65292;&#36755;&#20986;3&#20010;&#25972;&#25968;&#20013;&#26368;&#22823;&#20540;.c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hyperlink" Target="&#20363;5.6%20&#36755;&#20837;&#19968;&#20010;&#24180;&#20221;&#65292;&#21028;&#26029;&#36825;&#20010;&#24180;&#20221;&#26159;&#21542;&#26159;&#38384;&#24180;.c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hyperlink" Target="&#20363;5.7%20&#27714;&#19968;&#20803;&#20108;&#27425;&#26041;&#31243;&#30340;&#26681;.c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hyperlink" Target="&#20363;5.8%20&#36755;&#20837;3&#20010;&#25968;&#65292;&#25353;&#29031;&#30001;&#22823;&#21040;&#23567;&#30340;&#39034;&#24207;&#36755;&#20986;&#36825;3&#20010;&#25968;.c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hyperlink" Target="&#20363;5.1%20&#36755;&#20837;&#19968;&#20010;&#25972;&#25968;&#65292;&#21028;&#26029;&#36825;&#20010;&#25968;&#26159;&#21542;&#20598;&#25968;.c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85" name="Text Box 9" descr="2"/>
          <p:cNvSpPr txBox="1">
            <a:spLocks noChangeArrowheads="1"/>
          </p:cNvSpPr>
          <p:nvPr/>
        </p:nvSpPr>
        <p:spPr bwMode="gray">
          <a:xfrm>
            <a:off x="2411413" y="3068638"/>
            <a:ext cx="64817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4000" b="1" dirty="0" smtClean="0">
                <a:solidFill>
                  <a:srgbClr val="170D7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第</a:t>
            </a:r>
            <a:r>
              <a:rPr lang="en-US" altLang="zh-CN" sz="4000" b="1" dirty="0" smtClean="0">
                <a:solidFill>
                  <a:srgbClr val="170D7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5</a:t>
            </a:r>
            <a:r>
              <a:rPr lang="zh-CN" altLang="en-US" sz="4000" b="1" dirty="0" smtClean="0">
                <a:solidFill>
                  <a:srgbClr val="170D7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章 选择结构程序设计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A5A494F4-18DB-4F64-B210-F4151455BEFC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10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21507" name="Picture 7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21508" name="Rectangle 12"/>
          <p:cNvSpPr>
            <a:spLocks noChangeArrowheads="1"/>
          </p:cNvSpPr>
          <p:nvPr/>
        </p:nvSpPr>
        <p:spPr bwMode="auto">
          <a:xfrm>
            <a:off x="575620" y="845125"/>
            <a:ext cx="7993062" cy="501675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266700"/>
            <a:r>
              <a:rPr lang="zh-CN" altLang="en-US" sz="4000" b="1" dirty="0">
                <a:solidFill>
                  <a:srgbClr val="072FD7"/>
                </a:solidFill>
              </a:rPr>
              <a:t>例题</a:t>
            </a:r>
            <a:r>
              <a:rPr lang="en-US" altLang="zh-CN" sz="4000" b="1" dirty="0">
                <a:solidFill>
                  <a:srgbClr val="072FD7"/>
                </a:solidFill>
              </a:rPr>
              <a:t>5.2 </a:t>
            </a:r>
            <a:r>
              <a:rPr lang="zh-CN" altLang="en-US" sz="4000" b="1" dirty="0">
                <a:solidFill>
                  <a:srgbClr val="072FD7"/>
                </a:solidFill>
              </a:rPr>
              <a:t>输入一个整数，判断这个数是奇数还是偶数。</a:t>
            </a:r>
          </a:p>
          <a:p>
            <a:pPr indent="266700"/>
            <a:r>
              <a:rPr lang="zh-CN" altLang="en-US" sz="4000" b="1" dirty="0"/>
              <a:t>解题思路：</a:t>
            </a:r>
          </a:p>
          <a:p>
            <a:pPr indent="266700"/>
            <a:r>
              <a:rPr lang="zh-CN" altLang="en-US" sz="4000" b="1" dirty="0"/>
              <a:t>    首先定义一个内存变量</a:t>
            </a:r>
            <a:r>
              <a:rPr lang="en-US" altLang="zh-CN" sz="4000" b="1" dirty="0"/>
              <a:t>x</a:t>
            </a:r>
            <a:r>
              <a:rPr lang="zh-CN" altLang="en-US" sz="4000" b="1" dirty="0"/>
              <a:t>存储整数，然后使用表达式</a:t>
            </a:r>
            <a:r>
              <a:rPr lang="en-US" altLang="zh-CN" sz="4000" b="1" dirty="0"/>
              <a:t>(x%2==0)</a:t>
            </a:r>
            <a:r>
              <a:rPr lang="zh-CN" altLang="en-US" sz="4000" b="1" dirty="0"/>
              <a:t>判断是奇数还是偶数。如果表达式的值为</a:t>
            </a:r>
            <a:r>
              <a:rPr lang="en-US" altLang="zh-CN" sz="4000" b="1" dirty="0"/>
              <a:t>1</a:t>
            </a:r>
            <a:r>
              <a:rPr lang="zh-CN" altLang="en-US" sz="4000" b="1" dirty="0"/>
              <a:t>，则这个数是偶数，否则这个数就是奇数。</a:t>
            </a:r>
          </a:p>
        </p:txBody>
      </p:sp>
      <p:sp>
        <p:nvSpPr>
          <p:cNvPr id="6" name="Rectangle 118"/>
          <p:cNvSpPr>
            <a:spLocks noChangeArrowheads="1"/>
          </p:cNvSpPr>
          <p:nvPr/>
        </p:nvSpPr>
        <p:spPr bwMode="auto">
          <a:xfrm>
            <a:off x="178998" y="260350"/>
            <a:ext cx="8055410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FFFF"/>
                </a:solidFill>
              </a:rPr>
              <a:t>5.2 </a:t>
            </a:r>
            <a:r>
              <a:rPr lang="zh-CN" altLang="en-US" b="1" dirty="0">
                <a:solidFill>
                  <a:srgbClr val="FFFFFF"/>
                </a:solidFill>
              </a:rPr>
              <a:t>用</a:t>
            </a:r>
            <a:r>
              <a:rPr lang="en-US" altLang="zh-CN" b="1" dirty="0">
                <a:solidFill>
                  <a:srgbClr val="FFFFFF"/>
                </a:solidFill>
              </a:rPr>
              <a:t>if</a:t>
            </a:r>
            <a:r>
              <a:rPr lang="zh-CN" altLang="en-US" b="1" dirty="0">
                <a:solidFill>
                  <a:srgbClr val="FFFFFF"/>
                </a:solidFill>
              </a:rPr>
              <a:t>语句实现选择</a:t>
            </a:r>
            <a:r>
              <a:rPr lang="zh-CN" altLang="en-US" b="1" dirty="0" smtClean="0">
                <a:solidFill>
                  <a:srgbClr val="FFFFFF"/>
                </a:solidFill>
              </a:rPr>
              <a:t>结构</a:t>
            </a:r>
            <a:r>
              <a:rPr lang="en-US" altLang="zh-CN" b="1" dirty="0">
                <a:solidFill>
                  <a:srgbClr val="FFFFFF"/>
                </a:solidFill>
              </a:rPr>
              <a:t>-</a:t>
            </a:r>
            <a:r>
              <a:rPr lang="en-US" altLang="zh-CN" b="1" dirty="0" smtClean="0">
                <a:solidFill>
                  <a:srgbClr val="FFFFFF"/>
                </a:solidFill>
              </a:rPr>
              <a:t>5.2.2 </a:t>
            </a:r>
            <a:r>
              <a:rPr lang="zh-CN" altLang="en-US" b="1" dirty="0" smtClean="0">
                <a:solidFill>
                  <a:srgbClr val="FFFFFF"/>
                </a:solidFill>
              </a:rPr>
              <a:t>双分支</a:t>
            </a:r>
            <a:r>
              <a:rPr lang="en-US" altLang="zh-CN" b="1" dirty="0">
                <a:solidFill>
                  <a:srgbClr val="FFFFFF"/>
                </a:solidFill>
              </a:rPr>
              <a:t>if</a:t>
            </a:r>
            <a:r>
              <a:rPr lang="zh-CN" altLang="en-US" b="1" dirty="0">
                <a:solidFill>
                  <a:srgbClr val="FFFFFF"/>
                </a:solidFill>
              </a:rPr>
              <a:t>语句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DE859F6C-76B8-445C-9A81-1FC86ABA0B0D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11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22531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22533" name="Rectangle 6"/>
          <p:cNvSpPr>
            <a:spLocks noChangeArrowheads="1"/>
          </p:cNvSpPr>
          <p:nvPr/>
        </p:nvSpPr>
        <p:spPr bwMode="auto">
          <a:xfrm>
            <a:off x="143943" y="916289"/>
            <a:ext cx="8068747" cy="504195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indent="266700" eaLnBrk="0" hangingPunct="0">
              <a:lnSpc>
                <a:spcPts val="3200"/>
              </a:lnSpc>
            </a:pPr>
            <a:r>
              <a:rPr lang="zh-CN" altLang="en-US" sz="3600" b="1" dirty="0">
                <a:hlinkClick r:id="rId4" action="ppaction://hlinkfile"/>
              </a:rPr>
              <a:t>例题</a:t>
            </a:r>
            <a:r>
              <a:rPr lang="en-US" altLang="zh-CN" sz="3600" b="1" dirty="0">
                <a:hlinkClick r:id="rId4" action="ppaction://hlinkfile"/>
              </a:rPr>
              <a:t>5.2</a:t>
            </a:r>
            <a:r>
              <a:rPr lang="zh-CN" altLang="en-US" sz="3600" b="1" dirty="0" smtClean="0">
                <a:latin typeface="Calibri" pitchFamily="34" charset="0"/>
                <a:cs typeface="Calibri" pitchFamily="34" charset="0"/>
                <a:hlinkClick r:id="rId4" action="ppaction://hlinkfile"/>
              </a:rPr>
              <a:t>程序</a:t>
            </a:r>
            <a:r>
              <a:rPr lang="zh-CN" altLang="en-US" sz="3600" b="1" dirty="0">
                <a:latin typeface="Calibri" pitchFamily="34" charset="0"/>
                <a:cs typeface="Calibri" pitchFamily="34" charset="0"/>
              </a:rPr>
              <a:t>：</a:t>
            </a:r>
            <a:endParaRPr lang="zh-CN" altLang="en-US" sz="3600" b="1" dirty="0"/>
          </a:p>
          <a:p>
            <a:pPr indent="266700" eaLnBrk="0" hangingPunct="0">
              <a:lnSpc>
                <a:spcPts val="3200"/>
              </a:lnSpc>
            </a:pPr>
            <a:r>
              <a:rPr lang="en-US" altLang="zh-CN" sz="3600" b="1" dirty="0">
                <a:latin typeface="Calibri" pitchFamily="34" charset="0"/>
                <a:cs typeface="Calibri" pitchFamily="34" charset="0"/>
              </a:rPr>
              <a:t>#include &lt;</a:t>
            </a:r>
            <a:r>
              <a:rPr lang="en-US" altLang="zh-CN" sz="3600" b="1" dirty="0" err="1">
                <a:latin typeface="Calibri" pitchFamily="34" charset="0"/>
                <a:cs typeface="Calibri" pitchFamily="34" charset="0"/>
              </a:rPr>
              <a:t>stdio.h</a:t>
            </a:r>
            <a:r>
              <a:rPr lang="en-US" altLang="zh-CN" sz="3600" b="1" dirty="0">
                <a:latin typeface="Calibri" pitchFamily="34" charset="0"/>
                <a:cs typeface="Calibri" pitchFamily="34" charset="0"/>
              </a:rPr>
              <a:t>&gt;</a:t>
            </a:r>
            <a:endParaRPr lang="en-US" altLang="zh-CN" sz="3600" b="1" dirty="0"/>
          </a:p>
          <a:p>
            <a:pPr indent="266700" eaLnBrk="0" hangingPunct="0">
              <a:lnSpc>
                <a:spcPts val="3200"/>
              </a:lnSpc>
            </a:pPr>
            <a:r>
              <a:rPr lang="en-US" altLang="zh-CN" sz="3600" b="1" dirty="0" err="1">
                <a:latin typeface="Calibri" pitchFamily="34" charset="0"/>
                <a:cs typeface="Calibri" pitchFamily="34" charset="0"/>
              </a:rPr>
              <a:t>int</a:t>
            </a:r>
            <a:r>
              <a:rPr lang="en-US" altLang="zh-CN" sz="3600" b="1" dirty="0">
                <a:latin typeface="Calibri" pitchFamily="34" charset="0"/>
                <a:cs typeface="Calibri" pitchFamily="34" charset="0"/>
              </a:rPr>
              <a:t> main()</a:t>
            </a:r>
            <a:endParaRPr lang="en-US" altLang="zh-CN" sz="3600" b="1" dirty="0"/>
          </a:p>
          <a:p>
            <a:pPr indent="266700" eaLnBrk="0" hangingPunct="0">
              <a:lnSpc>
                <a:spcPts val="3200"/>
              </a:lnSpc>
            </a:pPr>
            <a:r>
              <a:rPr lang="en-US" altLang="zh-CN" sz="3600" b="1" dirty="0">
                <a:latin typeface="Calibri" pitchFamily="34" charset="0"/>
                <a:cs typeface="Calibri" pitchFamily="34" charset="0"/>
              </a:rPr>
              <a:t>{</a:t>
            </a:r>
            <a:endParaRPr lang="en-US" altLang="zh-CN" sz="3600" b="1" dirty="0"/>
          </a:p>
          <a:p>
            <a:pPr indent="266700" eaLnBrk="0" hangingPunct="0">
              <a:lnSpc>
                <a:spcPts val="3200"/>
              </a:lnSpc>
            </a:pPr>
            <a:r>
              <a:rPr lang="en-US" altLang="zh-CN" sz="3600" b="1" dirty="0">
                <a:latin typeface="Calibri" pitchFamily="34" charset="0"/>
                <a:cs typeface="Calibri" pitchFamily="34" charset="0"/>
              </a:rPr>
              <a:t>	</a:t>
            </a:r>
            <a:r>
              <a:rPr lang="en-US" altLang="zh-CN" sz="3600" b="1" dirty="0" err="1">
                <a:latin typeface="Calibri" pitchFamily="34" charset="0"/>
                <a:cs typeface="Calibri" pitchFamily="34" charset="0"/>
              </a:rPr>
              <a:t>int</a:t>
            </a:r>
            <a:r>
              <a:rPr lang="en-US" altLang="zh-CN" sz="3600" b="1" dirty="0">
                <a:latin typeface="Calibri" pitchFamily="34" charset="0"/>
                <a:cs typeface="Calibri" pitchFamily="34" charset="0"/>
              </a:rPr>
              <a:t> x;</a:t>
            </a:r>
            <a:endParaRPr lang="en-US" altLang="zh-CN" sz="3600" b="1" dirty="0"/>
          </a:p>
          <a:p>
            <a:pPr indent="266700" eaLnBrk="0" hangingPunct="0">
              <a:lnSpc>
                <a:spcPts val="3200"/>
              </a:lnSpc>
            </a:pPr>
            <a:r>
              <a:rPr lang="en-US" altLang="zh-CN" sz="3600" b="1" dirty="0">
                <a:latin typeface="Calibri" pitchFamily="34" charset="0"/>
                <a:cs typeface="Calibri" pitchFamily="34" charset="0"/>
              </a:rPr>
              <a:t>	</a:t>
            </a:r>
            <a:r>
              <a:rPr lang="en-US" altLang="zh-CN" sz="3600" b="1" dirty="0" err="1">
                <a:latin typeface="Calibri" pitchFamily="34" charset="0"/>
                <a:cs typeface="Calibri" pitchFamily="34" charset="0"/>
              </a:rPr>
              <a:t>scanf</a:t>
            </a:r>
            <a:r>
              <a:rPr lang="en-US" altLang="zh-CN" sz="3600" b="1" dirty="0">
                <a:latin typeface="Calibri" pitchFamily="34" charset="0"/>
                <a:cs typeface="Calibri" pitchFamily="34" charset="0"/>
              </a:rPr>
              <a:t>("%</a:t>
            </a:r>
            <a:r>
              <a:rPr lang="en-US" altLang="zh-CN" sz="3600" b="1" dirty="0" err="1">
                <a:latin typeface="Calibri" pitchFamily="34" charset="0"/>
                <a:cs typeface="Calibri" pitchFamily="34" charset="0"/>
              </a:rPr>
              <a:t>d",&amp;x</a:t>
            </a:r>
            <a:r>
              <a:rPr lang="en-US" altLang="zh-CN" sz="3600" b="1" dirty="0">
                <a:latin typeface="Calibri" pitchFamily="34" charset="0"/>
                <a:cs typeface="Calibri" pitchFamily="34" charset="0"/>
              </a:rPr>
              <a:t>);</a:t>
            </a:r>
            <a:endParaRPr lang="en-US" altLang="zh-CN" sz="3600" b="1" dirty="0"/>
          </a:p>
          <a:p>
            <a:pPr indent="266700" eaLnBrk="0" hangingPunct="0">
              <a:lnSpc>
                <a:spcPts val="3200"/>
              </a:lnSpc>
            </a:pPr>
            <a:r>
              <a:rPr lang="en-US" altLang="zh-CN" sz="3600" b="1" dirty="0">
                <a:latin typeface="Calibri" pitchFamily="34" charset="0"/>
                <a:cs typeface="Calibri" pitchFamily="34" charset="0"/>
              </a:rPr>
              <a:t>	</a:t>
            </a:r>
            <a:r>
              <a:rPr lang="en-US" altLang="zh-CN" sz="36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if(x%2==0)</a:t>
            </a:r>
            <a:endParaRPr lang="en-US" altLang="zh-CN" sz="3600" b="1" dirty="0">
              <a:solidFill>
                <a:srgbClr val="FF0000"/>
              </a:solidFill>
            </a:endParaRPr>
          </a:p>
          <a:p>
            <a:pPr indent="266700" eaLnBrk="0" hangingPunct="0">
              <a:lnSpc>
                <a:spcPts val="3200"/>
              </a:lnSpc>
            </a:pPr>
            <a:r>
              <a:rPr lang="en-US" altLang="zh-CN" sz="3600" b="1" dirty="0">
                <a:latin typeface="Calibri" pitchFamily="34" charset="0"/>
                <a:cs typeface="Calibri" pitchFamily="34" charset="0"/>
              </a:rPr>
              <a:t>		</a:t>
            </a:r>
            <a:r>
              <a:rPr lang="en-US" altLang="zh-CN" sz="3600" b="1" dirty="0" err="1">
                <a:latin typeface="Calibri" pitchFamily="34" charset="0"/>
                <a:cs typeface="Calibri" pitchFamily="34" charset="0"/>
              </a:rPr>
              <a:t>printf</a:t>
            </a:r>
            <a:r>
              <a:rPr lang="en-US" altLang="zh-CN" sz="3600" b="1" dirty="0">
                <a:latin typeface="Calibri" pitchFamily="34" charset="0"/>
                <a:cs typeface="Calibri" pitchFamily="34" charset="0"/>
              </a:rPr>
              <a:t>("%d</a:t>
            </a:r>
            <a:r>
              <a:rPr lang="zh-CN" altLang="en-US" sz="3600" b="1" dirty="0">
                <a:latin typeface="Calibri" pitchFamily="34" charset="0"/>
                <a:cs typeface="Calibri" pitchFamily="34" charset="0"/>
              </a:rPr>
              <a:t>是一个偶数。</a:t>
            </a:r>
            <a:r>
              <a:rPr lang="en-US" altLang="zh-CN" sz="3600" b="1" dirty="0">
                <a:latin typeface="Calibri" pitchFamily="34" charset="0"/>
                <a:cs typeface="Calibri" pitchFamily="34" charset="0"/>
              </a:rPr>
              <a:t>\</a:t>
            </a:r>
            <a:r>
              <a:rPr lang="en-US" altLang="zh-CN" sz="3600" b="1" dirty="0" err="1">
                <a:latin typeface="Calibri" pitchFamily="34" charset="0"/>
                <a:cs typeface="Calibri" pitchFamily="34" charset="0"/>
              </a:rPr>
              <a:t>n",x</a:t>
            </a:r>
            <a:r>
              <a:rPr lang="en-US" altLang="zh-CN" sz="3600" b="1" dirty="0">
                <a:latin typeface="Calibri" pitchFamily="34" charset="0"/>
                <a:cs typeface="Calibri" pitchFamily="34" charset="0"/>
              </a:rPr>
              <a:t>);</a:t>
            </a:r>
            <a:endParaRPr lang="en-US" altLang="zh-CN" sz="3600" b="1" dirty="0"/>
          </a:p>
          <a:p>
            <a:pPr indent="266700" eaLnBrk="0" hangingPunct="0">
              <a:lnSpc>
                <a:spcPts val="3200"/>
              </a:lnSpc>
            </a:pPr>
            <a:r>
              <a:rPr lang="en-US" altLang="zh-CN" sz="3600" b="1" dirty="0">
                <a:latin typeface="Calibri" pitchFamily="34" charset="0"/>
                <a:cs typeface="Calibri" pitchFamily="34" charset="0"/>
              </a:rPr>
              <a:t>	</a:t>
            </a:r>
            <a:r>
              <a:rPr lang="en-US" altLang="zh-CN" sz="36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else</a:t>
            </a:r>
            <a:endParaRPr lang="en-US" altLang="zh-CN" sz="3600" b="1" dirty="0">
              <a:solidFill>
                <a:srgbClr val="FF0000"/>
              </a:solidFill>
            </a:endParaRPr>
          </a:p>
          <a:p>
            <a:pPr indent="266700" eaLnBrk="0" hangingPunct="0">
              <a:lnSpc>
                <a:spcPts val="3200"/>
              </a:lnSpc>
            </a:pPr>
            <a:r>
              <a:rPr lang="en-US" altLang="zh-CN" sz="3600" b="1" dirty="0">
                <a:latin typeface="Calibri" pitchFamily="34" charset="0"/>
                <a:cs typeface="Calibri" pitchFamily="34" charset="0"/>
              </a:rPr>
              <a:t>		</a:t>
            </a:r>
            <a:r>
              <a:rPr lang="en-US" altLang="zh-CN" sz="3600" b="1" dirty="0" err="1">
                <a:latin typeface="Calibri" pitchFamily="34" charset="0"/>
                <a:cs typeface="Calibri" pitchFamily="34" charset="0"/>
              </a:rPr>
              <a:t>printf</a:t>
            </a:r>
            <a:r>
              <a:rPr lang="en-US" altLang="zh-CN" sz="3600" b="1" dirty="0">
                <a:latin typeface="Calibri" pitchFamily="34" charset="0"/>
                <a:cs typeface="Calibri" pitchFamily="34" charset="0"/>
              </a:rPr>
              <a:t>("%d</a:t>
            </a:r>
            <a:r>
              <a:rPr lang="zh-CN" altLang="en-US" sz="3600" b="1" dirty="0">
                <a:latin typeface="Calibri" pitchFamily="34" charset="0"/>
                <a:cs typeface="Calibri" pitchFamily="34" charset="0"/>
              </a:rPr>
              <a:t>是一个奇数。</a:t>
            </a:r>
            <a:r>
              <a:rPr lang="en-US" altLang="zh-CN" sz="3600" b="1" dirty="0">
                <a:latin typeface="Calibri" pitchFamily="34" charset="0"/>
                <a:cs typeface="Calibri" pitchFamily="34" charset="0"/>
              </a:rPr>
              <a:t>\</a:t>
            </a:r>
            <a:r>
              <a:rPr lang="en-US" altLang="zh-CN" sz="3600" b="1" dirty="0" err="1">
                <a:latin typeface="Calibri" pitchFamily="34" charset="0"/>
                <a:cs typeface="Calibri" pitchFamily="34" charset="0"/>
              </a:rPr>
              <a:t>n",x</a:t>
            </a:r>
            <a:r>
              <a:rPr lang="en-US" altLang="zh-CN" sz="3600" b="1" dirty="0">
                <a:latin typeface="Calibri" pitchFamily="34" charset="0"/>
                <a:cs typeface="Calibri" pitchFamily="34" charset="0"/>
              </a:rPr>
              <a:t>);</a:t>
            </a:r>
          </a:p>
          <a:p>
            <a:pPr indent="266700" eaLnBrk="0" hangingPunct="0">
              <a:lnSpc>
                <a:spcPts val="3200"/>
              </a:lnSpc>
            </a:pPr>
            <a:r>
              <a:rPr lang="en-US" altLang="zh-CN" sz="3600" b="1" dirty="0">
                <a:latin typeface="Calibri" pitchFamily="34" charset="0"/>
                <a:cs typeface="Calibri" pitchFamily="34" charset="0"/>
              </a:rPr>
              <a:t>            </a:t>
            </a:r>
            <a:r>
              <a:rPr lang="en-US" altLang="zh-CN" sz="3600" b="1" dirty="0"/>
              <a:t>return 0;</a:t>
            </a:r>
          </a:p>
          <a:p>
            <a:pPr indent="266700" eaLnBrk="0" hangingPunct="0">
              <a:lnSpc>
                <a:spcPts val="3200"/>
              </a:lnSpc>
            </a:pPr>
            <a:r>
              <a:rPr lang="en-US" altLang="zh-CN" sz="3600" b="1" dirty="0" smtClean="0">
                <a:latin typeface="Calibri" pitchFamily="34" charset="0"/>
                <a:cs typeface="Calibri" pitchFamily="34" charset="0"/>
              </a:rPr>
              <a:t>}</a:t>
            </a:r>
            <a:endParaRPr lang="en-US" altLang="zh-CN" sz="3600" b="1" dirty="0"/>
          </a:p>
        </p:txBody>
      </p:sp>
      <p:sp>
        <p:nvSpPr>
          <p:cNvPr id="22534" name="Text Box 5"/>
          <p:cNvSpPr txBox="1">
            <a:spLocks noChangeArrowheads="1"/>
          </p:cNvSpPr>
          <p:nvPr/>
        </p:nvSpPr>
        <p:spPr bwMode="auto">
          <a:xfrm>
            <a:off x="5397214" y="1772816"/>
            <a:ext cx="2855269" cy="1077218"/>
          </a:xfrm>
          <a:prstGeom prst="rect">
            <a:avLst/>
          </a:prstGeom>
          <a:solidFill>
            <a:srgbClr val="EAEAEA"/>
          </a:solidFill>
          <a:ln w="9525">
            <a:solidFill>
              <a:srgbClr val="EAEAEA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r>
              <a:rPr lang="en-US" altLang="zh-CN" b="1" dirty="0">
                <a:latin typeface="Calibri" pitchFamily="34" charset="0"/>
                <a:cs typeface="Calibri" pitchFamily="34" charset="0"/>
              </a:rPr>
              <a:t>5</a:t>
            </a:r>
            <a:endParaRPr lang="en-US" altLang="zh-CN" b="1" dirty="0"/>
          </a:p>
          <a:p>
            <a:r>
              <a:rPr lang="en-US" altLang="zh-CN" b="1" dirty="0">
                <a:latin typeface="Calibri" pitchFamily="34" charset="0"/>
                <a:cs typeface="Calibri" pitchFamily="34" charset="0"/>
              </a:rPr>
              <a:t>5</a:t>
            </a:r>
            <a:r>
              <a:rPr lang="zh-CN" altLang="en-US" b="1" dirty="0">
                <a:latin typeface="Calibri" pitchFamily="34" charset="0"/>
                <a:cs typeface="Calibri" pitchFamily="34" charset="0"/>
              </a:rPr>
              <a:t>是一个奇数。</a:t>
            </a:r>
            <a:endParaRPr lang="zh-CN" altLang="en-US" b="1" dirty="0"/>
          </a:p>
        </p:txBody>
      </p:sp>
      <p:sp>
        <p:nvSpPr>
          <p:cNvPr id="7" name="Rectangle 118"/>
          <p:cNvSpPr>
            <a:spLocks noChangeArrowheads="1"/>
          </p:cNvSpPr>
          <p:nvPr/>
        </p:nvSpPr>
        <p:spPr bwMode="auto">
          <a:xfrm>
            <a:off x="178998" y="260350"/>
            <a:ext cx="8055410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FFFF"/>
                </a:solidFill>
              </a:rPr>
              <a:t>5.2 </a:t>
            </a:r>
            <a:r>
              <a:rPr lang="zh-CN" altLang="en-US" b="1" dirty="0">
                <a:solidFill>
                  <a:srgbClr val="FFFFFF"/>
                </a:solidFill>
              </a:rPr>
              <a:t>用</a:t>
            </a:r>
            <a:r>
              <a:rPr lang="en-US" altLang="zh-CN" b="1" dirty="0">
                <a:solidFill>
                  <a:srgbClr val="FFFFFF"/>
                </a:solidFill>
              </a:rPr>
              <a:t>if</a:t>
            </a:r>
            <a:r>
              <a:rPr lang="zh-CN" altLang="en-US" b="1" dirty="0">
                <a:solidFill>
                  <a:srgbClr val="FFFFFF"/>
                </a:solidFill>
              </a:rPr>
              <a:t>语句实现选择</a:t>
            </a:r>
            <a:r>
              <a:rPr lang="zh-CN" altLang="en-US" b="1" dirty="0" smtClean="0">
                <a:solidFill>
                  <a:srgbClr val="FFFFFF"/>
                </a:solidFill>
              </a:rPr>
              <a:t>结构</a:t>
            </a:r>
            <a:r>
              <a:rPr lang="en-US" altLang="zh-CN" b="1" dirty="0">
                <a:solidFill>
                  <a:srgbClr val="FFFFFF"/>
                </a:solidFill>
              </a:rPr>
              <a:t>-</a:t>
            </a:r>
            <a:r>
              <a:rPr lang="en-US" altLang="zh-CN" b="1" dirty="0" smtClean="0">
                <a:solidFill>
                  <a:srgbClr val="FFFFFF"/>
                </a:solidFill>
              </a:rPr>
              <a:t>5.2.2 </a:t>
            </a:r>
            <a:r>
              <a:rPr lang="zh-CN" altLang="en-US" b="1" dirty="0" smtClean="0">
                <a:solidFill>
                  <a:srgbClr val="FFFFFF"/>
                </a:solidFill>
              </a:rPr>
              <a:t>双分支</a:t>
            </a:r>
            <a:r>
              <a:rPr lang="en-US" altLang="zh-CN" b="1" dirty="0">
                <a:solidFill>
                  <a:srgbClr val="FFFFFF"/>
                </a:solidFill>
              </a:rPr>
              <a:t>if</a:t>
            </a:r>
            <a:r>
              <a:rPr lang="zh-CN" altLang="en-US" b="1" dirty="0">
                <a:solidFill>
                  <a:srgbClr val="FFFFFF"/>
                </a:solidFill>
              </a:rPr>
              <a:t>语句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E927992A-FE5C-465A-85EB-10CA373DC51D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12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23555" name="Picture 10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23557" name="Rectangle 17"/>
          <p:cNvSpPr>
            <a:spLocks noChangeArrowheads="1"/>
          </p:cNvSpPr>
          <p:nvPr/>
        </p:nvSpPr>
        <p:spPr bwMode="auto">
          <a:xfrm>
            <a:off x="1403648" y="1305218"/>
            <a:ext cx="5812553" cy="4712124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indent="533400">
              <a:lnSpc>
                <a:spcPts val="3600"/>
              </a:lnSpc>
            </a:pPr>
            <a:r>
              <a:rPr lang="zh-CN" altLang="en-US" sz="3600" b="1" dirty="0"/>
              <a:t>多分支</a:t>
            </a:r>
            <a:r>
              <a:rPr lang="en-US" altLang="zh-CN" sz="3600" b="1" dirty="0"/>
              <a:t>if </a:t>
            </a:r>
            <a:r>
              <a:rPr lang="zh-CN" altLang="en-US" sz="3600" b="1" dirty="0"/>
              <a:t>语句的形式为：</a:t>
            </a:r>
          </a:p>
          <a:p>
            <a:pPr indent="533400">
              <a:lnSpc>
                <a:spcPts val="3600"/>
              </a:lnSpc>
            </a:pPr>
            <a:r>
              <a:rPr lang="en-US" altLang="zh-CN" sz="3600" b="1" dirty="0">
                <a:solidFill>
                  <a:srgbClr val="FF0000"/>
                </a:solidFill>
              </a:rPr>
              <a:t>if</a:t>
            </a:r>
            <a:r>
              <a:rPr lang="en-US" altLang="zh-CN" sz="3600" b="1" dirty="0"/>
              <a:t> (</a:t>
            </a:r>
            <a:r>
              <a:rPr lang="zh-CN" altLang="en-US" sz="3600" b="1" dirty="0"/>
              <a:t>表达式</a:t>
            </a:r>
            <a:r>
              <a:rPr lang="en-US" altLang="zh-CN" sz="3600" b="1" dirty="0"/>
              <a:t>1)</a:t>
            </a:r>
          </a:p>
          <a:p>
            <a:pPr indent="533400">
              <a:lnSpc>
                <a:spcPts val="3600"/>
              </a:lnSpc>
            </a:pPr>
            <a:r>
              <a:rPr lang="en-US" altLang="zh-CN" sz="3600" b="1" dirty="0"/>
              <a:t>  </a:t>
            </a:r>
            <a:r>
              <a:rPr lang="zh-CN" altLang="en-US" sz="3600" b="1" dirty="0"/>
              <a:t>语句</a:t>
            </a:r>
            <a:r>
              <a:rPr lang="en-US" altLang="zh-CN" sz="3600" b="1" dirty="0"/>
              <a:t>1</a:t>
            </a:r>
          </a:p>
          <a:p>
            <a:pPr indent="533400">
              <a:lnSpc>
                <a:spcPts val="3600"/>
              </a:lnSpc>
            </a:pPr>
            <a:r>
              <a:rPr lang="en-US" altLang="zh-CN" sz="3600" b="1" dirty="0">
                <a:solidFill>
                  <a:srgbClr val="FF0000"/>
                </a:solidFill>
              </a:rPr>
              <a:t>else if </a:t>
            </a:r>
            <a:r>
              <a:rPr lang="en-US" altLang="zh-CN" sz="3600" b="1" dirty="0"/>
              <a:t>(</a:t>
            </a:r>
            <a:r>
              <a:rPr lang="zh-CN" altLang="en-US" sz="3600" b="1" dirty="0"/>
              <a:t>表达式</a:t>
            </a:r>
            <a:r>
              <a:rPr lang="en-US" altLang="zh-CN" sz="3600" b="1" dirty="0"/>
              <a:t>2)</a:t>
            </a:r>
          </a:p>
          <a:p>
            <a:pPr indent="533400">
              <a:lnSpc>
                <a:spcPts val="3600"/>
              </a:lnSpc>
            </a:pPr>
            <a:r>
              <a:rPr lang="zh-CN" altLang="en-US" sz="3600" b="1" dirty="0"/>
              <a:t>语句</a:t>
            </a:r>
            <a:r>
              <a:rPr lang="en-US" altLang="zh-CN" sz="3600" b="1" dirty="0"/>
              <a:t>2</a:t>
            </a:r>
          </a:p>
          <a:p>
            <a:pPr indent="533400">
              <a:lnSpc>
                <a:spcPts val="3600"/>
              </a:lnSpc>
            </a:pPr>
            <a:r>
              <a:rPr lang="en-US" altLang="zh-CN" sz="3600" b="1" dirty="0"/>
              <a:t>        </a:t>
            </a:r>
            <a:r>
              <a:rPr lang="en-US" altLang="zh-CN" sz="3600" b="1" dirty="0">
                <a:solidFill>
                  <a:srgbClr val="FF0000"/>
                </a:solidFill>
              </a:rPr>
              <a:t>else if </a:t>
            </a:r>
            <a:r>
              <a:rPr lang="en-US" altLang="zh-CN" sz="3600" b="1" dirty="0"/>
              <a:t>(</a:t>
            </a:r>
            <a:r>
              <a:rPr lang="zh-CN" altLang="en-US" sz="3600" b="1" dirty="0"/>
              <a:t>表达式</a:t>
            </a:r>
            <a:r>
              <a:rPr lang="en-US" altLang="zh-CN" sz="3600" b="1" dirty="0"/>
              <a:t>3)</a:t>
            </a:r>
          </a:p>
          <a:p>
            <a:pPr indent="533400">
              <a:lnSpc>
                <a:spcPts val="3600"/>
              </a:lnSpc>
            </a:pPr>
            <a:r>
              <a:rPr lang="en-US" altLang="zh-CN" sz="3600" b="1" dirty="0"/>
              <a:t>            </a:t>
            </a:r>
            <a:r>
              <a:rPr lang="zh-CN" altLang="en-US" sz="3600" b="1" dirty="0"/>
              <a:t>语句</a:t>
            </a:r>
            <a:r>
              <a:rPr lang="en-US" altLang="zh-CN" sz="3600" b="1" dirty="0"/>
              <a:t>3</a:t>
            </a:r>
          </a:p>
          <a:p>
            <a:pPr indent="533400">
              <a:lnSpc>
                <a:spcPts val="3600"/>
              </a:lnSpc>
            </a:pPr>
            <a:r>
              <a:rPr lang="en-US" altLang="zh-CN" sz="3600" b="1" dirty="0"/>
              <a:t>           …</a:t>
            </a:r>
          </a:p>
          <a:p>
            <a:pPr indent="533400">
              <a:lnSpc>
                <a:spcPts val="3600"/>
              </a:lnSpc>
            </a:pPr>
            <a:r>
              <a:rPr lang="en-US" altLang="zh-CN" sz="3600" b="1" dirty="0"/>
              <a:t>           </a:t>
            </a:r>
            <a:r>
              <a:rPr lang="en-US" altLang="zh-CN" sz="3600" b="1" dirty="0">
                <a:solidFill>
                  <a:srgbClr val="FF0000"/>
                </a:solidFill>
              </a:rPr>
              <a:t>else if </a:t>
            </a:r>
            <a:r>
              <a:rPr lang="en-US" altLang="zh-CN" sz="3600" b="1" dirty="0"/>
              <a:t>(</a:t>
            </a:r>
            <a:r>
              <a:rPr lang="zh-CN" altLang="en-US" sz="3600" b="1" dirty="0"/>
              <a:t>表达式</a:t>
            </a:r>
            <a:r>
              <a:rPr lang="en-US" altLang="zh-CN" sz="3600" b="1" dirty="0"/>
              <a:t>n)</a:t>
            </a:r>
          </a:p>
          <a:p>
            <a:pPr indent="533400">
              <a:lnSpc>
                <a:spcPts val="3600"/>
              </a:lnSpc>
            </a:pPr>
            <a:r>
              <a:rPr lang="en-US" altLang="zh-CN" sz="3600" b="1" dirty="0"/>
              <a:t>            </a:t>
            </a:r>
            <a:r>
              <a:rPr lang="zh-CN" altLang="en-US" sz="3600" b="1" dirty="0"/>
              <a:t>语句</a:t>
            </a:r>
            <a:r>
              <a:rPr lang="en-US" altLang="zh-CN" sz="3600" b="1" dirty="0"/>
              <a:t>n </a:t>
            </a:r>
          </a:p>
        </p:txBody>
      </p:sp>
      <p:sp>
        <p:nvSpPr>
          <p:cNvPr id="7" name="Rectangle 118"/>
          <p:cNvSpPr>
            <a:spLocks noChangeArrowheads="1"/>
          </p:cNvSpPr>
          <p:nvPr/>
        </p:nvSpPr>
        <p:spPr bwMode="auto">
          <a:xfrm>
            <a:off x="178998" y="260350"/>
            <a:ext cx="8055410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FFFF"/>
                </a:solidFill>
              </a:rPr>
              <a:t>5.2 </a:t>
            </a:r>
            <a:r>
              <a:rPr lang="zh-CN" altLang="en-US" b="1" dirty="0">
                <a:solidFill>
                  <a:srgbClr val="FFFFFF"/>
                </a:solidFill>
              </a:rPr>
              <a:t>用</a:t>
            </a:r>
            <a:r>
              <a:rPr lang="en-US" altLang="zh-CN" b="1" dirty="0">
                <a:solidFill>
                  <a:srgbClr val="FFFFFF"/>
                </a:solidFill>
              </a:rPr>
              <a:t>if</a:t>
            </a:r>
            <a:r>
              <a:rPr lang="zh-CN" altLang="en-US" b="1" dirty="0">
                <a:solidFill>
                  <a:srgbClr val="FFFFFF"/>
                </a:solidFill>
              </a:rPr>
              <a:t>语句实现选择</a:t>
            </a:r>
            <a:r>
              <a:rPr lang="zh-CN" altLang="en-US" b="1" dirty="0" smtClean="0">
                <a:solidFill>
                  <a:srgbClr val="FFFFFF"/>
                </a:solidFill>
              </a:rPr>
              <a:t>结构</a:t>
            </a:r>
            <a:r>
              <a:rPr lang="en-US" altLang="zh-CN" b="1" dirty="0">
                <a:solidFill>
                  <a:srgbClr val="FFFFFF"/>
                </a:solidFill>
              </a:rPr>
              <a:t>-</a:t>
            </a:r>
            <a:r>
              <a:rPr lang="en-US" altLang="zh-CN" b="1" dirty="0" smtClean="0">
                <a:solidFill>
                  <a:srgbClr val="FFFFFF"/>
                </a:solidFill>
              </a:rPr>
              <a:t>5.2.3 </a:t>
            </a:r>
            <a:r>
              <a:rPr lang="zh-CN" altLang="en-US" b="1" dirty="0" smtClean="0">
                <a:solidFill>
                  <a:srgbClr val="FFFFFF"/>
                </a:solidFill>
              </a:rPr>
              <a:t>多分支</a:t>
            </a:r>
            <a:r>
              <a:rPr lang="en-US" altLang="zh-CN" b="1" dirty="0">
                <a:solidFill>
                  <a:srgbClr val="FFFFFF"/>
                </a:solidFill>
              </a:rPr>
              <a:t>if</a:t>
            </a:r>
            <a:r>
              <a:rPr lang="zh-CN" altLang="en-US" b="1" dirty="0">
                <a:solidFill>
                  <a:srgbClr val="FFFFFF"/>
                </a:solidFill>
              </a:rPr>
              <a:t>语句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896B8852-C528-4377-957E-957A6E94D973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13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24579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24581" name="Rectangle 4"/>
          <p:cNvSpPr>
            <a:spLocks noChangeArrowheads="1"/>
          </p:cNvSpPr>
          <p:nvPr/>
        </p:nvSpPr>
        <p:spPr bwMode="auto">
          <a:xfrm>
            <a:off x="237650" y="1116112"/>
            <a:ext cx="8689092" cy="5078313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/>
            <a:r>
              <a:rPr lang="zh-CN" altLang="en-US" sz="3600" b="1" dirty="0"/>
              <a:t>多分支</a:t>
            </a:r>
            <a:r>
              <a:rPr lang="en-US" altLang="zh-CN" sz="3600" b="1" dirty="0"/>
              <a:t>if</a:t>
            </a:r>
            <a:r>
              <a:rPr lang="zh-CN" altLang="en-US" sz="3600" b="1" dirty="0"/>
              <a:t>语句首先判断表达式</a:t>
            </a:r>
            <a:r>
              <a:rPr lang="en-US" altLang="zh-CN" sz="3600" b="1" dirty="0"/>
              <a:t>1</a:t>
            </a:r>
            <a:r>
              <a:rPr lang="zh-CN" altLang="en-US" sz="3600" b="1" dirty="0"/>
              <a:t>的值</a:t>
            </a:r>
            <a:r>
              <a:rPr lang="zh-CN" altLang="en-US" sz="3600" b="1" dirty="0" smtClean="0"/>
              <a:t>，</a:t>
            </a:r>
            <a:endParaRPr lang="en-US" altLang="zh-CN" sz="3600" b="1" dirty="0" smtClean="0"/>
          </a:p>
          <a:p>
            <a:pPr eaLnBrk="0" hangingPunct="0"/>
            <a:r>
              <a:rPr lang="zh-CN" altLang="en-US" sz="3600" b="1" dirty="0" smtClean="0">
                <a:solidFill>
                  <a:srgbClr val="FF0000"/>
                </a:solidFill>
              </a:rPr>
              <a:t>如果</a:t>
            </a:r>
            <a:r>
              <a:rPr lang="zh-CN" altLang="en-US" sz="3600" b="1" dirty="0"/>
              <a:t>表达式的值为真，则执行语句</a:t>
            </a:r>
            <a:r>
              <a:rPr lang="en-US" altLang="zh-CN" sz="3600" b="1" dirty="0"/>
              <a:t>1</a:t>
            </a:r>
            <a:r>
              <a:rPr lang="zh-CN" altLang="en-US" sz="3600" b="1" dirty="0"/>
              <a:t>，后面的语句再不执行</a:t>
            </a:r>
            <a:r>
              <a:rPr lang="zh-CN" altLang="en-US" sz="3600" b="1" dirty="0" smtClean="0"/>
              <a:t>；</a:t>
            </a:r>
            <a:endParaRPr lang="en-US" altLang="zh-CN" sz="3600" b="1" dirty="0" smtClean="0"/>
          </a:p>
          <a:p>
            <a:pPr eaLnBrk="0" hangingPunct="0"/>
            <a:r>
              <a:rPr lang="zh-CN" altLang="en-US" sz="3600" b="1" dirty="0" smtClean="0">
                <a:solidFill>
                  <a:srgbClr val="FF0000"/>
                </a:solidFill>
              </a:rPr>
              <a:t>如果</a:t>
            </a:r>
            <a:r>
              <a:rPr lang="zh-CN" altLang="en-US" sz="3600" b="1" dirty="0"/>
              <a:t>表达式的值为假，则再判断表达式</a:t>
            </a:r>
            <a:r>
              <a:rPr lang="en-US" altLang="zh-CN" sz="3600" b="1" dirty="0"/>
              <a:t>2</a:t>
            </a:r>
            <a:r>
              <a:rPr lang="zh-CN" altLang="en-US" sz="3600" b="1" dirty="0"/>
              <a:t>的值。如果表达式</a:t>
            </a:r>
            <a:r>
              <a:rPr lang="en-US" altLang="zh-CN" sz="3600" b="1" dirty="0"/>
              <a:t>2</a:t>
            </a:r>
            <a:r>
              <a:rPr lang="zh-CN" altLang="en-US" sz="3600" b="1" dirty="0"/>
              <a:t>的值为真，则执行语句</a:t>
            </a:r>
            <a:r>
              <a:rPr lang="en-US" altLang="zh-CN" sz="3600" b="1" dirty="0"/>
              <a:t>2</a:t>
            </a:r>
            <a:r>
              <a:rPr lang="zh-CN" altLang="en-US" sz="3600" b="1" dirty="0"/>
              <a:t>，后面的语句再不执行</a:t>
            </a:r>
            <a:r>
              <a:rPr lang="zh-CN" altLang="en-US" sz="3600" b="1" dirty="0" smtClean="0"/>
              <a:t>；</a:t>
            </a:r>
            <a:endParaRPr lang="en-US" altLang="zh-CN" sz="3600" b="1" dirty="0" smtClean="0"/>
          </a:p>
          <a:p>
            <a:pPr eaLnBrk="0" hangingPunct="0"/>
            <a:r>
              <a:rPr lang="zh-CN" altLang="en-US" sz="3600" b="1" dirty="0" smtClean="0">
                <a:solidFill>
                  <a:srgbClr val="FF0000"/>
                </a:solidFill>
              </a:rPr>
              <a:t>如果</a:t>
            </a:r>
            <a:r>
              <a:rPr lang="zh-CN" altLang="en-US" sz="3600" b="1" dirty="0"/>
              <a:t>表达式</a:t>
            </a:r>
            <a:r>
              <a:rPr lang="en-US" altLang="zh-CN" sz="3600" b="1" dirty="0"/>
              <a:t>2</a:t>
            </a:r>
            <a:r>
              <a:rPr lang="zh-CN" altLang="en-US" sz="3600" b="1" dirty="0"/>
              <a:t>的值为假，则继续判断表达式</a:t>
            </a:r>
            <a:r>
              <a:rPr lang="en-US" altLang="zh-CN" sz="3600" b="1" dirty="0"/>
              <a:t>3</a:t>
            </a:r>
            <a:r>
              <a:rPr lang="zh-CN" altLang="en-US" sz="3600" b="1" dirty="0"/>
              <a:t>的值。以此类推找到成立的条件然后执行对应的语句。 </a:t>
            </a:r>
          </a:p>
        </p:txBody>
      </p:sp>
      <p:sp>
        <p:nvSpPr>
          <p:cNvPr id="6" name="Rectangle 118"/>
          <p:cNvSpPr>
            <a:spLocks noChangeArrowheads="1"/>
          </p:cNvSpPr>
          <p:nvPr/>
        </p:nvSpPr>
        <p:spPr bwMode="auto">
          <a:xfrm>
            <a:off x="178998" y="260350"/>
            <a:ext cx="8055410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FFFF"/>
                </a:solidFill>
              </a:rPr>
              <a:t>5.2 </a:t>
            </a:r>
            <a:r>
              <a:rPr lang="zh-CN" altLang="en-US" b="1" dirty="0">
                <a:solidFill>
                  <a:srgbClr val="FFFFFF"/>
                </a:solidFill>
              </a:rPr>
              <a:t>用</a:t>
            </a:r>
            <a:r>
              <a:rPr lang="en-US" altLang="zh-CN" b="1" dirty="0">
                <a:solidFill>
                  <a:srgbClr val="FFFFFF"/>
                </a:solidFill>
              </a:rPr>
              <a:t>if</a:t>
            </a:r>
            <a:r>
              <a:rPr lang="zh-CN" altLang="en-US" b="1" dirty="0">
                <a:solidFill>
                  <a:srgbClr val="FFFFFF"/>
                </a:solidFill>
              </a:rPr>
              <a:t>语句实现选择</a:t>
            </a:r>
            <a:r>
              <a:rPr lang="zh-CN" altLang="en-US" b="1" dirty="0" smtClean="0">
                <a:solidFill>
                  <a:srgbClr val="FFFFFF"/>
                </a:solidFill>
              </a:rPr>
              <a:t>结构</a:t>
            </a:r>
            <a:r>
              <a:rPr lang="en-US" altLang="zh-CN" b="1" dirty="0">
                <a:solidFill>
                  <a:srgbClr val="FFFFFF"/>
                </a:solidFill>
              </a:rPr>
              <a:t>-</a:t>
            </a:r>
            <a:r>
              <a:rPr lang="en-US" altLang="zh-CN" b="1" dirty="0" smtClean="0">
                <a:solidFill>
                  <a:srgbClr val="FFFFFF"/>
                </a:solidFill>
              </a:rPr>
              <a:t>5.2.3 </a:t>
            </a:r>
            <a:r>
              <a:rPr lang="zh-CN" altLang="en-US" b="1" dirty="0" smtClean="0">
                <a:solidFill>
                  <a:srgbClr val="FFFFFF"/>
                </a:solidFill>
              </a:rPr>
              <a:t>多分支</a:t>
            </a:r>
            <a:r>
              <a:rPr lang="en-US" altLang="zh-CN" b="1" dirty="0">
                <a:solidFill>
                  <a:srgbClr val="FFFFFF"/>
                </a:solidFill>
              </a:rPr>
              <a:t>if</a:t>
            </a:r>
            <a:r>
              <a:rPr lang="zh-CN" altLang="en-US" b="1" dirty="0">
                <a:solidFill>
                  <a:srgbClr val="FFFFFF"/>
                </a:solidFill>
              </a:rPr>
              <a:t>语句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CF2D120D-2E65-459E-8296-0A472463A00D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14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25603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grpSp>
        <p:nvGrpSpPr>
          <p:cNvPr id="25604" name="Group 11"/>
          <p:cNvGrpSpPr>
            <a:grpSpLocks/>
          </p:cNvGrpSpPr>
          <p:nvPr/>
        </p:nvGrpSpPr>
        <p:grpSpPr bwMode="auto">
          <a:xfrm>
            <a:off x="178998" y="845125"/>
            <a:ext cx="8785490" cy="5247477"/>
            <a:chOff x="1620" y="1752"/>
            <a:chExt cx="7560" cy="7176"/>
          </a:xfrm>
        </p:grpSpPr>
        <p:sp>
          <p:nvSpPr>
            <p:cNvPr id="25606" name="Text Box 12"/>
            <p:cNvSpPr txBox="1">
              <a:spLocks noChangeArrowheads="1"/>
            </p:cNvSpPr>
            <p:nvPr/>
          </p:nvSpPr>
          <p:spPr bwMode="auto">
            <a:xfrm>
              <a:off x="4500" y="4872"/>
              <a:ext cx="1080" cy="4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1pPr>
              <a:lvl2pPr marL="742950" indent="-285750" eaLnBrk="0" hangingPunct="0"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2pPr>
              <a:lvl3pPr marL="1143000" indent="-228600" eaLnBrk="0" hangingPunct="0"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3pPr>
              <a:lvl4pPr marL="1600200" indent="-228600" eaLnBrk="0" hangingPunct="0"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4pPr>
              <a:lvl5pPr marL="2057400" indent="-228600" eaLnBrk="0" hangingPunct="0"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9pPr>
            </a:lstStyle>
            <a:p>
              <a:pPr algn="just" eaLnBrk="1" hangingPunct="1"/>
              <a:r>
                <a:rPr lang="en-US" altLang="zh-CN" sz="2000" b="1" dirty="0" smtClean="0">
                  <a:latin typeface="Times New Roman" pitchFamily="18" charset="0"/>
                </a:rPr>
                <a:t>1</a:t>
              </a:r>
              <a:r>
                <a:rPr lang="zh-CN" altLang="en-US" sz="2000" b="1" dirty="0" smtClean="0">
                  <a:latin typeface="Times New Roman" pitchFamily="18" charset="0"/>
                </a:rPr>
                <a:t>（</a:t>
              </a:r>
              <a:r>
                <a:rPr lang="zh-CN" altLang="en-US" sz="2000" b="1" dirty="0">
                  <a:latin typeface="Times New Roman" pitchFamily="18" charset="0"/>
                </a:rPr>
                <a:t>真）</a:t>
              </a:r>
              <a:endParaRPr lang="zh-CN" altLang="en-US" sz="2000" b="1" dirty="0"/>
            </a:p>
          </p:txBody>
        </p:sp>
        <p:sp>
          <p:nvSpPr>
            <p:cNvPr id="25607" name="Text Box 13"/>
            <p:cNvSpPr txBox="1">
              <a:spLocks noChangeArrowheads="1"/>
            </p:cNvSpPr>
            <p:nvPr/>
          </p:nvSpPr>
          <p:spPr bwMode="auto">
            <a:xfrm>
              <a:off x="5940" y="5652"/>
              <a:ext cx="1080" cy="4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1pPr>
              <a:lvl2pPr marL="742950" indent="-285750" eaLnBrk="0" hangingPunct="0"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2pPr>
              <a:lvl3pPr marL="1143000" indent="-228600" eaLnBrk="0" hangingPunct="0"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3pPr>
              <a:lvl4pPr marL="1600200" indent="-228600" eaLnBrk="0" hangingPunct="0"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4pPr>
              <a:lvl5pPr marL="2057400" indent="-228600" eaLnBrk="0" hangingPunct="0"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9pPr>
            </a:lstStyle>
            <a:p>
              <a:pPr algn="just" eaLnBrk="1" hangingPunct="1"/>
              <a:r>
                <a:rPr lang="en-US" altLang="zh-CN" sz="2000" b="1" dirty="0" smtClean="0">
                  <a:latin typeface="Times New Roman" pitchFamily="18" charset="0"/>
                </a:rPr>
                <a:t>1</a:t>
              </a:r>
              <a:r>
                <a:rPr lang="zh-CN" altLang="en-US" sz="2000" b="1" dirty="0" smtClean="0">
                  <a:latin typeface="Times New Roman" pitchFamily="18" charset="0"/>
                </a:rPr>
                <a:t>（</a:t>
              </a:r>
              <a:r>
                <a:rPr lang="zh-CN" altLang="en-US" sz="2000" b="1" dirty="0">
                  <a:latin typeface="Times New Roman" pitchFamily="18" charset="0"/>
                </a:rPr>
                <a:t>真）</a:t>
              </a:r>
              <a:endParaRPr lang="zh-CN" altLang="en-US" sz="2000" b="1" dirty="0"/>
            </a:p>
          </p:txBody>
        </p:sp>
        <p:grpSp>
          <p:nvGrpSpPr>
            <p:cNvPr id="25608" name="Group 14"/>
            <p:cNvGrpSpPr>
              <a:grpSpLocks/>
            </p:cNvGrpSpPr>
            <p:nvPr/>
          </p:nvGrpSpPr>
          <p:grpSpPr bwMode="auto">
            <a:xfrm>
              <a:off x="1620" y="1752"/>
              <a:ext cx="7560" cy="7176"/>
              <a:chOff x="1620" y="1440"/>
              <a:chExt cx="7560" cy="7176"/>
            </a:xfrm>
          </p:grpSpPr>
          <p:sp>
            <p:nvSpPr>
              <p:cNvPr id="25609" name="Line 15"/>
              <p:cNvSpPr>
                <a:spLocks noChangeShapeType="1"/>
              </p:cNvSpPr>
              <p:nvPr/>
            </p:nvSpPr>
            <p:spPr bwMode="auto">
              <a:xfrm>
                <a:off x="2790" y="7992"/>
                <a:ext cx="5835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4800" b="1"/>
              </a:p>
            </p:txBody>
          </p:sp>
          <p:grpSp>
            <p:nvGrpSpPr>
              <p:cNvPr id="25610" name="Group 16"/>
              <p:cNvGrpSpPr>
                <a:grpSpLocks/>
              </p:cNvGrpSpPr>
              <p:nvPr/>
            </p:nvGrpSpPr>
            <p:grpSpPr bwMode="auto">
              <a:xfrm>
                <a:off x="1620" y="1440"/>
                <a:ext cx="7560" cy="7176"/>
                <a:chOff x="1620" y="1440"/>
                <a:chExt cx="7560" cy="7176"/>
              </a:xfrm>
            </p:grpSpPr>
            <p:grpSp>
              <p:nvGrpSpPr>
                <p:cNvPr id="25611" name="Group 17"/>
                <p:cNvGrpSpPr>
                  <a:grpSpLocks/>
                </p:cNvGrpSpPr>
                <p:nvPr/>
              </p:nvGrpSpPr>
              <p:grpSpPr bwMode="auto">
                <a:xfrm>
                  <a:off x="3810" y="2688"/>
                  <a:ext cx="360" cy="312"/>
                  <a:chOff x="3960" y="2688"/>
                  <a:chExt cx="360" cy="312"/>
                </a:xfrm>
              </p:grpSpPr>
              <p:sp>
                <p:nvSpPr>
                  <p:cNvPr id="25647" name="Line 18"/>
                  <p:cNvSpPr>
                    <a:spLocks noChangeShapeType="1"/>
                  </p:cNvSpPr>
                  <p:nvPr/>
                </p:nvSpPr>
                <p:spPr bwMode="auto">
                  <a:xfrm>
                    <a:off x="3960" y="2688"/>
                    <a:ext cx="360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4800" b="1"/>
                  </a:p>
                </p:txBody>
              </p:sp>
              <p:sp>
                <p:nvSpPr>
                  <p:cNvPr id="25648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4320" y="2688"/>
                    <a:ext cx="0" cy="31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4800" b="1"/>
                  </a:p>
                </p:txBody>
              </p:sp>
            </p:grpSp>
            <p:grpSp>
              <p:nvGrpSpPr>
                <p:cNvPr id="25612" name="Group 20"/>
                <p:cNvGrpSpPr>
                  <a:grpSpLocks/>
                </p:cNvGrpSpPr>
                <p:nvPr/>
              </p:nvGrpSpPr>
              <p:grpSpPr bwMode="auto">
                <a:xfrm>
                  <a:off x="5220" y="3468"/>
                  <a:ext cx="360" cy="312"/>
                  <a:chOff x="3960" y="2688"/>
                  <a:chExt cx="360" cy="312"/>
                </a:xfrm>
              </p:grpSpPr>
              <p:sp>
                <p:nvSpPr>
                  <p:cNvPr id="25645" name="Line 21"/>
                  <p:cNvSpPr>
                    <a:spLocks noChangeShapeType="1"/>
                  </p:cNvSpPr>
                  <p:nvPr/>
                </p:nvSpPr>
                <p:spPr bwMode="auto">
                  <a:xfrm>
                    <a:off x="3960" y="2688"/>
                    <a:ext cx="360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4800" b="1"/>
                  </a:p>
                </p:txBody>
              </p:sp>
              <p:sp>
                <p:nvSpPr>
                  <p:cNvPr id="25646" name="Line 22"/>
                  <p:cNvSpPr>
                    <a:spLocks noChangeShapeType="1"/>
                  </p:cNvSpPr>
                  <p:nvPr/>
                </p:nvSpPr>
                <p:spPr bwMode="auto">
                  <a:xfrm>
                    <a:off x="4320" y="2688"/>
                    <a:ext cx="0" cy="31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4800" b="1"/>
                  </a:p>
                </p:txBody>
              </p:sp>
            </p:grpSp>
            <p:grpSp>
              <p:nvGrpSpPr>
                <p:cNvPr id="25613" name="Group 23"/>
                <p:cNvGrpSpPr>
                  <a:grpSpLocks/>
                </p:cNvGrpSpPr>
                <p:nvPr/>
              </p:nvGrpSpPr>
              <p:grpSpPr bwMode="auto">
                <a:xfrm>
                  <a:off x="6660" y="4248"/>
                  <a:ext cx="360" cy="312"/>
                  <a:chOff x="3960" y="2688"/>
                  <a:chExt cx="360" cy="312"/>
                </a:xfrm>
              </p:grpSpPr>
              <p:sp>
                <p:nvSpPr>
                  <p:cNvPr id="25643" name="Line 24"/>
                  <p:cNvSpPr>
                    <a:spLocks noChangeShapeType="1"/>
                  </p:cNvSpPr>
                  <p:nvPr/>
                </p:nvSpPr>
                <p:spPr bwMode="auto">
                  <a:xfrm>
                    <a:off x="3960" y="2688"/>
                    <a:ext cx="360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4800" b="1"/>
                  </a:p>
                </p:txBody>
              </p:sp>
              <p:sp>
                <p:nvSpPr>
                  <p:cNvPr id="25644" name="Line 25"/>
                  <p:cNvSpPr>
                    <a:spLocks noChangeShapeType="1"/>
                  </p:cNvSpPr>
                  <p:nvPr/>
                </p:nvSpPr>
                <p:spPr bwMode="auto">
                  <a:xfrm>
                    <a:off x="4320" y="2688"/>
                    <a:ext cx="0" cy="31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4800" b="1"/>
                  </a:p>
                </p:txBody>
              </p:sp>
            </p:grpSp>
            <p:sp>
              <p:nvSpPr>
                <p:cNvPr id="25614" name="Line 26"/>
                <p:cNvSpPr>
                  <a:spLocks noChangeShapeType="1"/>
                </p:cNvSpPr>
                <p:nvPr/>
              </p:nvSpPr>
              <p:spPr bwMode="auto">
                <a:xfrm>
                  <a:off x="8100" y="5028"/>
                  <a:ext cx="540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4800" b="1"/>
                </a:p>
              </p:txBody>
            </p:sp>
            <p:grpSp>
              <p:nvGrpSpPr>
                <p:cNvPr id="25615" name="Group 27"/>
                <p:cNvGrpSpPr>
                  <a:grpSpLocks/>
                </p:cNvGrpSpPr>
                <p:nvPr/>
              </p:nvGrpSpPr>
              <p:grpSpPr bwMode="auto">
                <a:xfrm>
                  <a:off x="1620" y="1440"/>
                  <a:ext cx="7560" cy="7176"/>
                  <a:chOff x="1620" y="1440"/>
                  <a:chExt cx="7560" cy="7176"/>
                </a:xfrm>
              </p:grpSpPr>
              <p:sp>
                <p:nvSpPr>
                  <p:cNvPr id="25616" name="AutoShape 28"/>
                  <p:cNvSpPr>
                    <a:spLocks noChangeArrowheads="1"/>
                  </p:cNvSpPr>
                  <p:nvPr/>
                </p:nvSpPr>
                <p:spPr bwMode="auto">
                  <a:xfrm>
                    <a:off x="1800" y="2220"/>
                    <a:ext cx="1980" cy="936"/>
                  </a:xfrm>
                  <a:prstGeom prst="flowChartDecision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just"/>
                    <a:r>
                      <a:rPr lang="zh-CN" altLang="en-US" sz="2000" b="1" dirty="0">
                        <a:latin typeface="Times New Roman" pitchFamily="18" charset="0"/>
                      </a:rPr>
                      <a:t>表达式</a:t>
                    </a:r>
                    <a:r>
                      <a:rPr lang="en-US" altLang="zh-CN" sz="2000" b="1" dirty="0">
                        <a:latin typeface="Times New Roman" pitchFamily="18" charset="0"/>
                      </a:rPr>
                      <a:t>1</a:t>
                    </a:r>
                    <a:endParaRPr lang="en-US" altLang="zh-CN" sz="2000" b="1" dirty="0"/>
                  </a:p>
                </p:txBody>
              </p:sp>
              <p:sp>
                <p:nvSpPr>
                  <p:cNvPr id="25617" name="AutoShape 29"/>
                  <p:cNvSpPr>
                    <a:spLocks noChangeArrowheads="1"/>
                  </p:cNvSpPr>
                  <p:nvPr/>
                </p:nvSpPr>
                <p:spPr bwMode="auto">
                  <a:xfrm>
                    <a:off x="3240" y="3000"/>
                    <a:ext cx="1980" cy="936"/>
                  </a:xfrm>
                  <a:prstGeom prst="flowChartDecision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just"/>
                    <a:r>
                      <a:rPr lang="zh-CN" altLang="en-US" sz="2000" b="1" dirty="0">
                        <a:latin typeface="Times New Roman" pitchFamily="18" charset="0"/>
                      </a:rPr>
                      <a:t>表达式</a:t>
                    </a:r>
                    <a:r>
                      <a:rPr lang="en-US" altLang="zh-CN" sz="2000" b="1" dirty="0">
                        <a:latin typeface="Times New Roman" pitchFamily="18" charset="0"/>
                      </a:rPr>
                      <a:t>2</a:t>
                    </a:r>
                    <a:endParaRPr lang="en-US" altLang="zh-CN" sz="2000" b="1" dirty="0"/>
                  </a:p>
                </p:txBody>
              </p:sp>
              <p:sp>
                <p:nvSpPr>
                  <p:cNvPr id="25618" name="AutoShape 30"/>
                  <p:cNvSpPr>
                    <a:spLocks noChangeArrowheads="1"/>
                  </p:cNvSpPr>
                  <p:nvPr/>
                </p:nvSpPr>
                <p:spPr bwMode="auto">
                  <a:xfrm>
                    <a:off x="4680" y="3780"/>
                    <a:ext cx="1980" cy="936"/>
                  </a:xfrm>
                  <a:prstGeom prst="flowChartDecision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just"/>
                    <a:r>
                      <a:rPr lang="zh-CN" altLang="en-US" sz="2000" b="1">
                        <a:latin typeface="Times New Roman" pitchFamily="18" charset="0"/>
                      </a:rPr>
                      <a:t>表达式</a:t>
                    </a:r>
                    <a:r>
                      <a:rPr lang="en-US" altLang="zh-CN" sz="2000" b="1">
                        <a:latin typeface="Times New Roman" pitchFamily="18" charset="0"/>
                      </a:rPr>
                      <a:t>3</a:t>
                    </a:r>
                    <a:endParaRPr lang="en-US" altLang="zh-CN" sz="2000" b="1"/>
                  </a:p>
                </p:txBody>
              </p:sp>
              <p:sp>
                <p:nvSpPr>
                  <p:cNvPr id="25619" name="AutoShape 31"/>
                  <p:cNvSpPr>
                    <a:spLocks noChangeArrowheads="1"/>
                  </p:cNvSpPr>
                  <p:nvPr/>
                </p:nvSpPr>
                <p:spPr bwMode="auto">
                  <a:xfrm>
                    <a:off x="6120" y="4560"/>
                    <a:ext cx="1980" cy="936"/>
                  </a:xfrm>
                  <a:prstGeom prst="flowChartDecision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just"/>
                    <a:r>
                      <a:rPr lang="zh-CN" altLang="en-US" sz="2000" b="1">
                        <a:latin typeface="Times New Roman" pitchFamily="18" charset="0"/>
                      </a:rPr>
                      <a:t>表达式</a:t>
                    </a:r>
                    <a:r>
                      <a:rPr lang="en-US" altLang="zh-CN" sz="2000" b="1">
                        <a:latin typeface="Times New Roman" pitchFamily="18" charset="0"/>
                      </a:rPr>
                      <a:t>4</a:t>
                    </a:r>
                    <a:endParaRPr lang="en-US" altLang="zh-CN" sz="2000" b="1"/>
                  </a:p>
                </p:txBody>
              </p:sp>
              <p:sp>
                <p:nvSpPr>
                  <p:cNvPr id="25620" name="Line 32"/>
                  <p:cNvSpPr>
                    <a:spLocks noChangeShapeType="1"/>
                  </p:cNvSpPr>
                  <p:nvPr/>
                </p:nvSpPr>
                <p:spPr bwMode="auto">
                  <a:xfrm>
                    <a:off x="2775" y="1440"/>
                    <a:ext cx="0" cy="78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4800" b="1"/>
                  </a:p>
                </p:txBody>
              </p:sp>
              <p:sp>
                <p:nvSpPr>
                  <p:cNvPr id="25621" name="AutoShape 33"/>
                  <p:cNvSpPr>
                    <a:spLocks noChangeArrowheads="1"/>
                  </p:cNvSpPr>
                  <p:nvPr/>
                </p:nvSpPr>
                <p:spPr bwMode="auto">
                  <a:xfrm>
                    <a:off x="2340" y="7056"/>
                    <a:ext cx="900" cy="468"/>
                  </a:xfrm>
                  <a:prstGeom prst="flowChartProcess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/>
                    <a:r>
                      <a:rPr lang="zh-CN" altLang="en-US" sz="2000" b="1" dirty="0">
                        <a:latin typeface="Times New Roman" pitchFamily="18" charset="0"/>
                      </a:rPr>
                      <a:t>语句</a:t>
                    </a:r>
                    <a:r>
                      <a:rPr lang="en-US" altLang="zh-CN" sz="2000" b="1" dirty="0">
                        <a:latin typeface="Times New Roman" pitchFamily="18" charset="0"/>
                      </a:rPr>
                      <a:t>1</a:t>
                    </a:r>
                    <a:endParaRPr lang="en-US" altLang="zh-CN" sz="2000" b="1" dirty="0"/>
                  </a:p>
                </p:txBody>
              </p:sp>
              <p:sp>
                <p:nvSpPr>
                  <p:cNvPr id="25622" name="AutoShape 34"/>
                  <p:cNvSpPr>
                    <a:spLocks noChangeArrowheads="1"/>
                  </p:cNvSpPr>
                  <p:nvPr/>
                </p:nvSpPr>
                <p:spPr bwMode="auto">
                  <a:xfrm>
                    <a:off x="3780" y="7056"/>
                    <a:ext cx="900" cy="468"/>
                  </a:xfrm>
                  <a:prstGeom prst="flowChartProcess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/>
                    <a:r>
                      <a:rPr lang="zh-CN" altLang="en-US" sz="2000" b="1">
                        <a:latin typeface="Times New Roman" pitchFamily="18" charset="0"/>
                      </a:rPr>
                      <a:t>语句</a:t>
                    </a:r>
                    <a:r>
                      <a:rPr lang="en-US" altLang="zh-CN" sz="2000" b="1">
                        <a:latin typeface="Times New Roman" pitchFamily="18" charset="0"/>
                      </a:rPr>
                      <a:t>2</a:t>
                    </a:r>
                    <a:endParaRPr lang="en-US" altLang="zh-CN" sz="2000" b="1"/>
                  </a:p>
                </p:txBody>
              </p:sp>
              <p:sp>
                <p:nvSpPr>
                  <p:cNvPr id="25623" name="AutoShape 35"/>
                  <p:cNvSpPr>
                    <a:spLocks noChangeArrowheads="1"/>
                  </p:cNvSpPr>
                  <p:nvPr/>
                </p:nvSpPr>
                <p:spPr bwMode="auto">
                  <a:xfrm>
                    <a:off x="5220" y="7056"/>
                    <a:ext cx="900" cy="468"/>
                  </a:xfrm>
                  <a:prstGeom prst="flowChartProcess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/>
                    <a:r>
                      <a:rPr lang="zh-CN" altLang="en-US" sz="2000" b="1">
                        <a:latin typeface="Times New Roman" pitchFamily="18" charset="0"/>
                      </a:rPr>
                      <a:t>语句</a:t>
                    </a:r>
                    <a:r>
                      <a:rPr lang="en-US" altLang="zh-CN" sz="2000" b="1">
                        <a:latin typeface="Times New Roman" pitchFamily="18" charset="0"/>
                      </a:rPr>
                      <a:t>3</a:t>
                    </a:r>
                    <a:endParaRPr lang="en-US" altLang="zh-CN" sz="2000" b="1"/>
                  </a:p>
                </p:txBody>
              </p:sp>
              <p:sp>
                <p:nvSpPr>
                  <p:cNvPr id="25624" name="AutoShape 36"/>
                  <p:cNvSpPr>
                    <a:spLocks noChangeArrowheads="1"/>
                  </p:cNvSpPr>
                  <p:nvPr/>
                </p:nvSpPr>
                <p:spPr bwMode="auto">
                  <a:xfrm>
                    <a:off x="6660" y="7056"/>
                    <a:ext cx="900" cy="468"/>
                  </a:xfrm>
                  <a:prstGeom prst="flowChartProcess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/>
                    <a:r>
                      <a:rPr lang="zh-CN" altLang="en-US" sz="2000" b="1">
                        <a:latin typeface="Times New Roman" pitchFamily="18" charset="0"/>
                      </a:rPr>
                      <a:t>语句</a:t>
                    </a:r>
                    <a:r>
                      <a:rPr lang="en-US" altLang="zh-CN" sz="2000" b="1">
                        <a:latin typeface="Times New Roman" pitchFamily="18" charset="0"/>
                      </a:rPr>
                      <a:t>4</a:t>
                    </a:r>
                    <a:endParaRPr lang="en-US" altLang="zh-CN" sz="2000" b="1"/>
                  </a:p>
                </p:txBody>
              </p:sp>
              <p:sp>
                <p:nvSpPr>
                  <p:cNvPr id="25625" name="AutoShape 37"/>
                  <p:cNvSpPr>
                    <a:spLocks noChangeArrowheads="1"/>
                  </p:cNvSpPr>
                  <p:nvPr/>
                </p:nvSpPr>
                <p:spPr bwMode="auto">
                  <a:xfrm>
                    <a:off x="8100" y="7056"/>
                    <a:ext cx="900" cy="468"/>
                  </a:xfrm>
                  <a:prstGeom prst="flowChartProcess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/>
                    <a:r>
                      <a:rPr lang="zh-CN" altLang="en-US" sz="2000" b="1">
                        <a:latin typeface="Times New Roman" pitchFamily="18" charset="0"/>
                      </a:rPr>
                      <a:t>语句</a:t>
                    </a:r>
                    <a:r>
                      <a:rPr lang="en-US" altLang="zh-CN" sz="2000" b="1">
                        <a:latin typeface="Times New Roman" pitchFamily="18" charset="0"/>
                      </a:rPr>
                      <a:t>5</a:t>
                    </a:r>
                    <a:endParaRPr lang="en-US" altLang="zh-CN" sz="2000" b="1"/>
                  </a:p>
                </p:txBody>
              </p:sp>
              <p:sp>
                <p:nvSpPr>
                  <p:cNvPr id="25626" name="Line 38"/>
                  <p:cNvSpPr>
                    <a:spLocks noChangeShapeType="1"/>
                  </p:cNvSpPr>
                  <p:nvPr/>
                </p:nvSpPr>
                <p:spPr bwMode="auto">
                  <a:xfrm>
                    <a:off x="2775" y="3156"/>
                    <a:ext cx="0" cy="390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4800" b="1"/>
                  </a:p>
                </p:txBody>
              </p:sp>
              <p:sp>
                <p:nvSpPr>
                  <p:cNvPr id="25627" name="Line 39"/>
                  <p:cNvSpPr>
                    <a:spLocks noChangeShapeType="1"/>
                  </p:cNvSpPr>
                  <p:nvPr/>
                </p:nvSpPr>
                <p:spPr bwMode="auto">
                  <a:xfrm>
                    <a:off x="4245" y="3936"/>
                    <a:ext cx="0" cy="312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4800" b="1"/>
                  </a:p>
                </p:txBody>
              </p:sp>
              <p:sp>
                <p:nvSpPr>
                  <p:cNvPr id="25628" name="Line 40"/>
                  <p:cNvSpPr>
                    <a:spLocks noChangeShapeType="1"/>
                  </p:cNvSpPr>
                  <p:nvPr/>
                </p:nvSpPr>
                <p:spPr bwMode="auto">
                  <a:xfrm>
                    <a:off x="5655" y="4716"/>
                    <a:ext cx="0" cy="234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4800" b="1"/>
                  </a:p>
                </p:txBody>
              </p:sp>
              <p:sp>
                <p:nvSpPr>
                  <p:cNvPr id="25629" name="Line 41"/>
                  <p:cNvSpPr>
                    <a:spLocks noChangeShapeType="1"/>
                  </p:cNvSpPr>
                  <p:nvPr/>
                </p:nvSpPr>
                <p:spPr bwMode="auto">
                  <a:xfrm>
                    <a:off x="7095" y="5496"/>
                    <a:ext cx="0" cy="156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4800" b="1"/>
                  </a:p>
                </p:txBody>
              </p:sp>
              <p:sp>
                <p:nvSpPr>
                  <p:cNvPr id="25630" name="Line 42"/>
                  <p:cNvSpPr>
                    <a:spLocks noChangeShapeType="1"/>
                  </p:cNvSpPr>
                  <p:nvPr/>
                </p:nvSpPr>
                <p:spPr bwMode="auto">
                  <a:xfrm>
                    <a:off x="8640" y="5028"/>
                    <a:ext cx="0" cy="202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4800" b="1"/>
                  </a:p>
                </p:txBody>
              </p:sp>
              <p:sp>
                <p:nvSpPr>
                  <p:cNvPr id="25631" name="Text Box 4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80" y="2223"/>
                    <a:ext cx="1080" cy="468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lvl1pPr eaLnBrk="0" hangingPunct="0"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9pPr>
                  </a:lstStyle>
                  <a:p>
                    <a:pPr algn="just" eaLnBrk="1" hangingPunct="1"/>
                    <a:r>
                      <a:rPr lang="en-US" altLang="zh-CN" sz="2000" b="1">
                        <a:latin typeface="Times New Roman" pitchFamily="18" charset="0"/>
                      </a:rPr>
                      <a:t>0</a:t>
                    </a:r>
                    <a:r>
                      <a:rPr lang="zh-CN" altLang="en-US" sz="2000" b="1">
                        <a:latin typeface="Times New Roman" pitchFamily="18" charset="0"/>
                      </a:rPr>
                      <a:t>（假）</a:t>
                    </a:r>
                    <a:endParaRPr lang="zh-CN" altLang="en-US" sz="2000" b="1"/>
                  </a:p>
                </p:txBody>
              </p:sp>
              <p:sp>
                <p:nvSpPr>
                  <p:cNvPr id="25632" name="Text Box 4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220" y="3000"/>
                    <a:ext cx="1080" cy="468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lvl1pPr eaLnBrk="0" hangingPunct="0"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9pPr>
                  </a:lstStyle>
                  <a:p>
                    <a:pPr algn="just" eaLnBrk="1" hangingPunct="1"/>
                    <a:r>
                      <a:rPr lang="en-US" altLang="zh-CN" sz="2000" b="1">
                        <a:latin typeface="Times New Roman" pitchFamily="18" charset="0"/>
                      </a:rPr>
                      <a:t>0</a:t>
                    </a:r>
                    <a:r>
                      <a:rPr lang="zh-CN" altLang="en-US" sz="2000" b="1">
                        <a:latin typeface="Times New Roman" pitchFamily="18" charset="0"/>
                      </a:rPr>
                      <a:t>（假）</a:t>
                    </a:r>
                    <a:endParaRPr lang="zh-CN" altLang="en-US" sz="2000" b="1"/>
                  </a:p>
                </p:txBody>
              </p:sp>
              <p:sp>
                <p:nvSpPr>
                  <p:cNvPr id="25633" name="Text Box 4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660" y="3780"/>
                    <a:ext cx="1080" cy="468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lvl1pPr eaLnBrk="0" hangingPunct="0"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9pPr>
                  </a:lstStyle>
                  <a:p>
                    <a:pPr algn="just" eaLnBrk="1" hangingPunct="1"/>
                    <a:r>
                      <a:rPr lang="en-US" altLang="zh-CN" sz="2000" b="1">
                        <a:latin typeface="Times New Roman" pitchFamily="18" charset="0"/>
                      </a:rPr>
                      <a:t>0</a:t>
                    </a:r>
                    <a:r>
                      <a:rPr lang="zh-CN" altLang="en-US" sz="2000" b="1">
                        <a:latin typeface="Times New Roman" pitchFamily="18" charset="0"/>
                      </a:rPr>
                      <a:t>（假）</a:t>
                    </a:r>
                    <a:endParaRPr lang="zh-CN" altLang="en-US" sz="2000" b="1"/>
                  </a:p>
                </p:txBody>
              </p:sp>
              <p:sp>
                <p:nvSpPr>
                  <p:cNvPr id="25634" name="Text Box 4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100" y="4560"/>
                    <a:ext cx="1080" cy="468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lvl1pPr eaLnBrk="0" hangingPunct="0"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9pPr>
                  </a:lstStyle>
                  <a:p>
                    <a:pPr algn="just" eaLnBrk="1" hangingPunct="1"/>
                    <a:r>
                      <a:rPr lang="en-US" altLang="zh-CN" sz="2000" b="1">
                        <a:latin typeface="Times New Roman" pitchFamily="18" charset="0"/>
                      </a:rPr>
                      <a:t>0</a:t>
                    </a:r>
                    <a:r>
                      <a:rPr lang="zh-CN" altLang="en-US" sz="2000" b="1">
                        <a:latin typeface="Times New Roman" pitchFamily="18" charset="0"/>
                      </a:rPr>
                      <a:t>（假）</a:t>
                    </a:r>
                    <a:endParaRPr lang="zh-CN" altLang="en-US" sz="2000" b="1"/>
                  </a:p>
                </p:txBody>
              </p:sp>
              <p:sp>
                <p:nvSpPr>
                  <p:cNvPr id="25635" name="Text Box 4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20" y="3312"/>
                    <a:ext cx="1080" cy="468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lvl1pPr eaLnBrk="0" hangingPunct="0"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9pPr>
                  </a:lstStyle>
                  <a:p>
                    <a:pPr algn="just" eaLnBrk="1" hangingPunct="1"/>
                    <a:r>
                      <a:rPr lang="en-US" altLang="zh-CN" sz="2000" b="1" dirty="0" smtClean="0">
                        <a:latin typeface="Times New Roman" pitchFamily="18" charset="0"/>
                      </a:rPr>
                      <a:t>1</a:t>
                    </a:r>
                    <a:r>
                      <a:rPr lang="zh-CN" altLang="en-US" sz="2000" b="1" dirty="0" smtClean="0">
                        <a:latin typeface="Times New Roman" pitchFamily="18" charset="0"/>
                      </a:rPr>
                      <a:t>（</a:t>
                    </a:r>
                    <a:r>
                      <a:rPr lang="zh-CN" altLang="en-US" sz="2000" b="1" dirty="0">
                        <a:latin typeface="Times New Roman" pitchFamily="18" charset="0"/>
                      </a:rPr>
                      <a:t>真）</a:t>
                    </a:r>
                    <a:endParaRPr lang="zh-CN" altLang="en-US" sz="2000" b="1" dirty="0"/>
                  </a:p>
                </p:txBody>
              </p:sp>
              <p:sp>
                <p:nvSpPr>
                  <p:cNvPr id="25636" name="Text Box 4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060" y="4092"/>
                    <a:ext cx="1080" cy="468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lvl1pPr eaLnBrk="0" hangingPunct="0"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9pPr>
                  </a:lstStyle>
                  <a:p>
                    <a:pPr algn="just" eaLnBrk="1" hangingPunct="1"/>
                    <a:r>
                      <a:rPr lang="en-US" altLang="zh-CN" sz="2000" b="1" dirty="0" smtClean="0">
                        <a:latin typeface="Times New Roman" pitchFamily="18" charset="0"/>
                      </a:rPr>
                      <a:t>1</a:t>
                    </a:r>
                    <a:r>
                      <a:rPr lang="zh-CN" altLang="en-US" sz="2000" b="1" dirty="0" smtClean="0">
                        <a:latin typeface="Times New Roman" pitchFamily="18" charset="0"/>
                      </a:rPr>
                      <a:t>（</a:t>
                    </a:r>
                    <a:r>
                      <a:rPr lang="zh-CN" altLang="en-US" sz="2000" b="1" dirty="0">
                        <a:latin typeface="Times New Roman" pitchFamily="18" charset="0"/>
                      </a:rPr>
                      <a:t>真）</a:t>
                    </a:r>
                    <a:endParaRPr lang="zh-CN" altLang="en-US" sz="2000" b="1" dirty="0"/>
                  </a:p>
                </p:txBody>
              </p:sp>
              <p:sp>
                <p:nvSpPr>
                  <p:cNvPr id="25637" name="Line 49"/>
                  <p:cNvSpPr>
                    <a:spLocks noChangeShapeType="1"/>
                  </p:cNvSpPr>
                  <p:nvPr/>
                </p:nvSpPr>
                <p:spPr bwMode="auto">
                  <a:xfrm>
                    <a:off x="2790" y="7524"/>
                    <a:ext cx="0" cy="46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4800" b="1"/>
                  </a:p>
                </p:txBody>
              </p:sp>
              <p:sp>
                <p:nvSpPr>
                  <p:cNvPr id="25638" name="Line 50"/>
                  <p:cNvSpPr>
                    <a:spLocks noChangeShapeType="1"/>
                  </p:cNvSpPr>
                  <p:nvPr/>
                </p:nvSpPr>
                <p:spPr bwMode="auto">
                  <a:xfrm>
                    <a:off x="4260" y="7524"/>
                    <a:ext cx="0" cy="46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4800" b="1"/>
                  </a:p>
                </p:txBody>
              </p:sp>
              <p:sp>
                <p:nvSpPr>
                  <p:cNvPr id="25639" name="Line 51"/>
                  <p:cNvSpPr>
                    <a:spLocks noChangeShapeType="1"/>
                  </p:cNvSpPr>
                  <p:nvPr/>
                </p:nvSpPr>
                <p:spPr bwMode="auto">
                  <a:xfrm>
                    <a:off x="5655" y="7524"/>
                    <a:ext cx="0" cy="46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4800" b="1"/>
                  </a:p>
                </p:txBody>
              </p:sp>
              <p:sp>
                <p:nvSpPr>
                  <p:cNvPr id="25640" name="Line 52"/>
                  <p:cNvSpPr>
                    <a:spLocks noChangeShapeType="1"/>
                  </p:cNvSpPr>
                  <p:nvPr/>
                </p:nvSpPr>
                <p:spPr bwMode="auto">
                  <a:xfrm>
                    <a:off x="7095" y="7524"/>
                    <a:ext cx="0" cy="46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4800" b="1"/>
                  </a:p>
                </p:txBody>
              </p:sp>
              <p:sp>
                <p:nvSpPr>
                  <p:cNvPr id="25641" name="Line 53"/>
                  <p:cNvSpPr>
                    <a:spLocks noChangeShapeType="1"/>
                  </p:cNvSpPr>
                  <p:nvPr/>
                </p:nvSpPr>
                <p:spPr bwMode="auto">
                  <a:xfrm>
                    <a:off x="8625" y="7524"/>
                    <a:ext cx="0" cy="46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4800" b="1"/>
                  </a:p>
                </p:txBody>
              </p:sp>
              <p:sp>
                <p:nvSpPr>
                  <p:cNvPr id="25642" name="Line 54"/>
                  <p:cNvSpPr>
                    <a:spLocks noChangeShapeType="1"/>
                  </p:cNvSpPr>
                  <p:nvPr/>
                </p:nvSpPr>
                <p:spPr bwMode="auto">
                  <a:xfrm>
                    <a:off x="5655" y="7992"/>
                    <a:ext cx="0" cy="62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4800" b="1"/>
                  </a:p>
                </p:txBody>
              </p:sp>
            </p:grpSp>
          </p:grpSp>
        </p:grpSp>
      </p:grpSp>
      <p:sp>
        <p:nvSpPr>
          <p:cNvPr id="2" name="矩形 1"/>
          <p:cNvSpPr/>
          <p:nvPr/>
        </p:nvSpPr>
        <p:spPr>
          <a:xfrm>
            <a:off x="3929284" y="6125234"/>
            <a:ext cx="22541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/>
              <a:t>图</a:t>
            </a:r>
            <a:r>
              <a:rPr lang="en-US" altLang="zh-CN" sz="2000" b="1" dirty="0"/>
              <a:t>5.3 </a:t>
            </a:r>
            <a:r>
              <a:rPr lang="zh-CN" altLang="zh-CN" sz="2000" b="1" dirty="0"/>
              <a:t>多分支</a:t>
            </a:r>
            <a:r>
              <a:rPr lang="en-US" altLang="zh-CN" sz="2000" b="1" dirty="0"/>
              <a:t>if</a:t>
            </a:r>
            <a:r>
              <a:rPr lang="zh-CN" altLang="zh-CN" sz="2000" b="1" dirty="0"/>
              <a:t>语句</a:t>
            </a:r>
            <a:endParaRPr lang="zh-CN" altLang="en-US" sz="2000" b="1" dirty="0"/>
          </a:p>
        </p:txBody>
      </p:sp>
      <p:sp>
        <p:nvSpPr>
          <p:cNvPr id="50" name="Rectangle 118"/>
          <p:cNvSpPr>
            <a:spLocks noChangeArrowheads="1"/>
          </p:cNvSpPr>
          <p:nvPr/>
        </p:nvSpPr>
        <p:spPr bwMode="auto">
          <a:xfrm>
            <a:off x="178998" y="260350"/>
            <a:ext cx="8055410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FFFF"/>
                </a:solidFill>
              </a:rPr>
              <a:t>5.2 </a:t>
            </a:r>
            <a:r>
              <a:rPr lang="zh-CN" altLang="en-US" b="1" dirty="0">
                <a:solidFill>
                  <a:srgbClr val="FFFFFF"/>
                </a:solidFill>
              </a:rPr>
              <a:t>用</a:t>
            </a:r>
            <a:r>
              <a:rPr lang="en-US" altLang="zh-CN" b="1" dirty="0">
                <a:solidFill>
                  <a:srgbClr val="FFFFFF"/>
                </a:solidFill>
              </a:rPr>
              <a:t>if</a:t>
            </a:r>
            <a:r>
              <a:rPr lang="zh-CN" altLang="en-US" b="1" dirty="0">
                <a:solidFill>
                  <a:srgbClr val="FFFFFF"/>
                </a:solidFill>
              </a:rPr>
              <a:t>语句实现选择</a:t>
            </a:r>
            <a:r>
              <a:rPr lang="zh-CN" altLang="en-US" b="1" dirty="0" smtClean="0">
                <a:solidFill>
                  <a:srgbClr val="FFFFFF"/>
                </a:solidFill>
              </a:rPr>
              <a:t>结构</a:t>
            </a:r>
            <a:r>
              <a:rPr lang="en-US" altLang="zh-CN" b="1" dirty="0">
                <a:solidFill>
                  <a:srgbClr val="FFFFFF"/>
                </a:solidFill>
              </a:rPr>
              <a:t>-</a:t>
            </a:r>
            <a:r>
              <a:rPr lang="en-US" altLang="zh-CN" b="1" dirty="0" smtClean="0">
                <a:solidFill>
                  <a:srgbClr val="FFFFFF"/>
                </a:solidFill>
              </a:rPr>
              <a:t>5.2.3 </a:t>
            </a:r>
            <a:r>
              <a:rPr lang="zh-CN" altLang="en-US" b="1" dirty="0" smtClean="0">
                <a:solidFill>
                  <a:srgbClr val="FFFFFF"/>
                </a:solidFill>
              </a:rPr>
              <a:t>多分支</a:t>
            </a:r>
            <a:r>
              <a:rPr lang="en-US" altLang="zh-CN" b="1" dirty="0">
                <a:solidFill>
                  <a:srgbClr val="FFFFFF"/>
                </a:solidFill>
              </a:rPr>
              <a:t>if</a:t>
            </a:r>
            <a:r>
              <a:rPr lang="zh-CN" altLang="en-US" b="1" dirty="0">
                <a:solidFill>
                  <a:srgbClr val="FFFFFF"/>
                </a:solidFill>
              </a:rPr>
              <a:t>语句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3DC3A4DA-E8C5-4C07-9254-20FFE73027D4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15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26627" name="Picture 5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26628" name="Rectangle 12"/>
          <p:cNvSpPr>
            <a:spLocks noChangeArrowheads="1"/>
          </p:cNvSpPr>
          <p:nvPr/>
        </p:nvSpPr>
        <p:spPr bwMode="auto">
          <a:xfrm>
            <a:off x="187188" y="997478"/>
            <a:ext cx="5976316" cy="1138773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072FD7"/>
                </a:solidFill>
                <a:latin typeface="Calibri" pitchFamily="34" charset="0"/>
                <a:cs typeface="Calibri" pitchFamily="34" charset="0"/>
              </a:rPr>
              <a:t>例题</a:t>
            </a:r>
            <a:r>
              <a:rPr lang="en-US" altLang="zh-CN" sz="3600" b="1" dirty="0">
                <a:solidFill>
                  <a:srgbClr val="072FD7"/>
                </a:solidFill>
                <a:latin typeface="Calibri" pitchFamily="34" charset="0"/>
                <a:cs typeface="Calibri" pitchFamily="34" charset="0"/>
              </a:rPr>
              <a:t>5.3 </a:t>
            </a:r>
            <a:r>
              <a:rPr lang="zh-CN" altLang="en-US" sz="3600" b="1" dirty="0">
                <a:solidFill>
                  <a:srgbClr val="072FD7"/>
                </a:solidFill>
                <a:latin typeface="Calibri" pitchFamily="34" charset="0"/>
                <a:cs typeface="Calibri" pitchFamily="34" charset="0"/>
              </a:rPr>
              <a:t>计算分段函数的值。</a:t>
            </a:r>
            <a:endParaRPr lang="zh-CN" altLang="en-US" sz="3600" b="1" dirty="0">
              <a:solidFill>
                <a:srgbClr val="072FD7"/>
              </a:solidFill>
            </a:endParaRPr>
          </a:p>
          <a:p>
            <a:pPr eaLnBrk="0" hangingPunct="0"/>
            <a:endParaRPr lang="zh-CN" altLang="en-US" b="1" dirty="0">
              <a:solidFill>
                <a:srgbClr val="072FD7"/>
              </a:solidFill>
            </a:endParaRPr>
          </a:p>
        </p:txBody>
      </p:sp>
      <p:graphicFrame>
        <p:nvGraphicFramePr>
          <p:cNvPr id="26629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2667443"/>
              </p:ext>
            </p:extLst>
          </p:nvPr>
        </p:nvGraphicFramePr>
        <p:xfrm>
          <a:off x="1691680" y="1566864"/>
          <a:ext cx="5543946" cy="20708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78" name="公式" r:id="rId5" imgW="1879560" imgH="914400" progId="Equation.3">
                  <p:embed/>
                </p:oleObj>
              </mc:Choice>
              <mc:Fallback>
                <p:oleObj name="公式" r:id="rId5" imgW="1879560" imgH="9144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1680" y="1566864"/>
                        <a:ext cx="5543946" cy="20708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30" name="Rectangle 13"/>
          <p:cNvSpPr>
            <a:spLocks noChangeArrowheads="1"/>
          </p:cNvSpPr>
          <p:nvPr/>
        </p:nvSpPr>
        <p:spPr bwMode="auto">
          <a:xfrm>
            <a:off x="621978" y="3861048"/>
            <a:ext cx="7632848" cy="2062103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266700" eaLnBrk="0" hangingPunct="0"/>
            <a:r>
              <a:rPr lang="zh-CN" altLang="en-US" b="1" dirty="0">
                <a:latin typeface="Calibri" pitchFamily="34" charset="0"/>
                <a:cs typeface="Calibri" pitchFamily="34" charset="0"/>
              </a:rPr>
              <a:t>解题思路：</a:t>
            </a:r>
            <a:endParaRPr lang="zh-CN" altLang="en-US" b="1" dirty="0"/>
          </a:p>
          <a:p>
            <a:pPr indent="266700" eaLnBrk="0" hangingPunct="0"/>
            <a:r>
              <a:rPr lang="zh-CN" altLang="en-US" b="1" dirty="0">
                <a:latin typeface="Calibri" pitchFamily="34" charset="0"/>
                <a:cs typeface="Calibri" pitchFamily="34" charset="0"/>
              </a:rPr>
              <a:t>    首先定义一个内存变量</a:t>
            </a:r>
            <a:r>
              <a:rPr lang="en-US" altLang="zh-CN" b="1" dirty="0">
                <a:latin typeface="Calibri" pitchFamily="34" charset="0"/>
                <a:cs typeface="Calibri" pitchFamily="34" charset="0"/>
              </a:rPr>
              <a:t>x</a:t>
            </a:r>
            <a:r>
              <a:rPr lang="zh-CN" altLang="en-US" b="1" dirty="0">
                <a:latin typeface="Calibri" pitchFamily="34" charset="0"/>
                <a:cs typeface="Calibri" pitchFamily="34" charset="0"/>
              </a:rPr>
              <a:t>，输入</a:t>
            </a:r>
            <a:r>
              <a:rPr lang="en-US" altLang="zh-CN" b="1" dirty="0">
                <a:latin typeface="Calibri" pitchFamily="34" charset="0"/>
                <a:cs typeface="Calibri" pitchFamily="34" charset="0"/>
              </a:rPr>
              <a:t>x</a:t>
            </a:r>
            <a:r>
              <a:rPr lang="zh-CN" altLang="en-US" b="1" dirty="0">
                <a:latin typeface="Calibri" pitchFamily="34" charset="0"/>
                <a:cs typeface="Calibri" pitchFamily="34" charset="0"/>
              </a:rPr>
              <a:t>的值后</a:t>
            </a:r>
            <a:r>
              <a:rPr lang="zh-CN" altLang="en-US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判断</a:t>
            </a:r>
            <a:r>
              <a:rPr lang="en-US" altLang="zh-CN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x</a:t>
            </a:r>
            <a:r>
              <a:rPr lang="zh-CN" altLang="en-US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的范围</a:t>
            </a:r>
            <a:r>
              <a:rPr lang="zh-CN" altLang="en-US" b="1" dirty="0">
                <a:latin typeface="Calibri" pitchFamily="34" charset="0"/>
                <a:cs typeface="Calibri" pitchFamily="34" charset="0"/>
              </a:rPr>
              <a:t>，然后根据分段函数计算函数值。</a:t>
            </a:r>
            <a:endParaRPr lang="zh-CN" altLang="en-US" b="1" dirty="0"/>
          </a:p>
        </p:txBody>
      </p:sp>
      <p:sp>
        <p:nvSpPr>
          <p:cNvPr id="8" name="Rectangle 118"/>
          <p:cNvSpPr>
            <a:spLocks noChangeArrowheads="1"/>
          </p:cNvSpPr>
          <p:nvPr/>
        </p:nvSpPr>
        <p:spPr bwMode="auto">
          <a:xfrm>
            <a:off x="178998" y="260350"/>
            <a:ext cx="8055410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FFFF"/>
                </a:solidFill>
              </a:rPr>
              <a:t>5.2 </a:t>
            </a:r>
            <a:r>
              <a:rPr lang="zh-CN" altLang="en-US" b="1" dirty="0">
                <a:solidFill>
                  <a:srgbClr val="FFFFFF"/>
                </a:solidFill>
              </a:rPr>
              <a:t>用</a:t>
            </a:r>
            <a:r>
              <a:rPr lang="en-US" altLang="zh-CN" b="1" dirty="0">
                <a:solidFill>
                  <a:srgbClr val="FFFFFF"/>
                </a:solidFill>
              </a:rPr>
              <a:t>if</a:t>
            </a:r>
            <a:r>
              <a:rPr lang="zh-CN" altLang="en-US" b="1" dirty="0">
                <a:solidFill>
                  <a:srgbClr val="FFFFFF"/>
                </a:solidFill>
              </a:rPr>
              <a:t>语句实现选择</a:t>
            </a:r>
            <a:r>
              <a:rPr lang="zh-CN" altLang="en-US" b="1" dirty="0" smtClean="0">
                <a:solidFill>
                  <a:srgbClr val="FFFFFF"/>
                </a:solidFill>
              </a:rPr>
              <a:t>结构</a:t>
            </a:r>
            <a:r>
              <a:rPr lang="en-US" altLang="zh-CN" b="1" dirty="0">
                <a:solidFill>
                  <a:srgbClr val="FFFFFF"/>
                </a:solidFill>
              </a:rPr>
              <a:t>-</a:t>
            </a:r>
            <a:r>
              <a:rPr lang="en-US" altLang="zh-CN" b="1" dirty="0" smtClean="0">
                <a:solidFill>
                  <a:srgbClr val="FFFFFF"/>
                </a:solidFill>
              </a:rPr>
              <a:t>5.2.3 </a:t>
            </a:r>
            <a:r>
              <a:rPr lang="zh-CN" altLang="en-US" b="1" dirty="0" smtClean="0">
                <a:solidFill>
                  <a:srgbClr val="FFFFFF"/>
                </a:solidFill>
              </a:rPr>
              <a:t>多分支</a:t>
            </a:r>
            <a:r>
              <a:rPr lang="en-US" altLang="zh-CN" b="1" dirty="0">
                <a:solidFill>
                  <a:srgbClr val="FFFFFF"/>
                </a:solidFill>
              </a:rPr>
              <a:t>if</a:t>
            </a:r>
            <a:r>
              <a:rPr lang="zh-CN" altLang="en-US" b="1" dirty="0">
                <a:solidFill>
                  <a:srgbClr val="FFFFFF"/>
                </a:solidFill>
              </a:rPr>
              <a:t>语句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BEE89130-97AF-445F-882E-AC2CF975C125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16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27651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27652" name="Rectangle 11"/>
          <p:cNvSpPr>
            <a:spLocks noChangeArrowheads="1"/>
          </p:cNvSpPr>
          <p:nvPr/>
        </p:nvSpPr>
        <p:spPr bwMode="auto">
          <a:xfrm>
            <a:off x="971600" y="1303805"/>
            <a:ext cx="3384376" cy="646331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266700"/>
            <a:r>
              <a:rPr lang="zh-CN" altLang="en-US" sz="3600" b="1" dirty="0">
                <a:latin typeface="Calibri" pitchFamily="34" charset="0"/>
                <a:cs typeface="Calibri" pitchFamily="34" charset="0"/>
                <a:hlinkClick r:id="rId4" action="ppaction://hlinkfile"/>
              </a:rPr>
              <a:t>例题</a:t>
            </a:r>
            <a:r>
              <a:rPr lang="en-US" altLang="zh-CN" sz="3600" b="1" dirty="0">
                <a:latin typeface="Calibri" pitchFamily="34" charset="0"/>
                <a:cs typeface="Calibri" pitchFamily="34" charset="0"/>
                <a:hlinkClick r:id="rId4" action="ppaction://hlinkfile"/>
              </a:rPr>
              <a:t>5.3</a:t>
            </a:r>
            <a:r>
              <a:rPr lang="zh-CN" altLang="en-US" sz="3600" b="1" dirty="0" smtClean="0">
                <a:hlinkClick r:id="rId4" action="ppaction://hlinkfile"/>
              </a:rPr>
              <a:t>程序</a:t>
            </a:r>
            <a:endParaRPr lang="zh-CN" altLang="en-US" sz="1800" dirty="0"/>
          </a:p>
        </p:txBody>
      </p:sp>
      <p:sp>
        <p:nvSpPr>
          <p:cNvPr id="27654" name="Rectangle 14"/>
          <p:cNvSpPr>
            <a:spLocks noChangeArrowheads="1"/>
          </p:cNvSpPr>
          <p:nvPr/>
        </p:nvSpPr>
        <p:spPr bwMode="auto">
          <a:xfrm>
            <a:off x="971600" y="2111826"/>
            <a:ext cx="4055919" cy="1323439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indent="266700" eaLnBrk="0" hangingPunct="0"/>
            <a:r>
              <a:rPr lang="zh-CN" altLang="en-US" sz="4000" b="1" dirty="0">
                <a:latin typeface="Calibri" pitchFamily="34" charset="0"/>
                <a:cs typeface="Calibri" pitchFamily="34" charset="0"/>
              </a:rPr>
              <a:t>程序运行结果：</a:t>
            </a:r>
            <a:endParaRPr lang="zh-CN" altLang="en-US" sz="4000" b="1" dirty="0"/>
          </a:p>
          <a:p>
            <a:pPr indent="266700" eaLnBrk="0" hangingPunct="0"/>
            <a:endParaRPr lang="zh-CN" altLang="en-US" sz="4000" b="1" dirty="0"/>
          </a:p>
        </p:txBody>
      </p:sp>
      <p:sp>
        <p:nvSpPr>
          <p:cNvPr id="27655" name="Text Box 13"/>
          <p:cNvSpPr txBox="1">
            <a:spLocks noChangeArrowheads="1"/>
          </p:cNvSpPr>
          <p:nvPr/>
        </p:nvSpPr>
        <p:spPr bwMode="auto">
          <a:xfrm>
            <a:off x="3140622" y="3034407"/>
            <a:ext cx="3879650" cy="1200329"/>
          </a:xfrm>
          <a:prstGeom prst="rect">
            <a:avLst/>
          </a:prstGeom>
          <a:solidFill>
            <a:srgbClr val="EAEAEA"/>
          </a:solidFill>
          <a:ln w="9525">
            <a:solidFill>
              <a:srgbClr val="EAEAEA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r>
              <a:rPr lang="zh-CN" altLang="en-US" sz="3600" b="1" dirty="0">
                <a:latin typeface="Calibri" pitchFamily="34" charset="0"/>
                <a:cs typeface="Calibri" pitchFamily="34" charset="0"/>
              </a:rPr>
              <a:t>请输入</a:t>
            </a:r>
            <a:r>
              <a:rPr lang="en-US" altLang="zh-CN" sz="3600" b="1" dirty="0">
                <a:latin typeface="Calibri" pitchFamily="34" charset="0"/>
                <a:cs typeface="Calibri" pitchFamily="34" charset="0"/>
              </a:rPr>
              <a:t>x</a:t>
            </a:r>
            <a:r>
              <a:rPr lang="zh-CN" altLang="en-US" sz="3600" b="1" dirty="0">
                <a:latin typeface="Calibri" pitchFamily="34" charset="0"/>
                <a:cs typeface="Calibri" pitchFamily="34" charset="0"/>
              </a:rPr>
              <a:t>的值：</a:t>
            </a:r>
            <a:r>
              <a:rPr lang="en-US" altLang="zh-CN" sz="3600" b="1" dirty="0">
                <a:latin typeface="Calibri" pitchFamily="34" charset="0"/>
                <a:cs typeface="Calibri" pitchFamily="34" charset="0"/>
              </a:rPr>
              <a:t>8</a:t>
            </a:r>
            <a:endParaRPr lang="en-US" altLang="zh-CN" sz="3600" b="1" dirty="0"/>
          </a:p>
          <a:p>
            <a:r>
              <a:rPr lang="en-US" altLang="zh-CN" sz="3600" b="1" dirty="0">
                <a:latin typeface="Calibri" pitchFamily="34" charset="0"/>
                <a:cs typeface="Calibri" pitchFamily="34" charset="0"/>
              </a:rPr>
              <a:t>y=10.000000</a:t>
            </a:r>
            <a:endParaRPr lang="en-US" altLang="zh-CN" sz="3600" b="1" dirty="0"/>
          </a:p>
        </p:txBody>
      </p:sp>
      <p:sp>
        <p:nvSpPr>
          <p:cNvPr id="8" name="Rectangle 118"/>
          <p:cNvSpPr>
            <a:spLocks noChangeArrowheads="1"/>
          </p:cNvSpPr>
          <p:nvPr/>
        </p:nvSpPr>
        <p:spPr bwMode="auto">
          <a:xfrm>
            <a:off x="178998" y="260350"/>
            <a:ext cx="8055410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FFFF"/>
                </a:solidFill>
              </a:rPr>
              <a:t>5.2 </a:t>
            </a:r>
            <a:r>
              <a:rPr lang="zh-CN" altLang="en-US" b="1" dirty="0">
                <a:solidFill>
                  <a:srgbClr val="FFFFFF"/>
                </a:solidFill>
              </a:rPr>
              <a:t>用</a:t>
            </a:r>
            <a:r>
              <a:rPr lang="en-US" altLang="zh-CN" b="1" dirty="0">
                <a:solidFill>
                  <a:srgbClr val="FFFFFF"/>
                </a:solidFill>
              </a:rPr>
              <a:t>if</a:t>
            </a:r>
            <a:r>
              <a:rPr lang="zh-CN" altLang="en-US" b="1" dirty="0">
                <a:solidFill>
                  <a:srgbClr val="FFFFFF"/>
                </a:solidFill>
              </a:rPr>
              <a:t>语句实现选择</a:t>
            </a:r>
            <a:r>
              <a:rPr lang="zh-CN" altLang="en-US" b="1" dirty="0" smtClean="0">
                <a:solidFill>
                  <a:srgbClr val="FFFFFF"/>
                </a:solidFill>
              </a:rPr>
              <a:t>结构</a:t>
            </a:r>
            <a:r>
              <a:rPr lang="en-US" altLang="zh-CN" b="1" dirty="0">
                <a:solidFill>
                  <a:srgbClr val="FFFFFF"/>
                </a:solidFill>
              </a:rPr>
              <a:t>-</a:t>
            </a:r>
            <a:r>
              <a:rPr lang="en-US" altLang="zh-CN" b="1" dirty="0" smtClean="0">
                <a:solidFill>
                  <a:srgbClr val="FFFFFF"/>
                </a:solidFill>
              </a:rPr>
              <a:t>5.2.3 </a:t>
            </a:r>
            <a:r>
              <a:rPr lang="zh-CN" altLang="en-US" b="1" dirty="0" smtClean="0">
                <a:solidFill>
                  <a:srgbClr val="FFFFFF"/>
                </a:solidFill>
              </a:rPr>
              <a:t>多分支</a:t>
            </a:r>
            <a:r>
              <a:rPr lang="en-US" altLang="zh-CN" b="1" dirty="0">
                <a:solidFill>
                  <a:srgbClr val="FFFFFF"/>
                </a:solidFill>
              </a:rPr>
              <a:t>if</a:t>
            </a:r>
            <a:r>
              <a:rPr lang="zh-CN" altLang="en-US" b="1" dirty="0">
                <a:solidFill>
                  <a:srgbClr val="FFFFFF"/>
                </a:solidFill>
              </a:rPr>
              <a:t>语句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CFF274B6-62DE-4692-8F27-650F5601965F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17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28675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28676" name="Rectangle 9"/>
          <p:cNvSpPr>
            <a:spLocks noChangeArrowheads="1"/>
          </p:cNvSpPr>
          <p:nvPr/>
        </p:nvSpPr>
        <p:spPr bwMode="auto">
          <a:xfrm>
            <a:off x="539750" y="260350"/>
            <a:ext cx="5603393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FFFF"/>
                </a:solidFill>
              </a:rPr>
              <a:t>5.3 </a:t>
            </a:r>
            <a:r>
              <a:rPr lang="zh-CN" altLang="en-US" b="1" dirty="0">
                <a:solidFill>
                  <a:srgbClr val="FFFFFF"/>
                </a:solidFill>
              </a:rPr>
              <a:t>用</a:t>
            </a:r>
            <a:r>
              <a:rPr lang="en-US" altLang="zh-CN" b="1" dirty="0">
                <a:solidFill>
                  <a:srgbClr val="FFFFFF"/>
                </a:solidFill>
              </a:rPr>
              <a:t>switch</a:t>
            </a:r>
            <a:r>
              <a:rPr lang="zh-CN" altLang="en-US" b="1" dirty="0">
                <a:solidFill>
                  <a:srgbClr val="FFFFFF"/>
                </a:solidFill>
              </a:rPr>
              <a:t>语句实现选择结构</a:t>
            </a:r>
          </a:p>
        </p:txBody>
      </p:sp>
      <p:sp>
        <p:nvSpPr>
          <p:cNvPr id="28677" name="Rectangle 10"/>
          <p:cNvSpPr>
            <a:spLocks noChangeArrowheads="1"/>
          </p:cNvSpPr>
          <p:nvPr/>
        </p:nvSpPr>
        <p:spPr bwMode="auto">
          <a:xfrm>
            <a:off x="556189" y="1284819"/>
            <a:ext cx="5879815" cy="4723152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indent="266700">
              <a:lnSpc>
                <a:spcPts val="3600"/>
              </a:lnSpc>
            </a:pPr>
            <a:r>
              <a:rPr lang="en-US" altLang="zh-CN" sz="3600" b="1" dirty="0"/>
              <a:t>switch</a:t>
            </a:r>
            <a:r>
              <a:rPr lang="zh-CN" altLang="en-US" sz="3600" b="1" dirty="0"/>
              <a:t>语句的一般形式为：</a:t>
            </a:r>
          </a:p>
          <a:p>
            <a:pPr indent="266700">
              <a:lnSpc>
                <a:spcPts val="3600"/>
              </a:lnSpc>
            </a:pPr>
            <a:r>
              <a:rPr lang="en-US" altLang="zh-CN" sz="3600" b="1" dirty="0"/>
              <a:t>switch(</a:t>
            </a:r>
            <a:r>
              <a:rPr lang="zh-CN" altLang="en-US" sz="3600" b="1" dirty="0"/>
              <a:t>表达式</a:t>
            </a:r>
            <a:r>
              <a:rPr lang="en-US" altLang="zh-CN" sz="3600" b="1" dirty="0"/>
              <a:t>)</a:t>
            </a:r>
          </a:p>
          <a:p>
            <a:pPr indent="266700">
              <a:lnSpc>
                <a:spcPts val="3600"/>
              </a:lnSpc>
            </a:pPr>
            <a:r>
              <a:rPr lang="en-US" altLang="zh-CN" sz="3600" b="1" dirty="0"/>
              <a:t>{</a:t>
            </a:r>
          </a:p>
          <a:p>
            <a:pPr indent="266700">
              <a:lnSpc>
                <a:spcPts val="3600"/>
              </a:lnSpc>
            </a:pPr>
            <a:r>
              <a:rPr lang="en-US" altLang="zh-CN" sz="3600" b="1" dirty="0"/>
              <a:t>case </a:t>
            </a:r>
            <a:r>
              <a:rPr lang="zh-CN" altLang="en-US" sz="3600" b="1" dirty="0"/>
              <a:t>常量表达式</a:t>
            </a:r>
            <a:r>
              <a:rPr lang="en-US" altLang="zh-CN" sz="3600" b="1" dirty="0"/>
              <a:t>1:</a:t>
            </a:r>
            <a:r>
              <a:rPr lang="zh-CN" altLang="en-US" sz="3600" b="1" dirty="0"/>
              <a:t>语句</a:t>
            </a:r>
            <a:r>
              <a:rPr lang="en-US" altLang="zh-CN" sz="3600" b="1" dirty="0"/>
              <a:t>1</a:t>
            </a:r>
          </a:p>
          <a:p>
            <a:pPr indent="266700">
              <a:lnSpc>
                <a:spcPts val="3600"/>
              </a:lnSpc>
            </a:pPr>
            <a:r>
              <a:rPr lang="en-US" altLang="zh-CN" sz="3600" b="1" dirty="0"/>
              <a:t>case </a:t>
            </a:r>
            <a:r>
              <a:rPr lang="zh-CN" altLang="en-US" sz="3600" b="1" dirty="0"/>
              <a:t>常量表达式</a:t>
            </a:r>
            <a:r>
              <a:rPr lang="en-US" altLang="zh-CN" sz="3600" b="1" dirty="0"/>
              <a:t>2:</a:t>
            </a:r>
            <a:r>
              <a:rPr lang="zh-CN" altLang="en-US" sz="3600" b="1" dirty="0"/>
              <a:t>语句</a:t>
            </a:r>
            <a:r>
              <a:rPr lang="en-US" altLang="zh-CN" sz="3600" b="1" dirty="0"/>
              <a:t>2</a:t>
            </a:r>
          </a:p>
          <a:p>
            <a:pPr indent="266700">
              <a:lnSpc>
                <a:spcPts val="3600"/>
              </a:lnSpc>
            </a:pPr>
            <a:r>
              <a:rPr lang="en-US" altLang="zh-CN" sz="3600" b="1" dirty="0"/>
              <a:t>case </a:t>
            </a:r>
            <a:r>
              <a:rPr lang="zh-CN" altLang="en-US" sz="3600" b="1" dirty="0"/>
              <a:t>常量表达式</a:t>
            </a:r>
            <a:r>
              <a:rPr lang="en-US" altLang="zh-CN" sz="3600" b="1" dirty="0"/>
              <a:t>3:</a:t>
            </a:r>
            <a:r>
              <a:rPr lang="zh-CN" altLang="en-US" sz="3600" b="1" dirty="0"/>
              <a:t>语句</a:t>
            </a:r>
            <a:r>
              <a:rPr lang="en-US" altLang="zh-CN" sz="3600" b="1" dirty="0"/>
              <a:t>3</a:t>
            </a:r>
          </a:p>
          <a:p>
            <a:pPr indent="266700">
              <a:lnSpc>
                <a:spcPts val="3600"/>
              </a:lnSpc>
            </a:pPr>
            <a:r>
              <a:rPr lang="en-US" altLang="zh-CN" sz="3600" b="1" dirty="0"/>
              <a:t>…</a:t>
            </a:r>
          </a:p>
          <a:p>
            <a:pPr indent="266700">
              <a:lnSpc>
                <a:spcPts val="3600"/>
              </a:lnSpc>
            </a:pPr>
            <a:r>
              <a:rPr lang="en-US" altLang="zh-CN" sz="3600" b="1" dirty="0"/>
              <a:t>case </a:t>
            </a:r>
            <a:r>
              <a:rPr lang="zh-CN" altLang="en-US" sz="3600" b="1" dirty="0"/>
              <a:t>常量表达式</a:t>
            </a:r>
            <a:r>
              <a:rPr lang="en-US" altLang="zh-CN" sz="3600" b="1" dirty="0"/>
              <a:t>n:</a:t>
            </a:r>
            <a:r>
              <a:rPr lang="zh-CN" altLang="en-US" sz="3600" b="1" dirty="0"/>
              <a:t>语句</a:t>
            </a:r>
            <a:r>
              <a:rPr lang="en-US" altLang="zh-CN" sz="3600" b="1" dirty="0"/>
              <a:t>n</a:t>
            </a:r>
          </a:p>
          <a:p>
            <a:pPr indent="266700">
              <a:lnSpc>
                <a:spcPts val="3600"/>
              </a:lnSpc>
            </a:pPr>
            <a:r>
              <a:rPr lang="en-US" altLang="zh-CN" sz="3600" b="1" dirty="0"/>
              <a:t>default:</a:t>
            </a:r>
            <a:r>
              <a:rPr lang="zh-CN" altLang="en-US" sz="3600" b="1" dirty="0"/>
              <a:t>语句</a:t>
            </a:r>
            <a:r>
              <a:rPr lang="en-US" altLang="zh-CN" sz="3600" b="1" dirty="0"/>
              <a:t>n+1</a:t>
            </a:r>
          </a:p>
          <a:p>
            <a:pPr indent="266700">
              <a:lnSpc>
                <a:spcPts val="3600"/>
              </a:lnSpc>
            </a:pPr>
            <a:r>
              <a:rPr lang="en-US" altLang="zh-CN" sz="3600" b="1" dirty="0"/>
              <a:t>}</a:t>
            </a:r>
          </a:p>
        </p:txBody>
      </p:sp>
      <p:sp>
        <p:nvSpPr>
          <p:cNvPr id="2" name="线形标注 1 1"/>
          <p:cNvSpPr/>
          <p:nvPr/>
        </p:nvSpPr>
        <p:spPr bwMode="auto">
          <a:xfrm>
            <a:off x="4644008" y="1988840"/>
            <a:ext cx="4176464" cy="3168352"/>
          </a:xfrm>
          <a:prstGeom prst="borderCallout1">
            <a:avLst>
              <a:gd name="adj1" fmla="val -761"/>
              <a:gd name="adj2" fmla="val 18495"/>
              <a:gd name="adj3" fmla="val -6871"/>
              <a:gd name="adj4" fmla="val 486"/>
            </a:avLst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zh-CN" b="1" dirty="0"/>
              <a:t>1. switch</a:t>
            </a:r>
            <a:r>
              <a:rPr lang="zh-CN" altLang="en-US" b="1" dirty="0"/>
              <a:t>语句是多分支选择语句，其特点是可以根据一个表达式的多种值，选择多个分支。</a:t>
            </a:r>
            <a:endParaRPr kumimoji="0" lang="zh-CN" altLang="en-US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ea typeface="宋体" pitchFamily="2" charset="-122"/>
            </a:endParaRPr>
          </a:p>
        </p:txBody>
      </p:sp>
      <p:sp>
        <p:nvSpPr>
          <p:cNvPr id="3" name="线形标注 2(带边框和强调线) 2"/>
          <p:cNvSpPr/>
          <p:nvPr/>
        </p:nvSpPr>
        <p:spPr bwMode="auto">
          <a:xfrm>
            <a:off x="2605422" y="2263555"/>
            <a:ext cx="6538578" cy="3930870"/>
          </a:xfrm>
          <a:prstGeom prst="accentBorderCallout2">
            <a:avLst>
              <a:gd name="adj1" fmla="val 17805"/>
              <a:gd name="adj2" fmla="val -816"/>
              <a:gd name="adj3" fmla="val 4254"/>
              <a:gd name="adj4" fmla="val 1467"/>
              <a:gd name="adj5" fmla="val -1729"/>
              <a:gd name="adj6" fmla="val 3283"/>
            </a:avLst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zh-CN" b="1" dirty="0" smtClean="0">
                <a:ea typeface="宋体" pitchFamily="2" charset="-122"/>
              </a:rPr>
              <a:t>2.switch</a:t>
            </a:r>
            <a:r>
              <a:rPr lang="zh-CN" altLang="en-US" b="1" dirty="0">
                <a:ea typeface="宋体" pitchFamily="2" charset="-122"/>
              </a:rPr>
              <a:t>后面的表达式的值可以是整型、字符型、枚举型等。常量表达式的值必须互不相同，当表达式的值与某一个</a:t>
            </a:r>
            <a:r>
              <a:rPr lang="en-US" altLang="zh-CN" b="1" dirty="0">
                <a:ea typeface="宋体" pitchFamily="2" charset="-122"/>
              </a:rPr>
              <a:t>case</a:t>
            </a:r>
            <a:r>
              <a:rPr lang="zh-CN" altLang="en-US" b="1" dirty="0">
                <a:ea typeface="宋体" pitchFamily="2" charset="-122"/>
              </a:rPr>
              <a:t>后面的常量表达式的值相同时，就执行该</a:t>
            </a:r>
            <a:r>
              <a:rPr lang="en-US" altLang="zh-CN" b="1" dirty="0">
                <a:ea typeface="宋体" pitchFamily="2" charset="-122"/>
              </a:rPr>
              <a:t>case</a:t>
            </a:r>
            <a:r>
              <a:rPr lang="zh-CN" altLang="en-US" b="1" dirty="0">
                <a:ea typeface="宋体" pitchFamily="2" charset="-122"/>
              </a:rPr>
              <a:t>后面的语句。如果没有任何一个</a:t>
            </a:r>
            <a:r>
              <a:rPr lang="en-US" altLang="zh-CN" b="1" dirty="0">
                <a:ea typeface="宋体" pitchFamily="2" charset="-122"/>
              </a:rPr>
              <a:t>case</a:t>
            </a:r>
            <a:r>
              <a:rPr lang="zh-CN" altLang="en-US" b="1" dirty="0">
                <a:ea typeface="宋体" pitchFamily="2" charset="-122"/>
              </a:rPr>
              <a:t>后面的常量表达式的值与其相匹配时，则执行</a:t>
            </a:r>
            <a:r>
              <a:rPr lang="en-US" altLang="zh-CN" b="1" dirty="0">
                <a:ea typeface="宋体" pitchFamily="2" charset="-122"/>
              </a:rPr>
              <a:t>default</a:t>
            </a:r>
            <a:r>
              <a:rPr lang="zh-CN" altLang="en-US" b="1" dirty="0">
                <a:ea typeface="宋体" pitchFamily="2" charset="-122"/>
              </a:rPr>
              <a:t>后面的语句。</a:t>
            </a:r>
            <a:endParaRPr kumimoji="0" lang="zh-CN" altLang="en-US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ea typeface="宋体" pitchFamily="2" charset="-122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CFF274B6-62DE-4692-8F27-650F5601965F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18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28675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28676" name="Rectangle 9"/>
          <p:cNvSpPr>
            <a:spLocks noChangeArrowheads="1"/>
          </p:cNvSpPr>
          <p:nvPr/>
        </p:nvSpPr>
        <p:spPr bwMode="auto">
          <a:xfrm>
            <a:off x="539750" y="260350"/>
            <a:ext cx="5603393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FFFF"/>
                </a:solidFill>
              </a:rPr>
              <a:t>5.3 </a:t>
            </a:r>
            <a:r>
              <a:rPr lang="zh-CN" altLang="en-US" b="1" dirty="0">
                <a:solidFill>
                  <a:srgbClr val="FFFFFF"/>
                </a:solidFill>
              </a:rPr>
              <a:t>用</a:t>
            </a:r>
            <a:r>
              <a:rPr lang="en-US" altLang="zh-CN" b="1" dirty="0">
                <a:solidFill>
                  <a:srgbClr val="FFFFFF"/>
                </a:solidFill>
              </a:rPr>
              <a:t>switch</a:t>
            </a:r>
            <a:r>
              <a:rPr lang="zh-CN" altLang="en-US" b="1" dirty="0">
                <a:solidFill>
                  <a:srgbClr val="FFFFFF"/>
                </a:solidFill>
              </a:rPr>
              <a:t>语句实现选择结构</a:t>
            </a:r>
          </a:p>
        </p:txBody>
      </p:sp>
      <p:sp>
        <p:nvSpPr>
          <p:cNvPr id="28677" name="Rectangle 10"/>
          <p:cNvSpPr>
            <a:spLocks noChangeArrowheads="1"/>
          </p:cNvSpPr>
          <p:nvPr/>
        </p:nvSpPr>
        <p:spPr bwMode="auto">
          <a:xfrm>
            <a:off x="556189" y="1284819"/>
            <a:ext cx="5879815" cy="4723152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indent="266700">
              <a:lnSpc>
                <a:spcPts val="3600"/>
              </a:lnSpc>
            </a:pPr>
            <a:r>
              <a:rPr lang="en-US" altLang="zh-CN" sz="3600" b="1" dirty="0"/>
              <a:t>switch</a:t>
            </a:r>
            <a:r>
              <a:rPr lang="zh-CN" altLang="en-US" sz="3600" b="1" dirty="0"/>
              <a:t>语句的一般形式为：</a:t>
            </a:r>
          </a:p>
          <a:p>
            <a:pPr indent="266700">
              <a:lnSpc>
                <a:spcPts val="3600"/>
              </a:lnSpc>
            </a:pPr>
            <a:r>
              <a:rPr lang="en-US" altLang="zh-CN" sz="3600" b="1" dirty="0"/>
              <a:t>switch(</a:t>
            </a:r>
            <a:r>
              <a:rPr lang="zh-CN" altLang="en-US" sz="3600" b="1" dirty="0"/>
              <a:t>表达式</a:t>
            </a:r>
            <a:r>
              <a:rPr lang="en-US" altLang="zh-CN" sz="3600" b="1" dirty="0"/>
              <a:t>)</a:t>
            </a:r>
          </a:p>
          <a:p>
            <a:pPr indent="266700">
              <a:lnSpc>
                <a:spcPts val="3600"/>
              </a:lnSpc>
            </a:pPr>
            <a:r>
              <a:rPr lang="en-US" altLang="zh-CN" sz="3600" b="1" dirty="0"/>
              <a:t>{</a:t>
            </a:r>
          </a:p>
          <a:p>
            <a:pPr indent="266700">
              <a:lnSpc>
                <a:spcPts val="3600"/>
              </a:lnSpc>
            </a:pPr>
            <a:r>
              <a:rPr lang="en-US" altLang="zh-CN" sz="3600" b="1" dirty="0"/>
              <a:t>case </a:t>
            </a:r>
            <a:r>
              <a:rPr lang="zh-CN" altLang="en-US" sz="3600" b="1" dirty="0"/>
              <a:t>常量表达式</a:t>
            </a:r>
            <a:r>
              <a:rPr lang="en-US" altLang="zh-CN" sz="3600" b="1" dirty="0"/>
              <a:t>1:</a:t>
            </a:r>
            <a:r>
              <a:rPr lang="zh-CN" altLang="en-US" sz="3600" b="1" dirty="0"/>
              <a:t>语句</a:t>
            </a:r>
            <a:r>
              <a:rPr lang="en-US" altLang="zh-CN" sz="3600" b="1" dirty="0"/>
              <a:t>1</a:t>
            </a:r>
          </a:p>
          <a:p>
            <a:pPr indent="266700">
              <a:lnSpc>
                <a:spcPts val="3600"/>
              </a:lnSpc>
            </a:pPr>
            <a:r>
              <a:rPr lang="en-US" altLang="zh-CN" sz="3600" b="1" dirty="0"/>
              <a:t>case </a:t>
            </a:r>
            <a:r>
              <a:rPr lang="zh-CN" altLang="en-US" sz="3600" b="1" dirty="0"/>
              <a:t>常量表达式</a:t>
            </a:r>
            <a:r>
              <a:rPr lang="en-US" altLang="zh-CN" sz="3600" b="1" dirty="0"/>
              <a:t>2:</a:t>
            </a:r>
            <a:r>
              <a:rPr lang="zh-CN" altLang="en-US" sz="3600" b="1" dirty="0"/>
              <a:t>语句</a:t>
            </a:r>
            <a:r>
              <a:rPr lang="en-US" altLang="zh-CN" sz="3600" b="1" dirty="0"/>
              <a:t>2</a:t>
            </a:r>
          </a:p>
          <a:p>
            <a:pPr indent="266700">
              <a:lnSpc>
                <a:spcPts val="3600"/>
              </a:lnSpc>
            </a:pPr>
            <a:r>
              <a:rPr lang="en-US" altLang="zh-CN" sz="3600" b="1" dirty="0"/>
              <a:t>case </a:t>
            </a:r>
            <a:r>
              <a:rPr lang="zh-CN" altLang="en-US" sz="3600" b="1" dirty="0"/>
              <a:t>常量表达式</a:t>
            </a:r>
            <a:r>
              <a:rPr lang="en-US" altLang="zh-CN" sz="3600" b="1" dirty="0"/>
              <a:t>3:</a:t>
            </a:r>
            <a:r>
              <a:rPr lang="zh-CN" altLang="en-US" sz="3600" b="1" dirty="0"/>
              <a:t>语句</a:t>
            </a:r>
            <a:r>
              <a:rPr lang="en-US" altLang="zh-CN" sz="3600" b="1" dirty="0"/>
              <a:t>3</a:t>
            </a:r>
          </a:p>
          <a:p>
            <a:pPr indent="266700">
              <a:lnSpc>
                <a:spcPts val="3600"/>
              </a:lnSpc>
            </a:pPr>
            <a:r>
              <a:rPr lang="en-US" altLang="zh-CN" sz="3600" b="1" dirty="0"/>
              <a:t>…</a:t>
            </a:r>
          </a:p>
          <a:p>
            <a:pPr indent="266700">
              <a:lnSpc>
                <a:spcPts val="3600"/>
              </a:lnSpc>
            </a:pPr>
            <a:r>
              <a:rPr lang="en-US" altLang="zh-CN" sz="3600" b="1" dirty="0"/>
              <a:t>case </a:t>
            </a:r>
            <a:r>
              <a:rPr lang="zh-CN" altLang="en-US" sz="3600" b="1" dirty="0"/>
              <a:t>常量表达式</a:t>
            </a:r>
            <a:r>
              <a:rPr lang="en-US" altLang="zh-CN" sz="3600" b="1" dirty="0"/>
              <a:t>n:</a:t>
            </a:r>
            <a:r>
              <a:rPr lang="zh-CN" altLang="en-US" sz="3600" b="1" dirty="0"/>
              <a:t>语句</a:t>
            </a:r>
            <a:r>
              <a:rPr lang="en-US" altLang="zh-CN" sz="3600" b="1" dirty="0"/>
              <a:t>n</a:t>
            </a:r>
          </a:p>
          <a:p>
            <a:pPr indent="266700">
              <a:lnSpc>
                <a:spcPts val="3600"/>
              </a:lnSpc>
            </a:pPr>
            <a:r>
              <a:rPr lang="en-US" altLang="zh-CN" sz="3600" b="1" dirty="0"/>
              <a:t>default:</a:t>
            </a:r>
            <a:r>
              <a:rPr lang="zh-CN" altLang="en-US" sz="3600" b="1" dirty="0"/>
              <a:t>语句</a:t>
            </a:r>
            <a:r>
              <a:rPr lang="en-US" altLang="zh-CN" sz="3600" b="1" dirty="0"/>
              <a:t>n+1</a:t>
            </a:r>
          </a:p>
          <a:p>
            <a:pPr indent="266700">
              <a:lnSpc>
                <a:spcPts val="3600"/>
              </a:lnSpc>
            </a:pPr>
            <a:r>
              <a:rPr lang="en-US" altLang="zh-CN" sz="3600" b="1" dirty="0"/>
              <a:t>}</a:t>
            </a:r>
          </a:p>
        </p:txBody>
      </p:sp>
      <p:sp>
        <p:nvSpPr>
          <p:cNvPr id="4" name="椭圆形标注 3"/>
          <p:cNvSpPr/>
          <p:nvPr/>
        </p:nvSpPr>
        <p:spPr bwMode="auto">
          <a:xfrm>
            <a:off x="2771800" y="845125"/>
            <a:ext cx="6196682" cy="4451179"/>
          </a:xfrm>
          <a:prstGeom prst="wedgeEllipseCallout">
            <a:avLst>
              <a:gd name="adj1" fmla="val -59340"/>
              <a:gd name="adj2" fmla="val -16149"/>
            </a:avLst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indent="266700"/>
            <a:r>
              <a:rPr lang="en-US" altLang="zh-CN" dirty="0">
                <a:solidFill>
                  <a:srgbClr val="FFFF00"/>
                </a:solidFill>
              </a:rPr>
              <a:t>3. </a:t>
            </a:r>
            <a:r>
              <a:rPr lang="zh-CN" altLang="en-US" dirty="0">
                <a:solidFill>
                  <a:srgbClr val="FFFF00"/>
                </a:solidFill>
              </a:rPr>
              <a:t>在执行</a:t>
            </a:r>
            <a:r>
              <a:rPr lang="en-US" altLang="zh-CN" dirty="0">
                <a:solidFill>
                  <a:srgbClr val="FFFF00"/>
                </a:solidFill>
              </a:rPr>
              <a:t>switch</a:t>
            </a:r>
            <a:r>
              <a:rPr lang="zh-CN" altLang="en-US" dirty="0">
                <a:solidFill>
                  <a:srgbClr val="FFFF00"/>
                </a:solidFill>
              </a:rPr>
              <a:t>语句时，根据表达式的值找到入口，也即对应的</a:t>
            </a:r>
            <a:r>
              <a:rPr lang="en-US" altLang="zh-CN" dirty="0">
                <a:solidFill>
                  <a:srgbClr val="FFFF00"/>
                </a:solidFill>
              </a:rPr>
              <a:t>case</a:t>
            </a:r>
            <a:r>
              <a:rPr lang="zh-CN" altLang="en-US" dirty="0">
                <a:solidFill>
                  <a:srgbClr val="FFFF00"/>
                </a:solidFill>
              </a:rPr>
              <a:t>，执行完成对应的语句后，程序继续执行下一个</a:t>
            </a:r>
            <a:r>
              <a:rPr lang="en-US" altLang="zh-CN" dirty="0">
                <a:solidFill>
                  <a:srgbClr val="FFFF00"/>
                </a:solidFill>
              </a:rPr>
              <a:t>case</a:t>
            </a:r>
            <a:r>
              <a:rPr lang="zh-CN" altLang="en-US" dirty="0">
                <a:solidFill>
                  <a:srgbClr val="FFFF00"/>
                </a:solidFill>
              </a:rPr>
              <a:t>，而不再继续判断。</a:t>
            </a:r>
          </a:p>
        </p:txBody>
      </p:sp>
      <p:sp>
        <p:nvSpPr>
          <p:cNvPr id="5" name="线形标注 2(带边框和强调线) 4"/>
          <p:cNvSpPr/>
          <p:nvPr/>
        </p:nvSpPr>
        <p:spPr bwMode="auto">
          <a:xfrm>
            <a:off x="2793010" y="1988840"/>
            <a:ext cx="5584539" cy="2842945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54"/>
              <a:gd name="adj6" fmla="val -21637"/>
            </a:avLst>
          </a:prstGeom>
          <a:solidFill>
            <a:srgbClr val="072FD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indent="266700"/>
            <a:r>
              <a:rPr lang="en-US" altLang="zh-CN" sz="3600" dirty="0">
                <a:solidFill>
                  <a:srgbClr val="FFFF00"/>
                </a:solidFill>
              </a:rPr>
              <a:t>4. </a:t>
            </a:r>
            <a:r>
              <a:rPr lang="zh-CN" altLang="en-US" sz="3600" dirty="0">
                <a:solidFill>
                  <a:srgbClr val="FFFF00"/>
                </a:solidFill>
              </a:rPr>
              <a:t>执行完一个</a:t>
            </a:r>
            <a:r>
              <a:rPr lang="en-US" altLang="zh-CN" sz="3600" dirty="0">
                <a:solidFill>
                  <a:srgbClr val="FFFF00"/>
                </a:solidFill>
              </a:rPr>
              <a:t>case</a:t>
            </a:r>
            <a:r>
              <a:rPr lang="zh-CN" altLang="en-US" sz="3600" dirty="0">
                <a:solidFill>
                  <a:srgbClr val="FFFF00"/>
                </a:solidFill>
              </a:rPr>
              <a:t>以后，如果要终止</a:t>
            </a:r>
            <a:r>
              <a:rPr lang="en-US" altLang="zh-CN" sz="3600" dirty="0">
                <a:solidFill>
                  <a:srgbClr val="FFFF00"/>
                </a:solidFill>
              </a:rPr>
              <a:t>switch</a:t>
            </a:r>
            <a:r>
              <a:rPr lang="zh-CN" altLang="en-US" sz="3600" dirty="0">
                <a:solidFill>
                  <a:srgbClr val="FFFF00"/>
                </a:solidFill>
              </a:rPr>
              <a:t>语句的执行，可以用</a:t>
            </a:r>
            <a:r>
              <a:rPr lang="en-US" altLang="zh-CN" sz="3600" dirty="0">
                <a:solidFill>
                  <a:srgbClr val="FFFF00"/>
                </a:solidFill>
              </a:rPr>
              <a:t>break</a:t>
            </a:r>
            <a:r>
              <a:rPr lang="zh-CN" altLang="en-US" sz="3600" dirty="0">
                <a:solidFill>
                  <a:srgbClr val="FFFF00"/>
                </a:solidFill>
              </a:rPr>
              <a:t>语句来实现。</a:t>
            </a:r>
          </a:p>
        </p:txBody>
      </p:sp>
    </p:spTree>
    <p:extLst>
      <p:ext uri="{BB962C8B-B14F-4D97-AF65-F5344CB8AC3E}">
        <p14:creationId xmlns:p14="http://schemas.microsoft.com/office/powerpoint/2010/main" val="217135923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D51E563B-51D8-405F-B501-F8EF7D54B789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19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30723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30724" name="Rectangle 3"/>
          <p:cNvSpPr>
            <a:spLocks noChangeArrowheads="1"/>
          </p:cNvSpPr>
          <p:nvPr/>
        </p:nvSpPr>
        <p:spPr bwMode="auto">
          <a:xfrm>
            <a:off x="539750" y="260350"/>
            <a:ext cx="5603393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FFFF"/>
                </a:solidFill>
              </a:rPr>
              <a:t>5.3 </a:t>
            </a:r>
            <a:r>
              <a:rPr lang="zh-CN" altLang="en-US" b="1" dirty="0">
                <a:solidFill>
                  <a:srgbClr val="FFFFFF"/>
                </a:solidFill>
              </a:rPr>
              <a:t>用</a:t>
            </a:r>
            <a:r>
              <a:rPr lang="en-US" altLang="zh-CN" b="1" dirty="0">
                <a:solidFill>
                  <a:srgbClr val="FFFFFF"/>
                </a:solidFill>
              </a:rPr>
              <a:t>switch</a:t>
            </a:r>
            <a:r>
              <a:rPr lang="zh-CN" altLang="en-US" b="1" dirty="0">
                <a:solidFill>
                  <a:srgbClr val="FFFFFF"/>
                </a:solidFill>
              </a:rPr>
              <a:t>语句实现选择结构</a:t>
            </a: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260144" y="1412776"/>
            <a:ext cx="8064500" cy="397031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266700"/>
            <a:r>
              <a:rPr lang="zh-CN" altLang="en-US" sz="3600" b="1" dirty="0"/>
              <a:t>例题</a:t>
            </a:r>
            <a:r>
              <a:rPr lang="en-US" altLang="zh-CN" sz="3600" b="1" dirty="0" smtClean="0"/>
              <a:t>5.4:</a:t>
            </a:r>
            <a:r>
              <a:rPr lang="zh-CN" altLang="en-US" sz="3600" b="1" dirty="0" smtClean="0"/>
              <a:t>输入</a:t>
            </a:r>
            <a:r>
              <a:rPr lang="zh-CN" altLang="en-US" sz="3600" b="1" dirty="0"/>
              <a:t>考试成绩（百分制）打印出其对应的等级。</a:t>
            </a:r>
          </a:p>
          <a:p>
            <a:pPr indent="266700"/>
            <a:r>
              <a:rPr lang="zh-CN" altLang="en-US" sz="3600" b="1" dirty="0"/>
              <a:t>小于</a:t>
            </a:r>
            <a:r>
              <a:rPr lang="en-US" altLang="zh-CN" sz="3600" b="1" dirty="0"/>
              <a:t>60:</a:t>
            </a:r>
            <a:r>
              <a:rPr lang="zh-CN" altLang="en-US" sz="3600" b="1" dirty="0"/>
              <a:t>不及格  </a:t>
            </a:r>
          </a:p>
          <a:p>
            <a:pPr indent="266700"/>
            <a:r>
              <a:rPr lang="zh-CN" altLang="en-US" sz="3600" b="1" dirty="0"/>
              <a:t>大于等于</a:t>
            </a:r>
            <a:r>
              <a:rPr lang="en-US" altLang="zh-CN" sz="3600" b="1" dirty="0"/>
              <a:t>60</a:t>
            </a:r>
            <a:r>
              <a:rPr lang="zh-CN" altLang="en-US" sz="3600" b="1" dirty="0"/>
              <a:t>，且小于</a:t>
            </a:r>
            <a:r>
              <a:rPr lang="en-US" altLang="zh-CN" sz="3600" b="1" dirty="0"/>
              <a:t>70 : </a:t>
            </a:r>
            <a:r>
              <a:rPr lang="zh-CN" altLang="en-US" sz="3600" b="1" dirty="0"/>
              <a:t>及格 </a:t>
            </a:r>
          </a:p>
          <a:p>
            <a:pPr indent="266700"/>
            <a:r>
              <a:rPr lang="zh-CN" altLang="en-US" sz="3600" b="1" dirty="0"/>
              <a:t>大于等于</a:t>
            </a:r>
            <a:r>
              <a:rPr lang="en-US" altLang="zh-CN" sz="3600" b="1" dirty="0"/>
              <a:t>70</a:t>
            </a:r>
            <a:r>
              <a:rPr lang="zh-CN" altLang="en-US" sz="3600" b="1" dirty="0"/>
              <a:t>，且小于</a:t>
            </a:r>
            <a:r>
              <a:rPr lang="en-US" altLang="zh-CN" sz="3600" b="1" dirty="0"/>
              <a:t>80 : </a:t>
            </a:r>
            <a:r>
              <a:rPr lang="zh-CN" altLang="en-US" sz="3600" b="1" dirty="0"/>
              <a:t>中等</a:t>
            </a:r>
          </a:p>
          <a:p>
            <a:pPr indent="266700"/>
            <a:r>
              <a:rPr lang="zh-CN" altLang="en-US" sz="3600" b="1" dirty="0"/>
              <a:t>大于等于</a:t>
            </a:r>
            <a:r>
              <a:rPr lang="en-US" altLang="zh-CN" sz="3600" b="1" dirty="0"/>
              <a:t>80</a:t>
            </a:r>
            <a:r>
              <a:rPr lang="zh-CN" altLang="en-US" sz="3600" b="1" dirty="0"/>
              <a:t>，且小于</a:t>
            </a:r>
            <a:r>
              <a:rPr lang="en-US" altLang="zh-CN" sz="3600" b="1" dirty="0"/>
              <a:t>90 : </a:t>
            </a:r>
            <a:r>
              <a:rPr lang="zh-CN" altLang="en-US" sz="3600" b="1" dirty="0"/>
              <a:t>良好 </a:t>
            </a:r>
          </a:p>
          <a:p>
            <a:pPr indent="266700"/>
            <a:r>
              <a:rPr lang="zh-CN" altLang="en-US" sz="3600" b="1" dirty="0"/>
              <a:t>大于等于</a:t>
            </a:r>
            <a:r>
              <a:rPr lang="en-US" altLang="zh-CN" sz="3600" b="1" dirty="0"/>
              <a:t>90</a:t>
            </a:r>
            <a:r>
              <a:rPr lang="zh-CN" altLang="en-US" sz="3600" b="1" dirty="0"/>
              <a:t>，且小于等于</a:t>
            </a:r>
            <a:r>
              <a:rPr lang="en-US" altLang="zh-CN" sz="3600" b="1" dirty="0"/>
              <a:t>100</a:t>
            </a:r>
            <a:r>
              <a:rPr lang="zh-CN" altLang="en-US" sz="3600" b="1" dirty="0"/>
              <a:t>：</a:t>
            </a:r>
            <a:r>
              <a:rPr lang="zh-CN" altLang="en-US" sz="3600" b="1" dirty="0" smtClean="0"/>
              <a:t>优秀</a:t>
            </a:r>
            <a:endParaRPr lang="zh-CN" altLang="en-US" sz="3600" b="1" dirty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05FB8D92-C3F5-4590-8090-102E93693BEC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2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341438"/>
            <a:ext cx="8353425" cy="4319587"/>
          </a:xfrm>
          <a:prstGeom prst="rect">
            <a:avLst/>
          </a:prstGeom>
          <a:solidFill>
            <a:srgbClr val="FFFFFF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FontTx/>
              <a:buNone/>
            </a:pPr>
            <a:r>
              <a:rPr lang="zh-CN" altLang="en-US" sz="3600" dirty="0" smtClean="0">
                <a:solidFill>
                  <a:srgbClr val="FF3300"/>
                </a:solidFill>
              </a:rPr>
              <a:t>本章重点：</a:t>
            </a:r>
          </a:p>
          <a:p>
            <a:pPr eaLnBrk="1" hangingPunct="1">
              <a:buFontTx/>
              <a:buNone/>
            </a:pPr>
            <a:r>
              <a:rPr lang="zh-CN" altLang="en-US" sz="3600" dirty="0" smtClean="0"/>
              <a:t>	</a:t>
            </a:r>
            <a:r>
              <a:rPr lang="en-US" altLang="zh-CN" sz="3600" dirty="0" smtClean="0"/>
              <a:t>if</a:t>
            </a:r>
            <a:r>
              <a:rPr lang="zh-CN" altLang="en-US" sz="3600" dirty="0" smtClean="0"/>
              <a:t>语句；</a:t>
            </a:r>
            <a:r>
              <a:rPr lang="en-US" altLang="zh-CN" sz="3600" dirty="0" smtClean="0"/>
              <a:t>if…else</a:t>
            </a:r>
            <a:r>
              <a:rPr lang="zh-CN" altLang="en-US" sz="3600" dirty="0" smtClean="0"/>
              <a:t>语句；</a:t>
            </a:r>
            <a:r>
              <a:rPr lang="en-US" altLang="zh-CN" sz="3600" dirty="0" smtClean="0"/>
              <a:t>switch</a:t>
            </a:r>
            <a:r>
              <a:rPr lang="zh-CN" altLang="en-US" sz="3600" dirty="0" smtClean="0"/>
              <a:t>语句。</a:t>
            </a:r>
            <a:endParaRPr lang="en-US" altLang="zh-CN" sz="3600" dirty="0" smtClean="0"/>
          </a:p>
          <a:p>
            <a:pPr eaLnBrk="1" hangingPunct="1">
              <a:buFontTx/>
              <a:buNone/>
            </a:pPr>
            <a:r>
              <a:rPr lang="zh-CN" altLang="en-US" sz="3600" dirty="0" smtClean="0">
                <a:solidFill>
                  <a:srgbClr val="FF3300"/>
                </a:solidFill>
              </a:rPr>
              <a:t>本章难点：</a:t>
            </a:r>
          </a:p>
          <a:p>
            <a:pPr eaLnBrk="1" hangingPunct="1">
              <a:buFontTx/>
              <a:buNone/>
            </a:pPr>
            <a:r>
              <a:rPr lang="zh-CN" altLang="en-US" sz="3600" dirty="0" smtClean="0"/>
              <a:t>	选择结构的嵌套。</a:t>
            </a:r>
            <a:endParaRPr lang="en-US" altLang="zh-CN" sz="3600" dirty="0" smtClean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D51E563B-51D8-405F-B501-F8EF7D54B789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20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30723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30724" name="Rectangle 3"/>
          <p:cNvSpPr>
            <a:spLocks noChangeArrowheads="1"/>
          </p:cNvSpPr>
          <p:nvPr/>
        </p:nvSpPr>
        <p:spPr bwMode="auto">
          <a:xfrm>
            <a:off x="539750" y="260350"/>
            <a:ext cx="5603393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FFFF"/>
                </a:solidFill>
              </a:rPr>
              <a:t>5.3 </a:t>
            </a:r>
            <a:r>
              <a:rPr lang="zh-CN" altLang="en-US" b="1" dirty="0">
                <a:solidFill>
                  <a:srgbClr val="FFFFFF"/>
                </a:solidFill>
              </a:rPr>
              <a:t>用</a:t>
            </a:r>
            <a:r>
              <a:rPr lang="en-US" altLang="zh-CN" b="1" dirty="0">
                <a:solidFill>
                  <a:srgbClr val="FFFFFF"/>
                </a:solidFill>
              </a:rPr>
              <a:t>switch</a:t>
            </a:r>
            <a:r>
              <a:rPr lang="zh-CN" altLang="en-US" b="1" dirty="0">
                <a:solidFill>
                  <a:srgbClr val="FFFFFF"/>
                </a:solidFill>
              </a:rPr>
              <a:t>语句实现选择结构</a:t>
            </a: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253099" y="1484784"/>
            <a:ext cx="8064500" cy="3416320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266700"/>
            <a:r>
              <a:rPr lang="zh-CN" altLang="en-US" sz="3600" b="1" dirty="0" smtClean="0"/>
              <a:t>解题</a:t>
            </a:r>
            <a:r>
              <a:rPr lang="zh-CN" altLang="en-US" sz="3600" b="1" dirty="0"/>
              <a:t>思路：首先要设计好</a:t>
            </a:r>
            <a:r>
              <a:rPr lang="en-US" altLang="zh-CN" sz="3600" b="1" dirty="0"/>
              <a:t>switch</a:t>
            </a:r>
            <a:r>
              <a:rPr lang="zh-CN" altLang="en-US" sz="3600" b="1" dirty="0"/>
              <a:t>后面的表达式，因为考试成绩为</a:t>
            </a:r>
            <a:r>
              <a:rPr lang="en-US" altLang="zh-CN" sz="3600" b="1" dirty="0"/>
              <a:t>0-100</a:t>
            </a:r>
            <a:r>
              <a:rPr lang="zh-CN" altLang="en-US" sz="3600" b="1" dirty="0"/>
              <a:t>的实数，如果把每一个值都用一个</a:t>
            </a:r>
            <a:r>
              <a:rPr lang="en-US" altLang="zh-CN" sz="3600" b="1" dirty="0"/>
              <a:t>case</a:t>
            </a:r>
            <a:r>
              <a:rPr lang="zh-CN" altLang="en-US" sz="3600" b="1" dirty="0"/>
              <a:t>列出来，那是不可能实现的。所以可以把</a:t>
            </a:r>
            <a:r>
              <a:rPr lang="en-US" altLang="zh-CN" sz="3600" b="1" dirty="0"/>
              <a:t>0-100</a:t>
            </a:r>
            <a:r>
              <a:rPr lang="zh-CN" altLang="en-US" sz="3600" b="1" dirty="0"/>
              <a:t>的实数划分成</a:t>
            </a:r>
            <a:r>
              <a:rPr lang="en-US" altLang="zh-CN" sz="3600" b="1" dirty="0"/>
              <a:t>0</a:t>
            </a:r>
            <a:r>
              <a:rPr lang="zh-CN" altLang="en-US" sz="3600" b="1" dirty="0"/>
              <a:t>～</a:t>
            </a:r>
            <a:r>
              <a:rPr lang="en-US" altLang="zh-CN" sz="3600" b="1" dirty="0"/>
              <a:t>60</a:t>
            </a:r>
            <a:r>
              <a:rPr lang="zh-CN" altLang="en-US" sz="3600" b="1" dirty="0"/>
              <a:t>、</a:t>
            </a:r>
            <a:r>
              <a:rPr lang="en-US" altLang="zh-CN" sz="3600" b="1" dirty="0"/>
              <a:t>60</a:t>
            </a:r>
            <a:r>
              <a:rPr lang="zh-CN" altLang="en-US" sz="3600" b="1" dirty="0"/>
              <a:t>～</a:t>
            </a:r>
            <a:r>
              <a:rPr lang="en-US" altLang="zh-CN" sz="3600" b="1" dirty="0"/>
              <a:t>70</a:t>
            </a:r>
            <a:r>
              <a:rPr lang="zh-CN" altLang="en-US" sz="3600" b="1" dirty="0"/>
              <a:t>、</a:t>
            </a:r>
            <a:r>
              <a:rPr lang="en-US" altLang="zh-CN" sz="3600" b="1" dirty="0"/>
              <a:t>70</a:t>
            </a:r>
            <a:r>
              <a:rPr lang="zh-CN" altLang="en-US" sz="3600" b="1" dirty="0"/>
              <a:t>～</a:t>
            </a:r>
            <a:r>
              <a:rPr lang="en-US" altLang="zh-CN" sz="3600" b="1" dirty="0"/>
              <a:t>80</a:t>
            </a:r>
            <a:r>
              <a:rPr lang="zh-CN" altLang="en-US" sz="3600" b="1" dirty="0"/>
              <a:t>、</a:t>
            </a:r>
            <a:r>
              <a:rPr lang="en-US" altLang="zh-CN" sz="3600" b="1" dirty="0"/>
              <a:t>80</a:t>
            </a:r>
            <a:r>
              <a:rPr lang="zh-CN" altLang="en-US" sz="3600" b="1" dirty="0"/>
              <a:t>～</a:t>
            </a:r>
            <a:r>
              <a:rPr lang="en-US" altLang="zh-CN" sz="3600" b="1" dirty="0"/>
              <a:t>90</a:t>
            </a:r>
            <a:r>
              <a:rPr lang="zh-CN" altLang="en-US" sz="3600" b="1" dirty="0"/>
              <a:t>、</a:t>
            </a:r>
            <a:r>
              <a:rPr lang="en-US" altLang="zh-CN" sz="3600" b="1" dirty="0"/>
              <a:t>90</a:t>
            </a:r>
            <a:r>
              <a:rPr lang="zh-CN" altLang="en-US" sz="3600" b="1" dirty="0"/>
              <a:t>～</a:t>
            </a:r>
            <a:r>
              <a:rPr lang="en-US" altLang="zh-CN" sz="3600" b="1" dirty="0"/>
              <a:t>100</a:t>
            </a:r>
            <a:r>
              <a:rPr lang="zh-CN" altLang="en-US" sz="3600" b="1" dirty="0"/>
              <a:t>、</a:t>
            </a:r>
            <a:r>
              <a:rPr lang="en-US" altLang="zh-CN" sz="3600" b="1" dirty="0"/>
              <a:t>100</a:t>
            </a:r>
            <a:r>
              <a:rPr lang="zh-CN" altLang="en-US" sz="3600" b="1" dirty="0"/>
              <a:t>进行处理。</a:t>
            </a:r>
          </a:p>
        </p:txBody>
      </p:sp>
    </p:spTree>
    <p:extLst>
      <p:ext uri="{BB962C8B-B14F-4D97-AF65-F5344CB8AC3E}">
        <p14:creationId xmlns:p14="http://schemas.microsoft.com/office/powerpoint/2010/main" val="427187909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541C30AF-0662-4730-ABD9-EF856608D9FD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21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31747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31748" name="Rectangle 3"/>
          <p:cNvSpPr>
            <a:spLocks noChangeArrowheads="1"/>
          </p:cNvSpPr>
          <p:nvPr/>
        </p:nvSpPr>
        <p:spPr bwMode="auto">
          <a:xfrm>
            <a:off x="539750" y="260350"/>
            <a:ext cx="5603393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FFFF"/>
                </a:solidFill>
              </a:rPr>
              <a:t>5.3 </a:t>
            </a:r>
            <a:r>
              <a:rPr lang="zh-CN" altLang="en-US" b="1" dirty="0">
                <a:solidFill>
                  <a:srgbClr val="FFFFFF"/>
                </a:solidFill>
              </a:rPr>
              <a:t>用</a:t>
            </a:r>
            <a:r>
              <a:rPr lang="en-US" altLang="zh-CN" b="1" dirty="0">
                <a:solidFill>
                  <a:srgbClr val="FFFFFF"/>
                </a:solidFill>
              </a:rPr>
              <a:t>switch</a:t>
            </a:r>
            <a:r>
              <a:rPr lang="zh-CN" altLang="en-US" b="1" dirty="0">
                <a:solidFill>
                  <a:srgbClr val="FFFFFF"/>
                </a:solidFill>
              </a:rPr>
              <a:t>语句实现选择结构</a:t>
            </a:r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1833974" y="2292065"/>
            <a:ext cx="3057247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b="1" dirty="0"/>
              <a:t>程序运行结果：</a:t>
            </a: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1187624" y="3216275"/>
            <a:ext cx="5890041" cy="1323439"/>
          </a:xfrm>
          <a:prstGeom prst="rect">
            <a:avLst/>
          </a:prstGeom>
          <a:solidFill>
            <a:srgbClr val="EAEAEA"/>
          </a:solidFill>
          <a:ln w="9525" algn="ctr">
            <a:solidFill>
              <a:srgbClr val="EAEAE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algn="just" eaLnBrk="1" hangingPunct="1"/>
            <a:r>
              <a:rPr lang="zh-CN" altLang="en-US" sz="4000" b="1" dirty="0">
                <a:latin typeface="Times New Roman" pitchFamily="18" charset="0"/>
              </a:rPr>
              <a:t>请输入学生成绩：</a:t>
            </a:r>
            <a:r>
              <a:rPr lang="en-US" altLang="zh-CN" sz="4000" b="1" dirty="0">
                <a:latin typeface="Times New Roman" pitchFamily="18" charset="0"/>
              </a:rPr>
              <a:t>78</a:t>
            </a:r>
          </a:p>
          <a:p>
            <a:pPr algn="just" eaLnBrk="1" hangingPunct="1"/>
            <a:r>
              <a:rPr lang="zh-CN" altLang="en-US" sz="4000" b="1" dirty="0">
                <a:latin typeface="Times New Roman" pitchFamily="18" charset="0"/>
              </a:rPr>
              <a:t>中等</a:t>
            </a:r>
            <a:endParaRPr lang="zh-CN" altLang="en-US" sz="4000" b="1" dirty="0"/>
          </a:p>
        </p:txBody>
      </p:sp>
      <p:sp>
        <p:nvSpPr>
          <p:cNvPr id="31752" name="Rectangle 6"/>
          <p:cNvSpPr>
            <a:spLocks noChangeArrowheads="1"/>
          </p:cNvSpPr>
          <p:nvPr/>
        </p:nvSpPr>
        <p:spPr bwMode="auto">
          <a:xfrm>
            <a:off x="538587" y="1119494"/>
            <a:ext cx="2590774" cy="646331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600" b="1" dirty="0">
                <a:hlinkClick r:id="rId4" action="ppaction://hlinkfile"/>
              </a:rPr>
              <a:t>例题</a:t>
            </a:r>
            <a:r>
              <a:rPr lang="en-US" altLang="zh-CN" sz="3600" b="1" dirty="0">
                <a:hlinkClick r:id="rId4" action="ppaction://hlinkfile"/>
              </a:rPr>
              <a:t>5.4</a:t>
            </a:r>
            <a:r>
              <a:rPr lang="zh-CN" altLang="en-US" sz="3600" b="1" dirty="0" smtClean="0">
                <a:hlinkClick r:id="rId4" action="ppaction://hlinkfile"/>
              </a:rPr>
              <a:t>程序</a:t>
            </a:r>
            <a:endParaRPr lang="zh-CN" altLang="en-US" sz="3600" b="1" dirty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CAD3B93F-FDA9-43B1-BC50-42810DB27A8F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22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32771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32772" name="Rectangle 10"/>
          <p:cNvSpPr>
            <a:spLocks noChangeArrowheads="1"/>
          </p:cNvSpPr>
          <p:nvPr/>
        </p:nvSpPr>
        <p:spPr bwMode="auto">
          <a:xfrm>
            <a:off x="395288" y="260350"/>
            <a:ext cx="3663182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FFFF"/>
                </a:solidFill>
              </a:rPr>
              <a:t>5.4 </a:t>
            </a:r>
            <a:r>
              <a:rPr lang="zh-CN" altLang="en-US" b="1" dirty="0">
                <a:solidFill>
                  <a:srgbClr val="FFFFFF"/>
                </a:solidFill>
              </a:rPr>
              <a:t>选择结构的嵌套</a:t>
            </a:r>
          </a:p>
        </p:txBody>
      </p:sp>
      <p:sp>
        <p:nvSpPr>
          <p:cNvPr id="32773" name="Rectangle 11"/>
          <p:cNvSpPr>
            <a:spLocks noChangeArrowheads="1"/>
          </p:cNvSpPr>
          <p:nvPr/>
        </p:nvSpPr>
        <p:spPr bwMode="auto">
          <a:xfrm>
            <a:off x="323850" y="1412776"/>
            <a:ext cx="8135938" cy="452431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266700"/>
            <a:r>
              <a:rPr lang="zh-CN" altLang="en-US" sz="3600" b="1" dirty="0"/>
              <a:t>选择结构中又包含一个或多个选择结构，称为</a:t>
            </a:r>
            <a:r>
              <a:rPr lang="zh-CN" altLang="en-US" sz="3600" b="1" dirty="0">
                <a:solidFill>
                  <a:srgbClr val="FF0000"/>
                </a:solidFill>
              </a:rPr>
              <a:t>选择结构的嵌套</a:t>
            </a:r>
            <a:r>
              <a:rPr lang="zh-CN" altLang="en-US" sz="3600" b="1" dirty="0"/>
              <a:t>。一般形式为：</a:t>
            </a:r>
          </a:p>
          <a:p>
            <a:pPr indent="266700"/>
            <a:r>
              <a:rPr lang="en-US" altLang="zh-CN" sz="3600" b="1" dirty="0">
                <a:solidFill>
                  <a:srgbClr val="072FD7"/>
                </a:solidFill>
              </a:rPr>
              <a:t>if(</a:t>
            </a:r>
            <a:r>
              <a:rPr lang="zh-CN" altLang="en-US" sz="3600" b="1" dirty="0">
                <a:solidFill>
                  <a:srgbClr val="072FD7"/>
                </a:solidFill>
              </a:rPr>
              <a:t>表达式</a:t>
            </a:r>
            <a:r>
              <a:rPr lang="en-US" altLang="zh-CN" sz="3600" b="1" dirty="0">
                <a:solidFill>
                  <a:srgbClr val="072FD7"/>
                </a:solidFill>
              </a:rPr>
              <a:t>1)</a:t>
            </a:r>
          </a:p>
          <a:p>
            <a:pPr indent="266700"/>
            <a:r>
              <a:rPr lang="en-US" altLang="zh-CN" sz="3600" b="1" dirty="0">
                <a:solidFill>
                  <a:srgbClr val="072FD7"/>
                </a:solidFill>
              </a:rPr>
              <a:t>   if(</a:t>
            </a:r>
            <a:r>
              <a:rPr lang="zh-CN" altLang="en-US" sz="3600" b="1" dirty="0">
                <a:solidFill>
                  <a:srgbClr val="072FD7"/>
                </a:solidFill>
              </a:rPr>
              <a:t>表达式</a:t>
            </a:r>
            <a:r>
              <a:rPr lang="en-US" altLang="zh-CN" sz="3600" b="1" dirty="0">
                <a:solidFill>
                  <a:srgbClr val="072FD7"/>
                </a:solidFill>
              </a:rPr>
              <a:t>2)  </a:t>
            </a:r>
            <a:r>
              <a:rPr lang="zh-CN" altLang="en-US" sz="3600" b="1" dirty="0">
                <a:solidFill>
                  <a:srgbClr val="072FD7"/>
                </a:solidFill>
              </a:rPr>
              <a:t>语句</a:t>
            </a:r>
            <a:r>
              <a:rPr lang="en-US" altLang="zh-CN" sz="3600" b="1" dirty="0">
                <a:solidFill>
                  <a:srgbClr val="072FD7"/>
                </a:solidFill>
              </a:rPr>
              <a:t>1</a:t>
            </a:r>
          </a:p>
          <a:p>
            <a:pPr indent="266700"/>
            <a:r>
              <a:rPr lang="en-US" altLang="zh-CN" sz="3600" b="1" dirty="0">
                <a:solidFill>
                  <a:srgbClr val="072FD7"/>
                </a:solidFill>
              </a:rPr>
              <a:t>   else  </a:t>
            </a:r>
            <a:r>
              <a:rPr lang="zh-CN" altLang="en-US" sz="3600" b="1" dirty="0">
                <a:solidFill>
                  <a:srgbClr val="072FD7"/>
                </a:solidFill>
              </a:rPr>
              <a:t>语句</a:t>
            </a:r>
            <a:r>
              <a:rPr lang="en-US" altLang="zh-CN" sz="3600" b="1" dirty="0">
                <a:solidFill>
                  <a:srgbClr val="072FD7"/>
                </a:solidFill>
              </a:rPr>
              <a:t>2</a:t>
            </a:r>
          </a:p>
          <a:p>
            <a:pPr indent="266700"/>
            <a:r>
              <a:rPr lang="en-US" altLang="zh-CN" sz="3600" b="1" dirty="0">
                <a:solidFill>
                  <a:srgbClr val="072FD7"/>
                </a:solidFill>
              </a:rPr>
              <a:t>else</a:t>
            </a:r>
          </a:p>
          <a:p>
            <a:pPr indent="266700"/>
            <a:r>
              <a:rPr lang="en-US" altLang="zh-CN" sz="3600" b="1" dirty="0">
                <a:solidFill>
                  <a:srgbClr val="072FD7"/>
                </a:solidFill>
              </a:rPr>
              <a:t>   if(</a:t>
            </a:r>
            <a:r>
              <a:rPr lang="zh-CN" altLang="en-US" sz="3600" b="1" dirty="0">
                <a:solidFill>
                  <a:srgbClr val="072FD7"/>
                </a:solidFill>
              </a:rPr>
              <a:t>表达式</a:t>
            </a:r>
            <a:r>
              <a:rPr lang="en-US" altLang="zh-CN" sz="3600" b="1" dirty="0">
                <a:solidFill>
                  <a:srgbClr val="072FD7"/>
                </a:solidFill>
              </a:rPr>
              <a:t>3)  </a:t>
            </a:r>
            <a:r>
              <a:rPr lang="zh-CN" altLang="en-US" sz="3600" b="1" dirty="0">
                <a:solidFill>
                  <a:srgbClr val="072FD7"/>
                </a:solidFill>
              </a:rPr>
              <a:t>语句</a:t>
            </a:r>
            <a:r>
              <a:rPr lang="en-US" altLang="zh-CN" sz="3600" b="1" dirty="0">
                <a:solidFill>
                  <a:srgbClr val="072FD7"/>
                </a:solidFill>
              </a:rPr>
              <a:t>3</a:t>
            </a:r>
          </a:p>
          <a:p>
            <a:pPr indent="266700"/>
            <a:r>
              <a:rPr lang="en-US" altLang="zh-CN" sz="3600" b="1" dirty="0">
                <a:solidFill>
                  <a:srgbClr val="072FD7"/>
                </a:solidFill>
              </a:rPr>
              <a:t>   else  </a:t>
            </a:r>
            <a:r>
              <a:rPr lang="zh-CN" altLang="en-US" sz="3600" b="1" dirty="0">
                <a:solidFill>
                  <a:srgbClr val="072FD7"/>
                </a:solidFill>
              </a:rPr>
              <a:t>语句</a:t>
            </a:r>
            <a:r>
              <a:rPr lang="en-US" altLang="zh-CN" sz="3600" b="1" dirty="0">
                <a:solidFill>
                  <a:srgbClr val="072FD7"/>
                </a:solidFill>
              </a:rPr>
              <a:t>4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01350DFD-367C-4723-83B7-8D0E5F11EFCC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23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33795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33796" name="Rectangle 3"/>
          <p:cNvSpPr>
            <a:spLocks noChangeArrowheads="1"/>
          </p:cNvSpPr>
          <p:nvPr/>
        </p:nvSpPr>
        <p:spPr bwMode="auto">
          <a:xfrm>
            <a:off x="395288" y="260350"/>
            <a:ext cx="3663182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FFFF"/>
                </a:solidFill>
              </a:rPr>
              <a:t>5.4 </a:t>
            </a:r>
            <a:r>
              <a:rPr lang="zh-CN" altLang="en-US" b="1" dirty="0">
                <a:solidFill>
                  <a:srgbClr val="FFFFFF"/>
                </a:solidFill>
              </a:rPr>
              <a:t>选择结构的嵌套</a:t>
            </a:r>
          </a:p>
        </p:txBody>
      </p:sp>
      <p:sp>
        <p:nvSpPr>
          <p:cNvPr id="33797" name="Rectangle 6"/>
          <p:cNvSpPr>
            <a:spLocks noChangeArrowheads="1"/>
          </p:cNvSpPr>
          <p:nvPr/>
        </p:nvSpPr>
        <p:spPr bwMode="auto">
          <a:xfrm>
            <a:off x="250825" y="1484784"/>
            <a:ext cx="8137525" cy="3416320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266700"/>
            <a:r>
              <a:rPr lang="zh-CN" altLang="en-US" sz="3600" b="1" dirty="0">
                <a:solidFill>
                  <a:srgbClr val="072FD7"/>
                </a:solidFill>
              </a:rPr>
              <a:t>例题</a:t>
            </a:r>
            <a:r>
              <a:rPr lang="en-US" altLang="zh-CN" sz="3600" b="1" dirty="0">
                <a:solidFill>
                  <a:srgbClr val="072FD7"/>
                </a:solidFill>
              </a:rPr>
              <a:t>5.5 </a:t>
            </a:r>
            <a:r>
              <a:rPr lang="zh-CN" altLang="en-US" sz="3600" b="1" dirty="0" smtClean="0">
                <a:solidFill>
                  <a:srgbClr val="072FD7"/>
                </a:solidFill>
              </a:rPr>
              <a:t>：输入</a:t>
            </a:r>
            <a:r>
              <a:rPr lang="en-US" altLang="zh-CN" sz="3600" b="1" dirty="0">
                <a:solidFill>
                  <a:srgbClr val="072FD7"/>
                </a:solidFill>
              </a:rPr>
              <a:t>3</a:t>
            </a:r>
            <a:r>
              <a:rPr lang="zh-CN" altLang="en-US" sz="3600" b="1" dirty="0">
                <a:solidFill>
                  <a:srgbClr val="072FD7"/>
                </a:solidFill>
              </a:rPr>
              <a:t>个整数</a:t>
            </a:r>
            <a:r>
              <a:rPr lang="en-US" altLang="zh-CN" sz="3600" b="1" dirty="0">
                <a:solidFill>
                  <a:srgbClr val="072FD7"/>
                </a:solidFill>
              </a:rPr>
              <a:t>a</a:t>
            </a:r>
            <a:r>
              <a:rPr lang="zh-CN" altLang="en-US" sz="3600" b="1" dirty="0">
                <a:solidFill>
                  <a:srgbClr val="072FD7"/>
                </a:solidFill>
              </a:rPr>
              <a:t>，</a:t>
            </a:r>
            <a:r>
              <a:rPr lang="en-US" altLang="zh-CN" sz="3600" b="1" dirty="0">
                <a:solidFill>
                  <a:srgbClr val="072FD7"/>
                </a:solidFill>
              </a:rPr>
              <a:t>b</a:t>
            </a:r>
            <a:r>
              <a:rPr lang="zh-CN" altLang="en-US" sz="3600" b="1" dirty="0">
                <a:solidFill>
                  <a:srgbClr val="072FD7"/>
                </a:solidFill>
              </a:rPr>
              <a:t>，</a:t>
            </a:r>
            <a:r>
              <a:rPr lang="en-US" altLang="zh-CN" sz="3600" b="1" dirty="0">
                <a:solidFill>
                  <a:srgbClr val="072FD7"/>
                </a:solidFill>
              </a:rPr>
              <a:t>c</a:t>
            </a:r>
            <a:r>
              <a:rPr lang="zh-CN" altLang="en-US" sz="3600" b="1" dirty="0">
                <a:solidFill>
                  <a:srgbClr val="072FD7"/>
                </a:solidFill>
              </a:rPr>
              <a:t>，输出</a:t>
            </a:r>
            <a:r>
              <a:rPr lang="en-US" altLang="zh-CN" sz="3600" b="1" dirty="0">
                <a:solidFill>
                  <a:srgbClr val="072FD7"/>
                </a:solidFill>
              </a:rPr>
              <a:t>3</a:t>
            </a:r>
            <a:r>
              <a:rPr lang="zh-CN" altLang="en-US" sz="3600" b="1" dirty="0">
                <a:solidFill>
                  <a:srgbClr val="072FD7"/>
                </a:solidFill>
              </a:rPr>
              <a:t>个整数中最大的数。</a:t>
            </a:r>
          </a:p>
          <a:p>
            <a:pPr indent="266700"/>
            <a:r>
              <a:rPr lang="zh-CN" altLang="en-US" sz="3600" b="1" dirty="0"/>
              <a:t>解题思路：要找出</a:t>
            </a:r>
            <a:r>
              <a:rPr lang="en-US" altLang="zh-CN" sz="3600" b="1" dirty="0"/>
              <a:t>3</a:t>
            </a:r>
            <a:r>
              <a:rPr lang="zh-CN" altLang="en-US" sz="3600" b="1" dirty="0"/>
              <a:t>个数中最大的数，首先要找出</a:t>
            </a:r>
            <a:r>
              <a:rPr lang="en-US" altLang="zh-CN" sz="3600" b="1" dirty="0"/>
              <a:t>a</a:t>
            </a:r>
            <a:r>
              <a:rPr lang="zh-CN" altLang="en-US" sz="3600" b="1" dirty="0"/>
              <a:t>和</a:t>
            </a:r>
            <a:r>
              <a:rPr lang="en-US" altLang="zh-CN" sz="3600" b="1" dirty="0"/>
              <a:t>b</a:t>
            </a:r>
            <a:r>
              <a:rPr lang="zh-CN" altLang="en-US" sz="3600" b="1" dirty="0"/>
              <a:t>两个数中的较大的数，然后再把前面两个数中较大的数跟第</a:t>
            </a:r>
            <a:r>
              <a:rPr lang="en-US" altLang="zh-CN" sz="3600" b="1" dirty="0"/>
              <a:t>3</a:t>
            </a:r>
            <a:r>
              <a:rPr lang="zh-CN" altLang="en-US" sz="3600" b="1" dirty="0"/>
              <a:t>个数比较，从而找出最大的数。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521C592A-6161-4323-A062-9655EF281A01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24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34819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34820" name="Rectangle 3"/>
          <p:cNvSpPr>
            <a:spLocks noChangeArrowheads="1"/>
          </p:cNvSpPr>
          <p:nvPr/>
        </p:nvSpPr>
        <p:spPr bwMode="auto">
          <a:xfrm>
            <a:off x="395288" y="260350"/>
            <a:ext cx="3663182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FFFF"/>
                </a:solidFill>
              </a:rPr>
              <a:t>5.4 </a:t>
            </a:r>
            <a:r>
              <a:rPr lang="zh-CN" altLang="en-US" b="1" dirty="0">
                <a:solidFill>
                  <a:srgbClr val="FFFFFF"/>
                </a:solidFill>
              </a:rPr>
              <a:t>选择结构的嵌套</a:t>
            </a: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611560" y="1446929"/>
            <a:ext cx="3168352" cy="646331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266700"/>
            <a:r>
              <a:rPr lang="zh-CN" altLang="en-US" sz="3600" b="1" dirty="0">
                <a:hlinkClick r:id="rId4" action="ppaction://hlinkfile"/>
              </a:rPr>
              <a:t>例题</a:t>
            </a:r>
            <a:r>
              <a:rPr lang="en-US" altLang="zh-CN" sz="3600" b="1" dirty="0">
                <a:hlinkClick r:id="rId4" action="ppaction://hlinkfile"/>
              </a:rPr>
              <a:t>5.5</a:t>
            </a:r>
            <a:r>
              <a:rPr lang="zh-CN" altLang="en-US" sz="3600" b="1" dirty="0" smtClean="0">
                <a:hlinkClick r:id="rId4" action="ppaction://hlinkfile"/>
              </a:rPr>
              <a:t>程序</a:t>
            </a:r>
            <a:endParaRPr lang="zh-CN" altLang="en-US" sz="3600" b="1" dirty="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1979712" y="2542347"/>
            <a:ext cx="4896544" cy="646331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/>
            <a:r>
              <a:rPr lang="zh-CN" altLang="en-US" sz="3600" b="1" dirty="0"/>
              <a:t>程序运行结果：</a:t>
            </a:r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1473766" y="3573448"/>
            <a:ext cx="6626626" cy="1200329"/>
          </a:xfrm>
          <a:prstGeom prst="rect">
            <a:avLst/>
          </a:prstGeom>
          <a:solidFill>
            <a:srgbClr val="EAEAEA"/>
          </a:solidFill>
          <a:ln w="9525" algn="ctr">
            <a:solidFill>
              <a:srgbClr val="EAEAE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algn="just" eaLnBrk="1" hangingPunct="1"/>
            <a:r>
              <a:rPr lang="zh-CN" altLang="en-US" sz="3600" b="1" dirty="0">
                <a:latin typeface="Times New Roman" pitchFamily="18" charset="0"/>
              </a:rPr>
              <a:t>请输入</a:t>
            </a:r>
            <a:r>
              <a:rPr lang="en-US" altLang="zh-CN" sz="3600" b="1" dirty="0">
                <a:latin typeface="Times New Roman" pitchFamily="18" charset="0"/>
              </a:rPr>
              <a:t>3</a:t>
            </a:r>
            <a:r>
              <a:rPr lang="zh-CN" altLang="en-US" sz="3600" b="1" dirty="0">
                <a:latin typeface="Times New Roman" pitchFamily="18" charset="0"/>
              </a:rPr>
              <a:t>个整数：</a:t>
            </a:r>
            <a:r>
              <a:rPr lang="en-US" altLang="zh-CN" sz="3600" b="1" dirty="0">
                <a:latin typeface="Times New Roman" pitchFamily="18" charset="0"/>
              </a:rPr>
              <a:t>89</a:t>
            </a:r>
            <a:r>
              <a:rPr lang="zh-CN" altLang="en-US" sz="3600" b="1" dirty="0">
                <a:latin typeface="Times New Roman" pitchFamily="18" charset="0"/>
              </a:rPr>
              <a:t>，</a:t>
            </a:r>
            <a:r>
              <a:rPr lang="en-US" altLang="zh-CN" sz="3600" b="1" dirty="0">
                <a:latin typeface="Times New Roman" pitchFamily="18" charset="0"/>
              </a:rPr>
              <a:t>45</a:t>
            </a:r>
            <a:r>
              <a:rPr lang="zh-CN" altLang="en-US" sz="3600" b="1" dirty="0">
                <a:latin typeface="Times New Roman" pitchFamily="18" charset="0"/>
              </a:rPr>
              <a:t>，</a:t>
            </a:r>
            <a:r>
              <a:rPr lang="en-US" altLang="zh-CN" sz="3600" b="1" dirty="0">
                <a:latin typeface="Times New Roman" pitchFamily="18" charset="0"/>
              </a:rPr>
              <a:t>120</a:t>
            </a:r>
          </a:p>
          <a:p>
            <a:pPr algn="just" eaLnBrk="1" hangingPunct="1"/>
            <a:r>
              <a:rPr lang="en-US" altLang="zh-CN" sz="3600" b="1" dirty="0">
                <a:latin typeface="Times New Roman" pitchFamily="18" charset="0"/>
              </a:rPr>
              <a:t>3</a:t>
            </a:r>
            <a:r>
              <a:rPr lang="zh-CN" altLang="en-US" sz="3600" b="1" dirty="0">
                <a:latin typeface="Times New Roman" pitchFamily="18" charset="0"/>
              </a:rPr>
              <a:t>个整数中的最大数是：</a:t>
            </a:r>
            <a:r>
              <a:rPr lang="en-US" altLang="zh-CN" sz="3600" b="1" dirty="0">
                <a:latin typeface="Times New Roman" pitchFamily="18" charset="0"/>
              </a:rPr>
              <a:t>120</a:t>
            </a:r>
            <a:endParaRPr lang="en-US" altLang="zh-CN" sz="3600" b="1" dirty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FDECDFE1-C9BD-4D3A-9CDF-608C5EBA6785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25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35843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35844" name="Rectangle 5"/>
          <p:cNvSpPr>
            <a:spLocks noChangeArrowheads="1"/>
          </p:cNvSpPr>
          <p:nvPr/>
        </p:nvSpPr>
        <p:spPr bwMode="auto">
          <a:xfrm>
            <a:off x="395288" y="260350"/>
            <a:ext cx="5668962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b="1" dirty="0" smtClean="0">
                <a:solidFill>
                  <a:srgbClr val="FFFFFF"/>
                </a:solidFill>
              </a:rPr>
              <a:t>5.5 </a:t>
            </a:r>
            <a:r>
              <a:rPr lang="zh-CN" altLang="en-US" b="1" dirty="0">
                <a:solidFill>
                  <a:srgbClr val="FFFFFF"/>
                </a:solidFill>
              </a:rPr>
              <a:t>选择结构程序设计综合举例</a:t>
            </a:r>
          </a:p>
        </p:txBody>
      </p:sp>
      <p:sp>
        <p:nvSpPr>
          <p:cNvPr id="35845" name="Rectangle 6"/>
          <p:cNvSpPr>
            <a:spLocks noChangeArrowheads="1"/>
          </p:cNvSpPr>
          <p:nvPr/>
        </p:nvSpPr>
        <p:spPr bwMode="auto">
          <a:xfrm>
            <a:off x="611188" y="1423205"/>
            <a:ext cx="7993062" cy="397031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266700"/>
            <a:r>
              <a:rPr lang="zh-CN" altLang="en-US" sz="3600" b="1" dirty="0">
                <a:solidFill>
                  <a:srgbClr val="072FD7"/>
                </a:solidFill>
              </a:rPr>
              <a:t>例题</a:t>
            </a:r>
            <a:r>
              <a:rPr lang="en-US" altLang="zh-CN" sz="3600" b="1" dirty="0">
                <a:solidFill>
                  <a:srgbClr val="072FD7"/>
                </a:solidFill>
              </a:rPr>
              <a:t>5.6 </a:t>
            </a:r>
            <a:r>
              <a:rPr lang="zh-CN" altLang="en-US" sz="3600" b="1" dirty="0">
                <a:solidFill>
                  <a:srgbClr val="072FD7"/>
                </a:solidFill>
              </a:rPr>
              <a:t>输入一个年份</a:t>
            </a:r>
            <a:r>
              <a:rPr lang="zh-CN" altLang="en-US" sz="3600" b="1" dirty="0" smtClean="0">
                <a:solidFill>
                  <a:srgbClr val="072FD7"/>
                </a:solidFill>
              </a:rPr>
              <a:t>，</a:t>
            </a:r>
            <a:r>
              <a:rPr lang="zh-CN" altLang="en-US" sz="3600" b="1" dirty="0">
                <a:solidFill>
                  <a:srgbClr val="072FD7"/>
                </a:solidFill>
              </a:rPr>
              <a:t>如何</a:t>
            </a:r>
            <a:r>
              <a:rPr lang="zh-CN" altLang="en-US" sz="3600" b="1" dirty="0" smtClean="0">
                <a:solidFill>
                  <a:srgbClr val="072FD7"/>
                </a:solidFill>
              </a:rPr>
              <a:t>判断</a:t>
            </a:r>
            <a:r>
              <a:rPr lang="zh-CN" altLang="en-US" sz="3600" b="1" dirty="0">
                <a:solidFill>
                  <a:srgbClr val="072FD7"/>
                </a:solidFill>
              </a:rPr>
              <a:t>这个年份是否是闰年</a:t>
            </a:r>
            <a:r>
              <a:rPr lang="zh-CN" altLang="en-US" sz="3600" b="1" dirty="0" smtClean="0">
                <a:solidFill>
                  <a:srgbClr val="072FD7"/>
                </a:solidFill>
              </a:rPr>
              <a:t>。</a:t>
            </a:r>
            <a:endParaRPr lang="en-US" altLang="zh-CN" sz="3600" b="1" dirty="0" smtClean="0">
              <a:solidFill>
                <a:srgbClr val="072FD7"/>
              </a:solidFill>
            </a:endParaRPr>
          </a:p>
          <a:p>
            <a:pPr indent="266700"/>
            <a:endParaRPr lang="zh-CN" altLang="en-US" sz="3600" b="1" dirty="0">
              <a:solidFill>
                <a:srgbClr val="072FD7"/>
              </a:solidFill>
            </a:endParaRPr>
          </a:p>
          <a:p>
            <a:pPr indent="266700"/>
            <a:r>
              <a:rPr lang="zh-CN" altLang="en-US" sz="3600" b="1" dirty="0"/>
              <a:t>解题思路：定义一个内存变量</a:t>
            </a:r>
            <a:r>
              <a:rPr lang="en-US" altLang="zh-CN" sz="3600" b="1" dirty="0"/>
              <a:t>year</a:t>
            </a:r>
            <a:r>
              <a:rPr lang="zh-CN" altLang="en-US" sz="3600" b="1" dirty="0"/>
              <a:t>存储年份</a:t>
            </a:r>
            <a:r>
              <a:rPr lang="zh-CN" altLang="en-US" sz="3600" b="1" dirty="0" smtClean="0"/>
              <a:t>，判断</a:t>
            </a:r>
            <a:r>
              <a:rPr lang="zh-CN" altLang="en-US" sz="3600" b="1" dirty="0"/>
              <a:t>闰年的条件：</a:t>
            </a:r>
            <a:r>
              <a:rPr lang="en-US" altLang="zh-CN" sz="3600" b="1" dirty="0"/>
              <a:t>(year%4==0&amp;&amp;year%100!=0</a:t>
            </a:r>
            <a:r>
              <a:rPr lang="en-US" altLang="zh-CN" sz="3600" b="1" dirty="0" smtClean="0"/>
              <a:t>)||(year%400</a:t>
            </a:r>
            <a:r>
              <a:rPr lang="en-US" altLang="zh-CN" sz="3600" b="1" dirty="0"/>
              <a:t>==0)</a:t>
            </a:r>
            <a:r>
              <a:rPr lang="zh-CN" altLang="en-US" sz="3600" b="1" dirty="0"/>
              <a:t>，然后使用</a:t>
            </a:r>
            <a:r>
              <a:rPr lang="en-US" altLang="zh-CN" sz="3600" b="1" dirty="0"/>
              <a:t>if</a:t>
            </a:r>
            <a:r>
              <a:rPr lang="zh-CN" altLang="en-US" sz="3600" b="1" dirty="0"/>
              <a:t>语句实现。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DC6E67B6-8B73-496F-A1F8-47A33F9C3466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26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36867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36868" name="Rectangle 3"/>
          <p:cNvSpPr>
            <a:spLocks noChangeArrowheads="1"/>
          </p:cNvSpPr>
          <p:nvPr/>
        </p:nvSpPr>
        <p:spPr bwMode="auto">
          <a:xfrm>
            <a:off x="395288" y="257682"/>
            <a:ext cx="5723042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b="1" dirty="0" smtClean="0">
                <a:solidFill>
                  <a:srgbClr val="FFFFFF"/>
                </a:solidFill>
              </a:rPr>
              <a:t>5.5 </a:t>
            </a:r>
            <a:r>
              <a:rPr lang="zh-CN" altLang="en-US" b="1" dirty="0" smtClean="0">
                <a:solidFill>
                  <a:srgbClr val="FFFFFF"/>
                </a:solidFill>
              </a:rPr>
              <a:t>选择</a:t>
            </a:r>
            <a:r>
              <a:rPr lang="zh-CN" altLang="en-US" b="1" dirty="0">
                <a:solidFill>
                  <a:srgbClr val="FFFFFF"/>
                </a:solidFill>
              </a:rPr>
              <a:t>结构程序设计综合举例</a:t>
            </a:r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1547664" y="3573016"/>
            <a:ext cx="4896544" cy="1200329"/>
          </a:xfrm>
          <a:prstGeom prst="rect">
            <a:avLst/>
          </a:prstGeom>
          <a:solidFill>
            <a:srgbClr val="EAEAEA"/>
          </a:solidFill>
          <a:ln w="9525" algn="ctr">
            <a:solidFill>
              <a:srgbClr val="EAEAE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algn="just" eaLnBrk="1" hangingPunct="1"/>
            <a:r>
              <a:rPr lang="zh-CN" altLang="en-US" sz="3600" b="1">
                <a:latin typeface="Times New Roman" pitchFamily="18" charset="0"/>
              </a:rPr>
              <a:t>请输入一个年份：</a:t>
            </a:r>
            <a:r>
              <a:rPr lang="en-US" altLang="zh-CN" sz="3600" b="1">
                <a:latin typeface="Times New Roman" pitchFamily="18" charset="0"/>
              </a:rPr>
              <a:t>1992</a:t>
            </a:r>
          </a:p>
          <a:p>
            <a:pPr algn="just" eaLnBrk="1" hangingPunct="1"/>
            <a:r>
              <a:rPr lang="en-US" altLang="zh-CN" sz="3600" b="1">
                <a:latin typeface="Times New Roman" pitchFamily="18" charset="0"/>
              </a:rPr>
              <a:t>1992</a:t>
            </a:r>
            <a:r>
              <a:rPr lang="zh-CN" altLang="en-US" sz="3600" b="1">
                <a:latin typeface="Times New Roman" pitchFamily="18" charset="0"/>
              </a:rPr>
              <a:t>是闰年。</a:t>
            </a:r>
            <a:endParaRPr lang="zh-CN" altLang="en-US" sz="3600" b="1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611560" y="1446929"/>
            <a:ext cx="3168352" cy="646331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266700"/>
            <a:r>
              <a:rPr lang="zh-CN" altLang="en-US" sz="3600" b="1" dirty="0">
                <a:hlinkClick r:id="rId4" action="ppaction://hlinkfile"/>
              </a:rPr>
              <a:t>例题</a:t>
            </a:r>
            <a:r>
              <a:rPr lang="en-US" altLang="zh-CN" sz="3600" b="1" dirty="0" smtClean="0">
                <a:hlinkClick r:id="rId4" action="ppaction://hlinkfile"/>
              </a:rPr>
              <a:t>5.6</a:t>
            </a:r>
            <a:r>
              <a:rPr lang="zh-CN" altLang="en-US" sz="3600" b="1" dirty="0" smtClean="0">
                <a:hlinkClick r:id="rId4" action="ppaction://hlinkfile"/>
              </a:rPr>
              <a:t>程序</a:t>
            </a:r>
            <a:endParaRPr lang="zh-CN" altLang="en-US" sz="3600" b="1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979712" y="2542347"/>
            <a:ext cx="4896544" cy="646331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/>
            <a:r>
              <a:rPr lang="zh-CN" altLang="en-US" sz="3600" b="1" dirty="0"/>
              <a:t>程序运行结果：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71894C45-7C90-48BA-81F1-2BF1BBD14DFB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27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37891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37892" name="Rectangle 3"/>
          <p:cNvSpPr>
            <a:spLocks noChangeArrowheads="1"/>
          </p:cNvSpPr>
          <p:nvPr/>
        </p:nvSpPr>
        <p:spPr bwMode="auto">
          <a:xfrm>
            <a:off x="395288" y="260350"/>
            <a:ext cx="5668962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b="1" dirty="0" smtClean="0">
                <a:solidFill>
                  <a:srgbClr val="FFFFFF"/>
                </a:solidFill>
              </a:rPr>
              <a:t>5.5 </a:t>
            </a:r>
            <a:r>
              <a:rPr lang="zh-CN" altLang="en-US" b="1" dirty="0">
                <a:solidFill>
                  <a:srgbClr val="FFFFFF"/>
                </a:solidFill>
              </a:rPr>
              <a:t>选择结构程序设计综合举例</a:t>
            </a: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395288" y="1228688"/>
            <a:ext cx="8353425" cy="452431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266700"/>
            <a:r>
              <a:rPr lang="zh-CN" altLang="en-US" sz="3600" b="1" dirty="0">
                <a:solidFill>
                  <a:srgbClr val="072FD7"/>
                </a:solidFill>
              </a:rPr>
              <a:t>例题</a:t>
            </a:r>
            <a:r>
              <a:rPr lang="en-US" altLang="zh-CN" sz="3600" b="1" dirty="0">
                <a:solidFill>
                  <a:srgbClr val="072FD7"/>
                </a:solidFill>
              </a:rPr>
              <a:t>5.7 </a:t>
            </a:r>
            <a:r>
              <a:rPr lang="zh-CN" altLang="en-US" sz="3600" b="1" dirty="0">
                <a:solidFill>
                  <a:srgbClr val="072FD7"/>
                </a:solidFill>
              </a:rPr>
              <a:t>求一元二次方程</a:t>
            </a:r>
            <a:r>
              <a:rPr lang="en-US" altLang="zh-CN" sz="3600" b="1" dirty="0">
                <a:solidFill>
                  <a:srgbClr val="072FD7"/>
                </a:solidFill>
              </a:rPr>
              <a:t>ax</a:t>
            </a:r>
            <a:r>
              <a:rPr lang="en-US" altLang="zh-CN" sz="3600" b="1" baseline="30000" dirty="0">
                <a:solidFill>
                  <a:srgbClr val="072FD7"/>
                </a:solidFill>
              </a:rPr>
              <a:t>2</a:t>
            </a:r>
            <a:r>
              <a:rPr lang="en-US" altLang="zh-CN" sz="3600" b="1" dirty="0">
                <a:solidFill>
                  <a:srgbClr val="072FD7"/>
                </a:solidFill>
              </a:rPr>
              <a:t>+bx+c=0</a:t>
            </a:r>
            <a:r>
              <a:rPr lang="zh-CN" altLang="en-US" sz="3600" b="1" dirty="0">
                <a:solidFill>
                  <a:srgbClr val="072FD7"/>
                </a:solidFill>
              </a:rPr>
              <a:t>的根。</a:t>
            </a:r>
          </a:p>
          <a:p>
            <a:pPr indent="266700"/>
            <a:r>
              <a:rPr lang="zh-CN" altLang="en-US" sz="3600" b="1" dirty="0"/>
              <a:t>解题思路：求一元二次方程的根，首先要保证二次项系数</a:t>
            </a:r>
            <a:r>
              <a:rPr lang="en-US" altLang="zh-CN" sz="3600" b="1" dirty="0"/>
              <a:t>a</a:t>
            </a:r>
            <a:r>
              <a:rPr lang="zh-CN" altLang="en-US" sz="3600" b="1" dirty="0"/>
              <a:t>不等于</a:t>
            </a:r>
            <a:r>
              <a:rPr lang="en-US" altLang="zh-CN" sz="3600" b="1" dirty="0"/>
              <a:t>0</a:t>
            </a:r>
            <a:r>
              <a:rPr lang="zh-CN" altLang="en-US" sz="3600" b="1" dirty="0"/>
              <a:t>，然后再判断</a:t>
            </a:r>
            <a:r>
              <a:rPr lang="en-US" altLang="zh-CN" sz="3600" b="1" dirty="0"/>
              <a:t>b</a:t>
            </a:r>
            <a:r>
              <a:rPr lang="en-US" altLang="zh-CN" sz="3600" b="1" baseline="30000" dirty="0"/>
              <a:t>2</a:t>
            </a:r>
            <a:r>
              <a:rPr lang="en-US" altLang="zh-CN" sz="3600" b="1" dirty="0"/>
              <a:t>-4*a*c</a:t>
            </a:r>
            <a:r>
              <a:rPr lang="zh-CN" altLang="en-US" sz="3600" b="1" dirty="0"/>
              <a:t>的值，如果</a:t>
            </a:r>
            <a:r>
              <a:rPr lang="en-US" altLang="zh-CN" sz="3600" b="1" dirty="0"/>
              <a:t>b</a:t>
            </a:r>
            <a:r>
              <a:rPr lang="en-US" altLang="zh-CN" sz="3600" b="1" baseline="30000" dirty="0"/>
              <a:t>2</a:t>
            </a:r>
            <a:r>
              <a:rPr lang="en-US" altLang="zh-CN" sz="3600" b="1" dirty="0"/>
              <a:t>-4*a*c</a:t>
            </a:r>
            <a:r>
              <a:rPr lang="zh-CN" altLang="en-US" sz="3600" b="1" dirty="0"/>
              <a:t>的值大于或等于</a:t>
            </a:r>
            <a:r>
              <a:rPr lang="en-US" altLang="zh-CN" sz="3600" b="1" dirty="0"/>
              <a:t>0</a:t>
            </a:r>
            <a:r>
              <a:rPr lang="zh-CN" altLang="en-US" sz="3600" b="1" dirty="0"/>
              <a:t>，则一元二次方程有实根；如果</a:t>
            </a:r>
            <a:r>
              <a:rPr lang="en-US" altLang="zh-CN" sz="3600" b="1" dirty="0"/>
              <a:t>b</a:t>
            </a:r>
            <a:r>
              <a:rPr lang="en-US" altLang="zh-CN" sz="3600" b="1" baseline="30000" dirty="0"/>
              <a:t>2</a:t>
            </a:r>
            <a:r>
              <a:rPr lang="en-US" altLang="zh-CN" sz="3600" b="1" dirty="0"/>
              <a:t>-4*a*c</a:t>
            </a:r>
            <a:r>
              <a:rPr lang="zh-CN" altLang="en-US" sz="3600" b="1" dirty="0"/>
              <a:t>的值小于</a:t>
            </a:r>
            <a:r>
              <a:rPr lang="en-US" altLang="zh-CN" sz="3600" b="1" dirty="0"/>
              <a:t>0</a:t>
            </a:r>
            <a:r>
              <a:rPr lang="zh-CN" altLang="en-US" sz="3600" b="1" dirty="0"/>
              <a:t>，则一元二次方程有两个共轭复数根。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840A9BE6-39E8-47FD-A448-CE0559F42218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28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39939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39940" name="Rectangle 3"/>
          <p:cNvSpPr>
            <a:spLocks noChangeArrowheads="1"/>
          </p:cNvSpPr>
          <p:nvPr/>
        </p:nvSpPr>
        <p:spPr bwMode="auto">
          <a:xfrm>
            <a:off x="395288" y="260350"/>
            <a:ext cx="5668962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b="1" dirty="0" smtClean="0">
                <a:solidFill>
                  <a:srgbClr val="FFFFFF"/>
                </a:solidFill>
              </a:rPr>
              <a:t>5.5 </a:t>
            </a:r>
            <a:r>
              <a:rPr lang="zh-CN" altLang="en-US" b="1" dirty="0">
                <a:solidFill>
                  <a:srgbClr val="FFFFFF"/>
                </a:solidFill>
              </a:rPr>
              <a:t>选择结构程序设计综合举例</a:t>
            </a:r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971600" y="3356992"/>
            <a:ext cx="7128792" cy="2308324"/>
          </a:xfrm>
          <a:prstGeom prst="rect">
            <a:avLst/>
          </a:prstGeom>
          <a:solidFill>
            <a:srgbClr val="EAEAEA"/>
          </a:solidFill>
          <a:ln w="9525" algn="ctr">
            <a:solidFill>
              <a:srgbClr val="EAEAE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algn="just" eaLnBrk="1" hangingPunct="1"/>
            <a:r>
              <a:rPr lang="zh-CN" altLang="en-US" sz="3600" b="1" dirty="0">
                <a:latin typeface="Times New Roman" pitchFamily="18" charset="0"/>
              </a:rPr>
              <a:t>请输入一元二次方程的二次项系数、一次项系数和常数项：</a:t>
            </a:r>
            <a:r>
              <a:rPr lang="en-US" altLang="zh-CN" sz="3600" b="1" dirty="0">
                <a:latin typeface="Times New Roman" pitchFamily="18" charset="0"/>
              </a:rPr>
              <a:t>2</a:t>
            </a:r>
            <a:r>
              <a:rPr lang="zh-CN" altLang="en-US" sz="3600" b="1" dirty="0">
                <a:latin typeface="Times New Roman" pitchFamily="18" charset="0"/>
              </a:rPr>
              <a:t>，</a:t>
            </a:r>
            <a:r>
              <a:rPr lang="en-US" altLang="zh-CN" sz="3600" b="1" dirty="0">
                <a:latin typeface="Times New Roman" pitchFamily="18" charset="0"/>
              </a:rPr>
              <a:t>8</a:t>
            </a:r>
            <a:r>
              <a:rPr lang="zh-CN" altLang="en-US" sz="3600" b="1" dirty="0">
                <a:latin typeface="Times New Roman" pitchFamily="18" charset="0"/>
              </a:rPr>
              <a:t>，</a:t>
            </a:r>
            <a:r>
              <a:rPr lang="en-US" altLang="zh-CN" sz="3600" b="1" dirty="0">
                <a:latin typeface="Times New Roman" pitchFamily="18" charset="0"/>
              </a:rPr>
              <a:t>1</a:t>
            </a:r>
          </a:p>
          <a:p>
            <a:pPr algn="just" eaLnBrk="1" hangingPunct="1"/>
            <a:r>
              <a:rPr lang="zh-CN" altLang="en-US" sz="3600" b="1" dirty="0">
                <a:latin typeface="Times New Roman" pitchFamily="18" charset="0"/>
              </a:rPr>
              <a:t>方程有两个实根：</a:t>
            </a:r>
            <a:r>
              <a:rPr lang="en-US" altLang="zh-CN" sz="3600" b="1" dirty="0">
                <a:latin typeface="Times New Roman" pitchFamily="18" charset="0"/>
              </a:rPr>
              <a:t>-0.1292</a:t>
            </a:r>
            <a:r>
              <a:rPr lang="zh-CN" altLang="en-US" sz="3600" b="1" dirty="0">
                <a:latin typeface="Times New Roman" pitchFamily="18" charset="0"/>
              </a:rPr>
              <a:t>，</a:t>
            </a:r>
            <a:r>
              <a:rPr lang="en-US" altLang="zh-CN" sz="3600" b="1" dirty="0">
                <a:latin typeface="Times New Roman" pitchFamily="18" charset="0"/>
              </a:rPr>
              <a:t>-3.8708</a:t>
            </a:r>
            <a:endParaRPr lang="en-US" altLang="zh-CN" sz="3600" b="1" dirty="0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611560" y="1446929"/>
            <a:ext cx="3168352" cy="646331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266700"/>
            <a:r>
              <a:rPr lang="zh-CN" altLang="en-US" sz="3600" b="1" dirty="0">
                <a:hlinkClick r:id="rId4" action="ppaction://hlinkfile"/>
              </a:rPr>
              <a:t>例题</a:t>
            </a:r>
            <a:r>
              <a:rPr lang="en-US" altLang="zh-CN" sz="3600" b="1" dirty="0" smtClean="0">
                <a:hlinkClick r:id="rId4" action="ppaction://hlinkfile"/>
              </a:rPr>
              <a:t>5.7</a:t>
            </a:r>
            <a:r>
              <a:rPr lang="zh-CN" altLang="en-US" sz="3600" b="1" dirty="0" smtClean="0">
                <a:hlinkClick r:id="rId4" action="ppaction://hlinkfile"/>
              </a:rPr>
              <a:t>程序</a:t>
            </a:r>
            <a:endParaRPr lang="zh-CN" altLang="en-US" sz="3600" b="1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979712" y="2542347"/>
            <a:ext cx="4896544" cy="646331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/>
            <a:r>
              <a:rPr lang="zh-CN" altLang="en-US" sz="3600" b="1" dirty="0"/>
              <a:t>程序运行结果：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C6B208A6-21F2-4689-875C-E1BD9A2BCDCD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29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40963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40964" name="Rectangle 3"/>
          <p:cNvSpPr>
            <a:spLocks noChangeArrowheads="1"/>
          </p:cNvSpPr>
          <p:nvPr/>
        </p:nvSpPr>
        <p:spPr bwMode="auto">
          <a:xfrm>
            <a:off x="395288" y="260350"/>
            <a:ext cx="5668962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b="1" dirty="0" smtClean="0">
                <a:solidFill>
                  <a:srgbClr val="FFFFFF"/>
                </a:solidFill>
              </a:rPr>
              <a:t>5.5 </a:t>
            </a:r>
            <a:r>
              <a:rPr lang="zh-CN" altLang="en-US" b="1" dirty="0">
                <a:solidFill>
                  <a:srgbClr val="FFFFFF"/>
                </a:solidFill>
              </a:rPr>
              <a:t>选择结构程序设计综合举例</a:t>
            </a:r>
          </a:p>
        </p:txBody>
      </p:sp>
      <p:sp>
        <p:nvSpPr>
          <p:cNvPr id="40965" name="Rectangle 7"/>
          <p:cNvSpPr>
            <a:spLocks noChangeArrowheads="1"/>
          </p:cNvSpPr>
          <p:nvPr/>
        </p:nvSpPr>
        <p:spPr bwMode="auto">
          <a:xfrm>
            <a:off x="449023" y="2287325"/>
            <a:ext cx="8207375" cy="1200329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266700"/>
            <a:r>
              <a:rPr lang="zh-CN" altLang="en-US" sz="3600" b="1" dirty="0"/>
              <a:t>例题</a:t>
            </a:r>
            <a:r>
              <a:rPr lang="en-US" altLang="zh-CN" sz="3600" b="1" dirty="0"/>
              <a:t>5.8 </a:t>
            </a:r>
            <a:r>
              <a:rPr lang="zh-CN" altLang="en-US" sz="3600" b="1" dirty="0"/>
              <a:t>输入</a:t>
            </a:r>
            <a:r>
              <a:rPr lang="en-US" altLang="zh-CN" sz="3600" b="1" dirty="0"/>
              <a:t>3</a:t>
            </a:r>
            <a:r>
              <a:rPr lang="zh-CN" altLang="en-US" sz="3600" b="1" dirty="0"/>
              <a:t>个数，然后按照由大到小的顺序输出这</a:t>
            </a:r>
            <a:r>
              <a:rPr lang="en-US" altLang="zh-CN" sz="3600" b="1" dirty="0"/>
              <a:t>3</a:t>
            </a:r>
            <a:r>
              <a:rPr lang="zh-CN" altLang="en-US" sz="3600" b="1" dirty="0"/>
              <a:t>个数</a:t>
            </a:r>
            <a:r>
              <a:rPr lang="zh-CN" altLang="en-US" sz="3600" b="1" dirty="0" smtClean="0"/>
              <a:t>。</a:t>
            </a:r>
            <a:endParaRPr lang="zh-CN" altLang="en-US" sz="3600" b="1" dirty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5FD3CAA0-7EB9-483B-9637-F9A703FC2BED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3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sp>
        <p:nvSpPr>
          <p:cNvPr id="5123" name="Rectangle 68"/>
          <p:cNvSpPr>
            <a:spLocks noChangeArrowheads="1"/>
          </p:cNvSpPr>
          <p:nvPr/>
        </p:nvSpPr>
        <p:spPr bwMode="auto">
          <a:xfrm>
            <a:off x="1187450" y="1341438"/>
            <a:ext cx="6624910" cy="3416320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b="1" dirty="0"/>
              <a:t>5.1 </a:t>
            </a:r>
            <a:r>
              <a:rPr lang="zh-CN" altLang="en-US" sz="3600" b="1" dirty="0"/>
              <a:t>为什么需要选择结构</a:t>
            </a:r>
          </a:p>
          <a:p>
            <a:r>
              <a:rPr lang="en-US" altLang="zh-CN" sz="3600" b="1" dirty="0" smtClean="0"/>
              <a:t>5.2 </a:t>
            </a:r>
            <a:r>
              <a:rPr lang="zh-CN" altLang="en-US" sz="3600" b="1" dirty="0"/>
              <a:t>用</a:t>
            </a:r>
            <a:r>
              <a:rPr lang="en-US" altLang="zh-CN" sz="3600" b="1" dirty="0"/>
              <a:t>if</a:t>
            </a:r>
            <a:r>
              <a:rPr lang="zh-CN" altLang="en-US" sz="3600" b="1" dirty="0"/>
              <a:t>语句实现选择结构</a:t>
            </a:r>
          </a:p>
          <a:p>
            <a:r>
              <a:rPr lang="en-US" altLang="zh-CN" sz="3600" b="1" dirty="0" smtClean="0"/>
              <a:t>5.3 </a:t>
            </a:r>
            <a:r>
              <a:rPr lang="zh-CN" altLang="en-US" sz="3600" b="1" dirty="0"/>
              <a:t>用</a:t>
            </a:r>
            <a:r>
              <a:rPr lang="en-US" altLang="zh-CN" sz="3600" b="1" dirty="0"/>
              <a:t>switch</a:t>
            </a:r>
            <a:r>
              <a:rPr lang="zh-CN" altLang="en-US" sz="3600" b="1" dirty="0"/>
              <a:t>语句实现选择结构</a:t>
            </a:r>
          </a:p>
          <a:p>
            <a:r>
              <a:rPr lang="en-US" altLang="zh-CN" sz="3600" b="1" dirty="0" smtClean="0"/>
              <a:t>5.4 </a:t>
            </a:r>
            <a:r>
              <a:rPr lang="zh-CN" altLang="en-US" sz="3600" b="1" dirty="0"/>
              <a:t>选择结构的嵌套</a:t>
            </a:r>
          </a:p>
          <a:p>
            <a:r>
              <a:rPr lang="en-US" altLang="zh-CN" sz="3600" b="1" dirty="0" smtClean="0"/>
              <a:t>5.5 </a:t>
            </a:r>
            <a:r>
              <a:rPr lang="zh-CN" altLang="en-US" sz="3600" b="1" dirty="0"/>
              <a:t>选择结构程序设计综合举例</a:t>
            </a:r>
          </a:p>
          <a:p>
            <a:r>
              <a:rPr lang="en-US" altLang="zh-CN" sz="3600" b="1" dirty="0" smtClean="0"/>
              <a:t>5.6 </a:t>
            </a:r>
            <a:r>
              <a:rPr lang="zh-CN" altLang="en-US" sz="3600" b="1" dirty="0"/>
              <a:t>本章小结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C6B208A6-21F2-4689-875C-E1BD9A2BCDCD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30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40963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40964" name="Rectangle 3"/>
          <p:cNvSpPr>
            <a:spLocks noChangeArrowheads="1"/>
          </p:cNvSpPr>
          <p:nvPr/>
        </p:nvSpPr>
        <p:spPr bwMode="auto">
          <a:xfrm>
            <a:off x="395288" y="260350"/>
            <a:ext cx="5668962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b="1" dirty="0" smtClean="0">
                <a:solidFill>
                  <a:srgbClr val="FFFFFF"/>
                </a:solidFill>
              </a:rPr>
              <a:t>5.5 </a:t>
            </a:r>
            <a:r>
              <a:rPr lang="zh-CN" altLang="en-US" b="1" dirty="0">
                <a:solidFill>
                  <a:srgbClr val="FFFFFF"/>
                </a:solidFill>
              </a:rPr>
              <a:t>选择结构程序设计综合举例</a:t>
            </a:r>
          </a:p>
        </p:txBody>
      </p:sp>
      <p:sp>
        <p:nvSpPr>
          <p:cNvPr id="40965" name="Rectangle 7"/>
          <p:cNvSpPr>
            <a:spLocks noChangeArrowheads="1"/>
          </p:cNvSpPr>
          <p:nvPr/>
        </p:nvSpPr>
        <p:spPr bwMode="auto">
          <a:xfrm>
            <a:off x="473075" y="1268760"/>
            <a:ext cx="8207375" cy="501675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266700"/>
            <a:r>
              <a:rPr lang="zh-CN" altLang="en-US" b="1" dirty="0" smtClean="0"/>
              <a:t>解题</a:t>
            </a:r>
            <a:r>
              <a:rPr lang="zh-CN" altLang="en-US" b="1" dirty="0"/>
              <a:t>思路：这是一种最简单的排序问题。定义</a:t>
            </a:r>
            <a:r>
              <a:rPr lang="en-US" altLang="zh-CN" b="1" dirty="0"/>
              <a:t>3</a:t>
            </a:r>
            <a:r>
              <a:rPr lang="zh-CN" altLang="en-US" b="1" dirty="0"/>
              <a:t>个内存变量</a:t>
            </a:r>
            <a:r>
              <a:rPr lang="en-US" altLang="zh-CN" b="1" dirty="0"/>
              <a:t>a</a:t>
            </a:r>
            <a:r>
              <a:rPr lang="zh-CN" altLang="en-US" b="1" dirty="0"/>
              <a:t>，</a:t>
            </a:r>
            <a:r>
              <a:rPr lang="en-US" altLang="zh-CN" b="1" dirty="0"/>
              <a:t>b</a:t>
            </a:r>
            <a:r>
              <a:rPr lang="zh-CN" altLang="en-US" b="1" dirty="0"/>
              <a:t>，</a:t>
            </a:r>
            <a:r>
              <a:rPr lang="en-US" altLang="zh-CN" b="1" dirty="0"/>
              <a:t>c</a:t>
            </a:r>
            <a:r>
              <a:rPr lang="zh-CN" altLang="en-US" b="1" dirty="0"/>
              <a:t>，要进行排序，首先要</a:t>
            </a:r>
            <a:r>
              <a:rPr lang="en-US" altLang="zh-CN" b="1" dirty="0"/>
              <a:t>a</a:t>
            </a:r>
            <a:r>
              <a:rPr lang="zh-CN" altLang="en-US" b="1" dirty="0"/>
              <a:t>和</a:t>
            </a:r>
            <a:r>
              <a:rPr lang="en-US" altLang="zh-CN" b="1" dirty="0"/>
              <a:t>b</a:t>
            </a:r>
            <a:r>
              <a:rPr lang="zh-CN" altLang="en-US" b="1" dirty="0"/>
              <a:t>比较，</a:t>
            </a:r>
            <a:r>
              <a:rPr lang="zh-CN" altLang="en-US" b="1" dirty="0">
                <a:solidFill>
                  <a:srgbClr val="C00000"/>
                </a:solidFill>
              </a:rPr>
              <a:t>如果</a:t>
            </a:r>
            <a:r>
              <a:rPr lang="en-US" altLang="zh-CN" b="1" dirty="0">
                <a:solidFill>
                  <a:srgbClr val="C00000"/>
                </a:solidFill>
              </a:rPr>
              <a:t>a&lt;b</a:t>
            </a:r>
            <a:r>
              <a:rPr lang="zh-CN" altLang="en-US" b="1" dirty="0"/>
              <a:t>，则内存变量</a:t>
            </a:r>
            <a:r>
              <a:rPr lang="en-US" altLang="zh-CN" b="1" dirty="0"/>
              <a:t>a</a:t>
            </a:r>
            <a:r>
              <a:rPr lang="zh-CN" altLang="en-US" b="1" dirty="0"/>
              <a:t>和</a:t>
            </a:r>
            <a:r>
              <a:rPr lang="en-US" altLang="zh-CN" b="1" dirty="0"/>
              <a:t>b</a:t>
            </a:r>
            <a:r>
              <a:rPr lang="zh-CN" altLang="en-US" b="1" dirty="0"/>
              <a:t>的值要进行交换，然后再</a:t>
            </a:r>
            <a:r>
              <a:rPr lang="en-US" altLang="zh-CN" b="1" dirty="0"/>
              <a:t>a</a:t>
            </a:r>
            <a:r>
              <a:rPr lang="zh-CN" altLang="en-US" b="1" dirty="0"/>
              <a:t>和</a:t>
            </a:r>
            <a:r>
              <a:rPr lang="en-US" altLang="zh-CN" b="1" dirty="0"/>
              <a:t>c</a:t>
            </a:r>
            <a:r>
              <a:rPr lang="zh-CN" altLang="en-US" b="1" dirty="0" smtClean="0"/>
              <a:t>比较</a:t>
            </a:r>
            <a:r>
              <a:rPr lang="en-US" altLang="zh-CN" b="1" dirty="0" smtClean="0"/>
              <a:t>;</a:t>
            </a:r>
            <a:r>
              <a:rPr lang="zh-CN" altLang="en-US" b="1" dirty="0" smtClean="0">
                <a:solidFill>
                  <a:srgbClr val="C00000"/>
                </a:solidFill>
              </a:rPr>
              <a:t>如果</a:t>
            </a:r>
            <a:r>
              <a:rPr lang="en-US" altLang="zh-CN" b="1" dirty="0">
                <a:solidFill>
                  <a:srgbClr val="C00000"/>
                </a:solidFill>
              </a:rPr>
              <a:t>a&lt;c</a:t>
            </a:r>
            <a:r>
              <a:rPr lang="zh-CN" altLang="en-US" b="1" dirty="0"/>
              <a:t>，则内存变量</a:t>
            </a:r>
            <a:r>
              <a:rPr lang="en-US" altLang="zh-CN" b="1" dirty="0"/>
              <a:t>a</a:t>
            </a:r>
            <a:r>
              <a:rPr lang="zh-CN" altLang="en-US" b="1" dirty="0"/>
              <a:t>和</a:t>
            </a:r>
            <a:r>
              <a:rPr lang="en-US" altLang="zh-CN" b="1" dirty="0"/>
              <a:t>c</a:t>
            </a:r>
            <a:r>
              <a:rPr lang="zh-CN" altLang="en-US" b="1" dirty="0"/>
              <a:t>的值要进行交换，最后再</a:t>
            </a:r>
            <a:r>
              <a:rPr lang="en-US" altLang="zh-CN" b="1" dirty="0"/>
              <a:t>b</a:t>
            </a:r>
            <a:r>
              <a:rPr lang="zh-CN" altLang="en-US" b="1" dirty="0"/>
              <a:t>和</a:t>
            </a:r>
            <a:r>
              <a:rPr lang="en-US" altLang="zh-CN" b="1" dirty="0"/>
              <a:t>c</a:t>
            </a:r>
            <a:r>
              <a:rPr lang="zh-CN" altLang="en-US" b="1" dirty="0" smtClean="0"/>
              <a:t>比较</a:t>
            </a:r>
            <a:r>
              <a:rPr lang="en-US" altLang="zh-CN" b="1" dirty="0"/>
              <a:t>;</a:t>
            </a:r>
            <a:r>
              <a:rPr lang="zh-CN" altLang="en-US" b="1" dirty="0" smtClean="0">
                <a:solidFill>
                  <a:srgbClr val="C00000"/>
                </a:solidFill>
              </a:rPr>
              <a:t>如果</a:t>
            </a:r>
            <a:r>
              <a:rPr lang="en-US" altLang="zh-CN" b="1" dirty="0">
                <a:solidFill>
                  <a:srgbClr val="C00000"/>
                </a:solidFill>
              </a:rPr>
              <a:t>b&lt;c</a:t>
            </a:r>
            <a:r>
              <a:rPr lang="zh-CN" altLang="en-US" b="1" dirty="0"/>
              <a:t>，则内存变量</a:t>
            </a:r>
            <a:r>
              <a:rPr lang="en-US" altLang="zh-CN" b="1" dirty="0"/>
              <a:t>b</a:t>
            </a:r>
            <a:r>
              <a:rPr lang="zh-CN" altLang="en-US" b="1" dirty="0"/>
              <a:t>和</a:t>
            </a:r>
            <a:r>
              <a:rPr lang="en-US" altLang="zh-CN" b="1" dirty="0"/>
              <a:t>c</a:t>
            </a:r>
            <a:r>
              <a:rPr lang="zh-CN" altLang="en-US" b="1" dirty="0"/>
              <a:t>的值要进行交换。通过这样的比较后，内存变量</a:t>
            </a:r>
            <a:r>
              <a:rPr lang="en-US" altLang="zh-CN" b="1" dirty="0"/>
              <a:t>a</a:t>
            </a:r>
            <a:r>
              <a:rPr lang="zh-CN" altLang="en-US" b="1" dirty="0"/>
              <a:t>存储的是最大值，</a:t>
            </a:r>
            <a:r>
              <a:rPr lang="en-US" altLang="zh-CN" b="1" dirty="0"/>
              <a:t>b</a:t>
            </a:r>
            <a:r>
              <a:rPr lang="zh-CN" altLang="en-US" b="1" dirty="0"/>
              <a:t>存储的是较大值，</a:t>
            </a:r>
            <a:r>
              <a:rPr lang="en-US" altLang="zh-CN" b="1" dirty="0"/>
              <a:t>c</a:t>
            </a:r>
            <a:r>
              <a:rPr lang="zh-CN" altLang="en-US" b="1" dirty="0"/>
              <a:t>存储的就是最小值。依次输出就是按由大到小的顺序输出。</a:t>
            </a:r>
          </a:p>
        </p:txBody>
      </p:sp>
    </p:spTree>
    <p:extLst>
      <p:ext uri="{BB962C8B-B14F-4D97-AF65-F5344CB8AC3E}">
        <p14:creationId xmlns:p14="http://schemas.microsoft.com/office/powerpoint/2010/main" val="1898138826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5F03C305-0876-4F01-906D-67227E9A0DC4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31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41987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41988" name="Rectangle 3"/>
          <p:cNvSpPr>
            <a:spLocks noChangeArrowheads="1"/>
          </p:cNvSpPr>
          <p:nvPr/>
        </p:nvSpPr>
        <p:spPr bwMode="auto">
          <a:xfrm>
            <a:off x="395288" y="260350"/>
            <a:ext cx="5668962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b="1" dirty="0" smtClean="0">
                <a:solidFill>
                  <a:srgbClr val="FFFFFF"/>
                </a:solidFill>
              </a:rPr>
              <a:t>5.5 </a:t>
            </a:r>
            <a:r>
              <a:rPr lang="zh-CN" altLang="en-US" b="1" dirty="0">
                <a:solidFill>
                  <a:srgbClr val="FFFFFF"/>
                </a:solidFill>
              </a:rPr>
              <a:t>选择结构程序设计综合举例</a:t>
            </a:r>
          </a:p>
        </p:txBody>
      </p:sp>
      <p:sp>
        <p:nvSpPr>
          <p:cNvPr id="41991" name="Text Box 9"/>
          <p:cNvSpPr txBox="1">
            <a:spLocks noChangeArrowheads="1"/>
          </p:cNvSpPr>
          <p:nvPr/>
        </p:nvSpPr>
        <p:spPr bwMode="auto">
          <a:xfrm>
            <a:off x="1559933" y="3573016"/>
            <a:ext cx="4801314" cy="1200329"/>
          </a:xfrm>
          <a:prstGeom prst="rect">
            <a:avLst/>
          </a:prstGeom>
          <a:solidFill>
            <a:srgbClr val="EAEAEA"/>
          </a:solidFill>
          <a:ln w="9525" algn="ctr">
            <a:solidFill>
              <a:srgbClr val="EAEAE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algn="just" eaLnBrk="1" hangingPunct="1"/>
            <a:r>
              <a:rPr lang="zh-CN" altLang="en-US" sz="3600" b="1" dirty="0">
                <a:latin typeface="Times New Roman" pitchFamily="18" charset="0"/>
              </a:rPr>
              <a:t>请输入</a:t>
            </a:r>
            <a:r>
              <a:rPr lang="en-US" altLang="zh-CN" sz="3600" b="1" dirty="0">
                <a:latin typeface="Times New Roman" pitchFamily="18" charset="0"/>
              </a:rPr>
              <a:t>3</a:t>
            </a:r>
            <a:r>
              <a:rPr lang="zh-CN" altLang="en-US" sz="3600" b="1" dirty="0">
                <a:latin typeface="Times New Roman" pitchFamily="18" charset="0"/>
              </a:rPr>
              <a:t>个数：</a:t>
            </a:r>
            <a:r>
              <a:rPr lang="en-US" altLang="zh-CN" sz="3600" b="1" dirty="0">
                <a:latin typeface="Times New Roman" pitchFamily="18" charset="0"/>
              </a:rPr>
              <a:t>8</a:t>
            </a:r>
            <a:r>
              <a:rPr lang="zh-CN" altLang="en-US" sz="3600" b="1" dirty="0">
                <a:latin typeface="Times New Roman" pitchFamily="18" charset="0"/>
              </a:rPr>
              <a:t>，</a:t>
            </a:r>
            <a:r>
              <a:rPr lang="en-US" altLang="zh-CN" sz="3600" b="1" dirty="0">
                <a:latin typeface="Times New Roman" pitchFamily="18" charset="0"/>
              </a:rPr>
              <a:t>2</a:t>
            </a:r>
            <a:r>
              <a:rPr lang="zh-CN" altLang="en-US" sz="3600" b="1" dirty="0">
                <a:latin typeface="Times New Roman" pitchFamily="18" charset="0"/>
              </a:rPr>
              <a:t>，</a:t>
            </a:r>
            <a:r>
              <a:rPr lang="en-US" altLang="zh-CN" sz="3600" b="1" dirty="0">
                <a:latin typeface="Times New Roman" pitchFamily="18" charset="0"/>
              </a:rPr>
              <a:t>9</a:t>
            </a:r>
          </a:p>
          <a:p>
            <a:pPr algn="just" eaLnBrk="1" hangingPunct="1"/>
            <a:r>
              <a:rPr lang="en-US" altLang="zh-CN" sz="3600" b="1" dirty="0">
                <a:latin typeface="Times New Roman" pitchFamily="18" charset="0"/>
              </a:rPr>
              <a:t>9.00</a:t>
            </a:r>
            <a:r>
              <a:rPr lang="zh-CN" altLang="en-US" sz="3600" b="1" dirty="0">
                <a:latin typeface="Times New Roman" pitchFamily="18" charset="0"/>
              </a:rPr>
              <a:t>，</a:t>
            </a:r>
            <a:r>
              <a:rPr lang="en-US" altLang="zh-CN" sz="3600" b="1" dirty="0">
                <a:latin typeface="Times New Roman" pitchFamily="18" charset="0"/>
              </a:rPr>
              <a:t>8.00</a:t>
            </a:r>
            <a:r>
              <a:rPr lang="zh-CN" altLang="en-US" sz="3600" b="1" dirty="0">
                <a:latin typeface="Times New Roman" pitchFamily="18" charset="0"/>
              </a:rPr>
              <a:t>，</a:t>
            </a:r>
            <a:r>
              <a:rPr lang="en-US" altLang="zh-CN" sz="3600" b="1" dirty="0">
                <a:latin typeface="Times New Roman" pitchFamily="18" charset="0"/>
              </a:rPr>
              <a:t>2.00</a:t>
            </a:r>
            <a:endParaRPr lang="en-US" altLang="zh-CN" sz="3600" b="1" dirty="0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611560" y="1446929"/>
            <a:ext cx="3168352" cy="646331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266700"/>
            <a:r>
              <a:rPr lang="zh-CN" altLang="en-US" sz="3600" b="1" dirty="0">
                <a:hlinkClick r:id="rId4" action="ppaction://hlinkfile"/>
              </a:rPr>
              <a:t>例题</a:t>
            </a:r>
            <a:r>
              <a:rPr lang="en-US" altLang="zh-CN" sz="3600" b="1" dirty="0" smtClean="0">
                <a:hlinkClick r:id="rId4" action="ppaction://hlinkfile"/>
              </a:rPr>
              <a:t>5.8</a:t>
            </a:r>
            <a:r>
              <a:rPr lang="zh-CN" altLang="en-US" sz="3600" b="1" dirty="0" smtClean="0">
                <a:hlinkClick r:id="rId4" action="ppaction://hlinkfile"/>
              </a:rPr>
              <a:t>程序</a:t>
            </a:r>
            <a:endParaRPr lang="zh-CN" altLang="en-US" sz="3600" b="1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979712" y="2542347"/>
            <a:ext cx="4896544" cy="646331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/>
            <a:r>
              <a:rPr lang="zh-CN" altLang="en-US" sz="3600" b="1" dirty="0"/>
              <a:t>程序运行结果：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F6922E27-C609-4888-A284-766A39C1F3AA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32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43011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43012" name="Rectangle 11"/>
          <p:cNvSpPr>
            <a:spLocks noChangeArrowheads="1"/>
          </p:cNvSpPr>
          <p:nvPr/>
        </p:nvSpPr>
        <p:spPr bwMode="auto">
          <a:xfrm>
            <a:off x="395288" y="257682"/>
            <a:ext cx="2427268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b="1" dirty="0" smtClean="0">
                <a:solidFill>
                  <a:srgbClr val="FFFFFF"/>
                </a:solidFill>
              </a:rPr>
              <a:t>5.6 </a:t>
            </a:r>
            <a:r>
              <a:rPr lang="zh-CN" altLang="en-US" b="1" dirty="0">
                <a:solidFill>
                  <a:srgbClr val="FFFFFF"/>
                </a:solidFill>
              </a:rPr>
              <a:t>本章小结</a:t>
            </a:r>
          </a:p>
        </p:txBody>
      </p:sp>
      <p:sp>
        <p:nvSpPr>
          <p:cNvPr id="43013" name="Rectangle 12"/>
          <p:cNvSpPr>
            <a:spLocks noChangeArrowheads="1"/>
          </p:cNvSpPr>
          <p:nvPr/>
        </p:nvSpPr>
        <p:spPr bwMode="auto">
          <a:xfrm>
            <a:off x="395288" y="1853376"/>
            <a:ext cx="8424862" cy="2862322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266700"/>
            <a:r>
              <a:rPr lang="en-US" altLang="zh-CN" sz="3600" b="1" dirty="0"/>
              <a:t>1</a:t>
            </a:r>
            <a:r>
              <a:rPr lang="zh-CN" altLang="en-US" sz="3600" b="1" dirty="0"/>
              <a:t>、在</a:t>
            </a:r>
            <a:r>
              <a:rPr lang="en-US" altLang="zh-CN" sz="3600" b="1" dirty="0"/>
              <a:t>C</a:t>
            </a:r>
            <a:r>
              <a:rPr lang="zh-CN" altLang="en-US" sz="3600" b="1" dirty="0"/>
              <a:t>语言中没有逻辑型数据，表示一个逻辑值时，用“</a:t>
            </a:r>
            <a:r>
              <a:rPr lang="en-US" altLang="zh-CN" sz="3600" b="1" dirty="0"/>
              <a:t>1”</a:t>
            </a:r>
            <a:r>
              <a:rPr lang="zh-CN" altLang="en-US" sz="3600" b="1" dirty="0"/>
              <a:t>代表“真”，用“</a:t>
            </a:r>
            <a:r>
              <a:rPr lang="en-US" altLang="zh-CN" sz="3600" b="1" dirty="0"/>
              <a:t>0”</a:t>
            </a:r>
            <a:r>
              <a:rPr lang="zh-CN" altLang="en-US" sz="3600" b="1" dirty="0"/>
              <a:t>代表“假”，而在判断一个逻辑量的值时，以非“</a:t>
            </a:r>
            <a:r>
              <a:rPr lang="en-US" altLang="zh-CN" sz="3600" b="1" dirty="0"/>
              <a:t>0”</a:t>
            </a:r>
            <a:r>
              <a:rPr lang="zh-CN" altLang="en-US" sz="3600" b="1" dirty="0"/>
              <a:t>作为“真”，“</a:t>
            </a:r>
            <a:r>
              <a:rPr lang="en-US" altLang="zh-CN" sz="3600" b="1" dirty="0"/>
              <a:t>0”</a:t>
            </a:r>
            <a:r>
              <a:rPr lang="zh-CN" altLang="en-US" sz="3600" b="1" dirty="0"/>
              <a:t>作为“假”</a:t>
            </a:r>
            <a:r>
              <a:rPr lang="zh-CN" altLang="en-US" sz="3600" b="1" dirty="0" smtClean="0"/>
              <a:t>。</a:t>
            </a:r>
            <a:endParaRPr lang="zh-CN" altLang="en-US" sz="3600" b="1" dirty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F6922E27-C609-4888-A284-766A39C1F3AA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33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43011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43012" name="Rectangle 11"/>
          <p:cNvSpPr>
            <a:spLocks noChangeArrowheads="1"/>
          </p:cNvSpPr>
          <p:nvPr/>
        </p:nvSpPr>
        <p:spPr bwMode="auto">
          <a:xfrm>
            <a:off x="395288" y="257682"/>
            <a:ext cx="2427268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b="1" dirty="0" smtClean="0">
                <a:solidFill>
                  <a:srgbClr val="FFFFFF"/>
                </a:solidFill>
              </a:rPr>
              <a:t>5.6 </a:t>
            </a:r>
            <a:r>
              <a:rPr lang="zh-CN" altLang="en-US" b="1" dirty="0">
                <a:solidFill>
                  <a:srgbClr val="FFFFFF"/>
                </a:solidFill>
              </a:rPr>
              <a:t>本章小结</a:t>
            </a:r>
          </a:p>
        </p:txBody>
      </p:sp>
      <p:sp>
        <p:nvSpPr>
          <p:cNvPr id="43013" name="Rectangle 12"/>
          <p:cNvSpPr>
            <a:spLocks noChangeArrowheads="1"/>
          </p:cNvSpPr>
          <p:nvPr/>
        </p:nvSpPr>
        <p:spPr bwMode="auto">
          <a:xfrm>
            <a:off x="395288" y="1299378"/>
            <a:ext cx="8424862" cy="397031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266700"/>
            <a:r>
              <a:rPr lang="en-US" altLang="zh-CN" sz="3600" b="1" dirty="0" smtClean="0"/>
              <a:t>2</a:t>
            </a:r>
            <a:r>
              <a:rPr lang="zh-CN" altLang="en-US" sz="3600" b="1" dirty="0"/>
              <a:t>、一般用</a:t>
            </a:r>
            <a:r>
              <a:rPr lang="en-US" altLang="zh-CN" sz="3600" b="1" dirty="0"/>
              <a:t>if</a:t>
            </a:r>
            <a:r>
              <a:rPr lang="zh-CN" altLang="en-US" sz="3600" b="1" dirty="0"/>
              <a:t>语句实现选择结构，用</a:t>
            </a:r>
            <a:r>
              <a:rPr lang="en-US" altLang="zh-CN" sz="3600" b="1" dirty="0"/>
              <a:t>switch</a:t>
            </a:r>
            <a:r>
              <a:rPr lang="zh-CN" altLang="en-US" sz="3600" b="1" dirty="0"/>
              <a:t>语句实现多支结构。</a:t>
            </a:r>
            <a:r>
              <a:rPr lang="en-US" altLang="zh-CN" sz="3600" b="1" dirty="0"/>
              <a:t>else</a:t>
            </a:r>
            <a:r>
              <a:rPr lang="zh-CN" altLang="en-US" sz="3600" b="1" dirty="0"/>
              <a:t>总是与</a:t>
            </a:r>
            <a:r>
              <a:rPr lang="en-US" altLang="zh-CN" sz="3600" b="1" dirty="0"/>
              <a:t>if</a:t>
            </a:r>
            <a:r>
              <a:rPr lang="zh-CN" altLang="en-US" sz="3600" b="1" dirty="0"/>
              <a:t>配对出现，并且总是和它前面最近的未配对的</a:t>
            </a:r>
            <a:r>
              <a:rPr lang="en-US" altLang="zh-CN" sz="3600" b="1" dirty="0"/>
              <a:t>if</a:t>
            </a:r>
            <a:r>
              <a:rPr lang="zh-CN" altLang="en-US" sz="3600" b="1" dirty="0"/>
              <a:t>相配对。写程序时一般可写成锯齿状，同一个层次的</a:t>
            </a:r>
            <a:r>
              <a:rPr lang="en-US" altLang="zh-CN" sz="3600" b="1" dirty="0"/>
              <a:t>if</a:t>
            </a:r>
            <a:r>
              <a:rPr lang="zh-CN" altLang="en-US" sz="3600" b="1" dirty="0"/>
              <a:t>和</a:t>
            </a:r>
            <a:r>
              <a:rPr lang="en-US" altLang="zh-CN" sz="3600" b="1" dirty="0"/>
              <a:t>else</a:t>
            </a:r>
            <a:r>
              <a:rPr lang="zh-CN" altLang="en-US" sz="3600" b="1" dirty="0"/>
              <a:t>写在同一个列上，这样</a:t>
            </a:r>
            <a:r>
              <a:rPr lang="en-US" altLang="zh-CN" sz="3600" b="1" dirty="0"/>
              <a:t>if</a:t>
            </a:r>
            <a:r>
              <a:rPr lang="zh-CN" altLang="en-US" sz="3600" b="1" dirty="0"/>
              <a:t>和</a:t>
            </a:r>
            <a:r>
              <a:rPr lang="en-US" altLang="zh-CN" sz="3600" b="1" dirty="0"/>
              <a:t>else</a:t>
            </a:r>
            <a:r>
              <a:rPr lang="zh-CN" altLang="en-US" sz="3600" b="1" dirty="0"/>
              <a:t>的层次就能很清晰地表现出来</a:t>
            </a:r>
            <a:r>
              <a:rPr lang="zh-CN" altLang="en-US" sz="3600" b="1" dirty="0" smtClean="0"/>
              <a:t>。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234397344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F6922E27-C609-4888-A284-766A39C1F3AA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34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43011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43012" name="Rectangle 11"/>
          <p:cNvSpPr>
            <a:spLocks noChangeArrowheads="1"/>
          </p:cNvSpPr>
          <p:nvPr/>
        </p:nvSpPr>
        <p:spPr bwMode="auto">
          <a:xfrm>
            <a:off x="395288" y="257682"/>
            <a:ext cx="2427268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b="1" dirty="0" smtClean="0">
                <a:solidFill>
                  <a:srgbClr val="FFFFFF"/>
                </a:solidFill>
              </a:rPr>
              <a:t>5.6 </a:t>
            </a:r>
            <a:r>
              <a:rPr lang="zh-CN" altLang="en-US" b="1" dirty="0">
                <a:solidFill>
                  <a:srgbClr val="FFFFFF"/>
                </a:solidFill>
              </a:rPr>
              <a:t>本章小结</a:t>
            </a:r>
          </a:p>
        </p:txBody>
      </p:sp>
      <p:sp>
        <p:nvSpPr>
          <p:cNvPr id="43013" name="Rectangle 12"/>
          <p:cNvSpPr>
            <a:spLocks noChangeArrowheads="1"/>
          </p:cNvSpPr>
          <p:nvPr/>
        </p:nvSpPr>
        <p:spPr bwMode="auto">
          <a:xfrm>
            <a:off x="395288" y="1853378"/>
            <a:ext cx="8424862" cy="2862322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266700"/>
            <a:r>
              <a:rPr lang="en-US" altLang="zh-CN" sz="3600" b="1" dirty="0" smtClean="0"/>
              <a:t>3</a:t>
            </a:r>
            <a:r>
              <a:rPr lang="zh-CN" altLang="en-US" sz="3600" b="1" dirty="0"/>
              <a:t>、</a:t>
            </a:r>
            <a:r>
              <a:rPr lang="en-US" altLang="zh-CN" sz="3600" b="1" dirty="0"/>
              <a:t>switch</a:t>
            </a:r>
            <a:r>
              <a:rPr lang="zh-CN" altLang="en-US" sz="3600" b="1" dirty="0"/>
              <a:t>语句中，“</a:t>
            </a:r>
            <a:r>
              <a:rPr lang="en-US" altLang="zh-CN" sz="3600" b="1" dirty="0"/>
              <a:t>case </a:t>
            </a:r>
            <a:r>
              <a:rPr lang="zh-CN" altLang="en-US" sz="3600" b="1" dirty="0"/>
              <a:t>常量表达式”只起语句标号的作用，相当于是程序的入口。执行完对应的“</a:t>
            </a:r>
            <a:r>
              <a:rPr lang="en-US" altLang="zh-CN" sz="3600" b="1" dirty="0"/>
              <a:t>case </a:t>
            </a:r>
            <a:r>
              <a:rPr lang="zh-CN" altLang="en-US" sz="3600" b="1" dirty="0"/>
              <a:t>常量表达式”后继续执行下一个“</a:t>
            </a:r>
            <a:r>
              <a:rPr lang="en-US" altLang="zh-CN" sz="3600" b="1" dirty="0"/>
              <a:t>case </a:t>
            </a:r>
            <a:r>
              <a:rPr lang="zh-CN" altLang="en-US" sz="3600" b="1" dirty="0"/>
              <a:t>常量表达式”，除非出现</a:t>
            </a:r>
            <a:r>
              <a:rPr lang="en-US" altLang="zh-CN" sz="3600" b="1" dirty="0"/>
              <a:t>break</a:t>
            </a:r>
            <a:r>
              <a:rPr lang="zh-CN" altLang="en-US" sz="3600" b="1" dirty="0"/>
              <a:t>语句。</a:t>
            </a:r>
          </a:p>
        </p:txBody>
      </p:sp>
    </p:spTree>
    <p:extLst>
      <p:ext uri="{BB962C8B-B14F-4D97-AF65-F5344CB8AC3E}">
        <p14:creationId xmlns:p14="http://schemas.microsoft.com/office/powerpoint/2010/main" val="4248831796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D0A77A00-130A-40D2-A50C-AC204007CA9E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4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6147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1975" y="5748338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6148" name="Rectangle 8"/>
          <p:cNvSpPr>
            <a:spLocks noChangeArrowheads="1"/>
          </p:cNvSpPr>
          <p:nvPr/>
        </p:nvSpPr>
        <p:spPr bwMode="auto">
          <a:xfrm>
            <a:off x="424894" y="260350"/>
            <a:ext cx="4456669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b="1" dirty="0">
                <a:solidFill>
                  <a:srgbClr val="FFFFFF"/>
                </a:solidFill>
              </a:rPr>
              <a:t>5.1 </a:t>
            </a:r>
            <a:r>
              <a:rPr lang="zh-CN" altLang="en-US" b="1" dirty="0">
                <a:solidFill>
                  <a:srgbClr val="FFFFFF"/>
                </a:solidFill>
              </a:rPr>
              <a:t>为什么需要选择结构</a:t>
            </a:r>
          </a:p>
        </p:txBody>
      </p:sp>
      <p:sp>
        <p:nvSpPr>
          <p:cNvPr id="6149" name="Rectangle 9"/>
          <p:cNvSpPr>
            <a:spLocks noChangeArrowheads="1"/>
          </p:cNvSpPr>
          <p:nvPr/>
        </p:nvSpPr>
        <p:spPr bwMode="auto">
          <a:xfrm>
            <a:off x="251520" y="1191955"/>
            <a:ext cx="8640960" cy="4801314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400" b="1" dirty="0"/>
              <a:t>在前面介绍的顺序结构中，程序中的每条语句是按照各个语句的先后顺序依次执行的，执行完一条语句后再无条件地执行下一条语句，这就是顺序结构。但在现实生活中，有许多问题用顺序结构是无法解决的，需要用到选择结构。</a:t>
            </a:r>
            <a:r>
              <a:rPr lang="zh-CN" altLang="en-US" sz="3400" b="1" dirty="0">
                <a:solidFill>
                  <a:srgbClr val="FF0000"/>
                </a:solidFill>
              </a:rPr>
              <a:t>也就是说执行完一条语句后不是无条件地执行下一条语句，而是需要进行选择，要选择就需要条件的判断</a:t>
            </a:r>
            <a:r>
              <a:rPr lang="zh-CN" altLang="en-US" sz="3400" b="1" dirty="0"/>
              <a:t>。现实生活中很多问题都需要进行条件的判断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32A4C3F7-4DBB-4F6E-B6AC-FEEFD4D825E7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5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16387" name="Picture 7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16388" name="Rectangle 118"/>
          <p:cNvSpPr>
            <a:spLocks noChangeArrowheads="1"/>
          </p:cNvSpPr>
          <p:nvPr/>
        </p:nvSpPr>
        <p:spPr bwMode="auto">
          <a:xfrm>
            <a:off x="178998" y="260350"/>
            <a:ext cx="8024954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FFFF"/>
                </a:solidFill>
              </a:rPr>
              <a:t>5.2 </a:t>
            </a:r>
            <a:r>
              <a:rPr lang="zh-CN" altLang="en-US" b="1" dirty="0">
                <a:solidFill>
                  <a:srgbClr val="FFFFFF"/>
                </a:solidFill>
              </a:rPr>
              <a:t>用</a:t>
            </a:r>
            <a:r>
              <a:rPr lang="en-US" altLang="zh-CN" b="1" dirty="0">
                <a:solidFill>
                  <a:srgbClr val="FFFFFF"/>
                </a:solidFill>
              </a:rPr>
              <a:t>if</a:t>
            </a:r>
            <a:r>
              <a:rPr lang="zh-CN" altLang="en-US" b="1" dirty="0">
                <a:solidFill>
                  <a:srgbClr val="FFFFFF"/>
                </a:solidFill>
              </a:rPr>
              <a:t>语句实现选择</a:t>
            </a:r>
            <a:r>
              <a:rPr lang="zh-CN" altLang="en-US" b="1" dirty="0" smtClean="0">
                <a:solidFill>
                  <a:srgbClr val="FFFFFF"/>
                </a:solidFill>
              </a:rPr>
              <a:t>结构</a:t>
            </a:r>
            <a:r>
              <a:rPr lang="en-US" altLang="zh-CN" b="1" dirty="0">
                <a:solidFill>
                  <a:srgbClr val="FFFFFF"/>
                </a:solidFill>
              </a:rPr>
              <a:t>-5.2.1 </a:t>
            </a:r>
            <a:r>
              <a:rPr lang="zh-CN" altLang="en-US" b="1" dirty="0">
                <a:solidFill>
                  <a:srgbClr val="FFFFFF"/>
                </a:solidFill>
              </a:rPr>
              <a:t>单分支</a:t>
            </a:r>
            <a:r>
              <a:rPr lang="en-US" altLang="zh-CN" b="1" dirty="0">
                <a:solidFill>
                  <a:srgbClr val="FFFFFF"/>
                </a:solidFill>
              </a:rPr>
              <a:t>if</a:t>
            </a:r>
            <a:r>
              <a:rPr lang="zh-CN" altLang="en-US" b="1" dirty="0">
                <a:solidFill>
                  <a:srgbClr val="FFFFFF"/>
                </a:solidFill>
              </a:rPr>
              <a:t>语句</a:t>
            </a:r>
          </a:p>
        </p:txBody>
      </p:sp>
      <p:sp>
        <p:nvSpPr>
          <p:cNvPr id="16390" name="Rectangle 121"/>
          <p:cNvSpPr>
            <a:spLocks noChangeArrowheads="1"/>
          </p:cNvSpPr>
          <p:nvPr/>
        </p:nvSpPr>
        <p:spPr bwMode="auto">
          <a:xfrm>
            <a:off x="323851" y="1149838"/>
            <a:ext cx="4797412" cy="4647426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266700"/>
            <a:r>
              <a:rPr lang="zh-CN" altLang="en-US" sz="2800" b="1" dirty="0"/>
              <a:t>单分支</a:t>
            </a:r>
            <a:r>
              <a:rPr lang="en-US" altLang="zh-CN" sz="2800" b="1" dirty="0"/>
              <a:t>if</a:t>
            </a:r>
            <a:r>
              <a:rPr lang="zh-CN" altLang="en-US" sz="2800" b="1" dirty="0"/>
              <a:t>语句的形式为：</a:t>
            </a:r>
          </a:p>
          <a:p>
            <a:pPr indent="266700"/>
            <a:r>
              <a:rPr lang="en-US" altLang="zh-CN" sz="3600" b="1" dirty="0">
                <a:solidFill>
                  <a:srgbClr val="072FD7"/>
                </a:solidFill>
              </a:rPr>
              <a:t>if (</a:t>
            </a:r>
            <a:r>
              <a:rPr lang="zh-CN" altLang="en-US" sz="3600" b="1" dirty="0">
                <a:solidFill>
                  <a:srgbClr val="072FD7"/>
                </a:solidFill>
              </a:rPr>
              <a:t>表达式</a:t>
            </a:r>
            <a:r>
              <a:rPr lang="en-US" altLang="zh-CN" sz="3600" b="1" dirty="0">
                <a:solidFill>
                  <a:srgbClr val="072FD7"/>
                </a:solidFill>
              </a:rPr>
              <a:t>)</a:t>
            </a:r>
          </a:p>
          <a:p>
            <a:pPr indent="266700"/>
            <a:r>
              <a:rPr lang="en-US" altLang="zh-CN" sz="3600" b="1" dirty="0">
                <a:solidFill>
                  <a:srgbClr val="072FD7"/>
                </a:solidFill>
              </a:rPr>
              <a:t>  </a:t>
            </a:r>
            <a:r>
              <a:rPr lang="zh-CN" altLang="en-US" sz="3600" b="1" dirty="0">
                <a:solidFill>
                  <a:srgbClr val="072FD7"/>
                </a:solidFill>
              </a:rPr>
              <a:t>语句</a:t>
            </a:r>
          </a:p>
          <a:p>
            <a:pPr indent="266700"/>
            <a:r>
              <a:rPr lang="zh-CN" altLang="en-US" sz="2800" b="1" dirty="0"/>
              <a:t>单分支</a:t>
            </a:r>
            <a:r>
              <a:rPr lang="en-US" altLang="zh-CN" sz="2800" b="1" dirty="0"/>
              <a:t>if</a:t>
            </a:r>
            <a:r>
              <a:rPr lang="zh-CN" altLang="en-US" sz="2800" b="1" dirty="0"/>
              <a:t>语句首先判断表达式的值，如果表达式的值为真，则执行后面的语句；如果表达式的值为假，则不执行后面的语句。这里的语句可以是一条简单的语句，也可以是一条复合语句。 </a:t>
            </a:r>
          </a:p>
        </p:txBody>
      </p:sp>
      <p:grpSp>
        <p:nvGrpSpPr>
          <p:cNvPr id="16391" name="Group 122"/>
          <p:cNvGrpSpPr>
            <a:grpSpLocks/>
          </p:cNvGrpSpPr>
          <p:nvPr/>
        </p:nvGrpSpPr>
        <p:grpSpPr bwMode="auto">
          <a:xfrm>
            <a:off x="5121263" y="1341438"/>
            <a:ext cx="3654438" cy="3527722"/>
            <a:chOff x="3960" y="3141"/>
            <a:chExt cx="3105" cy="3462"/>
          </a:xfrm>
        </p:grpSpPr>
        <p:sp>
          <p:nvSpPr>
            <p:cNvPr id="16392" name="AutoShape 123"/>
            <p:cNvSpPr>
              <a:spLocks noChangeArrowheads="1"/>
            </p:cNvSpPr>
            <p:nvPr/>
          </p:nvSpPr>
          <p:spPr bwMode="auto">
            <a:xfrm>
              <a:off x="3960" y="3780"/>
              <a:ext cx="1620" cy="936"/>
            </a:xfrm>
            <a:prstGeom prst="flowChartDecision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/>
              <a:r>
                <a:rPr lang="zh-CN" altLang="en-US" sz="2000" b="1" dirty="0">
                  <a:latin typeface="Times New Roman" pitchFamily="18" charset="0"/>
                </a:rPr>
                <a:t>表达式</a:t>
              </a:r>
              <a:endParaRPr lang="zh-CN" altLang="en-US" sz="2000" b="1" dirty="0"/>
            </a:p>
          </p:txBody>
        </p:sp>
        <p:sp>
          <p:nvSpPr>
            <p:cNvPr id="16393" name="Rectangle 124"/>
            <p:cNvSpPr>
              <a:spLocks noChangeArrowheads="1"/>
            </p:cNvSpPr>
            <p:nvPr/>
          </p:nvSpPr>
          <p:spPr bwMode="auto">
            <a:xfrm>
              <a:off x="4230" y="5364"/>
              <a:ext cx="1080" cy="4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zh-CN" altLang="en-US" sz="2800" b="1" dirty="0">
                  <a:latin typeface="Times New Roman" pitchFamily="18" charset="0"/>
                </a:rPr>
                <a:t>语句</a:t>
              </a:r>
              <a:endParaRPr lang="zh-CN" altLang="en-US" sz="2800" b="1" dirty="0"/>
            </a:p>
          </p:txBody>
        </p:sp>
        <p:sp>
          <p:nvSpPr>
            <p:cNvPr id="16394" name="Line 125"/>
            <p:cNvSpPr>
              <a:spLocks noChangeShapeType="1"/>
            </p:cNvSpPr>
            <p:nvPr/>
          </p:nvSpPr>
          <p:spPr bwMode="auto">
            <a:xfrm>
              <a:off x="4770" y="3141"/>
              <a:ext cx="0" cy="62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8000" b="1"/>
            </a:p>
          </p:txBody>
        </p:sp>
        <p:sp>
          <p:nvSpPr>
            <p:cNvPr id="16395" name="Line 126"/>
            <p:cNvSpPr>
              <a:spLocks noChangeShapeType="1"/>
            </p:cNvSpPr>
            <p:nvPr/>
          </p:nvSpPr>
          <p:spPr bwMode="auto">
            <a:xfrm>
              <a:off x="4755" y="4701"/>
              <a:ext cx="0" cy="62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8000" b="1"/>
            </a:p>
          </p:txBody>
        </p:sp>
        <p:sp>
          <p:nvSpPr>
            <p:cNvPr id="16396" name="Line 127"/>
            <p:cNvSpPr>
              <a:spLocks noChangeShapeType="1"/>
            </p:cNvSpPr>
            <p:nvPr/>
          </p:nvSpPr>
          <p:spPr bwMode="auto">
            <a:xfrm>
              <a:off x="4755" y="5823"/>
              <a:ext cx="0" cy="7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8000" b="1"/>
            </a:p>
          </p:txBody>
        </p:sp>
        <p:sp>
          <p:nvSpPr>
            <p:cNvPr id="16397" name="Line 128"/>
            <p:cNvSpPr>
              <a:spLocks noChangeShapeType="1"/>
            </p:cNvSpPr>
            <p:nvPr/>
          </p:nvSpPr>
          <p:spPr bwMode="auto">
            <a:xfrm>
              <a:off x="5580" y="4248"/>
              <a:ext cx="126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8000" b="1"/>
            </a:p>
          </p:txBody>
        </p:sp>
        <p:sp>
          <p:nvSpPr>
            <p:cNvPr id="16398" name="Line 129"/>
            <p:cNvSpPr>
              <a:spLocks noChangeShapeType="1"/>
            </p:cNvSpPr>
            <p:nvPr/>
          </p:nvSpPr>
          <p:spPr bwMode="auto">
            <a:xfrm>
              <a:off x="6855" y="4248"/>
              <a:ext cx="0" cy="18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8000" b="1"/>
            </a:p>
          </p:txBody>
        </p:sp>
        <p:sp>
          <p:nvSpPr>
            <p:cNvPr id="16399" name="Line 130"/>
            <p:cNvSpPr>
              <a:spLocks noChangeShapeType="1"/>
            </p:cNvSpPr>
            <p:nvPr/>
          </p:nvSpPr>
          <p:spPr bwMode="auto">
            <a:xfrm flipH="1">
              <a:off x="4770" y="6120"/>
              <a:ext cx="207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8000" b="1"/>
            </a:p>
          </p:txBody>
        </p:sp>
        <p:sp>
          <p:nvSpPr>
            <p:cNvPr id="16400" name="Text Box 131"/>
            <p:cNvSpPr txBox="1">
              <a:spLocks noChangeArrowheads="1"/>
            </p:cNvSpPr>
            <p:nvPr/>
          </p:nvSpPr>
          <p:spPr bwMode="auto">
            <a:xfrm>
              <a:off x="5625" y="3744"/>
              <a:ext cx="1440" cy="4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1pPr>
              <a:lvl2pPr marL="742950" indent="-285750" eaLnBrk="0" hangingPunct="0"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2pPr>
              <a:lvl3pPr marL="1143000" indent="-228600" eaLnBrk="0" hangingPunct="0"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3pPr>
              <a:lvl4pPr marL="1600200" indent="-228600" eaLnBrk="0" hangingPunct="0"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4pPr>
              <a:lvl5pPr marL="2057400" indent="-228600" eaLnBrk="0" hangingPunct="0"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9pPr>
            </a:lstStyle>
            <a:p>
              <a:pPr algn="just" eaLnBrk="1" hangingPunct="1"/>
              <a:r>
                <a:rPr lang="en-US" altLang="zh-CN" sz="2800" b="1">
                  <a:latin typeface="Times New Roman" pitchFamily="18" charset="0"/>
                </a:rPr>
                <a:t>0</a:t>
              </a:r>
              <a:r>
                <a:rPr lang="zh-CN" altLang="en-US" sz="2800" b="1">
                  <a:latin typeface="Times New Roman" pitchFamily="18" charset="0"/>
                </a:rPr>
                <a:t>（假）</a:t>
              </a:r>
              <a:endParaRPr lang="zh-CN" altLang="en-US" sz="2800" b="1"/>
            </a:p>
          </p:txBody>
        </p:sp>
        <p:sp>
          <p:nvSpPr>
            <p:cNvPr id="16401" name="Text Box 132"/>
            <p:cNvSpPr txBox="1">
              <a:spLocks noChangeArrowheads="1"/>
            </p:cNvSpPr>
            <p:nvPr/>
          </p:nvSpPr>
          <p:spPr bwMode="auto">
            <a:xfrm>
              <a:off x="4860" y="4716"/>
              <a:ext cx="1440" cy="4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1pPr>
              <a:lvl2pPr marL="742950" indent="-285750" eaLnBrk="0" hangingPunct="0"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2pPr>
              <a:lvl3pPr marL="1143000" indent="-228600" eaLnBrk="0" hangingPunct="0"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3pPr>
              <a:lvl4pPr marL="1600200" indent="-228600" eaLnBrk="0" hangingPunct="0"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4pPr>
              <a:lvl5pPr marL="2057400" indent="-228600" eaLnBrk="0" hangingPunct="0"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9pPr>
            </a:lstStyle>
            <a:p>
              <a:pPr algn="just" eaLnBrk="1" hangingPunct="1"/>
              <a:r>
                <a:rPr lang="en-US" altLang="zh-CN" sz="2800" b="1" dirty="0" smtClean="0">
                  <a:latin typeface="Times New Roman" pitchFamily="18" charset="0"/>
                </a:rPr>
                <a:t>1</a:t>
              </a:r>
              <a:r>
                <a:rPr lang="zh-CN" altLang="en-US" sz="2800" b="1" dirty="0" smtClean="0">
                  <a:latin typeface="Times New Roman" pitchFamily="18" charset="0"/>
                </a:rPr>
                <a:t>（</a:t>
              </a:r>
              <a:r>
                <a:rPr lang="zh-CN" altLang="en-US" sz="2800" b="1" dirty="0">
                  <a:latin typeface="Times New Roman" pitchFamily="18" charset="0"/>
                </a:rPr>
                <a:t>真）</a:t>
              </a:r>
              <a:endParaRPr lang="zh-CN" altLang="en-US" sz="2800" b="1" dirty="0"/>
            </a:p>
          </p:txBody>
        </p:sp>
      </p:grpSp>
      <p:sp>
        <p:nvSpPr>
          <p:cNvPr id="2" name="矩形 1"/>
          <p:cNvSpPr/>
          <p:nvPr/>
        </p:nvSpPr>
        <p:spPr>
          <a:xfrm>
            <a:off x="5844752" y="5605374"/>
            <a:ext cx="181652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600" b="1" dirty="0"/>
              <a:t>图</a:t>
            </a:r>
            <a:r>
              <a:rPr lang="en-US" altLang="zh-CN" sz="1600" b="1" dirty="0"/>
              <a:t>5.1 </a:t>
            </a:r>
            <a:r>
              <a:rPr lang="zh-CN" altLang="zh-CN" sz="1600" b="1" dirty="0"/>
              <a:t>单分支</a:t>
            </a:r>
            <a:r>
              <a:rPr lang="en-US" altLang="zh-CN" sz="1600" b="1" dirty="0"/>
              <a:t>if</a:t>
            </a:r>
            <a:r>
              <a:rPr lang="zh-CN" altLang="zh-CN" sz="1600" b="1" dirty="0"/>
              <a:t>语句</a:t>
            </a:r>
            <a:endParaRPr lang="zh-CN" altLang="en-US" sz="1600" b="1" dirty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6432E5DC-61AA-4874-ACAE-8E90F0A0CEF8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6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17411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17413" name="Rectangle 11"/>
          <p:cNvSpPr>
            <a:spLocks noChangeArrowheads="1"/>
          </p:cNvSpPr>
          <p:nvPr/>
        </p:nvSpPr>
        <p:spPr bwMode="auto">
          <a:xfrm>
            <a:off x="424334" y="1297236"/>
            <a:ext cx="8280400" cy="3416320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266700"/>
            <a:r>
              <a:rPr lang="zh-CN" altLang="en-US" sz="3600" b="1" dirty="0">
                <a:solidFill>
                  <a:srgbClr val="072FD7"/>
                </a:solidFill>
              </a:rPr>
              <a:t>例题</a:t>
            </a:r>
            <a:r>
              <a:rPr lang="en-US" altLang="zh-CN" sz="3600" b="1" dirty="0">
                <a:solidFill>
                  <a:srgbClr val="072FD7"/>
                </a:solidFill>
              </a:rPr>
              <a:t>5.1 </a:t>
            </a:r>
            <a:r>
              <a:rPr lang="zh-CN" altLang="en-US" sz="3600" b="1" dirty="0">
                <a:solidFill>
                  <a:srgbClr val="072FD7"/>
                </a:solidFill>
              </a:rPr>
              <a:t>输入一个整数，判断这个数是否是偶数。</a:t>
            </a:r>
          </a:p>
          <a:p>
            <a:pPr indent="266700"/>
            <a:r>
              <a:rPr lang="zh-CN" altLang="en-US" sz="3600" b="1" dirty="0"/>
              <a:t>解题思路：</a:t>
            </a:r>
          </a:p>
          <a:p>
            <a:pPr indent="266700"/>
            <a:r>
              <a:rPr lang="zh-CN" altLang="en-US" sz="3600" b="1" dirty="0"/>
              <a:t>    首先定义一个内存变量</a:t>
            </a:r>
            <a:r>
              <a:rPr lang="en-US" altLang="zh-CN" sz="3600" b="1" dirty="0"/>
              <a:t>x</a:t>
            </a:r>
            <a:r>
              <a:rPr lang="zh-CN" altLang="en-US" sz="3600" b="1" dirty="0"/>
              <a:t>存储整数，然后使用表达式</a:t>
            </a:r>
            <a:r>
              <a:rPr lang="en-US" altLang="zh-CN" sz="3600" b="1" dirty="0">
                <a:solidFill>
                  <a:srgbClr val="FF0000"/>
                </a:solidFill>
              </a:rPr>
              <a:t>(x%2==0)</a:t>
            </a:r>
            <a:r>
              <a:rPr lang="zh-CN" altLang="en-US" sz="3600" b="1" dirty="0"/>
              <a:t>判断是否是偶数。</a:t>
            </a:r>
          </a:p>
        </p:txBody>
      </p:sp>
      <p:sp>
        <p:nvSpPr>
          <p:cNvPr id="6" name="Rectangle 118"/>
          <p:cNvSpPr>
            <a:spLocks noChangeArrowheads="1"/>
          </p:cNvSpPr>
          <p:nvPr/>
        </p:nvSpPr>
        <p:spPr bwMode="auto">
          <a:xfrm>
            <a:off x="178998" y="260350"/>
            <a:ext cx="8024954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FFFF"/>
                </a:solidFill>
              </a:rPr>
              <a:t>5.2 </a:t>
            </a:r>
            <a:r>
              <a:rPr lang="zh-CN" altLang="en-US" b="1" dirty="0">
                <a:solidFill>
                  <a:srgbClr val="FFFFFF"/>
                </a:solidFill>
              </a:rPr>
              <a:t>用</a:t>
            </a:r>
            <a:r>
              <a:rPr lang="en-US" altLang="zh-CN" b="1" dirty="0">
                <a:solidFill>
                  <a:srgbClr val="FFFFFF"/>
                </a:solidFill>
              </a:rPr>
              <a:t>if</a:t>
            </a:r>
            <a:r>
              <a:rPr lang="zh-CN" altLang="en-US" b="1" dirty="0">
                <a:solidFill>
                  <a:srgbClr val="FFFFFF"/>
                </a:solidFill>
              </a:rPr>
              <a:t>语句实现选择</a:t>
            </a:r>
            <a:r>
              <a:rPr lang="zh-CN" altLang="en-US" b="1" dirty="0" smtClean="0">
                <a:solidFill>
                  <a:srgbClr val="FFFFFF"/>
                </a:solidFill>
              </a:rPr>
              <a:t>结构</a:t>
            </a:r>
            <a:r>
              <a:rPr lang="en-US" altLang="zh-CN" b="1" dirty="0">
                <a:solidFill>
                  <a:srgbClr val="FFFFFF"/>
                </a:solidFill>
              </a:rPr>
              <a:t>-5.2.1 </a:t>
            </a:r>
            <a:r>
              <a:rPr lang="zh-CN" altLang="en-US" b="1" dirty="0">
                <a:solidFill>
                  <a:srgbClr val="FFFFFF"/>
                </a:solidFill>
              </a:rPr>
              <a:t>单分支</a:t>
            </a:r>
            <a:r>
              <a:rPr lang="en-US" altLang="zh-CN" b="1" dirty="0">
                <a:solidFill>
                  <a:srgbClr val="FFFFFF"/>
                </a:solidFill>
              </a:rPr>
              <a:t>if</a:t>
            </a:r>
            <a:r>
              <a:rPr lang="zh-CN" altLang="en-US" b="1" dirty="0">
                <a:solidFill>
                  <a:srgbClr val="FFFFFF"/>
                </a:solidFill>
              </a:rPr>
              <a:t>语句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D81033CE-C4ED-4261-9917-8D2CA0B77F36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7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18435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18436" name="Rectangle 147"/>
          <p:cNvSpPr>
            <a:spLocks noChangeArrowheads="1"/>
          </p:cNvSpPr>
          <p:nvPr/>
        </p:nvSpPr>
        <p:spPr bwMode="auto">
          <a:xfrm>
            <a:off x="208657" y="1309411"/>
            <a:ext cx="8424167" cy="3990836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266700" eaLnBrk="0" hangingPunct="0"/>
            <a:r>
              <a:rPr lang="zh-CN" altLang="en-US" sz="3600" b="1" dirty="0">
                <a:latin typeface="Calibri" pitchFamily="34" charset="0"/>
                <a:cs typeface="Calibri" pitchFamily="34" charset="0"/>
                <a:hlinkClick r:id="rId4" action="ppaction://hlinkfile"/>
              </a:rPr>
              <a:t>例题</a:t>
            </a:r>
            <a:r>
              <a:rPr lang="en-US" altLang="zh-CN" sz="3600" b="1" dirty="0">
                <a:latin typeface="Calibri" pitchFamily="34" charset="0"/>
                <a:cs typeface="Calibri" pitchFamily="34" charset="0"/>
                <a:hlinkClick r:id="rId4" action="ppaction://hlinkfile"/>
              </a:rPr>
              <a:t>5.1</a:t>
            </a:r>
            <a:r>
              <a:rPr lang="zh-CN" altLang="en-US" sz="3600" b="1" dirty="0" smtClean="0">
                <a:latin typeface="Calibri" pitchFamily="34" charset="0"/>
                <a:cs typeface="Calibri" pitchFamily="34" charset="0"/>
                <a:hlinkClick r:id="rId4" action="ppaction://hlinkfile"/>
              </a:rPr>
              <a:t>程序</a:t>
            </a:r>
            <a:r>
              <a:rPr lang="zh-CN" altLang="en-US" sz="3600" b="1" dirty="0">
                <a:latin typeface="Calibri" pitchFamily="34" charset="0"/>
                <a:cs typeface="Calibri" pitchFamily="34" charset="0"/>
              </a:rPr>
              <a:t>：</a:t>
            </a:r>
            <a:endParaRPr lang="zh-CN" altLang="en-US" sz="3600" b="1" dirty="0"/>
          </a:p>
          <a:p>
            <a:pPr indent="266700" eaLnBrk="0" hangingPunct="0">
              <a:lnSpc>
                <a:spcPts val="3200"/>
              </a:lnSpc>
            </a:pPr>
            <a:r>
              <a:rPr lang="en-US" altLang="zh-CN" sz="3600" b="1" dirty="0">
                <a:latin typeface="Calibri" pitchFamily="34" charset="0"/>
                <a:cs typeface="Calibri" pitchFamily="34" charset="0"/>
              </a:rPr>
              <a:t>#include &lt;</a:t>
            </a:r>
            <a:r>
              <a:rPr lang="en-US" altLang="zh-CN" sz="3600" b="1" dirty="0" err="1">
                <a:latin typeface="Calibri" pitchFamily="34" charset="0"/>
                <a:cs typeface="Calibri" pitchFamily="34" charset="0"/>
              </a:rPr>
              <a:t>stdio.h</a:t>
            </a:r>
            <a:r>
              <a:rPr lang="en-US" altLang="zh-CN" sz="3600" b="1" dirty="0">
                <a:latin typeface="Calibri" pitchFamily="34" charset="0"/>
                <a:cs typeface="Calibri" pitchFamily="34" charset="0"/>
              </a:rPr>
              <a:t>&gt;</a:t>
            </a:r>
            <a:endParaRPr lang="en-US" altLang="zh-CN" sz="3600" b="1" dirty="0"/>
          </a:p>
          <a:p>
            <a:pPr indent="266700" eaLnBrk="0" hangingPunct="0">
              <a:lnSpc>
                <a:spcPts val="3200"/>
              </a:lnSpc>
            </a:pPr>
            <a:r>
              <a:rPr lang="en-US" altLang="zh-CN" sz="3600" b="1" dirty="0" err="1">
                <a:latin typeface="Calibri" pitchFamily="34" charset="0"/>
                <a:cs typeface="Calibri" pitchFamily="34" charset="0"/>
              </a:rPr>
              <a:t>int</a:t>
            </a:r>
            <a:r>
              <a:rPr lang="en-US" altLang="zh-CN" sz="3600" b="1" dirty="0">
                <a:latin typeface="Calibri" pitchFamily="34" charset="0"/>
                <a:cs typeface="Calibri" pitchFamily="34" charset="0"/>
              </a:rPr>
              <a:t> main()</a:t>
            </a:r>
            <a:endParaRPr lang="en-US" altLang="zh-CN" sz="3600" b="1" dirty="0"/>
          </a:p>
          <a:p>
            <a:pPr indent="266700" eaLnBrk="0" hangingPunct="0">
              <a:lnSpc>
                <a:spcPts val="3200"/>
              </a:lnSpc>
            </a:pPr>
            <a:r>
              <a:rPr lang="en-US" altLang="zh-CN" sz="3600" b="1" dirty="0" smtClean="0">
                <a:latin typeface="Calibri" pitchFamily="34" charset="0"/>
                <a:cs typeface="Calibri" pitchFamily="34" charset="0"/>
              </a:rPr>
              <a:t>{</a:t>
            </a:r>
            <a:r>
              <a:rPr lang="en-US" altLang="zh-CN" sz="3600" b="1" dirty="0">
                <a:latin typeface="Calibri" pitchFamily="34" charset="0"/>
                <a:cs typeface="Calibri" pitchFamily="34" charset="0"/>
              </a:rPr>
              <a:t>	</a:t>
            </a:r>
            <a:r>
              <a:rPr lang="en-US" altLang="zh-CN" sz="3600" b="1" dirty="0" err="1">
                <a:latin typeface="Calibri" pitchFamily="34" charset="0"/>
                <a:cs typeface="Calibri" pitchFamily="34" charset="0"/>
              </a:rPr>
              <a:t>int</a:t>
            </a:r>
            <a:r>
              <a:rPr lang="en-US" altLang="zh-CN" sz="3600" b="1" dirty="0">
                <a:latin typeface="Calibri" pitchFamily="34" charset="0"/>
                <a:cs typeface="Calibri" pitchFamily="34" charset="0"/>
              </a:rPr>
              <a:t> x;</a:t>
            </a:r>
            <a:endParaRPr lang="en-US" altLang="zh-CN" sz="3600" b="1" dirty="0"/>
          </a:p>
          <a:p>
            <a:pPr indent="266700" eaLnBrk="0" hangingPunct="0">
              <a:lnSpc>
                <a:spcPts val="3200"/>
              </a:lnSpc>
            </a:pPr>
            <a:r>
              <a:rPr lang="en-US" altLang="zh-CN" sz="3600" b="1" dirty="0">
                <a:latin typeface="Calibri" pitchFamily="34" charset="0"/>
                <a:cs typeface="Calibri" pitchFamily="34" charset="0"/>
              </a:rPr>
              <a:t>	</a:t>
            </a:r>
            <a:r>
              <a:rPr lang="en-US" altLang="zh-CN" sz="3600" b="1" dirty="0" err="1">
                <a:latin typeface="Calibri" pitchFamily="34" charset="0"/>
                <a:cs typeface="Calibri" pitchFamily="34" charset="0"/>
              </a:rPr>
              <a:t>scanf</a:t>
            </a:r>
            <a:r>
              <a:rPr lang="en-US" altLang="zh-CN" sz="3600" b="1" dirty="0">
                <a:latin typeface="Calibri" pitchFamily="34" charset="0"/>
                <a:cs typeface="Calibri" pitchFamily="34" charset="0"/>
              </a:rPr>
              <a:t>("%</a:t>
            </a:r>
            <a:r>
              <a:rPr lang="en-US" altLang="zh-CN" sz="3600" b="1" dirty="0" err="1">
                <a:latin typeface="Calibri" pitchFamily="34" charset="0"/>
                <a:cs typeface="Calibri" pitchFamily="34" charset="0"/>
              </a:rPr>
              <a:t>d",&amp;x</a:t>
            </a:r>
            <a:r>
              <a:rPr lang="en-US" altLang="zh-CN" sz="3600" b="1" dirty="0">
                <a:latin typeface="Calibri" pitchFamily="34" charset="0"/>
                <a:cs typeface="Calibri" pitchFamily="34" charset="0"/>
              </a:rPr>
              <a:t>);</a:t>
            </a:r>
            <a:endParaRPr lang="en-US" altLang="zh-CN" sz="3600" b="1" dirty="0"/>
          </a:p>
          <a:p>
            <a:pPr indent="266700" eaLnBrk="0" hangingPunct="0">
              <a:lnSpc>
                <a:spcPts val="3200"/>
              </a:lnSpc>
            </a:pPr>
            <a:r>
              <a:rPr lang="en-US" altLang="zh-CN" sz="3600" b="1" dirty="0">
                <a:latin typeface="Calibri" pitchFamily="34" charset="0"/>
                <a:cs typeface="Calibri" pitchFamily="34" charset="0"/>
              </a:rPr>
              <a:t>	</a:t>
            </a:r>
            <a:r>
              <a:rPr lang="en-US" altLang="zh-CN" sz="36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if (</a:t>
            </a:r>
            <a:r>
              <a:rPr lang="en-US" altLang="zh-CN" sz="36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x%2==0)</a:t>
            </a:r>
            <a:endParaRPr lang="en-US" altLang="zh-CN" sz="3600" b="1" dirty="0">
              <a:solidFill>
                <a:srgbClr val="FF0000"/>
              </a:solidFill>
            </a:endParaRPr>
          </a:p>
          <a:p>
            <a:pPr indent="266700" eaLnBrk="0" hangingPunct="0">
              <a:lnSpc>
                <a:spcPts val="3200"/>
              </a:lnSpc>
            </a:pPr>
            <a:r>
              <a:rPr lang="en-US" altLang="zh-CN" sz="3600" b="1" dirty="0">
                <a:latin typeface="Calibri" pitchFamily="34" charset="0"/>
                <a:cs typeface="Calibri" pitchFamily="34" charset="0"/>
              </a:rPr>
              <a:t>		</a:t>
            </a:r>
            <a:r>
              <a:rPr lang="en-US" altLang="zh-CN" sz="3600" b="1" dirty="0" err="1">
                <a:latin typeface="Calibri" pitchFamily="34" charset="0"/>
                <a:cs typeface="Calibri" pitchFamily="34" charset="0"/>
              </a:rPr>
              <a:t>printf</a:t>
            </a:r>
            <a:r>
              <a:rPr lang="en-US" altLang="zh-CN" sz="3600" b="1" dirty="0">
                <a:latin typeface="Calibri" pitchFamily="34" charset="0"/>
                <a:cs typeface="Calibri" pitchFamily="34" charset="0"/>
              </a:rPr>
              <a:t>("%d</a:t>
            </a:r>
            <a:r>
              <a:rPr lang="zh-CN" altLang="en-US" sz="3600" b="1" dirty="0">
                <a:latin typeface="Calibri" pitchFamily="34" charset="0"/>
                <a:cs typeface="Calibri" pitchFamily="34" charset="0"/>
              </a:rPr>
              <a:t>是一个偶数。</a:t>
            </a:r>
            <a:r>
              <a:rPr lang="en-US" altLang="zh-CN" sz="3600" b="1" dirty="0">
                <a:latin typeface="Calibri" pitchFamily="34" charset="0"/>
                <a:cs typeface="Calibri" pitchFamily="34" charset="0"/>
              </a:rPr>
              <a:t>\</a:t>
            </a:r>
            <a:r>
              <a:rPr lang="en-US" altLang="zh-CN" sz="3600" b="1" dirty="0" err="1">
                <a:latin typeface="Calibri" pitchFamily="34" charset="0"/>
                <a:cs typeface="Calibri" pitchFamily="34" charset="0"/>
              </a:rPr>
              <a:t>n",x</a:t>
            </a:r>
            <a:r>
              <a:rPr lang="en-US" altLang="zh-CN" sz="3600" b="1" dirty="0">
                <a:latin typeface="Calibri" pitchFamily="34" charset="0"/>
                <a:cs typeface="Calibri" pitchFamily="34" charset="0"/>
              </a:rPr>
              <a:t>);</a:t>
            </a:r>
          </a:p>
          <a:p>
            <a:pPr indent="266700" eaLnBrk="0" hangingPunct="0">
              <a:lnSpc>
                <a:spcPts val="3200"/>
              </a:lnSpc>
            </a:pPr>
            <a:r>
              <a:rPr lang="en-US" altLang="zh-CN" sz="3600" b="1" dirty="0">
                <a:latin typeface="Calibri" pitchFamily="34" charset="0"/>
                <a:cs typeface="Calibri" pitchFamily="34" charset="0"/>
              </a:rPr>
              <a:t>          </a:t>
            </a:r>
            <a:r>
              <a:rPr lang="en-US" altLang="zh-CN" sz="3600" b="1" dirty="0"/>
              <a:t>return 0;</a:t>
            </a:r>
          </a:p>
          <a:p>
            <a:pPr indent="266700" eaLnBrk="0" hangingPunct="0">
              <a:lnSpc>
                <a:spcPts val="3200"/>
              </a:lnSpc>
            </a:pPr>
            <a:r>
              <a:rPr lang="en-US" altLang="zh-CN" sz="3600" b="1" dirty="0" smtClean="0">
                <a:latin typeface="Calibri" pitchFamily="34" charset="0"/>
                <a:cs typeface="Calibri" pitchFamily="34" charset="0"/>
              </a:rPr>
              <a:t>}</a:t>
            </a:r>
            <a:endParaRPr lang="en-US" altLang="zh-CN" sz="3600" b="1" dirty="0"/>
          </a:p>
        </p:txBody>
      </p:sp>
      <p:sp>
        <p:nvSpPr>
          <p:cNvPr id="18437" name="Text Box 146"/>
          <p:cNvSpPr txBox="1">
            <a:spLocks noChangeArrowheads="1"/>
          </p:cNvSpPr>
          <p:nvPr/>
        </p:nvSpPr>
        <p:spPr bwMode="auto">
          <a:xfrm>
            <a:off x="4647729" y="1628800"/>
            <a:ext cx="4032721" cy="1200329"/>
          </a:xfrm>
          <a:prstGeom prst="rect">
            <a:avLst/>
          </a:prstGeom>
          <a:solidFill>
            <a:srgbClr val="EAEAEA"/>
          </a:solidFill>
          <a:ln w="9525">
            <a:solidFill>
              <a:srgbClr val="EAEAEA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r>
              <a:rPr lang="en-US" altLang="zh-CN" sz="3600" b="1" dirty="0">
                <a:latin typeface="Calibri" pitchFamily="34" charset="0"/>
                <a:cs typeface="Calibri" pitchFamily="34" charset="0"/>
              </a:rPr>
              <a:t>18</a:t>
            </a:r>
            <a:endParaRPr lang="en-US" altLang="zh-CN" sz="3600" b="1" dirty="0"/>
          </a:p>
          <a:p>
            <a:r>
              <a:rPr lang="en-US" altLang="zh-CN" sz="3600" b="1" dirty="0">
                <a:latin typeface="Calibri" pitchFamily="34" charset="0"/>
                <a:cs typeface="Calibri" pitchFamily="34" charset="0"/>
              </a:rPr>
              <a:t>18</a:t>
            </a:r>
            <a:r>
              <a:rPr lang="zh-CN" altLang="en-US" sz="3600" b="1" dirty="0">
                <a:latin typeface="Calibri" pitchFamily="34" charset="0"/>
                <a:cs typeface="Calibri" pitchFamily="34" charset="0"/>
              </a:rPr>
              <a:t>是一个偶数。</a:t>
            </a:r>
            <a:endParaRPr lang="zh-CN" altLang="en-US" sz="3600" b="1" dirty="0"/>
          </a:p>
        </p:txBody>
      </p:sp>
      <p:sp>
        <p:nvSpPr>
          <p:cNvPr id="7" name="Rectangle 118"/>
          <p:cNvSpPr>
            <a:spLocks noChangeArrowheads="1"/>
          </p:cNvSpPr>
          <p:nvPr/>
        </p:nvSpPr>
        <p:spPr bwMode="auto">
          <a:xfrm>
            <a:off x="178998" y="260350"/>
            <a:ext cx="8024954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FFFF"/>
                </a:solidFill>
              </a:rPr>
              <a:t>5.2 </a:t>
            </a:r>
            <a:r>
              <a:rPr lang="zh-CN" altLang="en-US" b="1" dirty="0">
                <a:solidFill>
                  <a:srgbClr val="FFFFFF"/>
                </a:solidFill>
              </a:rPr>
              <a:t>用</a:t>
            </a:r>
            <a:r>
              <a:rPr lang="en-US" altLang="zh-CN" b="1" dirty="0">
                <a:solidFill>
                  <a:srgbClr val="FFFFFF"/>
                </a:solidFill>
              </a:rPr>
              <a:t>if</a:t>
            </a:r>
            <a:r>
              <a:rPr lang="zh-CN" altLang="en-US" b="1" dirty="0">
                <a:solidFill>
                  <a:srgbClr val="FFFFFF"/>
                </a:solidFill>
              </a:rPr>
              <a:t>语句实现选择</a:t>
            </a:r>
            <a:r>
              <a:rPr lang="zh-CN" altLang="en-US" b="1" dirty="0" smtClean="0">
                <a:solidFill>
                  <a:srgbClr val="FFFFFF"/>
                </a:solidFill>
              </a:rPr>
              <a:t>结构</a:t>
            </a:r>
            <a:r>
              <a:rPr lang="en-US" altLang="zh-CN" b="1" dirty="0">
                <a:solidFill>
                  <a:srgbClr val="FFFFFF"/>
                </a:solidFill>
              </a:rPr>
              <a:t>-5.2.1 </a:t>
            </a:r>
            <a:r>
              <a:rPr lang="zh-CN" altLang="en-US" b="1" dirty="0">
                <a:solidFill>
                  <a:srgbClr val="FFFFFF"/>
                </a:solidFill>
              </a:rPr>
              <a:t>单分支</a:t>
            </a:r>
            <a:r>
              <a:rPr lang="en-US" altLang="zh-CN" b="1" dirty="0">
                <a:solidFill>
                  <a:srgbClr val="FFFFFF"/>
                </a:solidFill>
              </a:rPr>
              <a:t>if</a:t>
            </a:r>
            <a:r>
              <a:rPr lang="zh-CN" altLang="en-US" b="1" dirty="0">
                <a:solidFill>
                  <a:srgbClr val="FFFFFF"/>
                </a:solidFill>
              </a:rPr>
              <a:t>语句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CFA28ABD-2656-433F-977A-7F9C288491AF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8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19459" name="Picture 7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19461" name="Rectangle 13"/>
          <p:cNvSpPr>
            <a:spLocks noChangeArrowheads="1"/>
          </p:cNvSpPr>
          <p:nvPr/>
        </p:nvSpPr>
        <p:spPr bwMode="auto">
          <a:xfrm>
            <a:off x="395536" y="1209735"/>
            <a:ext cx="8064500" cy="452431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266700"/>
            <a:r>
              <a:rPr lang="zh-CN" altLang="en-US" sz="3600" b="1" dirty="0"/>
              <a:t>双分支</a:t>
            </a:r>
            <a:r>
              <a:rPr lang="en-US" altLang="zh-CN" sz="3600" b="1" dirty="0"/>
              <a:t>if</a:t>
            </a:r>
            <a:r>
              <a:rPr lang="zh-CN" altLang="en-US" sz="3600" b="1" dirty="0"/>
              <a:t>语句的形式为：</a:t>
            </a:r>
          </a:p>
          <a:p>
            <a:pPr indent="266700"/>
            <a:r>
              <a:rPr lang="en-US" altLang="zh-CN" sz="3600" b="1" dirty="0">
                <a:solidFill>
                  <a:srgbClr val="072FD7"/>
                </a:solidFill>
              </a:rPr>
              <a:t>if (</a:t>
            </a:r>
            <a:r>
              <a:rPr lang="zh-CN" altLang="en-US" sz="3600" b="1" dirty="0">
                <a:solidFill>
                  <a:srgbClr val="072FD7"/>
                </a:solidFill>
              </a:rPr>
              <a:t>表达式</a:t>
            </a:r>
            <a:r>
              <a:rPr lang="en-US" altLang="zh-CN" sz="3600" b="1" dirty="0">
                <a:solidFill>
                  <a:srgbClr val="072FD7"/>
                </a:solidFill>
              </a:rPr>
              <a:t>)</a:t>
            </a:r>
          </a:p>
          <a:p>
            <a:pPr indent="266700"/>
            <a:r>
              <a:rPr lang="en-US" altLang="zh-CN" sz="3600" b="1" dirty="0">
                <a:solidFill>
                  <a:srgbClr val="072FD7"/>
                </a:solidFill>
              </a:rPr>
              <a:t>  </a:t>
            </a:r>
            <a:r>
              <a:rPr lang="zh-CN" altLang="en-US" sz="3600" b="1" dirty="0">
                <a:solidFill>
                  <a:srgbClr val="072FD7"/>
                </a:solidFill>
              </a:rPr>
              <a:t>语句</a:t>
            </a:r>
            <a:r>
              <a:rPr lang="en-US" altLang="zh-CN" sz="3600" b="1" dirty="0">
                <a:solidFill>
                  <a:srgbClr val="072FD7"/>
                </a:solidFill>
              </a:rPr>
              <a:t>1</a:t>
            </a:r>
          </a:p>
          <a:p>
            <a:pPr indent="266700"/>
            <a:r>
              <a:rPr lang="en-US" altLang="zh-CN" sz="3600" b="1" dirty="0">
                <a:solidFill>
                  <a:srgbClr val="072FD7"/>
                </a:solidFill>
              </a:rPr>
              <a:t>else</a:t>
            </a:r>
          </a:p>
          <a:p>
            <a:pPr indent="266700"/>
            <a:r>
              <a:rPr lang="en-US" altLang="zh-CN" sz="3600" b="1" dirty="0">
                <a:solidFill>
                  <a:srgbClr val="072FD7"/>
                </a:solidFill>
              </a:rPr>
              <a:t>  </a:t>
            </a:r>
            <a:r>
              <a:rPr lang="zh-CN" altLang="en-US" sz="3600" b="1" dirty="0">
                <a:solidFill>
                  <a:srgbClr val="072FD7"/>
                </a:solidFill>
              </a:rPr>
              <a:t>语句</a:t>
            </a:r>
            <a:r>
              <a:rPr lang="en-US" altLang="zh-CN" sz="3600" b="1" dirty="0">
                <a:solidFill>
                  <a:srgbClr val="072FD7"/>
                </a:solidFill>
              </a:rPr>
              <a:t>2</a:t>
            </a:r>
          </a:p>
          <a:p>
            <a:pPr indent="266700"/>
            <a:r>
              <a:rPr lang="zh-CN" altLang="en-US" sz="3600" b="1" dirty="0"/>
              <a:t>双分支</a:t>
            </a:r>
            <a:r>
              <a:rPr lang="en-US" altLang="zh-CN" sz="3600" b="1" dirty="0"/>
              <a:t>if</a:t>
            </a:r>
            <a:r>
              <a:rPr lang="zh-CN" altLang="en-US" sz="3600" b="1" dirty="0"/>
              <a:t>语句首先判断表达式的值，如果表达式的值为真，则执行语句</a:t>
            </a:r>
            <a:r>
              <a:rPr lang="en-US" altLang="zh-CN" sz="3600" b="1" dirty="0"/>
              <a:t>1</a:t>
            </a:r>
            <a:r>
              <a:rPr lang="zh-CN" altLang="en-US" sz="3600" b="1" dirty="0"/>
              <a:t>；如果表达式的值为假，则执行语句</a:t>
            </a:r>
            <a:r>
              <a:rPr lang="en-US" altLang="zh-CN" sz="3600" b="1" dirty="0"/>
              <a:t>2</a:t>
            </a:r>
            <a:r>
              <a:rPr lang="zh-CN" altLang="en-US" sz="3600" b="1" dirty="0"/>
              <a:t>。 </a:t>
            </a:r>
          </a:p>
        </p:txBody>
      </p:sp>
      <p:sp>
        <p:nvSpPr>
          <p:cNvPr id="6" name="Rectangle 118"/>
          <p:cNvSpPr>
            <a:spLocks noChangeArrowheads="1"/>
          </p:cNvSpPr>
          <p:nvPr/>
        </p:nvSpPr>
        <p:spPr bwMode="auto">
          <a:xfrm>
            <a:off x="178998" y="260350"/>
            <a:ext cx="8055410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FFFF"/>
                </a:solidFill>
              </a:rPr>
              <a:t>5.2 </a:t>
            </a:r>
            <a:r>
              <a:rPr lang="zh-CN" altLang="en-US" b="1" dirty="0">
                <a:solidFill>
                  <a:srgbClr val="FFFFFF"/>
                </a:solidFill>
              </a:rPr>
              <a:t>用</a:t>
            </a:r>
            <a:r>
              <a:rPr lang="en-US" altLang="zh-CN" b="1" dirty="0">
                <a:solidFill>
                  <a:srgbClr val="FFFFFF"/>
                </a:solidFill>
              </a:rPr>
              <a:t>if</a:t>
            </a:r>
            <a:r>
              <a:rPr lang="zh-CN" altLang="en-US" b="1" dirty="0">
                <a:solidFill>
                  <a:srgbClr val="FFFFFF"/>
                </a:solidFill>
              </a:rPr>
              <a:t>语句实现选择</a:t>
            </a:r>
            <a:r>
              <a:rPr lang="zh-CN" altLang="en-US" b="1" dirty="0" smtClean="0">
                <a:solidFill>
                  <a:srgbClr val="FFFFFF"/>
                </a:solidFill>
              </a:rPr>
              <a:t>结构</a:t>
            </a:r>
            <a:r>
              <a:rPr lang="en-US" altLang="zh-CN" b="1" dirty="0">
                <a:solidFill>
                  <a:srgbClr val="FFFFFF"/>
                </a:solidFill>
              </a:rPr>
              <a:t>-</a:t>
            </a:r>
            <a:r>
              <a:rPr lang="en-US" altLang="zh-CN" b="1" dirty="0" smtClean="0">
                <a:solidFill>
                  <a:srgbClr val="FFFFFF"/>
                </a:solidFill>
              </a:rPr>
              <a:t>5.2.2 </a:t>
            </a:r>
            <a:r>
              <a:rPr lang="zh-CN" altLang="en-US" b="1" dirty="0" smtClean="0">
                <a:solidFill>
                  <a:srgbClr val="FFFFFF"/>
                </a:solidFill>
              </a:rPr>
              <a:t>双分支</a:t>
            </a:r>
            <a:r>
              <a:rPr lang="en-US" altLang="zh-CN" b="1" dirty="0">
                <a:solidFill>
                  <a:srgbClr val="FFFFFF"/>
                </a:solidFill>
              </a:rPr>
              <a:t>if</a:t>
            </a:r>
            <a:r>
              <a:rPr lang="zh-CN" altLang="en-US" b="1" dirty="0">
                <a:solidFill>
                  <a:srgbClr val="FFFFFF"/>
                </a:solidFill>
              </a:rPr>
              <a:t>语句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8FA01891-C52C-4189-8D36-12F42EDD618E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9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20483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grpSp>
        <p:nvGrpSpPr>
          <p:cNvPr id="20485" name="Group 5"/>
          <p:cNvGrpSpPr>
            <a:grpSpLocks/>
          </p:cNvGrpSpPr>
          <p:nvPr/>
        </p:nvGrpSpPr>
        <p:grpSpPr bwMode="auto">
          <a:xfrm>
            <a:off x="539552" y="1124744"/>
            <a:ext cx="8140898" cy="3944471"/>
            <a:chOff x="2340" y="11253"/>
            <a:chExt cx="5220" cy="3291"/>
          </a:xfrm>
        </p:grpSpPr>
        <p:sp>
          <p:nvSpPr>
            <p:cNvPr id="20486" name="Text Box 6"/>
            <p:cNvSpPr txBox="1">
              <a:spLocks noChangeArrowheads="1"/>
            </p:cNvSpPr>
            <p:nvPr/>
          </p:nvSpPr>
          <p:spPr bwMode="auto">
            <a:xfrm>
              <a:off x="5805" y="11856"/>
              <a:ext cx="1440" cy="4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1pPr>
              <a:lvl2pPr marL="742950" indent="-285750" eaLnBrk="0" hangingPunct="0"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2pPr>
              <a:lvl3pPr marL="1143000" indent="-228600" eaLnBrk="0" hangingPunct="0"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3pPr>
              <a:lvl4pPr marL="1600200" indent="-228600" eaLnBrk="0" hangingPunct="0"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4pPr>
              <a:lvl5pPr marL="2057400" indent="-228600" eaLnBrk="0" hangingPunct="0"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2"/>
                  </a:solidFill>
                  <a:latin typeface="Garamond" pitchFamily="18" charset="0"/>
                  <a:ea typeface="宋体" charset="-122"/>
                </a:defRPr>
              </a:lvl9pPr>
            </a:lstStyle>
            <a:p>
              <a:pPr algn="just" eaLnBrk="1" hangingPunct="1"/>
              <a:r>
                <a:rPr lang="en-US" altLang="zh-CN" b="1">
                  <a:latin typeface="Times New Roman" pitchFamily="18" charset="0"/>
                </a:rPr>
                <a:t>0</a:t>
              </a:r>
              <a:r>
                <a:rPr lang="zh-CN" altLang="en-US" b="1">
                  <a:latin typeface="Times New Roman" pitchFamily="18" charset="0"/>
                </a:rPr>
                <a:t>（假）</a:t>
              </a:r>
              <a:endParaRPr lang="zh-CN" altLang="en-US" b="1"/>
            </a:p>
          </p:txBody>
        </p:sp>
        <p:grpSp>
          <p:nvGrpSpPr>
            <p:cNvPr id="20487" name="Group 7"/>
            <p:cNvGrpSpPr>
              <a:grpSpLocks/>
            </p:cNvGrpSpPr>
            <p:nvPr/>
          </p:nvGrpSpPr>
          <p:grpSpPr bwMode="auto">
            <a:xfrm>
              <a:off x="2340" y="11253"/>
              <a:ext cx="5220" cy="3291"/>
              <a:chOff x="2340" y="11253"/>
              <a:chExt cx="5220" cy="3291"/>
            </a:xfrm>
          </p:grpSpPr>
          <p:sp>
            <p:nvSpPr>
              <p:cNvPr id="20488" name="Line 8"/>
              <p:cNvSpPr>
                <a:spLocks noChangeShapeType="1"/>
              </p:cNvSpPr>
              <p:nvPr/>
            </p:nvSpPr>
            <p:spPr bwMode="auto">
              <a:xfrm>
                <a:off x="2880" y="12369"/>
                <a:ext cx="126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8800" b="1"/>
              </a:p>
            </p:txBody>
          </p:sp>
          <p:grpSp>
            <p:nvGrpSpPr>
              <p:cNvPr id="20489" name="Group 9"/>
              <p:cNvGrpSpPr>
                <a:grpSpLocks/>
              </p:cNvGrpSpPr>
              <p:nvPr/>
            </p:nvGrpSpPr>
            <p:grpSpPr bwMode="auto">
              <a:xfrm>
                <a:off x="2340" y="11253"/>
                <a:ext cx="5220" cy="3291"/>
                <a:chOff x="2340" y="11253"/>
                <a:chExt cx="5220" cy="3291"/>
              </a:xfrm>
            </p:grpSpPr>
            <p:grpSp>
              <p:nvGrpSpPr>
                <p:cNvPr id="20490" name="Group 10"/>
                <p:cNvGrpSpPr>
                  <a:grpSpLocks/>
                </p:cNvGrpSpPr>
                <p:nvPr/>
              </p:nvGrpSpPr>
              <p:grpSpPr bwMode="auto">
                <a:xfrm>
                  <a:off x="2340" y="11253"/>
                  <a:ext cx="5220" cy="3291"/>
                  <a:chOff x="2340" y="7821"/>
                  <a:chExt cx="5220" cy="3291"/>
                </a:xfrm>
              </p:grpSpPr>
              <p:sp>
                <p:nvSpPr>
                  <p:cNvPr id="20492" name="AutoShape 11"/>
                  <p:cNvSpPr>
                    <a:spLocks noChangeArrowheads="1"/>
                  </p:cNvSpPr>
                  <p:nvPr/>
                </p:nvSpPr>
                <p:spPr bwMode="auto">
                  <a:xfrm>
                    <a:off x="4140" y="8460"/>
                    <a:ext cx="1620" cy="936"/>
                  </a:xfrm>
                  <a:prstGeom prst="flowChartDecision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just"/>
                    <a:r>
                      <a:rPr lang="zh-CN" altLang="en-US" sz="2800" b="1" dirty="0">
                        <a:latin typeface="Times New Roman" pitchFamily="18" charset="0"/>
                      </a:rPr>
                      <a:t>表达式</a:t>
                    </a:r>
                    <a:endParaRPr lang="zh-CN" altLang="en-US" sz="2800" b="1" dirty="0"/>
                  </a:p>
                </p:txBody>
              </p:sp>
              <p:sp>
                <p:nvSpPr>
                  <p:cNvPr id="20493" name="Rectangle 12"/>
                  <p:cNvSpPr>
                    <a:spLocks noChangeArrowheads="1"/>
                  </p:cNvSpPr>
                  <p:nvPr/>
                </p:nvSpPr>
                <p:spPr bwMode="auto">
                  <a:xfrm>
                    <a:off x="6480" y="9552"/>
                    <a:ext cx="1080" cy="46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/>
                    <a:r>
                      <a:rPr lang="zh-CN" altLang="en-US" b="1">
                        <a:latin typeface="Times New Roman" pitchFamily="18" charset="0"/>
                      </a:rPr>
                      <a:t>语句</a:t>
                    </a:r>
                    <a:r>
                      <a:rPr lang="en-US" altLang="zh-CN" b="1">
                        <a:latin typeface="Times New Roman" pitchFamily="18" charset="0"/>
                      </a:rPr>
                      <a:t>2</a:t>
                    </a:r>
                    <a:endParaRPr lang="en-US" altLang="zh-CN" b="1"/>
                  </a:p>
                </p:txBody>
              </p:sp>
              <p:sp>
                <p:nvSpPr>
                  <p:cNvPr id="20494" name="Line 13"/>
                  <p:cNvSpPr>
                    <a:spLocks noChangeShapeType="1"/>
                  </p:cNvSpPr>
                  <p:nvPr/>
                </p:nvSpPr>
                <p:spPr bwMode="auto">
                  <a:xfrm>
                    <a:off x="4950" y="7821"/>
                    <a:ext cx="0" cy="62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8800" b="1"/>
                  </a:p>
                </p:txBody>
              </p:sp>
              <p:sp>
                <p:nvSpPr>
                  <p:cNvPr id="20495" name="Line 14"/>
                  <p:cNvSpPr>
                    <a:spLocks noChangeShapeType="1"/>
                  </p:cNvSpPr>
                  <p:nvPr/>
                </p:nvSpPr>
                <p:spPr bwMode="auto">
                  <a:xfrm>
                    <a:off x="7020" y="8928"/>
                    <a:ext cx="0" cy="62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8800" b="1"/>
                  </a:p>
                </p:txBody>
              </p:sp>
              <p:sp>
                <p:nvSpPr>
                  <p:cNvPr id="20496" name="Line 15"/>
                  <p:cNvSpPr>
                    <a:spLocks noChangeShapeType="1"/>
                  </p:cNvSpPr>
                  <p:nvPr/>
                </p:nvSpPr>
                <p:spPr bwMode="auto">
                  <a:xfrm>
                    <a:off x="5760" y="8928"/>
                    <a:ext cx="1260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8800" b="1"/>
                  </a:p>
                </p:txBody>
              </p:sp>
              <p:sp>
                <p:nvSpPr>
                  <p:cNvPr id="20497" name="Text Box 1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700" y="8460"/>
                    <a:ext cx="1440" cy="468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lvl1pPr eaLnBrk="0" hangingPunct="0"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2"/>
                        </a:solidFill>
                        <a:latin typeface="Garamond" pitchFamily="18" charset="0"/>
                        <a:ea typeface="宋体" charset="-122"/>
                      </a:defRPr>
                    </a:lvl9pPr>
                  </a:lstStyle>
                  <a:p>
                    <a:pPr algn="just" eaLnBrk="1" hangingPunct="1"/>
                    <a:r>
                      <a:rPr lang="en-US" altLang="zh-CN" b="1" dirty="0" smtClean="0">
                        <a:latin typeface="Times New Roman" pitchFamily="18" charset="0"/>
                      </a:rPr>
                      <a:t>1</a:t>
                    </a:r>
                    <a:r>
                      <a:rPr lang="zh-CN" altLang="en-US" b="1" dirty="0" smtClean="0">
                        <a:latin typeface="Times New Roman" pitchFamily="18" charset="0"/>
                      </a:rPr>
                      <a:t>（</a:t>
                    </a:r>
                    <a:r>
                      <a:rPr lang="zh-CN" altLang="en-US" b="1" dirty="0">
                        <a:latin typeface="Times New Roman" pitchFamily="18" charset="0"/>
                      </a:rPr>
                      <a:t>真）</a:t>
                    </a:r>
                    <a:endParaRPr lang="zh-CN" altLang="en-US" b="1" dirty="0"/>
                  </a:p>
                </p:txBody>
              </p:sp>
              <p:sp>
                <p:nvSpPr>
                  <p:cNvPr id="20498" name="Rectangle 17"/>
                  <p:cNvSpPr>
                    <a:spLocks noChangeArrowheads="1"/>
                  </p:cNvSpPr>
                  <p:nvPr/>
                </p:nvSpPr>
                <p:spPr bwMode="auto">
                  <a:xfrm>
                    <a:off x="2340" y="9552"/>
                    <a:ext cx="1080" cy="46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/>
                    <a:r>
                      <a:rPr lang="zh-CN" altLang="en-US" b="1">
                        <a:latin typeface="Times New Roman" pitchFamily="18" charset="0"/>
                      </a:rPr>
                      <a:t>语句</a:t>
                    </a:r>
                    <a:r>
                      <a:rPr lang="en-US" altLang="zh-CN" b="1">
                        <a:latin typeface="Times New Roman" pitchFamily="18" charset="0"/>
                      </a:rPr>
                      <a:t>1</a:t>
                    </a:r>
                    <a:endParaRPr lang="en-US" altLang="zh-CN" b="1"/>
                  </a:p>
                </p:txBody>
              </p:sp>
              <p:sp>
                <p:nvSpPr>
                  <p:cNvPr id="20499" name="Line 18"/>
                  <p:cNvSpPr>
                    <a:spLocks noChangeShapeType="1"/>
                  </p:cNvSpPr>
                  <p:nvPr/>
                </p:nvSpPr>
                <p:spPr bwMode="auto">
                  <a:xfrm>
                    <a:off x="2880" y="8928"/>
                    <a:ext cx="0" cy="62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8800" b="1"/>
                  </a:p>
                </p:txBody>
              </p:sp>
              <p:sp>
                <p:nvSpPr>
                  <p:cNvPr id="20500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4950" y="10488"/>
                    <a:ext cx="0" cy="62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8800" b="1"/>
                  </a:p>
                </p:txBody>
              </p:sp>
              <p:sp>
                <p:nvSpPr>
                  <p:cNvPr id="20501" name="Line 20"/>
                  <p:cNvSpPr>
                    <a:spLocks noChangeShapeType="1"/>
                  </p:cNvSpPr>
                  <p:nvPr/>
                </p:nvSpPr>
                <p:spPr bwMode="auto">
                  <a:xfrm>
                    <a:off x="2880" y="10020"/>
                    <a:ext cx="0" cy="46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8800" b="1"/>
                  </a:p>
                </p:txBody>
              </p:sp>
              <p:sp>
                <p:nvSpPr>
                  <p:cNvPr id="20502" name="Line 21"/>
                  <p:cNvSpPr>
                    <a:spLocks noChangeShapeType="1"/>
                  </p:cNvSpPr>
                  <p:nvPr/>
                </p:nvSpPr>
                <p:spPr bwMode="auto">
                  <a:xfrm>
                    <a:off x="7020" y="10020"/>
                    <a:ext cx="0" cy="46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8800" b="1"/>
                  </a:p>
                </p:txBody>
              </p:sp>
            </p:grpSp>
            <p:sp>
              <p:nvSpPr>
                <p:cNvPr id="20491" name="Line 22"/>
                <p:cNvSpPr>
                  <a:spLocks noChangeShapeType="1"/>
                </p:cNvSpPr>
                <p:nvPr/>
              </p:nvSpPr>
              <p:spPr bwMode="auto">
                <a:xfrm>
                  <a:off x="2880" y="13920"/>
                  <a:ext cx="4140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8800" b="1"/>
                </a:p>
              </p:txBody>
            </p:sp>
          </p:grpSp>
        </p:grpSp>
      </p:grpSp>
      <p:sp>
        <p:nvSpPr>
          <p:cNvPr id="2" name="矩形 1"/>
          <p:cNvSpPr/>
          <p:nvPr/>
        </p:nvSpPr>
        <p:spPr>
          <a:xfrm>
            <a:off x="3158900" y="5392380"/>
            <a:ext cx="30780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/>
              <a:t>图</a:t>
            </a:r>
            <a:r>
              <a:rPr lang="en-US" altLang="zh-CN" sz="2800" b="1" dirty="0"/>
              <a:t>5.2 </a:t>
            </a:r>
            <a:r>
              <a:rPr lang="zh-CN" altLang="zh-CN" sz="2800" b="1" dirty="0"/>
              <a:t>双分支</a:t>
            </a:r>
            <a:r>
              <a:rPr lang="en-US" altLang="zh-CN" sz="2800" b="1" dirty="0"/>
              <a:t>if</a:t>
            </a:r>
            <a:r>
              <a:rPr lang="zh-CN" altLang="zh-CN" sz="2800" b="1" dirty="0"/>
              <a:t>语句</a:t>
            </a:r>
            <a:endParaRPr lang="zh-CN" altLang="en-US" sz="2800" b="1" dirty="0"/>
          </a:p>
        </p:txBody>
      </p:sp>
      <p:sp>
        <p:nvSpPr>
          <p:cNvPr id="24" name="Rectangle 118"/>
          <p:cNvSpPr>
            <a:spLocks noChangeArrowheads="1"/>
          </p:cNvSpPr>
          <p:nvPr/>
        </p:nvSpPr>
        <p:spPr bwMode="auto">
          <a:xfrm>
            <a:off x="178998" y="260350"/>
            <a:ext cx="8055410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FFFF"/>
                </a:solidFill>
              </a:rPr>
              <a:t>5.2 </a:t>
            </a:r>
            <a:r>
              <a:rPr lang="zh-CN" altLang="en-US" b="1" dirty="0">
                <a:solidFill>
                  <a:srgbClr val="FFFFFF"/>
                </a:solidFill>
              </a:rPr>
              <a:t>用</a:t>
            </a:r>
            <a:r>
              <a:rPr lang="en-US" altLang="zh-CN" b="1" dirty="0">
                <a:solidFill>
                  <a:srgbClr val="FFFFFF"/>
                </a:solidFill>
              </a:rPr>
              <a:t>if</a:t>
            </a:r>
            <a:r>
              <a:rPr lang="zh-CN" altLang="en-US" b="1" dirty="0">
                <a:solidFill>
                  <a:srgbClr val="FFFFFF"/>
                </a:solidFill>
              </a:rPr>
              <a:t>语句实现选择</a:t>
            </a:r>
            <a:r>
              <a:rPr lang="zh-CN" altLang="en-US" b="1" dirty="0" smtClean="0">
                <a:solidFill>
                  <a:srgbClr val="FFFFFF"/>
                </a:solidFill>
              </a:rPr>
              <a:t>结构</a:t>
            </a:r>
            <a:r>
              <a:rPr lang="en-US" altLang="zh-CN" b="1" dirty="0">
                <a:solidFill>
                  <a:srgbClr val="FFFFFF"/>
                </a:solidFill>
              </a:rPr>
              <a:t>-</a:t>
            </a:r>
            <a:r>
              <a:rPr lang="en-US" altLang="zh-CN" b="1" dirty="0" smtClean="0">
                <a:solidFill>
                  <a:srgbClr val="FFFFFF"/>
                </a:solidFill>
              </a:rPr>
              <a:t>5.2.2 </a:t>
            </a:r>
            <a:r>
              <a:rPr lang="zh-CN" altLang="en-US" b="1" dirty="0" smtClean="0">
                <a:solidFill>
                  <a:srgbClr val="FFFFFF"/>
                </a:solidFill>
              </a:rPr>
              <a:t>双分支</a:t>
            </a:r>
            <a:r>
              <a:rPr lang="en-US" altLang="zh-CN" b="1" dirty="0">
                <a:solidFill>
                  <a:srgbClr val="FFFFFF"/>
                </a:solidFill>
              </a:rPr>
              <a:t>if</a:t>
            </a:r>
            <a:r>
              <a:rPr lang="zh-CN" altLang="en-US" b="1" dirty="0">
                <a:solidFill>
                  <a:srgbClr val="FFFFFF"/>
                </a:solidFill>
              </a:rPr>
              <a:t>语句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74TGp_natural_light">
  <a:themeElements>
    <a:clrScheme name="574TGp_natural_light 4">
      <a:dk1>
        <a:srgbClr val="808080"/>
      </a:dk1>
      <a:lt1>
        <a:srgbClr val="9BD3E5"/>
      </a:lt1>
      <a:dk2>
        <a:srgbClr val="357DA9"/>
      </a:dk2>
      <a:lt2>
        <a:srgbClr val="101C56"/>
      </a:lt2>
      <a:accent1>
        <a:srgbClr val="58BECC"/>
      </a:accent1>
      <a:accent2>
        <a:srgbClr val="8A5BDF"/>
      </a:accent2>
      <a:accent3>
        <a:srgbClr val="AEBFD1"/>
      </a:accent3>
      <a:accent4>
        <a:srgbClr val="84B4C3"/>
      </a:accent4>
      <a:accent5>
        <a:srgbClr val="B4DBE2"/>
      </a:accent5>
      <a:accent6>
        <a:srgbClr val="7D52CA"/>
      </a:accent6>
      <a:hlink>
        <a:srgbClr val="000000"/>
      </a:hlink>
      <a:folHlink>
        <a:srgbClr val="DD693B"/>
      </a:folHlink>
    </a:clrScheme>
    <a:fontScheme name="574TGp_natural_light">
      <a:majorFont>
        <a:latin typeface="宋体"/>
        <a:ea typeface="宋体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prstShdw prst="shdw12">
            <a:schemeClr val="bg2">
              <a:alpha val="50000"/>
            </a:schemeClr>
          </a:prst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Garamond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prstShdw prst="shdw12">
            <a:schemeClr val="bg2">
              <a:alpha val="50000"/>
            </a:schemeClr>
          </a:prst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Garamond" pitchFamily="18" charset="0"/>
            <a:ea typeface="宋体" pitchFamily="2" charset="-122"/>
          </a:defRPr>
        </a:defPPr>
      </a:lstStyle>
    </a:lnDef>
  </a:objectDefaults>
  <a:extraClrSchemeLst>
    <a:extraClrScheme>
      <a:clrScheme name="574TGp_natural_light 1">
        <a:dk1>
          <a:srgbClr val="808080"/>
        </a:dk1>
        <a:lt1>
          <a:srgbClr val="EADCC0"/>
        </a:lt1>
        <a:dk2>
          <a:srgbClr val="F97407"/>
        </a:dk2>
        <a:lt2>
          <a:srgbClr val="E65D00"/>
        </a:lt2>
        <a:accent1>
          <a:srgbClr val="FBCF2D"/>
        </a:accent1>
        <a:accent2>
          <a:srgbClr val="5C8CDA"/>
        </a:accent2>
        <a:accent3>
          <a:srgbClr val="FBBCAA"/>
        </a:accent3>
        <a:accent4>
          <a:srgbClr val="C8BCA4"/>
        </a:accent4>
        <a:accent5>
          <a:srgbClr val="FDE4AD"/>
        </a:accent5>
        <a:accent6>
          <a:srgbClr val="537EC5"/>
        </a:accent6>
        <a:hlink>
          <a:srgbClr val="87D242"/>
        </a:hlink>
        <a:folHlink>
          <a:srgbClr val="DA647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74TGp_natural_light 2">
        <a:dk1>
          <a:srgbClr val="808080"/>
        </a:dk1>
        <a:lt1>
          <a:srgbClr val="9BD3E5"/>
        </a:lt1>
        <a:dk2>
          <a:srgbClr val="357DA9"/>
        </a:dk2>
        <a:lt2>
          <a:srgbClr val="101C56"/>
        </a:lt2>
        <a:accent1>
          <a:srgbClr val="58BECC"/>
        </a:accent1>
        <a:accent2>
          <a:srgbClr val="8A5BDF"/>
        </a:accent2>
        <a:accent3>
          <a:srgbClr val="AEBFD1"/>
        </a:accent3>
        <a:accent4>
          <a:srgbClr val="84B4C3"/>
        </a:accent4>
        <a:accent5>
          <a:srgbClr val="B4DBE2"/>
        </a:accent5>
        <a:accent6>
          <a:srgbClr val="7D52CA"/>
        </a:accent6>
        <a:hlink>
          <a:srgbClr val="6ECC4C"/>
        </a:hlink>
        <a:folHlink>
          <a:srgbClr val="DD693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74TGp_natural_light 3">
        <a:dk1>
          <a:srgbClr val="808080"/>
        </a:dk1>
        <a:lt1>
          <a:srgbClr val="DDE89A"/>
        </a:lt1>
        <a:dk2>
          <a:srgbClr val="329A2A"/>
        </a:dk2>
        <a:lt2>
          <a:srgbClr val="185E25"/>
        </a:lt2>
        <a:accent1>
          <a:srgbClr val="80CB35"/>
        </a:accent1>
        <a:accent2>
          <a:srgbClr val="518CD3"/>
        </a:accent2>
        <a:accent3>
          <a:srgbClr val="ADCAAC"/>
        </a:accent3>
        <a:accent4>
          <a:srgbClr val="BDC683"/>
        </a:accent4>
        <a:accent5>
          <a:srgbClr val="C0E2AE"/>
        </a:accent5>
        <a:accent6>
          <a:srgbClr val="497EBF"/>
        </a:accent6>
        <a:hlink>
          <a:srgbClr val="E15D7C"/>
        </a:hlink>
        <a:folHlink>
          <a:srgbClr val="DB915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74TGp_natural_light 1">
        <a:dk1>
          <a:srgbClr val="808080"/>
        </a:dk1>
        <a:lt1>
          <a:srgbClr val="EADCC0"/>
        </a:lt1>
        <a:dk2>
          <a:srgbClr val="F97407"/>
        </a:dk2>
        <a:lt2>
          <a:srgbClr val="E65D00"/>
        </a:lt2>
        <a:accent1>
          <a:srgbClr val="FBCF2D"/>
        </a:accent1>
        <a:accent2>
          <a:srgbClr val="5C8CDA"/>
        </a:accent2>
        <a:accent3>
          <a:srgbClr val="FBBCAA"/>
        </a:accent3>
        <a:accent4>
          <a:srgbClr val="C8BCA4"/>
        </a:accent4>
        <a:accent5>
          <a:srgbClr val="FDE4AD"/>
        </a:accent5>
        <a:accent6>
          <a:srgbClr val="537EC5"/>
        </a:accent6>
        <a:hlink>
          <a:srgbClr val="87D242"/>
        </a:hlink>
        <a:folHlink>
          <a:srgbClr val="DA647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74TGp_natural_light 2">
        <a:dk1>
          <a:srgbClr val="808080"/>
        </a:dk1>
        <a:lt1>
          <a:srgbClr val="9BD3E5"/>
        </a:lt1>
        <a:dk2>
          <a:srgbClr val="357DA9"/>
        </a:dk2>
        <a:lt2>
          <a:srgbClr val="101C56"/>
        </a:lt2>
        <a:accent1>
          <a:srgbClr val="58BECC"/>
        </a:accent1>
        <a:accent2>
          <a:srgbClr val="8A5BDF"/>
        </a:accent2>
        <a:accent3>
          <a:srgbClr val="AEBFD1"/>
        </a:accent3>
        <a:accent4>
          <a:srgbClr val="84B4C3"/>
        </a:accent4>
        <a:accent5>
          <a:srgbClr val="B4DBE2"/>
        </a:accent5>
        <a:accent6>
          <a:srgbClr val="7D52CA"/>
        </a:accent6>
        <a:hlink>
          <a:srgbClr val="6ECC4C"/>
        </a:hlink>
        <a:folHlink>
          <a:srgbClr val="DD693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74TGp_natural_light 3">
        <a:dk1>
          <a:srgbClr val="808080"/>
        </a:dk1>
        <a:lt1>
          <a:srgbClr val="DDE89A"/>
        </a:lt1>
        <a:dk2>
          <a:srgbClr val="329A2A"/>
        </a:dk2>
        <a:lt2>
          <a:srgbClr val="185E25"/>
        </a:lt2>
        <a:accent1>
          <a:srgbClr val="80CB35"/>
        </a:accent1>
        <a:accent2>
          <a:srgbClr val="518CD3"/>
        </a:accent2>
        <a:accent3>
          <a:srgbClr val="ADCAAC"/>
        </a:accent3>
        <a:accent4>
          <a:srgbClr val="BDC683"/>
        </a:accent4>
        <a:accent5>
          <a:srgbClr val="C0E2AE"/>
        </a:accent5>
        <a:accent6>
          <a:srgbClr val="497EBF"/>
        </a:accent6>
        <a:hlink>
          <a:srgbClr val="E15D7C"/>
        </a:hlink>
        <a:folHlink>
          <a:srgbClr val="DB915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74TGp_natural_light 4">
        <a:dk1>
          <a:srgbClr val="808080"/>
        </a:dk1>
        <a:lt1>
          <a:srgbClr val="9BD3E5"/>
        </a:lt1>
        <a:dk2>
          <a:srgbClr val="357DA9"/>
        </a:dk2>
        <a:lt2>
          <a:srgbClr val="101C56"/>
        </a:lt2>
        <a:accent1>
          <a:srgbClr val="58BECC"/>
        </a:accent1>
        <a:accent2>
          <a:srgbClr val="8A5BDF"/>
        </a:accent2>
        <a:accent3>
          <a:srgbClr val="AEBFD1"/>
        </a:accent3>
        <a:accent4>
          <a:srgbClr val="84B4C3"/>
        </a:accent4>
        <a:accent5>
          <a:srgbClr val="B4DBE2"/>
        </a:accent5>
        <a:accent6>
          <a:srgbClr val="7D52CA"/>
        </a:accent6>
        <a:hlink>
          <a:srgbClr val="000000"/>
        </a:hlink>
        <a:folHlink>
          <a:srgbClr val="DD693B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574TGp_natural_light 2">
    <a:dk1>
      <a:srgbClr val="808080"/>
    </a:dk1>
    <a:lt1>
      <a:srgbClr val="9BD3E5"/>
    </a:lt1>
    <a:dk2>
      <a:srgbClr val="357DA9"/>
    </a:dk2>
    <a:lt2>
      <a:srgbClr val="101C56"/>
    </a:lt2>
    <a:accent1>
      <a:srgbClr val="58BECC"/>
    </a:accent1>
    <a:accent2>
      <a:srgbClr val="8A5BDF"/>
    </a:accent2>
    <a:accent3>
      <a:srgbClr val="AEBFD1"/>
    </a:accent3>
    <a:accent4>
      <a:srgbClr val="84B4C3"/>
    </a:accent4>
    <a:accent5>
      <a:srgbClr val="B4DBE2"/>
    </a:accent5>
    <a:accent6>
      <a:srgbClr val="7D52CA"/>
    </a:accent6>
    <a:hlink>
      <a:srgbClr val="6ECC4C"/>
    </a:hlink>
    <a:folHlink>
      <a:srgbClr val="DD693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8913</TotalTime>
  <Words>2060</Words>
  <Application>Microsoft Office PowerPoint</Application>
  <PresentationFormat>全屏显示(4:3)</PresentationFormat>
  <Paragraphs>237</Paragraphs>
  <Slides>34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6" baseType="lpstr">
      <vt:lpstr>574TGp_natural_light</vt:lpstr>
      <vt:lpstr>公式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VB</dc:title>
  <dc:creator>hp</dc:creator>
  <cp:lastModifiedBy>巫喜红</cp:lastModifiedBy>
  <cp:revision>938</cp:revision>
  <dcterms:created xsi:type="dcterms:W3CDTF">2010-04-20T14:34:19Z</dcterms:created>
  <dcterms:modified xsi:type="dcterms:W3CDTF">2019-07-24T15:37:41Z</dcterms:modified>
</cp:coreProperties>
</file>