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6"/>
  </p:notesMasterIdLst>
  <p:sldIdLst>
    <p:sldId id="405" r:id="rId2"/>
    <p:sldId id="412" r:id="rId3"/>
    <p:sldId id="407" r:id="rId4"/>
    <p:sldId id="411" r:id="rId5"/>
    <p:sldId id="461" r:id="rId6"/>
    <p:sldId id="462" r:id="rId7"/>
    <p:sldId id="463" r:id="rId8"/>
    <p:sldId id="464" r:id="rId9"/>
    <p:sldId id="561" r:id="rId10"/>
    <p:sldId id="562" r:id="rId11"/>
    <p:sldId id="563" r:id="rId12"/>
    <p:sldId id="564" r:id="rId13"/>
    <p:sldId id="565" r:id="rId14"/>
    <p:sldId id="566" r:id="rId15"/>
    <p:sldId id="465" r:id="rId16"/>
    <p:sldId id="466" r:id="rId17"/>
    <p:sldId id="467" r:id="rId18"/>
    <p:sldId id="468" r:id="rId19"/>
    <p:sldId id="469" r:id="rId20"/>
    <p:sldId id="470" r:id="rId21"/>
    <p:sldId id="471" r:id="rId22"/>
    <p:sldId id="472" r:id="rId23"/>
    <p:sldId id="479" r:id="rId24"/>
    <p:sldId id="473" r:id="rId25"/>
    <p:sldId id="474" r:id="rId26"/>
    <p:sldId id="476" r:id="rId27"/>
    <p:sldId id="477" r:id="rId28"/>
    <p:sldId id="478" r:id="rId29"/>
    <p:sldId id="475" r:id="rId30"/>
    <p:sldId id="480" r:id="rId31"/>
    <p:sldId id="481" r:id="rId32"/>
    <p:sldId id="482" r:id="rId33"/>
    <p:sldId id="483" r:id="rId34"/>
    <p:sldId id="484" r:id="rId35"/>
    <p:sldId id="497" r:id="rId36"/>
    <p:sldId id="486" r:id="rId37"/>
    <p:sldId id="485" r:id="rId38"/>
    <p:sldId id="487" r:id="rId39"/>
    <p:sldId id="567" r:id="rId40"/>
    <p:sldId id="489" r:id="rId41"/>
    <p:sldId id="488" r:id="rId42"/>
    <p:sldId id="490" r:id="rId43"/>
    <p:sldId id="491" r:id="rId44"/>
    <p:sldId id="492" r:id="rId45"/>
    <p:sldId id="493" r:id="rId46"/>
    <p:sldId id="494" r:id="rId47"/>
    <p:sldId id="495" r:id="rId48"/>
    <p:sldId id="498" r:id="rId49"/>
    <p:sldId id="499" r:id="rId50"/>
    <p:sldId id="500" r:id="rId51"/>
    <p:sldId id="568" r:id="rId52"/>
    <p:sldId id="501" r:id="rId53"/>
    <p:sldId id="569" r:id="rId54"/>
    <p:sldId id="502" r:id="rId55"/>
    <p:sldId id="503" r:id="rId56"/>
    <p:sldId id="504" r:id="rId57"/>
    <p:sldId id="526" r:id="rId58"/>
    <p:sldId id="571" r:id="rId59"/>
    <p:sldId id="570" r:id="rId60"/>
    <p:sldId id="506" r:id="rId61"/>
    <p:sldId id="505" r:id="rId62"/>
    <p:sldId id="514" r:id="rId63"/>
    <p:sldId id="513" r:id="rId64"/>
    <p:sldId id="572" r:id="rId65"/>
    <p:sldId id="512" r:id="rId66"/>
    <p:sldId id="511" r:id="rId67"/>
    <p:sldId id="510" r:id="rId68"/>
    <p:sldId id="573" r:id="rId69"/>
    <p:sldId id="509" r:id="rId70"/>
    <p:sldId id="508" r:id="rId71"/>
    <p:sldId id="519" r:id="rId72"/>
    <p:sldId id="518" r:id="rId73"/>
    <p:sldId id="517" r:id="rId74"/>
    <p:sldId id="516" r:id="rId75"/>
    <p:sldId id="515" r:id="rId76"/>
    <p:sldId id="524" r:id="rId77"/>
    <p:sldId id="523" r:id="rId78"/>
    <p:sldId id="522" r:id="rId79"/>
    <p:sldId id="521" r:id="rId80"/>
    <p:sldId id="527" r:id="rId81"/>
    <p:sldId id="528" r:id="rId82"/>
    <p:sldId id="530" r:id="rId83"/>
    <p:sldId id="529" r:id="rId84"/>
    <p:sldId id="531" r:id="rId85"/>
    <p:sldId id="532" r:id="rId86"/>
    <p:sldId id="520" r:id="rId87"/>
    <p:sldId id="525" r:id="rId88"/>
    <p:sldId id="533" r:id="rId89"/>
    <p:sldId id="535" r:id="rId90"/>
    <p:sldId id="534" r:id="rId91"/>
    <p:sldId id="536" r:id="rId92"/>
    <p:sldId id="541" r:id="rId93"/>
    <p:sldId id="540" r:id="rId94"/>
    <p:sldId id="539" r:id="rId95"/>
    <p:sldId id="538" r:id="rId96"/>
    <p:sldId id="537" r:id="rId97"/>
    <p:sldId id="549" r:id="rId98"/>
    <p:sldId id="548" r:id="rId99"/>
    <p:sldId id="558" r:id="rId100"/>
    <p:sldId id="547" r:id="rId101"/>
    <p:sldId id="545" r:id="rId102"/>
    <p:sldId id="413" r:id="rId103"/>
    <p:sldId id="559" r:id="rId104"/>
    <p:sldId id="560" r:id="rId105"/>
  </p:sldIdLst>
  <p:sldSz cx="9144000" cy="6858000" type="screen4x3"/>
  <p:notesSz cx="6858000" cy="9144000"/>
  <p:defaultTextStyle>
    <a:defPPr>
      <a:defRPr lang="zh-CN"/>
    </a:defPPr>
    <a:lvl1pPr algn="l" rtl="0" fontAlgn="base">
      <a:spcBef>
        <a:spcPct val="0"/>
      </a:spcBef>
      <a:spcAft>
        <a:spcPct val="0"/>
      </a:spcAft>
      <a:defRPr sz="2400" kern="1200">
        <a:solidFill>
          <a:schemeClr val="tx2"/>
        </a:solidFill>
        <a:latin typeface="Garamond" pitchFamily="18" charset="0"/>
        <a:ea typeface="宋体" pitchFamily="2" charset="-122"/>
        <a:cs typeface="+mn-cs"/>
      </a:defRPr>
    </a:lvl1pPr>
    <a:lvl2pPr marL="457200" algn="l" rtl="0" fontAlgn="base">
      <a:spcBef>
        <a:spcPct val="0"/>
      </a:spcBef>
      <a:spcAft>
        <a:spcPct val="0"/>
      </a:spcAft>
      <a:defRPr sz="2400" kern="1200">
        <a:solidFill>
          <a:schemeClr val="tx2"/>
        </a:solidFill>
        <a:latin typeface="Garamond" pitchFamily="18" charset="0"/>
        <a:ea typeface="宋体" pitchFamily="2" charset="-122"/>
        <a:cs typeface="+mn-cs"/>
      </a:defRPr>
    </a:lvl2pPr>
    <a:lvl3pPr marL="914400" algn="l" rtl="0" fontAlgn="base">
      <a:spcBef>
        <a:spcPct val="0"/>
      </a:spcBef>
      <a:spcAft>
        <a:spcPct val="0"/>
      </a:spcAft>
      <a:defRPr sz="2400" kern="1200">
        <a:solidFill>
          <a:schemeClr val="tx2"/>
        </a:solidFill>
        <a:latin typeface="Garamond" pitchFamily="18" charset="0"/>
        <a:ea typeface="宋体" pitchFamily="2" charset="-122"/>
        <a:cs typeface="+mn-cs"/>
      </a:defRPr>
    </a:lvl3pPr>
    <a:lvl4pPr marL="1371600" algn="l" rtl="0" fontAlgn="base">
      <a:spcBef>
        <a:spcPct val="0"/>
      </a:spcBef>
      <a:spcAft>
        <a:spcPct val="0"/>
      </a:spcAft>
      <a:defRPr sz="2400" kern="1200">
        <a:solidFill>
          <a:schemeClr val="tx2"/>
        </a:solidFill>
        <a:latin typeface="Garamond" pitchFamily="18" charset="0"/>
        <a:ea typeface="宋体" pitchFamily="2" charset="-122"/>
        <a:cs typeface="+mn-cs"/>
      </a:defRPr>
    </a:lvl4pPr>
    <a:lvl5pPr marL="1828800" algn="l" rtl="0" fontAlgn="base">
      <a:spcBef>
        <a:spcPct val="0"/>
      </a:spcBef>
      <a:spcAft>
        <a:spcPct val="0"/>
      </a:spcAft>
      <a:defRPr sz="2400" kern="1200">
        <a:solidFill>
          <a:schemeClr val="tx2"/>
        </a:solidFill>
        <a:latin typeface="Garamond" pitchFamily="18" charset="0"/>
        <a:ea typeface="宋体" pitchFamily="2" charset="-122"/>
        <a:cs typeface="+mn-cs"/>
      </a:defRPr>
    </a:lvl5pPr>
    <a:lvl6pPr marL="2286000" algn="l" defTabSz="914400" rtl="0" eaLnBrk="1" latinLnBrk="0" hangingPunct="1">
      <a:defRPr sz="2400" kern="1200">
        <a:solidFill>
          <a:schemeClr val="tx2"/>
        </a:solidFill>
        <a:latin typeface="Garamond" pitchFamily="18" charset="0"/>
        <a:ea typeface="宋体" pitchFamily="2" charset="-122"/>
        <a:cs typeface="+mn-cs"/>
      </a:defRPr>
    </a:lvl6pPr>
    <a:lvl7pPr marL="2743200" algn="l" defTabSz="914400" rtl="0" eaLnBrk="1" latinLnBrk="0" hangingPunct="1">
      <a:defRPr sz="2400" kern="1200">
        <a:solidFill>
          <a:schemeClr val="tx2"/>
        </a:solidFill>
        <a:latin typeface="Garamond" pitchFamily="18" charset="0"/>
        <a:ea typeface="宋体" pitchFamily="2" charset="-122"/>
        <a:cs typeface="+mn-cs"/>
      </a:defRPr>
    </a:lvl7pPr>
    <a:lvl8pPr marL="3200400" algn="l" defTabSz="914400" rtl="0" eaLnBrk="1" latinLnBrk="0" hangingPunct="1">
      <a:defRPr sz="2400" kern="1200">
        <a:solidFill>
          <a:schemeClr val="tx2"/>
        </a:solidFill>
        <a:latin typeface="Garamond" pitchFamily="18" charset="0"/>
        <a:ea typeface="宋体" pitchFamily="2" charset="-122"/>
        <a:cs typeface="+mn-cs"/>
      </a:defRPr>
    </a:lvl8pPr>
    <a:lvl9pPr marL="3657600" algn="l" defTabSz="914400" rtl="0" eaLnBrk="1" latinLnBrk="0" hangingPunct="1">
      <a:defRPr sz="2400" kern="1200">
        <a:solidFill>
          <a:schemeClr val="tx2"/>
        </a:solidFill>
        <a:latin typeface="Garamond"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FFFF"/>
    <a:srgbClr val="FF6699"/>
    <a:srgbClr val="FF3300"/>
    <a:srgbClr val="CDEBEA"/>
    <a:srgbClr val="99CCFF"/>
    <a:srgbClr val="170D71"/>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08" autoAdjust="0"/>
  </p:normalViewPr>
  <p:slideViewPr>
    <p:cSldViewPr>
      <p:cViewPr>
        <p:scale>
          <a:sx n="70" d="100"/>
          <a:sy n="70" d="100"/>
        </p:scale>
        <p:origin x="-1738" y="-274"/>
      </p:cViewPr>
      <p:guideLst>
        <p:guide orient="horz" pos="2160"/>
        <p:guide pos="2880"/>
      </p:guideLst>
    </p:cSldViewPr>
  </p:slideViewPr>
  <p:outlineViewPr>
    <p:cViewPr>
      <p:scale>
        <a:sx n="33" d="100"/>
        <a:sy n="33" d="100"/>
      </p:scale>
      <p:origin x="0" y="103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97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latin typeface="Arial" charset="0"/>
                <a:ea typeface="宋体" pitchFamily="2" charset="-122"/>
              </a:defRPr>
            </a:lvl1pPr>
          </a:lstStyle>
          <a:p>
            <a:pPr>
              <a:defRPr/>
            </a:pPr>
            <a:endParaRPr lang="en-US" altLang="zh-CN"/>
          </a:p>
        </p:txBody>
      </p:sp>
      <p:sp>
        <p:nvSpPr>
          <p:cNvPr id="2897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Arial" charset="0"/>
                <a:ea typeface="宋体" pitchFamily="2" charset="-122"/>
              </a:defRPr>
            </a:lvl1pPr>
          </a:lstStyle>
          <a:p>
            <a:pPr>
              <a:defRPr/>
            </a:pPr>
            <a:endParaRPr lang="en-US" altLang="zh-CN"/>
          </a:p>
        </p:txBody>
      </p:sp>
      <p:sp>
        <p:nvSpPr>
          <p:cNvPr id="972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897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latin typeface="Arial" charset="0"/>
                <a:ea typeface="宋体" pitchFamily="2" charset="-122"/>
              </a:defRPr>
            </a:lvl1pPr>
          </a:lstStyle>
          <a:p>
            <a:pPr>
              <a:defRPr/>
            </a:pPr>
            <a:endParaRPr lang="en-US" altLang="zh-CN"/>
          </a:p>
        </p:txBody>
      </p:sp>
      <p:sp>
        <p:nvSpPr>
          <p:cNvPr id="2897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Arial" charset="0"/>
                <a:ea typeface="宋体" pitchFamily="2" charset="-122"/>
              </a:defRPr>
            </a:lvl1pPr>
          </a:lstStyle>
          <a:p>
            <a:pPr>
              <a:defRPr/>
            </a:pPr>
            <a:fld id="{C65C29D6-109A-4487-AA6B-D50A3FBFE014}" type="slidenum">
              <a:rPr lang="en-US" altLang="zh-CN"/>
              <a:pPr>
                <a:defRPr/>
              </a:pPr>
              <a:t>‹#›</a:t>
            </a:fld>
            <a:endParaRPr lang="en-US" altLang="zh-CN"/>
          </a:p>
        </p:txBody>
      </p:sp>
    </p:spTree>
    <p:extLst>
      <p:ext uri="{BB962C8B-B14F-4D97-AF65-F5344CB8AC3E}">
        <p14:creationId xmlns:p14="http://schemas.microsoft.com/office/powerpoint/2010/main" val="29552944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 name="Group 8"/>
          <p:cNvGrpSpPr>
            <a:grpSpLocks/>
          </p:cNvGrpSpPr>
          <p:nvPr/>
        </p:nvGrpSpPr>
        <p:grpSpPr bwMode="auto">
          <a:xfrm>
            <a:off x="112713" y="5954713"/>
            <a:ext cx="8936037" cy="631825"/>
            <a:chOff x="71" y="3751"/>
            <a:chExt cx="5629" cy="398"/>
          </a:xfrm>
        </p:grpSpPr>
        <p:sp>
          <p:nvSpPr>
            <p:cNvPr id="3" name="Freeform 9"/>
            <p:cNvSpPr>
              <a:spLocks/>
            </p:cNvSpPr>
            <p:nvPr userDrawn="1"/>
          </p:nvSpPr>
          <p:spPr bwMode="gray">
            <a:xfrm>
              <a:off x="71" y="3751"/>
              <a:ext cx="5626" cy="349"/>
            </a:xfrm>
            <a:custGeom>
              <a:avLst/>
              <a:gdLst>
                <a:gd name="T0" fmla="*/ 5626 w 5626"/>
                <a:gd name="T1" fmla="*/ 349 h 349"/>
                <a:gd name="T2" fmla="*/ 0 w 5626"/>
                <a:gd name="T3" fmla="*/ 349 h 349"/>
                <a:gd name="T4" fmla="*/ 0 w 5626"/>
                <a:gd name="T5" fmla="*/ 187 h 349"/>
                <a:gd name="T6" fmla="*/ 0 w 5626"/>
                <a:gd name="T7" fmla="*/ 114 h 349"/>
                <a:gd name="T8" fmla="*/ 4064 w 5626"/>
                <a:gd name="T9" fmla="*/ 118 h 349"/>
                <a:gd name="T10" fmla="*/ 4329 w 5626"/>
                <a:gd name="T11" fmla="*/ 0 h 349"/>
                <a:gd name="T12" fmla="*/ 5623 w 5626"/>
                <a:gd name="T13" fmla="*/ 0 h 349"/>
                <a:gd name="T14" fmla="*/ 5626 w 5626"/>
                <a:gd name="T15" fmla="*/ 349 h 3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26" h="349">
                  <a:moveTo>
                    <a:pt x="5626" y="349"/>
                  </a:moveTo>
                  <a:lnTo>
                    <a:pt x="0" y="349"/>
                  </a:lnTo>
                  <a:lnTo>
                    <a:pt x="0" y="187"/>
                  </a:lnTo>
                  <a:lnTo>
                    <a:pt x="0" y="114"/>
                  </a:lnTo>
                  <a:cubicBezTo>
                    <a:pt x="678" y="103"/>
                    <a:pt x="3343" y="137"/>
                    <a:pt x="4064" y="118"/>
                  </a:cubicBezTo>
                  <a:lnTo>
                    <a:pt x="4329" y="0"/>
                  </a:lnTo>
                  <a:lnTo>
                    <a:pt x="5623" y="0"/>
                  </a:lnTo>
                  <a:lnTo>
                    <a:pt x="5626" y="3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10"/>
            <p:cNvSpPr>
              <a:spLocks/>
            </p:cNvSpPr>
            <p:nvPr userDrawn="1"/>
          </p:nvSpPr>
          <p:spPr bwMode="gray">
            <a:xfrm>
              <a:off x="71" y="3800"/>
              <a:ext cx="5626" cy="349"/>
            </a:xfrm>
            <a:custGeom>
              <a:avLst/>
              <a:gdLst>
                <a:gd name="T0" fmla="*/ 5626 w 5626"/>
                <a:gd name="T1" fmla="*/ 349 h 349"/>
                <a:gd name="T2" fmla="*/ 0 w 5626"/>
                <a:gd name="T3" fmla="*/ 349 h 349"/>
                <a:gd name="T4" fmla="*/ 0 w 5626"/>
                <a:gd name="T5" fmla="*/ 187 h 349"/>
                <a:gd name="T6" fmla="*/ 0 w 5626"/>
                <a:gd name="T7" fmla="*/ 114 h 349"/>
                <a:gd name="T8" fmla="*/ 4082 w 5626"/>
                <a:gd name="T9" fmla="*/ 118 h 349"/>
                <a:gd name="T10" fmla="*/ 4345 w 5626"/>
                <a:gd name="T11" fmla="*/ 0 h 349"/>
                <a:gd name="T12" fmla="*/ 5623 w 5626"/>
                <a:gd name="T13" fmla="*/ 6 h 349"/>
                <a:gd name="T14" fmla="*/ 5626 w 5626"/>
                <a:gd name="T15" fmla="*/ 349 h 3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26" h="349">
                  <a:moveTo>
                    <a:pt x="5626" y="349"/>
                  </a:moveTo>
                  <a:lnTo>
                    <a:pt x="0" y="349"/>
                  </a:lnTo>
                  <a:lnTo>
                    <a:pt x="0" y="187"/>
                  </a:lnTo>
                  <a:lnTo>
                    <a:pt x="0" y="114"/>
                  </a:lnTo>
                  <a:cubicBezTo>
                    <a:pt x="680" y="103"/>
                    <a:pt x="3358" y="137"/>
                    <a:pt x="4082" y="118"/>
                  </a:cubicBezTo>
                  <a:lnTo>
                    <a:pt x="4345" y="0"/>
                  </a:lnTo>
                  <a:lnTo>
                    <a:pt x="5623" y="6"/>
                  </a:lnTo>
                  <a:lnTo>
                    <a:pt x="5626" y="3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1"/>
            <p:cNvSpPr>
              <a:spLocks/>
            </p:cNvSpPr>
            <p:nvPr userDrawn="1"/>
          </p:nvSpPr>
          <p:spPr bwMode="gray">
            <a:xfrm>
              <a:off x="4209" y="3833"/>
              <a:ext cx="1491" cy="88"/>
            </a:xfrm>
            <a:custGeom>
              <a:avLst/>
              <a:gdLst>
                <a:gd name="T0" fmla="*/ 0 w 1491"/>
                <a:gd name="T1" fmla="*/ 84 h 88"/>
                <a:gd name="T2" fmla="*/ 223 w 1491"/>
                <a:gd name="T3" fmla="*/ 0 h 88"/>
                <a:gd name="T4" fmla="*/ 1491 w 1491"/>
                <a:gd name="T5" fmla="*/ 0 h 88"/>
                <a:gd name="T6" fmla="*/ 1488 w 1491"/>
                <a:gd name="T7" fmla="*/ 60 h 88"/>
                <a:gd name="T8" fmla="*/ 383 w 1491"/>
                <a:gd name="T9" fmla="*/ 59 h 88"/>
                <a:gd name="T10" fmla="*/ 273 w 1491"/>
                <a:gd name="T11" fmla="*/ 88 h 88"/>
                <a:gd name="T12" fmla="*/ 0 w 1491"/>
                <a:gd name="T13" fmla="*/ 84 h 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1" h="88">
                  <a:moveTo>
                    <a:pt x="0" y="84"/>
                  </a:moveTo>
                  <a:lnTo>
                    <a:pt x="223" y="0"/>
                  </a:lnTo>
                  <a:lnTo>
                    <a:pt x="1491" y="0"/>
                  </a:lnTo>
                  <a:lnTo>
                    <a:pt x="1488" y="60"/>
                  </a:lnTo>
                  <a:lnTo>
                    <a:pt x="383" y="59"/>
                  </a:lnTo>
                  <a:lnTo>
                    <a:pt x="273" y="88"/>
                  </a:lnTo>
                  <a:lnTo>
                    <a:pt x="0" y="84"/>
                  </a:lnTo>
                  <a:close/>
                </a:path>
              </a:pathLst>
            </a:cu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 name="Freeform 29" descr="Dark upward diagonal"/>
          <p:cNvSpPr>
            <a:spLocks/>
          </p:cNvSpPr>
          <p:nvPr/>
        </p:nvSpPr>
        <p:spPr bwMode="gray">
          <a:xfrm>
            <a:off x="85725" y="76200"/>
            <a:ext cx="8977313" cy="500063"/>
          </a:xfrm>
          <a:custGeom>
            <a:avLst/>
            <a:gdLst>
              <a:gd name="T0" fmla="*/ 0 w 5655"/>
              <a:gd name="T1" fmla="*/ 2147483647 h 315"/>
              <a:gd name="T2" fmla="*/ 2147483647 w 5655"/>
              <a:gd name="T3" fmla="*/ 0 h 315"/>
              <a:gd name="T4" fmla="*/ 2147483647 w 5655"/>
              <a:gd name="T5" fmla="*/ 2147483647 h 315"/>
              <a:gd name="T6" fmla="*/ 2147483647 w 5655"/>
              <a:gd name="T7" fmla="*/ 2147483647 h 315"/>
              <a:gd name="T8" fmla="*/ 2147483647 w 5655"/>
              <a:gd name="T9" fmla="*/ 2147483647 h 315"/>
              <a:gd name="T10" fmla="*/ 0 w 5655"/>
              <a:gd name="T11" fmla="*/ 2147483647 h 3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55" h="315">
                <a:moveTo>
                  <a:pt x="0" y="1"/>
                </a:moveTo>
                <a:lnTo>
                  <a:pt x="5546" y="0"/>
                </a:lnTo>
                <a:cubicBezTo>
                  <a:pt x="5652" y="0"/>
                  <a:pt x="5655" y="84"/>
                  <a:pt x="5655" y="84"/>
                </a:cubicBezTo>
                <a:lnTo>
                  <a:pt x="5649" y="315"/>
                </a:lnTo>
                <a:lnTo>
                  <a:pt x="1" y="314"/>
                </a:lnTo>
                <a:lnTo>
                  <a:pt x="0" y="1"/>
                </a:lnTo>
                <a:close/>
              </a:path>
            </a:pathLst>
          </a:custGeom>
          <a:pattFill prst="dkUpDiag">
            <a:fgClr>
              <a:schemeClr val="bg1">
                <a:alpha val="76862"/>
              </a:schemeClr>
            </a:fgClr>
            <a:bgClr>
              <a:schemeClr val="tx1">
                <a:alpha val="76862"/>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30"/>
          <p:cNvSpPr>
            <a:spLocks noChangeArrowheads="1"/>
          </p:cNvSpPr>
          <p:nvPr/>
        </p:nvSpPr>
        <p:spPr bwMode="gray">
          <a:xfrm>
            <a:off x="114300" y="6610350"/>
            <a:ext cx="8931275" cy="163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nvGrpSpPr>
          <p:cNvPr id="8" name="Group 31"/>
          <p:cNvGrpSpPr>
            <a:grpSpLocks/>
          </p:cNvGrpSpPr>
          <p:nvPr/>
        </p:nvGrpSpPr>
        <p:grpSpPr bwMode="auto">
          <a:xfrm>
            <a:off x="85725" y="854075"/>
            <a:ext cx="8982075" cy="1131888"/>
            <a:chOff x="54" y="538"/>
            <a:chExt cx="5658" cy="713"/>
          </a:xfrm>
        </p:grpSpPr>
        <p:sp>
          <p:nvSpPr>
            <p:cNvPr id="9" name="Freeform 32"/>
            <p:cNvSpPr>
              <a:spLocks/>
            </p:cNvSpPr>
            <p:nvPr userDrawn="1"/>
          </p:nvSpPr>
          <p:spPr bwMode="gray">
            <a:xfrm>
              <a:off x="54" y="736"/>
              <a:ext cx="5658" cy="515"/>
            </a:xfrm>
            <a:custGeom>
              <a:avLst/>
              <a:gdLst>
                <a:gd name="T0" fmla="*/ 0 w 5446"/>
                <a:gd name="T1" fmla="*/ 0 h 590"/>
                <a:gd name="T2" fmla="*/ 6107 w 5446"/>
                <a:gd name="T3" fmla="*/ 0 h 590"/>
                <a:gd name="T4" fmla="*/ 6107 w 5446"/>
                <a:gd name="T5" fmla="*/ 207 h 590"/>
                <a:gd name="T6" fmla="*/ 6107 w 5446"/>
                <a:gd name="T7" fmla="*/ 300 h 590"/>
                <a:gd name="T8" fmla="*/ 1696 w 5446"/>
                <a:gd name="T9" fmla="*/ 295 h 590"/>
                <a:gd name="T10" fmla="*/ 1444 w 5446"/>
                <a:gd name="T11" fmla="*/ 388 h 590"/>
                <a:gd name="T12" fmla="*/ 0 w 5446"/>
                <a:gd name="T13" fmla="*/ 393 h 590"/>
                <a:gd name="T14" fmla="*/ 0 w 5446"/>
                <a:gd name="T15" fmla="*/ 0 h 5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46" h="590">
                  <a:moveTo>
                    <a:pt x="0" y="0"/>
                  </a:moveTo>
                  <a:lnTo>
                    <a:pt x="5446" y="0"/>
                  </a:lnTo>
                  <a:lnTo>
                    <a:pt x="5446" y="312"/>
                  </a:lnTo>
                  <a:lnTo>
                    <a:pt x="5446" y="451"/>
                  </a:lnTo>
                  <a:cubicBezTo>
                    <a:pt x="4790" y="473"/>
                    <a:pt x="2205" y="421"/>
                    <a:pt x="1512" y="443"/>
                  </a:cubicBezTo>
                  <a:lnTo>
                    <a:pt x="1288" y="584"/>
                  </a:lnTo>
                  <a:lnTo>
                    <a:pt x="0" y="59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33"/>
            <p:cNvSpPr>
              <a:spLocks/>
            </p:cNvSpPr>
            <p:nvPr userDrawn="1"/>
          </p:nvSpPr>
          <p:spPr bwMode="gray">
            <a:xfrm>
              <a:off x="54" y="538"/>
              <a:ext cx="5658" cy="655"/>
            </a:xfrm>
            <a:custGeom>
              <a:avLst/>
              <a:gdLst>
                <a:gd name="T0" fmla="*/ 1 w 5658"/>
                <a:gd name="T1" fmla="*/ 0 h 655"/>
                <a:gd name="T2" fmla="*/ 5657 w 5658"/>
                <a:gd name="T3" fmla="*/ 0 h 655"/>
                <a:gd name="T4" fmla="*/ 5658 w 5658"/>
                <a:gd name="T5" fmla="*/ 534 h 655"/>
                <a:gd name="T6" fmla="*/ 1553 w 5658"/>
                <a:gd name="T7" fmla="*/ 528 h 655"/>
                <a:gd name="T8" fmla="*/ 1317 w 5658"/>
                <a:gd name="T9" fmla="*/ 651 h 655"/>
                <a:gd name="T10" fmla="*/ 0 w 5658"/>
                <a:gd name="T11" fmla="*/ 655 h 655"/>
                <a:gd name="T12" fmla="*/ 1 w 5658"/>
                <a:gd name="T13" fmla="*/ 0 h 6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58" h="655">
                  <a:moveTo>
                    <a:pt x="1" y="0"/>
                  </a:moveTo>
                  <a:lnTo>
                    <a:pt x="5657" y="0"/>
                  </a:lnTo>
                  <a:lnTo>
                    <a:pt x="5658" y="534"/>
                  </a:lnTo>
                  <a:lnTo>
                    <a:pt x="1553" y="528"/>
                  </a:lnTo>
                  <a:lnTo>
                    <a:pt x="1317" y="651"/>
                  </a:lnTo>
                  <a:lnTo>
                    <a:pt x="0" y="655"/>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34"/>
            <p:cNvSpPr>
              <a:spLocks/>
            </p:cNvSpPr>
            <p:nvPr userDrawn="1"/>
          </p:nvSpPr>
          <p:spPr bwMode="gray">
            <a:xfrm>
              <a:off x="54" y="1062"/>
              <a:ext cx="1496" cy="98"/>
            </a:xfrm>
            <a:custGeom>
              <a:avLst/>
              <a:gdLst>
                <a:gd name="T0" fmla="*/ 1614 w 1440"/>
                <a:gd name="T1" fmla="*/ 1 h 112"/>
                <a:gd name="T2" fmla="*/ 1414 w 1440"/>
                <a:gd name="T3" fmla="*/ 75 h 112"/>
                <a:gd name="T4" fmla="*/ 0 w 1440"/>
                <a:gd name="T5" fmla="*/ 74 h 112"/>
                <a:gd name="T6" fmla="*/ 0 w 1440"/>
                <a:gd name="T7" fmla="*/ 33 h 112"/>
                <a:gd name="T8" fmla="*/ 1199 w 1440"/>
                <a:gd name="T9" fmla="*/ 34 h 112"/>
                <a:gd name="T10" fmla="*/ 1280 w 1440"/>
                <a:gd name="T11" fmla="*/ 0 h 112"/>
                <a:gd name="T12" fmla="*/ 1614 w 1440"/>
                <a:gd name="T13" fmla="*/ 1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0" h="112">
                  <a:moveTo>
                    <a:pt x="1440" y="1"/>
                  </a:moveTo>
                  <a:lnTo>
                    <a:pt x="1261" y="112"/>
                  </a:lnTo>
                  <a:lnTo>
                    <a:pt x="0" y="110"/>
                  </a:lnTo>
                  <a:lnTo>
                    <a:pt x="0" y="49"/>
                  </a:lnTo>
                  <a:lnTo>
                    <a:pt x="1069" y="50"/>
                  </a:lnTo>
                  <a:lnTo>
                    <a:pt x="1142" y="0"/>
                  </a:lnTo>
                  <a:lnTo>
                    <a:pt x="1440" y="1"/>
                  </a:lnTo>
                  <a:close/>
                </a:path>
              </a:pathLst>
            </a:cu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 name="Rectangle 35"/>
          <p:cNvSpPr>
            <a:spLocks noChangeArrowheads="1"/>
          </p:cNvSpPr>
          <p:nvPr/>
        </p:nvSpPr>
        <p:spPr bwMode="gray">
          <a:xfrm>
            <a:off x="85725" y="609600"/>
            <a:ext cx="8982075" cy="1857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pic>
        <p:nvPicPr>
          <p:cNvPr id="13" name="Picture 50"/>
          <p:cNvPicPr>
            <a:picLocks noChangeAspect="1" noChangeArrowheads="1"/>
          </p:cNvPicPr>
          <p:nvPr userDrawn="1"/>
        </p:nvPicPr>
        <p:blipFill>
          <a:blip r:embed="rId2">
            <a:extLst>
              <a:ext uri="{28A0092B-C50C-407E-A947-70E740481C1C}">
                <a14:useLocalDpi xmlns:a14="http://schemas.microsoft.com/office/drawing/2010/main" val="0"/>
              </a:ext>
            </a:extLst>
          </a:blip>
          <a:srcRect r="3168" b="3801"/>
          <a:stretch>
            <a:fillRect/>
          </a:stretch>
        </p:blipFill>
        <p:spPr bwMode="auto">
          <a:xfrm>
            <a:off x="179388" y="2557463"/>
            <a:ext cx="2232025" cy="180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Tree>
    <p:extLst>
      <p:ext uri="{BB962C8B-B14F-4D97-AF65-F5344CB8AC3E}">
        <p14:creationId xmlns:p14="http://schemas.microsoft.com/office/powerpoint/2010/main" val="692092459"/>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3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B8753317-0515-414B-9ACC-C097CAA4AF93}" type="datetime1">
              <a:rPr lang="zh-CN" altLang="en-US" smtClean="0"/>
              <a:t>2019-7-24</a:t>
            </a:fld>
            <a:endParaRPr lang="en-US" altLang="zh-CN"/>
          </a:p>
        </p:txBody>
      </p:sp>
      <p:sp>
        <p:nvSpPr>
          <p:cNvPr id="5"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30"/>
          <p:cNvSpPr>
            <a:spLocks noGrp="1" noChangeArrowheads="1"/>
          </p:cNvSpPr>
          <p:nvPr>
            <p:ph type="sldNum" sz="quarter" idx="12"/>
          </p:nvPr>
        </p:nvSpPr>
        <p:spPr>
          <a:ln/>
        </p:spPr>
        <p:txBody>
          <a:bodyPr/>
          <a:lstStyle>
            <a:lvl1pPr>
              <a:defRPr/>
            </a:lvl1pPr>
          </a:lstStyle>
          <a:p>
            <a:pPr>
              <a:defRPr/>
            </a:pPr>
            <a:fld id="{83518352-2A1B-42DE-94F4-450405A32826}" type="slidenum">
              <a:rPr lang="zh-CN" altLang="en-US"/>
              <a:pPr>
                <a:defRPr/>
              </a:pPr>
              <a:t>‹#›</a:t>
            </a:fld>
            <a:endParaRPr lang="en-US" altLang="zh-CN"/>
          </a:p>
        </p:txBody>
      </p:sp>
    </p:spTree>
    <p:extLst>
      <p:ext uri="{BB962C8B-B14F-4D97-AF65-F5344CB8AC3E}">
        <p14:creationId xmlns:p14="http://schemas.microsoft.com/office/powerpoint/2010/main" val="1151925838"/>
      </p:ext>
    </p:extLst>
  </p:cSld>
  <p:clrMapOvr>
    <a:masterClrMapping/>
  </p:clrMapOvr>
  <p:transition spd="med">
    <p:strips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10711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107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1470AAEB-606F-45AB-AC05-E9B1E47CB29D}" type="datetime1">
              <a:rPr lang="zh-CN" altLang="en-US" smtClean="0"/>
              <a:t>2019-7-24</a:t>
            </a:fld>
            <a:endParaRPr lang="en-US" altLang="zh-CN"/>
          </a:p>
        </p:txBody>
      </p:sp>
      <p:sp>
        <p:nvSpPr>
          <p:cNvPr id="5"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30"/>
          <p:cNvSpPr>
            <a:spLocks noGrp="1" noChangeArrowheads="1"/>
          </p:cNvSpPr>
          <p:nvPr>
            <p:ph type="sldNum" sz="quarter" idx="12"/>
          </p:nvPr>
        </p:nvSpPr>
        <p:spPr>
          <a:ln/>
        </p:spPr>
        <p:txBody>
          <a:bodyPr/>
          <a:lstStyle>
            <a:lvl1pPr>
              <a:defRPr/>
            </a:lvl1pPr>
          </a:lstStyle>
          <a:p>
            <a:pPr>
              <a:defRPr/>
            </a:pPr>
            <a:fld id="{B68C312E-9F98-4755-B02F-0AA17A9E4870}" type="slidenum">
              <a:rPr lang="zh-CN" altLang="en-US"/>
              <a:pPr>
                <a:defRPr/>
              </a:pPr>
              <a:t>‹#›</a:t>
            </a:fld>
            <a:endParaRPr lang="en-US" altLang="zh-CN"/>
          </a:p>
        </p:txBody>
      </p:sp>
    </p:spTree>
    <p:extLst>
      <p:ext uri="{BB962C8B-B14F-4D97-AF65-F5344CB8AC3E}">
        <p14:creationId xmlns:p14="http://schemas.microsoft.com/office/powerpoint/2010/main" val="3430082536"/>
      </p:ext>
    </p:extLst>
  </p:cSld>
  <p:clrMapOvr>
    <a:masterClrMapping/>
  </p:clrMapOvr>
  <p:transition spd="med">
    <p:strips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8"/>
          <p:cNvSpPr>
            <a:spLocks noGrp="1" noChangeArrowheads="1"/>
          </p:cNvSpPr>
          <p:nvPr>
            <p:ph type="dt" sz="half" idx="10"/>
          </p:nvPr>
        </p:nvSpPr>
        <p:spPr>
          <a:ln/>
        </p:spPr>
        <p:txBody>
          <a:bodyPr/>
          <a:lstStyle>
            <a:lvl1pPr>
              <a:defRPr/>
            </a:lvl1pPr>
          </a:lstStyle>
          <a:p>
            <a:pPr>
              <a:defRPr/>
            </a:pPr>
            <a:fld id="{8CCDA760-BB65-428D-9E04-525AAC6E4FB2}" type="datetime1">
              <a:rPr lang="zh-CN" altLang="en-US" smtClean="0"/>
              <a:t>2019-7-24</a:t>
            </a:fld>
            <a:endParaRPr lang="en-US" altLang="zh-CN"/>
          </a:p>
        </p:txBody>
      </p:sp>
      <p:sp>
        <p:nvSpPr>
          <p:cNvPr id="5"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30"/>
          <p:cNvSpPr>
            <a:spLocks noGrp="1" noChangeArrowheads="1"/>
          </p:cNvSpPr>
          <p:nvPr>
            <p:ph type="sldNum" sz="quarter" idx="12"/>
          </p:nvPr>
        </p:nvSpPr>
        <p:spPr>
          <a:ln/>
        </p:spPr>
        <p:txBody>
          <a:bodyPr/>
          <a:lstStyle>
            <a:lvl1pPr>
              <a:defRPr>
                <a:solidFill>
                  <a:srgbClr val="FFFFFF"/>
                </a:solidFill>
              </a:defRPr>
            </a:lvl1pPr>
          </a:lstStyle>
          <a:p>
            <a:pPr>
              <a:defRPr/>
            </a:pPr>
            <a:fld id="{B8F8405F-EC4A-41DA-A5C9-C4876A6C65F4}" type="slidenum">
              <a:rPr lang="zh-CN" altLang="en-US" smtClean="0"/>
              <a:t>‹#›</a:t>
            </a:fld>
            <a:endParaRPr lang="en-US" altLang="zh-CN" dirty="0"/>
          </a:p>
        </p:txBody>
      </p:sp>
    </p:spTree>
    <p:extLst>
      <p:ext uri="{BB962C8B-B14F-4D97-AF65-F5344CB8AC3E}">
        <p14:creationId xmlns:p14="http://schemas.microsoft.com/office/powerpoint/2010/main" val="3865416399"/>
      </p:ext>
    </p:extLst>
  </p:cSld>
  <p:clrMapOvr>
    <a:masterClrMapping/>
  </p:clrMapOvr>
  <p:transition spd="med">
    <p:strips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8"/>
          <p:cNvSpPr>
            <a:spLocks noGrp="1" noChangeArrowheads="1"/>
          </p:cNvSpPr>
          <p:nvPr>
            <p:ph type="dt" sz="half" idx="10"/>
          </p:nvPr>
        </p:nvSpPr>
        <p:spPr>
          <a:ln/>
        </p:spPr>
        <p:txBody>
          <a:bodyPr/>
          <a:lstStyle>
            <a:lvl1pPr>
              <a:defRPr/>
            </a:lvl1pPr>
          </a:lstStyle>
          <a:p>
            <a:pPr>
              <a:defRPr/>
            </a:pPr>
            <a:fld id="{1FDB9414-1EA7-4380-846D-46FE952DC104}" type="datetime1">
              <a:rPr lang="zh-CN" altLang="en-US" smtClean="0"/>
              <a:t>2019-7-24</a:t>
            </a:fld>
            <a:endParaRPr lang="en-US" altLang="zh-CN"/>
          </a:p>
        </p:txBody>
      </p:sp>
      <p:sp>
        <p:nvSpPr>
          <p:cNvPr id="5"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30"/>
          <p:cNvSpPr>
            <a:spLocks noGrp="1" noChangeArrowheads="1"/>
          </p:cNvSpPr>
          <p:nvPr>
            <p:ph type="sldNum" sz="quarter" idx="12"/>
          </p:nvPr>
        </p:nvSpPr>
        <p:spPr>
          <a:ln/>
        </p:spPr>
        <p:txBody>
          <a:bodyPr/>
          <a:lstStyle>
            <a:lvl1pPr>
              <a:defRPr/>
            </a:lvl1pPr>
          </a:lstStyle>
          <a:p>
            <a:pPr>
              <a:defRPr/>
            </a:pPr>
            <a:fld id="{05AF6557-AE16-4E7F-B514-61A6D107CC06}" type="slidenum">
              <a:rPr lang="zh-CN" altLang="en-US"/>
              <a:pPr>
                <a:defRPr/>
              </a:pPr>
              <a:t>‹#›</a:t>
            </a:fld>
            <a:endParaRPr lang="en-US" altLang="zh-CN"/>
          </a:p>
        </p:txBody>
      </p:sp>
    </p:spTree>
    <p:extLst>
      <p:ext uri="{BB962C8B-B14F-4D97-AF65-F5344CB8AC3E}">
        <p14:creationId xmlns:p14="http://schemas.microsoft.com/office/powerpoint/2010/main" val="742607171"/>
      </p:ext>
    </p:extLst>
  </p:cSld>
  <p:clrMapOvr>
    <a:masterClrMapping/>
  </p:clrMapOvr>
  <p:transition spd="med">
    <p:strips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341438"/>
            <a:ext cx="3848100"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4713" y="1341438"/>
            <a:ext cx="3848100"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8"/>
          <p:cNvSpPr>
            <a:spLocks noGrp="1" noChangeArrowheads="1"/>
          </p:cNvSpPr>
          <p:nvPr>
            <p:ph type="dt" sz="half" idx="10"/>
          </p:nvPr>
        </p:nvSpPr>
        <p:spPr>
          <a:ln/>
        </p:spPr>
        <p:txBody>
          <a:bodyPr/>
          <a:lstStyle>
            <a:lvl1pPr>
              <a:defRPr/>
            </a:lvl1pPr>
          </a:lstStyle>
          <a:p>
            <a:pPr>
              <a:defRPr/>
            </a:pPr>
            <a:fld id="{6E3B3B8F-6568-4F7A-955A-2946E19D88FC}" type="datetime1">
              <a:rPr lang="zh-CN" altLang="en-US" smtClean="0"/>
              <a:t>2019-7-24</a:t>
            </a:fld>
            <a:endParaRPr lang="en-US" altLang="zh-CN"/>
          </a:p>
        </p:txBody>
      </p:sp>
      <p:sp>
        <p:nvSpPr>
          <p:cNvPr id="6"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30"/>
          <p:cNvSpPr>
            <a:spLocks noGrp="1" noChangeArrowheads="1"/>
          </p:cNvSpPr>
          <p:nvPr>
            <p:ph type="sldNum" sz="quarter" idx="12"/>
          </p:nvPr>
        </p:nvSpPr>
        <p:spPr>
          <a:ln/>
        </p:spPr>
        <p:txBody>
          <a:bodyPr/>
          <a:lstStyle>
            <a:lvl1pPr>
              <a:defRPr/>
            </a:lvl1pPr>
          </a:lstStyle>
          <a:p>
            <a:pPr>
              <a:defRPr/>
            </a:pPr>
            <a:fld id="{7CDA7FF3-33C2-45C9-AA6D-10438AB8CA41}" type="slidenum">
              <a:rPr lang="zh-CN" altLang="en-US"/>
              <a:pPr>
                <a:defRPr/>
              </a:pPr>
              <a:t>‹#›</a:t>
            </a:fld>
            <a:endParaRPr lang="en-US" altLang="zh-CN"/>
          </a:p>
        </p:txBody>
      </p:sp>
    </p:spTree>
    <p:extLst>
      <p:ext uri="{BB962C8B-B14F-4D97-AF65-F5344CB8AC3E}">
        <p14:creationId xmlns:p14="http://schemas.microsoft.com/office/powerpoint/2010/main" val="1473991678"/>
      </p:ext>
    </p:extLst>
  </p:cSld>
  <p:clrMapOvr>
    <a:masterClrMapping/>
  </p:clrMapOvr>
  <p:transition spd="med">
    <p:strips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8"/>
          <p:cNvSpPr>
            <a:spLocks noGrp="1" noChangeArrowheads="1"/>
          </p:cNvSpPr>
          <p:nvPr>
            <p:ph type="dt" sz="half" idx="10"/>
          </p:nvPr>
        </p:nvSpPr>
        <p:spPr>
          <a:ln/>
        </p:spPr>
        <p:txBody>
          <a:bodyPr/>
          <a:lstStyle>
            <a:lvl1pPr>
              <a:defRPr/>
            </a:lvl1pPr>
          </a:lstStyle>
          <a:p>
            <a:pPr>
              <a:defRPr/>
            </a:pPr>
            <a:fld id="{59AFADFA-8064-4B78-A20B-766786B84DC8}" type="datetime1">
              <a:rPr lang="zh-CN" altLang="en-US" smtClean="0"/>
              <a:t>2019-7-24</a:t>
            </a:fld>
            <a:endParaRPr lang="en-US" altLang="zh-CN"/>
          </a:p>
        </p:txBody>
      </p:sp>
      <p:sp>
        <p:nvSpPr>
          <p:cNvPr id="8"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30"/>
          <p:cNvSpPr>
            <a:spLocks noGrp="1" noChangeArrowheads="1"/>
          </p:cNvSpPr>
          <p:nvPr>
            <p:ph type="sldNum" sz="quarter" idx="12"/>
          </p:nvPr>
        </p:nvSpPr>
        <p:spPr>
          <a:ln/>
        </p:spPr>
        <p:txBody>
          <a:bodyPr/>
          <a:lstStyle>
            <a:lvl1pPr>
              <a:defRPr/>
            </a:lvl1pPr>
          </a:lstStyle>
          <a:p>
            <a:pPr>
              <a:defRPr/>
            </a:pPr>
            <a:fld id="{16CA7374-A4D3-41E1-B1AF-B91C827D1A9C}" type="slidenum">
              <a:rPr lang="zh-CN" altLang="en-US"/>
              <a:pPr>
                <a:defRPr/>
              </a:pPr>
              <a:t>‹#›</a:t>
            </a:fld>
            <a:endParaRPr lang="en-US" altLang="zh-CN"/>
          </a:p>
        </p:txBody>
      </p:sp>
    </p:spTree>
    <p:extLst>
      <p:ext uri="{BB962C8B-B14F-4D97-AF65-F5344CB8AC3E}">
        <p14:creationId xmlns:p14="http://schemas.microsoft.com/office/powerpoint/2010/main" val="112459547"/>
      </p:ext>
    </p:extLst>
  </p:cSld>
  <p:clrMapOvr>
    <a:masterClrMapping/>
  </p:clrMapOvr>
  <p:transition spd="med">
    <p:strips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28"/>
          <p:cNvSpPr>
            <a:spLocks noGrp="1" noChangeArrowheads="1"/>
          </p:cNvSpPr>
          <p:nvPr>
            <p:ph type="dt" sz="half" idx="10"/>
          </p:nvPr>
        </p:nvSpPr>
        <p:spPr>
          <a:ln/>
        </p:spPr>
        <p:txBody>
          <a:bodyPr/>
          <a:lstStyle>
            <a:lvl1pPr>
              <a:defRPr/>
            </a:lvl1pPr>
          </a:lstStyle>
          <a:p>
            <a:pPr>
              <a:defRPr/>
            </a:pPr>
            <a:fld id="{F557494E-3DEE-40E8-B24B-CBFE3EC66D87}" type="datetime1">
              <a:rPr lang="zh-CN" altLang="en-US" smtClean="0"/>
              <a:t>2019-7-24</a:t>
            </a:fld>
            <a:endParaRPr lang="en-US" altLang="zh-CN"/>
          </a:p>
        </p:txBody>
      </p:sp>
      <p:sp>
        <p:nvSpPr>
          <p:cNvPr id="4"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30"/>
          <p:cNvSpPr>
            <a:spLocks noGrp="1" noChangeArrowheads="1"/>
          </p:cNvSpPr>
          <p:nvPr>
            <p:ph type="sldNum" sz="quarter" idx="12"/>
          </p:nvPr>
        </p:nvSpPr>
        <p:spPr>
          <a:ln/>
        </p:spPr>
        <p:txBody>
          <a:bodyPr/>
          <a:lstStyle>
            <a:lvl1pPr>
              <a:defRPr/>
            </a:lvl1pPr>
          </a:lstStyle>
          <a:p>
            <a:pPr>
              <a:defRPr/>
            </a:pPr>
            <a:fld id="{1630911C-D55B-4D94-9EA3-7798BA076142}" type="slidenum">
              <a:rPr lang="zh-CN" altLang="en-US"/>
              <a:pPr>
                <a:defRPr/>
              </a:pPr>
              <a:t>‹#›</a:t>
            </a:fld>
            <a:endParaRPr lang="en-US" altLang="zh-CN"/>
          </a:p>
        </p:txBody>
      </p:sp>
    </p:spTree>
    <p:extLst>
      <p:ext uri="{BB962C8B-B14F-4D97-AF65-F5344CB8AC3E}">
        <p14:creationId xmlns:p14="http://schemas.microsoft.com/office/powerpoint/2010/main" val="3646765703"/>
      </p:ext>
    </p:extLst>
  </p:cSld>
  <p:clrMapOvr>
    <a:masterClrMapping/>
  </p:clrMapOvr>
  <p:transition spd="med">
    <p:strips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8"/>
          <p:cNvSpPr>
            <a:spLocks noGrp="1" noChangeArrowheads="1"/>
          </p:cNvSpPr>
          <p:nvPr>
            <p:ph type="dt" sz="half" idx="10"/>
          </p:nvPr>
        </p:nvSpPr>
        <p:spPr>
          <a:ln/>
        </p:spPr>
        <p:txBody>
          <a:bodyPr/>
          <a:lstStyle>
            <a:lvl1pPr>
              <a:defRPr/>
            </a:lvl1pPr>
          </a:lstStyle>
          <a:p>
            <a:pPr>
              <a:defRPr/>
            </a:pPr>
            <a:fld id="{464CE617-32C1-4CAC-86D1-71714B5550CD}" type="datetime1">
              <a:rPr lang="zh-CN" altLang="en-US" smtClean="0"/>
              <a:t>2019-7-24</a:t>
            </a:fld>
            <a:endParaRPr lang="en-US" altLang="zh-CN"/>
          </a:p>
        </p:txBody>
      </p:sp>
      <p:sp>
        <p:nvSpPr>
          <p:cNvPr id="3"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30"/>
          <p:cNvSpPr>
            <a:spLocks noGrp="1" noChangeArrowheads="1"/>
          </p:cNvSpPr>
          <p:nvPr>
            <p:ph type="sldNum" sz="quarter" idx="12"/>
          </p:nvPr>
        </p:nvSpPr>
        <p:spPr>
          <a:ln/>
        </p:spPr>
        <p:txBody>
          <a:bodyPr/>
          <a:lstStyle>
            <a:lvl1pPr>
              <a:defRPr/>
            </a:lvl1pPr>
          </a:lstStyle>
          <a:p>
            <a:pPr>
              <a:defRPr/>
            </a:pPr>
            <a:fld id="{C2BFA47D-10AE-4A50-A056-D2EA9A41E5FC}" type="slidenum">
              <a:rPr lang="zh-CN" altLang="en-US"/>
              <a:pPr>
                <a:defRPr/>
              </a:pPr>
              <a:t>‹#›</a:t>
            </a:fld>
            <a:endParaRPr lang="en-US" altLang="zh-CN"/>
          </a:p>
        </p:txBody>
      </p:sp>
    </p:spTree>
    <p:extLst>
      <p:ext uri="{BB962C8B-B14F-4D97-AF65-F5344CB8AC3E}">
        <p14:creationId xmlns:p14="http://schemas.microsoft.com/office/powerpoint/2010/main" val="1690454781"/>
      </p:ext>
    </p:extLst>
  </p:cSld>
  <p:clrMapOvr>
    <a:masterClrMapping/>
  </p:clrMapOvr>
  <p:transition spd="med">
    <p:strips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8"/>
          <p:cNvSpPr>
            <a:spLocks noGrp="1" noChangeArrowheads="1"/>
          </p:cNvSpPr>
          <p:nvPr>
            <p:ph type="dt" sz="half" idx="10"/>
          </p:nvPr>
        </p:nvSpPr>
        <p:spPr>
          <a:ln/>
        </p:spPr>
        <p:txBody>
          <a:bodyPr/>
          <a:lstStyle>
            <a:lvl1pPr>
              <a:defRPr/>
            </a:lvl1pPr>
          </a:lstStyle>
          <a:p>
            <a:pPr>
              <a:defRPr/>
            </a:pPr>
            <a:fld id="{91296298-2FBF-498F-9856-8F1CFD8F8F8E}" type="datetime1">
              <a:rPr lang="zh-CN" altLang="en-US" smtClean="0"/>
              <a:t>2019-7-24</a:t>
            </a:fld>
            <a:endParaRPr lang="en-US" altLang="zh-CN"/>
          </a:p>
        </p:txBody>
      </p:sp>
      <p:sp>
        <p:nvSpPr>
          <p:cNvPr id="6"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30"/>
          <p:cNvSpPr>
            <a:spLocks noGrp="1" noChangeArrowheads="1"/>
          </p:cNvSpPr>
          <p:nvPr>
            <p:ph type="sldNum" sz="quarter" idx="12"/>
          </p:nvPr>
        </p:nvSpPr>
        <p:spPr>
          <a:ln/>
        </p:spPr>
        <p:txBody>
          <a:bodyPr/>
          <a:lstStyle>
            <a:lvl1pPr>
              <a:defRPr/>
            </a:lvl1pPr>
          </a:lstStyle>
          <a:p>
            <a:pPr>
              <a:defRPr/>
            </a:pPr>
            <a:fld id="{5709502A-3126-4057-9BAC-F89559F27785}" type="slidenum">
              <a:rPr lang="zh-CN" altLang="en-US"/>
              <a:pPr>
                <a:defRPr/>
              </a:pPr>
              <a:t>‹#›</a:t>
            </a:fld>
            <a:endParaRPr lang="en-US" altLang="zh-CN"/>
          </a:p>
        </p:txBody>
      </p:sp>
    </p:spTree>
    <p:extLst>
      <p:ext uri="{BB962C8B-B14F-4D97-AF65-F5344CB8AC3E}">
        <p14:creationId xmlns:p14="http://schemas.microsoft.com/office/powerpoint/2010/main" val="4107148981"/>
      </p:ext>
    </p:extLst>
  </p:cSld>
  <p:clrMapOvr>
    <a:masterClrMapping/>
  </p:clrMapOvr>
  <p:transition spd="med">
    <p:strips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8"/>
          <p:cNvSpPr>
            <a:spLocks noGrp="1" noChangeArrowheads="1"/>
          </p:cNvSpPr>
          <p:nvPr>
            <p:ph type="dt" sz="half" idx="10"/>
          </p:nvPr>
        </p:nvSpPr>
        <p:spPr>
          <a:ln/>
        </p:spPr>
        <p:txBody>
          <a:bodyPr/>
          <a:lstStyle>
            <a:lvl1pPr>
              <a:defRPr/>
            </a:lvl1pPr>
          </a:lstStyle>
          <a:p>
            <a:pPr>
              <a:defRPr/>
            </a:pPr>
            <a:fld id="{BFF1AA69-3BC5-4C1A-968C-F0280C530408}" type="datetime1">
              <a:rPr lang="zh-CN" altLang="en-US" smtClean="0"/>
              <a:t>2019-7-24</a:t>
            </a:fld>
            <a:endParaRPr lang="en-US" altLang="zh-CN"/>
          </a:p>
        </p:txBody>
      </p:sp>
      <p:sp>
        <p:nvSpPr>
          <p:cNvPr id="6" name="Rectangle 29"/>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30"/>
          <p:cNvSpPr>
            <a:spLocks noGrp="1" noChangeArrowheads="1"/>
          </p:cNvSpPr>
          <p:nvPr>
            <p:ph type="sldNum" sz="quarter" idx="12"/>
          </p:nvPr>
        </p:nvSpPr>
        <p:spPr>
          <a:ln/>
        </p:spPr>
        <p:txBody>
          <a:bodyPr/>
          <a:lstStyle>
            <a:lvl1pPr>
              <a:defRPr/>
            </a:lvl1pPr>
          </a:lstStyle>
          <a:p>
            <a:pPr>
              <a:defRPr/>
            </a:pPr>
            <a:fld id="{5D46B958-354F-45B6-ACE5-A409BCE389F6}" type="slidenum">
              <a:rPr lang="zh-CN" altLang="en-US"/>
              <a:pPr>
                <a:defRPr/>
              </a:pPr>
              <a:t>‹#›</a:t>
            </a:fld>
            <a:endParaRPr lang="en-US" altLang="zh-CN"/>
          </a:p>
        </p:txBody>
      </p:sp>
    </p:spTree>
    <p:extLst>
      <p:ext uri="{BB962C8B-B14F-4D97-AF65-F5344CB8AC3E}">
        <p14:creationId xmlns:p14="http://schemas.microsoft.com/office/powerpoint/2010/main" val="2311529902"/>
      </p:ext>
    </p:extLst>
  </p:cSld>
  <p:clrMapOvr>
    <a:masterClrMapping/>
  </p:clrMapOvr>
  <p:transition spd="med">
    <p:strips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Freeform 19"/>
          <p:cNvSpPr>
            <a:spLocks/>
          </p:cNvSpPr>
          <p:nvPr/>
        </p:nvSpPr>
        <p:spPr bwMode="gray">
          <a:xfrm>
            <a:off x="95250" y="6446838"/>
            <a:ext cx="8970963" cy="314325"/>
          </a:xfrm>
          <a:custGeom>
            <a:avLst/>
            <a:gdLst>
              <a:gd name="T0" fmla="*/ 2147483647 w 5651"/>
              <a:gd name="T1" fmla="*/ 2147483647 h 198"/>
              <a:gd name="T2" fmla="*/ 2147483647 w 5651"/>
              <a:gd name="T3" fmla="*/ 2147483647 h 198"/>
              <a:gd name="T4" fmla="*/ 2147483647 w 5651"/>
              <a:gd name="T5" fmla="*/ 2147483647 h 198"/>
              <a:gd name="T6" fmla="*/ 2147483647 w 5651"/>
              <a:gd name="T7" fmla="*/ 2147483647 h 198"/>
              <a:gd name="T8" fmla="*/ 2147483647 w 5651"/>
              <a:gd name="T9" fmla="*/ 2147483647 h 198"/>
              <a:gd name="T10" fmla="*/ 0 w 5651"/>
              <a:gd name="T11" fmla="*/ 0 h 198"/>
              <a:gd name="T12" fmla="*/ 2147483647 w 5651"/>
              <a:gd name="T13" fmla="*/ 2147483647 h 1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51" h="198">
                <a:moveTo>
                  <a:pt x="4" y="198"/>
                </a:moveTo>
                <a:lnTo>
                  <a:pt x="5651" y="198"/>
                </a:lnTo>
                <a:lnTo>
                  <a:pt x="5646" y="94"/>
                </a:lnTo>
                <a:lnTo>
                  <a:pt x="1491" y="94"/>
                </a:lnTo>
                <a:lnTo>
                  <a:pt x="1343" y="2"/>
                </a:lnTo>
                <a:lnTo>
                  <a:pt x="0" y="0"/>
                </a:lnTo>
                <a:lnTo>
                  <a:pt x="4" y="1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 name="Freeform 20"/>
          <p:cNvSpPr>
            <a:spLocks/>
          </p:cNvSpPr>
          <p:nvPr/>
        </p:nvSpPr>
        <p:spPr bwMode="gray">
          <a:xfrm>
            <a:off x="95250" y="6491288"/>
            <a:ext cx="8975725" cy="279400"/>
          </a:xfrm>
          <a:custGeom>
            <a:avLst/>
            <a:gdLst>
              <a:gd name="T0" fmla="*/ 0 w 5650"/>
              <a:gd name="T1" fmla="*/ 2147483647 h 176"/>
              <a:gd name="T2" fmla="*/ 2147483647 w 5650"/>
              <a:gd name="T3" fmla="*/ 2147483647 h 176"/>
              <a:gd name="T4" fmla="*/ 2147483647 w 5650"/>
              <a:gd name="T5" fmla="*/ 2147483647 h 176"/>
              <a:gd name="T6" fmla="*/ 2147483647 w 5650"/>
              <a:gd name="T7" fmla="*/ 2147483647 h 176"/>
              <a:gd name="T8" fmla="*/ 2147483647 w 5650"/>
              <a:gd name="T9" fmla="*/ 2147483647 h 176"/>
              <a:gd name="T10" fmla="*/ 0 w 5650"/>
              <a:gd name="T11" fmla="*/ 0 h 176"/>
              <a:gd name="T12" fmla="*/ 0 w 5650"/>
              <a:gd name="T13" fmla="*/ 2147483647 h 176"/>
              <a:gd name="T14" fmla="*/ 0 60000 65536"/>
              <a:gd name="T15" fmla="*/ 0 60000 65536"/>
              <a:gd name="T16" fmla="*/ 0 60000 65536"/>
              <a:gd name="T17" fmla="*/ 0 60000 65536"/>
              <a:gd name="T18" fmla="*/ 0 60000 65536"/>
              <a:gd name="T19" fmla="*/ 0 60000 65536"/>
              <a:gd name="T20" fmla="*/ 0 60000 65536"/>
              <a:gd name="T21" fmla="*/ 0 w 5650"/>
              <a:gd name="T22" fmla="*/ 0 h 176"/>
              <a:gd name="T23" fmla="*/ 5650 w 5650"/>
              <a:gd name="T24" fmla="*/ 176 h 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50" h="176">
                <a:moveTo>
                  <a:pt x="0" y="176"/>
                </a:moveTo>
                <a:lnTo>
                  <a:pt x="5650" y="169"/>
                </a:lnTo>
                <a:lnTo>
                  <a:pt x="5646" y="95"/>
                </a:lnTo>
                <a:lnTo>
                  <a:pt x="1478" y="95"/>
                </a:lnTo>
                <a:lnTo>
                  <a:pt x="1317" y="3"/>
                </a:lnTo>
                <a:lnTo>
                  <a:pt x="0" y="0"/>
                </a:lnTo>
                <a:lnTo>
                  <a:pt x="0" y="176"/>
                </a:lnTo>
                <a:close/>
              </a:path>
            </a:pathLst>
          </a:custGeom>
          <a:gradFill rotWithShape="1">
            <a:gsLst>
              <a:gs pos="0">
                <a:srgbClr val="0047FF"/>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 name="Freeform 21" descr="Dark upward diagonal"/>
          <p:cNvSpPr>
            <a:spLocks/>
          </p:cNvSpPr>
          <p:nvPr/>
        </p:nvSpPr>
        <p:spPr bwMode="gray">
          <a:xfrm>
            <a:off x="92075" y="98425"/>
            <a:ext cx="8199438" cy="90488"/>
          </a:xfrm>
          <a:custGeom>
            <a:avLst/>
            <a:gdLst>
              <a:gd name="T0" fmla="*/ 0 w 5639"/>
              <a:gd name="T1" fmla="*/ 0 h 113"/>
              <a:gd name="T2" fmla="*/ 2147483647 w 5639"/>
              <a:gd name="T3" fmla="*/ 0 h 113"/>
              <a:gd name="T4" fmla="*/ 2147483647 w 5639"/>
              <a:gd name="T5" fmla="*/ 2147483647 h 113"/>
              <a:gd name="T6" fmla="*/ 2147483647 w 5639"/>
              <a:gd name="T7" fmla="*/ 2147483647 h 113"/>
              <a:gd name="T8" fmla="*/ 0 w 5639"/>
              <a:gd name="T9" fmla="*/ 2147483647 h 113"/>
              <a:gd name="T10" fmla="*/ 0 w 5639"/>
              <a:gd name="T11" fmla="*/ 0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39" h="113">
                <a:moveTo>
                  <a:pt x="0" y="0"/>
                </a:moveTo>
                <a:lnTo>
                  <a:pt x="5582" y="0"/>
                </a:lnTo>
                <a:cubicBezTo>
                  <a:pt x="5630" y="3"/>
                  <a:pt x="5639" y="45"/>
                  <a:pt x="5639" y="45"/>
                </a:cubicBezTo>
                <a:lnTo>
                  <a:pt x="5636" y="113"/>
                </a:lnTo>
                <a:lnTo>
                  <a:pt x="0" y="113"/>
                </a:lnTo>
                <a:lnTo>
                  <a:pt x="0" y="0"/>
                </a:lnTo>
                <a:close/>
              </a:path>
            </a:pathLst>
          </a:custGeom>
          <a:pattFill prst="dkUpDiag">
            <a:fgClr>
              <a:schemeClr val="accent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 name="Freeform 22"/>
          <p:cNvSpPr>
            <a:spLocks/>
          </p:cNvSpPr>
          <p:nvPr/>
        </p:nvSpPr>
        <p:spPr bwMode="gray">
          <a:xfrm>
            <a:off x="92075" y="307975"/>
            <a:ext cx="8197850" cy="817563"/>
          </a:xfrm>
          <a:custGeom>
            <a:avLst/>
            <a:gdLst>
              <a:gd name="T0" fmla="*/ 2147483647 w 5446"/>
              <a:gd name="T1" fmla="*/ 0 h 531"/>
              <a:gd name="T2" fmla="*/ 0 w 5446"/>
              <a:gd name="T3" fmla="*/ 0 h 531"/>
              <a:gd name="T4" fmla="*/ 2147483647 w 5446"/>
              <a:gd name="T5" fmla="*/ 2147483647 h 531"/>
              <a:gd name="T6" fmla="*/ 2147483647 w 5446"/>
              <a:gd name="T7" fmla="*/ 2147483647 h 531"/>
              <a:gd name="T8" fmla="*/ 2147483647 w 5446"/>
              <a:gd name="T9" fmla="*/ 2147483647 h 531"/>
              <a:gd name="T10" fmla="*/ 2147483647 w 5446"/>
              <a:gd name="T11" fmla="*/ 2147483647 h 531"/>
              <a:gd name="T12" fmla="*/ 2147483647 w 5446"/>
              <a:gd name="T13" fmla="*/ 0 h 5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46" h="531">
                <a:moveTo>
                  <a:pt x="5446" y="0"/>
                </a:moveTo>
                <a:lnTo>
                  <a:pt x="0" y="0"/>
                </a:lnTo>
                <a:lnTo>
                  <a:pt x="2" y="470"/>
                </a:lnTo>
                <a:lnTo>
                  <a:pt x="4078" y="474"/>
                </a:lnTo>
                <a:lnTo>
                  <a:pt x="4178" y="527"/>
                </a:lnTo>
                <a:lnTo>
                  <a:pt x="5446" y="531"/>
                </a:lnTo>
                <a:lnTo>
                  <a:pt x="544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 name="Freeform 23"/>
          <p:cNvSpPr>
            <a:spLocks/>
          </p:cNvSpPr>
          <p:nvPr/>
        </p:nvSpPr>
        <p:spPr bwMode="gray">
          <a:xfrm>
            <a:off x="92075" y="212725"/>
            <a:ext cx="8197850" cy="768350"/>
          </a:xfrm>
          <a:custGeom>
            <a:avLst/>
            <a:gdLst>
              <a:gd name="T0" fmla="*/ 2147483647 w 5446"/>
              <a:gd name="T1" fmla="*/ 0 h 531"/>
              <a:gd name="T2" fmla="*/ 0 w 5446"/>
              <a:gd name="T3" fmla="*/ 0 h 531"/>
              <a:gd name="T4" fmla="*/ 2147483647 w 5446"/>
              <a:gd name="T5" fmla="*/ 2147483647 h 531"/>
              <a:gd name="T6" fmla="*/ 2147483647 w 5446"/>
              <a:gd name="T7" fmla="*/ 2147483647 h 531"/>
              <a:gd name="T8" fmla="*/ 2147483647 w 5446"/>
              <a:gd name="T9" fmla="*/ 2147483647 h 531"/>
              <a:gd name="T10" fmla="*/ 2147483647 w 5446"/>
              <a:gd name="T11" fmla="*/ 2147483647 h 531"/>
              <a:gd name="T12" fmla="*/ 2147483647 w 5446"/>
              <a:gd name="T13" fmla="*/ 0 h 531"/>
              <a:gd name="T14" fmla="*/ 0 60000 65536"/>
              <a:gd name="T15" fmla="*/ 0 60000 65536"/>
              <a:gd name="T16" fmla="*/ 0 60000 65536"/>
              <a:gd name="T17" fmla="*/ 0 60000 65536"/>
              <a:gd name="T18" fmla="*/ 0 60000 65536"/>
              <a:gd name="T19" fmla="*/ 0 60000 65536"/>
              <a:gd name="T20" fmla="*/ 0 60000 65536"/>
              <a:gd name="T21" fmla="*/ 0 w 5446"/>
              <a:gd name="T22" fmla="*/ 0 h 531"/>
              <a:gd name="T23" fmla="*/ 5446 w 5446"/>
              <a:gd name="T24" fmla="*/ 531 h 5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6" h="531">
                <a:moveTo>
                  <a:pt x="5446" y="0"/>
                </a:moveTo>
                <a:lnTo>
                  <a:pt x="0" y="0"/>
                </a:lnTo>
                <a:lnTo>
                  <a:pt x="2" y="470"/>
                </a:lnTo>
                <a:lnTo>
                  <a:pt x="4078" y="474"/>
                </a:lnTo>
                <a:lnTo>
                  <a:pt x="4178" y="527"/>
                </a:lnTo>
                <a:lnTo>
                  <a:pt x="5446" y="531"/>
                </a:lnTo>
                <a:lnTo>
                  <a:pt x="5446" y="0"/>
                </a:lnTo>
                <a:close/>
              </a:path>
            </a:pathLst>
          </a:custGeom>
          <a:gradFill rotWithShape="0">
            <a:gsLst>
              <a:gs pos="0">
                <a:srgbClr val="003CD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 name="Rectangle 24"/>
          <p:cNvSpPr>
            <a:spLocks noChangeArrowheads="1"/>
          </p:cNvSpPr>
          <p:nvPr/>
        </p:nvSpPr>
        <p:spPr bwMode="gray">
          <a:xfrm flipV="1">
            <a:off x="95250" y="6723063"/>
            <a:ext cx="8977313" cy="555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332" name="Rectangle 28"/>
          <p:cNvSpPr>
            <a:spLocks noGrp="1" noChangeArrowheads="1"/>
          </p:cNvSpPr>
          <p:nvPr>
            <p:ph type="dt" sz="half" idx="2"/>
          </p:nvPr>
        </p:nvSpPr>
        <p:spPr bwMode="gray">
          <a:xfrm>
            <a:off x="3048000" y="6311900"/>
            <a:ext cx="1712913" cy="2905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00"/>
                </a:solidFill>
                <a:latin typeface="Arial" charset="0"/>
                <a:ea typeface="宋体" pitchFamily="2" charset="-122"/>
              </a:defRPr>
            </a:lvl1pPr>
          </a:lstStyle>
          <a:p>
            <a:pPr>
              <a:defRPr/>
            </a:pPr>
            <a:fld id="{62C8CDE2-1E81-4AFF-A2F9-6AB7D7BFF366}" type="datetime1">
              <a:rPr lang="zh-CN" altLang="en-US" smtClean="0"/>
              <a:t>2019-7-24</a:t>
            </a:fld>
            <a:endParaRPr lang="en-US" altLang="zh-CN"/>
          </a:p>
        </p:txBody>
      </p:sp>
      <p:sp>
        <p:nvSpPr>
          <p:cNvPr id="98333" name="Rectangle 29"/>
          <p:cNvSpPr>
            <a:spLocks noGrp="1" noChangeArrowheads="1"/>
          </p:cNvSpPr>
          <p:nvPr>
            <p:ph type="ftr" sz="quarter" idx="3"/>
          </p:nvPr>
        </p:nvSpPr>
        <p:spPr bwMode="gray">
          <a:xfrm>
            <a:off x="4830763" y="6323013"/>
            <a:ext cx="2311400" cy="290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宋体" charset="-122"/>
              </a:defRPr>
            </a:lvl1pPr>
          </a:lstStyle>
          <a:p>
            <a:pPr>
              <a:defRPr/>
            </a:pPr>
            <a:endParaRPr lang="en-US" altLang="zh-CN"/>
          </a:p>
        </p:txBody>
      </p:sp>
      <p:sp>
        <p:nvSpPr>
          <p:cNvPr id="98334" name="Rectangle 30"/>
          <p:cNvSpPr>
            <a:spLocks noGrp="1" noChangeArrowheads="1"/>
          </p:cNvSpPr>
          <p:nvPr>
            <p:ph type="sldNum" sz="quarter" idx="4"/>
          </p:nvPr>
        </p:nvSpPr>
        <p:spPr bwMode="gray">
          <a:xfrm>
            <a:off x="7348538" y="6537325"/>
            <a:ext cx="1616075" cy="2905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solidFill>
                  <a:srgbClr val="F8F8F8"/>
                </a:solidFill>
                <a:latin typeface="Arial" charset="0"/>
                <a:ea typeface="宋体" charset="-122"/>
              </a:defRPr>
            </a:lvl1pPr>
          </a:lstStyle>
          <a:p>
            <a:pPr>
              <a:defRPr/>
            </a:pPr>
            <a:fld id="{B9BA4593-5AD8-4364-8DF1-1BD05E14BA08}" type="slidenum">
              <a:rPr lang="zh-CN" altLang="en-US" smtClean="0"/>
              <a:t>‹#›</a:t>
            </a:fld>
            <a:endParaRPr lang="en-US" altLang="zh-CN" dirty="0"/>
          </a:p>
        </p:txBody>
      </p:sp>
      <p:sp>
        <p:nvSpPr>
          <p:cNvPr id="98335" name="Text Box 31"/>
          <p:cNvSpPr txBox="1">
            <a:spLocks noChangeArrowheads="1"/>
          </p:cNvSpPr>
          <p:nvPr/>
        </p:nvSpPr>
        <p:spPr bwMode="gray">
          <a:xfrm>
            <a:off x="17918" y="6508222"/>
            <a:ext cx="2441694" cy="261610"/>
          </a:xfrm>
          <a:prstGeom prst="rect">
            <a:avLst/>
          </a:prstGeom>
          <a:noFill/>
          <a:ln w="9525">
            <a:noFill/>
            <a:miter lim="800000"/>
            <a:headEnd/>
            <a:tailEnd/>
          </a:ln>
          <a:effectLst/>
        </p:spPr>
        <p:txBody>
          <a:bodyPr wrap="none">
            <a:spAutoFit/>
          </a:bodyPr>
          <a:lstStyle>
            <a:lvl1pPr eaLnBrk="0" hangingPunct="0">
              <a:defRPr sz="2400">
                <a:solidFill>
                  <a:schemeClr val="tx2"/>
                </a:solidFill>
                <a:latin typeface="Garamond" pitchFamily="18" charset="0"/>
                <a:ea typeface="宋体" charset="-122"/>
              </a:defRPr>
            </a:lvl1pPr>
            <a:lvl2pPr marL="742950" indent="-285750" eaLnBrk="0" hangingPunct="0">
              <a:defRPr sz="2400">
                <a:solidFill>
                  <a:schemeClr val="tx2"/>
                </a:solidFill>
                <a:latin typeface="Garamond" pitchFamily="18" charset="0"/>
                <a:ea typeface="宋体" charset="-122"/>
              </a:defRPr>
            </a:lvl2pPr>
            <a:lvl3pPr marL="1143000" indent="-228600" eaLnBrk="0" hangingPunct="0">
              <a:defRPr sz="2400">
                <a:solidFill>
                  <a:schemeClr val="tx2"/>
                </a:solidFill>
                <a:latin typeface="Garamond" pitchFamily="18" charset="0"/>
                <a:ea typeface="宋体" charset="-122"/>
              </a:defRPr>
            </a:lvl3pPr>
            <a:lvl4pPr marL="1600200" indent="-228600" eaLnBrk="0" hangingPunct="0">
              <a:defRPr sz="2400">
                <a:solidFill>
                  <a:schemeClr val="tx2"/>
                </a:solidFill>
                <a:latin typeface="Garamond" pitchFamily="18" charset="0"/>
                <a:ea typeface="宋体" charset="-122"/>
              </a:defRPr>
            </a:lvl4pPr>
            <a:lvl5pPr marL="2057400" indent="-228600" eaLnBrk="0" hangingPunct="0">
              <a:defRPr sz="2400">
                <a:solidFill>
                  <a:schemeClr val="tx2"/>
                </a:solidFill>
                <a:latin typeface="Garamond" pitchFamily="18" charset="0"/>
                <a:ea typeface="宋体" charset="-122"/>
              </a:defRPr>
            </a:lvl5pPr>
            <a:lvl6pPr marL="2514600" indent="-228600" eaLnBrk="0" fontAlgn="base" hangingPunct="0">
              <a:spcBef>
                <a:spcPct val="0"/>
              </a:spcBef>
              <a:spcAft>
                <a:spcPct val="0"/>
              </a:spcAft>
              <a:defRPr sz="2400">
                <a:solidFill>
                  <a:schemeClr val="tx2"/>
                </a:solidFill>
                <a:latin typeface="Garamond" pitchFamily="18" charset="0"/>
                <a:ea typeface="宋体" charset="-122"/>
              </a:defRPr>
            </a:lvl6pPr>
            <a:lvl7pPr marL="2971800" indent="-228600" eaLnBrk="0" fontAlgn="base" hangingPunct="0">
              <a:spcBef>
                <a:spcPct val="0"/>
              </a:spcBef>
              <a:spcAft>
                <a:spcPct val="0"/>
              </a:spcAft>
              <a:defRPr sz="2400">
                <a:solidFill>
                  <a:schemeClr val="tx2"/>
                </a:solidFill>
                <a:latin typeface="Garamond" pitchFamily="18" charset="0"/>
                <a:ea typeface="宋体" charset="-122"/>
              </a:defRPr>
            </a:lvl7pPr>
            <a:lvl8pPr marL="3429000" indent="-228600" eaLnBrk="0" fontAlgn="base" hangingPunct="0">
              <a:spcBef>
                <a:spcPct val="0"/>
              </a:spcBef>
              <a:spcAft>
                <a:spcPct val="0"/>
              </a:spcAft>
              <a:defRPr sz="2400">
                <a:solidFill>
                  <a:schemeClr val="tx2"/>
                </a:solidFill>
                <a:latin typeface="Garamond" pitchFamily="18" charset="0"/>
                <a:ea typeface="宋体" charset="-122"/>
              </a:defRPr>
            </a:lvl8pPr>
            <a:lvl9pPr marL="3886200" indent="-228600" eaLnBrk="0" fontAlgn="base" hangingPunct="0">
              <a:spcBef>
                <a:spcPct val="0"/>
              </a:spcBef>
              <a:spcAft>
                <a:spcPct val="0"/>
              </a:spcAft>
              <a:defRPr sz="2400">
                <a:solidFill>
                  <a:schemeClr val="tx2"/>
                </a:solidFill>
                <a:latin typeface="Garamond" pitchFamily="18" charset="0"/>
                <a:ea typeface="宋体" charset="-122"/>
              </a:defRPr>
            </a:lvl9pPr>
          </a:lstStyle>
          <a:p>
            <a:pPr eaLnBrk="1" hangingPunct="1"/>
            <a:r>
              <a:rPr lang="zh-CN" altLang="zh-CN" sz="1100" dirty="0" smtClean="0">
                <a:solidFill>
                  <a:srgbClr val="FFFFFF"/>
                </a:solidFill>
                <a:latin typeface="Times New Roman" pitchFamily="18" charset="0"/>
                <a:ea typeface="黑体" pitchFamily="49" charset="-122"/>
              </a:rPr>
              <a:t>程序设计基础</a:t>
            </a:r>
            <a:r>
              <a:rPr lang="en-US" altLang="zh-CN" sz="1100" dirty="0" smtClean="0">
                <a:solidFill>
                  <a:srgbClr val="FFFFFF"/>
                </a:solidFill>
                <a:latin typeface="Times New Roman" pitchFamily="18" charset="0"/>
                <a:ea typeface="黑体" pitchFamily="49" charset="-122"/>
              </a:rPr>
              <a:t>——</a:t>
            </a:r>
            <a:r>
              <a:rPr lang="zh-CN" altLang="en-US" sz="1100" dirty="0" smtClean="0">
                <a:solidFill>
                  <a:srgbClr val="FFFFFF"/>
                </a:solidFill>
                <a:latin typeface="Times New Roman" pitchFamily="18" charset="0"/>
                <a:ea typeface="黑体" pitchFamily="49" charset="-122"/>
              </a:rPr>
              <a:t>第</a:t>
            </a:r>
            <a:r>
              <a:rPr lang="en-US" altLang="zh-CN" sz="1100" dirty="0" smtClean="0">
                <a:solidFill>
                  <a:srgbClr val="FFFFFF"/>
                </a:solidFill>
                <a:latin typeface="Times New Roman" pitchFamily="18" charset="0"/>
                <a:ea typeface="黑体" pitchFamily="49" charset="-122"/>
              </a:rPr>
              <a:t>2</a:t>
            </a:r>
            <a:r>
              <a:rPr lang="zh-CN" altLang="en-US" sz="1100" dirty="0" smtClean="0">
                <a:solidFill>
                  <a:srgbClr val="FFFFFF"/>
                </a:solidFill>
                <a:latin typeface="Times New Roman" pitchFamily="18" charset="0"/>
                <a:ea typeface="黑体" pitchFamily="49" charset="-122"/>
              </a:rPr>
              <a:t>章  算法与程序</a:t>
            </a:r>
          </a:p>
        </p:txBody>
      </p:sp>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289925" y="188913"/>
            <a:ext cx="774700" cy="756255"/>
          </a:xfrm>
          <a:prstGeom prst="rect">
            <a:avLst/>
          </a:prstGeom>
        </p:spPr>
      </p:pic>
    </p:spTree>
  </p:cSld>
  <p:clrMap bg1="dk2" tx1="lt1" bg2="dk1" tx2="lt2" accent1="accent1" accent2="accent2" accent3="accent3" accent4="accent4" accent5="accent5" accent6="accent6" hlink="hlink" folHlink="folHlink"/>
  <p:sldLayoutIdLst>
    <p:sldLayoutId id="2147483812"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spd="med">
    <p:strips dir="rd"/>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000000"/>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2pPr>
      <a:lvl3pPr algn="l" rtl="0" eaLnBrk="0" fontAlgn="base" hangingPunct="0">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3pPr>
      <a:lvl4pPr algn="l" rtl="0" eaLnBrk="0" fontAlgn="base" hangingPunct="0">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4pPr>
      <a:lvl5pPr algn="l" rtl="0" eaLnBrk="0" fontAlgn="base" hangingPunct="0">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5pPr>
      <a:lvl6pPr marL="457200" algn="l" rtl="0" fontAlgn="base">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6pPr>
      <a:lvl7pPr marL="914400" algn="l" rtl="0" fontAlgn="base">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7pPr>
      <a:lvl8pPr marL="1371600" algn="l" rtl="0" fontAlgn="base">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8pPr>
      <a:lvl9pPr marL="1828800" algn="l" rtl="0" fontAlgn="base">
        <a:spcBef>
          <a:spcPct val="0"/>
        </a:spcBef>
        <a:spcAft>
          <a:spcPct val="0"/>
        </a:spcAft>
        <a:defRPr sz="2800" b="1">
          <a:solidFill>
            <a:srgbClr val="000000"/>
          </a:solidFill>
          <a:effectLst>
            <a:outerShdw blurRad="38100" dist="38100" dir="2700000" algn="tl">
              <a:srgbClr val="C0C0C0"/>
            </a:outerShdw>
          </a:effectLst>
          <a:latin typeface="宋体" pitchFamily="2" charset="-122"/>
          <a:ea typeface="宋体" pitchFamily="2" charset="-122"/>
        </a:defRPr>
      </a:lvl9pPr>
    </p:titleStyle>
    <p:bodyStyle>
      <a:lvl1pPr marL="342900" indent="-342900" algn="l" rtl="0" eaLnBrk="0" fontAlgn="base" hangingPunct="0">
        <a:spcBef>
          <a:spcPct val="20000"/>
        </a:spcBef>
        <a:spcAft>
          <a:spcPct val="0"/>
        </a:spcAft>
        <a:buChar char="•"/>
        <a:defRPr sz="2800" b="1">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Arial" charset="0"/>
          <a:ea typeface="+mn-ea"/>
        </a:defRPr>
      </a:lvl2pPr>
      <a:lvl3pPr marL="1143000" indent="-228600" algn="l" rtl="0" eaLnBrk="0" fontAlgn="base" hangingPunct="0">
        <a:spcBef>
          <a:spcPct val="20000"/>
        </a:spcBef>
        <a:spcAft>
          <a:spcPct val="0"/>
        </a:spcAft>
        <a:buChar char="•"/>
        <a:defRPr sz="2400">
          <a:solidFill>
            <a:srgbClr val="000000"/>
          </a:solidFill>
          <a:latin typeface="Arial" charset="0"/>
          <a:ea typeface="+mn-ea"/>
        </a:defRPr>
      </a:lvl3pPr>
      <a:lvl4pPr marL="1600200" indent="-228600" algn="l" rtl="0" eaLnBrk="0" fontAlgn="base" hangingPunct="0">
        <a:spcBef>
          <a:spcPct val="20000"/>
        </a:spcBef>
        <a:spcAft>
          <a:spcPct val="0"/>
        </a:spcAft>
        <a:buChar char="–"/>
        <a:defRPr sz="2000">
          <a:solidFill>
            <a:srgbClr val="000000"/>
          </a:solidFill>
          <a:latin typeface="Arial" charset="0"/>
          <a:ea typeface="+mn-ea"/>
        </a:defRPr>
      </a:lvl4pPr>
      <a:lvl5pPr marL="2057400" indent="-228600" algn="l" rtl="0" eaLnBrk="0" fontAlgn="base" hangingPunct="0">
        <a:spcBef>
          <a:spcPct val="20000"/>
        </a:spcBef>
        <a:spcAft>
          <a:spcPct val="0"/>
        </a:spcAft>
        <a:buChar char="»"/>
        <a:defRPr sz="2000">
          <a:solidFill>
            <a:srgbClr val="000000"/>
          </a:solidFill>
          <a:latin typeface="Arial" charset="0"/>
          <a:ea typeface="+mn-ea"/>
        </a:defRPr>
      </a:lvl5pPr>
      <a:lvl6pPr marL="2514600" indent="-228600" algn="l" rtl="0" fontAlgn="base">
        <a:spcBef>
          <a:spcPct val="20000"/>
        </a:spcBef>
        <a:spcAft>
          <a:spcPct val="0"/>
        </a:spcAft>
        <a:buChar char="»"/>
        <a:defRPr sz="2000">
          <a:solidFill>
            <a:srgbClr val="000000"/>
          </a:solidFill>
          <a:latin typeface="Arial" charset="0"/>
          <a:ea typeface="+mn-ea"/>
        </a:defRPr>
      </a:lvl6pPr>
      <a:lvl7pPr marL="2971800" indent="-228600" algn="l" rtl="0" fontAlgn="base">
        <a:spcBef>
          <a:spcPct val="20000"/>
        </a:spcBef>
        <a:spcAft>
          <a:spcPct val="0"/>
        </a:spcAft>
        <a:buChar char="»"/>
        <a:defRPr sz="2000">
          <a:solidFill>
            <a:srgbClr val="000000"/>
          </a:solidFill>
          <a:latin typeface="Arial" charset="0"/>
          <a:ea typeface="+mn-ea"/>
        </a:defRPr>
      </a:lvl7pPr>
      <a:lvl8pPr marL="3429000" indent="-228600" algn="l" rtl="0" fontAlgn="base">
        <a:spcBef>
          <a:spcPct val="20000"/>
        </a:spcBef>
        <a:spcAft>
          <a:spcPct val="0"/>
        </a:spcAft>
        <a:buChar char="»"/>
        <a:defRPr sz="2000">
          <a:solidFill>
            <a:srgbClr val="000000"/>
          </a:solidFill>
          <a:latin typeface="Arial" charset="0"/>
          <a:ea typeface="+mn-ea"/>
        </a:defRPr>
      </a:lvl8pPr>
      <a:lvl9pPr marL="3886200" indent="-228600" algn="l" rtl="0" fontAlgn="base">
        <a:spcBef>
          <a:spcPct val="20000"/>
        </a:spcBef>
        <a:spcAft>
          <a:spcPct val="0"/>
        </a:spcAft>
        <a:buChar char="»"/>
        <a:defRPr sz="2000">
          <a:solidFill>
            <a:srgbClr val="000000"/>
          </a:solidFill>
          <a:latin typeface="Arial"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hyperlink" Target="&#22270;2.14.JPG" TargetMode="External"/><Relationship Id="rId2" Type="http://schemas.openxmlformats.org/officeDocument/2006/relationships/hyperlink" Target="&#22270;2.13.JPG"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22270;2.15.JPG"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Text Box 10" descr="2"/>
          <p:cNvSpPr txBox="1">
            <a:spLocks noChangeArrowheads="1"/>
          </p:cNvSpPr>
          <p:nvPr/>
        </p:nvSpPr>
        <p:spPr bwMode="gray">
          <a:xfrm>
            <a:off x="2843213" y="3068638"/>
            <a:ext cx="53292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r>
              <a:rPr lang="zh-CN" altLang="zh-CN" sz="4600" b="1" dirty="0">
                <a:solidFill>
                  <a:srgbClr val="000000"/>
                </a:solidFill>
              </a:rPr>
              <a:t>第</a:t>
            </a:r>
            <a:r>
              <a:rPr lang="en-US" altLang="zh-CN" sz="4600" b="1" dirty="0">
                <a:solidFill>
                  <a:srgbClr val="000000"/>
                </a:solidFill>
              </a:rPr>
              <a:t>2</a:t>
            </a:r>
            <a:r>
              <a:rPr lang="zh-CN" altLang="zh-CN" sz="4600" b="1" dirty="0">
                <a:solidFill>
                  <a:srgbClr val="000000"/>
                </a:solidFill>
              </a:rPr>
              <a:t>章</a:t>
            </a:r>
            <a:r>
              <a:rPr lang="zh-CN" altLang="en-US" sz="4600" b="1" dirty="0">
                <a:solidFill>
                  <a:srgbClr val="000000"/>
                </a:solidFill>
              </a:rPr>
              <a:t>  算法与程序</a:t>
            </a:r>
          </a:p>
        </p:txBody>
      </p:sp>
    </p:spTree>
  </p:cSld>
  <p:clrMapOvr>
    <a:masterClrMapping/>
  </p:clrMapOvr>
  <p:transition spd="med">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07504" y="1124744"/>
            <a:ext cx="8928992"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2.</a:t>
            </a:r>
            <a:r>
              <a:rPr lang="zh-CN" altLang="en-US" dirty="0"/>
              <a:t>递归</a:t>
            </a:r>
            <a:r>
              <a:rPr lang="zh-CN" altLang="en-US" dirty="0" smtClean="0"/>
              <a:t>法</a:t>
            </a:r>
            <a:endParaRPr lang="en-US" altLang="zh-CN" dirty="0" smtClean="0"/>
          </a:p>
          <a:p>
            <a:r>
              <a:rPr lang="zh-CN" altLang="zh-CN" dirty="0"/>
              <a:t>递归法的基本思路是：把一个大型复杂的问题层层分解为一个与原问题相似但规模较小的问题来求解，分解过程应持续到问题规模为</a:t>
            </a:r>
            <a:r>
              <a:rPr lang="en-US" altLang="zh-CN" dirty="0"/>
              <a:t>1</a:t>
            </a:r>
            <a:r>
              <a:rPr lang="zh-CN" altLang="zh-CN" dirty="0"/>
              <a:t>或者不可再细分时为止，此时最小的问题应该能够直接求解，接着将小问题的解返回上一层构造出上层问题的解，然后层层返回，最终求出原问题的解。</a:t>
            </a:r>
            <a:endParaRPr lang="en-US" altLang="zh-CN" dirty="0"/>
          </a:p>
          <a:p>
            <a:r>
              <a:rPr lang="zh-CN" altLang="zh-CN" dirty="0"/>
              <a:t>例如，求阶乘的运算，可以用递归算法函数</a:t>
            </a:r>
            <a:r>
              <a:rPr lang="en-US" altLang="zh-CN" dirty="0"/>
              <a:t>f(n)</a:t>
            </a:r>
            <a:r>
              <a:rPr lang="zh-CN" altLang="zh-CN" dirty="0"/>
              <a:t>表示如下：</a:t>
            </a:r>
          </a:p>
          <a:p>
            <a:pPr>
              <a:buNone/>
            </a:pPr>
            <a:endParaRPr lang="zh-CN" altLang="zh-CN" dirty="0"/>
          </a:p>
          <a:p>
            <a:pPr>
              <a:buFontTx/>
              <a:buNone/>
            </a:pPr>
            <a:endParaRPr lang="en-US" altLang="zh-CN"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10</a:t>
            </a:fld>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5026" y="4869160"/>
            <a:ext cx="4399182" cy="126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9370602"/>
      </p:ext>
    </p:extLst>
  </p:cSld>
  <p:clrMapOvr>
    <a:masterClrMapping/>
  </p:clrMapOvr>
  <p:transition spd="med">
    <p:strips dir="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bwMode="auto">
          <a:xfrm>
            <a:off x="457200" y="274638"/>
            <a:ext cx="8229600" cy="777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200" smtClean="0">
                <a:solidFill>
                  <a:srgbClr val="FFFFFF"/>
                </a:solidFill>
                <a:effectLst/>
              </a:rPr>
              <a:t>结构化程序设计方法的基本步骤与要求</a:t>
            </a:r>
            <a:endParaRPr lang="zh-CN" altLang="en-US" smtClean="0">
              <a:solidFill>
                <a:srgbClr val="FFFFFF"/>
              </a:solidFill>
              <a:effectLst/>
            </a:endParaRPr>
          </a:p>
        </p:txBody>
      </p:sp>
      <p:sp>
        <p:nvSpPr>
          <p:cNvPr id="92163" name="Rectangle 3"/>
          <p:cNvSpPr>
            <a:spLocks noGrp="1" noChangeArrowheads="1"/>
          </p:cNvSpPr>
          <p:nvPr>
            <p:ph type="body" idx="1"/>
          </p:nvPr>
        </p:nvSpPr>
        <p:spPr bwMode="auto">
          <a:xfrm>
            <a:off x="457200" y="836613"/>
            <a:ext cx="8435975" cy="554513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0"/>
              </a:spcBef>
            </a:pPr>
            <a:r>
              <a:rPr lang="zh-CN" altLang="en-US" smtClean="0"/>
              <a:t>基本步骤：</a:t>
            </a:r>
          </a:p>
          <a:p>
            <a:pPr lvl="1">
              <a:spcBef>
                <a:spcPct val="0"/>
              </a:spcBef>
              <a:buFontTx/>
              <a:buNone/>
            </a:pPr>
            <a:r>
              <a:rPr lang="en-US" altLang="zh-CN" b="1" smtClean="0">
                <a:latin typeface="宋体" pitchFamily="2" charset="-122"/>
              </a:rPr>
              <a:t>(1)</a:t>
            </a:r>
            <a:r>
              <a:rPr lang="zh-CN" altLang="en-US" b="1" smtClean="0">
                <a:latin typeface="宋体" pitchFamily="2" charset="-122"/>
              </a:rPr>
              <a:t>精确描述所面临的问题；</a:t>
            </a:r>
          </a:p>
          <a:p>
            <a:pPr lvl="1">
              <a:spcBef>
                <a:spcPct val="0"/>
              </a:spcBef>
              <a:buFontTx/>
              <a:buNone/>
            </a:pPr>
            <a:r>
              <a:rPr lang="en-US" altLang="zh-CN" b="1" smtClean="0">
                <a:latin typeface="宋体" pitchFamily="2" charset="-122"/>
              </a:rPr>
              <a:t>(2)</a:t>
            </a:r>
            <a:r>
              <a:rPr lang="zh-CN" altLang="en-US" b="1" smtClean="0">
                <a:latin typeface="宋体" pitchFamily="2" charset="-122"/>
              </a:rPr>
              <a:t>分析目的和现有条件；</a:t>
            </a:r>
          </a:p>
          <a:p>
            <a:pPr lvl="1">
              <a:spcBef>
                <a:spcPct val="0"/>
              </a:spcBef>
              <a:buFontTx/>
              <a:buNone/>
            </a:pPr>
            <a:r>
              <a:rPr lang="en-US" altLang="zh-CN" b="1" smtClean="0">
                <a:latin typeface="宋体" pitchFamily="2" charset="-122"/>
              </a:rPr>
              <a:t>(3)</a:t>
            </a:r>
            <a:r>
              <a:rPr lang="zh-CN" altLang="en-US" b="1" smtClean="0">
                <a:latin typeface="宋体" pitchFamily="2" charset="-122"/>
              </a:rPr>
              <a:t>设计算法，自顶向下，逐步求精；</a:t>
            </a:r>
          </a:p>
          <a:p>
            <a:pPr lvl="1">
              <a:spcBef>
                <a:spcPct val="0"/>
              </a:spcBef>
              <a:buFontTx/>
              <a:buNone/>
            </a:pPr>
            <a:r>
              <a:rPr lang="en-US" altLang="zh-CN" b="1" smtClean="0">
                <a:latin typeface="宋体" pitchFamily="2" charset="-122"/>
              </a:rPr>
              <a:t>(4)</a:t>
            </a:r>
            <a:r>
              <a:rPr lang="zh-CN" altLang="en-US" b="1" smtClean="0">
                <a:latin typeface="宋体" pitchFamily="2" charset="-122"/>
              </a:rPr>
              <a:t>把算法转化为程序语言；</a:t>
            </a:r>
          </a:p>
          <a:p>
            <a:pPr lvl="1">
              <a:spcBef>
                <a:spcPct val="0"/>
              </a:spcBef>
              <a:buFontTx/>
              <a:buNone/>
            </a:pPr>
            <a:r>
              <a:rPr lang="en-US" altLang="zh-CN" b="1" smtClean="0">
                <a:latin typeface="宋体" pitchFamily="2" charset="-122"/>
              </a:rPr>
              <a:t>(5)</a:t>
            </a:r>
            <a:r>
              <a:rPr lang="zh-CN" altLang="en-US" b="1" smtClean="0">
                <a:latin typeface="宋体" pitchFamily="2" charset="-122"/>
              </a:rPr>
              <a:t>检测程序。</a:t>
            </a:r>
          </a:p>
          <a:p>
            <a:pPr>
              <a:spcBef>
                <a:spcPct val="0"/>
              </a:spcBef>
            </a:pPr>
            <a:r>
              <a:rPr lang="zh-CN" altLang="en-US" smtClean="0"/>
              <a:t>结构化程序设计方法的基本要求：</a:t>
            </a:r>
          </a:p>
          <a:p>
            <a:pPr lvl="1">
              <a:spcBef>
                <a:spcPct val="0"/>
              </a:spcBef>
              <a:buFontTx/>
              <a:buNone/>
            </a:pPr>
            <a:r>
              <a:rPr lang="en-US" altLang="zh-CN" b="1" smtClean="0">
                <a:latin typeface="宋体" pitchFamily="2" charset="-122"/>
              </a:rPr>
              <a:t>(1)</a:t>
            </a:r>
            <a:r>
              <a:rPr lang="zh-CN" altLang="en-US" b="1" smtClean="0">
                <a:latin typeface="宋体" pitchFamily="2" charset="-122"/>
              </a:rPr>
              <a:t>自顶向下，模块化设计；</a:t>
            </a:r>
          </a:p>
          <a:p>
            <a:pPr lvl="1">
              <a:spcBef>
                <a:spcPct val="0"/>
              </a:spcBef>
              <a:buFontTx/>
              <a:buNone/>
            </a:pPr>
            <a:r>
              <a:rPr lang="en-US" altLang="zh-CN" b="1" smtClean="0">
                <a:latin typeface="宋体" pitchFamily="2" charset="-122"/>
              </a:rPr>
              <a:t>(2)</a:t>
            </a:r>
            <a:r>
              <a:rPr lang="zh-CN" altLang="en-US" b="1" smtClean="0">
                <a:latin typeface="宋体" pitchFamily="2" charset="-122"/>
              </a:rPr>
              <a:t>使用三种基本结构设计程序；</a:t>
            </a:r>
          </a:p>
          <a:p>
            <a:pPr lvl="1">
              <a:spcBef>
                <a:spcPct val="0"/>
              </a:spcBef>
              <a:buFontTx/>
              <a:buNone/>
            </a:pPr>
            <a:r>
              <a:rPr lang="en-US" altLang="zh-CN" b="1" smtClean="0">
                <a:latin typeface="宋体" pitchFamily="2" charset="-122"/>
              </a:rPr>
              <a:t>(3)</a:t>
            </a:r>
            <a:r>
              <a:rPr lang="zh-CN" altLang="en-US" b="1" smtClean="0">
                <a:latin typeface="宋体" pitchFamily="2" charset="-122"/>
              </a:rPr>
              <a:t>程序书写规范，切勿随心所欲；</a:t>
            </a:r>
          </a:p>
          <a:p>
            <a:pPr lvl="1">
              <a:spcBef>
                <a:spcPct val="0"/>
              </a:spcBef>
              <a:buFontTx/>
              <a:buNone/>
            </a:pPr>
            <a:r>
              <a:rPr lang="en-US" altLang="zh-CN" b="1" smtClean="0">
                <a:latin typeface="宋体" pitchFamily="2" charset="-122"/>
              </a:rPr>
              <a:t>(4)</a:t>
            </a:r>
            <a:r>
              <a:rPr lang="zh-CN" altLang="en-US" b="1" smtClean="0">
                <a:latin typeface="宋体" pitchFamily="2" charset="-122"/>
              </a:rPr>
              <a:t>把算法转化为程序语言；</a:t>
            </a:r>
          </a:p>
          <a:p>
            <a:pPr lvl="1">
              <a:spcBef>
                <a:spcPct val="0"/>
              </a:spcBef>
              <a:buFontTx/>
              <a:buNone/>
            </a:pPr>
            <a:r>
              <a:rPr lang="en-US" altLang="zh-CN" b="1" smtClean="0">
                <a:latin typeface="宋体" pitchFamily="2" charset="-122"/>
              </a:rPr>
              <a:t>(5)</a:t>
            </a:r>
            <a:r>
              <a:rPr lang="zh-CN" altLang="en-US" b="1" smtClean="0">
                <a:latin typeface="宋体" pitchFamily="2" charset="-122"/>
              </a:rPr>
              <a:t>思路清晰、书写清晰，如变量名命名要做到见名知义、对语句等加上注释。</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100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2.8 </a:t>
            </a:r>
            <a:r>
              <a:rPr lang="zh-CN" altLang="en-US" sz="4000" smtClean="0">
                <a:solidFill>
                  <a:srgbClr val="FFFFFF"/>
                </a:solidFill>
                <a:effectLst/>
              </a:rPr>
              <a:t>本章小结</a:t>
            </a:r>
          </a:p>
        </p:txBody>
      </p:sp>
      <p:sp>
        <p:nvSpPr>
          <p:cNvPr id="93187" name="Rectangle 3"/>
          <p:cNvSpPr>
            <a:spLocks noGrp="1" noChangeArrowheads="1"/>
          </p:cNvSpPr>
          <p:nvPr>
            <p:ph type="body" idx="1"/>
          </p:nvPr>
        </p:nvSpPr>
        <p:spPr bwMode="auto">
          <a:xfrm>
            <a:off x="457200" y="1628775"/>
            <a:ext cx="8229600" cy="49688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本章主要介绍算法的基本概念、算法描述和结构化程序设计方法三方面内容，算法的基本概念包括算法的特征和如何评价一个算法的优劣。算法描述介绍了几种方式：自然语言、程序流程图、</a:t>
            </a:r>
            <a:r>
              <a:rPr lang="en-US" altLang="zh-CN" smtClean="0"/>
              <a:t>N-S</a:t>
            </a:r>
            <a:r>
              <a:rPr lang="zh-CN" altLang="en-US" smtClean="0"/>
              <a:t>流程图、过程设计语言、</a:t>
            </a:r>
            <a:r>
              <a:rPr lang="en-US" altLang="zh-CN" smtClean="0"/>
              <a:t>PAD</a:t>
            </a:r>
            <a:r>
              <a:rPr lang="zh-CN" altLang="en-US" smtClean="0"/>
              <a:t>图及判定表、判定树；最后详细介绍了结构化程序设计方法的思想、步骤和要求。其中重点掌握</a:t>
            </a:r>
            <a:r>
              <a:rPr lang="en-US" altLang="zh-CN" smtClean="0"/>
              <a:t>3</a:t>
            </a:r>
            <a:r>
              <a:rPr lang="zh-CN" altLang="en-US" smtClean="0"/>
              <a:t>种基本结构（顺序结构、选择结构、循环结构）的画法，将为今后程序的调试、测试打下基础。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101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0"/>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fld id="{69475D09-87F1-493A-9A1A-D0627ACFC76F}" type="slidenum">
              <a:rPr lang="zh-CN" altLang="en-US" sz="1200" smtClean="0">
                <a:solidFill>
                  <a:srgbClr val="F8F8F8"/>
                </a:solidFill>
                <a:latin typeface="Arial" charset="0"/>
              </a:rPr>
              <a:pPr eaLnBrk="1" hangingPunct="1"/>
              <a:t>102</a:t>
            </a:fld>
            <a:endParaRPr lang="en-US" altLang="zh-CN" sz="1200" smtClean="0">
              <a:solidFill>
                <a:srgbClr val="F8F8F8"/>
              </a:solidFill>
              <a:latin typeface="Arial" charset="0"/>
            </a:endParaRPr>
          </a:p>
        </p:txBody>
      </p:sp>
      <p:sp>
        <p:nvSpPr>
          <p:cNvPr id="94211" name="Rectangle 2"/>
          <p:cNvSpPr>
            <a:spLocks noGrp="1" noChangeArrowheads="1"/>
          </p:cNvSpPr>
          <p:nvPr>
            <p:ph type="title"/>
          </p:nvPr>
        </p:nvSpPr>
        <p:spPr bwMode="auto">
          <a:xfrm>
            <a:off x="457200" y="188913"/>
            <a:ext cx="8229600" cy="7191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4000" smtClean="0">
                <a:solidFill>
                  <a:srgbClr val="FFFFFF"/>
                </a:solidFill>
                <a:effectLst/>
              </a:rPr>
              <a:t>习题</a:t>
            </a:r>
            <a:r>
              <a:rPr lang="en-US" altLang="zh-CN" sz="4000" smtClean="0">
                <a:solidFill>
                  <a:srgbClr val="FFFFFF"/>
                </a:solidFill>
                <a:effectLst/>
              </a:rPr>
              <a:t>2</a:t>
            </a:r>
            <a:endParaRPr lang="zh-CN" altLang="en-US" sz="4000" smtClean="0">
              <a:solidFill>
                <a:srgbClr val="FFFFFF"/>
              </a:solidFill>
              <a:effectLst/>
            </a:endParaRPr>
          </a:p>
        </p:txBody>
      </p:sp>
      <p:sp>
        <p:nvSpPr>
          <p:cNvPr id="94212" name="Rectangle 3"/>
          <p:cNvSpPr>
            <a:spLocks noGrp="1" noChangeArrowheads="1"/>
          </p:cNvSpPr>
          <p:nvPr>
            <p:ph type="body" idx="1"/>
          </p:nvPr>
        </p:nvSpPr>
        <p:spPr bwMode="auto">
          <a:xfrm>
            <a:off x="684213" y="1628775"/>
            <a:ext cx="8066087" cy="44640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5600" indent="-355600">
              <a:buFontTx/>
              <a:buNone/>
            </a:pPr>
            <a:r>
              <a:rPr lang="en-US" altLang="zh-CN" smtClean="0"/>
              <a:t>1.</a:t>
            </a:r>
            <a:r>
              <a:rPr lang="zh-CN" altLang="en-US" smtClean="0"/>
              <a:t>什么是算法？试从日常生活中找</a:t>
            </a:r>
            <a:r>
              <a:rPr lang="en-US" altLang="zh-CN" smtClean="0"/>
              <a:t>3</a:t>
            </a:r>
            <a:r>
              <a:rPr lang="zh-CN" altLang="en-US" smtClean="0"/>
              <a:t>个例子，描述它们的算法。</a:t>
            </a:r>
          </a:p>
          <a:p>
            <a:pPr marL="355600" indent="-355600">
              <a:buFontTx/>
              <a:buNone/>
            </a:pPr>
            <a:r>
              <a:rPr lang="en-US" altLang="zh-CN" smtClean="0"/>
              <a:t>2.</a:t>
            </a:r>
            <a:r>
              <a:rPr lang="zh-CN" altLang="en-US" smtClean="0"/>
              <a:t>算法有哪些基本特征？</a:t>
            </a:r>
          </a:p>
          <a:p>
            <a:pPr marL="355600" indent="-355600">
              <a:buFontTx/>
              <a:buNone/>
            </a:pPr>
            <a:r>
              <a:rPr lang="en-US" altLang="zh-CN" smtClean="0"/>
              <a:t>3.</a:t>
            </a:r>
            <a:r>
              <a:rPr lang="zh-CN" altLang="en-US" smtClean="0"/>
              <a:t>通常从哪些方面对算法进行评价？</a:t>
            </a:r>
          </a:p>
          <a:p>
            <a:pPr marL="355600" indent="-355600">
              <a:buFontTx/>
              <a:buNone/>
            </a:pPr>
            <a:r>
              <a:rPr lang="en-US" altLang="zh-CN" smtClean="0"/>
              <a:t>4.</a:t>
            </a:r>
            <a:r>
              <a:rPr lang="zh-CN" altLang="en-US" smtClean="0"/>
              <a:t>什么叫结构化的算法？</a:t>
            </a:r>
          </a:p>
          <a:p>
            <a:pPr marL="355600" indent="-355600">
              <a:buFontTx/>
              <a:buNone/>
            </a:pPr>
            <a:r>
              <a:rPr lang="en-US" altLang="zh-CN" smtClean="0"/>
              <a:t>5.</a:t>
            </a:r>
            <a:r>
              <a:rPr lang="zh-CN" altLang="en-US" smtClean="0"/>
              <a:t>顺序、选择和循环这三种结构有什么共同特点？</a:t>
            </a:r>
          </a:p>
        </p:txBody>
      </p:sp>
    </p:spTree>
  </p:cSld>
  <p:clrMapOvr>
    <a:masterClrMapping/>
  </p:clrMapOvr>
  <p:transition spd="med">
    <p:strips dir="r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body" idx="1"/>
          </p:nvPr>
        </p:nvSpPr>
        <p:spPr bwMode="auto">
          <a:xfrm>
            <a:off x="539750" y="1125538"/>
            <a:ext cx="8147050"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1813" indent="-531813">
              <a:lnSpc>
                <a:spcPct val="115000"/>
              </a:lnSpc>
              <a:buFontTx/>
              <a:buNone/>
            </a:pPr>
            <a:r>
              <a:rPr lang="en-US" altLang="zh-CN" smtClean="0"/>
              <a:t>6.</a:t>
            </a:r>
            <a:r>
              <a:rPr lang="zh-CN" altLang="en-US" smtClean="0"/>
              <a:t>用程序流程图和</a:t>
            </a:r>
            <a:r>
              <a:rPr lang="en-US" altLang="zh-CN" smtClean="0"/>
              <a:t>N-S</a:t>
            </a:r>
            <a:r>
              <a:rPr lang="zh-CN" altLang="en-US" smtClean="0"/>
              <a:t>结构图表示以下算法。</a:t>
            </a:r>
          </a:p>
          <a:p>
            <a:pPr marL="531813" indent="-531813">
              <a:lnSpc>
                <a:spcPct val="115000"/>
              </a:lnSpc>
              <a:buFontTx/>
              <a:buNone/>
            </a:pPr>
            <a:r>
              <a:rPr lang="en-US" altLang="zh-CN" smtClean="0"/>
              <a:t>(1)</a:t>
            </a:r>
            <a:r>
              <a:rPr lang="zh-CN" altLang="en-US" smtClean="0"/>
              <a:t>求</a:t>
            </a:r>
            <a:r>
              <a:rPr lang="en-US" altLang="zh-CN" smtClean="0"/>
              <a:t>5!</a:t>
            </a:r>
            <a:r>
              <a:rPr lang="zh-CN" altLang="en-US" smtClean="0"/>
              <a:t>。</a:t>
            </a:r>
          </a:p>
          <a:p>
            <a:pPr marL="531813" indent="-531813">
              <a:lnSpc>
                <a:spcPct val="115000"/>
              </a:lnSpc>
              <a:buFontTx/>
              <a:buNone/>
            </a:pPr>
            <a:r>
              <a:rPr lang="en-US" altLang="zh-CN" smtClean="0"/>
              <a:t>(2)</a:t>
            </a:r>
            <a:r>
              <a:rPr lang="zh-CN" altLang="en-US" smtClean="0"/>
              <a:t>输入</a:t>
            </a:r>
            <a:r>
              <a:rPr lang="en-US" altLang="zh-CN" smtClean="0"/>
              <a:t>50</a:t>
            </a:r>
            <a:r>
              <a:rPr lang="zh-CN" altLang="en-US" smtClean="0"/>
              <a:t>个学生的成绩，要求将其中成绩在</a:t>
            </a:r>
            <a:r>
              <a:rPr lang="en-US" altLang="zh-CN" smtClean="0"/>
              <a:t>80</a:t>
            </a:r>
            <a:r>
              <a:rPr lang="zh-CN" altLang="en-US" smtClean="0"/>
              <a:t>分以上者打印出来。</a:t>
            </a:r>
          </a:p>
          <a:p>
            <a:pPr marL="531813" indent="-531813">
              <a:lnSpc>
                <a:spcPct val="115000"/>
              </a:lnSpc>
              <a:buFontTx/>
              <a:buNone/>
            </a:pPr>
            <a:r>
              <a:rPr lang="en-US" altLang="zh-CN" smtClean="0"/>
              <a:t>(3)</a:t>
            </a:r>
            <a:r>
              <a:rPr lang="zh-CN" altLang="en-US" smtClean="0"/>
              <a:t>求</a:t>
            </a:r>
            <a:r>
              <a:rPr lang="en-US" altLang="zh-CN" smtClean="0"/>
              <a:t>1-(1/2)+(1/3)-(1/4)…+(1/99)-(1/100)</a:t>
            </a:r>
            <a:r>
              <a:rPr lang="zh-CN" altLang="en-US" smtClean="0"/>
              <a:t>的结果。</a:t>
            </a:r>
          </a:p>
          <a:p>
            <a:pPr marL="531813" indent="-531813">
              <a:lnSpc>
                <a:spcPct val="115000"/>
              </a:lnSpc>
              <a:buFontTx/>
              <a:buNone/>
            </a:pPr>
            <a:r>
              <a:rPr lang="en-US" altLang="zh-CN" smtClean="0"/>
              <a:t>(4)</a:t>
            </a:r>
            <a:r>
              <a:rPr lang="zh-CN" altLang="en-US" smtClean="0"/>
              <a:t>对一个大于或等于</a:t>
            </a:r>
            <a:r>
              <a:rPr lang="en-US" altLang="zh-CN" smtClean="0"/>
              <a:t>3</a:t>
            </a:r>
            <a:r>
              <a:rPr lang="zh-CN" altLang="en-US" smtClean="0"/>
              <a:t>的正整数，判断它是不是一个素数。</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103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3200" smtClean="0">
              <a:effectLst/>
            </a:endParaRPr>
          </a:p>
        </p:txBody>
      </p:sp>
      <p:sp>
        <p:nvSpPr>
          <p:cNvPr id="9625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627063" indent="-627063">
              <a:lnSpc>
                <a:spcPct val="115000"/>
              </a:lnSpc>
              <a:buFontTx/>
              <a:buNone/>
            </a:pPr>
            <a:r>
              <a:rPr lang="en-US" altLang="zh-CN" smtClean="0"/>
              <a:t>(5)</a:t>
            </a:r>
            <a:r>
              <a:rPr lang="zh-CN" altLang="en-US" smtClean="0"/>
              <a:t>求方程</a:t>
            </a:r>
            <a:r>
              <a:rPr lang="en-US" altLang="zh-CN" smtClean="0"/>
              <a:t>ax2+bx+c=0</a:t>
            </a:r>
            <a:r>
              <a:rPr lang="zh-CN" altLang="en-US" smtClean="0"/>
              <a:t>的根，要求输入</a:t>
            </a:r>
            <a:r>
              <a:rPr lang="en-US" altLang="zh-CN" smtClean="0"/>
              <a:t>a</a:t>
            </a:r>
            <a:r>
              <a:rPr lang="zh-CN" altLang="en-US" smtClean="0"/>
              <a:t>、</a:t>
            </a:r>
            <a:r>
              <a:rPr lang="en-US" altLang="zh-CN" smtClean="0"/>
              <a:t>b</a:t>
            </a:r>
            <a:r>
              <a:rPr lang="zh-CN" altLang="en-US" smtClean="0"/>
              <a:t>、</a:t>
            </a:r>
            <a:r>
              <a:rPr lang="en-US" altLang="zh-CN" smtClean="0"/>
              <a:t>c</a:t>
            </a:r>
            <a:r>
              <a:rPr lang="zh-CN" altLang="en-US" smtClean="0"/>
              <a:t>，根据它们的值进行以下</a:t>
            </a:r>
            <a:r>
              <a:rPr lang="en-US" altLang="zh-CN" smtClean="0"/>
              <a:t>4</a:t>
            </a:r>
            <a:r>
              <a:rPr lang="zh-CN" altLang="en-US" smtClean="0"/>
              <a:t>种处理之一：①</a:t>
            </a:r>
            <a:r>
              <a:rPr lang="en-US" altLang="zh-CN" smtClean="0"/>
              <a:t>a=0</a:t>
            </a:r>
            <a:r>
              <a:rPr lang="zh-CN" altLang="en-US" smtClean="0"/>
              <a:t>，输出提示“不是一元二次方程！”②</a:t>
            </a:r>
            <a:r>
              <a:rPr lang="en-US" altLang="zh-CN" smtClean="0"/>
              <a:t>b2-4ac=0</a:t>
            </a:r>
            <a:r>
              <a:rPr lang="zh-CN" altLang="en-US" smtClean="0"/>
              <a:t>，求解并输出</a:t>
            </a:r>
            <a:r>
              <a:rPr lang="en-US" altLang="zh-CN" smtClean="0"/>
              <a:t>2</a:t>
            </a:r>
            <a:r>
              <a:rPr lang="zh-CN" altLang="en-US" smtClean="0"/>
              <a:t>个相等实根③</a:t>
            </a:r>
            <a:r>
              <a:rPr lang="en-US" altLang="zh-CN" smtClean="0"/>
              <a:t>b2-4ac&gt;0</a:t>
            </a:r>
            <a:r>
              <a:rPr lang="zh-CN" altLang="en-US" smtClean="0"/>
              <a:t>求解并输出</a:t>
            </a:r>
            <a:r>
              <a:rPr lang="en-US" altLang="zh-CN" smtClean="0"/>
              <a:t>2</a:t>
            </a:r>
            <a:r>
              <a:rPr lang="zh-CN" altLang="en-US" smtClean="0"/>
              <a:t>个不等实根④</a:t>
            </a:r>
            <a:r>
              <a:rPr lang="en-US" altLang="zh-CN" smtClean="0"/>
              <a:t>b2-4ac&lt;0</a:t>
            </a:r>
            <a:r>
              <a:rPr lang="zh-CN" altLang="en-US" smtClean="0"/>
              <a:t>，输出提示“该方程无实根”。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104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0" y="1124744"/>
            <a:ext cx="9036496"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3.</a:t>
            </a:r>
            <a:r>
              <a:rPr lang="zh-CN" altLang="zh-CN" dirty="0" smtClean="0"/>
              <a:t>递推</a:t>
            </a:r>
            <a:r>
              <a:rPr lang="zh-CN" altLang="en-US" dirty="0" smtClean="0"/>
              <a:t>法</a:t>
            </a:r>
            <a:endParaRPr lang="en-US" altLang="zh-CN" dirty="0" smtClean="0"/>
          </a:p>
          <a:p>
            <a:r>
              <a:rPr lang="zh-CN" altLang="zh-CN" dirty="0"/>
              <a:t>递推是序列计算机中的一种常用算法。它的基本思路是：从已知的初始条件出发，按照一定的规律（即问题本身所具有的递推关系）来计算序列中的每个项，一般是通过计算序列中前面的若干项来得出指定项的值。</a:t>
            </a:r>
          </a:p>
          <a:p>
            <a:r>
              <a:rPr lang="zh-CN" altLang="zh-CN" dirty="0"/>
              <a:t>例如，要求解的问题规模为</a:t>
            </a:r>
            <a:r>
              <a:rPr lang="en-US" altLang="zh-CN" dirty="0"/>
              <a:t>n</a:t>
            </a:r>
            <a:r>
              <a:rPr lang="zh-CN" altLang="zh-CN" dirty="0"/>
              <a:t>，且</a:t>
            </a:r>
            <a:r>
              <a:rPr lang="en-US" altLang="zh-CN" dirty="0"/>
              <a:t>n=0</a:t>
            </a:r>
            <a:r>
              <a:rPr lang="zh-CN" altLang="zh-CN" dirty="0"/>
              <a:t>或</a:t>
            </a:r>
            <a:r>
              <a:rPr lang="en-US" altLang="zh-CN" dirty="0"/>
              <a:t>n=1</a:t>
            </a:r>
            <a:r>
              <a:rPr lang="zh-CN" altLang="zh-CN" dirty="0"/>
              <a:t>时的解已知（或者能够很方便地求解），则当得到问题规模为</a:t>
            </a:r>
            <a:r>
              <a:rPr lang="en-US" altLang="zh-CN" dirty="0"/>
              <a:t>i-1</a:t>
            </a:r>
            <a:r>
              <a:rPr lang="zh-CN" altLang="zh-CN" dirty="0"/>
              <a:t>的解后，根据问题的递推性质，能从已求得的规模为</a:t>
            </a:r>
            <a:r>
              <a:rPr lang="en-US" altLang="zh-CN" dirty="0"/>
              <a:t>1</a:t>
            </a:r>
            <a:r>
              <a:rPr lang="zh-CN" altLang="zh-CN" dirty="0"/>
              <a:t>，</a:t>
            </a:r>
            <a:r>
              <a:rPr lang="en-US" altLang="zh-CN" dirty="0"/>
              <a:t>2</a:t>
            </a:r>
            <a:r>
              <a:rPr lang="zh-CN" altLang="zh-CN" dirty="0"/>
              <a:t>，…，</a:t>
            </a:r>
            <a:r>
              <a:rPr lang="en-US" altLang="zh-CN" dirty="0"/>
              <a:t>i-1</a:t>
            </a:r>
            <a:r>
              <a:rPr lang="zh-CN" altLang="zh-CN" dirty="0"/>
              <a:t>的一系列解中构造出问题规模为</a:t>
            </a:r>
            <a:r>
              <a:rPr lang="en-US" altLang="zh-CN" dirty="0"/>
              <a:t>i</a:t>
            </a:r>
            <a:r>
              <a:rPr lang="zh-CN" altLang="zh-CN" dirty="0"/>
              <a:t>的解。重复地，利用已知的解进行递推，直至得到规模为</a:t>
            </a:r>
            <a:r>
              <a:rPr lang="en-US" altLang="zh-CN" dirty="0"/>
              <a:t>n</a:t>
            </a:r>
            <a:r>
              <a:rPr lang="zh-CN" altLang="zh-CN" dirty="0"/>
              <a:t>的解。</a:t>
            </a:r>
          </a:p>
          <a:p>
            <a:pPr>
              <a:buFontTx/>
              <a:buNone/>
            </a:pPr>
            <a:endParaRPr lang="en-US" altLang="zh-CN"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11</a:t>
            </a:fld>
            <a:endParaRPr lang="en-US" altLang="zh-CN" dirty="0"/>
          </a:p>
        </p:txBody>
      </p:sp>
    </p:spTree>
    <p:extLst>
      <p:ext uri="{BB962C8B-B14F-4D97-AF65-F5344CB8AC3E}">
        <p14:creationId xmlns:p14="http://schemas.microsoft.com/office/powerpoint/2010/main" val="22277108"/>
      </p:ext>
    </p:extLst>
  </p:cSld>
  <p:clrMapOvr>
    <a:masterClrMapping/>
  </p:clrMapOvr>
  <p:transition spd="med">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07504" y="1124744"/>
            <a:ext cx="8928992"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4.</a:t>
            </a:r>
            <a:r>
              <a:rPr lang="zh-CN" altLang="zh-CN" dirty="0"/>
              <a:t>分治</a:t>
            </a:r>
            <a:r>
              <a:rPr lang="zh-CN" altLang="en-US" dirty="0" smtClean="0"/>
              <a:t>法</a:t>
            </a:r>
            <a:endParaRPr lang="en-US" altLang="zh-CN" dirty="0" smtClean="0"/>
          </a:p>
          <a:p>
            <a:r>
              <a:rPr lang="zh-CN" altLang="zh-CN" dirty="0"/>
              <a:t>分治法也是一种广泛使用的算法。其基本思路是：把一个复杂的问题分成两个或更多的相同或相似的子问题，再把子问题分成更小的子问题，直到最后子问题可以简单地直接求解，将子问题的解进行合并即可构造出原问题的解。</a:t>
            </a:r>
            <a:endParaRPr lang="en-US" altLang="zh-CN"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12</a:t>
            </a:fld>
            <a:endParaRPr lang="en-US" altLang="zh-CN" dirty="0"/>
          </a:p>
        </p:txBody>
      </p:sp>
    </p:spTree>
    <p:extLst>
      <p:ext uri="{BB962C8B-B14F-4D97-AF65-F5344CB8AC3E}">
        <p14:creationId xmlns:p14="http://schemas.microsoft.com/office/powerpoint/2010/main" val="22277108"/>
      </p:ext>
    </p:extLst>
  </p:cSld>
  <p:clrMapOvr>
    <a:masterClrMapping/>
  </p:clrMapOvr>
  <p:transition spd="med">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07504" y="1124744"/>
            <a:ext cx="8928992"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5.</a:t>
            </a:r>
            <a:r>
              <a:rPr lang="zh-CN" altLang="zh-CN" dirty="0"/>
              <a:t>贪婪</a:t>
            </a:r>
            <a:r>
              <a:rPr lang="zh-CN" altLang="en-US" dirty="0" smtClean="0"/>
              <a:t>法</a:t>
            </a:r>
            <a:endParaRPr lang="en-US" altLang="zh-CN" dirty="0" smtClean="0"/>
          </a:p>
          <a:p>
            <a:r>
              <a:rPr lang="zh-CN" altLang="zh-CN" dirty="0"/>
              <a:t>贪婪法也称</a:t>
            </a:r>
            <a:r>
              <a:rPr lang="zh-CN" altLang="zh-CN" dirty="0">
                <a:solidFill>
                  <a:srgbClr val="FF0000"/>
                </a:solidFill>
              </a:rPr>
              <a:t>贪心</a:t>
            </a:r>
            <a:r>
              <a:rPr lang="zh-CN" altLang="zh-CN" dirty="0"/>
              <a:t>算法，它的基本思路是：通过一系列的选择，最终得到问题的解，其中每一个选择都是以当前情况为基础，并根据某个优化策略做出的最优选择，而不是考虑各种可能的整体情况。贪婪算法一般可以快速得到满意的解，从而省去了为找最优解要穷尽所有可能而必须耗费的大量时间。</a:t>
            </a:r>
            <a:endParaRPr lang="en-US" altLang="zh-CN"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13</a:t>
            </a:fld>
            <a:endParaRPr lang="en-US" altLang="zh-CN" dirty="0"/>
          </a:p>
        </p:txBody>
      </p:sp>
    </p:spTree>
    <p:extLst>
      <p:ext uri="{BB962C8B-B14F-4D97-AF65-F5344CB8AC3E}">
        <p14:creationId xmlns:p14="http://schemas.microsoft.com/office/powerpoint/2010/main" val="22277108"/>
      </p:ext>
    </p:extLst>
  </p:cSld>
  <p:clrMapOvr>
    <a:masterClrMapping/>
  </p:clrMapOvr>
  <p:transition spd="med">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07504" y="1124744"/>
            <a:ext cx="8928992"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6.</a:t>
            </a:r>
            <a:r>
              <a:rPr lang="zh-CN" altLang="zh-CN" dirty="0" smtClean="0"/>
              <a:t>迭代</a:t>
            </a:r>
            <a:r>
              <a:rPr lang="zh-CN" altLang="en-US" dirty="0" smtClean="0"/>
              <a:t>法</a:t>
            </a:r>
            <a:endParaRPr lang="en-US" altLang="zh-CN" dirty="0" smtClean="0"/>
          </a:p>
          <a:p>
            <a:r>
              <a:rPr lang="zh-CN" altLang="zh-CN" dirty="0"/>
              <a:t>迭代法也称辗转法，是一种不断用变量的旧</a:t>
            </a:r>
            <a:r>
              <a:rPr lang="zh-CN" altLang="zh-CN" dirty="0" smtClean="0"/>
              <a:t>值</a:t>
            </a:r>
            <a:r>
              <a:rPr lang="zh-CN" altLang="en-US" dirty="0" smtClean="0">
                <a:solidFill>
                  <a:srgbClr val="FF0000"/>
                </a:solidFill>
              </a:rPr>
              <a:t>推算</a:t>
            </a:r>
            <a:r>
              <a:rPr lang="zh-CN" altLang="zh-CN" dirty="0" smtClean="0"/>
              <a:t>新</a:t>
            </a:r>
            <a:r>
              <a:rPr lang="zh-CN" altLang="zh-CN" dirty="0"/>
              <a:t>值的过程。迭代算法是用计算机解决问题的一种基本方法。它利用计算机运算速度快、适合做重复性操作的特点，让计算机对一组指令（或一定步骤）进行重复执行，在每次执行这组指令（或这些步骤）时，都利用原来的解推出一个新解，而且新的解比原来的解更加接近真实解。这个过程不断重复，直到最后计算得到的解与真实解相同或者两者之间的误差满足实际要求为止。</a:t>
            </a:r>
            <a:endParaRPr lang="en-US" altLang="zh-CN"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14</a:t>
            </a:fld>
            <a:endParaRPr lang="en-US" altLang="zh-CN" dirty="0"/>
          </a:p>
        </p:txBody>
      </p:sp>
    </p:spTree>
    <p:extLst>
      <p:ext uri="{BB962C8B-B14F-4D97-AF65-F5344CB8AC3E}">
        <p14:creationId xmlns:p14="http://schemas.microsoft.com/office/powerpoint/2010/main" val="22277108"/>
      </p:ext>
    </p:extLst>
  </p:cSld>
  <p:clrMapOvr>
    <a:masterClrMapping/>
  </p:clrMapOvr>
  <p:transition spd="med">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188913"/>
            <a:ext cx="8229600" cy="777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000" smtClean="0">
                <a:solidFill>
                  <a:srgbClr val="F0F8F9"/>
                </a:solidFill>
                <a:effectLst/>
                <a:cs typeface="Times New Roman" pitchFamily="18" charset="0"/>
              </a:rPr>
              <a:t>2.4 </a:t>
            </a:r>
            <a:r>
              <a:rPr lang="zh-CN" altLang="en-US" sz="4000" smtClean="0">
                <a:solidFill>
                  <a:srgbClr val="F0F8F9"/>
                </a:solidFill>
                <a:effectLst/>
                <a:cs typeface="Times New Roman" pitchFamily="18" charset="0"/>
              </a:rPr>
              <a:t>简单算法举例</a:t>
            </a:r>
          </a:p>
        </p:txBody>
      </p:sp>
      <p:sp>
        <p:nvSpPr>
          <p:cNvPr id="11267" name="Rectangle 3"/>
          <p:cNvSpPr>
            <a:spLocks noGrp="1" noChangeArrowheads="1"/>
          </p:cNvSpPr>
          <p:nvPr>
            <p:ph type="body" idx="1"/>
          </p:nvPr>
        </p:nvSpPr>
        <p:spPr bwMode="auto">
          <a:xfrm>
            <a:off x="457200" y="981075"/>
            <a:ext cx="8507413"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10000"/>
              </a:spcBef>
              <a:buFontTx/>
              <a:buNone/>
            </a:pPr>
            <a:r>
              <a:rPr lang="en-US" altLang="zh-CN" dirty="0" smtClean="0"/>
              <a:t>【</a:t>
            </a:r>
            <a:r>
              <a:rPr lang="zh-CN" altLang="en-US" dirty="0" smtClean="0"/>
              <a:t>例</a:t>
            </a:r>
            <a:r>
              <a:rPr lang="en-US" altLang="zh-CN" dirty="0" smtClean="0"/>
              <a:t>2.1】</a:t>
            </a:r>
            <a:r>
              <a:rPr lang="zh-CN" altLang="en-US" dirty="0" smtClean="0"/>
              <a:t>求</a:t>
            </a:r>
            <a:r>
              <a:rPr lang="en-US" altLang="zh-CN" dirty="0" smtClean="0"/>
              <a:t>1+2+3+4+5</a:t>
            </a:r>
            <a:r>
              <a:rPr lang="zh-CN" altLang="en-US" dirty="0" smtClean="0"/>
              <a:t>的结果。</a:t>
            </a:r>
          </a:p>
          <a:p>
            <a:pPr>
              <a:spcBef>
                <a:spcPct val="10000"/>
              </a:spcBef>
              <a:buFontTx/>
              <a:buNone/>
            </a:pPr>
            <a:r>
              <a:rPr lang="zh-CN" altLang="en-US" dirty="0" smtClean="0"/>
              <a:t>步骤</a:t>
            </a:r>
            <a:r>
              <a:rPr lang="en-US" altLang="zh-CN" dirty="0" smtClean="0"/>
              <a:t>1</a:t>
            </a:r>
            <a:r>
              <a:rPr lang="zh-CN" altLang="en-US" dirty="0" smtClean="0"/>
              <a:t>：先求</a:t>
            </a:r>
            <a:r>
              <a:rPr lang="en-US" altLang="zh-CN" dirty="0" smtClean="0"/>
              <a:t>1+2</a:t>
            </a:r>
            <a:r>
              <a:rPr lang="zh-CN" altLang="en-US" dirty="0" smtClean="0"/>
              <a:t>，得到结果</a:t>
            </a:r>
            <a:r>
              <a:rPr lang="en-US" altLang="zh-CN" dirty="0" smtClean="0"/>
              <a:t>3</a:t>
            </a:r>
            <a:r>
              <a:rPr lang="zh-CN" altLang="en-US" dirty="0" smtClean="0"/>
              <a:t>。</a:t>
            </a:r>
          </a:p>
          <a:p>
            <a:pPr>
              <a:spcBef>
                <a:spcPct val="10000"/>
              </a:spcBef>
              <a:buFontTx/>
              <a:buNone/>
            </a:pPr>
            <a:r>
              <a:rPr lang="zh-CN" altLang="en-US" dirty="0" smtClean="0"/>
              <a:t>步骤</a:t>
            </a:r>
            <a:r>
              <a:rPr lang="en-US" altLang="zh-CN" dirty="0" smtClean="0"/>
              <a:t>2</a:t>
            </a:r>
            <a:r>
              <a:rPr lang="zh-CN" altLang="en-US" dirty="0" smtClean="0"/>
              <a:t>：将前一步得到的结果</a:t>
            </a:r>
            <a:r>
              <a:rPr lang="en-US" altLang="zh-CN" dirty="0" smtClean="0"/>
              <a:t>3</a:t>
            </a:r>
            <a:r>
              <a:rPr lang="zh-CN" altLang="en-US" dirty="0" smtClean="0"/>
              <a:t>与</a:t>
            </a:r>
            <a:r>
              <a:rPr lang="en-US" altLang="zh-CN" dirty="0" smtClean="0"/>
              <a:t>3</a:t>
            </a:r>
            <a:r>
              <a:rPr lang="zh-CN" altLang="en-US" dirty="0" smtClean="0"/>
              <a:t>相加，得到结果</a:t>
            </a:r>
            <a:r>
              <a:rPr lang="en-US" altLang="zh-CN" dirty="0" smtClean="0"/>
              <a:t>6</a:t>
            </a:r>
            <a:r>
              <a:rPr lang="zh-CN" altLang="en-US" dirty="0" smtClean="0"/>
              <a:t>。</a:t>
            </a:r>
          </a:p>
          <a:p>
            <a:pPr>
              <a:spcBef>
                <a:spcPct val="10000"/>
              </a:spcBef>
              <a:buFontTx/>
              <a:buNone/>
            </a:pPr>
            <a:r>
              <a:rPr lang="zh-CN" altLang="en-US" dirty="0" smtClean="0"/>
              <a:t>步骤</a:t>
            </a:r>
            <a:r>
              <a:rPr lang="en-US" altLang="zh-CN" dirty="0" smtClean="0"/>
              <a:t>3</a:t>
            </a:r>
            <a:r>
              <a:rPr lang="zh-CN" altLang="en-US" dirty="0" smtClean="0"/>
              <a:t>：将</a:t>
            </a:r>
            <a:r>
              <a:rPr lang="en-US" altLang="zh-CN" dirty="0" smtClean="0"/>
              <a:t>6</a:t>
            </a:r>
            <a:r>
              <a:rPr lang="zh-CN" altLang="en-US" dirty="0" smtClean="0"/>
              <a:t>再加上</a:t>
            </a:r>
            <a:r>
              <a:rPr lang="en-US" altLang="zh-CN" dirty="0" smtClean="0"/>
              <a:t>4</a:t>
            </a:r>
            <a:r>
              <a:rPr lang="zh-CN" altLang="en-US" dirty="0" smtClean="0"/>
              <a:t>，得到</a:t>
            </a:r>
            <a:r>
              <a:rPr lang="en-US" altLang="zh-CN" dirty="0" smtClean="0"/>
              <a:t>10</a:t>
            </a:r>
            <a:r>
              <a:rPr lang="zh-CN" altLang="en-US" dirty="0" smtClean="0"/>
              <a:t>。</a:t>
            </a:r>
          </a:p>
          <a:p>
            <a:pPr>
              <a:spcBef>
                <a:spcPct val="10000"/>
              </a:spcBef>
              <a:buFontTx/>
              <a:buNone/>
            </a:pPr>
            <a:r>
              <a:rPr lang="zh-CN" altLang="en-US" dirty="0" smtClean="0"/>
              <a:t>步骤</a:t>
            </a:r>
            <a:r>
              <a:rPr lang="en-US" altLang="zh-CN" dirty="0" smtClean="0"/>
              <a:t>4</a:t>
            </a:r>
            <a:r>
              <a:rPr lang="zh-CN" altLang="en-US" dirty="0" smtClean="0"/>
              <a:t>：将</a:t>
            </a:r>
            <a:r>
              <a:rPr lang="en-US" altLang="zh-CN" dirty="0" smtClean="0"/>
              <a:t>10</a:t>
            </a:r>
            <a:r>
              <a:rPr lang="zh-CN" altLang="en-US" dirty="0" smtClean="0"/>
              <a:t>再加上</a:t>
            </a:r>
            <a:r>
              <a:rPr lang="en-US" altLang="zh-CN" dirty="0" smtClean="0"/>
              <a:t>5</a:t>
            </a:r>
            <a:r>
              <a:rPr lang="zh-CN" altLang="en-US" dirty="0" smtClean="0"/>
              <a:t>，得</a:t>
            </a:r>
            <a:r>
              <a:rPr lang="en-US" altLang="zh-CN" dirty="0" smtClean="0"/>
              <a:t>15</a:t>
            </a:r>
            <a:r>
              <a:rPr lang="zh-CN" altLang="en-US" dirty="0" smtClean="0"/>
              <a:t>，这是最终结果。</a:t>
            </a:r>
          </a:p>
          <a:p>
            <a:pPr>
              <a:spcBef>
                <a:spcPct val="10000"/>
              </a:spcBef>
            </a:pPr>
            <a:r>
              <a:rPr lang="zh-CN" altLang="en-US" dirty="0" smtClean="0"/>
              <a:t>这个算法最简单最容易理解的，而且能够得到正确的结果，但是非常繁琐。 </a:t>
            </a:r>
          </a:p>
          <a:p>
            <a:pPr>
              <a:spcBef>
                <a:spcPct val="10000"/>
              </a:spcBef>
            </a:pPr>
            <a:r>
              <a:rPr lang="zh-CN" altLang="en-US" dirty="0" smtClean="0"/>
              <a:t>分析：除了第一次之外，其余每一次的相加操作总是将之前的运算结果作为被加数，而将当前项作为加数，并且每一次相加操作中的加数总比前一次相加操作中的加数多</a:t>
            </a:r>
            <a:r>
              <a:rPr lang="en-US" altLang="zh-CN" dirty="0" smtClean="0"/>
              <a:t>1</a:t>
            </a:r>
            <a:r>
              <a:rPr lang="zh-CN" altLang="en-US" dirty="0" smtClean="0"/>
              <a:t>。据此，可以采用</a:t>
            </a:r>
            <a:r>
              <a:rPr lang="zh-CN" altLang="en-US" dirty="0" smtClean="0">
                <a:solidFill>
                  <a:srgbClr val="FF0000"/>
                </a:solidFill>
              </a:rPr>
              <a:t>递推法</a:t>
            </a:r>
            <a:r>
              <a:rPr lang="zh-CN" altLang="en-US" dirty="0" smtClean="0"/>
              <a:t>，利用</a:t>
            </a:r>
            <a:r>
              <a:rPr lang="zh-CN" altLang="en-US" dirty="0" smtClean="0">
                <a:solidFill>
                  <a:srgbClr val="FF0000"/>
                </a:solidFill>
              </a:rPr>
              <a:t>循环</a:t>
            </a:r>
            <a:r>
              <a:rPr lang="zh-CN" altLang="en-US" dirty="0" smtClean="0"/>
              <a:t>来实现。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4905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2400" smtClean="0">
              <a:effectLst/>
            </a:endParaRPr>
          </a:p>
        </p:txBody>
      </p:sp>
      <p:sp>
        <p:nvSpPr>
          <p:cNvPr id="12291" name="Rectangle 3"/>
          <p:cNvSpPr>
            <a:spLocks noGrp="1" noChangeArrowheads="1"/>
          </p:cNvSpPr>
          <p:nvPr>
            <p:ph type="body" idx="1"/>
          </p:nvPr>
        </p:nvSpPr>
        <p:spPr bwMode="auto">
          <a:xfrm>
            <a:off x="323850" y="981075"/>
            <a:ext cx="8435975" cy="547211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10000"/>
              </a:spcBef>
            </a:pPr>
            <a:r>
              <a:rPr lang="zh-CN" altLang="en-US" smtClean="0"/>
              <a:t>首先设定两个变量</a:t>
            </a:r>
            <a:r>
              <a:rPr lang="en-US" altLang="zh-CN" smtClean="0"/>
              <a:t>s</a:t>
            </a:r>
            <a:r>
              <a:rPr lang="zh-CN" altLang="en-US" smtClean="0"/>
              <a:t>（存放被加数）和</a:t>
            </a:r>
            <a:r>
              <a:rPr lang="en-US" altLang="zh-CN" smtClean="0"/>
              <a:t>i</a:t>
            </a:r>
            <a:r>
              <a:rPr lang="zh-CN" altLang="en-US" smtClean="0"/>
              <a:t>（存放加数），每次相加的结果直接放到被加数变量</a:t>
            </a:r>
            <a:r>
              <a:rPr lang="en-US" altLang="zh-CN" smtClean="0"/>
              <a:t>s</a:t>
            </a:r>
            <a:r>
              <a:rPr lang="zh-CN" altLang="en-US" smtClean="0"/>
              <a:t>中，而加数变量</a:t>
            </a:r>
            <a:r>
              <a:rPr lang="en-US" altLang="zh-CN" smtClean="0"/>
              <a:t>i</a:t>
            </a:r>
            <a:r>
              <a:rPr lang="zh-CN" altLang="en-US" smtClean="0"/>
              <a:t>则在每一次相加操作完毕之后增加</a:t>
            </a:r>
            <a:r>
              <a:rPr lang="en-US" altLang="zh-CN" smtClean="0"/>
              <a:t>1</a:t>
            </a:r>
            <a:r>
              <a:rPr lang="zh-CN" altLang="en-US" smtClean="0"/>
              <a:t>，以便进行下一次相加操作。下面是改进的算法：</a:t>
            </a:r>
          </a:p>
          <a:p>
            <a:pPr marL="788988" lvl="1" indent="-331788">
              <a:spcBef>
                <a:spcPct val="10000"/>
              </a:spcBef>
            </a:pPr>
            <a:r>
              <a:rPr lang="en-US" altLang="zh-CN" b="1" smtClean="0">
                <a:latin typeface="宋体" pitchFamily="2" charset="-122"/>
              </a:rPr>
              <a:t>S1</a:t>
            </a:r>
            <a:r>
              <a:rPr lang="zh-CN" altLang="en-US" b="1" smtClean="0">
                <a:latin typeface="宋体" pitchFamily="2" charset="-122"/>
              </a:rPr>
              <a:t>：使</a:t>
            </a:r>
            <a:r>
              <a:rPr lang="en-US" altLang="zh-CN" b="1" smtClean="0">
                <a:latin typeface="宋体" pitchFamily="2" charset="-122"/>
              </a:rPr>
              <a:t>s=1</a:t>
            </a:r>
          </a:p>
          <a:p>
            <a:pPr marL="788988" lvl="1" indent="-331788">
              <a:spcBef>
                <a:spcPct val="10000"/>
              </a:spcBef>
            </a:pPr>
            <a:r>
              <a:rPr lang="en-US" altLang="zh-CN" b="1" smtClean="0">
                <a:latin typeface="宋体" pitchFamily="2" charset="-122"/>
              </a:rPr>
              <a:t>S2</a:t>
            </a:r>
            <a:r>
              <a:rPr lang="zh-CN" altLang="en-US" b="1" smtClean="0">
                <a:latin typeface="宋体" pitchFamily="2" charset="-122"/>
              </a:rPr>
              <a:t>：使</a:t>
            </a:r>
            <a:r>
              <a:rPr lang="en-US" altLang="zh-CN" b="1" smtClean="0">
                <a:latin typeface="宋体" pitchFamily="2" charset="-122"/>
              </a:rPr>
              <a:t>i=2</a:t>
            </a:r>
          </a:p>
          <a:p>
            <a:pPr marL="788988" lvl="1" indent="-331788">
              <a:spcBef>
                <a:spcPct val="10000"/>
              </a:spcBef>
            </a:pPr>
            <a:r>
              <a:rPr lang="en-US" altLang="zh-CN" b="1" smtClean="0">
                <a:latin typeface="宋体" pitchFamily="2" charset="-122"/>
              </a:rPr>
              <a:t>S3</a:t>
            </a:r>
            <a:r>
              <a:rPr lang="zh-CN" altLang="en-US" b="1" smtClean="0">
                <a:latin typeface="宋体" pitchFamily="2" charset="-122"/>
              </a:rPr>
              <a:t>：执行</a:t>
            </a:r>
            <a:r>
              <a:rPr lang="en-US" altLang="zh-CN" b="1" smtClean="0">
                <a:latin typeface="宋体" pitchFamily="2" charset="-122"/>
              </a:rPr>
              <a:t>s+i, </a:t>
            </a:r>
            <a:r>
              <a:rPr lang="zh-CN" altLang="en-US" b="1" smtClean="0">
                <a:latin typeface="宋体" pitchFamily="2" charset="-122"/>
              </a:rPr>
              <a:t>并将相加所得的和仍旧放在变量</a:t>
            </a:r>
            <a:r>
              <a:rPr lang="en-US" altLang="zh-CN" b="1" smtClean="0">
                <a:latin typeface="宋体" pitchFamily="2" charset="-122"/>
              </a:rPr>
              <a:t>s</a:t>
            </a:r>
            <a:r>
              <a:rPr lang="zh-CN" altLang="en-US" b="1" smtClean="0">
                <a:latin typeface="宋体" pitchFamily="2" charset="-122"/>
              </a:rPr>
              <a:t>中，可表示为</a:t>
            </a:r>
            <a:r>
              <a:rPr lang="en-US" altLang="zh-CN" b="1" smtClean="0">
                <a:latin typeface="宋体" pitchFamily="2" charset="-122"/>
              </a:rPr>
              <a:t>s+i→s</a:t>
            </a:r>
          </a:p>
          <a:p>
            <a:pPr marL="788988" lvl="1" indent="-331788">
              <a:spcBef>
                <a:spcPct val="10000"/>
              </a:spcBef>
            </a:pPr>
            <a:r>
              <a:rPr lang="en-US" altLang="zh-CN" b="1" smtClean="0">
                <a:latin typeface="宋体" pitchFamily="2" charset="-122"/>
              </a:rPr>
              <a:t>S4</a:t>
            </a:r>
            <a:r>
              <a:rPr lang="zh-CN" altLang="en-US" b="1" smtClean="0">
                <a:latin typeface="宋体" pitchFamily="2" charset="-122"/>
              </a:rPr>
              <a:t>：使</a:t>
            </a:r>
            <a:r>
              <a:rPr lang="en-US" altLang="zh-CN" b="1" smtClean="0">
                <a:latin typeface="宋体" pitchFamily="2" charset="-122"/>
              </a:rPr>
              <a:t>i</a:t>
            </a:r>
            <a:r>
              <a:rPr lang="zh-CN" altLang="en-US" b="1" smtClean="0">
                <a:latin typeface="宋体" pitchFamily="2" charset="-122"/>
              </a:rPr>
              <a:t>的值增加</a:t>
            </a:r>
            <a:r>
              <a:rPr lang="en-US" altLang="zh-CN" b="1" smtClean="0">
                <a:latin typeface="宋体" pitchFamily="2" charset="-122"/>
              </a:rPr>
              <a:t>1</a:t>
            </a:r>
            <a:r>
              <a:rPr lang="zh-CN" altLang="en-US" b="1" smtClean="0">
                <a:latin typeface="宋体" pitchFamily="2" charset="-122"/>
              </a:rPr>
              <a:t>，可表示为</a:t>
            </a:r>
            <a:r>
              <a:rPr lang="en-US" altLang="zh-CN" b="1" smtClean="0">
                <a:latin typeface="宋体" pitchFamily="2" charset="-122"/>
              </a:rPr>
              <a:t>i+1→i</a:t>
            </a:r>
          </a:p>
          <a:p>
            <a:pPr marL="788988" lvl="1" indent="-331788">
              <a:spcBef>
                <a:spcPct val="10000"/>
              </a:spcBef>
            </a:pPr>
            <a:r>
              <a:rPr lang="en-US" altLang="zh-CN" b="1" smtClean="0">
                <a:latin typeface="宋体" pitchFamily="2" charset="-122"/>
              </a:rPr>
              <a:t>S5</a:t>
            </a:r>
            <a:r>
              <a:rPr lang="zh-CN" altLang="en-US" b="1" smtClean="0">
                <a:latin typeface="宋体" pitchFamily="2" charset="-122"/>
              </a:rPr>
              <a:t>：如果</a:t>
            </a:r>
            <a:r>
              <a:rPr lang="en-US" altLang="zh-CN" b="1" smtClean="0">
                <a:latin typeface="宋体" pitchFamily="2" charset="-122"/>
              </a:rPr>
              <a:t>i≤5, </a:t>
            </a:r>
            <a:r>
              <a:rPr lang="zh-CN" altLang="en-US" b="1" smtClean="0">
                <a:latin typeface="宋体" pitchFamily="2" charset="-122"/>
              </a:rPr>
              <a:t>返回重新执行</a:t>
            </a:r>
            <a:r>
              <a:rPr lang="en-US" altLang="zh-CN" b="1" smtClean="0">
                <a:latin typeface="宋体" pitchFamily="2" charset="-122"/>
              </a:rPr>
              <a:t>S3</a:t>
            </a:r>
            <a:r>
              <a:rPr lang="zh-CN" altLang="en-US" b="1" smtClean="0">
                <a:latin typeface="宋体" pitchFamily="2" charset="-122"/>
              </a:rPr>
              <a:t>及其后的</a:t>
            </a:r>
            <a:r>
              <a:rPr lang="en-US" altLang="zh-CN" b="1" smtClean="0">
                <a:latin typeface="宋体" pitchFamily="2" charset="-122"/>
              </a:rPr>
              <a:t>S4</a:t>
            </a:r>
            <a:r>
              <a:rPr lang="zh-CN" altLang="en-US" b="1" smtClean="0">
                <a:latin typeface="宋体" pitchFamily="2" charset="-122"/>
              </a:rPr>
              <a:t>和</a:t>
            </a:r>
            <a:r>
              <a:rPr lang="en-US" altLang="zh-CN" b="1" smtClean="0">
                <a:latin typeface="宋体" pitchFamily="2" charset="-122"/>
              </a:rPr>
              <a:t>S5</a:t>
            </a:r>
            <a:r>
              <a:rPr lang="zh-CN" altLang="en-US" b="1" smtClean="0">
                <a:latin typeface="宋体" pitchFamily="2" charset="-122"/>
              </a:rPr>
              <a:t>；否则，算法结束</a:t>
            </a:r>
          </a:p>
          <a:p>
            <a:pPr>
              <a:spcBef>
                <a:spcPct val="10000"/>
              </a:spcBef>
            </a:pPr>
            <a:r>
              <a:rPr lang="zh-CN" altLang="en-US" smtClean="0">
                <a:solidFill>
                  <a:srgbClr val="FF0000"/>
                </a:solidFill>
              </a:rPr>
              <a:t>说明：以上</a:t>
            </a:r>
            <a:r>
              <a:rPr lang="en-US" altLang="zh-CN" smtClean="0">
                <a:solidFill>
                  <a:srgbClr val="FF0000"/>
                </a:solidFill>
              </a:rPr>
              <a:t>S1</a:t>
            </a:r>
            <a:r>
              <a:rPr lang="zh-CN" altLang="en-US" smtClean="0">
                <a:solidFill>
                  <a:srgbClr val="FF0000"/>
                </a:solidFill>
              </a:rPr>
              <a:t>、</a:t>
            </a:r>
            <a:r>
              <a:rPr lang="en-US" altLang="zh-CN" smtClean="0">
                <a:solidFill>
                  <a:srgbClr val="FF0000"/>
                </a:solidFill>
              </a:rPr>
              <a:t>S2……</a:t>
            </a:r>
            <a:r>
              <a:rPr lang="zh-CN" altLang="en-US" smtClean="0">
                <a:solidFill>
                  <a:srgbClr val="FF0000"/>
                </a:solidFill>
              </a:rPr>
              <a:t>代表步骤</a:t>
            </a:r>
            <a:r>
              <a:rPr lang="en-US" altLang="zh-CN" smtClean="0">
                <a:solidFill>
                  <a:srgbClr val="FF0000"/>
                </a:solidFill>
              </a:rPr>
              <a:t>1</a:t>
            </a:r>
            <a:r>
              <a:rPr lang="zh-CN" altLang="en-US" smtClean="0">
                <a:solidFill>
                  <a:srgbClr val="FF0000"/>
                </a:solidFill>
              </a:rPr>
              <a:t>、步骤</a:t>
            </a:r>
            <a:r>
              <a:rPr lang="en-US" altLang="zh-CN" smtClean="0">
                <a:solidFill>
                  <a:srgbClr val="FF0000"/>
                </a:solidFill>
              </a:rPr>
              <a:t>2……</a:t>
            </a:r>
            <a:r>
              <a:rPr lang="zh-CN" altLang="en-US" smtClean="0">
                <a:solidFill>
                  <a:srgbClr val="FF0000"/>
                </a:solidFill>
              </a:rPr>
              <a:t>。</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561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13315" name="Rectangle 3"/>
          <p:cNvSpPr>
            <a:spLocks noGrp="1" noChangeArrowheads="1"/>
          </p:cNvSpPr>
          <p:nvPr>
            <p:ph type="body" idx="1"/>
          </p:nvPr>
        </p:nvSpPr>
        <p:spPr bwMode="auto">
          <a:xfrm>
            <a:off x="323528" y="908720"/>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ts val="500"/>
              </a:spcBef>
            </a:pPr>
            <a:r>
              <a:rPr lang="zh-CN" altLang="en-US" sz="3000" dirty="0" smtClean="0"/>
              <a:t>其中</a:t>
            </a:r>
            <a:r>
              <a:rPr lang="en-US" altLang="zh-CN" sz="3000" dirty="0" smtClean="0"/>
              <a:t>S5</a:t>
            </a:r>
            <a:r>
              <a:rPr lang="zh-CN" altLang="en-US" sz="3000" dirty="0" smtClean="0"/>
              <a:t>也可以写成以下形式，效果相同：</a:t>
            </a:r>
          </a:p>
          <a:p>
            <a:pPr algn="ctr">
              <a:spcBef>
                <a:spcPts val="500"/>
              </a:spcBef>
              <a:buFontTx/>
              <a:buNone/>
            </a:pPr>
            <a:r>
              <a:rPr lang="en-US" altLang="zh-CN" sz="3000" dirty="0" smtClean="0"/>
              <a:t>S5</a:t>
            </a:r>
            <a:r>
              <a:rPr lang="zh-CN" altLang="en-US" sz="3000" dirty="0" smtClean="0"/>
              <a:t>：如果</a:t>
            </a:r>
            <a:r>
              <a:rPr lang="en-US" altLang="zh-CN" sz="3000" dirty="0" smtClean="0"/>
              <a:t>i</a:t>
            </a:r>
            <a:r>
              <a:rPr lang="zh-CN" altLang="en-US" sz="3000" dirty="0" smtClean="0"/>
              <a:t>＞</a:t>
            </a:r>
            <a:r>
              <a:rPr lang="en-US" altLang="zh-CN" sz="3000" dirty="0" smtClean="0"/>
              <a:t>5, </a:t>
            </a:r>
            <a:r>
              <a:rPr lang="zh-CN" altLang="en-US" sz="3000" dirty="0" smtClean="0"/>
              <a:t>算法结束；否则返回</a:t>
            </a:r>
            <a:r>
              <a:rPr lang="en-US" altLang="zh-CN" sz="3000" dirty="0" smtClean="0"/>
              <a:t>S3</a:t>
            </a:r>
          </a:p>
          <a:p>
            <a:pPr>
              <a:spcBef>
                <a:spcPts val="500"/>
              </a:spcBef>
            </a:pPr>
            <a:r>
              <a:rPr lang="zh-CN" altLang="en-US" sz="3000" dirty="0" smtClean="0"/>
              <a:t>也可以从另一角度考虑来解决本例中的问题，将表达式</a:t>
            </a:r>
            <a:r>
              <a:rPr lang="en-US" altLang="zh-CN" sz="3000" dirty="0" smtClean="0"/>
              <a:t>1+2+3+4+5</a:t>
            </a:r>
            <a:r>
              <a:rPr lang="zh-CN" altLang="en-US" sz="3000" dirty="0" smtClean="0"/>
              <a:t>看作与表达式</a:t>
            </a:r>
            <a:r>
              <a:rPr lang="en-US" altLang="zh-CN" sz="3000" dirty="0" smtClean="0"/>
              <a:t>5+4+3+2+1</a:t>
            </a:r>
            <a:r>
              <a:rPr lang="zh-CN" altLang="en-US" sz="3000" dirty="0" smtClean="0"/>
              <a:t>等价，则可以将算法修改并简化书写如下：</a:t>
            </a:r>
          </a:p>
          <a:p>
            <a:pPr lvl="1">
              <a:spcBef>
                <a:spcPts val="500"/>
              </a:spcBef>
            </a:pPr>
            <a:r>
              <a:rPr lang="en-US" altLang="zh-CN" sz="3000" b="1" dirty="0" smtClean="0">
                <a:latin typeface="宋体" pitchFamily="2" charset="-122"/>
              </a:rPr>
              <a:t>S1</a:t>
            </a:r>
            <a:r>
              <a:rPr lang="zh-CN" altLang="en-US" sz="3000" b="1" dirty="0" smtClean="0">
                <a:latin typeface="宋体" pitchFamily="2" charset="-122"/>
              </a:rPr>
              <a:t>：</a:t>
            </a:r>
            <a:r>
              <a:rPr lang="en-US" altLang="zh-CN" sz="3000" b="1" dirty="0" smtClean="0">
                <a:latin typeface="宋体" pitchFamily="2" charset="-122"/>
              </a:rPr>
              <a:t>5→s</a:t>
            </a:r>
          </a:p>
          <a:p>
            <a:pPr lvl="1">
              <a:spcBef>
                <a:spcPts val="500"/>
              </a:spcBef>
            </a:pPr>
            <a:r>
              <a:rPr lang="en-US" altLang="zh-CN" sz="3000" b="1" dirty="0" smtClean="0">
                <a:latin typeface="宋体" pitchFamily="2" charset="-122"/>
              </a:rPr>
              <a:t>S2</a:t>
            </a:r>
            <a:r>
              <a:rPr lang="zh-CN" altLang="en-US" sz="3000" b="1" dirty="0" smtClean="0">
                <a:latin typeface="宋体" pitchFamily="2" charset="-122"/>
              </a:rPr>
              <a:t>：</a:t>
            </a:r>
            <a:r>
              <a:rPr lang="en-US" altLang="zh-CN" sz="3000" b="1" dirty="0" smtClean="0">
                <a:latin typeface="宋体" pitchFamily="2" charset="-122"/>
              </a:rPr>
              <a:t>4→i</a:t>
            </a:r>
          </a:p>
          <a:p>
            <a:pPr lvl="1">
              <a:spcBef>
                <a:spcPts val="500"/>
              </a:spcBef>
            </a:pPr>
            <a:r>
              <a:rPr lang="en-US" altLang="zh-CN" sz="3000" b="1" dirty="0" smtClean="0">
                <a:latin typeface="宋体" pitchFamily="2" charset="-122"/>
              </a:rPr>
              <a:t>S3</a:t>
            </a:r>
            <a:r>
              <a:rPr lang="zh-CN" altLang="en-US" sz="3000" b="1" dirty="0" smtClean="0">
                <a:latin typeface="宋体" pitchFamily="2" charset="-122"/>
              </a:rPr>
              <a:t>：</a:t>
            </a:r>
            <a:r>
              <a:rPr lang="en-US" altLang="zh-CN" sz="3000" b="1" dirty="0" err="1" smtClean="0">
                <a:latin typeface="宋体" pitchFamily="2" charset="-122"/>
              </a:rPr>
              <a:t>s+i→s</a:t>
            </a:r>
            <a:endParaRPr lang="en-US" altLang="zh-CN" sz="3000" b="1" dirty="0" smtClean="0">
              <a:latin typeface="宋体" pitchFamily="2" charset="-122"/>
            </a:endParaRPr>
          </a:p>
          <a:p>
            <a:pPr lvl="1">
              <a:spcBef>
                <a:spcPts val="500"/>
              </a:spcBef>
            </a:pPr>
            <a:r>
              <a:rPr lang="en-US" altLang="zh-CN" sz="3000" b="1" dirty="0" smtClean="0">
                <a:latin typeface="宋体" pitchFamily="2" charset="-122"/>
              </a:rPr>
              <a:t>S4</a:t>
            </a:r>
            <a:r>
              <a:rPr lang="zh-CN" altLang="en-US" sz="3000" b="1" dirty="0" smtClean="0">
                <a:latin typeface="宋体" pitchFamily="2" charset="-122"/>
              </a:rPr>
              <a:t>：</a:t>
            </a:r>
            <a:r>
              <a:rPr lang="en-US" altLang="zh-CN" sz="3000" b="1" dirty="0" smtClean="0">
                <a:latin typeface="宋体" pitchFamily="2" charset="-122"/>
              </a:rPr>
              <a:t>i-1→i</a:t>
            </a:r>
          </a:p>
          <a:p>
            <a:pPr lvl="1">
              <a:spcBef>
                <a:spcPts val="500"/>
              </a:spcBef>
            </a:pPr>
            <a:r>
              <a:rPr lang="en-US" altLang="zh-CN" sz="3000" b="1" dirty="0" smtClean="0">
                <a:latin typeface="宋体" pitchFamily="2" charset="-122"/>
              </a:rPr>
              <a:t>S5</a:t>
            </a:r>
            <a:r>
              <a:rPr lang="zh-CN" altLang="en-US" sz="3000" b="1" dirty="0" smtClean="0">
                <a:latin typeface="宋体" pitchFamily="2" charset="-122"/>
              </a:rPr>
              <a:t>：若</a:t>
            </a:r>
            <a:r>
              <a:rPr lang="en-US" altLang="zh-CN" sz="3000" b="1" dirty="0" smtClean="0">
                <a:latin typeface="宋体" pitchFamily="2" charset="-122"/>
              </a:rPr>
              <a:t>i≥1, </a:t>
            </a:r>
            <a:r>
              <a:rPr lang="zh-CN" altLang="en-US" sz="3000" b="1" dirty="0" smtClean="0">
                <a:latin typeface="宋体" pitchFamily="2" charset="-122"/>
              </a:rPr>
              <a:t>返回</a:t>
            </a:r>
            <a:r>
              <a:rPr lang="en-US" altLang="zh-CN" sz="3000" b="1" dirty="0" smtClean="0">
                <a:latin typeface="宋体" pitchFamily="2" charset="-122"/>
              </a:rPr>
              <a:t>S3</a:t>
            </a:r>
            <a:r>
              <a:rPr lang="zh-CN" altLang="en-US" sz="3000" b="1" dirty="0" smtClean="0">
                <a:latin typeface="宋体" pitchFamily="2" charset="-122"/>
              </a:rPr>
              <a:t>；否则，结束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633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14339" name="Rectangle 3"/>
          <p:cNvSpPr>
            <a:spLocks noGrp="1" noChangeArrowheads="1"/>
          </p:cNvSpPr>
          <p:nvPr>
            <p:ph type="body" idx="1"/>
          </p:nvPr>
        </p:nvSpPr>
        <p:spPr bwMode="auto">
          <a:xfrm>
            <a:off x="107504" y="908720"/>
            <a:ext cx="8928992"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ts val="3200"/>
              </a:lnSpc>
              <a:spcBef>
                <a:spcPts val="300"/>
              </a:spcBef>
            </a:pPr>
            <a:r>
              <a:rPr lang="zh-CN" altLang="en-US" sz="3000" dirty="0" smtClean="0"/>
              <a:t>如果要解决的问题变为“求</a:t>
            </a:r>
            <a:r>
              <a:rPr lang="en-US" altLang="zh-CN" sz="3000" dirty="0" smtClean="0"/>
              <a:t>1+3+5+7+9</a:t>
            </a:r>
            <a:r>
              <a:rPr lang="zh-CN" altLang="en-US" sz="3000" dirty="0" smtClean="0"/>
              <a:t>的结果”，只要掌握好“相邻两项之间相差</a:t>
            </a:r>
            <a:r>
              <a:rPr lang="en-US" altLang="zh-CN" sz="3000" dirty="0" smtClean="0"/>
              <a:t>2”</a:t>
            </a:r>
            <a:r>
              <a:rPr lang="zh-CN" altLang="en-US" sz="3000" dirty="0" smtClean="0"/>
              <a:t>这一规律，再修改变量初始值和循环结束条件即可，如下：</a:t>
            </a:r>
          </a:p>
          <a:p>
            <a:pPr lvl="1">
              <a:lnSpc>
                <a:spcPts val="3200"/>
              </a:lnSpc>
              <a:spcBef>
                <a:spcPts val="300"/>
              </a:spcBef>
            </a:pPr>
            <a:r>
              <a:rPr lang="en-US" altLang="zh-CN" sz="3000" b="1" dirty="0" smtClean="0">
                <a:latin typeface="宋体" pitchFamily="2" charset="-122"/>
              </a:rPr>
              <a:t>S1</a:t>
            </a:r>
            <a:r>
              <a:rPr lang="zh-CN" altLang="en-US" sz="3000" b="1" dirty="0" smtClean="0">
                <a:latin typeface="宋体" pitchFamily="2" charset="-122"/>
              </a:rPr>
              <a:t>：</a:t>
            </a:r>
            <a:r>
              <a:rPr lang="en-US" altLang="zh-CN" sz="3000" b="1" dirty="0" smtClean="0">
                <a:latin typeface="宋体" pitchFamily="2" charset="-122"/>
              </a:rPr>
              <a:t>1→s</a:t>
            </a:r>
          </a:p>
          <a:p>
            <a:pPr lvl="1">
              <a:lnSpc>
                <a:spcPts val="3200"/>
              </a:lnSpc>
              <a:spcBef>
                <a:spcPts val="300"/>
              </a:spcBef>
            </a:pPr>
            <a:r>
              <a:rPr lang="en-US" altLang="zh-CN" sz="3000" b="1" dirty="0" smtClean="0">
                <a:latin typeface="宋体" pitchFamily="2" charset="-122"/>
              </a:rPr>
              <a:t>S2</a:t>
            </a:r>
            <a:r>
              <a:rPr lang="zh-CN" altLang="en-US" sz="3000" b="1" dirty="0" smtClean="0">
                <a:latin typeface="宋体" pitchFamily="2" charset="-122"/>
              </a:rPr>
              <a:t>：</a:t>
            </a:r>
            <a:r>
              <a:rPr lang="en-US" altLang="zh-CN" sz="3000" b="1" dirty="0" smtClean="0">
                <a:latin typeface="宋体" pitchFamily="2" charset="-122"/>
              </a:rPr>
              <a:t>3→i</a:t>
            </a:r>
          </a:p>
          <a:p>
            <a:pPr lvl="1">
              <a:lnSpc>
                <a:spcPts val="3200"/>
              </a:lnSpc>
              <a:spcBef>
                <a:spcPts val="300"/>
              </a:spcBef>
            </a:pPr>
            <a:r>
              <a:rPr lang="en-US" altLang="zh-CN" sz="3000" b="1" dirty="0" smtClean="0">
                <a:latin typeface="宋体" pitchFamily="2" charset="-122"/>
              </a:rPr>
              <a:t>S3</a:t>
            </a:r>
            <a:r>
              <a:rPr lang="zh-CN" altLang="en-US" sz="3000" b="1" dirty="0" smtClean="0">
                <a:latin typeface="宋体" pitchFamily="2" charset="-122"/>
              </a:rPr>
              <a:t>：</a:t>
            </a:r>
            <a:r>
              <a:rPr lang="en-US" altLang="zh-CN" sz="3000" b="1" dirty="0" err="1" smtClean="0">
                <a:latin typeface="宋体" pitchFamily="2" charset="-122"/>
              </a:rPr>
              <a:t>s+i→s</a:t>
            </a:r>
            <a:endParaRPr lang="en-US" altLang="zh-CN" sz="3000" b="1" dirty="0" smtClean="0">
              <a:latin typeface="宋体" pitchFamily="2" charset="-122"/>
            </a:endParaRPr>
          </a:p>
          <a:p>
            <a:pPr lvl="1">
              <a:lnSpc>
                <a:spcPts val="3200"/>
              </a:lnSpc>
              <a:spcBef>
                <a:spcPts val="300"/>
              </a:spcBef>
            </a:pPr>
            <a:r>
              <a:rPr lang="en-US" altLang="zh-CN" sz="3000" b="1" dirty="0" smtClean="0">
                <a:latin typeface="宋体" pitchFamily="2" charset="-122"/>
              </a:rPr>
              <a:t>S4</a:t>
            </a:r>
            <a:r>
              <a:rPr lang="zh-CN" altLang="en-US" sz="3000" b="1" dirty="0" smtClean="0">
                <a:latin typeface="宋体" pitchFamily="2" charset="-122"/>
              </a:rPr>
              <a:t>：</a:t>
            </a:r>
            <a:r>
              <a:rPr lang="en-US" altLang="zh-CN" sz="3000" b="1" dirty="0" smtClean="0">
                <a:latin typeface="宋体" pitchFamily="2" charset="-122"/>
              </a:rPr>
              <a:t>i+2→i</a:t>
            </a:r>
          </a:p>
          <a:p>
            <a:pPr lvl="1">
              <a:lnSpc>
                <a:spcPts val="3200"/>
              </a:lnSpc>
              <a:spcBef>
                <a:spcPts val="300"/>
              </a:spcBef>
            </a:pPr>
            <a:r>
              <a:rPr lang="en-US" altLang="zh-CN" sz="3000" b="1" dirty="0" smtClean="0">
                <a:latin typeface="宋体" pitchFamily="2" charset="-122"/>
              </a:rPr>
              <a:t>S5</a:t>
            </a:r>
            <a:r>
              <a:rPr lang="zh-CN" altLang="en-US" sz="3000" b="1" dirty="0" smtClean="0">
                <a:latin typeface="宋体" pitchFamily="2" charset="-122"/>
              </a:rPr>
              <a:t>：若</a:t>
            </a:r>
            <a:r>
              <a:rPr lang="en-US" altLang="zh-CN" sz="3000" b="1" dirty="0" smtClean="0">
                <a:latin typeface="宋体" pitchFamily="2" charset="-122"/>
              </a:rPr>
              <a:t>i≤9, </a:t>
            </a:r>
            <a:r>
              <a:rPr lang="zh-CN" altLang="en-US" sz="3000" b="1" dirty="0" smtClean="0">
                <a:latin typeface="宋体" pitchFamily="2" charset="-122"/>
              </a:rPr>
              <a:t>返回</a:t>
            </a:r>
            <a:r>
              <a:rPr lang="en-US" altLang="zh-CN" sz="3000" b="1" dirty="0" smtClean="0">
                <a:latin typeface="宋体" pitchFamily="2" charset="-122"/>
              </a:rPr>
              <a:t>S3</a:t>
            </a:r>
            <a:r>
              <a:rPr lang="zh-CN" altLang="en-US" sz="3000" b="1" dirty="0" smtClean="0">
                <a:latin typeface="宋体" pitchFamily="2" charset="-122"/>
              </a:rPr>
              <a:t>；否则，结束。</a:t>
            </a:r>
          </a:p>
          <a:p>
            <a:pPr>
              <a:lnSpc>
                <a:spcPts val="3200"/>
              </a:lnSpc>
              <a:spcBef>
                <a:spcPts val="300"/>
              </a:spcBef>
            </a:pPr>
            <a:r>
              <a:rPr lang="zh-CN" altLang="en-US" sz="3000" dirty="0" smtClean="0"/>
              <a:t>除了解决累加问题，这个算法也可以用来解决形如“</a:t>
            </a:r>
            <a:r>
              <a:rPr lang="en-US" altLang="zh-CN" sz="3000" dirty="0" smtClean="0"/>
              <a:t>1×2×3×4×5”</a:t>
            </a:r>
            <a:r>
              <a:rPr lang="zh-CN" altLang="en-US" sz="3000" dirty="0" smtClean="0"/>
              <a:t>的累乘问题，只需将“</a:t>
            </a:r>
            <a:r>
              <a:rPr lang="en-US" altLang="zh-CN" sz="3000" dirty="0" smtClean="0"/>
              <a:t>+”</a:t>
            </a:r>
            <a:r>
              <a:rPr lang="zh-CN" altLang="en-US" sz="3000" dirty="0" smtClean="0"/>
              <a:t>改为“</a:t>
            </a:r>
            <a:r>
              <a:rPr lang="en-US" altLang="zh-CN" sz="3000" dirty="0" smtClean="0"/>
              <a:t>×”</a:t>
            </a:r>
            <a:r>
              <a:rPr lang="zh-CN" altLang="en-US" sz="3000" dirty="0" smtClean="0"/>
              <a:t>即可。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4638"/>
            <a:ext cx="8229600" cy="4905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2400" smtClean="0">
              <a:effectLst/>
            </a:endParaRPr>
          </a:p>
        </p:txBody>
      </p:sp>
      <p:sp>
        <p:nvSpPr>
          <p:cNvPr id="15363" name="Rectangle 3"/>
          <p:cNvSpPr>
            <a:spLocks noGrp="1" noChangeArrowheads="1"/>
          </p:cNvSpPr>
          <p:nvPr>
            <p:ph type="body" idx="1"/>
          </p:nvPr>
        </p:nvSpPr>
        <p:spPr bwMode="auto">
          <a:xfrm>
            <a:off x="457200" y="981075"/>
            <a:ext cx="8229600"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a:t>
            </a:r>
            <a:r>
              <a:rPr lang="zh-CN" altLang="en-US" dirty="0" smtClean="0"/>
              <a:t>例</a:t>
            </a:r>
            <a:r>
              <a:rPr lang="en-US" altLang="zh-CN" dirty="0" smtClean="0"/>
              <a:t>2.2】</a:t>
            </a:r>
            <a:r>
              <a:rPr lang="zh-CN" altLang="en-US" dirty="0" smtClean="0"/>
              <a:t>随意输入三个整数，求其中最大的数并输出。</a:t>
            </a:r>
          </a:p>
          <a:p>
            <a:r>
              <a:rPr lang="zh-CN" altLang="en-US" dirty="0" smtClean="0"/>
              <a:t>可以采用两两比较的方法：先比较第一个数和第二个数的大小，将两者中较大的数取出来再与第三个数进行比较，此时得出的大者即是三个数中最大的数。</a:t>
            </a:r>
          </a:p>
          <a:p>
            <a:r>
              <a:rPr lang="zh-CN" altLang="en-US" dirty="0" smtClean="0"/>
              <a:t>在算法中，首先定义三个变量</a:t>
            </a:r>
            <a:r>
              <a:rPr lang="en-US" altLang="zh-CN" dirty="0" smtClean="0"/>
              <a:t>a</a:t>
            </a:r>
            <a:r>
              <a:rPr lang="zh-CN" altLang="en-US" dirty="0" smtClean="0"/>
              <a:t>、</a:t>
            </a:r>
            <a:r>
              <a:rPr lang="en-US" altLang="zh-CN" dirty="0" smtClean="0"/>
              <a:t>b</a:t>
            </a:r>
            <a:r>
              <a:rPr lang="zh-CN" altLang="en-US" dirty="0" smtClean="0"/>
              <a:t>、</a:t>
            </a:r>
            <a:r>
              <a:rPr lang="en-US" altLang="zh-CN" dirty="0" smtClean="0"/>
              <a:t>c</a:t>
            </a:r>
            <a:r>
              <a:rPr lang="zh-CN" altLang="en-US" dirty="0" smtClean="0"/>
              <a:t>，将三个数依次输入并存放其中，再定义一个变量</a:t>
            </a:r>
            <a:r>
              <a:rPr lang="en-US" altLang="zh-CN" dirty="0" smtClean="0"/>
              <a:t>max</a:t>
            </a:r>
            <a:r>
              <a:rPr lang="zh-CN" altLang="en-US" dirty="0" smtClean="0"/>
              <a:t>用于存放比较结果。第一个和第二个数的比较结果直接放到</a:t>
            </a:r>
            <a:r>
              <a:rPr lang="en-US" altLang="zh-CN" dirty="0" smtClean="0"/>
              <a:t>max</a:t>
            </a:r>
            <a:r>
              <a:rPr lang="zh-CN" altLang="en-US" dirty="0" smtClean="0"/>
              <a:t>中，因此第二次比较只需要在</a:t>
            </a:r>
            <a:r>
              <a:rPr lang="en-US" altLang="zh-CN" dirty="0" smtClean="0"/>
              <a:t>max</a:t>
            </a:r>
            <a:r>
              <a:rPr lang="zh-CN" altLang="en-US" dirty="0" smtClean="0"/>
              <a:t>和第三个数之间进行，两者中的大者就是最大数。算法可表示如下：</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19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188913"/>
            <a:ext cx="7786688" cy="8509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zh-CN" sz="4400" smtClean="0">
                <a:solidFill>
                  <a:srgbClr val="F0F8F9"/>
                </a:solidFill>
                <a:effectLst/>
              </a:rPr>
              <a:t>第</a:t>
            </a:r>
            <a:r>
              <a:rPr lang="en-US" altLang="zh-CN" sz="4400" smtClean="0">
                <a:solidFill>
                  <a:srgbClr val="F0F8F9"/>
                </a:solidFill>
                <a:effectLst/>
              </a:rPr>
              <a:t>2</a:t>
            </a:r>
            <a:r>
              <a:rPr lang="zh-CN" altLang="zh-CN" sz="4400" smtClean="0">
                <a:solidFill>
                  <a:srgbClr val="F0F8F9"/>
                </a:solidFill>
                <a:effectLst/>
              </a:rPr>
              <a:t>章</a:t>
            </a:r>
            <a:r>
              <a:rPr lang="zh-CN" altLang="en-US" sz="4400" smtClean="0">
                <a:solidFill>
                  <a:srgbClr val="F0F8F9"/>
                </a:solidFill>
                <a:effectLst/>
              </a:rPr>
              <a:t>  算法与程序</a:t>
            </a:r>
            <a:r>
              <a:rPr lang="zh-CN" altLang="en-US" smtClean="0">
                <a:effectLst/>
              </a:rPr>
              <a:t> </a:t>
            </a:r>
          </a:p>
        </p:txBody>
      </p:sp>
      <p:sp>
        <p:nvSpPr>
          <p:cNvPr id="20" name="椭圆 19"/>
          <p:cNvSpPr/>
          <p:nvPr/>
        </p:nvSpPr>
        <p:spPr>
          <a:xfrm>
            <a:off x="2839436" y="1315244"/>
            <a:ext cx="504056" cy="504056"/>
          </a:xfrm>
          <a:prstGeom prst="ellipse">
            <a:avLst/>
          </a:prstGeom>
          <a:solidFill>
            <a:srgbClr val="FFC00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317500" prstMaterial="softEdge">
            <a:bevelT w="311150" h="311150"/>
            <a:bevelB w="311150" h="31115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21" name="椭圆 20"/>
          <p:cNvSpPr/>
          <p:nvPr/>
        </p:nvSpPr>
        <p:spPr>
          <a:xfrm>
            <a:off x="1818950" y="1833433"/>
            <a:ext cx="540061" cy="509740"/>
          </a:xfrm>
          <a:prstGeom prst="ellipse">
            <a:avLst/>
          </a:prstGeom>
          <a:solidFill>
            <a:srgbClr val="0070C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387350" prstMaterial="softEdge">
            <a:bevelT w="381000" h="381000"/>
            <a:bevelB w="381000" h="38100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22" name="椭圆 21"/>
          <p:cNvSpPr/>
          <p:nvPr/>
        </p:nvSpPr>
        <p:spPr>
          <a:xfrm>
            <a:off x="785017" y="3200415"/>
            <a:ext cx="576064" cy="576064"/>
          </a:xfrm>
          <a:prstGeom prst="ellipse">
            <a:avLst/>
          </a:prstGeom>
          <a:solidFill>
            <a:srgbClr val="00B0F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495300" prstMaterial="softEdge">
            <a:bevelT w="495300" h="495300"/>
            <a:bevelB w="495300" h="495300"/>
          </a:sp3d>
        </p:spPr>
        <p:txBody>
          <a:bodyPr anchor="ctr"/>
          <a:lstStyle/>
          <a:p>
            <a:pPr algn="ctr" fontAlgn="auto">
              <a:spcBef>
                <a:spcPts val="0"/>
              </a:spcBef>
              <a:spcAft>
                <a:spcPts val="0"/>
              </a:spcAft>
              <a:defRPr/>
            </a:pPr>
            <a:endParaRPr lang="zh-CN" altLang="en-US" sz="1800" b="1" kern="0" dirty="0">
              <a:solidFill>
                <a:prstClr val="white"/>
              </a:solidFill>
              <a:latin typeface="Segoe UI"/>
              <a:ea typeface="微软雅黑"/>
            </a:endParaRPr>
          </a:p>
        </p:txBody>
      </p:sp>
      <p:sp>
        <p:nvSpPr>
          <p:cNvPr id="23" name="圆角矩形标注 22"/>
          <p:cNvSpPr/>
          <p:nvPr/>
        </p:nvSpPr>
        <p:spPr>
          <a:xfrm>
            <a:off x="3730100" y="1315244"/>
            <a:ext cx="3224859" cy="519114"/>
          </a:xfrm>
          <a:prstGeom prst="wedgeRoundRectCallout">
            <a:avLst>
              <a:gd name="adj1" fmla="val -59899"/>
              <a:gd name="adj2" fmla="val -5492"/>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2.1 </a:t>
            </a:r>
            <a:r>
              <a:rPr lang="zh-CN" altLang="en-US" sz="2800" b="1" smtClean="0"/>
              <a:t>算法基础知识</a:t>
            </a:r>
          </a:p>
        </p:txBody>
      </p:sp>
      <p:grpSp>
        <p:nvGrpSpPr>
          <p:cNvPr id="24" name="圆角矩形标注 23"/>
          <p:cNvGrpSpPr>
            <a:grpSpLocks/>
          </p:cNvGrpSpPr>
          <p:nvPr/>
        </p:nvGrpSpPr>
        <p:grpSpPr bwMode="auto">
          <a:xfrm>
            <a:off x="2197100" y="1735138"/>
            <a:ext cx="3382963" cy="1092200"/>
            <a:chOff x="1498" y="1052"/>
            <a:chExt cx="3210" cy="688"/>
          </a:xfrm>
        </p:grpSpPr>
        <p:pic>
          <p:nvPicPr>
            <p:cNvPr id="4129" name="圆角矩形标注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 y="1052"/>
              <a:ext cx="321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0" name="Text Box 11"/>
            <p:cNvSpPr txBox="1">
              <a:spLocks noChangeArrowheads="1"/>
            </p:cNvSpPr>
            <p:nvPr/>
          </p:nvSpPr>
          <p:spPr bwMode="auto">
            <a:xfrm>
              <a:off x="1943" y="1214"/>
              <a:ext cx="26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r>
                <a:rPr lang="en-US" altLang="zh-CN" sz="2800" b="1"/>
                <a:t>2.2 </a:t>
              </a:r>
              <a:r>
                <a:rPr lang="zh-CN" altLang="en-US" sz="2800" b="1"/>
                <a:t>算法的特征</a:t>
              </a:r>
              <a:endParaRPr lang="zh-CN" altLang="en-US" sz="2800" b="1">
                <a:solidFill>
                  <a:srgbClr val="404040"/>
                </a:solidFill>
                <a:latin typeface="Segoe UI" pitchFamily="34" charset="0"/>
                <a:ea typeface="微软雅黑" pitchFamily="34" charset="-122"/>
              </a:endParaRPr>
            </a:p>
          </p:txBody>
        </p:sp>
      </p:grpSp>
      <p:sp>
        <p:nvSpPr>
          <p:cNvPr id="25" name="圆角矩形标注 24"/>
          <p:cNvSpPr/>
          <p:nvPr/>
        </p:nvSpPr>
        <p:spPr>
          <a:xfrm>
            <a:off x="2211247" y="2610495"/>
            <a:ext cx="3471906" cy="548802"/>
          </a:xfrm>
          <a:prstGeom prst="wedgeRoundRectCallout">
            <a:avLst>
              <a:gd name="adj1" fmla="val -64835"/>
              <a:gd name="adj2" fmla="val -32930"/>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2.3 </a:t>
            </a:r>
            <a:r>
              <a:rPr lang="zh-CN" altLang="en-US" sz="2800" b="1" smtClean="0"/>
              <a:t>几种常用的算法</a:t>
            </a:r>
            <a:endParaRPr lang="zh-CN" altLang="en-US" sz="2800" b="1" smtClean="0">
              <a:solidFill>
                <a:srgbClr val="FF3300"/>
              </a:solidFill>
              <a:latin typeface="Segoe UI" pitchFamily="34" charset="0"/>
              <a:ea typeface="微软雅黑" pitchFamily="34" charset="-122"/>
            </a:endParaRPr>
          </a:p>
        </p:txBody>
      </p:sp>
      <p:sp>
        <p:nvSpPr>
          <p:cNvPr id="26" name="椭圆 25"/>
          <p:cNvSpPr/>
          <p:nvPr/>
        </p:nvSpPr>
        <p:spPr>
          <a:xfrm>
            <a:off x="1026739" y="2311025"/>
            <a:ext cx="665510" cy="640215"/>
          </a:xfrm>
          <a:prstGeom prst="ellipse">
            <a:avLst/>
          </a:prstGeom>
          <a:solidFill>
            <a:srgbClr val="CC0066"/>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552450" prstMaterial="softEdge">
            <a:bevelT w="546100" h="546100"/>
            <a:bevelB w="546100" h="54610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27" name="圆角矩形标注 26"/>
          <p:cNvSpPr/>
          <p:nvPr/>
        </p:nvSpPr>
        <p:spPr>
          <a:xfrm>
            <a:off x="2057569" y="3289901"/>
            <a:ext cx="3108875" cy="485993"/>
          </a:xfrm>
          <a:prstGeom prst="wedgeRoundRectCallout">
            <a:avLst>
              <a:gd name="adj1" fmla="val -68364"/>
              <a:gd name="adj2" fmla="val 3023"/>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2.4 </a:t>
            </a:r>
            <a:r>
              <a:rPr lang="zh-CN" altLang="en-US" sz="2800" b="1" smtClean="0"/>
              <a:t>简单算法示例</a:t>
            </a:r>
            <a:endParaRPr lang="zh-CN" altLang="en-US" sz="2800" b="1" smtClean="0">
              <a:solidFill>
                <a:srgbClr val="404040"/>
              </a:solidFill>
              <a:latin typeface="Segoe UI" pitchFamily="34" charset="0"/>
              <a:ea typeface="微软雅黑" pitchFamily="34" charset="-122"/>
            </a:endParaRPr>
          </a:p>
        </p:txBody>
      </p:sp>
      <p:sp>
        <p:nvSpPr>
          <p:cNvPr id="12" name="椭圆 11"/>
          <p:cNvSpPr/>
          <p:nvPr/>
        </p:nvSpPr>
        <p:spPr>
          <a:xfrm>
            <a:off x="1230732" y="3975199"/>
            <a:ext cx="504056" cy="504056"/>
          </a:xfrm>
          <a:prstGeom prst="ellipse">
            <a:avLst/>
          </a:prstGeom>
          <a:solidFill>
            <a:srgbClr val="FFC00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317500" prstMaterial="softEdge">
            <a:bevelT w="311150" h="311150"/>
            <a:bevelB w="311150" h="31115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13" name="圆角矩形标注 12"/>
          <p:cNvSpPr/>
          <p:nvPr/>
        </p:nvSpPr>
        <p:spPr>
          <a:xfrm>
            <a:off x="2426172" y="3907780"/>
            <a:ext cx="4102584" cy="548802"/>
          </a:xfrm>
          <a:prstGeom prst="wedgeRoundRectCallout">
            <a:avLst>
              <a:gd name="adj1" fmla="val -65145"/>
              <a:gd name="adj2" fmla="val -7474"/>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2.5</a:t>
            </a:r>
            <a:r>
              <a:rPr lang="zh-CN" altLang="en-US" sz="2800" b="1" smtClean="0"/>
              <a:t> 如何评价一个算法</a:t>
            </a:r>
            <a:endParaRPr lang="zh-CN" altLang="en-US" sz="2800" b="1" smtClean="0">
              <a:solidFill>
                <a:srgbClr val="FF3300"/>
              </a:solidFill>
              <a:latin typeface="Segoe UI" pitchFamily="34" charset="0"/>
              <a:ea typeface="微软雅黑" pitchFamily="34" charset="-122"/>
            </a:endParaRPr>
          </a:p>
        </p:txBody>
      </p:sp>
      <p:sp>
        <p:nvSpPr>
          <p:cNvPr id="14" name="圆角矩形标注 13"/>
          <p:cNvSpPr/>
          <p:nvPr/>
        </p:nvSpPr>
        <p:spPr>
          <a:xfrm>
            <a:off x="2831474" y="4565205"/>
            <a:ext cx="3882314" cy="529641"/>
          </a:xfrm>
          <a:prstGeom prst="wedgeRoundRectCallout">
            <a:avLst>
              <a:gd name="adj1" fmla="val -65145"/>
              <a:gd name="adj2" fmla="val -7474"/>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2.6</a:t>
            </a:r>
            <a:r>
              <a:rPr lang="zh-CN" altLang="en-US" sz="2800" b="1" smtClean="0"/>
              <a:t> 算法的描述工具</a:t>
            </a:r>
            <a:endParaRPr lang="zh-CN" altLang="en-US" sz="2800" b="1" smtClean="0">
              <a:solidFill>
                <a:srgbClr val="FF3300"/>
              </a:solidFill>
              <a:latin typeface="Segoe UI" pitchFamily="34" charset="0"/>
              <a:ea typeface="微软雅黑" pitchFamily="34" charset="-122"/>
            </a:endParaRPr>
          </a:p>
        </p:txBody>
      </p:sp>
      <p:sp>
        <p:nvSpPr>
          <p:cNvPr id="15" name="圆角矩形标注 14"/>
          <p:cNvSpPr/>
          <p:nvPr/>
        </p:nvSpPr>
        <p:spPr>
          <a:xfrm>
            <a:off x="3588173" y="5229326"/>
            <a:ext cx="4179783" cy="471981"/>
          </a:xfrm>
          <a:prstGeom prst="wedgeRoundRectCallout">
            <a:avLst>
              <a:gd name="adj1" fmla="val -65145"/>
              <a:gd name="adj2" fmla="val -7474"/>
              <a:gd name="adj3" fmla="val 16667"/>
            </a:avLst>
          </a:prstGeom>
          <a:gradFill>
            <a:gsLst>
              <a:gs pos="0">
                <a:sysClr val="window" lastClr="FFFFFF"/>
              </a:gs>
              <a:gs pos="100000">
                <a:sysClr val="window" lastClr="FFFFFF">
                  <a:lumMod val="75000"/>
                  <a:alpha val="76000"/>
                </a:sysClr>
              </a:gs>
            </a:gsLst>
            <a:lin ang="6600000" scaled="0"/>
          </a:gradFill>
          <a:ln w="25400" cap="flat" cmpd="sng" algn="ctr">
            <a:solidFill>
              <a:sysClr val="window" lastClr="FFFFFF"/>
            </a:solidFill>
            <a:prstDash val="solid"/>
          </a:ln>
          <a:effectLst>
            <a:outerShdw blurRad="139700" dist="12700" dir="5400000" algn="t" rotWithShape="0">
              <a:prstClr val="black">
                <a:alpha val="40000"/>
              </a:prstClr>
            </a:outerShdw>
          </a:effectLst>
          <a:scene3d>
            <a:camera prst="orthographicFront"/>
            <a:lightRig rig="threePt" dir="t"/>
          </a:scene3d>
          <a:sp3d prstMaterial="translucentPowder">
            <a:bevelT w="12700" h="12700"/>
          </a:sp3d>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defRPr/>
            </a:pPr>
            <a:r>
              <a:rPr lang="en-US" altLang="zh-CN" sz="2800" b="1" smtClean="0"/>
              <a:t>2.7</a:t>
            </a:r>
            <a:r>
              <a:rPr lang="zh-CN" altLang="en-US" sz="2800" b="1" smtClean="0"/>
              <a:t> 结构化程序设计方法</a:t>
            </a:r>
            <a:endParaRPr lang="zh-CN" altLang="en-US" sz="2800" b="1" smtClean="0">
              <a:solidFill>
                <a:srgbClr val="FF3300"/>
              </a:solidFill>
              <a:latin typeface="Segoe UI" pitchFamily="34" charset="0"/>
              <a:ea typeface="微软雅黑" pitchFamily="34" charset="-122"/>
            </a:endParaRPr>
          </a:p>
        </p:txBody>
      </p:sp>
      <p:sp>
        <p:nvSpPr>
          <p:cNvPr id="16" name="椭圆 15"/>
          <p:cNvSpPr/>
          <p:nvPr/>
        </p:nvSpPr>
        <p:spPr>
          <a:xfrm>
            <a:off x="1646934" y="4585106"/>
            <a:ext cx="540060" cy="509740"/>
          </a:xfrm>
          <a:prstGeom prst="ellipse">
            <a:avLst/>
          </a:prstGeom>
          <a:solidFill>
            <a:srgbClr val="0070C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387350" prstMaterial="softEdge">
            <a:bevelT w="381000" h="381000"/>
            <a:bevelB w="381000" h="38100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17" name="椭圆 16"/>
          <p:cNvSpPr/>
          <p:nvPr/>
        </p:nvSpPr>
        <p:spPr>
          <a:xfrm>
            <a:off x="2221165" y="5144850"/>
            <a:ext cx="665511" cy="640215"/>
          </a:xfrm>
          <a:prstGeom prst="ellipse">
            <a:avLst/>
          </a:prstGeom>
          <a:solidFill>
            <a:srgbClr val="CC0066"/>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552450" prstMaterial="softEdge">
            <a:bevelT w="546100" h="546100"/>
            <a:bevelB w="546100" h="54610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sp>
        <p:nvSpPr>
          <p:cNvPr id="2" name="椭圆 19"/>
          <p:cNvSpPr/>
          <p:nvPr/>
        </p:nvSpPr>
        <p:spPr>
          <a:xfrm>
            <a:off x="2961673" y="5853906"/>
            <a:ext cx="504056" cy="504056"/>
          </a:xfrm>
          <a:prstGeom prst="ellipse">
            <a:avLst/>
          </a:prstGeom>
          <a:solidFill>
            <a:srgbClr val="FFC000"/>
          </a:solidFill>
          <a:ln w="25400" cap="flat" cmpd="sng" algn="ctr">
            <a:noFill/>
            <a:prstDash val="solid"/>
          </a:ln>
          <a:effectLst>
            <a:reflection blurRad="228600" stA="31000" endPos="63000" dir="5400000" sy="-100000" algn="bl" rotWithShape="0"/>
          </a:effectLst>
          <a:scene3d>
            <a:camera prst="orthographicFront">
              <a:rot lat="0" lon="0" rev="0"/>
            </a:camera>
            <a:lightRig rig="threePt" dir="t"/>
          </a:scene3d>
          <a:sp3d z="317500" prstMaterial="softEdge">
            <a:bevelT w="311150" h="311150"/>
            <a:bevelB w="311150" h="311150"/>
          </a:sp3d>
        </p:spPr>
        <p:txBody>
          <a:bodyPr anchor="ctr"/>
          <a:lstStyle/>
          <a:p>
            <a:pPr algn="ctr" fontAlgn="auto">
              <a:spcBef>
                <a:spcPts val="0"/>
              </a:spcBef>
              <a:spcAft>
                <a:spcPts val="0"/>
              </a:spcAft>
              <a:defRPr/>
            </a:pPr>
            <a:endParaRPr lang="zh-CN" altLang="en-US" sz="1800" b="1" kern="0">
              <a:solidFill>
                <a:prstClr val="white"/>
              </a:solidFill>
              <a:latin typeface="Segoe UI"/>
              <a:ea typeface="微软雅黑"/>
            </a:endParaRPr>
          </a:p>
        </p:txBody>
      </p:sp>
      <p:grpSp>
        <p:nvGrpSpPr>
          <p:cNvPr id="3" name="圆角矩形标注 23"/>
          <p:cNvGrpSpPr>
            <a:grpSpLocks/>
          </p:cNvGrpSpPr>
          <p:nvPr/>
        </p:nvGrpSpPr>
        <p:grpSpPr bwMode="auto">
          <a:xfrm>
            <a:off x="3419475" y="5649913"/>
            <a:ext cx="3382963" cy="1092200"/>
            <a:chOff x="1498" y="1052"/>
            <a:chExt cx="3210" cy="688"/>
          </a:xfrm>
        </p:grpSpPr>
        <p:pic>
          <p:nvPicPr>
            <p:cNvPr id="4127" name="圆角矩形标注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 y="1052"/>
              <a:ext cx="321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28" name="Text Box 36"/>
            <p:cNvSpPr txBox="1">
              <a:spLocks noChangeArrowheads="1"/>
            </p:cNvSpPr>
            <p:nvPr/>
          </p:nvSpPr>
          <p:spPr bwMode="auto">
            <a:xfrm>
              <a:off x="1943" y="1214"/>
              <a:ext cx="26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r>
                <a:rPr lang="en-US" altLang="zh-CN" sz="2800" b="1"/>
                <a:t>2.8 </a:t>
              </a:r>
              <a:r>
                <a:rPr lang="zh-CN" altLang="en-US" sz="2800" b="1"/>
                <a:t>本章小结</a:t>
              </a:r>
              <a:endParaRPr lang="zh-CN" altLang="en-US" sz="2800" b="1">
                <a:solidFill>
                  <a:srgbClr val="404040"/>
                </a:solidFill>
                <a:latin typeface="Segoe UI" pitchFamily="34" charset="0"/>
                <a:ea typeface="微软雅黑" pitchFamily="34" charset="-122"/>
              </a:endParaRPr>
            </a:p>
          </p:txBody>
        </p:sp>
      </p:grpSp>
      <p:sp>
        <p:nvSpPr>
          <p:cNvPr id="4" name="灯片编号占位符 3"/>
          <p:cNvSpPr>
            <a:spLocks noGrp="1"/>
          </p:cNvSpPr>
          <p:nvPr>
            <p:ph type="sldNum" sz="quarter" idx="12"/>
          </p:nvPr>
        </p:nvSpPr>
        <p:spPr/>
        <p:txBody>
          <a:bodyPr/>
          <a:lstStyle/>
          <a:p>
            <a:pPr>
              <a:defRPr/>
            </a:pPr>
            <a:fld id="{B8F8405F-EC4A-41DA-A5C9-C4876A6C65F4}" type="slidenum">
              <a:rPr lang="zh-CN" altLang="en-US" smtClean="0"/>
              <a:t>2</a:t>
            </a:fld>
            <a:endParaRPr lang="en-US" altLang="zh-CN" dirty="0"/>
          </a:p>
        </p:txBody>
      </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145">
                                          <p:stCondLst>
                                            <p:cond delay="0"/>
                                          </p:stCondLst>
                                        </p:cTn>
                                        <p:tgtEl>
                                          <p:spTgt spid="20"/>
                                        </p:tgtEl>
                                      </p:cBhvr>
                                    </p:animEffect>
                                    <p:anim calcmode="lin" valueType="num">
                                      <p:cBhvr>
                                        <p:cTn id="8" dur="456"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0"/>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0"/>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0"/>
                                        </p:tgtEl>
                                        <p:attrNameLst>
                                          <p:attrName>ppt_y</p:attrName>
                                        </p:attrNameLst>
                                      </p:cBhvr>
                                      <p:tavLst>
                                        <p:tav tm="0" fmla="#ppt_y-sin(pi*$)/81">
                                          <p:val>
                                            <p:fltVal val="0"/>
                                          </p:val>
                                        </p:tav>
                                        <p:tav tm="100000">
                                          <p:val>
                                            <p:fltVal val="1"/>
                                          </p:val>
                                        </p:tav>
                                      </p:tavLst>
                                    </p:anim>
                                    <p:animScale>
                                      <p:cBhvr>
                                        <p:cTn id="13" dur="7">
                                          <p:stCondLst>
                                            <p:cond delay="162"/>
                                          </p:stCondLst>
                                        </p:cTn>
                                        <p:tgtEl>
                                          <p:spTgt spid="20"/>
                                        </p:tgtEl>
                                      </p:cBhvr>
                                      <p:to x="100000" y="60000"/>
                                    </p:animScale>
                                    <p:animScale>
                                      <p:cBhvr>
                                        <p:cTn id="14" dur="41" decel="50000">
                                          <p:stCondLst>
                                            <p:cond delay="169"/>
                                          </p:stCondLst>
                                        </p:cTn>
                                        <p:tgtEl>
                                          <p:spTgt spid="20"/>
                                        </p:tgtEl>
                                      </p:cBhvr>
                                      <p:to x="100000" y="100000"/>
                                    </p:animScale>
                                    <p:animScale>
                                      <p:cBhvr>
                                        <p:cTn id="15" dur="7">
                                          <p:stCondLst>
                                            <p:cond delay="328"/>
                                          </p:stCondLst>
                                        </p:cTn>
                                        <p:tgtEl>
                                          <p:spTgt spid="20"/>
                                        </p:tgtEl>
                                      </p:cBhvr>
                                      <p:to x="100000" y="80000"/>
                                    </p:animScale>
                                    <p:animScale>
                                      <p:cBhvr>
                                        <p:cTn id="16" dur="41" decel="50000">
                                          <p:stCondLst>
                                            <p:cond delay="335"/>
                                          </p:stCondLst>
                                        </p:cTn>
                                        <p:tgtEl>
                                          <p:spTgt spid="20"/>
                                        </p:tgtEl>
                                      </p:cBhvr>
                                      <p:to x="100000" y="100000"/>
                                    </p:animScale>
                                    <p:animScale>
                                      <p:cBhvr>
                                        <p:cTn id="17" dur="7">
                                          <p:stCondLst>
                                            <p:cond delay="410"/>
                                          </p:stCondLst>
                                        </p:cTn>
                                        <p:tgtEl>
                                          <p:spTgt spid="20"/>
                                        </p:tgtEl>
                                      </p:cBhvr>
                                      <p:to x="100000" y="90000"/>
                                    </p:animScale>
                                    <p:animScale>
                                      <p:cBhvr>
                                        <p:cTn id="18" dur="41" decel="50000">
                                          <p:stCondLst>
                                            <p:cond delay="417"/>
                                          </p:stCondLst>
                                        </p:cTn>
                                        <p:tgtEl>
                                          <p:spTgt spid="20"/>
                                        </p:tgtEl>
                                      </p:cBhvr>
                                      <p:to x="100000" y="100000"/>
                                    </p:animScale>
                                    <p:animScale>
                                      <p:cBhvr>
                                        <p:cTn id="19" dur="7">
                                          <p:stCondLst>
                                            <p:cond delay="452"/>
                                          </p:stCondLst>
                                        </p:cTn>
                                        <p:tgtEl>
                                          <p:spTgt spid="20"/>
                                        </p:tgtEl>
                                      </p:cBhvr>
                                      <p:to x="100000" y="95000"/>
                                    </p:animScale>
                                    <p:animScale>
                                      <p:cBhvr>
                                        <p:cTn id="20" dur="41" decel="50000">
                                          <p:stCondLst>
                                            <p:cond delay="459"/>
                                          </p:stCondLst>
                                        </p:cTn>
                                        <p:tgtEl>
                                          <p:spTgt spid="20"/>
                                        </p:tgtEl>
                                      </p:cBhvr>
                                      <p:to x="100000" y="100000"/>
                                    </p:animScale>
                                  </p:childTnLst>
                                </p:cTn>
                              </p:par>
                              <p:par>
                                <p:cTn id="21" presetID="4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3"/>
                                        </p:tgtEl>
                                        <p:attrNameLst>
                                          <p:attrName>ppt_y</p:attrName>
                                        </p:attrNameLst>
                                      </p:cBhvr>
                                      <p:tavLst>
                                        <p:tav tm="0">
                                          <p:val>
                                            <p:strVal val="#ppt_y"/>
                                          </p:val>
                                        </p:tav>
                                        <p:tav tm="100000">
                                          <p:val>
                                            <p:strVal val="#ppt_y"/>
                                          </p:val>
                                        </p:tav>
                                      </p:tavLst>
                                    </p:anim>
                                    <p:anim calcmode="lin" valueType="num">
                                      <p:cBhvr>
                                        <p:cTn id="2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3"/>
                                        </p:tgtEl>
                                      </p:cBhvr>
                                    </p:animEffect>
                                  </p:childTnLst>
                                </p:cTn>
                              </p:par>
                            </p:childTnLst>
                          </p:cTn>
                        </p:par>
                        <p:par>
                          <p:cTn id="28" fill="hold" nodeType="afterGroup">
                            <p:stCondLst>
                              <p:cond delay="500"/>
                            </p:stCondLst>
                            <p:childTnLst>
                              <p:par>
                                <p:cTn id="29" presetID="26"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145">
                                          <p:stCondLst>
                                            <p:cond delay="0"/>
                                          </p:stCondLst>
                                        </p:cTn>
                                        <p:tgtEl>
                                          <p:spTgt spid="21"/>
                                        </p:tgtEl>
                                      </p:cBhvr>
                                    </p:animEffect>
                                    <p:anim calcmode="lin" valueType="num">
                                      <p:cBhvr>
                                        <p:cTn id="32"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3"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4"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35"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36"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37" dur="7">
                                          <p:stCondLst>
                                            <p:cond delay="162"/>
                                          </p:stCondLst>
                                        </p:cTn>
                                        <p:tgtEl>
                                          <p:spTgt spid="21"/>
                                        </p:tgtEl>
                                      </p:cBhvr>
                                      <p:to x="100000" y="60000"/>
                                    </p:animScale>
                                    <p:animScale>
                                      <p:cBhvr>
                                        <p:cTn id="38" dur="41" decel="50000">
                                          <p:stCondLst>
                                            <p:cond delay="169"/>
                                          </p:stCondLst>
                                        </p:cTn>
                                        <p:tgtEl>
                                          <p:spTgt spid="21"/>
                                        </p:tgtEl>
                                      </p:cBhvr>
                                      <p:to x="100000" y="100000"/>
                                    </p:animScale>
                                    <p:animScale>
                                      <p:cBhvr>
                                        <p:cTn id="39" dur="7">
                                          <p:stCondLst>
                                            <p:cond delay="328"/>
                                          </p:stCondLst>
                                        </p:cTn>
                                        <p:tgtEl>
                                          <p:spTgt spid="21"/>
                                        </p:tgtEl>
                                      </p:cBhvr>
                                      <p:to x="100000" y="80000"/>
                                    </p:animScale>
                                    <p:animScale>
                                      <p:cBhvr>
                                        <p:cTn id="40" dur="41" decel="50000">
                                          <p:stCondLst>
                                            <p:cond delay="335"/>
                                          </p:stCondLst>
                                        </p:cTn>
                                        <p:tgtEl>
                                          <p:spTgt spid="21"/>
                                        </p:tgtEl>
                                      </p:cBhvr>
                                      <p:to x="100000" y="100000"/>
                                    </p:animScale>
                                    <p:animScale>
                                      <p:cBhvr>
                                        <p:cTn id="41" dur="7">
                                          <p:stCondLst>
                                            <p:cond delay="410"/>
                                          </p:stCondLst>
                                        </p:cTn>
                                        <p:tgtEl>
                                          <p:spTgt spid="21"/>
                                        </p:tgtEl>
                                      </p:cBhvr>
                                      <p:to x="100000" y="90000"/>
                                    </p:animScale>
                                    <p:animScale>
                                      <p:cBhvr>
                                        <p:cTn id="42" dur="41" decel="50000">
                                          <p:stCondLst>
                                            <p:cond delay="417"/>
                                          </p:stCondLst>
                                        </p:cTn>
                                        <p:tgtEl>
                                          <p:spTgt spid="21"/>
                                        </p:tgtEl>
                                      </p:cBhvr>
                                      <p:to x="100000" y="100000"/>
                                    </p:animScale>
                                    <p:animScale>
                                      <p:cBhvr>
                                        <p:cTn id="43" dur="7">
                                          <p:stCondLst>
                                            <p:cond delay="452"/>
                                          </p:stCondLst>
                                        </p:cTn>
                                        <p:tgtEl>
                                          <p:spTgt spid="21"/>
                                        </p:tgtEl>
                                      </p:cBhvr>
                                      <p:to x="100000" y="95000"/>
                                    </p:animScale>
                                    <p:animScale>
                                      <p:cBhvr>
                                        <p:cTn id="44" dur="41" decel="50000">
                                          <p:stCondLst>
                                            <p:cond delay="459"/>
                                          </p:stCondLst>
                                        </p:cTn>
                                        <p:tgtEl>
                                          <p:spTgt spid="21"/>
                                        </p:tgtEl>
                                      </p:cBhvr>
                                      <p:to x="100000" y="100000"/>
                                    </p:animScale>
                                  </p:childTnLst>
                                </p:cTn>
                              </p:par>
                              <p:par>
                                <p:cTn id="45" presetID="41"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4"/>
                                        </p:tgtEl>
                                        <p:attrNameLst>
                                          <p:attrName>ppt_y</p:attrName>
                                        </p:attrNameLst>
                                      </p:cBhvr>
                                      <p:tavLst>
                                        <p:tav tm="0">
                                          <p:val>
                                            <p:strVal val="#ppt_y"/>
                                          </p:val>
                                        </p:tav>
                                        <p:tav tm="100000">
                                          <p:val>
                                            <p:strVal val="#ppt_y"/>
                                          </p:val>
                                        </p:tav>
                                      </p:tavLst>
                                    </p:anim>
                                    <p:anim calcmode="lin" valueType="num">
                                      <p:cBhvr>
                                        <p:cTn id="4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4"/>
                                        </p:tgtEl>
                                      </p:cBhvr>
                                    </p:animEffect>
                                  </p:childTnLst>
                                </p:cTn>
                              </p:par>
                            </p:childTnLst>
                          </p:cTn>
                        </p:par>
                        <p:par>
                          <p:cTn id="52" fill="hold" nodeType="afterGroup">
                            <p:stCondLst>
                              <p:cond delay="1000"/>
                            </p:stCondLst>
                            <p:childTnLst>
                              <p:par>
                                <p:cTn id="53" presetID="26"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145">
                                          <p:stCondLst>
                                            <p:cond delay="0"/>
                                          </p:stCondLst>
                                        </p:cTn>
                                        <p:tgtEl>
                                          <p:spTgt spid="26"/>
                                        </p:tgtEl>
                                      </p:cBhvr>
                                    </p:animEffect>
                                    <p:anim calcmode="lin" valueType="num">
                                      <p:cBhvr>
                                        <p:cTn id="56" dur="456"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57" dur="166"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58" dur="166" tmFilter="0, 0; 0.125,0.2665; 0.25,0.4; 0.375,0.465; 0.5,0.5;  0.625,0.535; 0.75,0.6; 0.875,0.7335; 1,1">
                                          <p:stCondLst>
                                            <p:cond delay="166"/>
                                          </p:stCondLst>
                                        </p:cTn>
                                        <p:tgtEl>
                                          <p:spTgt spid="26"/>
                                        </p:tgtEl>
                                        <p:attrNameLst>
                                          <p:attrName>ppt_y</p:attrName>
                                        </p:attrNameLst>
                                      </p:cBhvr>
                                      <p:tavLst>
                                        <p:tav tm="0" fmla="#ppt_y-sin(pi*$)/9">
                                          <p:val>
                                            <p:fltVal val="0"/>
                                          </p:val>
                                        </p:tav>
                                        <p:tav tm="100000">
                                          <p:val>
                                            <p:fltVal val="1"/>
                                          </p:val>
                                        </p:tav>
                                      </p:tavLst>
                                    </p:anim>
                                    <p:anim calcmode="lin" valueType="num">
                                      <p:cBhvr>
                                        <p:cTn id="59" dur="83" tmFilter="0, 0; 0.125,0.2665; 0.25,0.4; 0.375,0.465; 0.5,0.5;  0.625,0.535; 0.75,0.6; 0.875,0.7335; 1,1">
                                          <p:stCondLst>
                                            <p:cond delay="331"/>
                                          </p:stCondLst>
                                        </p:cTn>
                                        <p:tgtEl>
                                          <p:spTgt spid="26"/>
                                        </p:tgtEl>
                                        <p:attrNameLst>
                                          <p:attrName>ppt_y</p:attrName>
                                        </p:attrNameLst>
                                      </p:cBhvr>
                                      <p:tavLst>
                                        <p:tav tm="0" fmla="#ppt_y-sin(pi*$)/27">
                                          <p:val>
                                            <p:fltVal val="0"/>
                                          </p:val>
                                        </p:tav>
                                        <p:tav tm="100000">
                                          <p:val>
                                            <p:fltVal val="1"/>
                                          </p:val>
                                        </p:tav>
                                      </p:tavLst>
                                    </p:anim>
                                    <p:anim calcmode="lin" valueType="num">
                                      <p:cBhvr>
                                        <p:cTn id="60" dur="41" tmFilter="0, 0; 0.125,0.2665; 0.25,0.4; 0.375,0.465; 0.5,0.5;  0.625,0.535; 0.75,0.6; 0.875,0.7335; 1,1">
                                          <p:stCondLst>
                                            <p:cond delay="414"/>
                                          </p:stCondLst>
                                        </p:cTn>
                                        <p:tgtEl>
                                          <p:spTgt spid="26"/>
                                        </p:tgtEl>
                                        <p:attrNameLst>
                                          <p:attrName>ppt_y</p:attrName>
                                        </p:attrNameLst>
                                      </p:cBhvr>
                                      <p:tavLst>
                                        <p:tav tm="0" fmla="#ppt_y-sin(pi*$)/81">
                                          <p:val>
                                            <p:fltVal val="0"/>
                                          </p:val>
                                        </p:tav>
                                        <p:tav tm="100000">
                                          <p:val>
                                            <p:fltVal val="1"/>
                                          </p:val>
                                        </p:tav>
                                      </p:tavLst>
                                    </p:anim>
                                    <p:animScale>
                                      <p:cBhvr>
                                        <p:cTn id="61" dur="7">
                                          <p:stCondLst>
                                            <p:cond delay="162"/>
                                          </p:stCondLst>
                                        </p:cTn>
                                        <p:tgtEl>
                                          <p:spTgt spid="26"/>
                                        </p:tgtEl>
                                      </p:cBhvr>
                                      <p:to x="100000" y="60000"/>
                                    </p:animScale>
                                    <p:animScale>
                                      <p:cBhvr>
                                        <p:cTn id="62" dur="41" decel="50000">
                                          <p:stCondLst>
                                            <p:cond delay="169"/>
                                          </p:stCondLst>
                                        </p:cTn>
                                        <p:tgtEl>
                                          <p:spTgt spid="26"/>
                                        </p:tgtEl>
                                      </p:cBhvr>
                                      <p:to x="100000" y="100000"/>
                                    </p:animScale>
                                    <p:animScale>
                                      <p:cBhvr>
                                        <p:cTn id="63" dur="7">
                                          <p:stCondLst>
                                            <p:cond delay="328"/>
                                          </p:stCondLst>
                                        </p:cTn>
                                        <p:tgtEl>
                                          <p:spTgt spid="26"/>
                                        </p:tgtEl>
                                      </p:cBhvr>
                                      <p:to x="100000" y="80000"/>
                                    </p:animScale>
                                    <p:animScale>
                                      <p:cBhvr>
                                        <p:cTn id="64" dur="41" decel="50000">
                                          <p:stCondLst>
                                            <p:cond delay="335"/>
                                          </p:stCondLst>
                                        </p:cTn>
                                        <p:tgtEl>
                                          <p:spTgt spid="26"/>
                                        </p:tgtEl>
                                      </p:cBhvr>
                                      <p:to x="100000" y="100000"/>
                                    </p:animScale>
                                    <p:animScale>
                                      <p:cBhvr>
                                        <p:cTn id="65" dur="7">
                                          <p:stCondLst>
                                            <p:cond delay="410"/>
                                          </p:stCondLst>
                                        </p:cTn>
                                        <p:tgtEl>
                                          <p:spTgt spid="26"/>
                                        </p:tgtEl>
                                      </p:cBhvr>
                                      <p:to x="100000" y="90000"/>
                                    </p:animScale>
                                    <p:animScale>
                                      <p:cBhvr>
                                        <p:cTn id="66" dur="41" decel="50000">
                                          <p:stCondLst>
                                            <p:cond delay="417"/>
                                          </p:stCondLst>
                                        </p:cTn>
                                        <p:tgtEl>
                                          <p:spTgt spid="26"/>
                                        </p:tgtEl>
                                      </p:cBhvr>
                                      <p:to x="100000" y="100000"/>
                                    </p:animScale>
                                    <p:animScale>
                                      <p:cBhvr>
                                        <p:cTn id="67" dur="7">
                                          <p:stCondLst>
                                            <p:cond delay="452"/>
                                          </p:stCondLst>
                                        </p:cTn>
                                        <p:tgtEl>
                                          <p:spTgt spid="26"/>
                                        </p:tgtEl>
                                      </p:cBhvr>
                                      <p:to x="100000" y="95000"/>
                                    </p:animScale>
                                    <p:animScale>
                                      <p:cBhvr>
                                        <p:cTn id="68" dur="41" decel="50000">
                                          <p:stCondLst>
                                            <p:cond delay="459"/>
                                          </p:stCondLst>
                                        </p:cTn>
                                        <p:tgtEl>
                                          <p:spTgt spid="26"/>
                                        </p:tgtEl>
                                      </p:cBhvr>
                                      <p:to x="100000" y="100000"/>
                                    </p:animScale>
                                  </p:childTnLst>
                                </p:cTn>
                              </p:par>
                              <p:par>
                                <p:cTn id="69" presetID="41" presetClass="entr" presetSubtype="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5"/>
                                        </p:tgtEl>
                                        <p:attrNameLst>
                                          <p:attrName>ppt_y</p:attrName>
                                        </p:attrNameLst>
                                      </p:cBhvr>
                                      <p:tavLst>
                                        <p:tav tm="0">
                                          <p:val>
                                            <p:strVal val="#ppt_y"/>
                                          </p:val>
                                        </p:tav>
                                        <p:tav tm="100000">
                                          <p:val>
                                            <p:strVal val="#ppt_y"/>
                                          </p:val>
                                        </p:tav>
                                      </p:tavLst>
                                    </p:anim>
                                    <p:anim calcmode="lin" valueType="num">
                                      <p:cBhvr>
                                        <p:cTn id="7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5"/>
                                        </p:tgtEl>
                                      </p:cBhvr>
                                    </p:animEffect>
                                  </p:childTnLst>
                                </p:cTn>
                              </p:par>
                            </p:childTnLst>
                          </p:cTn>
                        </p:par>
                        <p:par>
                          <p:cTn id="76" fill="hold" nodeType="afterGroup">
                            <p:stCondLst>
                              <p:cond delay="1500"/>
                            </p:stCondLst>
                            <p:childTnLst>
                              <p:par>
                                <p:cTn id="77" presetID="26" presetClass="entr" presetSubtype="0"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down)">
                                      <p:cBhvr>
                                        <p:cTn id="79" dur="145">
                                          <p:stCondLst>
                                            <p:cond delay="0"/>
                                          </p:stCondLst>
                                        </p:cTn>
                                        <p:tgtEl>
                                          <p:spTgt spid="22"/>
                                        </p:tgtEl>
                                      </p:cBhvr>
                                    </p:animEffect>
                                    <p:anim calcmode="lin" valueType="num">
                                      <p:cBhvr>
                                        <p:cTn id="80" dur="456"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22"/>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22"/>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22"/>
                                        </p:tgtEl>
                                        <p:attrNameLst>
                                          <p:attrName>ppt_y</p:attrName>
                                        </p:attrNameLst>
                                      </p:cBhvr>
                                      <p:tavLst>
                                        <p:tav tm="0" fmla="#ppt_y-sin(pi*$)/81">
                                          <p:val>
                                            <p:fltVal val="0"/>
                                          </p:val>
                                        </p:tav>
                                        <p:tav tm="100000">
                                          <p:val>
                                            <p:fltVal val="1"/>
                                          </p:val>
                                        </p:tav>
                                      </p:tavLst>
                                    </p:anim>
                                    <p:animScale>
                                      <p:cBhvr>
                                        <p:cTn id="85" dur="7">
                                          <p:stCondLst>
                                            <p:cond delay="162"/>
                                          </p:stCondLst>
                                        </p:cTn>
                                        <p:tgtEl>
                                          <p:spTgt spid="22"/>
                                        </p:tgtEl>
                                      </p:cBhvr>
                                      <p:to x="100000" y="60000"/>
                                    </p:animScale>
                                    <p:animScale>
                                      <p:cBhvr>
                                        <p:cTn id="86" dur="41" decel="50000">
                                          <p:stCondLst>
                                            <p:cond delay="169"/>
                                          </p:stCondLst>
                                        </p:cTn>
                                        <p:tgtEl>
                                          <p:spTgt spid="22"/>
                                        </p:tgtEl>
                                      </p:cBhvr>
                                      <p:to x="100000" y="100000"/>
                                    </p:animScale>
                                    <p:animScale>
                                      <p:cBhvr>
                                        <p:cTn id="87" dur="7">
                                          <p:stCondLst>
                                            <p:cond delay="328"/>
                                          </p:stCondLst>
                                        </p:cTn>
                                        <p:tgtEl>
                                          <p:spTgt spid="22"/>
                                        </p:tgtEl>
                                      </p:cBhvr>
                                      <p:to x="100000" y="80000"/>
                                    </p:animScale>
                                    <p:animScale>
                                      <p:cBhvr>
                                        <p:cTn id="88" dur="41" decel="50000">
                                          <p:stCondLst>
                                            <p:cond delay="335"/>
                                          </p:stCondLst>
                                        </p:cTn>
                                        <p:tgtEl>
                                          <p:spTgt spid="22"/>
                                        </p:tgtEl>
                                      </p:cBhvr>
                                      <p:to x="100000" y="100000"/>
                                    </p:animScale>
                                    <p:animScale>
                                      <p:cBhvr>
                                        <p:cTn id="89" dur="7">
                                          <p:stCondLst>
                                            <p:cond delay="410"/>
                                          </p:stCondLst>
                                        </p:cTn>
                                        <p:tgtEl>
                                          <p:spTgt spid="22"/>
                                        </p:tgtEl>
                                      </p:cBhvr>
                                      <p:to x="100000" y="90000"/>
                                    </p:animScale>
                                    <p:animScale>
                                      <p:cBhvr>
                                        <p:cTn id="90" dur="41" decel="50000">
                                          <p:stCondLst>
                                            <p:cond delay="417"/>
                                          </p:stCondLst>
                                        </p:cTn>
                                        <p:tgtEl>
                                          <p:spTgt spid="22"/>
                                        </p:tgtEl>
                                      </p:cBhvr>
                                      <p:to x="100000" y="100000"/>
                                    </p:animScale>
                                    <p:animScale>
                                      <p:cBhvr>
                                        <p:cTn id="91" dur="7">
                                          <p:stCondLst>
                                            <p:cond delay="452"/>
                                          </p:stCondLst>
                                        </p:cTn>
                                        <p:tgtEl>
                                          <p:spTgt spid="22"/>
                                        </p:tgtEl>
                                      </p:cBhvr>
                                      <p:to x="100000" y="95000"/>
                                    </p:animScale>
                                    <p:animScale>
                                      <p:cBhvr>
                                        <p:cTn id="92" dur="41" decel="50000">
                                          <p:stCondLst>
                                            <p:cond delay="459"/>
                                          </p:stCondLst>
                                        </p:cTn>
                                        <p:tgtEl>
                                          <p:spTgt spid="22"/>
                                        </p:tgtEl>
                                      </p:cBhvr>
                                      <p:to x="100000" y="100000"/>
                                    </p:animScale>
                                  </p:childTnLst>
                                </p:cTn>
                              </p:par>
                              <p:par>
                                <p:cTn id="93" presetID="41" presetClass="entr" presetSubtype="0" fill="hold" nodeType="with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p:cTn id="9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7"/>
                                        </p:tgtEl>
                                        <p:attrNameLst>
                                          <p:attrName>ppt_y</p:attrName>
                                        </p:attrNameLst>
                                      </p:cBhvr>
                                      <p:tavLst>
                                        <p:tav tm="0">
                                          <p:val>
                                            <p:strVal val="#ppt_y"/>
                                          </p:val>
                                        </p:tav>
                                        <p:tav tm="100000">
                                          <p:val>
                                            <p:strVal val="#ppt_y"/>
                                          </p:val>
                                        </p:tav>
                                      </p:tavLst>
                                    </p:anim>
                                    <p:anim calcmode="lin" valueType="num">
                                      <p:cBhvr>
                                        <p:cTn id="9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27"/>
                                        </p:tgtEl>
                                      </p:cBhvr>
                                    </p:animEffect>
                                  </p:childTnLst>
                                </p:cTn>
                              </p:par>
                            </p:childTnLst>
                          </p:cTn>
                        </p:par>
                        <p:par>
                          <p:cTn id="100" fill="hold" nodeType="afterGroup">
                            <p:stCondLst>
                              <p:cond delay="2000"/>
                            </p:stCondLst>
                            <p:childTnLst>
                              <p:par>
                                <p:cTn id="101" presetID="26" presetClass="entr" presetSubtype="0" fill="hold"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down)">
                                      <p:cBhvr>
                                        <p:cTn id="103" dur="145">
                                          <p:stCondLst>
                                            <p:cond delay="0"/>
                                          </p:stCondLst>
                                        </p:cTn>
                                        <p:tgtEl>
                                          <p:spTgt spid="12"/>
                                        </p:tgtEl>
                                      </p:cBhvr>
                                    </p:animEffect>
                                    <p:anim calcmode="lin" valueType="num">
                                      <p:cBhvr>
                                        <p:cTn id="104"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5"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6"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107"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108"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109" dur="7">
                                          <p:stCondLst>
                                            <p:cond delay="162"/>
                                          </p:stCondLst>
                                        </p:cTn>
                                        <p:tgtEl>
                                          <p:spTgt spid="12"/>
                                        </p:tgtEl>
                                      </p:cBhvr>
                                      <p:to x="100000" y="60000"/>
                                    </p:animScale>
                                    <p:animScale>
                                      <p:cBhvr>
                                        <p:cTn id="110" dur="41" decel="50000">
                                          <p:stCondLst>
                                            <p:cond delay="169"/>
                                          </p:stCondLst>
                                        </p:cTn>
                                        <p:tgtEl>
                                          <p:spTgt spid="12"/>
                                        </p:tgtEl>
                                      </p:cBhvr>
                                      <p:to x="100000" y="100000"/>
                                    </p:animScale>
                                    <p:animScale>
                                      <p:cBhvr>
                                        <p:cTn id="111" dur="7">
                                          <p:stCondLst>
                                            <p:cond delay="328"/>
                                          </p:stCondLst>
                                        </p:cTn>
                                        <p:tgtEl>
                                          <p:spTgt spid="12"/>
                                        </p:tgtEl>
                                      </p:cBhvr>
                                      <p:to x="100000" y="80000"/>
                                    </p:animScale>
                                    <p:animScale>
                                      <p:cBhvr>
                                        <p:cTn id="112" dur="41" decel="50000">
                                          <p:stCondLst>
                                            <p:cond delay="335"/>
                                          </p:stCondLst>
                                        </p:cTn>
                                        <p:tgtEl>
                                          <p:spTgt spid="12"/>
                                        </p:tgtEl>
                                      </p:cBhvr>
                                      <p:to x="100000" y="100000"/>
                                    </p:animScale>
                                    <p:animScale>
                                      <p:cBhvr>
                                        <p:cTn id="113" dur="7">
                                          <p:stCondLst>
                                            <p:cond delay="410"/>
                                          </p:stCondLst>
                                        </p:cTn>
                                        <p:tgtEl>
                                          <p:spTgt spid="12"/>
                                        </p:tgtEl>
                                      </p:cBhvr>
                                      <p:to x="100000" y="90000"/>
                                    </p:animScale>
                                    <p:animScale>
                                      <p:cBhvr>
                                        <p:cTn id="114" dur="41" decel="50000">
                                          <p:stCondLst>
                                            <p:cond delay="417"/>
                                          </p:stCondLst>
                                        </p:cTn>
                                        <p:tgtEl>
                                          <p:spTgt spid="12"/>
                                        </p:tgtEl>
                                      </p:cBhvr>
                                      <p:to x="100000" y="100000"/>
                                    </p:animScale>
                                    <p:animScale>
                                      <p:cBhvr>
                                        <p:cTn id="115" dur="7">
                                          <p:stCondLst>
                                            <p:cond delay="452"/>
                                          </p:stCondLst>
                                        </p:cTn>
                                        <p:tgtEl>
                                          <p:spTgt spid="12"/>
                                        </p:tgtEl>
                                      </p:cBhvr>
                                      <p:to x="100000" y="95000"/>
                                    </p:animScale>
                                    <p:animScale>
                                      <p:cBhvr>
                                        <p:cTn id="116" dur="41" decel="50000">
                                          <p:stCondLst>
                                            <p:cond delay="459"/>
                                          </p:stCondLst>
                                        </p:cTn>
                                        <p:tgtEl>
                                          <p:spTgt spid="12"/>
                                        </p:tgtEl>
                                      </p:cBhvr>
                                      <p:to x="100000" y="100000"/>
                                    </p:animScale>
                                  </p:childTnLst>
                                </p:cTn>
                              </p:par>
                              <p:par>
                                <p:cTn id="117" presetID="41" presetClass="entr" presetSubtype="0" fill="hold" nodeType="withEffect">
                                  <p:stCondLst>
                                    <p:cond delay="0"/>
                                  </p:stCondLst>
                                  <p:childTnLst>
                                    <p:set>
                                      <p:cBhvr>
                                        <p:cTn id="118" dur="1" fill="hold">
                                          <p:stCondLst>
                                            <p:cond delay="0"/>
                                          </p:stCondLst>
                                        </p:cTn>
                                        <p:tgtEl>
                                          <p:spTgt spid="13"/>
                                        </p:tgtEl>
                                        <p:attrNameLst>
                                          <p:attrName>style.visibility</p:attrName>
                                        </p:attrNameLst>
                                      </p:cBhvr>
                                      <p:to>
                                        <p:strVal val="visible"/>
                                      </p:to>
                                    </p:set>
                                    <p:anim calcmode="lin" valueType="num">
                                      <p:cBhvr>
                                        <p:cTn id="1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13"/>
                                        </p:tgtEl>
                                        <p:attrNameLst>
                                          <p:attrName>ppt_y</p:attrName>
                                        </p:attrNameLst>
                                      </p:cBhvr>
                                      <p:tavLst>
                                        <p:tav tm="0">
                                          <p:val>
                                            <p:strVal val="#ppt_y"/>
                                          </p:val>
                                        </p:tav>
                                        <p:tav tm="100000">
                                          <p:val>
                                            <p:strVal val="#ppt_y"/>
                                          </p:val>
                                        </p:tav>
                                      </p:tavLst>
                                    </p:anim>
                                    <p:anim calcmode="lin" valueType="num">
                                      <p:cBhvr>
                                        <p:cTn id="1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13"/>
                                        </p:tgtEl>
                                      </p:cBhvr>
                                    </p:animEffect>
                                  </p:childTnLst>
                                </p:cTn>
                              </p:par>
                            </p:childTnLst>
                          </p:cTn>
                        </p:par>
                        <p:par>
                          <p:cTn id="124" fill="hold" nodeType="afterGroup">
                            <p:stCondLst>
                              <p:cond delay="2500"/>
                            </p:stCondLst>
                            <p:childTnLst>
                              <p:par>
                                <p:cTn id="125" presetID="26" presetClass="entr" presetSubtype="0" fill="hold" nodeType="after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wipe(down)">
                                      <p:cBhvr>
                                        <p:cTn id="127" dur="145">
                                          <p:stCondLst>
                                            <p:cond delay="0"/>
                                          </p:stCondLst>
                                        </p:cTn>
                                        <p:tgtEl>
                                          <p:spTgt spid="16"/>
                                        </p:tgtEl>
                                      </p:cBhvr>
                                    </p:animEffect>
                                    <p:anim calcmode="lin" valueType="num">
                                      <p:cBhvr>
                                        <p:cTn id="128"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29"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30"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131"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132"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133" dur="7">
                                          <p:stCondLst>
                                            <p:cond delay="162"/>
                                          </p:stCondLst>
                                        </p:cTn>
                                        <p:tgtEl>
                                          <p:spTgt spid="16"/>
                                        </p:tgtEl>
                                      </p:cBhvr>
                                      <p:to x="100000" y="60000"/>
                                    </p:animScale>
                                    <p:animScale>
                                      <p:cBhvr>
                                        <p:cTn id="134" dur="41" decel="50000">
                                          <p:stCondLst>
                                            <p:cond delay="169"/>
                                          </p:stCondLst>
                                        </p:cTn>
                                        <p:tgtEl>
                                          <p:spTgt spid="16"/>
                                        </p:tgtEl>
                                      </p:cBhvr>
                                      <p:to x="100000" y="100000"/>
                                    </p:animScale>
                                    <p:animScale>
                                      <p:cBhvr>
                                        <p:cTn id="135" dur="7">
                                          <p:stCondLst>
                                            <p:cond delay="328"/>
                                          </p:stCondLst>
                                        </p:cTn>
                                        <p:tgtEl>
                                          <p:spTgt spid="16"/>
                                        </p:tgtEl>
                                      </p:cBhvr>
                                      <p:to x="100000" y="80000"/>
                                    </p:animScale>
                                    <p:animScale>
                                      <p:cBhvr>
                                        <p:cTn id="136" dur="41" decel="50000">
                                          <p:stCondLst>
                                            <p:cond delay="335"/>
                                          </p:stCondLst>
                                        </p:cTn>
                                        <p:tgtEl>
                                          <p:spTgt spid="16"/>
                                        </p:tgtEl>
                                      </p:cBhvr>
                                      <p:to x="100000" y="100000"/>
                                    </p:animScale>
                                    <p:animScale>
                                      <p:cBhvr>
                                        <p:cTn id="137" dur="7">
                                          <p:stCondLst>
                                            <p:cond delay="410"/>
                                          </p:stCondLst>
                                        </p:cTn>
                                        <p:tgtEl>
                                          <p:spTgt spid="16"/>
                                        </p:tgtEl>
                                      </p:cBhvr>
                                      <p:to x="100000" y="90000"/>
                                    </p:animScale>
                                    <p:animScale>
                                      <p:cBhvr>
                                        <p:cTn id="138" dur="41" decel="50000">
                                          <p:stCondLst>
                                            <p:cond delay="417"/>
                                          </p:stCondLst>
                                        </p:cTn>
                                        <p:tgtEl>
                                          <p:spTgt spid="16"/>
                                        </p:tgtEl>
                                      </p:cBhvr>
                                      <p:to x="100000" y="100000"/>
                                    </p:animScale>
                                    <p:animScale>
                                      <p:cBhvr>
                                        <p:cTn id="139" dur="7">
                                          <p:stCondLst>
                                            <p:cond delay="452"/>
                                          </p:stCondLst>
                                        </p:cTn>
                                        <p:tgtEl>
                                          <p:spTgt spid="16"/>
                                        </p:tgtEl>
                                      </p:cBhvr>
                                      <p:to x="100000" y="95000"/>
                                    </p:animScale>
                                    <p:animScale>
                                      <p:cBhvr>
                                        <p:cTn id="140" dur="41" decel="50000">
                                          <p:stCondLst>
                                            <p:cond delay="459"/>
                                          </p:stCondLst>
                                        </p:cTn>
                                        <p:tgtEl>
                                          <p:spTgt spid="16"/>
                                        </p:tgtEl>
                                      </p:cBhvr>
                                      <p:to x="100000" y="100000"/>
                                    </p:animScale>
                                  </p:childTnLst>
                                </p:cTn>
                              </p:par>
                              <p:par>
                                <p:cTn id="141" presetID="41" presetClass="entr" presetSubtype="0" fill="hold" nodeType="withEffect">
                                  <p:stCondLst>
                                    <p:cond delay="0"/>
                                  </p:stCondLst>
                                  <p:childTnLst>
                                    <p:set>
                                      <p:cBhvr>
                                        <p:cTn id="142" dur="1" fill="hold">
                                          <p:stCondLst>
                                            <p:cond delay="0"/>
                                          </p:stCondLst>
                                        </p:cTn>
                                        <p:tgtEl>
                                          <p:spTgt spid="14"/>
                                        </p:tgtEl>
                                        <p:attrNameLst>
                                          <p:attrName>style.visibility</p:attrName>
                                        </p:attrNameLst>
                                      </p:cBhvr>
                                      <p:to>
                                        <p:strVal val="visible"/>
                                      </p:to>
                                    </p:set>
                                    <p:anim calcmode="lin" valueType="num">
                                      <p:cBhvr>
                                        <p:cTn id="1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4" dur="500" fill="hold"/>
                                        <p:tgtEl>
                                          <p:spTgt spid="14"/>
                                        </p:tgtEl>
                                        <p:attrNameLst>
                                          <p:attrName>ppt_y</p:attrName>
                                        </p:attrNameLst>
                                      </p:cBhvr>
                                      <p:tavLst>
                                        <p:tav tm="0">
                                          <p:val>
                                            <p:strVal val="#ppt_y"/>
                                          </p:val>
                                        </p:tav>
                                        <p:tav tm="100000">
                                          <p:val>
                                            <p:strVal val="#ppt_y"/>
                                          </p:val>
                                        </p:tav>
                                      </p:tavLst>
                                    </p:anim>
                                    <p:anim calcmode="lin" valueType="num">
                                      <p:cBhvr>
                                        <p:cTn id="1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500" tmFilter="0,0; .5, 1; 1, 1"/>
                                        <p:tgtEl>
                                          <p:spTgt spid="14"/>
                                        </p:tgtEl>
                                      </p:cBhvr>
                                    </p:animEffect>
                                  </p:childTnLst>
                                </p:cTn>
                              </p:par>
                            </p:childTnLst>
                          </p:cTn>
                        </p:par>
                        <p:par>
                          <p:cTn id="148" fill="hold" nodeType="afterGroup">
                            <p:stCondLst>
                              <p:cond delay="3000"/>
                            </p:stCondLst>
                            <p:childTnLst>
                              <p:par>
                                <p:cTn id="149" presetID="26" presetClass="entr" presetSubtype="0" fill="hold"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145">
                                          <p:stCondLst>
                                            <p:cond delay="0"/>
                                          </p:stCondLst>
                                        </p:cTn>
                                        <p:tgtEl>
                                          <p:spTgt spid="17"/>
                                        </p:tgtEl>
                                      </p:cBhvr>
                                    </p:animEffect>
                                    <p:anim calcmode="lin" valueType="num">
                                      <p:cBhvr>
                                        <p:cTn id="152"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53"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4"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155"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156"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157" dur="7">
                                          <p:stCondLst>
                                            <p:cond delay="162"/>
                                          </p:stCondLst>
                                        </p:cTn>
                                        <p:tgtEl>
                                          <p:spTgt spid="17"/>
                                        </p:tgtEl>
                                      </p:cBhvr>
                                      <p:to x="100000" y="60000"/>
                                    </p:animScale>
                                    <p:animScale>
                                      <p:cBhvr>
                                        <p:cTn id="158" dur="41" decel="50000">
                                          <p:stCondLst>
                                            <p:cond delay="169"/>
                                          </p:stCondLst>
                                        </p:cTn>
                                        <p:tgtEl>
                                          <p:spTgt spid="17"/>
                                        </p:tgtEl>
                                      </p:cBhvr>
                                      <p:to x="100000" y="100000"/>
                                    </p:animScale>
                                    <p:animScale>
                                      <p:cBhvr>
                                        <p:cTn id="159" dur="7">
                                          <p:stCondLst>
                                            <p:cond delay="328"/>
                                          </p:stCondLst>
                                        </p:cTn>
                                        <p:tgtEl>
                                          <p:spTgt spid="17"/>
                                        </p:tgtEl>
                                      </p:cBhvr>
                                      <p:to x="100000" y="80000"/>
                                    </p:animScale>
                                    <p:animScale>
                                      <p:cBhvr>
                                        <p:cTn id="160" dur="41" decel="50000">
                                          <p:stCondLst>
                                            <p:cond delay="335"/>
                                          </p:stCondLst>
                                        </p:cTn>
                                        <p:tgtEl>
                                          <p:spTgt spid="17"/>
                                        </p:tgtEl>
                                      </p:cBhvr>
                                      <p:to x="100000" y="100000"/>
                                    </p:animScale>
                                    <p:animScale>
                                      <p:cBhvr>
                                        <p:cTn id="161" dur="7">
                                          <p:stCondLst>
                                            <p:cond delay="410"/>
                                          </p:stCondLst>
                                        </p:cTn>
                                        <p:tgtEl>
                                          <p:spTgt spid="17"/>
                                        </p:tgtEl>
                                      </p:cBhvr>
                                      <p:to x="100000" y="90000"/>
                                    </p:animScale>
                                    <p:animScale>
                                      <p:cBhvr>
                                        <p:cTn id="162" dur="41" decel="50000">
                                          <p:stCondLst>
                                            <p:cond delay="417"/>
                                          </p:stCondLst>
                                        </p:cTn>
                                        <p:tgtEl>
                                          <p:spTgt spid="17"/>
                                        </p:tgtEl>
                                      </p:cBhvr>
                                      <p:to x="100000" y="100000"/>
                                    </p:animScale>
                                    <p:animScale>
                                      <p:cBhvr>
                                        <p:cTn id="163" dur="7">
                                          <p:stCondLst>
                                            <p:cond delay="452"/>
                                          </p:stCondLst>
                                        </p:cTn>
                                        <p:tgtEl>
                                          <p:spTgt spid="17"/>
                                        </p:tgtEl>
                                      </p:cBhvr>
                                      <p:to x="100000" y="95000"/>
                                    </p:animScale>
                                    <p:animScale>
                                      <p:cBhvr>
                                        <p:cTn id="164" dur="41" decel="50000">
                                          <p:stCondLst>
                                            <p:cond delay="459"/>
                                          </p:stCondLst>
                                        </p:cTn>
                                        <p:tgtEl>
                                          <p:spTgt spid="17"/>
                                        </p:tgtEl>
                                      </p:cBhvr>
                                      <p:to x="100000" y="100000"/>
                                    </p:animScale>
                                  </p:childTnLst>
                                </p:cTn>
                              </p:par>
                              <p:par>
                                <p:cTn id="165" presetID="41" presetClass="entr" presetSubtype="0" fill="hold" nodeType="withEffect">
                                  <p:stCondLst>
                                    <p:cond delay="0"/>
                                  </p:stCondLst>
                                  <p:childTnLst>
                                    <p:set>
                                      <p:cBhvr>
                                        <p:cTn id="166" dur="1" fill="hold">
                                          <p:stCondLst>
                                            <p:cond delay="0"/>
                                          </p:stCondLst>
                                        </p:cTn>
                                        <p:tgtEl>
                                          <p:spTgt spid="15"/>
                                        </p:tgtEl>
                                        <p:attrNameLst>
                                          <p:attrName>style.visibility</p:attrName>
                                        </p:attrNameLst>
                                      </p:cBhvr>
                                      <p:to>
                                        <p:strVal val="visible"/>
                                      </p:to>
                                    </p:set>
                                    <p:anim calcmode="lin" valueType="num">
                                      <p:cBhvr>
                                        <p:cTn id="16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15"/>
                                        </p:tgtEl>
                                        <p:attrNameLst>
                                          <p:attrName>ppt_y</p:attrName>
                                        </p:attrNameLst>
                                      </p:cBhvr>
                                      <p:tavLst>
                                        <p:tav tm="0">
                                          <p:val>
                                            <p:strVal val="#ppt_y"/>
                                          </p:val>
                                        </p:tav>
                                        <p:tav tm="100000">
                                          <p:val>
                                            <p:strVal val="#ppt_y"/>
                                          </p:val>
                                        </p:tav>
                                      </p:tavLst>
                                    </p:anim>
                                    <p:anim calcmode="lin" valueType="num">
                                      <p:cBhvr>
                                        <p:cTn id="16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15"/>
                                        </p:tgtEl>
                                      </p:cBhvr>
                                    </p:animEffect>
                                  </p:childTnLst>
                                </p:cTn>
                              </p:par>
                              <p:par>
                                <p:cTn id="172" presetID="26" presetClass="entr" presetSubtype="0" fill="hold" nodeType="withEffect">
                                  <p:stCondLst>
                                    <p:cond delay="0"/>
                                  </p:stCondLst>
                                  <p:childTnLst>
                                    <p:set>
                                      <p:cBhvr>
                                        <p:cTn id="173" dur="1" fill="hold">
                                          <p:stCondLst>
                                            <p:cond delay="0"/>
                                          </p:stCondLst>
                                        </p:cTn>
                                        <p:tgtEl>
                                          <p:spTgt spid="2"/>
                                        </p:tgtEl>
                                        <p:attrNameLst>
                                          <p:attrName>style.visibility</p:attrName>
                                        </p:attrNameLst>
                                      </p:cBhvr>
                                      <p:to>
                                        <p:strVal val="visible"/>
                                      </p:to>
                                    </p:set>
                                    <p:animEffect transition="in" filter="wipe(down)">
                                      <p:cBhvr>
                                        <p:cTn id="174" dur="145">
                                          <p:stCondLst>
                                            <p:cond delay="0"/>
                                          </p:stCondLst>
                                        </p:cTn>
                                        <p:tgtEl>
                                          <p:spTgt spid="2"/>
                                        </p:tgtEl>
                                      </p:cBhvr>
                                    </p:animEffect>
                                    <p:anim calcmode="lin" valueType="num">
                                      <p:cBhvr>
                                        <p:cTn id="175"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76"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7"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78"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79"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80" dur="7">
                                          <p:stCondLst>
                                            <p:cond delay="162"/>
                                          </p:stCondLst>
                                        </p:cTn>
                                        <p:tgtEl>
                                          <p:spTgt spid="2"/>
                                        </p:tgtEl>
                                      </p:cBhvr>
                                      <p:to x="100000" y="60000"/>
                                    </p:animScale>
                                    <p:animScale>
                                      <p:cBhvr>
                                        <p:cTn id="181" dur="41" decel="50000">
                                          <p:stCondLst>
                                            <p:cond delay="169"/>
                                          </p:stCondLst>
                                        </p:cTn>
                                        <p:tgtEl>
                                          <p:spTgt spid="2"/>
                                        </p:tgtEl>
                                      </p:cBhvr>
                                      <p:to x="100000" y="100000"/>
                                    </p:animScale>
                                    <p:animScale>
                                      <p:cBhvr>
                                        <p:cTn id="182" dur="7">
                                          <p:stCondLst>
                                            <p:cond delay="328"/>
                                          </p:stCondLst>
                                        </p:cTn>
                                        <p:tgtEl>
                                          <p:spTgt spid="2"/>
                                        </p:tgtEl>
                                      </p:cBhvr>
                                      <p:to x="100000" y="80000"/>
                                    </p:animScale>
                                    <p:animScale>
                                      <p:cBhvr>
                                        <p:cTn id="183" dur="41" decel="50000">
                                          <p:stCondLst>
                                            <p:cond delay="335"/>
                                          </p:stCondLst>
                                        </p:cTn>
                                        <p:tgtEl>
                                          <p:spTgt spid="2"/>
                                        </p:tgtEl>
                                      </p:cBhvr>
                                      <p:to x="100000" y="100000"/>
                                    </p:animScale>
                                    <p:animScale>
                                      <p:cBhvr>
                                        <p:cTn id="184" dur="7">
                                          <p:stCondLst>
                                            <p:cond delay="410"/>
                                          </p:stCondLst>
                                        </p:cTn>
                                        <p:tgtEl>
                                          <p:spTgt spid="2"/>
                                        </p:tgtEl>
                                      </p:cBhvr>
                                      <p:to x="100000" y="90000"/>
                                    </p:animScale>
                                    <p:animScale>
                                      <p:cBhvr>
                                        <p:cTn id="185" dur="41" decel="50000">
                                          <p:stCondLst>
                                            <p:cond delay="417"/>
                                          </p:stCondLst>
                                        </p:cTn>
                                        <p:tgtEl>
                                          <p:spTgt spid="2"/>
                                        </p:tgtEl>
                                      </p:cBhvr>
                                      <p:to x="100000" y="100000"/>
                                    </p:animScale>
                                    <p:animScale>
                                      <p:cBhvr>
                                        <p:cTn id="186" dur="7">
                                          <p:stCondLst>
                                            <p:cond delay="452"/>
                                          </p:stCondLst>
                                        </p:cTn>
                                        <p:tgtEl>
                                          <p:spTgt spid="2"/>
                                        </p:tgtEl>
                                      </p:cBhvr>
                                      <p:to x="100000" y="95000"/>
                                    </p:animScale>
                                    <p:animScale>
                                      <p:cBhvr>
                                        <p:cTn id="187" dur="41" decel="50000">
                                          <p:stCondLst>
                                            <p:cond delay="459"/>
                                          </p:stCondLst>
                                        </p:cTn>
                                        <p:tgtEl>
                                          <p:spTgt spid="2"/>
                                        </p:tgtEl>
                                      </p:cBhvr>
                                      <p:to x="100000" y="100000"/>
                                    </p:animScale>
                                  </p:childTnLst>
                                </p:cTn>
                              </p:par>
                              <p:par>
                                <p:cTn id="188" presetID="41" presetClass="entr" presetSubtype="0" fill="hold" nodeType="withEffect">
                                  <p:stCondLst>
                                    <p:cond delay="0"/>
                                  </p:stCondLst>
                                  <p:childTnLst>
                                    <p:set>
                                      <p:cBhvr>
                                        <p:cTn id="189" dur="1" fill="hold">
                                          <p:stCondLst>
                                            <p:cond delay="0"/>
                                          </p:stCondLst>
                                        </p:cTn>
                                        <p:tgtEl>
                                          <p:spTgt spid="3"/>
                                        </p:tgtEl>
                                        <p:attrNameLst>
                                          <p:attrName>style.visibility</p:attrName>
                                        </p:attrNameLst>
                                      </p:cBhvr>
                                      <p:to>
                                        <p:strVal val="visible"/>
                                      </p:to>
                                    </p:set>
                                    <p:anim calcmode="lin" valueType="num">
                                      <p:cBhvr>
                                        <p:cTn id="19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1" dur="500" fill="hold"/>
                                        <p:tgtEl>
                                          <p:spTgt spid="3"/>
                                        </p:tgtEl>
                                        <p:attrNameLst>
                                          <p:attrName>ppt_y</p:attrName>
                                        </p:attrNameLst>
                                      </p:cBhvr>
                                      <p:tavLst>
                                        <p:tav tm="0">
                                          <p:val>
                                            <p:strVal val="#ppt_y"/>
                                          </p:val>
                                        </p:tav>
                                        <p:tav tm="100000">
                                          <p:val>
                                            <p:strVal val="#ppt_y"/>
                                          </p:val>
                                        </p:tav>
                                      </p:tavLst>
                                    </p:anim>
                                    <p:anim calcmode="lin" valueType="num">
                                      <p:cBhvr>
                                        <p:cTn id="19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4"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274638"/>
            <a:ext cx="8229600" cy="633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16387" name="Rectangle 3"/>
          <p:cNvSpPr>
            <a:spLocks noGrp="1" noChangeArrowheads="1"/>
          </p:cNvSpPr>
          <p:nvPr>
            <p:ph type="body" idx="1"/>
          </p:nvPr>
        </p:nvSpPr>
        <p:spPr bwMode="auto">
          <a:xfrm>
            <a:off x="71438" y="981075"/>
            <a:ext cx="8964612" cy="51450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1">
              <a:spcBef>
                <a:spcPct val="10000"/>
              </a:spcBef>
            </a:pPr>
            <a:r>
              <a:rPr lang="en-US" altLang="zh-CN" b="1" smtClean="0">
                <a:latin typeface="宋体" pitchFamily="2" charset="-122"/>
              </a:rPr>
              <a:t>S1</a:t>
            </a:r>
            <a:r>
              <a:rPr lang="zh-CN" altLang="en-US" b="1" smtClean="0">
                <a:latin typeface="宋体" pitchFamily="2" charset="-122"/>
              </a:rPr>
              <a:t>：输入</a:t>
            </a:r>
            <a:r>
              <a:rPr lang="en-US" altLang="zh-CN" b="1" smtClean="0">
                <a:latin typeface="宋体" pitchFamily="2" charset="-122"/>
              </a:rPr>
              <a:t>a</a:t>
            </a:r>
            <a:r>
              <a:rPr lang="zh-CN" altLang="en-US" b="1" smtClean="0">
                <a:latin typeface="宋体" pitchFamily="2" charset="-122"/>
              </a:rPr>
              <a:t>、</a:t>
            </a:r>
            <a:r>
              <a:rPr lang="en-US" altLang="zh-CN" b="1" smtClean="0">
                <a:latin typeface="宋体" pitchFamily="2" charset="-122"/>
              </a:rPr>
              <a:t>b</a:t>
            </a:r>
            <a:r>
              <a:rPr lang="zh-CN" altLang="en-US" b="1" smtClean="0">
                <a:latin typeface="宋体" pitchFamily="2" charset="-122"/>
              </a:rPr>
              <a:t>、</a:t>
            </a:r>
            <a:r>
              <a:rPr lang="en-US" altLang="zh-CN" b="1" smtClean="0">
                <a:latin typeface="宋体" pitchFamily="2" charset="-122"/>
              </a:rPr>
              <a:t>c</a:t>
            </a:r>
            <a:r>
              <a:rPr lang="zh-CN" altLang="en-US" b="1" smtClean="0">
                <a:latin typeface="宋体" pitchFamily="2" charset="-122"/>
              </a:rPr>
              <a:t>的值</a:t>
            </a:r>
          </a:p>
          <a:p>
            <a:pPr lvl="1">
              <a:spcBef>
                <a:spcPct val="10000"/>
              </a:spcBef>
            </a:pPr>
            <a:r>
              <a:rPr lang="en-US" altLang="zh-CN" b="1" smtClean="0">
                <a:latin typeface="宋体" pitchFamily="2" charset="-122"/>
              </a:rPr>
              <a:t>S2</a:t>
            </a:r>
            <a:r>
              <a:rPr lang="zh-CN" altLang="en-US" b="1" smtClean="0">
                <a:latin typeface="宋体" pitchFamily="2" charset="-122"/>
              </a:rPr>
              <a:t>：把</a:t>
            </a:r>
            <a:r>
              <a:rPr lang="en-US" altLang="zh-CN" b="1" smtClean="0">
                <a:latin typeface="宋体" pitchFamily="2" charset="-122"/>
              </a:rPr>
              <a:t>a</a:t>
            </a:r>
            <a:r>
              <a:rPr lang="zh-CN" altLang="en-US" b="1" smtClean="0">
                <a:latin typeface="宋体" pitchFamily="2" charset="-122"/>
              </a:rPr>
              <a:t>与</a:t>
            </a:r>
            <a:r>
              <a:rPr lang="en-US" altLang="zh-CN" b="1" smtClean="0">
                <a:latin typeface="宋体" pitchFamily="2" charset="-122"/>
              </a:rPr>
              <a:t>b</a:t>
            </a:r>
            <a:r>
              <a:rPr lang="zh-CN" altLang="en-US" b="1" smtClean="0">
                <a:latin typeface="宋体" pitchFamily="2" charset="-122"/>
              </a:rPr>
              <a:t>中较大的一个数放入</a:t>
            </a:r>
            <a:r>
              <a:rPr lang="en-US" altLang="zh-CN" b="1" smtClean="0">
                <a:latin typeface="宋体" pitchFamily="2" charset="-122"/>
              </a:rPr>
              <a:t>max</a:t>
            </a:r>
            <a:r>
              <a:rPr lang="zh-CN" altLang="en-US" b="1" smtClean="0">
                <a:latin typeface="宋体" pitchFamily="2" charset="-122"/>
              </a:rPr>
              <a:t>中</a:t>
            </a:r>
          </a:p>
          <a:p>
            <a:pPr lvl="1">
              <a:spcBef>
                <a:spcPct val="10000"/>
              </a:spcBef>
            </a:pPr>
            <a:r>
              <a:rPr lang="en-US" altLang="zh-CN" b="1" smtClean="0">
                <a:latin typeface="宋体" pitchFamily="2" charset="-122"/>
              </a:rPr>
              <a:t>S3</a:t>
            </a:r>
            <a:r>
              <a:rPr lang="zh-CN" altLang="en-US" b="1" smtClean="0">
                <a:latin typeface="宋体" pitchFamily="2" charset="-122"/>
              </a:rPr>
              <a:t>：把</a:t>
            </a:r>
            <a:r>
              <a:rPr lang="en-US" altLang="zh-CN" b="1" smtClean="0">
                <a:latin typeface="宋体" pitchFamily="2" charset="-122"/>
              </a:rPr>
              <a:t>max</a:t>
            </a:r>
            <a:r>
              <a:rPr lang="zh-CN" altLang="en-US" b="1" smtClean="0">
                <a:latin typeface="宋体" pitchFamily="2" charset="-122"/>
              </a:rPr>
              <a:t>与</a:t>
            </a:r>
            <a:r>
              <a:rPr lang="en-US" altLang="zh-CN" b="1" smtClean="0">
                <a:latin typeface="宋体" pitchFamily="2" charset="-122"/>
              </a:rPr>
              <a:t>c</a:t>
            </a:r>
            <a:r>
              <a:rPr lang="zh-CN" altLang="en-US" b="1" smtClean="0">
                <a:latin typeface="宋体" pitchFamily="2" charset="-122"/>
              </a:rPr>
              <a:t>中较大的一个数放入</a:t>
            </a:r>
            <a:r>
              <a:rPr lang="en-US" altLang="zh-CN" b="1" smtClean="0">
                <a:latin typeface="宋体" pitchFamily="2" charset="-122"/>
              </a:rPr>
              <a:t>max</a:t>
            </a:r>
            <a:r>
              <a:rPr lang="zh-CN" altLang="en-US" b="1" smtClean="0">
                <a:latin typeface="宋体" pitchFamily="2" charset="-122"/>
              </a:rPr>
              <a:t>中</a:t>
            </a:r>
          </a:p>
          <a:p>
            <a:pPr lvl="1">
              <a:spcBef>
                <a:spcPct val="10000"/>
              </a:spcBef>
            </a:pPr>
            <a:r>
              <a:rPr lang="en-US" altLang="zh-CN" b="1" smtClean="0">
                <a:latin typeface="宋体" pitchFamily="2" charset="-122"/>
              </a:rPr>
              <a:t>S4</a:t>
            </a:r>
            <a:r>
              <a:rPr lang="zh-CN" altLang="en-US" b="1" smtClean="0">
                <a:latin typeface="宋体" pitchFamily="2" charset="-122"/>
              </a:rPr>
              <a:t>：</a:t>
            </a:r>
            <a:r>
              <a:rPr lang="en-US" altLang="zh-CN" b="1" smtClean="0">
                <a:latin typeface="宋体" pitchFamily="2" charset="-122"/>
              </a:rPr>
              <a:t>max</a:t>
            </a:r>
            <a:r>
              <a:rPr lang="zh-CN" altLang="en-US" b="1" smtClean="0">
                <a:latin typeface="宋体" pitchFamily="2" charset="-122"/>
              </a:rPr>
              <a:t>中的值即为最大数，输出</a:t>
            </a:r>
            <a:r>
              <a:rPr lang="en-US" altLang="zh-CN" b="1" smtClean="0">
                <a:latin typeface="宋体" pitchFamily="2" charset="-122"/>
              </a:rPr>
              <a:t>max</a:t>
            </a:r>
            <a:r>
              <a:rPr lang="zh-CN" altLang="en-US" b="1" smtClean="0">
                <a:latin typeface="宋体" pitchFamily="2" charset="-122"/>
              </a:rPr>
              <a:t>，算法结束</a:t>
            </a:r>
          </a:p>
          <a:p>
            <a:pPr>
              <a:spcBef>
                <a:spcPct val="10000"/>
              </a:spcBef>
            </a:pPr>
            <a:r>
              <a:rPr lang="zh-CN" altLang="en-US" smtClean="0"/>
              <a:t>其中的</a:t>
            </a:r>
            <a:r>
              <a:rPr lang="en-US" altLang="zh-CN" smtClean="0"/>
              <a:t>S2</a:t>
            </a:r>
            <a:r>
              <a:rPr lang="zh-CN" altLang="en-US" smtClean="0"/>
              <a:t>、</a:t>
            </a:r>
            <a:r>
              <a:rPr lang="en-US" altLang="zh-CN" smtClean="0"/>
              <a:t>S3</a:t>
            </a:r>
            <a:r>
              <a:rPr lang="zh-CN" altLang="en-US" smtClean="0"/>
              <a:t>两个步骤不够明确，无法简便地转化为程序语句，可以进一步细化为：</a:t>
            </a:r>
          </a:p>
          <a:p>
            <a:pPr lvl="1">
              <a:spcBef>
                <a:spcPct val="10000"/>
              </a:spcBef>
            </a:pPr>
            <a:r>
              <a:rPr lang="en-US" altLang="zh-CN" b="1" smtClean="0">
                <a:latin typeface="宋体" pitchFamily="2" charset="-122"/>
              </a:rPr>
              <a:t>S1</a:t>
            </a:r>
            <a:r>
              <a:rPr lang="zh-CN" altLang="en-US" b="1" smtClean="0">
                <a:latin typeface="宋体" pitchFamily="2" charset="-122"/>
              </a:rPr>
              <a:t>：输入</a:t>
            </a:r>
            <a:r>
              <a:rPr lang="en-US" altLang="zh-CN" b="1" smtClean="0">
                <a:latin typeface="宋体" pitchFamily="2" charset="-122"/>
              </a:rPr>
              <a:t>a</a:t>
            </a:r>
            <a:r>
              <a:rPr lang="zh-CN" altLang="en-US" b="1" smtClean="0">
                <a:latin typeface="宋体" pitchFamily="2" charset="-122"/>
              </a:rPr>
              <a:t>、</a:t>
            </a:r>
            <a:r>
              <a:rPr lang="en-US" altLang="zh-CN" b="1" smtClean="0">
                <a:latin typeface="宋体" pitchFamily="2" charset="-122"/>
              </a:rPr>
              <a:t>b</a:t>
            </a:r>
            <a:r>
              <a:rPr lang="zh-CN" altLang="en-US" b="1" smtClean="0">
                <a:latin typeface="宋体" pitchFamily="2" charset="-122"/>
              </a:rPr>
              <a:t>、</a:t>
            </a:r>
            <a:r>
              <a:rPr lang="en-US" altLang="zh-CN" b="1" smtClean="0">
                <a:latin typeface="宋体" pitchFamily="2" charset="-122"/>
              </a:rPr>
              <a:t>c</a:t>
            </a:r>
            <a:r>
              <a:rPr lang="zh-CN" altLang="en-US" b="1" smtClean="0">
                <a:latin typeface="宋体" pitchFamily="2" charset="-122"/>
              </a:rPr>
              <a:t>的值</a:t>
            </a:r>
          </a:p>
          <a:p>
            <a:pPr lvl="1">
              <a:spcBef>
                <a:spcPct val="10000"/>
              </a:spcBef>
            </a:pPr>
            <a:r>
              <a:rPr lang="en-US" altLang="zh-CN" b="1" smtClean="0">
                <a:latin typeface="宋体" pitchFamily="2" charset="-122"/>
              </a:rPr>
              <a:t>S2</a:t>
            </a:r>
            <a:r>
              <a:rPr lang="zh-CN" altLang="en-US" b="1" smtClean="0">
                <a:latin typeface="宋体" pitchFamily="2" charset="-122"/>
              </a:rPr>
              <a:t>：若</a:t>
            </a:r>
            <a:r>
              <a:rPr lang="en-US" altLang="zh-CN" b="1" smtClean="0">
                <a:latin typeface="宋体" pitchFamily="2" charset="-122"/>
              </a:rPr>
              <a:t>a</a:t>
            </a:r>
            <a:r>
              <a:rPr lang="zh-CN" altLang="en-US" b="1" smtClean="0">
                <a:latin typeface="宋体" pitchFamily="2" charset="-122"/>
              </a:rPr>
              <a:t>＞</a:t>
            </a:r>
            <a:r>
              <a:rPr lang="en-US" altLang="zh-CN" b="1" smtClean="0">
                <a:latin typeface="宋体" pitchFamily="2" charset="-122"/>
              </a:rPr>
              <a:t>b</a:t>
            </a:r>
            <a:r>
              <a:rPr lang="zh-CN" altLang="en-US" b="1" smtClean="0">
                <a:latin typeface="宋体" pitchFamily="2" charset="-122"/>
              </a:rPr>
              <a:t>，则</a:t>
            </a:r>
            <a:r>
              <a:rPr lang="en-US" altLang="zh-CN" b="1" smtClean="0">
                <a:latin typeface="宋体" pitchFamily="2" charset="-122"/>
              </a:rPr>
              <a:t>a→max</a:t>
            </a:r>
            <a:r>
              <a:rPr lang="zh-CN" altLang="en-US" b="1" smtClean="0">
                <a:latin typeface="宋体" pitchFamily="2" charset="-122"/>
              </a:rPr>
              <a:t>；否则</a:t>
            </a:r>
            <a:r>
              <a:rPr lang="en-US" altLang="zh-CN" b="1" smtClean="0">
                <a:latin typeface="宋体" pitchFamily="2" charset="-122"/>
              </a:rPr>
              <a:t>b→max</a:t>
            </a:r>
          </a:p>
          <a:p>
            <a:pPr lvl="1">
              <a:spcBef>
                <a:spcPct val="10000"/>
              </a:spcBef>
            </a:pPr>
            <a:r>
              <a:rPr lang="en-US" altLang="zh-CN" b="1" smtClean="0">
                <a:latin typeface="宋体" pitchFamily="2" charset="-122"/>
              </a:rPr>
              <a:t>S3</a:t>
            </a:r>
            <a:r>
              <a:rPr lang="zh-CN" altLang="en-US" b="1" smtClean="0">
                <a:latin typeface="宋体" pitchFamily="2" charset="-122"/>
              </a:rPr>
              <a:t>：若</a:t>
            </a:r>
            <a:r>
              <a:rPr lang="en-US" altLang="zh-CN" b="1" smtClean="0">
                <a:latin typeface="宋体" pitchFamily="2" charset="-122"/>
              </a:rPr>
              <a:t>c</a:t>
            </a:r>
            <a:r>
              <a:rPr lang="zh-CN" altLang="en-US" b="1" smtClean="0">
                <a:latin typeface="宋体" pitchFamily="2" charset="-122"/>
              </a:rPr>
              <a:t>＞</a:t>
            </a:r>
            <a:r>
              <a:rPr lang="en-US" altLang="zh-CN" b="1" smtClean="0">
                <a:latin typeface="宋体" pitchFamily="2" charset="-122"/>
              </a:rPr>
              <a:t>max</a:t>
            </a:r>
            <a:r>
              <a:rPr lang="zh-CN" altLang="en-US" b="1" smtClean="0">
                <a:latin typeface="宋体" pitchFamily="2" charset="-122"/>
              </a:rPr>
              <a:t>，则</a:t>
            </a:r>
            <a:r>
              <a:rPr lang="en-US" altLang="zh-CN" b="1" smtClean="0">
                <a:latin typeface="宋体" pitchFamily="2" charset="-122"/>
              </a:rPr>
              <a:t>c→max</a:t>
            </a:r>
          </a:p>
          <a:p>
            <a:pPr lvl="1">
              <a:spcBef>
                <a:spcPct val="10000"/>
              </a:spcBef>
            </a:pPr>
            <a:r>
              <a:rPr lang="en-US" altLang="zh-CN" b="1" smtClean="0">
                <a:latin typeface="宋体" pitchFamily="2" charset="-122"/>
              </a:rPr>
              <a:t>S4</a:t>
            </a:r>
            <a:r>
              <a:rPr lang="zh-CN" altLang="en-US" b="1" smtClean="0">
                <a:latin typeface="宋体" pitchFamily="2" charset="-122"/>
              </a:rPr>
              <a:t>：输出</a:t>
            </a:r>
            <a:r>
              <a:rPr lang="en-US" altLang="zh-CN" b="1" smtClean="0">
                <a:latin typeface="宋体" pitchFamily="2" charset="-122"/>
              </a:rPr>
              <a:t>max</a:t>
            </a:r>
            <a:r>
              <a:rPr lang="zh-CN" altLang="en-US" b="1" smtClean="0">
                <a:latin typeface="宋体" pitchFamily="2" charset="-122"/>
              </a:rPr>
              <a:t>，结束</a:t>
            </a:r>
          </a:p>
          <a:p>
            <a:pPr>
              <a:spcBef>
                <a:spcPct val="10000"/>
              </a:spcBef>
            </a:pPr>
            <a:r>
              <a:rPr lang="zh-CN" altLang="en-US" smtClean="0"/>
              <a:t>这样的算法可以很方便地转化为相应的程序语句。</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4638"/>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17411" name="Rectangle 3"/>
          <p:cNvSpPr>
            <a:spLocks noGrp="1" noChangeArrowheads="1"/>
          </p:cNvSpPr>
          <p:nvPr>
            <p:ph type="body" idx="1"/>
          </p:nvPr>
        </p:nvSpPr>
        <p:spPr bwMode="auto">
          <a:xfrm>
            <a:off x="457200" y="1052513"/>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如果把问题变得复杂一些，例如求十个数（</a:t>
            </a:r>
            <a:r>
              <a:rPr lang="en-US" altLang="zh-CN" smtClean="0"/>
              <a:t>a</a:t>
            </a:r>
            <a:r>
              <a:rPr lang="en-US" altLang="zh-CN" baseline="-25000" smtClean="0"/>
              <a:t>1</a:t>
            </a:r>
            <a:r>
              <a:rPr lang="zh-CN" altLang="en-US" smtClean="0"/>
              <a:t>、</a:t>
            </a:r>
            <a:r>
              <a:rPr lang="en-US" altLang="zh-CN" smtClean="0"/>
              <a:t>a</a:t>
            </a:r>
            <a:r>
              <a:rPr lang="en-US" altLang="zh-CN" baseline="-25000" smtClean="0"/>
              <a:t>2</a:t>
            </a:r>
            <a:r>
              <a:rPr lang="en-US" altLang="zh-CN" smtClean="0"/>
              <a:t>…a</a:t>
            </a:r>
            <a:r>
              <a:rPr lang="en-US" altLang="zh-CN" baseline="-25000" smtClean="0"/>
              <a:t>9</a:t>
            </a:r>
            <a:r>
              <a:rPr lang="zh-CN" altLang="en-US" smtClean="0"/>
              <a:t>、</a:t>
            </a:r>
            <a:r>
              <a:rPr lang="en-US" altLang="zh-CN" smtClean="0"/>
              <a:t>a</a:t>
            </a:r>
            <a:r>
              <a:rPr lang="en-US" altLang="zh-CN" baseline="-25000" smtClean="0"/>
              <a:t>10</a:t>
            </a:r>
            <a:r>
              <a:rPr lang="zh-CN" altLang="en-US" smtClean="0"/>
              <a:t>）中最大的数，那么按以上形式写出来的算法就会步骤繁多，难以理解。要解决这个问题，可以参照例</a:t>
            </a:r>
            <a:r>
              <a:rPr lang="en-US" altLang="zh-CN" smtClean="0"/>
              <a:t>2.1</a:t>
            </a:r>
            <a:r>
              <a:rPr lang="zh-CN" altLang="en-US" smtClean="0"/>
              <a:t>，将算法中重复执行的操作使用循环来实现。</a:t>
            </a:r>
          </a:p>
          <a:p>
            <a:r>
              <a:rPr lang="zh-CN" altLang="en-US" smtClean="0"/>
              <a:t>这个算法中被重复执行的操作就是比较两个数的大小。以上算法中为了找出三个数中的最大者，进行了</a:t>
            </a:r>
            <a:r>
              <a:rPr lang="en-US" altLang="zh-CN" smtClean="0"/>
              <a:t>2</a:t>
            </a:r>
            <a:r>
              <a:rPr lang="zh-CN" altLang="en-US" smtClean="0"/>
              <a:t>次比较，若要求十个数中的最大者，则需要比较</a:t>
            </a:r>
            <a:r>
              <a:rPr lang="en-US" altLang="zh-CN" smtClean="0"/>
              <a:t>9</a:t>
            </a:r>
            <a:r>
              <a:rPr lang="zh-CN" altLang="en-US" smtClean="0"/>
              <a:t>次。另外，需要增加定义一个变量</a:t>
            </a:r>
            <a:r>
              <a:rPr lang="en-US" altLang="zh-CN" smtClean="0"/>
              <a:t>i</a:t>
            </a:r>
            <a:r>
              <a:rPr lang="zh-CN" altLang="en-US" smtClean="0"/>
              <a:t>，用于统计循环的次数。 </a:t>
            </a:r>
          </a:p>
          <a:p>
            <a:r>
              <a:rPr lang="zh-CN" altLang="en-US" smtClean="0"/>
              <a:t>算法如下：</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57200" y="274638"/>
            <a:ext cx="8229600" cy="4905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2400" smtClean="0">
              <a:effectLst/>
            </a:endParaRPr>
          </a:p>
        </p:txBody>
      </p:sp>
      <p:sp>
        <p:nvSpPr>
          <p:cNvPr id="18435" name="Rectangle 3"/>
          <p:cNvSpPr>
            <a:spLocks noGrp="1" noChangeArrowheads="1"/>
          </p:cNvSpPr>
          <p:nvPr>
            <p:ph type="body" idx="1"/>
          </p:nvPr>
        </p:nvSpPr>
        <p:spPr bwMode="auto">
          <a:xfrm>
            <a:off x="457200" y="908050"/>
            <a:ext cx="8435975" cy="554513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1"/>
            <a:r>
              <a:rPr lang="en-US" altLang="zh-CN" b="1" dirty="0" smtClean="0">
                <a:latin typeface="宋体" pitchFamily="2" charset="-122"/>
              </a:rPr>
              <a:t>S1</a:t>
            </a:r>
            <a:r>
              <a:rPr lang="zh-CN" altLang="en-US" b="1" dirty="0" smtClean="0">
                <a:latin typeface="宋体" pitchFamily="2" charset="-122"/>
              </a:rPr>
              <a:t>：输入</a:t>
            </a:r>
            <a:r>
              <a:rPr lang="en-US" altLang="zh-CN" b="1" dirty="0" smtClean="0">
                <a:latin typeface="宋体" pitchFamily="2" charset="-122"/>
              </a:rPr>
              <a:t>a</a:t>
            </a:r>
            <a:r>
              <a:rPr lang="en-US" altLang="zh-CN" b="1" baseline="-25000" dirty="0" smtClean="0">
                <a:latin typeface="宋体" pitchFamily="2" charset="-122"/>
              </a:rPr>
              <a:t>1</a:t>
            </a:r>
            <a:r>
              <a:rPr lang="zh-CN" altLang="en-US" b="1" dirty="0" smtClean="0">
                <a:latin typeface="宋体" pitchFamily="2" charset="-122"/>
              </a:rPr>
              <a:t>、</a:t>
            </a:r>
            <a:r>
              <a:rPr lang="en-US" altLang="zh-CN" b="1" dirty="0" smtClean="0">
                <a:latin typeface="宋体" pitchFamily="2" charset="-122"/>
              </a:rPr>
              <a:t>a</a:t>
            </a:r>
            <a:r>
              <a:rPr lang="en-US" altLang="zh-CN" b="1" baseline="-25000" dirty="0" smtClean="0">
                <a:latin typeface="宋体" pitchFamily="2" charset="-122"/>
              </a:rPr>
              <a:t>2</a:t>
            </a:r>
            <a:r>
              <a:rPr lang="en-US" altLang="zh-CN" b="1" dirty="0" smtClean="0">
                <a:latin typeface="宋体" pitchFamily="2" charset="-122"/>
              </a:rPr>
              <a:t>…a</a:t>
            </a:r>
            <a:r>
              <a:rPr lang="en-US" altLang="zh-CN" b="1" baseline="-25000" dirty="0" smtClean="0">
                <a:latin typeface="宋体" pitchFamily="2" charset="-122"/>
              </a:rPr>
              <a:t>9</a:t>
            </a:r>
            <a:r>
              <a:rPr lang="zh-CN" altLang="en-US" b="1" dirty="0" smtClean="0">
                <a:latin typeface="宋体" pitchFamily="2" charset="-122"/>
              </a:rPr>
              <a:t>、</a:t>
            </a:r>
            <a:r>
              <a:rPr lang="en-US" altLang="zh-CN" b="1" dirty="0" smtClean="0">
                <a:latin typeface="宋体" pitchFamily="2" charset="-122"/>
              </a:rPr>
              <a:t>a</a:t>
            </a:r>
            <a:r>
              <a:rPr lang="en-US" altLang="zh-CN" b="1" baseline="-25000" dirty="0" smtClean="0">
                <a:latin typeface="宋体" pitchFamily="2" charset="-122"/>
              </a:rPr>
              <a:t>10</a:t>
            </a:r>
            <a:r>
              <a:rPr lang="zh-CN" altLang="en-US" b="1" dirty="0" smtClean="0">
                <a:latin typeface="宋体" pitchFamily="2" charset="-122"/>
              </a:rPr>
              <a:t>的值</a:t>
            </a:r>
          </a:p>
          <a:p>
            <a:pPr lvl="1"/>
            <a:r>
              <a:rPr lang="en-US" altLang="zh-CN" b="1" dirty="0" smtClean="0">
                <a:latin typeface="宋体" pitchFamily="2" charset="-122"/>
              </a:rPr>
              <a:t>S2</a:t>
            </a:r>
            <a:r>
              <a:rPr lang="zh-CN" altLang="en-US" b="1" dirty="0" smtClean="0">
                <a:latin typeface="宋体" pitchFamily="2" charset="-122"/>
              </a:rPr>
              <a:t>：</a:t>
            </a:r>
            <a:r>
              <a:rPr lang="en-US" altLang="zh-CN" b="1" dirty="0" smtClean="0">
                <a:latin typeface="宋体" pitchFamily="2" charset="-122"/>
              </a:rPr>
              <a:t>a</a:t>
            </a:r>
            <a:r>
              <a:rPr lang="en-US" altLang="zh-CN" b="1" baseline="-25000" dirty="0" smtClean="0">
                <a:latin typeface="宋体" pitchFamily="2" charset="-122"/>
              </a:rPr>
              <a:t>1</a:t>
            </a:r>
            <a:r>
              <a:rPr lang="en-US" altLang="zh-CN" b="1" dirty="0" smtClean="0">
                <a:latin typeface="宋体" pitchFamily="2" charset="-122"/>
              </a:rPr>
              <a:t>→max</a:t>
            </a:r>
          </a:p>
          <a:p>
            <a:pPr lvl="1"/>
            <a:r>
              <a:rPr lang="en-US" altLang="zh-CN" b="1" dirty="0" smtClean="0">
                <a:latin typeface="宋体" pitchFamily="2" charset="-122"/>
              </a:rPr>
              <a:t>S3</a:t>
            </a:r>
            <a:r>
              <a:rPr lang="zh-CN" altLang="en-US" b="1" dirty="0" smtClean="0">
                <a:latin typeface="宋体" pitchFamily="2" charset="-122"/>
              </a:rPr>
              <a:t>：</a:t>
            </a:r>
            <a:r>
              <a:rPr lang="en-US" altLang="zh-CN" b="1" dirty="0" smtClean="0">
                <a:latin typeface="宋体" pitchFamily="2" charset="-122"/>
              </a:rPr>
              <a:t>2→i</a:t>
            </a:r>
          </a:p>
          <a:p>
            <a:pPr lvl="1"/>
            <a:r>
              <a:rPr lang="en-US" altLang="zh-CN" b="1" dirty="0" smtClean="0">
                <a:latin typeface="宋体" pitchFamily="2" charset="-122"/>
              </a:rPr>
              <a:t>S4</a:t>
            </a:r>
            <a:r>
              <a:rPr lang="zh-CN" altLang="en-US" b="1" dirty="0" smtClean="0">
                <a:latin typeface="宋体" pitchFamily="2" charset="-122"/>
              </a:rPr>
              <a:t>：若</a:t>
            </a:r>
            <a:r>
              <a:rPr lang="en-US" altLang="zh-CN" b="1" dirty="0" err="1" smtClean="0">
                <a:latin typeface="宋体" pitchFamily="2" charset="-122"/>
              </a:rPr>
              <a:t>a</a:t>
            </a:r>
            <a:r>
              <a:rPr lang="en-US" altLang="zh-CN" b="1" baseline="-25000" dirty="0" err="1" smtClean="0">
                <a:latin typeface="宋体" pitchFamily="2" charset="-122"/>
              </a:rPr>
              <a:t>i</a:t>
            </a:r>
            <a:r>
              <a:rPr lang="zh-CN" altLang="en-US" b="1" dirty="0" smtClean="0">
                <a:latin typeface="宋体" pitchFamily="2" charset="-122"/>
              </a:rPr>
              <a:t>＞</a:t>
            </a:r>
            <a:r>
              <a:rPr lang="en-US" altLang="zh-CN" b="1" dirty="0" smtClean="0">
                <a:latin typeface="宋体" pitchFamily="2" charset="-122"/>
              </a:rPr>
              <a:t>max</a:t>
            </a:r>
            <a:r>
              <a:rPr lang="zh-CN" altLang="en-US" b="1" dirty="0" smtClean="0">
                <a:latin typeface="宋体" pitchFamily="2" charset="-122"/>
              </a:rPr>
              <a:t>，则</a:t>
            </a:r>
            <a:r>
              <a:rPr lang="en-US" altLang="zh-CN" b="1" dirty="0" err="1" smtClean="0">
                <a:latin typeface="宋体" pitchFamily="2" charset="-122"/>
              </a:rPr>
              <a:t>a</a:t>
            </a:r>
            <a:r>
              <a:rPr lang="en-US" altLang="zh-CN" b="1" baseline="-25000" dirty="0" err="1" smtClean="0">
                <a:latin typeface="宋体" pitchFamily="2" charset="-122"/>
              </a:rPr>
              <a:t>i</a:t>
            </a:r>
            <a:r>
              <a:rPr lang="en-US" altLang="zh-CN" b="1" dirty="0" err="1" smtClean="0">
                <a:latin typeface="宋体" pitchFamily="2" charset="-122"/>
              </a:rPr>
              <a:t>→max</a:t>
            </a:r>
            <a:endParaRPr lang="en-US" altLang="zh-CN" b="1" dirty="0" smtClean="0">
              <a:latin typeface="宋体" pitchFamily="2" charset="-122"/>
            </a:endParaRPr>
          </a:p>
          <a:p>
            <a:pPr lvl="1"/>
            <a:r>
              <a:rPr lang="en-US" altLang="zh-CN" b="1" dirty="0" smtClean="0">
                <a:latin typeface="宋体" pitchFamily="2" charset="-122"/>
              </a:rPr>
              <a:t>S5</a:t>
            </a:r>
            <a:r>
              <a:rPr lang="zh-CN" altLang="en-US" b="1" dirty="0" smtClean="0">
                <a:latin typeface="宋体" pitchFamily="2" charset="-122"/>
              </a:rPr>
              <a:t>：</a:t>
            </a:r>
            <a:r>
              <a:rPr lang="en-US" altLang="zh-CN" b="1" dirty="0" smtClean="0">
                <a:latin typeface="宋体" pitchFamily="2" charset="-122"/>
              </a:rPr>
              <a:t>i+1→i</a:t>
            </a:r>
          </a:p>
          <a:p>
            <a:pPr lvl="1"/>
            <a:r>
              <a:rPr lang="en-US" altLang="zh-CN" b="1" dirty="0" smtClean="0">
                <a:latin typeface="宋体" pitchFamily="2" charset="-122"/>
              </a:rPr>
              <a:t>S6</a:t>
            </a:r>
            <a:r>
              <a:rPr lang="zh-CN" altLang="en-US" b="1" dirty="0" smtClean="0">
                <a:latin typeface="宋体" pitchFamily="2" charset="-122"/>
              </a:rPr>
              <a:t>：若</a:t>
            </a:r>
            <a:r>
              <a:rPr lang="en-US" altLang="zh-CN" b="1" dirty="0" smtClean="0">
                <a:latin typeface="宋体" pitchFamily="2" charset="-122"/>
              </a:rPr>
              <a:t>i≤10</a:t>
            </a:r>
            <a:r>
              <a:rPr lang="zh-CN" altLang="en-US" b="1" dirty="0" smtClean="0">
                <a:latin typeface="宋体" pitchFamily="2" charset="-122"/>
              </a:rPr>
              <a:t>，返回</a:t>
            </a:r>
            <a:r>
              <a:rPr lang="en-US" altLang="zh-CN" b="1" dirty="0" smtClean="0">
                <a:latin typeface="宋体" pitchFamily="2" charset="-122"/>
              </a:rPr>
              <a:t>S4</a:t>
            </a:r>
          </a:p>
          <a:p>
            <a:pPr lvl="1"/>
            <a:r>
              <a:rPr lang="en-US" altLang="zh-CN" b="1" dirty="0" smtClean="0">
                <a:latin typeface="宋体" pitchFamily="2" charset="-122"/>
              </a:rPr>
              <a:t>S7</a:t>
            </a:r>
            <a:r>
              <a:rPr lang="zh-CN" altLang="en-US" b="1" dirty="0" smtClean="0">
                <a:latin typeface="宋体" pitchFamily="2" charset="-122"/>
              </a:rPr>
              <a:t>：输出</a:t>
            </a:r>
            <a:r>
              <a:rPr lang="en-US" altLang="zh-CN" b="1" dirty="0" smtClean="0">
                <a:latin typeface="宋体" pitchFamily="2" charset="-122"/>
              </a:rPr>
              <a:t>max</a:t>
            </a:r>
            <a:r>
              <a:rPr lang="zh-CN" altLang="en-US" b="1" dirty="0" smtClean="0">
                <a:latin typeface="宋体" pitchFamily="2" charset="-122"/>
              </a:rPr>
              <a:t>，结束</a:t>
            </a:r>
          </a:p>
          <a:p>
            <a:r>
              <a:rPr lang="zh-CN" altLang="en-US" dirty="0" smtClean="0"/>
              <a:t>思路：首先假设第一个数就是所有数中的最大者，并将其存入</a:t>
            </a:r>
            <a:r>
              <a:rPr lang="en-US" altLang="zh-CN" dirty="0" smtClean="0"/>
              <a:t>max</a:t>
            </a:r>
            <a:r>
              <a:rPr lang="zh-CN" altLang="en-US" dirty="0" smtClean="0"/>
              <a:t>中，然后在接下来的循环中依次将</a:t>
            </a:r>
            <a:r>
              <a:rPr lang="en-US" altLang="zh-CN" dirty="0" smtClean="0"/>
              <a:t>max</a:t>
            </a:r>
            <a:r>
              <a:rPr lang="zh-CN" altLang="en-US" dirty="0" smtClean="0"/>
              <a:t>和</a:t>
            </a:r>
            <a:r>
              <a:rPr lang="en-US" altLang="zh-CN" dirty="0" smtClean="0"/>
              <a:t>a</a:t>
            </a:r>
            <a:r>
              <a:rPr lang="en-US" altLang="zh-CN" baseline="-25000" dirty="0" smtClean="0"/>
              <a:t>2</a:t>
            </a:r>
            <a:r>
              <a:rPr lang="zh-CN" altLang="en-US" dirty="0" smtClean="0"/>
              <a:t>、</a:t>
            </a:r>
            <a:r>
              <a:rPr lang="en-US" altLang="zh-CN" dirty="0" smtClean="0"/>
              <a:t>a</a:t>
            </a:r>
            <a:r>
              <a:rPr lang="en-US" altLang="zh-CN" baseline="-25000" dirty="0" smtClean="0"/>
              <a:t>3</a:t>
            </a:r>
            <a:r>
              <a:rPr lang="en-US" altLang="zh-CN" dirty="0" smtClean="0"/>
              <a:t>…a</a:t>
            </a:r>
            <a:r>
              <a:rPr lang="en-US" altLang="zh-CN" baseline="-25000" dirty="0" smtClean="0"/>
              <a:t>9</a:t>
            </a:r>
            <a:r>
              <a:rPr lang="zh-CN" altLang="en-US" dirty="0" smtClean="0"/>
              <a:t>、</a:t>
            </a:r>
            <a:r>
              <a:rPr lang="en-US" altLang="zh-CN" dirty="0" smtClean="0"/>
              <a:t>a</a:t>
            </a:r>
            <a:r>
              <a:rPr lang="en-US" altLang="zh-CN" baseline="-25000" dirty="0" smtClean="0"/>
              <a:t>10</a:t>
            </a:r>
            <a:r>
              <a:rPr lang="zh-CN" altLang="en-US" dirty="0" smtClean="0"/>
              <a:t>这</a:t>
            </a:r>
            <a:r>
              <a:rPr lang="en-US" altLang="zh-CN" dirty="0" smtClean="0"/>
              <a:t>9</a:t>
            </a:r>
            <a:r>
              <a:rPr lang="zh-CN" altLang="en-US" dirty="0" smtClean="0"/>
              <a:t>个数进行比较，循环次数为</a:t>
            </a:r>
            <a:r>
              <a:rPr lang="en-US" altLang="zh-CN" dirty="0" smtClean="0"/>
              <a:t>9</a:t>
            </a:r>
            <a:r>
              <a:rPr lang="zh-CN" altLang="en-US" dirty="0" smtClean="0"/>
              <a:t>次，如</a:t>
            </a:r>
            <a:r>
              <a:rPr lang="zh-CN" altLang="en-US" dirty="0" smtClean="0">
                <a:hlinkClick r:id="" action="ppaction://hlinkshowjump?jump=nextslide"/>
              </a:rPr>
              <a:t>图</a:t>
            </a:r>
            <a:r>
              <a:rPr lang="en-US" altLang="zh-CN" dirty="0" smtClean="0">
                <a:hlinkClick r:id="" action="ppaction://hlinkshowjump?jump=nextslide"/>
              </a:rPr>
              <a:t>2.2</a:t>
            </a:r>
            <a:r>
              <a:rPr lang="zh-CN" altLang="en-US" dirty="0" smtClean="0"/>
              <a:t>所示。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1945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l="35947" t="32245" r="37683" b="26607"/>
          <a:stretch>
            <a:fillRect/>
          </a:stretch>
        </p:blipFill>
        <p:spPr bwMode="auto">
          <a:xfrm>
            <a:off x="1331913" y="188913"/>
            <a:ext cx="6696075"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561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0483" name="Rectangle 3"/>
          <p:cNvSpPr>
            <a:spLocks noGrp="1" noChangeArrowheads="1"/>
          </p:cNvSpPr>
          <p:nvPr>
            <p:ph type="body" idx="1"/>
          </p:nvPr>
        </p:nvSpPr>
        <p:spPr bwMode="auto">
          <a:xfrm>
            <a:off x="457200" y="981075"/>
            <a:ext cx="8362950" cy="547211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10000"/>
              </a:spcBef>
              <a:buFontTx/>
              <a:buNone/>
            </a:pPr>
            <a:r>
              <a:rPr lang="en-US" altLang="zh-CN" smtClean="0"/>
              <a:t>【</a:t>
            </a:r>
            <a:r>
              <a:rPr lang="zh-CN" altLang="en-US" smtClean="0"/>
              <a:t>例</a:t>
            </a:r>
            <a:r>
              <a:rPr lang="en-US" altLang="zh-CN" smtClean="0"/>
              <a:t>2.3】</a:t>
            </a:r>
            <a:r>
              <a:rPr lang="zh-CN" altLang="en-US" smtClean="0"/>
              <a:t>有一个分数序列：</a:t>
            </a:r>
            <a:r>
              <a:rPr lang="en-US" altLang="zh-CN" smtClean="0"/>
              <a:t>2/1</a:t>
            </a:r>
            <a:r>
              <a:rPr lang="zh-CN" altLang="en-US" smtClean="0"/>
              <a:t>，</a:t>
            </a:r>
            <a:r>
              <a:rPr lang="en-US" altLang="zh-CN" smtClean="0"/>
              <a:t>3/2</a:t>
            </a:r>
            <a:r>
              <a:rPr lang="zh-CN" altLang="en-US" smtClean="0"/>
              <a:t>，</a:t>
            </a:r>
            <a:r>
              <a:rPr lang="en-US" altLang="zh-CN" smtClean="0"/>
              <a:t>5/3</a:t>
            </a:r>
            <a:r>
              <a:rPr lang="zh-CN" altLang="en-US" smtClean="0"/>
              <a:t>，</a:t>
            </a:r>
            <a:r>
              <a:rPr lang="en-US" altLang="zh-CN" smtClean="0"/>
              <a:t>8/5</a:t>
            </a:r>
            <a:r>
              <a:rPr lang="zh-CN" altLang="en-US" smtClean="0"/>
              <a:t>，</a:t>
            </a:r>
            <a:r>
              <a:rPr lang="en-US" altLang="zh-CN" smtClean="0"/>
              <a:t>13/8</a:t>
            </a:r>
            <a:r>
              <a:rPr lang="zh-CN" altLang="en-US" smtClean="0"/>
              <a:t>，</a:t>
            </a:r>
            <a:r>
              <a:rPr lang="en-US" altLang="zh-CN" smtClean="0"/>
              <a:t>21/13...</a:t>
            </a:r>
            <a:r>
              <a:rPr lang="zh-CN" altLang="en-US" smtClean="0"/>
              <a:t>，求这个数列的前</a:t>
            </a:r>
            <a:r>
              <a:rPr lang="en-US" altLang="zh-CN" smtClean="0"/>
              <a:t>20</a:t>
            </a:r>
            <a:r>
              <a:rPr lang="zh-CN" altLang="en-US" smtClean="0"/>
              <a:t>项之和。</a:t>
            </a:r>
          </a:p>
          <a:p>
            <a:pPr>
              <a:spcBef>
                <a:spcPct val="10000"/>
              </a:spcBef>
            </a:pPr>
            <a:r>
              <a:rPr lang="zh-CN" altLang="en-US" smtClean="0"/>
              <a:t>分析：从第二项开始，每一项的分母都是前一项的分子，而且每一项的分子都是前一项的分子与分母之和。这个算法中也要使用循环，循环中的操作有两部分功能，一个是实现累加，一个是递推出下一项的分子与分母的值。</a:t>
            </a:r>
          </a:p>
          <a:p>
            <a:pPr>
              <a:spcBef>
                <a:spcPct val="10000"/>
              </a:spcBef>
            </a:pPr>
            <a:r>
              <a:rPr lang="zh-CN" altLang="en-US" smtClean="0"/>
              <a:t>首先定义两个变量</a:t>
            </a:r>
            <a:r>
              <a:rPr lang="en-US" altLang="zh-CN" smtClean="0"/>
              <a:t>a</a:t>
            </a:r>
            <a:r>
              <a:rPr lang="zh-CN" altLang="en-US" smtClean="0"/>
              <a:t>、</a:t>
            </a:r>
            <a:r>
              <a:rPr lang="en-US" altLang="zh-CN" smtClean="0"/>
              <a:t>b</a:t>
            </a:r>
            <a:r>
              <a:rPr lang="zh-CN" altLang="en-US" smtClean="0"/>
              <a:t>用于存放分子和分母；另设一个变量</a:t>
            </a:r>
            <a:r>
              <a:rPr lang="en-US" altLang="zh-CN" smtClean="0"/>
              <a:t>sum</a:t>
            </a:r>
            <a:r>
              <a:rPr lang="zh-CN" altLang="en-US" smtClean="0"/>
              <a:t>用于存放每次相加所得的和；还需要一个变量</a:t>
            </a:r>
            <a:r>
              <a:rPr lang="en-US" altLang="zh-CN" smtClean="0"/>
              <a:t>i</a:t>
            </a:r>
            <a:r>
              <a:rPr lang="zh-CN" altLang="en-US" smtClean="0"/>
              <a:t>用于控制循环次数；最后定义一个变量</a:t>
            </a:r>
            <a:r>
              <a:rPr lang="en-US" altLang="zh-CN" smtClean="0"/>
              <a:t>t</a:t>
            </a:r>
            <a:r>
              <a:rPr lang="zh-CN" altLang="en-US" smtClean="0"/>
              <a:t>在递推时作为中间变量。算法可表示如下：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457200" y="274638"/>
            <a:ext cx="8229600" cy="6334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1507" name="Rectangle 3"/>
          <p:cNvSpPr>
            <a:spLocks noGrp="1" noChangeArrowheads="1"/>
          </p:cNvSpPr>
          <p:nvPr>
            <p:ph type="body" idx="1"/>
          </p:nvPr>
        </p:nvSpPr>
        <p:spPr bwMode="auto">
          <a:xfrm>
            <a:off x="457200" y="836613"/>
            <a:ext cx="8218488" cy="568801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1">
              <a:spcBef>
                <a:spcPct val="0"/>
              </a:spcBef>
            </a:pPr>
            <a:r>
              <a:rPr lang="en-US" altLang="zh-CN" b="1" smtClean="0">
                <a:latin typeface="宋体" pitchFamily="2" charset="-122"/>
              </a:rPr>
              <a:t>S1</a:t>
            </a:r>
            <a:r>
              <a:rPr lang="zh-CN" altLang="en-US" b="1" smtClean="0">
                <a:latin typeface="宋体" pitchFamily="2" charset="-122"/>
              </a:rPr>
              <a:t>：</a:t>
            </a:r>
            <a:r>
              <a:rPr lang="en-US" altLang="zh-CN" b="1" smtClean="0">
                <a:latin typeface="宋体" pitchFamily="2" charset="-122"/>
              </a:rPr>
              <a:t>2→a</a:t>
            </a:r>
          </a:p>
          <a:p>
            <a:pPr lvl="1">
              <a:spcBef>
                <a:spcPct val="0"/>
              </a:spcBef>
            </a:pPr>
            <a:r>
              <a:rPr lang="en-US" altLang="zh-CN" b="1" smtClean="0">
                <a:latin typeface="宋体" pitchFamily="2" charset="-122"/>
              </a:rPr>
              <a:t>S2</a:t>
            </a:r>
            <a:r>
              <a:rPr lang="zh-CN" altLang="en-US" b="1" smtClean="0">
                <a:latin typeface="宋体" pitchFamily="2" charset="-122"/>
              </a:rPr>
              <a:t>：</a:t>
            </a:r>
            <a:r>
              <a:rPr lang="en-US" altLang="zh-CN" b="1" smtClean="0">
                <a:latin typeface="宋体" pitchFamily="2" charset="-122"/>
              </a:rPr>
              <a:t>1→b</a:t>
            </a:r>
          </a:p>
          <a:p>
            <a:pPr lvl="1">
              <a:spcBef>
                <a:spcPct val="0"/>
              </a:spcBef>
            </a:pPr>
            <a:r>
              <a:rPr lang="en-US" altLang="zh-CN" b="1" smtClean="0">
                <a:latin typeface="宋体" pitchFamily="2" charset="-122"/>
              </a:rPr>
              <a:t>S3</a:t>
            </a:r>
            <a:r>
              <a:rPr lang="zh-CN" altLang="en-US" b="1" smtClean="0">
                <a:latin typeface="宋体" pitchFamily="2" charset="-122"/>
              </a:rPr>
              <a:t>：</a:t>
            </a:r>
            <a:r>
              <a:rPr lang="en-US" altLang="zh-CN" b="1" smtClean="0">
                <a:latin typeface="宋体" pitchFamily="2" charset="-122"/>
              </a:rPr>
              <a:t>0→sum</a:t>
            </a:r>
            <a:endParaRPr lang="pt-BR" altLang="zh-CN" b="1" smtClean="0">
              <a:latin typeface="宋体" pitchFamily="2" charset="-122"/>
            </a:endParaRPr>
          </a:p>
          <a:p>
            <a:pPr lvl="1">
              <a:spcBef>
                <a:spcPct val="0"/>
              </a:spcBef>
            </a:pPr>
            <a:r>
              <a:rPr lang="pt-BR" altLang="zh-CN" b="1" smtClean="0">
                <a:latin typeface="宋体" pitchFamily="2" charset="-122"/>
              </a:rPr>
              <a:t>S4</a:t>
            </a:r>
            <a:r>
              <a:rPr lang="zh-CN" altLang="pt-BR" b="1" smtClean="0">
                <a:latin typeface="宋体" pitchFamily="2" charset="-122"/>
              </a:rPr>
              <a:t>：</a:t>
            </a:r>
            <a:r>
              <a:rPr lang="pt-BR" altLang="zh-CN" b="1" smtClean="0">
                <a:latin typeface="宋体" pitchFamily="2" charset="-122"/>
              </a:rPr>
              <a:t>1→i</a:t>
            </a:r>
          </a:p>
          <a:p>
            <a:pPr lvl="1">
              <a:spcBef>
                <a:spcPct val="0"/>
              </a:spcBef>
            </a:pPr>
            <a:r>
              <a:rPr lang="pt-BR" altLang="zh-CN" b="1" smtClean="0">
                <a:latin typeface="宋体" pitchFamily="2" charset="-122"/>
              </a:rPr>
              <a:t>S5</a:t>
            </a:r>
            <a:r>
              <a:rPr lang="zh-CN" altLang="pt-BR" b="1" smtClean="0">
                <a:latin typeface="宋体" pitchFamily="2" charset="-122"/>
              </a:rPr>
              <a:t>：</a:t>
            </a:r>
            <a:r>
              <a:rPr lang="pt-BR" altLang="zh-CN" b="1" smtClean="0">
                <a:latin typeface="宋体" pitchFamily="2" charset="-122"/>
              </a:rPr>
              <a:t>sum+a/b→sum</a:t>
            </a:r>
          </a:p>
          <a:p>
            <a:pPr lvl="1">
              <a:spcBef>
                <a:spcPct val="0"/>
              </a:spcBef>
            </a:pPr>
            <a:r>
              <a:rPr lang="pt-BR" altLang="zh-CN" b="1" smtClean="0">
                <a:latin typeface="宋体" pitchFamily="2" charset="-122"/>
              </a:rPr>
              <a:t>S6</a:t>
            </a:r>
            <a:r>
              <a:rPr lang="zh-CN" altLang="pt-BR" b="1" smtClean="0">
                <a:latin typeface="宋体" pitchFamily="2" charset="-122"/>
              </a:rPr>
              <a:t>：</a:t>
            </a:r>
            <a:r>
              <a:rPr lang="pt-BR" altLang="zh-CN" b="1" smtClean="0">
                <a:latin typeface="宋体" pitchFamily="2" charset="-122"/>
              </a:rPr>
              <a:t>a→t</a:t>
            </a:r>
          </a:p>
          <a:p>
            <a:pPr lvl="1">
              <a:spcBef>
                <a:spcPct val="0"/>
              </a:spcBef>
            </a:pPr>
            <a:r>
              <a:rPr lang="pt-BR" altLang="zh-CN" b="1" smtClean="0">
                <a:latin typeface="宋体" pitchFamily="2" charset="-122"/>
              </a:rPr>
              <a:t>S7</a:t>
            </a:r>
            <a:r>
              <a:rPr lang="zh-CN" altLang="pt-BR" b="1" smtClean="0">
                <a:latin typeface="宋体" pitchFamily="2" charset="-122"/>
              </a:rPr>
              <a:t>：</a:t>
            </a:r>
            <a:r>
              <a:rPr lang="pt-BR" altLang="zh-CN" b="1" smtClean="0">
                <a:latin typeface="宋体" pitchFamily="2" charset="-122"/>
              </a:rPr>
              <a:t>a+b→a</a:t>
            </a:r>
          </a:p>
          <a:p>
            <a:pPr lvl="1">
              <a:spcBef>
                <a:spcPct val="0"/>
              </a:spcBef>
            </a:pPr>
            <a:r>
              <a:rPr lang="pt-BR" altLang="zh-CN" b="1" smtClean="0">
                <a:latin typeface="宋体" pitchFamily="2" charset="-122"/>
              </a:rPr>
              <a:t>S8</a:t>
            </a:r>
            <a:r>
              <a:rPr lang="zh-CN" altLang="pt-BR" b="1" smtClean="0">
                <a:latin typeface="宋体" pitchFamily="2" charset="-122"/>
              </a:rPr>
              <a:t>：</a:t>
            </a:r>
            <a:r>
              <a:rPr lang="pt-BR" altLang="zh-CN" b="1" smtClean="0">
                <a:latin typeface="宋体" pitchFamily="2" charset="-122"/>
              </a:rPr>
              <a:t>t→b</a:t>
            </a:r>
          </a:p>
          <a:p>
            <a:pPr lvl="1">
              <a:spcBef>
                <a:spcPct val="0"/>
              </a:spcBef>
            </a:pPr>
            <a:r>
              <a:rPr lang="pt-BR" altLang="zh-CN" b="1" smtClean="0">
                <a:latin typeface="宋体" pitchFamily="2" charset="-122"/>
              </a:rPr>
              <a:t>S9</a:t>
            </a:r>
            <a:r>
              <a:rPr lang="zh-CN" altLang="pt-BR" b="1" smtClean="0">
                <a:latin typeface="宋体" pitchFamily="2" charset="-122"/>
              </a:rPr>
              <a:t>：</a:t>
            </a:r>
            <a:r>
              <a:rPr lang="pt-BR" altLang="zh-CN" b="1" smtClean="0">
                <a:latin typeface="宋体" pitchFamily="2" charset="-122"/>
              </a:rPr>
              <a:t>i+1→i</a:t>
            </a:r>
            <a:endParaRPr lang="en-US" altLang="zh-CN" b="1" smtClean="0">
              <a:latin typeface="宋体" pitchFamily="2" charset="-122"/>
            </a:endParaRPr>
          </a:p>
          <a:p>
            <a:pPr lvl="1">
              <a:spcBef>
                <a:spcPct val="0"/>
              </a:spcBef>
            </a:pPr>
            <a:r>
              <a:rPr lang="en-US" altLang="zh-CN" b="1" smtClean="0">
                <a:latin typeface="宋体" pitchFamily="2" charset="-122"/>
              </a:rPr>
              <a:t>S10</a:t>
            </a:r>
            <a:r>
              <a:rPr lang="zh-CN" altLang="en-US" b="1" smtClean="0">
                <a:latin typeface="宋体" pitchFamily="2" charset="-122"/>
              </a:rPr>
              <a:t>：若</a:t>
            </a:r>
            <a:r>
              <a:rPr lang="en-US" altLang="zh-CN" b="1" smtClean="0">
                <a:latin typeface="宋体" pitchFamily="2" charset="-122"/>
              </a:rPr>
              <a:t>i≤20</a:t>
            </a:r>
            <a:r>
              <a:rPr lang="zh-CN" altLang="en-US" b="1" smtClean="0">
                <a:latin typeface="宋体" pitchFamily="2" charset="-122"/>
              </a:rPr>
              <a:t>，返回</a:t>
            </a:r>
            <a:r>
              <a:rPr lang="en-US" altLang="zh-CN" b="1" smtClean="0">
                <a:latin typeface="宋体" pitchFamily="2" charset="-122"/>
              </a:rPr>
              <a:t>S5</a:t>
            </a:r>
          </a:p>
          <a:p>
            <a:pPr lvl="1">
              <a:spcBef>
                <a:spcPct val="0"/>
              </a:spcBef>
            </a:pPr>
            <a:r>
              <a:rPr lang="en-US" altLang="zh-CN" b="1" smtClean="0">
                <a:latin typeface="宋体" pitchFamily="2" charset="-122"/>
              </a:rPr>
              <a:t>S11</a:t>
            </a:r>
            <a:r>
              <a:rPr lang="zh-CN" altLang="en-US" b="1" smtClean="0">
                <a:latin typeface="宋体" pitchFamily="2" charset="-122"/>
              </a:rPr>
              <a:t>：输出</a:t>
            </a:r>
            <a:r>
              <a:rPr lang="en-US" altLang="zh-CN" b="1" smtClean="0">
                <a:latin typeface="宋体" pitchFamily="2" charset="-122"/>
              </a:rPr>
              <a:t>sum</a:t>
            </a:r>
            <a:r>
              <a:rPr lang="zh-CN" altLang="en-US" b="1" smtClean="0">
                <a:latin typeface="宋体" pitchFamily="2" charset="-122"/>
              </a:rPr>
              <a:t>，结束</a:t>
            </a:r>
          </a:p>
          <a:p>
            <a:pPr>
              <a:spcBef>
                <a:spcPct val="0"/>
              </a:spcBef>
            </a:pPr>
            <a:r>
              <a:rPr lang="zh-CN" altLang="en-US" smtClean="0"/>
              <a:t>如果不使用</a:t>
            </a:r>
            <a:r>
              <a:rPr lang="en-US" altLang="zh-CN" smtClean="0"/>
              <a:t>t</a:t>
            </a:r>
            <a:r>
              <a:rPr lang="zh-CN" altLang="en-US" smtClean="0"/>
              <a:t>进行临时存储，则当前分子值会在步骤</a:t>
            </a:r>
            <a:r>
              <a:rPr lang="en-US" altLang="zh-CN" smtClean="0"/>
              <a:t>S7</a:t>
            </a:r>
            <a:r>
              <a:rPr lang="zh-CN" altLang="en-US" smtClean="0"/>
              <a:t>中被覆盖，导致无法推出下一项的分母值。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4638"/>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2531" name="Rectangle 3"/>
          <p:cNvSpPr>
            <a:spLocks noGrp="1" noChangeArrowheads="1"/>
          </p:cNvSpPr>
          <p:nvPr>
            <p:ph type="body" idx="1"/>
          </p:nvPr>
        </p:nvSpPr>
        <p:spPr bwMode="auto">
          <a:xfrm>
            <a:off x="457200" y="1236663"/>
            <a:ext cx="8229600"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2.4】</a:t>
            </a:r>
            <a:r>
              <a:rPr lang="zh-CN" altLang="en-US" smtClean="0"/>
              <a:t>找出</a:t>
            </a:r>
            <a:r>
              <a:rPr lang="en-US" altLang="zh-CN" smtClean="0"/>
              <a:t>2000</a:t>
            </a:r>
            <a:r>
              <a:rPr lang="zh-CN" altLang="en-US" smtClean="0"/>
              <a:t>～</a:t>
            </a:r>
            <a:r>
              <a:rPr lang="en-US" altLang="zh-CN" smtClean="0"/>
              <a:t>2100</a:t>
            </a:r>
            <a:r>
              <a:rPr lang="zh-CN" altLang="en-US" smtClean="0"/>
              <a:t>年中的闰年年份并输出。</a:t>
            </a:r>
          </a:p>
          <a:p>
            <a:r>
              <a:rPr lang="zh-CN" altLang="en-US" smtClean="0"/>
              <a:t>判断一个公历年份是闰年的条件如下：</a:t>
            </a:r>
          </a:p>
          <a:p>
            <a:pPr>
              <a:buFontTx/>
              <a:buNone/>
            </a:pPr>
            <a:r>
              <a:rPr lang="en-US" altLang="zh-CN" smtClean="0"/>
              <a:t>(1)</a:t>
            </a:r>
            <a:r>
              <a:rPr lang="zh-CN" altLang="en-US" smtClean="0"/>
              <a:t>能被</a:t>
            </a:r>
            <a:r>
              <a:rPr lang="en-US" altLang="zh-CN" smtClean="0"/>
              <a:t>4</a:t>
            </a:r>
            <a:r>
              <a:rPr lang="zh-CN" altLang="en-US" smtClean="0"/>
              <a:t>整除而不能被</a:t>
            </a:r>
            <a:r>
              <a:rPr lang="en-US" altLang="zh-CN" smtClean="0"/>
              <a:t>100</a:t>
            </a:r>
            <a:r>
              <a:rPr lang="zh-CN" altLang="en-US" smtClean="0"/>
              <a:t>整除，比如</a:t>
            </a:r>
            <a:r>
              <a:rPr lang="en-US" altLang="zh-CN" smtClean="0"/>
              <a:t>1992</a:t>
            </a:r>
            <a:r>
              <a:rPr lang="zh-CN" altLang="en-US" smtClean="0"/>
              <a:t>年、</a:t>
            </a:r>
            <a:r>
              <a:rPr lang="en-US" altLang="zh-CN" smtClean="0"/>
              <a:t>2012</a:t>
            </a:r>
            <a:r>
              <a:rPr lang="zh-CN" altLang="en-US" smtClean="0"/>
              <a:t>年为闰年。</a:t>
            </a:r>
          </a:p>
          <a:p>
            <a:pPr>
              <a:buFontTx/>
              <a:buNone/>
            </a:pPr>
            <a:r>
              <a:rPr lang="en-US" altLang="zh-CN" smtClean="0"/>
              <a:t>(2)</a:t>
            </a:r>
            <a:r>
              <a:rPr lang="zh-CN" altLang="en-US" smtClean="0"/>
              <a:t>能被</a:t>
            </a:r>
            <a:r>
              <a:rPr lang="en-US" altLang="zh-CN" smtClean="0"/>
              <a:t>400</a:t>
            </a:r>
            <a:r>
              <a:rPr lang="zh-CN" altLang="en-US" smtClean="0"/>
              <a:t>整除，比如</a:t>
            </a:r>
            <a:r>
              <a:rPr lang="en-US" altLang="zh-CN" smtClean="0"/>
              <a:t>1600</a:t>
            </a:r>
            <a:r>
              <a:rPr lang="zh-CN" altLang="en-US" smtClean="0"/>
              <a:t>年、</a:t>
            </a:r>
            <a:r>
              <a:rPr lang="en-US" altLang="zh-CN" smtClean="0"/>
              <a:t>2000</a:t>
            </a:r>
            <a:r>
              <a:rPr lang="zh-CN" altLang="en-US" smtClean="0"/>
              <a:t>年为闰年。</a:t>
            </a:r>
          </a:p>
          <a:p>
            <a:r>
              <a:rPr lang="zh-CN" altLang="en-US" smtClean="0"/>
              <a:t>对这两个条件进行分解细化，如</a:t>
            </a:r>
            <a:r>
              <a:rPr lang="zh-CN" altLang="en-US" smtClean="0">
                <a:hlinkClick r:id="" action="ppaction://hlinkshowjump?jump=nextslide"/>
              </a:rPr>
              <a:t>图</a:t>
            </a:r>
            <a:r>
              <a:rPr lang="en-US" altLang="zh-CN" smtClean="0">
                <a:hlinkClick r:id="" action="ppaction://hlinkshowjump?jump=nextslide"/>
              </a:rPr>
              <a:t>2.3</a:t>
            </a:r>
            <a:r>
              <a:rPr lang="zh-CN" altLang="en-US" smtClean="0"/>
              <a:t>所示。</a:t>
            </a:r>
          </a:p>
          <a:p>
            <a:r>
              <a:rPr lang="zh-CN" altLang="en-US" smtClean="0"/>
              <a:t>算法中需要定义一个变量</a:t>
            </a:r>
            <a:r>
              <a:rPr lang="en-US" altLang="zh-CN" smtClean="0"/>
              <a:t>year</a:t>
            </a:r>
            <a:r>
              <a:rPr lang="zh-CN" altLang="en-US" smtClean="0"/>
              <a:t>用于存放年份值，然后根据以上判断条件，利用循环对</a:t>
            </a:r>
            <a:r>
              <a:rPr lang="en-US" altLang="zh-CN" smtClean="0"/>
              <a:t>2000</a:t>
            </a:r>
            <a:r>
              <a:rPr lang="zh-CN" altLang="en-US" smtClean="0"/>
              <a:t>～</a:t>
            </a:r>
            <a:r>
              <a:rPr lang="en-US" altLang="zh-CN" smtClean="0"/>
              <a:t>2100</a:t>
            </a:r>
            <a:r>
              <a:rPr lang="zh-CN" altLang="en-US" smtClean="0"/>
              <a:t>年之间的年份值逐个进行判断。算法表示如下：</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3555"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l="33745" t="17603" r="31990" b="55165"/>
          <a:stretch>
            <a:fillRect/>
          </a:stretch>
        </p:blipFill>
        <p:spPr bwMode="auto">
          <a:xfrm>
            <a:off x="0" y="1484313"/>
            <a:ext cx="9144000" cy="450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457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在设计算法时，如果遇到需要多次进行判断的情况，应当仔细分析所需判断的条件，想办法尽量缩小被判断的范围，就可以将复杂问题一步步简单化。</a:t>
            </a:r>
          </a:p>
          <a:p>
            <a:r>
              <a:rPr lang="zh-CN" altLang="en-US" smtClean="0"/>
              <a:t>对于有些情况，多个判断的先后次序是可以调换的，而对于另外一些情况则是不能随意颠倒的，否则可能降低算法效率，甚至导致逻辑错误，一定要加以注意。</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457200" y="274638"/>
            <a:ext cx="8229600" cy="4905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2400" smtClean="0">
              <a:effectLst/>
            </a:endParaRPr>
          </a:p>
        </p:txBody>
      </p:sp>
      <p:sp>
        <p:nvSpPr>
          <p:cNvPr id="25603" name="Rectangle 3"/>
          <p:cNvSpPr>
            <a:spLocks noGrp="1" noChangeArrowheads="1"/>
          </p:cNvSpPr>
          <p:nvPr>
            <p:ph type="body" idx="1"/>
          </p:nvPr>
        </p:nvSpPr>
        <p:spPr bwMode="auto">
          <a:xfrm>
            <a:off x="457200" y="981075"/>
            <a:ext cx="8362950" cy="56165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Tx/>
              <a:buNone/>
            </a:pPr>
            <a:r>
              <a:rPr lang="en-US" altLang="zh-CN" sz="2600" smtClean="0"/>
              <a:t>【</a:t>
            </a:r>
            <a:r>
              <a:rPr lang="zh-CN" altLang="en-US" sz="2600" smtClean="0"/>
              <a:t>例</a:t>
            </a:r>
            <a:r>
              <a:rPr lang="en-US" altLang="zh-CN" sz="2600" smtClean="0"/>
              <a:t>2.5】</a:t>
            </a:r>
            <a:r>
              <a:rPr lang="zh-CN" altLang="en-US" sz="2600" smtClean="0"/>
              <a:t>猴子吃桃问题。</a:t>
            </a:r>
            <a:endParaRPr lang="en-US" altLang="zh-CN" sz="2600" smtClean="0"/>
          </a:p>
          <a:p>
            <a:pPr>
              <a:lnSpc>
                <a:spcPct val="90000"/>
              </a:lnSpc>
            </a:pPr>
            <a:r>
              <a:rPr lang="zh-CN" altLang="en-US" sz="2600" smtClean="0"/>
              <a:t>假设第</a:t>
            </a:r>
            <a:r>
              <a:rPr lang="en-US" altLang="zh-CN" sz="2600" smtClean="0"/>
              <a:t>1</a:t>
            </a:r>
            <a:r>
              <a:rPr lang="zh-CN" altLang="en-US" sz="2600" smtClean="0"/>
              <a:t>天有</a:t>
            </a:r>
            <a:r>
              <a:rPr lang="en-US" altLang="zh-CN" sz="2600" smtClean="0"/>
              <a:t>a</a:t>
            </a:r>
            <a:r>
              <a:rPr lang="en-US" altLang="zh-CN" sz="2600" baseline="-25000" smtClean="0"/>
              <a:t>1</a:t>
            </a:r>
            <a:r>
              <a:rPr lang="zh-CN" altLang="en-US" sz="2600" smtClean="0"/>
              <a:t>只桃子，第</a:t>
            </a:r>
            <a:r>
              <a:rPr lang="en-US" altLang="zh-CN" sz="2600" smtClean="0"/>
              <a:t>2</a:t>
            </a:r>
            <a:r>
              <a:rPr lang="zh-CN" altLang="en-US" sz="2600" smtClean="0"/>
              <a:t>天剩下</a:t>
            </a:r>
            <a:r>
              <a:rPr lang="en-US" altLang="zh-CN" sz="2600" smtClean="0"/>
              <a:t>a</a:t>
            </a:r>
            <a:r>
              <a:rPr lang="en-US" altLang="zh-CN" sz="2600" baseline="-25000" smtClean="0"/>
              <a:t>2</a:t>
            </a:r>
            <a:r>
              <a:rPr lang="zh-CN" altLang="en-US" sz="2600" smtClean="0"/>
              <a:t>只，</a:t>
            </a:r>
            <a:r>
              <a:rPr lang="en-US" altLang="zh-CN" sz="2600" smtClean="0"/>
              <a:t>……</a:t>
            </a:r>
            <a:r>
              <a:rPr lang="zh-CN" altLang="en-US" sz="2600" smtClean="0"/>
              <a:t>，第</a:t>
            </a:r>
            <a:r>
              <a:rPr lang="en-US" altLang="zh-CN" sz="2600" smtClean="0"/>
              <a:t>9</a:t>
            </a:r>
            <a:r>
              <a:rPr lang="zh-CN" altLang="en-US" sz="2600" smtClean="0"/>
              <a:t>天剩下</a:t>
            </a:r>
            <a:r>
              <a:rPr lang="en-US" altLang="zh-CN" sz="2600" smtClean="0"/>
              <a:t>a</a:t>
            </a:r>
            <a:r>
              <a:rPr lang="en-US" altLang="zh-CN" sz="2600" baseline="-25000" smtClean="0"/>
              <a:t>9</a:t>
            </a:r>
            <a:r>
              <a:rPr lang="zh-CN" altLang="en-US" sz="2600" smtClean="0"/>
              <a:t>只，第</a:t>
            </a:r>
            <a:r>
              <a:rPr lang="en-US" altLang="zh-CN" sz="2600" smtClean="0"/>
              <a:t>10</a:t>
            </a:r>
            <a:r>
              <a:rPr lang="zh-CN" altLang="en-US" sz="2600" smtClean="0"/>
              <a:t>天剩下</a:t>
            </a:r>
            <a:r>
              <a:rPr lang="en-US" altLang="zh-CN" sz="2600" smtClean="0"/>
              <a:t>a</a:t>
            </a:r>
            <a:r>
              <a:rPr lang="en-US" altLang="zh-CN" sz="2600" baseline="-25000" smtClean="0"/>
              <a:t>10</a:t>
            </a:r>
            <a:r>
              <a:rPr lang="zh-CN" altLang="en-US" sz="2600" smtClean="0"/>
              <a:t>只，只知道</a:t>
            </a:r>
            <a:r>
              <a:rPr lang="en-US" altLang="zh-CN" sz="2600" smtClean="0"/>
              <a:t>a</a:t>
            </a:r>
            <a:r>
              <a:rPr lang="en-US" altLang="zh-CN" sz="2600" baseline="-25000" smtClean="0"/>
              <a:t>10</a:t>
            </a:r>
            <a:r>
              <a:rPr lang="zh-CN" altLang="en-US" sz="2600" smtClean="0"/>
              <a:t>的的值是</a:t>
            </a:r>
            <a:r>
              <a:rPr lang="en-US" altLang="zh-CN" sz="2600" smtClean="0"/>
              <a:t>1</a:t>
            </a:r>
            <a:r>
              <a:rPr lang="zh-CN" altLang="en-US" sz="2600" smtClean="0"/>
              <a:t>，现要求出</a:t>
            </a:r>
            <a:r>
              <a:rPr lang="en-US" altLang="zh-CN" sz="2600" smtClean="0"/>
              <a:t>a1</a:t>
            </a:r>
            <a:r>
              <a:rPr lang="zh-CN" altLang="en-US" sz="2600" smtClean="0"/>
              <a:t>的值。从题目中可以看出，</a:t>
            </a:r>
            <a:r>
              <a:rPr lang="en-US" altLang="zh-CN" sz="2600" smtClean="0"/>
              <a:t>a</a:t>
            </a:r>
            <a:r>
              <a:rPr lang="en-US" altLang="zh-CN" sz="2600" baseline="-25000" smtClean="0"/>
              <a:t>1</a:t>
            </a:r>
            <a:r>
              <a:rPr lang="zh-CN" altLang="en-US" sz="2600" smtClean="0"/>
              <a:t>、</a:t>
            </a:r>
            <a:r>
              <a:rPr lang="en-US" altLang="zh-CN" sz="2600" smtClean="0"/>
              <a:t>a</a:t>
            </a:r>
            <a:r>
              <a:rPr lang="en-US" altLang="zh-CN" sz="2600" baseline="-25000" smtClean="0"/>
              <a:t>2</a:t>
            </a:r>
            <a:r>
              <a:rPr lang="zh-CN" altLang="en-US" sz="2600" smtClean="0"/>
              <a:t>、</a:t>
            </a:r>
            <a:r>
              <a:rPr lang="en-US" altLang="zh-CN" sz="2600" smtClean="0"/>
              <a:t>……</a:t>
            </a:r>
            <a:r>
              <a:rPr lang="zh-CN" altLang="en-US" sz="2600" smtClean="0"/>
              <a:t>、</a:t>
            </a:r>
            <a:r>
              <a:rPr lang="en-US" altLang="zh-CN" sz="2600" smtClean="0"/>
              <a:t>a</a:t>
            </a:r>
            <a:r>
              <a:rPr lang="en-US" altLang="zh-CN" sz="2600" baseline="-25000" smtClean="0"/>
              <a:t>10</a:t>
            </a:r>
            <a:r>
              <a:rPr lang="zh-CN" altLang="en-US" sz="2600" smtClean="0"/>
              <a:t>之间存在一个简单的关系，可表示如下：</a:t>
            </a:r>
            <a:endParaRPr lang="zh-CN" altLang="pt-BR" sz="2600" smtClean="0"/>
          </a:p>
          <a:p>
            <a:pPr lvl="1">
              <a:lnSpc>
                <a:spcPct val="90000"/>
              </a:lnSpc>
            </a:pPr>
            <a:r>
              <a:rPr lang="pt-BR" altLang="zh-CN" sz="2600" b="1" smtClean="0">
                <a:latin typeface="宋体" pitchFamily="2" charset="-122"/>
              </a:rPr>
              <a:t>a</a:t>
            </a:r>
            <a:r>
              <a:rPr lang="pt-BR" altLang="zh-CN" sz="2600" b="1" baseline="-25000" smtClean="0">
                <a:latin typeface="宋体" pitchFamily="2" charset="-122"/>
              </a:rPr>
              <a:t>9</a:t>
            </a:r>
            <a:r>
              <a:rPr lang="pt-BR" altLang="zh-CN" sz="2600" b="1" smtClean="0">
                <a:latin typeface="宋体" pitchFamily="2" charset="-122"/>
              </a:rPr>
              <a:t>=2×(a</a:t>
            </a:r>
            <a:r>
              <a:rPr lang="pt-BR" altLang="zh-CN" sz="2600" b="1" baseline="-25000" smtClean="0">
                <a:latin typeface="宋体" pitchFamily="2" charset="-122"/>
              </a:rPr>
              <a:t>10</a:t>
            </a:r>
            <a:r>
              <a:rPr lang="pt-BR" altLang="zh-CN" sz="2600" b="1" smtClean="0">
                <a:latin typeface="宋体" pitchFamily="2" charset="-122"/>
              </a:rPr>
              <a:t>+1)</a:t>
            </a:r>
          </a:p>
          <a:p>
            <a:pPr lvl="1">
              <a:lnSpc>
                <a:spcPct val="90000"/>
              </a:lnSpc>
            </a:pPr>
            <a:r>
              <a:rPr lang="pt-BR" altLang="zh-CN" sz="2600" b="1" smtClean="0">
                <a:latin typeface="宋体" pitchFamily="2" charset="-122"/>
              </a:rPr>
              <a:t>a</a:t>
            </a:r>
            <a:r>
              <a:rPr lang="pt-BR" altLang="zh-CN" sz="2600" b="1" baseline="-25000" smtClean="0">
                <a:latin typeface="宋体" pitchFamily="2" charset="-122"/>
              </a:rPr>
              <a:t>8</a:t>
            </a:r>
            <a:r>
              <a:rPr lang="pt-BR" altLang="zh-CN" sz="2600" b="1" smtClean="0">
                <a:latin typeface="宋体" pitchFamily="2" charset="-122"/>
              </a:rPr>
              <a:t>=2×(a</a:t>
            </a:r>
            <a:r>
              <a:rPr lang="pt-BR" altLang="zh-CN" sz="2600" b="1" baseline="-25000" smtClean="0">
                <a:latin typeface="宋体" pitchFamily="2" charset="-122"/>
              </a:rPr>
              <a:t>9</a:t>
            </a:r>
            <a:r>
              <a:rPr lang="pt-BR" altLang="zh-CN" sz="2600" b="1" smtClean="0">
                <a:latin typeface="宋体" pitchFamily="2" charset="-122"/>
              </a:rPr>
              <a:t>+1)</a:t>
            </a:r>
          </a:p>
          <a:p>
            <a:pPr lvl="1">
              <a:lnSpc>
                <a:spcPct val="90000"/>
              </a:lnSpc>
            </a:pPr>
            <a:r>
              <a:rPr lang="pt-BR" altLang="zh-CN" sz="2600" b="1" smtClean="0">
                <a:latin typeface="宋体" pitchFamily="2" charset="-122"/>
              </a:rPr>
              <a:t>…</a:t>
            </a:r>
          </a:p>
          <a:p>
            <a:pPr lvl="1">
              <a:lnSpc>
                <a:spcPct val="90000"/>
              </a:lnSpc>
            </a:pPr>
            <a:r>
              <a:rPr lang="pt-BR" altLang="zh-CN" sz="2600" b="1" smtClean="0">
                <a:latin typeface="宋体" pitchFamily="2" charset="-122"/>
              </a:rPr>
              <a:t>a</a:t>
            </a:r>
            <a:r>
              <a:rPr lang="pt-BR" altLang="zh-CN" sz="2600" b="1" baseline="-25000" smtClean="0">
                <a:latin typeface="宋体" pitchFamily="2" charset="-122"/>
              </a:rPr>
              <a:t>2</a:t>
            </a:r>
            <a:r>
              <a:rPr lang="pt-BR" altLang="zh-CN" sz="2600" b="1" smtClean="0">
                <a:latin typeface="宋体" pitchFamily="2" charset="-122"/>
              </a:rPr>
              <a:t>=2×(a</a:t>
            </a:r>
            <a:r>
              <a:rPr lang="pt-BR" altLang="zh-CN" sz="2600" b="1" baseline="-25000" smtClean="0">
                <a:latin typeface="宋体" pitchFamily="2" charset="-122"/>
              </a:rPr>
              <a:t>3</a:t>
            </a:r>
            <a:r>
              <a:rPr lang="pt-BR" altLang="zh-CN" sz="2600" b="1" smtClean="0">
                <a:latin typeface="宋体" pitchFamily="2" charset="-122"/>
              </a:rPr>
              <a:t>+1)</a:t>
            </a:r>
          </a:p>
          <a:p>
            <a:pPr lvl="1">
              <a:lnSpc>
                <a:spcPct val="90000"/>
              </a:lnSpc>
            </a:pPr>
            <a:r>
              <a:rPr lang="pt-BR" altLang="zh-CN" sz="2600" b="1" smtClean="0">
                <a:latin typeface="宋体" pitchFamily="2" charset="-122"/>
              </a:rPr>
              <a:t>a</a:t>
            </a:r>
            <a:r>
              <a:rPr lang="pt-BR" altLang="zh-CN" sz="2600" b="1" baseline="-25000" smtClean="0">
                <a:latin typeface="宋体" pitchFamily="2" charset="-122"/>
              </a:rPr>
              <a:t>1</a:t>
            </a:r>
            <a:r>
              <a:rPr lang="pt-BR" altLang="zh-CN" sz="2600" b="1" smtClean="0">
                <a:latin typeface="宋体" pitchFamily="2" charset="-122"/>
              </a:rPr>
              <a:t>=2×(a</a:t>
            </a:r>
            <a:r>
              <a:rPr lang="pt-BR" altLang="zh-CN" sz="2600" b="1" baseline="-25000" smtClean="0">
                <a:latin typeface="宋体" pitchFamily="2" charset="-122"/>
              </a:rPr>
              <a:t>2</a:t>
            </a:r>
            <a:r>
              <a:rPr lang="pt-BR" altLang="zh-CN" sz="2600" b="1" smtClean="0">
                <a:latin typeface="宋体" pitchFamily="2" charset="-122"/>
              </a:rPr>
              <a:t>+1)</a:t>
            </a:r>
          </a:p>
          <a:p>
            <a:pPr>
              <a:lnSpc>
                <a:spcPct val="90000"/>
              </a:lnSpc>
            </a:pPr>
            <a:r>
              <a:rPr lang="zh-CN" altLang="pt-BR" sz="2600" smtClean="0"/>
              <a:t>将</a:t>
            </a:r>
            <a:r>
              <a:rPr lang="pt-BR" altLang="zh-CN" sz="2600" smtClean="0"/>
              <a:t>a</a:t>
            </a:r>
            <a:r>
              <a:rPr lang="pt-BR" altLang="zh-CN" sz="2600" baseline="-25000" smtClean="0"/>
              <a:t>10</a:t>
            </a:r>
            <a:r>
              <a:rPr lang="zh-CN" altLang="pt-BR" sz="2600" smtClean="0"/>
              <a:t>用</a:t>
            </a:r>
            <a:r>
              <a:rPr lang="pt-BR" altLang="zh-CN" sz="2600" smtClean="0"/>
              <a:t>1</a:t>
            </a:r>
            <a:r>
              <a:rPr lang="zh-CN" altLang="pt-BR" sz="2600" smtClean="0"/>
              <a:t>代替，然后由上至下递推即可在最后得到</a:t>
            </a:r>
            <a:r>
              <a:rPr lang="pt-BR" altLang="zh-CN" sz="2600" smtClean="0"/>
              <a:t>a</a:t>
            </a:r>
            <a:r>
              <a:rPr lang="pt-BR" altLang="zh-CN" sz="2600" baseline="-25000" smtClean="0"/>
              <a:t>1</a:t>
            </a:r>
            <a:r>
              <a:rPr lang="zh-CN" altLang="pt-BR" sz="2600" smtClean="0"/>
              <a:t>的值。可以将这</a:t>
            </a:r>
            <a:r>
              <a:rPr lang="en-US" altLang="zh-CN" sz="2600" smtClean="0"/>
              <a:t>9</a:t>
            </a:r>
            <a:r>
              <a:rPr lang="zh-CN" altLang="en-US" sz="2600" smtClean="0"/>
              <a:t>个表达式用一个通用的公式表示为：</a:t>
            </a:r>
          </a:p>
          <a:p>
            <a:pPr lvl="1" algn="ctr">
              <a:lnSpc>
                <a:spcPct val="90000"/>
              </a:lnSpc>
              <a:buFontTx/>
              <a:buNone/>
            </a:pPr>
            <a:r>
              <a:rPr lang="en-US" altLang="zh-CN" sz="2600" b="1" smtClean="0">
                <a:latin typeface="宋体" pitchFamily="2" charset="-122"/>
              </a:rPr>
              <a:t>a</a:t>
            </a:r>
            <a:r>
              <a:rPr lang="en-US" altLang="zh-CN" sz="2600" b="1" baseline="-25000" smtClean="0">
                <a:latin typeface="宋体" pitchFamily="2" charset="-122"/>
              </a:rPr>
              <a:t>i</a:t>
            </a:r>
            <a:r>
              <a:rPr lang="en-US" altLang="zh-CN" sz="2600" b="1" smtClean="0">
                <a:latin typeface="宋体" pitchFamily="2" charset="-122"/>
              </a:rPr>
              <a:t>=2×(a</a:t>
            </a:r>
            <a:r>
              <a:rPr lang="en-US" altLang="zh-CN" sz="2600" b="1" baseline="-25000" smtClean="0">
                <a:latin typeface="宋体" pitchFamily="2" charset="-122"/>
              </a:rPr>
              <a:t>i+1</a:t>
            </a:r>
            <a:r>
              <a:rPr lang="en-US" altLang="zh-CN" sz="2600" b="1" smtClean="0">
                <a:latin typeface="宋体" pitchFamily="2" charset="-122"/>
              </a:rPr>
              <a:t>+1)    i=9,8,7,6,...,1 </a:t>
            </a:r>
            <a:endParaRPr lang="zh-CN" altLang="en-US" sz="2600" b="1" smtClean="0">
              <a:latin typeface="宋体" pitchFamily="2" charset="-122"/>
            </a:endParaRP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29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fld id="{D5923A85-532E-43DC-8002-9202123F0293}" type="slidenum">
              <a:rPr lang="zh-CN" altLang="en-US" sz="1200" smtClean="0">
                <a:solidFill>
                  <a:srgbClr val="F8F8F8"/>
                </a:solidFill>
                <a:latin typeface="Arial" charset="0"/>
              </a:rPr>
              <a:pPr eaLnBrk="1" hangingPunct="1"/>
              <a:t>3</a:t>
            </a:fld>
            <a:endParaRPr lang="en-US" altLang="zh-CN" sz="1200" smtClean="0">
              <a:solidFill>
                <a:srgbClr val="F8F8F8"/>
              </a:solidFill>
              <a:latin typeface="Arial" charset="0"/>
            </a:endParaRPr>
          </a:p>
        </p:txBody>
      </p:sp>
      <p:sp>
        <p:nvSpPr>
          <p:cNvPr id="5123" name="Rectangle 3"/>
          <p:cNvSpPr>
            <a:spLocks noGrp="1" noChangeArrowheads="1"/>
          </p:cNvSpPr>
          <p:nvPr>
            <p:ph type="body" idx="1"/>
          </p:nvPr>
        </p:nvSpPr>
        <p:spPr bwMode="auto">
          <a:xfrm>
            <a:off x="107504" y="1052736"/>
            <a:ext cx="9145016" cy="4465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Tx/>
              <a:buNone/>
            </a:pPr>
            <a:r>
              <a:rPr lang="zh-CN" altLang="en-US" sz="3200" dirty="0" smtClean="0">
                <a:solidFill>
                  <a:srgbClr val="FF3300"/>
                </a:solidFill>
              </a:rPr>
              <a:t>教学目标：</a:t>
            </a:r>
          </a:p>
          <a:p>
            <a:pPr eaLnBrk="1" hangingPunct="1"/>
            <a:r>
              <a:rPr lang="zh-CN" altLang="en-US" sz="3200" dirty="0" smtClean="0"/>
              <a:t>了解算法的基础知识；</a:t>
            </a:r>
            <a:endParaRPr lang="en-US" altLang="zh-CN" sz="3200" dirty="0" smtClean="0"/>
          </a:p>
          <a:p>
            <a:pPr eaLnBrk="1" hangingPunct="1"/>
            <a:r>
              <a:rPr lang="zh-CN" altLang="en-US" sz="3200" dirty="0" smtClean="0"/>
              <a:t>了解几种常见的算法；</a:t>
            </a:r>
            <a:endParaRPr lang="en-US" altLang="zh-CN" sz="3200" dirty="0" smtClean="0"/>
          </a:p>
          <a:p>
            <a:pPr eaLnBrk="1" hangingPunct="1"/>
            <a:r>
              <a:rPr lang="zh-CN" altLang="en-US" sz="3200" dirty="0" smtClean="0"/>
              <a:t>掌握如何描述一个算法。</a:t>
            </a:r>
          </a:p>
          <a:p>
            <a:pPr eaLnBrk="1" hangingPunct="1">
              <a:buFontTx/>
              <a:buNone/>
            </a:pPr>
            <a:r>
              <a:rPr lang="zh-CN" altLang="en-US" sz="3200" dirty="0" smtClean="0">
                <a:solidFill>
                  <a:srgbClr val="FF3300"/>
                </a:solidFill>
              </a:rPr>
              <a:t>本章重点：</a:t>
            </a:r>
          </a:p>
          <a:p>
            <a:r>
              <a:rPr lang="zh-CN" altLang="en-US" sz="3200" dirty="0" smtClean="0"/>
              <a:t>何谓</a:t>
            </a:r>
            <a:r>
              <a:rPr lang="zh-CN" altLang="zh-CN" sz="3200" dirty="0" smtClean="0"/>
              <a:t>算法；算法的特性；描述算法的几种工具。</a:t>
            </a:r>
            <a:endParaRPr lang="zh-CN" altLang="en-US" sz="3200" dirty="0" smtClean="0"/>
          </a:p>
          <a:p>
            <a:pPr eaLnBrk="1" hangingPunct="1">
              <a:buFontTx/>
              <a:buNone/>
            </a:pPr>
            <a:r>
              <a:rPr lang="zh-CN" altLang="en-US" sz="3200" dirty="0" smtClean="0">
                <a:solidFill>
                  <a:srgbClr val="FF3300"/>
                </a:solidFill>
              </a:rPr>
              <a:t>本章难点：</a:t>
            </a:r>
          </a:p>
          <a:p>
            <a:pPr eaLnBrk="1" hangingPunct="1"/>
            <a:r>
              <a:rPr lang="zh-CN" altLang="en-US" sz="3200" dirty="0" smtClean="0"/>
              <a:t>使用流程图和</a:t>
            </a:r>
            <a:r>
              <a:rPr lang="en-US" altLang="zh-CN" sz="3200" dirty="0" smtClean="0"/>
              <a:t>N-S</a:t>
            </a:r>
            <a:r>
              <a:rPr lang="zh-CN" altLang="en-US" sz="3200" dirty="0" smtClean="0"/>
              <a:t>盒图表示算法。</a:t>
            </a:r>
            <a:endParaRPr lang="en-US" altLang="zh-CN" sz="3200" dirty="0" smtClean="0"/>
          </a:p>
        </p:txBody>
      </p:sp>
    </p:spTree>
  </p:cSld>
  <p:clrMapOvr>
    <a:masterClrMapping/>
  </p:clrMapOvr>
  <p:transition spd="med">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457200" y="274638"/>
            <a:ext cx="8229600" cy="561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6627" name="Rectangle 3"/>
          <p:cNvSpPr>
            <a:spLocks noGrp="1" noChangeArrowheads="1"/>
          </p:cNvSpPr>
          <p:nvPr>
            <p:ph type="body" idx="1"/>
          </p:nvPr>
        </p:nvSpPr>
        <p:spPr bwMode="auto">
          <a:xfrm>
            <a:off x="457200" y="981075"/>
            <a:ext cx="8362950"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定义变量</a:t>
            </a:r>
            <a:r>
              <a:rPr lang="en-US" altLang="zh-CN" smtClean="0"/>
              <a:t>a</a:t>
            </a:r>
            <a:r>
              <a:rPr lang="zh-CN" altLang="en-US" smtClean="0"/>
              <a:t>存放当天的桃子个数，变量</a:t>
            </a:r>
            <a:r>
              <a:rPr lang="en-US" altLang="zh-CN" smtClean="0"/>
              <a:t>a</a:t>
            </a:r>
            <a:r>
              <a:rPr lang="en-US" altLang="zh-CN" sz="2600" baseline="-25000" smtClean="0"/>
              <a:t>0</a:t>
            </a:r>
            <a:r>
              <a:rPr lang="zh-CN" altLang="en-US" smtClean="0"/>
              <a:t>存放后一天的桃子个数，变量</a:t>
            </a:r>
            <a:r>
              <a:rPr lang="en-US" altLang="zh-CN" smtClean="0"/>
              <a:t>i</a:t>
            </a:r>
            <a:r>
              <a:rPr lang="zh-CN" altLang="en-US" smtClean="0"/>
              <a:t>用于控制循环次数。将</a:t>
            </a:r>
            <a:r>
              <a:rPr lang="en-US" altLang="zh-CN" smtClean="0"/>
              <a:t>a</a:t>
            </a:r>
            <a:r>
              <a:rPr lang="en-US" altLang="zh-CN" sz="2600" baseline="-25000" smtClean="0"/>
              <a:t>0</a:t>
            </a:r>
            <a:r>
              <a:rPr lang="zh-CN" altLang="en-US" smtClean="0"/>
              <a:t>的初始值设置为</a:t>
            </a:r>
            <a:r>
              <a:rPr lang="en-US" altLang="zh-CN" smtClean="0"/>
              <a:t>1</a:t>
            </a:r>
            <a:r>
              <a:rPr lang="zh-CN" altLang="en-US" smtClean="0"/>
              <a:t>，每次循环只需利用</a:t>
            </a:r>
            <a:r>
              <a:rPr lang="en-US" altLang="zh-CN" smtClean="0"/>
              <a:t>a</a:t>
            </a:r>
            <a:r>
              <a:rPr lang="en-US" altLang="zh-CN" sz="2600" baseline="-25000" smtClean="0"/>
              <a:t>0</a:t>
            </a:r>
            <a:r>
              <a:rPr lang="zh-CN" altLang="en-US" smtClean="0"/>
              <a:t>推出</a:t>
            </a:r>
            <a:r>
              <a:rPr lang="en-US" altLang="zh-CN" smtClean="0"/>
              <a:t>a</a:t>
            </a:r>
            <a:r>
              <a:rPr lang="zh-CN" altLang="en-US" smtClean="0"/>
              <a:t>，循环</a:t>
            </a:r>
            <a:r>
              <a:rPr lang="en-US" altLang="zh-CN" smtClean="0"/>
              <a:t>9</a:t>
            </a:r>
            <a:r>
              <a:rPr lang="zh-CN" altLang="en-US" smtClean="0"/>
              <a:t>次后</a:t>
            </a:r>
            <a:r>
              <a:rPr lang="en-US" altLang="zh-CN" smtClean="0"/>
              <a:t>a</a:t>
            </a:r>
            <a:r>
              <a:rPr lang="zh-CN" altLang="en-US" smtClean="0"/>
              <a:t>中的值就是答案。可将算法表示如下：</a:t>
            </a:r>
          </a:p>
          <a:p>
            <a:pPr lvl="1"/>
            <a:r>
              <a:rPr lang="en-US" altLang="zh-CN" b="1" smtClean="0">
                <a:latin typeface="宋体" pitchFamily="2" charset="-122"/>
              </a:rPr>
              <a:t>S1</a:t>
            </a:r>
            <a:r>
              <a:rPr lang="zh-CN" altLang="en-US" b="1" smtClean="0">
                <a:latin typeface="宋体" pitchFamily="2" charset="-122"/>
              </a:rPr>
              <a:t>：</a:t>
            </a:r>
            <a:r>
              <a:rPr lang="en-US" altLang="zh-CN" b="1" smtClean="0">
                <a:latin typeface="宋体" pitchFamily="2" charset="-122"/>
              </a:rPr>
              <a:t>1→a</a:t>
            </a:r>
            <a:r>
              <a:rPr lang="en-US" altLang="zh-CN" sz="2600" b="1" baseline="-25000" smtClean="0">
                <a:latin typeface="宋体" pitchFamily="2" charset="-122"/>
              </a:rPr>
              <a:t>0</a:t>
            </a:r>
          </a:p>
          <a:p>
            <a:pPr lvl="1"/>
            <a:r>
              <a:rPr lang="en-US" altLang="zh-CN" b="1" smtClean="0">
                <a:latin typeface="宋体" pitchFamily="2" charset="-122"/>
              </a:rPr>
              <a:t>S2</a:t>
            </a:r>
            <a:r>
              <a:rPr lang="zh-CN" altLang="en-US" b="1" smtClean="0">
                <a:latin typeface="宋体" pitchFamily="2" charset="-122"/>
              </a:rPr>
              <a:t>：</a:t>
            </a:r>
            <a:r>
              <a:rPr lang="en-US" altLang="zh-CN" b="1" smtClean="0">
                <a:latin typeface="宋体" pitchFamily="2" charset="-122"/>
              </a:rPr>
              <a:t>9→i</a:t>
            </a:r>
          </a:p>
          <a:p>
            <a:pPr lvl="1"/>
            <a:r>
              <a:rPr lang="en-US" altLang="zh-CN" b="1" smtClean="0">
                <a:latin typeface="宋体" pitchFamily="2" charset="-122"/>
              </a:rPr>
              <a:t>S3</a:t>
            </a:r>
            <a:r>
              <a:rPr lang="zh-CN" altLang="en-US" b="1" smtClean="0">
                <a:latin typeface="宋体" pitchFamily="2" charset="-122"/>
              </a:rPr>
              <a:t>：</a:t>
            </a:r>
            <a:r>
              <a:rPr lang="en-US" altLang="zh-CN" b="1" smtClean="0">
                <a:latin typeface="宋体" pitchFamily="2" charset="-122"/>
              </a:rPr>
              <a:t>2×(a</a:t>
            </a:r>
            <a:r>
              <a:rPr lang="en-US" altLang="zh-CN" sz="2600" b="1" baseline="-25000" smtClean="0">
                <a:latin typeface="宋体" pitchFamily="2" charset="-122"/>
              </a:rPr>
              <a:t>0</a:t>
            </a:r>
            <a:r>
              <a:rPr lang="en-US" altLang="zh-CN" b="1" smtClean="0">
                <a:latin typeface="宋体" pitchFamily="2" charset="-122"/>
              </a:rPr>
              <a:t>+1)→a</a:t>
            </a:r>
          </a:p>
          <a:p>
            <a:pPr lvl="1"/>
            <a:r>
              <a:rPr lang="en-US" altLang="zh-CN" b="1" smtClean="0">
                <a:latin typeface="宋体" pitchFamily="2" charset="-122"/>
              </a:rPr>
              <a:t>S4</a:t>
            </a:r>
            <a:r>
              <a:rPr lang="zh-CN" altLang="en-US" b="1" smtClean="0">
                <a:latin typeface="宋体" pitchFamily="2" charset="-122"/>
              </a:rPr>
              <a:t>：</a:t>
            </a:r>
            <a:r>
              <a:rPr lang="en-US" altLang="zh-CN" b="1" smtClean="0">
                <a:latin typeface="宋体" pitchFamily="2" charset="-122"/>
              </a:rPr>
              <a:t>a→a</a:t>
            </a:r>
            <a:r>
              <a:rPr lang="en-US" altLang="zh-CN" sz="2600" b="1" baseline="-25000" smtClean="0">
                <a:latin typeface="宋体" pitchFamily="2" charset="-122"/>
              </a:rPr>
              <a:t>0</a:t>
            </a:r>
          </a:p>
          <a:p>
            <a:pPr lvl="1"/>
            <a:r>
              <a:rPr lang="en-US" altLang="zh-CN" b="1" smtClean="0">
                <a:latin typeface="宋体" pitchFamily="2" charset="-122"/>
              </a:rPr>
              <a:t>S5</a:t>
            </a:r>
            <a:r>
              <a:rPr lang="zh-CN" altLang="en-US" b="1" smtClean="0">
                <a:latin typeface="宋体" pitchFamily="2" charset="-122"/>
              </a:rPr>
              <a:t>：</a:t>
            </a:r>
            <a:r>
              <a:rPr lang="en-US" altLang="zh-CN" b="1" smtClean="0">
                <a:latin typeface="宋体" pitchFamily="2" charset="-122"/>
              </a:rPr>
              <a:t>i-1→i</a:t>
            </a:r>
          </a:p>
          <a:p>
            <a:pPr lvl="1"/>
            <a:r>
              <a:rPr lang="en-US" altLang="zh-CN" b="1" smtClean="0">
                <a:latin typeface="宋体" pitchFamily="2" charset="-122"/>
              </a:rPr>
              <a:t>S6</a:t>
            </a:r>
            <a:r>
              <a:rPr lang="zh-CN" altLang="en-US" b="1" smtClean="0">
                <a:latin typeface="宋体" pitchFamily="2" charset="-122"/>
              </a:rPr>
              <a:t>：若</a:t>
            </a:r>
            <a:r>
              <a:rPr lang="en-US" altLang="zh-CN" b="1" smtClean="0">
                <a:latin typeface="宋体" pitchFamily="2" charset="-122"/>
              </a:rPr>
              <a:t>i≥1</a:t>
            </a:r>
            <a:r>
              <a:rPr lang="zh-CN" altLang="en-US" b="1" smtClean="0">
                <a:latin typeface="宋体" pitchFamily="2" charset="-122"/>
              </a:rPr>
              <a:t>，返回</a:t>
            </a:r>
            <a:r>
              <a:rPr lang="en-US" altLang="zh-CN" b="1" smtClean="0">
                <a:latin typeface="宋体" pitchFamily="2" charset="-122"/>
              </a:rPr>
              <a:t>S3</a:t>
            </a:r>
          </a:p>
          <a:p>
            <a:pPr lvl="1"/>
            <a:r>
              <a:rPr lang="en-US" altLang="zh-CN" b="1" smtClean="0">
                <a:latin typeface="宋体" pitchFamily="2" charset="-122"/>
              </a:rPr>
              <a:t>S7</a:t>
            </a:r>
            <a:r>
              <a:rPr lang="zh-CN" altLang="en-US" b="1" smtClean="0">
                <a:latin typeface="宋体" pitchFamily="2" charset="-122"/>
              </a:rPr>
              <a:t>：输出</a:t>
            </a:r>
            <a:r>
              <a:rPr lang="en-US" altLang="zh-CN" b="1" smtClean="0">
                <a:latin typeface="宋体" pitchFamily="2" charset="-122"/>
              </a:rPr>
              <a:t>a</a:t>
            </a:r>
            <a:r>
              <a:rPr lang="zh-CN" altLang="en-US" b="1" smtClean="0">
                <a:latin typeface="宋体" pitchFamily="2" charset="-122"/>
              </a:rPr>
              <a:t>，结束</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457200" y="274638"/>
            <a:ext cx="8229600" cy="4905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2400" smtClean="0">
              <a:effectLst/>
            </a:endParaRPr>
          </a:p>
        </p:txBody>
      </p:sp>
      <p:sp>
        <p:nvSpPr>
          <p:cNvPr id="27651" name="Rectangle 3"/>
          <p:cNvSpPr>
            <a:spLocks noGrp="1" noChangeArrowheads="1"/>
          </p:cNvSpPr>
          <p:nvPr>
            <p:ph type="body" idx="1"/>
          </p:nvPr>
        </p:nvSpPr>
        <p:spPr bwMode="auto">
          <a:xfrm>
            <a:off x="457200" y="947738"/>
            <a:ext cx="8229600" cy="55054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pPr>
            <a:r>
              <a:rPr lang="zh-CN" altLang="en-US" smtClean="0"/>
              <a:t>仔细观察能够发现，步骤</a:t>
            </a:r>
            <a:r>
              <a:rPr lang="en-US" altLang="zh-CN" smtClean="0"/>
              <a:t>S3</a:t>
            </a:r>
            <a:r>
              <a:rPr lang="zh-CN" altLang="en-US" smtClean="0"/>
              <a:t>、</a:t>
            </a:r>
            <a:r>
              <a:rPr lang="en-US" altLang="zh-CN" smtClean="0"/>
              <a:t>S4</a:t>
            </a:r>
            <a:r>
              <a:rPr lang="zh-CN" altLang="en-US" smtClean="0"/>
              <a:t>可以进行合并，将推算出的当天的桃子个数直接存入</a:t>
            </a:r>
            <a:r>
              <a:rPr lang="en-US" altLang="zh-CN" smtClean="0"/>
              <a:t>a</a:t>
            </a:r>
            <a:r>
              <a:rPr lang="en-US" altLang="zh-CN" baseline="-25000" smtClean="0"/>
              <a:t>0</a:t>
            </a:r>
            <a:r>
              <a:rPr lang="zh-CN" altLang="en-US" smtClean="0"/>
              <a:t>中即可，因此变量</a:t>
            </a:r>
            <a:r>
              <a:rPr lang="en-US" altLang="zh-CN" smtClean="0"/>
              <a:t>a</a:t>
            </a:r>
            <a:r>
              <a:rPr lang="zh-CN" altLang="en-US" smtClean="0"/>
              <a:t>和</a:t>
            </a:r>
            <a:r>
              <a:rPr lang="en-US" altLang="zh-CN" smtClean="0"/>
              <a:t>a</a:t>
            </a:r>
            <a:r>
              <a:rPr lang="en-US" altLang="zh-CN" baseline="-25000" smtClean="0"/>
              <a:t>0</a:t>
            </a:r>
            <a:r>
              <a:rPr lang="zh-CN" altLang="en-US" smtClean="0"/>
              <a:t>也可以合二为一。修改算法如下：</a:t>
            </a:r>
          </a:p>
          <a:p>
            <a:pPr lvl="1">
              <a:lnSpc>
                <a:spcPct val="90000"/>
              </a:lnSpc>
            </a:pPr>
            <a:r>
              <a:rPr lang="en-US" altLang="zh-CN" b="1" smtClean="0">
                <a:latin typeface="宋体" pitchFamily="2" charset="-122"/>
              </a:rPr>
              <a:t>S1</a:t>
            </a:r>
            <a:r>
              <a:rPr lang="zh-CN" altLang="en-US" b="1" smtClean="0">
                <a:latin typeface="宋体" pitchFamily="2" charset="-122"/>
              </a:rPr>
              <a:t>：</a:t>
            </a:r>
            <a:r>
              <a:rPr lang="en-US" altLang="zh-CN" b="1" smtClean="0">
                <a:latin typeface="宋体" pitchFamily="2" charset="-122"/>
              </a:rPr>
              <a:t>1→a</a:t>
            </a:r>
          </a:p>
          <a:p>
            <a:pPr lvl="1">
              <a:lnSpc>
                <a:spcPct val="90000"/>
              </a:lnSpc>
            </a:pPr>
            <a:r>
              <a:rPr lang="en-US" altLang="zh-CN" b="1" smtClean="0">
                <a:latin typeface="宋体" pitchFamily="2" charset="-122"/>
              </a:rPr>
              <a:t>S2</a:t>
            </a:r>
            <a:r>
              <a:rPr lang="zh-CN" altLang="en-US" b="1" smtClean="0">
                <a:latin typeface="宋体" pitchFamily="2" charset="-122"/>
              </a:rPr>
              <a:t>：</a:t>
            </a:r>
            <a:r>
              <a:rPr lang="en-US" altLang="zh-CN" b="1" smtClean="0">
                <a:latin typeface="宋体" pitchFamily="2" charset="-122"/>
              </a:rPr>
              <a:t>9→i</a:t>
            </a:r>
          </a:p>
          <a:p>
            <a:pPr lvl="1">
              <a:lnSpc>
                <a:spcPct val="90000"/>
              </a:lnSpc>
            </a:pPr>
            <a:r>
              <a:rPr lang="en-US" altLang="zh-CN" b="1" smtClean="0">
                <a:latin typeface="宋体" pitchFamily="2" charset="-122"/>
              </a:rPr>
              <a:t>S3</a:t>
            </a:r>
            <a:r>
              <a:rPr lang="zh-CN" altLang="en-US" b="1" smtClean="0">
                <a:latin typeface="宋体" pitchFamily="2" charset="-122"/>
              </a:rPr>
              <a:t>：</a:t>
            </a:r>
            <a:r>
              <a:rPr lang="en-US" altLang="zh-CN" b="1" smtClean="0">
                <a:latin typeface="宋体" pitchFamily="2" charset="-122"/>
              </a:rPr>
              <a:t>2×(a+1)→a</a:t>
            </a:r>
          </a:p>
          <a:p>
            <a:pPr lvl="1">
              <a:lnSpc>
                <a:spcPct val="90000"/>
              </a:lnSpc>
            </a:pPr>
            <a:r>
              <a:rPr lang="en-US" altLang="zh-CN" b="1" smtClean="0">
                <a:latin typeface="宋体" pitchFamily="2" charset="-122"/>
              </a:rPr>
              <a:t>S4</a:t>
            </a:r>
            <a:r>
              <a:rPr lang="zh-CN" altLang="en-US" b="1" smtClean="0">
                <a:latin typeface="宋体" pitchFamily="2" charset="-122"/>
              </a:rPr>
              <a:t>：</a:t>
            </a:r>
            <a:r>
              <a:rPr lang="en-US" altLang="zh-CN" b="1" smtClean="0">
                <a:latin typeface="宋体" pitchFamily="2" charset="-122"/>
              </a:rPr>
              <a:t>i-1→i</a:t>
            </a:r>
          </a:p>
          <a:p>
            <a:pPr lvl="1">
              <a:lnSpc>
                <a:spcPct val="90000"/>
              </a:lnSpc>
            </a:pPr>
            <a:r>
              <a:rPr lang="en-US" altLang="zh-CN" b="1" smtClean="0">
                <a:latin typeface="宋体" pitchFamily="2" charset="-122"/>
              </a:rPr>
              <a:t>S5</a:t>
            </a:r>
            <a:r>
              <a:rPr lang="zh-CN" altLang="en-US" b="1" smtClean="0">
                <a:latin typeface="宋体" pitchFamily="2" charset="-122"/>
              </a:rPr>
              <a:t>：若</a:t>
            </a:r>
            <a:r>
              <a:rPr lang="en-US" altLang="zh-CN" b="1" smtClean="0">
                <a:latin typeface="宋体" pitchFamily="2" charset="-122"/>
              </a:rPr>
              <a:t>i≥1</a:t>
            </a:r>
            <a:r>
              <a:rPr lang="zh-CN" altLang="en-US" b="1" smtClean="0">
                <a:latin typeface="宋体" pitchFamily="2" charset="-122"/>
              </a:rPr>
              <a:t>，返回</a:t>
            </a:r>
            <a:r>
              <a:rPr lang="en-US" altLang="zh-CN" b="1" smtClean="0">
                <a:latin typeface="宋体" pitchFamily="2" charset="-122"/>
              </a:rPr>
              <a:t>S3</a:t>
            </a:r>
          </a:p>
          <a:p>
            <a:pPr lvl="1">
              <a:lnSpc>
                <a:spcPct val="90000"/>
              </a:lnSpc>
            </a:pPr>
            <a:r>
              <a:rPr lang="en-US" altLang="zh-CN" b="1" smtClean="0">
                <a:latin typeface="宋体" pitchFamily="2" charset="-122"/>
              </a:rPr>
              <a:t>S6</a:t>
            </a:r>
            <a:r>
              <a:rPr lang="zh-CN" altLang="en-US" b="1" smtClean="0">
                <a:latin typeface="宋体" pitchFamily="2" charset="-122"/>
              </a:rPr>
              <a:t>：输出</a:t>
            </a:r>
            <a:r>
              <a:rPr lang="en-US" altLang="zh-CN" b="1" smtClean="0">
                <a:latin typeface="宋体" pitchFamily="2" charset="-122"/>
              </a:rPr>
              <a:t>a</a:t>
            </a:r>
            <a:r>
              <a:rPr lang="zh-CN" altLang="en-US" b="1" smtClean="0">
                <a:latin typeface="宋体" pitchFamily="2" charset="-122"/>
              </a:rPr>
              <a:t>，结束</a:t>
            </a:r>
          </a:p>
          <a:p>
            <a:pPr>
              <a:lnSpc>
                <a:spcPct val="90000"/>
              </a:lnSpc>
            </a:pPr>
            <a:r>
              <a:rPr lang="zh-CN" altLang="en-US" smtClean="0"/>
              <a:t>相比上一个算法，这个算法既节省了空间（少定义了一个变量），又节省了时间（减少了一个步骤），是一次成功的改进。</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457200" y="274638"/>
            <a:ext cx="8229600" cy="561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28675" name="Rectangle 3"/>
          <p:cNvSpPr>
            <a:spLocks noGrp="1" noChangeArrowheads="1"/>
          </p:cNvSpPr>
          <p:nvPr>
            <p:ph type="body" idx="1"/>
          </p:nvPr>
        </p:nvSpPr>
        <p:spPr bwMode="auto">
          <a:xfrm>
            <a:off x="457200" y="1196975"/>
            <a:ext cx="8229600" cy="5327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3400" indent="-533400">
              <a:lnSpc>
                <a:spcPct val="90000"/>
              </a:lnSpc>
            </a:pPr>
            <a:r>
              <a:rPr lang="zh-CN" altLang="en-US" smtClean="0"/>
              <a:t>这个例题中的算法设计过程反映了一个典型的过程：从具体到抽象。通过以上几个例子可以初步了解到，利用计算机解决问题的过程，实质上也就是从具体到抽象，再从抽象回到具体的过程。</a:t>
            </a:r>
          </a:p>
          <a:p>
            <a:pPr marL="533400" indent="-533400">
              <a:lnSpc>
                <a:spcPct val="90000"/>
              </a:lnSpc>
            </a:pPr>
            <a:r>
              <a:rPr lang="zh-CN" altLang="en-US" smtClean="0"/>
              <a:t>通常采用的方法是： </a:t>
            </a:r>
          </a:p>
          <a:p>
            <a:pPr marL="533400" indent="-533400">
              <a:lnSpc>
                <a:spcPct val="90000"/>
              </a:lnSpc>
              <a:buFontTx/>
              <a:buAutoNum type="arabicPeriod"/>
            </a:pPr>
            <a:r>
              <a:rPr lang="zh-CN" altLang="en-US" smtClean="0"/>
              <a:t>分析当前问题如果由人工实现，应该采取哪些步骤。</a:t>
            </a:r>
          </a:p>
          <a:p>
            <a:pPr marL="533400" indent="-533400">
              <a:lnSpc>
                <a:spcPct val="90000"/>
              </a:lnSpc>
              <a:buFontTx/>
              <a:buAutoNum type="arabicPeriod"/>
            </a:pPr>
            <a:r>
              <a:rPr lang="zh-CN" altLang="en-US" smtClean="0"/>
              <a:t>对这些步骤进行归纳整理，抽象出数学模型。</a:t>
            </a:r>
          </a:p>
          <a:p>
            <a:pPr marL="533400" indent="-533400">
              <a:lnSpc>
                <a:spcPct val="90000"/>
              </a:lnSpc>
              <a:buFontTx/>
              <a:buAutoNum type="arabicPeriod"/>
            </a:pPr>
            <a:r>
              <a:rPr lang="zh-CN" altLang="en-US" smtClean="0"/>
              <a:t>将数学模型转化为计算机算法。对其中的重复步骤，通过使用相同变量等方式求得形式的统一，然后用循环简练地解决。</a:t>
            </a:r>
          </a:p>
          <a:p>
            <a:pPr marL="533400" indent="-533400">
              <a:lnSpc>
                <a:spcPct val="90000"/>
              </a:lnSpc>
              <a:buFontTx/>
              <a:buAutoNum type="arabicPeriod"/>
            </a:pPr>
            <a:r>
              <a:rPr lang="zh-CN" altLang="en-US" smtClean="0"/>
              <a:t>将算法实现为程序。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2.5 </a:t>
            </a:r>
            <a:r>
              <a:rPr lang="zh-CN" altLang="en-US" sz="4000" smtClean="0">
                <a:solidFill>
                  <a:srgbClr val="FFFFFF"/>
                </a:solidFill>
                <a:effectLst/>
              </a:rPr>
              <a:t>如何评价一个算法</a:t>
            </a:r>
          </a:p>
        </p:txBody>
      </p:sp>
      <p:sp>
        <p:nvSpPr>
          <p:cNvPr id="29699" name="Rectangle 3"/>
          <p:cNvSpPr>
            <a:spLocks noGrp="1" noChangeArrowheads="1"/>
          </p:cNvSpPr>
          <p:nvPr>
            <p:ph type="body" idx="1"/>
          </p:nvPr>
        </p:nvSpPr>
        <p:spPr bwMode="auto">
          <a:xfrm>
            <a:off x="251520" y="1196975"/>
            <a:ext cx="8641655" cy="4929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273050" indent="-273050">
              <a:lnSpc>
                <a:spcPct val="90000"/>
              </a:lnSpc>
            </a:pPr>
            <a:r>
              <a:rPr lang="zh-CN" altLang="en-US" dirty="0" smtClean="0"/>
              <a:t>一般来说，会从以下几个方面评价一个算法：</a:t>
            </a:r>
            <a:endParaRPr lang="en-US" altLang="zh-CN" dirty="0" smtClean="0"/>
          </a:p>
          <a:p>
            <a:pPr marL="820738" lvl="1">
              <a:lnSpc>
                <a:spcPct val="90000"/>
              </a:lnSpc>
              <a:buFontTx/>
              <a:buNone/>
            </a:pPr>
            <a:r>
              <a:rPr lang="en-US" altLang="zh-CN" b="1" dirty="0" smtClean="0">
                <a:latin typeface="宋体" pitchFamily="2" charset="-122"/>
              </a:rPr>
              <a:t>1.</a:t>
            </a:r>
            <a:r>
              <a:rPr lang="zh-CN" altLang="en-US" b="1" dirty="0" smtClean="0">
                <a:latin typeface="宋体" pitchFamily="2" charset="-122"/>
              </a:rPr>
              <a:t>正确性</a:t>
            </a:r>
          </a:p>
          <a:p>
            <a:pPr marL="820738" lvl="1">
              <a:lnSpc>
                <a:spcPct val="90000"/>
              </a:lnSpc>
              <a:buFontTx/>
              <a:buNone/>
            </a:pPr>
            <a:r>
              <a:rPr lang="en-US" altLang="zh-CN" b="1" dirty="0" smtClean="0">
                <a:latin typeface="宋体" pitchFamily="2" charset="-122"/>
              </a:rPr>
              <a:t>2.</a:t>
            </a:r>
            <a:r>
              <a:rPr lang="zh-CN" altLang="en-US" b="1" dirty="0" smtClean="0">
                <a:latin typeface="宋体" pitchFamily="2" charset="-122"/>
              </a:rPr>
              <a:t>可理解性</a:t>
            </a:r>
          </a:p>
          <a:p>
            <a:pPr marL="820738" lvl="1">
              <a:lnSpc>
                <a:spcPct val="90000"/>
              </a:lnSpc>
              <a:buFontTx/>
              <a:buNone/>
            </a:pPr>
            <a:r>
              <a:rPr lang="en-US" altLang="zh-CN" b="1" dirty="0" smtClean="0">
                <a:latin typeface="宋体" pitchFamily="2" charset="-122"/>
              </a:rPr>
              <a:t>3.</a:t>
            </a:r>
            <a:r>
              <a:rPr lang="zh-CN" altLang="en-US" b="1" dirty="0" smtClean="0">
                <a:latin typeface="宋体" pitchFamily="2" charset="-122"/>
              </a:rPr>
              <a:t>可修改扩展性</a:t>
            </a:r>
          </a:p>
          <a:p>
            <a:pPr marL="820738" lvl="1">
              <a:lnSpc>
                <a:spcPct val="90000"/>
              </a:lnSpc>
              <a:buFontTx/>
              <a:buNone/>
            </a:pPr>
            <a:r>
              <a:rPr lang="en-US" altLang="zh-CN" b="1" dirty="0" smtClean="0">
                <a:latin typeface="宋体" pitchFamily="2" charset="-122"/>
              </a:rPr>
              <a:t>4.</a:t>
            </a:r>
            <a:r>
              <a:rPr lang="zh-CN" altLang="en-US" b="1" dirty="0" smtClean="0">
                <a:latin typeface="宋体" pitchFamily="2" charset="-122"/>
              </a:rPr>
              <a:t>健壮性</a:t>
            </a:r>
          </a:p>
          <a:p>
            <a:pPr marL="820738" lvl="1">
              <a:lnSpc>
                <a:spcPct val="90000"/>
              </a:lnSpc>
              <a:buFontTx/>
              <a:buNone/>
            </a:pPr>
            <a:r>
              <a:rPr lang="en-US" altLang="zh-CN" b="1" dirty="0" smtClean="0">
                <a:latin typeface="宋体" pitchFamily="2" charset="-122"/>
              </a:rPr>
              <a:t>5.</a:t>
            </a:r>
            <a:r>
              <a:rPr lang="zh-CN" altLang="en-US" b="1" dirty="0" smtClean="0">
                <a:latin typeface="宋体" pitchFamily="2" charset="-122"/>
              </a:rPr>
              <a:t>时间复杂度</a:t>
            </a:r>
          </a:p>
          <a:p>
            <a:pPr marL="820738" lvl="1">
              <a:lnSpc>
                <a:spcPct val="90000"/>
              </a:lnSpc>
              <a:buFontTx/>
              <a:buNone/>
            </a:pPr>
            <a:r>
              <a:rPr lang="en-US" altLang="zh-CN" b="1" dirty="0" smtClean="0">
                <a:latin typeface="宋体" pitchFamily="2" charset="-122"/>
              </a:rPr>
              <a:t>6.</a:t>
            </a:r>
            <a:r>
              <a:rPr lang="zh-CN" altLang="en-US" b="1" dirty="0" smtClean="0">
                <a:latin typeface="宋体" pitchFamily="2" charset="-122"/>
              </a:rPr>
              <a:t>空间复杂度</a:t>
            </a:r>
          </a:p>
          <a:p>
            <a:pPr marL="273050" indent="-273050">
              <a:lnSpc>
                <a:spcPct val="90000"/>
              </a:lnSpc>
            </a:pPr>
            <a:r>
              <a:rPr lang="zh-CN" altLang="en-US" dirty="0" smtClean="0"/>
              <a:t>此外，一个易于理解、编程、调试的算法往往效率较低，而一个高效率算法的思路往往不易于理解、编程和调试。具体选择算法时应两方面兼顾，综合考虑。</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 </a:t>
            </a:r>
            <a:r>
              <a:rPr lang="zh-CN" altLang="en-US" sz="4000" smtClean="0">
                <a:solidFill>
                  <a:srgbClr val="FFFFFF"/>
                </a:solidFill>
                <a:effectLst/>
              </a:rPr>
              <a:t>算法的描述工具</a:t>
            </a:r>
          </a:p>
        </p:txBody>
      </p:sp>
      <p:sp>
        <p:nvSpPr>
          <p:cNvPr id="30723" name="Rectangle 3"/>
          <p:cNvSpPr>
            <a:spLocks noGrp="1" noChangeArrowheads="1"/>
          </p:cNvSpPr>
          <p:nvPr>
            <p:ph type="body" idx="1"/>
          </p:nvPr>
        </p:nvSpPr>
        <p:spPr bwMode="auto">
          <a:xfrm>
            <a:off x="457200" y="1844675"/>
            <a:ext cx="8229600" cy="42814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200" dirty="0" smtClean="0"/>
              <a:t>算法应该使用恰当的工具进行无歧义的描述，其中应指明控制流程、处理功能、数据组织以及其它方面的实现细节，从而在编码阶段能把对设计的描述直接翻译成为程序代码。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2.6.1</a:t>
            </a:r>
            <a:r>
              <a:rPr lang="zh-CN" altLang="en-US" sz="4000" smtClean="0">
                <a:solidFill>
                  <a:srgbClr val="FFFFFF"/>
                </a:solidFill>
                <a:effectLst/>
              </a:rPr>
              <a:t>自然语言</a:t>
            </a:r>
          </a:p>
        </p:txBody>
      </p:sp>
      <p:sp>
        <p:nvSpPr>
          <p:cNvPr id="31747" name="Rectangle 3"/>
          <p:cNvSpPr>
            <a:spLocks noGrp="1" noChangeArrowheads="1"/>
          </p:cNvSpPr>
          <p:nvPr>
            <p:ph type="body" idx="1"/>
          </p:nvPr>
        </p:nvSpPr>
        <p:spPr bwMode="auto">
          <a:xfrm>
            <a:off x="107504" y="1052736"/>
            <a:ext cx="8517632" cy="539908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ts val="3200"/>
              </a:lnSpc>
              <a:spcBef>
                <a:spcPts val="600"/>
              </a:spcBef>
            </a:pPr>
            <a:r>
              <a:rPr lang="zh-CN" altLang="en-US" sz="3000" dirty="0" smtClean="0"/>
              <a:t>自然语言就是人们日常交流所使用的语言。</a:t>
            </a:r>
            <a:r>
              <a:rPr lang="en-US" altLang="zh-CN" sz="3000" dirty="0" smtClean="0"/>
              <a:t>2.5</a:t>
            </a:r>
            <a:r>
              <a:rPr lang="zh-CN" altLang="en-US" sz="3000" dirty="0" smtClean="0"/>
              <a:t>节中就是使用自然语言对算法进行描述。</a:t>
            </a:r>
          </a:p>
          <a:p>
            <a:pPr lvl="1">
              <a:lnSpc>
                <a:spcPts val="3200"/>
              </a:lnSpc>
              <a:spcBef>
                <a:spcPts val="600"/>
              </a:spcBef>
            </a:pPr>
            <a:r>
              <a:rPr lang="zh-CN" altLang="en-US" sz="3000" b="1" dirty="0" smtClean="0">
                <a:solidFill>
                  <a:srgbClr val="0000FF"/>
                </a:solidFill>
              </a:rPr>
              <a:t>优点：</a:t>
            </a:r>
            <a:r>
              <a:rPr lang="zh-CN" altLang="en-US" sz="3000" b="1" dirty="0" smtClean="0"/>
              <a:t>通俗易懂，只要会使用这种语言的人就能够看明白。</a:t>
            </a:r>
          </a:p>
          <a:p>
            <a:pPr lvl="1">
              <a:lnSpc>
                <a:spcPts val="3200"/>
              </a:lnSpc>
              <a:spcBef>
                <a:spcPts val="600"/>
              </a:spcBef>
            </a:pPr>
            <a:r>
              <a:rPr lang="zh-CN" altLang="en-US" sz="3000" b="1" dirty="0" smtClean="0">
                <a:solidFill>
                  <a:srgbClr val="0000FF"/>
                </a:solidFill>
              </a:rPr>
              <a:t>缺点：</a:t>
            </a:r>
            <a:r>
              <a:rPr lang="zh-CN" altLang="en-US" sz="3000" b="1" dirty="0" smtClean="0"/>
              <a:t>任何一种自然语言都有歧义性，因此使用自然语言描述的算法经常会出现语义不明确的现象。如果算法中包括比较多的判断或者循环部分时，使用自然语言进行描述也非常不方便，且晦涩难懂。</a:t>
            </a:r>
          </a:p>
          <a:p>
            <a:pPr>
              <a:lnSpc>
                <a:spcPts val="3200"/>
              </a:lnSpc>
              <a:spcBef>
                <a:spcPts val="600"/>
              </a:spcBef>
            </a:pPr>
            <a:r>
              <a:rPr lang="zh-CN" altLang="en-US" sz="3000" dirty="0" smtClean="0"/>
              <a:t>因此，除了一些很简单的问题之外，一般不使用自然语言来描述算法。</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2.6.2</a:t>
            </a:r>
            <a:r>
              <a:rPr lang="zh-CN" altLang="en-US" sz="4000" smtClean="0">
                <a:solidFill>
                  <a:srgbClr val="FFFFFF"/>
                </a:solidFill>
                <a:effectLst/>
              </a:rPr>
              <a:t>程序流程图</a:t>
            </a:r>
          </a:p>
        </p:txBody>
      </p:sp>
      <p:sp>
        <p:nvSpPr>
          <p:cNvPr id="32771" name="Rectangle 3"/>
          <p:cNvSpPr>
            <a:spLocks noGrp="1" noChangeArrowheads="1"/>
          </p:cNvSpPr>
          <p:nvPr>
            <p:ph type="body" idx="1"/>
          </p:nvPr>
        </p:nvSpPr>
        <p:spPr bwMode="auto">
          <a:xfrm>
            <a:off x="457200" y="1052513"/>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1.</a:t>
            </a:r>
            <a:r>
              <a:rPr lang="zh-CN" altLang="en-US" dirty="0" smtClean="0"/>
              <a:t>传统的程序流程图</a:t>
            </a:r>
          </a:p>
          <a:p>
            <a:r>
              <a:rPr lang="zh-CN" altLang="en-US" dirty="0" smtClean="0"/>
              <a:t>程序流程图又称为程序框图，是使用图框和箭头等元素来表示各种操作的一种算法描述工具。</a:t>
            </a:r>
          </a:p>
          <a:p>
            <a:pPr lvl="1"/>
            <a:r>
              <a:rPr lang="zh-CN" altLang="en-US" b="1" dirty="0" smtClean="0">
                <a:solidFill>
                  <a:srgbClr val="0000FF"/>
                </a:solidFill>
              </a:rPr>
              <a:t>优点：</a:t>
            </a:r>
            <a:r>
              <a:rPr lang="zh-CN" altLang="en-US" b="1" dirty="0" smtClean="0"/>
              <a:t>使用图形来表示算法，能够直观地描绘程序的控制流程，易于理解，也便于初学者掌握。</a:t>
            </a:r>
          </a:p>
          <a:p>
            <a:r>
              <a:rPr lang="zh-CN" altLang="en-US" dirty="0" smtClean="0"/>
              <a:t>美国国家标准化协会</a:t>
            </a:r>
            <a:r>
              <a:rPr lang="en-US" altLang="zh-CN" dirty="0" smtClean="0"/>
              <a:t>ANSI</a:t>
            </a:r>
            <a:r>
              <a:rPr lang="zh-CN" altLang="en-US" dirty="0" smtClean="0"/>
              <a:t>（</a:t>
            </a:r>
            <a:r>
              <a:rPr lang="en-US" altLang="zh-CN" dirty="0" smtClean="0"/>
              <a:t>American National Standard Institute</a:t>
            </a:r>
            <a:r>
              <a:rPr lang="zh-CN" altLang="en-US" dirty="0" smtClean="0"/>
              <a:t>）规定了一些常用的程序流程图符号，如</a:t>
            </a:r>
            <a:r>
              <a:rPr lang="zh-CN" altLang="en-US" dirty="0" smtClean="0">
                <a:hlinkClick r:id="" action="ppaction://hlinkshowjump?jump=nextslide"/>
              </a:rPr>
              <a:t>图</a:t>
            </a:r>
            <a:r>
              <a:rPr lang="en-US" altLang="zh-CN" dirty="0" smtClean="0">
                <a:hlinkClick r:id="" action="ppaction://hlinkshowjump?jump=nextslide"/>
              </a:rPr>
              <a:t>2.5</a:t>
            </a:r>
            <a:r>
              <a:rPr lang="zh-CN" altLang="en-US" dirty="0" smtClean="0"/>
              <a:t>、</a:t>
            </a:r>
            <a:r>
              <a:rPr lang="zh-CN" altLang="en-US" dirty="0" smtClean="0">
                <a:hlinkClick r:id="rId2" action="ppaction://hlinksldjump"/>
              </a:rPr>
              <a:t>图</a:t>
            </a:r>
            <a:r>
              <a:rPr lang="en-US" altLang="zh-CN" dirty="0" smtClean="0">
                <a:hlinkClick r:id="rId2" action="ppaction://hlinksldjump"/>
              </a:rPr>
              <a:t>2.6</a:t>
            </a:r>
            <a:r>
              <a:rPr lang="zh-CN" altLang="en-US" dirty="0" smtClean="0"/>
              <a:t>、</a:t>
            </a:r>
            <a:r>
              <a:rPr lang="zh-CN" altLang="en-US" dirty="0" smtClean="0">
                <a:hlinkClick r:id="rId2" action="ppaction://hlinksldjump"/>
              </a:rPr>
              <a:t>图</a:t>
            </a:r>
            <a:r>
              <a:rPr lang="en-US" altLang="zh-CN" dirty="0" smtClean="0">
                <a:hlinkClick r:id="rId2" action="ppaction://hlinksldjump"/>
              </a:rPr>
              <a:t>2.7</a:t>
            </a:r>
            <a:r>
              <a:rPr lang="zh-CN" altLang="en-US" dirty="0" smtClean="0"/>
              <a:t>所示。</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3795"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p>
        </p:txBody>
      </p:sp>
      <p:pic>
        <p:nvPicPr>
          <p:cNvPr id="33796" name="Picture 4"/>
          <p:cNvPicPr>
            <a:picLocks noChangeAspect="1" noChangeArrowheads="1"/>
          </p:cNvPicPr>
          <p:nvPr/>
        </p:nvPicPr>
        <p:blipFill>
          <a:blip r:embed="rId2">
            <a:extLst>
              <a:ext uri="{28A0092B-C50C-407E-A947-70E740481C1C}">
                <a14:useLocalDpi xmlns:a14="http://schemas.microsoft.com/office/drawing/2010/main" val="0"/>
              </a:ext>
            </a:extLst>
          </a:blip>
          <a:srcRect l="35527" t="57082" r="34746" b="18997"/>
          <a:stretch>
            <a:fillRect/>
          </a:stretch>
        </p:blipFill>
        <p:spPr bwMode="auto">
          <a:xfrm>
            <a:off x="252413" y="1557338"/>
            <a:ext cx="8640762"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481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p>
        </p:txBody>
      </p:sp>
      <p:pic>
        <p:nvPicPr>
          <p:cNvPr id="34821" name="Picture 4"/>
          <p:cNvPicPr>
            <a:picLocks noChangeAspect="1" noChangeArrowheads="1"/>
          </p:cNvPicPr>
          <p:nvPr/>
        </p:nvPicPr>
        <p:blipFill>
          <a:blip r:embed="rId2">
            <a:extLst>
              <a:ext uri="{28A0092B-C50C-407E-A947-70E740481C1C}">
                <a14:useLocalDpi xmlns:a14="http://schemas.microsoft.com/office/drawing/2010/main" val="0"/>
              </a:ext>
            </a:extLst>
          </a:blip>
          <a:srcRect l="48755" t="13036" r="36510" b="67879"/>
          <a:stretch>
            <a:fillRect/>
          </a:stretch>
        </p:blipFill>
        <p:spPr bwMode="auto">
          <a:xfrm>
            <a:off x="1259632" y="1196752"/>
            <a:ext cx="5832648" cy="467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481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p>
        </p:txBody>
      </p:sp>
      <p:pic>
        <p:nvPicPr>
          <p:cNvPr id="34820" name="Picture 5"/>
          <p:cNvPicPr>
            <a:picLocks noChangeAspect="1" noChangeArrowheads="1"/>
          </p:cNvPicPr>
          <p:nvPr/>
        </p:nvPicPr>
        <p:blipFill>
          <a:blip r:embed="rId2">
            <a:extLst>
              <a:ext uri="{28A0092B-C50C-407E-A947-70E740481C1C}">
                <a14:useLocalDpi xmlns:a14="http://schemas.microsoft.com/office/drawing/2010/main" val="0"/>
              </a:ext>
            </a:extLst>
          </a:blip>
          <a:srcRect l="36581" t="52045" r="25952" b="15062"/>
          <a:stretch>
            <a:fillRect/>
          </a:stretch>
        </p:blipFill>
        <p:spPr bwMode="auto">
          <a:xfrm>
            <a:off x="152178" y="1340768"/>
            <a:ext cx="8740302"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39</a:t>
            </a:fld>
            <a:endParaRPr lang="en-US" altLang="zh-CN" dirty="0"/>
          </a:p>
        </p:txBody>
      </p:sp>
    </p:spTree>
    <p:extLst>
      <p:ext uri="{BB962C8B-B14F-4D97-AF65-F5344CB8AC3E}">
        <p14:creationId xmlns:p14="http://schemas.microsoft.com/office/powerpoint/2010/main" val="3405033246"/>
      </p:ext>
    </p:extLst>
  </p:cSld>
  <p:clrMapOvr>
    <a:masterClrMapping/>
  </p:clrMapOvr>
  <p:transition spd="med">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0"/>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fld id="{49653224-B68C-4A9C-819B-11002E7072AC}" type="slidenum">
              <a:rPr lang="zh-CN" altLang="en-US" sz="1200" smtClean="0">
                <a:solidFill>
                  <a:srgbClr val="F8F8F8"/>
                </a:solidFill>
                <a:latin typeface="Arial" charset="0"/>
              </a:rPr>
              <a:pPr eaLnBrk="1" hangingPunct="1"/>
              <a:t>4</a:t>
            </a:fld>
            <a:endParaRPr lang="en-US" altLang="zh-CN" sz="1200" smtClean="0">
              <a:solidFill>
                <a:srgbClr val="F8F8F8"/>
              </a:solidFill>
              <a:latin typeface="Arial" charset="0"/>
            </a:endParaRPr>
          </a:p>
        </p:txBody>
      </p:sp>
      <p:sp>
        <p:nvSpPr>
          <p:cNvPr id="6147" name="Rectangle 3"/>
          <p:cNvSpPr>
            <a:spLocks noGrp="1" noChangeArrowheads="1"/>
          </p:cNvSpPr>
          <p:nvPr>
            <p:ph type="body" idx="4294967295"/>
          </p:nvPr>
        </p:nvSpPr>
        <p:spPr bwMode="auto">
          <a:xfrm>
            <a:off x="468313" y="1125538"/>
            <a:ext cx="8207375" cy="532765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3000" dirty="0" smtClean="0"/>
              <a:t>著名的计算机科学家沃思（</a:t>
            </a:r>
            <a:r>
              <a:rPr lang="en-US" altLang="zh-CN" sz="3000" dirty="0" err="1" smtClean="0"/>
              <a:t>Nikiklaus</a:t>
            </a:r>
            <a:r>
              <a:rPr lang="en-US" altLang="zh-CN" sz="3000" dirty="0" smtClean="0"/>
              <a:t> Wirth</a:t>
            </a:r>
            <a:r>
              <a:rPr lang="zh-CN" altLang="en-US" sz="3000" dirty="0" smtClean="0"/>
              <a:t>）曾经提出过一个公式：</a:t>
            </a:r>
          </a:p>
          <a:p>
            <a:pPr algn="ctr">
              <a:buFontTx/>
              <a:buNone/>
            </a:pPr>
            <a:r>
              <a:rPr lang="zh-CN" altLang="en-US" sz="3000" dirty="0" smtClean="0">
                <a:solidFill>
                  <a:srgbClr val="0000FF"/>
                </a:solidFill>
              </a:rPr>
              <a:t>数据结构</a:t>
            </a:r>
            <a:r>
              <a:rPr lang="en-US" altLang="zh-CN" sz="3000" dirty="0" smtClean="0">
                <a:solidFill>
                  <a:srgbClr val="0000FF"/>
                </a:solidFill>
              </a:rPr>
              <a:t>+</a:t>
            </a:r>
            <a:r>
              <a:rPr lang="zh-CN" altLang="en-US" sz="3000" dirty="0" smtClean="0">
                <a:solidFill>
                  <a:srgbClr val="0000FF"/>
                </a:solidFill>
              </a:rPr>
              <a:t>算法</a:t>
            </a:r>
            <a:r>
              <a:rPr lang="en-US" altLang="zh-CN" sz="3000" dirty="0" smtClean="0">
                <a:solidFill>
                  <a:srgbClr val="0000FF"/>
                </a:solidFill>
              </a:rPr>
              <a:t>=</a:t>
            </a:r>
            <a:r>
              <a:rPr lang="zh-CN" altLang="en-US" sz="3000" dirty="0" smtClean="0">
                <a:solidFill>
                  <a:srgbClr val="0000FF"/>
                </a:solidFill>
              </a:rPr>
              <a:t>程序</a:t>
            </a:r>
            <a:r>
              <a:rPr lang="zh-CN" altLang="en-US" sz="3000" dirty="0" smtClean="0"/>
              <a:t> </a:t>
            </a:r>
            <a:endParaRPr lang="zh-CN" altLang="zh-CN" sz="3000" dirty="0" smtClean="0"/>
          </a:p>
          <a:p>
            <a:r>
              <a:rPr lang="zh-CN" altLang="en-US" sz="3000" dirty="0" smtClean="0">
                <a:solidFill>
                  <a:srgbClr val="FF0000"/>
                </a:solidFill>
              </a:rPr>
              <a:t>数据结构</a:t>
            </a:r>
            <a:r>
              <a:rPr lang="zh-CN" altLang="en-US" sz="3000" dirty="0" smtClean="0"/>
              <a:t>（</a:t>
            </a:r>
            <a:r>
              <a:rPr lang="en-US" altLang="zh-CN" sz="3000" dirty="0" smtClean="0"/>
              <a:t>data structure</a:t>
            </a:r>
            <a:r>
              <a:rPr lang="zh-CN" altLang="en-US" sz="3000" dirty="0" smtClean="0"/>
              <a:t>），指程序中数据的类型和数据的组织形式，即对数据的描述；而</a:t>
            </a:r>
            <a:r>
              <a:rPr lang="zh-CN" altLang="en-US" sz="3000" dirty="0" smtClean="0">
                <a:solidFill>
                  <a:srgbClr val="FF0000"/>
                </a:solidFill>
              </a:rPr>
              <a:t>算法</a:t>
            </a:r>
            <a:r>
              <a:rPr lang="zh-CN" altLang="en-US" sz="3000" dirty="0" smtClean="0"/>
              <a:t>（</a:t>
            </a:r>
            <a:r>
              <a:rPr lang="en-US" altLang="zh-CN" sz="3000" dirty="0" smtClean="0"/>
              <a:t>algorithm</a:t>
            </a:r>
            <a:r>
              <a:rPr lang="zh-CN" altLang="en-US" sz="3000" dirty="0" smtClean="0"/>
              <a:t>），则是对操作步骤的描述。</a:t>
            </a:r>
          </a:p>
          <a:p>
            <a:r>
              <a:rPr lang="zh-CN" altLang="en-US" sz="3000" dirty="0" smtClean="0"/>
              <a:t>数据结构是程序的加工对象，而算法则是程序的灵魂，它解决了程序“做什么”和“怎么做”的问题。</a:t>
            </a:r>
          </a:p>
        </p:txBody>
      </p:sp>
      <p:sp>
        <p:nvSpPr>
          <p:cNvPr id="6148" name="标题 1"/>
          <p:cNvSpPr>
            <a:spLocks noGrp="1"/>
          </p:cNvSpPr>
          <p:nvPr>
            <p:ph type="title" idx="4294967295"/>
          </p:nvPr>
        </p:nvSpPr>
        <p:spPr bwMode="auto">
          <a:xfrm>
            <a:off x="457200" y="260350"/>
            <a:ext cx="8229600" cy="635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4000" smtClean="0">
                <a:solidFill>
                  <a:srgbClr val="F0F8F9"/>
                </a:solidFill>
                <a:effectLst/>
                <a:cs typeface="Times New Roman" pitchFamily="18" charset="0"/>
              </a:rPr>
              <a:t>2.1 </a:t>
            </a:r>
            <a:r>
              <a:rPr lang="zh-CN" altLang="en-US" sz="4000" smtClean="0">
                <a:solidFill>
                  <a:srgbClr val="F0F8F9"/>
                </a:solidFill>
                <a:effectLst/>
                <a:cs typeface="Times New Roman" pitchFamily="18" charset="0"/>
              </a:rPr>
              <a:t>算法基础知识</a:t>
            </a:r>
            <a:r>
              <a:rPr lang="zh-CN" altLang="en-US" smtClean="0">
                <a:effectLst/>
              </a:rPr>
              <a:t> </a:t>
            </a:r>
          </a:p>
        </p:txBody>
      </p:sp>
    </p:spTree>
  </p:cSld>
  <p:clrMapOvr>
    <a:masterClrMapping/>
  </p:clrMapOvr>
  <p:transition spd="med">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5843"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z="3000" dirty="0" smtClean="0"/>
              <a:t>【</a:t>
            </a:r>
            <a:r>
              <a:rPr lang="zh-CN" altLang="en-US" sz="3000" dirty="0" smtClean="0"/>
              <a:t>例</a:t>
            </a:r>
            <a:r>
              <a:rPr lang="en-US" altLang="zh-CN" sz="3000" dirty="0" smtClean="0"/>
              <a:t>2.6】</a:t>
            </a:r>
            <a:r>
              <a:rPr lang="zh-CN" altLang="en-US" sz="3000" dirty="0" smtClean="0"/>
              <a:t>求</a:t>
            </a:r>
            <a:r>
              <a:rPr lang="en-US" altLang="zh-CN" sz="3000" dirty="0" smtClean="0"/>
              <a:t>1+2+3+4+5</a:t>
            </a:r>
            <a:r>
              <a:rPr lang="zh-CN" altLang="en-US" sz="3000" dirty="0" smtClean="0"/>
              <a:t>的结果，将例</a:t>
            </a:r>
            <a:r>
              <a:rPr lang="en-US" altLang="zh-CN" sz="3000" dirty="0" smtClean="0"/>
              <a:t>2.1</a:t>
            </a:r>
            <a:r>
              <a:rPr lang="zh-CN" altLang="en-US" sz="3000" dirty="0" smtClean="0"/>
              <a:t>的算法改用程序流程图实现。</a:t>
            </a:r>
          </a:p>
          <a:p>
            <a:r>
              <a:rPr lang="zh-CN" altLang="en-US" sz="3000" dirty="0" smtClean="0"/>
              <a:t>流程图见</a:t>
            </a:r>
            <a:r>
              <a:rPr lang="zh-CN" altLang="en-US" sz="3000" dirty="0" smtClean="0">
                <a:hlinkClick r:id="" action="ppaction://hlinkshowjump?jump=nextslide"/>
              </a:rPr>
              <a:t>图</a:t>
            </a:r>
            <a:r>
              <a:rPr lang="en-US" altLang="zh-CN" sz="3000" dirty="0" smtClean="0">
                <a:hlinkClick r:id="" action="ppaction://hlinkshowjump?jump=nextslide"/>
              </a:rPr>
              <a:t>2.8</a:t>
            </a:r>
            <a:r>
              <a:rPr lang="zh-CN" altLang="en-US" sz="3000" dirty="0" smtClean="0"/>
              <a:t>。其中判断框内的条件也可以改为“</a:t>
            </a:r>
            <a:r>
              <a:rPr lang="en-US" altLang="zh-CN" sz="3000" dirty="0" smtClean="0"/>
              <a:t>i</a:t>
            </a:r>
            <a:r>
              <a:rPr lang="zh-CN" altLang="en-US" sz="3000" dirty="0" smtClean="0"/>
              <a:t>＞</a:t>
            </a:r>
            <a:r>
              <a:rPr lang="en-US" altLang="zh-CN" sz="3000" dirty="0" smtClean="0"/>
              <a:t>5”</a:t>
            </a:r>
            <a:r>
              <a:rPr lang="zh-CN" altLang="en-US" sz="3000" dirty="0" smtClean="0"/>
              <a:t>，同时要将两个出口处标示的“</a:t>
            </a:r>
            <a:r>
              <a:rPr lang="en-US" altLang="zh-CN" sz="3000" dirty="0" smtClean="0"/>
              <a:t>Y”</a:t>
            </a:r>
            <a:r>
              <a:rPr lang="zh-CN" altLang="en-US" sz="3000" dirty="0" smtClean="0"/>
              <a:t>、“</a:t>
            </a:r>
            <a:r>
              <a:rPr lang="en-US" altLang="zh-CN" sz="3000" dirty="0" smtClean="0"/>
              <a:t>N”</a:t>
            </a:r>
            <a:r>
              <a:rPr lang="zh-CN" altLang="en-US" sz="3000" dirty="0" smtClean="0"/>
              <a:t>对换位置。如果需要将最后结果输出，可以在判断框的下方再加上一个输出框，修改后的流程图见</a:t>
            </a:r>
            <a:r>
              <a:rPr lang="zh-CN" altLang="en-US" sz="3000" dirty="0" smtClean="0">
                <a:hlinkClick r:id="" action="ppaction://hlinkshowjump?jump=nextslide"/>
              </a:rPr>
              <a:t>图</a:t>
            </a:r>
            <a:r>
              <a:rPr lang="en-US" altLang="zh-CN" sz="3000" dirty="0" smtClean="0">
                <a:hlinkClick r:id="" action="ppaction://hlinkshowjump?jump=nextslide"/>
              </a:rPr>
              <a:t>2.9</a:t>
            </a:r>
            <a:r>
              <a:rPr lang="zh-CN" altLang="en-US" sz="3000" dirty="0" smtClean="0"/>
              <a:t>。</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8313" y="215900"/>
            <a:ext cx="3830637" cy="645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0413" y="26988"/>
            <a:ext cx="360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457200" y="274638"/>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7891" name="Rectangle 3"/>
          <p:cNvSpPr>
            <a:spLocks noGrp="1" noChangeArrowheads="1"/>
          </p:cNvSpPr>
          <p:nvPr>
            <p:ph type="body" idx="1"/>
          </p:nvPr>
        </p:nvSpPr>
        <p:spPr bwMode="auto">
          <a:xfrm>
            <a:off x="457200" y="1052513"/>
            <a:ext cx="8229600" cy="532923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z="3600" dirty="0" smtClean="0"/>
              <a:t>【</a:t>
            </a:r>
            <a:r>
              <a:rPr lang="zh-CN" altLang="en-US" sz="3600" dirty="0" smtClean="0"/>
              <a:t>例</a:t>
            </a:r>
            <a:r>
              <a:rPr lang="en-US" altLang="zh-CN" sz="3600" dirty="0" smtClean="0"/>
              <a:t>2.7】</a:t>
            </a:r>
            <a:r>
              <a:rPr lang="zh-CN" altLang="en-US" sz="3600" dirty="0" smtClean="0"/>
              <a:t>随意输入三个整数，求其中最大的数并输出，将例</a:t>
            </a:r>
            <a:r>
              <a:rPr lang="en-US" altLang="zh-CN" sz="3600" dirty="0" smtClean="0"/>
              <a:t>2.2</a:t>
            </a:r>
            <a:r>
              <a:rPr lang="zh-CN" altLang="en-US" sz="3600" dirty="0" smtClean="0"/>
              <a:t>的算法改用程序流程图实现。</a:t>
            </a:r>
          </a:p>
          <a:p>
            <a:r>
              <a:rPr lang="zh-CN" altLang="en-US" sz="3600" dirty="0" smtClean="0"/>
              <a:t>流程图见</a:t>
            </a:r>
            <a:r>
              <a:rPr lang="zh-CN" altLang="en-US" sz="3600" dirty="0" smtClean="0">
                <a:hlinkClick r:id="" action="ppaction://hlinkshowjump?jump=nextslide"/>
              </a:rPr>
              <a:t>图</a:t>
            </a:r>
            <a:r>
              <a:rPr lang="en-US" altLang="zh-CN" sz="3600" dirty="0" smtClean="0">
                <a:hlinkClick r:id="" action="ppaction://hlinkshowjump?jump=nextslide"/>
              </a:rPr>
              <a:t>2.10</a:t>
            </a:r>
            <a:r>
              <a:rPr lang="en-US" altLang="zh-CN" sz="3600" dirty="0" smtClean="0"/>
              <a:t>(</a:t>
            </a:r>
            <a:r>
              <a:rPr lang="zh-CN" altLang="en-US" sz="3600" dirty="0" smtClean="0"/>
              <a:t>能否看懂？</a:t>
            </a:r>
            <a:r>
              <a:rPr lang="en-US" altLang="zh-CN" sz="3600" dirty="0" smtClean="0"/>
              <a:t>)</a:t>
            </a:r>
            <a:r>
              <a:rPr lang="zh-CN" altLang="en-US" sz="3600" dirty="0" smtClean="0"/>
              <a:t>。其中先后使用了两个判断框，表明对两个条件进行判断。</a:t>
            </a:r>
          </a:p>
          <a:p>
            <a:endParaRPr lang="zh-CN" altLang="en-US" sz="3600"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Text Box 7"/>
          <p:cNvSpPr txBox="1">
            <a:spLocks noChangeArrowheads="1"/>
          </p:cNvSpPr>
          <p:nvPr/>
        </p:nvSpPr>
        <p:spPr bwMode="auto">
          <a:xfrm>
            <a:off x="7524750" y="6278563"/>
            <a:ext cx="1619250" cy="534987"/>
          </a:xfrm>
          <a:prstGeom prst="rect">
            <a:avLst/>
          </a:prstGeom>
          <a:solidFill>
            <a:srgbClr val="FFFFFF"/>
          </a:solidFill>
          <a:ln>
            <a:noFill/>
          </a:ln>
          <a:effectLst>
            <a:prstShdw prst="shdw12">
              <a:schemeClr val="bg2">
                <a:alpha val="50000"/>
              </a:schemeClr>
            </a:prstShdw>
          </a:effectLst>
          <a:extLst>
            <a:ext uri="{91240B29-F687-4F45-9708-019B960494DF}">
              <a14:hiddenLine xmlns:a14="http://schemas.microsoft.com/office/drawing/2010/main" w="9525">
                <a:solidFill>
                  <a:schemeClr val="tx1"/>
                </a:solidFill>
                <a:miter lim="800000"/>
                <a:headEnd/>
                <a:tailEnd/>
              </a14:hiddenLine>
            </a:ext>
          </a:extLst>
        </p:spPr>
        <p:txBody>
          <a:bodyPr rIns="0" bIns="0">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gn="ctr" eaLnBrk="1" hangingPunct="1"/>
            <a:r>
              <a:rPr lang="zh-CN" altLang="en-US" sz="1600" b="1" dirty="0">
                <a:solidFill>
                  <a:srgbClr val="080808"/>
                </a:solidFill>
                <a:latin typeface="宋体" pitchFamily="2" charset="-122"/>
              </a:rPr>
              <a:t>图</a:t>
            </a:r>
            <a:r>
              <a:rPr lang="en-US" altLang="zh-CN" sz="1600" b="1" dirty="0">
                <a:solidFill>
                  <a:srgbClr val="080808"/>
                </a:solidFill>
                <a:latin typeface="宋体" pitchFamily="2" charset="-122"/>
              </a:rPr>
              <a:t>2.12 </a:t>
            </a:r>
            <a:endParaRPr lang="zh-CN" altLang="en-US" sz="1600" b="1" dirty="0">
              <a:solidFill>
                <a:srgbClr val="080808"/>
              </a:solidFill>
              <a:latin typeface="宋体" pitchFamily="2" charset="-122"/>
            </a:endParaRPr>
          </a:p>
          <a:p>
            <a:pPr algn="ctr" eaLnBrk="1" hangingPunct="1"/>
            <a:r>
              <a:rPr lang="zh-CN" altLang="en-US" sz="1600" b="1" dirty="0">
                <a:solidFill>
                  <a:srgbClr val="080808"/>
                </a:solidFill>
                <a:latin typeface="宋体" pitchFamily="2" charset="-122"/>
              </a:rPr>
              <a:t>对图</a:t>
            </a:r>
            <a:r>
              <a:rPr lang="en-US" altLang="zh-CN" sz="1600" b="1" dirty="0">
                <a:solidFill>
                  <a:srgbClr val="080808"/>
                </a:solidFill>
                <a:latin typeface="宋体" pitchFamily="2" charset="-122"/>
              </a:rPr>
              <a:t>2.11</a:t>
            </a:r>
            <a:r>
              <a:rPr lang="zh-CN" altLang="en-US" sz="1600" b="1" dirty="0">
                <a:solidFill>
                  <a:srgbClr val="080808"/>
                </a:solidFill>
                <a:latin typeface="宋体" pitchFamily="2" charset="-122"/>
              </a:rPr>
              <a:t>的改进</a:t>
            </a:r>
          </a:p>
        </p:txBody>
      </p:sp>
      <p:pic>
        <p:nvPicPr>
          <p:cNvPr id="38915"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2138" y="0"/>
            <a:ext cx="2801937"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b="5553"/>
          <a:stretch>
            <a:fillRect/>
          </a:stretch>
        </p:blipFill>
        <p:spPr bwMode="auto">
          <a:xfrm>
            <a:off x="5795963" y="0"/>
            <a:ext cx="2352675"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12"/>
          <p:cNvPicPr>
            <a:picLocks noChangeAspect="1" noChangeArrowheads="1"/>
          </p:cNvPicPr>
          <p:nvPr/>
        </p:nvPicPr>
        <p:blipFill>
          <a:blip r:embed="rId4">
            <a:extLst>
              <a:ext uri="{28A0092B-C50C-407E-A947-70E740481C1C}">
                <a14:useLocalDpi xmlns:a14="http://schemas.microsoft.com/office/drawing/2010/main" val="0"/>
              </a:ext>
            </a:extLst>
          </a:blip>
          <a:srcRect l="33299" t="24988" r="52122" b="26743"/>
          <a:stretch>
            <a:fillRect/>
          </a:stretch>
        </p:blipFill>
        <p:spPr bwMode="auto">
          <a:xfrm>
            <a:off x="0" y="288925"/>
            <a:ext cx="3165475" cy="645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39939" name="Rectangle 3"/>
          <p:cNvSpPr>
            <a:spLocks noGrp="1" noChangeArrowheads="1"/>
          </p:cNvSpPr>
          <p:nvPr>
            <p:ph type="body" idx="1"/>
          </p:nvPr>
        </p:nvSpPr>
        <p:spPr bwMode="auto">
          <a:xfrm>
            <a:off x="457200" y="981075"/>
            <a:ext cx="8507413" cy="547211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Tx/>
              <a:buNone/>
            </a:pPr>
            <a:r>
              <a:rPr lang="en-US" altLang="zh-CN" dirty="0" smtClean="0"/>
              <a:t>【</a:t>
            </a:r>
            <a:r>
              <a:rPr lang="zh-CN" altLang="en-US" dirty="0" smtClean="0"/>
              <a:t>例</a:t>
            </a:r>
            <a:r>
              <a:rPr lang="en-US" altLang="zh-CN" dirty="0" smtClean="0"/>
              <a:t>2.8】</a:t>
            </a:r>
            <a:r>
              <a:rPr lang="zh-CN" altLang="en-US" dirty="0" smtClean="0"/>
              <a:t>有一个分数序列：</a:t>
            </a:r>
            <a:r>
              <a:rPr lang="en-US" altLang="zh-CN" dirty="0" smtClean="0"/>
              <a:t>2/1</a:t>
            </a:r>
            <a:r>
              <a:rPr lang="zh-CN" altLang="en-US" dirty="0" smtClean="0"/>
              <a:t>，</a:t>
            </a:r>
            <a:r>
              <a:rPr lang="en-US" altLang="zh-CN" dirty="0" smtClean="0"/>
              <a:t>3/2</a:t>
            </a:r>
            <a:r>
              <a:rPr lang="zh-CN" altLang="en-US" dirty="0" smtClean="0"/>
              <a:t>，</a:t>
            </a:r>
            <a:r>
              <a:rPr lang="en-US" altLang="zh-CN" dirty="0" smtClean="0"/>
              <a:t>5/3</a:t>
            </a:r>
            <a:r>
              <a:rPr lang="zh-CN" altLang="en-US" dirty="0" smtClean="0"/>
              <a:t>，</a:t>
            </a:r>
            <a:r>
              <a:rPr lang="en-US" altLang="zh-CN" dirty="0" smtClean="0"/>
              <a:t>8/5</a:t>
            </a:r>
            <a:r>
              <a:rPr lang="zh-CN" altLang="en-US" dirty="0" smtClean="0"/>
              <a:t>，</a:t>
            </a:r>
            <a:r>
              <a:rPr lang="en-US" altLang="zh-CN" dirty="0" smtClean="0"/>
              <a:t>13/8</a:t>
            </a:r>
            <a:r>
              <a:rPr lang="zh-CN" altLang="en-US" dirty="0" smtClean="0"/>
              <a:t>，</a:t>
            </a:r>
            <a:r>
              <a:rPr lang="en-US" altLang="zh-CN" dirty="0" smtClean="0"/>
              <a:t>21/13...</a:t>
            </a:r>
            <a:r>
              <a:rPr lang="zh-CN" altLang="en-US" dirty="0" smtClean="0"/>
              <a:t>，求这个数列的前</a:t>
            </a:r>
            <a:r>
              <a:rPr lang="en-US" altLang="zh-CN" dirty="0" smtClean="0"/>
              <a:t>20</a:t>
            </a:r>
            <a:r>
              <a:rPr lang="zh-CN" altLang="en-US" dirty="0" smtClean="0"/>
              <a:t>项之和，将例</a:t>
            </a:r>
            <a:r>
              <a:rPr lang="en-US" altLang="zh-CN" dirty="0" smtClean="0"/>
              <a:t>2.3</a:t>
            </a:r>
            <a:r>
              <a:rPr lang="zh-CN" altLang="en-US" dirty="0" smtClean="0"/>
              <a:t>的算法改用程序流程图实现。</a:t>
            </a:r>
          </a:p>
          <a:p>
            <a:pPr>
              <a:lnSpc>
                <a:spcPct val="90000"/>
              </a:lnSpc>
            </a:pPr>
            <a:r>
              <a:rPr lang="zh-CN" altLang="en-US" dirty="0" smtClean="0"/>
              <a:t>流程图见</a:t>
            </a:r>
            <a:r>
              <a:rPr lang="zh-CN" altLang="en-US" dirty="0" smtClean="0">
                <a:hlinkClick r:id="rId2" action="ppaction://hlinkfile"/>
              </a:rPr>
              <a:t>图</a:t>
            </a:r>
            <a:r>
              <a:rPr lang="en-US" altLang="zh-CN" dirty="0" smtClean="0">
                <a:hlinkClick r:id="rId2" action="ppaction://hlinkfile"/>
              </a:rPr>
              <a:t>2.13</a:t>
            </a:r>
            <a:r>
              <a:rPr lang="zh-CN" altLang="en-US" dirty="0" smtClean="0"/>
              <a:t>。</a:t>
            </a:r>
          </a:p>
          <a:p>
            <a:pPr>
              <a:lnSpc>
                <a:spcPct val="90000"/>
              </a:lnSpc>
            </a:pPr>
            <a:endParaRPr lang="zh-CN" altLang="en-US" dirty="0" smtClean="0"/>
          </a:p>
          <a:p>
            <a:pPr>
              <a:lnSpc>
                <a:spcPct val="90000"/>
              </a:lnSpc>
              <a:buFontTx/>
              <a:buNone/>
            </a:pPr>
            <a:r>
              <a:rPr lang="en-US" altLang="zh-CN" dirty="0" smtClean="0"/>
              <a:t>【</a:t>
            </a:r>
            <a:r>
              <a:rPr lang="zh-CN" altLang="en-US" dirty="0" smtClean="0"/>
              <a:t>例</a:t>
            </a:r>
            <a:r>
              <a:rPr lang="en-US" altLang="zh-CN" dirty="0" smtClean="0"/>
              <a:t>2.9】</a:t>
            </a:r>
            <a:r>
              <a:rPr lang="zh-CN" altLang="en-US" dirty="0" smtClean="0"/>
              <a:t>找出</a:t>
            </a:r>
            <a:r>
              <a:rPr lang="en-US" altLang="zh-CN" dirty="0" smtClean="0"/>
              <a:t>2000</a:t>
            </a:r>
            <a:r>
              <a:rPr lang="zh-CN" altLang="en-US" dirty="0" smtClean="0"/>
              <a:t>～</a:t>
            </a:r>
            <a:r>
              <a:rPr lang="en-US" altLang="zh-CN" dirty="0" smtClean="0"/>
              <a:t>2100</a:t>
            </a:r>
            <a:r>
              <a:rPr lang="zh-CN" altLang="en-US" dirty="0" smtClean="0"/>
              <a:t>年中的闰年年份并输出，将例</a:t>
            </a:r>
            <a:r>
              <a:rPr lang="en-US" altLang="zh-CN" dirty="0" smtClean="0"/>
              <a:t>2.4</a:t>
            </a:r>
            <a:r>
              <a:rPr lang="zh-CN" altLang="en-US" dirty="0" smtClean="0"/>
              <a:t>的算法改用程序流程图实现。</a:t>
            </a:r>
          </a:p>
          <a:p>
            <a:pPr>
              <a:lnSpc>
                <a:spcPct val="90000"/>
              </a:lnSpc>
            </a:pPr>
            <a:r>
              <a:rPr lang="zh-CN" altLang="en-US" dirty="0" smtClean="0"/>
              <a:t>流程图见</a:t>
            </a:r>
            <a:r>
              <a:rPr lang="zh-CN" altLang="en-US" dirty="0" smtClean="0">
                <a:hlinkClick r:id="rId3" action="ppaction://hlinkfile"/>
              </a:rPr>
              <a:t>图</a:t>
            </a:r>
            <a:r>
              <a:rPr lang="en-US" altLang="zh-CN" dirty="0" smtClean="0">
                <a:hlinkClick r:id="rId3" action="ppaction://hlinkfile"/>
              </a:rPr>
              <a:t>2.14</a:t>
            </a:r>
            <a:r>
              <a:rPr lang="zh-CN" altLang="en-US" dirty="0" smtClean="0"/>
              <a:t>。与例</a:t>
            </a:r>
            <a:r>
              <a:rPr lang="en-US" altLang="zh-CN" dirty="0" smtClean="0"/>
              <a:t>2.4</a:t>
            </a:r>
            <a:r>
              <a:rPr lang="zh-CN" altLang="en-US" dirty="0" smtClean="0"/>
              <a:t>中完全用自然语言表示相比较，流程图显然更能清晰简洁地描述算法的逻辑结构。特别是对于本例这种包含多级判断的算法，使用流程图描述会更容易理解，也便于在算法设计的过程中发现一些难于察觉的逻辑错误。</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0963" name="Rectangle 3"/>
          <p:cNvSpPr>
            <a:spLocks noGrp="1" noChangeArrowheads="1"/>
          </p:cNvSpPr>
          <p:nvPr>
            <p:ph type="body" idx="1"/>
          </p:nvPr>
        </p:nvSpPr>
        <p:spPr bwMode="auto">
          <a:xfrm>
            <a:off x="457200" y="1125538"/>
            <a:ext cx="8435975" cy="506888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2.10】</a:t>
            </a:r>
            <a:r>
              <a:rPr lang="zh-CN" altLang="en-US" smtClean="0"/>
              <a:t>猴子吃桃问题，将例</a:t>
            </a:r>
            <a:r>
              <a:rPr lang="en-US" altLang="zh-CN" smtClean="0"/>
              <a:t>2.5</a:t>
            </a:r>
            <a:r>
              <a:rPr lang="zh-CN" altLang="en-US" smtClean="0"/>
              <a:t>的算法改用程序流程图实现。</a:t>
            </a:r>
          </a:p>
          <a:p>
            <a:r>
              <a:rPr lang="zh-CN" altLang="en-US" smtClean="0"/>
              <a:t>改用的程序流程图见</a:t>
            </a:r>
            <a:r>
              <a:rPr lang="zh-CN" altLang="en-US" smtClean="0">
                <a:hlinkClick r:id="rId2" action="ppaction://hlinkfile"/>
              </a:rPr>
              <a:t>图</a:t>
            </a:r>
            <a:r>
              <a:rPr lang="en-US" altLang="zh-CN" smtClean="0">
                <a:hlinkClick r:id="rId2" action="ppaction://hlinkfile"/>
              </a:rPr>
              <a:t>2.15</a:t>
            </a:r>
            <a:r>
              <a:rPr lang="zh-CN" altLang="en-US" smtClean="0"/>
              <a:t>。</a:t>
            </a:r>
          </a:p>
          <a:p>
            <a:endParaRPr lang="zh-CN" altLang="en-US" smtClean="0"/>
          </a:p>
          <a:p>
            <a:r>
              <a:rPr lang="zh-CN" altLang="en-US" smtClean="0"/>
              <a:t>通过以上几个例子可以看出程序流程图不失为一种描述算法的好工具。它直观形象，比较清楚地显示了图中各个框之间的逻辑关系。</a:t>
            </a:r>
            <a:r>
              <a:rPr lang="zh-CN" altLang="en-US" smtClean="0">
                <a:solidFill>
                  <a:srgbClr val="FF0000"/>
                </a:solidFill>
              </a:rPr>
              <a:t>需要强调的是：</a:t>
            </a:r>
            <a:r>
              <a:rPr lang="zh-CN" altLang="en-US" smtClean="0"/>
              <a:t>判断框两侧的“</a:t>
            </a:r>
            <a:r>
              <a:rPr lang="en-US" altLang="zh-CN" smtClean="0"/>
              <a:t>Y”</a:t>
            </a:r>
            <a:r>
              <a:rPr lang="zh-CN" altLang="en-US" smtClean="0"/>
              <a:t>和“</a:t>
            </a:r>
            <a:r>
              <a:rPr lang="en-US" altLang="zh-CN" smtClean="0"/>
              <a:t>N”</a:t>
            </a:r>
            <a:r>
              <a:rPr lang="zh-CN" altLang="en-US" smtClean="0"/>
              <a:t>一定不要漏写，否则无法标明算法的执行方向；流程线的箭头也不要忘记画上，否则无法反映各个框的执行次序。</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bwMode="auto">
          <a:xfrm>
            <a:off x="250825" y="836613"/>
            <a:ext cx="8642350" cy="58769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273050" indent="-273050">
              <a:lnSpc>
                <a:spcPct val="90000"/>
              </a:lnSpc>
            </a:pPr>
            <a:r>
              <a:rPr lang="zh-CN" altLang="en-US" dirty="0" smtClean="0"/>
              <a:t>一般来说，一个程序流程图包括以下几个部分：</a:t>
            </a:r>
          </a:p>
          <a:p>
            <a:pPr marL="806450" lvl="1" indent="-354013">
              <a:lnSpc>
                <a:spcPct val="90000"/>
              </a:lnSpc>
              <a:buFontTx/>
              <a:buAutoNum type="arabicPeriod"/>
            </a:pPr>
            <a:r>
              <a:rPr lang="zh-CN" altLang="en-US" b="1" dirty="0" smtClean="0">
                <a:solidFill>
                  <a:srgbClr val="FF0000"/>
                </a:solidFill>
                <a:latin typeface="宋体" pitchFamily="2" charset="-122"/>
              </a:rPr>
              <a:t>表示相应操作的框； </a:t>
            </a:r>
          </a:p>
          <a:p>
            <a:pPr marL="806450" lvl="1" indent="-354013">
              <a:lnSpc>
                <a:spcPct val="90000"/>
              </a:lnSpc>
              <a:buFontTx/>
              <a:buAutoNum type="arabicPeriod"/>
            </a:pPr>
            <a:r>
              <a:rPr lang="zh-CN" altLang="en-US" b="1" dirty="0" smtClean="0">
                <a:solidFill>
                  <a:srgbClr val="FF0000"/>
                </a:solidFill>
                <a:latin typeface="宋体" pitchFamily="2" charset="-122"/>
              </a:rPr>
              <a:t>带箭头的流程线；</a:t>
            </a:r>
          </a:p>
          <a:p>
            <a:pPr marL="806450" lvl="1" indent="-354013">
              <a:lnSpc>
                <a:spcPct val="90000"/>
              </a:lnSpc>
              <a:buFontTx/>
              <a:buAutoNum type="arabicPeriod"/>
            </a:pPr>
            <a:r>
              <a:rPr lang="zh-CN" altLang="en-US" b="1" dirty="0" smtClean="0">
                <a:solidFill>
                  <a:srgbClr val="FF0000"/>
                </a:solidFill>
                <a:latin typeface="宋体" pitchFamily="2" charset="-122"/>
              </a:rPr>
              <a:t>框内外必要的文字说明。</a:t>
            </a:r>
          </a:p>
          <a:p>
            <a:pPr marL="273050" indent="-273050">
              <a:lnSpc>
                <a:spcPct val="90000"/>
              </a:lnSpc>
            </a:pPr>
            <a:r>
              <a:rPr lang="zh-CN" altLang="en-US" dirty="0" smtClean="0"/>
              <a:t>当然，程序流程图也有一些明显的缺点：</a:t>
            </a:r>
          </a:p>
          <a:p>
            <a:pPr marL="806450" lvl="1" indent="-354013">
              <a:lnSpc>
                <a:spcPct val="90000"/>
              </a:lnSpc>
              <a:buFontTx/>
              <a:buAutoNum type="arabicPeriod"/>
            </a:pPr>
            <a:r>
              <a:rPr lang="zh-CN" altLang="en-US" b="1" dirty="0" smtClean="0">
                <a:latin typeface="宋体" pitchFamily="2" charset="-122"/>
              </a:rPr>
              <a:t>程序流程图中用箭头代表控制流，绘制者可以不受任何约束地随意添加箭头转移控制，这将使流程图看起来毫无规律，难以理解。</a:t>
            </a:r>
          </a:p>
          <a:p>
            <a:pPr marL="806450" lvl="1" indent="-354013">
              <a:lnSpc>
                <a:spcPct val="90000"/>
              </a:lnSpc>
              <a:buFontTx/>
              <a:buAutoNum type="arabicPeriod"/>
            </a:pPr>
            <a:r>
              <a:rPr lang="zh-CN" altLang="en-US" b="1" dirty="0" smtClean="0">
                <a:latin typeface="宋体" pitchFamily="2" charset="-122"/>
              </a:rPr>
              <a:t>程序流程图占用的篇幅较多，尤其当算法比较复杂时，画流程图既费时又不方便。</a:t>
            </a:r>
          </a:p>
          <a:p>
            <a:pPr marL="806450" lvl="1" indent="-354013">
              <a:lnSpc>
                <a:spcPct val="90000"/>
              </a:lnSpc>
              <a:buFontTx/>
              <a:buAutoNum type="arabicPeriod"/>
            </a:pPr>
            <a:r>
              <a:rPr lang="zh-CN" altLang="en-US" b="1" dirty="0" smtClean="0">
                <a:latin typeface="宋体" pitchFamily="2" charset="-122"/>
              </a:rPr>
              <a:t>程序流程图本质上不是逐步求精的工具，很多程序员在使用时会只顾着考虑程序的控制流程，而不是程序的全局结构。</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1"/>
          </p:nvPr>
        </p:nvSpPr>
        <p:spPr bwMode="auto">
          <a:xfrm>
            <a:off x="323850" y="908050"/>
            <a:ext cx="8435975" cy="554513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2.</a:t>
            </a:r>
            <a:r>
              <a:rPr lang="zh-CN" altLang="en-US" dirty="0" smtClean="0"/>
              <a:t>算法的结构化描述</a:t>
            </a:r>
          </a:p>
          <a:p>
            <a:r>
              <a:rPr lang="zh-CN" altLang="en-US" dirty="0" smtClean="0"/>
              <a:t>传统的程序流程图中，流程线的随意使用导致程序流程复杂紊乱，难以理解也难以验证其正确性。</a:t>
            </a:r>
          </a:p>
          <a:p>
            <a:r>
              <a:rPr lang="zh-CN" altLang="en-US" dirty="0" smtClean="0"/>
              <a:t>为了提高算法的质量，应该对算法进行结构化描述，限制流程线的使用方式，控制算法的流程以顺序方式进行，而不能无规律地随意转向。</a:t>
            </a:r>
          </a:p>
          <a:p>
            <a:r>
              <a:rPr lang="zh-CN" altLang="en-US" dirty="0" smtClean="0"/>
              <a:t>为了解决以上问题，可以将算法的结构划分为三种基本形式：</a:t>
            </a:r>
            <a:r>
              <a:rPr lang="zh-CN" altLang="en-US" dirty="0" smtClean="0">
                <a:solidFill>
                  <a:srgbClr val="FF0000"/>
                </a:solidFill>
              </a:rPr>
              <a:t>顺序、选择和循环。</a:t>
            </a:r>
            <a:r>
              <a:rPr lang="zh-CN" altLang="en-US" dirty="0" smtClean="0"/>
              <a:t>这些基本结构内部</a:t>
            </a:r>
            <a:r>
              <a:rPr lang="zh-CN" altLang="en-US" dirty="0" smtClean="0">
                <a:solidFill>
                  <a:srgbClr val="FF0000"/>
                </a:solidFill>
              </a:rPr>
              <a:t>只使用必要的框和流程线</a:t>
            </a:r>
            <a:r>
              <a:rPr lang="zh-CN" altLang="en-US" dirty="0" smtClean="0"/>
              <a:t>，构建出不可再分割的独立单元，它们之间可以并列、可以相互包含，但不允许交叉，不允许从一个结构直接转到另一个结构的内部去。</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4035" name="Rectangle 3"/>
          <p:cNvSpPr>
            <a:spLocks noGrp="1" noChangeArrowheads="1"/>
          </p:cNvSpPr>
          <p:nvPr>
            <p:ph type="body" idx="1"/>
          </p:nvPr>
        </p:nvSpPr>
        <p:spPr bwMode="auto">
          <a:xfrm>
            <a:off x="97160" y="928464"/>
            <a:ext cx="8229600" cy="51450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dirty="0" err="1" smtClean="0"/>
              <a:t>Bohra</a:t>
            </a:r>
            <a:r>
              <a:rPr lang="zh-CN" altLang="en-US" dirty="0" smtClean="0"/>
              <a:t>和</a:t>
            </a:r>
            <a:r>
              <a:rPr lang="en-US" altLang="zh-CN" dirty="0" err="1" smtClean="0"/>
              <a:t>Jacopini</a:t>
            </a:r>
            <a:r>
              <a:rPr lang="zh-CN" altLang="en-US" dirty="0" smtClean="0"/>
              <a:t>于</a:t>
            </a:r>
            <a:r>
              <a:rPr lang="en-US" altLang="zh-CN" dirty="0" smtClean="0"/>
              <a:t>1966</a:t>
            </a:r>
            <a:r>
              <a:rPr lang="zh-CN" altLang="en-US" dirty="0" smtClean="0"/>
              <a:t>年最早提出了</a:t>
            </a:r>
            <a:r>
              <a:rPr lang="en-US" altLang="zh-CN" dirty="0" smtClean="0"/>
              <a:t>3</a:t>
            </a:r>
            <a:r>
              <a:rPr lang="zh-CN" altLang="en-US" dirty="0" smtClean="0"/>
              <a:t>种基本控制结构，并提倡只使用这</a:t>
            </a:r>
            <a:r>
              <a:rPr lang="en-US" altLang="zh-CN" dirty="0" smtClean="0"/>
              <a:t>3</a:t>
            </a:r>
            <a:r>
              <a:rPr lang="zh-CN" altLang="en-US" dirty="0" smtClean="0"/>
              <a:t>种结构来编制程序。</a:t>
            </a:r>
          </a:p>
          <a:p>
            <a:pPr>
              <a:buFontTx/>
              <a:buNone/>
            </a:pPr>
            <a:r>
              <a:rPr lang="en-US" altLang="zh-CN" dirty="0" smtClean="0"/>
              <a:t>(1)</a:t>
            </a:r>
            <a:r>
              <a:rPr lang="zh-CN" altLang="en-US" dirty="0" smtClean="0"/>
              <a:t>顺序结构。顺序结构是一个线性结构，其中的各个框按顺序逐个执行，没有任何跳转。其流程图的基本形式如图</a:t>
            </a:r>
            <a:r>
              <a:rPr lang="en-US" altLang="zh-CN" dirty="0" smtClean="0"/>
              <a:t>2.16</a:t>
            </a:r>
            <a:r>
              <a:rPr lang="zh-CN" altLang="en-US" dirty="0" smtClean="0"/>
              <a:t>，语句的执行方式为：从</a:t>
            </a:r>
            <a:r>
              <a:rPr lang="en-US" altLang="zh-CN" dirty="0" smtClean="0"/>
              <a:t>a</a:t>
            </a:r>
            <a:r>
              <a:rPr lang="zh-CN" altLang="en-US" dirty="0" smtClean="0"/>
              <a:t>点进入后，先执行</a:t>
            </a:r>
            <a:r>
              <a:rPr lang="en-US" altLang="zh-CN" dirty="0" smtClean="0"/>
              <a:t>A</a:t>
            </a:r>
            <a:r>
              <a:rPr lang="zh-CN" altLang="en-US" dirty="0" smtClean="0"/>
              <a:t>框中的操作，然后执行</a:t>
            </a:r>
            <a:r>
              <a:rPr lang="en-US" altLang="zh-CN" dirty="0" smtClean="0"/>
              <a:t>B</a:t>
            </a:r>
            <a:r>
              <a:rPr lang="zh-CN" altLang="en-US" dirty="0" smtClean="0"/>
              <a:t>框中的操作，最后从</a:t>
            </a:r>
            <a:r>
              <a:rPr lang="en-US" altLang="zh-CN" dirty="0" smtClean="0"/>
              <a:t>b</a:t>
            </a:r>
            <a:r>
              <a:rPr lang="zh-CN" altLang="en-US" dirty="0" smtClean="0"/>
              <a:t>点离开。 </a:t>
            </a:r>
          </a:p>
        </p:txBody>
      </p:sp>
      <p:pic>
        <p:nvPicPr>
          <p:cNvPr id="4403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904" y="3531840"/>
            <a:ext cx="3384376"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5059" name="Rectangle 3"/>
          <p:cNvSpPr>
            <a:spLocks noGrp="1" noChangeArrowheads="1"/>
          </p:cNvSpPr>
          <p:nvPr>
            <p:ph type="body" idx="1"/>
          </p:nvPr>
        </p:nvSpPr>
        <p:spPr bwMode="auto">
          <a:xfrm>
            <a:off x="457200" y="1600200"/>
            <a:ext cx="8435975"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z="3600" dirty="0" smtClean="0"/>
              <a:t>(2)</a:t>
            </a:r>
            <a:r>
              <a:rPr lang="zh-CN" altLang="en-US" sz="3600" dirty="0" smtClean="0"/>
              <a:t>选择结构，又称为分支结构或选取结构，其流程图的基本形式如</a:t>
            </a:r>
            <a:r>
              <a:rPr lang="zh-CN" altLang="en-US" sz="3600" dirty="0" smtClean="0">
                <a:hlinkClick r:id="" action="ppaction://hlinkshowjump?jump=nextslide"/>
              </a:rPr>
              <a:t>图</a:t>
            </a:r>
            <a:r>
              <a:rPr lang="en-US" altLang="zh-CN" sz="3600" dirty="0" smtClean="0">
                <a:hlinkClick r:id="" action="ppaction://hlinkshowjump?jump=nextslide"/>
              </a:rPr>
              <a:t>2.17</a:t>
            </a:r>
            <a:r>
              <a:rPr lang="zh-CN" altLang="en-US" sz="3600" dirty="0" smtClean="0"/>
              <a:t>。</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49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777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ltLang="zh-CN" smtClean="0">
              <a:effectLst/>
            </a:endParaRPr>
          </a:p>
        </p:txBody>
      </p:sp>
      <p:sp>
        <p:nvSpPr>
          <p:cNvPr id="7171" name="Rectangle 3"/>
          <p:cNvSpPr>
            <a:spLocks noGrp="1" noChangeArrowheads="1"/>
          </p:cNvSpPr>
          <p:nvPr>
            <p:ph type="body" idx="1"/>
          </p:nvPr>
        </p:nvSpPr>
        <p:spPr bwMode="auto">
          <a:xfrm>
            <a:off x="467544" y="1052736"/>
            <a:ext cx="8229600" cy="525621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dirty="0" smtClean="0"/>
              <a:t>归纳而言，</a:t>
            </a:r>
            <a:r>
              <a:rPr lang="zh-CN" altLang="en-US" dirty="0" smtClean="0">
                <a:solidFill>
                  <a:srgbClr val="FF0000"/>
                </a:solidFill>
              </a:rPr>
              <a:t>算法</a:t>
            </a:r>
            <a:r>
              <a:rPr lang="zh-CN" altLang="en-US" dirty="0" smtClean="0"/>
              <a:t>是一组明确的、可执行的步骤的有序集合，能够在有限的时间内终止并产生预期的结果。</a:t>
            </a:r>
          </a:p>
          <a:p>
            <a:r>
              <a:rPr lang="zh-CN" altLang="en-US" dirty="0" smtClean="0"/>
              <a:t>算法中精确定义了一组规则，明确规定先做什么，后做什么，并能判断在某种特定情况下应该做出怎样的反应，根据它编写出来的程序在运行时能从一个初始状态和初始输入（可能为空的）开始， 经过一系列有限的状态，最终产生输出并停止于一个终态。</a:t>
            </a:r>
          </a:p>
          <a:p>
            <a:r>
              <a:rPr lang="zh-CN" altLang="en-US" dirty="0" smtClean="0"/>
              <a:t>通常，不同的问题需要用不同的算法来解决，同一个问题也可能有多种不同的算法。</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idx="1"/>
          </p:nvPr>
        </p:nvSpPr>
        <p:spPr bwMode="auto">
          <a:xfrm>
            <a:off x="457200" y="5157788"/>
            <a:ext cx="8435975" cy="10080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注意：图</a:t>
            </a:r>
            <a:r>
              <a:rPr lang="en-US" altLang="zh-CN" smtClean="0"/>
              <a:t>2.17</a:t>
            </a:r>
            <a:r>
              <a:rPr lang="zh-CN" altLang="en-US" smtClean="0"/>
              <a:t>（</a:t>
            </a:r>
            <a:r>
              <a:rPr lang="en-US" altLang="zh-CN" smtClean="0"/>
              <a:t>a</a:t>
            </a:r>
            <a:r>
              <a:rPr lang="zh-CN" altLang="en-US" smtClean="0"/>
              <a:t>）的形式称为双分支选择结构。图</a:t>
            </a:r>
            <a:r>
              <a:rPr lang="en-US" altLang="zh-CN" smtClean="0"/>
              <a:t>2.17</a:t>
            </a:r>
            <a:r>
              <a:rPr lang="zh-CN" altLang="en-US" smtClean="0"/>
              <a:t>（</a:t>
            </a:r>
            <a:r>
              <a:rPr lang="en-US" altLang="zh-CN" smtClean="0"/>
              <a:t>b</a:t>
            </a:r>
            <a:r>
              <a:rPr lang="zh-CN" altLang="en-US" smtClean="0"/>
              <a:t>）、图</a:t>
            </a:r>
            <a:r>
              <a:rPr lang="en-US" altLang="zh-CN" smtClean="0"/>
              <a:t>2.17</a:t>
            </a:r>
            <a:r>
              <a:rPr lang="zh-CN" altLang="en-US" smtClean="0"/>
              <a:t>（</a:t>
            </a:r>
            <a:r>
              <a:rPr lang="en-US" altLang="zh-CN" smtClean="0"/>
              <a:t>c</a:t>
            </a:r>
            <a:r>
              <a:rPr lang="zh-CN" altLang="en-US" smtClean="0"/>
              <a:t>）称为单分支选择结构。</a:t>
            </a:r>
          </a:p>
        </p:txBody>
      </p:sp>
      <p:pic>
        <p:nvPicPr>
          <p:cNvPr id="4608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1125538"/>
            <a:ext cx="8893175" cy="400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5059" name="Rectangle 3"/>
          <p:cNvSpPr>
            <a:spLocks noGrp="1" noChangeArrowheads="1"/>
          </p:cNvSpPr>
          <p:nvPr>
            <p:ph type="body" idx="1"/>
          </p:nvPr>
        </p:nvSpPr>
        <p:spPr bwMode="auto">
          <a:xfrm>
            <a:off x="457200" y="1600200"/>
            <a:ext cx="8435975"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200" dirty="0" smtClean="0"/>
              <a:t>选择结构必定包含</a:t>
            </a:r>
            <a:r>
              <a:rPr lang="zh-CN" altLang="en-US" sz="3200" dirty="0" smtClean="0">
                <a:solidFill>
                  <a:srgbClr val="FF0000"/>
                </a:solidFill>
              </a:rPr>
              <a:t>一个菱形判断框</a:t>
            </a:r>
            <a:r>
              <a:rPr lang="zh-CN" altLang="en-US" sz="3200" dirty="0" smtClean="0"/>
              <a:t>，根据其中的条件来决定是从两个出口中的哪一个流出，也就是执行</a:t>
            </a:r>
            <a:r>
              <a:rPr lang="en-US" altLang="zh-CN" sz="3200" dirty="0" smtClean="0"/>
              <a:t>A</a:t>
            </a:r>
            <a:r>
              <a:rPr lang="zh-CN" altLang="en-US" sz="3200" dirty="0" smtClean="0"/>
              <a:t>、</a:t>
            </a:r>
            <a:r>
              <a:rPr lang="en-US" altLang="zh-CN" sz="3200" dirty="0" smtClean="0"/>
              <a:t>B</a:t>
            </a:r>
            <a:r>
              <a:rPr lang="zh-CN" altLang="en-US" sz="3200" dirty="0" smtClean="0"/>
              <a:t>两个框中的哪一个，二者选其一。</a:t>
            </a:r>
          </a:p>
          <a:p>
            <a:r>
              <a:rPr lang="zh-CN" altLang="en-US" sz="3200" dirty="0" smtClean="0"/>
              <a:t>语句的执行方式为：从</a:t>
            </a:r>
            <a:r>
              <a:rPr lang="en-US" altLang="zh-CN" sz="3200" dirty="0" smtClean="0"/>
              <a:t>a</a:t>
            </a:r>
            <a:r>
              <a:rPr lang="zh-CN" altLang="en-US" sz="3200" dirty="0" smtClean="0"/>
              <a:t>点进入后，如果条件成立，则执行</a:t>
            </a:r>
            <a:r>
              <a:rPr lang="en-US" altLang="zh-CN" sz="3200" dirty="0" smtClean="0"/>
              <a:t>A</a:t>
            </a:r>
            <a:r>
              <a:rPr lang="zh-CN" altLang="en-US" sz="3200" dirty="0" smtClean="0"/>
              <a:t>框中的操作；否则执行</a:t>
            </a:r>
            <a:r>
              <a:rPr lang="en-US" altLang="zh-CN" sz="3200" dirty="0" smtClean="0"/>
              <a:t>B</a:t>
            </a:r>
            <a:r>
              <a:rPr lang="zh-CN" altLang="en-US" sz="3200" dirty="0" smtClean="0"/>
              <a:t>框中的操作，不管执行</a:t>
            </a:r>
            <a:r>
              <a:rPr lang="en-US" altLang="zh-CN" sz="3200" dirty="0" smtClean="0"/>
              <a:t>A</a:t>
            </a:r>
            <a:r>
              <a:rPr lang="zh-CN" altLang="en-US" sz="3200" dirty="0" smtClean="0"/>
              <a:t>还是</a:t>
            </a:r>
            <a:r>
              <a:rPr lang="en-US" altLang="zh-CN" sz="3200" dirty="0" smtClean="0"/>
              <a:t>B</a:t>
            </a:r>
            <a:r>
              <a:rPr lang="zh-CN" altLang="en-US" sz="3200" dirty="0" smtClean="0"/>
              <a:t>，最后都从</a:t>
            </a:r>
            <a:r>
              <a:rPr lang="en-US" altLang="zh-CN" sz="3200" dirty="0" smtClean="0"/>
              <a:t>b</a:t>
            </a:r>
            <a:r>
              <a:rPr lang="zh-CN" altLang="en-US" sz="3200" dirty="0" smtClean="0"/>
              <a:t>点离开，结束选择结构。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51</a:t>
            </a:fld>
            <a:endParaRPr lang="en-US" altLang="zh-CN" dirty="0"/>
          </a:p>
        </p:txBody>
      </p:sp>
    </p:spTree>
    <p:extLst>
      <p:ext uri="{BB962C8B-B14F-4D97-AF65-F5344CB8AC3E}">
        <p14:creationId xmlns:p14="http://schemas.microsoft.com/office/powerpoint/2010/main" val="532293868"/>
      </p:ext>
    </p:extLst>
  </p:cSld>
  <p:clrMapOvr>
    <a:masterClrMapping/>
  </p:clrMapOvr>
  <p:transition spd="med">
    <p:strips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7107" name="Rectangle 3"/>
          <p:cNvSpPr>
            <a:spLocks noGrp="1" noChangeArrowheads="1"/>
          </p:cNvSpPr>
          <p:nvPr>
            <p:ph type="body" idx="1"/>
          </p:nvPr>
        </p:nvSpPr>
        <p:spPr bwMode="auto">
          <a:xfrm>
            <a:off x="457200" y="981075"/>
            <a:ext cx="8435280" cy="194386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273050" indent="-273050">
              <a:lnSpc>
                <a:spcPct val="90000"/>
              </a:lnSpc>
              <a:spcBef>
                <a:spcPts val="600"/>
              </a:spcBef>
              <a:buFontTx/>
              <a:buNone/>
            </a:pPr>
            <a:r>
              <a:rPr lang="en-US" altLang="zh-CN" sz="3000" dirty="0" smtClean="0"/>
              <a:t>(3)</a:t>
            </a:r>
            <a:r>
              <a:rPr lang="zh-CN" altLang="en-US" sz="3000" dirty="0" smtClean="0"/>
              <a:t>循环结构，又称为重复结构，即反复执行某一部分操作。有以下两种形式：</a:t>
            </a:r>
          </a:p>
          <a:p>
            <a:pPr marL="273050" indent="-273050">
              <a:lnSpc>
                <a:spcPct val="90000"/>
              </a:lnSpc>
              <a:spcBef>
                <a:spcPts val="600"/>
              </a:spcBef>
              <a:buFontTx/>
              <a:buAutoNum type="arabicPeriod"/>
            </a:pPr>
            <a:r>
              <a:rPr lang="zh-CN" altLang="en-US" sz="3000" dirty="0" smtClean="0">
                <a:solidFill>
                  <a:srgbClr val="9900CC"/>
                </a:solidFill>
              </a:rPr>
              <a:t>当型循环结构</a:t>
            </a:r>
            <a:r>
              <a:rPr lang="zh-CN" altLang="en-US" sz="3000" dirty="0" smtClean="0"/>
              <a:t>，又称</a:t>
            </a:r>
            <a:r>
              <a:rPr lang="en-US" altLang="zh-CN" sz="3000" dirty="0" err="1" smtClean="0"/>
              <a:t>do_WHILE</a:t>
            </a:r>
            <a:r>
              <a:rPr lang="zh-CN" altLang="en-US" sz="3000" dirty="0" smtClean="0"/>
              <a:t>结构，其流程图的基本形式如</a:t>
            </a:r>
            <a:r>
              <a:rPr lang="zh-CN" altLang="en-US" sz="3000" dirty="0" smtClean="0">
                <a:hlinkClick r:id="" action="ppaction://hlinkshowjump?jump=nextslide"/>
              </a:rPr>
              <a:t>图</a:t>
            </a:r>
            <a:r>
              <a:rPr lang="en-US" altLang="zh-CN" sz="3000" dirty="0" smtClean="0">
                <a:hlinkClick r:id="" action="ppaction://hlinkshowjump?jump=nextslide"/>
              </a:rPr>
              <a:t>2.18</a:t>
            </a:r>
            <a:r>
              <a:rPr lang="zh-CN" altLang="en-US" sz="3000" dirty="0" smtClean="0"/>
              <a:t>（</a:t>
            </a:r>
            <a:r>
              <a:rPr lang="en-US" altLang="zh-CN" sz="3000" dirty="0" smtClean="0"/>
              <a:t>a</a:t>
            </a:r>
            <a:r>
              <a:rPr lang="zh-CN" altLang="en-US" sz="3000" dirty="0" smtClean="0"/>
              <a:t>）。</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52</a:t>
            </a:fld>
            <a:endParaRPr lang="en-US" altLang="zh-CN" dirty="0"/>
          </a:p>
        </p:txBody>
      </p:sp>
      <p:sp>
        <p:nvSpPr>
          <p:cNvPr id="3" name="矩形 2"/>
          <p:cNvSpPr/>
          <p:nvPr/>
        </p:nvSpPr>
        <p:spPr>
          <a:xfrm>
            <a:off x="3707904" y="2852936"/>
            <a:ext cx="5256584" cy="3582519"/>
          </a:xfrm>
          <a:prstGeom prst="rect">
            <a:avLst/>
          </a:prstGeom>
        </p:spPr>
        <p:txBody>
          <a:bodyPr wrap="square">
            <a:spAutoFit/>
          </a:bodyPr>
          <a:lstStyle/>
          <a:p>
            <a:pPr marL="273050" indent="-273050">
              <a:lnSpc>
                <a:spcPct val="90000"/>
              </a:lnSpc>
              <a:buFontTx/>
              <a:buAutoNum type="arabicPeriod"/>
            </a:pPr>
            <a:r>
              <a:rPr lang="zh-CN" altLang="en-US" sz="2800" b="1" dirty="0">
                <a:solidFill>
                  <a:srgbClr val="000000"/>
                </a:solidFill>
              </a:rPr>
              <a:t>语句的执行方式为：从</a:t>
            </a:r>
            <a:r>
              <a:rPr lang="en-US" altLang="zh-CN" sz="2800" b="1" dirty="0">
                <a:solidFill>
                  <a:srgbClr val="000000"/>
                </a:solidFill>
              </a:rPr>
              <a:t>a</a:t>
            </a:r>
            <a:r>
              <a:rPr lang="zh-CN" altLang="en-US" sz="2800" b="1" dirty="0">
                <a:solidFill>
                  <a:srgbClr val="000000"/>
                </a:solidFill>
              </a:rPr>
              <a:t>点进入后，先判断菱形框中的条件</a:t>
            </a:r>
            <a:r>
              <a:rPr lang="en-US" altLang="zh-CN" sz="2800" b="1" dirty="0">
                <a:solidFill>
                  <a:srgbClr val="000000"/>
                </a:solidFill>
              </a:rPr>
              <a:t>p</a:t>
            </a:r>
            <a:r>
              <a:rPr lang="zh-CN" altLang="en-US" sz="2800" b="1" dirty="0">
                <a:solidFill>
                  <a:srgbClr val="000000"/>
                </a:solidFill>
              </a:rPr>
              <a:t>是否成立，如果成立则执行</a:t>
            </a:r>
            <a:r>
              <a:rPr lang="en-US" altLang="zh-CN" sz="2800" b="1" dirty="0">
                <a:solidFill>
                  <a:srgbClr val="000000"/>
                </a:solidFill>
              </a:rPr>
              <a:t>A</a:t>
            </a:r>
            <a:r>
              <a:rPr lang="zh-CN" altLang="en-US" sz="2800" b="1" dirty="0">
                <a:solidFill>
                  <a:srgbClr val="000000"/>
                </a:solidFill>
              </a:rPr>
              <a:t>框中的操作，执行完毕后再次判断条件</a:t>
            </a:r>
            <a:r>
              <a:rPr lang="en-US" altLang="zh-CN" sz="2800" b="1" dirty="0">
                <a:solidFill>
                  <a:srgbClr val="000000"/>
                </a:solidFill>
              </a:rPr>
              <a:t>p</a:t>
            </a:r>
            <a:r>
              <a:rPr lang="zh-CN" altLang="en-US" sz="2800" b="1" dirty="0">
                <a:solidFill>
                  <a:srgbClr val="000000"/>
                </a:solidFill>
              </a:rPr>
              <a:t>，如果其仍然成立，再次执行</a:t>
            </a:r>
            <a:r>
              <a:rPr lang="en-US" altLang="zh-CN" sz="2800" b="1" dirty="0">
                <a:solidFill>
                  <a:srgbClr val="000000"/>
                </a:solidFill>
              </a:rPr>
              <a:t>A</a:t>
            </a:r>
            <a:r>
              <a:rPr lang="zh-CN" altLang="en-US" sz="2800" b="1" dirty="0">
                <a:solidFill>
                  <a:srgbClr val="000000"/>
                </a:solidFill>
              </a:rPr>
              <a:t>，如此反复，直到某一次判断</a:t>
            </a:r>
            <a:r>
              <a:rPr lang="en-US" altLang="zh-CN" sz="2800" b="1" dirty="0">
                <a:solidFill>
                  <a:srgbClr val="000000"/>
                </a:solidFill>
              </a:rPr>
              <a:t>p</a:t>
            </a:r>
            <a:r>
              <a:rPr lang="zh-CN" altLang="en-US" sz="2800" b="1" dirty="0">
                <a:solidFill>
                  <a:srgbClr val="000000"/>
                </a:solidFill>
              </a:rPr>
              <a:t>不成立时，将不再执行</a:t>
            </a:r>
            <a:r>
              <a:rPr lang="en-US" altLang="zh-CN" sz="2800" b="1" dirty="0">
                <a:solidFill>
                  <a:srgbClr val="000000"/>
                </a:solidFill>
              </a:rPr>
              <a:t>A</a:t>
            </a:r>
            <a:r>
              <a:rPr lang="zh-CN" altLang="en-US" sz="2800" b="1" dirty="0">
                <a:solidFill>
                  <a:srgbClr val="000000"/>
                </a:solidFill>
              </a:rPr>
              <a:t>，而从</a:t>
            </a:r>
            <a:r>
              <a:rPr lang="en-US" altLang="zh-CN" sz="2800" b="1" dirty="0">
                <a:solidFill>
                  <a:srgbClr val="000000"/>
                </a:solidFill>
              </a:rPr>
              <a:t>b</a:t>
            </a:r>
            <a:r>
              <a:rPr lang="zh-CN" altLang="en-US" sz="2800" b="1" dirty="0">
                <a:solidFill>
                  <a:srgbClr val="000000"/>
                </a:solidFill>
              </a:rPr>
              <a:t>点离开，结束循环结构。</a:t>
            </a:r>
          </a:p>
        </p:txBody>
      </p:sp>
      <p:pic>
        <p:nvPicPr>
          <p:cNvPr id="6"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1305" b="22286"/>
          <a:stretch/>
        </p:blipFill>
        <p:spPr bwMode="auto">
          <a:xfrm>
            <a:off x="95225" y="2636913"/>
            <a:ext cx="4078397" cy="392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trips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7107" name="Rectangle 3"/>
          <p:cNvSpPr>
            <a:spLocks noGrp="1" noChangeArrowheads="1"/>
          </p:cNvSpPr>
          <p:nvPr>
            <p:ph type="body" idx="1"/>
          </p:nvPr>
        </p:nvSpPr>
        <p:spPr bwMode="auto">
          <a:xfrm>
            <a:off x="457200" y="981075"/>
            <a:ext cx="8219256" cy="79174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273050" indent="-273050">
              <a:lnSpc>
                <a:spcPct val="90000"/>
              </a:lnSpc>
              <a:buFontTx/>
              <a:buAutoNum type="arabicPeriod"/>
            </a:pPr>
            <a:r>
              <a:rPr lang="zh-CN" altLang="en-US" smtClean="0">
                <a:solidFill>
                  <a:srgbClr val="9900CC"/>
                </a:solidFill>
              </a:rPr>
              <a:t>直到型循环结构</a:t>
            </a:r>
            <a:r>
              <a:rPr lang="zh-CN" altLang="en-US" smtClean="0"/>
              <a:t>，又称</a:t>
            </a:r>
            <a:r>
              <a:rPr lang="en-US" altLang="zh-CN" smtClean="0"/>
              <a:t>DO_UNTIL</a:t>
            </a:r>
            <a:r>
              <a:rPr lang="zh-CN" altLang="en-US" smtClean="0"/>
              <a:t>结构，其流程图的基本形式如</a:t>
            </a:r>
            <a:r>
              <a:rPr lang="zh-CN" altLang="en-US" smtClean="0">
                <a:hlinkClick r:id="" action="ppaction://hlinkshowjump?jump=nextslide"/>
              </a:rPr>
              <a:t>图</a:t>
            </a:r>
            <a:r>
              <a:rPr lang="en-US" altLang="zh-CN" smtClean="0">
                <a:hlinkClick r:id="" action="ppaction://hlinkshowjump?jump=nextslide"/>
              </a:rPr>
              <a:t>2.18</a:t>
            </a:r>
            <a:r>
              <a:rPr lang="zh-CN" altLang="en-US" smtClean="0"/>
              <a:t>（</a:t>
            </a:r>
            <a:r>
              <a:rPr lang="en-US" altLang="zh-CN" smtClean="0"/>
              <a:t>b</a:t>
            </a:r>
            <a:r>
              <a:rPr lang="zh-CN" altLang="en-US" smtClean="0"/>
              <a:t>）。</a:t>
            </a:r>
            <a:endParaRPr lang="zh-CN" altLang="en-US"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53</a:t>
            </a:fld>
            <a:endParaRPr lang="en-US" altLang="zh-CN" dirty="0"/>
          </a:p>
        </p:txBody>
      </p:sp>
      <p:sp>
        <p:nvSpPr>
          <p:cNvPr id="3" name="矩形 2"/>
          <p:cNvSpPr/>
          <p:nvPr/>
        </p:nvSpPr>
        <p:spPr>
          <a:xfrm>
            <a:off x="4139952" y="1887040"/>
            <a:ext cx="4788024" cy="3970318"/>
          </a:xfrm>
          <a:prstGeom prst="rect">
            <a:avLst/>
          </a:prstGeom>
        </p:spPr>
        <p:txBody>
          <a:bodyPr wrap="square">
            <a:spAutoFit/>
          </a:bodyPr>
          <a:lstStyle/>
          <a:p>
            <a:pPr>
              <a:lnSpc>
                <a:spcPct val="90000"/>
              </a:lnSpc>
            </a:pPr>
            <a:r>
              <a:rPr lang="zh-CN" altLang="en-US" sz="2800" b="1" dirty="0">
                <a:solidFill>
                  <a:srgbClr val="000000"/>
                </a:solidFill>
              </a:rPr>
              <a:t>语句的执行方式为：从</a:t>
            </a:r>
            <a:r>
              <a:rPr lang="en-US" altLang="zh-CN" sz="2800" b="1" dirty="0">
                <a:solidFill>
                  <a:srgbClr val="000000"/>
                </a:solidFill>
              </a:rPr>
              <a:t>a</a:t>
            </a:r>
            <a:r>
              <a:rPr lang="zh-CN" altLang="en-US" sz="2800" b="1" dirty="0">
                <a:solidFill>
                  <a:srgbClr val="000000"/>
                </a:solidFill>
              </a:rPr>
              <a:t>点进入后，先执行</a:t>
            </a:r>
            <a:r>
              <a:rPr lang="en-US" altLang="zh-CN" sz="2800" b="1" dirty="0">
                <a:solidFill>
                  <a:srgbClr val="000000"/>
                </a:solidFill>
              </a:rPr>
              <a:t>A</a:t>
            </a:r>
            <a:r>
              <a:rPr lang="zh-CN" altLang="en-US" sz="2800" b="1" dirty="0">
                <a:solidFill>
                  <a:srgbClr val="000000"/>
                </a:solidFill>
              </a:rPr>
              <a:t>框中的操作，然后判断菱形框中的条件</a:t>
            </a:r>
            <a:r>
              <a:rPr lang="en-US" altLang="zh-CN" sz="2800" b="1" dirty="0">
                <a:solidFill>
                  <a:srgbClr val="000000"/>
                </a:solidFill>
              </a:rPr>
              <a:t>p</a:t>
            </a:r>
            <a:r>
              <a:rPr lang="zh-CN" altLang="en-US" sz="2800" b="1" dirty="0">
                <a:solidFill>
                  <a:srgbClr val="000000"/>
                </a:solidFill>
              </a:rPr>
              <a:t>是否成立，如果不成立则再次执行</a:t>
            </a:r>
            <a:r>
              <a:rPr lang="en-US" altLang="zh-CN" sz="2800" b="1" dirty="0">
                <a:solidFill>
                  <a:srgbClr val="000000"/>
                </a:solidFill>
              </a:rPr>
              <a:t>A</a:t>
            </a:r>
            <a:r>
              <a:rPr lang="zh-CN" altLang="en-US" sz="2800" b="1" dirty="0">
                <a:solidFill>
                  <a:srgbClr val="000000"/>
                </a:solidFill>
              </a:rPr>
              <a:t>，执行完毕后再次判断条件</a:t>
            </a:r>
            <a:r>
              <a:rPr lang="en-US" altLang="zh-CN" sz="2800" b="1" dirty="0">
                <a:solidFill>
                  <a:srgbClr val="000000"/>
                </a:solidFill>
              </a:rPr>
              <a:t>p</a:t>
            </a:r>
            <a:r>
              <a:rPr lang="zh-CN" altLang="en-US" sz="2800" b="1" dirty="0">
                <a:solidFill>
                  <a:srgbClr val="000000"/>
                </a:solidFill>
              </a:rPr>
              <a:t>，如果其仍然不成立，继续执行</a:t>
            </a:r>
            <a:r>
              <a:rPr lang="en-US" altLang="zh-CN" sz="2800" b="1" dirty="0">
                <a:solidFill>
                  <a:srgbClr val="000000"/>
                </a:solidFill>
              </a:rPr>
              <a:t>A</a:t>
            </a:r>
            <a:r>
              <a:rPr lang="zh-CN" altLang="en-US" sz="2800" b="1" dirty="0">
                <a:solidFill>
                  <a:srgbClr val="000000"/>
                </a:solidFill>
              </a:rPr>
              <a:t>，如此反复，直到某一次判断</a:t>
            </a:r>
            <a:r>
              <a:rPr lang="en-US" altLang="zh-CN" sz="2800" b="1" dirty="0">
                <a:solidFill>
                  <a:srgbClr val="000000"/>
                </a:solidFill>
              </a:rPr>
              <a:t>p</a:t>
            </a:r>
            <a:r>
              <a:rPr lang="zh-CN" altLang="en-US" sz="2800" b="1" dirty="0">
                <a:solidFill>
                  <a:srgbClr val="000000"/>
                </a:solidFill>
              </a:rPr>
              <a:t>成立时，将不再执行</a:t>
            </a:r>
            <a:r>
              <a:rPr lang="en-US" altLang="zh-CN" sz="2800" b="1" dirty="0">
                <a:solidFill>
                  <a:srgbClr val="000000"/>
                </a:solidFill>
              </a:rPr>
              <a:t>A</a:t>
            </a:r>
            <a:r>
              <a:rPr lang="zh-CN" altLang="en-US" sz="2800" b="1" dirty="0">
                <a:solidFill>
                  <a:srgbClr val="000000"/>
                </a:solidFill>
              </a:rPr>
              <a:t>，而从</a:t>
            </a:r>
            <a:r>
              <a:rPr lang="en-US" altLang="zh-CN" sz="2800" b="1" dirty="0">
                <a:solidFill>
                  <a:srgbClr val="000000"/>
                </a:solidFill>
              </a:rPr>
              <a:t>b</a:t>
            </a:r>
            <a:r>
              <a:rPr lang="zh-CN" altLang="en-US" sz="2800" b="1" dirty="0">
                <a:solidFill>
                  <a:srgbClr val="000000"/>
                </a:solidFill>
              </a:rPr>
              <a:t>点离开，结束循环结构。</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7040"/>
            <a:ext cx="3711575" cy="389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515708"/>
      </p:ext>
    </p:extLst>
  </p:cSld>
  <p:clrMapOvr>
    <a:masterClrMapping/>
  </p:clrMapOvr>
  <p:transition spd="med">
    <p:strips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5057" y="5882"/>
            <a:ext cx="6911975" cy="417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3"/>
          <p:cNvSpPr>
            <a:spLocks noGrp="1" noChangeArrowheads="1"/>
          </p:cNvSpPr>
          <p:nvPr>
            <p:ph type="body" idx="1"/>
          </p:nvPr>
        </p:nvSpPr>
        <p:spPr bwMode="auto">
          <a:xfrm>
            <a:off x="68953" y="3068960"/>
            <a:ext cx="1872208" cy="50405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dirty="0" smtClean="0">
                <a:solidFill>
                  <a:srgbClr val="C00000"/>
                </a:solidFill>
              </a:rPr>
              <a:t>区别？</a:t>
            </a:r>
            <a:endParaRPr lang="zh-CN" altLang="en-US"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54</a:t>
            </a:fld>
            <a:endParaRPr lang="en-US" altLang="zh-CN" dirty="0"/>
          </a:p>
        </p:txBody>
      </p:sp>
      <p:sp>
        <p:nvSpPr>
          <p:cNvPr id="5" name="Rectangle 3"/>
          <p:cNvSpPr txBox="1">
            <a:spLocks noChangeArrowheads="1"/>
          </p:cNvSpPr>
          <p:nvPr/>
        </p:nvSpPr>
        <p:spPr bwMode="auto">
          <a:xfrm>
            <a:off x="346244" y="4005064"/>
            <a:ext cx="8229600" cy="18002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Arial" charset="0"/>
                <a:ea typeface="+mn-ea"/>
              </a:defRPr>
            </a:lvl2pPr>
            <a:lvl3pPr marL="1143000" indent="-228600" algn="l" rtl="0" eaLnBrk="0" fontAlgn="base" hangingPunct="0">
              <a:spcBef>
                <a:spcPct val="20000"/>
              </a:spcBef>
              <a:spcAft>
                <a:spcPct val="0"/>
              </a:spcAft>
              <a:buChar char="•"/>
              <a:defRPr sz="2400">
                <a:solidFill>
                  <a:srgbClr val="000000"/>
                </a:solidFill>
                <a:latin typeface="Arial" charset="0"/>
                <a:ea typeface="+mn-ea"/>
              </a:defRPr>
            </a:lvl3pPr>
            <a:lvl4pPr marL="1600200" indent="-228600" algn="l" rtl="0" eaLnBrk="0" fontAlgn="base" hangingPunct="0">
              <a:spcBef>
                <a:spcPct val="20000"/>
              </a:spcBef>
              <a:spcAft>
                <a:spcPct val="0"/>
              </a:spcAft>
              <a:buChar char="–"/>
              <a:defRPr sz="2000">
                <a:solidFill>
                  <a:srgbClr val="000000"/>
                </a:solidFill>
                <a:latin typeface="Arial" charset="0"/>
                <a:ea typeface="+mn-ea"/>
              </a:defRPr>
            </a:lvl4pPr>
            <a:lvl5pPr marL="2057400" indent="-228600" algn="l" rtl="0" eaLnBrk="0" fontAlgn="base" hangingPunct="0">
              <a:spcBef>
                <a:spcPct val="20000"/>
              </a:spcBef>
              <a:spcAft>
                <a:spcPct val="0"/>
              </a:spcAft>
              <a:buChar char="»"/>
              <a:defRPr sz="2000">
                <a:solidFill>
                  <a:srgbClr val="000000"/>
                </a:solidFill>
                <a:latin typeface="Arial" charset="0"/>
                <a:ea typeface="+mn-ea"/>
              </a:defRPr>
            </a:lvl5pPr>
            <a:lvl6pPr marL="2514600" indent="-228600" algn="l" rtl="0" fontAlgn="base">
              <a:spcBef>
                <a:spcPct val="20000"/>
              </a:spcBef>
              <a:spcAft>
                <a:spcPct val="0"/>
              </a:spcAft>
              <a:buChar char="»"/>
              <a:defRPr sz="2000">
                <a:solidFill>
                  <a:srgbClr val="000000"/>
                </a:solidFill>
                <a:latin typeface="Arial" charset="0"/>
                <a:ea typeface="+mn-ea"/>
              </a:defRPr>
            </a:lvl6pPr>
            <a:lvl7pPr marL="2971800" indent="-228600" algn="l" rtl="0" fontAlgn="base">
              <a:spcBef>
                <a:spcPct val="20000"/>
              </a:spcBef>
              <a:spcAft>
                <a:spcPct val="0"/>
              </a:spcAft>
              <a:buChar char="»"/>
              <a:defRPr sz="2000">
                <a:solidFill>
                  <a:srgbClr val="000000"/>
                </a:solidFill>
                <a:latin typeface="Arial" charset="0"/>
                <a:ea typeface="+mn-ea"/>
              </a:defRPr>
            </a:lvl7pPr>
            <a:lvl8pPr marL="3429000" indent="-228600" algn="l" rtl="0" fontAlgn="base">
              <a:spcBef>
                <a:spcPct val="20000"/>
              </a:spcBef>
              <a:spcAft>
                <a:spcPct val="0"/>
              </a:spcAft>
              <a:buChar char="»"/>
              <a:defRPr sz="2000">
                <a:solidFill>
                  <a:srgbClr val="000000"/>
                </a:solidFill>
                <a:latin typeface="Arial" charset="0"/>
                <a:ea typeface="+mn-ea"/>
              </a:defRPr>
            </a:lvl8pPr>
            <a:lvl9pPr marL="3886200" indent="-228600" algn="l" rtl="0" fontAlgn="base">
              <a:spcBef>
                <a:spcPct val="20000"/>
              </a:spcBef>
              <a:spcAft>
                <a:spcPct val="0"/>
              </a:spcAft>
              <a:buChar char="»"/>
              <a:defRPr sz="2000">
                <a:solidFill>
                  <a:srgbClr val="000000"/>
                </a:solidFill>
                <a:latin typeface="Arial" charset="0"/>
                <a:ea typeface="+mn-ea"/>
              </a:defRPr>
            </a:lvl9pPr>
          </a:lstStyle>
          <a:p>
            <a:r>
              <a:rPr lang="zh-CN" altLang="en-US" dirty="0" smtClean="0">
                <a:solidFill>
                  <a:srgbClr val="C00000"/>
                </a:solidFill>
              </a:rPr>
              <a:t>区别？</a:t>
            </a:r>
            <a:r>
              <a:rPr lang="zh-CN" altLang="en-US" dirty="0" smtClean="0"/>
              <a:t>第一，当型循环是先判断再执行，而直到型循环则是先执行再判断；第二，当型循环的结束条件是“</a:t>
            </a:r>
            <a:r>
              <a:rPr lang="en-US" altLang="zh-CN" dirty="0" smtClean="0"/>
              <a:t>p</a:t>
            </a:r>
            <a:r>
              <a:rPr lang="zh-CN" altLang="en-US" dirty="0" smtClean="0"/>
              <a:t>不成立”，而直到型循环的结束条件是“</a:t>
            </a:r>
            <a:r>
              <a:rPr lang="en-US" altLang="zh-CN" dirty="0" smtClean="0"/>
              <a:t>p</a:t>
            </a:r>
            <a:r>
              <a:rPr lang="zh-CN" altLang="en-US" dirty="0" smtClean="0"/>
              <a:t>成立”。</a:t>
            </a:r>
          </a:p>
        </p:txBody>
      </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49155"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600" dirty="0" smtClean="0"/>
              <a:t>虽然形式上有区别，但很多时候，对于同一个问题既可以用当型循环来处理，也可以用直到型循环来处理，</a:t>
            </a:r>
            <a:r>
              <a:rPr lang="zh-CN" altLang="en-US" sz="3600" dirty="0" smtClean="0">
                <a:solidFill>
                  <a:srgbClr val="FF3300"/>
                </a:solidFill>
              </a:rPr>
              <a:t>选择的关键在于哪一种描述形式与问题本身的规律更接近，能够使算法更易于理解。</a:t>
            </a:r>
          </a:p>
          <a:p>
            <a:endParaRPr lang="zh-CN" altLang="en-US" sz="3600"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0179" name="Rectangle 3"/>
          <p:cNvSpPr>
            <a:spLocks noGrp="1" noChangeArrowheads="1"/>
          </p:cNvSpPr>
          <p:nvPr>
            <p:ph type="body" idx="1"/>
          </p:nvPr>
        </p:nvSpPr>
        <p:spPr bwMode="auto">
          <a:xfrm>
            <a:off x="107504" y="1341438"/>
            <a:ext cx="8650734" cy="518318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273050" indent="-273050">
              <a:lnSpc>
                <a:spcPts val="3400"/>
              </a:lnSpc>
              <a:spcBef>
                <a:spcPts val="600"/>
              </a:spcBef>
            </a:pPr>
            <a:r>
              <a:rPr lang="zh-CN" altLang="en-US" sz="3200" dirty="0" smtClean="0"/>
              <a:t>经过研究证明，任何复杂的算法都可以由顺序、选择和循环这三种基本结构组成。</a:t>
            </a:r>
          </a:p>
          <a:p>
            <a:pPr marL="273050" indent="-273050">
              <a:lnSpc>
                <a:spcPts val="3400"/>
              </a:lnSpc>
              <a:spcBef>
                <a:spcPts val="600"/>
              </a:spcBef>
            </a:pPr>
            <a:r>
              <a:rPr lang="zh-CN" altLang="en-US" sz="3200" dirty="0" smtClean="0"/>
              <a:t>如果构造一个算法的时候，仅以这三种基本结构作为“建筑单元”，遵守三种基本结构的使用规范，那么得到的算法就是一个</a:t>
            </a:r>
            <a:r>
              <a:rPr lang="zh-CN" altLang="en-US" sz="3200" dirty="0" smtClean="0">
                <a:solidFill>
                  <a:srgbClr val="0000FF"/>
                </a:solidFill>
              </a:rPr>
              <a:t>“结构化”的算法</a:t>
            </a:r>
            <a:r>
              <a:rPr lang="zh-CN" altLang="en-US" sz="3200" dirty="0" smtClean="0"/>
              <a:t>。它不存在无规律的转向，只在基本结构内部才允许存在向前或向后的跳转，因而结构清晰，易于正确性验证，易于纠错。</a:t>
            </a:r>
          </a:p>
          <a:p>
            <a:pPr marL="273050" indent="-273050">
              <a:lnSpc>
                <a:spcPts val="3400"/>
              </a:lnSpc>
              <a:spcBef>
                <a:spcPts val="600"/>
              </a:spcBef>
            </a:pPr>
            <a:r>
              <a:rPr lang="zh-CN" altLang="en-US" sz="3200" dirty="0" smtClean="0"/>
              <a:t>遵循以上方法进行的程序设计，就是</a:t>
            </a:r>
            <a:r>
              <a:rPr lang="zh-CN" altLang="en-US" sz="3200" dirty="0" smtClean="0">
                <a:solidFill>
                  <a:srgbClr val="0000FF"/>
                </a:solidFill>
              </a:rPr>
              <a:t>结构化程序设计</a:t>
            </a:r>
            <a:r>
              <a:rPr lang="zh-CN" altLang="en-US" sz="3200" dirty="0" smtClean="0"/>
              <a:t>。</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1203" name="Rectangle 3"/>
          <p:cNvSpPr>
            <a:spLocks noGrp="1" noChangeArrowheads="1"/>
          </p:cNvSpPr>
          <p:nvPr>
            <p:ph type="body" idx="1"/>
          </p:nvPr>
        </p:nvSpPr>
        <p:spPr bwMode="auto">
          <a:xfrm>
            <a:off x="323850" y="1270000"/>
            <a:ext cx="8507413" cy="5183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600" dirty="0" smtClean="0"/>
              <a:t>以上</a:t>
            </a:r>
            <a:r>
              <a:rPr lang="en-US" altLang="zh-CN" sz="3600" dirty="0" smtClean="0"/>
              <a:t>3</a:t>
            </a:r>
            <a:r>
              <a:rPr lang="zh-CN" altLang="en-US" sz="3600" dirty="0" smtClean="0"/>
              <a:t>种基本结构，有以下共同的特点：</a:t>
            </a:r>
          </a:p>
          <a:p>
            <a:pPr>
              <a:buFontTx/>
              <a:buAutoNum type="arabicPeriod"/>
            </a:pPr>
            <a:r>
              <a:rPr lang="zh-CN" altLang="en-US" sz="3600" dirty="0" smtClean="0"/>
              <a:t>单入口单出口。请注意，不要将菱形判断框的出口和选择结构的出口混淆，判断框有两个出口，但选择结构却有且仅有一个出口。</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1203" name="Rectangle 3"/>
          <p:cNvSpPr>
            <a:spLocks noGrp="1" noChangeArrowheads="1"/>
          </p:cNvSpPr>
          <p:nvPr>
            <p:ph type="body" idx="1"/>
          </p:nvPr>
        </p:nvSpPr>
        <p:spPr bwMode="auto">
          <a:xfrm>
            <a:off x="323529" y="1052736"/>
            <a:ext cx="4248472" cy="5183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dirty="0" smtClean="0"/>
              <a:t>以上</a:t>
            </a:r>
            <a:r>
              <a:rPr lang="en-US" altLang="zh-CN" dirty="0" smtClean="0"/>
              <a:t>3</a:t>
            </a:r>
            <a:r>
              <a:rPr lang="zh-CN" altLang="en-US" dirty="0" smtClean="0"/>
              <a:t>种基本结构，有以下共同的特点：</a:t>
            </a:r>
          </a:p>
          <a:p>
            <a:pPr marL="0" indent="0">
              <a:buNone/>
            </a:pPr>
            <a:r>
              <a:rPr lang="en-US" altLang="zh-CN" dirty="0" smtClean="0"/>
              <a:t>2.</a:t>
            </a:r>
            <a:r>
              <a:rPr lang="zh-CN" altLang="en-US" dirty="0" smtClean="0"/>
              <a:t>每个结构内的每一部分都应该有机会被执行到。即是说，对于每一个框，都有一条从入口到出口的通路经过它。如</a:t>
            </a:r>
            <a:r>
              <a:rPr lang="zh-CN" altLang="en-US" dirty="0" smtClean="0">
                <a:hlinkClick r:id="" action="ppaction://hlinkshowjump?jump=nextslide"/>
              </a:rPr>
              <a:t>图</a:t>
            </a:r>
            <a:r>
              <a:rPr lang="en-US" altLang="zh-CN" dirty="0" smtClean="0">
                <a:hlinkClick r:id="" action="ppaction://hlinkshowjump?jump=nextslide"/>
              </a:rPr>
              <a:t>2.21</a:t>
            </a:r>
            <a:r>
              <a:rPr lang="zh-CN" altLang="en-US" dirty="0" smtClean="0"/>
              <a:t>就不是一个基本结构的流程图，因为没有哪条通路从</a:t>
            </a:r>
            <a:r>
              <a:rPr lang="en-US" altLang="zh-CN" dirty="0" smtClean="0"/>
              <a:t>A</a:t>
            </a:r>
            <a:r>
              <a:rPr lang="zh-CN" altLang="en-US" dirty="0" smtClean="0"/>
              <a:t>框流出。</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58</a:t>
            </a:fld>
            <a:endParaRPr lang="en-US" altLang="zh-CN" dirty="0"/>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1916832"/>
            <a:ext cx="4351337"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2904479"/>
      </p:ext>
    </p:extLst>
  </p:cSld>
  <p:clrMapOvr>
    <a:masterClrMapping/>
  </p:clrMapOvr>
  <p:transition spd="med">
    <p:strips dir="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1203" name="Rectangle 3"/>
          <p:cNvSpPr>
            <a:spLocks noGrp="1" noChangeArrowheads="1"/>
          </p:cNvSpPr>
          <p:nvPr>
            <p:ph type="body" idx="1"/>
          </p:nvPr>
        </p:nvSpPr>
        <p:spPr bwMode="auto">
          <a:xfrm>
            <a:off x="323528" y="1409463"/>
            <a:ext cx="3240037" cy="345514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buNone/>
            </a:pPr>
            <a:r>
              <a:rPr lang="en-US" altLang="zh-CN" dirty="0" smtClean="0"/>
              <a:t>3.</a:t>
            </a:r>
            <a:r>
              <a:rPr lang="zh-CN" altLang="en-US" dirty="0" smtClean="0"/>
              <a:t>每个结构内都不存在如</a:t>
            </a:r>
            <a:r>
              <a:rPr lang="zh-CN" altLang="en-US" dirty="0" smtClean="0">
                <a:hlinkClick r:id="" action="ppaction://hlinkshowjump?jump=nextslide"/>
              </a:rPr>
              <a:t>图</a:t>
            </a:r>
            <a:r>
              <a:rPr lang="en-US" altLang="zh-CN" dirty="0" smtClean="0">
                <a:hlinkClick r:id="" action="ppaction://hlinkshowjump?jump=nextslide"/>
              </a:rPr>
              <a:t>2.22</a:t>
            </a:r>
            <a:r>
              <a:rPr lang="zh-CN" altLang="en-US" dirty="0" smtClean="0"/>
              <a:t>所示的“死循环”。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59</a:t>
            </a:fld>
            <a:endParaRPr lang="en-US" altLang="zh-CN" dirty="0"/>
          </a:p>
        </p:txBody>
      </p:sp>
      <p:pic>
        <p:nvPicPr>
          <p:cNvPr id="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412776"/>
            <a:ext cx="4387850"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2904479"/>
      </p:ext>
    </p:extLst>
  </p:cSld>
  <p:clrMapOvr>
    <a:masterClrMapping/>
  </p:clrMapOvr>
  <p:transition spd="med">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0F8F9"/>
                </a:solidFill>
                <a:effectLst/>
                <a:cs typeface="Times New Roman" pitchFamily="18" charset="0"/>
              </a:rPr>
              <a:t>2.2 </a:t>
            </a:r>
            <a:r>
              <a:rPr lang="zh-CN" altLang="en-US" sz="4000" smtClean="0">
                <a:solidFill>
                  <a:srgbClr val="F0F8F9"/>
                </a:solidFill>
                <a:effectLst/>
                <a:cs typeface="Times New Roman" pitchFamily="18" charset="0"/>
              </a:rPr>
              <a:t>算法的特征</a:t>
            </a:r>
          </a:p>
        </p:txBody>
      </p:sp>
      <p:sp>
        <p:nvSpPr>
          <p:cNvPr id="8195" name="Rectangle 3"/>
          <p:cNvSpPr>
            <a:spLocks noGrp="1" noChangeArrowheads="1"/>
          </p:cNvSpPr>
          <p:nvPr>
            <p:ph type="body" idx="1"/>
          </p:nvPr>
        </p:nvSpPr>
        <p:spPr bwMode="auto">
          <a:xfrm>
            <a:off x="107504" y="1052736"/>
            <a:ext cx="8795320" cy="453571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
              </a:spcBef>
              <a:buFontTx/>
              <a:buNone/>
            </a:pPr>
            <a:r>
              <a:rPr lang="en-US" altLang="zh-CN" sz="3000" dirty="0" smtClean="0">
                <a:solidFill>
                  <a:srgbClr val="FF0000"/>
                </a:solidFill>
              </a:rPr>
              <a:t>1.</a:t>
            </a:r>
            <a:r>
              <a:rPr lang="zh-CN" altLang="en-US" sz="3000" dirty="0" smtClean="0">
                <a:solidFill>
                  <a:srgbClr val="FF0000"/>
                </a:solidFill>
              </a:rPr>
              <a:t>有穷性（</a:t>
            </a:r>
            <a:r>
              <a:rPr lang="en-US" altLang="zh-CN" sz="3000" dirty="0" smtClean="0">
                <a:solidFill>
                  <a:srgbClr val="FF0000"/>
                </a:solidFill>
              </a:rPr>
              <a:t>Finiteness</a:t>
            </a:r>
            <a:r>
              <a:rPr lang="zh-CN" altLang="en-US" sz="3000" dirty="0" smtClean="0">
                <a:solidFill>
                  <a:srgbClr val="FF0000"/>
                </a:solidFill>
              </a:rPr>
              <a:t>）</a:t>
            </a:r>
          </a:p>
          <a:p>
            <a:pPr>
              <a:spcBef>
                <a:spcPct val="5000"/>
              </a:spcBef>
            </a:pPr>
            <a:r>
              <a:rPr lang="zh-CN" altLang="en-US" sz="3000" dirty="0" smtClean="0"/>
              <a:t>算法的有穷性也称为可终止性，是指算法必须能在执行有限个步骤之后，在合理的时间内终止。 </a:t>
            </a:r>
          </a:p>
          <a:p>
            <a:pPr>
              <a:spcBef>
                <a:spcPct val="5000"/>
              </a:spcBef>
              <a:buFontTx/>
              <a:buNone/>
            </a:pPr>
            <a:r>
              <a:rPr lang="en-US" altLang="zh-CN" sz="3000" dirty="0" smtClean="0">
                <a:solidFill>
                  <a:srgbClr val="FF0000"/>
                </a:solidFill>
              </a:rPr>
              <a:t>2.</a:t>
            </a:r>
            <a:r>
              <a:rPr lang="zh-CN" altLang="en-US" sz="3000" dirty="0" smtClean="0">
                <a:solidFill>
                  <a:srgbClr val="FF0000"/>
                </a:solidFill>
              </a:rPr>
              <a:t>确定性</a:t>
            </a:r>
            <a:r>
              <a:rPr lang="en-US" altLang="zh-CN" sz="3000" dirty="0" smtClean="0">
                <a:solidFill>
                  <a:srgbClr val="FF0000"/>
                </a:solidFill>
              </a:rPr>
              <a:t>(Definiteness)</a:t>
            </a:r>
          </a:p>
          <a:p>
            <a:pPr>
              <a:spcBef>
                <a:spcPct val="5000"/>
              </a:spcBef>
            </a:pPr>
            <a:r>
              <a:rPr lang="zh-CN" altLang="en-US" sz="3000" dirty="0" smtClean="0"/>
              <a:t>算法的每一个操作步骤都必须有确切的定义，不允许存在二义性。 </a:t>
            </a:r>
          </a:p>
          <a:p>
            <a:pPr>
              <a:spcBef>
                <a:spcPct val="5000"/>
              </a:spcBef>
              <a:buFontTx/>
              <a:buNone/>
            </a:pPr>
            <a:r>
              <a:rPr lang="en-US" altLang="zh-CN" sz="3000" dirty="0" smtClean="0">
                <a:solidFill>
                  <a:srgbClr val="FF0000"/>
                </a:solidFill>
              </a:rPr>
              <a:t>3.</a:t>
            </a:r>
            <a:r>
              <a:rPr lang="zh-CN" altLang="en-US" sz="3000" dirty="0" smtClean="0">
                <a:solidFill>
                  <a:srgbClr val="FF0000"/>
                </a:solidFill>
              </a:rPr>
              <a:t>输入</a:t>
            </a:r>
            <a:r>
              <a:rPr lang="en-US" altLang="zh-CN" sz="3000" dirty="0" smtClean="0">
                <a:solidFill>
                  <a:srgbClr val="FF0000"/>
                </a:solidFill>
              </a:rPr>
              <a:t>(Input)</a:t>
            </a:r>
          </a:p>
          <a:p>
            <a:pPr>
              <a:spcBef>
                <a:spcPct val="5000"/>
              </a:spcBef>
            </a:pPr>
            <a:r>
              <a:rPr lang="zh-CN" altLang="en-US" sz="3000" dirty="0" smtClean="0"/>
              <a:t>所谓输入是指在执行算法时需要从外界取得的必要的信息。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3251" name="Rectangle 3"/>
          <p:cNvSpPr>
            <a:spLocks noGrp="1" noChangeArrowheads="1"/>
          </p:cNvSpPr>
          <p:nvPr>
            <p:ph type="body" idx="1"/>
          </p:nvPr>
        </p:nvSpPr>
        <p:spPr bwMode="auto">
          <a:xfrm>
            <a:off x="467544" y="1412875"/>
            <a:ext cx="8496944" cy="47847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200" dirty="0" smtClean="0"/>
              <a:t>还有其它一些控制结构，只要满足以上三个特点，也可以看成是基本结构。</a:t>
            </a:r>
          </a:p>
          <a:p>
            <a:r>
              <a:rPr lang="zh-CN" altLang="en-US" sz="3200" dirty="0" smtClean="0"/>
              <a:t>比如</a:t>
            </a:r>
            <a:r>
              <a:rPr lang="zh-CN" altLang="en-US" sz="3200" dirty="0" smtClean="0">
                <a:hlinkClick r:id="" action="ppaction://hlinkshowjump?jump=nextslide"/>
              </a:rPr>
              <a:t>图</a:t>
            </a:r>
            <a:r>
              <a:rPr lang="en-US" altLang="zh-CN" sz="3200" dirty="0" smtClean="0">
                <a:hlinkClick r:id="" action="ppaction://hlinkshowjump?jump=nextslide"/>
              </a:rPr>
              <a:t>2.23</a:t>
            </a:r>
            <a:r>
              <a:rPr lang="zh-CN" altLang="en-US" sz="3200" dirty="0" smtClean="0"/>
              <a:t>和</a:t>
            </a:r>
            <a:r>
              <a:rPr lang="zh-CN" altLang="en-US" sz="3200" dirty="0" smtClean="0">
                <a:hlinkClick r:id="" action="ppaction://hlinkshowjump?jump=nextslide"/>
              </a:rPr>
              <a:t>图</a:t>
            </a:r>
            <a:r>
              <a:rPr lang="en-US" altLang="zh-CN" sz="3200" dirty="0" smtClean="0">
                <a:hlinkClick r:id="" action="ppaction://hlinkshowjump?jump=nextslide"/>
              </a:rPr>
              <a:t>2.24</a:t>
            </a:r>
            <a:r>
              <a:rPr lang="zh-CN" altLang="en-US" sz="3200" dirty="0" smtClean="0"/>
              <a:t>这两种，就是常见的派生基本结构。其中图</a:t>
            </a:r>
            <a:r>
              <a:rPr lang="en-US" altLang="zh-CN" sz="3200" dirty="0" smtClean="0"/>
              <a:t>2.24</a:t>
            </a:r>
            <a:r>
              <a:rPr lang="zh-CN" altLang="en-US" sz="3200" dirty="0" smtClean="0"/>
              <a:t>的形式称为</a:t>
            </a:r>
            <a:r>
              <a:rPr lang="zh-CN" altLang="en-US" sz="3200" dirty="0" smtClean="0">
                <a:solidFill>
                  <a:srgbClr val="0000FF"/>
                </a:solidFill>
              </a:rPr>
              <a:t>多分支选择结构</a:t>
            </a:r>
            <a:r>
              <a:rPr lang="zh-CN" altLang="en-US" sz="3200" dirty="0" smtClean="0"/>
              <a:t>，它的功能是根据给定的表达式的值来决定执行</a:t>
            </a:r>
            <a:r>
              <a:rPr lang="en-US" altLang="zh-CN" sz="3200" dirty="0" smtClean="0"/>
              <a:t>A</a:t>
            </a:r>
            <a:r>
              <a:rPr lang="zh-CN" altLang="en-US" sz="3200" dirty="0" smtClean="0"/>
              <a:t>～</a:t>
            </a:r>
            <a:r>
              <a:rPr lang="en-US" altLang="zh-CN" sz="3200" dirty="0" smtClean="0"/>
              <a:t>N</a:t>
            </a:r>
            <a:r>
              <a:rPr lang="zh-CN" altLang="en-US" sz="3200" dirty="0" smtClean="0"/>
              <a:t>之中的哪一个框。</a:t>
            </a:r>
          </a:p>
          <a:p>
            <a:r>
              <a:rPr lang="zh-CN" altLang="en-US" sz="3200" dirty="0" smtClean="0"/>
              <a:t>由这些派生出来的基本结构描述的算法也是结构化的算法。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963" y="1555750"/>
            <a:ext cx="3195637"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575" y="1125538"/>
            <a:ext cx="5867400" cy="471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5299" name="Rectangle 3"/>
          <p:cNvSpPr>
            <a:spLocks noGrp="1" noChangeArrowheads="1"/>
          </p:cNvSpPr>
          <p:nvPr>
            <p:ph type="body" idx="1"/>
          </p:nvPr>
        </p:nvSpPr>
        <p:spPr bwMode="auto">
          <a:xfrm>
            <a:off x="107504" y="1196752"/>
            <a:ext cx="9036496"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0850" indent="-450850">
              <a:spcBef>
                <a:spcPts val="300"/>
              </a:spcBef>
            </a:pPr>
            <a:r>
              <a:rPr lang="zh-CN" altLang="en-US" sz="3200" dirty="0" smtClean="0"/>
              <a:t>综上所述，对“结构化算法”可概括为：</a:t>
            </a:r>
          </a:p>
          <a:p>
            <a:pPr marL="450850" indent="-450850">
              <a:spcBef>
                <a:spcPts val="300"/>
              </a:spcBef>
              <a:buFontTx/>
              <a:buAutoNum type="arabicPeriod"/>
            </a:pPr>
            <a:r>
              <a:rPr lang="zh-CN" altLang="en-US" sz="3200" dirty="0" smtClean="0"/>
              <a:t>一个结构化的算法应该只由基本结构顺序组成，也就是说如果一个算法不能分解为若干个基本结构，则它必然不是结构化的算法；</a:t>
            </a:r>
          </a:p>
          <a:p>
            <a:pPr marL="450850" indent="-450850">
              <a:spcBef>
                <a:spcPts val="300"/>
              </a:spcBef>
              <a:buFontTx/>
              <a:buAutoNum type="arabicPeriod"/>
            </a:pPr>
            <a:r>
              <a:rPr lang="zh-CN" altLang="en-US" sz="3200" dirty="0" smtClean="0"/>
              <a:t>在基本结构之间不允许出现向前或向后的跳转，但在基本结构范围以内可以存在，比如单分支选择结构、循环结构中都有可能出现流程的跳转；</a:t>
            </a:r>
          </a:p>
          <a:p>
            <a:pPr marL="450850" indent="-450850">
              <a:spcBef>
                <a:spcPts val="300"/>
              </a:spcBef>
              <a:buFontTx/>
              <a:buAutoNum type="arabicPeriod"/>
            </a:pPr>
            <a:r>
              <a:rPr lang="zh-CN" altLang="en-US" sz="3200" dirty="0" smtClean="0"/>
              <a:t>一个非结构化的算法可以用一个等价的结构化算法代替，其功能不变。</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2.6.3 N-S</a:t>
            </a:r>
            <a:r>
              <a:rPr lang="zh-CN" altLang="en-US" sz="4000" smtClean="0">
                <a:solidFill>
                  <a:srgbClr val="FFFFFF"/>
                </a:solidFill>
                <a:effectLst/>
              </a:rPr>
              <a:t>结构化流程图</a:t>
            </a:r>
            <a:r>
              <a:rPr lang="zh-CN" altLang="en-US" smtClean="0">
                <a:effectLst/>
              </a:rPr>
              <a:t> </a:t>
            </a:r>
          </a:p>
        </p:txBody>
      </p:sp>
      <p:sp>
        <p:nvSpPr>
          <p:cNvPr id="56323" name="Rectangle 3"/>
          <p:cNvSpPr>
            <a:spLocks noGrp="1" noChangeArrowheads="1"/>
          </p:cNvSpPr>
          <p:nvPr>
            <p:ph type="body" idx="1"/>
          </p:nvPr>
        </p:nvSpPr>
        <p:spPr bwMode="auto">
          <a:xfrm>
            <a:off x="457200" y="1125538"/>
            <a:ext cx="8229600"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600" dirty="0" smtClean="0"/>
              <a:t>美国学者</a:t>
            </a:r>
            <a:r>
              <a:rPr lang="en-US" altLang="zh-CN" sz="3600" dirty="0" err="1" smtClean="0"/>
              <a:t>I.Nassi</a:t>
            </a:r>
            <a:r>
              <a:rPr lang="zh-CN" altLang="en-US" sz="3600" dirty="0" smtClean="0"/>
              <a:t>和</a:t>
            </a:r>
            <a:r>
              <a:rPr lang="en-US" altLang="zh-CN" sz="3600" dirty="0" err="1" smtClean="0"/>
              <a:t>B.Shneiderman</a:t>
            </a:r>
            <a:r>
              <a:rPr lang="zh-CN" altLang="en-US" sz="3600" dirty="0" smtClean="0"/>
              <a:t>于</a:t>
            </a:r>
            <a:r>
              <a:rPr lang="en-US" altLang="zh-CN" sz="3600" dirty="0" smtClean="0"/>
              <a:t>1973</a:t>
            </a:r>
            <a:r>
              <a:rPr lang="zh-CN" altLang="en-US" sz="3600" dirty="0" smtClean="0"/>
              <a:t>年提出了一种新的流程图形式</a:t>
            </a:r>
            <a:r>
              <a:rPr lang="en-US" altLang="zh-CN" sz="3600" dirty="0" smtClean="0"/>
              <a:t>——</a:t>
            </a:r>
            <a:r>
              <a:rPr lang="en-US" altLang="zh-CN" sz="3600" dirty="0" smtClean="0">
                <a:solidFill>
                  <a:srgbClr val="0000FF"/>
                </a:solidFill>
              </a:rPr>
              <a:t>N-S</a:t>
            </a:r>
            <a:r>
              <a:rPr lang="zh-CN" altLang="en-US" sz="3600" dirty="0" smtClean="0">
                <a:solidFill>
                  <a:srgbClr val="0000FF"/>
                </a:solidFill>
              </a:rPr>
              <a:t>结构化流程图，又称为</a:t>
            </a:r>
            <a:r>
              <a:rPr lang="en-US" altLang="zh-CN" sz="3600" dirty="0" smtClean="0">
                <a:solidFill>
                  <a:srgbClr val="0000FF"/>
                </a:solidFill>
              </a:rPr>
              <a:t>N-S</a:t>
            </a:r>
            <a:r>
              <a:rPr lang="zh-CN" altLang="en-US" sz="3600" dirty="0" smtClean="0">
                <a:solidFill>
                  <a:srgbClr val="0000FF"/>
                </a:solidFill>
              </a:rPr>
              <a:t>图或者盒图</a:t>
            </a:r>
            <a:r>
              <a:rPr lang="zh-CN" altLang="en-US" sz="3600" dirty="0" smtClean="0"/>
              <a:t>（</a:t>
            </a:r>
            <a:r>
              <a:rPr lang="en-US" altLang="zh-CN" sz="3600" dirty="0" smtClean="0"/>
              <a:t>box diagram</a:t>
            </a:r>
            <a:r>
              <a:rPr lang="zh-CN" altLang="en-US" sz="3600" dirty="0" smtClean="0"/>
              <a:t>），其中完全去除了带箭头的流程线，从而强制使用者要遵循结构化程序设计的精神，是算法的一种结构化描述方法。</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2.6.3 N-S</a:t>
            </a:r>
            <a:r>
              <a:rPr lang="zh-CN" altLang="en-US" sz="4000" smtClean="0">
                <a:solidFill>
                  <a:srgbClr val="FFFFFF"/>
                </a:solidFill>
                <a:effectLst/>
              </a:rPr>
              <a:t>结构化流程图</a:t>
            </a:r>
            <a:r>
              <a:rPr lang="zh-CN" altLang="en-US" smtClean="0">
                <a:effectLst/>
              </a:rPr>
              <a:t> </a:t>
            </a:r>
          </a:p>
        </p:txBody>
      </p:sp>
      <p:sp>
        <p:nvSpPr>
          <p:cNvPr id="56323" name="Rectangle 3"/>
          <p:cNvSpPr>
            <a:spLocks noGrp="1" noChangeArrowheads="1"/>
          </p:cNvSpPr>
          <p:nvPr>
            <p:ph type="body" idx="1"/>
          </p:nvPr>
        </p:nvSpPr>
        <p:spPr bwMode="auto">
          <a:xfrm>
            <a:off x="457200" y="1125538"/>
            <a:ext cx="8229600"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600" dirty="0" smtClean="0"/>
              <a:t>在</a:t>
            </a:r>
            <a:r>
              <a:rPr lang="en-US" altLang="zh-CN" sz="3600" dirty="0" smtClean="0"/>
              <a:t>N-S</a:t>
            </a:r>
            <a:r>
              <a:rPr lang="zh-CN" altLang="en-US" sz="3600" dirty="0" smtClean="0"/>
              <a:t>图中，一个算法就是一个大矩形框，框内又可以包含若干个从属于它的框，每一个框都代表着某种基本控制结构。也就是说，与程序流程图类似，</a:t>
            </a:r>
            <a:r>
              <a:rPr lang="en-US" altLang="zh-CN" sz="3600" dirty="0" smtClean="0"/>
              <a:t>N-S</a:t>
            </a:r>
            <a:r>
              <a:rPr lang="zh-CN" altLang="en-US" sz="3600" dirty="0" smtClean="0"/>
              <a:t>图也是</a:t>
            </a:r>
            <a:r>
              <a:rPr lang="zh-CN" altLang="en-US" sz="3600" dirty="0" smtClean="0">
                <a:solidFill>
                  <a:srgbClr val="C00000"/>
                </a:solidFill>
              </a:rPr>
              <a:t>以</a:t>
            </a:r>
            <a:r>
              <a:rPr lang="en-US" altLang="zh-CN" sz="3600" dirty="0" smtClean="0">
                <a:solidFill>
                  <a:srgbClr val="C00000"/>
                </a:solidFill>
              </a:rPr>
              <a:t>3</a:t>
            </a:r>
            <a:r>
              <a:rPr lang="zh-CN" altLang="en-US" sz="3600" dirty="0" smtClean="0">
                <a:solidFill>
                  <a:srgbClr val="C00000"/>
                </a:solidFill>
              </a:rPr>
              <a:t>种基本结构</a:t>
            </a:r>
            <a:r>
              <a:rPr lang="zh-CN" altLang="en-US" sz="3600" dirty="0" smtClean="0"/>
              <a:t>的符号并列连接或相互包含的方式来构建算法。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64</a:t>
            </a:fld>
            <a:endParaRPr lang="en-US" altLang="zh-CN" dirty="0"/>
          </a:p>
        </p:txBody>
      </p:sp>
    </p:spTree>
    <p:extLst>
      <p:ext uri="{BB962C8B-B14F-4D97-AF65-F5344CB8AC3E}">
        <p14:creationId xmlns:p14="http://schemas.microsoft.com/office/powerpoint/2010/main" val="1054418424"/>
      </p:ext>
    </p:extLst>
  </p:cSld>
  <p:clrMapOvr>
    <a:masterClrMapping/>
  </p:clrMapOvr>
  <p:transition spd="med">
    <p:strips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1"/>
          </p:nvPr>
        </p:nvSpPr>
        <p:spPr bwMode="auto">
          <a:xfrm>
            <a:off x="323850" y="1135063"/>
            <a:ext cx="4608190" cy="45259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3400" indent="-533400">
              <a:buFontTx/>
              <a:buAutoNum type="arabicPeriod"/>
            </a:pPr>
            <a:r>
              <a:rPr lang="zh-CN" altLang="en-US" sz="3200" dirty="0" smtClean="0"/>
              <a:t>顺序结构。如图</a:t>
            </a:r>
            <a:r>
              <a:rPr lang="en-US" altLang="zh-CN" sz="3200" dirty="0" smtClean="0"/>
              <a:t>2.25</a:t>
            </a:r>
            <a:r>
              <a:rPr lang="zh-CN" altLang="en-US" sz="3200" dirty="0" smtClean="0"/>
              <a:t>所示，它与图</a:t>
            </a:r>
            <a:r>
              <a:rPr lang="en-US" altLang="zh-CN" sz="3200" dirty="0" smtClean="0"/>
              <a:t>2.16</a:t>
            </a:r>
            <a:r>
              <a:rPr lang="zh-CN" altLang="en-US" sz="3200" dirty="0" smtClean="0"/>
              <a:t>相对应。图中</a:t>
            </a:r>
            <a:r>
              <a:rPr lang="en-US" altLang="zh-CN" sz="3200" dirty="0" smtClean="0"/>
              <a:t>A</a:t>
            </a:r>
            <a:r>
              <a:rPr lang="zh-CN" altLang="en-US" sz="3200" dirty="0" smtClean="0"/>
              <a:t>、</a:t>
            </a:r>
            <a:r>
              <a:rPr lang="en-US" altLang="zh-CN" sz="3200" dirty="0" smtClean="0"/>
              <a:t>B</a:t>
            </a:r>
            <a:r>
              <a:rPr lang="zh-CN" altLang="en-US" sz="3200" dirty="0" smtClean="0"/>
              <a:t>两个矩形框层叠在一起构成一个顺序结构，先执行</a:t>
            </a:r>
            <a:r>
              <a:rPr lang="en-US" altLang="zh-CN" sz="3200" dirty="0" smtClean="0"/>
              <a:t>A</a:t>
            </a:r>
            <a:r>
              <a:rPr lang="zh-CN" altLang="en-US" sz="3200" dirty="0" smtClean="0"/>
              <a:t>框中的操作，然后必定执行</a:t>
            </a:r>
            <a:r>
              <a:rPr lang="en-US" altLang="zh-CN" sz="3200" dirty="0" smtClean="0"/>
              <a:t>B</a:t>
            </a:r>
            <a:r>
              <a:rPr lang="zh-CN" altLang="en-US" sz="3200" dirty="0" smtClean="0"/>
              <a:t>框中的操作。</a:t>
            </a:r>
          </a:p>
        </p:txBody>
      </p:sp>
      <p:pic>
        <p:nvPicPr>
          <p:cNvPr id="5734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412776"/>
            <a:ext cx="369728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8371" name="Rectangle 3"/>
          <p:cNvSpPr>
            <a:spLocks noGrp="1" noChangeArrowheads="1"/>
          </p:cNvSpPr>
          <p:nvPr>
            <p:ph type="body" idx="1"/>
          </p:nvPr>
        </p:nvSpPr>
        <p:spPr bwMode="auto">
          <a:xfrm>
            <a:off x="323850" y="947738"/>
            <a:ext cx="836295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3400" indent="-533400">
              <a:buFontTx/>
              <a:buAutoNum type="arabicPeriod" startAt="2"/>
            </a:pPr>
            <a:r>
              <a:rPr lang="zh-CN" altLang="en-US" dirty="0" smtClean="0"/>
              <a:t>选择结构。如图</a:t>
            </a:r>
            <a:r>
              <a:rPr lang="en-US" altLang="zh-CN" dirty="0" smtClean="0"/>
              <a:t>2.26</a:t>
            </a:r>
            <a:r>
              <a:rPr lang="zh-CN" altLang="en-US" dirty="0" smtClean="0"/>
              <a:t>所示，它与图</a:t>
            </a:r>
            <a:r>
              <a:rPr lang="en-US" altLang="zh-CN" dirty="0" smtClean="0"/>
              <a:t>2.17</a:t>
            </a:r>
            <a:r>
              <a:rPr lang="zh-CN" altLang="en-US" dirty="0" smtClean="0"/>
              <a:t>相对应。当条件</a:t>
            </a:r>
            <a:r>
              <a:rPr lang="en-US" altLang="zh-CN" dirty="0" smtClean="0"/>
              <a:t>p</a:t>
            </a:r>
            <a:r>
              <a:rPr lang="zh-CN" altLang="en-US" dirty="0" smtClean="0"/>
              <a:t>成立时执行</a:t>
            </a:r>
            <a:r>
              <a:rPr lang="en-US" altLang="zh-CN" dirty="0" smtClean="0"/>
              <a:t>A</a:t>
            </a:r>
            <a:r>
              <a:rPr lang="zh-CN" altLang="en-US" dirty="0" smtClean="0"/>
              <a:t>框中的操作，</a:t>
            </a:r>
            <a:r>
              <a:rPr lang="en-US" altLang="zh-CN" dirty="0" smtClean="0"/>
              <a:t>p</a:t>
            </a:r>
            <a:r>
              <a:rPr lang="zh-CN" altLang="en-US" dirty="0" smtClean="0"/>
              <a:t>不成立时执行</a:t>
            </a:r>
            <a:r>
              <a:rPr lang="en-US" altLang="zh-CN" dirty="0" smtClean="0"/>
              <a:t>B</a:t>
            </a:r>
            <a:r>
              <a:rPr lang="zh-CN" altLang="en-US" dirty="0" smtClean="0"/>
              <a:t>框中的操作。图</a:t>
            </a:r>
            <a:r>
              <a:rPr lang="en-US" altLang="zh-CN" dirty="0" smtClean="0"/>
              <a:t>2.26</a:t>
            </a:r>
            <a:r>
              <a:rPr lang="zh-CN" altLang="en-US" dirty="0" smtClean="0"/>
              <a:t>（</a:t>
            </a:r>
            <a:r>
              <a:rPr lang="en-US" altLang="zh-CN" dirty="0" smtClean="0"/>
              <a:t>a</a:t>
            </a:r>
            <a:r>
              <a:rPr lang="zh-CN" altLang="en-US" dirty="0" smtClean="0"/>
              <a:t>）表示双分支选择结构。</a:t>
            </a:r>
            <a:r>
              <a:rPr lang="en-US" altLang="zh-CN" dirty="0" smtClean="0"/>
              <a:t>A</a:t>
            </a:r>
            <a:r>
              <a:rPr lang="zh-CN" altLang="en-US" dirty="0" smtClean="0"/>
              <a:t>、</a:t>
            </a:r>
            <a:r>
              <a:rPr lang="en-US" altLang="zh-CN" dirty="0" smtClean="0"/>
              <a:t>B</a:t>
            </a:r>
            <a:r>
              <a:rPr lang="zh-CN" altLang="en-US" dirty="0" smtClean="0"/>
              <a:t>之中允许有一个为空，此时为单分支选择结构，如图</a:t>
            </a:r>
            <a:r>
              <a:rPr lang="en-US" altLang="zh-CN" dirty="0" smtClean="0"/>
              <a:t>2.26</a:t>
            </a:r>
            <a:r>
              <a:rPr lang="zh-CN" altLang="en-US" dirty="0" smtClean="0"/>
              <a:t>（</a:t>
            </a:r>
            <a:r>
              <a:rPr lang="en-US" altLang="zh-CN" dirty="0" smtClean="0"/>
              <a:t>b</a:t>
            </a:r>
            <a:r>
              <a:rPr lang="zh-CN" altLang="en-US" dirty="0" smtClean="0"/>
              <a:t>）、图</a:t>
            </a:r>
            <a:r>
              <a:rPr lang="en-US" altLang="zh-CN" dirty="0" smtClean="0"/>
              <a:t>2.26</a:t>
            </a:r>
            <a:r>
              <a:rPr lang="zh-CN" altLang="en-US" dirty="0" smtClean="0"/>
              <a:t>（</a:t>
            </a:r>
            <a:r>
              <a:rPr lang="en-US" altLang="zh-CN" dirty="0" smtClean="0"/>
              <a:t>c</a:t>
            </a:r>
            <a:r>
              <a:rPr lang="zh-CN" altLang="en-US" dirty="0" smtClean="0"/>
              <a:t>）。</a:t>
            </a:r>
          </a:p>
        </p:txBody>
      </p:sp>
      <p:pic>
        <p:nvPicPr>
          <p:cNvPr id="5837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69687" b="25284"/>
          <a:stretch>
            <a:fillRect/>
          </a:stretch>
        </p:blipFill>
        <p:spPr bwMode="auto">
          <a:xfrm>
            <a:off x="6084888" y="3392488"/>
            <a:ext cx="2879725"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l="35034" r="33455" b="27841"/>
          <a:stretch>
            <a:fillRect/>
          </a:stretch>
        </p:blipFill>
        <p:spPr bwMode="auto">
          <a:xfrm>
            <a:off x="3132138" y="3392488"/>
            <a:ext cx="3024187"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r="70468" b="25284"/>
          <a:stretch>
            <a:fillRect/>
          </a:stretch>
        </p:blipFill>
        <p:spPr bwMode="auto">
          <a:xfrm>
            <a:off x="179388" y="3392488"/>
            <a:ext cx="2879725"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l="35834" t="79886" r="33455" b="-2103"/>
          <a:stretch>
            <a:fillRect/>
          </a:stretch>
        </p:blipFill>
        <p:spPr bwMode="auto">
          <a:xfrm>
            <a:off x="3132138" y="5697538"/>
            <a:ext cx="3744912"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9395" name="Rectangle 3"/>
          <p:cNvSpPr>
            <a:spLocks noGrp="1" noChangeArrowheads="1"/>
          </p:cNvSpPr>
          <p:nvPr>
            <p:ph type="body" idx="1"/>
          </p:nvPr>
        </p:nvSpPr>
        <p:spPr bwMode="auto">
          <a:xfrm>
            <a:off x="457200" y="981075"/>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3400" indent="-533400">
              <a:buFontTx/>
              <a:buAutoNum type="arabicPeriod" startAt="3"/>
            </a:pPr>
            <a:r>
              <a:rPr lang="zh-CN" altLang="en-US" dirty="0" smtClean="0"/>
              <a:t>循环结构。如图</a:t>
            </a:r>
            <a:r>
              <a:rPr lang="en-US" altLang="zh-CN" dirty="0" smtClean="0"/>
              <a:t>2.27</a:t>
            </a:r>
            <a:r>
              <a:rPr lang="zh-CN" altLang="en-US" dirty="0" smtClean="0"/>
              <a:t>所示，它与图</a:t>
            </a:r>
            <a:r>
              <a:rPr lang="en-US" altLang="zh-CN" dirty="0" smtClean="0"/>
              <a:t>2.18</a:t>
            </a:r>
            <a:r>
              <a:rPr lang="zh-CN" altLang="en-US" dirty="0" smtClean="0"/>
              <a:t>相对应。图</a:t>
            </a:r>
            <a:r>
              <a:rPr lang="en-US" altLang="zh-CN" dirty="0" smtClean="0"/>
              <a:t>2.27</a:t>
            </a:r>
            <a:r>
              <a:rPr lang="zh-CN" altLang="en-US" dirty="0" smtClean="0"/>
              <a:t>（</a:t>
            </a:r>
            <a:r>
              <a:rPr lang="en-US" altLang="zh-CN" dirty="0" smtClean="0"/>
              <a:t>a</a:t>
            </a:r>
            <a:r>
              <a:rPr lang="zh-CN" altLang="en-US" dirty="0" smtClean="0"/>
              <a:t>）表示</a:t>
            </a:r>
            <a:r>
              <a:rPr lang="zh-CN" altLang="en-US" dirty="0" smtClean="0">
                <a:solidFill>
                  <a:srgbClr val="C00000"/>
                </a:solidFill>
              </a:rPr>
              <a:t>当型</a:t>
            </a:r>
            <a:r>
              <a:rPr lang="zh-CN" altLang="en-US" dirty="0" smtClean="0"/>
              <a:t>循环，即当条件</a:t>
            </a:r>
            <a:r>
              <a:rPr lang="en-US" altLang="zh-CN" dirty="0" smtClean="0"/>
              <a:t>p</a:t>
            </a:r>
            <a:r>
              <a:rPr lang="zh-CN" altLang="en-US" dirty="0" smtClean="0"/>
              <a:t>成立时，反复执行</a:t>
            </a:r>
            <a:r>
              <a:rPr lang="en-US" altLang="zh-CN" dirty="0" smtClean="0"/>
              <a:t>A</a:t>
            </a:r>
            <a:r>
              <a:rPr lang="zh-CN" altLang="en-US" dirty="0" smtClean="0"/>
              <a:t>框中的操作，直到</a:t>
            </a:r>
            <a:r>
              <a:rPr lang="en-US" altLang="zh-CN" dirty="0" smtClean="0"/>
              <a:t>p</a:t>
            </a:r>
            <a:r>
              <a:rPr lang="zh-CN" altLang="en-US" dirty="0" smtClean="0"/>
              <a:t>不成立为止；</a:t>
            </a:r>
          </a:p>
        </p:txBody>
      </p:sp>
      <p:pic>
        <p:nvPicPr>
          <p:cNvPr id="59396"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0000"/>
          <a:stretch/>
        </p:blipFill>
        <p:spPr bwMode="auto">
          <a:xfrm>
            <a:off x="2627784" y="2852936"/>
            <a:ext cx="4032250" cy="276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59395" name="Rectangle 3"/>
          <p:cNvSpPr>
            <a:spLocks noGrp="1" noChangeArrowheads="1"/>
          </p:cNvSpPr>
          <p:nvPr>
            <p:ph type="body" idx="1"/>
          </p:nvPr>
        </p:nvSpPr>
        <p:spPr bwMode="auto">
          <a:xfrm>
            <a:off x="457200" y="981075"/>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533400" indent="-533400">
              <a:buFontTx/>
              <a:buAutoNum type="arabicPeriod" startAt="3"/>
            </a:pPr>
            <a:r>
              <a:rPr lang="zh-CN" altLang="en-US" dirty="0" smtClean="0"/>
              <a:t>循环结构。图</a:t>
            </a:r>
            <a:r>
              <a:rPr lang="en-US" altLang="zh-CN" dirty="0" smtClean="0"/>
              <a:t>2.27</a:t>
            </a:r>
            <a:r>
              <a:rPr lang="zh-CN" altLang="en-US" dirty="0" smtClean="0"/>
              <a:t>（</a:t>
            </a:r>
            <a:r>
              <a:rPr lang="en-US" altLang="zh-CN" dirty="0" smtClean="0"/>
              <a:t>b</a:t>
            </a:r>
            <a:r>
              <a:rPr lang="zh-CN" altLang="en-US" dirty="0" smtClean="0"/>
              <a:t>）表示</a:t>
            </a:r>
            <a:r>
              <a:rPr lang="zh-CN" altLang="en-US" dirty="0" smtClean="0">
                <a:solidFill>
                  <a:srgbClr val="C00000"/>
                </a:solidFill>
              </a:rPr>
              <a:t>直到型</a:t>
            </a:r>
            <a:r>
              <a:rPr lang="zh-CN" altLang="en-US" dirty="0" smtClean="0"/>
              <a:t>循环，即先执行一次</a:t>
            </a:r>
            <a:r>
              <a:rPr lang="en-US" altLang="zh-CN" dirty="0" smtClean="0"/>
              <a:t>A</a:t>
            </a:r>
            <a:r>
              <a:rPr lang="zh-CN" altLang="en-US" dirty="0" smtClean="0"/>
              <a:t>框中的操作，然后判断</a:t>
            </a:r>
            <a:r>
              <a:rPr lang="en-US" altLang="zh-CN" dirty="0" smtClean="0"/>
              <a:t>p</a:t>
            </a:r>
            <a:r>
              <a:rPr lang="zh-CN" altLang="en-US" dirty="0" smtClean="0"/>
              <a:t>是否成立，如果不成立，则反复执行</a:t>
            </a:r>
            <a:r>
              <a:rPr lang="en-US" altLang="zh-CN" dirty="0" smtClean="0"/>
              <a:t>A</a:t>
            </a:r>
            <a:r>
              <a:rPr lang="zh-CN" altLang="en-US" dirty="0" smtClean="0"/>
              <a:t>框中的操作，直到</a:t>
            </a:r>
            <a:r>
              <a:rPr lang="en-US" altLang="zh-CN" dirty="0" smtClean="0"/>
              <a:t>p</a:t>
            </a:r>
            <a:r>
              <a:rPr lang="zh-CN" altLang="en-US" dirty="0" smtClean="0"/>
              <a:t>成立为止。 </a:t>
            </a:r>
          </a:p>
        </p:txBody>
      </p:sp>
      <p:pic>
        <p:nvPicPr>
          <p:cNvPr id="59396"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787" r="-1" b="12251"/>
          <a:stretch/>
        </p:blipFill>
        <p:spPr bwMode="auto">
          <a:xfrm>
            <a:off x="2746601" y="2780928"/>
            <a:ext cx="3001056" cy="242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a:xfrm>
            <a:off x="4347482" y="5528890"/>
            <a:ext cx="1616075" cy="290513"/>
          </a:xfrm>
        </p:spPr>
        <p:txBody>
          <a:bodyPr/>
          <a:lstStyle/>
          <a:p>
            <a:pPr>
              <a:defRPr/>
            </a:pPr>
            <a:fld id="{B8F8405F-EC4A-41DA-A5C9-C4876A6C65F4}" type="slidenum">
              <a:rPr lang="zh-CN" altLang="en-US" smtClean="0"/>
              <a:t>68</a:t>
            </a:fld>
            <a:endParaRPr lang="en-US" altLang="zh-CN" dirty="0"/>
          </a:p>
        </p:txBody>
      </p:sp>
    </p:spTree>
    <p:extLst>
      <p:ext uri="{BB962C8B-B14F-4D97-AF65-F5344CB8AC3E}">
        <p14:creationId xmlns:p14="http://schemas.microsoft.com/office/powerpoint/2010/main" val="2671840299"/>
      </p:ext>
    </p:extLst>
  </p:cSld>
  <p:clrMapOvr>
    <a:masterClrMapping/>
  </p:clrMapOvr>
  <p:transition spd="med">
    <p:strips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0419" name="Rectangle 3"/>
          <p:cNvSpPr>
            <a:spLocks noGrp="1" noChangeArrowheads="1"/>
          </p:cNvSpPr>
          <p:nvPr>
            <p:ph type="body" idx="1"/>
          </p:nvPr>
        </p:nvSpPr>
        <p:spPr bwMode="auto">
          <a:xfrm>
            <a:off x="457200" y="1341438"/>
            <a:ext cx="8229600" cy="47847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000" dirty="0" smtClean="0"/>
              <a:t>注意：初学者应该参照图</a:t>
            </a:r>
            <a:r>
              <a:rPr lang="en-US" altLang="zh-CN" sz="3000" dirty="0" smtClean="0"/>
              <a:t>2.27</a:t>
            </a:r>
            <a:r>
              <a:rPr lang="zh-CN" altLang="en-US" sz="3000" dirty="0" smtClean="0"/>
              <a:t>中的形式，在循环条件部分写明“当</a:t>
            </a:r>
            <a:r>
              <a:rPr lang="en-US" altLang="zh-CN" sz="3000" dirty="0" smtClean="0"/>
              <a:t>p</a:t>
            </a:r>
            <a:r>
              <a:rPr lang="zh-CN" altLang="en-US" sz="3000" dirty="0" smtClean="0"/>
              <a:t>成立”或“直到</a:t>
            </a:r>
            <a:r>
              <a:rPr lang="en-US" altLang="zh-CN" sz="3000" dirty="0" smtClean="0"/>
              <a:t>p</a:t>
            </a:r>
            <a:r>
              <a:rPr lang="zh-CN" altLang="en-US" sz="3000" dirty="0" smtClean="0"/>
              <a:t>成立”，在熟练掌握之后，可以简写为“</a:t>
            </a:r>
            <a:r>
              <a:rPr lang="en-US" altLang="zh-CN" sz="3000" dirty="0" smtClean="0"/>
              <a:t>p”</a:t>
            </a:r>
            <a:r>
              <a:rPr lang="zh-CN" altLang="en-US" sz="3000" dirty="0" smtClean="0"/>
              <a:t>，一般专业人员都能够根据图的形状来快速区分两种循环结构。</a:t>
            </a:r>
          </a:p>
          <a:p>
            <a:r>
              <a:rPr lang="zh-CN" altLang="en-US" sz="3000" dirty="0" smtClean="0"/>
              <a:t>此外，这几个图中的</a:t>
            </a:r>
            <a:r>
              <a:rPr lang="en-US" altLang="zh-CN" sz="3000" dirty="0" smtClean="0"/>
              <a:t>A</a:t>
            </a:r>
            <a:r>
              <a:rPr lang="zh-CN" altLang="en-US" sz="3000" dirty="0" smtClean="0"/>
              <a:t>框和</a:t>
            </a:r>
            <a:r>
              <a:rPr lang="en-US" altLang="zh-CN" sz="3000" dirty="0" smtClean="0"/>
              <a:t>B</a:t>
            </a:r>
            <a:r>
              <a:rPr lang="zh-CN" altLang="en-US" sz="3000" dirty="0" smtClean="0"/>
              <a:t>框，既可以是一个简单的操作，如输入或输出数据、赋值等等，也可以是</a:t>
            </a:r>
            <a:r>
              <a:rPr lang="zh-CN" altLang="en-US" sz="3000" dirty="0" smtClean="0">
                <a:solidFill>
                  <a:srgbClr val="C00000"/>
                </a:solidFill>
              </a:rPr>
              <a:t>某一个基本结构，即顺序、选择、循环三种基本结构可以相互嵌套</a:t>
            </a:r>
            <a:r>
              <a:rPr lang="zh-CN" altLang="en-US" sz="3000" dirty="0" smtClean="0"/>
              <a:t>。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69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
              </a:spcBef>
            </a:pPr>
            <a:endParaRPr lang="zh-CN" altLang="en-US" smtClean="0">
              <a:effectLst/>
            </a:endParaRPr>
          </a:p>
        </p:txBody>
      </p:sp>
      <p:sp>
        <p:nvSpPr>
          <p:cNvPr id="9219" name="Rectangle 3"/>
          <p:cNvSpPr>
            <a:spLocks noGrp="1" noChangeArrowheads="1"/>
          </p:cNvSpPr>
          <p:nvPr>
            <p:ph type="body" idx="1"/>
          </p:nvPr>
        </p:nvSpPr>
        <p:spPr bwMode="auto">
          <a:xfrm>
            <a:off x="179512" y="1052736"/>
            <a:ext cx="8712968"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
              </a:spcBef>
              <a:buFontTx/>
              <a:buNone/>
            </a:pPr>
            <a:r>
              <a:rPr lang="en-US" altLang="zh-CN" dirty="0">
                <a:solidFill>
                  <a:srgbClr val="FF0000"/>
                </a:solidFill>
              </a:rPr>
              <a:t>4.</a:t>
            </a:r>
            <a:r>
              <a:rPr lang="zh-CN" altLang="en-US" dirty="0">
                <a:solidFill>
                  <a:srgbClr val="FF0000"/>
                </a:solidFill>
              </a:rPr>
              <a:t>输出</a:t>
            </a:r>
            <a:r>
              <a:rPr lang="en-US" altLang="zh-CN" dirty="0">
                <a:solidFill>
                  <a:srgbClr val="FF0000"/>
                </a:solidFill>
              </a:rPr>
              <a:t>(Output)</a:t>
            </a:r>
          </a:p>
          <a:p>
            <a:pPr>
              <a:spcBef>
                <a:spcPct val="5000"/>
              </a:spcBef>
            </a:pPr>
            <a:r>
              <a:rPr lang="zh-CN" altLang="en-US" dirty="0"/>
              <a:t>一个算法应该有</a:t>
            </a:r>
            <a:r>
              <a:rPr lang="en-US" altLang="zh-CN" dirty="0"/>
              <a:t>1</a:t>
            </a:r>
            <a:r>
              <a:rPr lang="zh-CN" altLang="en-US" dirty="0"/>
              <a:t>个或多个输出，以反映对输入数据加工后的结果。</a:t>
            </a:r>
          </a:p>
          <a:p>
            <a:pPr>
              <a:buFontTx/>
              <a:buNone/>
            </a:pPr>
            <a:r>
              <a:rPr lang="en-US" altLang="zh-CN" dirty="0" smtClean="0">
                <a:solidFill>
                  <a:srgbClr val="FF0000"/>
                </a:solidFill>
              </a:rPr>
              <a:t>5.</a:t>
            </a:r>
            <a:r>
              <a:rPr lang="zh-CN" altLang="en-US" dirty="0" smtClean="0">
                <a:solidFill>
                  <a:srgbClr val="FF0000"/>
                </a:solidFill>
              </a:rPr>
              <a:t>有效性</a:t>
            </a:r>
            <a:r>
              <a:rPr lang="en-US" altLang="zh-CN" dirty="0" smtClean="0">
                <a:solidFill>
                  <a:srgbClr val="FF0000"/>
                </a:solidFill>
              </a:rPr>
              <a:t>(Effectiveness)</a:t>
            </a:r>
          </a:p>
          <a:p>
            <a:r>
              <a:rPr lang="zh-CN" altLang="en-US" dirty="0" smtClean="0"/>
              <a:t>也称为可行性，指算法中描述的步骤都应当是可执行的，并能最终得到确定的结果。包括以下两个方面：</a:t>
            </a:r>
          </a:p>
          <a:p>
            <a:pPr>
              <a:buFontTx/>
              <a:buNone/>
            </a:pPr>
            <a:r>
              <a:rPr lang="en-US" altLang="zh-CN" dirty="0" smtClean="0"/>
              <a:t>(1)</a:t>
            </a:r>
            <a:r>
              <a:rPr lang="zh-CN" altLang="en-US" dirty="0" smtClean="0"/>
              <a:t>算法中每一个步骤必须能够实现，例如，算法中出现分母为</a:t>
            </a:r>
            <a:r>
              <a:rPr lang="en-US" altLang="zh-CN" dirty="0" smtClean="0"/>
              <a:t>0</a:t>
            </a:r>
            <a:r>
              <a:rPr lang="zh-CN" altLang="en-US" dirty="0" smtClean="0"/>
              <a:t>的情况，则该算法便是无效的。</a:t>
            </a:r>
          </a:p>
          <a:p>
            <a:pPr>
              <a:buFontTx/>
              <a:buNone/>
            </a:pPr>
            <a:r>
              <a:rPr lang="en-US" altLang="zh-CN" dirty="0" smtClean="0"/>
              <a:t>(2)</a:t>
            </a:r>
            <a:r>
              <a:rPr lang="zh-CN" altLang="en-US" dirty="0" smtClean="0"/>
              <a:t>算法执行的结果要能够达到预期的目的，实现预定的功能。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1443" name="Rectangle 3"/>
          <p:cNvSpPr>
            <a:spLocks noGrp="1" noChangeArrowheads="1"/>
          </p:cNvSpPr>
          <p:nvPr>
            <p:ph type="body" idx="1"/>
          </p:nvPr>
        </p:nvSpPr>
        <p:spPr bwMode="auto">
          <a:xfrm>
            <a:off x="457200" y="981075"/>
            <a:ext cx="8229600" cy="51450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2.11】</a:t>
            </a:r>
            <a:r>
              <a:rPr lang="zh-CN" altLang="en-US" smtClean="0"/>
              <a:t>将例</a:t>
            </a:r>
            <a:r>
              <a:rPr lang="en-US" altLang="zh-CN" smtClean="0"/>
              <a:t>2.1</a:t>
            </a:r>
            <a:r>
              <a:rPr lang="zh-CN" altLang="en-US" smtClean="0"/>
              <a:t>的算法改用</a:t>
            </a:r>
            <a:r>
              <a:rPr lang="en-US" altLang="zh-CN" smtClean="0"/>
              <a:t>N-S</a:t>
            </a:r>
            <a:r>
              <a:rPr lang="zh-CN" altLang="en-US" smtClean="0"/>
              <a:t>图实现。求</a:t>
            </a:r>
            <a:r>
              <a:rPr lang="en-US" altLang="zh-CN" smtClean="0"/>
              <a:t>1+2+3+4+5</a:t>
            </a:r>
            <a:r>
              <a:rPr lang="zh-CN" altLang="en-US" smtClean="0"/>
              <a:t>的结果。</a:t>
            </a:r>
          </a:p>
          <a:p>
            <a:r>
              <a:rPr lang="zh-CN" altLang="en-US" smtClean="0"/>
              <a:t>流程图见图</a:t>
            </a:r>
            <a:r>
              <a:rPr lang="en-US" altLang="zh-CN" smtClean="0"/>
              <a:t>2.28</a:t>
            </a:r>
            <a:r>
              <a:rPr lang="zh-CN" altLang="en-US" smtClean="0"/>
              <a:t>，它和图</a:t>
            </a:r>
            <a:r>
              <a:rPr lang="en-US" altLang="zh-CN" smtClean="0"/>
              <a:t>2.9</a:t>
            </a:r>
            <a:r>
              <a:rPr lang="zh-CN" altLang="en-US" smtClean="0"/>
              <a:t>相对应。</a:t>
            </a:r>
          </a:p>
        </p:txBody>
      </p:sp>
      <p:grpSp>
        <p:nvGrpSpPr>
          <p:cNvPr id="61444" name="Group 6"/>
          <p:cNvGrpSpPr>
            <a:grpSpLocks noChangeAspect="1"/>
          </p:cNvGrpSpPr>
          <p:nvPr/>
        </p:nvGrpSpPr>
        <p:grpSpPr bwMode="auto">
          <a:xfrm>
            <a:off x="2841625" y="2492375"/>
            <a:ext cx="3798888" cy="4032250"/>
            <a:chOff x="1790" y="1661"/>
            <a:chExt cx="2393" cy="2540"/>
          </a:xfrm>
        </p:grpSpPr>
        <p:sp>
          <p:nvSpPr>
            <p:cNvPr id="61445" name="AutoShape 5"/>
            <p:cNvSpPr>
              <a:spLocks noChangeAspect="1" noChangeArrowheads="1" noTextEdit="1"/>
            </p:cNvSpPr>
            <p:nvPr/>
          </p:nvSpPr>
          <p:spPr bwMode="auto">
            <a:xfrm>
              <a:off x="1791" y="1661"/>
              <a:ext cx="2340" cy="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46" name="Rectangle 7"/>
            <p:cNvSpPr>
              <a:spLocks noChangeArrowheads="1"/>
            </p:cNvSpPr>
            <p:nvPr/>
          </p:nvSpPr>
          <p:spPr bwMode="auto">
            <a:xfrm>
              <a:off x="1791" y="1702"/>
              <a:ext cx="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Times New Roman" pitchFamily="18" charset="0"/>
                </a:rPr>
                <a:t> </a:t>
              </a:r>
              <a:endParaRPr lang="zh-CN" altLang="en-US"/>
            </a:p>
          </p:txBody>
        </p:sp>
        <p:grpSp>
          <p:nvGrpSpPr>
            <p:cNvPr id="61447" name="Group 10"/>
            <p:cNvGrpSpPr>
              <a:grpSpLocks/>
            </p:cNvGrpSpPr>
            <p:nvPr/>
          </p:nvGrpSpPr>
          <p:grpSpPr bwMode="auto">
            <a:xfrm>
              <a:off x="2222" y="1668"/>
              <a:ext cx="1260" cy="1930"/>
              <a:chOff x="2222" y="1668"/>
              <a:chExt cx="1260" cy="1930"/>
            </a:xfrm>
          </p:grpSpPr>
          <p:sp>
            <p:nvSpPr>
              <p:cNvPr id="61495" name="Rectangle 8"/>
              <p:cNvSpPr>
                <a:spLocks noChangeArrowheads="1"/>
              </p:cNvSpPr>
              <p:nvPr/>
            </p:nvSpPr>
            <p:spPr bwMode="auto">
              <a:xfrm>
                <a:off x="2222" y="1668"/>
                <a:ext cx="1260" cy="19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96" name="Rectangle 9"/>
              <p:cNvSpPr>
                <a:spLocks noChangeArrowheads="1"/>
              </p:cNvSpPr>
              <p:nvPr/>
            </p:nvSpPr>
            <p:spPr bwMode="auto">
              <a:xfrm>
                <a:off x="2222" y="1668"/>
                <a:ext cx="1260" cy="1930"/>
              </a:xfrm>
              <a:prstGeom prst="rect">
                <a:avLst/>
              </a:prstGeom>
              <a:noFill/>
              <a:ln w="23813"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1448" name="Rectangle 11"/>
            <p:cNvSpPr>
              <a:spLocks noChangeArrowheads="1"/>
            </p:cNvSpPr>
            <p:nvPr/>
          </p:nvSpPr>
          <p:spPr bwMode="auto">
            <a:xfrm>
              <a:off x="2641" y="1754"/>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1</a:t>
              </a:r>
              <a:endParaRPr lang="en-US" altLang="zh-CN"/>
            </a:p>
          </p:txBody>
        </p:sp>
        <p:sp>
          <p:nvSpPr>
            <p:cNvPr id="61449" name="Rectangle 12"/>
            <p:cNvSpPr>
              <a:spLocks noChangeArrowheads="1"/>
            </p:cNvSpPr>
            <p:nvPr/>
          </p:nvSpPr>
          <p:spPr bwMode="auto">
            <a:xfrm>
              <a:off x="2746" y="1754"/>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a:t>
              </a:r>
              <a:endParaRPr lang="zh-CN" altLang="en-US"/>
            </a:p>
          </p:txBody>
        </p:sp>
        <p:sp>
          <p:nvSpPr>
            <p:cNvPr id="61450" name="Rectangle 13"/>
            <p:cNvSpPr>
              <a:spLocks noChangeArrowheads="1"/>
            </p:cNvSpPr>
            <p:nvPr/>
          </p:nvSpPr>
          <p:spPr bwMode="auto">
            <a:xfrm>
              <a:off x="2957" y="1754"/>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latin typeface="宋体" pitchFamily="2" charset="-122"/>
                </a:rPr>
                <a:t>s</a:t>
              </a:r>
            </a:p>
          </p:txBody>
        </p:sp>
        <p:sp>
          <p:nvSpPr>
            <p:cNvPr id="61451" name="Rectangle 14"/>
            <p:cNvSpPr>
              <a:spLocks noChangeArrowheads="1"/>
            </p:cNvSpPr>
            <p:nvPr/>
          </p:nvSpPr>
          <p:spPr bwMode="auto">
            <a:xfrm>
              <a:off x="3063" y="1754"/>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52" name="Rectangle 15"/>
            <p:cNvSpPr>
              <a:spLocks noChangeArrowheads="1"/>
            </p:cNvSpPr>
            <p:nvPr/>
          </p:nvSpPr>
          <p:spPr bwMode="auto">
            <a:xfrm>
              <a:off x="2641" y="2067"/>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2</a:t>
              </a:r>
              <a:endParaRPr lang="en-US" altLang="zh-CN"/>
            </a:p>
          </p:txBody>
        </p:sp>
        <p:sp>
          <p:nvSpPr>
            <p:cNvPr id="61453" name="Rectangle 16"/>
            <p:cNvSpPr>
              <a:spLocks noChangeArrowheads="1"/>
            </p:cNvSpPr>
            <p:nvPr/>
          </p:nvSpPr>
          <p:spPr bwMode="auto">
            <a:xfrm>
              <a:off x="2746" y="2067"/>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a:t>
              </a:r>
              <a:endParaRPr lang="zh-CN" altLang="en-US"/>
            </a:p>
          </p:txBody>
        </p:sp>
        <p:sp>
          <p:nvSpPr>
            <p:cNvPr id="61454" name="Rectangle 17"/>
            <p:cNvSpPr>
              <a:spLocks noChangeArrowheads="1"/>
            </p:cNvSpPr>
            <p:nvPr/>
          </p:nvSpPr>
          <p:spPr bwMode="auto">
            <a:xfrm>
              <a:off x="2957" y="2067"/>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i</a:t>
              </a:r>
              <a:endParaRPr lang="en-US" altLang="zh-CN"/>
            </a:p>
          </p:txBody>
        </p:sp>
        <p:sp>
          <p:nvSpPr>
            <p:cNvPr id="61455" name="Rectangle 18"/>
            <p:cNvSpPr>
              <a:spLocks noChangeArrowheads="1"/>
            </p:cNvSpPr>
            <p:nvPr/>
          </p:nvSpPr>
          <p:spPr bwMode="auto">
            <a:xfrm>
              <a:off x="3063" y="2067"/>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56" name="Rectangle 19"/>
            <p:cNvSpPr>
              <a:spLocks noChangeArrowheads="1"/>
            </p:cNvSpPr>
            <p:nvPr/>
          </p:nvSpPr>
          <p:spPr bwMode="auto">
            <a:xfrm>
              <a:off x="2374" y="2379"/>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s</a:t>
              </a:r>
              <a:endParaRPr lang="en-US" altLang="zh-CN"/>
            </a:p>
          </p:txBody>
        </p:sp>
        <p:sp>
          <p:nvSpPr>
            <p:cNvPr id="61457" name="Rectangle 20"/>
            <p:cNvSpPr>
              <a:spLocks noChangeArrowheads="1"/>
            </p:cNvSpPr>
            <p:nvPr/>
          </p:nvSpPr>
          <p:spPr bwMode="auto">
            <a:xfrm>
              <a:off x="2480" y="2379"/>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a:t>
              </a:r>
              <a:endParaRPr lang="en-US" altLang="zh-CN"/>
            </a:p>
          </p:txBody>
        </p:sp>
        <p:sp>
          <p:nvSpPr>
            <p:cNvPr id="61458" name="Rectangle 21"/>
            <p:cNvSpPr>
              <a:spLocks noChangeArrowheads="1"/>
            </p:cNvSpPr>
            <p:nvPr/>
          </p:nvSpPr>
          <p:spPr bwMode="auto">
            <a:xfrm>
              <a:off x="2585" y="2379"/>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i</a:t>
              </a:r>
              <a:endParaRPr lang="en-US" altLang="zh-CN"/>
            </a:p>
          </p:txBody>
        </p:sp>
        <p:sp>
          <p:nvSpPr>
            <p:cNvPr id="61459" name="Rectangle 22"/>
            <p:cNvSpPr>
              <a:spLocks noChangeArrowheads="1"/>
            </p:cNvSpPr>
            <p:nvPr/>
          </p:nvSpPr>
          <p:spPr bwMode="auto">
            <a:xfrm>
              <a:off x="2691" y="2379"/>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a:t>
              </a:r>
              <a:endParaRPr lang="zh-CN" altLang="en-US"/>
            </a:p>
          </p:txBody>
        </p:sp>
        <p:sp>
          <p:nvSpPr>
            <p:cNvPr id="61460" name="Rectangle 23"/>
            <p:cNvSpPr>
              <a:spLocks noChangeArrowheads="1"/>
            </p:cNvSpPr>
            <p:nvPr/>
          </p:nvSpPr>
          <p:spPr bwMode="auto">
            <a:xfrm>
              <a:off x="2902" y="2379"/>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s</a:t>
              </a:r>
              <a:endParaRPr lang="en-US" altLang="zh-CN"/>
            </a:p>
          </p:txBody>
        </p:sp>
        <p:sp>
          <p:nvSpPr>
            <p:cNvPr id="61461" name="Rectangle 24"/>
            <p:cNvSpPr>
              <a:spLocks noChangeArrowheads="1"/>
            </p:cNvSpPr>
            <p:nvPr/>
          </p:nvSpPr>
          <p:spPr bwMode="auto">
            <a:xfrm>
              <a:off x="3008" y="2379"/>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62" name="Rectangle 25"/>
            <p:cNvSpPr>
              <a:spLocks noChangeArrowheads="1"/>
            </p:cNvSpPr>
            <p:nvPr/>
          </p:nvSpPr>
          <p:spPr bwMode="auto">
            <a:xfrm>
              <a:off x="2374" y="2691"/>
              <a:ext cx="3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i+1</a:t>
              </a:r>
              <a:endParaRPr lang="en-US" altLang="zh-CN"/>
            </a:p>
          </p:txBody>
        </p:sp>
        <p:sp>
          <p:nvSpPr>
            <p:cNvPr id="61463" name="Rectangle 26"/>
            <p:cNvSpPr>
              <a:spLocks noChangeArrowheads="1"/>
            </p:cNvSpPr>
            <p:nvPr/>
          </p:nvSpPr>
          <p:spPr bwMode="auto">
            <a:xfrm>
              <a:off x="2691" y="2691"/>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a:t>
              </a:r>
              <a:endParaRPr lang="zh-CN" altLang="en-US"/>
            </a:p>
          </p:txBody>
        </p:sp>
        <p:sp>
          <p:nvSpPr>
            <p:cNvPr id="61464" name="Rectangle 27"/>
            <p:cNvSpPr>
              <a:spLocks noChangeArrowheads="1"/>
            </p:cNvSpPr>
            <p:nvPr/>
          </p:nvSpPr>
          <p:spPr bwMode="auto">
            <a:xfrm>
              <a:off x="2902" y="2691"/>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i</a:t>
              </a:r>
              <a:endParaRPr lang="en-US" altLang="zh-CN"/>
            </a:p>
          </p:txBody>
        </p:sp>
        <p:sp>
          <p:nvSpPr>
            <p:cNvPr id="61465" name="Rectangle 28"/>
            <p:cNvSpPr>
              <a:spLocks noChangeArrowheads="1"/>
            </p:cNvSpPr>
            <p:nvPr/>
          </p:nvSpPr>
          <p:spPr bwMode="auto">
            <a:xfrm>
              <a:off x="3008" y="2691"/>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66" name="Rectangle 29"/>
            <p:cNvSpPr>
              <a:spLocks noChangeArrowheads="1"/>
            </p:cNvSpPr>
            <p:nvPr/>
          </p:nvSpPr>
          <p:spPr bwMode="auto">
            <a:xfrm>
              <a:off x="2405" y="3003"/>
              <a:ext cx="41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直到</a:t>
              </a:r>
              <a:endParaRPr lang="zh-CN" altLang="en-US"/>
            </a:p>
          </p:txBody>
        </p:sp>
        <p:sp>
          <p:nvSpPr>
            <p:cNvPr id="61467" name="Rectangle 30"/>
            <p:cNvSpPr>
              <a:spLocks noChangeArrowheads="1"/>
            </p:cNvSpPr>
            <p:nvPr/>
          </p:nvSpPr>
          <p:spPr bwMode="auto">
            <a:xfrm>
              <a:off x="2881" y="3003"/>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i</a:t>
              </a:r>
              <a:endParaRPr lang="en-US" altLang="zh-CN"/>
            </a:p>
          </p:txBody>
        </p:sp>
        <p:sp>
          <p:nvSpPr>
            <p:cNvPr id="61468" name="Rectangle 31"/>
            <p:cNvSpPr>
              <a:spLocks noChangeArrowheads="1"/>
            </p:cNvSpPr>
            <p:nvPr/>
          </p:nvSpPr>
          <p:spPr bwMode="auto">
            <a:xfrm>
              <a:off x="2984" y="3003"/>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a:t>
              </a:r>
              <a:endParaRPr lang="zh-CN" altLang="en-US"/>
            </a:p>
          </p:txBody>
        </p:sp>
        <p:sp>
          <p:nvSpPr>
            <p:cNvPr id="61469" name="Rectangle 32"/>
            <p:cNvSpPr>
              <a:spLocks noChangeArrowheads="1"/>
            </p:cNvSpPr>
            <p:nvPr/>
          </p:nvSpPr>
          <p:spPr bwMode="auto">
            <a:xfrm>
              <a:off x="3195" y="3003"/>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5</a:t>
              </a:r>
              <a:endParaRPr lang="en-US" altLang="zh-CN"/>
            </a:p>
          </p:txBody>
        </p:sp>
        <p:sp>
          <p:nvSpPr>
            <p:cNvPr id="61470" name="Rectangle 33"/>
            <p:cNvSpPr>
              <a:spLocks noChangeArrowheads="1"/>
            </p:cNvSpPr>
            <p:nvPr/>
          </p:nvSpPr>
          <p:spPr bwMode="auto">
            <a:xfrm>
              <a:off x="3301" y="3003"/>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71" name="Rectangle 34"/>
            <p:cNvSpPr>
              <a:spLocks noChangeArrowheads="1"/>
            </p:cNvSpPr>
            <p:nvPr/>
          </p:nvSpPr>
          <p:spPr bwMode="auto">
            <a:xfrm>
              <a:off x="2561" y="3316"/>
              <a:ext cx="41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输出</a:t>
              </a:r>
              <a:endParaRPr lang="zh-CN" altLang="en-US"/>
            </a:p>
          </p:txBody>
        </p:sp>
        <p:sp>
          <p:nvSpPr>
            <p:cNvPr id="61472" name="Rectangle 35"/>
            <p:cNvSpPr>
              <a:spLocks noChangeArrowheads="1"/>
            </p:cNvSpPr>
            <p:nvPr/>
          </p:nvSpPr>
          <p:spPr bwMode="auto">
            <a:xfrm>
              <a:off x="3037" y="3316"/>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s</a:t>
              </a:r>
              <a:endParaRPr lang="en-US" altLang="zh-CN"/>
            </a:p>
          </p:txBody>
        </p:sp>
        <p:sp>
          <p:nvSpPr>
            <p:cNvPr id="61473" name="Rectangle 36"/>
            <p:cNvSpPr>
              <a:spLocks noChangeArrowheads="1"/>
            </p:cNvSpPr>
            <p:nvPr/>
          </p:nvSpPr>
          <p:spPr bwMode="auto">
            <a:xfrm>
              <a:off x="3142" y="3309"/>
              <a:ext cx="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Times New Roman" pitchFamily="18" charset="0"/>
                </a:rPr>
                <a:t> </a:t>
              </a:r>
              <a:endParaRPr lang="zh-CN" altLang="en-US"/>
            </a:p>
          </p:txBody>
        </p:sp>
        <p:sp>
          <p:nvSpPr>
            <p:cNvPr id="61474" name="Line 37"/>
            <p:cNvSpPr>
              <a:spLocks noChangeShapeType="1"/>
            </p:cNvSpPr>
            <p:nvPr/>
          </p:nvSpPr>
          <p:spPr bwMode="auto">
            <a:xfrm>
              <a:off x="2222" y="1980"/>
              <a:ext cx="1260" cy="0"/>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5" name="Line 38"/>
            <p:cNvSpPr>
              <a:spLocks noChangeShapeType="1"/>
            </p:cNvSpPr>
            <p:nvPr/>
          </p:nvSpPr>
          <p:spPr bwMode="auto">
            <a:xfrm>
              <a:off x="2222" y="2292"/>
              <a:ext cx="1260" cy="0"/>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6" name="Line 39"/>
            <p:cNvSpPr>
              <a:spLocks noChangeShapeType="1"/>
            </p:cNvSpPr>
            <p:nvPr/>
          </p:nvSpPr>
          <p:spPr bwMode="auto">
            <a:xfrm>
              <a:off x="2222" y="2605"/>
              <a:ext cx="918" cy="0"/>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7" name="Line 40"/>
            <p:cNvSpPr>
              <a:spLocks noChangeShapeType="1"/>
            </p:cNvSpPr>
            <p:nvPr/>
          </p:nvSpPr>
          <p:spPr bwMode="auto">
            <a:xfrm>
              <a:off x="2222" y="2917"/>
              <a:ext cx="918" cy="0"/>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8" name="Line 41"/>
            <p:cNvSpPr>
              <a:spLocks noChangeShapeType="1"/>
            </p:cNvSpPr>
            <p:nvPr/>
          </p:nvSpPr>
          <p:spPr bwMode="auto">
            <a:xfrm>
              <a:off x="2222" y="3229"/>
              <a:ext cx="1260" cy="0"/>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9" name="Line 42"/>
            <p:cNvSpPr>
              <a:spLocks noChangeShapeType="1"/>
            </p:cNvSpPr>
            <p:nvPr/>
          </p:nvSpPr>
          <p:spPr bwMode="auto">
            <a:xfrm>
              <a:off x="3151" y="2291"/>
              <a:ext cx="0" cy="625"/>
            </a:xfrm>
            <a:prstGeom prst="line">
              <a:avLst/>
            </a:prstGeom>
            <a:noFill/>
            <a:ln w="2381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0" name="Rectangle 43"/>
            <p:cNvSpPr>
              <a:spLocks noChangeArrowheads="1"/>
            </p:cNvSpPr>
            <p:nvPr/>
          </p:nvSpPr>
          <p:spPr bwMode="auto">
            <a:xfrm>
              <a:off x="1790" y="3890"/>
              <a:ext cx="2340"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1" name="Rectangle 44"/>
            <p:cNvSpPr>
              <a:spLocks noChangeArrowheads="1"/>
            </p:cNvSpPr>
            <p:nvPr/>
          </p:nvSpPr>
          <p:spPr bwMode="auto">
            <a:xfrm>
              <a:off x="1791"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图</a:t>
              </a:r>
              <a:endParaRPr lang="zh-CN" altLang="en-US"/>
            </a:p>
          </p:txBody>
        </p:sp>
        <p:sp>
          <p:nvSpPr>
            <p:cNvPr id="61482" name="Rectangle 45"/>
            <p:cNvSpPr>
              <a:spLocks noChangeArrowheads="1"/>
            </p:cNvSpPr>
            <p:nvPr/>
          </p:nvSpPr>
          <p:spPr bwMode="auto">
            <a:xfrm>
              <a:off x="2050"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2</a:t>
              </a:r>
              <a:endParaRPr lang="en-US" altLang="zh-CN"/>
            </a:p>
          </p:txBody>
        </p:sp>
        <p:sp>
          <p:nvSpPr>
            <p:cNvPr id="61483" name="Rectangle 46"/>
            <p:cNvSpPr>
              <a:spLocks noChangeArrowheads="1"/>
            </p:cNvSpPr>
            <p:nvPr/>
          </p:nvSpPr>
          <p:spPr bwMode="auto">
            <a:xfrm>
              <a:off x="2156"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a:t>
              </a:r>
              <a:endParaRPr lang="en-US" altLang="zh-CN"/>
            </a:p>
          </p:txBody>
        </p:sp>
        <p:sp>
          <p:nvSpPr>
            <p:cNvPr id="61484" name="Rectangle 47"/>
            <p:cNvSpPr>
              <a:spLocks noChangeArrowheads="1"/>
            </p:cNvSpPr>
            <p:nvPr/>
          </p:nvSpPr>
          <p:spPr bwMode="auto">
            <a:xfrm>
              <a:off x="2261"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28</a:t>
              </a:r>
              <a:endParaRPr lang="en-US" altLang="zh-CN"/>
            </a:p>
          </p:txBody>
        </p:sp>
        <p:sp>
          <p:nvSpPr>
            <p:cNvPr id="61485" name="Rectangle 48"/>
            <p:cNvSpPr>
              <a:spLocks noChangeArrowheads="1"/>
            </p:cNvSpPr>
            <p:nvPr/>
          </p:nvSpPr>
          <p:spPr bwMode="auto">
            <a:xfrm>
              <a:off x="2470"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 </a:t>
              </a:r>
              <a:endParaRPr lang="zh-CN" altLang="en-US"/>
            </a:p>
          </p:txBody>
        </p:sp>
        <p:sp>
          <p:nvSpPr>
            <p:cNvPr id="61486" name="Rectangle 49"/>
            <p:cNvSpPr>
              <a:spLocks noChangeArrowheads="1"/>
            </p:cNvSpPr>
            <p:nvPr/>
          </p:nvSpPr>
          <p:spPr bwMode="auto">
            <a:xfrm>
              <a:off x="2576"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例</a:t>
              </a:r>
              <a:endParaRPr lang="zh-CN" altLang="en-US"/>
            </a:p>
          </p:txBody>
        </p:sp>
        <p:sp>
          <p:nvSpPr>
            <p:cNvPr id="61487" name="Rectangle 50"/>
            <p:cNvSpPr>
              <a:spLocks noChangeArrowheads="1"/>
            </p:cNvSpPr>
            <p:nvPr/>
          </p:nvSpPr>
          <p:spPr bwMode="auto">
            <a:xfrm>
              <a:off x="2835"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2.</a:t>
              </a:r>
              <a:endParaRPr lang="en-US" altLang="zh-CN"/>
            </a:p>
          </p:txBody>
        </p:sp>
        <p:sp>
          <p:nvSpPr>
            <p:cNvPr id="61488" name="Rectangle 51"/>
            <p:cNvSpPr>
              <a:spLocks noChangeArrowheads="1"/>
            </p:cNvSpPr>
            <p:nvPr/>
          </p:nvSpPr>
          <p:spPr bwMode="auto">
            <a:xfrm>
              <a:off x="3044"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11</a:t>
              </a:r>
              <a:endParaRPr lang="en-US" altLang="zh-CN"/>
            </a:p>
          </p:txBody>
        </p:sp>
        <p:sp>
          <p:nvSpPr>
            <p:cNvPr id="61489" name="Rectangle 52"/>
            <p:cNvSpPr>
              <a:spLocks noChangeArrowheads="1"/>
            </p:cNvSpPr>
            <p:nvPr/>
          </p:nvSpPr>
          <p:spPr bwMode="auto">
            <a:xfrm>
              <a:off x="3301"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的</a:t>
              </a:r>
              <a:endParaRPr lang="zh-CN" altLang="en-US"/>
            </a:p>
          </p:txBody>
        </p:sp>
        <p:sp>
          <p:nvSpPr>
            <p:cNvPr id="61490" name="Rectangle 53"/>
            <p:cNvSpPr>
              <a:spLocks noChangeArrowheads="1"/>
            </p:cNvSpPr>
            <p:nvPr/>
          </p:nvSpPr>
          <p:spPr bwMode="auto">
            <a:xfrm>
              <a:off x="3560"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N</a:t>
              </a:r>
              <a:endParaRPr lang="en-US" altLang="zh-CN"/>
            </a:p>
          </p:txBody>
        </p:sp>
        <p:sp>
          <p:nvSpPr>
            <p:cNvPr id="61491" name="Rectangle 54"/>
            <p:cNvSpPr>
              <a:spLocks noChangeArrowheads="1"/>
            </p:cNvSpPr>
            <p:nvPr/>
          </p:nvSpPr>
          <p:spPr bwMode="auto">
            <a:xfrm>
              <a:off x="3665"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a:t>
              </a:r>
              <a:endParaRPr lang="en-US" altLang="zh-CN"/>
            </a:p>
          </p:txBody>
        </p:sp>
        <p:sp>
          <p:nvSpPr>
            <p:cNvPr id="61492" name="Rectangle 55"/>
            <p:cNvSpPr>
              <a:spLocks noChangeArrowheads="1"/>
            </p:cNvSpPr>
            <p:nvPr/>
          </p:nvSpPr>
          <p:spPr bwMode="auto">
            <a:xfrm>
              <a:off x="3771" y="3940"/>
              <a:ext cx="1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00">
                  <a:solidFill>
                    <a:srgbClr val="000000"/>
                  </a:solidFill>
                  <a:latin typeface="宋体" pitchFamily="2" charset="-122"/>
                </a:rPr>
                <a:t>S</a:t>
              </a:r>
              <a:endParaRPr lang="en-US" altLang="zh-CN"/>
            </a:p>
          </p:txBody>
        </p:sp>
        <p:sp>
          <p:nvSpPr>
            <p:cNvPr id="61493" name="Rectangle 56"/>
            <p:cNvSpPr>
              <a:spLocks noChangeArrowheads="1"/>
            </p:cNvSpPr>
            <p:nvPr/>
          </p:nvSpPr>
          <p:spPr bwMode="auto">
            <a:xfrm>
              <a:off x="3922" y="3940"/>
              <a:ext cx="20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宋体" pitchFamily="2" charset="-122"/>
                </a:rPr>
                <a:t>图</a:t>
              </a:r>
              <a:endParaRPr lang="zh-CN" altLang="en-US"/>
            </a:p>
          </p:txBody>
        </p:sp>
        <p:sp>
          <p:nvSpPr>
            <p:cNvPr id="61494" name="Rectangle 57"/>
            <p:cNvSpPr>
              <a:spLocks noChangeArrowheads="1"/>
            </p:cNvSpPr>
            <p:nvPr/>
          </p:nvSpPr>
          <p:spPr bwMode="auto">
            <a:xfrm>
              <a:off x="4131" y="3933"/>
              <a:ext cx="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0000"/>
                  </a:solidFill>
                  <a:latin typeface="Times New Roman" pitchFamily="18" charset="0"/>
                </a:rPr>
                <a:t> </a:t>
              </a:r>
              <a:endParaRPr lang="zh-CN" altLang="en-US"/>
            </a:p>
          </p:txBody>
        </p:sp>
      </p:gr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2467" name="Rectangle 3"/>
          <p:cNvSpPr>
            <a:spLocks noGrp="1" noChangeArrowheads="1"/>
          </p:cNvSpPr>
          <p:nvPr>
            <p:ph type="body" idx="1"/>
          </p:nvPr>
        </p:nvSpPr>
        <p:spPr bwMode="auto">
          <a:xfrm>
            <a:off x="250825" y="1236663"/>
            <a:ext cx="8507413"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2.12】</a:t>
            </a:r>
            <a:r>
              <a:rPr lang="zh-CN" altLang="en-US" smtClean="0"/>
              <a:t>将例</a:t>
            </a:r>
            <a:r>
              <a:rPr lang="en-US" altLang="zh-CN" smtClean="0"/>
              <a:t>2.2</a:t>
            </a:r>
            <a:r>
              <a:rPr lang="zh-CN" altLang="en-US" smtClean="0"/>
              <a:t>的算法改用</a:t>
            </a:r>
            <a:r>
              <a:rPr lang="en-US" altLang="zh-CN" smtClean="0"/>
              <a:t>N-S</a:t>
            </a:r>
            <a:r>
              <a:rPr lang="zh-CN" altLang="en-US" smtClean="0"/>
              <a:t>图实现。随意输入三个整数，求其中最大的数并输出。</a:t>
            </a:r>
          </a:p>
          <a:p>
            <a:r>
              <a:rPr lang="zh-CN" altLang="en-US" smtClean="0"/>
              <a:t>流程图见</a:t>
            </a:r>
            <a:r>
              <a:rPr lang="zh-CN" altLang="en-US" smtClean="0">
                <a:hlinkClick r:id="" action="ppaction://hlinkshowjump?jump=nextslide"/>
              </a:rPr>
              <a:t>图</a:t>
            </a:r>
            <a:r>
              <a:rPr lang="en-US" altLang="zh-CN" smtClean="0">
                <a:hlinkClick r:id="" action="ppaction://hlinkshowjump?jump=nextslide"/>
              </a:rPr>
              <a:t>2.29</a:t>
            </a:r>
            <a:r>
              <a:rPr lang="zh-CN" altLang="en-US" smtClean="0"/>
              <a:t>、</a:t>
            </a:r>
            <a:r>
              <a:rPr lang="zh-CN" altLang="en-US" smtClean="0">
                <a:hlinkClick r:id="" action="ppaction://hlinkshowjump?jump=nextslide"/>
              </a:rPr>
              <a:t>图</a:t>
            </a:r>
            <a:r>
              <a:rPr lang="en-US" altLang="zh-CN" smtClean="0">
                <a:hlinkClick r:id="" action="ppaction://hlinkshowjump?jump=nextslide"/>
              </a:rPr>
              <a:t>2.30</a:t>
            </a:r>
            <a:r>
              <a:rPr lang="zh-CN" altLang="en-US" smtClean="0"/>
              <a:t>和</a:t>
            </a:r>
            <a:r>
              <a:rPr lang="zh-CN" altLang="en-US" smtClean="0">
                <a:hlinkClick r:id="rId2" action="ppaction://hlinksldjump"/>
              </a:rPr>
              <a:t>图</a:t>
            </a:r>
            <a:r>
              <a:rPr lang="en-US" altLang="zh-CN" smtClean="0">
                <a:hlinkClick r:id="rId2" action="ppaction://hlinksldjump"/>
              </a:rPr>
              <a:t>2.31</a:t>
            </a:r>
            <a:r>
              <a:rPr lang="zh-CN" altLang="en-US" smtClean="0"/>
              <a:t>，它们分别对应图</a:t>
            </a:r>
            <a:r>
              <a:rPr lang="en-US" altLang="zh-CN" smtClean="0"/>
              <a:t>2.10</a:t>
            </a:r>
            <a:r>
              <a:rPr lang="zh-CN" altLang="en-US" smtClean="0"/>
              <a:t>、图</a:t>
            </a:r>
            <a:r>
              <a:rPr lang="en-US" altLang="zh-CN" smtClean="0"/>
              <a:t>2.11</a:t>
            </a:r>
            <a:r>
              <a:rPr lang="zh-CN" altLang="en-US" smtClean="0"/>
              <a:t>和图</a:t>
            </a:r>
            <a:r>
              <a:rPr lang="en-US" altLang="zh-CN" smtClean="0"/>
              <a:t>2.12</a:t>
            </a:r>
            <a:r>
              <a:rPr lang="zh-CN" altLang="en-US" smtClean="0"/>
              <a:t>。</a:t>
            </a:r>
          </a:p>
          <a:p>
            <a:r>
              <a:rPr lang="zh-CN" altLang="en-US" smtClean="0"/>
              <a:t>对图</a:t>
            </a:r>
            <a:r>
              <a:rPr lang="en-US" altLang="zh-CN" smtClean="0"/>
              <a:t>2.30</a:t>
            </a:r>
            <a:r>
              <a:rPr lang="zh-CN" altLang="en-US" smtClean="0"/>
              <a:t>进行观察：它相当于由</a:t>
            </a:r>
            <a:r>
              <a:rPr lang="en-US" altLang="zh-CN" smtClean="0"/>
              <a:t>A</a:t>
            </a:r>
            <a:r>
              <a:rPr lang="zh-CN" altLang="en-US" smtClean="0"/>
              <a:t>、</a:t>
            </a:r>
            <a:r>
              <a:rPr lang="en-US" altLang="zh-CN" smtClean="0"/>
              <a:t>B</a:t>
            </a:r>
            <a:r>
              <a:rPr lang="zh-CN" altLang="en-US" smtClean="0"/>
              <a:t>、</a:t>
            </a:r>
            <a:r>
              <a:rPr lang="en-US" altLang="zh-CN" smtClean="0"/>
              <a:t>C</a:t>
            </a:r>
            <a:r>
              <a:rPr lang="zh-CN" altLang="en-US" smtClean="0"/>
              <a:t>、</a:t>
            </a:r>
            <a:r>
              <a:rPr lang="en-US" altLang="zh-CN" smtClean="0"/>
              <a:t>D</a:t>
            </a:r>
            <a:r>
              <a:rPr lang="zh-CN" altLang="en-US" smtClean="0"/>
              <a:t>、</a:t>
            </a:r>
            <a:r>
              <a:rPr lang="en-US" altLang="zh-CN" smtClean="0"/>
              <a:t>E</a:t>
            </a:r>
            <a:r>
              <a:rPr lang="zh-CN" altLang="en-US" smtClean="0"/>
              <a:t>五个框层叠起来形成一个顺序结构；其中</a:t>
            </a:r>
            <a:r>
              <a:rPr lang="en-US" altLang="zh-CN" smtClean="0"/>
              <a:t>D</a:t>
            </a:r>
            <a:r>
              <a:rPr lang="zh-CN" altLang="en-US" smtClean="0"/>
              <a:t>框本身是一个循环结构，其中的循环体部分又是由</a:t>
            </a:r>
            <a:r>
              <a:rPr lang="en-US" altLang="zh-CN" smtClean="0"/>
              <a:t>D1</a:t>
            </a:r>
            <a:r>
              <a:rPr lang="zh-CN" altLang="en-US" smtClean="0"/>
              <a:t>、</a:t>
            </a:r>
            <a:r>
              <a:rPr lang="en-US" altLang="zh-CN" smtClean="0"/>
              <a:t>D2</a:t>
            </a:r>
            <a:r>
              <a:rPr lang="zh-CN" altLang="en-US" smtClean="0"/>
              <a:t>两个框层叠而成的顺序结构；而</a:t>
            </a:r>
            <a:r>
              <a:rPr lang="en-US" altLang="zh-CN" smtClean="0"/>
              <a:t>D1</a:t>
            </a:r>
            <a:r>
              <a:rPr lang="zh-CN" altLang="en-US" smtClean="0"/>
              <a:t>本身则是一个选择结构。由此可见，通过层叠或嵌套各种基本结构，</a:t>
            </a:r>
            <a:r>
              <a:rPr lang="en-US" altLang="zh-CN" smtClean="0"/>
              <a:t>N-S</a:t>
            </a:r>
            <a:r>
              <a:rPr lang="zh-CN" altLang="en-US" smtClean="0"/>
              <a:t>图可以轻松地表示任何算法。</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1412875"/>
            <a:ext cx="389731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6"/>
          <p:cNvPicPr>
            <a:picLocks noChangeAspect="1" noChangeArrowheads="1"/>
          </p:cNvPicPr>
          <p:nvPr/>
        </p:nvPicPr>
        <p:blipFill>
          <a:blip r:embed="rId3">
            <a:extLst>
              <a:ext uri="{28A0092B-C50C-407E-A947-70E740481C1C}">
                <a14:useLocalDpi xmlns:a14="http://schemas.microsoft.com/office/drawing/2010/main" val="0"/>
              </a:ext>
            </a:extLst>
          </a:blip>
          <a:srcRect l="31674" t="18259" r="54149" b="56781"/>
          <a:stretch>
            <a:fillRect/>
          </a:stretch>
        </p:blipFill>
        <p:spPr bwMode="auto">
          <a:xfrm>
            <a:off x="4135438" y="1412875"/>
            <a:ext cx="4319587"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213" y="908050"/>
            <a:ext cx="3779837"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5539" name="Rectangle 3"/>
          <p:cNvSpPr>
            <a:spLocks noGrp="1" noChangeArrowheads="1"/>
          </p:cNvSpPr>
          <p:nvPr>
            <p:ph type="body" idx="1"/>
          </p:nvPr>
        </p:nvSpPr>
        <p:spPr bwMode="auto">
          <a:xfrm>
            <a:off x="179388" y="1052513"/>
            <a:ext cx="3887787" cy="511333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2.13】</a:t>
            </a:r>
            <a:r>
              <a:rPr lang="zh-CN" altLang="en-US" smtClean="0"/>
              <a:t>将例</a:t>
            </a:r>
            <a:r>
              <a:rPr lang="en-US" altLang="zh-CN" smtClean="0"/>
              <a:t>2.3</a:t>
            </a:r>
            <a:r>
              <a:rPr lang="zh-CN" altLang="en-US" smtClean="0"/>
              <a:t>的算法改用</a:t>
            </a:r>
            <a:r>
              <a:rPr lang="en-US" altLang="zh-CN" smtClean="0"/>
              <a:t>N-S</a:t>
            </a:r>
            <a:r>
              <a:rPr lang="zh-CN" altLang="en-US" smtClean="0"/>
              <a:t>图实现。有一个分数序列：</a:t>
            </a:r>
            <a:r>
              <a:rPr lang="en-US" altLang="zh-CN" smtClean="0"/>
              <a:t>2/1</a:t>
            </a:r>
            <a:r>
              <a:rPr lang="zh-CN" altLang="en-US" smtClean="0"/>
              <a:t>，</a:t>
            </a:r>
            <a:r>
              <a:rPr lang="en-US" altLang="zh-CN" smtClean="0"/>
              <a:t>3/2</a:t>
            </a:r>
            <a:r>
              <a:rPr lang="zh-CN" altLang="en-US" smtClean="0"/>
              <a:t>，</a:t>
            </a:r>
            <a:r>
              <a:rPr lang="en-US" altLang="zh-CN" smtClean="0"/>
              <a:t>5/3</a:t>
            </a:r>
            <a:r>
              <a:rPr lang="zh-CN" altLang="en-US" smtClean="0"/>
              <a:t>，</a:t>
            </a:r>
            <a:r>
              <a:rPr lang="en-US" altLang="zh-CN" smtClean="0"/>
              <a:t>8/5</a:t>
            </a:r>
            <a:r>
              <a:rPr lang="zh-CN" altLang="en-US" smtClean="0"/>
              <a:t>，</a:t>
            </a:r>
            <a:r>
              <a:rPr lang="en-US" altLang="zh-CN" smtClean="0"/>
              <a:t>13/8</a:t>
            </a:r>
            <a:r>
              <a:rPr lang="zh-CN" altLang="en-US" smtClean="0"/>
              <a:t>，</a:t>
            </a:r>
            <a:r>
              <a:rPr lang="en-US" altLang="zh-CN" smtClean="0"/>
              <a:t>21/13...</a:t>
            </a:r>
            <a:r>
              <a:rPr lang="zh-CN" altLang="en-US" smtClean="0"/>
              <a:t>，求这个数列的前</a:t>
            </a:r>
            <a:r>
              <a:rPr lang="en-US" altLang="zh-CN" smtClean="0"/>
              <a:t>20</a:t>
            </a:r>
            <a:r>
              <a:rPr lang="zh-CN" altLang="en-US" smtClean="0"/>
              <a:t>项之和。</a:t>
            </a:r>
          </a:p>
          <a:p>
            <a:r>
              <a:rPr lang="zh-CN" altLang="en-US" smtClean="0"/>
              <a:t>流程图见图</a:t>
            </a:r>
            <a:r>
              <a:rPr lang="en-US" altLang="zh-CN" smtClean="0"/>
              <a:t>2.32</a:t>
            </a:r>
            <a:r>
              <a:rPr lang="zh-CN" altLang="en-US" smtClean="0"/>
              <a:t>，它和图</a:t>
            </a:r>
            <a:r>
              <a:rPr lang="en-US" altLang="zh-CN" smtClean="0"/>
              <a:t>2.13</a:t>
            </a:r>
            <a:r>
              <a:rPr lang="zh-CN" altLang="en-US" smtClean="0"/>
              <a:t>相对应。</a:t>
            </a:r>
          </a:p>
        </p:txBody>
      </p:sp>
      <p:pic>
        <p:nvPicPr>
          <p:cNvPr id="6554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538" y="404813"/>
            <a:ext cx="4113212" cy="623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6563" name="Rectangle 3"/>
          <p:cNvSpPr>
            <a:spLocks noGrp="1" noChangeArrowheads="1"/>
          </p:cNvSpPr>
          <p:nvPr>
            <p:ph type="body" idx="1"/>
          </p:nvPr>
        </p:nvSpPr>
        <p:spPr bwMode="auto">
          <a:xfrm>
            <a:off x="34925" y="1125538"/>
            <a:ext cx="2962275" cy="514508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2.14】</a:t>
            </a:r>
            <a:r>
              <a:rPr lang="zh-CN" altLang="en-US" smtClean="0"/>
              <a:t>将例</a:t>
            </a:r>
            <a:r>
              <a:rPr lang="en-US" altLang="zh-CN" smtClean="0"/>
              <a:t>2.4</a:t>
            </a:r>
            <a:r>
              <a:rPr lang="zh-CN" altLang="en-US" smtClean="0"/>
              <a:t>的算法改用</a:t>
            </a:r>
            <a:r>
              <a:rPr lang="en-US" altLang="zh-CN" smtClean="0"/>
              <a:t>N-S</a:t>
            </a:r>
            <a:r>
              <a:rPr lang="zh-CN" altLang="en-US" smtClean="0"/>
              <a:t>图实现。找出</a:t>
            </a:r>
            <a:r>
              <a:rPr lang="en-US" altLang="zh-CN" smtClean="0"/>
              <a:t>2000</a:t>
            </a:r>
            <a:r>
              <a:rPr lang="zh-CN" altLang="en-US" smtClean="0"/>
              <a:t>～</a:t>
            </a:r>
            <a:r>
              <a:rPr lang="en-US" altLang="zh-CN" smtClean="0"/>
              <a:t>2100</a:t>
            </a:r>
            <a:r>
              <a:rPr lang="zh-CN" altLang="en-US" smtClean="0"/>
              <a:t>年中的闰年年份并输出。</a:t>
            </a:r>
          </a:p>
          <a:p>
            <a:r>
              <a:rPr lang="zh-CN" altLang="en-US" smtClean="0"/>
              <a:t>流程图见图</a:t>
            </a:r>
            <a:r>
              <a:rPr lang="en-US" altLang="zh-CN" smtClean="0"/>
              <a:t>2.33</a:t>
            </a:r>
            <a:r>
              <a:rPr lang="zh-CN" altLang="en-US" smtClean="0"/>
              <a:t>，它和图</a:t>
            </a:r>
            <a:r>
              <a:rPr lang="en-US" altLang="zh-CN" smtClean="0"/>
              <a:t>2.14</a:t>
            </a:r>
            <a:r>
              <a:rPr lang="zh-CN" altLang="en-US" smtClean="0"/>
              <a:t>相对应。 </a:t>
            </a:r>
          </a:p>
        </p:txBody>
      </p:sp>
      <p:pic>
        <p:nvPicPr>
          <p:cNvPr id="66564" name="Picture 26"/>
          <p:cNvPicPr>
            <a:picLocks noChangeAspect="1" noChangeArrowheads="1"/>
          </p:cNvPicPr>
          <p:nvPr/>
        </p:nvPicPr>
        <p:blipFill>
          <a:blip r:embed="rId2">
            <a:extLst>
              <a:ext uri="{28A0092B-C50C-407E-A947-70E740481C1C}">
                <a14:useLocalDpi xmlns:a14="http://schemas.microsoft.com/office/drawing/2010/main" val="0"/>
              </a:ext>
            </a:extLst>
          </a:blip>
          <a:srcRect l="35822" t="26482" r="43172" b="44112"/>
          <a:stretch>
            <a:fillRect/>
          </a:stretch>
        </p:blipFill>
        <p:spPr bwMode="auto">
          <a:xfrm>
            <a:off x="2771775" y="977900"/>
            <a:ext cx="6337300" cy="554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67587" name="Rectangle 3"/>
          <p:cNvSpPr>
            <a:spLocks noGrp="1" noChangeArrowheads="1"/>
          </p:cNvSpPr>
          <p:nvPr>
            <p:ph type="body" idx="1"/>
          </p:nvPr>
        </p:nvSpPr>
        <p:spPr bwMode="auto">
          <a:xfrm>
            <a:off x="457200" y="1125538"/>
            <a:ext cx="8229600" cy="500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mtClean="0"/>
              <a:t>【</a:t>
            </a:r>
            <a:r>
              <a:rPr lang="zh-CN" altLang="en-US" smtClean="0"/>
              <a:t>例</a:t>
            </a:r>
            <a:r>
              <a:rPr lang="en-US" altLang="zh-CN" smtClean="0"/>
              <a:t>2.15】</a:t>
            </a:r>
            <a:r>
              <a:rPr lang="zh-CN" altLang="en-US" smtClean="0"/>
              <a:t>将例</a:t>
            </a:r>
            <a:r>
              <a:rPr lang="en-US" altLang="zh-CN" smtClean="0"/>
              <a:t>2.5</a:t>
            </a:r>
            <a:r>
              <a:rPr lang="zh-CN" altLang="en-US" smtClean="0"/>
              <a:t>的算法改用</a:t>
            </a:r>
            <a:r>
              <a:rPr lang="en-US" altLang="zh-CN" smtClean="0"/>
              <a:t>N-S</a:t>
            </a:r>
            <a:r>
              <a:rPr lang="zh-CN" altLang="en-US" smtClean="0"/>
              <a:t>图实现。猴子吃桃问题。</a:t>
            </a:r>
          </a:p>
          <a:p>
            <a:r>
              <a:rPr lang="zh-CN" altLang="en-US" smtClean="0"/>
              <a:t>流程图见图</a:t>
            </a:r>
            <a:r>
              <a:rPr lang="en-US" altLang="zh-CN" smtClean="0"/>
              <a:t>2.34</a:t>
            </a:r>
            <a:r>
              <a:rPr lang="zh-CN" altLang="en-US" smtClean="0"/>
              <a:t>。它和图</a:t>
            </a:r>
            <a:r>
              <a:rPr lang="en-US" altLang="zh-CN" smtClean="0"/>
              <a:t>2.15</a:t>
            </a:r>
            <a:r>
              <a:rPr lang="zh-CN" altLang="en-US" smtClean="0"/>
              <a:t>相对应。</a:t>
            </a:r>
          </a:p>
        </p:txBody>
      </p:sp>
      <p:pic>
        <p:nvPicPr>
          <p:cNvPr id="67588" name="Picture 4"/>
          <p:cNvPicPr>
            <a:picLocks noChangeAspect="1" noChangeArrowheads="1"/>
          </p:cNvPicPr>
          <p:nvPr/>
        </p:nvPicPr>
        <p:blipFill>
          <a:blip r:embed="rId2">
            <a:extLst>
              <a:ext uri="{28A0092B-C50C-407E-A947-70E740481C1C}">
                <a14:useLocalDpi xmlns:a14="http://schemas.microsoft.com/office/drawing/2010/main" val="0"/>
              </a:ext>
            </a:extLst>
          </a:blip>
          <a:srcRect l="38524" t="61459" r="49434" b="19682"/>
          <a:stretch>
            <a:fillRect/>
          </a:stretch>
        </p:blipFill>
        <p:spPr bwMode="auto">
          <a:xfrm>
            <a:off x="3132138" y="2649538"/>
            <a:ext cx="4032250" cy="394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2.6.4</a:t>
            </a:r>
            <a:r>
              <a:rPr lang="zh-CN" altLang="en-US" sz="4000" smtClean="0">
                <a:solidFill>
                  <a:srgbClr val="FFFFFF"/>
                </a:solidFill>
                <a:effectLst/>
              </a:rPr>
              <a:t>过程设计语言</a:t>
            </a:r>
          </a:p>
        </p:txBody>
      </p:sp>
      <p:sp>
        <p:nvSpPr>
          <p:cNvPr id="68611" name="Rectangle 3"/>
          <p:cNvSpPr>
            <a:spLocks noGrp="1" noChangeArrowheads="1"/>
          </p:cNvSpPr>
          <p:nvPr>
            <p:ph type="body" idx="1"/>
          </p:nvPr>
        </p:nvSpPr>
        <p:spPr bwMode="auto">
          <a:xfrm>
            <a:off x="457200" y="1052513"/>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pPr>
            <a:r>
              <a:rPr lang="zh-CN" altLang="en-US" smtClean="0"/>
              <a:t>流程图绘制起来比较麻烦，所以很多软件专业人员会使用一种正文形式的工具来描述算法，它就是过程设计语言（</a:t>
            </a:r>
            <a:r>
              <a:rPr lang="en-US" altLang="zh-CN" smtClean="0"/>
              <a:t>Process Design Language</a:t>
            </a:r>
            <a:r>
              <a:rPr lang="zh-CN" altLang="en-US" smtClean="0"/>
              <a:t>，简称</a:t>
            </a:r>
            <a:r>
              <a:rPr lang="en-US" altLang="zh-CN" smtClean="0"/>
              <a:t>PDL</a:t>
            </a:r>
            <a:r>
              <a:rPr lang="zh-CN" altLang="en-US" smtClean="0"/>
              <a:t>），也称为伪码。</a:t>
            </a:r>
            <a:r>
              <a:rPr lang="en-US" altLang="zh-CN" smtClean="0"/>
              <a:t>PDL</a:t>
            </a:r>
            <a:r>
              <a:rPr lang="zh-CN" altLang="en-US" smtClean="0"/>
              <a:t>用介于自然语言和计算机语言之间的文字和符号来描述算法。比如：</a:t>
            </a:r>
          </a:p>
          <a:p>
            <a:pPr lvl="1">
              <a:lnSpc>
                <a:spcPct val="90000"/>
              </a:lnSpc>
              <a:buFontTx/>
              <a:buNone/>
            </a:pPr>
            <a:r>
              <a:rPr lang="en-US" altLang="zh-CN" b="1" smtClean="0">
                <a:solidFill>
                  <a:srgbClr val="0000FF"/>
                </a:solidFill>
                <a:latin typeface="宋体" pitchFamily="2" charset="-122"/>
              </a:rPr>
              <a:t>if 8</a:t>
            </a:r>
            <a:r>
              <a:rPr lang="zh-CN" altLang="en-US" b="1" smtClean="0">
                <a:solidFill>
                  <a:srgbClr val="0000FF"/>
                </a:solidFill>
                <a:latin typeface="宋体" pitchFamily="2" charset="-122"/>
              </a:rPr>
              <a:t>点到</a:t>
            </a:r>
            <a:r>
              <a:rPr lang="en-US" altLang="zh-CN" b="1" smtClean="0">
                <a:solidFill>
                  <a:srgbClr val="0000FF"/>
                </a:solidFill>
                <a:latin typeface="宋体" pitchFamily="2" charset="-122"/>
              </a:rPr>
              <a:t>10</a:t>
            </a:r>
            <a:r>
              <a:rPr lang="zh-CN" altLang="en-US" b="1" smtClean="0">
                <a:solidFill>
                  <a:srgbClr val="0000FF"/>
                </a:solidFill>
                <a:latin typeface="宋体" pitchFamily="2" charset="-122"/>
              </a:rPr>
              <a:t>点</a:t>
            </a:r>
          </a:p>
          <a:p>
            <a:pPr lvl="2">
              <a:lnSpc>
                <a:spcPct val="90000"/>
              </a:lnSpc>
              <a:buFontTx/>
              <a:buNone/>
            </a:pPr>
            <a:r>
              <a:rPr lang="zh-CN" altLang="en-US" sz="2800" b="1" smtClean="0">
                <a:solidFill>
                  <a:srgbClr val="0000FF"/>
                </a:solidFill>
                <a:latin typeface="宋体" pitchFamily="2" charset="-122"/>
              </a:rPr>
              <a:t>完成私人事务</a:t>
            </a:r>
          </a:p>
          <a:p>
            <a:pPr lvl="1">
              <a:lnSpc>
                <a:spcPct val="90000"/>
              </a:lnSpc>
              <a:buFontTx/>
              <a:buNone/>
            </a:pPr>
            <a:r>
              <a:rPr lang="en-US" altLang="zh-CN" b="1" smtClean="0">
                <a:solidFill>
                  <a:srgbClr val="0000FF"/>
                </a:solidFill>
                <a:latin typeface="宋体" pitchFamily="2" charset="-122"/>
              </a:rPr>
              <a:t>if 10</a:t>
            </a:r>
            <a:r>
              <a:rPr lang="zh-CN" altLang="en-US" b="1" smtClean="0">
                <a:solidFill>
                  <a:srgbClr val="0000FF"/>
                </a:solidFill>
                <a:latin typeface="宋体" pitchFamily="2" charset="-122"/>
              </a:rPr>
              <a:t>点到</a:t>
            </a:r>
            <a:r>
              <a:rPr lang="en-US" altLang="zh-CN" b="1" smtClean="0">
                <a:solidFill>
                  <a:srgbClr val="0000FF"/>
                </a:solidFill>
                <a:latin typeface="宋体" pitchFamily="2" charset="-122"/>
              </a:rPr>
              <a:t>18</a:t>
            </a:r>
            <a:r>
              <a:rPr lang="zh-CN" altLang="en-US" b="1" smtClean="0">
                <a:solidFill>
                  <a:srgbClr val="0000FF"/>
                </a:solidFill>
                <a:latin typeface="宋体" pitchFamily="2" charset="-122"/>
              </a:rPr>
              <a:t>点</a:t>
            </a:r>
          </a:p>
          <a:p>
            <a:pPr lvl="2">
              <a:lnSpc>
                <a:spcPct val="90000"/>
              </a:lnSpc>
              <a:buFontTx/>
              <a:buNone/>
            </a:pPr>
            <a:r>
              <a:rPr lang="zh-CN" altLang="en-US" sz="2800" b="1" smtClean="0">
                <a:solidFill>
                  <a:srgbClr val="0000FF"/>
                </a:solidFill>
                <a:latin typeface="宋体" pitchFamily="2" charset="-122"/>
              </a:rPr>
              <a:t>工作</a:t>
            </a:r>
          </a:p>
          <a:p>
            <a:pPr lvl="1">
              <a:lnSpc>
                <a:spcPct val="90000"/>
              </a:lnSpc>
              <a:buFontTx/>
              <a:buNone/>
            </a:pPr>
            <a:r>
              <a:rPr lang="en-US" altLang="zh-CN" b="1" smtClean="0">
                <a:solidFill>
                  <a:srgbClr val="0000FF"/>
                </a:solidFill>
                <a:latin typeface="宋体" pitchFamily="2" charset="-122"/>
              </a:rPr>
              <a:t>else</a:t>
            </a:r>
          </a:p>
          <a:p>
            <a:pPr lvl="2">
              <a:lnSpc>
                <a:spcPct val="90000"/>
              </a:lnSpc>
              <a:buFontTx/>
              <a:buNone/>
            </a:pPr>
            <a:r>
              <a:rPr lang="zh-CN" altLang="en-US" sz="2800" b="1" smtClean="0">
                <a:solidFill>
                  <a:srgbClr val="0000FF"/>
                </a:solidFill>
                <a:latin typeface="宋体" pitchFamily="2" charset="-122"/>
              </a:rPr>
              <a:t>休闲</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body" idx="1"/>
          </p:nvPr>
        </p:nvSpPr>
        <p:spPr bwMode="auto">
          <a:xfrm>
            <a:off x="457200" y="1341438"/>
            <a:ext cx="8229600" cy="47847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000" dirty="0" smtClean="0"/>
              <a:t>用</a:t>
            </a:r>
            <a:r>
              <a:rPr lang="en-US" altLang="zh-CN" sz="3000" dirty="0" smtClean="0"/>
              <a:t>PDL</a:t>
            </a:r>
            <a:r>
              <a:rPr lang="zh-CN" altLang="en-US" sz="3000" dirty="0" smtClean="0"/>
              <a:t>书写算法并无固定的、严格的语法规则，一般根据程序员个人的习惯或者软件开发的要求来选择一种计算机语言，将其语法作为</a:t>
            </a:r>
            <a:r>
              <a:rPr lang="en-US" altLang="zh-CN" sz="3000" dirty="0" smtClean="0"/>
              <a:t>PDL</a:t>
            </a:r>
            <a:r>
              <a:rPr lang="zh-CN" altLang="en-US" sz="3000" dirty="0" smtClean="0"/>
              <a:t>的语法，而词汇则是自然语言的词汇（其中也包括计算机语言的关键字）。</a:t>
            </a:r>
          </a:p>
          <a:p>
            <a:r>
              <a:rPr lang="zh-CN" altLang="en-US" sz="3000" dirty="0" smtClean="0"/>
              <a:t>书写时可以使用中文、英文或者中英文混用，在出现结构嵌套的地方可采取统一的缩进格式，使之清晰易懂。</a:t>
            </a:r>
            <a:r>
              <a:rPr lang="zh-CN" altLang="en-US" sz="3000" dirty="0" smtClean="0">
                <a:solidFill>
                  <a:srgbClr val="FF3300"/>
                </a:solidFill>
              </a:rPr>
              <a:t>总之，要以便于书写和阅读算法为基本原则。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1"/>
          </p:nvPr>
        </p:nvSpPr>
        <p:spPr bwMode="auto">
          <a:xfrm>
            <a:off x="395536" y="1052736"/>
            <a:ext cx="8229600" cy="10080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10000"/>
              </a:spcBef>
              <a:buFontTx/>
              <a:buNone/>
            </a:pPr>
            <a:r>
              <a:rPr lang="en-US" altLang="zh-CN" sz="3000" dirty="0" smtClean="0"/>
              <a:t>【</a:t>
            </a:r>
            <a:r>
              <a:rPr lang="zh-CN" altLang="en-US" sz="3000" dirty="0" smtClean="0"/>
              <a:t>例</a:t>
            </a:r>
            <a:r>
              <a:rPr lang="en-US" altLang="zh-CN" sz="3000" dirty="0" smtClean="0"/>
              <a:t>2.16】</a:t>
            </a:r>
            <a:r>
              <a:rPr lang="zh-CN" altLang="en-US" sz="3000" dirty="0" smtClean="0"/>
              <a:t>求</a:t>
            </a:r>
            <a:r>
              <a:rPr lang="en-US" altLang="zh-CN" sz="3000" dirty="0" smtClean="0"/>
              <a:t>1+2+3+4+5</a:t>
            </a:r>
            <a:r>
              <a:rPr lang="zh-CN" altLang="en-US" sz="3000" dirty="0" smtClean="0"/>
              <a:t>的结果并输出。用</a:t>
            </a:r>
            <a:r>
              <a:rPr lang="en-US" altLang="zh-CN" sz="3000" dirty="0" smtClean="0"/>
              <a:t>PDL</a:t>
            </a:r>
            <a:r>
              <a:rPr lang="zh-CN" altLang="en-US" sz="3000" dirty="0" smtClean="0"/>
              <a:t>表示的算法如下：</a:t>
            </a:r>
          </a:p>
        </p:txBody>
      </p:sp>
      <p:sp>
        <p:nvSpPr>
          <p:cNvPr id="70659" name="Rectangle 4"/>
          <p:cNvSpPr>
            <a:spLocks noChangeArrowheads="1"/>
          </p:cNvSpPr>
          <p:nvPr/>
        </p:nvSpPr>
        <p:spPr bwMode="auto">
          <a:xfrm>
            <a:off x="3995738" y="1556792"/>
            <a:ext cx="44132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0" hangingPunct="0">
              <a:spcBef>
                <a:spcPts val="0"/>
              </a:spcBef>
            </a:pPr>
            <a:r>
              <a:rPr lang="en-US" altLang="zh-CN" sz="2800" dirty="0">
                <a:solidFill>
                  <a:srgbClr val="000000"/>
                </a:solidFill>
                <a:latin typeface="宋体" pitchFamily="2" charset="-122"/>
              </a:rPr>
              <a:t>	</a:t>
            </a:r>
            <a:r>
              <a:rPr lang="en-US" altLang="zh-CN" sz="2800" b="1" dirty="0">
                <a:solidFill>
                  <a:srgbClr val="000000"/>
                </a:solidFill>
                <a:latin typeface="宋体" pitchFamily="2" charset="-122"/>
              </a:rPr>
              <a:t>begin</a:t>
            </a:r>
          </a:p>
          <a:p>
            <a:pPr marL="1143000" lvl="2" indent="-228600" eaLnBrk="0" hangingPunct="0">
              <a:spcBef>
                <a:spcPts val="0"/>
              </a:spcBef>
            </a:pPr>
            <a:r>
              <a:rPr lang="en-US" altLang="zh-CN" sz="2800" b="1" dirty="0">
                <a:solidFill>
                  <a:srgbClr val="000000"/>
                </a:solidFill>
                <a:latin typeface="宋体" pitchFamily="2" charset="-122"/>
              </a:rPr>
              <a:t>1→s</a:t>
            </a:r>
          </a:p>
          <a:p>
            <a:pPr marL="1143000" lvl="2" indent="-228600" eaLnBrk="0" hangingPunct="0">
              <a:spcBef>
                <a:spcPts val="0"/>
              </a:spcBef>
            </a:pPr>
            <a:r>
              <a:rPr lang="en-US" altLang="zh-CN" sz="2800" b="1" dirty="0">
                <a:solidFill>
                  <a:srgbClr val="000000"/>
                </a:solidFill>
                <a:latin typeface="宋体" pitchFamily="2" charset="-122"/>
              </a:rPr>
              <a:t>2→i</a:t>
            </a:r>
          </a:p>
          <a:p>
            <a:pPr marL="1143000" lvl="2" indent="-228600" eaLnBrk="0" hangingPunct="0">
              <a:spcBef>
                <a:spcPts val="0"/>
              </a:spcBef>
            </a:pPr>
            <a:r>
              <a:rPr lang="en-US" altLang="zh-CN" sz="2800" b="1" dirty="0">
                <a:solidFill>
                  <a:srgbClr val="000000"/>
                </a:solidFill>
                <a:latin typeface="宋体" pitchFamily="2" charset="-122"/>
              </a:rPr>
              <a:t>while i≤5</a:t>
            </a:r>
          </a:p>
          <a:p>
            <a:pPr marL="1143000" lvl="2" indent="-228600" eaLnBrk="0" hangingPunct="0">
              <a:spcBef>
                <a:spcPts val="0"/>
              </a:spcBef>
            </a:pPr>
            <a:r>
              <a:rPr lang="en-US" altLang="zh-CN" sz="2800" b="1" dirty="0">
                <a:solidFill>
                  <a:srgbClr val="000000"/>
                </a:solidFill>
                <a:latin typeface="宋体" pitchFamily="2" charset="-122"/>
              </a:rPr>
              <a:t>{</a:t>
            </a:r>
          </a:p>
          <a:p>
            <a:pPr marL="1600200" lvl="3" indent="-228600" eaLnBrk="0" hangingPunct="0">
              <a:spcBef>
                <a:spcPts val="0"/>
              </a:spcBef>
            </a:pPr>
            <a:r>
              <a:rPr lang="en-US" altLang="zh-CN" sz="2800" b="1" dirty="0" err="1">
                <a:solidFill>
                  <a:srgbClr val="000000"/>
                </a:solidFill>
                <a:latin typeface="宋体" pitchFamily="2" charset="-122"/>
              </a:rPr>
              <a:t>s+i→s</a:t>
            </a:r>
            <a:endParaRPr lang="en-US" altLang="zh-CN" sz="2800" b="1" dirty="0">
              <a:solidFill>
                <a:srgbClr val="000000"/>
              </a:solidFill>
              <a:latin typeface="宋体" pitchFamily="2" charset="-122"/>
            </a:endParaRPr>
          </a:p>
          <a:p>
            <a:pPr marL="1600200" lvl="3" indent="-228600" eaLnBrk="0" hangingPunct="0">
              <a:spcBef>
                <a:spcPts val="0"/>
              </a:spcBef>
            </a:pPr>
            <a:r>
              <a:rPr lang="en-US" altLang="zh-CN" sz="2800" b="1" dirty="0">
                <a:solidFill>
                  <a:srgbClr val="000000"/>
                </a:solidFill>
                <a:latin typeface="宋体" pitchFamily="2" charset="-122"/>
              </a:rPr>
              <a:t>i+1→i</a:t>
            </a:r>
          </a:p>
          <a:p>
            <a:pPr marL="1143000" lvl="2" indent="-228600" eaLnBrk="0" hangingPunct="0">
              <a:spcBef>
                <a:spcPts val="0"/>
              </a:spcBef>
            </a:pPr>
            <a:r>
              <a:rPr lang="en-US" altLang="zh-CN" sz="2800" b="1" dirty="0">
                <a:solidFill>
                  <a:srgbClr val="000000"/>
                </a:solidFill>
                <a:latin typeface="宋体" pitchFamily="2" charset="-122"/>
              </a:rPr>
              <a:t>}</a:t>
            </a:r>
          </a:p>
          <a:p>
            <a:pPr marL="1143000" lvl="2" indent="-228600" eaLnBrk="0" hangingPunct="0">
              <a:spcBef>
                <a:spcPts val="0"/>
              </a:spcBef>
            </a:pPr>
            <a:r>
              <a:rPr lang="zh-CN" altLang="en-US" sz="2800" b="1" dirty="0">
                <a:solidFill>
                  <a:srgbClr val="000000"/>
                </a:solidFill>
                <a:latin typeface="宋体" pitchFamily="2" charset="-122"/>
              </a:rPr>
              <a:t>输出</a:t>
            </a:r>
            <a:r>
              <a:rPr lang="en-US" altLang="zh-CN" sz="2800" b="1" dirty="0">
                <a:solidFill>
                  <a:srgbClr val="000000"/>
                </a:solidFill>
                <a:latin typeface="宋体" pitchFamily="2" charset="-122"/>
              </a:rPr>
              <a:t>s</a:t>
            </a:r>
          </a:p>
          <a:p>
            <a:pPr marL="742950" lvl="1" indent="-285750" eaLnBrk="0" hangingPunct="0">
              <a:spcBef>
                <a:spcPts val="0"/>
              </a:spcBef>
            </a:pPr>
            <a:r>
              <a:rPr lang="en-US" altLang="zh-CN" sz="2800" b="1" dirty="0">
                <a:solidFill>
                  <a:srgbClr val="000000"/>
                </a:solidFill>
                <a:latin typeface="宋体" pitchFamily="2" charset="-122"/>
              </a:rPr>
              <a:t>end </a:t>
            </a:r>
            <a:endParaRPr lang="zh-CN" altLang="en-US" sz="2800" b="1" dirty="0">
              <a:solidFill>
                <a:srgbClr val="000000"/>
              </a:solidFill>
              <a:latin typeface="宋体" pitchFamily="2" charset="-122"/>
            </a:endParaRP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79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619672" y="1556792"/>
            <a:ext cx="3600251" cy="352784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sz="3200" dirty="0" smtClean="0"/>
              <a:t>1.</a:t>
            </a:r>
            <a:r>
              <a:rPr lang="zh-CN" altLang="en-US" sz="3200" dirty="0" smtClean="0"/>
              <a:t>穷举法</a:t>
            </a:r>
          </a:p>
          <a:p>
            <a:pPr>
              <a:buFontTx/>
              <a:buNone/>
            </a:pPr>
            <a:r>
              <a:rPr lang="en-US" altLang="zh-CN" sz="3200" dirty="0" smtClean="0"/>
              <a:t>2.</a:t>
            </a:r>
            <a:r>
              <a:rPr lang="zh-CN" altLang="en-US" sz="3200" dirty="0" smtClean="0"/>
              <a:t>递归法</a:t>
            </a:r>
          </a:p>
          <a:p>
            <a:pPr>
              <a:buFontTx/>
              <a:buNone/>
            </a:pPr>
            <a:r>
              <a:rPr lang="en-US" altLang="zh-CN" sz="3200" dirty="0" smtClean="0"/>
              <a:t>3.</a:t>
            </a:r>
            <a:r>
              <a:rPr lang="zh-CN" altLang="en-US" sz="3200" dirty="0" smtClean="0"/>
              <a:t>递推法</a:t>
            </a:r>
          </a:p>
          <a:p>
            <a:pPr>
              <a:buFontTx/>
              <a:buNone/>
            </a:pPr>
            <a:r>
              <a:rPr lang="en-US" altLang="zh-CN" sz="3200" dirty="0" smtClean="0"/>
              <a:t>4.</a:t>
            </a:r>
            <a:r>
              <a:rPr lang="zh-CN" altLang="en-US" sz="3200" dirty="0" smtClean="0"/>
              <a:t>分治法</a:t>
            </a:r>
          </a:p>
          <a:p>
            <a:pPr>
              <a:buFontTx/>
              <a:buNone/>
            </a:pPr>
            <a:r>
              <a:rPr lang="en-US" altLang="zh-CN" sz="3200" dirty="0" smtClean="0"/>
              <a:t>5.</a:t>
            </a:r>
            <a:r>
              <a:rPr lang="zh-CN" altLang="en-US" sz="3200" dirty="0" smtClean="0"/>
              <a:t>贪婪法</a:t>
            </a:r>
          </a:p>
          <a:p>
            <a:pPr>
              <a:buFontTx/>
              <a:buNone/>
            </a:pPr>
            <a:r>
              <a:rPr lang="en-US" altLang="zh-CN" sz="3200" dirty="0" smtClean="0"/>
              <a:t>6.</a:t>
            </a:r>
            <a:r>
              <a:rPr lang="zh-CN" altLang="en-US" sz="3200" dirty="0" smtClean="0"/>
              <a:t>迭代法</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body" idx="1"/>
          </p:nvPr>
        </p:nvSpPr>
        <p:spPr bwMode="auto">
          <a:xfrm>
            <a:off x="457200" y="1196975"/>
            <a:ext cx="8229600" cy="4929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其中</a:t>
            </a:r>
            <a:r>
              <a:rPr lang="en-US" altLang="zh-CN" smtClean="0"/>
              <a:t>begin</a:t>
            </a:r>
            <a:r>
              <a:rPr lang="zh-CN" altLang="en-US" smtClean="0"/>
              <a:t>和</a:t>
            </a:r>
            <a:r>
              <a:rPr lang="en-US" altLang="zh-CN" smtClean="0"/>
              <a:t>end</a:t>
            </a:r>
            <a:r>
              <a:rPr lang="zh-CN" altLang="en-US" smtClean="0"/>
              <a:t>分别表示“算法开始”和“算法结束”。</a:t>
            </a:r>
          </a:p>
          <a:p>
            <a:r>
              <a:rPr lang="zh-CN" altLang="en-US" smtClean="0"/>
              <a:t>本算法中采用了当型循环结构（第</a:t>
            </a:r>
            <a:r>
              <a:rPr lang="en-US" altLang="zh-CN" smtClean="0"/>
              <a:t>3</a:t>
            </a:r>
            <a:r>
              <a:rPr lang="zh-CN" altLang="en-US" smtClean="0"/>
              <a:t>～</a:t>
            </a:r>
            <a:r>
              <a:rPr lang="en-US" altLang="zh-CN" smtClean="0"/>
              <a:t>5</a:t>
            </a:r>
            <a:r>
              <a:rPr lang="zh-CN" altLang="en-US" smtClean="0"/>
              <a:t>行），由英文单词</a:t>
            </a:r>
            <a:r>
              <a:rPr lang="en-US" altLang="zh-CN" smtClean="0"/>
              <a:t>while</a:t>
            </a:r>
            <a:r>
              <a:rPr lang="zh-CN" altLang="en-US" smtClean="0"/>
              <a:t>（意思是“当”）引导，循环体则由一对花括号“</a:t>
            </a:r>
            <a:r>
              <a:rPr lang="en-US" altLang="zh-CN" smtClean="0"/>
              <a:t>{”</a:t>
            </a:r>
            <a:r>
              <a:rPr lang="zh-CN" altLang="en-US" smtClean="0"/>
              <a:t>和“</a:t>
            </a:r>
            <a:r>
              <a:rPr lang="en-US" altLang="zh-CN" smtClean="0"/>
              <a:t>}”</a:t>
            </a:r>
            <a:r>
              <a:rPr lang="zh-CN" altLang="en-US" smtClean="0"/>
              <a:t>括住，表示当</a:t>
            </a:r>
            <a:r>
              <a:rPr lang="en-US" altLang="zh-CN" smtClean="0"/>
              <a:t>i≤5</a:t>
            </a:r>
            <a:r>
              <a:rPr lang="zh-CN" altLang="en-US" smtClean="0"/>
              <a:t>的时候执行循环体中的操作，这种形式很接近</a:t>
            </a:r>
            <a:r>
              <a:rPr lang="en-US" altLang="zh-CN" smtClean="0"/>
              <a:t>C</a:t>
            </a:r>
            <a:r>
              <a:rPr lang="zh-CN" altLang="en-US" smtClean="0"/>
              <a:t>语言的语法规则，所以要转换为</a:t>
            </a:r>
            <a:r>
              <a:rPr lang="en-US" altLang="zh-CN" smtClean="0"/>
              <a:t>C</a:t>
            </a:r>
            <a:r>
              <a:rPr lang="zh-CN" altLang="en-US" smtClean="0"/>
              <a:t>程序是很方便的。</a:t>
            </a:r>
          </a:p>
          <a:p>
            <a:r>
              <a:rPr lang="zh-CN" altLang="en-US" smtClean="0"/>
              <a:t>对比例</a:t>
            </a:r>
            <a:r>
              <a:rPr lang="en-US" altLang="zh-CN" smtClean="0"/>
              <a:t>2.1</a:t>
            </a:r>
            <a:r>
              <a:rPr lang="zh-CN" altLang="en-US" smtClean="0"/>
              <a:t>中用自然语言描述的算法，这种使用</a:t>
            </a:r>
            <a:r>
              <a:rPr lang="en-US" altLang="zh-CN" smtClean="0"/>
              <a:t>PDL</a:t>
            </a:r>
            <a:r>
              <a:rPr lang="zh-CN" altLang="en-US" smtClean="0"/>
              <a:t>描述的算法显然结构更加清晰。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1"/>
          </p:nvPr>
        </p:nvSpPr>
        <p:spPr bwMode="auto">
          <a:xfrm>
            <a:off x="5651500" y="1196975"/>
            <a:ext cx="2746375" cy="511333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5000"/>
              </a:lnSpc>
              <a:spcBef>
                <a:spcPct val="0"/>
              </a:spcBef>
              <a:buFontTx/>
              <a:buNone/>
            </a:pPr>
            <a:r>
              <a:rPr lang="en-US" altLang="zh-CN" smtClean="0"/>
              <a:t>Begin</a:t>
            </a:r>
          </a:p>
          <a:p>
            <a:pPr lvl="1">
              <a:lnSpc>
                <a:spcPct val="95000"/>
              </a:lnSpc>
              <a:spcBef>
                <a:spcPct val="0"/>
              </a:spcBef>
              <a:buFontTx/>
              <a:buNone/>
            </a:pPr>
            <a:r>
              <a:rPr lang="zh-CN" altLang="en-US" b="1" smtClean="0">
                <a:latin typeface="宋体" pitchFamily="2" charset="-122"/>
              </a:rPr>
              <a:t>输入 </a:t>
            </a:r>
            <a:r>
              <a:rPr lang="en-US" altLang="zh-CN" b="1" smtClean="0">
                <a:latin typeface="宋体" pitchFamily="2" charset="-122"/>
              </a:rPr>
              <a:t>a,b,c</a:t>
            </a:r>
          </a:p>
          <a:p>
            <a:pPr lvl="1">
              <a:lnSpc>
                <a:spcPct val="95000"/>
              </a:lnSpc>
              <a:spcBef>
                <a:spcPct val="0"/>
              </a:spcBef>
              <a:buFontTx/>
              <a:buNone/>
            </a:pPr>
            <a:r>
              <a:rPr lang="en-US" altLang="zh-CN" b="1" smtClean="0">
                <a:latin typeface="宋体" pitchFamily="2" charset="-122"/>
              </a:rPr>
              <a:t>if a</a:t>
            </a:r>
            <a:r>
              <a:rPr lang="zh-CN" altLang="en-US" b="1" smtClean="0">
                <a:latin typeface="宋体" pitchFamily="2" charset="-122"/>
              </a:rPr>
              <a:t>＞</a:t>
            </a:r>
            <a:r>
              <a:rPr lang="en-US" altLang="zh-CN" b="1" smtClean="0">
                <a:latin typeface="宋体" pitchFamily="2" charset="-122"/>
              </a:rPr>
              <a:t>b </a:t>
            </a:r>
          </a:p>
          <a:p>
            <a:pPr lvl="2">
              <a:lnSpc>
                <a:spcPct val="95000"/>
              </a:lnSpc>
              <a:spcBef>
                <a:spcPct val="0"/>
              </a:spcBef>
              <a:buFontTx/>
              <a:buNone/>
            </a:pPr>
            <a:r>
              <a:rPr lang="en-US" altLang="zh-CN" sz="2800" b="1" smtClean="0">
                <a:latin typeface="宋体" pitchFamily="2" charset="-122"/>
              </a:rPr>
              <a:t>a→max</a:t>
            </a:r>
          </a:p>
          <a:p>
            <a:pPr lvl="1">
              <a:lnSpc>
                <a:spcPct val="95000"/>
              </a:lnSpc>
              <a:spcBef>
                <a:spcPct val="0"/>
              </a:spcBef>
              <a:buFontTx/>
              <a:buNone/>
            </a:pPr>
            <a:r>
              <a:rPr lang="en-US" altLang="zh-CN" b="1" smtClean="0">
                <a:latin typeface="宋体" pitchFamily="2" charset="-122"/>
              </a:rPr>
              <a:t>Else</a:t>
            </a:r>
          </a:p>
          <a:p>
            <a:pPr lvl="2">
              <a:lnSpc>
                <a:spcPct val="95000"/>
              </a:lnSpc>
              <a:spcBef>
                <a:spcPct val="0"/>
              </a:spcBef>
              <a:buFontTx/>
              <a:buNone/>
            </a:pPr>
            <a:r>
              <a:rPr lang="en-US" altLang="zh-CN" sz="2800" b="1" smtClean="0">
                <a:latin typeface="宋体" pitchFamily="2" charset="-122"/>
              </a:rPr>
              <a:t>b→max</a:t>
            </a:r>
          </a:p>
          <a:p>
            <a:pPr lvl="1">
              <a:lnSpc>
                <a:spcPct val="95000"/>
              </a:lnSpc>
              <a:spcBef>
                <a:spcPct val="0"/>
              </a:spcBef>
              <a:buFontTx/>
              <a:buNone/>
            </a:pPr>
            <a:r>
              <a:rPr lang="en-US" altLang="zh-CN" b="1" smtClean="0">
                <a:latin typeface="宋体" pitchFamily="2" charset="-122"/>
              </a:rPr>
              <a:t>Endif</a:t>
            </a:r>
          </a:p>
          <a:p>
            <a:pPr lvl="1">
              <a:lnSpc>
                <a:spcPct val="95000"/>
              </a:lnSpc>
              <a:spcBef>
                <a:spcPct val="0"/>
              </a:spcBef>
              <a:buFontTx/>
              <a:buNone/>
            </a:pPr>
            <a:r>
              <a:rPr lang="en-US" altLang="zh-CN" b="1" smtClean="0">
                <a:latin typeface="宋体" pitchFamily="2" charset="-122"/>
              </a:rPr>
              <a:t>if c</a:t>
            </a:r>
            <a:r>
              <a:rPr lang="zh-CN" altLang="en-US" b="1" smtClean="0">
                <a:latin typeface="宋体" pitchFamily="2" charset="-122"/>
              </a:rPr>
              <a:t>＞</a:t>
            </a:r>
            <a:r>
              <a:rPr lang="en-US" altLang="zh-CN" b="1" smtClean="0">
                <a:latin typeface="宋体" pitchFamily="2" charset="-122"/>
              </a:rPr>
              <a:t>max</a:t>
            </a:r>
          </a:p>
          <a:p>
            <a:pPr lvl="2">
              <a:lnSpc>
                <a:spcPct val="95000"/>
              </a:lnSpc>
              <a:spcBef>
                <a:spcPct val="0"/>
              </a:spcBef>
              <a:buFontTx/>
              <a:buNone/>
            </a:pPr>
            <a:r>
              <a:rPr lang="en-US" altLang="zh-CN" sz="2800" b="1" smtClean="0">
                <a:latin typeface="宋体" pitchFamily="2" charset="-122"/>
              </a:rPr>
              <a:t>c→max</a:t>
            </a:r>
          </a:p>
          <a:p>
            <a:pPr lvl="1">
              <a:lnSpc>
                <a:spcPct val="95000"/>
              </a:lnSpc>
              <a:spcBef>
                <a:spcPct val="0"/>
              </a:spcBef>
              <a:buFontTx/>
              <a:buNone/>
            </a:pPr>
            <a:r>
              <a:rPr lang="en-US" altLang="zh-CN" b="1" smtClean="0">
                <a:latin typeface="宋体" pitchFamily="2" charset="-122"/>
              </a:rPr>
              <a:t>Endif</a:t>
            </a:r>
          </a:p>
          <a:p>
            <a:pPr lvl="1">
              <a:lnSpc>
                <a:spcPct val="95000"/>
              </a:lnSpc>
              <a:spcBef>
                <a:spcPct val="0"/>
              </a:spcBef>
              <a:buFontTx/>
              <a:buNone/>
            </a:pPr>
            <a:r>
              <a:rPr lang="zh-CN" altLang="en-US" b="1" smtClean="0">
                <a:latin typeface="宋体" pitchFamily="2" charset="-122"/>
              </a:rPr>
              <a:t>输出 </a:t>
            </a:r>
            <a:r>
              <a:rPr lang="en-US" altLang="zh-CN" b="1" smtClean="0">
                <a:latin typeface="宋体" pitchFamily="2" charset="-122"/>
              </a:rPr>
              <a:t>max</a:t>
            </a:r>
          </a:p>
          <a:p>
            <a:pPr>
              <a:lnSpc>
                <a:spcPct val="95000"/>
              </a:lnSpc>
              <a:spcBef>
                <a:spcPct val="0"/>
              </a:spcBef>
              <a:buFontTx/>
              <a:buNone/>
            </a:pPr>
            <a:r>
              <a:rPr lang="en-US" altLang="zh-CN" smtClean="0"/>
              <a:t>end</a:t>
            </a:r>
          </a:p>
        </p:txBody>
      </p:sp>
      <p:sp>
        <p:nvSpPr>
          <p:cNvPr id="72707" name="Text Box 4"/>
          <p:cNvSpPr txBox="1">
            <a:spLocks noChangeArrowheads="1"/>
          </p:cNvSpPr>
          <p:nvPr/>
        </p:nvSpPr>
        <p:spPr bwMode="auto">
          <a:xfrm>
            <a:off x="323850" y="3500438"/>
            <a:ext cx="4824413" cy="2373312"/>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73050" indent="-273050"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nSpc>
                <a:spcPct val="105000"/>
              </a:lnSpc>
              <a:spcBef>
                <a:spcPct val="10000"/>
              </a:spcBef>
              <a:buFontTx/>
              <a:buChar char="•"/>
            </a:pPr>
            <a:r>
              <a:rPr lang="zh-CN" altLang="en-US" sz="2800" b="1">
                <a:solidFill>
                  <a:srgbClr val="000000"/>
                </a:solidFill>
              </a:rPr>
              <a:t>其中的选择结构由英文单词</a:t>
            </a:r>
            <a:r>
              <a:rPr lang="en-US" altLang="zh-CN" sz="2800" b="1">
                <a:solidFill>
                  <a:srgbClr val="000000"/>
                </a:solidFill>
              </a:rPr>
              <a:t>if</a:t>
            </a:r>
            <a:r>
              <a:rPr lang="zh-CN" altLang="en-US" sz="2800" b="1">
                <a:solidFill>
                  <a:srgbClr val="000000"/>
                </a:solidFill>
              </a:rPr>
              <a:t>引导，意思是“如果”，</a:t>
            </a:r>
            <a:r>
              <a:rPr lang="en-US" altLang="zh-CN" sz="2800" b="1">
                <a:solidFill>
                  <a:srgbClr val="000000"/>
                </a:solidFill>
              </a:rPr>
              <a:t>else</a:t>
            </a:r>
            <a:r>
              <a:rPr lang="zh-CN" altLang="en-US" sz="2800" b="1">
                <a:solidFill>
                  <a:srgbClr val="000000"/>
                </a:solidFill>
              </a:rPr>
              <a:t>的意思是“否则”，</a:t>
            </a:r>
            <a:r>
              <a:rPr lang="en-US" altLang="zh-CN" sz="2800" b="1">
                <a:solidFill>
                  <a:srgbClr val="000000"/>
                </a:solidFill>
              </a:rPr>
              <a:t>endif</a:t>
            </a:r>
            <a:r>
              <a:rPr lang="zh-CN" altLang="en-US" sz="2800" b="1">
                <a:solidFill>
                  <a:srgbClr val="000000"/>
                </a:solidFill>
              </a:rPr>
              <a:t>则表示选择结构的结束。</a:t>
            </a:r>
          </a:p>
          <a:p>
            <a:pPr eaLnBrk="1" hangingPunct="1">
              <a:lnSpc>
                <a:spcPct val="105000"/>
              </a:lnSpc>
              <a:spcBef>
                <a:spcPct val="10000"/>
              </a:spcBef>
            </a:pPr>
            <a:endParaRPr lang="zh-CN" altLang="en-US" sz="2800"/>
          </a:p>
        </p:txBody>
      </p:sp>
      <p:sp>
        <p:nvSpPr>
          <p:cNvPr id="72708" name="Text Box 5"/>
          <p:cNvSpPr txBox="1">
            <a:spLocks noChangeArrowheads="1"/>
          </p:cNvSpPr>
          <p:nvPr/>
        </p:nvSpPr>
        <p:spPr bwMode="auto">
          <a:xfrm>
            <a:off x="323850" y="1196975"/>
            <a:ext cx="5348288" cy="1373188"/>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r>
              <a:rPr lang="en-US" altLang="zh-CN" sz="2800" b="1">
                <a:solidFill>
                  <a:srgbClr val="000000"/>
                </a:solidFill>
                <a:latin typeface="宋体" pitchFamily="2" charset="-122"/>
              </a:rPr>
              <a:t>【</a:t>
            </a:r>
            <a:r>
              <a:rPr lang="zh-CN" altLang="en-US" sz="2800" b="1">
                <a:solidFill>
                  <a:srgbClr val="000000"/>
                </a:solidFill>
                <a:latin typeface="宋体" pitchFamily="2" charset="-122"/>
              </a:rPr>
              <a:t>例</a:t>
            </a:r>
            <a:r>
              <a:rPr lang="en-US" altLang="zh-CN" sz="2800" b="1">
                <a:solidFill>
                  <a:srgbClr val="000000"/>
                </a:solidFill>
                <a:latin typeface="宋体" pitchFamily="2" charset="-122"/>
              </a:rPr>
              <a:t>2.17】</a:t>
            </a:r>
            <a:r>
              <a:rPr lang="zh-CN" altLang="en-US" sz="2800" b="1">
                <a:solidFill>
                  <a:srgbClr val="000000"/>
                </a:solidFill>
                <a:latin typeface="宋体" pitchFamily="2" charset="-122"/>
              </a:rPr>
              <a:t>随意输入三个整数，求其中最大的数并输出。用</a:t>
            </a:r>
            <a:r>
              <a:rPr lang="en-US" altLang="zh-CN" sz="2800" b="1">
                <a:solidFill>
                  <a:srgbClr val="000000"/>
                </a:solidFill>
                <a:latin typeface="宋体" pitchFamily="2" charset="-122"/>
              </a:rPr>
              <a:t>PDL</a:t>
            </a:r>
            <a:r>
              <a:rPr lang="zh-CN" altLang="en-US" sz="2800" b="1">
                <a:solidFill>
                  <a:srgbClr val="000000"/>
                </a:solidFill>
                <a:latin typeface="宋体" pitchFamily="2" charset="-122"/>
              </a:rPr>
              <a:t>表示的算法如右：</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body" idx="1"/>
          </p:nvPr>
        </p:nvSpPr>
        <p:spPr bwMode="auto">
          <a:xfrm>
            <a:off x="5292725" y="863600"/>
            <a:ext cx="3743325" cy="59499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85000"/>
              </a:lnSpc>
              <a:spcBef>
                <a:spcPct val="0"/>
              </a:spcBef>
              <a:buFontTx/>
              <a:buNone/>
            </a:pPr>
            <a:r>
              <a:rPr lang="en-US" altLang="zh-CN" sz="2600" smtClean="0"/>
              <a:t>begin</a:t>
            </a:r>
          </a:p>
          <a:p>
            <a:pPr lvl="1">
              <a:lnSpc>
                <a:spcPct val="85000"/>
              </a:lnSpc>
              <a:spcBef>
                <a:spcPct val="0"/>
              </a:spcBef>
              <a:buFontTx/>
              <a:buNone/>
            </a:pPr>
            <a:r>
              <a:rPr lang="en-US" altLang="zh-CN" sz="2600" smtClean="0"/>
              <a:t>1→i</a:t>
            </a:r>
          </a:p>
          <a:p>
            <a:pPr lvl="1">
              <a:lnSpc>
                <a:spcPct val="85000"/>
              </a:lnSpc>
              <a:spcBef>
                <a:spcPct val="0"/>
              </a:spcBef>
              <a:buFontTx/>
              <a:buNone/>
            </a:pPr>
            <a:r>
              <a:rPr lang="en-US" altLang="zh-CN" sz="2600" smtClean="0"/>
              <a:t>while i≤10</a:t>
            </a:r>
          </a:p>
          <a:p>
            <a:pPr lvl="1">
              <a:lnSpc>
                <a:spcPct val="85000"/>
              </a:lnSpc>
              <a:spcBef>
                <a:spcPct val="0"/>
              </a:spcBef>
              <a:buFontTx/>
              <a:buNone/>
            </a:pPr>
            <a:r>
              <a:rPr lang="en-US" altLang="zh-CN" sz="2600" smtClean="0"/>
              <a:t>{</a:t>
            </a:r>
          </a:p>
          <a:p>
            <a:pPr lvl="2">
              <a:lnSpc>
                <a:spcPct val="85000"/>
              </a:lnSpc>
              <a:spcBef>
                <a:spcPct val="0"/>
              </a:spcBef>
              <a:buFontTx/>
              <a:buNone/>
            </a:pPr>
            <a:r>
              <a:rPr lang="zh-CN" altLang="en-US" sz="2600" smtClean="0"/>
              <a:t>输入</a:t>
            </a:r>
            <a:r>
              <a:rPr lang="en-US" altLang="zh-CN" sz="2600" smtClean="0"/>
              <a:t>ai</a:t>
            </a:r>
          </a:p>
          <a:p>
            <a:pPr lvl="2">
              <a:lnSpc>
                <a:spcPct val="85000"/>
              </a:lnSpc>
              <a:spcBef>
                <a:spcPct val="0"/>
              </a:spcBef>
              <a:buFontTx/>
              <a:buNone/>
            </a:pPr>
            <a:r>
              <a:rPr lang="en-US" altLang="zh-CN" sz="2600" smtClean="0"/>
              <a:t>i+1→i</a:t>
            </a:r>
          </a:p>
          <a:p>
            <a:pPr lvl="1">
              <a:lnSpc>
                <a:spcPct val="85000"/>
              </a:lnSpc>
              <a:spcBef>
                <a:spcPct val="0"/>
              </a:spcBef>
              <a:buFontTx/>
              <a:buNone/>
            </a:pPr>
            <a:r>
              <a:rPr lang="en-US" altLang="zh-CN" sz="2600" smtClean="0"/>
              <a:t>}</a:t>
            </a:r>
          </a:p>
          <a:p>
            <a:pPr lvl="1">
              <a:lnSpc>
                <a:spcPct val="85000"/>
              </a:lnSpc>
              <a:spcBef>
                <a:spcPct val="0"/>
              </a:spcBef>
              <a:buFontTx/>
              <a:buNone/>
            </a:pPr>
            <a:r>
              <a:rPr lang="en-US" altLang="zh-CN" sz="2600" smtClean="0"/>
              <a:t>a1→max</a:t>
            </a:r>
          </a:p>
          <a:p>
            <a:pPr lvl="1">
              <a:lnSpc>
                <a:spcPct val="85000"/>
              </a:lnSpc>
              <a:spcBef>
                <a:spcPct val="0"/>
              </a:spcBef>
              <a:buFontTx/>
              <a:buNone/>
            </a:pPr>
            <a:r>
              <a:rPr lang="en-US" altLang="zh-CN" sz="2600" smtClean="0"/>
              <a:t>2→i</a:t>
            </a:r>
          </a:p>
          <a:p>
            <a:pPr lvl="1">
              <a:lnSpc>
                <a:spcPct val="85000"/>
              </a:lnSpc>
              <a:spcBef>
                <a:spcPct val="0"/>
              </a:spcBef>
              <a:buFontTx/>
              <a:buNone/>
            </a:pPr>
            <a:r>
              <a:rPr lang="en-US" altLang="zh-CN" sz="2600" smtClean="0"/>
              <a:t>while i≤10</a:t>
            </a:r>
          </a:p>
          <a:p>
            <a:pPr lvl="1">
              <a:lnSpc>
                <a:spcPct val="85000"/>
              </a:lnSpc>
              <a:spcBef>
                <a:spcPct val="0"/>
              </a:spcBef>
              <a:buFontTx/>
              <a:buNone/>
            </a:pPr>
            <a:r>
              <a:rPr lang="en-US" altLang="zh-CN" sz="2600" smtClean="0"/>
              <a:t>{</a:t>
            </a:r>
          </a:p>
          <a:p>
            <a:pPr lvl="2">
              <a:lnSpc>
                <a:spcPct val="85000"/>
              </a:lnSpc>
              <a:spcBef>
                <a:spcPct val="0"/>
              </a:spcBef>
              <a:buFontTx/>
              <a:buNone/>
            </a:pPr>
            <a:r>
              <a:rPr lang="en-US" altLang="zh-CN" sz="2600" smtClean="0"/>
              <a:t>if ai</a:t>
            </a:r>
            <a:r>
              <a:rPr lang="zh-CN" altLang="en-US" sz="2600" smtClean="0"/>
              <a:t>＞</a:t>
            </a:r>
            <a:r>
              <a:rPr lang="en-US" altLang="zh-CN" sz="2600" smtClean="0"/>
              <a:t>max</a:t>
            </a:r>
          </a:p>
          <a:p>
            <a:pPr lvl="3">
              <a:lnSpc>
                <a:spcPct val="85000"/>
              </a:lnSpc>
              <a:spcBef>
                <a:spcPct val="0"/>
              </a:spcBef>
              <a:buFontTx/>
              <a:buNone/>
            </a:pPr>
            <a:r>
              <a:rPr lang="en-US" altLang="zh-CN" sz="2600" smtClean="0"/>
              <a:t>ai→max</a:t>
            </a:r>
          </a:p>
          <a:p>
            <a:pPr lvl="2">
              <a:lnSpc>
                <a:spcPct val="85000"/>
              </a:lnSpc>
              <a:spcBef>
                <a:spcPct val="0"/>
              </a:spcBef>
              <a:buFontTx/>
              <a:buNone/>
            </a:pPr>
            <a:r>
              <a:rPr lang="en-US" altLang="zh-CN" sz="2600" smtClean="0"/>
              <a:t>i+1→i</a:t>
            </a:r>
          </a:p>
          <a:p>
            <a:pPr lvl="1">
              <a:lnSpc>
                <a:spcPct val="85000"/>
              </a:lnSpc>
              <a:spcBef>
                <a:spcPct val="0"/>
              </a:spcBef>
              <a:buFontTx/>
              <a:buNone/>
            </a:pPr>
            <a:r>
              <a:rPr lang="en-US" altLang="zh-CN" sz="2600" smtClean="0"/>
              <a:t>}</a:t>
            </a:r>
          </a:p>
          <a:p>
            <a:pPr lvl="1">
              <a:lnSpc>
                <a:spcPct val="85000"/>
              </a:lnSpc>
              <a:spcBef>
                <a:spcPct val="0"/>
              </a:spcBef>
              <a:buFontTx/>
              <a:buNone/>
            </a:pPr>
            <a:r>
              <a:rPr lang="zh-CN" altLang="en-US" sz="2600" smtClean="0"/>
              <a:t>输出</a:t>
            </a:r>
            <a:r>
              <a:rPr lang="en-US" altLang="zh-CN" sz="2600" smtClean="0"/>
              <a:t>max</a:t>
            </a:r>
          </a:p>
          <a:p>
            <a:pPr>
              <a:lnSpc>
                <a:spcPct val="85000"/>
              </a:lnSpc>
              <a:spcBef>
                <a:spcPct val="0"/>
              </a:spcBef>
              <a:buFontTx/>
              <a:buNone/>
            </a:pPr>
            <a:r>
              <a:rPr lang="en-US" altLang="zh-CN" sz="2600" smtClean="0"/>
              <a:t>end</a:t>
            </a:r>
            <a:endParaRPr lang="zh-CN" altLang="en-US" sz="2600" smtClean="0"/>
          </a:p>
        </p:txBody>
      </p:sp>
      <p:sp>
        <p:nvSpPr>
          <p:cNvPr id="73731" name="Text Box 4"/>
          <p:cNvSpPr txBox="1">
            <a:spLocks noChangeArrowheads="1"/>
          </p:cNvSpPr>
          <p:nvPr/>
        </p:nvSpPr>
        <p:spPr bwMode="auto">
          <a:xfrm>
            <a:off x="179388" y="908050"/>
            <a:ext cx="5076825" cy="1522413"/>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73050" indent="-273050"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nSpc>
                <a:spcPct val="110000"/>
              </a:lnSpc>
              <a:spcBef>
                <a:spcPct val="5000"/>
              </a:spcBef>
              <a:buFontTx/>
              <a:buChar char="•"/>
            </a:pPr>
            <a:r>
              <a:rPr lang="zh-CN" altLang="en-US" sz="2800" b="1">
                <a:solidFill>
                  <a:srgbClr val="000000"/>
                </a:solidFill>
              </a:rPr>
              <a:t>从输入的十个数中找出最大者，算法可描述如右：</a:t>
            </a:r>
          </a:p>
          <a:p>
            <a:pPr eaLnBrk="1" hangingPunct="1">
              <a:lnSpc>
                <a:spcPct val="110000"/>
              </a:lnSpc>
              <a:spcBef>
                <a:spcPct val="5000"/>
              </a:spcBef>
            </a:pPr>
            <a:endParaRPr lang="zh-CN" altLang="en-US" sz="2800"/>
          </a:p>
        </p:txBody>
      </p:sp>
      <p:sp>
        <p:nvSpPr>
          <p:cNvPr id="73732" name="Text Box 5"/>
          <p:cNvSpPr txBox="1">
            <a:spLocks noChangeArrowheads="1"/>
          </p:cNvSpPr>
          <p:nvPr/>
        </p:nvSpPr>
        <p:spPr bwMode="auto">
          <a:xfrm>
            <a:off x="179388" y="2060575"/>
            <a:ext cx="5040312" cy="4362450"/>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73050" indent="-273050"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eaLnBrk="1" hangingPunct="1">
              <a:buFontTx/>
              <a:buChar char="•"/>
            </a:pPr>
            <a:r>
              <a:rPr lang="zh-CN" altLang="en-US" sz="2800" b="1">
                <a:solidFill>
                  <a:srgbClr val="000000"/>
                </a:solidFill>
              </a:rPr>
              <a:t>其中有两个当型循环结构，第一个用于输入十个数，第二个用于找出最大者。第二个循环结构中还嵌套了一个单分支的选择结构。这个例子的选择结构中，各分支内都只有一行操作，比较简单，如果分支内有多行操作的话，也可以使用花括号来标明分支的开始和结束。</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body" idx="1"/>
          </p:nvPr>
        </p:nvSpPr>
        <p:spPr bwMode="auto">
          <a:xfrm>
            <a:off x="4716463" y="836613"/>
            <a:ext cx="3889375" cy="58769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spcBef>
                <a:spcPct val="0"/>
              </a:spcBef>
              <a:buFontTx/>
              <a:buNone/>
            </a:pPr>
            <a:r>
              <a:rPr lang="en-US" altLang="zh-CN" smtClean="0"/>
              <a:t>begin</a:t>
            </a:r>
          </a:p>
          <a:p>
            <a:pPr lvl="1">
              <a:lnSpc>
                <a:spcPct val="90000"/>
              </a:lnSpc>
              <a:spcBef>
                <a:spcPct val="0"/>
              </a:spcBef>
              <a:buFontTx/>
              <a:buNone/>
            </a:pPr>
            <a:r>
              <a:rPr lang="en-US" altLang="zh-CN" b="1" smtClean="0">
                <a:latin typeface="宋体" pitchFamily="2" charset="-122"/>
              </a:rPr>
              <a:t>2→a</a:t>
            </a:r>
          </a:p>
          <a:p>
            <a:pPr lvl="1">
              <a:lnSpc>
                <a:spcPct val="90000"/>
              </a:lnSpc>
              <a:spcBef>
                <a:spcPct val="0"/>
              </a:spcBef>
              <a:buFontTx/>
              <a:buNone/>
            </a:pPr>
            <a:r>
              <a:rPr lang="en-US" altLang="zh-CN" b="1" smtClean="0">
                <a:latin typeface="宋体" pitchFamily="2" charset="-122"/>
              </a:rPr>
              <a:t>1→b</a:t>
            </a:r>
          </a:p>
          <a:p>
            <a:pPr lvl="1">
              <a:lnSpc>
                <a:spcPct val="90000"/>
              </a:lnSpc>
              <a:spcBef>
                <a:spcPct val="0"/>
              </a:spcBef>
              <a:buFontTx/>
              <a:buNone/>
            </a:pPr>
            <a:r>
              <a:rPr lang="en-US" altLang="zh-CN" b="1" smtClean="0">
                <a:latin typeface="宋体" pitchFamily="2" charset="-122"/>
              </a:rPr>
              <a:t>0→sum</a:t>
            </a:r>
          </a:p>
          <a:p>
            <a:pPr lvl="1">
              <a:lnSpc>
                <a:spcPct val="90000"/>
              </a:lnSpc>
              <a:spcBef>
                <a:spcPct val="0"/>
              </a:spcBef>
              <a:buFontTx/>
              <a:buNone/>
            </a:pPr>
            <a:r>
              <a:rPr lang="en-US" altLang="zh-CN" b="1" smtClean="0">
                <a:latin typeface="宋体" pitchFamily="2" charset="-122"/>
              </a:rPr>
              <a:t>1→i</a:t>
            </a:r>
          </a:p>
          <a:p>
            <a:pPr lvl="1">
              <a:lnSpc>
                <a:spcPct val="90000"/>
              </a:lnSpc>
              <a:spcBef>
                <a:spcPct val="0"/>
              </a:spcBef>
              <a:buFontTx/>
              <a:buNone/>
            </a:pPr>
            <a:r>
              <a:rPr lang="en-US" altLang="zh-CN" b="1" smtClean="0">
                <a:latin typeface="宋体" pitchFamily="2" charset="-122"/>
              </a:rPr>
              <a:t>while i≤20</a:t>
            </a:r>
            <a:endParaRPr lang="pt-BR" altLang="zh-CN" b="1" smtClean="0">
              <a:latin typeface="宋体" pitchFamily="2" charset="-122"/>
            </a:endParaRPr>
          </a:p>
          <a:p>
            <a:pPr lvl="1">
              <a:lnSpc>
                <a:spcPct val="90000"/>
              </a:lnSpc>
              <a:spcBef>
                <a:spcPct val="0"/>
              </a:spcBef>
              <a:buFontTx/>
              <a:buNone/>
            </a:pPr>
            <a:r>
              <a:rPr lang="pt-BR" altLang="zh-CN" b="1" smtClean="0">
                <a:latin typeface="宋体" pitchFamily="2" charset="-122"/>
              </a:rPr>
              <a:t>{</a:t>
            </a:r>
          </a:p>
          <a:p>
            <a:pPr lvl="2">
              <a:lnSpc>
                <a:spcPct val="90000"/>
              </a:lnSpc>
              <a:spcBef>
                <a:spcPct val="0"/>
              </a:spcBef>
              <a:buFontTx/>
              <a:buNone/>
            </a:pPr>
            <a:r>
              <a:rPr lang="pt-BR" altLang="zh-CN" sz="2800" b="1" smtClean="0">
                <a:latin typeface="宋体" pitchFamily="2" charset="-122"/>
              </a:rPr>
              <a:t>sum+a/b→sum</a:t>
            </a:r>
          </a:p>
          <a:p>
            <a:pPr lvl="2">
              <a:lnSpc>
                <a:spcPct val="90000"/>
              </a:lnSpc>
              <a:spcBef>
                <a:spcPct val="0"/>
              </a:spcBef>
              <a:buFontTx/>
              <a:buNone/>
            </a:pPr>
            <a:r>
              <a:rPr lang="pt-BR" altLang="zh-CN" sz="2800" b="1" smtClean="0">
                <a:latin typeface="宋体" pitchFamily="2" charset="-122"/>
              </a:rPr>
              <a:t>a→t</a:t>
            </a:r>
            <a:endParaRPr lang="pl-PL" altLang="zh-CN" sz="2800" b="1" smtClean="0">
              <a:latin typeface="宋体" pitchFamily="2" charset="-122"/>
            </a:endParaRPr>
          </a:p>
          <a:p>
            <a:pPr lvl="2">
              <a:lnSpc>
                <a:spcPct val="90000"/>
              </a:lnSpc>
              <a:spcBef>
                <a:spcPct val="0"/>
              </a:spcBef>
              <a:buFontTx/>
              <a:buNone/>
            </a:pPr>
            <a:r>
              <a:rPr lang="pl-PL" altLang="zh-CN" sz="2800" b="1" smtClean="0">
                <a:latin typeface="宋体" pitchFamily="2" charset="-122"/>
              </a:rPr>
              <a:t>a+b→a</a:t>
            </a:r>
          </a:p>
          <a:p>
            <a:pPr lvl="2">
              <a:lnSpc>
                <a:spcPct val="90000"/>
              </a:lnSpc>
              <a:spcBef>
                <a:spcPct val="0"/>
              </a:spcBef>
              <a:buFontTx/>
              <a:buNone/>
            </a:pPr>
            <a:r>
              <a:rPr lang="pl-PL" altLang="zh-CN" sz="2800" b="1" smtClean="0">
                <a:latin typeface="宋体" pitchFamily="2" charset="-122"/>
              </a:rPr>
              <a:t>t→b</a:t>
            </a:r>
          </a:p>
          <a:p>
            <a:pPr lvl="2">
              <a:lnSpc>
                <a:spcPct val="90000"/>
              </a:lnSpc>
              <a:spcBef>
                <a:spcPct val="0"/>
              </a:spcBef>
              <a:buFontTx/>
              <a:buNone/>
            </a:pPr>
            <a:r>
              <a:rPr lang="pl-PL" altLang="zh-CN" sz="2800" b="1" smtClean="0">
                <a:latin typeface="宋体" pitchFamily="2" charset="-122"/>
              </a:rPr>
              <a:t>i+1→i</a:t>
            </a:r>
          </a:p>
          <a:p>
            <a:pPr lvl="1">
              <a:lnSpc>
                <a:spcPct val="90000"/>
              </a:lnSpc>
              <a:spcBef>
                <a:spcPct val="0"/>
              </a:spcBef>
              <a:buFontTx/>
              <a:buNone/>
            </a:pPr>
            <a:r>
              <a:rPr lang="pl-PL" altLang="zh-CN" b="1" smtClean="0">
                <a:latin typeface="宋体" pitchFamily="2" charset="-122"/>
              </a:rPr>
              <a:t>}</a:t>
            </a:r>
          </a:p>
          <a:p>
            <a:pPr lvl="1">
              <a:lnSpc>
                <a:spcPct val="90000"/>
              </a:lnSpc>
              <a:spcBef>
                <a:spcPct val="0"/>
              </a:spcBef>
              <a:buFontTx/>
              <a:buNone/>
            </a:pPr>
            <a:r>
              <a:rPr lang="zh-CN" altLang="pl-PL" b="1" smtClean="0">
                <a:latin typeface="宋体" pitchFamily="2" charset="-122"/>
              </a:rPr>
              <a:t>输出</a:t>
            </a:r>
            <a:r>
              <a:rPr lang="pl-PL" altLang="zh-CN" b="1" smtClean="0">
                <a:latin typeface="宋体" pitchFamily="2" charset="-122"/>
              </a:rPr>
              <a:t>sum</a:t>
            </a:r>
          </a:p>
          <a:p>
            <a:pPr>
              <a:lnSpc>
                <a:spcPct val="90000"/>
              </a:lnSpc>
              <a:spcBef>
                <a:spcPct val="0"/>
              </a:spcBef>
              <a:buFontTx/>
              <a:buNone/>
            </a:pPr>
            <a:r>
              <a:rPr lang="pl-PL" altLang="zh-CN" smtClean="0"/>
              <a:t>end </a:t>
            </a:r>
            <a:endParaRPr lang="zh-CN" altLang="en-US" smtClean="0"/>
          </a:p>
        </p:txBody>
      </p:sp>
      <p:sp>
        <p:nvSpPr>
          <p:cNvPr id="74755" name="Text Box 4"/>
          <p:cNvSpPr txBox="1">
            <a:spLocks noChangeArrowheads="1"/>
          </p:cNvSpPr>
          <p:nvPr/>
        </p:nvSpPr>
        <p:spPr bwMode="auto">
          <a:xfrm>
            <a:off x="179388" y="1196975"/>
            <a:ext cx="3771900" cy="3225800"/>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lnSpc>
                <a:spcPct val="105000"/>
              </a:lnSpc>
            </a:pPr>
            <a:r>
              <a:rPr lang="en-US" altLang="zh-CN" sz="2800" b="1">
                <a:solidFill>
                  <a:srgbClr val="000000"/>
                </a:solidFill>
                <a:latin typeface="宋体" pitchFamily="2" charset="-122"/>
              </a:rPr>
              <a:t>【</a:t>
            </a:r>
            <a:r>
              <a:rPr lang="zh-CN" altLang="en-US" sz="2800" b="1">
                <a:solidFill>
                  <a:srgbClr val="000000"/>
                </a:solidFill>
                <a:latin typeface="宋体" pitchFamily="2" charset="-122"/>
              </a:rPr>
              <a:t>例</a:t>
            </a:r>
            <a:r>
              <a:rPr lang="en-US" altLang="zh-CN" sz="2800" b="1">
                <a:solidFill>
                  <a:srgbClr val="000000"/>
                </a:solidFill>
                <a:latin typeface="宋体" pitchFamily="2" charset="-122"/>
              </a:rPr>
              <a:t>2.18】</a:t>
            </a:r>
            <a:r>
              <a:rPr lang="zh-CN" altLang="en-US" sz="2800" b="1">
                <a:solidFill>
                  <a:srgbClr val="000000"/>
                </a:solidFill>
                <a:latin typeface="宋体" pitchFamily="2" charset="-122"/>
              </a:rPr>
              <a:t>有一个分数序列：</a:t>
            </a:r>
            <a:r>
              <a:rPr lang="en-US" altLang="zh-CN" sz="2800" b="1">
                <a:solidFill>
                  <a:srgbClr val="000000"/>
                </a:solidFill>
                <a:latin typeface="宋体" pitchFamily="2" charset="-122"/>
              </a:rPr>
              <a:t>2/1</a:t>
            </a:r>
            <a:r>
              <a:rPr lang="zh-CN" altLang="en-US" sz="2800" b="1">
                <a:solidFill>
                  <a:srgbClr val="000000"/>
                </a:solidFill>
                <a:latin typeface="宋体" pitchFamily="2" charset="-122"/>
              </a:rPr>
              <a:t>，</a:t>
            </a:r>
            <a:r>
              <a:rPr lang="en-US" altLang="zh-CN" sz="2800" b="1">
                <a:solidFill>
                  <a:srgbClr val="000000"/>
                </a:solidFill>
                <a:latin typeface="宋体" pitchFamily="2" charset="-122"/>
              </a:rPr>
              <a:t>3/2</a:t>
            </a:r>
            <a:r>
              <a:rPr lang="zh-CN" altLang="en-US" sz="2800" b="1">
                <a:solidFill>
                  <a:srgbClr val="000000"/>
                </a:solidFill>
                <a:latin typeface="宋体" pitchFamily="2" charset="-122"/>
              </a:rPr>
              <a:t>，</a:t>
            </a:r>
            <a:r>
              <a:rPr lang="en-US" altLang="zh-CN" sz="2800" b="1">
                <a:solidFill>
                  <a:srgbClr val="000000"/>
                </a:solidFill>
                <a:latin typeface="宋体" pitchFamily="2" charset="-122"/>
              </a:rPr>
              <a:t>5/3</a:t>
            </a:r>
            <a:r>
              <a:rPr lang="zh-CN" altLang="en-US" sz="2800" b="1">
                <a:solidFill>
                  <a:srgbClr val="000000"/>
                </a:solidFill>
                <a:latin typeface="宋体" pitchFamily="2" charset="-122"/>
              </a:rPr>
              <a:t>，</a:t>
            </a:r>
            <a:r>
              <a:rPr lang="en-US" altLang="zh-CN" sz="2800" b="1">
                <a:solidFill>
                  <a:srgbClr val="000000"/>
                </a:solidFill>
                <a:latin typeface="宋体" pitchFamily="2" charset="-122"/>
              </a:rPr>
              <a:t>8/5</a:t>
            </a:r>
            <a:r>
              <a:rPr lang="zh-CN" altLang="en-US" sz="2800" b="1">
                <a:solidFill>
                  <a:srgbClr val="000000"/>
                </a:solidFill>
                <a:latin typeface="宋体" pitchFamily="2" charset="-122"/>
              </a:rPr>
              <a:t>，</a:t>
            </a:r>
            <a:r>
              <a:rPr lang="en-US" altLang="zh-CN" sz="2800" b="1">
                <a:solidFill>
                  <a:srgbClr val="000000"/>
                </a:solidFill>
                <a:latin typeface="宋体" pitchFamily="2" charset="-122"/>
              </a:rPr>
              <a:t>13/8</a:t>
            </a:r>
            <a:r>
              <a:rPr lang="zh-CN" altLang="en-US" sz="2800" b="1">
                <a:solidFill>
                  <a:srgbClr val="000000"/>
                </a:solidFill>
                <a:latin typeface="宋体" pitchFamily="2" charset="-122"/>
              </a:rPr>
              <a:t>，</a:t>
            </a:r>
            <a:r>
              <a:rPr lang="en-US" altLang="zh-CN" sz="2800" b="1">
                <a:solidFill>
                  <a:srgbClr val="000000"/>
                </a:solidFill>
                <a:latin typeface="宋体" pitchFamily="2" charset="-122"/>
              </a:rPr>
              <a:t>21/13...</a:t>
            </a:r>
            <a:r>
              <a:rPr lang="zh-CN" altLang="en-US" sz="2800" b="1">
                <a:solidFill>
                  <a:srgbClr val="000000"/>
                </a:solidFill>
                <a:latin typeface="宋体" pitchFamily="2" charset="-122"/>
              </a:rPr>
              <a:t>，求这个数列的前</a:t>
            </a:r>
            <a:r>
              <a:rPr lang="en-US" altLang="zh-CN" sz="2800" b="1">
                <a:solidFill>
                  <a:srgbClr val="000000"/>
                </a:solidFill>
                <a:latin typeface="宋体" pitchFamily="2" charset="-122"/>
              </a:rPr>
              <a:t>20</a:t>
            </a:r>
            <a:r>
              <a:rPr lang="zh-CN" altLang="en-US" sz="2800" b="1">
                <a:solidFill>
                  <a:srgbClr val="000000"/>
                </a:solidFill>
                <a:latin typeface="宋体" pitchFamily="2" charset="-122"/>
              </a:rPr>
              <a:t>项之和。用</a:t>
            </a:r>
            <a:r>
              <a:rPr lang="en-US" altLang="zh-CN" sz="2800" b="1">
                <a:solidFill>
                  <a:srgbClr val="000000"/>
                </a:solidFill>
                <a:latin typeface="宋体" pitchFamily="2" charset="-122"/>
              </a:rPr>
              <a:t>PDL</a:t>
            </a:r>
            <a:r>
              <a:rPr lang="zh-CN" altLang="en-US" sz="2800" b="1">
                <a:solidFill>
                  <a:srgbClr val="000000"/>
                </a:solidFill>
                <a:latin typeface="宋体" pitchFamily="2" charset="-122"/>
              </a:rPr>
              <a:t>表示的算法如右：</a:t>
            </a:r>
          </a:p>
          <a:p>
            <a:pPr eaLnBrk="1" hangingPunct="1">
              <a:lnSpc>
                <a:spcPct val="105000"/>
              </a:lnSpc>
            </a:pPr>
            <a:endParaRPr lang="zh-CN" altLang="en-US" sz="2800" b="1">
              <a:latin typeface="宋体" pitchFamily="2" charset="-122"/>
            </a:endParaRP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body" idx="1"/>
          </p:nvPr>
        </p:nvSpPr>
        <p:spPr bwMode="auto">
          <a:xfrm>
            <a:off x="3708400" y="979488"/>
            <a:ext cx="5435600" cy="554513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
              </a:spcBef>
              <a:buFontTx/>
              <a:buNone/>
            </a:pPr>
            <a:r>
              <a:rPr lang="pl-PL" altLang="zh-CN" sz="2600" smtClean="0"/>
              <a:t>begin</a:t>
            </a:r>
          </a:p>
          <a:p>
            <a:pPr lvl="1">
              <a:spcBef>
                <a:spcPct val="5000"/>
              </a:spcBef>
              <a:buFontTx/>
              <a:buNone/>
            </a:pPr>
            <a:r>
              <a:rPr lang="pl-PL" altLang="zh-CN" sz="2600" b="1" smtClean="0">
                <a:latin typeface="宋体" pitchFamily="2" charset="-122"/>
              </a:rPr>
              <a:t>2000→year</a:t>
            </a:r>
          </a:p>
          <a:p>
            <a:pPr lvl="1">
              <a:spcBef>
                <a:spcPct val="5000"/>
              </a:spcBef>
              <a:buFontTx/>
              <a:buNone/>
            </a:pPr>
            <a:r>
              <a:rPr lang="pl-PL" altLang="zh-CN" sz="2600" b="1" smtClean="0">
                <a:latin typeface="宋体" pitchFamily="2" charset="-122"/>
              </a:rPr>
              <a:t>while year≤2100</a:t>
            </a:r>
          </a:p>
          <a:p>
            <a:pPr lvl="1">
              <a:spcBef>
                <a:spcPct val="5000"/>
              </a:spcBef>
              <a:buFontTx/>
              <a:buNone/>
            </a:pPr>
            <a:r>
              <a:rPr lang="pl-PL" altLang="zh-CN" sz="2600" b="1" smtClean="0">
                <a:latin typeface="宋体" pitchFamily="2" charset="-122"/>
              </a:rPr>
              <a:t>{</a:t>
            </a:r>
          </a:p>
          <a:p>
            <a:pPr lvl="2">
              <a:spcBef>
                <a:spcPct val="5000"/>
              </a:spcBef>
              <a:buFontTx/>
              <a:buNone/>
            </a:pPr>
            <a:r>
              <a:rPr lang="pl-PL" altLang="zh-CN" sz="2600" b="1" smtClean="0">
                <a:latin typeface="宋体" pitchFamily="2" charset="-122"/>
              </a:rPr>
              <a:t>if year/400</a:t>
            </a:r>
            <a:r>
              <a:rPr lang="zh-CN" altLang="pl-PL" sz="2600" b="1" smtClean="0">
                <a:latin typeface="宋体" pitchFamily="2" charset="-122"/>
              </a:rPr>
              <a:t>余数为</a:t>
            </a:r>
            <a:r>
              <a:rPr lang="pl-PL" altLang="zh-CN" sz="2600" b="1" smtClean="0">
                <a:latin typeface="宋体" pitchFamily="2" charset="-122"/>
              </a:rPr>
              <a:t>0</a:t>
            </a:r>
          </a:p>
          <a:p>
            <a:pPr lvl="3">
              <a:spcBef>
                <a:spcPct val="5000"/>
              </a:spcBef>
              <a:buFontTx/>
              <a:buNone/>
            </a:pPr>
            <a:r>
              <a:rPr lang="zh-CN" altLang="pl-PL" sz="2600" b="1" smtClean="0">
                <a:latin typeface="宋体" pitchFamily="2" charset="-122"/>
              </a:rPr>
              <a:t>输出</a:t>
            </a:r>
            <a:r>
              <a:rPr lang="pl-PL" altLang="zh-CN" sz="2600" b="1" smtClean="0">
                <a:latin typeface="宋体" pitchFamily="2" charset="-122"/>
              </a:rPr>
              <a:t>year“</a:t>
            </a:r>
            <a:r>
              <a:rPr lang="zh-CN" altLang="pl-PL" sz="2600" b="1" smtClean="0">
                <a:latin typeface="宋体" pitchFamily="2" charset="-122"/>
              </a:rPr>
              <a:t>是闰年”</a:t>
            </a:r>
          </a:p>
          <a:p>
            <a:pPr lvl="2">
              <a:spcBef>
                <a:spcPct val="5000"/>
              </a:spcBef>
              <a:buFontTx/>
              <a:buNone/>
            </a:pPr>
            <a:r>
              <a:rPr lang="pl-PL" altLang="zh-CN" sz="2600" b="1" smtClean="0">
                <a:latin typeface="宋体" pitchFamily="2" charset="-122"/>
              </a:rPr>
              <a:t>Else</a:t>
            </a:r>
            <a:endParaRPr lang="en-US" altLang="zh-CN" sz="2600" b="1" smtClean="0">
              <a:latin typeface="宋体" pitchFamily="2" charset="-122"/>
            </a:endParaRPr>
          </a:p>
          <a:p>
            <a:pPr lvl="3">
              <a:spcBef>
                <a:spcPct val="5000"/>
              </a:spcBef>
              <a:buFontTx/>
              <a:buNone/>
            </a:pPr>
            <a:r>
              <a:rPr lang="pl-PL" altLang="zh-CN" sz="2600" b="1" smtClean="0">
                <a:latin typeface="宋体" pitchFamily="2" charset="-122"/>
              </a:rPr>
              <a:t>if year/4</a:t>
            </a:r>
            <a:r>
              <a:rPr lang="zh-CN" altLang="pl-PL" sz="2600" b="1" smtClean="0">
                <a:latin typeface="宋体" pitchFamily="2" charset="-122"/>
              </a:rPr>
              <a:t>余数为</a:t>
            </a:r>
            <a:r>
              <a:rPr lang="pl-PL" altLang="zh-CN" sz="2600" b="1" smtClean="0">
                <a:latin typeface="宋体" pitchFamily="2" charset="-122"/>
              </a:rPr>
              <a:t>0</a:t>
            </a:r>
          </a:p>
          <a:p>
            <a:pPr lvl="4">
              <a:spcBef>
                <a:spcPct val="5000"/>
              </a:spcBef>
              <a:buFontTx/>
              <a:buNone/>
            </a:pPr>
            <a:r>
              <a:rPr lang="pl-PL" altLang="zh-CN" sz="2600" b="1" smtClean="0">
                <a:latin typeface="宋体" pitchFamily="2" charset="-122"/>
              </a:rPr>
              <a:t>if year/100</a:t>
            </a:r>
            <a:r>
              <a:rPr lang="zh-CN" altLang="pl-PL" sz="2600" b="1" smtClean="0">
                <a:latin typeface="宋体" pitchFamily="2" charset="-122"/>
              </a:rPr>
              <a:t>余数不为</a:t>
            </a:r>
            <a:r>
              <a:rPr lang="pl-PL" altLang="zh-CN" sz="2600" b="1" smtClean="0">
                <a:latin typeface="宋体" pitchFamily="2" charset="-122"/>
              </a:rPr>
              <a:t>0</a:t>
            </a:r>
          </a:p>
          <a:p>
            <a:pPr lvl="4">
              <a:spcBef>
                <a:spcPct val="5000"/>
              </a:spcBef>
              <a:buFontTx/>
              <a:buNone/>
            </a:pPr>
            <a:r>
              <a:rPr lang="zh-CN" altLang="en-US" sz="2600" b="1" smtClean="0">
                <a:latin typeface="宋体" pitchFamily="2" charset="-122"/>
              </a:rPr>
              <a:t>  </a:t>
            </a:r>
            <a:r>
              <a:rPr lang="zh-CN" altLang="pl-PL" sz="2600" b="1" smtClean="0">
                <a:latin typeface="宋体" pitchFamily="2" charset="-122"/>
              </a:rPr>
              <a:t>输出</a:t>
            </a:r>
            <a:r>
              <a:rPr lang="pl-PL" altLang="zh-CN" sz="2600" b="1" smtClean="0">
                <a:latin typeface="宋体" pitchFamily="2" charset="-122"/>
              </a:rPr>
              <a:t>year“</a:t>
            </a:r>
            <a:r>
              <a:rPr lang="zh-CN" altLang="pl-PL" sz="2600" b="1" smtClean="0">
                <a:latin typeface="宋体" pitchFamily="2" charset="-122"/>
              </a:rPr>
              <a:t>是闰年”</a:t>
            </a:r>
          </a:p>
          <a:p>
            <a:pPr lvl="3">
              <a:spcBef>
                <a:spcPct val="5000"/>
              </a:spcBef>
              <a:buFontTx/>
              <a:buNone/>
            </a:pPr>
            <a:r>
              <a:rPr lang="pl-PL" altLang="zh-CN" sz="2600" b="1" smtClean="0">
                <a:latin typeface="宋体" pitchFamily="2" charset="-122"/>
              </a:rPr>
              <a:t>year+1→year</a:t>
            </a:r>
            <a:endParaRPr lang="en-US" altLang="zh-CN" sz="2600" b="1" smtClean="0">
              <a:latin typeface="宋体" pitchFamily="2" charset="-122"/>
            </a:endParaRPr>
          </a:p>
          <a:p>
            <a:pPr lvl="1">
              <a:spcBef>
                <a:spcPct val="5000"/>
              </a:spcBef>
              <a:buFontTx/>
              <a:buNone/>
            </a:pPr>
            <a:r>
              <a:rPr lang="en-US" altLang="zh-CN" sz="2600" b="1" smtClean="0">
                <a:latin typeface="宋体" pitchFamily="2" charset="-122"/>
              </a:rPr>
              <a:t>}</a:t>
            </a:r>
          </a:p>
          <a:p>
            <a:pPr>
              <a:spcBef>
                <a:spcPct val="5000"/>
              </a:spcBef>
              <a:buFontTx/>
              <a:buNone/>
            </a:pPr>
            <a:r>
              <a:rPr lang="en-US" altLang="zh-CN" sz="2600" smtClean="0"/>
              <a:t>end</a:t>
            </a:r>
          </a:p>
        </p:txBody>
      </p:sp>
      <p:sp>
        <p:nvSpPr>
          <p:cNvPr id="75779" name="Text Box 4"/>
          <p:cNvSpPr txBox="1">
            <a:spLocks noChangeArrowheads="1"/>
          </p:cNvSpPr>
          <p:nvPr/>
        </p:nvSpPr>
        <p:spPr bwMode="auto">
          <a:xfrm>
            <a:off x="107950" y="1071563"/>
            <a:ext cx="3476625" cy="1800225"/>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r>
              <a:rPr lang="en-US" altLang="zh-CN" sz="2800" b="1">
                <a:solidFill>
                  <a:srgbClr val="000000"/>
                </a:solidFill>
                <a:latin typeface="宋体" pitchFamily="2" charset="-122"/>
              </a:rPr>
              <a:t>【</a:t>
            </a:r>
            <a:r>
              <a:rPr lang="zh-CN" altLang="en-US" sz="2800" b="1">
                <a:solidFill>
                  <a:srgbClr val="000000"/>
                </a:solidFill>
                <a:latin typeface="宋体" pitchFamily="2" charset="-122"/>
              </a:rPr>
              <a:t>例</a:t>
            </a:r>
            <a:r>
              <a:rPr lang="pl-PL" altLang="zh-CN" sz="2800" b="1">
                <a:solidFill>
                  <a:srgbClr val="000000"/>
                </a:solidFill>
                <a:latin typeface="宋体" pitchFamily="2" charset="-122"/>
              </a:rPr>
              <a:t>2.19】</a:t>
            </a:r>
            <a:r>
              <a:rPr lang="zh-CN" altLang="pl-PL" sz="2800" b="1">
                <a:solidFill>
                  <a:srgbClr val="000000"/>
                </a:solidFill>
                <a:latin typeface="宋体" pitchFamily="2" charset="-122"/>
              </a:rPr>
              <a:t>找出</a:t>
            </a:r>
            <a:r>
              <a:rPr lang="pl-PL" altLang="zh-CN" sz="2800" b="1">
                <a:solidFill>
                  <a:srgbClr val="000000"/>
                </a:solidFill>
                <a:latin typeface="宋体" pitchFamily="2" charset="-122"/>
              </a:rPr>
              <a:t>2000</a:t>
            </a:r>
            <a:r>
              <a:rPr lang="zh-CN" altLang="pl-PL" sz="2800" b="1">
                <a:solidFill>
                  <a:srgbClr val="000000"/>
                </a:solidFill>
                <a:latin typeface="宋体" pitchFamily="2" charset="-122"/>
              </a:rPr>
              <a:t>～</a:t>
            </a:r>
            <a:r>
              <a:rPr lang="pl-PL" altLang="zh-CN" sz="2800" b="1">
                <a:solidFill>
                  <a:srgbClr val="000000"/>
                </a:solidFill>
                <a:latin typeface="宋体" pitchFamily="2" charset="-122"/>
              </a:rPr>
              <a:t>2100</a:t>
            </a:r>
            <a:r>
              <a:rPr lang="zh-CN" altLang="pl-PL" sz="2800" b="1">
                <a:solidFill>
                  <a:srgbClr val="000000"/>
                </a:solidFill>
                <a:latin typeface="宋体" pitchFamily="2" charset="-122"/>
              </a:rPr>
              <a:t>年中的闰年年份并输出。用</a:t>
            </a:r>
            <a:r>
              <a:rPr lang="pl-PL" altLang="zh-CN" sz="2800" b="1">
                <a:solidFill>
                  <a:srgbClr val="000000"/>
                </a:solidFill>
                <a:latin typeface="宋体" pitchFamily="2" charset="-122"/>
              </a:rPr>
              <a:t>PDL</a:t>
            </a:r>
            <a:r>
              <a:rPr lang="zh-CN" altLang="pl-PL" sz="2800" b="1">
                <a:solidFill>
                  <a:srgbClr val="000000"/>
                </a:solidFill>
                <a:latin typeface="宋体" pitchFamily="2" charset="-122"/>
              </a:rPr>
              <a:t>表示的算法如</a:t>
            </a:r>
            <a:r>
              <a:rPr lang="zh-CN" altLang="en-US" sz="2800" b="1">
                <a:solidFill>
                  <a:srgbClr val="000000"/>
                </a:solidFill>
                <a:latin typeface="宋体" pitchFamily="2" charset="-122"/>
              </a:rPr>
              <a:t>右</a:t>
            </a:r>
            <a:r>
              <a:rPr lang="zh-CN" altLang="pl-PL" sz="2800" b="1">
                <a:solidFill>
                  <a:srgbClr val="000000"/>
                </a:solidFill>
                <a:latin typeface="宋体" pitchFamily="2" charset="-122"/>
              </a:rPr>
              <a:t>：</a:t>
            </a:r>
            <a:endParaRPr lang="zh-CN" altLang="en-US" sz="2800">
              <a:latin typeface="宋体" pitchFamily="2" charset="-122"/>
            </a:endParaRPr>
          </a:p>
        </p:txBody>
      </p:sp>
      <p:sp>
        <p:nvSpPr>
          <p:cNvPr id="75780" name="Text Box 5"/>
          <p:cNvSpPr txBox="1">
            <a:spLocks noChangeArrowheads="1"/>
          </p:cNvSpPr>
          <p:nvPr/>
        </p:nvSpPr>
        <p:spPr bwMode="auto">
          <a:xfrm>
            <a:off x="73025" y="3429000"/>
            <a:ext cx="3994150" cy="2227263"/>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73050" indent="-273050" eaLnBrk="0" hangingPunct="0">
              <a:defRPr sz="2400">
                <a:solidFill>
                  <a:schemeClr val="tx2"/>
                </a:solidFill>
                <a:latin typeface="Garamond" pitchFamily="18" charset="0"/>
                <a:ea typeface="宋体" pitchFamily="2" charset="-122"/>
              </a:defRPr>
            </a:lvl1pPr>
            <a:lvl2pPr marL="742950" indent="-285750" eaLnBrk="0" hangingPunct="0">
              <a:defRPr sz="2400">
                <a:solidFill>
                  <a:schemeClr val="tx2"/>
                </a:solidFill>
                <a:latin typeface="Garamond" pitchFamily="18" charset="0"/>
                <a:ea typeface="宋体" pitchFamily="2" charset="-122"/>
              </a:defRPr>
            </a:lvl2pPr>
            <a:lvl3pPr marL="1143000" indent="-228600" eaLnBrk="0" hangingPunct="0">
              <a:defRPr sz="2400">
                <a:solidFill>
                  <a:schemeClr val="tx2"/>
                </a:solidFill>
                <a:latin typeface="Garamond" pitchFamily="18" charset="0"/>
                <a:ea typeface="宋体" pitchFamily="2" charset="-122"/>
              </a:defRPr>
            </a:lvl3pPr>
            <a:lvl4pPr marL="1600200" indent="-228600" eaLnBrk="0" hangingPunct="0">
              <a:defRPr sz="2400">
                <a:solidFill>
                  <a:schemeClr val="tx2"/>
                </a:solidFill>
                <a:latin typeface="Garamond" pitchFamily="18" charset="0"/>
                <a:ea typeface="宋体" pitchFamily="2" charset="-122"/>
              </a:defRPr>
            </a:lvl4pPr>
            <a:lvl5pPr marL="2057400" indent="-228600" eaLnBrk="0" hangingPunct="0">
              <a:defRPr sz="2400">
                <a:solidFill>
                  <a:schemeClr val="tx2"/>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2"/>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2"/>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2"/>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2"/>
                </a:solidFill>
                <a:latin typeface="Garamond" pitchFamily="18" charset="0"/>
                <a:ea typeface="宋体" pitchFamily="2" charset="-122"/>
              </a:defRPr>
            </a:lvl9pPr>
          </a:lstStyle>
          <a:p>
            <a:pPr>
              <a:buFontTx/>
              <a:buChar char="•"/>
            </a:pPr>
            <a:r>
              <a:rPr lang="zh-CN" altLang="en-US" sz="2800" b="1">
                <a:solidFill>
                  <a:srgbClr val="000000"/>
                </a:solidFill>
              </a:rPr>
              <a:t>循环体中嵌套了三层选择结构，如果没有采用统一的缩进格式，算法结构将显得比较混乱，难以读懂。 </a:t>
            </a:r>
            <a:endParaRPr lang="zh-CN" altLang="en-US" sz="280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1"/>
          </p:nvPr>
        </p:nvSpPr>
        <p:spPr bwMode="auto">
          <a:xfrm>
            <a:off x="457200" y="1052513"/>
            <a:ext cx="8229600" cy="5048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
              </a:spcBef>
              <a:buFontTx/>
              <a:buNone/>
            </a:pPr>
            <a:r>
              <a:rPr lang="en-US" altLang="zh-CN" smtClean="0"/>
              <a:t>【</a:t>
            </a:r>
            <a:r>
              <a:rPr lang="zh-CN" altLang="en-US" smtClean="0"/>
              <a:t>例</a:t>
            </a:r>
            <a:r>
              <a:rPr lang="en-US" altLang="zh-CN" smtClean="0"/>
              <a:t>2.20】</a:t>
            </a:r>
            <a:r>
              <a:rPr lang="zh-CN" altLang="en-US" smtClean="0"/>
              <a:t>猴子吃桃问题。</a:t>
            </a:r>
          </a:p>
        </p:txBody>
      </p:sp>
      <p:sp>
        <p:nvSpPr>
          <p:cNvPr id="76803" name="Rectangle 4"/>
          <p:cNvSpPr>
            <a:spLocks noChangeArrowheads="1"/>
          </p:cNvSpPr>
          <p:nvPr/>
        </p:nvSpPr>
        <p:spPr bwMode="auto">
          <a:xfrm>
            <a:off x="2339975" y="1700213"/>
            <a:ext cx="5327650"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0" hangingPunct="0">
              <a:spcBef>
                <a:spcPct val="10000"/>
              </a:spcBef>
            </a:pPr>
            <a:r>
              <a:rPr lang="en-US" altLang="zh-CN" sz="2800" b="1">
                <a:solidFill>
                  <a:srgbClr val="000000"/>
                </a:solidFill>
                <a:latin typeface="宋体" pitchFamily="2" charset="-122"/>
              </a:rPr>
              <a:t>begin</a:t>
            </a:r>
          </a:p>
          <a:p>
            <a:pPr marL="742950" lvl="1" indent="-285750" eaLnBrk="0" hangingPunct="0">
              <a:spcBef>
                <a:spcPct val="10000"/>
              </a:spcBef>
            </a:pPr>
            <a:r>
              <a:rPr lang="en-US" altLang="zh-CN" sz="2800" b="1">
                <a:solidFill>
                  <a:srgbClr val="000000"/>
                </a:solidFill>
                <a:latin typeface="宋体" pitchFamily="2" charset="-122"/>
              </a:rPr>
              <a:t>1→a</a:t>
            </a:r>
          </a:p>
          <a:p>
            <a:pPr marL="742950" lvl="1" indent="-285750" eaLnBrk="0" hangingPunct="0">
              <a:spcBef>
                <a:spcPct val="10000"/>
              </a:spcBef>
            </a:pPr>
            <a:r>
              <a:rPr lang="en-US" altLang="zh-CN" sz="2800" b="1">
                <a:solidFill>
                  <a:srgbClr val="000000"/>
                </a:solidFill>
                <a:latin typeface="宋体" pitchFamily="2" charset="-122"/>
              </a:rPr>
              <a:t>9→i</a:t>
            </a:r>
          </a:p>
          <a:p>
            <a:pPr marL="742950" lvl="1" indent="-285750" eaLnBrk="0" hangingPunct="0">
              <a:spcBef>
                <a:spcPct val="10000"/>
              </a:spcBef>
            </a:pPr>
            <a:r>
              <a:rPr lang="en-US" altLang="zh-CN" sz="2800" b="1">
                <a:solidFill>
                  <a:srgbClr val="000000"/>
                </a:solidFill>
                <a:latin typeface="宋体" pitchFamily="2" charset="-122"/>
              </a:rPr>
              <a:t>while i≥1</a:t>
            </a:r>
          </a:p>
          <a:p>
            <a:pPr marL="742950" lvl="1" indent="-285750" eaLnBrk="0" hangingPunct="0">
              <a:spcBef>
                <a:spcPct val="10000"/>
              </a:spcBef>
            </a:pPr>
            <a:r>
              <a:rPr lang="en-US" altLang="zh-CN" sz="2800" b="1">
                <a:solidFill>
                  <a:srgbClr val="000000"/>
                </a:solidFill>
                <a:latin typeface="宋体" pitchFamily="2" charset="-122"/>
              </a:rPr>
              <a:t>{</a:t>
            </a:r>
          </a:p>
          <a:p>
            <a:pPr marL="1143000" lvl="2" indent="-228600" eaLnBrk="0" hangingPunct="0">
              <a:spcBef>
                <a:spcPct val="10000"/>
              </a:spcBef>
            </a:pPr>
            <a:r>
              <a:rPr lang="en-US" altLang="zh-CN" sz="2800" b="1">
                <a:solidFill>
                  <a:srgbClr val="000000"/>
                </a:solidFill>
                <a:latin typeface="宋体" pitchFamily="2" charset="-122"/>
              </a:rPr>
              <a:t>2×(a+1)→a</a:t>
            </a:r>
          </a:p>
          <a:p>
            <a:pPr marL="1143000" lvl="2" indent="-228600" eaLnBrk="0" hangingPunct="0">
              <a:spcBef>
                <a:spcPct val="10000"/>
              </a:spcBef>
            </a:pPr>
            <a:r>
              <a:rPr lang="en-US" altLang="zh-CN" sz="2800" b="1">
                <a:solidFill>
                  <a:srgbClr val="000000"/>
                </a:solidFill>
                <a:latin typeface="宋体" pitchFamily="2" charset="-122"/>
              </a:rPr>
              <a:t>i-1→i</a:t>
            </a:r>
          </a:p>
          <a:p>
            <a:pPr marL="742950" lvl="1" indent="-285750" eaLnBrk="0" hangingPunct="0">
              <a:spcBef>
                <a:spcPct val="10000"/>
              </a:spcBef>
            </a:pPr>
            <a:r>
              <a:rPr lang="en-US" altLang="zh-CN" sz="2800" b="1">
                <a:solidFill>
                  <a:srgbClr val="000000"/>
                </a:solidFill>
                <a:latin typeface="宋体" pitchFamily="2" charset="-122"/>
              </a:rPr>
              <a:t>}</a:t>
            </a:r>
          </a:p>
          <a:p>
            <a:pPr marL="742950" lvl="1" indent="-285750" eaLnBrk="0" hangingPunct="0">
              <a:spcBef>
                <a:spcPct val="10000"/>
              </a:spcBef>
            </a:pPr>
            <a:r>
              <a:rPr lang="zh-CN" altLang="en-US" sz="2800" b="1">
                <a:solidFill>
                  <a:srgbClr val="000000"/>
                </a:solidFill>
                <a:latin typeface="宋体" pitchFamily="2" charset="-122"/>
              </a:rPr>
              <a:t>输出</a:t>
            </a:r>
            <a:r>
              <a:rPr lang="en-US" altLang="zh-CN" sz="2800" b="1">
                <a:solidFill>
                  <a:srgbClr val="000000"/>
                </a:solidFill>
                <a:latin typeface="宋体" pitchFamily="2" charset="-122"/>
              </a:rPr>
              <a:t>a</a:t>
            </a:r>
          </a:p>
          <a:p>
            <a:pPr marL="342900" indent="-342900" eaLnBrk="0" hangingPunct="0">
              <a:spcBef>
                <a:spcPct val="10000"/>
              </a:spcBef>
            </a:pPr>
            <a:r>
              <a:rPr lang="en-US" altLang="zh-CN" sz="2800" b="1">
                <a:solidFill>
                  <a:srgbClr val="000000"/>
                </a:solidFill>
                <a:latin typeface="宋体" pitchFamily="2" charset="-122"/>
              </a:rPr>
              <a:t>end</a:t>
            </a:r>
            <a:endParaRPr lang="zh-CN" altLang="en-US" sz="2800" b="1">
              <a:solidFill>
                <a:srgbClr val="000000"/>
              </a:solidFill>
              <a:latin typeface="宋体" pitchFamily="2" charset="-122"/>
            </a:endParaRP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77827" name="Rectangle 3"/>
          <p:cNvSpPr>
            <a:spLocks noGrp="1" noChangeArrowheads="1"/>
          </p:cNvSpPr>
          <p:nvPr>
            <p:ph type="body" idx="1"/>
          </p:nvPr>
        </p:nvSpPr>
        <p:spPr bwMode="auto">
          <a:xfrm>
            <a:off x="457200" y="1052513"/>
            <a:ext cx="8229600"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3000" dirty="0" smtClean="0"/>
              <a:t>从上面几个例子可以看出，</a:t>
            </a:r>
            <a:r>
              <a:rPr lang="en-US" altLang="zh-CN" sz="3000" dirty="0" smtClean="0"/>
              <a:t>PDL</a:t>
            </a:r>
            <a:r>
              <a:rPr lang="zh-CN" altLang="en-US" sz="3000" dirty="0" smtClean="0"/>
              <a:t>书写格式比较自由，而且对编辑工具没有什么要求，使用普通的正文编辑程序或文字处理系统便可方便地进行书写，修改起来也非常方便。此外，使用</a:t>
            </a:r>
            <a:r>
              <a:rPr lang="en-US" altLang="zh-CN" sz="3000" dirty="0" smtClean="0"/>
              <a:t>PDL</a:t>
            </a:r>
            <a:r>
              <a:rPr lang="zh-CN" altLang="en-US" sz="3000" dirty="0" smtClean="0"/>
              <a:t>也可以很容易写出结构化的算法。</a:t>
            </a:r>
          </a:p>
          <a:p>
            <a:r>
              <a:rPr lang="en-US" altLang="zh-CN" sz="3000" dirty="0" smtClean="0"/>
              <a:t>PDL</a:t>
            </a:r>
            <a:r>
              <a:rPr lang="zh-CN" altLang="en-US" sz="3000" dirty="0" smtClean="0"/>
              <a:t>的据点是不如图形工具形象直观，描述复杂循环或选择结构时可能会出现逻辑上的错误。建议初学者在使用</a:t>
            </a:r>
            <a:r>
              <a:rPr lang="en-US" altLang="zh-CN" sz="3000" dirty="0" smtClean="0"/>
              <a:t>PDL</a:t>
            </a:r>
            <a:r>
              <a:rPr lang="zh-CN" altLang="en-US" sz="3000" dirty="0" smtClean="0"/>
              <a:t>写出算法后，可以将其中复杂的部分再用流程图表示出来，便于理解和纠错。</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2.6.5 PAD</a:t>
            </a:r>
            <a:r>
              <a:rPr lang="zh-CN" altLang="en-US" sz="4000" smtClean="0">
                <a:solidFill>
                  <a:srgbClr val="FFFFFF"/>
                </a:solidFill>
                <a:effectLst/>
              </a:rPr>
              <a:t>图</a:t>
            </a:r>
          </a:p>
        </p:txBody>
      </p:sp>
      <p:sp>
        <p:nvSpPr>
          <p:cNvPr id="78851" name="Rectangle 3"/>
          <p:cNvSpPr>
            <a:spLocks noGrp="1" noChangeArrowheads="1"/>
          </p:cNvSpPr>
          <p:nvPr>
            <p:ph type="body" idx="1"/>
          </p:nvPr>
        </p:nvSpPr>
        <p:spPr bwMode="auto">
          <a:xfrm>
            <a:off x="467544" y="1196752"/>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3000" dirty="0" smtClean="0"/>
              <a:t>PAD</a:t>
            </a:r>
            <a:r>
              <a:rPr lang="zh-CN" altLang="en-US" sz="3000" dirty="0" smtClean="0"/>
              <a:t>是问题分析图（</a:t>
            </a:r>
            <a:r>
              <a:rPr lang="en-US" altLang="zh-CN" sz="3000" dirty="0" smtClean="0"/>
              <a:t>problem analysis diagram</a:t>
            </a:r>
            <a:r>
              <a:rPr lang="zh-CN" altLang="en-US" sz="3000" dirty="0" smtClean="0"/>
              <a:t>）的简称，它使用二维树结构的图来表示程序的控制流。</a:t>
            </a:r>
          </a:p>
          <a:p>
            <a:endParaRPr lang="zh-CN" altLang="en-US" sz="3000" dirty="0" smtClean="0"/>
          </a:p>
          <a:p>
            <a:r>
              <a:rPr lang="zh-CN" altLang="en-US" sz="3000" dirty="0" smtClean="0">
                <a:hlinkClick r:id="" action="ppaction://hlinkshowjump?jump=nextslide"/>
              </a:rPr>
              <a:t>图</a:t>
            </a:r>
            <a:r>
              <a:rPr lang="en-US" altLang="zh-CN" sz="3000" dirty="0" smtClean="0">
                <a:hlinkClick r:id="" action="ppaction://hlinkshowjump?jump=nextslide"/>
              </a:rPr>
              <a:t>2.35</a:t>
            </a:r>
            <a:r>
              <a:rPr lang="zh-CN" altLang="en-US" sz="3000" dirty="0" smtClean="0"/>
              <a:t>给出了</a:t>
            </a:r>
            <a:r>
              <a:rPr lang="en-US" altLang="zh-CN" sz="3000" dirty="0" smtClean="0"/>
              <a:t>PAD</a:t>
            </a:r>
            <a:r>
              <a:rPr lang="zh-CN" altLang="en-US" sz="3000" dirty="0" smtClean="0"/>
              <a:t>图的一些基本符号。其中图</a:t>
            </a:r>
            <a:r>
              <a:rPr lang="en-US" altLang="zh-CN" sz="3000" dirty="0" smtClean="0"/>
              <a:t>2.35</a:t>
            </a:r>
            <a:r>
              <a:rPr lang="zh-CN" altLang="en-US" sz="3000" dirty="0" smtClean="0"/>
              <a:t>（</a:t>
            </a:r>
            <a:r>
              <a:rPr lang="en-US" altLang="zh-CN" sz="3000" dirty="0" smtClean="0"/>
              <a:t>a</a:t>
            </a:r>
            <a:r>
              <a:rPr lang="zh-CN" altLang="en-US" sz="3000" dirty="0" smtClean="0"/>
              <a:t>）表示顺序结构；图</a:t>
            </a:r>
            <a:r>
              <a:rPr lang="en-US" altLang="zh-CN" sz="3000" dirty="0" smtClean="0"/>
              <a:t>2.35</a:t>
            </a:r>
            <a:r>
              <a:rPr lang="zh-CN" altLang="en-US" sz="3000" dirty="0" smtClean="0"/>
              <a:t>（</a:t>
            </a:r>
            <a:r>
              <a:rPr lang="en-US" altLang="zh-CN" sz="3000" dirty="0" smtClean="0"/>
              <a:t>b</a:t>
            </a:r>
            <a:r>
              <a:rPr lang="zh-CN" altLang="en-US" sz="3000" dirty="0" smtClean="0"/>
              <a:t>）表示选择结构；图</a:t>
            </a:r>
            <a:r>
              <a:rPr lang="en-US" altLang="zh-CN" sz="3000" dirty="0" smtClean="0"/>
              <a:t>2.35</a:t>
            </a:r>
            <a:r>
              <a:rPr lang="zh-CN" altLang="en-US" sz="3000" dirty="0" smtClean="0"/>
              <a:t>（</a:t>
            </a:r>
            <a:r>
              <a:rPr lang="en-US" altLang="zh-CN" sz="3000" dirty="0" smtClean="0"/>
              <a:t>c</a:t>
            </a:r>
            <a:r>
              <a:rPr lang="zh-CN" altLang="en-US" sz="3000" dirty="0" smtClean="0"/>
              <a:t>）、图</a:t>
            </a:r>
            <a:r>
              <a:rPr lang="en-US" altLang="zh-CN" sz="3000" dirty="0" smtClean="0"/>
              <a:t>2.35</a:t>
            </a:r>
            <a:r>
              <a:rPr lang="zh-CN" altLang="en-US" sz="3000" dirty="0" smtClean="0"/>
              <a:t>（</a:t>
            </a:r>
            <a:r>
              <a:rPr lang="en-US" altLang="zh-CN" sz="3000" dirty="0" smtClean="0"/>
              <a:t>d</a:t>
            </a:r>
            <a:r>
              <a:rPr lang="zh-CN" altLang="en-US" sz="3000" dirty="0" smtClean="0"/>
              <a:t>）分别表示当型循环和直到型循环结构；图</a:t>
            </a:r>
            <a:r>
              <a:rPr lang="en-US" altLang="zh-CN" sz="3000" dirty="0" smtClean="0"/>
              <a:t>2.35</a:t>
            </a:r>
            <a:r>
              <a:rPr lang="zh-CN" altLang="en-US" sz="3000" dirty="0" smtClean="0"/>
              <a:t>（</a:t>
            </a:r>
            <a:r>
              <a:rPr lang="en-US" altLang="zh-CN" sz="3000" dirty="0" smtClean="0"/>
              <a:t>e</a:t>
            </a:r>
            <a:r>
              <a:rPr lang="zh-CN" altLang="en-US" sz="3000" dirty="0" smtClean="0"/>
              <a:t>）表示定义。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088" y="908050"/>
            <a:ext cx="7561262" cy="564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type="body" idx="1"/>
          </p:nvPr>
        </p:nvSpPr>
        <p:spPr bwMode="auto">
          <a:xfrm>
            <a:off x="457200" y="981075"/>
            <a:ext cx="8229600"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图中最左面的竖线是算法的主线，即第一层结构。随着程序层次的增加，</a:t>
            </a:r>
            <a:r>
              <a:rPr lang="en-US" altLang="zh-CN" smtClean="0"/>
              <a:t>PAD</a:t>
            </a:r>
            <a:r>
              <a:rPr lang="zh-CN" altLang="en-US" smtClean="0"/>
              <a:t>图逐渐向右延伸，每增加一个层次，图形向右扩展一条竖线，图中竖线的总条数就是算法结构的层次数。</a:t>
            </a:r>
          </a:p>
          <a:p>
            <a:r>
              <a:rPr lang="zh-CN" altLang="en-US" smtClean="0"/>
              <a:t>算法总是从最左边竖线最上端的结点开始，自上而下、从左到右地顺序执行，遍历所有结点。</a:t>
            </a:r>
          </a:p>
          <a:p>
            <a:r>
              <a:rPr lang="zh-CN" altLang="en-US" smtClean="0"/>
              <a:t>用</a:t>
            </a:r>
            <a:r>
              <a:rPr lang="en-US" altLang="zh-CN" smtClean="0"/>
              <a:t>PAD</a:t>
            </a:r>
            <a:r>
              <a:rPr lang="zh-CN" altLang="en-US" smtClean="0"/>
              <a:t>图描述出来的算法必定是结构化算法，因而易读、易懂、易记。</a:t>
            </a:r>
          </a:p>
          <a:p>
            <a:r>
              <a:rPr lang="zh-CN" altLang="en-US" smtClean="0">
                <a:hlinkClick r:id="" action="ppaction://hlinkshowjump?jump=nextslide"/>
              </a:rPr>
              <a:t>图</a:t>
            </a:r>
            <a:r>
              <a:rPr lang="en-US" altLang="zh-CN" smtClean="0">
                <a:hlinkClick r:id="" action="ppaction://hlinkshowjump?jump=nextslide"/>
              </a:rPr>
              <a:t>2.36</a:t>
            </a:r>
            <a:r>
              <a:rPr lang="zh-CN" altLang="en-US" smtClean="0"/>
              <a:t>给出了使用</a:t>
            </a:r>
            <a:r>
              <a:rPr lang="en-US" altLang="zh-CN" smtClean="0"/>
              <a:t>PAD</a:t>
            </a:r>
            <a:r>
              <a:rPr lang="zh-CN" altLang="en-US" smtClean="0"/>
              <a:t>图来描述算法的简单示例</a:t>
            </a:r>
            <a:r>
              <a:rPr lang="en-US" altLang="zh-CN" smtClean="0"/>
              <a:t>,</a:t>
            </a:r>
            <a:r>
              <a:rPr lang="zh-CN" altLang="en-US" smtClean="0"/>
              <a:t>其中图（</a:t>
            </a:r>
            <a:r>
              <a:rPr lang="en-US" altLang="zh-CN" smtClean="0"/>
              <a:t>a</a:t>
            </a:r>
            <a:r>
              <a:rPr lang="zh-CN" altLang="en-US" smtClean="0"/>
              <a:t>）是初始的</a:t>
            </a:r>
            <a:r>
              <a:rPr lang="en-US" altLang="zh-CN" smtClean="0"/>
              <a:t>PAD</a:t>
            </a:r>
            <a:r>
              <a:rPr lang="zh-CN" altLang="en-US" smtClean="0"/>
              <a:t>图，图（</a:t>
            </a:r>
            <a:r>
              <a:rPr lang="en-US" altLang="zh-CN" smtClean="0"/>
              <a:t>b</a:t>
            </a:r>
            <a:r>
              <a:rPr lang="zh-CN" altLang="en-US" smtClean="0"/>
              <a:t>）则使用定义符号来进一步细化图（</a:t>
            </a:r>
            <a:r>
              <a:rPr lang="en-US" altLang="zh-CN" smtClean="0"/>
              <a:t>a</a:t>
            </a:r>
            <a:r>
              <a:rPr lang="zh-CN" altLang="en-US" smtClean="0"/>
              <a:t>）中的处理框</a:t>
            </a:r>
            <a:r>
              <a:rPr lang="en-US" altLang="zh-CN" smtClean="0"/>
              <a:t>B</a:t>
            </a:r>
            <a:r>
              <a:rPr lang="zh-CN" altLang="en-US" smtClean="0"/>
              <a:t>。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89</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188913"/>
            <a:ext cx="8229600" cy="706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10000"/>
              </a:lnSpc>
            </a:pPr>
            <a:r>
              <a:rPr lang="en-US" altLang="zh-CN" sz="4400" smtClean="0">
                <a:solidFill>
                  <a:srgbClr val="F0F8F9"/>
                </a:solidFill>
                <a:effectLst/>
                <a:cs typeface="Times New Roman" pitchFamily="18" charset="0"/>
              </a:rPr>
              <a:t>2.3 </a:t>
            </a:r>
            <a:r>
              <a:rPr lang="zh-CN" altLang="en-US" sz="4400" smtClean="0">
                <a:solidFill>
                  <a:srgbClr val="F0F8F9"/>
                </a:solidFill>
                <a:effectLst/>
                <a:cs typeface="Times New Roman" pitchFamily="18" charset="0"/>
              </a:rPr>
              <a:t>几种常用的算法</a:t>
            </a:r>
          </a:p>
        </p:txBody>
      </p:sp>
      <p:sp>
        <p:nvSpPr>
          <p:cNvPr id="10243" name="Rectangle 3"/>
          <p:cNvSpPr>
            <a:spLocks noGrp="1" noChangeArrowheads="1"/>
          </p:cNvSpPr>
          <p:nvPr>
            <p:ph type="body" idx="1"/>
          </p:nvPr>
        </p:nvSpPr>
        <p:spPr bwMode="auto">
          <a:xfrm>
            <a:off x="107504" y="1124744"/>
            <a:ext cx="8928992" cy="496855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en-US" altLang="zh-CN" dirty="0" smtClean="0"/>
              <a:t>1.</a:t>
            </a:r>
            <a:r>
              <a:rPr lang="zh-CN" altLang="en-US" dirty="0" smtClean="0"/>
              <a:t>穷举法</a:t>
            </a:r>
            <a:endParaRPr lang="en-US" altLang="zh-CN" dirty="0" smtClean="0"/>
          </a:p>
          <a:p>
            <a:r>
              <a:rPr lang="zh-CN" altLang="zh-CN" dirty="0"/>
              <a:t>穷举法也称为</a:t>
            </a:r>
            <a:r>
              <a:rPr lang="zh-CN" altLang="zh-CN" dirty="0">
                <a:solidFill>
                  <a:srgbClr val="FF0000"/>
                </a:solidFill>
              </a:rPr>
              <a:t>枚举法或暴力破解法</a:t>
            </a:r>
            <a:r>
              <a:rPr lang="zh-CN" altLang="zh-CN" dirty="0"/>
              <a:t>，其基本思路是：首先根据问题的部分条件确定问题解的大致范围，然后在此范围内对所有可能的情况</a:t>
            </a:r>
            <a:r>
              <a:rPr lang="zh-CN" altLang="zh-CN" dirty="0">
                <a:solidFill>
                  <a:srgbClr val="FF0000"/>
                </a:solidFill>
              </a:rPr>
              <a:t>逐一进行验证</a:t>
            </a:r>
            <a:r>
              <a:rPr lang="zh-CN" altLang="zh-CN" dirty="0"/>
              <a:t>。若某个情况使验证结果符合题目的条件，则为本题的一个答案；若全部情况验证完毕后均不符合题目的条件，则判定该问题无解。</a:t>
            </a:r>
          </a:p>
          <a:p>
            <a:r>
              <a:rPr lang="zh-CN" altLang="zh-CN" dirty="0"/>
              <a:t>利用穷举法的思想能够解决很多问题。例如，判断一个整数</a:t>
            </a:r>
            <a:r>
              <a:rPr lang="en-US" altLang="zh-CN" dirty="0"/>
              <a:t>n</a:t>
            </a:r>
            <a:r>
              <a:rPr lang="zh-CN" altLang="zh-CN" dirty="0">
                <a:solidFill>
                  <a:srgbClr val="FF0000"/>
                </a:solidFill>
              </a:rPr>
              <a:t>是否是素数</a:t>
            </a:r>
            <a:r>
              <a:rPr lang="zh-CN" altLang="zh-CN" dirty="0"/>
              <a:t>，最直接的穷举是从</a:t>
            </a:r>
            <a:r>
              <a:rPr lang="en-US" altLang="zh-CN" dirty="0"/>
              <a:t>2</a:t>
            </a:r>
            <a:r>
              <a:rPr lang="zh-CN" altLang="zh-CN" dirty="0"/>
              <a:t>到</a:t>
            </a:r>
            <a:r>
              <a:rPr lang="en-US" altLang="zh-CN" dirty="0"/>
              <a:t>n-1</a:t>
            </a:r>
            <a:r>
              <a:rPr lang="zh-CN" altLang="zh-CN" dirty="0"/>
              <a:t>逐一对</a:t>
            </a:r>
            <a:r>
              <a:rPr lang="en-US" altLang="zh-CN" dirty="0"/>
              <a:t>n</a:t>
            </a:r>
            <a:r>
              <a:rPr lang="zh-CN" altLang="zh-CN" dirty="0"/>
              <a:t>进行整除，观察余数是否为</a:t>
            </a:r>
            <a:r>
              <a:rPr lang="en-US" altLang="zh-CN" dirty="0"/>
              <a:t>0</a:t>
            </a:r>
            <a:r>
              <a:rPr lang="zh-CN" altLang="zh-CN" dirty="0"/>
              <a:t>，也可以将穷举的范围优化为从</a:t>
            </a:r>
            <a:r>
              <a:rPr lang="en-US" altLang="zh-CN" dirty="0"/>
              <a:t>2</a:t>
            </a:r>
            <a:r>
              <a:rPr lang="zh-CN" altLang="zh-CN" dirty="0"/>
              <a:t>到</a:t>
            </a:r>
            <a:r>
              <a:rPr lang="en-US" altLang="zh-CN" dirty="0"/>
              <a:t>n</a:t>
            </a:r>
            <a:r>
              <a:rPr lang="zh-CN" altLang="zh-CN" dirty="0"/>
              <a:t>的平方根。</a:t>
            </a:r>
            <a:endParaRPr lang="zh-CN" altLang="en-US" dirty="0" smtClean="0"/>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a:t>
            </a:fld>
            <a:endParaRPr lang="en-US" altLang="zh-CN" dirty="0"/>
          </a:p>
        </p:txBody>
      </p:sp>
    </p:spTree>
    <p:extLst>
      <p:ext uri="{BB962C8B-B14F-4D97-AF65-F5344CB8AC3E}">
        <p14:creationId xmlns:p14="http://schemas.microsoft.com/office/powerpoint/2010/main" val="3952634113"/>
      </p:ext>
    </p:extLst>
  </p:cSld>
  <p:clrMapOvr>
    <a:masterClrMapping/>
  </p:clrMapOvr>
  <p:transition spd="med">
    <p:strips dir="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3513" y="1463675"/>
            <a:ext cx="8801100"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90</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2.6.6 </a:t>
            </a:r>
            <a:r>
              <a:rPr lang="zh-CN" altLang="en-US" sz="4000" smtClean="0">
                <a:solidFill>
                  <a:srgbClr val="FFFFFF"/>
                </a:solidFill>
                <a:effectLst/>
              </a:rPr>
              <a:t>判定表和判定树</a:t>
            </a:r>
          </a:p>
        </p:txBody>
      </p:sp>
      <p:sp>
        <p:nvSpPr>
          <p:cNvPr id="82947" name="Rectangle 3"/>
          <p:cNvSpPr>
            <a:spLocks noGrp="1" noChangeArrowheads="1"/>
          </p:cNvSpPr>
          <p:nvPr>
            <p:ph type="body" idx="1"/>
          </p:nvPr>
        </p:nvSpPr>
        <p:spPr bwMode="auto">
          <a:xfrm>
            <a:off x="457200" y="1196975"/>
            <a:ext cx="8229600" cy="4929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当算法中包含多重嵌套的条件选择时，用程序流程图、</a:t>
            </a:r>
            <a:r>
              <a:rPr lang="en-US" altLang="zh-CN" smtClean="0"/>
              <a:t>N-S</a:t>
            </a:r>
            <a:r>
              <a:rPr lang="zh-CN" altLang="en-US" smtClean="0"/>
              <a:t>图、过程设计语言或者</a:t>
            </a:r>
            <a:r>
              <a:rPr lang="en-US" altLang="zh-CN" smtClean="0"/>
              <a:t>PAD</a:t>
            </a:r>
            <a:r>
              <a:rPr lang="zh-CN" altLang="en-US" smtClean="0"/>
              <a:t>图都难以清楚地描述，这时可以选择使用判定表或判定树，它们都能够清晰地表示复杂的条件组合与应执行的操作之间的对应关系。</a:t>
            </a:r>
          </a:p>
          <a:p>
            <a:r>
              <a:rPr lang="zh-CN" altLang="en-US" smtClean="0"/>
              <a:t>不过，由于难以清晰地表示顺序和循环结构，这两者都不适于作为一种通用的设计工具，通常只在遇到复杂的选择结构时用于辅助设计，配合其它算法描述工具使用。因而本书不准备对其作详细介绍，读者如有兴趣可自行查阅相关书籍。</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91</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zh-CN" sz="4000" smtClean="0">
                <a:solidFill>
                  <a:srgbClr val="FFFFFF"/>
                </a:solidFill>
                <a:effectLst/>
              </a:rPr>
              <a:t>2.7 </a:t>
            </a:r>
            <a:r>
              <a:rPr lang="zh-CN" altLang="en-US" sz="4000" smtClean="0">
                <a:solidFill>
                  <a:srgbClr val="FFFFFF"/>
                </a:solidFill>
                <a:effectLst/>
              </a:rPr>
              <a:t>结构化程序设计方法</a:t>
            </a:r>
          </a:p>
        </p:txBody>
      </p:sp>
      <p:sp>
        <p:nvSpPr>
          <p:cNvPr id="83971" name="Rectangle 3"/>
          <p:cNvSpPr>
            <a:spLocks noGrp="1" noChangeArrowheads="1"/>
          </p:cNvSpPr>
          <p:nvPr>
            <p:ph type="body" idx="1"/>
          </p:nvPr>
        </p:nvSpPr>
        <p:spPr bwMode="auto">
          <a:xfrm>
            <a:off x="457200" y="1052513"/>
            <a:ext cx="8229600" cy="5327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zh-CN" altLang="en-US" dirty="0" smtClean="0"/>
              <a:t>一、自顶向下与自下而上</a:t>
            </a:r>
          </a:p>
          <a:p>
            <a:r>
              <a:rPr lang="zh-CN" altLang="en-US" dirty="0" smtClean="0"/>
              <a:t>面对问题，研究的思路有</a:t>
            </a:r>
            <a:r>
              <a:rPr lang="zh-CN" altLang="en-US" dirty="0" smtClean="0">
                <a:solidFill>
                  <a:srgbClr val="9900CC"/>
                </a:solidFill>
              </a:rPr>
              <a:t>自顶向下</a:t>
            </a:r>
            <a:r>
              <a:rPr lang="en-US" altLang="zh-CN" dirty="0" smtClean="0">
                <a:solidFill>
                  <a:srgbClr val="9900CC"/>
                </a:solidFill>
              </a:rPr>
              <a:t>(Top-Down)</a:t>
            </a:r>
            <a:r>
              <a:rPr lang="zh-CN" altLang="en-US" dirty="0" smtClean="0"/>
              <a:t>和</a:t>
            </a:r>
            <a:r>
              <a:rPr lang="zh-CN" altLang="en-US" dirty="0" smtClean="0">
                <a:solidFill>
                  <a:srgbClr val="9900CC"/>
                </a:solidFill>
              </a:rPr>
              <a:t>自下而上</a:t>
            </a:r>
            <a:r>
              <a:rPr lang="en-US" altLang="zh-CN" dirty="0" smtClean="0">
                <a:solidFill>
                  <a:srgbClr val="9900CC"/>
                </a:solidFill>
              </a:rPr>
              <a:t>(</a:t>
            </a:r>
            <a:r>
              <a:rPr lang="en-US" altLang="zh-CN" dirty="0" err="1" smtClean="0">
                <a:solidFill>
                  <a:srgbClr val="9900CC"/>
                </a:solidFill>
              </a:rPr>
              <a:t>Buttom</a:t>
            </a:r>
            <a:r>
              <a:rPr lang="en-US" altLang="zh-CN" dirty="0" smtClean="0">
                <a:solidFill>
                  <a:srgbClr val="9900CC"/>
                </a:solidFill>
              </a:rPr>
              <a:t>-Up)</a:t>
            </a:r>
            <a:r>
              <a:rPr lang="zh-CN" altLang="en-US" dirty="0" smtClean="0"/>
              <a:t>两种。自顶向下是先研究总体，然后研究每一个局部的细节；自下而上就先研究每一个局部的细节，再研究总体。也就是说，自顶向下，逐步细化；自下而上，逐步积累。</a:t>
            </a:r>
          </a:p>
          <a:p>
            <a:endParaRPr lang="zh-CN" altLang="en-US" dirty="0" smtClean="0"/>
          </a:p>
          <a:p>
            <a:r>
              <a:rPr lang="zh-CN" altLang="en-US" dirty="0" smtClean="0"/>
              <a:t>通常的方法是分析问题时采用</a:t>
            </a:r>
            <a:r>
              <a:rPr lang="zh-CN" altLang="en-US" dirty="0" smtClean="0">
                <a:solidFill>
                  <a:srgbClr val="C00000"/>
                </a:solidFill>
              </a:rPr>
              <a:t>自顶向下</a:t>
            </a:r>
            <a:r>
              <a:rPr lang="zh-CN" altLang="en-US" dirty="0" smtClean="0"/>
              <a:t>的方法，实现时采用自下而上的方法，逐一编写解决各个子问题的程序。设计程序时采用自顶向下的方法比采用自下而上的方法效率要高得多。</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92</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type="body" idx="1"/>
          </p:nvPr>
        </p:nvSpPr>
        <p:spPr bwMode="auto">
          <a:xfrm>
            <a:off x="457200" y="981075"/>
            <a:ext cx="8229600" cy="5073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mtClean="0"/>
              <a:t>采用自顶向下解决问题的思路如图</a:t>
            </a:r>
            <a:r>
              <a:rPr lang="en-US" altLang="zh-CN" smtClean="0"/>
              <a:t>2.37</a:t>
            </a:r>
            <a:r>
              <a:rPr lang="zh-CN" altLang="en-US" smtClean="0"/>
              <a:t>所示。 </a:t>
            </a:r>
          </a:p>
        </p:txBody>
      </p:sp>
      <p:pic>
        <p:nvPicPr>
          <p:cNvPr id="8499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628775"/>
            <a:ext cx="7345362"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93</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noChangeArrowheads="1"/>
          </p:cNvSpPr>
          <p:nvPr>
            <p:ph type="body" idx="1"/>
          </p:nvPr>
        </p:nvSpPr>
        <p:spPr bwMode="auto">
          <a:xfrm>
            <a:off x="457200" y="981075"/>
            <a:ext cx="8229600" cy="51450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0850" indent="-450850">
              <a:buFontTx/>
              <a:buNone/>
            </a:pPr>
            <a:r>
              <a:rPr lang="zh-CN" altLang="en-US" smtClean="0"/>
              <a:t>二、结构化方法</a:t>
            </a:r>
          </a:p>
          <a:p>
            <a:pPr marL="450850" indent="-450850"/>
            <a:r>
              <a:rPr lang="zh-CN" altLang="en-US" smtClean="0"/>
              <a:t>结构化方法有助于在正式编写程序之前充分理解问题的实质和实现方法，并且可以在具体编码过程中提供指导。在程序设计领域，已经存在大量的结构化方法，它包括</a:t>
            </a:r>
          </a:p>
          <a:p>
            <a:pPr marL="1163638" lvl="1" indent="-533400">
              <a:buFontTx/>
              <a:buAutoNum type="arabicPeriod"/>
            </a:pPr>
            <a:r>
              <a:rPr lang="zh-CN" altLang="en-US" b="1" smtClean="0">
                <a:latin typeface="宋体" pitchFamily="2" charset="-122"/>
              </a:rPr>
              <a:t>用于系统分析阶段的</a:t>
            </a:r>
            <a:r>
              <a:rPr lang="zh-CN" altLang="en-US" b="1" smtClean="0">
                <a:solidFill>
                  <a:srgbClr val="9900CC"/>
                </a:solidFill>
                <a:latin typeface="宋体" pitchFamily="2" charset="-122"/>
              </a:rPr>
              <a:t>结构化分析</a:t>
            </a:r>
            <a:r>
              <a:rPr lang="en-US" altLang="zh-CN" b="1" smtClean="0">
                <a:solidFill>
                  <a:srgbClr val="9900CC"/>
                </a:solidFill>
                <a:latin typeface="宋体" pitchFamily="2" charset="-122"/>
              </a:rPr>
              <a:t>(Structured Analysis</a:t>
            </a:r>
            <a:r>
              <a:rPr lang="zh-CN" altLang="en-US" b="1" smtClean="0">
                <a:solidFill>
                  <a:srgbClr val="9900CC"/>
                </a:solidFill>
                <a:latin typeface="宋体" pitchFamily="2" charset="-122"/>
              </a:rPr>
              <a:t>，</a:t>
            </a:r>
            <a:r>
              <a:rPr lang="en-US" altLang="zh-CN" b="1" smtClean="0">
                <a:solidFill>
                  <a:srgbClr val="9900CC"/>
                </a:solidFill>
                <a:latin typeface="宋体" pitchFamily="2" charset="-122"/>
              </a:rPr>
              <a:t>SA</a:t>
            </a:r>
            <a:r>
              <a:rPr lang="zh-CN" altLang="en-US" b="1" smtClean="0">
                <a:solidFill>
                  <a:srgbClr val="9900CC"/>
                </a:solidFill>
                <a:latin typeface="宋体" pitchFamily="2" charset="-122"/>
              </a:rPr>
              <a:t>）</a:t>
            </a:r>
            <a:r>
              <a:rPr lang="zh-CN" altLang="en-US" b="1" smtClean="0">
                <a:latin typeface="宋体" pitchFamily="2" charset="-122"/>
              </a:rPr>
              <a:t>。</a:t>
            </a:r>
          </a:p>
          <a:p>
            <a:pPr marL="1163638" lvl="1" indent="-533400">
              <a:buFontTx/>
              <a:buAutoNum type="arabicPeriod"/>
            </a:pPr>
            <a:r>
              <a:rPr lang="zh-CN" altLang="en-US" b="1" smtClean="0">
                <a:latin typeface="宋体" pitchFamily="2" charset="-122"/>
              </a:rPr>
              <a:t>用于系统设计阶段的</a:t>
            </a:r>
            <a:r>
              <a:rPr lang="zh-CN" altLang="en-US" b="1" smtClean="0">
                <a:solidFill>
                  <a:srgbClr val="9900CC"/>
                </a:solidFill>
                <a:latin typeface="宋体" pitchFamily="2" charset="-122"/>
              </a:rPr>
              <a:t>结构化设计</a:t>
            </a:r>
            <a:r>
              <a:rPr lang="en-US" altLang="zh-CN" b="1" smtClean="0">
                <a:solidFill>
                  <a:srgbClr val="9900CC"/>
                </a:solidFill>
                <a:latin typeface="宋体" pitchFamily="2" charset="-122"/>
              </a:rPr>
              <a:t>(Structured Design</a:t>
            </a:r>
            <a:r>
              <a:rPr lang="zh-CN" altLang="en-US" b="1" smtClean="0">
                <a:solidFill>
                  <a:srgbClr val="9900CC"/>
                </a:solidFill>
                <a:latin typeface="宋体" pitchFamily="2" charset="-122"/>
              </a:rPr>
              <a:t>，</a:t>
            </a:r>
            <a:r>
              <a:rPr lang="en-US" altLang="zh-CN" b="1" smtClean="0">
                <a:solidFill>
                  <a:srgbClr val="9900CC"/>
                </a:solidFill>
                <a:latin typeface="宋体" pitchFamily="2" charset="-122"/>
              </a:rPr>
              <a:t>SD</a:t>
            </a:r>
            <a:r>
              <a:rPr lang="zh-CN" altLang="en-US" b="1" smtClean="0">
                <a:solidFill>
                  <a:srgbClr val="9900CC"/>
                </a:solidFill>
                <a:latin typeface="宋体" pitchFamily="2" charset="-122"/>
              </a:rPr>
              <a:t>）</a:t>
            </a:r>
            <a:r>
              <a:rPr lang="zh-CN" altLang="en-US" b="1" smtClean="0">
                <a:latin typeface="宋体" pitchFamily="2" charset="-122"/>
              </a:rPr>
              <a:t>。</a:t>
            </a:r>
            <a:endParaRPr lang="en-US" altLang="zh-CN" b="1" smtClean="0">
              <a:latin typeface="宋体" pitchFamily="2" charset="-122"/>
            </a:endParaRPr>
          </a:p>
          <a:p>
            <a:pPr marL="1163638" lvl="1" indent="-533400">
              <a:buFontTx/>
              <a:buAutoNum type="arabicPeriod"/>
            </a:pPr>
            <a:r>
              <a:rPr lang="zh-CN" altLang="en-US" b="1" smtClean="0">
                <a:latin typeface="宋体" pitchFamily="2" charset="-122"/>
              </a:rPr>
              <a:t>用于系统实施阶段的</a:t>
            </a:r>
            <a:r>
              <a:rPr lang="zh-CN" altLang="en-US" b="1" smtClean="0">
                <a:solidFill>
                  <a:srgbClr val="9900CC"/>
                </a:solidFill>
                <a:latin typeface="宋体" pitchFamily="2" charset="-122"/>
              </a:rPr>
              <a:t>结构化程序设计（</a:t>
            </a:r>
            <a:r>
              <a:rPr lang="en-US" altLang="zh-CN" b="1" smtClean="0">
                <a:solidFill>
                  <a:srgbClr val="9900CC"/>
                </a:solidFill>
                <a:latin typeface="宋体" pitchFamily="2" charset="-122"/>
              </a:rPr>
              <a:t>Structured Programming</a:t>
            </a:r>
            <a:r>
              <a:rPr lang="zh-CN" altLang="en-US" b="1" smtClean="0">
                <a:solidFill>
                  <a:srgbClr val="9900CC"/>
                </a:solidFill>
                <a:latin typeface="宋体" pitchFamily="2" charset="-122"/>
              </a:rPr>
              <a:t>，</a:t>
            </a:r>
            <a:r>
              <a:rPr lang="en-US" altLang="zh-CN" b="1" smtClean="0">
                <a:solidFill>
                  <a:srgbClr val="9900CC"/>
                </a:solidFill>
                <a:latin typeface="宋体" pitchFamily="2" charset="-122"/>
              </a:rPr>
              <a:t>SP</a:t>
            </a:r>
            <a:r>
              <a:rPr lang="zh-CN" altLang="en-US" b="1" smtClean="0">
                <a:solidFill>
                  <a:srgbClr val="9900CC"/>
                </a:solidFill>
                <a:latin typeface="宋体" pitchFamily="2" charset="-122"/>
              </a:rPr>
              <a:t>）方法</a:t>
            </a:r>
            <a:r>
              <a:rPr lang="zh-CN" altLang="en-US" b="1" smtClean="0">
                <a:latin typeface="宋体" pitchFamily="2" charset="-122"/>
              </a:rPr>
              <a:t>。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94</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87043"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0850" indent="-450850"/>
            <a:r>
              <a:rPr lang="zh-CN" altLang="en-US" smtClean="0"/>
              <a:t>结构化方法通常遵循以下原则</a:t>
            </a:r>
            <a:r>
              <a:rPr lang="en-US" altLang="zh-CN" smtClean="0"/>
              <a:t>:</a:t>
            </a:r>
          </a:p>
          <a:p>
            <a:pPr marL="1163638" lvl="1" indent="-533400">
              <a:buFontTx/>
              <a:buAutoNum type="arabicPeriod"/>
            </a:pPr>
            <a:r>
              <a:rPr lang="zh-CN" altLang="en-US" b="1" smtClean="0">
                <a:latin typeface="宋体" pitchFamily="2" charset="-122"/>
              </a:rPr>
              <a:t>用户参与的原则。</a:t>
            </a:r>
          </a:p>
          <a:p>
            <a:pPr marL="1163638" lvl="1" indent="-533400">
              <a:buFontTx/>
              <a:buAutoNum type="arabicPeriod"/>
            </a:pPr>
            <a:r>
              <a:rPr lang="zh-CN" altLang="en-US" b="1" smtClean="0">
                <a:latin typeface="宋体" pitchFamily="2" charset="-122"/>
              </a:rPr>
              <a:t>先分析、再分析、后实现的原则。 </a:t>
            </a:r>
          </a:p>
          <a:p>
            <a:pPr marL="1163638" lvl="1" indent="-533400">
              <a:buFontTx/>
              <a:buAutoNum type="arabicPeriod"/>
            </a:pPr>
            <a:r>
              <a:rPr lang="zh-CN" altLang="en-US" b="1" smtClean="0">
                <a:latin typeface="宋体" pitchFamily="2" charset="-122"/>
              </a:rPr>
              <a:t>自顶向下的原则。</a:t>
            </a:r>
          </a:p>
          <a:p>
            <a:pPr marL="1163638" lvl="1" indent="-533400">
              <a:buFontTx/>
              <a:buAutoNum type="arabicPeriod"/>
            </a:pPr>
            <a:r>
              <a:rPr lang="zh-CN" altLang="en-US" b="1" smtClean="0">
                <a:latin typeface="宋体" pitchFamily="2" charset="-122"/>
              </a:rPr>
              <a:t>阶段成果文档化。 </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95</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body" idx="1"/>
          </p:nvPr>
        </p:nvSpPr>
        <p:spPr bwMode="auto">
          <a:xfrm>
            <a:off x="250825" y="981075"/>
            <a:ext cx="8642350" cy="5400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7200" indent="-457200">
              <a:buFontTx/>
              <a:buNone/>
            </a:pPr>
            <a:r>
              <a:rPr lang="zh-CN" altLang="en-US" smtClean="0"/>
              <a:t>三、结构化程序设计方法</a:t>
            </a:r>
          </a:p>
          <a:p>
            <a:pPr marL="457200" indent="-457200"/>
            <a:r>
              <a:rPr lang="zh-CN" altLang="en-US" smtClean="0"/>
              <a:t>结构化程序设计的概念最早由迪克斯特拉（</a:t>
            </a:r>
            <a:r>
              <a:rPr lang="en-US" altLang="zh-CN" smtClean="0"/>
              <a:t>E.W.Dijikstra</a:t>
            </a:r>
            <a:r>
              <a:rPr lang="zh-CN" altLang="en-US" smtClean="0"/>
              <a:t>）在</a:t>
            </a:r>
            <a:r>
              <a:rPr lang="en-US" altLang="zh-CN" smtClean="0"/>
              <a:t>1965</a:t>
            </a:r>
            <a:r>
              <a:rPr lang="zh-CN" altLang="en-US" smtClean="0"/>
              <a:t>年提出的，它的产生和发展形成了现代软件工程的基础，是软件发展的一个重要里程碑。它的基本思想是采用自顶向下、逐步求精的设计方法和单入口单出口的控制结构。</a:t>
            </a:r>
          </a:p>
          <a:p>
            <a:pPr marL="457200" indent="-457200"/>
            <a:r>
              <a:rPr lang="zh-CN" altLang="en-US" smtClean="0"/>
              <a:t>采取以下方法来保证得到结构化的程序：</a:t>
            </a:r>
          </a:p>
          <a:p>
            <a:pPr marL="914400" lvl="1" indent="-457200">
              <a:buFontTx/>
              <a:buAutoNum type="arabicPeriod"/>
            </a:pPr>
            <a:r>
              <a:rPr lang="zh-CN" altLang="en-US" b="1" smtClean="0"/>
              <a:t>自顶向下；</a:t>
            </a:r>
          </a:p>
          <a:p>
            <a:pPr marL="914400" lvl="1" indent="-457200">
              <a:buFontTx/>
              <a:buAutoNum type="arabicPeriod"/>
            </a:pPr>
            <a:r>
              <a:rPr lang="zh-CN" altLang="en-US" b="1" smtClean="0"/>
              <a:t>逐步细化；</a:t>
            </a:r>
          </a:p>
          <a:p>
            <a:pPr marL="914400" lvl="1" indent="-457200">
              <a:buFontTx/>
              <a:buAutoNum type="arabicPeriod"/>
            </a:pPr>
            <a:r>
              <a:rPr lang="zh-CN" altLang="en-US" b="1" smtClean="0"/>
              <a:t>模块化设计；</a:t>
            </a:r>
          </a:p>
          <a:p>
            <a:pPr marL="914400" lvl="1" indent="-457200">
              <a:buFontTx/>
              <a:buAutoNum type="arabicPeriod"/>
            </a:pPr>
            <a:r>
              <a:rPr lang="zh-CN" altLang="en-US" b="1" smtClean="0"/>
              <a:t>结构化编码。</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96</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mtClean="0">
              <a:effectLst/>
            </a:endParaRPr>
          </a:p>
        </p:txBody>
      </p:sp>
      <p:sp>
        <p:nvSpPr>
          <p:cNvPr id="89091"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0850" indent="-450850"/>
            <a:r>
              <a:rPr lang="zh-CN" altLang="en-US" smtClean="0"/>
              <a:t>结构化程序设计应遵循的几个原则是：</a:t>
            </a:r>
          </a:p>
          <a:p>
            <a:pPr marL="1163638" lvl="1" indent="-533400">
              <a:buFontTx/>
              <a:buAutoNum type="arabicPeriod"/>
            </a:pPr>
            <a:r>
              <a:rPr lang="zh-CN" altLang="en-US" b="1" smtClean="0">
                <a:latin typeface="宋体" pitchFamily="2" charset="-122"/>
              </a:rPr>
              <a:t>使用顺序、选择、循环</a:t>
            </a:r>
            <a:r>
              <a:rPr lang="en-US" altLang="zh-CN" b="1" smtClean="0">
                <a:latin typeface="宋体" pitchFamily="2" charset="-122"/>
              </a:rPr>
              <a:t>3</a:t>
            </a:r>
            <a:r>
              <a:rPr lang="zh-CN" altLang="en-US" b="1" smtClean="0">
                <a:latin typeface="宋体" pitchFamily="2" charset="-122"/>
              </a:rPr>
              <a:t>种基本控制结构表示程序逻辑。</a:t>
            </a:r>
          </a:p>
          <a:p>
            <a:pPr marL="1163638" lvl="1" indent="-533400">
              <a:buFontTx/>
              <a:buAutoNum type="arabicPeriod"/>
            </a:pPr>
            <a:r>
              <a:rPr lang="zh-CN" altLang="en-US" b="1" smtClean="0">
                <a:latin typeface="宋体" pitchFamily="2" charset="-122"/>
              </a:rPr>
              <a:t>程序语句组织成容易识别的语句模块，每个模块都是单入口、单出口。</a:t>
            </a:r>
          </a:p>
          <a:p>
            <a:pPr marL="1163638" lvl="1" indent="-533400">
              <a:buFontTx/>
              <a:buAutoNum type="arabicPeriod"/>
            </a:pPr>
            <a:r>
              <a:rPr lang="zh-CN" altLang="en-US" b="1" smtClean="0">
                <a:latin typeface="宋体" pitchFamily="2" charset="-122"/>
              </a:rPr>
              <a:t>严格控制</a:t>
            </a:r>
            <a:r>
              <a:rPr lang="en-US" altLang="zh-CN" b="1" smtClean="0">
                <a:latin typeface="宋体" pitchFamily="2" charset="-122"/>
              </a:rPr>
              <a:t>GOTO</a:t>
            </a:r>
            <a:r>
              <a:rPr lang="zh-CN" altLang="en-US" b="1" smtClean="0">
                <a:latin typeface="宋体" pitchFamily="2" charset="-122"/>
              </a:rPr>
              <a:t>语句的使用。</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97</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Grp="1" noChangeArrowheads="1"/>
          </p:cNvSpPr>
          <p:nvPr>
            <p:ph type="body" idx="1"/>
          </p:nvPr>
        </p:nvSpPr>
        <p:spPr bwMode="auto">
          <a:xfrm>
            <a:off x="457200" y="1125538"/>
            <a:ext cx="8229600" cy="547211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zh-CN" altLang="en-US" smtClean="0"/>
              <a:t>四、模块化方法</a:t>
            </a:r>
          </a:p>
          <a:p>
            <a:r>
              <a:rPr lang="zh-CN" altLang="en-US" smtClean="0"/>
              <a:t>将一个复杂的问题划分为多个简单问题的组合，在自顶向下、逐步细化的过程中，把复杂问题分解成一个个简单问题的最基本方法就是模块化。它是一种传统的软件开发方法，其思想实际上是一种“分而治之”的思想。模块化便于问题的分析，模块体现了信息隐藏的概念。</a:t>
            </a:r>
          </a:p>
          <a:p>
            <a:r>
              <a:rPr lang="zh-CN" altLang="en-US" smtClean="0"/>
              <a:t>分解的各模块在</a:t>
            </a:r>
            <a:r>
              <a:rPr lang="en-US" altLang="zh-CN" smtClean="0"/>
              <a:t>C</a:t>
            </a:r>
            <a:r>
              <a:rPr lang="zh-CN" altLang="en-US" smtClean="0"/>
              <a:t>语言中通常用函数来实现。</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98</a:t>
            </a:fld>
            <a:endParaRPr lang="en-US" altLang="zh-CN" dirty="0"/>
          </a:p>
        </p:txBody>
      </p:sp>
    </p:spTree>
  </p:cSld>
  <p:clrMapOvr>
    <a:masterClrMapping/>
  </p:clrMapOvr>
  <p:transition spd="med">
    <p:strips dir="r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sz="3200" smtClean="0">
              <a:effectLst/>
            </a:endParaRPr>
          </a:p>
        </p:txBody>
      </p:sp>
      <p:sp>
        <p:nvSpPr>
          <p:cNvPr id="91139" name="Rectangle 3"/>
          <p:cNvSpPr>
            <a:spLocks noGrp="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zh-CN" altLang="en-US" smtClean="0"/>
              <a:t>五、结构化编码。</a:t>
            </a:r>
          </a:p>
          <a:p>
            <a:r>
              <a:rPr lang="zh-CN" altLang="en-US" smtClean="0"/>
              <a:t>在设计好一个结构化的算法之后，还要善于进行结构化编码。所谓编码就是将已设计好的算法用计算机语言 </a:t>
            </a:r>
            <a:r>
              <a:rPr lang="en-US" altLang="zh-CN" smtClean="0"/>
              <a:t>(</a:t>
            </a:r>
            <a:r>
              <a:rPr lang="zh-CN" altLang="en-US" smtClean="0"/>
              <a:t>如结构化语言</a:t>
            </a:r>
            <a:r>
              <a:rPr lang="en-US" altLang="zh-CN" smtClean="0"/>
              <a:t>Pascal</a:t>
            </a:r>
            <a:r>
              <a:rPr lang="zh-CN" altLang="en-US" smtClean="0"/>
              <a:t>，</a:t>
            </a:r>
            <a:r>
              <a:rPr lang="en-US" altLang="zh-CN" smtClean="0"/>
              <a:t>C</a:t>
            </a:r>
            <a:r>
              <a:rPr lang="zh-CN" altLang="en-US" smtClean="0"/>
              <a:t>，</a:t>
            </a:r>
            <a:r>
              <a:rPr lang="en-US" altLang="zh-CN" smtClean="0"/>
              <a:t>Visual Basic</a:t>
            </a:r>
            <a:r>
              <a:rPr lang="zh-CN" altLang="en-US" smtClean="0"/>
              <a:t>等</a:t>
            </a:r>
            <a:r>
              <a:rPr lang="en-US" altLang="zh-CN" smtClean="0"/>
              <a:t>)</a:t>
            </a:r>
            <a:r>
              <a:rPr lang="zh-CN" altLang="en-US" smtClean="0"/>
              <a:t>来表示，即根据已经细化的算法正确地写出计算机程序。</a:t>
            </a:r>
          </a:p>
        </p:txBody>
      </p:sp>
      <p:sp>
        <p:nvSpPr>
          <p:cNvPr id="2" name="灯片编号占位符 1"/>
          <p:cNvSpPr>
            <a:spLocks noGrp="1"/>
          </p:cNvSpPr>
          <p:nvPr>
            <p:ph type="sldNum" sz="quarter" idx="12"/>
          </p:nvPr>
        </p:nvSpPr>
        <p:spPr/>
        <p:txBody>
          <a:bodyPr/>
          <a:lstStyle/>
          <a:p>
            <a:pPr>
              <a:defRPr/>
            </a:pPr>
            <a:fld id="{B8F8405F-EC4A-41DA-A5C9-C4876A6C65F4}" type="slidenum">
              <a:rPr lang="zh-CN" altLang="en-US" smtClean="0"/>
              <a:t>99</a:t>
            </a:fld>
            <a:endParaRPr lang="en-US" altLang="zh-CN" dirty="0"/>
          </a:p>
        </p:txBody>
      </p:sp>
    </p:spTree>
  </p:cSld>
  <p:clrMapOvr>
    <a:masterClrMapping/>
  </p:clrMapOvr>
  <p:transition spd="med">
    <p:strips dir="rd"/>
  </p:transition>
  <p:timing>
    <p:tnLst>
      <p:par>
        <p:cTn id="1" dur="indefinite" restart="never" nodeType="tmRoot"/>
      </p:par>
    </p:tnLst>
  </p:timing>
</p:sld>
</file>

<file path=ppt/theme/theme1.xml><?xml version="1.0" encoding="utf-8"?>
<a:theme xmlns:a="http://schemas.openxmlformats.org/drawingml/2006/main" name="574TGp_natural_light">
  <a:themeElements>
    <a:clrScheme name="574TGp_natural_light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574TGp_natural_light">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2">
            <a:schemeClr val="bg2">
              <a:alpha val="50000"/>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2">
            <a:schemeClr val="bg2">
              <a:alpha val="50000"/>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2"/>
            </a:solidFill>
            <a:effectLst/>
            <a:latin typeface="Garamond" pitchFamily="18" charset="0"/>
            <a:ea typeface="宋体" pitchFamily="2" charset="-122"/>
          </a:defRPr>
        </a:defPPr>
      </a:lstStyle>
    </a:lnDef>
  </a:objectDefaults>
  <a:extraClrSchemeLst>
    <a:extraClrScheme>
      <a:clrScheme name="574TGp_natural_light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574TGp_natural_light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574TGp_natural_light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9034</TotalTime>
  <Words>8230</Words>
  <Application>Microsoft Office PowerPoint</Application>
  <PresentationFormat>全屏显示(4:3)</PresentationFormat>
  <Paragraphs>588</Paragraphs>
  <Slides>104</Slides>
  <Notes>0</Notes>
  <HiddenSlides>0</HiddenSlides>
  <MMClips>0</MMClips>
  <ScaleCrop>false</ScaleCrop>
  <HeadingPairs>
    <vt:vector size="4" baseType="variant">
      <vt:variant>
        <vt:lpstr>主题</vt:lpstr>
      </vt:variant>
      <vt:variant>
        <vt:i4>1</vt:i4>
      </vt:variant>
      <vt:variant>
        <vt:lpstr>幻灯片标题</vt:lpstr>
      </vt:variant>
      <vt:variant>
        <vt:i4>104</vt:i4>
      </vt:variant>
    </vt:vector>
  </HeadingPairs>
  <TitlesOfParts>
    <vt:vector size="105" baseType="lpstr">
      <vt:lpstr>574TGp_natural_light</vt:lpstr>
      <vt:lpstr>PowerPoint 演示文稿</vt:lpstr>
      <vt:lpstr>第2章  算法与程序 </vt:lpstr>
      <vt:lpstr>PowerPoint 演示文稿</vt:lpstr>
      <vt:lpstr>2.1 算法基础知识 </vt:lpstr>
      <vt:lpstr>PowerPoint 演示文稿</vt:lpstr>
      <vt:lpstr>2.2 算法的特征</vt:lpstr>
      <vt:lpstr>PowerPoint 演示文稿</vt:lpstr>
      <vt:lpstr>2.3 几种常用的算法</vt:lpstr>
      <vt:lpstr>2.3 几种常用的算法</vt:lpstr>
      <vt:lpstr>2.3 几种常用的算法</vt:lpstr>
      <vt:lpstr>2.3 几种常用的算法</vt:lpstr>
      <vt:lpstr>2.3 几种常用的算法</vt:lpstr>
      <vt:lpstr>2.3 几种常用的算法</vt:lpstr>
      <vt:lpstr>2.3 几种常用的算法</vt:lpstr>
      <vt:lpstr>2.4 简单算法举例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2.5 如何评价一个算法</vt:lpstr>
      <vt:lpstr>2.6 算法的描述工具</vt:lpstr>
      <vt:lpstr>2.6.1自然语言</vt:lpstr>
      <vt:lpstr>2.6.2程序流程图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2.6.3 N-S结构化流程图 </vt:lpstr>
      <vt:lpstr>2.6.3 N-S结构化流程图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2.6.4过程设计语言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2.6.5 PAD图</vt:lpstr>
      <vt:lpstr>PowerPoint 演示文稿</vt:lpstr>
      <vt:lpstr>PowerPoint 演示文稿</vt:lpstr>
      <vt:lpstr>PowerPoint 演示文稿</vt:lpstr>
      <vt:lpstr>2.6.6 判定表和判定树</vt:lpstr>
      <vt:lpstr>2.7 结构化程序设计方法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结构化程序设计方法的基本步骤与要求</vt:lpstr>
      <vt:lpstr>2.8 本章小结</vt:lpstr>
      <vt:lpstr>习题2</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VB</dc:title>
  <dc:creator>hp</dc:creator>
  <cp:lastModifiedBy>巫喜红</cp:lastModifiedBy>
  <cp:revision>468</cp:revision>
  <dcterms:created xsi:type="dcterms:W3CDTF">2010-04-20T14:34:19Z</dcterms:created>
  <dcterms:modified xsi:type="dcterms:W3CDTF">2019-07-24T14:46:26Z</dcterms:modified>
</cp:coreProperties>
</file>