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53" r:id="rId2"/>
  </p:sldMasterIdLst>
  <p:notesMasterIdLst>
    <p:notesMasterId r:id="rId83"/>
  </p:notesMasterIdLst>
  <p:sldIdLst>
    <p:sldId id="405" r:id="rId3"/>
    <p:sldId id="407" r:id="rId4"/>
    <p:sldId id="713" r:id="rId5"/>
    <p:sldId id="412" r:id="rId6"/>
    <p:sldId id="716" r:id="rId7"/>
    <p:sldId id="1057" r:id="rId8"/>
    <p:sldId id="717" r:id="rId9"/>
    <p:sldId id="719" r:id="rId10"/>
    <p:sldId id="720" r:id="rId11"/>
    <p:sldId id="722" r:id="rId12"/>
    <p:sldId id="723" r:id="rId13"/>
    <p:sldId id="724" r:id="rId14"/>
    <p:sldId id="725" r:id="rId15"/>
    <p:sldId id="726" r:id="rId16"/>
    <p:sldId id="1054" r:id="rId17"/>
    <p:sldId id="727" r:id="rId18"/>
    <p:sldId id="1056" r:id="rId19"/>
    <p:sldId id="729" r:id="rId20"/>
    <p:sldId id="730" r:id="rId21"/>
    <p:sldId id="731" r:id="rId22"/>
    <p:sldId id="732" r:id="rId23"/>
    <p:sldId id="733" r:id="rId24"/>
    <p:sldId id="734" r:id="rId25"/>
    <p:sldId id="735" r:id="rId26"/>
    <p:sldId id="736" r:id="rId27"/>
    <p:sldId id="788" r:id="rId28"/>
    <p:sldId id="738" r:id="rId29"/>
    <p:sldId id="739" r:id="rId30"/>
    <p:sldId id="740" r:id="rId31"/>
    <p:sldId id="789" r:id="rId32"/>
    <p:sldId id="790" r:id="rId33"/>
    <p:sldId id="791" r:id="rId34"/>
    <p:sldId id="794" r:id="rId35"/>
    <p:sldId id="888" r:id="rId36"/>
    <p:sldId id="889" r:id="rId37"/>
    <p:sldId id="890" r:id="rId38"/>
    <p:sldId id="891" r:id="rId39"/>
    <p:sldId id="892" r:id="rId40"/>
    <p:sldId id="893" r:id="rId41"/>
    <p:sldId id="894" r:id="rId42"/>
    <p:sldId id="896" r:id="rId43"/>
    <p:sldId id="897" r:id="rId44"/>
    <p:sldId id="898" r:id="rId45"/>
    <p:sldId id="1016" r:id="rId46"/>
    <p:sldId id="899" r:id="rId47"/>
    <p:sldId id="900" r:id="rId48"/>
    <p:sldId id="901" r:id="rId49"/>
    <p:sldId id="902" r:id="rId50"/>
    <p:sldId id="904" r:id="rId51"/>
    <p:sldId id="955" r:id="rId52"/>
    <p:sldId id="956" r:id="rId53"/>
    <p:sldId id="958" r:id="rId54"/>
    <p:sldId id="960" r:id="rId55"/>
    <p:sldId id="959" r:id="rId56"/>
    <p:sldId id="961" r:id="rId57"/>
    <p:sldId id="962" r:id="rId58"/>
    <p:sldId id="963" r:id="rId59"/>
    <p:sldId id="964" r:id="rId60"/>
    <p:sldId id="965" r:id="rId61"/>
    <p:sldId id="966" r:id="rId62"/>
    <p:sldId id="967" r:id="rId63"/>
    <p:sldId id="968" r:id="rId64"/>
    <p:sldId id="970" r:id="rId65"/>
    <p:sldId id="971" r:id="rId66"/>
    <p:sldId id="741" r:id="rId67"/>
    <p:sldId id="973" r:id="rId68"/>
    <p:sldId id="974" r:id="rId69"/>
    <p:sldId id="743" r:id="rId70"/>
    <p:sldId id="982" r:id="rId71"/>
    <p:sldId id="985" r:id="rId72"/>
    <p:sldId id="1013" r:id="rId73"/>
    <p:sldId id="1014" r:id="rId74"/>
    <p:sldId id="746" r:id="rId75"/>
    <p:sldId id="747" r:id="rId76"/>
    <p:sldId id="748" r:id="rId77"/>
    <p:sldId id="1015" r:id="rId78"/>
    <p:sldId id="1017" r:id="rId79"/>
    <p:sldId id="1018" r:id="rId80"/>
    <p:sldId id="1019" r:id="rId81"/>
    <p:sldId id="1020" r:id="rId82"/>
  </p:sldIdLst>
  <p:sldSz cx="9144000" cy="6858000" type="screen4x3"/>
  <p:notesSz cx="6858000" cy="9144000"/>
  <p:defaultTextStyle>
    <a:defPPr>
      <a:defRPr lang="zh-CN"/>
    </a:defPPr>
    <a:lvl1pPr algn="l" rtl="0" fontAlgn="base">
      <a:spcBef>
        <a:spcPct val="0"/>
      </a:spcBef>
      <a:spcAft>
        <a:spcPct val="0"/>
      </a:spcAft>
      <a:buFont typeface="Arial" charset="0"/>
      <a:defRPr sz="2400" kern="1200">
        <a:solidFill>
          <a:schemeClr val="tx2"/>
        </a:solidFill>
        <a:latin typeface="Garamond" pitchFamily="18" charset="0"/>
        <a:ea typeface="宋体" charset="-122"/>
        <a:cs typeface="+mn-cs"/>
      </a:defRPr>
    </a:lvl1pPr>
    <a:lvl2pPr marL="457200" algn="l" rtl="0" fontAlgn="base">
      <a:spcBef>
        <a:spcPct val="0"/>
      </a:spcBef>
      <a:spcAft>
        <a:spcPct val="0"/>
      </a:spcAft>
      <a:buFont typeface="Arial" charset="0"/>
      <a:defRPr sz="2400" kern="1200">
        <a:solidFill>
          <a:schemeClr val="tx2"/>
        </a:solidFill>
        <a:latin typeface="Garamond" pitchFamily="18" charset="0"/>
        <a:ea typeface="宋体" charset="-122"/>
        <a:cs typeface="+mn-cs"/>
      </a:defRPr>
    </a:lvl2pPr>
    <a:lvl3pPr marL="914400" algn="l" rtl="0" fontAlgn="base">
      <a:spcBef>
        <a:spcPct val="0"/>
      </a:spcBef>
      <a:spcAft>
        <a:spcPct val="0"/>
      </a:spcAft>
      <a:buFont typeface="Arial" charset="0"/>
      <a:defRPr sz="2400" kern="1200">
        <a:solidFill>
          <a:schemeClr val="tx2"/>
        </a:solidFill>
        <a:latin typeface="Garamond" pitchFamily="18" charset="0"/>
        <a:ea typeface="宋体" charset="-122"/>
        <a:cs typeface="+mn-cs"/>
      </a:defRPr>
    </a:lvl3pPr>
    <a:lvl4pPr marL="1371600" algn="l" rtl="0" fontAlgn="base">
      <a:spcBef>
        <a:spcPct val="0"/>
      </a:spcBef>
      <a:spcAft>
        <a:spcPct val="0"/>
      </a:spcAft>
      <a:buFont typeface="Arial" charset="0"/>
      <a:defRPr sz="2400" kern="1200">
        <a:solidFill>
          <a:schemeClr val="tx2"/>
        </a:solidFill>
        <a:latin typeface="Garamond" pitchFamily="18" charset="0"/>
        <a:ea typeface="宋体" charset="-122"/>
        <a:cs typeface="+mn-cs"/>
      </a:defRPr>
    </a:lvl4pPr>
    <a:lvl5pPr marL="1828800" algn="l" rtl="0" fontAlgn="base">
      <a:spcBef>
        <a:spcPct val="0"/>
      </a:spcBef>
      <a:spcAft>
        <a:spcPct val="0"/>
      </a:spcAft>
      <a:buFont typeface="Arial" charset="0"/>
      <a:defRPr sz="2400" kern="1200">
        <a:solidFill>
          <a:schemeClr val="tx2"/>
        </a:solidFill>
        <a:latin typeface="Garamond" pitchFamily="18" charset="0"/>
        <a:ea typeface="宋体" charset="-122"/>
        <a:cs typeface="+mn-cs"/>
      </a:defRPr>
    </a:lvl5pPr>
    <a:lvl6pPr marL="2286000" algn="l" defTabSz="914400" rtl="0" eaLnBrk="1" latinLnBrk="0" hangingPunct="1">
      <a:defRPr sz="2400" kern="1200">
        <a:solidFill>
          <a:schemeClr val="tx2"/>
        </a:solidFill>
        <a:latin typeface="Garamond" pitchFamily="18" charset="0"/>
        <a:ea typeface="宋体" charset="-122"/>
        <a:cs typeface="+mn-cs"/>
      </a:defRPr>
    </a:lvl6pPr>
    <a:lvl7pPr marL="2743200" algn="l" defTabSz="914400" rtl="0" eaLnBrk="1" latinLnBrk="0" hangingPunct="1">
      <a:defRPr sz="2400" kern="1200">
        <a:solidFill>
          <a:schemeClr val="tx2"/>
        </a:solidFill>
        <a:latin typeface="Garamond" pitchFamily="18" charset="0"/>
        <a:ea typeface="宋体" charset="-122"/>
        <a:cs typeface="+mn-cs"/>
      </a:defRPr>
    </a:lvl7pPr>
    <a:lvl8pPr marL="3200400" algn="l" defTabSz="914400" rtl="0" eaLnBrk="1" latinLnBrk="0" hangingPunct="1">
      <a:defRPr sz="2400" kern="1200">
        <a:solidFill>
          <a:schemeClr val="tx2"/>
        </a:solidFill>
        <a:latin typeface="Garamond" pitchFamily="18" charset="0"/>
        <a:ea typeface="宋体" charset="-122"/>
        <a:cs typeface="+mn-cs"/>
      </a:defRPr>
    </a:lvl8pPr>
    <a:lvl9pPr marL="3657600" algn="l" defTabSz="914400" rtl="0" eaLnBrk="1" latinLnBrk="0" hangingPunct="1">
      <a:defRPr sz="2400" kern="1200">
        <a:solidFill>
          <a:schemeClr val="tx2"/>
        </a:solidFill>
        <a:latin typeface="Garamond"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99"/>
    <a:srgbClr val="FF3300"/>
    <a:srgbClr val="CDEBEA"/>
    <a:srgbClr val="99CCFF"/>
    <a:srgbClr val="170D71"/>
    <a:srgbClr val="003CD2"/>
    <a:srgbClr val="2703D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1474"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buFont typeface="Arial" pitchFamily="34" charset="0"/>
              <a:buNone/>
              <a:defRPr sz="1200">
                <a:solidFill>
                  <a:schemeClr val="tx1"/>
                </a:solidFill>
                <a:latin typeface="Arial" pitchFamily="34" charset="0"/>
                <a:ea typeface="宋体"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lgn="r">
              <a:buFont typeface="Arial" pitchFamily="34" charset="0"/>
              <a:buNone/>
              <a:defRPr sz="1200">
                <a:solidFill>
                  <a:schemeClr val="tx1"/>
                </a:solidFill>
                <a:latin typeface="Arial" pitchFamily="34" charset="0"/>
                <a:ea typeface="宋体" pitchFamily="2" charset="-122"/>
              </a:defRPr>
            </a:lvl1pPr>
          </a:lstStyle>
          <a:p>
            <a:pPr>
              <a:defRPr/>
            </a:pPr>
            <a:endParaRPr lang="en-US"/>
          </a:p>
        </p:txBody>
      </p:sp>
      <p:sp>
        <p:nvSpPr>
          <p:cNvPr id="84996"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buFont typeface="Arial" pitchFamily="34" charset="0"/>
              <a:buNone/>
              <a:defRPr sz="1200">
                <a:solidFill>
                  <a:schemeClr val="tx1"/>
                </a:solidFill>
                <a:latin typeface="Arial" pitchFamily="34" charset="0"/>
                <a:ea typeface="宋体"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lgn="r">
              <a:buFont typeface="Arial" pitchFamily="34" charset="0"/>
              <a:buNone/>
              <a:defRPr sz="1200">
                <a:solidFill>
                  <a:schemeClr val="tx1"/>
                </a:solidFill>
                <a:latin typeface="Arial" pitchFamily="34" charset="0"/>
                <a:ea typeface="宋体" pitchFamily="2" charset="-122"/>
              </a:defRPr>
            </a:lvl1pPr>
          </a:lstStyle>
          <a:p>
            <a:pPr>
              <a:defRPr/>
            </a:pPr>
            <a:fld id="{ADBBE766-F2D2-449B-BF57-8FAAEA05B8C9}" type="slidenum">
              <a:rPr lang="en-US"/>
              <a:pPr>
                <a:defRPr/>
              </a:pPr>
              <a:t>‹#›</a:t>
            </a:fld>
            <a:endParaRPr lang="en-US"/>
          </a:p>
        </p:txBody>
      </p:sp>
    </p:spTree>
    <p:extLst>
      <p:ext uri="{BB962C8B-B14F-4D97-AF65-F5344CB8AC3E}">
        <p14:creationId xmlns:p14="http://schemas.microsoft.com/office/powerpoint/2010/main" val="42679801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79764744-2C30-42BD-9AC8-744C37976C42}" type="datetime1">
              <a:rPr lang="zh-CN" altLang="en-US"/>
              <a:pPr>
                <a:defRPr/>
              </a:pPr>
              <a:t>2019-7-24</a:t>
            </a:fld>
            <a:endParaRPr lang="en-US"/>
          </a:p>
        </p:txBody>
      </p:sp>
      <p:sp>
        <p:nvSpPr>
          <p:cNvPr id="5" name="Rectangle 29"/>
          <p:cNvSpPr>
            <a:spLocks noGrp="1" noChangeArrowheads="1"/>
          </p:cNvSpPr>
          <p:nvPr>
            <p:ph type="ftr" sz="quarter" idx="11"/>
          </p:nvPr>
        </p:nvSpPr>
        <p:spPr>
          <a:ln/>
        </p:spPr>
        <p:txBody>
          <a:bodyPr/>
          <a:lstStyle>
            <a:lvl1pPr>
              <a:defRPr/>
            </a:lvl1pPr>
          </a:lstStyle>
          <a:p>
            <a:pPr>
              <a:defRPr/>
            </a:pPr>
            <a:endParaRPr lang="en-US"/>
          </a:p>
        </p:txBody>
      </p:sp>
      <p:sp>
        <p:nvSpPr>
          <p:cNvPr id="6" name="Rectangle 30"/>
          <p:cNvSpPr>
            <a:spLocks noGrp="1" noChangeArrowheads="1"/>
          </p:cNvSpPr>
          <p:nvPr>
            <p:ph type="sldNum" sz="quarter" idx="12"/>
          </p:nvPr>
        </p:nvSpPr>
        <p:spPr>
          <a:ln/>
        </p:spPr>
        <p:txBody>
          <a:bodyPr/>
          <a:lstStyle>
            <a:lvl1pPr>
              <a:defRPr/>
            </a:lvl1pPr>
          </a:lstStyle>
          <a:p>
            <a:pPr>
              <a:defRPr/>
            </a:pPr>
            <a:fld id="{BC1E1DE0-47C3-4BEC-8E90-C8D07B9666F6}" type="slidenum">
              <a:rPr lang="zh-CN" altLang="en-US"/>
              <a:pPr>
                <a:defRPr/>
              </a:pPr>
              <a:t>‹#›</a:t>
            </a:fld>
            <a:endParaRPr lang="en-US"/>
          </a:p>
        </p:txBody>
      </p:sp>
    </p:spTree>
    <p:extLst>
      <p:ext uri="{BB962C8B-B14F-4D97-AF65-F5344CB8AC3E}">
        <p14:creationId xmlns:p14="http://schemas.microsoft.com/office/powerpoint/2010/main" val="523158038"/>
      </p:ext>
    </p:extLst>
  </p:cSld>
  <p:clrMapOvr>
    <a:masterClrMapping/>
  </p:clrMapOvr>
  <p:transition spd="med">
    <p:strips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BB9FC714-6BE3-4813-B054-ACBD39CBD5BB}" type="datetime1">
              <a:rPr lang="zh-CN" altLang="en-US"/>
              <a:pPr>
                <a:defRPr/>
              </a:pPr>
              <a:t>2019-7-24</a:t>
            </a:fld>
            <a:endParaRPr lang="en-US"/>
          </a:p>
        </p:txBody>
      </p:sp>
      <p:sp>
        <p:nvSpPr>
          <p:cNvPr id="5" name="Rectangle 29"/>
          <p:cNvSpPr>
            <a:spLocks noGrp="1" noChangeArrowheads="1"/>
          </p:cNvSpPr>
          <p:nvPr>
            <p:ph type="ftr" sz="quarter" idx="11"/>
          </p:nvPr>
        </p:nvSpPr>
        <p:spPr>
          <a:ln/>
        </p:spPr>
        <p:txBody>
          <a:bodyPr/>
          <a:lstStyle>
            <a:lvl1pPr>
              <a:defRPr/>
            </a:lvl1pPr>
          </a:lstStyle>
          <a:p>
            <a:pPr>
              <a:defRPr/>
            </a:pPr>
            <a:endParaRPr lang="en-US"/>
          </a:p>
        </p:txBody>
      </p:sp>
      <p:sp>
        <p:nvSpPr>
          <p:cNvPr id="6" name="Rectangle 30"/>
          <p:cNvSpPr>
            <a:spLocks noGrp="1" noChangeArrowheads="1"/>
          </p:cNvSpPr>
          <p:nvPr>
            <p:ph type="sldNum" sz="quarter" idx="12"/>
          </p:nvPr>
        </p:nvSpPr>
        <p:spPr>
          <a:ln/>
        </p:spPr>
        <p:txBody>
          <a:bodyPr/>
          <a:lstStyle>
            <a:lvl1pPr>
              <a:defRPr/>
            </a:lvl1pPr>
          </a:lstStyle>
          <a:p>
            <a:pPr>
              <a:defRPr/>
            </a:pPr>
            <a:fld id="{D320A84C-4A98-4D89-9E63-410DF59D9C76}" type="slidenum">
              <a:rPr lang="zh-CN" altLang="en-US"/>
              <a:pPr>
                <a:defRPr/>
              </a:pPr>
              <a:t>‹#›</a:t>
            </a:fld>
            <a:endParaRPr lang="en-US"/>
          </a:p>
        </p:txBody>
      </p:sp>
    </p:spTree>
    <p:extLst>
      <p:ext uri="{BB962C8B-B14F-4D97-AF65-F5344CB8AC3E}">
        <p14:creationId xmlns:p14="http://schemas.microsoft.com/office/powerpoint/2010/main" val="1830805748"/>
      </p:ext>
    </p:extLst>
  </p:cSld>
  <p:clrMapOvr>
    <a:masterClrMapping/>
  </p:clrMapOvr>
  <p:transition spd="med">
    <p:strips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7A0B030D-EE47-4C95-91A4-BBC772C58664}" type="datetime1">
              <a:rPr lang="zh-CN" altLang="en-US"/>
              <a:pPr>
                <a:defRPr/>
              </a:pPr>
              <a:t>2019-7-24</a:t>
            </a:fld>
            <a:endParaRPr lang="en-US"/>
          </a:p>
        </p:txBody>
      </p:sp>
      <p:sp>
        <p:nvSpPr>
          <p:cNvPr id="5" name="Rectangle 29"/>
          <p:cNvSpPr>
            <a:spLocks noGrp="1" noChangeArrowheads="1"/>
          </p:cNvSpPr>
          <p:nvPr>
            <p:ph type="ftr" sz="quarter" idx="11"/>
          </p:nvPr>
        </p:nvSpPr>
        <p:spPr>
          <a:ln/>
        </p:spPr>
        <p:txBody>
          <a:bodyPr/>
          <a:lstStyle>
            <a:lvl1pPr>
              <a:defRPr/>
            </a:lvl1pPr>
          </a:lstStyle>
          <a:p>
            <a:pPr>
              <a:defRPr/>
            </a:pPr>
            <a:endParaRPr lang="en-US"/>
          </a:p>
        </p:txBody>
      </p:sp>
      <p:sp>
        <p:nvSpPr>
          <p:cNvPr id="6" name="Rectangle 30"/>
          <p:cNvSpPr>
            <a:spLocks noGrp="1" noChangeArrowheads="1"/>
          </p:cNvSpPr>
          <p:nvPr>
            <p:ph type="sldNum" sz="quarter" idx="12"/>
          </p:nvPr>
        </p:nvSpPr>
        <p:spPr>
          <a:ln/>
        </p:spPr>
        <p:txBody>
          <a:bodyPr/>
          <a:lstStyle>
            <a:lvl1pPr>
              <a:defRPr/>
            </a:lvl1pPr>
          </a:lstStyle>
          <a:p>
            <a:pPr>
              <a:defRPr/>
            </a:pPr>
            <a:fld id="{E2AC6B50-AE10-449F-95C2-DD7A2F0833B3}" type="slidenum">
              <a:rPr lang="zh-CN" altLang="en-US"/>
              <a:pPr>
                <a:defRPr/>
              </a:pPr>
              <a:t>‹#›</a:t>
            </a:fld>
            <a:endParaRPr lang="en-US"/>
          </a:p>
        </p:txBody>
      </p:sp>
    </p:spTree>
    <p:extLst>
      <p:ext uri="{BB962C8B-B14F-4D97-AF65-F5344CB8AC3E}">
        <p14:creationId xmlns:p14="http://schemas.microsoft.com/office/powerpoint/2010/main" val="1877238887"/>
      </p:ext>
    </p:extLst>
  </p:cSld>
  <p:clrMapOvr>
    <a:masterClrMapping/>
  </p:clrMapOvr>
  <p:transition spd="med">
    <p:strips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935071013"/>
      </p:ext>
    </p:extLst>
  </p:cSld>
  <p:clrMapOvr>
    <a:masterClrMapping/>
  </p:clrMapOvr>
  <p:transition spd="med">
    <p:strips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60347584"/>
      </p:ext>
    </p:extLst>
  </p:cSld>
  <p:clrMapOvr>
    <a:masterClrMapping/>
  </p:clrMapOvr>
  <p:transition spd="med">
    <p:strips dir="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3050154"/>
      </p:ext>
    </p:extLst>
  </p:cSld>
  <p:clrMapOvr>
    <a:masterClrMapping/>
  </p:clrMapOvr>
  <p:transition spd="med">
    <p:strips dir="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700338" y="1916113"/>
            <a:ext cx="2928937"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781675" y="1916113"/>
            <a:ext cx="2930525"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9435074"/>
      </p:ext>
    </p:extLst>
  </p:cSld>
  <p:clrMapOvr>
    <a:masterClrMapping/>
  </p:clrMapOvr>
  <p:transition spd="med">
    <p:strips dir="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45836126"/>
      </p:ext>
    </p:extLst>
  </p:cSld>
  <p:clrMapOvr>
    <a:masterClrMapping/>
  </p:clrMapOvr>
  <p:transition spd="med">
    <p:strips dir="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00920728"/>
      </p:ext>
    </p:extLst>
  </p:cSld>
  <p:clrMapOvr>
    <a:masterClrMapping/>
  </p:clrMapOvr>
  <p:transition spd="med">
    <p:strips dir="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7914815"/>
      </p:ext>
    </p:extLst>
  </p:cSld>
  <p:clrMapOvr>
    <a:masterClrMapping/>
  </p:clrMapOvr>
  <p:transition spd="med">
    <p:strips dir="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70090565"/>
      </p:ext>
    </p:extLst>
  </p:cSld>
  <p:clrMapOvr>
    <a:masterClrMapping/>
  </p:clrMapOvr>
  <p:transition spd="med">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0669A76D-0487-411C-878A-344A8D337652}" type="datetime1">
              <a:rPr lang="zh-CN" altLang="en-US"/>
              <a:pPr>
                <a:defRPr/>
              </a:pPr>
              <a:t>2019-7-24</a:t>
            </a:fld>
            <a:endParaRPr lang="en-US"/>
          </a:p>
        </p:txBody>
      </p:sp>
      <p:sp>
        <p:nvSpPr>
          <p:cNvPr id="5" name="Rectangle 29"/>
          <p:cNvSpPr>
            <a:spLocks noGrp="1" noChangeArrowheads="1"/>
          </p:cNvSpPr>
          <p:nvPr>
            <p:ph type="ftr" sz="quarter" idx="11"/>
          </p:nvPr>
        </p:nvSpPr>
        <p:spPr>
          <a:ln/>
        </p:spPr>
        <p:txBody>
          <a:bodyPr/>
          <a:lstStyle>
            <a:lvl1pPr>
              <a:defRPr/>
            </a:lvl1pPr>
          </a:lstStyle>
          <a:p>
            <a:pPr>
              <a:defRPr/>
            </a:pPr>
            <a:endParaRPr lang="en-US"/>
          </a:p>
        </p:txBody>
      </p:sp>
      <p:sp>
        <p:nvSpPr>
          <p:cNvPr id="6" name="Rectangle 30"/>
          <p:cNvSpPr>
            <a:spLocks noGrp="1" noChangeArrowheads="1"/>
          </p:cNvSpPr>
          <p:nvPr>
            <p:ph type="sldNum" sz="quarter" idx="12"/>
          </p:nvPr>
        </p:nvSpPr>
        <p:spPr>
          <a:ln/>
        </p:spPr>
        <p:txBody>
          <a:bodyPr/>
          <a:lstStyle>
            <a:lvl1pPr>
              <a:defRPr/>
            </a:lvl1pPr>
          </a:lstStyle>
          <a:p>
            <a:pPr>
              <a:defRPr/>
            </a:pPr>
            <a:fld id="{7117EBFF-3FBA-4D99-A649-C9655BE68B75}" type="slidenum">
              <a:rPr lang="zh-CN" altLang="en-US"/>
              <a:pPr>
                <a:defRPr/>
              </a:pPr>
              <a:t>‹#›</a:t>
            </a:fld>
            <a:endParaRPr lang="en-US"/>
          </a:p>
        </p:txBody>
      </p:sp>
    </p:spTree>
    <p:extLst>
      <p:ext uri="{BB962C8B-B14F-4D97-AF65-F5344CB8AC3E}">
        <p14:creationId xmlns:p14="http://schemas.microsoft.com/office/powerpoint/2010/main" val="600614939"/>
      </p:ext>
    </p:extLst>
  </p:cSld>
  <p:clrMapOvr>
    <a:masterClrMapping/>
  </p:clrMapOvr>
  <p:transition spd="med">
    <p:strips dir="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02769543"/>
      </p:ext>
    </p:extLst>
  </p:cSld>
  <p:clrMapOvr>
    <a:masterClrMapping/>
  </p:clrMapOvr>
  <p:transition spd="med">
    <p:strips dir="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15498068"/>
      </p:ext>
    </p:extLst>
  </p:cSld>
  <p:clrMapOvr>
    <a:masterClrMapping/>
  </p:clrMapOvr>
  <p:transition spd="med">
    <p:strips dir="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274638"/>
            <a:ext cx="2063750" cy="58896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38850" cy="58896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53769331"/>
      </p:ext>
    </p:extLst>
  </p:cSld>
  <p:clrMapOvr>
    <a:masterClrMapping/>
  </p:clrMapOvr>
  <p:transition spd="med">
    <p:strips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8"/>
          <p:cNvSpPr>
            <a:spLocks noGrp="1" noChangeArrowheads="1"/>
          </p:cNvSpPr>
          <p:nvPr>
            <p:ph type="dt" sz="half" idx="10"/>
          </p:nvPr>
        </p:nvSpPr>
        <p:spPr>
          <a:ln/>
        </p:spPr>
        <p:txBody>
          <a:bodyPr/>
          <a:lstStyle>
            <a:lvl1pPr>
              <a:defRPr/>
            </a:lvl1pPr>
          </a:lstStyle>
          <a:p>
            <a:pPr>
              <a:defRPr/>
            </a:pPr>
            <a:fld id="{42FE4B6E-BCE7-4E23-B9B1-E215FB853789}" type="datetime1">
              <a:rPr lang="zh-CN" altLang="en-US"/>
              <a:pPr>
                <a:defRPr/>
              </a:pPr>
              <a:t>2019-7-24</a:t>
            </a:fld>
            <a:endParaRPr lang="en-US"/>
          </a:p>
        </p:txBody>
      </p:sp>
      <p:sp>
        <p:nvSpPr>
          <p:cNvPr id="5" name="Rectangle 29"/>
          <p:cNvSpPr>
            <a:spLocks noGrp="1" noChangeArrowheads="1"/>
          </p:cNvSpPr>
          <p:nvPr>
            <p:ph type="ftr" sz="quarter" idx="11"/>
          </p:nvPr>
        </p:nvSpPr>
        <p:spPr>
          <a:ln/>
        </p:spPr>
        <p:txBody>
          <a:bodyPr/>
          <a:lstStyle>
            <a:lvl1pPr>
              <a:defRPr/>
            </a:lvl1pPr>
          </a:lstStyle>
          <a:p>
            <a:pPr>
              <a:defRPr/>
            </a:pPr>
            <a:endParaRPr lang="en-US"/>
          </a:p>
        </p:txBody>
      </p:sp>
      <p:sp>
        <p:nvSpPr>
          <p:cNvPr id="6" name="Rectangle 30"/>
          <p:cNvSpPr>
            <a:spLocks noGrp="1" noChangeArrowheads="1"/>
          </p:cNvSpPr>
          <p:nvPr>
            <p:ph type="sldNum" sz="quarter" idx="12"/>
          </p:nvPr>
        </p:nvSpPr>
        <p:spPr>
          <a:ln/>
        </p:spPr>
        <p:txBody>
          <a:bodyPr/>
          <a:lstStyle>
            <a:lvl1pPr>
              <a:defRPr/>
            </a:lvl1pPr>
          </a:lstStyle>
          <a:p>
            <a:pPr>
              <a:defRPr/>
            </a:pPr>
            <a:fld id="{B1D171C0-6EDD-4B40-984A-91B49F76C1A7}" type="slidenum">
              <a:rPr lang="zh-CN" altLang="en-US"/>
              <a:pPr>
                <a:defRPr/>
              </a:pPr>
              <a:t>‹#›</a:t>
            </a:fld>
            <a:endParaRPr lang="en-US"/>
          </a:p>
        </p:txBody>
      </p:sp>
    </p:spTree>
    <p:extLst>
      <p:ext uri="{BB962C8B-B14F-4D97-AF65-F5344CB8AC3E}">
        <p14:creationId xmlns:p14="http://schemas.microsoft.com/office/powerpoint/2010/main" val="1527859763"/>
      </p:ext>
    </p:extLst>
  </p:cSld>
  <p:clrMapOvr>
    <a:masterClrMapping/>
  </p:clrMapOvr>
  <p:transition spd="med">
    <p:strips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8"/>
          <p:cNvSpPr>
            <a:spLocks noGrp="1" noChangeArrowheads="1"/>
          </p:cNvSpPr>
          <p:nvPr>
            <p:ph type="dt" sz="half" idx="10"/>
          </p:nvPr>
        </p:nvSpPr>
        <p:spPr>
          <a:ln/>
        </p:spPr>
        <p:txBody>
          <a:bodyPr/>
          <a:lstStyle>
            <a:lvl1pPr>
              <a:defRPr/>
            </a:lvl1pPr>
          </a:lstStyle>
          <a:p>
            <a:pPr>
              <a:defRPr/>
            </a:pPr>
            <a:fld id="{1F8A7579-726F-4056-8AF3-F94CF9E8A1A5}" type="datetime1">
              <a:rPr lang="zh-CN" altLang="en-US"/>
              <a:pPr>
                <a:defRPr/>
              </a:pPr>
              <a:t>2019-7-24</a:t>
            </a:fld>
            <a:endParaRPr lang="en-US"/>
          </a:p>
        </p:txBody>
      </p:sp>
      <p:sp>
        <p:nvSpPr>
          <p:cNvPr id="6" name="Rectangle 29"/>
          <p:cNvSpPr>
            <a:spLocks noGrp="1" noChangeArrowheads="1"/>
          </p:cNvSpPr>
          <p:nvPr>
            <p:ph type="ftr" sz="quarter" idx="11"/>
          </p:nvPr>
        </p:nvSpPr>
        <p:spPr>
          <a:ln/>
        </p:spPr>
        <p:txBody>
          <a:bodyPr/>
          <a:lstStyle>
            <a:lvl1pPr>
              <a:defRPr/>
            </a:lvl1pPr>
          </a:lstStyle>
          <a:p>
            <a:pPr>
              <a:defRPr/>
            </a:pPr>
            <a:endParaRPr lang="en-US"/>
          </a:p>
        </p:txBody>
      </p:sp>
      <p:sp>
        <p:nvSpPr>
          <p:cNvPr id="7" name="Rectangle 30"/>
          <p:cNvSpPr>
            <a:spLocks noGrp="1" noChangeArrowheads="1"/>
          </p:cNvSpPr>
          <p:nvPr>
            <p:ph type="sldNum" sz="quarter" idx="12"/>
          </p:nvPr>
        </p:nvSpPr>
        <p:spPr>
          <a:ln/>
        </p:spPr>
        <p:txBody>
          <a:bodyPr/>
          <a:lstStyle>
            <a:lvl1pPr>
              <a:defRPr/>
            </a:lvl1pPr>
          </a:lstStyle>
          <a:p>
            <a:pPr>
              <a:defRPr/>
            </a:pPr>
            <a:fld id="{0A12D2C0-0B6B-43BD-95B3-DDA36040EED7}" type="slidenum">
              <a:rPr lang="zh-CN" altLang="en-US"/>
              <a:pPr>
                <a:defRPr/>
              </a:pPr>
              <a:t>‹#›</a:t>
            </a:fld>
            <a:endParaRPr lang="en-US"/>
          </a:p>
        </p:txBody>
      </p:sp>
    </p:spTree>
    <p:extLst>
      <p:ext uri="{BB962C8B-B14F-4D97-AF65-F5344CB8AC3E}">
        <p14:creationId xmlns:p14="http://schemas.microsoft.com/office/powerpoint/2010/main" val="340727251"/>
      </p:ext>
    </p:extLst>
  </p:cSld>
  <p:clrMapOvr>
    <a:masterClrMapping/>
  </p:clrMapOvr>
  <p:transition spd="med">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8"/>
          <p:cNvSpPr>
            <a:spLocks noGrp="1" noChangeArrowheads="1"/>
          </p:cNvSpPr>
          <p:nvPr>
            <p:ph type="dt" sz="half" idx="10"/>
          </p:nvPr>
        </p:nvSpPr>
        <p:spPr>
          <a:ln/>
        </p:spPr>
        <p:txBody>
          <a:bodyPr/>
          <a:lstStyle>
            <a:lvl1pPr>
              <a:defRPr/>
            </a:lvl1pPr>
          </a:lstStyle>
          <a:p>
            <a:pPr>
              <a:defRPr/>
            </a:pPr>
            <a:fld id="{F38A1638-1947-4D67-A5E9-A4052C9DDA1F}" type="datetime1">
              <a:rPr lang="zh-CN" altLang="en-US"/>
              <a:pPr>
                <a:defRPr/>
              </a:pPr>
              <a:t>2019-7-24</a:t>
            </a:fld>
            <a:endParaRPr lang="en-US"/>
          </a:p>
        </p:txBody>
      </p:sp>
      <p:sp>
        <p:nvSpPr>
          <p:cNvPr id="8" name="Rectangle 29"/>
          <p:cNvSpPr>
            <a:spLocks noGrp="1" noChangeArrowheads="1"/>
          </p:cNvSpPr>
          <p:nvPr>
            <p:ph type="ftr" sz="quarter" idx="11"/>
          </p:nvPr>
        </p:nvSpPr>
        <p:spPr>
          <a:ln/>
        </p:spPr>
        <p:txBody>
          <a:bodyPr/>
          <a:lstStyle>
            <a:lvl1pPr>
              <a:defRPr/>
            </a:lvl1pPr>
          </a:lstStyle>
          <a:p>
            <a:pPr>
              <a:defRPr/>
            </a:pPr>
            <a:endParaRPr lang="en-US"/>
          </a:p>
        </p:txBody>
      </p:sp>
      <p:sp>
        <p:nvSpPr>
          <p:cNvPr id="9" name="Rectangle 30"/>
          <p:cNvSpPr>
            <a:spLocks noGrp="1" noChangeArrowheads="1"/>
          </p:cNvSpPr>
          <p:nvPr>
            <p:ph type="sldNum" sz="quarter" idx="12"/>
          </p:nvPr>
        </p:nvSpPr>
        <p:spPr>
          <a:ln/>
        </p:spPr>
        <p:txBody>
          <a:bodyPr/>
          <a:lstStyle>
            <a:lvl1pPr>
              <a:defRPr/>
            </a:lvl1pPr>
          </a:lstStyle>
          <a:p>
            <a:pPr>
              <a:defRPr/>
            </a:pPr>
            <a:fld id="{2646458B-8703-4AB5-8267-686D946272C5}" type="slidenum">
              <a:rPr lang="zh-CN" altLang="en-US"/>
              <a:pPr>
                <a:defRPr/>
              </a:pPr>
              <a:t>‹#›</a:t>
            </a:fld>
            <a:endParaRPr lang="en-US"/>
          </a:p>
        </p:txBody>
      </p:sp>
    </p:spTree>
    <p:extLst>
      <p:ext uri="{BB962C8B-B14F-4D97-AF65-F5344CB8AC3E}">
        <p14:creationId xmlns:p14="http://schemas.microsoft.com/office/powerpoint/2010/main" val="973287098"/>
      </p:ext>
    </p:extLst>
  </p:cSld>
  <p:clrMapOvr>
    <a:masterClrMapping/>
  </p:clrMapOvr>
  <p:transition spd="med">
    <p:strips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28"/>
          <p:cNvSpPr>
            <a:spLocks noGrp="1" noChangeArrowheads="1"/>
          </p:cNvSpPr>
          <p:nvPr>
            <p:ph type="dt" sz="half" idx="10"/>
          </p:nvPr>
        </p:nvSpPr>
        <p:spPr>
          <a:ln/>
        </p:spPr>
        <p:txBody>
          <a:bodyPr/>
          <a:lstStyle>
            <a:lvl1pPr>
              <a:defRPr/>
            </a:lvl1pPr>
          </a:lstStyle>
          <a:p>
            <a:pPr>
              <a:defRPr/>
            </a:pPr>
            <a:fld id="{A8ACEAF9-0A14-4AE6-BF49-8E4078ABB0AA}" type="datetime1">
              <a:rPr lang="zh-CN" altLang="en-US"/>
              <a:pPr>
                <a:defRPr/>
              </a:pPr>
              <a:t>2019-7-24</a:t>
            </a:fld>
            <a:endParaRPr lang="en-US"/>
          </a:p>
        </p:txBody>
      </p:sp>
      <p:sp>
        <p:nvSpPr>
          <p:cNvPr id="4" name="Rectangle 29"/>
          <p:cNvSpPr>
            <a:spLocks noGrp="1" noChangeArrowheads="1"/>
          </p:cNvSpPr>
          <p:nvPr>
            <p:ph type="ftr" sz="quarter" idx="11"/>
          </p:nvPr>
        </p:nvSpPr>
        <p:spPr>
          <a:ln/>
        </p:spPr>
        <p:txBody>
          <a:bodyPr/>
          <a:lstStyle>
            <a:lvl1pPr>
              <a:defRPr/>
            </a:lvl1pPr>
          </a:lstStyle>
          <a:p>
            <a:pPr>
              <a:defRPr/>
            </a:pPr>
            <a:endParaRPr lang="en-US"/>
          </a:p>
        </p:txBody>
      </p:sp>
      <p:sp>
        <p:nvSpPr>
          <p:cNvPr id="5" name="Rectangle 30"/>
          <p:cNvSpPr>
            <a:spLocks noGrp="1" noChangeArrowheads="1"/>
          </p:cNvSpPr>
          <p:nvPr>
            <p:ph type="sldNum" sz="quarter" idx="12"/>
          </p:nvPr>
        </p:nvSpPr>
        <p:spPr>
          <a:ln/>
        </p:spPr>
        <p:txBody>
          <a:bodyPr/>
          <a:lstStyle>
            <a:lvl1pPr>
              <a:defRPr/>
            </a:lvl1pPr>
          </a:lstStyle>
          <a:p>
            <a:pPr>
              <a:defRPr/>
            </a:pPr>
            <a:fld id="{326C5323-2132-4CE8-AD7B-1E0B19233D4D}" type="slidenum">
              <a:rPr lang="zh-CN" altLang="en-US"/>
              <a:pPr>
                <a:defRPr/>
              </a:pPr>
              <a:t>‹#›</a:t>
            </a:fld>
            <a:endParaRPr lang="en-US"/>
          </a:p>
        </p:txBody>
      </p:sp>
    </p:spTree>
    <p:extLst>
      <p:ext uri="{BB962C8B-B14F-4D97-AF65-F5344CB8AC3E}">
        <p14:creationId xmlns:p14="http://schemas.microsoft.com/office/powerpoint/2010/main" val="3610715126"/>
      </p:ext>
    </p:extLst>
  </p:cSld>
  <p:clrMapOvr>
    <a:masterClrMapping/>
  </p:clrMapOvr>
  <p:transition spd="med">
    <p:strips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8"/>
          <p:cNvSpPr>
            <a:spLocks noGrp="1" noChangeArrowheads="1"/>
          </p:cNvSpPr>
          <p:nvPr>
            <p:ph type="dt" sz="half" idx="10"/>
          </p:nvPr>
        </p:nvSpPr>
        <p:spPr>
          <a:ln/>
        </p:spPr>
        <p:txBody>
          <a:bodyPr/>
          <a:lstStyle>
            <a:lvl1pPr>
              <a:defRPr/>
            </a:lvl1pPr>
          </a:lstStyle>
          <a:p>
            <a:pPr>
              <a:defRPr/>
            </a:pPr>
            <a:fld id="{7EB3C498-3491-461B-A94D-BE92AA76C93E}" type="datetime1">
              <a:rPr lang="zh-CN" altLang="en-US"/>
              <a:pPr>
                <a:defRPr/>
              </a:pPr>
              <a:t>2019-7-24</a:t>
            </a:fld>
            <a:endParaRPr lang="en-US"/>
          </a:p>
        </p:txBody>
      </p:sp>
      <p:sp>
        <p:nvSpPr>
          <p:cNvPr id="3" name="Rectangle 29"/>
          <p:cNvSpPr>
            <a:spLocks noGrp="1" noChangeArrowheads="1"/>
          </p:cNvSpPr>
          <p:nvPr>
            <p:ph type="ftr" sz="quarter" idx="11"/>
          </p:nvPr>
        </p:nvSpPr>
        <p:spPr>
          <a:ln/>
        </p:spPr>
        <p:txBody>
          <a:bodyPr/>
          <a:lstStyle>
            <a:lvl1pPr>
              <a:defRPr/>
            </a:lvl1pPr>
          </a:lstStyle>
          <a:p>
            <a:pPr>
              <a:defRPr/>
            </a:pPr>
            <a:endParaRPr lang="en-US"/>
          </a:p>
        </p:txBody>
      </p:sp>
      <p:sp>
        <p:nvSpPr>
          <p:cNvPr id="4" name="Rectangle 30"/>
          <p:cNvSpPr>
            <a:spLocks noGrp="1" noChangeArrowheads="1"/>
          </p:cNvSpPr>
          <p:nvPr>
            <p:ph type="sldNum" sz="quarter" idx="12"/>
          </p:nvPr>
        </p:nvSpPr>
        <p:spPr>
          <a:ln/>
        </p:spPr>
        <p:txBody>
          <a:bodyPr/>
          <a:lstStyle>
            <a:lvl1pPr>
              <a:defRPr/>
            </a:lvl1pPr>
          </a:lstStyle>
          <a:p>
            <a:pPr>
              <a:defRPr/>
            </a:pPr>
            <a:fld id="{B2C3B8FD-BD79-4C59-B569-085793D1D8DB}" type="slidenum">
              <a:rPr lang="zh-CN" altLang="en-US"/>
              <a:pPr>
                <a:defRPr/>
              </a:pPr>
              <a:t>‹#›</a:t>
            </a:fld>
            <a:endParaRPr lang="en-US"/>
          </a:p>
        </p:txBody>
      </p:sp>
    </p:spTree>
    <p:extLst>
      <p:ext uri="{BB962C8B-B14F-4D97-AF65-F5344CB8AC3E}">
        <p14:creationId xmlns:p14="http://schemas.microsoft.com/office/powerpoint/2010/main" val="1254960160"/>
      </p:ext>
    </p:extLst>
  </p:cSld>
  <p:clrMapOvr>
    <a:masterClrMapping/>
  </p:clrMapOvr>
  <p:transition spd="med">
    <p:strips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8"/>
          <p:cNvSpPr>
            <a:spLocks noGrp="1" noChangeArrowheads="1"/>
          </p:cNvSpPr>
          <p:nvPr>
            <p:ph type="dt" sz="half" idx="10"/>
          </p:nvPr>
        </p:nvSpPr>
        <p:spPr>
          <a:ln/>
        </p:spPr>
        <p:txBody>
          <a:bodyPr/>
          <a:lstStyle>
            <a:lvl1pPr>
              <a:defRPr/>
            </a:lvl1pPr>
          </a:lstStyle>
          <a:p>
            <a:pPr>
              <a:defRPr/>
            </a:pPr>
            <a:fld id="{7D9DF055-F35D-4E1B-AB2F-250B7E73667C}" type="datetime1">
              <a:rPr lang="zh-CN" altLang="en-US"/>
              <a:pPr>
                <a:defRPr/>
              </a:pPr>
              <a:t>2019-7-24</a:t>
            </a:fld>
            <a:endParaRPr lang="en-US"/>
          </a:p>
        </p:txBody>
      </p:sp>
      <p:sp>
        <p:nvSpPr>
          <p:cNvPr id="6" name="Rectangle 29"/>
          <p:cNvSpPr>
            <a:spLocks noGrp="1" noChangeArrowheads="1"/>
          </p:cNvSpPr>
          <p:nvPr>
            <p:ph type="ftr" sz="quarter" idx="11"/>
          </p:nvPr>
        </p:nvSpPr>
        <p:spPr>
          <a:ln/>
        </p:spPr>
        <p:txBody>
          <a:bodyPr/>
          <a:lstStyle>
            <a:lvl1pPr>
              <a:defRPr/>
            </a:lvl1pPr>
          </a:lstStyle>
          <a:p>
            <a:pPr>
              <a:defRPr/>
            </a:pPr>
            <a:endParaRPr lang="en-US"/>
          </a:p>
        </p:txBody>
      </p:sp>
      <p:sp>
        <p:nvSpPr>
          <p:cNvPr id="7" name="Rectangle 30"/>
          <p:cNvSpPr>
            <a:spLocks noGrp="1" noChangeArrowheads="1"/>
          </p:cNvSpPr>
          <p:nvPr>
            <p:ph type="sldNum" sz="quarter" idx="12"/>
          </p:nvPr>
        </p:nvSpPr>
        <p:spPr>
          <a:ln/>
        </p:spPr>
        <p:txBody>
          <a:bodyPr/>
          <a:lstStyle>
            <a:lvl1pPr>
              <a:defRPr/>
            </a:lvl1pPr>
          </a:lstStyle>
          <a:p>
            <a:pPr>
              <a:defRPr/>
            </a:pPr>
            <a:fld id="{18D7FD7A-1D31-42C4-8F21-2F933B153104}" type="slidenum">
              <a:rPr lang="zh-CN" altLang="en-US"/>
              <a:pPr>
                <a:defRPr/>
              </a:pPr>
              <a:t>‹#›</a:t>
            </a:fld>
            <a:endParaRPr lang="en-US"/>
          </a:p>
        </p:txBody>
      </p:sp>
    </p:spTree>
    <p:extLst>
      <p:ext uri="{BB962C8B-B14F-4D97-AF65-F5344CB8AC3E}">
        <p14:creationId xmlns:p14="http://schemas.microsoft.com/office/powerpoint/2010/main" val="4153926593"/>
      </p:ext>
    </p:extLst>
  </p:cSld>
  <p:clrMapOvr>
    <a:masterClrMapping/>
  </p:clrMapOvr>
  <p:transition spd="med">
    <p:strips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8"/>
          <p:cNvSpPr>
            <a:spLocks noGrp="1" noChangeArrowheads="1"/>
          </p:cNvSpPr>
          <p:nvPr>
            <p:ph type="dt" sz="half" idx="10"/>
          </p:nvPr>
        </p:nvSpPr>
        <p:spPr>
          <a:ln/>
        </p:spPr>
        <p:txBody>
          <a:bodyPr/>
          <a:lstStyle>
            <a:lvl1pPr>
              <a:defRPr/>
            </a:lvl1pPr>
          </a:lstStyle>
          <a:p>
            <a:pPr>
              <a:defRPr/>
            </a:pPr>
            <a:fld id="{2290305B-6494-4DA0-8BE8-F8A29A388E0C}" type="datetime1">
              <a:rPr lang="zh-CN" altLang="en-US"/>
              <a:pPr>
                <a:defRPr/>
              </a:pPr>
              <a:t>2019-7-24</a:t>
            </a:fld>
            <a:endParaRPr lang="en-US"/>
          </a:p>
        </p:txBody>
      </p:sp>
      <p:sp>
        <p:nvSpPr>
          <p:cNvPr id="6" name="Rectangle 29"/>
          <p:cNvSpPr>
            <a:spLocks noGrp="1" noChangeArrowheads="1"/>
          </p:cNvSpPr>
          <p:nvPr>
            <p:ph type="ftr" sz="quarter" idx="11"/>
          </p:nvPr>
        </p:nvSpPr>
        <p:spPr>
          <a:ln/>
        </p:spPr>
        <p:txBody>
          <a:bodyPr/>
          <a:lstStyle>
            <a:lvl1pPr>
              <a:defRPr/>
            </a:lvl1pPr>
          </a:lstStyle>
          <a:p>
            <a:pPr>
              <a:defRPr/>
            </a:pPr>
            <a:endParaRPr lang="en-US"/>
          </a:p>
        </p:txBody>
      </p:sp>
      <p:sp>
        <p:nvSpPr>
          <p:cNvPr id="7" name="Rectangle 30"/>
          <p:cNvSpPr>
            <a:spLocks noGrp="1" noChangeArrowheads="1"/>
          </p:cNvSpPr>
          <p:nvPr>
            <p:ph type="sldNum" sz="quarter" idx="12"/>
          </p:nvPr>
        </p:nvSpPr>
        <p:spPr>
          <a:ln/>
        </p:spPr>
        <p:txBody>
          <a:bodyPr/>
          <a:lstStyle>
            <a:lvl1pPr>
              <a:defRPr/>
            </a:lvl1pPr>
          </a:lstStyle>
          <a:p>
            <a:pPr>
              <a:defRPr/>
            </a:pPr>
            <a:fld id="{BEA7AEB0-57B1-4813-AFDF-3A543FA23335}" type="slidenum">
              <a:rPr lang="zh-CN" altLang="en-US"/>
              <a:pPr>
                <a:defRPr/>
              </a:pPr>
              <a:t>‹#›</a:t>
            </a:fld>
            <a:endParaRPr lang="en-US"/>
          </a:p>
        </p:txBody>
      </p:sp>
    </p:spTree>
    <p:extLst>
      <p:ext uri="{BB962C8B-B14F-4D97-AF65-F5344CB8AC3E}">
        <p14:creationId xmlns:p14="http://schemas.microsoft.com/office/powerpoint/2010/main" val="2380910502"/>
      </p:ext>
    </p:extLst>
  </p:cSld>
  <p:clrMapOvr>
    <a:masterClrMapping/>
  </p:clrMapOvr>
  <p:transition spd="med">
    <p:strips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Freeform 19"/>
          <p:cNvSpPr>
            <a:spLocks/>
          </p:cNvSpPr>
          <p:nvPr/>
        </p:nvSpPr>
        <p:spPr bwMode="auto">
          <a:xfrm>
            <a:off x="95250" y="6446838"/>
            <a:ext cx="8970963" cy="314325"/>
          </a:xfrm>
          <a:custGeom>
            <a:avLst/>
            <a:gdLst>
              <a:gd name="T0" fmla="*/ 2147483647 w 5651"/>
              <a:gd name="T1" fmla="*/ 2147483647 h 198"/>
              <a:gd name="T2" fmla="*/ 2147483647 w 5651"/>
              <a:gd name="T3" fmla="*/ 2147483647 h 198"/>
              <a:gd name="T4" fmla="*/ 2147483647 w 5651"/>
              <a:gd name="T5" fmla="*/ 2147483647 h 198"/>
              <a:gd name="T6" fmla="*/ 2147483647 w 5651"/>
              <a:gd name="T7" fmla="*/ 2147483647 h 198"/>
              <a:gd name="T8" fmla="*/ 2147483647 w 5651"/>
              <a:gd name="T9" fmla="*/ 2147483647 h 198"/>
              <a:gd name="T10" fmla="*/ 0 w 5651"/>
              <a:gd name="T11" fmla="*/ 0 h 198"/>
              <a:gd name="T12" fmla="*/ 2147483647 w 5651"/>
              <a:gd name="T13" fmla="*/ 2147483647 h 198"/>
              <a:gd name="T14" fmla="*/ 0 60000 65536"/>
              <a:gd name="T15" fmla="*/ 0 60000 65536"/>
              <a:gd name="T16" fmla="*/ 0 60000 65536"/>
              <a:gd name="T17" fmla="*/ 0 60000 65536"/>
              <a:gd name="T18" fmla="*/ 0 60000 65536"/>
              <a:gd name="T19" fmla="*/ 0 60000 65536"/>
              <a:gd name="T20" fmla="*/ 0 60000 65536"/>
              <a:gd name="T21" fmla="*/ 0 w 5651"/>
              <a:gd name="T22" fmla="*/ 0 h 198"/>
              <a:gd name="T23" fmla="*/ 5651 w 5651"/>
              <a:gd name="T24" fmla="*/ 198 h 1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51" h="198">
                <a:moveTo>
                  <a:pt x="4" y="198"/>
                </a:moveTo>
                <a:lnTo>
                  <a:pt x="5651" y="198"/>
                </a:lnTo>
                <a:lnTo>
                  <a:pt x="5646" y="94"/>
                </a:lnTo>
                <a:lnTo>
                  <a:pt x="1491" y="94"/>
                </a:lnTo>
                <a:lnTo>
                  <a:pt x="1343" y="2"/>
                </a:lnTo>
                <a:lnTo>
                  <a:pt x="0" y="0"/>
                </a:lnTo>
                <a:lnTo>
                  <a:pt x="4" y="1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 name="Freeform 20"/>
          <p:cNvSpPr>
            <a:spLocks/>
          </p:cNvSpPr>
          <p:nvPr/>
        </p:nvSpPr>
        <p:spPr bwMode="auto">
          <a:xfrm>
            <a:off x="95250" y="6491288"/>
            <a:ext cx="8975725" cy="279400"/>
          </a:xfrm>
          <a:custGeom>
            <a:avLst/>
            <a:gdLst>
              <a:gd name="T0" fmla="*/ 0 w 5650"/>
              <a:gd name="T1" fmla="*/ 2147483647 h 176"/>
              <a:gd name="T2" fmla="*/ 2147483647 w 5650"/>
              <a:gd name="T3" fmla="*/ 2147483647 h 176"/>
              <a:gd name="T4" fmla="*/ 2147483647 w 5650"/>
              <a:gd name="T5" fmla="*/ 2147483647 h 176"/>
              <a:gd name="T6" fmla="*/ 2147483647 w 5650"/>
              <a:gd name="T7" fmla="*/ 2147483647 h 176"/>
              <a:gd name="T8" fmla="*/ 2147483647 w 5650"/>
              <a:gd name="T9" fmla="*/ 2147483647 h 176"/>
              <a:gd name="T10" fmla="*/ 0 w 5650"/>
              <a:gd name="T11" fmla="*/ 0 h 176"/>
              <a:gd name="T12" fmla="*/ 0 w 5650"/>
              <a:gd name="T13" fmla="*/ 2147483647 h 176"/>
              <a:gd name="T14" fmla="*/ 0 60000 65536"/>
              <a:gd name="T15" fmla="*/ 0 60000 65536"/>
              <a:gd name="T16" fmla="*/ 0 60000 65536"/>
              <a:gd name="T17" fmla="*/ 0 60000 65536"/>
              <a:gd name="T18" fmla="*/ 0 60000 65536"/>
              <a:gd name="T19" fmla="*/ 0 60000 65536"/>
              <a:gd name="T20" fmla="*/ 0 60000 65536"/>
              <a:gd name="T21" fmla="*/ 0 w 5650"/>
              <a:gd name="T22" fmla="*/ 0 h 176"/>
              <a:gd name="T23" fmla="*/ 5650 w 5650"/>
              <a:gd name="T24" fmla="*/ 176 h 1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50" h="176">
                <a:moveTo>
                  <a:pt x="0" y="176"/>
                </a:moveTo>
                <a:lnTo>
                  <a:pt x="5650" y="169"/>
                </a:lnTo>
                <a:lnTo>
                  <a:pt x="5646" y="95"/>
                </a:lnTo>
                <a:lnTo>
                  <a:pt x="1478" y="95"/>
                </a:lnTo>
                <a:lnTo>
                  <a:pt x="1317" y="3"/>
                </a:lnTo>
                <a:lnTo>
                  <a:pt x="0" y="0"/>
                </a:lnTo>
                <a:lnTo>
                  <a:pt x="0" y="176"/>
                </a:lnTo>
                <a:close/>
              </a:path>
            </a:pathLst>
          </a:custGeom>
          <a:gradFill rotWithShape="1">
            <a:gsLst>
              <a:gs pos="0">
                <a:srgbClr val="0047FF"/>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 name="Freeform 21" descr="Dark upward diagonal"/>
          <p:cNvSpPr>
            <a:spLocks/>
          </p:cNvSpPr>
          <p:nvPr/>
        </p:nvSpPr>
        <p:spPr bwMode="auto">
          <a:xfrm>
            <a:off x="92075" y="98425"/>
            <a:ext cx="8199438" cy="90488"/>
          </a:xfrm>
          <a:custGeom>
            <a:avLst/>
            <a:gdLst>
              <a:gd name="T0" fmla="*/ 0 w 5639"/>
              <a:gd name="T1" fmla="*/ 0 h 113"/>
              <a:gd name="T2" fmla="*/ 2147483647 w 5639"/>
              <a:gd name="T3" fmla="*/ 0 h 113"/>
              <a:gd name="T4" fmla="*/ 2147483647 w 5639"/>
              <a:gd name="T5" fmla="*/ 2147483647 h 113"/>
              <a:gd name="T6" fmla="*/ 2147483647 w 5639"/>
              <a:gd name="T7" fmla="*/ 2147483647 h 113"/>
              <a:gd name="T8" fmla="*/ 0 w 5639"/>
              <a:gd name="T9" fmla="*/ 2147483647 h 113"/>
              <a:gd name="T10" fmla="*/ 0 w 5639"/>
              <a:gd name="T11" fmla="*/ 0 h 113"/>
              <a:gd name="T12" fmla="*/ 0 60000 65536"/>
              <a:gd name="T13" fmla="*/ 0 60000 65536"/>
              <a:gd name="T14" fmla="*/ 0 60000 65536"/>
              <a:gd name="T15" fmla="*/ 0 60000 65536"/>
              <a:gd name="T16" fmla="*/ 0 60000 65536"/>
              <a:gd name="T17" fmla="*/ 0 60000 65536"/>
              <a:gd name="T18" fmla="*/ 0 w 5639"/>
              <a:gd name="T19" fmla="*/ 0 h 113"/>
              <a:gd name="T20" fmla="*/ 5639 w 5639"/>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5639" h="113">
                <a:moveTo>
                  <a:pt x="0" y="0"/>
                </a:moveTo>
                <a:lnTo>
                  <a:pt x="5582" y="0"/>
                </a:lnTo>
                <a:cubicBezTo>
                  <a:pt x="5630" y="3"/>
                  <a:pt x="5639" y="45"/>
                  <a:pt x="5639" y="45"/>
                </a:cubicBezTo>
                <a:lnTo>
                  <a:pt x="5636" y="113"/>
                </a:lnTo>
                <a:lnTo>
                  <a:pt x="0" y="113"/>
                </a:lnTo>
                <a:lnTo>
                  <a:pt x="0" y="0"/>
                </a:lnTo>
                <a:close/>
              </a:path>
            </a:pathLst>
          </a:custGeom>
          <a:blipFill dpi="0" rotWithShape="0">
            <a:blip r:embed="rId13"/>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 name="Freeform 22"/>
          <p:cNvSpPr>
            <a:spLocks/>
          </p:cNvSpPr>
          <p:nvPr/>
        </p:nvSpPr>
        <p:spPr bwMode="auto">
          <a:xfrm>
            <a:off x="92075" y="307975"/>
            <a:ext cx="8197850" cy="817563"/>
          </a:xfrm>
          <a:custGeom>
            <a:avLst/>
            <a:gdLst>
              <a:gd name="T0" fmla="*/ 2147483647 w 5446"/>
              <a:gd name="T1" fmla="*/ 0 h 531"/>
              <a:gd name="T2" fmla="*/ 0 w 5446"/>
              <a:gd name="T3" fmla="*/ 0 h 531"/>
              <a:gd name="T4" fmla="*/ 2147483647 w 5446"/>
              <a:gd name="T5" fmla="*/ 2147483647 h 531"/>
              <a:gd name="T6" fmla="*/ 2147483647 w 5446"/>
              <a:gd name="T7" fmla="*/ 2147483647 h 531"/>
              <a:gd name="T8" fmla="*/ 2147483647 w 5446"/>
              <a:gd name="T9" fmla="*/ 2147483647 h 531"/>
              <a:gd name="T10" fmla="*/ 2147483647 w 5446"/>
              <a:gd name="T11" fmla="*/ 2147483647 h 531"/>
              <a:gd name="T12" fmla="*/ 2147483647 w 5446"/>
              <a:gd name="T13" fmla="*/ 0 h 531"/>
              <a:gd name="T14" fmla="*/ 0 60000 65536"/>
              <a:gd name="T15" fmla="*/ 0 60000 65536"/>
              <a:gd name="T16" fmla="*/ 0 60000 65536"/>
              <a:gd name="T17" fmla="*/ 0 60000 65536"/>
              <a:gd name="T18" fmla="*/ 0 60000 65536"/>
              <a:gd name="T19" fmla="*/ 0 60000 65536"/>
              <a:gd name="T20" fmla="*/ 0 60000 65536"/>
              <a:gd name="T21" fmla="*/ 0 w 5446"/>
              <a:gd name="T22" fmla="*/ 0 h 531"/>
              <a:gd name="T23" fmla="*/ 5446 w 5446"/>
              <a:gd name="T24" fmla="*/ 531 h 5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6" h="531">
                <a:moveTo>
                  <a:pt x="5446" y="0"/>
                </a:moveTo>
                <a:lnTo>
                  <a:pt x="0" y="0"/>
                </a:lnTo>
                <a:lnTo>
                  <a:pt x="2" y="470"/>
                </a:lnTo>
                <a:lnTo>
                  <a:pt x="4078" y="474"/>
                </a:lnTo>
                <a:lnTo>
                  <a:pt x="4178" y="527"/>
                </a:lnTo>
                <a:lnTo>
                  <a:pt x="5446" y="531"/>
                </a:lnTo>
                <a:lnTo>
                  <a:pt x="544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 name="Freeform 23"/>
          <p:cNvSpPr>
            <a:spLocks/>
          </p:cNvSpPr>
          <p:nvPr/>
        </p:nvSpPr>
        <p:spPr bwMode="auto">
          <a:xfrm>
            <a:off x="92075" y="212725"/>
            <a:ext cx="8197850" cy="768350"/>
          </a:xfrm>
          <a:custGeom>
            <a:avLst/>
            <a:gdLst>
              <a:gd name="T0" fmla="*/ 2147483647 w 5446"/>
              <a:gd name="T1" fmla="*/ 0 h 531"/>
              <a:gd name="T2" fmla="*/ 0 w 5446"/>
              <a:gd name="T3" fmla="*/ 0 h 531"/>
              <a:gd name="T4" fmla="*/ 2147483647 w 5446"/>
              <a:gd name="T5" fmla="*/ 2147483647 h 531"/>
              <a:gd name="T6" fmla="*/ 2147483647 w 5446"/>
              <a:gd name="T7" fmla="*/ 2147483647 h 531"/>
              <a:gd name="T8" fmla="*/ 2147483647 w 5446"/>
              <a:gd name="T9" fmla="*/ 2147483647 h 531"/>
              <a:gd name="T10" fmla="*/ 2147483647 w 5446"/>
              <a:gd name="T11" fmla="*/ 2147483647 h 531"/>
              <a:gd name="T12" fmla="*/ 2147483647 w 5446"/>
              <a:gd name="T13" fmla="*/ 0 h 531"/>
              <a:gd name="T14" fmla="*/ 0 60000 65536"/>
              <a:gd name="T15" fmla="*/ 0 60000 65536"/>
              <a:gd name="T16" fmla="*/ 0 60000 65536"/>
              <a:gd name="T17" fmla="*/ 0 60000 65536"/>
              <a:gd name="T18" fmla="*/ 0 60000 65536"/>
              <a:gd name="T19" fmla="*/ 0 60000 65536"/>
              <a:gd name="T20" fmla="*/ 0 60000 65536"/>
              <a:gd name="T21" fmla="*/ 0 w 5446"/>
              <a:gd name="T22" fmla="*/ 0 h 531"/>
              <a:gd name="T23" fmla="*/ 5446 w 5446"/>
              <a:gd name="T24" fmla="*/ 531 h 5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6" h="531">
                <a:moveTo>
                  <a:pt x="5446" y="0"/>
                </a:moveTo>
                <a:lnTo>
                  <a:pt x="0" y="0"/>
                </a:lnTo>
                <a:lnTo>
                  <a:pt x="2" y="470"/>
                </a:lnTo>
                <a:lnTo>
                  <a:pt x="4078" y="474"/>
                </a:lnTo>
                <a:lnTo>
                  <a:pt x="4178" y="527"/>
                </a:lnTo>
                <a:lnTo>
                  <a:pt x="5446" y="531"/>
                </a:lnTo>
                <a:lnTo>
                  <a:pt x="5446" y="0"/>
                </a:lnTo>
                <a:close/>
              </a:path>
            </a:pathLst>
          </a:custGeom>
          <a:gradFill rotWithShape="0">
            <a:gsLst>
              <a:gs pos="0">
                <a:srgbClr val="003CD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 name="Rectangle 24"/>
          <p:cNvSpPr>
            <a:spLocks noChangeArrowheads="1"/>
          </p:cNvSpPr>
          <p:nvPr/>
        </p:nvSpPr>
        <p:spPr bwMode="auto">
          <a:xfrm flipV="1">
            <a:off x="95250" y="6723063"/>
            <a:ext cx="8977313" cy="555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32" name="Rectangle 28"/>
          <p:cNvSpPr>
            <a:spLocks noGrp="1" noChangeArrowheads="1"/>
          </p:cNvSpPr>
          <p:nvPr>
            <p:ph type="dt" sz="half" idx="2"/>
          </p:nvPr>
        </p:nvSpPr>
        <p:spPr bwMode="auto">
          <a:xfrm>
            <a:off x="3048000" y="6311900"/>
            <a:ext cx="1712913" cy="290513"/>
          </a:xfrm>
          <a:prstGeom prst="rect">
            <a:avLst/>
          </a:prstGeom>
          <a:noFill/>
          <a:ln>
            <a:noFill/>
          </a:ln>
          <a:extLst/>
        </p:spPr>
        <p:txBody>
          <a:bodyPr vert="horz" wrap="square" lIns="91440" tIns="45720" rIns="91440" bIns="45720" numCol="1" anchor="t" anchorCtr="0" compatLnSpc="1">
            <a:prstTxWarp prst="textNoShape">
              <a:avLst/>
            </a:prstTxWarp>
          </a:bodyPr>
          <a:lstStyle>
            <a:lvl1pPr>
              <a:buFont typeface="Arial" pitchFamily="34" charset="0"/>
              <a:buNone/>
              <a:defRPr sz="1000">
                <a:solidFill>
                  <a:srgbClr val="000000"/>
                </a:solidFill>
                <a:latin typeface="Arial" pitchFamily="34" charset="0"/>
                <a:ea typeface="宋体" pitchFamily="2" charset="-122"/>
              </a:defRPr>
            </a:lvl1pPr>
          </a:lstStyle>
          <a:p>
            <a:pPr>
              <a:defRPr/>
            </a:pPr>
            <a:fld id="{C35278EA-465B-47C9-834C-33B35EF27F08}" type="datetime1">
              <a:rPr lang="zh-CN" altLang="en-US"/>
              <a:pPr>
                <a:defRPr/>
              </a:pPr>
              <a:t>2019-7-24</a:t>
            </a:fld>
            <a:endParaRPr lang="en-US"/>
          </a:p>
        </p:txBody>
      </p:sp>
      <p:sp>
        <p:nvSpPr>
          <p:cNvPr id="1033" name="Rectangle 29"/>
          <p:cNvSpPr>
            <a:spLocks noGrp="1" noChangeArrowheads="1"/>
          </p:cNvSpPr>
          <p:nvPr>
            <p:ph type="ftr" sz="quarter" idx="3"/>
          </p:nvPr>
        </p:nvSpPr>
        <p:spPr bwMode="auto">
          <a:xfrm>
            <a:off x="4830763" y="6323013"/>
            <a:ext cx="2311400" cy="290512"/>
          </a:xfrm>
          <a:prstGeom prst="rect">
            <a:avLst/>
          </a:prstGeom>
          <a:noFill/>
          <a:ln>
            <a:noFill/>
          </a:ln>
          <a:extLst/>
        </p:spPr>
        <p:txBody>
          <a:bodyPr vert="horz" wrap="square" lIns="91440" tIns="45720" rIns="91440" bIns="45720" numCol="1" anchor="t" anchorCtr="0" compatLnSpc="1">
            <a:prstTxWarp prst="textNoShape">
              <a:avLst/>
            </a:prstTxWarp>
          </a:bodyPr>
          <a:lstStyle>
            <a:lvl1pPr algn="ctr">
              <a:buFont typeface="Arial" pitchFamily="34" charset="0"/>
              <a:buNone/>
              <a:defRPr sz="1000">
                <a:solidFill>
                  <a:srgbClr val="000000"/>
                </a:solidFill>
                <a:latin typeface="Arial" pitchFamily="34" charset="0"/>
                <a:ea typeface="宋体" pitchFamily="2" charset="-122"/>
              </a:defRPr>
            </a:lvl1pPr>
          </a:lstStyle>
          <a:p>
            <a:pPr>
              <a:defRPr/>
            </a:pPr>
            <a:endParaRPr lang="en-US"/>
          </a:p>
        </p:txBody>
      </p:sp>
      <p:sp>
        <p:nvSpPr>
          <p:cNvPr id="1034" name="Rectangle 30"/>
          <p:cNvSpPr>
            <a:spLocks noGrp="1" noChangeArrowheads="1"/>
          </p:cNvSpPr>
          <p:nvPr>
            <p:ph type="sldNum" sz="quarter" idx="4"/>
          </p:nvPr>
        </p:nvSpPr>
        <p:spPr bwMode="auto">
          <a:xfrm>
            <a:off x="7348538" y="6537325"/>
            <a:ext cx="1616075" cy="290513"/>
          </a:xfrm>
          <a:prstGeom prst="rect">
            <a:avLst/>
          </a:prstGeom>
          <a:noFill/>
          <a:ln>
            <a:noFill/>
          </a:ln>
          <a:extLst/>
        </p:spPr>
        <p:txBody>
          <a:bodyPr vert="horz" wrap="square" lIns="91440" tIns="45720" rIns="91440" bIns="45720" numCol="1" anchor="t" anchorCtr="0" compatLnSpc="1">
            <a:prstTxWarp prst="textNoShape">
              <a:avLst/>
            </a:prstTxWarp>
          </a:bodyPr>
          <a:lstStyle>
            <a:lvl1pPr algn="r">
              <a:buFont typeface="Arial" pitchFamily="34" charset="0"/>
              <a:buNone/>
              <a:defRPr sz="1200" b="1">
                <a:solidFill>
                  <a:srgbClr val="F8F8F8"/>
                </a:solidFill>
                <a:latin typeface="Arial" pitchFamily="34" charset="0"/>
                <a:ea typeface="宋体" pitchFamily="2" charset="-122"/>
              </a:defRPr>
            </a:lvl1pPr>
          </a:lstStyle>
          <a:p>
            <a:pPr>
              <a:defRPr/>
            </a:pPr>
            <a:fld id="{D8154443-285C-4B07-870B-65CFFFC71793}" type="slidenum">
              <a:rPr lang="zh-CN" altLang="en-US"/>
              <a:pPr>
                <a:defRPr/>
              </a:pPr>
              <a:t>‹#›</a:t>
            </a:fld>
            <a:endParaRPr lang="en-US"/>
          </a:p>
        </p:txBody>
      </p:sp>
      <p:sp>
        <p:nvSpPr>
          <p:cNvPr id="13" name="Text Box 31"/>
          <p:cNvSpPr txBox="1">
            <a:spLocks noChangeArrowheads="1"/>
          </p:cNvSpPr>
          <p:nvPr userDrawn="1"/>
        </p:nvSpPr>
        <p:spPr bwMode="gray">
          <a:xfrm>
            <a:off x="-9427" y="6483816"/>
            <a:ext cx="1701107" cy="261610"/>
          </a:xfrm>
          <a:prstGeom prst="rect">
            <a:avLst/>
          </a:prstGeom>
          <a:noFill/>
          <a:ln w="9525">
            <a:noFill/>
            <a:miter lim="800000"/>
            <a:headEnd/>
            <a:tailEnd/>
          </a:ln>
          <a:effectLst/>
        </p:spPr>
        <p:txBody>
          <a:bodyPr wrap="none">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defRPr sz="2400">
                <a:solidFill>
                  <a:schemeClr val="tx2"/>
                </a:solidFill>
                <a:latin typeface="Garamond" pitchFamily="18" charset="0"/>
                <a:ea typeface="宋体" charset="-122"/>
              </a:defRPr>
            </a:lvl6pPr>
            <a:lvl7pPr marL="2971800" indent="-228600" eaLnBrk="0" fontAlgn="base" hangingPunct="0">
              <a:spcBef>
                <a:spcPct val="0"/>
              </a:spcBef>
              <a:spcAft>
                <a:spcPct val="0"/>
              </a:spcAft>
              <a:defRPr sz="2400">
                <a:solidFill>
                  <a:schemeClr val="tx2"/>
                </a:solidFill>
                <a:latin typeface="Garamond" pitchFamily="18" charset="0"/>
                <a:ea typeface="宋体" charset="-122"/>
              </a:defRPr>
            </a:lvl7pPr>
            <a:lvl8pPr marL="3429000" indent="-228600" eaLnBrk="0" fontAlgn="base" hangingPunct="0">
              <a:spcBef>
                <a:spcPct val="0"/>
              </a:spcBef>
              <a:spcAft>
                <a:spcPct val="0"/>
              </a:spcAft>
              <a:defRPr sz="2400">
                <a:solidFill>
                  <a:schemeClr val="tx2"/>
                </a:solidFill>
                <a:latin typeface="Garamond" pitchFamily="18" charset="0"/>
                <a:ea typeface="宋体" charset="-122"/>
              </a:defRPr>
            </a:lvl8pPr>
            <a:lvl9pPr marL="3886200" indent="-228600" eaLnBrk="0" fontAlgn="base" hangingPunct="0">
              <a:spcBef>
                <a:spcPct val="0"/>
              </a:spcBef>
              <a:spcAft>
                <a:spcPct val="0"/>
              </a:spcAft>
              <a:defRPr sz="2400">
                <a:solidFill>
                  <a:schemeClr val="tx2"/>
                </a:solidFill>
                <a:latin typeface="Garamond" pitchFamily="18" charset="0"/>
                <a:ea typeface="宋体" charset="-122"/>
              </a:defRPr>
            </a:lvl9pPr>
          </a:lstStyle>
          <a:p>
            <a:pPr eaLnBrk="1" hangingPunct="1"/>
            <a:r>
              <a:rPr lang="en-US" altLang="zh-CN" sz="1100" baseline="0" dirty="0" smtClean="0">
                <a:solidFill>
                  <a:srgbClr val="FFFFFF"/>
                </a:solidFill>
                <a:latin typeface="Times New Roman" pitchFamily="18" charset="0"/>
                <a:ea typeface="黑体" pitchFamily="49" charset="-122"/>
              </a:rPr>
              <a:t> </a:t>
            </a:r>
            <a:r>
              <a:rPr lang="zh-CN" altLang="zh-CN" sz="1100" dirty="0" smtClean="0">
                <a:solidFill>
                  <a:srgbClr val="FFFFFF"/>
                </a:solidFill>
                <a:latin typeface="Times New Roman" pitchFamily="18" charset="0"/>
                <a:ea typeface="黑体" pitchFamily="49" charset="-122"/>
              </a:rPr>
              <a:t>程序设计基础</a:t>
            </a:r>
            <a:r>
              <a:rPr lang="en-US" altLang="zh-CN" sz="1100" dirty="0" smtClean="0">
                <a:solidFill>
                  <a:srgbClr val="FFFFFF"/>
                </a:solidFill>
                <a:latin typeface="Times New Roman" pitchFamily="18" charset="0"/>
                <a:ea typeface="黑体" pitchFamily="49" charset="-122"/>
              </a:rPr>
              <a:t>——</a:t>
            </a:r>
            <a:r>
              <a:rPr lang="zh-CN" altLang="en-US" sz="1100" dirty="0" smtClean="0">
                <a:solidFill>
                  <a:srgbClr val="FFFFFF"/>
                </a:solidFill>
                <a:latin typeface="Times New Roman" pitchFamily="18" charset="0"/>
                <a:ea typeface="黑体" pitchFamily="49" charset="-122"/>
              </a:rPr>
              <a:t>第</a:t>
            </a:r>
            <a:r>
              <a:rPr lang="en-US" altLang="zh-CN" sz="1100" dirty="0" smtClean="0">
                <a:solidFill>
                  <a:srgbClr val="FFFFFF"/>
                </a:solidFill>
                <a:latin typeface="Times New Roman" pitchFamily="18" charset="0"/>
                <a:ea typeface="黑体" pitchFamily="49" charset="-122"/>
              </a:rPr>
              <a:t>4</a:t>
            </a:r>
            <a:r>
              <a:rPr lang="zh-CN" altLang="en-US" sz="1100" dirty="0" smtClean="0">
                <a:solidFill>
                  <a:srgbClr val="FFFFFF"/>
                </a:solidFill>
                <a:latin typeface="Times New Roman" pitchFamily="18" charset="0"/>
                <a:ea typeface="黑体" pitchFamily="49" charset="-122"/>
              </a:rPr>
              <a:t>章</a:t>
            </a:r>
            <a:endParaRPr lang="en-US" altLang="zh-CN" sz="1100" dirty="0">
              <a:solidFill>
                <a:srgbClr val="FFFFFF"/>
              </a:solidFill>
              <a:latin typeface="Times New Roman" pitchFamily="18" charset="0"/>
              <a:ea typeface="黑体" pitchFamily="49" charset="-122"/>
            </a:endParaRPr>
          </a:p>
        </p:txBody>
      </p:sp>
      <p:pic>
        <p:nvPicPr>
          <p:cNvPr id="2" name="图片 1"/>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291513" y="218638"/>
            <a:ext cx="804491" cy="785337"/>
          </a:xfrm>
          <a:prstGeom prst="rect">
            <a:avLst/>
          </a:prstGeom>
        </p:spPr>
      </p:pic>
    </p:spTree>
  </p:cSld>
  <p:clrMap bg1="dk2" tx1="lt1" bg2="dk1"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ransition spd="med">
    <p:strips dir="rd"/>
  </p:transition>
  <p:timing>
    <p:tnLst>
      <p:par>
        <p:cTn id="1" dur="indefinite" restart="never" nodeType="tmRoot"/>
      </p:par>
    </p:tnLst>
  </p:timing>
  <p:txStyles>
    <p:titleStyle>
      <a:lvl1pPr algn="l" rtl="0" eaLnBrk="0" fontAlgn="base" hangingPunct="0">
        <a:spcBef>
          <a:spcPct val="0"/>
        </a:spcBef>
        <a:spcAft>
          <a:spcPct val="0"/>
        </a:spcAft>
        <a:defRPr sz="2800" b="1">
          <a:solidFill>
            <a:srgbClr val="000000"/>
          </a:solidFill>
          <a:latin typeface="+mj-lt"/>
          <a:ea typeface="+mj-ea"/>
          <a:cs typeface="+mj-cs"/>
        </a:defRPr>
      </a:lvl1pPr>
      <a:lvl2pPr algn="l" rtl="0" eaLnBrk="0" fontAlgn="base" hangingPunct="0">
        <a:spcBef>
          <a:spcPct val="0"/>
        </a:spcBef>
        <a:spcAft>
          <a:spcPct val="0"/>
        </a:spcAft>
        <a:defRPr sz="2800" b="1">
          <a:solidFill>
            <a:srgbClr val="000000"/>
          </a:solidFill>
          <a:latin typeface="宋体" pitchFamily="2" charset="-122"/>
          <a:ea typeface="宋体" pitchFamily="2" charset="-122"/>
        </a:defRPr>
      </a:lvl2pPr>
      <a:lvl3pPr algn="l" rtl="0" eaLnBrk="0" fontAlgn="base" hangingPunct="0">
        <a:spcBef>
          <a:spcPct val="0"/>
        </a:spcBef>
        <a:spcAft>
          <a:spcPct val="0"/>
        </a:spcAft>
        <a:defRPr sz="2800" b="1">
          <a:solidFill>
            <a:srgbClr val="000000"/>
          </a:solidFill>
          <a:latin typeface="宋体" pitchFamily="2" charset="-122"/>
          <a:ea typeface="宋体" pitchFamily="2" charset="-122"/>
        </a:defRPr>
      </a:lvl3pPr>
      <a:lvl4pPr algn="l" rtl="0" eaLnBrk="0" fontAlgn="base" hangingPunct="0">
        <a:spcBef>
          <a:spcPct val="0"/>
        </a:spcBef>
        <a:spcAft>
          <a:spcPct val="0"/>
        </a:spcAft>
        <a:defRPr sz="2800" b="1">
          <a:solidFill>
            <a:srgbClr val="000000"/>
          </a:solidFill>
          <a:latin typeface="宋体" pitchFamily="2" charset="-122"/>
          <a:ea typeface="宋体" pitchFamily="2" charset="-122"/>
        </a:defRPr>
      </a:lvl4pPr>
      <a:lvl5pPr algn="l" rtl="0" eaLnBrk="0" fontAlgn="base" hangingPunct="0">
        <a:spcBef>
          <a:spcPct val="0"/>
        </a:spcBef>
        <a:spcAft>
          <a:spcPct val="0"/>
        </a:spcAft>
        <a:defRPr sz="2800" b="1">
          <a:solidFill>
            <a:srgbClr val="000000"/>
          </a:solidFill>
          <a:latin typeface="宋体" pitchFamily="2" charset="-122"/>
          <a:ea typeface="宋体" pitchFamily="2" charset="-122"/>
        </a:defRPr>
      </a:lvl5pPr>
      <a:lvl6pPr marL="457200" algn="l" rtl="0" eaLnBrk="0" fontAlgn="base" hangingPunct="0">
        <a:spcBef>
          <a:spcPct val="0"/>
        </a:spcBef>
        <a:spcAft>
          <a:spcPct val="0"/>
        </a:spcAft>
        <a:defRPr sz="2800" b="1">
          <a:solidFill>
            <a:srgbClr val="000000"/>
          </a:solidFill>
          <a:latin typeface="宋体" pitchFamily="2" charset="-122"/>
          <a:ea typeface="宋体" pitchFamily="2" charset="-122"/>
        </a:defRPr>
      </a:lvl6pPr>
      <a:lvl7pPr marL="914400" algn="l" rtl="0" eaLnBrk="0" fontAlgn="base" hangingPunct="0">
        <a:spcBef>
          <a:spcPct val="0"/>
        </a:spcBef>
        <a:spcAft>
          <a:spcPct val="0"/>
        </a:spcAft>
        <a:defRPr sz="2800" b="1">
          <a:solidFill>
            <a:srgbClr val="000000"/>
          </a:solidFill>
          <a:latin typeface="宋体" pitchFamily="2" charset="-122"/>
          <a:ea typeface="宋体" pitchFamily="2" charset="-122"/>
        </a:defRPr>
      </a:lvl7pPr>
      <a:lvl8pPr marL="1371600" algn="l" rtl="0" eaLnBrk="0" fontAlgn="base" hangingPunct="0">
        <a:spcBef>
          <a:spcPct val="0"/>
        </a:spcBef>
        <a:spcAft>
          <a:spcPct val="0"/>
        </a:spcAft>
        <a:defRPr sz="2800" b="1">
          <a:solidFill>
            <a:srgbClr val="000000"/>
          </a:solidFill>
          <a:latin typeface="宋体" pitchFamily="2" charset="-122"/>
          <a:ea typeface="宋体" pitchFamily="2" charset="-122"/>
        </a:defRPr>
      </a:lvl8pPr>
      <a:lvl9pPr marL="1828800" algn="l" rtl="0" eaLnBrk="0" fontAlgn="base" hangingPunct="0">
        <a:spcBef>
          <a:spcPct val="0"/>
        </a:spcBef>
        <a:spcAft>
          <a:spcPct val="0"/>
        </a:spcAft>
        <a:defRPr sz="2800" b="1">
          <a:solidFill>
            <a:srgbClr val="000000"/>
          </a:solidFill>
          <a:latin typeface="宋体" pitchFamily="2" charset="-122"/>
          <a:ea typeface="宋体" pitchFamily="2" charset="-122"/>
        </a:defRPr>
      </a:lvl9pPr>
    </p:titleStyle>
    <p:bodyStyle>
      <a:lvl1pPr marL="342900" indent="-342900" algn="l" rtl="0" eaLnBrk="0" fontAlgn="base" hangingPunct="0">
        <a:spcBef>
          <a:spcPct val="20000"/>
        </a:spcBef>
        <a:spcAft>
          <a:spcPct val="0"/>
        </a:spcAft>
        <a:buChar char="•"/>
        <a:defRPr sz="2800" b="1">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00"/>
          </a:solidFill>
          <a:latin typeface="Arial" pitchFamily="34" charset="0"/>
          <a:ea typeface="+mn-ea"/>
        </a:defRPr>
      </a:lvl2pPr>
      <a:lvl3pPr marL="1143000" indent="-228600" algn="l" rtl="0" eaLnBrk="0" fontAlgn="base" hangingPunct="0">
        <a:spcBef>
          <a:spcPct val="20000"/>
        </a:spcBef>
        <a:spcAft>
          <a:spcPct val="0"/>
        </a:spcAft>
        <a:buChar char="•"/>
        <a:defRPr sz="2400">
          <a:solidFill>
            <a:srgbClr val="000000"/>
          </a:solidFill>
          <a:latin typeface="Arial" pitchFamily="34" charset="0"/>
          <a:ea typeface="+mn-ea"/>
        </a:defRPr>
      </a:lvl3pPr>
      <a:lvl4pPr marL="1600200" indent="-228600" algn="l" rtl="0" eaLnBrk="0" fontAlgn="base" hangingPunct="0">
        <a:spcBef>
          <a:spcPct val="20000"/>
        </a:spcBef>
        <a:spcAft>
          <a:spcPct val="0"/>
        </a:spcAft>
        <a:buChar char="–"/>
        <a:defRPr sz="2000">
          <a:solidFill>
            <a:srgbClr val="000000"/>
          </a:solidFill>
          <a:latin typeface="Arial" pitchFamily="34" charset="0"/>
          <a:ea typeface="+mn-ea"/>
        </a:defRPr>
      </a:lvl4pPr>
      <a:lvl5pPr marL="2057400" indent="-228600" algn="l" rtl="0" eaLnBrk="0" fontAlgn="base" hangingPunct="0">
        <a:spcBef>
          <a:spcPct val="20000"/>
        </a:spcBef>
        <a:spcAft>
          <a:spcPct val="0"/>
        </a:spcAft>
        <a:buChar char="»"/>
        <a:defRPr sz="2000">
          <a:solidFill>
            <a:srgbClr val="000000"/>
          </a:solidFill>
          <a:latin typeface="Arial" pitchFamily="34" charset="0"/>
          <a:ea typeface="+mn-ea"/>
        </a:defRPr>
      </a:lvl5pPr>
      <a:lvl6pPr marL="2514600" indent="-228600" algn="l" rtl="0" eaLnBrk="0" fontAlgn="base" hangingPunct="0">
        <a:spcBef>
          <a:spcPct val="20000"/>
        </a:spcBef>
        <a:spcAft>
          <a:spcPct val="0"/>
        </a:spcAft>
        <a:buChar char="»"/>
        <a:defRPr sz="2000">
          <a:solidFill>
            <a:srgbClr val="000000"/>
          </a:solidFill>
          <a:latin typeface="Arial" pitchFamily="34" charset="0"/>
          <a:ea typeface="+mn-ea"/>
        </a:defRPr>
      </a:lvl6pPr>
      <a:lvl7pPr marL="2971800" indent="-228600" algn="l" rtl="0" eaLnBrk="0" fontAlgn="base" hangingPunct="0">
        <a:spcBef>
          <a:spcPct val="20000"/>
        </a:spcBef>
        <a:spcAft>
          <a:spcPct val="0"/>
        </a:spcAft>
        <a:buChar char="»"/>
        <a:defRPr sz="2000">
          <a:solidFill>
            <a:srgbClr val="000000"/>
          </a:solidFill>
          <a:latin typeface="Arial" pitchFamily="34" charset="0"/>
          <a:ea typeface="+mn-ea"/>
        </a:defRPr>
      </a:lvl7pPr>
      <a:lvl8pPr marL="3429000" indent="-228600" algn="l" rtl="0" eaLnBrk="0" fontAlgn="base" hangingPunct="0">
        <a:spcBef>
          <a:spcPct val="20000"/>
        </a:spcBef>
        <a:spcAft>
          <a:spcPct val="0"/>
        </a:spcAft>
        <a:buChar char="»"/>
        <a:defRPr sz="2000">
          <a:solidFill>
            <a:srgbClr val="000000"/>
          </a:solidFill>
          <a:latin typeface="Arial" pitchFamily="34" charset="0"/>
          <a:ea typeface="+mn-ea"/>
        </a:defRPr>
      </a:lvl8pPr>
      <a:lvl9pPr marL="3886200" indent="-228600" algn="l" rtl="0" eaLnBrk="0" fontAlgn="base" hangingPunct="0">
        <a:spcBef>
          <a:spcPct val="20000"/>
        </a:spcBef>
        <a:spcAft>
          <a:spcPct val="0"/>
        </a:spcAft>
        <a:buChar char="»"/>
        <a:defRPr sz="2000">
          <a:solidFill>
            <a:srgbClr val="000000"/>
          </a:solidFill>
          <a:latin typeface="Arial"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112713" y="5954713"/>
            <a:ext cx="8936037" cy="631825"/>
            <a:chOff x="0" y="0"/>
            <a:chExt cx="5629" cy="398"/>
          </a:xfrm>
        </p:grpSpPr>
        <p:sp>
          <p:nvSpPr>
            <p:cNvPr id="2060" name="Freeform 9"/>
            <p:cNvSpPr>
              <a:spLocks/>
            </p:cNvSpPr>
            <p:nvPr userDrawn="1"/>
          </p:nvSpPr>
          <p:spPr bwMode="auto">
            <a:xfrm>
              <a:off x="0" y="0"/>
              <a:ext cx="5626" cy="349"/>
            </a:xfrm>
            <a:custGeom>
              <a:avLst/>
              <a:gdLst>
                <a:gd name="T0" fmla="*/ 5626 w 5626"/>
                <a:gd name="T1" fmla="*/ 349 h 349"/>
                <a:gd name="T2" fmla="*/ 0 w 5626"/>
                <a:gd name="T3" fmla="*/ 349 h 349"/>
                <a:gd name="T4" fmla="*/ 0 w 5626"/>
                <a:gd name="T5" fmla="*/ 187 h 349"/>
                <a:gd name="T6" fmla="*/ 0 w 5626"/>
                <a:gd name="T7" fmla="*/ 114 h 349"/>
                <a:gd name="T8" fmla="*/ 4064 w 5626"/>
                <a:gd name="T9" fmla="*/ 118 h 349"/>
                <a:gd name="T10" fmla="*/ 4329 w 5626"/>
                <a:gd name="T11" fmla="*/ 0 h 349"/>
                <a:gd name="T12" fmla="*/ 5623 w 5626"/>
                <a:gd name="T13" fmla="*/ 0 h 349"/>
                <a:gd name="T14" fmla="*/ 5626 w 5626"/>
                <a:gd name="T15" fmla="*/ 349 h 349"/>
                <a:gd name="T16" fmla="*/ 0 60000 65536"/>
                <a:gd name="T17" fmla="*/ 0 60000 65536"/>
                <a:gd name="T18" fmla="*/ 0 60000 65536"/>
                <a:gd name="T19" fmla="*/ 0 60000 65536"/>
                <a:gd name="T20" fmla="*/ 0 60000 65536"/>
                <a:gd name="T21" fmla="*/ 0 60000 65536"/>
                <a:gd name="T22" fmla="*/ 0 60000 65536"/>
                <a:gd name="T23" fmla="*/ 0 60000 65536"/>
                <a:gd name="T24" fmla="*/ 0 w 5626"/>
                <a:gd name="T25" fmla="*/ 0 h 349"/>
                <a:gd name="T26" fmla="*/ 5626 w 5626"/>
                <a:gd name="T27" fmla="*/ 349 h 3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26" h="349">
                  <a:moveTo>
                    <a:pt x="5626" y="349"/>
                  </a:moveTo>
                  <a:lnTo>
                    <a:pt x="0" y="349"/>
                  </a:lnTo>
                  <a:lnTo>
                    <a:pt x="0" y="187"/>
                  </a:lnTo>
                  <a:lnTo>
                    <a:pt x="0" y="114"/>
                  </a:lnTo>
                  <a:cubicBezTo>
                    <a:pt x="678" y="103"/>
                    <a:pt x="3343" y="137"/>
                    <a:pt x="4064" y="118"/>
                  </a:cubicBezTo>
                  <a:lnTo>
                    <a:pt x="4329" y="0"/>
                  </a:lnTo>
                  <a:lnTo>
                    <a:pt x="5623" y="0"/>
                  </a:lnTo>
                  <a:lnTo>
                    <a:pt x="5626" y="3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Freeform 10"/>
            <p:cNvSpPr>
              <a:spLocks/>
            </p:cNvSpPr>
            <p:nvPr userDrawn="1"/>
          </p:nvSpPr>
          <p:spPr bwMode="auto">
            <a:xfrm>
              <a:off x="0" y="49"/>
              <a:ext cx="5626" cy="349"/>
            </a:xfrm>
            <a:custGeom>
              <a:avLst/>
              <a:gdLst>
                <a:gd name="T0" fmla="*/ 5626 w 5626"/>
                <a:gd name="T1" fmla="*/ 349 h 349"/>
                <a:gd name="T2" fmla="*/ 0 w 5626"/>
                <a:gd name="T3" fmla="*/ 349 h 349"/>
                <a:gd name="T4" fmla="*/ 0 w 5626"/>
                <a:gd name="T5" fmla="*/ 187 h 349"/>
                <a:gd name="T6" fmla="*/ 0 w 5626"/>
                <a:gd name="T7" fmla="*/ 114 h 349"/>
                <a:gd name="T8" fmla="*/ 4082 w 5626"/>
                <a:gd name="T9" fmla="*/ 118 h 349"/>
                <a:gd name="T10" fmla="*/ 4345 w 5626"/>
                <a:gd name="T11" fmla="*/ 0 h 349"/>
                <a:gd name="T12" fmla="*/ 5623 w 5626"/>
                <a:gd name="T13" fmla="*/ 6 h 349"/>
                <a:gd name="T14" fmla="*/ 5626 w 5626"/>
                <a:gd name="T15" fmla="*/ 349 h 349"/>
                <a:gd name="T16" fmla="*/ 0 60000 65536"/>
                <a:gd name="T17" fmla="*/ 0 60000 65536"/>
                <a:gd name="T18" fmla="*/ 0 60000 65536"/>
                <a:gd name="T19" fmla="*/ 0 60000 65536"/>
                <a:gd name="T20" fmla="*/ 0 60000 65536"/>
                <a:gd name="T21" fmla="*/ 0 60000 65536"/>
                <a:gd name="T22" fmla="*/ 0 60000 65536"/>
                <a:gd name="T23" fmla="*/ 0 60000 65536"/>
                <a:gd name="T24" fmla="*/ 0 w 5626"/>
                <a:gd name="T25" fmla="*/ 0 h 349"/>
                <a:gd name="T26" fmla="*/ 5626 w 5626"/>
                <a:gd name="T27" fmla="*/ 349 h 3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26" h="349">
                  <a:moveTo>
                    <a:pt x="5626" y="349"/>
                  </a:moveTo>
                  <a:lnTo>
                    <a:pt x="0" y="349"/>
                  </a:lnTo>
                  <a:lnTo>
                    <a:pt x="0" y="187"/>
                  </a:lnTo>
                  <a:lnTo>
                    <a:pt x="0" y="114"/>
                  </a:lnTo>
                  <a:cubicBezTo>
                    <a:pt x="680" y="103"/>
                    <a:pt x="3358" y="137"/>
                    <a:pt x="4082" y="118"/>
                  </a:cubicBezTo>
                  <a:lnTo>
                    <a:pt x="4345" y="0"/>
                  </a:lnTo>
                  <a:lnTo>
                    <a:pt x="5623" y="6"/>
                  </a:lnTo>
                  <a:lnTo>
                    <a:pt x="5626" y="3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Freeform 11"/>
            <p:cNvSpPr>
              <a:spLocks/>
            </p:cNvSpPr>
            <p:nvPr userDrawn="1"/>
          </p:nvSpPr>
          <p:spPr bwMode="auto">
            <a:xfrm>
              <a:off x="4138" y="82"/>
              <a:ext cx="1491" cy="88"/>
            </a:xfrm>
            <a:custGeom>
              <a:avLst/>
              <a:gdLst>
                <a:gd name="T0" fmla="*/ 0 w 1491"/>
                <a:gd name="T1" fmla="*/ 84 h 88"/>
                <a:gd name="T2" fmla="*/ 223 w 1491"/>
                <a:gd name="T3" fmla="*/ 0 h 88"/>
                <a:gd name="T4" fmla="*/ 1491 w 1491"/>
                <a:gd name="T5" fmla="*/ 0 h 88"/>
                <a:gd name="T6" fmla="*/ 1488 w 1491"/>
                <a:gd name="T7" fmla="*/ 60 h 88"/>
                <a:gd name="T8" fmla="*/ 383 w 1491"/>
                <a:gd name="T9" fmla="*/ 59 h 88"/>
                <a:gd name="T10" fmla="*/ 273 w 1491"/>
                <a:gd name="T11" fmla="*/ 88 h 88"/>
                <a:gd name="T12" fmla="*/ 0 w 1491"/>
                <a:gd name="T13" fmla="*/ 84 h 88"/>
                <a:gd name="T14" fmla="*/ 0 60000 65536"/>
                <a:gd name="T15" fmla="*/ 0 60000 65536"/>
                <a:gd name="T16" fmla="*/ 0 60000 65536"/>
                <a:gd name="T17" fmla="*/ 0 60000 65536"/>
                <a:gd name="T18" fmla="*/ 0 60000 65536"/>
                <a:gd name="T19" fmla="*/ 0 60000 65536"/>
                <a:gd name="T20" fmla="*/ 0 60000 65536"/>
                <a:gd name="T21" fmla="*/ 0 w 1491"/>
                <a:gd name="T22" fmla="*/ 0 h 88"/>
                <a:gd name="T23" fmla="*/ 1491 w 1491"/>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1" h="88">
                  <a:moveTo>
                    <a:pt x="0" y="84"/>
                  </a:moveTo>
                  <a:lnTo>
                    <a:pt x="223" y="0"/>
                  </a:lnTo>
                  <a:lnTo>
                    <a:pt x="1491" y="0"/>
                  </a:lnTo>
                  <a:lnTo>
                    <a:pt x="1488" y="60"/>
                  </a:lnTo>
                  <a:lnTo>
                    <a:pt x="383" y="59"/>
                  </a:lnTo>
                  <a:lnTo>
                    <a:pt x="273" y="88"/>
                  </a:lnTo>
                  <a:lnTo>
                    <a:pt x="0" y="84"/>
                  </a:lnTo>
                  <a:close/>
                </a:path>
              </a:pathLst>
            </a:custGeom>
            <a:solidFill>
              <a:srgbClr val="FFFFFF">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1" name="Freeform 29" descr="Dark upward diagonal"/>
          <p:cNvSpPr>
            <a:spLocks/>
          </p:cNvSpPr>
          <p:nvPr/>
        </p:nvSpPr>
        <p:spPr bwMode="auto">
          <a:xfrm>
            <a:off x="85725" y="76200"/>
            <a:ext cx="8977313" cy="500063"/>
          </a:xfrm>
          <a:custGeom>
            <a:avLst/>
            <a:gdLst>
              <a:gd name="T0" fmla="*/ 0 w 5655"/>
              <a:gd name="T1" fmla="*/ 2147483647 h 315"/>
              <a:gd name="T2" fmla="*/ 2147483647 w 5655"/>
              <a:gd name="T3" fmla="*/ 0 h 315"/>
              <a:gd name="T4" fmla="*/ 2147483647 w 5655"/>
              <a:gd name="T5" fmla="*/ 2147483647 h 315"/>
              <a:gd name="T6" fmla="*/ 2147483647 w 5655"/>
              <a:gd name="T7" fmla="*/ 2147483647 h 315"/>
              <a:gd name="T8" fmla="*/ 2147483647 w 5655"/>
              <a:gd name="T9" fmla="*/ 2147483647 h 315"/>
              <a:gd name="T10" fmla="*/ 0 w 5655"/>
              <a:gd name="T11" fmla="*/ 2147483647 h 315"/>
              <a:gd name="T12" fmla="*/ 0 60000 65536"/>
              <a:gd name="T13" fmla="*/ 0 60000 65536"/>
              <a:gd name="T14" fmla="*/ 0 60000 65536"/>
              <a:gd name="T15" fmla="*/ 0 60000 65536"/>
              <a:gd name="T16" fmla="*/ 0 60000 65536"/>
              <a:gd name="T17" fmla="*/ 0 60000 65536"/>
              <a:gd name="T18" fmla="*/ 0 w 5655"/>
              <a:gd name="T19" fmla="*/ 0 h 315"/>
              <a:gd name="T20" fmla="*/ 5655 w 5655"/>
              <a:gd name="T21" fmla="*/ 315 h 315"/>
            </a:gdLst>
            <a:ahLst/>
            <a:cxnLst>
              <a:cxn ang="T12">
                <a:pos x="T0" y="T1"/>
              </a:cxn>
              <a:cxn ang="T13">
                <a:pos x="T2" y="T3"/>
              </a:cxn>
              <a:cxn ang="T14">
                <a:pos x="T4" y="T5"/>
              </a:cxn>
              <a:cxn ang="T15">
                <a:pos x="T6" y="T7"/>
              </a:cxn>
              <a:cxn ang="T16">
                <a:pos x="T8" y="T9"/>
              </a:cxn>
              <a:cxn ang="T17">
                <a:pos x="T10" y="T11"/>
              </a:cxn>
            </a:cxnLst>
            <a:rect l="T18" t="T19" r="T20" b="T21"/>
            <a:pathLst>
              <a:path w="5655" h="315">
                <a:moveTo>
                  <a:pt x="0" y="1"/>
                </a:moveTo>
                <a:lnTo>
                  <a:pt x="5546" y="0"/>
                </a:lnTo>
                <a:cubicBezTo>
                  <a:pt x="5652" y="0"/>
                  <a:pt x="5655" y="84"/>
                  <a:pt x="5655" y="84"/>
                </a:cubicBezTo>
                <a:lnTo>
                  <a:pt x="5649" y="315"/>
                </a:lnTo>
                <a:lnTo>
                  <a:pt x="1" y="314"/>
                </a:lnTo>
                <a:lnTo>
                  <a:pt x="0" y="1"/>
                </a:lnTo>
                <a:close/>
              </a:path>
            </a:pathLst>
          </a:custGeom>
          <a:blipFill dpi="0" rotWithShape="0">
            <a:blip r:embed="rId13">
              <a:alphaModFix amt="77000"/>
            </a:blip>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 name="Rectangle 30"/>
          <p:cNvSpPr>
            <a:spLocks noChangeArrowheads="1"/>
          </p:cNvSpPr>
          <p:nvPr/>
        </p:nvSpPr>
        <p:spPr bwMode="auto">
          <a:xfrm>
            <a:off x="114300" y="6610350"/>
            <a:ext cx="8931275" cy="163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nvGrpSpPr>
          <p:cNvPr id="2053" name="Group 8"/>
          <p:cNvGrpSpPr>
            <a:grpSpLocks/>
          </p:cNvGrpSpPr>
          <p:nvPr/>
        </p:nvGrpSpPr>
        <p:grpSpPr bwMode="auto">
          <a:xfrm>
            <a:off x="85725" y="854075"/>
            <a:ext cx="8982075" cy="1131888"/>
            <a:chOff x="0" y="0"/>
            <a:chExt cx="5658" cy="713"/>
          </a:xfrm>
        </p:grpSpPr>
        <p:sp>
          <p:nvSpPr>
            <p:cNvPr id="2057" name="Freeform 32"/>
            <p:cNvSpPr>
              <a:spLocks/>
            </p:cNvSpPr>
            <p:nvPr userDrawn="1"/>
          </p:nvSpPr>
          <p:spPr bwMode="auto">
            <a:xfrm>
              <a:off x="0" y="198"/>
              <a:ext cx="5658" cy="515"/>
            </a:xfrm>
            <a:custGeom>
              <a:avLst/>
              <a:gdLst>
                <a:gd name="T0" fmla="*/ 0 w 5446"/>
                <a:gd name="T1" fmla="*/ 0 h 590"/>
                <a:gd name="T2" fmla="*/ 6849 w 5446"/>
                <a:gd name="T3" fmla="*/ 0 h 590"/>
                <a:gd name="T4" fmla="*/ 6849 w 5446"/>
                <a:gd name="T5" fmla="*/ 138 h 590"/>
                <a:gd name="T6" fmla="*/ 6849 w 5446"/>
                <a:gd name="T7" fmla="*/ 200 h 590"/>
                <a:gd name="T8" fmla="*/ 1902 w 5446"/>
                <a:gd name="T9" fmla="*/ 196 h 590"/>
                <a:gd name="T10" fmla="*/ 1619 w 5446"/>
                <a:gd name="T11" fmla="*/ 258 h 590"/>
                <a:gd name="T12" fmla="*/ 0 w 5446"/>
                <a:gd name="T13" fmla="*/ 261 h 590"/>
                <a:gd name="T14" fmla="*/ 0 w 5446"/>
                <a:gd name="T15" fmla="*/ 0 h 590"/>
                <a:gd name="T16" fmla="*/ 0 60000 65536"/>
                <a:gd name="T17" fmla="*/ 0 60000 65536"/>
                <a:gd name="T18" fmla="*/ 0 60000 65536"/>
                <a:gd name="T19" fmla="*/ 0 60000 65536"/>
                <a:gd name="T20" fmla="*/ 0 60000 65536"/>
                <a:gd name="T21" fmla="*/ 0 60000 65536"/>
                <a:gd name="T22" fmla="*/ 0 60000 65536"/>
                <a:gd name="T23" fmla="*/ 0 60000 65536"/>
                <a:gd name="T24" fmla="*/ 0 w 5446"/>
                <a:gd name="T25" fmla="*/ 0 h 590"/>
                <a:gd name="T26" fmla="*/ 5446 w 5446"/>
                <a:gd name="T27" fmla="*/ 590 h 5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6" h="590">
                  <a:moveTo>
                    <a:pt x="0" y="0"/>
                  </a:moveTo>
                  <a:lnTo>
                    <a:pt x="5446" y="0"/>
                  </a:lnTo>
                  <a:lnTo>
                    <a:pt x="5446" y="312"/>
                  </a:lnTo>
                  <a:lnTo>
                    <a:pt x="5446" y="451"/>
                  </a:lnTo>
                  <a:cubicBezTo>
                    <a:pt x="4790" y="473"/>
                    <a:pt x="2205" y="421"/>
                    <a:pt x="1512" y="443"/>
                  </a:cubicBezTo>
                  <a:lnTo>
                    <a:pt x="1288" y="584"/>
                  </a:lnTo>
                  <a:lnTo>
                    <a:pt x="0" y="59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 name="Freeform 33"/>
            <p:cNvSpPr>
              <a:spLocks/>
            </p:cNvSpPr>
            <p:nvPr userDrawn="1"/>
          </p:nvSpPr>
          <p:spPr bwMode="auto">
            <a:xfrm>
              <a:off x="0" y="0"/>
              <a:ext cx="5658" cy="655"/>
            </a:xfrm>
            <a:custGeom>
              <a:avLst/>
              <a:gdLst>
                <a:gd name="T0" fmla="*/ 1 w 5658"/>
                <a:gd name="T1" fmla="*/ 0 h 655"/>
                <a:gd name="T2" fmla="*/ 5657 w 5658"/>
                <a:gd name="T3" fmla="*/ 0 h 655"/>
                <a:gd name="T4" fmla="*/ 5658 w 5658"/>
                <a:gd name="T5" fmla="*/ 534 h 655"/>
                <a:gd name="T6" fmla="*/ 1553 w 5658"/>
                <a:gd name="T7" fmla="*/ 528 h 655"/>
                <a:gd name="T8" fmla="*/ 1317 w 5658"/>
                <a:gd name="T9" fmla="*/ 651 h 655"/>
                <a:gd name="T10" fmla="*/ 0 w 5658"/>
                <a:gd name="T11" fmla="*/ 655 h 655"/>
                <a:gd name="T12" fmla="*/ 1 w 5658"/>
                <a:gd name="T13" fmla="*/ 0 h 655"/>
                <a:gd name="T14" fmla="*/ 0 60000 65536"/>
                <a:gd name="T15" fmla="*/ 0 60000 65536"/>
                <a:gd name="T16" fmla="*/ 0 60000 65536"/>
                <a:gd name="T17" fmla="*/ 0 60000 65536"/>
                <a:gd name="T18" fmla="*/ 0 60000 65536"/>
                <a:gd name="T19" fmla="*/ 0 60000 65536"/>
                <a:gd name="T20" fmla="*/ 0 60000 65536"/>
                <a:gd name="T21" fmla="*/ 0 w 5658"/>
                <a:gd name="T22" fmla="*/ 0 h 655"/>
                <a:gd name="T23" fmla="*/ 5658 w 5658"/>
                <a:gd name="T24" fmla="*/ 655 h 6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58" h="655">
                  <a:moveTo>
                    <a:pt x="1" y="0"/>
                  </a:moveTo>
                  <a:lnTo>
                    <a:pt x="5657" y="0"/>
                  </a:lnTo>
                  <a:lnTo>
                    <a:pt x="5658" y="534"/>
                  </a:lnTo>
                  <a:lnTo>
                    <a:pt x="1553" y="528"/>
                  </a:lnTo>
                  <a:lnTo>
                    <a:pt x="1317" y="651"/>
                  </a:lnTo>
                  <a:lnTo>
                    <a:pt x="0" y="655"/>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 name="Freeform 34"/>
            <p:cNvSpPr>
              <a:spLocks/>
            </p:cNvSpPr>
            <p:nvPr userDrawn="1"/>
          </p:nvSpPr>
          <p:spPr bwMode="auto">
            <a:xfrm>
              <a:off x="0" y="524"/>
              <a:ext cx="1496" cy="98"/>
            </a:xfrm>
            <a:custGeom>
              <a:avLst/>
              <a:gdLst>
                <a:gd name="T0" fmla="*/ 1810 w 1440"/>
                <a:gd name="T1" fmla="*/ 1 h 112"/>
                <a:gd name="T2" fmla="*/ 1585 w 1440"/>
                <a:gd name="T3" fmla="*/ 51 h 112"/>
                <a:gd name="T4" fmla="*/ 0 w 1440"/>
                <a:gd name="T5" fmla="*/ 50 h 112"/>
                <a:gd name="T6" fmla="*/ 0 w 1440"/>
                <a:gd name="T7" fmla="*/ 22 h 112"/>
                <a:gd name="T8" fmla="*/ 1344 w 1440"/>
                <a:gd name="T9" fmla="*/ 23 h 112"/>
                <a:gd name="T10" fmla="*/ 1436 w 1440"/>
                <a:gd name="T11" fmla="*/ 0 h 112"/>
                <a:gd name="T12" fmla="*/ 1810 w 1440"/>
                <a:gd name="T13" fmla="*/ 1 h 112"/>
                <a:gd name="T14" fmla="*/ 0 60000 65536"/>
                <a:gd name="T15" fmla="*/ 0 60000 65536"/>
                <a:gd name="T16" fmla="*/ 0 60000 65536"/>
                <a:gd name="T17" fmla="*/ 0 60000 65536"/>
                <a:gd name="T18" fmla="*/ 0 60000 65536"/>
                <a:gd name="T19" fmla="*/ 0 60000 65536"/>
                <a:gd name="T20" fmla="*/ 0 60000 65536"/>
                <a:gd name="T21" fmla="*/ 0 w 1440"/>
                <a:gd name="T22" fmla="*/ 0 h 112"/>
                <a:gd name="T23" fmla="*/ 1440 w 1440"/>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112">
                  <a:moveTo>
                    <a:pt x="1440" y="1"/>
                  </a:moveTo>
                  <a:lnTo>
                    <a:pt x="1261" y="112"/>
                  </a:lnTo>
                  <a:lnTo>
                    <a:pt x="0" y="110"/>
                  </a:lnTo>
                  <a:lnTo>
                    <a:pt x="0" y="49"/>
                  </a:lnTo>
                  <a:lnTo>
                    <a:pt x="1069" y="50"/>
                  </a:lnTo>
                  <a:lnTo>
                    <a:pt x="1142" y="0"/>
                  </a:lnTo>
                  <a:lnTo>
                    <a:pt x="1440" y="1"/>
                  </a:lnTo>
                  <a:close/>
                </a:path>
              </a:pathLst>
            </a:custGeom>
            <a:solidFill>
              <a:srgbClr val="FFFFFF">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4" name="Rectangle 35"/>
          <p:cNvSpPr>
            <a:spLocks noChangeArrowheads="1"/>
          </p:cNvSpPr>
          <p:nvPr/>
        </p:nvSpPr>
        <p:spPr bwMode="auto">
          <a:xfrm>
            <a:off x="85725" y="609600"/>
            <a:ext cx="8982075" cy="1857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55" name="Rectangle 35"/>
          <p:cNvSpPr>
            <a:spLocks noGrp="1" noChangeArrowheads="1"/>
          </p:cNvSpPr>
          <p:nvPr>
            <p:ph type="body" idx="1"/>
          </p:nvPr>
        </p:nvSpPr>
        <p:spPr bwMode="auto">
          <a:xfrm>
            <a:off x="2700338" y="1916113"/>
            <a:ext cx="6011862"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zh-CN" altLang="zh-CN" smtClean="0"/>
          </a:p>
        </p:txBody>
      </p:sp>
      <p:pic>
        <p:nvPicPr>
          <p:cNvPr id="2062" name="Picture 14"/>
          <p:cNvPicPr>
            <a:picLocks noChangeAspect="1" noChangeArrowheads="1"/>
          </p:cNvPicPr>
          <p:nvPr userDrawn="1"/>
        </p:nvPicPr>
        <p:blipFill>
          <a:blip r:embed="rId14">
            <a:extLst>
              <a:ext uri="{28A0092B-C50C-407E-A947-70E740481C1C}">
                <a14:useLocalDpi xmlns:a14="http://schemas.microsoft.com/office/drawing/2010/main" val="0"/>
              </a:ext>
            </a:extLst>
          </a:blip>
          <a:srcRect r="3168" b="3801"/>
          <a:stretch>
            <a:fillRect/>
          </a:stretch>
        </p:blipFill>
        <p:spPr bwMode="auto">
          <a:xfrm>
            <a:off x="179388" y="2557463"/>
            <a:ext cx="2232025"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3000" fill="hold"/>
                                        <p:tgtEl>
                                          <p:spTgt spid="20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800" b="1">
          <a:solidFill>
            <a:srgbClr val="000000"/>
          </a:solidFill>
          <a:latin typeface="+mj-lt"/>
          <a:ea typeface="+mj-ea"/>
          <a:cs typeface="+mj-cs"/>
        </a:defRPr>
      </a:lvl1pPr>
      <a:lvl2pPr algn="l" rtl="0" eaLnBrk="0" fontAlgn="base" hangingPunct="0">
        <a:spcBef>
          <a:spcPct val="0"/>
        </a:spcBef>
        <a:spcAft>
          <a:spcPct val="0"/>
        </a:spcAft>
        <a:defRPr sz="2800" b="1">
          <a:solidFill>
            <a:srgbClr val="000000"/>
          </a:solidFill>
          <a:latin typeface="宋体" pitchFamily="2" charset="-122"/>
          <a:ea typeface="宋体" pitchFamily="2" charset="-122"/>
        </a:defRPr>
      </a:lvl2pPr>
      <a:lvl3pPr algn="l" rtl="0" eaLnBrk="0" fontAlgn="base" hangingPunct="0">
        <a:spcBef>
          <a:spcPct val="0"/>
        </a:spcBef>
        <a:spcAft>
          <a:spcPct val="0"/>
        </a:spcAft>
        <a:defRPr sz="2800" b="1">
          <a:solidFill>
            <a:srgbClr val="000000"/>
          </a:solidFill>
          <a:latin typeface="宋体" pitchFamily="2" charset="-122"/>
          <a:ea typeface="宋体" pitchFamily="2" charset="-122"/>
        </a:defRPr>
      </a:lvl3pPr>
      <a:lvl4pPr algn="l" rtl="0" eaLnBrk="0" fontAlgn="base" hangingPunct="0">
        <a:spcBef>
          <a:spcPct val="0"/>
        </a:spcBef>
        <a:spcAft>
          <a:spcPct val="0"/>
        </a:spcAft>
        <a:defRPr sz="2800" b="1">
          <a:solidFill>
            <a:srgbClr val="000000"/>
          </a:solidFill>
          <a:latin typeface="宋体" pitchFamily="2" charset="-122"/>
          <a:ea typeface="宋体" pitchFamily="2" charset="-122"/>
        </a:defRPr>
      </a:lvl4pPr>
      <a:lvl5pPr algn="l" rtl="0" eaLnBrk="0" fontAlgn="base" hangingPunct="0">
        <a:spcBef>
          <a:spcPct val="0"/>
        </a:spcBef>
        <a:spcAft>
          <a:spcPct val="0"/>
        </a:spcAft>
        <a:defRPr sz="2800" b="1">
          <a:solidFill>
            <a:srgbClr val="000000"/>
          </a:solidFill>
          <a:latin typeface="宋体" pitchFamily="2" charset="-122"/>
          <a:ea typeface="宋体" pitchFamily="2" charset="-122"/>
        </a:defRPr>
      </a:lvl5pPr>
      <a:lvl6pPr marL="457200" algn="l" rtl="0" eaLnBrk="0" fontAlgn="base" hangingPunct="0">
        <a:spcBef>
          <a:spcPct val="0"/>
        </a:spcBef>
        <a:spcAft>
          <a:spcPct val="0"/>
        </a:spcAft>
        <a:defRPr sz="2800" b="1">
          <a:solidFill>
            <a:srgbClr val="000000"/>
          </a:solidFill>
          <a:latin typeface="宋体" pitchFamily="2" charset="-122"/>
          <a:ea typeface="宋体" pitchFamily="2" charset="-122"/>
        </a:defRPr>
      </a:lvl6pPr>
      <a:lvl7pPr marL="914400" algn="l" rtl="0" eaLnBrk="0" fontAlgn="base" hangingPunct="0">
        <a:spcBef>
          <a:spcPct val="0"/>
        </a:spcBef>
        <a:spcAft>
          <a:spcPct val="0"/>
        </a:spcAft>
        <a:defRPr sz="2800" b="1">
          <a:solidFill>
            <a:srgbClr val="000000"/>
          </a:solidFill>
          <a:latin typeface="宋体" pitchFamily="2" charset="-122"/>
          <a:ea typeface="宋体" pitchFamily="2" charset="-122"/>
        </a:defRPr>
      </a:lvl7pPr>
      <a:lvl8pPr marL="1371600" algn="l" rtl="0" eaLnBrk="0" fontAlgn="base" hangingPunct="0">
        <a:spcBef>
          <a:spcPct val="0"/>
        </a:spcBef>
        <a:spcAft>
          <a:spcPct val="0"/>
        </a:spcAft>
        <a:defRPr sz="2800" b="1">
          <a:solidFill>
            <a:srgbClr val="000000"/>
          </a:solidFill>
          <a:latin typeface="宋体" pitchFamily="2" charset="-122"/>
          <a:ea typeface="宋体" pitchFamily="2" charset="-122"/>
        </a:defRPr>
      </a:lvl8pPr>
      <a:lvl9pPr marL="1828800" algn="l" rtl="0" eaLnBrk="0" fontAlgn="base" hangingPunct="0">
        <a:spcBef>
          <a:spcPct val="0"/>
        </a:spcBef>
        <a:spcAft>
          <a:spcPct val="0"/>
        </a:spcAft>
        <a:defRPr sz="2800" b="1">
          <a:solidFill>
            <a:srgbClr val="000000"/>
          </a:solidFill>
          <a:latin typeface="宋体" pitchFamily="2" charset="-122"/>
          <a:ea typeface="宋体" pitchFamily="2" charset="-122"/>
        </a:defRPr>
      </a:lvl9pPr>
    </p:titleStyle>
    <p:bodyStyle>
      <a:lvl1pPr marL="342900" indent="-342900" algn="l" rtl="0" eaLnBrk="0" fontAlgn="base" hangingPunct="0">
        <a:spcBef>
          <a:spcPct val="20000"/>
        </a:spcBef>
        <a:spcAft>
          <a:spcPct val="0"/>
        </a:spcAft>
        <a:buChar char="•"/>
        <a:defRPr sz="2800" b="1">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00"/>
          </a:solidFill>
          <a:latin typeface="Arial" pitchFamily="34" charset="0"/>
          <a:ea typeface="+mn-ea"/>
        </a:defRPr>
      </a:lvl2pPr>
      <a:lvl3pPr marL="1143000" indent="-228600" algn="l" rtl="0" eaLnBrk="0" fontAlgn="base" hangingPunct="0">
        <a:spcBef>
          <a:spcPct val="20000"/>
        </a:spcBef>
        <a:spcAft>
          <a:spcPct val="0"/>
        </a:spcAft>
        <a:buChar char="•"/>
        <a:defRPr sz="2400">
          <a:solidFill>
            <a:srgbClr val="000000"/>
          </a:solidFill>
          <a:latin typeface="Arial" pitchFamily="34" charset="0"/>
          <a:ea typeface="+mn-ea"/>
        </a:defRPr>
      </a:lvl3pPr>
      <a:lvl4pPr marL="1600200" indent="-228600" algn="l" rtl="0" eaLnBrk="0" fontAlgn="base" hangingPunct="0">
        <a:spcBef>
          <a:spcPct val="20000"/>
        </a:spcBef>
        <a:spcAft>
          <a:spcPct val="0"/>
        </a:spcAft>
        <a:buChar char="–"/>
        <a:defRPr sz="2000">
          <a:solidFill>
            <a:srgbClr val="000000"/>
          </a:solidFill>
          <a:latin typeface="Arial" pitchFamily="34" charset="0"/>
          <a:ea typeface="+mn-ea"/>
        </a:defRPr>
      </a:lvl4pPr>
      <a:lvl5pPr marL="2057400" indent="-228600" algn="l" rtl="0" eaLnBrk="0" fontAlgn="base" hangingPunct="0">
        <a:spcBef>
          <a:spcPct val="20000"/>
        </a:spcBef>
        <a:spcAft>
          <a:spcPct val="0"/>
        </a:spcAft>
        <a:buChar char="»"/>
        <a:defRPr sz="2000">
          <a:solidFill>
            <a:srgbClr val="000000"/>
          </a:solidFill>
          <a:latin typeface="Arial" pitchFamily="34" charset="0"/>
          <a:ea typeface="+mn-ea"/>
        </a:defRPr>
      </a:lvl5pPr>
      <a:lvl6pPr marL="2514600" indent="-228600" algn="l" rtl="0" eaLnBrk="0" fontAlgn="base" hangingPunct="0">
        <a:spcBef>
          <a:spcPct val="20000"/>
        </a:spcBef>
        <a:spcAft>
          <a:spcPct val="0"/>
        </a:spcAft>
        <a:buChar char="»"/>
        <a:defRPr sz="2000">
          <a:solidFill>
            <a:srgbClr val="000000"/>
          </a:solidFill>
          <a:latin typeface="Arial" pitchFamily="34" charset="0"/>
          <a:ea typeface="+mn-ea"/>
        </a:defRPr>
      </a:lvl6pPr>
      <a:lvl7pPr marL="2971800" indent="-228600" algn="l" rtl="0" eaLnBrk="0" fontAlgn="base" hangingPunct="0">
        <a:spcBef>
          <a:spcPct val="20000"/>
        </a:spcBef>
        <a:spcAft>
          <a:spcPct val="0"/>
        </a:spcAft>
        <a:buChar char="»"/>
        <a:defRPr sz="2000">
          <a:solidFill>
            <a:srgbClr val="000000"/>
          </a:solidFill>
          <a:latin typeface="Arial" pitchFamily="34" charset="0"/>
          <a:ea typeface="+mn-ea"/>
        </a:defRPr>
      </a:lvl7pPr>
      <a:lvl8pPr marL="3429000" indent="-228600" algn="l" rtl="0" eaLnBrk="0" fontAlgn="base" hangingPunct="0">
        <a:spcBef>
          <a:spcPct val="20000"/>
        </a:spcBef>
        <a:spcAft>
          <a:spcPct val="0"/>
        </a:spcAft>
        <a:buChar char="»"/>
        <a:defRPr sz="2000">
          <a:solidFill>
            <a:srgbClr val="000000"/>
          </a:solidFill>
          <a:latin typeface="Arial" pitchFamily="34" charset="0"/>
          <a:ea typeface="+mn-ea"/>
        </a:defRPr>
      </a:lvl8pPr>
      <a:lvl9pPr marL="3886200" indent="-228600" algn="l" rtl="0" eaLnBrk="0" fontAlgn="base" hangingPunct="0">
        <a:spcBef>
          <a:spcPct val="20000"/>
        </a:spcBef>
        <a:spcAft>
          <a:spcPct val="0"/>
        </a:spcAft>
        <a:buChar char="»"/>
        <a:defRPr sz="2000">
          <a:solidFill>
            <a:srgbClr val="000000"/>
          </a:solidFill>
          <a:latin typeface="Arial"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hyperlink" Target="&#31532;&#22235;&#31456;%20&#39034;&#24207;&#31243;&#24207;&#35774;&#35745;&#25945;&#26448;&#31243;&#24207;/&#20363;4-4%20&#27714;&#20004;&#20010;&#21464;&#37327;&#30340;&#21644;.c" TargetMode="Externa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31532;&#22235;&#31456;%20&#39034;&#24207;&#31243;&#24207;&#35774;&#35745;&#25945;&#26448;&#31243;&#24207;/&#20363;4-5%20&#26377;&#31526;&#21495;&#25972;&#25968;&#36171;&#32473;&#26080;&#31526;&#21495;&#25972;&#22411;&#21464;&#37327;.c" TargetMode="Externa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image" Target="../media/image14.png"/><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slide" Target="slide70.xml"/><Relationship Id="rId4" Type="http://schemas.openxmlformats.org/officeDocument/2006/relationships/slide" Target="slide6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oleObject" Target="../embeddings/oleObject1.bin"/><Relationship Id="rId7" Type="http://schemas.openxmlformats.org/officeDocument/2006/relationships/slide" Target="slide29.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3.wmf"/><Relationship Id="rId5" Type="http://schemas.openxmlformats.org/officeDocument/2006/relationships/oleObject" Target="../embeddings/oleObject2.bin"/><Relationship Id="rId4" Type="http://schemas.openxmlformats.org/officeDocument/2006/relationships/image" Target="../media/image22.wmf"/></Relationships>
</file>

<file path=ppt/slides/_rels/slide3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31532;&#22235;&#31456;%20&#39034;&#24207;&#31243;&#24207;&#35774;&#35745;&#25945;&#26448;&#31243;&#24207;/&#20363;4-6%20&#27714;ax2+bx+c=0%20&#26041;&#31243;&#30340;&#26681;.c" TargetMode="External"/><Relationship Id="rId7"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24.wmf"/><Relationship Id="rId10" Type="http://schemas.openxmlformats.org/officeDocument/2006/relationships/image" Target="../media/image19.png"/><Relationship Id="rId4" Type="http://schemas.openxmlformats.org/officeDocument/2006/relationships/oleObject" Target="../embeddings/oleObject3.bin"/><Relationship Id="rId9"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73.xml"/><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slide" Target="slide29.xml"/><Relationship Id="rId4" Type="http://schemas.openxmlformats.org/officeDocument/2006/relationships/image" Target="../media/image7.png"/><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31532;&#22235;&#31456;%20&#39034;&#24207;&#31243;&#24207;&#35774;&#35745;&#25945;&#26448;&#31243;&#24207;/&#20363;4-7%20&#23383;&#31526;&#25968;&#25454;&#30340;&#36755;&#20986;.c" TargetMode="Externa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29.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hyperlink" Target="&#31532;&#22235;&#31456;%20&#39034;&#24207;&#31243;&#24207;&#35774;&#35745;&#25945;&#26448;&#31243;&#24207;/&#20363;4-8%20&#36755;&#20986;&#23454;&#25968;&#30340;&#26377;&#25928;&#20301;&#25968;.c" TargetMode="Externa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31532;&#22235;&#31456;%20&#39034;&#24207;&#31243;&#24207;&#35774;&#35745;&#25945;&#26448;&#31243;&#24207;/&#20363;4-1%20&#27714;&#19977;&#35282;&#24418;&#38754;&#31215;.c" TargetMode="Externa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slide" Target="slide4.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31532;&#22235;&#31456;%20&#39034;&#24207;&#31243;&#24207;&#35774;&#35745;&#25945;&#26448;&#31243;&#24207;/&#20363;4-9%20&#29992;scanf&#20989;&#25968;&#36755;&#20837;&#19977;&#20010;&#23383;&#31526;&#21518;&#36755;&#20986;.c" TargetMode="Externa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29.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5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hyperlink" Target="&#31532;&#22235;&#31456;%20&#39034;&#24207;&#31243;&#24207;&#35774;&#35745;&#25945;&#26448;&#31243;&#24207;/&#20363;4-10%20&#29992;scanf&#20989;&#25968;&#36755;&#20837;&#20004;&#20010;&#23383;&#31526;&#65292;&#20013;&#38388;&#29992;&#31354;&#26684;&#38548;&#24320;&#65292;&#21518;&#36755;&#20986;.c" TargetMode="Externa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6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31532;&#22235;&#31456;%20&#39034;&#24207;&#31243;&#24207;&#35774;&#35745;&#25945;&#26448;&#31243;&#24207;/&#20363;4-11%20&#36755;&#20837;&#19968;&#20010;&#25968;&#25454;&#65292;&#20197;&#19981;&#21516;&#30340;&#31867;&#22411;&#36755;&#20986;1.c" TargetMode="Externa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29.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31532;&#22235;&#31456;%20&#39034;&#24207;&#31243;&#24207;&#35774;&#35745;&#25945;&#26448;&#31243;&#24207;/&#20363;4-13%20&#36755;&#20986;&#21333;&#20010;&#23383;&#31526;.c" TargetMode="Externa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29.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hyperlink" Target="&#31532;&#22235;&#31456;%20&#39034;&#24207;&#31243;&#24207;&#35774;&#35745;&#25945;&#26448;&#31243;&#24207;/&#20363;4-2%20&#27714;&#22278;&#30340;&#24213;&#38754;&#31215;&#12289;&#20307;&#31215;&#21644;&#34920;&#38754;&#31215;.c" TargetMode="Externa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31532;&#22235;&#31456;%20&#39034;&#24207;&#31243;&#24207;&#35774;&#35745;&#25945;&#26448;&#31243;&#24207;/&#20363;4-14%20&#36755;&#20837;&#21333;&#20010;&#23383;&#31526;&#65292;&#28982;&#21518;&#36755;&#20986;&#35813;&#23383;&#31526;.c" TargetMode="Externa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29.xml"/></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hyperlink" Target="&#31532;&#22235;&#31456;%20&#39034;&#24207;&#31243;&#24207;&#35774;&#35745;&#20064;&#39064;&#31243;&#24207;/&#20064;&#39064;4-1%20&#27714;ax2+bx+c=0&#26041;&#31243;&#30340;&#26681;.c" TargetMode="External"/><Relationship Id="rId2" Type="http://schemas.openxmlformats.org/officeDocument/2006/relationships/hyperlink" Target="file:///C:\Users\Administrator\Desktop\140703&#29677;&#20027;&#20219;&#30340;PPT\&#25105;&#20570;&#30340;\&#31532;4&#31456;&#39034;&#24207;&#32467;&#26500;&#31243;&#24207;&#35774;&#35745;\&#31532;&#22235;&#31456;%20&#39034;&#24207;&#31243;&#24207;&#35774;&#35745;&#20064;&#39064;&#31243;&#24207;\&#20064;&#39064;4-1%20&#27714;ax2+bx+c=0&#26041;&#31243;&#30340;&#26681;.c" TargetMode="External"/><Relationship Id="rId1" Type="http://schemas.openxmlformats.org/officeDocument/2006/relationships/slideLayout" Target="../slideLayouts/slideLayout7.xml"/><Relationship Id="rId6" Type="http://schemas.openxmlformats.org/officeDocument/2006/relationships/hyperlink" Target="&#31532;&#22235;&#31456;%20&#39034;&#24207;&#31243;&#24207;&#35774;&#35745;&#20064;&#39064;&#31243;&#24207;/&#20064;&#39064;4-4%20&#27714;&#19977;&#20010;&#25972;&#25968;&#30340;&#21644;&#21450;&#24179;&#22343;&#20540;.c" TargetMode="External"/><Relationship Id="rId5" Type="http://schemas.openxmlformats.org/officeDocument/2006/relationships/hyperlink" Target="&#31532;&#22235;&#31456;%20&#39034;&#24207;&#31243;&#24207;&#35774;&#35745;&#20064;&#39064;&#31243;&#24207;/&#20064;&#39064;4-3%20&#20998;&#31163;&#20986;&#19977;&#20301;&#25968;&#30340;&#20010;&#20301;&#12289;&#21313;&#20301;&#21644;&#30334;&#20301;&#25968;.c" TargetMode="External"/><Relationship Id="rId4" Type="http://schemas.openxmlformats.org/officeDocument/2006/relationships/hyperlink" Target="&#31532;&#22235;&#31456;%20&#39034;&#24207;&#31243;&#24207;&#35774;&#35745;&#20064;&#39064;&#31243;&#24207;/&#20064;&#39064;4-2%20&#21152;&#23494;&#25968;&#25454;.c"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31532;&#22235;&#31456;%20&#39034;&#24207;&#31243;&#24207;&#35774;&#35745;&#20064;&#39064;&#31243;&#24207;/&#20064;&#39064;4-5%20&#35745;&#31639;&#23384;&#27454;&#21040;&#26399;&#26102;&#30340;&#26412;&#24687;&#21512;&#35745;.c" TargetMode="External"/><Relationship Id="rId2" Type="http://schemas.openxmlformats.org/officeDocument/2006/relationships/hyperlink" Target="&#31532;&#22235;&#31456;%20&#39034;&#24207;&#31243;&#24207;&#35774;&#35745;&#20064;&#39064;&#31243;&#24207;/&#20064;&#39064;4-7%20&#30001;&#19968;&#20010;&#20154;&#30340;&#20986;&#29983;&#26102;&#38388;&#35745;&#31639;&#27492;&#20154;&#26576;&#24180;&#30340;&#24180;&#40836;.c" TargetMode="External"/><Relationship Id="rId1" Type="http://schemas.openxmlformats.org/officeDocument/2006/relationships/slideLayout" Target="../slideLayouts/slideLayout7.xml"/><Relationship Id="rId4" Type="http://schemas.openxmlformats.org/officeDocument/2006/relationships/hyperlink" Target="&#31532;&#22235;&#31456;%20&#39034;&#24207;&#31243;&#24207;&#35774;&#35745;&#20064;&#39064;&#31243;&#24207;/&#20064;&#39064;4-6%20&#27714;&#26799;&#24418;&#30340;&#38754;&#31215;.c"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31532;&#22235;&#31456;%20&#39034;&#24207;&#31243;&#24207;&#35774;&#35745;&#20064;&#39064;&#31243;&#24207;/&#20064;&#39064;4-8%20&#36755;&#20986;&#23398;&#29983;&#20837;&#23398;&#30340;&#22995;&#21517;&#65292;&#24615;&#21035;&#65292;&#24180;&#40836;&#65292;&#23398;&#21495;&#21644;&#20837;&#23398;&#25104;&#32489;.c" TargetMode="External"/><Relationship Id="rId2" Type="http://schemas.openxmlformats.org/officeDocument/2006/relationships/hyperlink" Target="&#31532;&#22235;&#31456;%20&#39034;&#24207;&#31243;&#24207;&#35774;&#35745;&#20064;&#39064;&#31243;&#24207;/&#20064;&#39064;4-9%20&#36755;&#20837;&#19968;&#20010;&#21326;&#27663;&#28201;&#24230;&#65292;&#36755;&#20986;&#25668;&#27663;&#28201;&#24230;.c"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hyperlink" Target="&#31532;&#22235;&#31456;%20&#39034;&#24207;&#31243;&#24207;&#35774;&#35745;&#32451;&#20064;&#39064;&#31243;&#24207;/&#32451;&#20064;&#39064;4-2%20&#20174;&#38190;&#30424;&#36755;&#20837;a&#12289;b&#30340;&#20540;&#65292;&#36755;&#20986;&#20132;&#25442;&#20197;&#21518;&#30340;&#20540;.c" TargetMode="External"/><Relationship Id="rId2" Type="http://schemas.openxmlformats.org/officeDocument/2006/relationships/hyperlink" Target="&#31532;&#22235;&#31456;%20&#39034;&#24207;&#31243;&#24207;&#35774;&#35745;&#32451;&#20064;&#39064;&#31243;&#24207;/&#32451;&#20064;&#39064;4-3%20&#35745;&#31639;&#23398;&#29983;&#30340;&#24635;&#20998;&#21644;&#24179;&#22343;&#20998;&#65292;&#24182;&#23558;&#35813;&#23398;&#29983;&#30340;&#20840;&#37096;&#20449;&#24687;&#36755;&#20986;.c" TargetMode="External"/><Relationship Id="rId1" Type="http://schemas.openxmlformats.org/officeDocument/2006/relationships/slideLayout" Target="../slideLayouts/slideLayout7.xml"/><Relationship Id="rId4" Type="http://schemas.openxmlformats.org/officeDocument/2006/relationships/hyperlink" Target="&#31532;&#22235;&#31456;%20&#39034;&#24207;&#31243;&#24207;&#35774;&#35745;&#32451;&#20064;&#39064;&#31243;&#24207;/&#32451;&#20064;&#39064;4-1%20&#20174;&#38190;&#30424;&#36755;&#20837;&#23567;&#20889;&#23383;&#27597;&#65292;&#29992;&#22823;&#20889;&#23383;&#27597;&#36755;&#20986;.c"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31532;&#22235;&#31456;%20&#39034;&#24207;&#31243;&#24207;&#35774;&#35745;&#32451;&#20064;&#39064;&#31243;&#24207;/&#32451;&#20064;&#39064;4-5%20&#20004;&#20010;&#20004;&#20301;&#30340;&#27491;&#25972;&#25968;&#21512;&#24182;.c" TargetMode="External"/><Relationship Id="rId2" Type="http://schemas.openxmlformats.org/officeDocument/2006/relationships/hyperlink" Target="&#31532;&#22235;&#31456;%20&#39034;&#24207;&#31243;&#24207;&#35774;&#35745;&#32451;&#20064;&#39064;&#31243;&#24207;/&#32451;&#20064;&#39064;4-6%20&#27714;&#38271;&#26041;&#24418;&#30340;&#38754;&#31215;.c" TargetMode="External"/><Relationship Id="rId1" Type="http://schemas.openxmlformats.org/officeDocument/2006/relationships/slideLayout" Target="../slideLayouts/slideLayout7.xml"/><Relationship Id="rId4" Type="http://schemas.openxmlformats.org/officeDocument/2006/relationships/hyperlink" Target="&#31532;&#22235;&#31456;%20&#39034;&#24207;&#31243;&#24207;&#35774;&#35745;&#32451;&#20064;&#39064;&#31243;&#24207;/&#32451;&#20064;&#39064;4-4%20&#27714;&#23383;&#27597;&#23383;&#31526;&#30340;&#21069;&#39537;&#21644;&#21518;&#32487;&#23383;&#31526;.c"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31532;&#22235;&#31456;%20&#39034;&#24207;&#31243;&#24207;&#35774;&#35745;&#32451;&#20064;&#39064;&#31243;&#24207;/&#32451;&#20064;&#39064;4-8%20&#27714;&#29699;&#30340;&#20307;&#31215;.c" TargetMode="External"/><Relationship Id="rId2" Type="http://schemas.openxmlformats.org/officeDocument/2006/relationships/hyperlink" Target="&#31532;&#22235;&#31456;%20&#39034;&#24207;&#31243;&#24207;&#35774;&#35745;&#32451;&#20064;&#39064;&#31243;&#24207;/&#32451;&#20064;&#39064;4-9%20&#20004;&#20010;&#25972;&#25968;&#30340;&#36816;&#31639;.c" TargetMode="External"/><Relationship Id="rId1" Type="http://schemas.openxmlformats.org/officeDocument/2006/relationships/slideLayout" Target="../slideLayouts/slideLayout7.xml"/><Relationship Id="rId4" Type="http://schemas.openxmlformats.org/officeDocument/2006/relationships/hyperlink" Target="&#31532;&#22235;&#31456;%20&#39034;&#24207;&#31243;&#24207;&#35774;&#35745;&#32451;&#20064;&#39064;&#31243;&#24207;/&#32451;&#20064;&#39064;4-7%20&#27714;&#19977;&#35282;&#24418;&#38754;&#31215;.c"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hyperlink" Target="&#31532;&#22235;&#31456;%20&#39034;&#24207;&#31243;&#24207;&#35774;&#35745;&#25945;&#26448;&#31243;&#24207;/&#20363;4-3%20&#22823;&#20889;&#23383;&#27597;&#36716;&#20026;&#23567;&#20889;&#23383;&#27597;.c" TargetMode="Externa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Text Box 10" descr="2"/>
          <p:cNvSpPr txBox="1">
            <a:spLocks noChangeArrowheads="1"/>
          </p:cNvSpPr>
          <p:nvPr/>
        </p:nvSpPr>
        <p:spPr bwMode="auto">
          <a:xfrm>
            <a:off x="3194050" y="2997200"/>
            <a:ext cx="4540250" cy="1371600"/>
          </a:xfrm>
          <a:prstGeom prst="rect">
            <a:avLst/>
          </a:prstGeom>
          <a:noFill/>
          <a:ln>
            <a:noFill/>
          </a:ln>
          <a:effectLst>
            <a:outerShdw dist="38100" dir="10800000" algn="ctr" rotWithShape="0">
              <a:srgbClr val="808080">
                <a:alpha val="50000"/>
              </a:srgbClr>
            </a:outerShdw>
          </a:effectLst>
          <a:extLst/>
        </p:spPr>
        <p:txBody>
          <a:bodyPr wrap="none">
            <a:spAutoFit/>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buFont typeface="Arial" pitchFamily="34" charset="0"/>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buFont typeface="Arial" pitchFamily="34" charset="0"/>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buFont typeface="Arial" pitchFamily="34" charset="0"/>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buFont typeface="Arial" pitchFamily="34" charset="0"/>
              <a:defRPr sz="2400">
                <a:solidFill>
                  <a:schemeClr val="tx2"/>
                </a:solidFill>
                <a:latin typeface="Garamond" pitchFamily="18" charset="0"/>
                <a:ea typeface="宋体" pitchFamily="2" charset="-122"/>
              </a:defRPr>
            </a:lvl9pPr>
          </a:lstStyle>
          <a:p>
            <a:pPr algn="ctr" eaLnBrk="1" hangingPunct="1">
              <a:buFont typeface="Arial" pitchFamily="34" charset="0"/>
              <a:buNone/>
              <a:defRPr/>
            </a:pPr>
            <a:r>
              <a:rPr lang="zh-CN" altLang="en-US" sz="4200" b="1" dirty="0" smtClean="0">
                <a:solidFill>
                  <a:srgbClr val="0000CC"/>
                </a:solidFill>
                <a:effectLst>
                  <a:outerShdw blurRad="38100" dist="38100" dir="2700000" algn="tl">
                    <a:srgbClr val="C0C0C0"/>
                  </a:outerShdw>
                </a:effectLst>
              </a:rPr>
              <a:t>第</a:t>
            </a:r>
            <a:r>
              <a:rPr lang="en-US" sz="4200" b="1" dirty="0" smtClean="0">
                <a:solidFill>
                  <a:srgbClr val="0000CC"/>
                </a:solidFill>
                <a:effectLst>
                  <a:outerShdw blurRad="38100" dist="38100" dir="2700000" algn="tl">
                    <a:srgbClr val="C0C0C0"/>
                  </a:outerShdw>
                </a:effectLst>
              </a:rPr>
              <a:t>4</a:t>
            </a:r>
            <a:r>
              <a:rPr lang="zh-CN" altLang="en-US" sz="4200" b="1" dirty="0" smtClean="0">
                <a:solidFill>
                  <a:srgbClr val="0000CC"/>
                </a:solidFill>
                <a:effectLst>
                  <a:outerShdw blurRad="38100" dist="38100" dir="2700000" algn="tl">
                    <a:srgbClr val="C0C0C0"/>
                  </a:outerShdw>
                </a:effectLst>
              </a:rPr>
              <a:t>章</a:t>
            </a:r>
          </a:p>
          <a:p>
            <a:pPr algn="ctr" eaLnBrk="1" hangingPunct="1">
              <a:buFont typeface="Arial" pitchFamily="34" charset="0"/>
              <a:buNone/>
              <a:defRPr/>
            </a:pPr>
            <a:r>
              <a:rPr lang="zh-CN" altLang="en-US" sz="4200" b="1" dirty="0" smtClean="0">
                <a:solidFill>
                  <a:srgbClr val="0000CC"/>
                </a:solidFill>
                <a:effectLst>
                  <a:outerShdw blurRad="38100" dist="38100" dir="2700000" algn="tl">
                    <a:srgbClr val="C0C0C0"/>
                  </a:outerShdw>
                </a:effectLst>
              </a:rPr>
              <a:t>顺序结构程序设计</a:t>
            </a:r>
            <a:r>
              <a:rPr lang="zh-CN" altLang="en-US" b="1" dirty="0" smtClean="0">
                <a:solidFill>
                  <a:srgbClr val="0000CC"/>
                </a:solidFill>
                <a:effectLst>
                  <a:outerShdw blurRad="38100" dist="38100" dir="2700000" algn="tl">
                    <a:srgbClr val="C0C0C0"/>
                  </a:outerShdw>
                </a:effectLst>
              </a:rPr>
              <a:t> </a:t>
            </a:r>
            <a:endParaRPr lang="en-US" b="1" dirty="0" smtClean="0">
              <a:solidFill>
                <a:srgbClr val="0000CC"/>
              </a:solidFill>
              <a:effectLst>
                <a:outerShdw blurRad="38100" dist="38100" dir="2700000" algn="tl">
                  <a:srgbClr val="C0C0C0"/>
                </a:outerShdw>
              </a:effectLst>
            </a:endParaRPr>
          </a:p>
        </p:txBody>
      </p:sp>
    </p:spTree>
  </p:cSld>
  <p:clrMapOvr>
    <a:masterClrMapping/>
  </p:clrMapOvr>
  <p:transition spd="med">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E293CF86-B35E-4602-AB70-AABB27B57CA4}" type="slidenum">
              <a:rPr lang="zh-CN" altLang="en-US" sz="1200" b="1">
                <a:solidFill>
                  <a:srgbClr val="F8F8F8"/>
                </a:solidFill>
                <a:latin typeface="Arial" charset="0"/>
              </a:rPr>
              <a:pPr algn="r" eaLnBrk="1" hangingPunct="1"/>
              <a:t>10</a:t>
            </a:fld>
            <a:endParaRPr lang="en-US" altLang="zh-CN" sz="1200" b="1">
              <a:solidFill>
                <a:srgbClr val="F8F8F8"/>
              </a:solidFill>
              <a:latin typeface="Arial" charset="0"/>
            </a:endParaRPr>
          </a:p>
        </p:txBody>
      </p:sp>
      <p:sp>
        <p:nvSpPr>
          <p:cNvPr id="1229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sym typeface="Arial" charset="0"/>
              </a:rPr>
              <a:t>4.1 </a:t>
            </a:r>
            <a:r>
              <a:rPr lang="en-US" sz="3200" smtClean="0">
                <a:sym typeface="Arial" charset="0"/>
              </a:rPr>
              <a:t>顺序程序设计举例</a:t>
            </a:r>
          </a:p>
          <a:p>
            <a:pPr algn="ctr" eaLnBrk="1" hangingPunct="1">
              <a:buFontTx/>
              <a:buNone/>
            </a:pPr>
            <a:endParaRPr lang="en-US" altLang="zh-CN" sz="3200" smtClean="0">
              <a:sym typeface="Arial" charset="0"/>
            </a:endParaRPr>
          </a:p>
          <a:p>
            <a:pPr eaLnBrk="1" hangingPunct="1">
              <a:lnSpc>
                <a:spcPct val="80000"/>
              </a:lnSpc>
              <a:buFontTx/>
              <a:buNone/>
            </a:pPr>
            <a:r>
              <a:rPr lang="en-US" b="0" smtClean="0"/>
              <a:t>运行结果：</a:t>
            </a:r>
          </a:p>
          <a:p>
            <a:pPr eaLnBrk="1" hangingPunct="1">
              <a:lnSpc>
                <a:spcPct val="80000"/>
              </a:lnSpc>
              <a:buFontTx/>
              <a:buNone/>
            </a:pPr>
            <a:endParaRPr lang="en-US" altLang="zh-CN" smtClean="0"/>
          </a:p>
        </p:txBody>
      </p:sp>
      <p:sp>
        <p:nvSpPr>
          <p:cNvPr id="1229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2293"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2854325"/>
            <a:ext cx="44100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图片 7" descr="Untitled.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AA0CDF1B-D2E0-4191-BAF7-50855A6A8E6B}" type="slidenum">
              <a:rPr lang="zh-CN" altLang="en-US" sz="1200" b="1">
                <a:solidFill>
                  <a:srgbClr val="F8F8F8"/>
                </a:solidFill>
                <a:latin typeface="Arial" charset="0"/>
              </a:rPr>
              <a:pPr algn="r" eaLnBrk="1" hangingPunct="1"/>
              <a:t>11</a:t>
            </a:fld>
            <a:endParaRPr lang="en-US" altLang="zh-CN" sz="1200" b="1">
              <a:solidFill>
                <a:srgbClr val="F8F8F8"/>
              </a:solidFill>
              <a:latin typeface="Arial" charset="0"/>
            </a:endParaRPr>
          </a:p>
        </p:txBody>
      </p:sp>
      <p:sp>
        <p:nvSpPr>
          <p:cNvPr id="1331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sym typeface="Arial" charset="0"/>
              </a:rPr>
              <a:t>4.2 C</a:t>
            </a:r>
            <a:r>
              <a:rPr lang="en-US" sz="3200" smtClean="0">
                <a:sym typeface="Arial" charset="0"/>
              </a:rPr>
              <a:t>语句</a:t>
            </a:r>
          </a:p>
          <a:p>
            <a:pPr algn="ctr" eaLnBrk="1" hangingPunct="1">
              <a:lnSpc>
                <a:spcPct val="80000"/>
              </a:lnSpc>
              <a:buFontTx/>
              <a:buNone/>
            </a:pPr>
            <a:r>
              <a:rPr lang="zh-CN" altLang="en-US" sz="1200" smtClean="0">
                <a:sym typeface="Arial" charset="0"/>
              </a:rPr>
              <a:t> </a:t>
            </a:r>
          </a:p>
          <a:p>
            <a:pPr eaLnBrk="1" hangingPunct="1">
              <a:lnSpc>
                <a:spcPct val="80000"/>
              </a:lnSpc>
              <a:buFontTx/>
              <a:buNone/>
            </a:pPr>
            <a:r>
              <a:rPr lang="zh-CN" altLang="en-US" b="0" smtClean="0"/>
              <a:t>    </a:t>
            </a:r>
            <a:r>
              <a:rPr lang="en-US" altLang="zh-CN" b="0" smtClean="0">
                <a:hlinkClick r:id="rId2" action="ppaction://hlinksldjump"/>
              </a:rPr>
              <a:t>4.2.1 C</a:t>
            </a:r>
            <a:r>
              <a:rPr lang="en-US" b="0" smtClean="0">
                <a:hlinkClick r:id="rId2" action="ppaction://hlinksldjump"/>
              </a:rPr>
              <a:t>语句概述</a:t>
            </a:r>
          </a:p>
          <a:p>
            <a:pPr eaLnBrk="1" hangingPunct="1">
              <a:lnSpc>
                <a:spcPct val="80000"/>
              </a:lnSpc>
              <a:buFontTx/>
              <a:buNone/>
            </a:pPr>
            <a:r>
              <a:rPr lang="zh-CN" altLang="en-US" b="0" smtClean="0"/>
              <a:t>    </a:t>
            </a:r>
            <a:r>
              <a:rPr lang="en-US" altLang="zh-CN" b="0" smtClean="0">
                <a:hlinkClick r:id="rId3" action="ppaction://hlinksldjump"/>
              </a:rPr>
              <a:t>4.2.2</a:t>
            </a:r>
            <a:r>
              <a:rPr lang="en-US" b="0" smtClean="0">
                <a:hlinkClick r:id="rId3" action="ppaction://hlinksldjump"/>
              </a:rPr>
              <a:t>最基本的语句</a:t>
            </a:r>
            <a:r>
              <a:rPr lang="en-US" altLang="zh-CN" b="0" smtClean="0">
                <a:hlinkClick r:id="rId3" action="ppaction://hlinksldjump"/>
              </a:rPr>
              <a:t>——</a:t>
            </a:r>
            <a:r>
              <a:rPr lang="en-US" b="0" smtClean="0">
                <a:hlinkClick r:id="rId3" action="ppaction://hlinksldjump"/>
              </a:rPr>
              <a:t>赋值语句</a:t>
            </a:r>
            <a:endParaRPr lang="en-US" b="0" smtClean="0"/>
          </a:p>
        </p:txBody>
      </p:sp>
      <p:sp>
        <p:nvSpPr>
          <p:cNvPr id="1331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3317" name="图片 7" descr="Untitled.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0788AA26-C735-4CCC-BEFB-6D7867E897A0}" type="slidenum">
              <a:rPr lang="zh-CN" altLang="en-US" sz="1200" b="1">
                <a:solidFill>
                  <a:srgbClr val="F8F8F8"/>
                </a:solidFill>
                <a:latin typeface="Arial" charset="0"/>
              </a:rPr>
              <a:pPr algn="r" eaLnBrk="1" hangingPunct="1"/>
              <a:t>12</a:t>
            </a:fld>
            <a:endParaRPr lang="en-US" altLang="zh-CN" sz="1200" b="1">
              <a:solidFill>
                <a:srgbClr val="F8F8F8"/>
              </a:solidFill>
              <a:latin typeface="Arial" charset="0"/>
            </a:endParaRPr>
          </a:p>
        </p:txBody>
      </p:sp>
      <p:sp>
        <p:nvSpPr>
          <p:cNvPr id="1433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sym typeface="Arial" charset="0"/>
              </a:rPr>
              <a:t>4.2.1 C</a:t>
            </a:r>
            <a:r>
              <a:rPr lang="en-US" sz="3200" smtClean="0">
                <a:sym typeface="Arial" charset="0"/>
              </a:rPr>
              <a:t>语句概述</a:t>
            </a:r>
          </a:p>
          <a:p>
            <a:pPr eaLnBrk="1" hangingPunct="1">
              <a:buFontTx/>
              <a:buNone/>
            </a:pPr>
            <a:r>
              <a:rPr lang="zh-CN" altLang="en-US" b="0" smtClean="0"/>
              <a:t>      </a:t>
            </a:r>
            <a:r>
              <a:rPr lang="en-US" b="0" smtClean="0"/>
              <a:t>从前面的例子可以看出，一个函数包含声明部分和执行部分，执行部分是由语句组成的。语句的作用是向计算机系统发出操作指令，以完成相应的功能。</a:t>
            </a:r>
            <a:r>
              <a:rPr lang="en-US" altLang="zh-CN" b="0" smtClean="0"/>
              <a:t>C</a:t>
            </a:r>
            <a:r>
              <a:rPr lang="en-US" b="0" smtClean="0"/>
              <a:t>程序结构如</a:t>
            </a:r>
            <a:r>
              <a:rPr lang="zh-CN" altLang="en-US" b="0" smtClean="0"/>
              <a:t>下图</a:t>
            </a:r>
            <a:r>
              <a:rPr lang="en-US" b="0" smtClean="0"/>
              <a:t>所示。</a:t>
            </a:r>
          </a:p>
        </p:txBody>
      </p:sp>
      <p:sp>
        <p:nvSpPr>
          <p:cNvPr id="1434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4341" name="图片 8" descr="图片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3357563"/>
            <a:ext cx="51117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B02E376-1D04-4556-B973-13C91F97755A}" type="slidenum">
              <a:rPr lang="zh-CN" altLang="en-US" sz="1200" b="1">
                <a:solidFill>
                  <a:srgbClr val="F8F8F8"/>
                </a:solidFill>
                <a:latin typeface="Arial" charset="0"/>
              </a:rPr>
              <a:pPr algn="r" eaLnBrk="1" hangingPunct="1"/>
              <a:t>13</a:t>
            </a:fld>
            <a:endParaRPr lang="en-US" altLang="zh-CN" sz="1200" b="1">
              <a:solidFill>
                <a:srgbClr val="F8F8F8"/>
              </a:solidFill>
              <a:latin typeface="Arial" charset="0"/>
            </a:endParaRPr>
          </a:p>
        </p:txBody>
      </p:sp>
      <p:sp>
        <p:nvSpPr>
          <p:cNvPr id="15363"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2400" b="0" smtClean="0"/>
              <a:t>  </a:t>
            </a:r>
            <a:r>
              <a:rPr lang="en-US" altLang="zh-CN" smtClean="0">
                <a:sym typeface="Arial" charset="0"/>
              </a:rPr>
              <a:t> </a:t>
            </a:r>
            <a:r>
              <a:rPr lang="en-US" altLang="zh-CN" sz="3200" smtClean="0">
                <a:sym typeface="Arial" charset="0"/>
              </a:rPr>
              <a:t>4.2.1 C</a:t>
            </a:r>
            <a:r>
              <a:rPr lang="en-US" sz="3200" smtClean="0">
                <a:sym typeface="Arial" charset="0"/>
              </a:rPr>
              <a:t>语句概述</a:t>
            </a:r>
          </a:p>
          <a:p>
            <a:pPr eaLnBrk="1" hangingPunct="1">
              <a:lnSpc>
                <a:spcPct val="90000"/>
              </a:lnSpc>
              <a:buFontTx/>
              <a:buNone/>
            </a:pPr>
            <a:r>
              <a:rPr lang="en-US" altLang="zh-CN" sz="2400" b="0" smtClean="0"/>
              <a:t> </a:t>
            </a:r>
            <a:r>
              <a:rPr lang="zh-CN" altLang="en-US" sz="2400" b="0" smtClean="0"/>
              <a:t>   </a:t>
            </a:r>
            <a:r>
              <a:rPr lang="en-US" altLang="zh-CN" sz="2400" b="0" smtClean="0"/>
              <a:t> </a:t>
            </a:r>
            <a:r>
              <a:rPr lang="en-US" b="0" smtClean="0"/>
              <a:t>程序的功能由执行语句实现的。</a:t>
            </a:r>
          </a:p>
          <a:p>
            <a:pPr eaLnBrk="1" hangingPunct="1">
              <a:lnSpc>
                <a:spcPct val="90000"/>
              </a:lnSpc>
              <a:buFontTx/>
              <a:buNone/>
            </a:pPr>
            <a:r>
              <a:rPr lang="en-US" altLang="zh-CN" b="0" smtClean="0"/>
              <a:t>   </a:t>
            </a:r>
            <a:r>
              <a:rPr lang="zh-CN" altLang="en-US" b="0" smtClean="0"/>
              <a:t> </a:t>
            </a:r>
            <a:r>
              <a:rPr lang="en-US" altLang="zh-CN" b="0" smtClean="0"/>
              <a:t>C</a:t>
            </a:r>
            <a:r>
              <a:rPr lang="en-US" b="0" smtClean="0"/>
              <a:t>语句可分为以下五类：表达式语句</a:t>
            </a:r>
            <a:r>
              <a:rPr lang="zh-CN" altLang="en-US" b="0" smtClean="0"/>
              <a:t>、</a:t>
            </a:r>
            <a:r>
              <a:rPr lang="en-US" b="0" smtClean="0"/>
              <a:t>函数调用语句</a:t>
            </a:r>
            <a:r>
              <a:rPr lang="zh-CN" altLang="en-US" b="0" smtClean="0"/>
              <a:t>、</a:t>
            </a:r>
            <a:r>
              <a:rPr lang="en-US" b="0" smtClean="0"/>
              <a:t>控制语句</a:t>
            </a:r>
            <a:r>
              <a:rPr lang="zh-CN" altLang="en-US" b="0" smtClean="0"/>
              <a:t>、</a:t>
            </a:r>
            <a:r>
              <a:rPr lang="en-US" b="0" smtClean="0"/>
              <a:t>复合语句</a:t>
            </a:r>
            <a:r>
              <a:rPr lang="zh-CN" altLang="en-US" b="0" smtClean="0"/>
              <a:t>和</a:t>
            </a:r>
            <a:r>
              <a:rPr lang="en-US" b="0" smtClean="0"/>
              <a:t>空语句</a:t>
            </a:r>
            <a:r>
              <a:rPr lang="zh-CN" altLang="en-US" b="0" smtClean="0"/>
              <a:t>。</a:t>
            </a:r>
            <a:endParaRPr lang="en-US" altLang="zh-CN" b="0" smtClean="0"/>
          </a:p>
          <a:p>
            <a:pPr eaLnBrk="1" hangingPunct="1">
              <a:lnSpc>
                <a:spcPct val="90000"/>
              </a:lnSpc>
              <a:buFontTx/>
              <a:buNone/>
            </a:pPr>
            <a:r>
              <a:rPr lang="zh-CN" altLang="en-US" smtClean="0"/>
              <a:t>    </a:t>
            </a:r>
            <a:r>
              <a:rPr lang="zh-CN" altLang="zh-CN" b="0" smtClean="0"/>
              <a:t>下面分别介绍。</a:t>
            </a:r>
            <a:endParaRPr lang="en-US" b="0" smtClean="0"/>
          </a:p>
          <a:p>
            <a:pPr eaLnBrk="1" hangingPunct="1">
              <a:lnSpc>
                <a:spcPct val="90000"/>
              </a:lnSpc>
              <a:buFontTx/>
              <a:buNone/>
            </a:pPr>
            <a:r>
              <a:rPr lang="en-US" altLang="zh-CN" sz="2400" smtClean="0"/>
              <a:t>  </a:t>
            </a:r>
            <a:endParaRPr lang="en-US" altLang="zh-CN" sz="2400" b="0" smtClean="0"/>
          </a:p>
        </p:txBody>
      </p:sp>
      <p:sp>
        <p:nvSpPr>
          <p:cNvPr id="1536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536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572C0FBF-15BF-4809-8F54-CF1AA8533BCF}" type="slidenum">
              <a:rPr lang="zh-CN" altLang="en-US" sz="1200" b="1">
                <a:solidFill>
                  <a:srgbClr val="F8F8F8"/>
                </a:solidFill>
                <a:latin typeface="Arial" charset="0"/>
              </a:rPr>
              <a:pPr algn="r" eaLnBrk="1" hangingPunct="1"/>
              <a:t>14</a:t>
            </a:fld>
            <a:endParaRPr lang="en-US" altLang="zh-CN" sz="1200" b="1">
              <a:solidFill>
                <a:srgbClr val="F8F8F8"/>
              </a:solidFill>
              <a:latin typeface="Arial" charset="0"/>
            </a:endParaRPr>
          </a:p>
        </p:txBody>
      </p:sp>
      <p:sp>
        <p:nvSpPr>
          <p:cNvPr id="16387" name="Rectangle 3"/>
          <p:cNvSpPr>
            <a:spLocks noGrp="1" noChangeArrowheads="1"/>
          </p:cNvSpPr>
          <p:nvPr>
            <p:ph type="body" idx="4294967295"/>
          </p:nvPr>
        </p:nvSpPr>
        <p:spPr bwMode="auto">
          <a:xfrm>
            <a:off x="395288" y="1125538"/>
            <a:ext cx="85693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sym typeface="Arial" charset="0"/>
              </a:rPr>
              <a:t>4.2.1 C</a:t>
            </a:r>
            <a:r>
              <a:rPr lang="en-US" sz="3200" smtClean="0">
                <a:sym typeface="Arial" charset="0"/>
              </a:rPr>
              <a:t>语句概述</a:t>
            </a:r>
          </a:p>
          <a:p>
            <a:pPr algn="ctr" eaLnBrk="1" hangingPunct="1">
              <a:lnSpc>
                <a:spcPct val="80000"/>
              </a:lnSpc>
              <a:buFontTx/>
              <a:buNone/>
            </a:pPr>
            <a:endParaRPr lang="en-US" altLang="zh-CN" sz="1200" smtClean="0">
              <a:sym typeface="Arial" charset="0"/>
            </a:endParaRPr>
          </a:p>
          <a:p>
            <a:pPr eaLnBrk="1" hangingPunct="1">
              <a:lnSpc>
                <a:spcPct val="80000"/>
              </a:lnSpc>
              <a:buFontTx/>
              <a:buNone/>
            </a:pPr>
            <a:r>
              <a:rPr lang="zh-CN" altLang="en-US" sz="1800" b="0" smtClean="0"/>
              <a:t> </a:t>
            </a:r>
            <a:r>
              <a:rPr lang="zh-CN" altLang="en-US" b="0" smtClean="0"/>
              <a:t> </a:t>
            </a:r>
            <a:r>
              <a:rPr lang="en-US" altLang="zh-CN" sz="3000" smtClean="0"/>
              <a:t>1.</a:t>
            </a:r>
            <a:r>
              <a:rPr lang="en-US" sz="3000" smtClean="0"/>
              <a:t>表达式语句</a:t>
            </a:r>
          </a:p>
          <a:p>
            <a:pPr eaLnBrk="1" hangingPunct="1">
              <a:lnSpc>
                <a:spcPct val="80000"/>
              </a:lnSpc>
              <a:buFontTx/>
              <a:buNone/>
            </a:pPr>
            <a:r>
              <a:rPr lang="zh-CN" altLang="en-US" sz="3000" b="0" smtClean="0"/>
              <a:t>  </a:t>
            </a:r>
            <a:r>
              <a:rPr lang="en-US" b="0" smtClean="0"/>
              <a:t>表达式语句由表达式加上分号“</a:t>
            </a:r>
            <a:r>
              <a:rPr lang="en-US" altLang="zh-CN" b="0" smtClean="0"/>
              <a:t>;”</a:t>
            </a:r>
            <a:r>
              <a:rPr lang="en-US" b="0" smtClean="0"/>
              <a:t>组成。</a:t>
            </a:r>
          </a:p>
          <a:p>
            <a:pPr eaLnBrk="1" hangingPunct="1">
              <a:lnSpc>
                <a:spcPct val="80000"/>
              </a:lnSpc>
              <a:buFontTx/>
              <a:buNone/>
            </a:pPr>
            <a:r>
              <a:rPr lang="en-US" altLang="zh-CN" b="0" smtClean="0"/>
              <a:t>  </a:t>
            </a:r>
            <a:r>
              <a:rPr lang="en-US" b="0" smtClean="0"/>
              <a:t>其一般形式为：</a:t>
            </a:r>
          </a:p>
          <a:p>
            <a:pPr eaLnBrk="1" hangingPunct="1">
              <a:lnSpc>
                <a:spcPct val="80000"/>
              </a:lnSpc>
              <a:buFontTx/>
              <a:buNone/>
            </a:pPr>
            <a:r>
              <a:rPr lang="en-US" altLang="zh-CN" b="0" smtClean="0"/>
              <a:t>  </a:t>
            </a:r>
            <a:r>
              <a:rPr lang="zh-CN" altLang="en-US" b="0" smtClean="0"/>
              <a:t>    </a:t>
            </a:r>
            <a:r>
              <a:rPr lang="en-US" b="0" smtClean="0"/>
              <a:t>表达式</a:t>
            </a:r>
            <a:r>
              <a:rPr lang="en-US" altLang="zh-CN" b="0" smtClean="0"/>
              <a:t>;</a:t>
            </a:r>
          </a:p>
          <a:p>
            <a:pPr eaLnBrk="1" hangingPunct="1">
              <a:lnSpc>
                <a:spcPct val="80000"/>
              </a:lnSpc>
              <a:buFontTx/>
              <a:buNone/>
            </a:pPr>
            <a:r>
              <a:rPr lang="en-US" b="0" smtClean="0"/>
              <a:t> </a:t>
            </a:r>
            <a:r>
              <a:rPr lang="zh-CN" altLang="en-US" b="0" smtClean="0"/>
              <a:t> </a:t>
            </a:r>
            <a:r>
              <a:rPr lang="en-US" b="0" smtClean="0"/>
              <a:t>例如：</a:t>
            </a:r>
            <a:r>
              <a:rPr lang="en-US" altLang="zh-CN" b="0" smtClean="0"/>
              <a:t>x=y+z; //</a:t>
            </a:r>
            <a:r>
              <a:rPr lang="en-US" b="0" smtClean="0"/>
              <a:t>赋值语句，</a:t>
            </a:r>
            <a:r>
              <a:rPr lang="en-US" altLang="zh-CN" b="0" smtClean="0"/>
              <a:t>y</a:t>
            </a:r>
            <a:r>
              <a:rPr lang="en-US" b="0" smtClean="0"/>
              <a:t>加上</a:t>
            </a:r>
            <a:r>
              <a:rPr lang="en-US" altLang="zh-CN" b="0" smtClean="0"/>
              <a:t>z</a:t>
            </a:r>
            <a:r>
              <a:rPr lang="en-US" b="0" smtClean="0"/>
              <a:t>的和赋值给</a:t>
            </a:r>
            <a:r>
              <a:rPr lang="en-US" altLang="zh-CN" b="0" smtClean="0"/>
              <a:t>x</a:t>
            </a:r>
            <a:r>
              <a:rPr lang="zh-CN" altLang="en-US" b="0" smtClean="0"/>
              <a:t>。</a:t>
            </a:r>
            <a:endParaRPr lang="en-US" b="0" smtClean="0"/>
          </a:p>
          <a:p>
            <a:pPr eaLnBrk="1" hangingPunct="1">
              <a:lnSpc>
                <a:spcPct val="80000"/>
              </a:lnSpc>
              <a:buFontTx/>
              <a:buNone/>
            </a:pPr>
            <a:r>
              <a:rPr lang="en-US" b="0" smtClean="0"/>
              <a:t>  </a:t>
            </a:r>
            <a:r>
              <a:rPr lang="zh-CN" altLang="en-US" b="0" smtClean="0"/>
              <a:t>      </a:t>
            </a:r>
            <a:r>
              <a:rPr lang="en-US" altLang="zh-CN" b="0" smtClean="0"/>
              <a:t>y+z; //</a:t>
            </a:r>
            <a:r>
              <a:rPr lang="en-US" sz="2000" b="0" smtClean="0"/>
              <a:t>加法运算语句，但计算结果不能保留，无实际意义</a:t>
            </a:r>
            <a:r>
              <a:rPr lang="zh-CN" altLang="en-US" sz="2000" b="0" smtClean="0"/>
              <a:t>。</a:t>
            </a:r>
            <a:endParaRPr lang="en-US" sz="2000" b="0" smtClean="0"/>
          </a:p>
          <a:p>
            <a:pPr eaLnBrk="1" hangingPunct="1">
              <a:lnSpc>
                <a:spcPct val="80000"/>
              </a:lnSpc>
              <a:buFontTx/>
              <a:buNone/>
            </a:pPr>
            <a:r>
              <a:rPr lang="en-US" b="0" smtClean="0"/>
              <a:t>  </a:t>
            </a:r>
            <a:r>
              <a:rPr lang="zh-CN" altLang="en-US" b="0" smtClean="0"/>
              <a:t>      </a:t>
            </a:r>
            <a:r>
              <a:rPr lang="en-US" altLang="zh-CN" b="0" smtClean="0"/>
              <a:t>i++; //</a:t>
            </a:r>
            <a:r>
              <a:rPr lang="en-US" b="0" smtClean="0"/>
              <a:t>自增</a:t>
            </a:r>
            <a:r>
              <a:rPr lang="en-US" altLang="zh-CN" b="0" smtClean="0"/>
              <a:t>1</a:t>
            </a:r>
            <a:r>
              <a:rPr lang="en-US" b="0" smtClean="0"/>
              <a:t>语句，</a:t>
            </a:r>
            <a:r>
              <a:rPr lang="en-US" altLang="zh-CN" b="0" smtClean="0"/>
              <a:t>i</a:t>
            </a:r>
            <a:r>
              <a:rPr lang="en-US" b="0" smtClean="0"/>
              <a:t>值增</a:t>
            </a:r>
            <a:r>
              <a:rPr lang="en-US" altLang="zh-CN" b="0" smtClean="0"/>
              <a:t>1</a:t>
            </a:r>
            <a:r>
              <a:rPr lang="en-US" b="0" smtClean="0"/>
              <a:t>。</a:t>
            </a:r>
          </a:p>
          <a:p>
            <a:pPr eaLnBrk="1" hangingPunct="1">
              <a:lnSpc>
                <a:spcPct val="80000"/>
              </a:lnSpc>
              <a:buFontTx/>
              <a:buNone/>
            </a:pPr>
            <a:r>
              <a:rPr lang="en-US" altLang="zh-CN" b="0" smtClean="0"/>
              <a:t> </a:t>
            </a:r>
          </a:p>
        </p:txBody>
      </p:sp>
      <p:sp>
        <p:nvSpPr>
          <p:cNvPr id="1638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638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FEFF9018-E9F6-4967-B92C-5375E81FA9E6}" type="slidenum">
              <a:rPr lang="zh-CN" altLang="en-US" sz="1200" b="1">
                <a:solidFill>
                  <a:srgbClr val="F8F8F8"/>
                </a:solidFill>
                <a:latin typeface="Arial" charset="0"/>
              </a:rPr>
              <a:pPr algn="r" eaLnBrk="1" hangingPunct="1"/>
              <a:t>15</a:t>
            </a:fld>
            <a:endParaRPr lang="en-US" altLang="zh-CN" sz="1200" b="1">
              <a:solidFill>
                <a:srgbClr val="F8F8F8"/>
              </a:solidFill>
              <a:latin typeface="Arial" charset="0"/>
            </a:endParaRPr>
          </a:p>
        </p:txBody>
      </p:sp>
      <p:sp>
        <p:nvSpPr>
          <p:cNvPr id="1741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sym typeface="Arial" charset="0"/>
              </a:rPr>
              <a:t>4.2.1 C</a:t>
            </a:r>
            <a:r>
              <a:rPr lang="en-US" sz="3200" smtClean="0">
                <a:sym typeface="Arial" charset="0"/>
              </a:rPr>
              <a:t>语句概述</a:t>
            </a:r>
          </a:p>
          <a:p>
            <a:pPr algn="ctr" eaLnBrk="1" hangingPunct="1">
              <a:lnSpc>
                <a:spcPct val="80000"/>
              </a:lnSpc>
              <a:buFontTx/>
              <a:buNone/>
            </a:pPr>
            <a:r>
              <a:rPr lang="zh-CN" altLang="en-US" sz="1200" smtClean="0">
                <a:sym typeface="Arial" charset="0"/>
              </a:rPr>
              <a:t> </a:t>
            </a:r>
          </a:p>
          <a:p>
            <a:pPr eaLnBrk="1" hangingPunct="1">
              <a:lnSpc>
                <a:spcPct val="80000"/>
              </a:lnSpc>
              <a:buFontTx/>
              <a:buNone/>
            </a:pPr>
            <a:r>
              <a:rPr lang="zh-CN" altLang="en-US" sz="3000" smtClean="0">
                <a:sym typeface="Arial" charset="0"/>
              </a:rPr>
              <a:t>  </a:t>
            </a:r>
            <a:r>
              <a:rPr lang="en-US" altLang="zh-CN" sz="3000" smtClean="0">
                <a:sym typeface="Arial" charset="0"/>
              </a:rPr>
              <a:t>2.</a:t>
            </a:r>
            <a:r>
              <a:rPr lang="en-US" sz="3000" smtClean="0">
                <a:sym typeface="Arial" charset="0"/>
              </a:rPr>
              <a:t>函数调用语句</a:t>
            </a:r>
          </a:p>
          <a:p>
            <a:pPr eaLnBrk="1" hangingPunct="1">
              <a:lnSpc>
                <a:spcPct val="80000"/>
              </a:lnSpc>
              <a:buFontTx/>
              <a:buNone/>
            </a:pPr>
            <a:r>
              <a:rPr lang="zh-CN" altLang="en-US" sz="3000" b="0" smtClean="0">
                <a:sym typeface="Arial" charset="0"/>
              </a:rPr>
              <a:t>  </a:t>
            </a:r>
            <a:r>
              <a:rPr lang="en-US" b="0" smtClean="0"/>
              <a:t>由函数名、实际参数加上分号“</a:t>
            </a:r>
            <a:r>
              <a:rPr lang="en-US" altLang="zh-CN" b="0" smtClean="0"/>
              <a:t>;”</a:t>
            </a:r>
            <a:r>
              <a:rPr lang="en-US" b="0" smtClean="0"/>
              <a:t>组成。</a:t>
            </a:r>
          </a:p>
          <a:p>
            <a:pPr eaLnBrk="1" hangingPunct="1">
              <a:lnSpc>
                <a:spcPct val="80000"/>
              </a:lnSpc>
              <a:buFontTx/>
              <a:buNone/>
            </a:pPr>
            <a:r>
              <a:rPr lang="en-US" altLang="zh-CN" b="0" smtClean="0"/>
              <a:t>  </a:t>
            </a:r>
            <a:r>
              <a:rPr lang="en-US" b="0" smtClean="0"/>
              <a:t>其一般形式为：</a:t>
            </a:r>
          </a:p>
          <a:p>
            <a:pPr eaLnBrk="1" hangingPunct="1">
              <a:lnSpc>
                <a:spcPct val="80000"/>
              </a:lnSpc>
              <a:buFontTx/>
              <a:buNone/>
            </a:pPr>
            <a:r>
              <a:rPr lang="en-US" altLang="zh-CN" b="0" smtClean="0"/>
              <a:t>  </a:t>
            </a:r>
            <a:r>
              <a:rPr lang="zh-CN" altLang="en-US" b="0" smtClean="0"/>
              <a:t>    </a:t>
            </a:r>
            <a:r>
              <a:rPr lang="en-US" b="0" smtClean="0"/>
              <a:t>函数名</a:t>
            </a:r>
            <a:r>
              <a:rPr lang="en-US" altLang="zh-CN" b="0" smtClean="0"/>
              <a:t>(</a:t>
            </a:r>
            <a:r>
              <a:rPr lang="en-US" b="0" smtClean="0"/>
              <a:t>实际参数表</a:t>
            </a:r>
            <a:r>
              <a:rPr lang="en-US" altLang="zh-CN" b="0" smtClean="0"/>
              <a:t>);</a:t>
            </a:r>
          </a:p>
          <a:p>
            <a:pPr eaLnBrk="1" hangingPunct="1">
              <a:lnSpc>
                <a:spcPct val="80000"/>
              </a:lnSpc>
              <a:buFontTx/>
              <a:buNone/>
            </a:pPr>
            <a:r>
              <a:rPr lang="en-US" b="0" smtClean="0"/>
              <a:t>  如：</a:t>
            </a:r>
          </a:p>
          <a:p>
            <a:pPr eaLnBrk="1" hangingPunct="1">
              <a:lnSpc>
                <a:spcPct val="80000"/>
              </a:lnSpc>
              <a:buFontTx/>
              <a:buNone/>
            </a:pPr>
            <a:r>
              <a:rPr lang="en-US" b="0" smtClean="0"/>
              <a:t>    </a:t>
            </a:r>
            <a:r>
              <a:rPr lang="en-US" altLang="zh-CN" b="0" smtClean="0"/>
              <a:t>printf ("This is a C program! ");</a:t>
            </a:r>
          </a:p>
          <a:p>
            <a:pPr eaLnBrk="1" hangingPunct="1">
              <a:lnSpc>
                <a:spcPct val="80000"/>
              </a:lnSpc>
              <a:buFontTx/>
              <a:buNone/>
            </a:pPr>
            <a:r>
              <a:rPr lang="en-US" altLang="zh-CN" b="0" smtClean="0"/>
              <a:t>    scanf("%d",&amp;a);</a:t>
            </a:r>
          </a:p>
          <a:p>
            <a:pPr eaLnBrk="1" hangingPunct="1">
              <a:lnSpc>
                <a:spcPct val="80000"/>
              </a:lnSpc>
              <a:buFontTx/>
              <a:buNone/>
            </a:pPr>
            <a:r>
              <a:rPr lang="en-US" altLang="zh-CN" b="0" smtClean="0"/>
              <a:t>    c=max(a,b);</a:t>
            </a:r>
          </a:p>
          <a:p>
            <a:pPr eaLnBrk="1" hangingPunct="1">
              <a:lnSpc>
                <a:spcPct val="80000"/>
              </a:lnSpc>
              <a:buFontTx/>
              <a:buNone/>
            </a:pPr>
            <a:endParaRPr lang="en-US" altLang="zh-CN" b="0" smtClean="0"/>
          </a:p>
        </p:txBody>
      </p:sp>
      <p:sp>
        <p:nvSpPr>
          <p:cNvPr id="1741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741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1B34930-ABD0-423F-AB49-64082831FEBF}" type="slidenum">
              <a:rPr lang="zh-CN" altLang="en-US" sz="1200" b="1">
                <a:solidFill>
                  <a:srgbClr val="F8F8F8"/>
                </a:solidFill>
                <a:latin typeface="Arial" charset="0"/>
              </a:rPr>
              <a:pPr algn="r" eaLnBrk="1" hangingPunct="1"/>
              <a:t>16</a:t>
            </a:fld>
            <a:endParaRPr lang="en-US" altLang="zh-CN" sz="1200" b="1">
              <a:solidFill>
                <a:srgbClr val="F8F8F8"/>
              </a:solidFill>
              <a:latin typeface="Arial" charset="0"/>
            </a:endParaRPr>
          </a:p>
        </p:txBody>
      </p:sp>
      <p:sp>
        <p:nvSpPr>
          <p:cNvPr id="18435" name="Rectangle 3"/>
          <p:cNvSpPr>
            <a:spLocks noGrp="1" noChangeArrowheads="1"/>
          </p:cNvSpPr>
          <p:nvPr>
            <p:ph type="body" idx="4294967295"/>
          </p:nvPr>
        </p:nvSpPr>
        <p:spPr bwMode="auto">
          <a:xfrm>
            <a:off x="466725"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b="0" smtClean="0"/>
              <a:t> </a:t>
            </a:r>
            <a:r>
              <a:rPr lang="en-US" altLang="zh-CN" sz="3200" smtClean="0">
                <a:sym typeface="Arial" charset="0"/>
              </a:rPr>
              <a:t>4.2.1 C</a:t>
            </a:r>
            <a:r>
              <a:rPr lang="en-US" sz="3200" smtClean="0">
                <a:sym typeface="Arial" charset="0"/>
              </a:rPr>
              <a:t>语句概述 </a:t>
            </a:r>
          </a:p>
          <a:p>
            <a:pPr algn="ctr" eaLnBrk="1" hangingPunct="1">
              <a:lnSpc>
                <a:spcPct val="80000"/>
              </a:lnSpc>
              <a:buFontTx/>
              <a:buNone/>
            </a:pPr>
            <a:r>
              <a:rPr lang="zh-CN" altLang="en-US" sz="1200" smtClean="0">
                <a:sym typeface="Arial" charset="0"/>
              </a:rPr>
              <a:t> </a:t>
            </a:r>
          </a:p>
          <a:p>
            <a:pPr eaLnBrk="1" hangingPunct="1">
              <a:lnSpc>
                <a:spcPct val="80000"/>
              </a:lnSpc>
              <a:buFontTx/>
              <a:buNone/>
            </a:pPr>
            <a:r>
              <a:rPr lang="en-US" altLang="zh-CN" b="0" smtClean="0"/>
              <a:t>  </a:t>
            </a:r>
            <a:r>
              <a:rPr lang="en-US" altLang="zh-CN" sz="3000" smtClean="0">
                <a:sym typeface="Arial" charset="0"/>
              </a:rPr>
              <a:t>3.</a:t>
            </a:r>
            <a:r>
              <a:rPr lang="en-US" sz="3000" smtClean="0">
                <a:sym typeface="Arial" charset="0"/>
              </a:rPr>
              <a:t>控制语句</a:t>
            </a:r>
          </a:p>
          <a:p>
            <a:pPr eaLnBrk="1" hangingPunct="1">
              <a:lnSpc>
                <a:spcPct val="80000"/>
              </a:lnSpc>
              <a:buFontTx/>
              <a:buNone/>
            </a:pPr>
            <a:r>
              <a:rPr lang="zh-CN" altLang="en-US" sz="3000" b="0" smtClean="0">
                <a:sym typeface="Arial" charset="0"/>
              </a:rPr>
              <a:t>  </a:t>
            </a:r>
            <a:r>
              <a:rPr lang="en-US" b="0" smtClean="0"/>
              <a:t>控制语句用于控制程序的流程，以实现程序的各种结构方式。它们由特定的语句定义符组成。</a:t>
            </a:r>
          </a:p>
          <a:p>
            <a:pPr eaLnBrk="1" hangingPunct="1">
              <a:lnSpc>
                <a:spcPct val="80000"/>
              </a:lnSpc>
              <a:buFontTx/>
              <a:buNone/>
            </a:pPr>
            <a:r>
              <a:rPr lang="zh-CN" altLang="en-US" b="0" smtClean="0"/>
              <a:t>    </a:t>
            </a:r>
            <a:r>
              <a:rPr lang="en-US" altLang="zh-CN" b="0" smtClean="0"/>
              <a:t>C</a:t>
            </a:r>
            <a:r>
              <a:rPr lang="en-US" b="0" smtClean="0"/>
              <a:t>语言有九种控制语句</a:t>
            </a:r>
            <a:r>
              <a:rPr lang="en-US" altLang="zh-CN" b="0" smtClean="0"/>
              <a:t>,</a:t>
            </a:r>
            <a:r>
              <a:rPr lang="en-US" b="0" smtClean="0"/>
              <a:t>可分成以下三类：</a:t>
            </a:r>
          </a:p>
          <a:p>
            <a:pPr eaLnBrk="1" hangingPunct="1">
              <a:lnSpc>
                <a:spcPct val="80000"/>
              </a:lnSpc>
              <a:buFontTx/>
              <a:buNone/>
            </a:pPr>
            <a:r>
              <a:rPr lang="en-US" altLang="zh-CN" b="0" smtClean="0"/>
              <a:t>  (1) </a:t>
            </a:r>
            <a:r>
              <a:rPr lang="en-US" b="0" smtClean="0"/>
              <a:t>条件判断语句：</a:t>
            </a:r>
            <a:r>
              <a:rPr lang="en-US" altLang="zh-CN" b="0" smtClean="0"/>
              <a:t>if</a:t>
            </a:r>
            <a:r>
              <a:rPr lang="en-US" b="0" smtClean="0"/>
              <a:t>语句、</a:t>
            </a:r>
            <a:r>
              <a:rPr lang="en-US" altLang="zh-CN" b="0" smtClean="0"/>
              <a:t>switch</a:t>
            </a:r>
            <a:r>
              <a:rPr lang="en-US" b="0" smtClean="0"/>
              <a:t>语句；</a:t>
            </a:r>
          </a:p>
          <a:p>
            <a:pPr eaLnBrk="1" hangingPunct="1">
              <a:lnSpc>
                <a:spcPct val="80000"/>
              </a:lnSpc>
              <a:buFontTx/>
              <a:buNone/>
            </a:pPr>
            <a:r>
              <a:rPr lang="en-US" altLang="zh-CN" b="0" smtClean="0"/>
              <a:t>  (2) </a:t>
            </a:r>
            <a:r>
              <a:rPr lang="en-US" b="0" smtClean="0"/>
              <a:t>循环执行语句：</a:t>
            </a:r>
            <a:r>
              <a:rPr lang="en-US" altLang="zh-CN" b="0" smtClean="0"/>
              <a:t>do-while</a:t>
            </a:r>
            <a:r>
              <a:rPr lang="en-US" b="0" smtClean="0"/>
              <a:t>语句、</a:t>
            </a:r>
            <a:r>
              <a:rPr lang="en-US" altLang="zh-CN" b="0" smtClean="0"/>
              <a:t>while</a:t>
            </a:r>
            <a:r>
              <a:rPr lang="en-US" b="0" smtClean="0"/>
              <a:t>语句、</a:t>
            </a:r>
            <a:r>
              <a:rPr lang="en-US" altLang="zh-CN" b="0" smtClean="0"/>
              <a:t>for</a:t>
            </a:r>
            <a:r>
              <a:rPr lang="en-US" b="0" smtClean="0"/>
              <a:t>语句；</a:t>
            </a:r>
          </a:p>
          <a:p>
            <a:pPr eaLnBrk="1" hangingPunct="1">
              <a:lnSpc>
                <a:spcPct val="80000"/>
              </a:lnSpc>
              <a:buFontTx/>
              <a:buNone/>
            </a:pPr>
            <a:r>
              <a:rPr lang="en-US" altLang="zh-CN" b="0" smtClean="0"/>
              <a:t>  (3) </a:t>
            </a:r>
            <a:r>
              <a:rPr lang="en-US" b="0" smtClean="0"/>
              <a:t>转向语句：</a:t>
            </a:r>
            <a:r>
              <a:rPr lang="en-US" altLang="zh-CN" b="0" smtClean="0"/>
              <a:t>break</a:t>
            </a:r>
            <a:r>
              <a:rPr lang="en-US" b="0" smtClean="0"/>
              <a:t>语句、</a:t>
            </a:r>
            <a:r>
              <a:rPr lang="en-US" altLang="zh-CN" b="0" smtClean="0"/>
              <a:t>continue</a:t>
            </a:r>
            <a:r>
              <a:rPr lang="en-US" b="0" smtClean="0"/>
              <a:t>语句、</a:t>
            </a:r>
            <a:r>
              <a:rPr lang="en-US" altLang="zh-CN" b="0" smtClean="0"/>
              <a:t>goto</a:t>
            </a:r>
            <a:r>
              <a:rPr lang="en-US" b="0" smtClean="0"/>
              <a:t>语句、</a:t>
            </a:r>
            <a:r>
              <a:rPr lang="en-US" altLang="zh-CN" b="0" smtClean="0"/>
              <a:t>return</a:t>
            </a:r>
            <a:r>
              <a:rPr lang="en-US" b="0" smtClean="0"/>
              <a:t>语句。</a:t>
            </a:r>
          </a:p>
        </p:txBody>
      </p:sp>
      <p:sp>
        <p:nvSpPr>
          <p:cNvPr id="1843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843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D4FBEB68-A927-4285-A6D1-CD273847DF51}" type="slidenum">
              <a:rPr lang="zh-CN" altLang="en-US" sz="1200" b="1">
                <a:solidFill>
                  <a:srgbClr val="F8F8F8"/>
                </a:solidFill>
                <a:latin typeface="Arial" charset="0"/>
              </a:rPr>
              <a:pPr algn="r" eaLnBrk="1" hangingPunct="1"/>
              <a:t>17</a:t>
            </a:fld>
            <a:endParaRPr lang="en-US" altLang="zh-CN" sz="1200" b="1">
              <a:solidFill>
                <a:srgbClr val="F8F8F8"/>
              </a:solidFill>
              <a:latin typeface="Arial" charset="0"/>
            </a:endParaRPr>
          </a:p>
        </p:txBody>
      </p:sp>
      <p:sp>
        <p:nvSpPr>
          <p:cNvPr id="19459" name="Rectangle 3"/>
          <p:cNvSpPr>
            <a:spLocks noGrp="1" noChangeArrowheads="1"/>
          </p:cNvSpPr>
          <p:nvPr>
            <p:ph type="body" idx="4294967295"/>
          </p:nvPr>
        </p:nvSpPr>
        <p:spPr bwMode="auto">
          <a:xfrm>
            <a:off x="466725"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b="0" smtClean="0"/>
              <a:t> </a:t>
            </a:r>
            <a:r>
              <a:rPr lang="en-US" altLang="zh-CN" sz="3200" smtClean="0">
                <a:sym typeface="Arial" charset="0"/>
              </a:rPr>
              <a:t>4.2.1 C</a:t>
            </a:r>
            <a:r>
              <a:rPr lang="en-US" sz="3200" smtClean="0">
                <a:sym typeface="Arial" charset="0"/>
              </a:rPr>
              <a:t>语句概述 </a:t>
            </a:r>
          </a:p>
          <a:p>
            <a:pPr algn="ctr" eaLnBrk="1" hangingPunct="1">
              <a:lnSpc>
                <a:spcPct val="90000"/>
              </a:lnSpc>
              <a:buFontTx/>
              <a:buNone/>
            </a:pPr>
            <a:r>
              <a:rPr lang="zh-CN" altLang="en-US" sz="1000" smtClean="0">
                <a:sym typeface="Arial" charset="0"/>
              </a:rPr>
              <a:t> </a:t>
            </a:r>
          </a:p>
          <a:p>
            <a:pPr eaLnBrk="1" hangingPunct="1">
              <a:lnSpc>
                <a:spcPct val="90000"/>
              </a:lnSpc>
              <a:buFontTx/>
              <a:buNone/>
            </a:pPr>
            <a:r>
              <a:rPr lang="en-US" altLang="zh-CN" sz="2400" b="0" smtClean="0"/>
              <a:t>  </a:t>
            </a:r>
            <a:r>
              <a:rPr lang="zh-CN" altLang="en-US" sz="3000" smtClean="0">
                <a:sym typeface="Arial" charset="0"/>
              </a:rPr>
              <a:t>4</a:t>
            </a:r>
            <a:r>
              <a:rPr lang="en-US" altLang="zh-CN" sz="3000" smtClean="0">
                <a:sym typeface="Arial" charset="0"/>
              </a:rPr>
              <a:t>.</a:t>
            </a:r>
            <a:r>
              <a:rPr lang="zh-CN" altLang="en-US" sz="3000" smtClean="0">
                <a:sym typeface="Arial" charset="0"/>
              </a:rPr>
              <a:t>复合</a:t>
            </a:r>
            <a:r>
              <a:rPr lang="en-US" sz="3000" smtClean="0">
                <a:sym typeface="Arial" charset="0"/>
              </a:rPr>
              <a:t>语句</a:t>
            </a:r>
          </a:p>
          <a:p>
            <a:pPr eaLnBrk="1" hangingPunct="1">
              <a:lnSpc>
                <a:spcPct val="90000"/>
              </a:lnSpc>
              <a:buFontTx/>
              <a:buNone/>
            </a:pPr>
            <a:r>
              <a:rPr lang="zh-CN" altLang="en-US" sz="3000" b="0" smtClean="0">
                <a:sym typeface="Arial" charset="0"/>
              </a:rPr>
              <a:t>  </a:t>
            </a:r>
            <a:r>
              <a:rPr lang="en-US" b="0" smtClean="0">
                <a:sym typeface="Arial" charset="0"/>
              </a:rPr>
              <a:t>把多个语句用括号</a:t>
            </a:r>
            <a:r>
              <a:rPr lang="en-US" altLang="zh-CN" b="0" smtClean="0">
                <a:sym typeface="Arial" charset="0"/>
              </a:rPr>
              <a:t>{}</a:t>
            </a:r>
            <a:r>
              <a:rPr lang="en-US" b="0" smtClean="0">
                <a:sym typeface="Arial" charset="0"/>
              </a:rPr>
              <a:t>括起来组成的 一个语句称复合语句。</a:t>
            </a:r>
            <a:r>
              <a:rPr lang="zh-CN" altLang="en-US" b="0" smtClean="0">
                <a:sym typeface="Arial" charset="0"/>
              </a:rPr>
              <a:t>例如：</a:t>
            </a:r>
            <a:endParaRPr lang="en-US" altLang="zh-CN" b="0" smtClean="0">
              <a:sym typeface="Arial" charset="0"/>
            </a:endParaRPr>
          </a:p>
          <a:p>
            <a:pPr eaLnBrk="1" hangingPunct="1">
              <a:lnSpc>
                <a:spcPct val="90000"/>
              </a:lnSpc>
              <a:buFontTx/>
              <a:buNone/>
            </a:pPr>
            <a:r>
              <a:rPr lang="zh-CN" altLang="en-US" b="0" smtClean="0">
                <a:sym typeface="Arial" charset="0"/>
              </a:rPr>
              <a:t>       </a:t>
            </a:r>
            <a:r>
              <a:rPr lang="en-US" altLang="zh-CN" b="0" smtClean="0">
                <a:sym typeface="Arial" charset="0"/>
              </a:rPr>
              <a:t>{ x=y+z;</a:t>
            </a:r>
          </a:p>
          <a:p>
            <a:pPr eaLnBrk="1" hangingPunct="1">
              <a:lnSpc>
                <a:spcPct val="90000"/>
              </a:lnSpc>
              <a:buFontTx/>
              <a:buNone/>
            </a:pPr>
            <a:r>
              <a:rPr lang="en-US" altLang="zh-CN" b="0" smtClean="0">
                <a:sym typeface="Arial" charset="0"/>
              </a:rPr>
              <a:t>          a=b+c;</a:t>
            </a:r>
          </a:p>
          <a:p>
            <a:pPr eaLnBrk="1" hangingPunct="1">
              <a:lnSpc>
                <a:spcPct val="90000"/>
              </a:lnSpc>
              <a:buFontTx/>
              <a:buNone/>
            </a:pPr>
            <a:r>
              <a:rPr lang="en-US" altLang="zh-CN" b="0" smtClean="0">
                <a:sym typeface="Arial" charset="0"/>
              </a:rPr>
              <a:t>          printf("%d%d" ,x,a);</a:t>
            </a:r>
          </a:p>
          <a:p>
            <a:pPr eaLnBrk="1" hangingPunct="1">
              <a:lnSpc>
                <a:spcPct val="90000"/>
              </a:lnSpc>
              <a:buFontTx/>
              <a:buNone/>
            </a:pPr>
            <a:r>
              <a:rPr lang="en-US" altLang="zh-CN" b="0" smtClean="0">
                <a:sym typeface="Arial" charset="0"/>
              </a:rPr>
              <a:t>         }</a:t>
            </a:r>
          </a:p>
          <a:p>
            <a:pPr eaLnBrk="1" hangingPunct="1">
              <a:lnSpc>
                <a:spcPct val="90000"/>
              </a:lnSpc>
              <a:buFontTx/>
              <a:buNone/>
            </a:pPr>
            <a:r>
              <a:rPr lang="en-US" altLang="zh-CN" b="0" smtClean="0">
                <a:sym typeface="Arial" charset="0"/>
              </a:rPr>
              <a:t>  </a:t>
            </a:r>
            <a:r>
              <a:rPr lang="en-US" b="0" smtClean="0">
                <a:sym typeface="Arial" charset="0"/>
              </a:rPr>
              <a:t>是一条复合语句。</a:t>
            </a:r>
          </a:p>
          <a:p>
            <a:pPr eaLnBrk="1" hangingPunct="1">
              <a:lnSpc>
                <a:spcPct val="90000"/>
              </a:lnSpc>
              <a:buFontTx/>
              <a:buNone/>
            </a:pPr>
            <a:r>
              <a:rPr lang="en-US" b="0" smtClean="0">
                <a:sym typeface="Arial" charset="0"/>
              </a:rPr>
              <a:t>  复合语句内的各条语句都必须以分号“</a:t>
            </a:r>
            <a:r>
              <a:rPr lang="en-US" altLang="zh-CN" b="0" smtClean="0">
                <a:sym typeface="Arial" charset="0"/>
              </a:rPr>
              <a:t>;”</a:t>
            </a:r>
            <a:r>
              <a:rPr lang="en-US" b="0" smtClean="0">
                <a:sym typeface="Arial" charset="0"/>
              </a:rPr>
              <a:t>结尾，在括号“</a:t>
            </a:r>
            <a:r>
              <a:rPr lang="en-US" altLang="zh-CN" b="0" smtClean="0">
                <a:sym typeface="Arial" charset="0"/>
              </a:rPr>
              <a:t>}”</a:t>
            </a:r>
            <a:r>
              <a:rPr lang="en-US" b="0" smtClean="0">
                <a:sym typeface="Arial" charset="0"/>
              </a:rPr>
              <a:t>外不能加分号。</a:t>
            </a:r>
            <a:r>
              <a:rPr lang="zh-CN" altLang="en-US" b="0" smtClean="0">
                <a:sym typeface="Arial" charset="0"/>
              </a:rPr>
              <a:t>  </a:t>
            </a:r>
            <a:r>
              <a:rPr lang="zh-CN" altLang="en-US" sz="2400" b="0" smtClean="0"/>
              <a:t> </a:t>
            </a:r>
            <a:endParaRPr lang="en-US" sz="2400" b="0" smtClean="0"/>
          </a:p>
        </p:txBody>
      </p:sp>
      <p:sp>
        <p:nvSpPr>
          <p:cNvPr id="1946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946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0E6CB56E-F8CB-409E-AA7F-0C22DEDE954B}" type="slidenum">
              <a:rPr lang="zh-CN" altLang="en-US" sz="1200" b="1">
                <a:solidFill>
                  <a:srgbClr val="F8F8F8"/>
                </a:solidFill>
                <a:latin typeface="Arial" charset="0"/>
              </a:rPr>
              <a:pPr algn="r" eaLnBrk="1" hangingPunct="1"/>
              <a:t>18</a:t>
            </a:fld>
            <a:endParaRPr lang="en-US" altLang="zh-CN" sz="1200" b="1">
              <a:solidFill>
                <a:srgbClr val="F8F8F8"/>
              </a:solidFill>
              <a:latin typeface="Arial" charset="0"/>
            </a:endParaRPr>
          </a:p>
        </p:txBody>
      </p:sp>
      <p:sp>
        <p:nvSpPr>
          <p:cNvPr id="20483"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sym typeface="Arial" charset="0"/>
              </a:rPr>
              <a:t>4.2.1 C</a:t>
            </a:r>
            <a:r>
              <a:rPr lang="en-US" sz="3200" smtClean="0">
                <a:sym typeface="Arial" charset="0"/>
              </a:rPr>
              <a:t>语句概述</a:t>
            </a:r>
          </a:p>
          <a:p>
            <a:pPr algn="ctr" eaLnBrk="1" hangingPunct="1">
              <a:lnSpc>
                <a:spcPct val="80000"/>
              </a:lnSpc>
              <a:buFontTx/>
              <a:buNone/>
            </a:pPr>
            <a:r>
              <a:rPr lang="zh-CN" altLang="en-US" sz="1200" smtClean="0">
                <a:sym typeface="Arial" charset="0"/>
              </a:rPr>
              <a:t> </a:t>
            </a:r>
          </a:p>
          <a:p>
            <a:pPr eaLnBrk="1" hangingPunct="1">
              <a:lnSpc>
                <a:spcPct val="80000"/>
              </a:lnSpc>
              <a:buFontTx/>
              <a:buNone/>
            </a:pPr>
            <a:r>
              <a:rPr lang="en-US" altLang="zh-CN" b="0" smtClean="0"/>
              <a:t>  </a:t>
            </a:r>
            <a:r>
              <a:rPr lang="en-US" altLang="zh-CN" sz="3000" smtClean="0">
                <a:sym typeface="Arial" charset="0"/>
              </a:rPr>
              <a:t>5. </a:t>
            </a:r>
            <a:r>
              <a:rPr lang="en-US" sz="3000" smtClean="0">
                <a:sym typeface="Arial" charset="0"/>
              </a:rPr>
              <a:t>空语句</a:t>
            </a:r>
          </a:p>
          <a:p>
            <a:pPr eaLnBrk="1" hangingPunct="1">
              <a:lnSpc>
                <a:spcPct val="80000"/>
              </a:lnSpc>
              <a:buFontTx/>
              <a:buNone/>
            </a:pPr>
            <a:r>
              <a:rPr lang="zh-CN" altLang="en-US" sz="3000" b="0" smtClean="0">
                <a:sym typeface="Arial" charset="0"/>
              </a:rPr>
              <a:t>  </a:t>
            </a:r>
            <a:r>
              <a:rPr lang="en-US" b="0" smtClean="0"/>
              <a:t>只有分号“</a:t>
            </a:r>
            <a:r>
              <a:rPr lang="en-US" altLang="zh-CN" b="0" smtClean="0"/>
              <a:t>;”</a:t>
            </a:r>
            <a:r>
              <a:rPr lang="en-US" b="0" smtClean="0"/>
              <a:t>组成的语句称为空语句。空语句是什么也不执行的语句。在程序中空语句可用来作空循环体。</a:t>
            </a:r>
          </a:p>
          <a:p>
            <a:pPr eaLnBrk="1" hangingPunct="1">
              <a:lnSpc>
                <a:spcPct val="80000"/>
              </a:lnSpc>
              <a:buFontTx/>
              <a:buNone/>
            </a:pPr>
            <a:r>
              <a:rPr lang="en-US" altLang="zh-CN" b="0" smtClean="0"/>
              <a:t>  </a:t>
            </a:r>
            <a:r>
              <a:rPr lang="en-US" b="0" smtClean="0"/>
              <a:t>例如</a:t>
            </a:r>
            <a:r>
              <a:rPr lang="zh-CN" altLang="en-US" b="0" smtClean="0"/>
              <a:t>：</a:t>
            </a:r>
            <a:endParaRPr lang="en-US" b="0" smtClean="0"/>
          </a:p>
          <a:p>
            <a:pPr eaLnBrk="1" hangingPunct="1">
              <a:lnSpc>
                <a:spcPct val="80000"/>
              </a:lnSpc>
              <a:buFontTx/>
              <a:buNone/>
            </a:pPr>
            <a:r>
              <a:rPr lang="en-US" b="0" smtClean="0"/>
              <a:t>  </a:t>
            </a:r>
            <a:r>
              <a:rPr lang="en-US" altLang="zh-CN" b="0" smtClean="0"/>
              <a:t>while(getchar()!='\n');</a:t>
            </a:r>
          </a:p>
          <a:p>
            <a:pPr eaLnBrk="1" hangingPunct="1">
              <a:lnSpc>
                <a:spcPct val="80000"/>
              </a:lnSpc>
              <a:buFontTx/>
              <a:buNone/>
            </a:pPr>
            <a:r>
              <a:rPr lang="en-US" altLang="zh-CN" b="0" smtClean="0"/>
              <a:t>  </a:t>
            </a:r>
            <a:r>
              <a:rPr lang="en-US" b="0" smtClean="0"/>
              <a:t>本语句的功能是只要从键盘输入的字符不是回车则重新输入</a:t>
            </a:r>
            <a:r>
              <a:rPr lang="en-US" altLang="zh-CN" b="0" smtClean="0"/>
              <a:t>,</a:t>
            </a:r>
            <a:r>
              <a:rPr lang="en-US" b="0" smtClean="0"/>
              <a:t>循环体为空语句。</a:t>
            </a:r>
          </a:p>
        </p:txBody>
      </p:sp>
      <p:sp>
        <p:nvSpPr>
          <p:cNvPr id="2048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048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2B4E87E6-90E5-4B47-BA7F-15679779B867}" type="slidenum">
              <a:rPr lang="zh-CN" altLang="en-US" sz="1200" b="1">
                <a:solidFill>
                  <a:srgbClr val="F8F8F8"/>
                </a:solidFill>
                <a:latin typeface="Arial" charset="0"/>
              </a:rPr>
              <a:pPr algn="r" eaLnBrk="1" hangingPunct="1"/>
              <a:t>19</a:t>
            </a:fld>
            <a:endParaRPr lang="en-US" altLang="zh-CN" sz="1200" b="1">
              <a:solidFill>
                <a:srgbClr val="F8F8F8"/>
              </a:solidFill>
              <a:latin typeface="Arial" charset="0"/>
            </a:endParaRPr>
          </a:p>
        </p:txBody>
      </p:sp>
      <p:sp>
        <p:nvSpPr>
          <p:cNvPr id="21507" name="Rectangle 3"/>
          <p:cNvSpPr>
            <a:spLocks noGrp="1" noChangeArrowheads="1"/>
          </p:cNvSpPr>
          <p:nvPr>
            <p:ph type="body" idx="4294967295"/>
          </p:nvPr>
        </p:nvSpPr>
        <p:spPr bwMode="auto">
          <a:xfrm>
            <a:off x="0" y="1196975"/>
            <a:ext cx="9144000" cy="5040313"/>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dirty="0" err="1" smtClean="0">
                <a:sym typeface="Arial" charset="0"/>
              </a:rPr>
              <a:t>4.2.2</a:t>
            </a:r>
            <a:r>
              <a:rPr lang="en-US" sz="3200" dirty="0" err="1" smtClean="0">
                <a:sym typeface="Arial" charset="0"/>
              </a:rPr>
              <a:t>最基本的语句</a:t>
            </a:r>
            <a:r>
              <a:rPr lang="en-US" altLang="zh-CN" sz="3200" dirty="0" smtClean="0">
                <a:sym typeface="Arial" charset="0"/>
              </a:rPr>
              <a:t>——</a:t>
            </a:r>
            <a:r>
              <a:rPr lang="en-US" sz="3200" dirty="0" err="1" smtClean="0">
                <a:sym typeface="Arial" charset="0"/>
              </a:rPr>
              <a:t>赋值语句</a:t>
            </a:r>
            <a:endParaRPr lang="en-US" sz="3200" dirty="0" smtClean="0">
              <a:sym typeface="Arial" charset="0"/>
            </a:endParaRPr>
          </a:p>
          <a:p>
            <a:pPr algn="ctr" eaLnBrk="1" hangingPunct="1">
              <a:lnSpc>
                <a:spcPct val="80000"/>
              </a:lnSpc>
              <a:buFontTx/>
              <a:buNone/>
            </a:pPr>
            <a:r>
              <a:rPr lang="zh-CN" altLang="en-US" sz="1200" dirty="0" smtClean="0">
                <a:sym typeface="Arial" charset="0"/>
              </a:rPr>
              <a:t> </a:t>
            </a:r>
          </a:p>
          <a:p>
            <a:pPr eaLnBrk="1" hangingPunct="1">
              <a:lnSpc>
                <a:spcPct val="80000"/>
              </a:lnSpc>
              <a:buFontTx/>
              <a:buNone/>
            </a:pPr>
            <a:r>
              <a:rPr lang="en-US" altLang="zh-CN" b="0" dirty="0" smtClean="0"/>
              <a:t>  </a:t>
            </a:r>
            <a:r>
              <a:rPr lang="zh-CN" altLang="en-US" b="0" dirty="0" smtClean="0"/>
              <a:t>    </a:t>
            </a:r>
            <a:r>
              <a:rPr lang="en-US" altLang="zh-CN" b="0" dirty="0" err="1" smtClean="0"/>
              <a:t>C</a:t>
            </a:r>
            <a:r>
              <a:rPr lang="en-US" b="0" dirty="0" err="1" smtClean="0"/>
              <a:t>程序中最常用的是赋值语句和输入输出语句，最基本是赋值语句。赋值运算符为</a:t>
            </a:r>
            <a:r>
              <a:rPr lang="en-US" b="0" dirty="0" smtClean="0"/>
              <a:t>“</a:t>
            </a:r>
            <a:r>
              <a:rPr lang="en-US" altLang="zh-CN" b="0" dirty="0" smtClean="0"/>
              <a:t>=”</a:t>
            </a:r>
            <a:r>
              <a:rPr lang="en-US" b="0" dirty="0" smtClean="0"/>
              <a:t>，</a:t>
            </a:r>
            <a:r>
              <a:rPr lang="en-US" b="0" dirty="0" err="1" smtClean="0"/>
              <a:t>在赋值表达式的尾部加上一个分号，就构成了赋值语句。赋值语句形式多样、用法灵活。先分析一个例子</a:t>
            </a:r>
            <a:r>
              <a:rPr lang="en-US" b="0" dirty="0" smtClean="0"/>
              <a:t>。</a:t>
            </a:r>
          </a:p>
          <a:p>
            <a:pPr eaLnBrk="1" hangingPunct="1">
              <a:lnSpc>
                <a:spcPct val="80000"/>
              </a:lnSpc>
              <a:buFontTx/>
              <a:buNone/>
            </a:pPr>
            <a:endParaRPr lang="en-US" altLang="zh-CN" b="0" dirty="0" smtClean="0"/>
          </a:p>
          <a:p>
            <a:pPr eaLnBrk="1" hangingPunct="1">
              <a:lnSpc>
                <a:spcPct val="80000"/>
              </a:lnSpc>
              <a:buFontTx/>
              <a:buNone/>
            </a:pPr>
            <a:r>
              <a:rPr lang="zh-CN" altLang="en-US" b="0" dirty="0" smtClean="0"/>
              <a:t> </a:t>
            </a:r>
            <a:r>
              <a:rPr lang="en-US" altLang="zh-CN" b="0" dirty="0" smtClean="0"/>
              <a:t>【</a:t>
            </a:r>
            <a:r>
              <a:rPr lang="en-US" dirty="0" smtClean="0"/>
              <a:t>例 </a:t>
            </a:r>
            <a:r>
              <a:rPr lang="en-US" altLang="zh-CN" dirty="0" err="1" smtClean="0"/>
              <a:t>4.4</a:t>
            </a:r>
            <a:r>
              <a:rPr lang="en-US" altLang="zh-CN" b="0" dirty="0" err="1" smtClean="0"/>
              <a:t>】</a:t>
            </a:r>
            <a:r>
              <a:rPr lang="en-US" b="0" dirty="0" err="1" smtClean="0"/>
              <a:t>给</a:t>
            </a:r>
            <a:r>
              <a:rPr lang="en-US" altLang="zh-CN" b="0" dirty="0" err="1" smtClean="0"/>
              <a:t>a</a:t>
            </a:r>
            <a:r>
              <a:rPr lang="zh-CN" altLang="en-US" b="0" dirty="0" smtClean="0"/>
              <a:t>、</a:t>
            </a:r>
            <a:r>
              <a:rPr lang="en-US" altLang="zh-CN" b="0" dirty="0" err="1" smtClean="0"/>
              <a:t>b</a:t>
            </a:r>
            <a:r>
              <a:rPr lang="en-US" b="0" dirty="0" err="1" smtClean="0"/>
              <a:t>两个变量赋值，然后输出它们的和</a:t>
            </a:r>
            <a:r>
              <a:rPr lang="en-US" b="0" dirty="0" smtClean="0"/>
              <a:t>。</a:t>
            </a:r>
          </a:p>
          <a:p>
            <a:pPr eaLnBrk="1" hangingPunct="1">
              <a:lnSpc>
                <a:spcPct val="80000"/>
              </a:lnSpc>
              <a:buFontTx/>
              <a:buNone/>
            </a:pPr>
            <a:r>
              <a:rPr lang="en-US" altLang="zh-CN" dirty="0" smtClean="0"/>
              <a:t>  </a:t>
            </a:r>
            <a:r>
              <a:rPr lang="en-US" dirty="0" err="1" smtClean="0"/>
              <a:t>解题思路</a:t>
            </a:r>
            <a:r>
              <a:rPr lang="en-US" dirty="0" smtClean="0"/>
              <a:t>：</a:t>
            </a:r>
          </a:p>
          <a:p>
            <a:pPr eaLnBrk="1" hangingPunct="1">
              <a:lnSpc>
                <a:spcPct val="80000"/>
              </a:lnSpc>
              <a:buFontTx/>
              <a:buNone/>
            </a:pPr>
            <a:r>
              <a:rPr lang="en-US" b="0" dirty="0"/>
              <a:t> </a:t>
            </a:r>
            <a:r>
              <a:rPr lang="en-US" b="0" dirty="0" err="1" smtClean="0"/>
              <a:t>先定义</a:t>
            </a:r>
            <a:r>
              <a:rPr lang="en-US" b="0" dirty="0" smtClean="0"/>
              <a:t> </a:t>
            </a:r>
            <a:r>
              <a:rPr lang="en-US" altLang="zh-CN" b="0" dirty="0" err="1" smtClean="0"/>
              <a:t>a</a:t>
            </a:r>
            <a:r>
              <a:rPr lang="en-US" b="0" dirty="0" err="1" smtClean="0"/>
              <a:t>，</a:t>
            </a:r>
            <a:r>
              <a:rPr lang="en-US" altLang="zh-CN" b="0" dirty="0" err="1" smtClean="0"/>
              <a:t>b</a:t>
            </a:r>
            <a:r>
              <a:rPr lang="en-US" b="0" dirty="0" err="1" smtClean="0"/>
              <a:t>，</a:t>
            </a:r>
            <a:r>
              <a:rPr lang="en-US" altLang="zh-CN" b="0" dirty="0" err="1" smtClean="0"/>
              <a:t>c</a:t>
            </a:r>
            <a:r>
              <a:rPr lang="en-US" altLang="zh-CN" b="0" dirty="0" smtClean="0"/>
              <a:t> </a:t>
            </a:r>
            <a:r>
              <a:rPr lang="en-US" b="0" dirty="0" err="1" smtClean="0"/>
              <a:t>三个变量，然后给</a:t>
            </a:r>
            <a:r>
              <a:rPr lang="en-US" altLang="zh-CN" b="0" dirty="0" err="1" smtClean="0"/>
              <a:t>a</a:t>
            </a:r>
            <a:r>
              <a:rPr lang="en-US" b="0" dirty="0" err="1" smtClean="0"/>
              <a:t>和</a:t>
            </a:r>
            <a:r>
              <a:rPr lang="en-US" altLang="zh-CN" b="0" dirty="0" err="1" smtClean="0"/>
              <a:t>b</a:t>
            </a:r>
            <a:r>
              <a:rPr lang="en-US" b="0" dirty="0" err="1" smtClean="0"/>
              <a:t>赋值，再把</a:t>
            </a:r>
            <a:r>
              <a:rPr lang="zh-CN" altLang="en-US" b="0" dirty="0" smtClean="0"/>
              <a:t>它</a:t>
            </a:r>
            <a:r>
              <a:rPr lang="en-US" b="0" dirty="0" err="1" smtClean="0"/>
              <a:t>们相加起来，结果赋给变量</a:t>
            </a:r>
            <a:r>
              <a:rPr lang="en-US" altLang="zh-CN" b="0" dirty="0" err="1" smtClean="0"/>
              <a:t>c,</a:t>
            </a:r>
            <a:r>
              <a:rPr lang="en-US" b="0" dirty="0" err="1" smtClean="0"/>
              <a:t>再调用库函数输出</a:t>
            </a:r>
            <a:r>
              <a:rPr lang="en-US" altLang="zh-CN" b="0" dirty="0" err="1" smtClean="0"/>
              <a:t>c</a:t>
            </a:r>
            <a:r>
              <a:rPr lang="en-US" b="0" dirty="0" err="1" smtClean="0"/>
              <a:t>的值</a:t>
            </a:r>
            <a:r>
              <a:rPr lang="en-US" b="0" dirty="0" smtClean="0"/>
              <a:t>。</a:t>
            </a:r>
          </a:p>
          <a:p>
            <a:pPr eaLnBrk="1" hangingPunct="1">
              <a:lnSpc>
                <a:spcPct val="80000"/>
              </a:lnSpc>
              <a:buFontTx/>
              <a:buNone/>
            </a:pPr>
            <a:r>
              <a:rPr lang="en-US" altLang="zh-CN" b="0" dirty="0" smtClean="0"/>
              <a:t>  </a:t>
            </a:r>
            <a:r>
              <a:rPr lang="en-US" b="0" dirty="0" err="1" smtClean="0">
                <a:hlinkClick r:id="rId2" action="ppaction://hlinkfile"/>
              </a:rPr>
              <a:t>编写程序</a:t>
            </a:r>
            <a:r>
              <a:rPr lang="en-US" b="0" dirty="0" smtClean="0">
                <a:hlinkClick r:id="rId2" action="ppaction://hlinkfile"/>
              </a:rPr>
              <a:t>：</a:t>
            </a:r>
            <a:endParaRPr lang="en-US" b="0" dirty="0" smtClean="0"/>
          </a:p>
        </p:txBody>
      </p:sp>
      <p:sp>
        <p:nvSpPr>
          <p:cNvPr id="2150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1509"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19C98105-1DF8-4A75-BEE7-DFA102C81064}" type="slidenum">
              <a:rPr lang="zh-CN" altLang="en-US" sz="1200" b="1">
                <a:solidFill>
                  <a:srgbClr val="F8F8F8"/>
                </a:solidFill>
                <a:latin typeface="Arial" charset="0"/>
              </a:rPr>
              <a:pPr algn="r" eaLnBrk="1" hangingPunct="1"/>
              <a:t>2</a:t>
            </a:fld>
            <a:endParaRPr lang="en-US" altLang="zh-CN" sz="1200" b="1">
              <a:solidFill>
                <a:srgbClr val="F8F8F8"/>
              </a:solidFill>
              <a:latin typeface="Arial" charset="0"/>
            </a:endParaRPr>
          </a:p>
        </p:txBody>
      </p:sp>
      <p:sp>
        <p:nvSpPr>
          <p:cNvPr id="4099" name="Rectangle 3"/>
          <p:cNvSpPr>
            <a:spLocks noGrp="1" noChangeArrowheads="1"/>
          </p:cNvSpPr>
          <p:nvPr>
            <p:ph type="body" idx="4294967295"/>
          </p:nvPr>
        </p:nvSpPr>
        <p:spPr bwMode="auto">
          <a:xfrm>
            <a:off x="107950" y="1196975"/>
            <a:ext cx="8856663" cy="5040313"/>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buFontTx/>
              <a:buNone/>
            </a:pPr>
            <a:r>
              <a:rPr lang="zh-CN" altLang="en-US" dirty="0" smtClean="0">
                <a:solidFill>
                  <a:srgbClr val="FF3300"/>
                </a:solidFill>
              </a:rPr>
              <a:t>    </a:t>
            </a:r>
            <a:r>
              <a:rPr lang="en-US" dirty="0" err="1" smtClean="0">
                <a:solidFill>
                  <a:srgbClr val="FF3300"/>
                </a:solidFill>
              </a:rPr>
              <a:t>本章重点</a:t>
            </a:r>
            <a:r>
              <a:rPr lang="en-US" dirty="0" smtClean="0">
                <a:solidFill>
                  <a:srgbClr val="FF3300"/>
                </a:solidFill>
              </a:rPr>
              <a:t>：</a:t>
            </a:r>
          </a:p>
          <a:p>
            <a:pPr eaLnBrk="1" hangingPunct="1">
              <a:lnSpc>
                <a:spcPct val="80000"/>
              </a:lnSpc>
              <a:buFontTx/>
              <a:buNone/>
            </a:pPr>
            <a:r>
              <a:rPr lang="zh-CN" altLang="en-US" b="0" dirty="0" smtClean="0"/>
              <a:t>     </a:t>
            </a:r>
            <a:r>
              <a:rPr lang="en-US" altLang="zh-CN" b="0" dirty="0" err="1" smtClean="0"/>
              <a:t>C</a:t>
            </a:r>
            <a:r>
              <a:rPr lang="en-US" b="0" dirty="0" err="1" smtClean="0"/>
              <a:t>程序的基本结构；</a:t>
            </a:r>
            <a:r>
              <a:rPr lang="en-US" altLang="zh-CN" b="0" dirty="0" err="1" smtClean="0"/>
              <a:t>C</a:t>
            </a:r>
            <a:r>
              <a:rPr lang="en-US" b="0" dirty="0" err="1" smtClean="0"/>
              <a:t>语句；数据的输入输出函数</a:t>
            </a:r>
            <a:r>
              <a:rPr lang="en-US" altLang="zh-CN" b="0" dirty="0" err="1" smtClean="0"/>
              <a:t>scanf</a:t>
            </a:r>
            <a:r>
              <a:rPr lang="en-US" altLang="zh-CN" b="0" dirty="0" smtClean="0"/>
              <a:t>()</a:t>
            </a:r>
            <a:r>
              <a:rPr lang="en-US" b="0" dirty="0" err="1" smtClean="0"/>
              <a:t>和</a:t>
            </a:r>
            <a:r>
              <a:rPr lang="en-US" altLang="zh-CN" b="0" dirty="0" err="1" smtClean="0"/>
              <a:t>printf</a:t>
            </a:r>
            <a:r>
              <a:rPr lang="en-US" altLang="zh-CN" b="0" dirty="0" smtClean="0"/>
              <a:t>()</a:t>
            </a:r>
            <a:r>
              <a:rPr lang="en-US" b="0" dirty="0" smtClean="0"/>
              <a:t>。</a:t>
            </a:r>
          </a:p>
          <a:p>
            <a:pPr eaLnBrk="1" hangingPunct="1">
              <a:buFontTx/>
              <a:buNone/>
            </a:pPr>
            <a:r>
              <a:rPr lang="zh-CN" altLang="en-US" dirty="0" smtClean="0">
                <a:solidFill>
                  <a:srgbClr val="FF3300"/>
                </a:solidFill>
                <a:sym typeface="Arial" charset="0"/>
              </a:rPr>
              <a:t>    </a:t>
            </a:r>
            <a:r>
              <a:rPr lang="en-US" dirty="0" err="1" smtClean="0">
                <a:solidFill>
                  <a:srgbClr val="FF3300"/>
                </a:solidFill>
                <a:sym typeface="Arial" charset="0"/>
              </a:rPr>
              <a:t>本章难点</a:t>
            </a:r>
            <a:r>
              <a:rPr lang="en-US" dirty="0" smtClean="0">
                <a:solidFill>
                  <a:srgbClr val="FF3300"/>
                </a:solidFill>
                <a:sym typeface="Arial" charset="0"/>
              </a:rPr>
              <a:t>：</a:t>
            </a:r>
          </a:p>
          <a:p>
            <a:pPr eaLnBrk="1" hangingPunct="1">
              <a:buFontTx/>
              <a:buNone/>
            </a:pPr>
            <a:r>
              <a:rPr lang="zh-CN" altLang="en-US" b="0" dirty="0" smtClean="0"/>
              <a:t>    </a:t>
            </a:r>
            <a:r>
              <a:rPr lang="en-US" b="0" dirty="0" err="1" smtClean="0"/>
              <a:t>数据的输入输出函数</a:t>
            </a:r>
            <a:r>
              <a:rPr lang="en-US" altLang="zh-CN" b="0" dirty="0" err="1" smtClean="0"/>
              <a:t>scanf</a:t>
            </a:r>
            <a:r>
              <a:rPr lang="en-US" altLang="zh-CN" b="0" dirty="0" smtClean="0"/>
              <a:t>()</a:t>
            </a:r>
            <a:r>
              <a:rPr lang="en-US" b="0" dirty="0" err="1" smtClean="0"/>
              <a:t>和</a:t>
            </a:r>
            <a:r>
              <a:rPr lang="en-US" altLang="zh-CN" b="0" dirty="0" err="1" smtClean="0"/>
              <a:t>printf</a:t>
            </a:r>
            <a:r>
              <a:rPr lang="en-US" altLang="zh-CN" b="0" dirty="0" smtClean="0"/>
              <a:t>()</a:t>
            </a:r>
            <a:r>
              <a:rPr lang="en-US" b="0" dirty="0" smtClean="0"/>
              <a:t>。</a:t>
            </a:r>
          </a:p>
          <a:p>
            <a:pPr eaLnBrk="1" hangingPunct="1">
              <a:buFontTx/>
              <a:buNone/>
            </a:pPr>
            <a:r>
              <a:rPr lang="zh-CN" altLang="en-US" b="0" dirty="0" smtClean="0"/>
              <a:t>    </a:t>
            </a:r>
            <a:r>
              <a:rPr lang="en-US" b="0" dirty="0" smtClean="0"/>
              <a:t>前面两章介绍了一些简单的算法、</a:t>
            </a:r>
            <a:r>
              <a:rPr lang="en-US" altLang="zh-CN" b="0" dirty="0" smtClean="0"/>
              <a:t>C</a:t>
            </a:r>
            <a:r>
              <a:rPr lang="en-US" b="0" dirty="0" smtClean="0"/>
              <a:t>语言的语法，但孤立地学习语法是枯燥无味的，并且即使语法学得再好，也不一定能写出很好的程序来，只有把算法和语法紧密地结合起来，编写成能够运行的程序，步步深入，由浅入深，才可以更好地学会编写程序。</a:t>
            </a:r>
          </a:p>
        </p:txBody>
      </p:sp>
      <p:sp>
        <p:nvSpPr>
          <p:cNvPr id="410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Tree>
  </p:cSld>
  <p:clrMapOvr>
    <a:masterClrMapping/>
  </p:clrMapOvr>
  <p:transition spd="med">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DB3EB3F-A96A-4882-B743-E504CD7EEBFF}" type="slidenum">
              <a:rPr lang="zh-CN" altLang="en-US" sz="1200" b="1">
                <a:solidFill>
                  <a:srgbClr val="F8F8F8"/>
                </a:solidFill>
                <a:latin typeface="Arial" charset="0"/>
              </a:rPr>
              <a:pPr algn="r" eaLnBrk="1" hangingPunct="1"/>
              <a:t>20</a:t>
            </a:fld>
            <a:endParaRPr lang="en-US" altLang="zh-CN" sz="1200" b="1">
              <a:solidFill>
                <a:srgbClr val="F8F8F8"/>
              </a:solidFill>
              <a:latin typeface="Arial" charset="0"/>
            </a:endParaRPr>
          </a:p>
        </p:txBody>
      </p:sp>
      <p:sp>
        <p:nvSpPr>
          <p:cNvPr id="2253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sym typeface="Arial" charset="0"/>
              </a:rPr>
              <a:t>4.2.2</a:t>
            </a:r>
            <a:r>
              <a:rPr lang="en-US" sz="3200" smtClean="0">
                <a:sym typeface="Arial" charset="0"/>
              </a:rPr>
              <a:t>最基本的语句</a:t>
            </a:r>
            <a:r>
              <a:rPr lang="en-US" altLang="zh-CN" sz="3200" smtClean="0">
                <a:sym typeface="Arial" charset="0"/>
              </a:rPr>
              <a:t>——</a:t>
            </a:r>
            <a:r>
              <a:rPr lang="en-US" sz="3200" smtClean="0">
                <a:sym typeface="Arial" charset="0"/>
              </a:rPr>
              <a:t>赋值语句</a:t>
            </a:r>
          </a:p>
          <a:p>
            <a:pPr algn="ctr" eaLnBrk="1" hangingPunct="1">
              <a:lnSpc>
                <a:spcPct val="80000"/>
              </a:lnSpc>
              <a:buFontTx/>
              <a:buNone/>
            </a:pPr>
            <a:endParaRPr lang="en-US" altLang="zh-CN" sz="3200" smtClean="0">
              <a:sym typeface="Arial" charset="0"/>
            </a:endParaRPr>
          </a:p>
          <a:p>
            <a:pPr eaLnBrk="1" hangingPunct="1">
              <a:lnSpc>
                <a:spcPct val="80000"/>
              </a:lnSpc>
              <a:buFontTx/>
              <a:buNone/>
            </a:pPr>
            <a:r>
              <a:rPr lang="en-US" smtClean="0"/>
              <a:t>运行结果：</a:t>
            </a:r>
          </a:p>
        </p:txBody>
      </p:sp>
      <p:sp>
        <p:nvSpPr>
          <p:cNvPr id="2253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2533"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000" y="2565400"/>
            <a:ext cx="2422525"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D2577AB3-19B4-41C1-852C-473A2E338D20}" type="slidenum">
              <a:rPr lang="zh-CN" altLang="en-US" sz="1200" b="1">
                <a:solidFill>
                  <a:srgbClr val="F8F8F8"/>
                </a:solidFill>
                <a:latin typeface="Arial" charset="0"/>
              </a:rPr>
              <a:pPr algn="r" eaLnBrk="1" hangingPunct="1"/>
              <a:t>21</a:t>
            </a:fld>
            <a:endParaRPr lang="en-US" altLang="zh-CN" sz="1200" b="1">
              <a:solidFill>
                <a:srgbClr val="F8F8F8"/>
              </a:solidFill>
              <a:latin typeface="Arial" charset="0"/>
            </a:endParaRPr>
          </a:p>
        </p:txBody>
      </p:sp>
      <p:sp>
        <p:nvSpPr>
          <p:cNvPr id="23555" name="Rectangle 3"/>
          <p:cNvSpPr>
            <a:spLocks noGrp="1" noChangeArrowheads="1"/>
          </p:cNvSpPr>
          <p:nvPr>
            <p:ph type="body" idx="4294967295"/>
          </p:nvPr>
        </p:nvSpPr>
        <p:spPr bwMode="auto">
          <a:xfrm>
            <a:off x="350838" y="1050925"/>
            <a:ext cx="8574087" cy="53276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sym typeface="Arial" charset="0"/>
              </a:rPr>
              <a:t>4.2.2</a:t>
            </a:r>
            <a:r>
              <a:rPr lang="en-US" sz="3200" smtClean="0">
                <a:sym typeface="Arial" charset="0"/>
              </a:rPr>
              <a:t>最基本的语句</a:t>
            </a:r>
            <a:r>
              <a:rPr lang="en-US" altLang="zh-CN" sz="3200" smtClean="0">
                <a:sym typeface="Arial" charset="0"/>
              </a:rPr>
              <a:t>——</a:t>
            </a:r>
            <a:r>
              <a:rPr lang="en-US" sz="3200" smtClean="0">
                <a:sym typeface="Arial" charset="0"/>
              </a:rPr>
              <a:t>赋值语句</a:t>
            </a:r>
          </a:p>
          <a:p>
            <a:pPr eaLnBrk="1" hangingPunct="1">
              <a:lnSpc>
                <a:spcPct val="80000"/>
              </a:lnSpc>
              <a:buFontTx/>
              <a:buNone/>
            </a:pPr>
            <a:r>
              <a:rPr lang="en-US" altLang="zh-CN" sz="1600" b="0" smtClean="0"/>
              <a:t> </a:t>
            </a:r>
            <a:r>
              <a:rPr lang="en-US" altLang="zh-CN" sz="2400" b="0" smtClean="0"/>
              <a:t> </a:t>
            </a:r>
            <a:r>
              <a:rPr lang="en-US" b="0" smtClean="0"/>
              <a:t>使用赋值语句时需要注意以下几点：</a:t>
            </a:r>
          </a:p>
          <a:p>
            <a:pPr eaLnBrk="1" hangingPunct="1">
              <a:lnSpc>
                <a:spcPct val="80000"/>
              </a:lnSpc>
              <a:buFontTx/>
              <a:buNone/>
            </a:pPr>
            <a:r>
              <a:rPr lang="en-US" altLang="zh-CN" b="0" smtClean="0"/>
              <a:t>  (1)</a:t>
            </a:r>
            <a:r>
              <a:rPr lang="en-US" b="0" smtClean="0"/>
              <a:t>在赋值运算符“</a:t>
            </a:r>
            <a:r>
              <a:rPr lang="en-US" altLang="zh-CN" b="0" smtClean="0"/>
              <a:t>=”</a:t>
            </a:r>
            <a:r>
              <a:rPr lang="en-US" b="0" smtClean="0"/>
              <a:t>的左边只能是变量，可以在赋值符“</a:t>
            </a:r>
            <a:r>
              <a:rPr lang="en-US" altLang="zh-CN" b="0" smtClean="0"/>
              <a:t>=”</a:t>
            </a:r>
            <a:r>
              <a:rPr lang="en-US" b="0" smtClean="0"/>
              <a:t>之前加上其他运算符。例如：</a:t>
            </a:r>
          </a:p>
          <a:p>
            <a:pPr eaLnBrk="1" hangingPunct="1">
              <a:lnSpc>
                <a:spcPct val="80000"/>
              </a:lnSpc>
              <a:buFontTx/>
              <a:buNone/>
            </a:pPr>
            <a:r>
              <a:rPr lang="zh-CN" altLang="en-US" b="0" smtClean="0"/>
              <a:t>        </a:t>
            </a:r>
            <a:r>
              <a:rPr lang="en-US" altLang="zh-CN" b="0" smtClean="0"/>
              <a:t>a=6+1;</a:t>
            </a:r>
          </a:p>
          <a:p>
            <a:pPr eaLnBrk="1" hangingPunct="1">
              <a:lnSpc>
                <a:spcPct val="80000"/>
              </a:lnSpc>
              <a:buFontTx/>
              <a:buNone/>
            </a:pPr>
            <a:r>
              <a:rPr lang="en-US" altLang="zh-CN" b="0" smtClean="0"/>
              <a:t>      </a:t>
            </a:r>
            <a:r>
              <a:rPr lang="zh-CN" altLang="en-US" b="0" smtClean="0"/>
              <a:t>  </a:t>
            </a:r>
            <a:r>
              <a:rPr lang="en-US" altLang="zh-CN" b="0" smtClean="0"/>
              <a:t>a+=5;</a:t>
            </a:r>
            <a:r>
              <a:rPr lang="zh-CN" altLang="en-US" b="0" smtClean="0"/>
              <a:t>  </a:t>
            </a:r>
            <a:r>
              <a:rPr lang="en-US" altLang="zh-CN" b="0" smtClean="0"/>
              <a:t>//</a:t>
            </a:r>
            <a:r>
              <a:rPr lang="en-US" b="0" smtClean="0"/>
              <a:t>等价于</a:t>
            </a:r>
            <a:r>
              <a:rPr lang="en-US" altLang="zh-CN" b="0" smtClean="0"/>
              <a:t>a=a+5</a:t>
            </a:r>
          </a:p>
          <a:p>
            <a:pPr eaLnBrk="1" hangingPunct="1">
              <a:lnSpc>
                <a:spcPct val="80000"/>
              </a:lnSpc>
              <a:buFontTx/>
              <a:buNone/>
            </a:pPr>
            <a:r>
              <a:rPr lang="en-US" altLang="zh-CN" b="0" smtClean="0"/>
              <a:t>      </a:t>
            </a:r>
            <a:r>
              <a:rPr lang="zh-CN" altLang="en-US" b="0" smtClean="0"/>
              <a:t>  </a:t>
            </a:r>
            <a:r>
              <a:rPr lang="en-US" altLang="zh-CN" b="0" smtClean="0"/>
              <a:t>a*=y+2;//</a:t>
            </a:r>
            <a:r>
              <a:rPr lang="en-US" b="0" smtClean="0"/>
              <a:t>等价于</a:t>
            </a:r>
            <a:r>
              <a:rPr lang="en-US" altLang="zh-CN" b="0" smtClean="0"/>
              <a:t>a=a*(y+2)</a:t>
            </a:r>
          </a:p>
          <a:p>
            <a:pPr eaLnBrk="1" hangingPunct="1">
              <a:lnSpc>
                <a:spcPct val="80000"/>
              </a:lnSpc>
              <a:buFontTx/>
              <a:buNone/>
            </a:pPr>
            <a:r>
              <a:rPr lang="en-US" altLang="zh-CN" b="0" smtClean="0"/>
              <a:t>  (2)</a:t>
            </a:r>
            <a:r>
              <a:rPr lang="en-US" b="0" smtClean="0"/>
              <a:t>在赋值运算符“</a:t>
            </a:r>
            <a:r>
              <a:rPr lang="en-US" altLang="zh-CN" b="0" smtClean="0"/>
              <a:t>=”</a:t>
            </a:r>
            <a:r>
              <a:rPr lang="en-US" b="0" smtClean="0"/>
              <a:t>右边的表达式也可以是一个赋值表达式</a:t>
            </a:r>
            <a:r>
              <a:rPr lang="en-US" altLang="zh-CN" b="0" smtClean="0"/>
              <a:t>,</a:t>
            </a:r>
            <a:r>
              <a:rPr lang="en-US" b="0" smtClean="0"/>
              <a:t>从而形成嵌套的情形</a:t>
            </a:r>
            <a:r>
              <a:rPr lang="zh-CN" altLang="en-US" b="0" smtClean="0"/>
              <a:t>。</a:t>
            </a:r>
            <a:r>
              <a:rPr lang="en-US" b="0" smtClean="0"/>
              <a:t>一般形式为：</a:t>
            </a:r>
          </a:p>
          <a:p>
            <a:pPr eaLnBrk="1" hangingPunct="1">
              <a:lnSpc>
                <a:spcPct val="80000"/>
              </a:lnSpc>
              <a:buFontTx/>
              <a:buNone/>
            </a:pPr>
            <a:r>
              <a:rPr lang="en-US" altLang="zh-CN" b="0" smtClean="0"/>
              <a:t>  </a:t>
            </a:r>
            <a:r>
              <a:rPr lang="en-US" b="0" smtClean="0"/>
              <a:t>变量</a:t>
            </a:r>
            <a:r>
              <a:rPr lang="en-US" altLang="zh-CN" b="0" smtClean="0"/>
              <a:t>=</a:t>
            </a:r>
            <a:r>
              <a:rPr lang="en-US" b="0" smtClean="0"/>
              <a:t>变量</a:t>
            </a:r>
            <a:r>
              <a:rPr lang="en-US" altLang="zh-CN" b="0" smtClean="0"/>
              <a:t>=……=</a:t>
            </a:r>
            <a:r>
              <a:rPr lang="en-US" b="0" smtClean="0"/>
              <a:t>表达式；</a:t>
            </a:r>
          </a:p>
          <a:p>
            <a:pPr eaLnBrk="1" hangingPunct="1">
              <a:lnSpc>
                <a:spcPct val="80000"/>
              </a:lnSpc>
              <a:buFontTx/>
              <a:buNone/>
            </a:pPr>
            <a:r>
              <a:rPr lang="en-US" altLang="zh-CN" b="0" smtClean="0"/>
              <a:t>  </a:t>
            </a:r>
            <a:r>
              <a:rPr lang="en-US" b="0" smtClean="0"/>
              <a:t>例如：</a:t>
            </a:r>
            <a:r>
              <a:rPr lang="en-US" altLang="zh-CN" b="0" smtClean="0"/>
              <a:t>a=b=c=5;</a:t>
            </a:r>
          </a:p>
          <a:p>
            <a:pPr eaLnBrk="1" hangingPunct="1">
              <a:lnSpc>
                <a:spcPct val="80000"/>
              </a:lnSpc>
              <a:buFontTx/>
              <a:buNone/>
            </a:pPr>
            <a:r>
              <a:rPr lang="en-US" altLang="zh-CN" b="0" smtClean="0"/>
              <a:t>  </a:t>
            </a:r>
            <a:r>
              <a:rPr lang="en-US" b="0" smtClean="0"/>
              <a:t>按照赋值运算符的右</a:t>
            </a:r>
            <a:r>
              <a:rPr lang="zh-CN" altLang="zh-CN" b="0" smtClean="0"/>
              <a:t>结合性（右结合性是指从表达式右边开始往左边执行运算），</a:t>
            </a:r>
            <a:r>
              <a:rPr lang="en-US" b="0" smtClean="0"/>
              <a:t>上述语句实际上等效于：</a:t>
            </a:r>
            <a:r>
              <a:rPr lang="en-US" altLang="zh-CN" b="0" smtClean="0"/>
              <a:t>c=5; b=c; a=b;</a:t>
            </a:r>
          </a:p>
        </p:txBody>
      </p:sp>
      <p:sp>
        <p:nvSpPr>
          <p:cNvPr id="2355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355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B144B11-2AE7-44E5-84E8-E877214EFC89}" type="slidenum">
              <a:rPr lang="zh-CN" altLang="en-US" sz="1200" b="1">
                <a:solidFill>
                  <a:srgbClr val="F8F8F8"/>
                </a:solidFill>
                <a:latin typeface="Arial" charset="0"/>
              </a:rPr>
              <a:pPr algn="r" eaLnBrk="1" hangingPunct="1"/>
              <a:t>22</a:t>
            </a:fld>
            <a:endParaRPr lang="en-US" altLang="zh-CN" sz="1200" b="1">
              <a:solidFill>
                <a:srgbClr val="F8F8F8"/>
              </a:solidFill>
              <a:latin typeface="Arial" charset="0"/>
            </a:endParaRPr>
          </a:p>
        </p:txBody>
      </p:sp>
      <p:sp>
        <p:nvSpPr>
          <p:cNvPr id="24579" name="Rectangle 3"/>
          <p:cNvSpPr>
            <a:spLocks noGrp="1" noChangeArrowheads="1"/>
          </p:cNvSpPr>
          <p:nvPr>
            <p:ph type="body" idx="4294967295"/>
          </p:nvPr>
        </p:nvSpPr>
        <p:spPr bwMode="auto">
          <a:xfrm>
            <a:off x="396875" y="981075"/>
            <a:ext cx="8353425" cy="540067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sym typeface="Arial" charset="0"/>
              </a:rPr>
              <a:t>4.2.2</a:t>
            </a:r>
            <a:r>
              <a:rPr lang="en-US" sz="3200" smtClean="0">
                <a:sym typeface="Arial" charset="0"/>
              </a:rPr>
              <a:t>最基本的语句</a:t>
            </a:r>
            <a:r>
              <a:rPr lang="en-US" altLang="zh-CN" sz="3200" smtClean="0">
                <a:sym typeface="Arial" charset="0"/>
              </a:rPr>
              <a:t>——</a:t>
            </a:r>
            <a:r>
              <a:rPr lang="en-US" sz="3200" smtClean="0">
                <a:sym typeface="Arial" charset="0"/>
              </a:rPr>
              <a:t>赋值语句</a:t>
            </a:r>
          </a:p>
          <a:p>
            <a:pPr eaLnBrk="1" hangingPunct="1">
              <a:lnSpc>
                <a:spcPct val="80000"/>
              </a:lnSpc>
              <a:buFontTx/>
              <a:buNone/>
            </a:pPr>
            <a:r>
              <a:rPr lang="en-US" altLang="zh-CN" sz="1600" b="0" smtClean="0"/>
              <a:t> </a:t>
            </a:r>
            <a:r>
              <a:rPr lang="en-US" altLang="zh-CN" sz="1800" b="0" smtClean="0"/>
              <a:t> </a:t>
            </a:r>
            <a:r>
              <a:rPr lang="en-US" altLang="zh-CN" b="0" smtClean="0">
                <a:sym typeface="Arial" charset="0"/>
              </a:rPr>
              <a:t>(3)</a:t>
            </a:r>
            <a:r>
              <a:rPr lang="en-US" b="0" smtClean="0">
                <a:sym typeface="Arial" charset="0"/>
              </a:rPr>
              <a:t>注意在变量说明中给变量赋初值的操作和赋值语句的区别。</a:t>
            </a:r>
          </a:p>
          <a:p>
            <a:pPr eaLnBrk="1" hangingPunct="1">
              <a:lnSpc>
                <a:spcPct val="80000"/>
              </a:lnSpc>
              <a:buFontTx/>
              <a:buNone/>
            </a:pPr>
            <a:r>
              <a:rPr lang="en-US" altLang="zh-CN" b="0" smtClean="0">
                <a:sym typeface="Arial" charset="0"/>
              </a:rPr>
              <a:t>  </a:t>
            </a:r>
            <a:r>
              <a:rPr lang="en-US" b="0" smtClean="0">
                <a:sym typeface="Arial" charset="0"/>
              </a:rPr>
              <a:t>给变量赋初值是变量说明的一部分，只能出现在函数的说明部分，赋初值后的变量与其后的其他同类变量之间仍必须用逗号间隔；而赋值语句则必须出现在函数的执行部分，并且一定要用分号结尾。</a:t>
            </a:r>
          </a:p>
          <a:p>
            <a:pPr eaLnBrk="1" hangingPunct="1">
              <a:lnSpc>
                <a:spcPct val="80000"/>
              </a:lnSpc>
              <a:buFontTx/>
              <a:buNone/>
            </a:pPr>
            <a:r>
              <a:rPr lang="en-US" altLang="zh-CN" b="0" smtClean="0">
                <a:sym typeface="Arial" charset="0"/>
              </a:rPr>
              <a:t>  </a:t>
            </a:r>
            <a:r>
              <a:rPr lang="en-US" b="0" smtClean="0">
                <a:sym typeface="Arial" charset="0"/>
              </a:rPr>
              <a:t>例如：</a:t>
            </a:r>
          </a:p>
          <a:p>
            <a:pPr eaLnBrk="1" hangingPunct="1">
              <a:lnSpc>
                <a:spcPct val="80000"/>
              </a:lnSpc>
              <a:buFontTx/>
              <a:buNone/>
            </a:pPr>
            <a:r>
              <a:rPr lang="en-US" altLang="zh-CN" b="0" smtClean="0">
                <a:sym typeface="Arial" charset="0"/>
              </a:rPr>
              <a:t>  int main( )</a:t>
            </a:r>
          </a:p>
          <a:p>
            <a:pPr eaLnBrk="1" hangingPunct="1">
              <a:lnSpc>
                <a:spcPct val="80000"/>
              </a:lnSpc>
              <a:buFontTx/>
              <a:buNone/>
            </a:pPr>
            <a:r>
              <a:rPr lang="en-US" altLang="zh-CN" b="0" smtClean="0">
                <a:sym typeface="Arial" charset="0"/>
              </a:rPr>
              <a:t>  {int  x=3,y=4,m,n;  /*</a:t>
            </a:r>
            <a:r>
              <a:rPr lang="en-US" b="0" smtClean="0">
                <a:sym typeface="Arial" charset="0"/>
              </a:rPr>
              <a:t>变量赋初值*</a:t>
            </a:r>
            <a:r>
              <a:rPr lang="en-US" altLang="zh-CN" b="0" smtClean="0">
                <a:sym typeface="Arial" charset="0"/>
              </a:rPr>
              <a:t>/</a:t>
            </a:r>
          </a:p>
          <a:p>
            <a:pPr eaLnBrk="1" hangingPunct="1">
              <a:lnSpc>
                <a:spcPct val="80000"/>
              </a:lnSpc>
              <a:buFontTx/>
              <a:buNone/>
            </a:pPr>
            <a:r>
              <a:rPr lang="en-US" altLang="zh-CN" b="0" smtClean="0">
                <a:sym typeface="Arial" charset="0"/>
              </a:rPr>
              <a:t>   m=x+y;             /*</a:t>
            </a:r>
            <a:r>
              <a:rPr lang="en-US" b="0" smtClean="0">
                <a:sym typeface="Arial" charset="0"/>
              </a:rPr>
              <a:t>赋值语句*</a:t>
            </a:r>
            <a:r>
              <a:rPr lang="en-US" altLang="zh-CN" b="0" smtClean="0">
                <a:sym typeface="Arial" charset="0"/>
              </a:rPr>
              <a:t>/</a:t>
            </a:r>
          </a:p>
          <a:p>
            <a:pPr eaLnBrk="1" hangingPunct="1">
              <a:lnSpc>
                <a:spcPct val="80000"/>
              </a:lnSpc>
              <a:buFontTx/>
              <a:buNone/>
            </a:pPr>
            <a:r>
              <a:rPr lang="zh-CN" altLang="en-US" b="0" smtClean="0">
                <a:sym typeface="Arial" charset="0"/>
              </a:rPr>
              <a:t>   </a:t>
            </a:r>
            <a:r>
              <a:rPr lang="en-US" altLang="zh-CN" b="0" smtClean="0">
                <a:sym typeface="Arial" charset="0"/>
              </a:rPr>
              <a:t>n=x-y;             /*</a:t>
            </a:r>
            <a:r>
              <a:rPr lang="en-US" b="0" smtClean="0">
                <a:sym typeface="Arial" charset="0"/>
              </a:rPr>
              <a:t>赋值语句*</a:t>
            </a:r>
            <a:r>
              <a:rPr lang="en-US" altLang="zh-CN" b="0" smtClean="0">
                <a:sym typeface="Arial" charset="0"/>
              </a:rPr>
              <a:t>/</a:t>
            </a:r>
          </a:p>
          <a:p>
            <a:pPr eaLnBrk="1" hangingPunct="1">
              <a:lnSpc>
                <a:spcPct val="80000"/>
              </a:lnSpc>
              <a:buFontTx/>
              <a:buNone/>
            </a:pPr>
            <a:r>
              <a:rPr lang="en-US" altLang="zh-CN" b="0" smtClean="0">
                <a:sym typeface="Arial" charset="0"/>
              </a:rPr>
              <a:t>   return 0;</a:t>
            </a:r>
          </a:p>
          <a:p>
            <a:pPr eaLnBrk="1" hangingPunct="1">
              <a:lnSpc>
                <a:spcPct val="80000"/>
              </a:lnSpc>
              <a:buFontTx/>
              <a:buNone/>
            </a:pPr>
            <a:r>
              <a:rPr lang="en-US" altLang="zh-CN" b="0" smtClean="0">
                <a:sym typeface="Arial" charset="0"/>
              </a:rPr>
              <a:t>  }</a:t>
            </a:r>
          </a:p>
        </p:txBody>
      </p:sp>
      <p:sp>
        <p:nvSpPr>
          <p:cNvPr id="2458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458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A35C1281-3F51-4440-B029-E75568B8CC6A}" type="slidenum">
              <a:rPr lang="zh-CN" altLang="en-US" sz="1200" b="1">
                <a:solidFill>
                  <a:srgbClr val="F8F8F8"/>
                </a:solidFill>
                <a:latin typeface="Arial" charset="0"/>
              </a:rPr>
              <a:pPr algn="r" eaLnBrk="1" hangingPunct="1"/>
              <a:t>23</a:t>
            </a:fld>
            <a:endParaRPr lang="en-US" altLang="zh-CN" sz="1200" b="1">
              <a:solidFill>
                <a:srgbClr val="F8F8F8"/>
              </a:solidFill>
              <a:latin typeface="Arial" charset="0"/>
            </a:endParaRPr>
          </a:p>
        </p:txBody>
      </p:sp>
      <p:sp>
        <p:nvSpPr>
          <p:cNvPr id="25603"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4.2.2</a:t>
            </a:r>
            <a:r>
              <a:rPr lang="en-US" sz="3200" smtClean="0"/>
              <a:t>最基本的语句</a:t>
            </a:r>
            <a:r>
              <a:rPr lang="en-US" altLang="zh-CN" sz="3200" smtClean="0"/>
              <a:t>——</a:t>
            </a:r>
            <a:r>
              <a:rPr lang="en-US" sz="3200" smtClean="0"/>
              <a:t>赋值语句</a:t>
            </a:r>
          </a:p>
          <a:p>
            <a:pPr eaLnBrk="1" hangingPunct="1">
              <a:lnSpc>
                <a:spcPct val="80000"/>
              </a:lnSpc>
              <a:buFontTx/>
              <a:buNone/>
            </a:pPr>
            <a:r>
              <a:rPr lang="en-US" altLang="zh-CN" b="0" smtClean="0"/>
              <a:t>  (4)</a:t>
            </a:r>
            <a:r>
              <a:rPr lang="en-US" b="0" smtClean="0"/>
              <a:t>注意赋值表达式和赋值语句的区别。</a:t>
            </a:r>
          </a:p>
          <a:p>
            <a:pPr eaLnBrk="1" hangingPunct="1">
              <a:lnSpc>
                <a:spcPct val="80000"/>
              </a:lnSpc>
              <a:buFontTx/>
              <a:buNone/>
            </a:pPr>
            <a:r>
              <a:rPr lang="en-US" altLang="zh-CN" b="0" smtClean="0"/>
              <a:t>  </a:t>
            </a:r>
            <a:r>
              <a:rPr lang="zh-CN" altLang="en-US" b="0" smtClean="0"/>
              <a:t>    </a:t>
            </a:r>
            <a:r>
              <a:rPr lang="en-US" b="0" smtClean="0"/>
              <a:t>赋值表达式是一种表达式，它可以出现在任何允许表达式出现的地方，而赋值语句则不能。</a:t>
            </a:r>
          </a:p>
          <a:p>
            <a:pPr eaLnBrk="1" hangingPunct="1">
              <a:lnSpc>
                <a:spcPct val="80000"/>
              </a:lnSpc>
              <a:buFontTx/>
              <a:buNone/>
            </a:pPr>
            <a:r>
              <a:rPr lang="en-US" altLang="zh-CN" b="0" smtClean="0"/>
              <a:t>  </a:t>
            </a:r>
            <a:r>
              <a:rPr lang="en-US" b="0" smtClean="0"/>
              <a:t>例如：</a:t>
            </a:r>
            <a:r>
              <a:rPr lang="zh-CN" altLang="en-US" b="0" smtClean="0"/>
              <a:t>“</a:t>
            </a:r>
            <a:r>
              <a:rPr lang="en-US" altLang="zh-CN" b="0" smtClean="0"/>
              <a:t>if((x=y+5)&gt;0) z=x;</a:t>
            </a:r>
            <a:r>
              <a:rPr lang="zh-CN" altLang="en-US" b="0" smtClean="0"/>
              <a:t>”</a:t>
            </a:r>
            <a:r>
              <a:rPr lang="en-US" altLang="zh-CN" b="0" smtClean="0"/>
              <a:t> </a:t>
            </a:r>
            <a:r>
              <a:rPr lang="en-US" b="0" smtClean="0"/>
              <a:t>语句的功能是：先把</a:t>
            </a:r>
            <a:r>
              <a:rPr lang="en-US" altLang="zh-CN" b="0" smtClean="0"/>
              <a:t>y+5</a:t>
            </a:r>
            <a:r>
              <a:rPr lang="en-US" b="0" smtClean="0"/>
              <a:t>的结果赋值给变量</a:t>
            </a:r>
            <a:r>
              <a:rPr lang="en-US" altLang="zh-CN" b="0" smtClean="0"/>
              <a:t>x</a:t>
            </a:r>
            <a:r>
              <a:rPr lang="en-US" b="0" smtClean="0"/>
              <a:t>，然后再判断</a:t>
            </a:r>
            <a:r>
              <a:rPr lang="en-US" altLang="zh-CN" b="0" smtClean="0"/>
              <a:t>x</a:t>
            </a:r>
            <a:r>
              <a:rPr lang="en-US" b="0" smtClean="0"/>
              <a:t>的值是否大于</a:t>
            </a:r>
            <a:r>
              <a:rPr lang="en-US" altLang="zh-CN" b="0" smtClean="0"/>
              <a:t>0</a:t>
            </a:r>
            <a:r>
              <a:rPr lang="en-US" b="0" smtClean="0"/>
              <a:t>，若该值大于</a:t>
            </a:r>
            <a:r>
              <a:rPr lang="en-US" altLang="zh-CN" b="0" smtClean="0"/>
              <a:t>0</a:t>
            </a:r>
            <a:r>
              <a:rPr lang="en-US" b="0" smtClean="0"/>
              <a:t>则执行语句</a:t>
            </a:r>
            <a:r>
              <a:rPr lang="zh-CN" altLang="en-US" b="0" smtClean="0"/>
              <a:t>“</a:t>
            </a:r>
            <a:r>
              <a:rPr lang="en-US" altLang="zh-CN" b="0" smtClean="0"/>
              <a:t>z=x;</a:t>
            </a:r>
            <a:r>
              <a:rPr lang="zh-CN" altLang="en-US" b="0" smtClean="0"/>
              <a:t>”</a:t>
            </a:r>
            <a:r>
              <a:rPr lang="en-US" b="0" smtClean="0"/>
              <a:t>否则不执行语句</a:t>
            </a:r>
            <a:r>
              <a:rPr lang="en-US" altLang="zh-CN" b="0" smtClean="0"/>
              <a:t>z=x;</a:t>
            </a:r>
          </a:p>
          <a:p>
            <a:pPr eaLnBrk="1" hangingPunct="1">
              <a:lnSpc>
                <a:spcPct val="80000"/>
              </a:lnSpc>
              <a:buFontTx/>
              <a:buNone/>
            </a:pPr>
            <a:r>
              <a:rPr lang="en-US" altLang="zh-CN" b="0" smtClean="0"/>
              <a:t>  </a:t>
            </a:r>
            <a:r>
              <a:rPr lang="en-US" b="0" smtClean="0"/>
              <a:t>而语句</a:t>
            </a:r>
            <a:r>
              <a:rPr lang="zh-CN" altLang="en-US" b="0" smtClean="0"/>
              <a:t>“</a:t>
            </a:r>
            <a:r>
              <a:rPr lang="en-US" altLang="zh-CN" b="0" smtClean="0"/>
              <a:t>if((x=y+5;)&gt;0) z=x; </a:t>
            </a:r>
            <a:r>
              <a:rPr lang="zh-CN" altLang="en-US" b="0" smtClean="0"/>
              <a:t>”</a:t>
            </a:r>
            <a:r>
              <a:rPr lang="en-US" b="0" smtClean="0"/>
              <a:t>是非法语句，其中</a:t>
            </a:r>
            <a:r>
              <a:rPr lang="zh-CN" altLang="en-US" b="0" smtClean="0"/>
              <a:t>“</a:t>
            </a:r>
            <a:r>
              <a:rPr lang="en-US" altLang="zh-CN" b="0" smtClean="0"/>
              <a:t>x=y+5; </a:t>
            </a:r>
            <a:r>
              <a:rPr lang="zh-CN" altLang="en-US" b="0" smtClean="0"/>
              <a:t>”</a:t>
            </a:r>
            <a:r>
              <a:rPr lang="en-US" b="0" smtClean="0"/>
              <a:t>本身就是一条语句，不能出现在表达式中，因为</a:t>
            </a:r>
            <a:r>
              <a:rPr lang="en-US" altLang="zh-CN" b="0" smtClean="0"/>
              <a:t>C</a:t>
            </a:r>
            <a:r>
              <a:rPr lang="en-US" b="0" smtClean="0"/>
              <a:t>语言的语法规定</a:t>
            </a:r>
            <a:r>
              <a:rPr lang="en-US" altLang="zh-CN" b="0" smtClean="0"/>
              <a:t>if</a:t>
            </a:r>
            <a:r>
              <a:rPr lang="en-US" b="0" smtClean="0"/>
              <a:t>后面的</a:t>
            </a:r>
            <a:r>
              <a:rPr lang="en-US" altLang="zh-CN" b="0" smtClean="0"/>
              <a:t>( )</a:t>
            </a:r>
            <a:r>
              <a:rPr lang="en-US" b="0" smtClean="0"/>
              <a:t>中只能是一个表示条件的表达式。 </a:t>
            </a:r>
          </a:p>
          <a:p>
            <a:pPr eaLnBrk="1" hangingPunct="1">
              <a:lnSpc>
                <a:spcPct val="80000"/>
              </a:lnSpc>
              <a:buFontTx/>
              <a:buNone/>
            </a:pPr>
            <a:r>
              <a:rPr lang="en-US" altLang="zh-CN" b="0" smtClean="0"/>
              <a:t>  </a:t>
            </a:r>
          </a:p>
        </p:txBody>
      </p:sp>
      <p:sp>
        <p:nvSpPr>
          <p:cNvPr id="2560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560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08A2C32-E008-4E6D-9303-6D704B2E56F8}" type="slidenum">
              <a:rPr lang="zh-CN" altLang="en-US" sz="1200" b="1">
                <a:solidFill>
                  <a:srgbClr val="F8F8F8"/>
                </a:solidFill>
                <a:latin typeface="Arial" charset="0"/>
              </a:rPr>
              <a:pPr algn="r" eaLnBrk="1" hangingPunct="1"/>
              <a:t>24</a:t>
            </a:fld>
            <a:endParaRPr lang="en-US" altLang="zh-CN" sz="1200" b="1">
              <a:solidFill>
                <a:srgbClr val="F8F8F8"/>
              </a:solidFill>
              <a:latin typeface="Arial" charset="0"/>
            </a:endParaRPr>
          </a:p>
        </p:txBody>
      </p:sp>
      <p:sp>
        <p:nvSpPr>
          <p:cNvPr id="26627" name="Rectangle 3"/>
          <p:cNvSpPr>
            <a:spLocks noGrp="1" noChangeArrowheads="1"/>
          </p:cNvSpPr>
          <p:nvPr>
            <p:ph type="body" idx="4294967295"/>
          </p:nvPr>
        </p:nvSpPr>
        <p:spPr bwMode="auto">
          <a:xfrm>
            <a:off x="396875" y="1127125"/>
            <a:ext cx="8353425" cy="53276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4.2.2</a:t>
            </a:r>
            <a:r>
              <a:rPr lang="en-US" sz="3200" smtClean="0"/>
              <a:t>最基本的语句</a:t>
            </a:r>
            <a:r>
              <a:rPr lang="en-US" altLang="zh-CN" sz="3200" smtClean="0"/>
              <a:t>——</a:t>
            </a:r>
            <a:r>
              <a:rPr lang="en-US" sz="3200" smtClean="0"/>
              <a:t>赋值语句</a:t>
            </a:r>
          </a:p>
          <a:p>
            <a:pPr eaLnBrk="1" hangingPunct="1">
              <a:lnSpc>
                <a:spcPct val="90000"/>
              </a:lnSpc>
              <a:buFontTx/>
              <a:buNone/>
            </a:pPr>
            <a:r>
              <a:rPr lang="en-US" altLang="zh-CN" b="0" smtClean="0"/>
              <a:t>(5) </a:t>
            </a:r>
            <a:r>
              <a:rPr lang="en-US" b="0" smtClean="0"/>
              <a:t>赋值过程中的类型转换</a:t>
            </a:r>
          </a:p>
          <a:p>
            <a:pPr eaLnBrk="1" hangingPunct="1">
              <a:lnSpc>
                <a:spcPct val="80000"/>
              </a:lnSpc>
              <a:buFontTx/>
              <a:buNone/>
            </a:pPr>
            <a:r>
              <a:rPr lang="en-US" altLang="zh-CN" b="0" smtClean="0"/>
              <a:t>①</a:t>
            </a:r>
            <a:r>
              <a:rPr lang="en-US" b="0" smtClean="0"/>
              <a:t>如果赋值运算符两侧的数据类型一致，赋值不会出现问题；如果类型不同，但两侧的数据类型都是算术类型时，系统会自动进行类型转换。</a:t>
            </a:r>
          </a:p>
          <a:p>
            <a:pPr eaLnBrk="1" hangingPunct="1">
              <a:lnSpc>
                <a:spcPct val="80000"/>
              </a:lnSpc>
              <a:buFontTx/>
              <a:buNone/>
            </a:pPr>
            <a:r>
              <a:rPr lang="en-US" altLang="zh-CN" b="0" smtClean="0"/>
              <a:t>②</a:t>
            </a:r>
            <a:r>
              <a:rPr lang="en-US" b="0" smtClean="0"/>
              <a:t>将浮点型赋给整型变量，会舍掉小数部分（不是四舍五入），例如</a:t>
            </a:r>
            <a:r>
              <a:rPr lang="en-US" altLang="zh-CN" b="0" smtClean="0"/>
              <a:t>i</a:t>
            </a:r>
            <a:r>
              <a:rPr lang="en-US" b="0" smtClean="0"/>
              <a:t>为整数，执行“</a:t>
            </a:r>
            <a:r>
              <a:rPr lang="en-US" altLang="zh-CN" b="0" smtClean="0"/>
              <a:t>i=3.56”</a:t>
            </a:r>
            <a:r>
              <a:rPr lang="en-US" b="0" smtClean="0"/>
              <a:t>的结果是</a:t>
            </a:r>
            <a:r>
              <a:rPr lang="en-US" altLang="zh-CN" b="0" smtClean="0"/>
              <a:t>i</a:t>
            </a:r>
            <a:r>
              <a:rPr lang="en-US" b="0" smtClean="0"/>
              <a:t>的值为</a:t>
            </a:r>
            <a:r>
              <a:rPr lang="en-US" altLang="zh-CN" b="0" smtClean="0"/>
              <a:t>3</a:t>
            </a:r>
            <a:r>
              <a:rPr lang="en-US" b="0" smtClean="0"/>
              <a:t>。</a:t>
            </a:r>
          </a:p>
          <a:p>
            <a:pPr eaLnBrk="1" hangingPunct="1">
              <a:lnSpc>
                <a:spcPct val="80000"/>
              </a:lnSpc>
              <a:buFontTx/>
              <a:buNone/>
            </a:pPr>
            <a:r>
              <a:rPr lang="en-US" altLang="zh-CN" b="0" smtClean="0"/>
              <a:t>③</a:t>
            </a:r>
            <a:r>
              <a:rPr lang="en-US" b="0" smtClean="0"/>
              <a:t>将整型数据赋给浮点型变量，整数部分不变，但是会在末尾小数部分加上若干个“</a:t>
            </a:r>
            <a:r>
              <a:rPr lang="en-US" altLang="zh-CN" b="0" smtClean="0"/>
              <a:t>0”</a:t>
            </a:r>
            <a:r>
              <a:rPr lang="en-US" b="0" smtClean="0"/>
              <a:t>。</a:t>
            </a:r>
          </a:p>
          <a:p>
            <a:pPr eaLnBrk="1" hangingPunct="1">
              <a:lnSpc>
                <a:spcPct val="80000"/>
              </a:lnSpc>
              <a:buFontTx/>
              <a:buNone/>
            </a:pPr>
            <a:r>
              <a:rPr lang="en-US" altLang="zh-CN" b="0" smtClean="0"/>
              <a:t>④</a:t>
            </a:r>
            <a:r>
              <a:rPr lang="zh-CN" altLang="zh-CN" b="0" smtClean="0"/>
              <a:t>双精度</a:t>
            </a:r>
            <a:r>
              <a:rPr lang="en-US" b="0" smtClean="0"/>
              <a:t>类型赋给</a:t>
            </a:r>
            <a:r>
              <a:rPr lang="zh-CN" altLang="zh-CN" b="0" smtClean="0"/>
              <a:t>单精度</a:t>
            </a:r>
            <a:r>
              <a:rPr lang="en-US" b="0" smtClean="0"/>
              <a:t>类型，只截取前面</a:t>
            </a:r>
            <a:r>
              <a:rPr lang="en-US" altLang="zh-CN" b="0" smtClean="0"/>
              <a:t>6</a:t>
            </a:r>
            <a:r>
              <a:rPr lang="en-US" b="0" smtClean="0"/>
              <a:t>～</a:t>
            </a:r>
            <a:r>
              <a:rPr lang="en-US" altLang="zh-CN" b="0" smtClean="0"/>
              <a:t>7</a:t>
            </a:r>
            <a:r>
              <a:rPr lang="en-US" b="0" smtClean="0"/>
              <a:t>位有效数字，存储到</a:t>
            </a:r>
            <a:r>
              <a:rPr lang="zh-CN" altLang="zh-CN" b="0" smtClean="0"/>
              <a:t>单精度</a:t>
            </a:r>
            <a:r>
              <a:rPr lang="en-US" b="0" smtClean="0"/>
              <a:t>变量的</a:t>
            </a:r>
            <a:r>
              <a:rPr lang="en-US" altLang="zh-CN" b="0" smtClean="0"/>
              <a:t>4B</a:t>
            </a:r>
            <a:r>
              <a:rPr lang="en-US" b="0" smtClean="0"/>
              <a:t>中，造成精度降低，但是要注意不能超过</a:t>
            </a:r>
            <a:r>
              <a:rPr lang="zh-CN" altLang="zh-CN" b="0" smtClean="0"/>
              <a:t>单精度</a:t>
            </a:r>
            <a:r>
              <a:rPr lang="en-US" b="0" smtClean="0"/>
              <a:t>类型的存储范围。</a:t>
            </a:r>
          </a:p>
        </p:txBody>
      </p:sp>
      <p:sp>
        <p:nvSpPr>
          <p:cNvPr id="2662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662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AF40E649-C228-4B98-8A15-48EAA91C20AA}" type="slidenum">
              <a:rPr lang="zh-CN" altLang="en-US" sz="1200" b="1">
                <a:solidFill>
                  <a:srgbClr val="F8F8F8"/>
                </a:solidFill>
                <a:latin typeface="Arial" charset="0"/>
              </a:rPr>
              <a:pPr algn="r" eaLnBrk="1" hangingPunct="1"/>
              <a:t>25</a:t>
            </a:fld>
            <a:endParaRPr lang="en-US" altLang="zh-CN" sz="1200" b="1">
              <a:solidFill>
                <a:srgbClr val="F8F8F8"/>
              </a:solidFill>
              <a:latin typeface="Arial" charset="0"/>
            </a:endParaRPr>
          </a:p>
        </p:txBody>
      </p:sp>
      <p:sp>
        <p:nvSpPr>
          <p:cNvPr id="27651" name="Rectangle 3"/>
          <p:cNvSpPr>
            <a:spLocks noGrp="1" noChangeArrowheads="1"/>
          </p:cNvSpPr>
          <p:nvPr>
            <p:ph type="body" idx="4294967295"/>
          </p:nvPr>
        </p:nvSpPr>
        <p:spPr bwMode="auto">
          <a:xfrm>
            <a:off x="396875" y="1125538"/>
            <a:ext cx="8353425" cy="518477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4.2.2</a:t>
            </a:r>
            <a:r>
              <a:rPr lang="en-US" sz="3200" smtClean="0"/>
              <a:t>最基本的语句</a:t>
            </a:r>
            <a:r>
              <a:rPr lang="en-US" altLang="zh-CN" sz="3200" smtClean="0"/>
              <a:t>——</a:t>
            </a:r>
            <a:r>
              <a:rPr lang="en-US" sz="3200" smtClean="0"/>
              <a:t>赋值语句</a:t>
            </a:r>
            <a:endParaRPr lang="en-US" sz="3200" b="0" smtClean="0"/>
          </a:p>
          <a:p>
            <a:pPr eaLnBrk="1" hangingPunct="1">
              <a:lnSpc>
                <a:spcPct val="90000"/>
              </a:lnSpc>
              <a:buFontTx/>
              <a:buNone/>
            </a:pPr>
            <a:r>
              <a:rPr lang="en-US" b="0" smtClean="0"/>
              <a:t>  ⑤将</a:t>
            </a:r>
            <a:r>
              <a:rPr lang="zh-CN" altLang="zh-CN" b="0" smtClean="0"/>
              <a:t>单精度</a:t>
            </a:r>
            <a:r>
              <a:rPr lang="en-US" b="0" smtClean="0"/>
              <a:t>赋给</a:t>
            </a:r>
            <a:r>
              <a:rPr lang="zh-CN" altLang="zh-CN" b="0" smtClean="0"/>
              <a:t>双精度</a:t>
            </a:r>
            <a:r>
              <a:rPr lang="en-US" b="0" smtClean="0"/>
              <a:t>，没有任何问题，不会溢出，也不会造成精度降低。</a:t>
            </a:r>
          </a:p>
          <a:p>
            <a:pPr eaLnBrk="1" hangingPunct="1">
              <a:lnSpc>
                <a:spcPct val="90000"/>
              </a:lnSpc>
              <a:buFontTx/>
              <a:buNone/>
            </a:pPr>
            <a:r>
              <a:rPr lang="en-US" altLang="zh-CN" b="0" smtClean="0"/>
              <a:t>  ⑥</a:t>
            </a:r>
            <a:r>
              <a:rPr lang="en-US" b="0" smtClean="0"/>
              <a:t>将</a:t>
            </a:r>
            <a:r>
              <a:rPr lang="zh-CN" altLang="en-US" b="0" smtClean="0"/>
              <a:t>字符</a:t>
            </a:r>
            <a:r>
              <a:rPr lang="en-US" b="0" smtClean="0"/>
              <a:t>类型赋给整型，把字符的</a:t>
            </a:r>
            <a:r>
              <a:rPr lang="en-US" altLang="zh-CN" b="0" smtClean="0"/>
              <a:t>ASCII</a:t>
            </a:r>
            <a:r>
              <a:rPr lang="en-US" b="0" smtClean="0"/>
              <a:t>码赋给整型变量。</a:t>
            </a:r>
          </a:p>
          <a:p>
            <a:pPr eaLnBrk="1" hangingPunct="1">
              <a:lnSpc>
                <a:spcPct val="90000"/>
              </a:lnSpc>
              <a:buFontTx/>
              <a:buNone/>
            </a:pPr>
            <a:r>
              <a:rPr lang="en-US" altLang="zh-CN" b="0" smtClean="0"/>
              <a:t>  ⑦</a:t>
            </a:r>
            <a:r>
              <a:rPr lang="en-US" b="0" smtClean="0"/>
              <a:t>将</a:t>
            </a:r>
            <a:r>
              <a:rPr lang="zh-CN" altLang="zh-CN" b="0" smtClean="0"/>
              <a:t>长整型、基本整型</a:t>
            </a:r>
            <a:r>
              <a:rPr lang="en-US" b="0" smtClean="0"/>
              <a:t>类型赋给</a:t>
            </a:r>
            <a:r>
              <a:rPr lang="zh-CN" altLang="zh-CN" b="0" smtClean="0"/>
              <a:t>短整型、字符</a:t>
            </a:r>
            <a:r>
              <a:rPr lang="en-US" b="0" smtClean="0"/>
              <a:t>类型，或者</a:t>
            </a:r>
            <a:r>
              <a:rPr lang="zh-CN" altLang="zh-CN" b="0" smtClean="0"/>
              <a:t>短整型</a:t>
            </a:r>
            <a:r>
              <a:rPr lang="en-US" b="0" smtClean="0"/>
              <a:t>类型赋给</a:t>
            </a:r>
            <a:r>
              <a:rPr lang="zh-CN" altLang="zh-CN" b="0" smtClean="0"/>
              <a:t>字符</a:t>
            </a:r>
            <a:r>
              <a:rPr lang="en-US" b="0" smtClean="0"/>
              <a:t>类型，只将低字节部分赋给该变量，高字节部分会舍掉。例如</a:t>
            </a:r>
            <a:r>
              <a:rPr lang="zh-CN" altLang="zh-CN" b="0" smtClean="0"/>
              <a:t>短整型</a:t>
            </a:r>
            <a:r>
              <a:rPr lang="en-US" b="0" smtClean="0"/>
              <a:t>类型的数据占用了</a:t>
            </a:r>
            <a:r>
              <a:rPr lang="en-US" altLang="zh-CN" b="0" smtClean="0"/>
              <a:t>2B</a:t>
            </a:r>
            <a:r>
              <a:rPr lang="zh-CN" altLang="en-US" b="0" smtClean="0"/>
              <a:t>，</a:t>
            </a:r>
            <a:r>
              <a:rPr lang="en-US" b="0" smtClean="0"/>
              <a:t>如</a:t>
            </a:r>
            <a:r>
              <a:rPr lang="en-US" altLang="zh-CN" b="0" smtClean="0"/>
              <a:t>289</a:t>
            </a:r>
            <a:r>
              <a:rPr lang="en-US" b="0" smtClean="0"/>
              <a:t>在内存中的存储形式为</a:t>
            </a:r>
            <a:r>
              <a:rPr lang="en-US" altLang="zh-CN" b="0" smtClean="0"/>
              <a:t>0000 0001 0010 0001</a:t>
            </a:r>
            <a:r>
              <a:rPr lang="en-US" b="0" smtClean="0"/>
              <a:t>，如果把它赋给占用</a:t>
            </a:r>
            <a:r>
              <a:rPr lang="en-US" altLang="zh-CN" b="0" smtClean="0"/>
              <a:t>1B</a:t>
            </a:r>
            <a:r>
              <a:rPr lang="en-US" b="0" smtClean="0"/>
              <a:t>的</a:t>
            </a:r>
            <a:r>
              <a:rPr lang="zh-CN" altLang="zh-CN" b="0" smtClean="0"/>
              <a:t>字符</a:t>
            </a:r>
            <a:r>
              <a:rPr lang="en-US" b="0" smtClean="0"/>
              <a:t>类型的变量</a:t>
            </a:r>
            <a:r>
              <a:rPr lang="en-US" altLang="zh-CN" b="0" smtClean="0"/>
              <a:t>c</a:t>
            </a:r>
            <a:r>
              <a:rPr lang="en-US" b="0" smtClean="0"/>
              <a:t>，那么</a:t>
            </a:r>
            <a:r>
              <a:rPr lang="en-US" altLang="zh-CN" b="0" smtClean="0"/>
              <a:t>c</a:t>
            </a:r>
            <a:r>
              <a:rPr lang="en-US" b="0" smtClean="0"/>
              <a:t>的值为</a:t>
            </a:r>
            <a:r>
              <a:rPr lang="en-US" altLang="zh-CN" b="0" smtClean="0"/>
              <a:t>0010 0001</a:t>
            </a:r>
            <a:r>
              <a:rPr lang="en-US" b="0" smtClean="0"/>
              <a:t>，也就是</a:t>
            </a:r>
            <a:r>
              <a:rPr lang="en-US" altLang="zh-CN" b="0" smtClean="0"/>
              <a:t>33</a:t>
            </a:r>
            <a:r>
              <a:rPr lang="en-US" b="0" smtClean="0"/>
              <a:t>，高字节的部分丢失了。</a:t>
            </a:r>
          </a:p>
        </p:txBody>
      </p:sp>
      <p:sp>
        <p:nvSpPr>
          <p:cNvPr id="2765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765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9DAAD967-346F-425B-ACF9-B1465D868826}" type="slidenum">
              <a:rPr lang="zh-CN" altLang="en-US" sz="1200" b="1">
                <a:solidFill>
                  <a:srgbClr val="F8F8F8"/>
                </a:solidFill>
                <a:latin typeface="Arial" charset="0"/>
              </a:rPr>
              <a:pPr algn="r" eaLnBrk="1" hangingPunct="1"/>
              <a:t>26</a:t>
            </a:fld>
            <a:endParaRPr lang="en-US" altLang="zh-CN" sz="1200" b="1">
              <a:solidFill>
                <a:srgbClr val="F8F8F8"/>
              </a:solidFill>
              <a:latin typeface="Arial" charset="0"/>
            </a:endParaRPr>
          </a:p>
        </p:txBody>
      </p:sp>
      <p:sp>
        <p:nvSpPr>
          <p:cNvPr id="2867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4.2.2</a:t>
            </a:r>
            <a:r>
              <a:rPr lang="en-US" sz="3200" smtClean="0"/>
              <a:t>最基本的语句</a:t>
            </a:r>
            <a:r>
              <a:rPr lang="en-US" altLang="zh-CN" sz="3200" smtClean="0"/>
              <a:t>——</a:t>
            </a:r>
            <a:r>
              <a:rPr lang="en-US" sz="3200" smtClean="0"/>
              <a:t>赋值语句</a:t>
            </a:r>
          </a:p>
          <a:p>
            <a:pPr eaLnBrk="1" hangingPunct="1">
              <a:buFontTx/>
              <a:buNone/>
            </a:pPr>
            <a:r>
              <a:rPr lang="zh-CN" altLang="en-US" b="0" smtClean="0"/>
              <a:t> </a:t>
            </a:r>
            <a:r>
              <a:rPr lang="en-US" altLang="zh-CN" b="0" smtClean="0"/>
              <a:t> ⑧</a:t>
            </a:r>
            <a:r>
              <a:rPr lang="en-US" b="0" smtClean="0"/>
              <a:t>如果有符号数赋给长度相同的无符号变量，例如</a:t>
            </a:r>
            <a:r>
              <a:rPr lang="zh-CN" altLang="zh-CN" b="0" smtClean="0"/>
              <a:t>整型</a:t>
            </a:r>
            <a:r>
              <a:rPr lang="zh-CN" altLang="en-US" b="0" smtClean="0"/>
              <a:t>数据</a:t>
            </a:r>
            <a:r>
              <a:rPr lang="en-US" b="0" smtClean="0"/>
              <a:t>赋给</a:t>
            </a:r>
            <a:r>
              <a:rPr lang="zh-CN" altLang="zh-CN" b="0" smtClean="0"/>
              <a:t>无符号整型</a:t>
            </a:r>
            <a:r>
              <a:rPr lang="en-US" b="0" smtClean="0"/>
              <a:t>的变量，那么连符号位也一起传送。</a:t>
            </a:r>
          </a:p>
          <a:p>
            <a:pPr eaLnBrk="1" hangingPunct="1">
              <a:lnSpc>
                <a:spcPct val="80000"/>
              </a:lnSpc>
              <a:buFontTx/>
              <a:buNone/>
            </a:pPr>
            <a:endParaRPr lang="en-US" altLang="zh-CN" sz="2400" b="0" smtClean="0"/>
          </a:p>
        </p:txBody>
      </p:sp>
      <p:sp>
        <p:nvSpPr>
          <p:cNvPr id="2867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2867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6AD922BB-60A4-407A-88D9-1537AD3E0339}" type="slidenum">
              <a:rPr lang="zh-CN" altLang="en-US" sz="1200" b="1">
                <a:solidFill>
                  <a:srgbClr val="F8F8F8"/>
                </a:solidFill>
                <a:latin typeface="Arial" charset="0"/>
              </a:rPr>
              <a:pPr algn="r" eaLnBrk="1" hangingPunct="1"/>
              <a:t>27</a:t>
            </a:fld>
            <a:endParaRPr lang="en-US" altLang="zh-CN" sz="1200" b="1">
              <a:solidFill>
                <a:srgbClr val="F8F8F8"/>
              </a:solidFill>
              <a:latin typeface="Arial" charset="0"/>
            </a:endParaRPr>
          </a:p>
        </p:txBody>
      </p:sp>
      <p:sp>
        <p:nvSpPr>
          <p:cNvPr id="2969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4.2.2</a:t>
            </a:r>
            <a:r>
              <a:rPr lang="en-US" sz="3200" smtClean="0"/>
              <a:t>最基本的语句</a:t>
            </a:r>
            <a:r>
              <a:rPr lang="en-US" altLang="zh-CN" sz="3200" smtClean="0"/>
              <a:t>——</a:t>
            </a:r>
            <a:r>
              <a:rPr lang="en-US" sz="3200" smtClean="0"/>
              <a:t>赋值语句</a:t>
            </a:r>
          </a:p>
          <a:p>
            <a:pPr eaLnBrk="1" hangingPunct="1">
              <a:lnSpc>
                <a:spcPct val="90000"/>
              </a:lnSpc>
              <a:buFontTx/>
              <a:buNone/>
            </a:pPr>
            <a:r>
              <a:rPr lang="en-US" altLang="zh-CN" b="0" smtClean="0"/>
              <a:t>【</a:t>
            </a:r>
            <a:r>
              <a:rPr lang="en-US" smtClean="0"/>
              <a:t>例</a:t>
            </a:r>
            <a:r>
              <a:rPr lang="en-US" altLang="zh-CN" smtClean="0"/>
              <a:t>4.5</a:t>
            </a:r>
            <a:r>
              <a:rPr lang="en-US" altLang="zh-CN" b="0" smtClean="0"/>
              <a:t>】</a:t>
            </a:r>
            <a:r>
              <a:rPr lang="en-US" b="0" smtClean="0"/>
              <a:t>有符号整数赋给无符号整型变量。</a:t>
            </a:r>
          </a:p>
          <a:p>
            <a:pPr eaLnBrk="1" hangingPunct="1">
              <a:lnSpc>
                <a:spcPct val="90000"/>
              </a:lnSpc>
              <a:buFontTx/>
              <a:buNone/>
            </a:pPr>
            <a:endParaRPr lang="en-US" altLang="zh-CN" b="0" smtClean="0"/>
          </a:p>
          <a:p>
            <a:pPr eaLnBrk="1" hangingPunct="1">
              <a:lnSpc>
                <a:spcPct val="90000"/>
              </a:lnSpc>
              <a:buFontTx/>
              <a:buNone/>
            </a:pPr>
            <a:r>
              <a:rPr lang="en-US" altLang="zh-CN" b="0" smtClean="0"/>
              <a:t> </a:t>
            </a:r>
            <a:r>
              <a:rPr lang="en-US" b="0" smtClean="0">
                <a:hlinkClick r:id="rId2" action="ppaction://hlinkfile"/>
              </a:rPr>
              <a:t>编写程序：</a:t>
            </a:r>
            <a:endParaRPr lang="en-US" b="0" smtClean="0"/>
          </a:p>
          <a:p>
            <a:pPr eaLnBrk="1" hangingPunct="1">
              <a:lnSpc>
                <a:spcPct val="80000"/>
              </a:lnSpc>
              <a:buFontTx/>
              <a:buNone/>
            </a:pPr>
            <a:endParaRPr lang="en-US" b="0" smtClean="0"/>
          </a:p>
          <a:p>
            <a:pPr eaLnBrk="1" hangingPunct="1">
              <a:lnSpc>
                <a:spcPct val="80000"/>
              </a:lnSpc>
              <a:buFontTx/>
              <a:buNone/>
            </a:pPr>
            <a:r>
              <a:rPr lang="en-US" b="0" smtClean="0"/>
              <a:t> </a:t>
            </a:r>
            <a:r>
              <a:rPr lang="en-US" smtClean="0"/>
              <a:t>运行结果：</a:t>
            </a:r>
          </a:p>
          <a:p>
            <a:pPr eaLnBrk="1" hangingPunct="1">
              <a:lnSpc>
                <a:spcPct val="80000"/>
              </a:lnSpc>
              <a:buFontTx/>
              <a:buNone/>
            </a:pPr>
            <a:endParaRPr lang="en-US" smtClean="0"/>
          </a:p>
          <a:p>
            <a:pPr eaLnBrk="1" hangingPunct="1">
              <a:lnSpc>
                <a:spcPct val="80000"/>
              </a:lnSpc>
              <a:buFontTx/>
              <a:buNone/>
            </a:pPr>
            <a:endParaRPr lang="en-US" smtClean="0"/>
          </a:p>
          <a:p>
            <a:pPr eaLnBrk="1" hangingPunct="1">
              <a:lnSpc>
                <a:spcPct val="80000"/>
              </a:lnSpc>
              <a:buFontTx/>
              <a:buNone/>
            </a:pPr>
            <a:endParaRPr lang="en-US" smtClean="0"/>
          </a:p>
          <a:p>
            <a:pPr eaLnBrk="1" hangingPunct="1">
              <a:lnSpc>
                <a:spcPct val="80000"/>
              </a:lnSpc>
              <a:buFontTx/>
              <a:buNone/>
            </a:pPr>
            <a:endParaRPr lang="en-US" smtClean="0"/>
          </a:p>
          <a:p>
            <a:pPr eaLnBrk="1" hangingPunct="1">
              <a:lnSpc>
                <a:spcPct val="80000"/>
              </a:lnSpc>
              <a:buFontTx/>
              <a:buNone/>
            </a:pPr>
            <a:endParaRPr lang="en-US" smtClean="0"/>
          </a:p>
          <a:p>
            <a:pPr eaLnBrk="1" hangingPunct="1">
              <a:lnSpc>
                <a:spcPct val="80000"/>
              </a:lnSpc>
              <a:buFontTx/>
              <a:buNone/>
            </a:pPr>
            <a:endParaRPr lang="en-US" smtClean="0"/>
          </a:p>
        </p:txBody>
      </p:sp>
      <p:sp>
        <p:nvSpPr>
          <p:cNvPr id="2970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四</a:t>
            </a:r>
            <a:r>
              <a:rPr lang="zh-CN" altLang="en-US" sz="3200" b="1" dirty="0">
                <a:latin typeface="宋体" charset="-122"/>
              </a:rPr>
              <a:t>章  顺序结构程序设计</a:t>
            </a:r>
          </a:p>
        </p:txBody>
      </p:sp>
      <p:pic>
        <p:nvPicPr>
          <p:cNvPr id="29701"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0313" y="4572000"/>
            <a:ext cx="497840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图片 6" descr="Untitled2.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F6E849B4-D169-4969-AFFB-472242C2DE29}" type="slidenum">
              <a:rPr lang="zh-CN" altLang="en-US" sz="1200" b="1">
                <a:solidFill>
                  <a:srgbClr val="F8F8F8"/>
                </a:solidFill>
                <a:latin typeface="Arial" charset="0"/>
              </a:rPr>
              <a:pPr algn="r" eaLnBrk="1" hangingPunct="1"/>
              <a:t>28</a:t>
            </a:fld>
            <a:endParaRPr lang="en-US" altLang="zh-CN" sz="1200" b="1">
              <a:solidFill>
                <a:srgbClr val="F8F8F8"/>
              </a:solidFill>
              <a:latin typeface="Arial" charset="0"/>
            </a:endParaRPr>
          </a:p>
        </p:txBody>
      </p:sp>
      <p:sp>
        <p:nvSpPr>
          <p:cNvPr id="30723" name="Rectangle 3"/>
          <p:cNvSpPr>
            <a:spLocks noGrp="1" noChangeArrowheads="1"/>
          </p:cNvSpPr>
          <p:nvPr>
            <p:ph type="body" idx="4294967295"/>
          </p:nvPr>
        </p:nvSpPr>
        <p:spPr bwMode="auto">
          <a:xfrm>
            <a:off x="254000" y="1054100"/>
            <a:ext cx="8645525" cy="53276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dirty="0" err="1" smtClean="0"/>
              <a:t>4.2.2</a:t>
            </a:r>
            <a:r>
              <a:rPr lang="en-US" sz="3200" dirty="0" err="1" smtClean="0"/>
              <a:t>最基本的语句</a:t>
            </a:r>
            <a:r>
              <a:rPr lang="en-US" altLang="zh-CN" sz="3200" dirty="0" smtClean="0"/>
              <a:t>——</a:t>
            </a:r>
            <a:r>
              <a:rPr lang="en-US" sz="3200" dirty="0" err="1" smtClean="0"/>
              <a:t>赋值语句</a:t>
            </a:r>
            <a:endParaRPr lang="en-US" sz="3200" dirty="0" smtClean="0"/>
          </a:p>
          <a:p>
            <a:pPr eaLnBrk="1" hangingPunct="1">
              <a:lnSpc>
                <a:spcPct val="80000"/>
              </a:lnSpc>
              <a:buFontTx/>
              <a:buNone/>
            </a:pPr>
            <a:r>
              <a:rPr lang="en-US" b="0" dirty="0" err="1" smtClean="0"/>
              <a:t>结果分析</a:t>
            </a:r>
            <a:r>
              <a:rPr lang="en-US" b="0" dirty="0" smtClean="0"/>
              <a:t>：</a:t>
            </a:r>
          </a:p>
          <a:p>
            <a:pPr eaLnBrk="1" hangingPunct="1">
              <a:lnSpc>
                <a:spcPct val="80000"/>
              </a:lnSpc>
              <a:buFontTx/>
              <a:buNone/>
            </a:pPr>
            <a:r>
              <a:rPr lang="zh-CN" altLang="en-US" b="0" dirty="0" smtClean="0"/>
              <a:t>      </a:t>
            </a:r>
            <a:r>
              <a:rPr lang="en-US" b="0" dirty="0" smtClean="0"/>
              <a:t>在</a:t>
            </a:r>
            <a:r>
              <a:rPr lang="en-US" altLang="zh-CN" dirty="0" smtClean="0"/>
              <a:t> </a:t>
            </a:r>
            <a:r>
              <a:rPr lang="en-US" altLang="zh-CN" b="0" dirty="0" smtClean="0"/>
              <a:t>Visual C++</a:t>
            </a:r>
            <a:r>
              <a:rPr lang="en-US" altLang="zh-CN" b="0" dirty="0" err="1" smtClean="0"/>
              <a:t>6.0</a:t>
            </a:r>
            <a:r>
              <a:rPr lang="en-US" b="0" dirty="0" err="1" smtClean="0"/>
              <a:t>环境中</a:t>
            </a:r>
            <a:r>
              <a:rPr lang="en-US" b="0" dirty="0" smtClean="0"/>
              <a:t>，</a:t>
            </a:r>
            <a:r>
              <a:rPr lang="zh-CN" altLang="zh-CN" b="0" dirty="0" smtClean="0"/>
              <a:t>整型</a:t>
            </a:r>
            <a:r>
              <a:rPr lang="en-US" b="0" dirty="0" err="1" smtClean="0"/>
              <a:t>占</a:t>
            </a:r>
            <a:r>
              <a:rPr lang="en-US" altLang="zh-CN" b="0" dirty="0" err="1" smtClean="0"/>
              <a:t>4</a:t>
            </a:r>
            <a:r>
              <a:rPr lang="en-US" altLang="zh-CN" dirty="0" err="1" smtClean="0"/>
              <a:t>B</a:t>
            </a:r>
            <a:r>
              <a:rPr lang="en-US" b="0" dirty="0" smtClean="0"/>
              <a:t>，</a:t>
            </a:r>
            <a:r>
              <a:rPr lang="zh-CN" altLang="zh-CN" b="0" dirty="0" smtClean="0"/>
              <a:t>而</a:t>
            </a:r>
            <a:r>
              <a:rPr lang="en-US" altLang="zh-CN" b="0" dirty="0" smtClean="0"/>
              <a:t>b=-1 </a:t>
            </a:r>
            <a:r>
              <a:rPr lang="en-US" b="0" dirty="0" err="1" smtClean="0"/>
              <a:t>在内存中以二进制形式存放，是</a:t>
            </a:r>
            <a:r>
              <a:rPr lang="en-US" altLang="zh-CN" b="0" dirty="0" err="1" smtClean="0"/>
              <a:t>32</a:t>
            </a:r>
            <a:r>
              <a:rPr lang="en-US" b="0" dirty="0" err="1" smtClean="0"/>
              <a:t>个</a:t>
            </a:r>
            <a:r>
              <a:rPr lang="en-US" altLang="zh-CN" b="0" dirty="0" err="1" smtClean="0"/>
              <a:t>1</a:t>
            </a:r>
            <a:r>
              <a:rPr lang="en-US" b="0" dirty="0" err="1" smtClean="0"/>
              <a:t>，如果当作无符号数，就是</a:t>
            </a:r>
            <a:r>
              <a:rPr lang="en-US" altLang="zh-CN" b="0" dirty="0" err="1" smtClean="0"/>
              <a:t>4</a:t>
            </a:r>
            <a:r>
              <a:rPr lang="zh-CN" altLang="en-US" b="0" dirty="0" smtClean="0"/>
              <a:t> </a:t>
            </a:r>
            <a:r>
              <a:rPr lang="en-US" altLang="zh-CN" b="0" dirty="0" smtClean="0"/>
              <a:t>294</a:t>
            </a:r>
            <a:r>
              <a:rPr lang="zh-CN" altLang="en-US" b="0" dirty="0" smtClean="0"/>
              <a:t> </a:t>
            </a:r>
            <a:r>
              <a:rPr lang="en-US" altLang="zh-CN" b="0" dirty="0" smtClean="0"/>
              <a:t>967</a:t>
            </a:r>
            <a:r>
              <a:rPr lang="zh-CN" altLang="en-US" b="0" dirty="0" smtClean="0"/>
              <a:t> </a:t>
            </a:r>
            <a:r>
              <a:rPr lang="en-US" altLang="zh-CN" b="0" dirty="0" smtClean="0"/>
              <a:t>295</a:t>
            </a:r>
            <a:r>
              <a:rPr lang="en-US" b="0" dirty="0" smtClean="0"/>
              <a:t>。</a:t>
            </a:r>
          </a:p>
          <a:p>
            <a:pPr eaLnBrk="1" hangingPunct="1">
              <a:lnSpc>
                <a:spcPct val="80000"/>
              </a:lnSpc>
              <a:buFontTx/>
              <a:buNone/>
            </a:pPr>
            <a:r>
              <a:rPr lang="en-US" altLang="zh-CN" b="0" dirty="0" smtClean="0"/>
              <a:t>  </a:t>
            </a:r>
            <a:r>
              <a:rPr lang="zh-CN" altLang="en-US" b="0" dirty="0" smtClean="0"/>
              <a:t>    </a:t>
            </a:r>
            <a:r>
              <a:rPr lang="en-US" b="0" dirty="0" err="1" smtClean="0"/>
              <a:t>将无符号数赋给相同长度的有符号整型变量，如果</a:t>
            </a:r>
            <a:r>
              <a:rPr lang="zh-CN" altLang="zh-CN" b="0" dirty="0" smtClean="0"/>
              <a:t>整型占用</a:t>
            </a:r>
            <a:r>
              <a:rPr lang="en-US" altLang="zh-CN" b="0" dirty="0" err="1" smtClean="0"/>
              <a:t>2B</a:t>
            </a:r>
            <a:r>
              <a:rPr lang="zh-CN" altLang="zh-CN" b="0" dirty="0" smtClean="0"/>
              <a:t>，那么无符号整型表示数的范围是</a:t>
            </a:r>
            <a:r>
              <a:rPr lang="en-US" altLang="zh-CN" b="0" dirty="0" smtClean="0"/>
              <a:t>0</a:t>
            </a:r>
            <a:r>
              <a:rPr lang="zh-CN" altLang="zh-CN" b="0" dirty="0" smtClean="0"/>
              <a:t>～</a:t>
            </a:r>
            <a:r>
              <a:rPr lang="en-US" altLang="zh-CN" b="0" dirty="0" smtClean="0"/>
              <a:t>65 535</a:t>
            </a:r>
            <a:r>
              <a:rPr lang="zh-CN" altLang="zh-CN" b="0" dirty="0" smtClean="0"/>
              <a:t>，而整型表示数的范围是</a:t>
            </a:r>
            <a:r>
              <a:rPr lang="en-US" altLang="zh-CN" b="0" dirty="0" smtClean="0"/>
              <a:t>-32 768</a:t>
            </a:r>
            <a:r>
              <a:rPr lang="zh-CN" altLang="zh-CN" b="0" dirty="0" smtClean="0"/>
              <a:t>～</a:t>
            </a:r>
            <a:r>
              <a:rPr lang="en-US" altLang="zh-CN" b="0" dirty="0" smtClean="0"/>
              <a:t>32 767</a:t>
            </a:r>
            <a:r>
              <a:rPr lang="zh-CN" altLang="zh-CN" b="0" dirty="0" smtClean="0"/>
              <a:t>，因此如果将</a:t>
            </a:r>
            <a:r>
              <a:rPr lang="en-US" altLang="zh-CN" b="0" dirty="0" smtClean="0"/>
              <a:t>32 768</a:t>
            </a:r>
            <a:r>
              <a:rPr lang="zh-CN" altLang="zh-CN" b="0" dirty="0" smtClean="0"/>
              <a:t>～</a:t>
            </a:r>
            <a:r>
              <a:rPr lang="en-US" altLang="zh-CN" b="0" dirty="0" smtClean="0"/>
              <a:t>65 535</a:t>
            </a:r>
            <a:r>
              <a:rPr lang="zh-CN" altLang="zh-CN" b="0" dirty="0" smtClean="0"/>
              <a:t>的数赋给整型类型，将会出错。</a:t>
            </a:r>
          </a:p>
          <a:p>
            <a:pPr eaLnBrk="1" hangingPunct="1">
              <a:lnSpc>
                <a:spcPct val="80000"/>
              </a:lnSpc>
              <a:buFontTx/>
              <a:buNone/>
            </a:pPr>
            <a:r>
              <a:rPr lang="en-US" altLang="zh-CN" b="0" dirty="0" smtClean="0"/>
              <a:t>  </a:t>
            </a:r>
            <a:r>
              <a:rPr lang="zh-CN" altLang="en-US" b="0" dirty="0" smtClean="0"/>
              <a:t>    </a:t>
            </a:r>
            <a:r>
              <a:rPr lang="en-US" b="0" dirty="0" smtClean="0"/>
              <a:t>类型转换比较复杂，在实际编程中只需要掌握每种数据类型表示数据的范围，在编程时能估计数的值的大致范围，使用合适类型的变量存储就可以了。</a:t>
            </a:r>
          </a:p>
        </p:txBody>
      </p:sp>
      <p:sp>
        <p:nvSpPr>
          <p:cNvPr id="3072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072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945F960-92C0-4C9F-971C-6D016E67475B}" type="slidenum">
              <a:rPr lang="zh-CN" altLang="en-US" sz="1200" b="1">
                <a:solidFill>
                  <a:srgbClr val="F8F8F8"/>
                </a:solidFill>
                <a:latin typeface="Arial" charset="0"/>
              </a:rPr>
              <a:pPr algn="r" eaLnBrk="1" hangingPunct="1"/>
              <a:t>29</a:t>
            </a:fld>
            <a:endParaRPr lang="en-US" altLang="zh-CN" sz="1200" b="1">
              <a:solidFill>
                <a:srgbClr val="F8F8F8"/>
              </a:solidFill>
              <a:latin typeface="Arial" charset="0"/>
            </a:endParaRPr>
          </a:p>
        </p:txBody>
      </p:sp>
      <p:sp>
        <p:nvSpPr>
          <p:cNvPr id="3174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 </a:t>
            </a:r>
            <a:r>
              <a:rPr lang="en-US" sz="3200" smtClean="0"/>
              <a:t>数据的输入输出</a:t>
            </a:r>
          </a:p>
          <a:p>
            <a:pPr algn="ctr" eaLnBrk="1" hangingPunct="1">
              <a:lnSpc>
                <a:spcPct val="80000"/>
              </a:lnSpc>
              <a:buFontTx/>
              <a:buNone/>
            </a:pPr>
            <a:endParaRPr lang="en-US" altLang="zh-CN" sz="1200" smtClean="0"/>
          </a:p>
          <a:p>
            <a:pPr eaLnBrk="1" hangingPunct="1">
              <a:lnSpc>
                <a:spcPct val="80000"/>
              </a:lnSpc>
              <a:buFontTx/>
              <a:buNone/>
            </a:pPr>
            <a:r>
              <a:rPr lang="zh-CN" altLang="en-US" smtClean="0"/>
              <a:t>     </a:t>
            </a:r>
            <a:r>
              <a:rPr lang="en-US" altLang="zh-CN" b="0" smtClean="0">
                <a:hlinkClick r:id="rId2" action="ppaction://hlinksldjump"/>
              </a:rPr>
              <a:t>4.3.1 </a:t>
            </a:r>
            <a:r>
              <a:rPr lang="en-US" b="0" smtClean="0">
                <a:hlinkClick r:id="rId2" action="ppaction://hlinksldjump"/>
              </a:rPr>
              <a:t>格式输出函数</a:t>
            </a:r>
            <a:r>
              <a:rPr lang="en-US" altLang="zh-CN" b="0" smtClean="0">
                <a:hlinkClick r:id="rId2" action="ppaction://hlinksldjump"/>
              </a:rPr>
              <a:t>printf()</a:t>
            </a:r>
            <a:endParaRPr lang="en-US" altLang="zh-CN" b="0" smtClean="0"/>
          </a:p>
          <a:p>
            <a:pPr eaLnBrk="1" hangingPunct="1">
              <a:lnSpc>
                <a:spcPct val="80000"/>
              </a:lnSpc>
              <a:buFontTx/>
              <a:buNone/>
            </a:pPr>
            <a:r>
              <a:rPr lang="zh-CN" altLang="en-US" b="0" smtClean="0"/>
              <a:t>     </a:t>
            </a:r>
            <a:r>
              <a:rPr lang="en-US" altLang="zh-CN" b="0" smtClean="0">
                <a:hlinkClick r:id="rId3" action="ppaction://hlinksldjump"/>
              </a:rPr>
              <a:t>4.3.2 </a:t>
            </a:r>
            <a:r>
              <a:rPr lang="en-US" b="0" smtClean="0">
                <a:hlinkClick r:id="rId3" action="ppaction://hlinksldjump"/>
              </a:rPr>
              <a:t>格式输入函数</a:t>
            </a:r>
            <a:r>
              <a:rPr lang="en-US" altLang="zh-CN" b="0" smtClean="0">
                <a:hlinkClick r:id="rId3" action="ppaction://hlinksldjump"/>
              </a:rPr>
              <a:t>scanf()</a:t>
            </a:r>
            <a:endParaRPr lang="en-US" altLang="zh-CN" b="0" smtClean="0"/>
          </a:p>
          <a:p>
            <a:pPr eaLnBrk="1" hangingPunct="1">
              <a:lnSpc>
                <a:spcPct val="80000"/>
              </a:lnSpc>
              <a:buFontTx/>
              <a:buNone/>
            </a:pPr>
            <a:r>
              <a:rPr lang="zh-CN" altLang="en-US" b="0" smtClean="0"/>
              <a:t>     </a:t>
            </a:r>
            <a:r>
              <a:rPr lang="en-US" altLang="zh-CN" b="0" smtClean="0">
                <a:hlinkClick r:id="rId4" action="ppaction://hlinksldjump"/>
              </a:rPr>
              <a:t>4.3.3 </a:t>
            </a:r>
            <a:r>
              <a:rPr lang="en-US" b="0" smtClean="0">
                <a:hlinkClick r:id="rId4" action="ppaction://hlinksldjump"/>
              </a:rPr>
              <a:t>字符输出函数</a:t>
            </a:r>
            <a:r>
              <a:rPr lang="en-US" altLang="zh-CN" b="0" smtClean="0">
                <a:hlinkClick r:id="rId4" action="ppaction://hlinksldjump"/>
              </a:rPr>
              <a:t>putchar()</a:t>
            </a:r>
            <a:endParaRPr lang="en-US" altLang="zh-CN" b="0" smtClean="0"/>
          </a:p>
          <a:p>
            <a:pPr eaLnBrk="1" hangingPunct="1">
              <a:lnSpc>
                <a:spcPct val="80000"/>
              </a:lnSpc>
              <a:buFontTx/>
              <a:buNone/>
            </a:pPr>
            <a:r>
              <a:rPr lang="zh-CN" altLang="en-US" b="0" smtClean="0"/>
              <a:t>     </a:t>
            </a:r>
            <a:r>
              <a:rPr lang="en-US" altLang="zh-CN" b="0" smtClean="0">
                <a:hlinkClick r:id="rId5" action="ppaction://hlinksldjump"/>
              </a:rPr>
              <a:t>4.3.4 </a:t>
            </a:r>
            <a:r>
              <a:rPr lang="en-US" b="0" smtClean="0">
                <a:hlinkClick r:id="rId5" action="ppaction://hlinksldjump"/>
              </a:rPr>
              <a:t>字符输入函数</a:t>
            </a:r>
            <a:r>
              <a:rPr lang="en-US" altLang="zh-CN" b="0" smtClean="0">
                <a:hlinkClick r:id="rId5" action="ppaction://hlinksldjump"/>
              </a:rPr>
              <a:t>getchar()</a:t>
            </a:r>
          </a:p>
          <a:p>
            <a:pPr eaLnBrk="1" hangingPunct="1">
              <a:lnSpc>
                <a:spcPct val="80000"/>
              </a:lnSpc>
              <a:buFontTx/>
              <a:buNone/>
            </a:pPr>
            <a:r>
              <a:rPr lang="zh-CN" altLang="en-US" b="0" smtClean="0"/>
              <a:t>   </a:t>
            </a:r>
          </a:p>
        </p:txBody>
      </p:sp>
      <p:sp>
        <p:nvSpPr>
          <p:cNvPr id="3174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1749" name="图片 7" descr="Untitled.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DC42BDE6-0CCD-40D2-897B-D9D6504DBCB7}" type="slidenum">
              <a:rPr lang="zh-CN" altLang="en-US" sz="1200" b="1">
                <a:solidFill>
                  <a:srgbClr val="F8F8F8"/>
                </a:solidFill>
                <a:latin typeface="Arial" charset="0"/>
              </a:rPr>
              <a:pPr algn="r" eaLnBrk="1" hangingPunct="1"/>
              <a:t>3</a:t>
            </a:fld>
            <a:endParaRPr lang="en-US" altLang="zh-CN" sz="1200" b="1">
              <a:solidFill>
                <a:srgbClr val="F8F8F8"/>
              </a:solidFill>
              <a:latin typeface="Arial" charset="0"/>
            </a:endParaRPr>
          </a:p>
        </p:txBody>
      </p:sp>
      <p:sp>
        <p:nvSpPr>
          <p:cNvPr id="5123" name="Rectangle 3"/>
          <p:cNvSpPr>
            <a:spLocks noGrp="1" noChangeArrowheads="1"/>
          </p:cNvSpPr>
          <p:nvPr>
            <p:ph type="body" idx="4294967295"/>
          </p:nvPr>
        </p:nvSpPr>
        <p:spPr bwMode="auto">
          <a:xfrm>
            <a:off x="179388" y="1341438"/>
            <a:ext cx="8964612" cy="38163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en-US" altLang="zh-CN" sz="2400" b="0" dirty="0" smtClean="0">
                <a:solidFill>
                  <a:srgbClr val="FF3300"/>
                </a:solidFill>
              </a:rPr>
              <a:t> </a:t>
            </a:r>
            <a:r>
              <a:rPr lang="zh-CN" altLang="en-US" b="0" dirty="0" smtClean="0"/>
              <a:t>     </a:t>
            </a:r>
            <a:r>
              <a:rPr lang="en-US" b="0" dirty="0" smtClean="0"/>
              <a:t>从结构化程序设计的角度来看，程序可以分为三种基本结构，即顺序结构、选择结构和循环结构，这三种基本结构可以组成所有的复杂程序。</a:t>
            </a:r>
            <a:r>
              <a:rPr lang="en-US" altLang="zh-CN" b="0" dirty="0" smtClean="0"/>
              <a:t>C</a:t>
            </a:r>
            <a:r>
              <a:rPr lang="en-US" b="0" dirty="0" smtClean="0"/>
              <a:t>语言提供了多种语句来实现这些程序结构。本章介绍这些基本语句及其在顺序结构中的应用，使读者对</a:t>
            </a:r>
            <a:r>
              <a:rPr lang="en-US" altLang="zh-CN" b="0" dirty="0" smtClean="0"/>
              <a:t>C</a:t>
            </a:r>
            <a:r>
              <a:rPr lang="en-US" b="0" dirty="0" smtClean="0"/>
              <a:t>程序有一个初步的认识，为后面各章的学习打下基础。</a:t>
            </a:r>
          </a:p>
          <a:p>
            <a:pPr eaLnBrk="1" hangingPunct="1">
              <a:buFontTx/>
              <a:buNone/>
            </a:pPr>
            <a:endParaRPr lang="en-US" altLang="zh-CN" sz="2400" b="0" dirty="0" smtClean="0"/>
          </a:p>
        </p:txBody>
      </p:sp>
      <p:sp>
        <p:nvSpPr>
          <p:cNvPr id="512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Tree>
  </p:cSld>
  <p:clrMapOvr>
    <a:masterClrMapping/>
  </p:clrMapOvr>
  <p:transition spd="med">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EE695500-4336-4F35-B1F1-27BA08E16A90}" type="slidenum">
              <a:rPr lang="zh-CN" altLang="en-US" sz="1200" b="1">
                <a:solidFill>
                  <a:srgbClr val="F8F8F8"/>
                </a:solidFill>
                <a:latin typeface="Arial" charset="0"/>
              </a:rPr>
              <a:pPr algn="r" eaLnBrk="1" hangingPunct="1"/>
              <a:t>30</a:t>
            </a:fld>
            <a:endParaRPr lang="en-US" altLang="zh-CN" sz="1200" b="1">
              <a:solidFill>
                <a:srgbClr val="F8F8F8"/>
              </a:solidFill>
              <a:latin typeface="Arial" charset="0"/>
            </a:endParaRPr>
          </a:p>
        </p:txBody>
      </p:sp>
      <p:sp>
        <p:nvSpPr>
          <p:cNvPr id="32771" name="Rectangle 3"/>
          <p:cNvSpPr>
            <a:spLocks noGrp="1" noChangeArrowheads="1"/>
          </p:cNvSpPr>
          <p:nvPr>
            <p:ph type="body" idx="4294967295"/>
          </p:nvPr>
        </p:nvSpPr>
        <p:spPr bwMode="auto">
          <a:xfrm>
            <a:off x="252413" y="1054100"/>
            <a:ext cx="8353425" cy="5256213"/>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4.3 </a:t>
            </a:r>
            <a:r>
              <a:rPr lang="en-US" sz="3200" smtClean="0"/>
              <a:t>数据的输入输出</a:t>
            </a:r>
          </a:p>
          <a:p>
            <a:pPr eaLnBrk="1" hangingPunct="1">
              <a:lnSpc>
                <a:spcPct val="90000"/>
              </a:lnSpc>
              <a:buFontTx/>
              <a:buNone/>
            </a:pPr>
            <a:r>
              <a:rPr lang="zh-CN" altLang="en-US" b="0" smtClean="0"/>
              <a:t>     几乎每个C程序都包含输入输出，输入输出是程序中最基本的操作之一。所谓输入输出是以计算机主机为主体而言的，从计算机向输出设备(如显示器、打印机等)输出数据称为输出，从输入设备（如键盘、磁盘、光盘、扫描仪等）向计算机输入数据称为输入。C语言本身不提供输入输出语句，输入和输出操作是由C标准函数库中的函数来实现，在C标准函数库中提供了一些输入输出函数，如printf函数和scanf函数。</a:t>
            </a:r>
          </a:p>
          <a:p>
            <a:pPr eaLnBrk="1" hangingPunct="1">
              <a:lnSpc>
                <a:spcPct val="90000"/>
              </a:lnSpc>
              <a:buFontTx/>
              <a:buNone/>
            </a:pPr>
            <a:r>
              <a:rPr lang="zh-CN" altLang="en-US" b="0" smtClean="0"/>
              <a:t>  在使用输入输出函数时，要在程序文件的开头用预编译指令 </a:t>
            </a:r>
          </a:p>
        </p:txBody>
      </p:sp>
      <p:sp>
        <p:nvSpPr>
          <p:cNvPr id="3277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277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97F9D124-14CB-4E42-B7FF-9F72E3101744}" type="slidenum">
              <a:rPr lang="zh-CN" altLang="en-US" sz="1200" b="1">
                <a:solidFill>
                  <a:srgbClr val="F8F8F8"/>
                </a:solidFill>
                <a:latin typeface="Arial" charset="0"/>
              </a:rPr>
              <a:pPr algn="r" eaLnBrk="1" hangingPunct="1"/>
              <a:t>31</a:t>
            </a:fld>
            <a:endParaRPr lang="en-US" altLang="zh-CN" sz="1200" b="1">
              <a:solidFill>
                <a:srgbClr val="F8F8F8"/>
              </a:solidFill>
              <a:latin typeface="Arial" charset="0"/>
            </a:endParaRPr>
          </a:p>
        </p:txBody>
      </p:sp>
      <p:sp>
        <p:nvSpPr>
          <p:cNvPr id="3379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dirty="0" smtClean="0"/>
              <a:t>4.3 </a:t>
            </a:r>
            <a:r>
              <a:rPr lang="en-US" sz="3200" dirty="0" err="1" smtClean="0"/>
              <a:t>数据的输入输出</a:t>
            </a:r>
            <a:endParaRPr lang="en-US" sz="3200" dirty="0" smtClean="0"/>
          </a:p>
          <a:p>
            <a:pPr eaLnBrk="1" hangingPunct="1">
              <a:lnSpc>
                <a:spcPct val="80000"/>
              </a:lnSpc>
              <a:buFontTx/>
              <a:buNone/>
            </a:pPr>
            <a:r>
              <a:rPr lang="zh-CN" altLang="en-US" b="0" dirty="0" smtClean="0"/>
              <a:t>  #include &lt;stdio.h&gt; </a:t>
            </a:r>
          </a:p>
          <a:p>
            <a:pPr eaLnBrk="1" hangingPunct="1">
              <a:lnSpc>
                <a:spcPct val="80000"/>
              </a:lnSpc>
              <a:buFontTx/>
              <a:buNone/>
            </a:pPr>
            <a:r>
              <a:rPr lang="zh-CN" altLang="en-US" b="0" dirty="0" smtClean="0"/>
              <a:t>  或</a:t>
            </a:r>
          </a:p>
          <a:p>
            <a:pPr eaLnBrk="1" hangingPunct="1">
              <a:lnSpc>
                <a:spcPct val="80000"/>
              </a:lnSpc>
              <a:buFontTx/>
              <a:buNone/>
            </a:pPr>
            <a:r>
              <a:rPr lang="zh-CN" altLang="en-US" b="0" dirty="0" smtClean="0"/>
              <a:t>  #include ″stdio.h″</a:t>
            </a:r>
          </a:p>
          <a:p>
            <a:pPr eaLnBrk="1" hangingPunct="1">
              <a:lnSpc>
                <a:spcPct val="80000"/>
              </a:lnSpc>
              <a:buFontTx/>
              <a:buNone/>
            </a:pPr>
            <a:r>
              <a:rPr lang="zh-CN" altLang="en-US" b="0" dirty="0" smtClean="0"/>
              <a:t>下面先举个有关输入输出的例子。</a:t>
            </a:r>
          </a:p>
          <a:p>
            <a:pPr eaLnBrk="1" hangingPunct="1">
              <a:lnSpc>
                <a:spcPct val="80000"/>
              </a:lnSpc>
              <a:buFontTx/>
              <a:buNone/>
            </a:pPr>
            <a:r>
              <a:rPr lang="zh-CN" altLang="en-US" b="0" dirty="0" smtClean="0"/>
              <a:t>  【</a:t>
            </a:r>
            <a:r>
              <a:rPr lang="zh-CN" altLang="en-US" dirty="0" smtClean="0"/>
              <a:t>例 4.6</a:t>
            </a:r>
            <a:r>
              <a:rPr lang="zh-CN" altLang="en-US" b="0" dirty="0" smtClean="0"/>
              <a:t>】 求ax</a:t>
            </a:r>
            <a:r>
              <a:rPr lang="zh-CN" altLang="en-US" b="0" baseline="30000" dirty="0" smtClean="0"/>
              <a:t>2</a:t>
            </a:r>
            <a:r>
              <a:rPr lang="zh-CN" altLang="en-US" b="0" dirty="0" smtClean="0"/>
              <a:t>+bx+c=0 方程的根。a、b、c由键盘输入，设a≠0且b</a:t>
            </a:r>
            <a:r>
              <a:rPr lang="zh-CN" altLang="en-US" b="0" baseline="30000" dirty="0" smtClean="0"/>
              <a:t>2</a:t>
            </a:r>
            <a:r>
              <a:rPr lang="zh-CN" altLang="en-US" b="0" dirty="0" smtClean="0"/>
              <a:t>-4ac&gt;0。</a:t>
            </a:r>
          </a:p>
          <a:p>
            <a:pPr eaLnBrk="1" hangingPunct="1">
              <a:lnSpc>
                <a:spcPct val="80000"/>
              </a:lnSpc>
              <a:buFontTx/>
              <a:buNone/>
            </a:pPr>
            <a:r>
              <a:rPr lang="zh-CN" altLang="en-US" b="0" dirty="0" smtClean="0"/>
              <a:t>  </a:t>
            </a:r>
            <a:r>
              <a:rPr lang="zh-CN" altLang="en-US" dirty="0" smtClean="0"/>
              <a:t>解题思路：</a:t>
            </a:r>
            <a:endParaRPr lang="en-US" altLang="zh-CN" dirty="0" smtClean="0"/>
          </a:p>
          <a:p>
            <a:pPr eaLnBrk="1" hangingPunct="1">
              <a:lnSpc>
                <a:spcPct val="80000"/>
              </a:lnSpc>
              <a:buFontTx/>
              <a:buNone/>
            </a:pPr>
            <a:r>
              <a:rPr lang="en-US" altLang="zh-CN" b="0" dirty="0"/>
              <a:t> </a:t>
            </a:r>
            <a:r>
              <a:rPr lang="en-US" altLang="zh-CN" b="0" dirty="0" smtClean="0"/>
              <a:t> </a:t>
            </a:r>
            <a:r>
              <a:rPr lang="zh-CN" altLang="en-US" b="0" dirty="0" smtClean="0"/>
              <a:t>首先要知道求方程式的根的方法。由数学知识已知，如果b</a:t>
            </a:r>
            <a:r>
              <a:rPr lang="zh-CN" altLang="en-US" b="0" baseline="30000" dirty="0" smtClean="0"/>
              <a:t>2</a:t>
            </a:r>
            <a:r>
              <a:rPr lang="zh-CN" altLang="en-US" b="0" dirty="0" smtClean="0"/>
              <a:t>-4ac&gt;0，则一元二次方程有两个实根：</a:t>
            </a:r>
          </a:p>
        </p:txBody>
      </p:sp>
      <p:sp>
        <p:nvSpPr>
          <p:cNvPr id="3379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graphicFrame>
        <p:nvGraphicFramePr>
          <p:cNvPr id="33797" name="Object 5"/>
          <p:cNvGraphicFramePr>
            <a:graphicFrameLocks noChangeAspect="1"/>
          </p:cNvGraphicFramePr>
          <p:nvPr/>
        </p:nvGraphicFramePr>
        <p:xfrm>
          <a:off x="2484438" y="5302250"/>
          <a:ext cx="2808287" cy="935038"/>
        </p:xfrm>
        <a:graphic>
          <a:graphicData uri="http://schemas.openxmlformats.org/presentationml/2006/ole">
            <mc:AlternateContent xmlns:mc="http://schemas.openxmlformats.org/markup-compatibility/2006">
              <mc:Choice xmlns:v="urn:schemas-microsoft-com:vml" Requires="v">
                <p:oleObj spid="_x0000_s33820" r:id="rId3" imgW="32004000" imgH="10668000" progId="Equation.3">
                  <p:embed/>
                </p:oleObj>
              </mc:Choice>
              <mc:Fallback>
                <p:oleObj r:id="rId3" imgW="32004000" imgH="106680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5302250"/>
                        <a:ext cx="2808287"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798" name="Object 6"/>
          <p:cNvGraphicFramePr>
            <a:graphicFrameLocks noChangeAspect="1"/>
          </p:cNvGraphicFramePr>
          <p:nvPr/>
        </p:nvGraphicFramePr>
        <p:xfrm>
          <a:off x="5724525" y="5373688"/>
          <a:ext cx="2517775" cy="863600"/>
        </p:xfrm>
        <a:graphic>
          <a:graphicData uri="http://schemas.openxmlformats.org/presentationml/2006/ole">
            <mc:AlternateContent xmlns:mc="http://schemas.openxmlformats.org/markup-compatibility/2006">
              <mc:Choice xmlns:v="urn:schemas-microsoft-com:vml" Requires="v">
                <p:oleObj spid="_x0000_s33821" r:id="rId5" imgW="31089600" imgH="10668000" progId="Equation.3">
                  <p:embed/>
                </p:oleObj>
              </mc:Choice>
              <mc:Fallback>
                <p:oleObj r:id="rId5" imgW="31089600" imgH="106680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525" y="5373688"/>
                        <a:ext cx="251777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3799" name="图片 6" descr="Untitled2.png">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257536DC-B605-498D-9F81-A51D379BD3C4}" type="slidenum">
              <a:rPr lang="zh-CN" altLang="en-US" sz="1200" b="1">
                <a:solidFill>
                  <a:srgbClr val="F8F8F8"/>
                </a:solidFill>
                <a:latin typeface="Arial" charset="0"/>
              </a:rPr>
              <a:pPr algn="r" eaLnBrk="1" hangingPunct="1"/>
              <a:t>32</a:t>
            </a:fld>
            <a:endParaRPr lang="en-US" altLang="zh-CN" sz="1200" b="1">
              <a:solidFill>
                <a:srgbClr val="F8F8F8"/>
              </a:solidFill>
              <a:latin typeface="Arial" charset="0"/>
            </a:endParaRPr>
          </a:p>
        </p:txBody>
      </p:sp>
      <p:sp>
        <p:nvSpPr>
          <p:cNvPr id="3481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 </a:t>
            </a:r>
            <a:r>
              <a:rPr lang="en-US" sz="3200" smtClean="0"/>
              <a:t>数据的输入输出</a:t>
            </a:r>
          </a:p>
          <a:p>
            <a:pPr eaLnBrk="1" hangingPunct="1">
              <a:lnSpc>
                <a:spcPct val="80000"/>
              </a:lnSpc>
              <a:buFontTx/>
              <a:buNone/>
            </a:pPr>
            <a:r>
              <a:rPr lang="zh-CN" altLang="en-US" b="0" smtClean="0"/>
              <a:t>  若记               则x</a:t>
            </a:r>
            <a:r>
              <a:rPr lang="zh-CN" altLang="en-US" b="0" baseline="-25000" smtClean="0"/>
              <a:t>1</a:t>
            </a:r>
            <a:r>
              <a:rPr lang="zh-CN" altLang="en-US" b="0" smtClean="0"/>
              <a:t>=p+q,x</a:t>
            </a:r>
            <a:r>
              <a:rPr lang="zh-CN" altLang="en-US" b="0" baseline="-25000" smtClean="0"/>
              <a:t>2</a:t>
            </a:r>
            <a:r>
              <a:rPr lang="zh-CN" altLang="en-US" b="0" smtClean="0"/>
              <a:t>=p-q。用scanf函数输入a、b、c的值，用printf函数输出两个实根。</a:t>
            </a:r>
          </a:p>
          <a:p>
            <a:pPr eaLnBrk="1" hangingPunct="1">
              <a:lnSpc>
                <a:spcPct val="80000"/>
              </a:lnSpc>
              <a:buFontTx/>
              <a:buNone/>
            </a:pPr>
            <a:r>
              <a:rPr lang="zh-CN" altLang="en-US" b="0" smtClean="0"/>
              <a:t>  </a:t>
            </a:r>
            <a:r>
              <a:rPr lang="zh-CN" altLang="en-US" b="0" smtClean="0">
                <a:hlinkClick r:id="rId3" action="ppaction://hlinkfile"/>
              </a:rPr>
              <a:t>编写程序：</a:t>
            </a:r>
            <a:endParaRPr lang="en-US" b="0" smtClean="0"/>
          </a:p>
          <a:p>
            <a:pPr eaLnBrk="1" hangingPunct="1">
              <a:lnSpc>
                <a:spcPct val="80000"/>
              </a:lnSpc>
              <a:buFontTx/>
              <a:buNone/>
            </a:pPr>
            <a:r>
              <a:rPr lang="zh-CN" altLang="en-US" b="0" smtClean="0"/>
              <a:t>  </a:t>
            </a:r>
            <a:r>
              <a:rPr lang="zh-CN" altLang="en-US" smtClean="0"/>
              <a:t>运行结果：</a:t>
            </a:r>
            <a:endParaRPr lang="en-US" smtClean="0"/>
          </a:p>
          <a:p>
            <a:pPr eaLnBrk="1" hangingPunct="1">
              <a:lnSpc>
                <a:spcPct val="80000"/>
              </a:lnSpc>
              <a:buFontTx/>
              <a:buNone/>
            </a:pPr>
            <a:endParaRPr lang="en-US" b="0" smtClean="0"/>
          </a:p>
          <a:p>
            <a:pPr eaLnBrk="1" hangingPunct="1">
              <a:lnSpc>
                <a:spcPct val="80000"/>
              </a:lnSpc>
              <a:buFontTx/>
              <a:buNone/>
            </a:pPr>
            <a:endParaRPr lang="en-US" b="0" smtClean="0"/>
          </a:p>
          <a:p>
            <a:pPr eaLnBrk="1" hangingPunct="1">
              <a:lnSpc>
                <a:spcPct val="80000"/>
              </a:lnSpc>
              <a:buFontTx/>
              <a:buNone/>
            </a:pPr>
            <a:endParaRPr lang="en-US" b="0" smtClean="0"/>
          </a:p>
          <a:p>
            <a:pPr eaLnBrk="1" hangingPunct="1">
              <a:lnSpc>
                <a:spcPct val="80000"/>
              </a:lnSpc>
              <a:buFontTx/>
              <a:buNone/>
            </a:pPr>
            <a:r>
              <a:rPr lang="zh-CN" altLang="en-US" b="0" smtClean="0"/>
              <a:t> 运行结果说明：输入2、6、3这三个数之间用空格分隔，后按“回车”键。</a:t>
            </a:r>
          </a:p>
          <a:p>
            <a:pPr eaLnBrk="1" hangingPunct="1">
              <a:lnSpc>
                <a:spcPct val="80000"/>
              </a:lnSpc>
              <a:buFontTx/>
              <a:buNone/>
            </a:pPr>
            <a:endParaRPr lang="zh-CN" altLang="en-US" b="0" smtClean="0"/>
          </a:p>
          <a:p>
            <a:pPr eaLnBrk="1" hangingPunct="1">
              <a:buFontTx/>
              <a:buNone/>
            </a:pPr>
            <a:r>
              <a:rPr lang="zh-CN" altLang="en-US" b="0" smtClean="0"/>
              <a:t>  </a:t>
            </a:r>
          </a:p>
          <a:p>
            <a:pPr eaLnBrk="1" hangingPunct="1">
              <a:lnSpc>
                <a:spcPct val="80000"/>
              </a:lnSpc>
              <a:buFontTx/>
              <a:buNone/>
            </a:pPr>
            <a:endParaRPr lang="zh-CN" altLang="en-US" b="0" smtClean="0"/>
          </a:p>
        </p:txBody>
      </p:sp>
      <p:sp>
        <p:nvSpPr>
          <p:cNvPr id="3482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graphicFrame>
        <p:nvGraphicFramePr>
          <p:cNvPr id="34821" name="Object 5"/>
          <p:cNvGraphicFramePr>
            <a:graphicFrameLocks noChangeAspect="1"/>
          </p:cNvGraphicFramePr>
          <p:nvPr/>
        </p:nvGraphicFramePr>
        <p:xfrm>
          <a:off x="1835150" y="1557338"/>
          <a:ext cx="508000" cy="393700"/>
        </p:xfrm>
        <a:graphic>
          <a:graphicData uri="http://schemas.openxmlformats.org/presentationml/2006/ole">
            <mc:AlternateContent xmlns:mc="http://schemas.openxmlformats.org/markup-compatibility/2006">
              <mc:Choice xmlns:v="urn:schemas-microsoft-com:vml" Requires="v">
                <p:oleObj spid="_x0000_s34845" r:id="rId4" imgW="12192000" imgH="9448800" progId="Equation.3">
                  <p:embed/>
                </p:oleObj>
              </mc:Choice>
              <mc:Fallback>
                <p:oleObj r:id="rId4" imgW="12192000" imgH="94488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50" y="1557338"/>
                        <a:ext cx="5080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22" name="Object 6"/>
          <p:cNvGraphicFramePr>
            <a:graphicFrameLocks noChangeAspect="1"/>
          </p:cNvGraphicFramePr>
          <p:nvPr/>
        </p:nvGraphicFramePr>
        <p:xfrm>
          <a:off x="2627313" y="1557338"/>
          <a:ext cx="927100" cy="444500"/>
        </p:xfrm>
        <a:graphic>
          <a:graphicData uri="http://schemas.openxmlformats.org/presentationml/2006/ole">
            <mc:AlternateContent xmlns:mc="http://schemas.openxmlformats.org/markup-compatibility/2006">
              <mc:Choice xmlns:v="urn:schemas-microsoft-com:vml" Requires="v">
                <p:oleObj spid="_x0000_s34846" r:id="rId6" imgW="22250400" imgH="10668000" progId="Equation.3">
                  <p:embed/>
                </p:oleObj>
              </mc:Choice>
              <mc:Fallback>
                <p:oleObj r:id="rId6" imgW="22250400" imgH="106680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7313" y="1557338"/>
                        <a:ext cx="927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4823" name="图片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0375" y="3429000"/>
            <a:ext cx="257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图片 6" descr="Untitled2.png">
            <a:hlinkClick r:id="rId9"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50B3B201-2CFE-47FA-A583-A477361AFAA4}" type="slidenum">
              <a:rPr lang="zh-CN" altLang="en-US" sz="1200" b="1">
                <a:solidFill>
                  <a:srgbClr val="F8F8F8"/>
                </a:solidFill>
                <a:latin typeface="Arial" charset="0"/>
              </a:rPr>
              <a:pPr algn="r" eaLnBrk="1" hangingPunct="1"/>
              <a:t>33</a:t>
            </a:fld>
            <a:endParaRPr lang="en-US" altLang="zh-CN" sz="1200" b="1">
              <a:solidFill>
                <a:srgbClr val="F8F8F8"/>
              </a:solidFill>
              <a:latin typeface="Arial" charset="0"/>
            </a:endParaRPr>
          </a:p>
        </p:txBody>
      </p:sp>
      <p:sp>
        <p:nvSpPr>
          <p:cNvPr id="35843"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p>
          <a:p>
            <a:pPr eaLnBrk="1" hangingPunct="1">
              <a:lnSpc>
                <a:spcPct val="80000"/>
              </a:lnSpc>
              <a:buFontTx/>
              <a:buNone/>
            </a:pPr>
            <a:r>
              <a:rPr lang="zh-CN" altLang="en-US" b="0" smtClean="0"/>
              <a:t>  printf是向屏幕输出若干个任意类型的数据。它是格式输出函数，使用时必须指定格式。</a:t>
            </a:r>
          </a:p>
          <a:p>
            <a:pPr eaLnBrk="1" hangingPunct="1">
              <a:lnSpc>
                <a:spcPct val="80000"/>
              </a:lnSpc>
              <a:buFontTx/>
              <a:buNone/>
            </a:pPr>
            <a:r>
              <a:rPr lang="zh-CN" altLang="en-US" smtClean="0"/>
              <a:t>  1. printf函数的一般形式</a:t>
            </a:r>
            <a:endParaRPr lang="en-US" altLang="zh-CN" smtClean="0"/>
          </a:p>
          <a:p>
            <a:pPr eaLnBrk="1" hangingPunct="1">
              <a:lnSpc>
                <a:spcPct val="80000"/>
              </a:lnSpc>
              <a:buFontTx/>
              <a:buNone/>
            </a:pPr>
            <a:r>
              <a:rPr lang="zh-CN" altLang="en-US" smtClean="0"/>
              <a:t>  </a:t>
            </a:r>
            <a:r>
              <a:rPr lang="en-US" altLang="zh-CN" b="0" smtClean="0"/>
              <a:t>printf</a:t>
            </a:r>
            <a:r>
              <a:rPr lang="zh-CN" altLang="zh-CN" b="0" smtClean="0"/>
              <a:t>函数包含格式控制与输出表列两部分，其一般形式如下。</a:t>
            </a:r>
          </a:p>
          <a:p>
            <a:pPr eaLnBrk="1" hangingPunct="1">
              <a:lnSpc>
                <a:spcPct val="80000"/>
              </a:lnSpc>
              <a:buFontTx/>
              <a:buNone/>
            </a:pPr>
            <a:r>
              <a:rPr lang="zh-CN" altLang="en-US" b="0" smtClean="0"/>
              <a:t>     printf(格式控制,输出表列);</a:t>
            </a:r>
          </a:p>
          <a:p>
            <a:pPr eaLnBrk="1" hangingPunct="1">
              <a:lnSpc>
                <a:spcPct val="80000"/>
              </a:lnSpc>
              <a:buFontTx/>
              <a:buNone/>
            </a:pPr>
            <a:r>
              <a:rPr lang="zh-CN" altLang="en-US" b="0" smtClean="0"/>
              <a:t>（1）格式控制是双引号括起来的字符串，它包括两种信息。</a:t>
            </a:r>
          </a:p>
          <a:p>
            <a:pPr eaLnBrk="1" hangingPunct="1">
              <a:lnSpc>
                <a:spcPct val="80000"/>
              </a:lnSpc>
              <a:buFontTx/>
              <a:buNone/>
            </a:pPr>
            <a:r>
              <a:rPr lang="zh-CN" altLang="en-US" b="0" smtClean="0"/>
              <a:t>  ①控制说明，以“%”和格式字符组成，如“%d”、“%u”、“%f”、“%c”等。</a:t>
            </a:r>
          </a:p>
          <a:p>
            <a:pPr eaLnBrk="1" hangingPunct="1">
              <a:lnSpc>
                <a:spcPct val="80000"/>
              </a:lnSpc>
              <a:buFontTx/>
              <a:buNone/>
            </a:pPr>
            <a:r>
              <a:rPr lang="zh-CN" altLang="en-US" b="0" smtClean="0"/>
              <a:t>  ②普通字符，照原样输出字符。</a:t>
            </a:r>
          </a:p>
        </p:txBody>
      </p:sp>
      <p:sp>
        <p:nvSpPr>
          <p:cNvPr id="3584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584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05D4054A-4ECF-4DDA-99D1-56A446A39CF3}" type="slidenum">
              <a:rPr lang="zh-CN" altLang="en-US" sz="1200" b="1">
                <a:solidFill>
                  <a:srgbClr val="F8F8F8"/>
                </a:solidFill>
                <a:latin typeface="Arial" charset="0"/>
              </a:rPr>
              <a:pPr algn="r" eaLnBrk="1" hangingPunct="1"/>
              <a:t>34</a:t>
            </a:fld>
            <a:endParaRPr lang="en-US" altLang="zh-CN" sz="1200" b="1">
              <a:solidFill>
                <a:srgbClr val="F8F8F8"/>
              </a:solidFill>
              <a:latin typeface="Arial" charset="0"/>
            </a:endParaRPr>
          </a:p>
        </p:txBody>
      </p:sp>
      <p:sp>
        <p:nvSpPr>
          <p:cNvPr id="3686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4.3.1 </a:t>
            </a:r>
            <a:r>
              <a:rPr lang="en-US" sz="3200" smtClean="0"/>
              <a:t>格式输出函数</a:t>
            </a:r>
            <a:r>
              <a:rPr lang="en-US" altLang="zh-CN" sz="3200" smtClean="0"/>
              <a:t>printf</a:t>
            </a:r>
          </a:p>
          <a:p>
            <a:pPr eaLnBrk="1" hangingPunct="1">
              <a:buFontTx/>
              <a:buNone/>
            </a:pPr>
            <a:r>
              <a:rPr lang="zh-CN" altLang="en-US" b="0" smtClean="0"/>
              <a:t>（2）输出表列是需要输出的一些数据，可以是常量、变量或表达式。如：</a:t>
            </a:r>
          </a:p>
          <a:p>
            <a:pPr eaLnBrk="1" hangingPunct="1">
              <a:buFontTx/>
              <a:buNone/>
            </a:pPr>
            <a:r>
              <a:rPr lang="zh-CN" altLang="en-US" b="0" smtClean="0"/>
              <a:t>  printf("%d %d",a,b);</a:t>
            </a:r>
          </a:p>
          <a:p>
            <a:pPr eaLnBrk="1" hangingPunct="1">
              <a:buFontTx/>
              <a:buNone/>
            </a:pPr>
            <a:r>
              <a:rPr lang="zh-CN" altLang="en-US" b="0" smtClean="0"/>
              <a:t>  printf("a=%d b=%d",a,b);</a:t>
            </a:r>
          </a:p>
          <a:p>
            <a:pPr eaLnBrk="1" hangingPunct="1">
              <a:buFontTx/>
              <a:buNone/>
            </a:pPr>
            <a:r>
              <a:rPr lang="zh-CN" altLang="en-US" smtClean="0"/>
              <a:t>  2.格式字符</a:t>
            </a:r>
          </a:p>
          <a:p>
            <a:pPr eaLnBrk="1" hangingPunct="1">
              <a:buFontTx/>
              <a:buNone/>
            </a:pPr>
            <a:r>
              <a:rPr lang="zh-CN" altLang="en-US" b="0" smtClean="0"/>
              <a:t>  格式声明中的一般形式可以表示为：</a:t>
            </a:r>
          </a:p>
          <a:p>
            <a:pPr eaLnBrk="1" hangingPunct="1">
              <a:buFontTx/>
              <a:buNone/>
            </a:pPr>
            <a:r>
              <a:rPr lang="zh-CN" altLang="en-US" b="0" smtClean="0"/>
              <a:t>  %附加字符 格式字符</a:t>
            </a:r>
          </a:p>
          <a:p>
            <a:pPr eaLnBrk="1" hangingPunct="1">
              <a:buFontTx/>
              <a:buNone/>
            </a:pPr>
            <a:r>
              <a:rPr lang="zh-CN" altLang="en-US" b="0" smtClean="0"/>
              <a:t>  表4.1、4.2列出了printf函数中用到的格式字符和附加字符。</a:t>
            </a:r>
          </a:p>
        </p:txBody>
      </p:sp>
      <p:sp>
        <p:nvSpPr>
          <p:cNvPr id="3686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686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B0DF2A3-21AA-4C49-A36E-FE993E6BF4E7}" type="slidenum">
              <a:rPr lang="zh-CN" altLang="en-US" sz="1200" b="1">
                <a:solidFill>
                  <a:srgbClr val="F8F8F8"/>
                </a:solidFill>
                <a:latin typeface="Arial" charset="0"/>
              </a:rPr>
              <a:pPr algn="r" eaLnBrk="1" hangingPunct="1"/>
              <a:t>35</a:t>
            </a:fld>
            <a:endParaRPr lang="en-US" altLang="zh-CN" sz="1200" b="1">
              <a:solidFill>
                <a:srgbClr val="F8F8F8"/>
              </a:solidFill>
              <a:latin typeface="Arial" charset="0"/>
            </a:endParaRPr>
          </a:p>
        </p:txBody>
      </p:sp>
      <p:sp>
        <p:nvSpPr>
          <p:cNvPr id="3789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4.3.1 </a:t>
            </a:r>
            <a:r>
              <a:rPr lang="en-US" sz="3200" smtClean="0"/>
              <a:t>格式输出函数</a:t>
            </a:r>
            <a:r>
              <a:rPr lang="en-US" altLang="zh-CN" sz="3200" smtClean="0"/>
              <a:t>printf</a:t>
            </a:r>
            <a:endParaRPr lang="zh-CN" altLang="en-US" sz="3200" b="0" smtClean="0"/>
          </a:p>
        </p:txBody>
      </p:sp>
      <p:sp>
        <p:nvSpPr>
          <p:cNvPr id="3789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789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表格 1"/>
          <p:cNvGraphicFramePr>
            <a:graphicFrameLocks noGrp="1"/>
          </p:cNvGraphicFramePr>
          <p:nvPr/>
        </p:nvGraphicFramePr>
        <p:xfrm>
          <a:off x="430213" y="2105025"/>
          <a:ext cx="8713787" cy="4389120"/>
        </p:xfrm>
        <a:graphic>
          <a:graphicData uri="http://schemas.openxmlformats.org/drawingml/2006/table">
            <a:tbl>
              <a:tblPr/>
              <a:tblGrid>
                <a:gridCol w="1993900"/>
                <a:gridCol w="6719887"/>
              </a:tblGrid>
              <a:tr h="241300">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字符</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说明</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241300">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d</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i</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以带符号的十进制形式输出整数（正数不输出符号）</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241300">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o</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以八进制无符号形式输出整数（不输出前导符</a:t>
                      </a:r>
                      <a:r>
                        <a:rPr kumimoji="0" lang="en-US" altLang="zh-CN" sz="1800" b="0" i="0" u="none" strike="noStrike" cap="none" normalizeH="0" baseline="0" smtClean="0">
                          <a:ln>
                            <a:noFill/>
                          </a:ln>
                          <a:solidFill>
                            <a:srgbClr val="808080"/>
                          </a:solidFill>
                          <a:effectLst/>
                          <a:latin typeface="宋体" charset="-122"/>
                          <a:ea typeface="宋体" charset="-122"/>
                        </a:rPr>
                        <a:t>0</a:t>
                      </a:r>
                      <a:r>
                        <a:rPr kumimoji="0" lang="zh-CN" sz="1800" b="0" i="0" u="none" strike="noStrike" cap="none" normalizeH="0" baseline="0" smtClean="0">
                          <a:ln>
                            <a:noFill/>
                          </a:ln>
                          <a:solidFill>
                            <a:srgbClr val="808080"/>
                          </a:solidFill>
                          <a:effectLst/>
                          <a:latin typeface="宋体" charset="-122"/>
                          <a:ea typeface="宋体" charset="-122"/>
                        </a:rPr>
                        <a:t>）</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484188">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x</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X</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以十六进制无符号形式输出整数</a:t>
                      </a:r>
                      <a:r>
                        <a:rPr kumimoji="0" lang="en-US" altLang="zh-CN" sz="1800" b="0" i="0" u="none" strike="noStrike" cap="none" normalizeH="0" baseline="0" smtClean="0">
                          <a:ln>
                            <a:noFill/>
                          </a:ln>
                          <a:solidFill>
                            <a:srgbClr val="808080"/>
                          </a:solidFill>
                          <a:effectLst/>
                          <a:latin typeface="宋体" charset="-122"/>
                          <a:ea typeface="宋体" charset="-122"/>
                        </a:rPr>
                        <a:t>,</a:t>
                      </a:r>
                      <a:r>
                        <a:rPr kumimoji="0" lang="zh-CN" sz="1800" b="0" i="0" u="none" strike="noStrike" cap="none" normalizeH="0" baseline="0" smtClean="0">
                          <a:ln>
                            <a:noFill/>
                          </a:ln>
                          <a:solidFill>
                            <a:srgbClr val="808080"/>
                          </a:solidFill>
                          <a:effectLst/>
                          <a:latin typeface="宋体" charset="-122"/>
                          <a:ea typeface="宋体" charset="-122"/>
                        </a:rPr>
                        <a:t>（不输出前导符</a:t>
                      </a:r>
                      <a:r>
                        <a:rPr kumimoji="0" lang="en-US" altLang="zh-CN" sz="1800" b="0" i="0" u="none" strike="noStrike" cap="none" normalizeH="0" baseline="0" smtClean="0">
                          <a:ln>
                            <a:noFill/>
                          </a:ln>
                          <a:solidFill>
                            <a:srgbClr val="808080"/>
                          </a:solidFill>
                          <a:effectLst/>
                          <a:latin typeface="宋体" charset="-122"/>
                          <a:ea typeface="宋体" charset="-122"/>
                        </a:rPr>
                        <a:t>0x</a:t>
                      </a:r>
                      <a:r>
                        <a:rPr kumimoji="0" lang="zh-CN" sz="1800" b="0" i="0" u="none" strike="noStrike" cap="none" normalizeH="0" baseline="0" smtClean="0">
                          <a:ln>
                            <a:noFill/>
                          </a:ln>
                          <a:solidFill>
                            <a:srgbClr val="808080"/>
                          </a:solidFill>
                          <a:effectLst/>
                          <a:latin typeface="宋体" charset="-122"/>
                          <a:ea typeface="宋体" charset="-122"/>
                        </a:rPr>
                        <a:t>）。用</a:t>
                      </a:r>
                      <a:r>
                        <a:rPr kumimoji="0" lang="en-US" altLang="zh-CN" sz="1800" b="0" i="0" u="none" strike="noStrike" cap="none" normalizeH="0" baseline="0" smtClean="0">
                          <a:ln>
                            <a:noFill/>
                          </a:ln>
                          <a:solidFill>
                            <a:srgbClr val="808080"/>
                          </a:solidFill>
                          <a:effectLst/>
                          <a:latin typeface="宋体" charset="-122"/>
                          <a:ea typeface="宋体" charset="-122"/>
                        </a:rPr>
                        <a:t>x</a:t>
                      </a:r>
                      <a:r>
                        <a:rPr kumimoji="0" lang="zh-CN" sz="1800" b="0" i="0" u="none" strike="noStrike" cap="none" normalizeH="0" baseline="0" smtClean="0">
                          <a:ln>
                            <a:noFill/>
                          </a:ln>
                          <a:solidFill>
                            <a:srgbClr val="808080"/>
                          </a:solidFill>
                          <a:effectLst/>
                          <a:latin typeface="宋体" charset="-122"/>
                          <a:ea typeface="宋体" charset="-122"/>
                        </a:rPr>
                        <a:t>则输出十六进制数的</a:t>
                      </a:r>
                      <a:r>
                        <a:rPr kumimoji="0" lang="en-US" altLang="zh-CN" sz="1800" b="0" i="0" u="none" strike="noStrike" cap="none" normalizeH="0" baseline="0" smtClean="0">
                          <a:ln>
                            <a:noFill/>
                          </a:ln>
                          <a:solidFill>
                            <a:srgbClr val="808080"/>
                          </a:solidFill>
                          <a:effectLst/>
                          <a:latin typeface="宋体" charset="-122"/>
                          <a:ea typeface="宋体" charset="-122"/>
                        </a:rPr>
                        <a:t>a</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f</a:t>
                      </a:r>
                      <a:r>
                        <a:rPr kumimoji="0" lang="zh-CN" sz="1800" b="0" i="0" u="none" strike="noStrike" cap="none" normalizeH="0" baseline="0" smtClean="0">
                          <a:ln>
                            <a:noFill/>
                          </a:ln>
                          <a:solidFill>
                            <a:srgbClr val="808080"/>
                          </a:solidFill>
                          <a:effectLst/>
                          <a:latin typeface="宋体" charset="-122"/>
                          <a:ea typeface="宋体" charset="-122"/>
                        </a:rPr>
                        <a:t>时以小写形式输出；用</a:t>
                      </a:r>
                      <a:r>
                        <a:rPr kumimoji="0" lang="en-US" altLang="zh-CN" sz="1800" b="0" i="0" u="none" strike="noStrike" cap="none" normalizeH="0" baseline="0" smtClean="0">
                          <a:ln>
                            <a:noFill/>
                          </a:ln>
                          <a:solidFill>
                            <a:srgbClr val="808080"/>
                          </a:solidFill>
                          <a:effectLst/>
                          <a:latin typeface="宋体" charset="-122"/>
                          <a:ea typeface="宋体" charset="-122"/>
                        </a:rPr>
                        <a:t>X</a:t>
                      </a:r>
                      <a:r>
                        <a:rPr kumimoji="0" lang="zh-CN" sz="1800" b="0" i="0" u="none" strike="noStrike" cap="none" normalizeH="0" baseline="0" smtClean="0">
                          <a:ln>
                            <a:noFill/>
                          </a:ln>
                          <a:solidFill>
                            <a:srgbClr val="808080"/>
                          </a:solidFill>
                          <a:effectLst/>
                          <a:latin typeface="宋体" charset="-122"/>
                          <a:ea typeface="宋体" charset="-122"/>
                        </a:rPr>
                        <a:t>时，则以大写字母输出</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241300">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u</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以无符号十进制形式输出整数</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241300">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c</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以字符形式输出，只输出一个字符</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241300">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s</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输出字符串</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484188">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f</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lf</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以小数形式输出。用</a:t>
                      </a:r>
                      <a:r>
                        <a:rPr kumimoji="0" lang="en-US" altLang="zh-CN" sz="1800" b="0" i="0" u="none" strike="noStrike" cap="none" normalizeH="0" baseline="0" smtClean="0">
                          <a:ln>
                            <a:noFill/>
                          </a:ln>
                          <a:solidFill>
                            <a:srgbClr val="808080"/>
                          </a:solidFill>
                          <a:effectLst/>
                          <a:latin typeface="宋体" charset="-122"/>
                          <a:ea typeface="宋体" charset="-122"/>
                        </a:rPr>
                        <a:t>f</a:t>
                      </a:r>
                      <a:r>
                        <a:rPr kumimoji="0" lang="zh-CN" sz="1800" b="0" i="0" u="none" strike="noStrike" cap="none" normalizeH="0" baseline="0" smtClean="0">
                          <a:ln>
                            <a:noFill/>
                          </a:ln>
                          <a:solidFill>
                            <a:srgbClr val="808080"/>
                          </a:solidFill>
                          <a:effectLst/>
                          <a:latin typeface="宋体" charset="-122"/>
                          <a:ea typeface="宋体" charset="-122"/>
                        </a:rPr>
                        <a:t>时输出单精度数，隐含输出六位小数</a:t>
                      </a:r>
                      <a:r>
                        <a:rPr kumimoji="0" lang="en-US" altLang="zh-CN" sz="1800" b="0" i="0" u="none" strike="noStrike" cap="none" normalizeH="0" baseline="0" smtClean="0">
                          <a:ln>
                            <a:noFill/>
                          </a:ln>
                          <a:solidFill>
                            <a:srgbClr val="808080"/>
                          </a:solidFill>
                          <a:effectLst/>
                          <a:latin typeface="宋体" charset="-122"/>
                          <a:ea typeface="宋体" charset="-122"/>
                        </a:rPr>
                        <a:t>, </a:t>
                      </a:r>
                      <a:r>
                        <a:rPr kumimoji="0" lang="zh-CN" sz="1800" b="0" i="0" u="none" strike="noStrike" cap="none" normalizeH="0" baseline="0" smtClean="0">
                          <a:ln>
                            <a:noFill/>
                          </a:ln>
                          <a:solidFill>
                            <a:srgbClr val="808080"/>
                          </a:solidFill>
                          <a:effectLst/>
                          <a:latin typeface="宋体" charset="-122"/>
                          <a:ea typeface="宋体" charset="-122"/>
                        </a:rPr>
                        <a:t>用</a:t>
                      </a:r>
                      <a:r>
                        <a:rPr kumimoji="0" lang="en-US" altLang="zh-CN" sz="1800" b="0" i="0" u="none" strike="noStrike" cap="none" normalizeH="0" baseline="0" smtClean="0">
                          <a:ln>
                            <a:noFill/>
                          </a:ln>
                          <a:solidFill>
                            <a:srgbClr val="808080"/>
                          </a:solidFill>
                          <a:effectLst/>
                          <a:latin typeface="宋体" charset="-122"/>
                          <a:ea typeface="宋体" charset="-122"/>
                        </a:rPr>
                        <a:t>lf</a:t>
                      </a:r>
                      <a:r>
                        <a:rPr kumimoji="0" lang="zh-CN" sz="1800" b="0" i="0" u="none" strike="noStrike" cap="none" normalizeH="0" baseline="0" smtClean="0">
                          <a:ln>
                            <a:noFill/>
                          </a:ln>
                          <a:solidFill>
                            <a:srgbClr val="808080"/>
                          </a:solidFill>
                          <a:effectLst/>
                          <a:latin typeface="宋体" charset="-122"/>
                          <a:ea typeface="宋体" charset="-122"/>
                        </a:rPr>
                        <a:t>时输出双精度数</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484188">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e</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E</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以指数形式输出实数。用</a:t>
                      </a:r>
                      <a:r>
                        <a:rPr kumimoji="0" lang="en-US" altLang="zh-CN" sz="1800" b="0" i="0" u="none" strike="noStrike" cap="none" normalizeH="0" baseline="0" smtClean="0">
                          <a:ln>
                            <a:noFill/>
                          </a:ln>
                          <a:solidFill>
                            <a:srgbClr val="808080"/>
                          </a:solidFill>
                          <a:effectLst/>
                          <a:latin typeface="宋体" charset="-122"/>
                          <a:ea typeface="宋体" charset="-122"/>
                        </a:rPr>
                        <a:t>e</a:t>
                      </a:r>
                      <a:r>
                        <a:rPr kumimoji="0" lang="zh-CN" sz="1800" b="0" i="0" u="none" strike="noStrike" cap="none" normalizeH="0" baseline="0" smtClean="0">
                          <a:ln>
                            <a:noFill/>
                          </a:ln>
                          <a:solidFill>
                            <a:srgbClr val="808080"/>
                          </a:solidFill>
                          <a:effectLst/>
                          <a:latin typeface="宋体" charset="-122"/>
                          <a:ea typeface="宋体" charset="-122"/>
                        </a:rPr>
                        <a:t>时指数以</a:t>
                      </a:r>
                      <a:r>
                        <a:rPr kumimoji="0" lang="en-US" altLang="zh-CN" sz="1800" b="0" i="0" u="none" strike="noStrike" cap="none" normalizeH="0" baseline="0" smtClean="0">
                          <a:ln>
                            <a:noFill/>
                          </a:ln>
                          <a:solidFill>
                            <a:srgbClr val="808080"/>
                          </a:solidFill>
                          <a:effectLst/>
                          <a:latin typeface="宋体" charset="-122"/>
                          <a:ea typeface="宋体" charset="-122"/>
                        </a:rPr>
                        <a:t>e</a:t>
                      </a:r>
                      <a:r>
                        <a:rPr kumimoji="0" lang="zh-CN" sz="1800" b="0" i="0" u="none" strike="noStrike" cap="none" normalizeH="0" baseline="0" smtClean="0">
                          <a:ln>
                            <a:noFill/>
                          </a:ln>
                          <a:solidFill>
                            <a:srgbClr val="808080"/>
                          </a:solidFill>
                          <a:effectLst/>
                          <a:latin typeface="宋体" charset="-122"/>
                          <a:ea typeface="宋体" charset="-122"/>
                        </a:rPr>
                        <a:t>表示（如</a:t>
                      </a:r>
                      <a:r>
                        <a:rPr kumimoji="0" lang="en-US" altLang="zh-CN" sz="1800" b="0" i="0" u="none" strike="noStrike" cap="none" normalizeH="0" baseline="0" smtClean="0">
                          <a:ln>
                            <a:noFill/>
                          </a:ln>
                          <a:solidFill>
                            <a:srgbClr val="808080"/>
                          </a:solidFill>
                          <a:effectLst/>
                          <a:latin typeface="宋体" charset="-122"/>
                          <a:ea typeface="宋体" charset="-122"/>
                        </a:rPr>
                        <a:t>1.2e+2</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a:t>
                      </a:r>
                      <a:r>
                        <a:rPr kumimoji="0" lang="zh-CN" sz="1800" b="0" i="0" u="none" strike="noStrike" cap="none" normalizeH="0" baseline="0" smtClean="0">
                          <a:ln>
                            <a:noFill/>
                          </a:ln>
                          <a:solidFill>
                            <a:srgbClr val="808080"/>
                          </a:solidFill>
                          <a:effectLst/>
                          <a:latin typeface="宋体" charset="-122"/>
                          <a:ea typeface="宋体" charset="-122"/>
                        </a:rPr>
                        <a:t>用</a:t>
                      </a:r>
                      <a:r>
                        <a:rPr kumimoji="0" lang="en-US" altLang="zh-CN" sz="1800" b="0" i="0" u="none" strike="noStrike" cap="none" normalizeH="0" baseline="0" smtClean="0">
                          <a:ln>
                            <a:noFill/>
                          </a:ln>
                          <a:solidFill>
                            <a:srgbClr val="808080"/>
                          </a:solidFill>
                          <a:effectLst/>
                          <a:latin typeface="宋体" charset="-122"/>
                          <a:ea typeface="宋体" charset="-122"/>
                        </a:rPr>
                        <a:t>E</a:t>
                      </a:r>
                      <a:r>
                        <a:rPr kumimoji="0" lang="zh-CN" sz="1800" b="0" i="0" u="none" strike="noStrike" cap="none" normalizeH="0" baseline="0" smtClean="0">
                          <a:ln>
                            <a:noFill/>
                          </a:ln>
                          <a:solidFill>
                            <a:srgbClr val="808080"/>
                          </a:solidFill>
                          <a:effectLst/>
                          <a:latin typeface="宋体" charset="-122"/>
                          <a:ea typeface="宋体" charset="-122"/>
                        </a:rPr>
                        <a:t>时指数以</a:t>
                      </a:r>
                      <a:r>
                        <a:rPr kumimoji="0" lang="en-US" altLang="zh-CN" sz="1800" b="0" i="0" u="none" strike="noStrike" cap="none" normalizeH="0" baseline="0" smtClean="0">
                          <a:ln>
                            <a:noFill/>
                          </a:ln>
                          <a:solidFill>
                            <a:srgbClr val="808080"/>
                          </a:solidFill>
                          <a:effectLst/>
                          <a:latin typeface="宋体" charset="-122"/>
                          <a:ea typeface="宋体" charset="-122"/>
                        </a:rPr>
                        <a:t>E</a:t>
                      </a:r>
                      <a:r>
                        <a:rPr kumimoji="0" lang="zh-CN" sz="1800" b="0" i="0" u="none" strike="noStrike" cap="none" normalizeH="0" baseline="0" smtClean="0">
                          <a:ln>
                            <a:noFill/>
                          </a:ln>
                          <a:solidFill>
                            <a:srgbClr val="808080"/>
                          </a:solidFill>
                          <a:effectLst/>
                          <a:latin typeface="宋体" charset="-122"/>
                          <a:ea typeface="宋体" charset="-122"/>
                        </a:rPr>
                        <a:t>表示（如</a:t>
                      </a:r>
                      <a:r>
                        <a:rPr kumimoji="0" lang="en-US" altLang="zh-CN" sz="1800" b="0" i="0" u="none" strike="noStrike" cap="none" normalizeH="0" baseline="0" smtClean="0">
                          <a:ln>
                            <a:noFill/>
                          </a:ln>
                          <a:solidFill>
                            <a:srgbClr val="808080"/>
                          </a:solidFill>
                          <a:effectLst/>
                          <a:latin typeface="宋体" charset="-122"/>
                          <a:ea typeface="宋体" charset="-122"/>
                        </a:rPr>
                        <a:t>1.2E+2</a:t>
                      </a:r>
                      <a:r>
                        <a:rPr kumimoji="0" lang="zh-CN" sz="1800" b="0" i="0" u="none" strike="noStrike" cap="none" normalizeH="0" baseline="0" smtClean="0">
                          <a:ln>
                            <a:noFill/>
                          </a:ln>
                          <a:solidFill>
                            <a:srgbClr val="808080"/>
                          </a:solidFill>
                          <a:effectLst/>
                          <a:latin typeface="宋体" charset="-122"/>
                          <a:ea typeface="宋体" charset="-122"/>
                        </a:rPr>
                        <a:t>）</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484188">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808080"/>
                          </a:solidFill>
                          <a:effectLst/>
                          <a:latin typeface="宋体" charset="-122"/>
                          <a:ea typeface="宋体" charset="-122"/>
                        </a:rPr>
                        <a:t>g</a:t>
                      </a:r>
                      <a:r>
                        <a:rPr kumimoji="0" lang="zh-CN" sz="1800" b="0" i="0" u="none" strike="noStrike" cap="none" normalizeH="0" baseline="0" smtClean="0">
                          <a:ln>
                            <a:noFill/>
                          </a:ln>
                          <a:solidFill>
                            <a:srgbClr val="808080"/>
                          </a:solidFill>
                          <a:effectLst/>
                          <a:latin typeface="宋体" charset="-122"/>
                          <a:ea typeface="宋体" charset="-122"/>
                        </a:rPr>
                        <a:t>，</a:t>
                      </a:r>
                      <a:r>
                        <a:rPr kumimoji="0" lang="en-US" altLang="zh-CN" sz="1800" b="0" i="0" u="none" strike="noStrike" cap="none" normalizeH="0" baseline="0" smtClean="0">
                          <a:ln>
                            <a:noFill/>
                          </a:ln>
                          <a:solidFill>
                            <a:srgbClr val="808080"/>
                          </a:solidFill>
                          <a:effectLst/>
                          <a:latin typeface="宋体" charset="-122"/>
                          <a:ea typeface="宋体" charset="-122"/>
                        </a:rPr>
                        <a:t>G</a:t>
                      </a:r>
                      <a:endParaRPr kumimoji="0" lang="zh-CN" alt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rgbClr val="808080"/>
                          </a:solidFill>
                          <a:effectLst/>
                          <a:latin typeface="宋体" charset="-122"/>
                          <a:ea typeface="宋体" charset="-122"/>
                        </a:rPr>
                        <a:t>选用</a:t>
                      </a:r>
                      <a:r>
                        <a:rPr kumimoji="0" lang="en-US" altLang="zh-CN" sz="1800" b="0" i="0" u="none" strike="noStrike" cap="none" normalizeH="0" baseline="0" smtClean="0">
                          <a:ln>
                            <a:noFill/>
                          </a:ln>
                          <a:solidFill>
                            <a:srgbClr val="808080"/>
                          </a:solidFill>
                          <a:effectLst/>
                          <a:latin typeface="宋体" charset="-122"/>
                          <a:ea typeface="宋体" charset="-122"/>
                        </a:rPr>
                        <a:t>%f</a:t>
                      </a:r>
                      <a:r>
                        <a:rPr kumimoji="0" lang="zh-CN" sz="1800" b="0" i="0" u="none" strike="noStrike" cap="none" normalizeH="0" baseline="0" smtClean="0">
                          <a:ln>
                            <a:noFill/>
                          </a:ln>
                          <a:solidFill>
                            <a:srgbClr val="808080"/>
                          </a:solidFill>
                          <a:effectLst/>
                          <a:latin typeface="宋体" charset="-122"/>
                          <a:ea typeface="宋体" charset="-122"/>
                        </a:rPr>
                        <a:t>或</a:t>
                      </a:r>
                      <a:r>
                        <a:rPr kumimoji="0" lang="en-US" altLang="zh-CN" sz="1800" b="0" i="0" u="none" strike="noStrike" cap="none" normalizeH="0" baseline="0" smtClean="0">
                          <a:ln>
                            <a:noFill/>
                          </a:ln>
                          <a:solidFill>
                            <a:srgbClr val="808080"/>
                          </a:solidFill>
                          <a:effectLst/>
                          <a:latin typeface="宋体" charset="-122"/>
                          <a:ea typeface="宋体" charset="-122"/>
                        </a:rPr>
                        <a:t>%e</a:t>
                      </a:r>
                      <a:r>
                        <a:rPr kumimoji="0" lang="zh-CN" sz="1800" b="0" i="0" u="none" strike="noStrike" cap="none" normalizeH="0" baseline="0" smtClean="0">
                          <a:ln>
                            <a:noFill/>
                          </a:ln>
                          <a:solidFill>
                            <a:srgbClr val="808080"/>
                          </a:solidFill>
                          <a:effectLst/>
                          <a:latin typeface="宋体" charset="-122"/>
                          <a:ea typeface="宋体" charset="-122"/>
                        </a:rPr>
                        <a:t>格式中输出宽度较短的一种格式，不输出无意义的</a:t>
                      </a:r>
                      <a:r>
                        <a:rPr kumimoji="0" lang="en-US" altLang="zh-CN" sz="1800" b="0" i="0" u="none" strike="noStrike" cap="none" normalizeH="0" baseline="0" smtClean="0">
                          <a:ln>
                            <a:noFill/>
                          </a:ln>
                          <a:solidFill>
                            <a:srgbClr val="808080"/>
                          </a:solidFill>
                          <a:effectLst/>
                          <a:latin typeface="宋体" charset="-122"/>
                          <a:ea typeface="宋体" charset="-122"/>
                        </a:rPr>
                        <a:t>0</a:t>
                      </a:r>
                      <a:r>
                        <a:rPr kumimoji="0" lang="zh-CN" sz="1800" b="0" i="0" u="none" strike="noStrike" cap="none" normalizeH="0" baseline="0" smtClean="0">
                          <a:ln>
                            <a:noFill/>
                          </a:ln>
                          <a:solidFill>
                            <a:srgbClr val="808080"/>
                          </a:solidFill>
                          <a:effectLst/>
                          <a:latin typeface="宋体" charset="-122"/>
                          <a:ea typeface="宋体" charset="-122"/>
                        </a:rPr>
                        <a:t>。用</a:t>
                      </a:r>
                      <a:r>
                        <a:rPr kumimoji="0" lang="en-US" altLang="zh-CN" sz="1800" b="0" i="0" u="none" strike="noStrike" cap="none" normalizeH="0" baseline="0" smtClean="0">
                          <a:ln>
                            <a:noFill/>
                          </a:ln>
                          <a:solidFill>
                            <a:srgbClr val="808080"/>
                          </a:solidFill>
                          <a:effectLst/>
                          <a:latin typeface="宋体" charset="-122"/>
                          <a:ea typeface="宋体" charset="-122"/>
                        </a:rPr>
                        <a:t>G</a:t>
                      </a:r>
                      <a:r>
                        <a:rPr kumimoji="0" lang="zh-CN" sz="1800" b="0" i="0" u="none" strike="noStrike" cap="none" normalizeH="0" baseline="0" smtClean="0">
                          <a:ln>
                            <a:noFill/>
                          </a:ln>
                          <a:solidFill>
                            <a:srgbClr val="808080"/>
                          </a:solidFill>
                          <a:effectLst/>
                          <a:latin typeface="宋体" charset="-122"/>
                          <a:ea typeface="宋体" charset="-122"/>
                        </a:rPr>
                        <a:t>时，若以指数形式输出，则指数以大写表示；用</a:t>
                      </a:r>
                      <a:r>
                        <a:rPr kumimoji="0" lang="en-US" altLang="zh-CN" sz="1800" b="0" i="0" u="none" strike="noStrike" cap="none" normalizeH="0" baseline="0" smtClean="0">
                          <a:ln>
                            <a:noFill/>
                          </a:ln>
                          <a:solidFill>
                            <a:srgbClr val="808080"/>
                          </a:solidFill>
                          <a:effectLst/>
                          <a:latin typeface="宋体" charset="-122"/>
                          <a:ea typeface="宋体" charset="-122"/>
                        </a:rPr>
                        <a:t>g</a:t>
                      </a:r>
                      <a:r>
                        <a:rPr kumimoji="0" lang="zh-CN" sz="1800" b="0" i="0" u="none" strike="noStrike" cap="none" normalizeH="0" baseline="0" smtClean="0">
                          <a:ln>
                            <a:noFill/>
                          </a:ln>
                          <a:solidFill>
                            <a:srgbClr val="808080"/>
                          </a:solidFill>
                          <a:effectLst/>
                          <a:latin typeface="宋体" charset="-122"/>
                          <a:ea typeface="宋体" charset="-122"/>
                        </a:rPr>
                        <a:t>时则指数以小写表示</a:t>
                      </a:r>
                      <a:endParaRPr kumimoji="0" lang="zh-CN" sz="18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bl>
          </a:graphicData>
        </a:graphic>
      </p:graphicFrame>
      <p:sp>
        <p:nvSpPr>
          <p:cNvPr id="37929" name="Rectangle 7"/>
          <p:cNvSpPr>
            <a:spLocks noChangeArrowheads="1"/>
          </p:cNvSpPr>
          <p:nvPr/>
        </p:nvSpPr>
        <p:spPr bwMode="auto">
          <a:xfrm>
            <a:off x="401638" y="1703388"/>
            <a:ext cx="8032750" cy="401637"/>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indent="1147763" algn="ctr" eaLnBrk="0" hangingPunct="0"/>
            <a:r>
              <a:rPr lang="zh-CN" sz="2000" b="1">
                <a:solidFill>
                  <a:srgbClr val="000000"/>
                </a:solidFill>
                <a:latin typeface="宋体" charset="-122"/>
                <a:cs typeface="Times New Roman" pitchFamily="18" charset="0"/>
              </a:rPr>
              <a:t>表</a:t>
            </a:r>
            <a:r>
              <a:rPr lang="en-US" altLang="zh-CN" sz="2000" b="1">
                <a:solidFill>
                  <a:srgbClr val="000000"/>
                </a:solidFill>
                <a:latin typeface="宋体" charset="-122"/>
                <a:cs typeface="Times New Roman" pitchFamily="18" charset="0"/>
              </a:rPr>
              <a:t>4</a:t>
            </a:r>
            <a:r>
              <a:rPr lang="en-US" altLang="zh-CN" sz="2000" b="1">
                <a:solidFill>
                  <a:srgbClr val="000000"/>
                </a:solidFill>
                <a:latin typeface="Times New Roman" pitchFamily="18" charset="0"/>
                <a:cs typeface="Times New Roman" pitchFamily="18" charset="0"/>
              </a:rPr>
              <a:t>.</a:t>
            </a:r>
            <a:r>
              <a:rPr lang="en-US" altLang="zh-CN" sz="2000" b="1">
                <a:solidFill>
                  <a:srgbClr val="000000"/>
                </a:solidFill>
                <a:latin typeface="宋体" charset="-122"/>
                <a:cs typeface="Times New Roman" pitchFamily="18" charset="0"/>
              </a:rPr>
              <a:t>1 </a:t>
            </a:r>
            <a:r>
              <a:rPr lang="en-US" altLang="zh-CN" sz="2000" b="1">
                <a:solidFill>
                  <a:srgbClr val="000000"/>
                </a:solidFill>
                <a:latin typeface="Times New Roman" pitchFamily="18" charset="0"/>
                <a:cs typeface="Times New Roman" pitchFamily="18" charset="0"/>
              </a:rPr>
              <a:t>printf</a:t>
            </a:r>
            <a:r>
              <a:rPr lang="zh-CN" altLang="en-US" sz="2000" b="1">
                <a:solidFill>
                  <a:srgbClr val="000000"/>
                </a:solidFill>
                <a:latin typeface="宋体" charset="-122"/>
                <a:cs typeface="Times New Roman" pitchFamily="18" charset="0"/>
              </a:rPr>
              <a:t>函数中用到的格式字符</a:t>
            </a:r>
            <a:endParaRPr lang="zh-CN" altLang="en-US" sz="2000"/>
          </a:p>
        </p:txBody>
      </p:sp>
    </p:spTree>
  </p:cSld>
  <p:clrMapOvr>
    <a:masterClrMapping/>
  </p:clrMapOvr>
  <p:transition spd="med">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6916596-2D2F-4849-880C-AFFE9AA7D593}" type="slidenum">
              <a:rPr lang="zh-CN" altLang="en-US" sz="1200" b="1">
                <a:solidFill>
                  <a:srgbClr val="F8F8F8"/>
                </a:solidFill>
                <a:latin typeface="Arial" charset="0"/>
              </a:rPr>
              <a:pPr algn="r" eaLnBrk="1" hangingPunct="1"/>
              <a:t>36</a:t>
            </a:fld>
            <a:endParaRPr lang="en-US" altLang="zh-CN" sz="1200" b="1">
              <a:solidFill>
                <a:srgbClr val="F8F8F8"/>
              </a:solidFill>
              <a:latin typeface="Arial" charset="0"/>
            </a:endParaRPr>
          </a:p>
        </p:txBody>
      </p:sp>
      <p:sp>
        <p:nvSpPr>
          <p:cNvPr id="3891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4.3.1 </a:t>
            </a:r>
            <a:r>
              <a:rPr lang="en-US" sz="3200" smtClean="0"/>
              <a:t>格式输出函数</a:t>
            </a:r>
            <a:r>
              <a:rPr lang="en-US" altLang="zh-CN" sz="3200" smtClean="0"/>
              <a:t>printf</a:t>
            </a:r>
            <a:endParaRPr lang="zh-CN" altLang="en-US" sz="3200" b="0" smtClean="0"/>
          </a:p>
        </p:txBody>
      </p:sp>
      <p:sp>
        <p:nvSpPr>
          <p:cNvPr id="3891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891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表格 1"/>
          <p:cNvGraphicFramePr>
            <a:graphicFrameLocks noGrp="1"/>
          </p:cNvGraphicFramePr>
          <p:nvPr/>
        </p:nvGraphicFramePr>
        <p:xfrm>
          <a:off x="1476375" y="2997200"/>
          <a:ext cx="7188200" cy="2828926"/>
        </p:xfrm>
        <a:graphic>
          <a:graphicData uri="http://schemas.openxmlformats.org/drawingml/2006/table">
            <a:tbl>
              <a:tblPr/>
              <a:tblGrid>
                <a:gridCol w="2014538"/>
                <a:gridCol w="5173662"/>
              </a:tblGrid>
              <a:tr h="500063">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808080"/>
                          </a:solidFill>
                          <a:effectLst/>
                          <a:latin typeface="宋体" charset="-122"/>
                          <a:ea typeface="宋体" charset="-122"/>
                        </a:rPr>
                        <a:t>字符</a:t>
                      </a:r>
                      <a:endParaRPr kumimoji="0" 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66675" marR="0" lvl="0" indent="26670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808080"/>
                          </a:solidFill>
                          <a:effectLst/>
                          <a:latin typeface="宋体" charset="-122"/>
                          <a:ea typeface="宋体" charset="-122"/>
                        </a:rPr>
                        <a:t>说明</a:t>
                      </a:r>
                      <a:endParaRPr kumimoji="0" 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500063">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808080"/>
                          </a:solidFill>
                          <a:effectLst/>
                          <a:latin typeface="宋体" charset="-122"/>
                          <a:ea typeface="宋体" charset="-122"/>
                        </a:rPr>
                        <a:t>l</a:t>
                      </a:r>
                      <a:endParaRPr kumimoji="0" lang="zh-CN" alt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808080"/>
                          </a:solidFill>
                          <a:effectLst/>
                          <a:latin typeface="宋体" charset="-122"/>
                          <a:ea typeface="宋体" charset="-122"/>
                        </a:rPr>
                        <a:t>用于长整型数据输出，可加在格式字符</a:t>
                      </a:r>
                      <a:r>
                        <a:rPr kumimoji="0" lang="en-US" altLang="zh-CN" sz="2000" b="0" i="0" u="none" strike="noStrike" cap="none" normalizeH="0" baseline="0" smtClean="0">
                          <a:ln>
                            <a:noFill/>
                          </a:ln>
                          <a:solidFill>
                            <a:srgbClr val="808080"/>
                          </a:solidFill>
                          <a:effectLst/>
                          <a:latin typeface="宋体" charset="-122"/>
                          <a:ea typeface="宋体" charset="-122"/>
                        </a:rPr>
                        <a:t>d</a:t>
                      </a:r>
                      <a:r>
                        <a:rPr kumimoji="0" lang="zh-CN" sz="2000" b="0" i="0" u="none" strike="noStrike" cap="none" normalizeH="0" baseline="0" smtClean="0">
                          <a:ln>
                            <a:noFill/>
                          </a:ln>
                          <a:solidFill>
                            <a:srgbClr val="808080"/>
                          </a:solidFill>
                          <a:effectLst/>
                          <a:latin typeface="宋体" charset="-122"/>
                          <a:ea typeface="宋体" charset="-122"/>
                        </a:rPr>
                        <a:t>、</a:t>
                      </a:r>
                      <a:r>
                        <a:rPr kumimoji="0" lang="en-US" altLang="zh-CN" sz="2000" b="0" i="0" u="none" strike="noStrike" cap="none" normalizeH="0" baseline="0" smtClean="0">
                          <a:ln>
                            <a:noFill/>
                          </a:ln>
                          <a:solidFill>
                            <a:srgbClr val="808080"/>
                          </a:solidFill>
                          <a:effectLst/>
                          <a:latin typeface="宋体" charset="-122"/>
                          <a:ea typeface="宋体" charset="-122"/>
                        </a:rPr>
                        <a:t>o</a:t>
                      </a:r>
                      <a:r>
                        <a:rPr kumimoji="0" lang="zh-CN" sz="2000" b="0" i="0" u="none" strike="noStrike" cap="none" normalizeH="0" baseline="0" smtClean="0">
                          <a:ln>
                            <a:noFill/>
                          </a:ln>
                          <a:solidFill>
                            <a:srgbClr val="808080"/>
                          </a:solidFill>
                          <a:effectLst/>
                          <a:latin typeface="宋体" charset="-122"/>
                          <a:ea typeface="宋体" charset="-122"/>
                        </a:rPr>
                        <a:t>、</a:t>
                      </a:r>
                      <a:r>
                        <a:rPr kumimoji="0" lang="en-US" altLang="zh-CN" sz="2000" b="0" i="0" u="none" strike="noStrike" cap="none" normalizeH="0" baseline="0" smtClean="0">
                          <a:ln>
                            <a:noFill/>
                          </a:ln>
                          <a:solidFill>
                            <a:srgbClr val="808080"/>
                          </a:solidFill>
                          <a:effectLst/>
                          <a:latin typeface="宋体" charset="-122"/>
                          <a:ea typeface="宋体" charset="-122"/>
                        </a:rPr>
                        <a:t>x</a:t>
                      </a:r>
                      <a:r>
                        <a:rPr kumimoji="0" lang="zh-CN" sz="2000" b="0" i="0" u="none" strike="noStrike" cap="none" normalizeH="0" baseline="0" smtClean="0">
                          <a:ln>
                            <a:noFill/>
                          </a:ln>
                          <a:solidFill>
                            <a:srgbClr val="808080"/>
                          </a:solidFill>
                          <a:effectLst/>
                          <a:latin typeface="宋体" charset="-122"/>
                          <a:ea typeface="宋体" charset="-122"/>
                        </a:rPr>
                        <a:t>、</a:t>
                      </a:r>
                      <a:r>
                        <a:rPr kumimoji="0" lang="en-US" altLang="zh-CN" sz="2000" b="0" i="0" u="none" strike="noStrike" cap="none" normalizeH="0" baseline="0" smtClean="0">
                          <a:ln>
                            <a:noFill/>
                          </a:ln>
                          <a:solidFill>
                            <a:srgbClr val="808080"/>
                          </a:solidFill>
                          <a:effectLst/>
                          <a:latin typeface="宋体" charset="-122"/>
                          <a:ea typeface="宋体" charset="-122"/>
                        </a:rPr>
                        <a:t>u</a:t>
                      </a:r>
                      <a:r>
                        <a:rPr kumimoji="0" lang="zh-CN" sz="2000" b="0" i="0" u="none" strike="noStrike" cap="none" normalizeH="0" baseline="0" smtClean="0">
                          <a:ln>
                            <a:noFill/>
                          </a:ln>
                          <a:solidFill>
                            <a:srgbClr val="808080"/>
                          </a:solidFill>
                          <a:effectLst/>
                          <a:latin typeface="宋体" charset="-122"/>
                          <a:ea typeface="宋体" charset="-122"/>
                        </a:rPr>
                        <a:t>前面</a:t>
                      </a:r>
                      <a:endParaRPr kumimoji="0" 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5000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808080"/>
                          </a:solidFill>
                          <a:effectLst/>
                          <a:latin typeface="宋体" charset="-122"/>
                          <a:ea typeface="宋体" charset="-122"/>
                        </a:rPr>
                        <a:t>m(</a:t>
                      </a:r>
                      <a:r>
                        <a:rPr kumimoji="0" lang="zh-CN" sz="2000" b="0" i="0" u="none" strike="noStrike" cap="none" normalizeH="0" baseline="0" smtClean="0">
                          <a:ln>
                            <a:noFill/>
                          </a:ln>
                          <a:solidFill>
                            <a:srgbClr val="808080"/>
                          </a:solidFill>
                          <a:effectLst/>
                          <a:latin typeface="宋体" charset="-122"/>
                          <a:ea typeface="宋体" charset="-122"/>
                        </a:rPr>
                        <a:t>代表一个正整数</a:t>
                      </a:r>
                      <a:r>
                        <a:rPr kumimoji="0" lang="en-US" altLang="zh-CN" sz="2000" b="0" i="0" u="none" strike="noStrike" cap="none" normalizeH="0" baseline="0" smtClean="0">
                          <a:ln>
                            <a:noFill/>
                          </a:ln>
                          <a:solidFill>
                            <a:srgbClr val="808080"/>
                          </a:solidFill>
                          <a:effectLst/>
                          <a:latin typeface="宋体" charset="-122"/>
                          <a:ea typeface="宋体" charset="-122"/>
                        </a:rPr>
                        <a:t>)</a:t>
                      </a:r>
                      <a:endParaRPr kumimoji="0" lang="zh-CN" alt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808080"/>
                          </a:solidFill>
                          <a:effectLst/>
                          <a:latin typeface="宋体" charset="-122"/>
                          <a:ea typeface="宋体" charset="-122"/>
                        </a:rPr>
                        <a:t>数据最小宽度为</a:t>
                      </a:r>
                      <a:r>
                        <a:rPr kumimoji="0" lang="en-US" altLang="zh-CN" sz="2000" b="0" i="0" u="none" strike="noStrike" cap="none" normalizeH="0" baseline="0" smtClean="0">
                          <a:ln>
                            <a:noFill/>
                          </a:ln>
                          <a:solidFill>
                            <a:srgbClr val="808080"/>
                          </a:solidFill>
                          <a:effectLst/>
                          <a:latin typeface="宋体" charset="-122"/>
                          <a:ea typeface="宋体" charset="-122"/>
                        </a:rPr>
                        <a:t>m</a:t>
                      </a:r>
                      <a:endParaRPr kumimoji="0" lang="zh-CN" alt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5000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808080"/>
                          </a:solidFill>
                          <a:effectLst/>
                          <a:latin typeface="宋体" charset="-122"/>
                          <a:ea typeface="宋体" charset="-122"/>
                        </a:rPr>
                        <a:t>n</a:t>
                      </a:r>
                      <a:r>
                        <a:rPr kumimoji="0" lang="zh-CN" sz="2000" b="0" i="0" u="none" strike="noStrike" cap="none" normalizeH="0" baseline="0" smtClean="0">
                          <a:ln>
                            <a:noFill/>
                          </a:ln>
                          <a:solidFill>
                            <a:srgbClr val="808080"/>
                          </a:solidFill>
                          <a:effectLst/>
                          <a:latin typeface="宋体" charset="-122"/>
                          <a:ea typeface="宋体" charset="-122"/>
                        </a:rPr>
                        <a:t>（代表一个正整数）</a:t>
                      </a:r>
                      <a:endParaRPr kumimoji="0" 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808080"/>
                          </a:solidFill>
                          <a:effectLst/>
                          <a:latin typeface="宋体" charset="-122"/>
                          <a:ea typeface="宋体" charset="-122"/>
                        </a:rPr>
                        <a:t>对实数，表示输出</a:t>
                      </a:r>
                      <a:r>
                        <a:rPr kumimoji="0" lang="en-US" altLang="zh-CN" sz="2000" b="0" i="0" u="none" strike="noStrike" cap="none" normalizeH="0" baseline="0" smtClean="0">
                          <a:ln>
                            <a:noFill/>
                          </a:ln>
                          <a:solidFill>
                            <a:srgbClr val="808080"/>
                          </a:solidFill>
                          <a:effectLst/>
                          <a:latin typeface="宋体" charset="-122"/>
                          <a:ea typeface="宋体" charset="-122"/>
                        </a:rPr>
                        <a:t>n</a:t>
                      </a:r>
                      <a:r>
                        <a:rPr kumimoji="0" lang="zh-CN" sz="2000" b="0" i="0" u="none" strike="noStrike" cap="none" normalizeH="0" baseline="0" smtClean="0">
                          <a:ln>
                            <a:noFill/>
                          </a:ln>
                          <a:solidFill>
                            <a:srgbClr val="808080"/>
                          </a:solidFill>
                          <a:effectLst/>
                          <a:latin typeface="宋体" charset="-122"/>
                          <a:ea typeface="宋体" charset="-122"/>
                        </a:rPr>
                        <a:t>位小数；对字符串，表示截取的字符个数</a:t>
                      </a:r>
                      <a:endParaRPr kumimoji="0" 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r h="500063">
                <a:tc>
                  <a:txBody>
                    <a:bodyPr/>
                    <a:lstStyle/>
                    <a:p>
                      <a:pPr marL="66675" marR="0" lvl="0" indent="266700" algn="just"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808080"/>
                          </a:solidFill>
                          <a:effectLst/>
                          <a:latin typeface="宋体" charset="-122"/>
                          <a:ea typeface="宋体" charset="-122"/>
                        </a:rPr>
                        <a:t>-</a:t>
                      </a:r>
                      <a:endParaRPr kumimoji="0" lang="zh-CN" alt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808080"/>
                          </a:solidFill>
                          <a:effectLst/>
                          <a:latin typeface="宋体" charset="-122"/>
                          <a:ea typeface="宋体" charset="-122"/>
                        </a:rPr>
                        <a:t>输出数据向左靠拢</a:t>
                      </a:r>
                      <a:endParaRPr kumimoji="0" lang="zh-CN" sz="2000" b="0" i="0" u="none" strike="noStrike" cap="none" normalizeH="0" baseline="0" smtClean="0">
                        <a:ln>
                          <a:noFill/>
                        </a:ln>
                        <a:solidFill>
                          <a:srgbClr val="808080"/>
                        </a:solidFill>
                        <a:effectLst/>
                        <a:latin typeface="Times New Roman" pitchFamily="18" charset="0"/>
                        <a:ea typeface="宋体" charset="-122"/>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4F6"/>
                    </a:solidFill>
                  </a:tcPr>
                </a:tc>
              </a:tr>
            </a:tbl>
          </a:graphicData>
        </a:graphic>
      </p:graphicFrame>
      <p:sp>
        <p:nvSpPr>
          <p:cNvPr id="38938" name="Rectangle 7"/>
          <p:cNvSpPr>
            <a:spLocks noChangeArrowheads="1"/>
          </p:cNvSpPr>
          <p:nvPr/>
        </p:nvSpPr>
        <p:spPr bwMode="auto">
          <a:xfrm>
            <a:off x="1692275" y="2289175"/>
            <a:ext cx="5059363" cy="368300"/>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indent="1319213" algn="ctr" eaLnBrk="0" hangingPunct="0"/>
            <a:r>
              <a:rPr lang="zh-CN" sz="1800" b="1">
                <a:solidFill>
                  <a:srgbClr val="000000"/>
                </a:solidFill>
                <a:latin typeface="宋体" charset="-122"/>
                <a:cs typeface="Times New Roman" pitchFamily="18" charset="0"/>
              </a:rPr>
              <a:t>表</a:t>
            </a:r>
            <a:r>
              <a:rPr lang="en-US" altLang="zh-CN" sz="1800" b="1">
                <a:solidFill>
                  <a:srgbClr val="000000"/>
                </a:solidFill>
                <a:latin typeface="宋体" charset="-122"/>
                <a:cs typeface="Times New Roman" pitchFamily="18" charset="0"/>
              </a:rPr>
              <a:t>4</a:t>
            </a:r>
            <a:r>
              <a:rPr lang="en-US" altLang="zh-CN" sz="1800" b="1">
                <a:solidFill>
                  <a:srgbClr val="000000"/>
                </a:solidFill>
                <a:latin typeface="Times New Roman" pitchFamily="18" charset="0"/>
                <a:cs typeface="Times New Roman" pitchFamily="18" charset="0"/>
              </a:rPr>
              <a:t>.</a:t>
            </a:r>
            <a:r>
              <a:rPr lang="en-US" altLang="zh-CN" sz="1800" b="1">
                <a:solidFill>
                  <a:srgbClr val="000000"/>
                </a:solidFill>
                <a:latin typeface="宋体" charset="-122"/>
                <a:cs typeface="Times New Roman" pitchFamily="18" charset="0"/>
              </a:rPr>
              <a:t>2 </a:t>
            </a:r>
            <a:r>
              <a:rPr lang="en-US" altLang="zh-CN" sz="1800" b="1">
                <a:solidFill>
                  <a:srgbClr val="000000"/>
                </a:solidFill>
                <a:latin typeface="Times New Roman" pitchFamily="18" charset="0"/>
                <a:cs typeface="Times New Roman" pitchFamily="18" charset="0"/>
              </a:rPr>
              <a:t>printf</a:t>
            </a:r>
            <a:r>
              <a:rPr lang="zh-CN" altLang="en-US" sz="1800" b="1">
                <a:solidFill>
                  <a:srgbClr val="000000"/>
                </a:solidFill>
                <a:latin typeface="宋体" charset="-122"/>
                <a:cs typeface="Times New Roman" pitchFamily="18" charset="0"/>
              </a:rPr>
              <a:t>函数中用到的附加字符</a:t>
            </a:r>
            <a:endParaRPr lang="zh-CN" altLang="en-US" sz="1800"/>
          </a:p>
        </p:txBody>
      </p:sp>
    </p:spTree>
  </p:cSld>
  <p:clrMapOvr>
    <a:masterClrMapping/>
  </p:clrMapOvr>
  <p:transition spd="med">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D4AF4FD9-7D4B-4D47-9E90-D915CC1F2E71}" type="slidenum">
              <a:rPr lang="zh-CN" altLang="en-US" sz="1200" b="1">
                <a:solidFill>
                  <a:srgbClr val="F8F8F8"/>
                </a:solidFill>
                <a:latin typeface="Arial" charset="0"/>
              </a:rPr>
              <a:pPr algn="r" eaLnBrk="1" hangingPunct="1"/>
              <a:t>37</a:t>
            </a:fld>
            <a:endParaRPr lang="en-US" altLang="zh-CN" sz="1200" b="1">
              <a:solidFill>
                <a:srgbClr val="F8F8F8"/>
              </a:solidFill>
              <a:latin typeface="Arial" charset="0"/>
            </a:endParaRPr>
          </a:p>
        </p:txBody>
      </p:sp>
      <p:sp>
        <p:nvSpPr>
          <p:cNvPr id="39939" name="Rectangle 3"/>
          <p:cNvSpPr>
            <a:spLocks noGrp="1" noChangeArrowheads="1"/>
          </p:cNvSpPr>
          <p:nvPr>
            <p:ph type="body" idx="4294967295"/>
          </p:nvPr>
        </p:nvSpPr>
        <p:spPr bwMode="auto">
          <a:xfrm>
            <a:off x="401638" y="981075"/>
            <a:ext cx="8353425" cy="5545138"/>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defRPr/>
            </a:pPr>
            <a:r>
              <a:rPr lang="en-US" altLang="zh-CN" sz="3200" dirty="0" smtClean="0"/>
              <a:t>4.3.1 </a:t>
            </a:r>
            <a:r>
              <a:rPr lang="en-US" sz="3200" dirty="0" err="1" smtClean="0"/>
              <a:t>格式输出函数</a:t>
            </a:r>
            <a:r>
              <a:rPr lang="en-US" altLang="zh-CN" sz="3200" dirty="0" err="1" smtClean="0"/>
              <a:t>printf</a:t>
            </a:r>
            <a:endParaRPr lang="en-US" altLang="zh-CN" sz="3200" dirty="0" smtClean="0"/>
          </a:p>
          <a:p>
            <a:pPr marL="0" indent="0">
              <a:buFontTx/>
              <a:buNone/>
              <a:defRPr/>
            </a:pPr>
            <a:r>
              <a:rPr lang="zh-CN" altLang="zh-CN" sz="2400" b="0" dirty="0"/>
              <a:t>各个格式字符的具体信息解释如下。</a:t>
            </a:r>
          </a:p>
          <a:p>
            <a:pPr eaLnBrk="1" hangingPunct="1">
              <a:lnSpc>
                <a:spcPct val="90000"/>
              </a:lnSpc>
              <a:buFontTx/>
              <a:buNone/>
              <a:defRPr/>
            </a:pPr>
            <a:r>
              <a:rPr lang="zh-CN" altLang="en-US" b="0" dirty="0" smtClean="0"/>
              <a:t> </a:t>
            </a:r>
            <a:r>
              <a:rPr lang="zh-CN" altLang="en-US" dirty="0" smtClean="0"/>
              <a:t>（1）d格式符。</a:t>
            </a:r>
            <a:r>
              <a:rPr lang="zh-CN" altLang="en-US" b="0" dirty="0" smtClean="0"/>
              <a:t>用来输出一个有符号的十进制整数。</a:t>
            </a:r>
          </a:p>
          <a:p>
            <a:pPr eaLnBrk="1" hangingPunct="1">
              <a:lnSpc>
                <a:spcPct val="90000"/>
              </a:lnSpc>
              <a:buFontTx/>
              <a:buNone/>
              <a:defRPr/>
            </a:pPr>
            <a:r>
              <a:rPr lang="zh-CN" altLang="en-US" b="0" dirty="0" smtClean="0"/>
              <a:t>  ① %d:按十进制整型数据的实际长度输出。</a:t>
            </a:r>
          </a:p>
          <a:p>
            <a:pPr eaLnBrk="1" hangingPunct="1">
              <a:lnSpc>
                <a:spcPct val="90000"/>
              </a:lnSpc>
              <a:buFontTx/>
              <a:buNone/>
              <a:defRPr/>
            </a:pPr>
            <a:r>
              <a:rPr lang="zh-CN" altLang="en-US" b="0" dirty="0" smtClean="0"/>
              <a:t>  ② %md:m为指定的输出字段的宽度。如果数据的位数小于ｍ，则左端补以空格，若大于m，则按实际位数输出。</a:t>
            </a:r>
          </a:p>
          <a:p>
            <a:pPr eaLnBrk="1" hangingPunct="1">
              <a:lnSpc>
                <a:spcPct val="90000"/>
              </a:lnSpc>
              <a:buFontTx/>
              <a:buNone/>
              <a:defRPr/>
            </a:pPr>
            <a:r>
              <a:rPr lang="zh-CN" altLang="en-US" b="0" dirty="0" smtClean="0"/>
              <a:t>   例: printf("%4d,%4d"，a，b）;</a:t>
            </a:r>
          </a:p>
          <a:p>
            <a:pPr eaLnBrk="1" hangingPunct="1">
              <a:lnSpc>
                <a:spcPct val="90000"/>
              </a:lnSpc>
              <a:buFontTx/>
              <a:buNone/>
              <a:defRPr/>
            </a:pPr>
            <a:r>
              <a:rPr lang="zh-CN" altLang="en-US" b="0" dirty="0" smtClean="0"/>
              <a:t>   若a＝123，d=12345，则输出结果为 123，12345</a:t>
            </a:r>
          </a:p>
          <a:p>
            <a:pPr eaLnBrk="1" hangingPunct="1">
              <a:lnSpc>
                <a:spcPct val="90000"/>
              </a:lnSpc>
              <a:buFontTx/>
              <a:buNone/>
              <a:defRPr/>
            </a:pPr>
            <a:r>
              <a:rPr lang="zh-CN" altLang="en-US" b="0" dirty="0" smtClean="0"/>
              <a:t>  ③ %ld:输出长整型数据。</a:t>
            </a:r>
          </a:p>
          <a:p>
            <a:pPr eaLnBrk="1" hangingPunct="1">
              <a:lnSpc>
                <a:spcPct val="90000"/>
              </a:lnSpc>
              <a:buFontTx/>
              <a:buNone/>
              <a:defRPr/>
            </a:pPr>
            <a:r>
              <a:rPr lang="zh-CN" altLang="en-US" b="0" dirty="0" smtClean="0"/>
              <a:t>   例: long a=135790；/* 定义a为长整型变量*/</a:t>
            </a:r>
          </a:p>
          <a:p>
            <a:pPr eaLnBrk="1" hangingPunct="1">
              <a:lnSpc>
                <a:spcPct val="90000"/>
              </a:lnSpc>
              <a:buFontTx/>
              <a:buNone/>
              <a:defRPr/>
            </a:pPr>
            <a:r>
              <a:rPr lang="zh-CN" altLang="en-US" b="0" dirty="0" smtClean="0"/>
              <a:t>       printf("%ld",a)；</a:t>
            </a:r>
          </a:p>
        </p:txBody>
      </p:sp>
      <p:sp>
        <p:nvSpPr>
          <p:cNvPr id="3994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3994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58E3478-DA17-4E3D-A26B-041DC8093C32}" type="slidenum">
              <a:rPr lang="zh-CN" altLang="en-US" sz="1200" b="1">
                <a:solidFill>
                  <a:srgbClr val="F8F8F8"/>
                </a:solidFill>
                <a:latin typeface="Arial" charset="0"/>
              </a:rPr>
              <a:pPr algn="r" eaLnBrk="1" hangingPunct="1"/>
              <a:t>38</a:t>
            </a:fld>
            <a:endParaRPr lang="en-US" altLang="zh-CN" sz="1200" b="1">
              <a:solidFill>
                <a:srgbClr val="F8F8F8"/>
              </a:solidFill>
              <a:latin typeface="Arial" charset="0"/>
            </a:endParaRPr>
          </a:p>
        </p:txBody>
      </p:sp>
      <p:sp>
        <p:nvSpPr>
          <p:cNvPr id="40963" name="Rectangle 3"/>
          <p:cNvSpPr>
            <a:spLocks noGrp="1" noChangeArrowheads="1"/>
          </p:cNvSpPr>
          <p:nvPr>
            <p:ph type="body" idx="4294967295"/>
          </p:nvPr>
        </p:nvSpPr>
        <p:spPr bwMode="auto">
          <a:xfrm>
            <a:off x="396875" y="1127125"/>
            <a:ext cx="8353425" cy="525462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p>
          <a:p>
            <a:pPr eaLnBrk="1" hangingPunct="1">
              <a:lnSpc>
                <a:spcPct val="80000"/>
              </a:lnSpc>
              <a:buFontTx/>
              <a:buNone/>
            </a:pPr>
            <a:r>
              <a:rPr lang="zh-CN" altLang="en-US" b="0" smtClean="0"/>
              <a:t>  </a:t>
            </a:r>
            <a:r>
              <a:rPr lang="zh-CN" altLang="en-US" smtClean="0"/>
              <a:t>(2) o格式符。</a:t>
            </a:r>
            <a:r>
              <a:rPr lang="zh-CN" altLang="en-US" b="0" smtClean="0"/>
              <a:t>以八进制整数形式输出。</a:t>
            </a:r>
          </a:p>
          <a:p>
            <a:pPr eaLnBrk="1" hangingPunct="1">
              <a:lnSpc>
                <a:spcPct val="80000"/>
              </a:lnSpc>
              <a:buFontTx/>
              <a:buNone/>
            </a:pPr>
            <a:r>
              <a:rPr lang="zh-CN" altLang="en-US" b="0" smtClean="0"/>
              <a:t>  输出的数值不带符号，符号位也一起作为八进制数的一部分输出。</a:t>
            </a:r>
          </a:p>
          <a:p>
            <a:pPr eaLnBrk="1" hangingPunct="1">
              <a:lnSpc>
                <a:spcPct val="80000"/>
              </a:lnSpc>
              <a:buFontTx/>
              <a:buNone/>
            </a:pPr>
            <a:r>
              <a:rPr lang="zh-CN" altLang="en-US" b="0" smtClean="0"/>
              <a:t>  例：int a=-1;</a:t>
            </a:r>
          </a:p>
          <a:p>
            <a:pPr eaLnBrk="1" hangingPunct="1">
              <a:lnSpc>
                <a:spcPct val="80000"/>
              </a:lnSpc>
              <a:buFontTx/>
              <a:buNone/>
            </a:pPr>
            <a:r>
              <a:rPr lang="zh-CN" altLang="en-US" b="0" smtClean="0"/>
              <a:t>    printf("%d，%o"，a，a); </a:t>
            </a:r>
          </a:p>
          <a:p>
            <a:pPr eaLnBrk="1" hangingPunct="1">
              <a:lnSpc>
                <a:spcPct val="80000"/>
              </a:lnSpc>
              <a:buFontTx/>
              <a:buNone/>
            </a:pPr>
            <a:r>
              <a:rPr lang="zh-CN" altLang="en-US" b="0" smtClean="0"/>
              <a:t>    -1在内存单元中的存放形式（以补码形式存放）如下：</a:t>
            </a:r>
          </a:p>
          <a:p>
            <a:pPr eaLnBrk="1" hangingPunct="1">
              <a:lnSpc>
                <a:spcPct val="80000"/>
              </a:lnSpc>
              <a:buFontTx/>
              <a:buNone/>
            </a:pPr>
            <a:endParaRPr lang="zh-CN" altLang="en-US" b="0" smtClean="0"/>
          </a:p>
          <a:p>
            <a:pPr eaLnBrk="1" hangingPunct="1">
              <a:lnSpc>
                <a:spcPct val="80000"/>
              </a:lnSpc>
              <a:buFontTx/>
              <a:buNone/>
            </a:pPr>
            <a:r>
              <a:rPr lang="zh-CN" altLang="zh-CN" b="0" smtClean="0"/>
              <a:t>输出结果为</a:t>
            </a:r>
            <a:r>
              <a:rPr lang="en-US" altLang="zh-CN" b="0" smtClean="0"/>
              <a:t>:</a:t>
            </a:r>
            <a:endParaRPr lang="zh-CN" altLang="zh-CN" b="0" smtClean="0"/>
          </a:p>
          <a:p>
            <a:pPr eaLnBrk="1" hangingPunct="1">
              <a:lnSpc>
                <a:spcPct val="80000"/>
              </a:lnSpc>
              <a:buFontTx/>
              <a:buNone/>
            </a:pPr>
            <a:r>
              <a:rPr lang="zh-CN" altLang="en-US" b="0" smtClean="0"/>
              <a:t>  -1，37777777777</a:t>
            </a:r>
          </a:p>
          <a:p>
            <a:pPr eaLnBrk="1" hangingPunct="1">
              <a:lnSpc>
                <a:spcPct val="80000"/>
              </a:lnSpc>
              <a:buFontTx/>
              <a:buNone/>
            </a:pPr>
            <a:r>
              <a:rPr lang="zh-CN" altLang="en-US" b="0" smtClean="0"/>
              <a:t>  其中，上面的32个“1”是二进制数，对应的八进制数为37777777777。八进制整数是不会带负号的。</a:t>
            </a:r>
          </a:p>
        </p:txBody>
      </p:sp>
      <p:sp>
        <p:nvSpPr>
          <p:cNvPr id="4096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096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575" y="4365625"/>
            <a:ext cx="74168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49A4B122-3A9B-457A-AE66-49757A0FA6C2}" type="slidenum">
              <a:rPr lang="zh-CN" altLang="en-US" sz="1200" b="1">
                <a:solidFill>
                  <a:srgbClr val="F8F8F8"/>
                </a:solidFill>
                <a:latin typeface="Arial" charset="0"/>
              </a:rPr>
              <a:pPr algn="r" eaLnBrk="1" hangingPunct="1"/>
              <a:t>39</a:t>
            </a:fld>
            <a:endParaRPr lang="en-US" altLang="zh-CN" sz="1200" b="1">
              <a:solidFill>
                <a:srgbClr val="F8F8F8"/>
              </a:solidFill>
              <a:latin typeface="Arial" charset="0"/>
            </a:endParaRPr>
          </a:p>
        </p:txBody>
      </p:sp>
      <p:sp>
        <p:nvSpPr>
          <p:cNvPr id="4198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endParaRPr lang="zh-CN" altLang="en-US" sz="3200" b="0" smtClean="0"/>
          </a:p>
          <a:p>
            <a:pPr eaLnBrk="1" hangingPunct="1">
              <a:lnSpc>
                <a:spcPct val="80000"/>
              </a:lnSpc>
              <a:buFontTx/>
              <a:buNone/>
            </a:pPr>
            <a:r>
              <a:rPr lang="zh-CN" altLang="en-US" b="0" smtClean="0"/>
              <a:t> </a:t>
            </a:r>
            <a:r>
              <a:rPr lang="zh-CN" altLang="en-US" smtClean="0"/>
              <a:t> (3)ｘ格式符。</a:t>
            </a:r>
            <a:r>
              <a:rPr lang="zh-CN" altLang="en-US" b="0" smtClean="0"/>
              <a:t>以十六进制数形式输出整数。同样不会出现负的十六进制数。</a:t>
            </a:r>
          </a:p>
          <a:p>
            <a:pPr eaLnBrk="1" hangingPunct="1">
              <a:lnSpc>
                <a:spcPct val="80000"/>
              </a:lnSpc>
              <a:buFontTx/>
              <a:buNone/>
            </a:pPr>
            <a:r>
              <a:rPr lang="zh-CN" altLang="en-US" b="0" smtClean="0"/>
              <a:t>  例： int a=-1;</a:t>
            </a:r>
          </a:p>
          <a:p>
            <a:pPr eaLnBrk="1" hangingPunct="1">
              <a:lnSpc>
                <a:spcPct val="80000"/>
              </a:lnSpc>
              <a:buFontTx/>
              <a:buNone/>
            </a:pPr>
            <a:r>
              <a:rPr lang="zh-CN" altLang="en-US" b="0" smtClean="0"/>
              <a:t>     Printf("%x,%o,%d",a,a,a）； </a:t>
            </a:r>
          </a:p>
          <a:p>
            <a:pPr eaLnBrk="1" hangingPunct="1">
              <a:lnSpc>
                <a:spcPct val="80000"/>
              </a:lnSpc>
              <a:buFontTx/>
              <a:buNone/>
            </a:pPr>
            <a:r>
              <a:rPr lang="zh-CN" altLang="en-US" b="0" smtClean="0"/>
              <a:t>  输出结果为:</a:t>
            </a:r>
          </a:p>
          <a:p>
            <a:pPr eaLnBrk="1" hangingPunct="1">
              <a:lnSpc>
                <a:spcPct val="80000"/>
              </a:lnSpc>
              <a:buFontTx/>
              <a:buNone/>
            </a:pPr>
            <a:r>
              <a:rPr lang="zh-CN" altLang="en-US" b="0" smtClean="0"/>
              <a:t>      ffffffff，37777777777，-1</a:t>
            </a:r>
          </a:p>
          <a:p>
            <a:pPr eaLnBrk="1" hangingPunct="1">
              <a:lnSpc>
                <a:spcPct val="80000"/>
              </a:lnSpc>
              <a:buFontTx/>
              <a:buNone/>
            </a:pPr>
            <a:r>
              <a:rPr lang="zh-CN" altLang="en-US" b="0" smtClean="0"/>
              <a:t>  可以用“%lx”输出长整型数，也可以指定输出字段的宽度</a:t>
            </a:r>
          </a:p>
          <a:p>
            <a:pPr eaLnBrk="1" hangingPunct="1">
              <a:lnSpc>
                <a:spcPct val="80000"/>
              </a:lnSpc>
              <a:buFontTx/>
              <a:buNone/>
            </a:pPr>
            <a:r>
              <a:rPr lang="zh-CN" altLang="en-US" b="0" smtClean="0"/>
              <a:t>  例:    “%12x”</a:t>
            </a:r>
          </a:p>
        </p:txBody>
      </p:sp>
      <p:sp>
        <p:nvSpPr>
          <p:cNvPr id="4198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198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EE2820C8-D231-4674-A91E-32E1CCCFD19A}" type="slidenum">
              <a:rPr lang="zh-CN" altLang="en-US" sz="1200" b="1">
                <a:solidFill>
                  <a:srgbClr val="F8F8F8"/>
                </a:solidFill>
                <a:latin typeface="Arial" charset="0"/>
              </a:rPr>
              <a:pPr algn="r" eaLnBrk="1" hangingPunct="1"/>
              <a:t>4</a:t>
            </a:fld>
            <a:endParaRPr lang="en-US" altLang="zh-CN" sz="1200" b="1">
              <a:solidFill>
                <a:srgbClr val="F8F8F8"/>
              </a:solidFill>
              <a:latin typeface="Arial" charset="0"/>
            </a:endParaRPr>
          </a:p>
        </p:txBody>
      </p:sp>
      <p:sp>
        <p:nvSpPr>
          <p:cNvPr id="6147" name="Rectangle 2"/>
          <p:cNvSpPr>
            <a:spLocks noGrp="1" noChangeArrowheads="1"/>
          </p:cNvSpPr>
          <p:nvPr>
            <p:ph type="title" idx="4294967295"/>
          </p:nvPr>
        </p:nvSpPr>
        <p:spPr bwMode="auto">
          <a:xfrm>
            <a:off x="457200" y="274638"/>
            <a:ext cx="7786688" cy="850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第</a:t>
            </a:r>
            <a:r>
              <a:rPr lang="en-US" altLang="zh-CN" dirty="0" smtClean="0"/>
              <a:t>4</a:t>
            </a:r>
            <a:r>
              <a:rPr lang="zh-CN" altLang="en-US" dirty="0" smtClean="0"/>
              <a:t>章  顺序结构程序设计</a:t>
            </a:r>
          </a:p>
        </p:txBody>
      </p:sp>
      <p:pic>
        <p:nvPicPr>
          <p:cNvPr id="7172" name="椭圆 1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2900" y="1335088"/>
            <a:ext cx="993775"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椭圆 2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4788" y="1962150"/>
            <a:ext cx="1182687"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椭圆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3413125"/>
            <a:ext cx="1498600" cy="227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7"/>
          <p:cNvGrpSpPr>
            <a:grpSpLocks/>
          </p:cNvGrpSpPr>
          <p:nvPr/>
        </p:nvGrpSpPr>
        <p:grpSpPr bwMode="auto">
          <a:xfrm>
            <a:off x="3614738" y="969963"/>
            <a:ext cx="3859212" cy="852487"/>
            <a:chOff x="0" y="0"/>
            <a:chExt cx="2431" cy="537"/>
          </a:xfrm>
        </p:grpSpPr>
        <p:pic>
          <p:nvPicPr>
            <p:cNvPr id="6162" name="圆角矩形标注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431" cy="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3" name="Text Box 8"/>
            <p:cNvSpPr txBox="1">
              <a:spLocks noChangeArrowheads="1"/>
            </p:cNvSpPr>
            <p:nvPr/>
          </p:nvSpPr>
          <p:spPr bwMode="auto">
            <a:xfrm>
              <a:off x="271" y="113"/>
              <a:ext cx="2040"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ctr" eaLnBrk="1" hangingPunct="1"/>
              <a:r>
                <a:rPr lang="zh-CN" altLang="en-US" sz="1800">
                  <a:solidFill>
                    <a:srgbClr val="404040"/>
                  </a:solidFill>
                  <a:latin typeface="Segoe UI" pitchFamily="34" charset="0"/>
                  <a:ea typeface="微软雅黑" pitchFamily="34" charset="-122"/>
                  <a:hlinkClick r:id="rId6" action="ppaction://hlinksldjump"/>
                </a:rPr>
                <a:t>4.1 顺序程序设计举例</a:t>
              </a:r>
              <a:endParaRPr lang="zh-CN" altLang="en-US" sz="1800">
                <a:solidFill>
                  <a:srgbClr val="404040"/>
                </a:solidFill>
                <a:latin typeface="Segoe UI" pitchFamily="34" charset="0"/>
                <a:ea typeface="微软雅黑" pitchFamily="34" charset="-122"/>
              </a:endParaRPr>
            </a:p>
          </p:txBody>
        </p:sp>
      </p:grpSp>
      <p:grpSp>
        <p:nvGrpSpPr>
          <p:cNvPr id="3" name="Group 10"/>
          <p:cNvGrpSpPr>
            <a:grpSpLocks/>
          </p:cNvGrpSpPr>
          <p:nvPr/>
        </p:nvGrpSpPr>
        <p:grpSpPr bwMode="auto">
          <a:xfrm>
            <a:off x="2309813" y="1920875"/>
            <a:ext cx="4584700" cy="852488"/>
            <a:chOff x="0" y="0"/>
            <a:chExt cx="2888" cy="537"/>
          </a:xfrm>
        </p:grpSpPr>
        <p:pic>
          <p:nvPicPr>
            <p:cNvPr id="6160" name="圆角矩形标注 2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88" cy="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1" name="Text Box 11"/>
            <p:cNvSpPr txBox="1">
              <a:spLocks noChangeArrowheads="1"/>
            </p:cNvSpPr>
            <p:nvPr/>
          </p:nvSpPr>
          <p:spPr bwMode="auto">
            <a:xfrm>
              <a:off x="322" y="114"/>
              <a:ext cx="2448"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ctr" eaLnBrk="1" hangingPunct="1"/>
              <a:r>
                <a:rPr lang="zh-CN" altLang="en-US" sz="1800">
                  <a:solidFill>
                    <a:srgbClr val="404040"/>
                  </a:solidFill>
                  <a:latin typeface="Segoe UI" pitchFamily="34" charset="0"/>
                  <a:ea typeface="微软雅黑" pitchFamily="34" charset="-122"/>
                  <a:hlinkClick r:id="rId8" action="ppaction://hlinksldjump"/>
                </a:rPr>
                <a:t>4.2 C语句</a:t>
              </a:r>
              <a:endParaRPr lang="zh-CN" altLang="en-US" sz="1800">
                <a:solidFill>
                  <a:srgbClr val="404040"/>
                </a:solidFill>
                <a:latin typeface="Segoe UI" pitchFamily="34" charset="0"/>
                <a:ea typeface="微软雅黑" pitchFamily="34" charset="-122"/>
              </a:endParaRPr>
            </a:p>
          </p:txBody>
        </p:sp>
      </p:grpSp>
      <p:grpSp>
        <p:nvGrpSpPr>
          <p:cNvPr id="4" name="Group 13"/>
          <p:cNvGrpSpPr>
            <a:grpSpLocks/>
          </p:cNvGrpSpPr>
          <p:nvPr/>
        </p:nvGrpSpPr>
        <p:grpSpPr bwMode="auto">
          <a:xfrm>
            <a:off x="1693863" y="3213100"/>
            <a:ext cx="4751387" cy="865188"/>
            <a:chOff x="0" y="0"/>
            <a:chExt cx="2926" cy="634"/>
          </a:xfrm>
        </p:grpSpPr>
        <p:pic>
          <p:nvPicPr>
            <p:cNvPr id="6158" name="圆角矩形标注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926"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9" name="Text Box 14"/>
            <p:cNvSpPr txBox="1">
              <a:spLocks noChangeArrowheads="1"/>
            </p:cNvSpPr>
            <p:nvPr/>
          </p:nvSpPr>
          <p:spPr bwMode="auto">
            <a:xfrm>
              <a:off x="415" y="120"/>
              <a:ext cx="2386"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ctr" eaLnBrk="1" hangingPunct="1"/>
              <a:endParaRPr lang="zh-CN" altLang="en-US" sz="1800">
                <a:solidFill>
                  <a:srgbClr val="FF3300"/>
                </a:solidFill>
                <a:latin typeface="Segoe UI" pitchFamily="34" charset="0"/>
                <a:ea typeface="微软雅黑" pitchFamily="34" charset="-122"/>
                <a:sym typeface="Arial" charset="0"/>
              </a:endParaRPr>
            </a:p>
            <a:p>
              <a:pPr algn="ctr" eaLnBrk="1" hangingPunct="1"/>
              <a:r>
                <a:rPr lang="zh-CN" altLang="en-US" sz="1800">
                  <a:solidFill>
                    <a:srgbClr val="404040"/>
                  </a:solidFill>
                  <a:latin typeface="Segoe UI" pitchFamily="34" charset="0"/>
                  <a:ea typeface="微软雅黑" pitchFamily="34" charset="-122"/>
                  <a:sym typeface="Arial" charset="0"/>
                  <a:hlinkClick r:id="rId10" action="ppaction://hlinksldjump"/>
                </a:rPr>
                <a:t>4.3 数据的输入输出</a:t>
              </a:r>
              <a:endParaRPr lang="zh-CN" altLang="en-US" sz="1800">
                <a:solidFill>
                  <a:srgbClr val="404040"/>
                </a:solidFill>
                <a:latin typeface="Segoe UI" pitchFamily="34" charset="0"/>
                <a:ea typeface="微软雅黑" pitchFamily="34" charset="-122"/>
                <a:sym typeface="Arial" charset="0"/>
              </a:endParaRPr>
            </a:p>
          </p:txBody>
        </p:sp>
      </p:grpSp>
      <p:pic>
        <p:nvPicPr>
          <p:cNvPr id="7184" name="椭圆 2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82813" y="4559300"/>
            <a:ext cx="1627187"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7"/>
          <p:cNvGrpSpPr>
            <a:grpSpLocks/>
          </p:cNvGrpSpPr>
          <p:nvPr/>
        </p:nvGrpSpPr>
        <p:grpSpPr bwMode="auto">
          <a:xfrm>
            <a:off x="3556000" y="4652963"/>
            <a:ext cx="4400550" cy="693737"/>
            <a:chOff x="0" y="0"/>
            <a:chExt cx="2914" cy="715"/>
          </a:xfrm>
        </p:grpSpPr>
        <p:pic>
          <p:nvPicPr>
            <p:cNvPr id="6156" name="圆角矩形标注 2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2914" cy="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Text Box 18"/>
            <p:cNvSpPr txBox="1">
              <a:spLocks noChangeArrowheads="1"/>
            </p:cNvSpPr>
            <p:nvPr/>
          </p:nvSpPr>
          <p:spPr bwMode="auto">
            <a:xfrm>
              <a:off x="384" y="126"/>
              <a:ext cx="2400" cy="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ctr" eaLnBrk="1" hangingPunct="1"/>
              <a:r>
                <a:rPr lang="zh-CN" altLang="en-US" sz="1800">
                  <a:solidFill>
                    <a:srgbClr val="404040"/>
                  </a:solidFill>
                  <a:latin typeface="Segoe UI" pitchFamily="34" charset="0"/>
                  <a:ea typeface="微软雅黑" pitchFamily="34" charset="-122"/>
                  <a:hlinkClick r:id="rId13" action="ppaction://hlinksldjump"/>
                </a:rPr>
                <a:t>4.4 本章小结</a:t>
              </a:r>
              <a:endParaRPr lang="zh-CN" altLang="en-US" sz="1800">
                <a:solidFill>
                  <a:srgbClr val="404040"/>
                </a:solidFill>
                <a:latin typeface="Segoe UI" pitchFamily="34" charset="0"/>
                <a:ea typeface="微软雅黑" pitchFamily="34" charset="-122"/>
              </a:endParaRPr>
            </a:p>
          </p:txBody>
        </p:sp>
      </p:grpSp>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down)">
                                      <p:cBhvr>
                                        <p:cTn id="7" dur="145">
                                          <p:stCondLst>
                                            <p:cond delay="0"/>
                                          </p:stCondLst>
                                        </p:cTn>
                                        <p:tgtEl>
                                          <p:spTgt spid="7172"/>
                                        </p:tgtEl>
                                      </p:cBhvr>
                                    </p:animEffect>
                                    <p:anim calcmode="lin" valueType="num">
                                      <p:cBhvr>
                                        <p:cTn id="8" dur="456" tmFilter="0,0; 0.14,0.36; 0.43,0.73; 0.71,0.91; 1.0,1.0">
                                          <p:stCondLst>
                                            <p:cond delay="0"/>
                                          </p:stCondLst>
                                        </p:cTn>
                                        <p:tgtEl>
                                          <p:spTgt spid="717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717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717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717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7172"/>
                                        </p:tgtEl>
                                        <p:attrNameLst>
                                          <p:attrName>ppt_y</p:attrName>
                                        </p:attrNameLst>
                                      </p:cBhvr>
                                      <p:tavLst>
                                        <p:tav tm="0" fmla="#ppt_y-sin(pi*$)/81">
                                          <p:val>
                                            <p:fltVal val="0"/>
                                          </p:val>
                                        </p:tav>
                                        <p:tav tm="100000">
                                          <p:val>
                                            <p:fltVal val="1"/>
                                          </p:val>
                                        </p:tav>
                                      </p:tavLst>
                                    </p:anim>
                                    <p:animScale>
                                      <p:cBhvr>
                                        <p:cTn id="13" dur="7">
                                          <p:stCondLst>
                                            <p:cond delay="162"/>
                                          </p:stCondLst>
                                        </p:cTn>
                                        <p:tgtEl>
                                          <p:spTgt spid="7172"/>
                                        </p:tgtEl>
                                      </p:cBhvr>
                                      <p:to x="100000" y="60000"/>
                                    </p:animScale>
                                    <p:animScale>
                                      <p:cBhvr>
                                        <p:cTn id="14" dur="41" decel="50000">
                                          <p:stCondLst>
                                            <p:cond delay="169"/>
                                          </p:stCondLst>
                                        </p:cTn>
                                        <p:tgtEl>
                                          <p:spTgt spid="7172"/>
                                        </p:tgtEl>
                                      </p:cBhvr>
                                      <p:to x="100000" y="100000"/>
                                    </p:animScale>
                                    <p:animScale>
                                      <p:cBhvr>
                                        <p:cTn id="15" dur="7">
                                          <p:stCondLst>
                                            <p:cond delay="328"/>
                                          </p:stCondLst>
                                        </p:cTn>
                                        <p:tgtEl>
                                          <p:spTgt spid="7172"/>
                                        </p:tgtEl>
                                      </p:cBhvr>
                                      <p:to x="100000" y="80000"/>
                                    </p:animScale>
                                    <p:animScale>
                                      <p:cBhvr>
                                        <p:cTn id="16" dur="41" decel="50000">
                                          <p:stCondLst>
                                            <p:cond delay="335"/>
                                          </p:stCondLst>
                                        </p:cTn>
                                        <p:tgtEl>
                                          <p:spTgt spid="7172"/>
                                        </p:tgtEl>
                                      </p:cBhvr>
                                      <p:to x="100000" y="100000"/>
                                    </p:animScale>
                                    <p:animScale>
                                      <p:cBhvr>
                                        <p:cTn id="17" dur="7">
                                          <p:stCondLst>
                                            <p:cond delay="410"/>
                                          </p:stCondLst>
                                        </p:cTn>
                                        <p:tgtEl>
                                          <p:spTgt spid="7172"/>
                                        </p:tgtEl>
                                      </p:cBhvr>
                                      <p:to x="100000" y="90000"/>
                                    </p:animScale>
                                    <p:animScale>
                                      <p:cBhvr>
                                        <p:cTn id="18" dur="41" decel="50000">
                                          <p:stCondLst>
                                            <p:cond delay="417"/>
                                          </p:stCondLst>
                                        </p:cTn>
                                        <p:tgtEl>
                                          <p:spTgt spid="7172"/>
                                        </p:tgtEl>
                                      </p:cBhvr>
                                      <p:to x="100000" y="100000"/>
                                    </p:animScale>
                                    <p:animScale>
                                      <p:cBhvr>
                                        <p:cTn id="19" dur="7">
                                          <p:stCondLst>
                                            <p:cond delay="452"/>
                                          </p:stCondLst>
                                        </p:cTn>
                                        <p:tgtEl>
                                          <p:spTgt spid="7172"/>
                                        </p:tgtEl>
                                      </p:cBhvr>
                                      <p:to x="100000" y="95000"/>
                                    </p:animScale>
                                    <p:animScale>
                                      <p:cBhvr>
                                        <p:cTn id="20" dur="41" decel="50000">
                                          <p:stCondLst>
                                            <p:cond delay="459"/>
                                          </p:stCondLst>
                                        </p:cTn>
                                        <p:tgtEl>
                                          <p:spTgt spid="7172"/>
                                        </p:tgtEl>
                                      </p:cBhvr>
                                      <p:to x="100000" y="100000"/>
                                    </p:animScale>
                                  </p:childTnLst>
                                </p:cTn>
                              </p:par>
                            </p:childTnLst>
                          </p:cTn>
                        </p:par>
                        <p:par>
                          <p:cTn id="21" fill="hold" nodeType="afterGroup">
                            <p:stCondLst>
                              <p:cond delay="500"/>
                            </p:stCondLst>
                            <p:childTnLst>
                              <p:par>
                                <p:cTn id="22" presetID="26" presetClass="entr" presetSubtype="0" fill="hold" nodeType="afterEffect">
                                  <p:stCondLst>
                                    <p:cond delay="0"/>
                                  </p:stCondLst>
                                  <p:childTnLst>
                                    <p:set>
                                      <p:cBhvr>
                                        <p:cTn id="23" dur="1" fill="hold">
                                          <p:stCondLst>
                                            <p:cond delay="0"/>
                                          </p:stCondLst>
                                        </p:cTn>
                                        <p:tgtEl>
                                          <p:spTgt spid="7173"/>
                                        </p:tgtEl>
                                        <p:attrNameLst>
                                          <p:attrName>style.visibility</p:attrName>
                                        </p:attrNameLst>
                                      </p:cBhvr>
                                      <p:to>
                                        <p:strVal val="visible"/>
                                      </p:to>
                                    </p:set>
                                    <p:animEffect transition="in" filter="wipe(down)">
                                      <p:cBhvr>
                                        <p:cTn id="24" dur="145">
                                          <p:stCondLst>
                                            <p:cond delay="0"/>
                                          </p:stCondLst>
                                        </p:cTn>
                                        <p:tgtEl>
                                          <p:spTgt spid="7173"/>
                                        </p:tgtEl>
                                      </p:cBhvr>
                                    </p:animEffect>
                                    <p:anim calcmode="lin" valueType="num">
                                      <p:cBhvr>
                                        <p:cTn id="25" dur="456" tmFilter="0,0; 0.14,0.36; 0.43,0.73; 0.71,0.91; 1.0,1.0">
                                          <p:stCondLst>
                                            <p:cond delay="0"/>
                                          </p:stCondLst>
                                        </p:cTn>
                                        <p:tgtEl>
                                          <p:spTgt spid="7173"/>
                                        </p:tgtEl>
                                        <p:attrNameLst>
                                          <p:attrName>ppt_x</p:attrName>
                                        </p:attrNameLst>
                                      </p:cBhvr>
                                      <p:tavLst>
                                        <p:tav tm="0">
                                          <p:val>
                                            <p:strVal val="#ppt_x-0.25"/>
                                          </p:val>
                                        </p:tav>
                                        <p:tav tm="100000">
                                          <p:val>
                                            <p:strVal val="#ppt_x"/>
                                          </p:val>
                                        </p:tav>
                                      </p:tavLst>
                                    </p:anim>
                                    <p:anim calcmode="lin" valueType="num">
                                      <p:cBhvr>
                                        <p:cTn id="26" dur="166" tmFilter="0.0,0.0; 0.25,0.07; 0.50,0.2; 0.75,0.467; 1.0,1.0">
                                          <p:stCondLst>
                                            <p:cond delay="0"/>
                                          </p:stCondLst>
                                        </p:cTn>
                                        <p:tgtEl>
                                          <p:spTgt spid="7173"/>
                                        </p:tgtEl>
                                        <p:attrNameLst>
                                          <p:attrName>ppt_y</p:attrName>
                                        </p:attrNameLst>
                                      </p:cBhvr>
                                      <p:tavLst>
                                        <p:tav tm="0" fmla="#ppt_y-sin(pi*$)/3">
                                          <p:val>
                                            <p:fltVal val="0.5"/>
                                          </p:val>
                                        </p:tav>
                                        <p:tav tm="100000">
                                          <p:val>
                                            <p:fltVal val="1"/>
                                          </p:val>
                                        </p:tav>
                                      </p:tavLst>
                                    </p:anim>
                                    <p:anim calcmode="lin" valueType="num">
                                      <p:cBhvr>
                                        <p:cTn id="27" dur="166" tmFilter="0, 0; 0.125,0.2665; 0.25,0.4; 0.375,0.465; 0.5,0.5;  0.625,0.535; 0.75,0.6; 0.875,0.7335; 1,1">
                                          <p:stCondLst>
                                            <p:cond delay="166"/>
                                          </p:stCondLst>
                                        </p:cTn>
                                        <p:tgtEl>
                                          <p:spTgt spid="7173"/>
                                        </p:tgtEl>
                                        <p:attrNameLst>
                                          <p:attrName>ppt_y</p:attrName>
                                        </p:attrNameLst>
                                      </p:cBhvr>
                                      <p:tavLst>
                                        <p:tav tm="0" fmla="#ppt_y-sin(pi*$)/9">
                                          <p:val>
                                            <p:fltVal val="0"/>
                                          </p:val>
                                        </p:tav>
                                        <p:tav tm="100000">
                                          <p:val>
                                            <p:fltVal val="1"/>
                                          </p:val>
                                        </p:tav>
                                      </p:tavLst>
                                    </p:anim>
                                    <p:anim calcmode="lin" valueType="num">
                                      <p:cBhvr>
                                        <p:cTn id="28" dur="83" tmFilter="0, 0; 0.125,0.2665; 0.25,0.4; 0.375,0.465; 0.5,0.5;  0.625,0.535; 0.75,0.6; 0.875,0.7335; 1,1">
                                          <p:stCondLst>
                                            <p:cond delay="331"/>
                                          </p:stCondLst>
                                        </p:cTn>
                                        <p:tgtEl>
                                          <p:spTgt spid="7173"/>
                                        </p:tgtEl>
                                        <p:attrNameLst>
                                          <p:attrName>ppt_y</p:attrName>
                                        </p:attrNameLst>
                                      </p:cBhvr>
                                      <p:tavLst>
                                        <p:tav tm="0" fmla="#ppt_y-sin(pi*$)/27">
                                          <p:val>
                                            <p:fltVal val="0"/>
                                          </p:val>
                                        </p:tav>
                                        <p:tav tm="100000">
                                          <p:val>
                                            <p:fltVal val="1"/>
                                          </p:val>
                                        </p:tav>
                                      </p:tavLst>
                                    </p:anim>
                                    <p:anim calcmode="lin" valueType="num">
                                      <p:cBhvr>
                                        <p:cTn id="29" dur="41" tmFilter="0, 0; 0.125,0.2665; 0.25,0.4; 0.375,0.465; 0.5,0.5;  0.625,0.535; 0.75,0.6; 0.875,0.7335; 1,1">
                                          <p:stCondLst>
                                            <p:cond delay="414"/>
                                          </p:stCondLst>
                                        </p:cTn>
                                        <p:tgtEl>
                                          <p:spTgt spid="7173"/>
                                        </p:tgtEl>
                                        <p:attrNameLst>
                                          <p:attrName>ppt_y</p:attrName>
                                        </p:attrNameLst>
                                      </p:cBhvr>
                                      <p:tavLst>
                                        <p:tav tm="0" fmla="#ppt_y-sin(pi*$)/81">
                                          <p:val>
                                            <p:fltVal val="0"/>
                                          </p:val>
                                        </p:tav>
                                        <p:tav tm="100000">
                                          <p:val>
                                            <p:fltVal val="1"/>
                                          </p:val>
                                        </p:tav>
                                      </p:tavLst>
                                    </p:anim>
                                    <p:animScale>
                                      <p:cBhvr>
                                        <p:cTn id="30" dur="7">
                                          <p:stCondLst>
                                            <p:cond delay="162"/>
                                          </p:stCondLst>
                                        </p:cTn>
                                        <p:tgtEl>
                                          <p:spTgt spid="7173"/>
                                        </p:tgtEl>
                                      </p:cBhvr>
                                      <p:to x="100000" y="60000"/>
                                    </p:animScale>
                                    <p:animScale>
                                      <p:cBhvr>
                                        <p:cTn id="31" dur="41" decel="50000">
                                          <p:stCondLst>
                                            <p:cond delay="169"/>
                                          </p:stCondLst>
                                        </p:cTn>
                                        <p:tgtEl>
                                          <p:spTgt spid="7173"/>
                                        </p:tgtEl>
                                      </p:cBhvr>
                                      <p:to x="100000" y="100000"/>
                                    </p:animScale>
                                    <p:animScale>
                                      <p:cBhvr>
                                        <p:cTn id="32" dur="7">
                                          <p:stCondLst>
                                            <p:cond delay="328"/>
                                          </p:stCondLst>
                                        </p:cTn>
                                        <p:tgtEl>
                                          <p:spTgt spid="7173"/>
                                        </p:tgtEl>
                                      </p:cBhvr>
                                      <p:to x="100000" y="80000"/>
                                    </p:animScale>
                                    <p:animScale>
                                      <p:cBhvr>
                                        <p:cTn id="33" dur="41" decel="50000">
                                          <p:stCondLst>
                                            <p:cond delay="335"/>
                                          </p:stCondLst>
                                        </p:cTn>
                                        <p:tgtEl>
                                          <p:spTgt spid="7173"/>
                                        </p:tgtEl>
                                      </p:cBhvr>
                                      <p:to x="100000" y="100000"/>
                                    </p:animScale>
                                    <p:animScale>
                                      <p:cBhvr>
                                        <p:cTn id="34" dur="7">
                                          <p:stCondLst>
                                            <p:cond delay="410"/>
                                          </p:stCondLst>
                                        </p:cTn>
                                        <p:tgtEl>
                                          <p:spTgt spid="7173"/>
                                        </p:tgtEl>
                                      </p:cBhvr>
                                      <p:to x="100000" y="90000"/>
                                    </p:animScale>
                                    <p:animScale>
                                      <p:cBhvr>
                                        <p:cTn id="35" dur="41" decel="50000">
                                          <p:stCondLst>
                                            <p:cond delay="417"/>
                                          </p:stCondLst>
                                        </p:cTn>
                                        <p:tgtEl>
                                          <p:spTgt spid="7173"/>
                                        </p:tgtEl>
                                      </p:cBhvr>
                                      <p:to x="100000" y="100000"/>
                                    </p:animScale>
                                    <p:animScale>
                                      <p:cBhvr>
                                        <p:cTn id="36" dur="7">
                                          <p:stCondLst>
                                            <p:cond delay="452"/>
                                          </p:stCondLst>
                                        </p:cTn>
                                        <p:tgtEl>
                                          <p:spTgt spid="7173"/>
                                        </p:tgtEl>
                                      </p:cBhvr>
                                      <p:to x="100000" y="95000"/>
                                    </p:animScale>
                                    <p:animScale>
                                      <p:cBhvr>
                                        <p:cTn id="37" dur="41" decel="50000">
                                          <p:stCondLst>
                                            <p:cond delay="459"/>
                                          </p:stCondLst>
                                        </p:cTn>
                                        <p:tgtEl>
                                          <p:spTgt spid="7173"/>
                                        </p:tgtEl>
                                      </p:cBhvr>
                                      <p:to x="100000" y="100000"/>
                                    </p:animScale>
                                  </p:childTnLst>
                                </p:cTn>
                              </p:par>
                            </p:childTnLst>
                          </p:cTn>
                        </p:par>
                        <p:par>
                          <p:cTn id="38" fill="hold" nodeType="afterGroup">
                            <p:stCondLst>
                              <p:cond delay="1000"/>
                            </p:stCondLst>
                            <p:childTnLst>
                              <p:par>
                                <p:cTn id="39" presetID="26" presetClass="entr" presetSubtype="0" fill="hold" nodeType="afterEffect">
                                  <p:stCondLst>
                                    <p:cond delay="0"/>
                                  </p:stCondLst>
                                  <p:childTnLst>
                                    <p:set>
                                      <p:cBhvr>
                                        <p:cTn id="40" dur="1" fill="hold">
                                          <p:stCondLst>
                                            <p:cond delay="0"/>
                                          </p:stCondLst>
                                        </p:cTn>
                                        <p:tgtEl>
                                          <p:spTgt spid="7174"/>
                                        </p:tgtEl>
                                        <p:attrNameLst>
                                          <p:attrName>style.visibility</p:attrName>
                                        </p:attrNameLst>
                                      </p:cBhvr>
                                      <p:to>
                                        <p:strVal val="visible"/>
                                      </p:to>
                                    </p:set>
                                    <p:animEffect transition="in" filter="wipe(down)">
                                      <p:cBhvr>
                                        <p:cTn id="41" dur="145">
                                          <p:stCondLst>
                                            <p:cond delay="0"/>
                                          </p:stCondLst>
                                        </p:cTn>
                                        <p:tgtEl>
                                          <p:spTgt spid="7174"/>
                                        </p:tgtEl>
                                      </p:cBhvr>
                                    </p:animEffect>
                                    <p:anim calcmode="lin" valueType="num">
                                      <p:cBhvr>
                                        <p:cTn id="42" dur="456" tmFilter="0,0; 0.14,0.36; 0.43,0.73; 0.71,0.91; 1.0,1.0">
                                          <p:stCondLst>
                                            <p:cond delay="0"/>
                                          </p:stCondLst>
                                        </p:cTn>
                                        <p:tgtEl>
                                          <p:spTgt spid="7174"/>
                                        </p:tgtEl>
                                        <p:attrNameLst>
                                          <p:attrName>ppt_x</p:attrName>
                                        </p:attrNameLst>
                                      </p:cBhvr>
                                      <p:tavLst>
                                        <p:tav tm="0">
                                          <p:val>
                                            <p:strVal val="#ppt_x-0.25"/>
                                          </p:val>
                                        </p:tav>
                                        <p:tav tm="100000">
                                          <p:val>
                                            <p:strVal val="#ppt_x"/>
                                          </p:val>
                                        </p:tav>
                                      </p:tavLst>
                                    </p:anim>
                                    <p:anim calcmode="lin" valueType="num">
                                      <p:cBhvr>
                                        <p:cTn id="43" dur="166" tmFilter="0.0,0.0; 0.25,0.07; 0.50,0.2; 0.75,0.467; 1.0,1.0">
                                          <p:stCondLst>
                                            <p:cond delay="0"/>
                                          </p:stCondLst>
                                        </p:cTn>
                                        <p:tgtEl>
                                          <p:spTgt spid="7174"/>
                                        </p:tgtEl>
                                        <p:attrNameLst>
                                          <p:attrName>ppt_y</p:attrName>
                                        </p:attrNameLst>
                                      </p:cBhvr>
                                      <p:tavLst>
                                        <p:tav tm="0" fmla="#ppt_y-sin(pi*$)/3">
                                          <p:val>
                                            <p:fltVal val="0.5"/>
                                          </p:val>
                                        </p:tav>
                                        <p:tav tm="100000">
                                          <p:val>
                                            <p:fltVal val="1"/>
                                          </p:val>
                                        </p:tav>
                                      </p:tavLst>
                                    </p:anim>
                                    <p:anim calcmode="lin" valueType="num">
                                      <p:cBhvr>
                                        <p:cTn id="44" dur="166" tmFilter="0, 0; 0.125,0.2665; 0.25,0.4; 0.375,0.465; 0.5,0.5;  0.625,0.535; 0.75,0.6; 0.875,0.7335; 1,1">
                                          <p:stCondLst>
                                            <p:cond delay="166"/>
                                          </p:stCondLst>
                                        </p:cTn>
                                        <p:tgtEl>
                                          <p:spTgt spid="7174"/>
                                        </p:tgtEl>
                                        <p:attrNameLst>
                                          <p:attrName>ppt_y</p:attrName>
                                        </p:attrNameLst>
                                      </p:cBhvr>
                                      <p:tavLst>
                                        <p:tav tm="0" fmla="#ppt_y-sin(pi*$)/9">
                                          <p:val>
                                            <p:fltVal val="0"/>
                                          </p:val>
                                        </p:tav>
                                        <p:tav tm="100000">
                                          <p:val>
                                            <p:fltVal val="1"/>
                                          </p:val>
                                        </p:tav>
                                      </p:tavLst>
                                    </p:anim>
                                    <p:anim calcmode="lin" valueType="num">
                                      <p:cBhvr>
                                        <p:cTn id="45" dur="83" tmFilter="0, 0; 0.125,0.2665; 0.25,0.4; 0.375,0.465; 0.5,0.5;  0.625,0.535; 0.75,0.6; 0.875,0.7335; 1,1">
                                          <p:stCondLst>
                                            <p:cond delay="331"/>
                                          </p:stCondLst>
                                        </p:cTn>
                                        <p:tgtEl>
                                          <p:spTgt spid="7174"/>
                                        </p:tgtEl>
                                        <p:attrNameLst>
                                          <p:attrName>ppt_y</p:attrName>
                                        </p:attrNameLst>
                                      </p:cBhvr>
                                      <p:tavLst>
                                        <p:tav tm="0" fmla="#ppt_y-sin(pi*$)/27">
                                          <p:val>
                                            <p:fltVal val="0"/>
                                          </p:val>
                                        </p:tav>
                                        <p:tav tm="100000">
                                          <p:val>
                                            <p:fltVal val="1"/>
                                          </p:val>
                                        </p:tav>
                                      </p:tavLst>
                                    </p:anim>
                                    <p:anim calcmode="lin" valueType="num">
                                      <p:cBhvr>
                                        <p:cTn id="46" dur="41" tmFilter="0, 0; 0.125,0.2665; 0.25,0.4; 0.375,0.465; 0.5,0.5;  0.625,0.535; 0.75,0.6; 0.875,0.7335; 1,1">
                                          <p:stCondLst>
                                            <p:cond delay="414"/>
                                          </p:stCondLst>
                                        </p:cTn>
                                        <p:tgtEl>
                                          <p:spTgt spid="7174"/>
                                        </p:tgtEl>
                                        <p:attrNameLst>
                                          <p:attrName>ppt_y</p:attrName>
                                        </p:attrNameLst>
                                      </p:cBhvr>
                                      <p:tavLst>
                                        <p:tav tm="0" fmla="#ppt_y-sin(pi*$)/81">
                                          <p:val>
                                            <p:fltVal val="0"/>
                                          </p:val>
                                        </p:tav>
                                        <p:tav tm="100000">
                                          <p:val>
                                            <p:fltVal val="1"/>
                                          </p:val>
                                        </p:tav>
                                      </p:tavLst>
                                    </p:anim>
                                    <p:animScale>
                                      <p:cBhvr>
                                        <p:cTn id="47" dur="7">
                                          <p:stCondLst>
                                            <p:cond delay="162"/>
                                          </p:stCondLst>
                                        </p:cTn>
                                        <p:tgtEl>
                                          <p:spTgt spid="7174"/>
                                        </p:tgtEl>
                                      </p:cBhvr>
                                      <p:to x="100000" y="60000"/>
                                    </p:animScale>
                                    <p:animScale>
                                      <p:cBhvr>
                                        <p:cTn id="48" dur="41" decel="50000">
                                          <p:stCondLst>
                                            <p:cond delay="169"/>
                                          </p:stCondLst>
                                        </p:cTn>
                                        <p:tgtEl>
                                          <p:spTgt spid="7174"/>
                                        </p:tgtEl>
                                      </p:cBhvr>
                                      <p:to x="100000" y="100000"/>
                                    </p:animScale>
                                    <p:animScale>
                                      <p:cBhvr>
                                        <p:cTn id="49" dur="7">
                                          <p:stCondLst>
                                            <p:cond delay="328"/>
                                          </p:stCondLst>
                                        </p:cTn>
                                        <p:tgtEl>
                                          <p:spTgt spid="7174"/>
                                        </p:tgtEl>
                                      </p:cBhvr>
                                      <p:to x="100000" y="80000"/>
                                    </p:animScale>
                                    <p:animScale>
                                      <p:cBhvr>
                                        <p:cTn id="50" dur="41" decel="50000">
                                          <p:stCondLst>
                                            <p:cond delay="335"/>
                                          </p:stCondLst>
                                        </p:cTn>
                                        <p:tgtEl>
                                          <p:spTgt spid="7174"/>
                                        </p:tgtEl>
                                      </p:cBhvr>
                                      <p:to x="100000" y="100000"/>
                                    </p:animScale>
                                    <p:animScale>
                                      <p:cBhvr>
                                        <p:cTn id="51" dur="7">
                                          <p:stCondLst>
                                            <p:cond delay="410"/>
                                          </p:stCondLst>
                                        </p:cTn>
                                        <p:tgtEl>
                                          <p:spTgt spid="7174"/>
                                        </p:tgtEl>
                                      </p:cBhvr>
                                      <p:to x="100000" y="90000"/>
                                    </p:animScale>
                                    <p:animScale>
                                      <p:cBhvr>
                                        <p:cTn id="52" dur="41" decel="50000">
                                          <p:stCondLst>
                                            <p:cond delay="417"/>
                                          </p:stCondLst>
                                        </p:cTn>
                                        <p:tgtEl>
                                          <p:spTgt spid="7174"/>
                                        </p:tgtEl>
                                      </p:cBhvr>
                                      <p:to x="100000" y="100000"/>
                                    </p:animScale>
                                    <p:animScale>
                                      <p:cBhvr>
                                        <p:cTn id="53" dur="7">
                                          <p:stCondLst>
                                            <p:cond delay="452"/>
                                          </p:stCondLst>
                                        </p:cTn>
                                        <p:tgtEl>
                                          <p:spTgt spid="7174"/>
                                        </p:tgtEl>
                                      </p:cBhvr>
                                      <p:to x="100000" y="95000"/>
                                    </p:animScale>
                                    <p:animScale>
                                      <p:cBhvr>
                                        <p:cTn id="54" dur="41" decel="50000">
                                          <p:stCondLst>
                                            <p:cond delay="459"/>
                                          </p:stCondLst>
                                        </p:cTn>
                                        <p:tgtEl>
                                          <p:spTgt spid="7174"/>
                                        </p:tgtEl>
                                      </p:cBhvr>
                                      <p:to x="100000" y="100000"/>
                                    </p:animScale>
                                  </p:childTnLst>
                                </p:cTn>
                              </p:par>
                            </p:childTnLst>
                          </p:cTn>
                        </p:par>
                        <p:par>
                          <p:cTn id="55" fill="hold" nodeType="afterGroup">
                            <p:stCondLst>
                              <p:cond delay="1500"/>
                            </p:stCondLst>
                            <p:childTnLst>
                              <p:par>
                                <p:cTn id="56" presetID="26" presetClass="entr" presetSubtype="0" fill="hold" nodeType="afterEffect">
                                  <p:stCondLst>
                                    <p:cond delay="0"/>
                                  </p:stCondLst>
                                  <p:childTnLst>
                                    <p:set>
                                      <p:cBhvr>
                                        <p:cTn id="57" dur="1" fill="hold">
                                          <p:stCondLst>
                                            <p:cond delay="0"/>
                                          </p:stCondLst>
                                        </p:cTn>
                                        <p:tgtEl>
                                          <p:spTgt spid="7184"/>
                                        </p:tgtEl>
                                        <p:attrNameLst>
                                          <p:attrName>style.visibility</p:attrName>
                                        </p:attrNameLst>
                                      </p:cBhvr>
                                      <p:to>
                                        <p:strVal val="visible"/>
                                      </p:to>
                                    </p:set>
                                    <p:animEffect transition="in" filter="wipe(down)">
                                      <p:cBhvr>
                                        <p:cTn id="58" dur="145">
                                          <p:stCondLst>
                                            <p:cond delay="0"/>
                                          </p:stCondLst>
                                        </p:cTn>
                                        <p:tgtEl>
                                          <p:spTgt spid="7184"/>
                                        </p:tgtEl>
                                      </p:cBhvr>
                                    </p:animEffect>
                                    <p:anim calcmode="lin" valueType="num">
                                      <p:cBhvr>
                                        <p:cTn id="59" dur="456" tmFilter="0,0; 0.14,0.36; 0.43,0.73; 0.71,0.91; 1.0,1.0">
                                          <p:stCondLst>
                                            <p:cond delay="0"/>
                                          </p:stCondLst>
                                        </p:cTn>
                                        <p:tgtEl>
                                          <p:spTgt spid="7184"/>
                                        </p:tgtEl>
                                        <p:attrNameLst>
                                          <p:attrName>ppt_x</p:attrName>
                                        </p:attrNameLst>
                                      </p:cBhvr>
                                      <p:tavLst>
                                        <p:tav tm="0">
                                          <p:val>
                                            <p:strVal val="#ppt_x-0.25"/>
                                          </p:val>
                                        </p:tav>
                                        <p:tav tm="100000">
                                          <p:val>
                                            <p:strVal val="#ppt_x"/>
                                          </p:val>
                                        </p:tav>
                                      </p:tavLst>
                                    </p:anim>
                                    <p:anim calcmode="lin" valueType="num">
                                      <p:cBhvr>
                                        <p:cTn id="60" dur="166" tmFilter="0.0,0.0; 0.25,0.07; 0.50,0.2; 0.75,0.467; 1.0,1.0">
                                          <p:stCondLst>
                                            <p:cond delay="0"/>
                                          </p:stCondLst>
                                        </p:cTn>
                                        <p:tgtEl>
                                          <p:spTgt spid="7184"/>
                                        </p:tgtEl>
                                        <p:attrNameLst>
                                          <p:attrName>ppt_y</p:attrName>
                                        </p:attrNameLst>
                                      </p:cBhvr>
                                      <p:tavLst>
                                        <p:tav tm="0" fmla="#ppt_y-sin(pi*$)/3">
                                          <p:val>
                                            <p:fltVal val="0.5"/>
                                          </p:val>
                                        </p:tav>
                                        <p:tav tm="100000">
                                          <p:val>
                                            <p:fltVal val="1"/>
                                          </p:val>
                                        </p:tav>
                                      </p:tavLst>
                                    </p:anim>
                                    <p:anim calcmode="lin" valueType="num">
                                      <p:cBhvr>
                                        <p:cTn id="61" dur="166" tmFilter="0, 0; 0.125,0.2665; 0.25,0.4; 0.375,0.465; 0.5,0.5;  0.625,0.535; 0.75,0.6; 0.875,0.7335; 1,1">
                                          <p:stCondLst>
                                            <p:cond delay="166"/>
                                          </p:stCondLst>
                                        </p:cTn>
                                        <p:tgtEl>
                                          <p:spTgt spid="7184"/>
                                        </p:tgtEl>
                                        <p:attrNameLst>
                                          <p:attrName>ppt_y</p:attrName>
                                        </p:attrNameLst>
                                      </p:cBhvr>
                                      <p:tavLst>
                                        <p:tav tm="0" fmla="#ppt_y-sin(pi*$)/9">
                                          <p:val>
                                            <p:fltVal val="0"/>
                                          </p:val>
                                        </p:tav>
                                        <p:tav tm="100000">
                                          <p:val>
                                            <p:fltVal val="1"/>
                                          </p:val>
                                        </p:tav>
                                      </p:tavLst>
                                    </p:anim>
                                    <p:anim calcmode="lin" valueType="num">
                                      <p:cBhvr>
                                        <p:cTn id="62" dur="83" tmFilter="0, 0; 0.125,0.2665; 0.25,0.4; 0.375,0.465; 0.5,0.5;  0.625,0.535; 0.75,0.6; 0.875,0.7335; 1,1">
                                          <p:stCondLst>
                                            <p:cond delay="331"/>
                                          </p:stCondLst>
                                        </p:cTn>
                                        <p:tgtEl>
                                          <p:spTgt spid="7184"/>
                                        </p:tgtEl>
                                        <p:attrNameLst>
                                          <p:attrName>ppt_y</p:attrName>
                                        </p:attrNameLst>
                                      </p:cBhvr>
                                      <p:tavLst>
                                        <p:tav tm="0" fmla="#ppt_y-sin(pi*$)/27">
                                          <p:val>
                                            <p:fltVal val="0"/>
                                          </p:val>
                                        </p:tav>
                                        <p:tav tm="100000">
                                          <p:val>
                                            <p:fltVal val="1"/>
                                          </p:val>
                                        </p:tav>
                                      </p:tavLst>
                                    </p:anim>
                                    <p:anim calcmode="lin" valueType="num">
                                      <p:cBhvr>
                                        <p:cTn id="63" dur="41" tmFilter="0, 0; 0.125,0.2665; 0.25,0.4; 0.375,0.465; 0.5,0.5;  0.625,0.535; 0.75,0.6; 0.875,0.7335; 1,1">
                                          <p:stCondLst>
                                            <p:cond delay="414"/>
                                          </p:stCondLst>
                                        </p:cTn>
                                        <p:tgtEl>
                                          <p:spTgt spid="7184"/>
                                        </p:tgtEl>
                                        <p:attrNameLst>
                                          <p:attrName>ppt_y</p:attrName>
                                        </p:attrNameLst>
                                      </p:cBhvr>
                                      <p:tavLst>
                                        <p:tav tm="0" fmla="#ppt_y-sin(pi*$)/81">
                                          <p:val>
                                            <p:fltVal val="0"/>
                                          </p:val>
                                        </p:tav>
                                        <p:tav tm="100000">
                                          <p:val>
                                            <p:fltVal val="1"/>
                                          </p:val>
                                        </p:tav>
                                      </p:tavLst>
                                    </p:anim>
                                    <p:animScale>
                                      <p:cBhvr>
                                        <p:cTn id="64" dur="7">
                                          <p:stCondLst>
                                            <p:cond delay="162"/>
                                          </p:stCondLst>
                                        </p:cTn>
                                        <p:tgtEl>
                                          <p:spTgt spid="7184"/>
                                        </p:tgtEl>
                                      </p:cBhvr>
                                      <p:to x="100000" y="60000"/>
                                    </p:animScale>
                                    <p:animScale>
                                      <p:cBhvr>
                                        <p:cTn id="65" dur="41" decel="50000">
                                          <p:stCondLst>
                                            <p:cond delay="169"/>
                                          </p:stCondLst>
                                        </p:cTn>
                                        <p:tgtEl>
                                          <p:spTgt spid="7184"/>
                                        </p:tgtEl>
                                      </p:cBhvr>
                                      <p:to x="100000" y="100000"/>
                                    </p:animScale>
                                    <p:animScale>
                                      <p:cBhvr>
                                        <p:cTn id="66" dur="7">
                                          <p:stCondLst>
                                            <p:cond delay="328"/>
                                          </p:stCondLst>
                                        </p:cTn>
                                        <p:tgtEl>
                                          <p:spTgt spid="7184"/>
                                        </p:tgtEl>
                                      </p:cBhvr>
                                      <p:to x="100000" y="80000"/>
                                    </p:animScale>
                                    <p:animScale>
                                      <p:cBhvr>
                                        <p:cTn id="67" dur="41" decel="50000">
                                          <p:stCondLst>
                                            <p:cond delay="335"/>
                                          </p:stCondLst>
                                        </p:cTn>
                                        <p:tgtEl>
                                          <p:spTgt spid="7184"/>
                                        </p:tgtEl>
                                      </p:cBhvr>
                                      <p:to x="100000" y="100000"/>
                                    </p:animScale>
                                    <p:animScale>
                                      <p:cBhvr>
                                        <p:cTn id="68" dur="7">
                                          <p:stCondLst>
                                            <p:cond delay="410"/>
                                          </p:stCondLst>
                                        </p:cTn>
                                        <p:tgtEl>
                                          <p:spTgt spid="7184"/>
                                        </p:tgtEl>
                                      </p:cBhvr>
                                      <p:to x="100000" y="90000"/>
                                    </p:animScale>
                                    <p:animScale>
                                      <p:cBhvr>
                                        <p:cTn id="69" dur="41" decel="50000">
                                          <p:stCondLst>
                                            <p:cond delay="417"/>
                                          </p:stCondLst>
                                        </p:cTn>
                                        <p:tgtEl>
                                          <p:spTgt spid="7184"/>
                                        </p:tgtEl>
                                      </p:cBhvr>
                                      <p:to x="100000" y="100000"/>
                                    </p:animScale>
                                    <p:animScale>
                                      <p:cBhvr>
                                        <p:cTn id="70" dur="7">
                                          <p:stCondLst>
                                            <p:cond delay="452"/>
                                          </p:stCondLst>
                                        </p:cTn>
                                        <p:tgtEl>
                                          <p:spTgt spid="7184"/>
                                        </p:tgtEl>
                                      </p:cBhvr>
                                      <p:to x="100000" y="95000"/>
                                    </p:animScale>
                                    <p:animScale>
                                      <p:cBhvr>
                                        <p:cTn id="71" dur="41" decel="50000">
                                          <p:stCondLst>
                                            <p:cond delay="459"/>
                                          </p:stCondLst>
                                        </p:cTn>
                                        <p:tgtEl>
                                          <p:spTgt spid="7184"/>
                                        </p:tgtEl>
                                      </p:cBhvr>
                                      <p:to x="100000" y="100000"/>
                                    </p:animScale>
                                  </p:childTnLst>
                                </p:cTn>
                              </p:par>
                            </p:childTnLst>
                          </p:cTn>
                        </p:par>
                        <p:par>
                          <p:cTn id="72" fill="hold" nodeType="afterGroup">
                            <p:stCondLst>
                              <p:cond delay="2000"/>
                            </p:stCondLst>
                            <p:childTnLst>
                              <p:par>
                                <p:cTn id="73" presetID="41" presetClass="entr" presetSubtype="0" fill="hold" nodeType="after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p:cTn id="7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
                                        </p:tgtEl>
                                        <p:attrNameLst>
                                          <p:attrName>ppt_y</p:attrName>
                                        </p:attrNameLst>
                                      </p:cBhvr>
                                      <p:tavLst>
                                        <p:tav tm="0">
                                          <p:val>
                                            <p:strVal val="#ppt_y"/>
                                          </p:val>
                                        </p:tav>
                                        <p:tav tm="100000">
                                          <p:val>
                                            <p:strVal val="#ppt_y"/>
                                          </p:val>
                                        </p:tav>
                                      </p:tavLst>
                                    </p:anim>
                                    <p:anim calcmode="lin" valueType="num">
                                      <p:cBhvr>
                                        <p:cTn id="7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
                                        </p:tgtEl>
                                      </p:cBhvr>
                                    </p:animEffect>
                                  </p:childTnLst>
                                </p:cTn>
                              </p:par>
                            </p:childTnLst>
                          </p:cTn>
                        </p:par>
                        <p:par>
                          <p:cTn id="80" fill="hold" nodeType="afterGroup">
                            <p:stCondLst>
                              <p:cond delay="2500"/>
                            </p:stCondLst>
                            <p:childTnLst>
                              <p:par>
                                <p:cTn id="81" presetID="41" presetClass="entr" presetSubtype="0" fill="hold" nodeType="after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p:cTn id="8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
                                        </p:tgtEl>
                                        <p:attrNameLst>
                                          <p:attrName>ppt_y</p:attrName>
                                        </p:attrNameLst>
                                      </p:cBhvr>
                                      <p:tavLst>
                                        <p:tav tm="0">
                                          <p:val>
                                            <p:strVal val="#ppt_y"/>
                                          </p:val>
                                        </p:tav>
                                        <p:tav tm="100000">
                                          <p:val>
                                            <p:strVal val="#ppt_y"/>
                                          </p:val>
                                        </p:tav>
                                      </p:tavLst>
                                    </p:anim>
                                    <p:anim calcmode="lin" valueType="num">
                                      <p:cBhvr>
                                        <p:cTn id="8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
                                        </p:tgtEl>
                                      </p:cBhvr>
                                    </p:animEffect>
                                  </p:childTnLst>
                                </p:cTn>
                              </p:par>
                            </p:childTnLst>
                          </p:cTn>
                        </p:par>
                        <p:par>
                          <p:cTn id="88" fill="hold" nodeType="afterGroup">
                            <p:stCondLst>
                              <p:cond delay="3000"/>
                            </p:stCondLst>
                            <p:childTnLst>
                              <p:par>
                                <p:cTn id="89" presetID="41" presetClass="entr" presetSubtype="0" fill="hold" nodeType="after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p:cTn id="9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4"/>
                                        </p:tgtEl>
                                        <p:attrNameLst>
                                          <p:attrName>ppt_y</p:attrName>
                                        </p:attrNameLst>
                                      </p:cBhvr>
                                      <p:tavLst>
                                        <p:tav tm="0">
                                          <p:val>
                                            <p:strVal val="#ppt_y"/>
                                          </p:val>
                                        </p:tav>
                                        <p:tav tm="100000">
                                          <p:val>
                                            <p:strVal val="#ppt_y"/>
                                          </p:val>
                                        </p:tav>
                                      </p:tavLst>
                                    </p:anim>
                                    <p:anim calcmode="lin" valueType="num">
                                      <p:cBhvr>
                                        <p:cTn id="9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4"/>
                                        </p:tgtEl>
                                      </p:cBhvr>
                                    </p:animEffect>
                                  </p:childTnLst>
                                </p:cTn>
                              </p:par>
                            </p:childTnLst>
                          </p:cTn>
                        </p:par>
                        <p:par>
                          <p:cTn id="96" fill="hold" nodeType="afterGroup">
                            <p:stCondLst>
                              <p:cond delay="3500"/>
                            </p:stCondLst>
                            <p:childTnLst>
                              <p:par>
                                <p:cTn id="97" presetID="41" presetClass="entr" presetSubtype="0" fill="hold" nodeType="afterEffect">
                                  <p:stCondLst>
                                    <p:cond delay="0"/>
                                  </p:stCondLst>
                                  <p:childTnLst>
                                    <p:set>
                                      <p:cBhvr>
                                        <p:cTn id="98" dur="1" fill="hold">
                                          <p:stCondLst>
                                            <p:cond delay="0"/>
                                          </p:stCondLst>
                                        </p:cTn>
                                        <p:tgtEl>
                                          <p:spTgt spid="5"/>
                                        </p:tgtEl>
                                        <p:attrNameLst>
                                          <p:attrName>style.visibility</p:attrName>
                                        </p:attrNameLst>
                                      </p:cBhvr>
                                      <p:to>
                                        <p:strVal val="visible"/>
                                      </p:to>
                                    </p:set>
                                    <p:anim calcmode="lin" valueType="num">
                                      <p:cBhvr>
                                        <p:cTn id="9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5"/>
                                        </p:tgtEl>
                                        <p:attrNameLst>
                                          <p:attrName>ppt_y</p:attrName>
                                        </p:attrNameLst>
                                      </p:cBhvr>
                                      <p:tavLst>
                                        <p:tav tm="0">
                                          <p:val>
                                            <p:strVal val="#ppt_y"/>
                                          </p:val>
                                        </p:tav>
                                        <p:tav tm="100000">
                                          <p:val>
                                            <p:strVal val="#ppt_y"/>
                                          </p:val>
                                        </p:tav>
                                      </p:tavLst>
                                    </p:anim>
                                    <p:anim calcmode="lin" valueType="num">
                                      <p:cBhvr>
                                        <p:cTn id="10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B7EBAAD9-9A42-4CC9-8263-FADBBC2D337A}" type="slidenum">
              <a:rPr lang="zh-CN" altLang="en-US" sz="1200" b="1">
                <a:solidFill>
                  <a:srgbClr val="F8F8F8"/>
                </a:solidFill>
                <a:latin typeface="Arial" charset="0"/>
              </a:rPr>
              <a:pPr algn="r" eaLnBrk="1" hangingPunct="1"/>
              <a:t>40</a:t>
            </a:fld>
            <a:endParaRPr lang="en-US" altLang="zh-CN" sz="1200" b="1">
              <a:solidFill>
                <a:srgbClr val="F8F8F8"/>
              </a:solidFill>
              <a:latin typeface="Arial" charset="0"/>
            </a:endParaRPr>
          </a:p>
        </p:txBody>
      </p:sp>
      <p:sp>
        <p:nvSpPr>
          <p:cNvPr id="43011" name="Rectangle 3"/>
          <p:cNvSpPr>
            <a:spLocks noGrp="1" noChangeArrowheads="1"/>
          </p:cNvSpPr>
          <p:nvPr>
            <p:ph type="body" idx="4294967295"/>
          </p:nvPr>
        </p:nvSpPr>
        <p:spPr bwMode="auto">
          <a:xfrm>
            <a:off x="325438" y="1054100"/>
            <a:ext cx="8353425" cy="540067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p>
          <a:p>
            <a:pPr eaLnBrk="1" hangingPunct="1">
              <a:lnSpc>
                <a:spcPct val="80000"/>
              </a:lnSpc>
              <a:buFontTx/>
              <a:buNone/>
            </a:pPr>
            <a:r>
              <a:rPr lang="zh-CN" altLang="en-US" sz="2400" smtClean="0"/>
              <a:t> </a:t>
            </a:r>
            <a:r>
              <a:rPr lang="zh-CN" altLang="en-US" smtClean="0"/>
              <a:t>(4)u格式符。</a:t>
            </a:r>
            <a:r>
              <a:rPr lang="zh-CN" altLang="en-US" b="0" smtClean="0"/>
              <a:t>用来输出unsigned型数据。一个有符号整数（int型）也可以用%u格式输出；</a:t>
            </a:r>
          </a:p>
          <a:p>
            <a:pPr eaLnBrk="1" hangingPunct="1">
              <a:lnSpc>
                <a:spcPct val="80000"/>
              </a:lnSpc>
              <a:buFontTx/>
              <a:buNone/>
            </a:pPr>
            <a:r>
              <a:rPr lang="zh-CN" altLang="en-US" b="0" smtClean="0"/>
              <a:t>  一个unsigned型数据也可以用%d格式输出。</a:t>
            </a:r>
          </a:p>
          <a:p>
            <a:pPr eaLnBrk="1" hangingPunct="1">
              <a:lnSpc>
                <a:spcPct val="80000"/>
              </a:lnSpc>
              <a:buFontTx/>
              <a:buNone/>
            </a:pPr>
            <a:r>
              <a:rPr lang="zh-CN" altLang="en-US" b="0" smtClean="0"/>
              <a:t>  unsigned数据也可用%o或%x格式输出。</a:t>
            </a:r>
          </a:p>
          <a:p>
            <a:pPr eaLnBrk="1" hangingPunct="1">
              <a:lnSpc>
                <a:spcPct val="80000"/>
              </a:lnSpc>
              <a:buFontTx/>
              <a:buNone/>
            </a:pPr>
            <a:r>
              <a:rPr lang="zh-CN" altLang="en-US" smtClean="0"/>
              <a:t> (5)c格式符。</a:t>
            </a:r>
            <a:r>
              <a:rPr lang="zh-CN" altLang="en-US" b="0" smtClean="0"/>
              <a:t>用来输出一个字符。</a:t>
            </a:r>
          </a:p>
          <a:p>
            <a:pPr eaLnBrk="1" hangingPunct="1">
              <a:lnSpc>
                <a:spcPct val="80000"/>
              </a:lnSpc>
              <a:buFontTx/>
              <a:buNone/>
            </a:pPr>
            <a:r>
              <a:rPr lang="zh-CN" altLang="en-US" b="0" smtClean="0"/>
              <a:t>  如：char　d='a';</a:t>
            </a:r>
          </a:p>
          <a:p>
            <a:pPr eaLnBrk="1" hangingPunct="1">
              <a:lnSpc>
                <a:spcPct val="80000"/>
              </a:lnSpc>
              <a:buFontTx/>
              <a:buNone/>
            </a:pPr>
            <a:r>
              <a:rPr lang="zh-CN" altLang="en-US" b="0" smtClean="0"/>
              <a:t>    printf("%c",d);</a:t>
            </a:r>
          </a:p>
          <a:p>
            <a:pPr eaLnBrk="1" hangingPunct="1">
              <a:lnSpc>
                <a:spcPct val="80000"/>
              </a:lnSpc>
              <a:buFontTx/>
              <a:buNone/>
            </a:pPr>
            <a:r>
              <a:rPr lang="zh-CN" altLang="en-US" b="0" smtClean="0"/>
              <a:t>    运行时输出字符'a'。</a:t>
            </a:r>
          </a:p>
          <a:p>
            <a:pPr eaLnBrk="1" hangingPunct="1">
              <a:lnSpc>
                <a:spcPct val="80000"/>
              </a:lnSpc>
              <a:buFontTx/>
              <a:buNone/>
            </a:pPr>
            <a:r>
              <a:rPr lang="zh-CN" altLang="en-US" b="0" smtClean="0"/>
              <a:t>  一个整数，只要它的值在0～127范围内，可以用“%c”使之按字符形式输出，在输出前，系统会将该整数作为ASCII码转换成相应的字符；一个字符数据也可以用整数形式输出。</a:t>
            </a:r>
          </a:p>
        </p:txBody>
      </p:sp>
      <p:sp>
        <p:nvSpPr>
          <p:cNvPr id="4301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301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A4A120B-BEEF-4E44-9C8B-8B29053238E0}" type="slidenum">
              <a:rPr lang="zh-CN" altLang="en-US" sz="1200" b="1">
                <a:solidFill>
                  <a:srgbClr val="F8F8F8"/>
                </a:solidFill>
                <a:latin typeface="Arial" charset="0"/>
              </a:rPr>
              <a:pPr algn="r" eaLnBrk="1" hangingPunct="1"/>
              <a:t>41</a:t>
            </a:fld>
            <a:endParaRPr lang="en-US" altLang="zh-CN" sz="1200" b="1">
              <a:solidFill>
                <a:srgbClr val="F8F8F8"/>
              </a:solidFill>
              <a:latin typeface="Arial" charset="0"/>
            </a:endParaRPr>
          </a:p>
        </p:txBody>
      </p:sp>
      <p:sp>
        <p:nvSpPr>
          <p:cNvPr id="4403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p>
          <a:p>
            <a:pPr algn="ctr" eaLnBrk="1" hangingPunct="1">
              <a:lnSpc>
                <a:spcPct val="80000"/>
              </a:lnSpc>
              <a:buFontTx/>
              <a:buNone/>
            </a:pPr>
            <a:endParaRPr lang="en-US" altLang="zh-CN" sz="3200" smtClean="0"/>
          </a:p>
          <a:p>
            <a:pPr eaLnBrk="1" hangingPunct="1">
              <a:lnSpc>
                <a:spcPct val="80000"/>
              </a:lnSpc>
              <a:buFontTx/>
              <a:buNone/>
            </a:pPr>
            <a:r>
              <a:rPr lang="zh-CN" altLang="en-US" b="0" smtClean="0"/>
              <a:t>  【</a:t>
            </a:r>
            <a:r>
              <a:rPr lang="zh-CN" altLang="en-US" smtClean="0"/>
              <a:t>例4.7</a:t>
            </a:r>
            <a:r>
              <a:rPr lang="zh-CN" altLang="en-US" b="0" smtClean="0"/>
              <a:t>】 字符数据的输出。</a:t>
            </a:r>
            <a:endParaRPr lang="en-US" b="0" smtClean="0"/>
          </a:p>
          <a:p>
            <a:pPr eaLnBrk="1" hangingPunct="1">
              <a:lnSpc>
                <a:spcPct val="80000"/>
              </a:lnSpc>
              <a:buFontTx/>
              <a:buNone/>
            </a:pPr>
            <a:r>
              <a:rPr lang="zh-CN" altLang="en-US" b="0" smtClean="0"/>
              <a:t>  </a:t>
            </a:r>
            <a:r>
              <a:rPr lang="zh-CN" altLang="en-US" b="0" smtClean="0">
                <a:hlinkClick r:id="rId2" action="ppaction://hlinkfile"/>
              </a:rPr>
              <a:t>编写程序：</a:t>
            </a:r>
            <a:endParaRPr lang="en-US" b="0" smtClean="0"/>
          </a:p>
          <a:p>
            <a:pPr eaLnBrk="1" hangingPunct="1">
              <a:lnSpc>
                <a:spcPct val="80000"/>
              </a:lnSpc>
              <a:buFontTx/>
              <a:buNone/>
            </a:pPr>
            <a:r>
              <a:rPr lang="zh-CN" altLang="en-US" b="0" smtClean="0"/>
              <a:t>   </a:t>
            </a:r>
          </a:p>
          <a:p>
            <a:pPr eaLnBrk="1" hangingPunct="1">
              <a:lnSpc>
                <a:spcPct val="80000"/>
              </a:lnSpc>
              <a:buFontTx/>
              <a:buNone/>
            </a:pPr>
            <a:r>
              <a:rPr lang="zh-CN" altLang="en-US" b="0" smtClean="0"/>
              <a:t>  </a:t>
            </a:r>
            <a:r>
              <a:rPr lang="zh-CN" altLang="en-US" smtClean="0"/>
              <a:t>运行结果：</a:t>
            </a:r>
          </a:p>
          <a:p>
            <a:pPr eaLnBrk="1" hangingPunct="1">
              <a:lnSpc>
                <a:spcPct val="80000"/>
              </a:lnSpc>
              <a:buFontTx/>
              <a:buNone/>
            </a:pPr>
            <a:endParaRPr lang="zh-CN" altLang="en-US" b="0" smtClean="0"/>
          </a:p>
          <a:p>
            <a:pPr eaLnBrk="1" hangingPunct="1">
              <a:lnSpc>
                <a:spcPct val="80000"/>
              </a:lnSpc>
              <a:buFontTx/>
              <a:buNone/>
            </a:pPr>
            <a:endParaRPr lang="zh-CN" altLang="en-US" b="0" smtClean="0"/>
          </a:p>
          <a:p>
            <a:pPr eaLnBrk="1" hangingPunct="1">
              <a:lnSpc>
                <a:spcPct val="80000"/>
              </a:lnSpc>
              <a:buFontTx/>
              <a:buNone/>
            </a:pPr>
            <a:endParaRPr lang="zh-CN" altLang="en-US" b="0" smtClean="0"/>
          </a:p>
          <a:p>
            <a:pPr eaLnBrk="1" hangingPunct="1">
              <a:lnSpc>
                <a:spcPct val="80000"/>
              </a:lnSpc>
              <a:buFontTx/>
              <a:buNone/>
            </a:pPr>
            <a:r>
              <a:rPr lang="zh-CN" altLang="en-US" b="0" smtClean="0"/>
              <a:t>  </a:t>
            </a:r>
          </a:p>
        </p:txBody>
      </p:sp>
      <p:sp>
        <p:nvSpPr>
          <p:cNvPr id="4403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4037"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3860800"/>
            <a:ext cx="230505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图片 6" descr="Untitled2.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49E3F933-0719-44B5-BE5A-156F499D365A}" type="slidenum">
              <a:rPr lang="zh-CN" altLang="en-US" sz="1200" b="1">
                <a:solidFill>
                  <a:srgbClr val="F8F8F8"/>
                </a:solidFill>
                <a:latin typeface="Arial" charset="0"/>
              </a:rPr>
              <a:pPr algn="r" eaLnBrk="1" hangingPunct="1"/>
              <a:t>42</a:t>
            </a:fld>
            <a:endParaRPr lang="en-US" altLang="zh-CN" sz="1200" b="1">
              <a:solidFill>
                <a:srgbClr val="F8F8F8"/>
              </a:solidFill>
              <a:latin typeface="Arial" charset="0"/>
            </a:endParaRPr>
          </a:p>
        </p:txBody>
      </p:sp>
      <p:sp>
        <p:nvSpPr>
          <p:cNvPr id="4505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defRPr/>
            </a:pPr>
            <a:r>
              <a:rPr lang="en-US" altLang="zh-CN" sz="3200" dirty="0" smtClean="0"/>
              <a:t>4.3.1 </a:t>
            </a:r>
            <a:r>
              <a:rPr lang="en-US" sz="3200" dirty="0" err="1" smtClean="0"/>
              <a:t>格式输出函数</a:t>
            </a:r>
            <a:r>
              <a:rPr lang="en-US" altLang="zh-CN" sz="3200" dirty="0" err="1" smtClean="0"/>
              <a:t>printf</a:t>
            </a:r>
            <a:endParaRPr lang="en-US" altLang="zh-CN" sz="3200" dirty="0" smtClean="0"/>
          </a:p>
          <a:p>
            <a:pPr marL="0" indent="0">
              <a:buFontTx/>
              <a:buNone/>
              <a:defRPr/>
            </a:pPr>
            <a:r>
              <a:rPr lang="zh-CN" altLang="en-US" dirty="0" smtClean="0"/>
              <a:t>(6)s格式符。</a:t>
            </a:r>
            <a:r>
              <a:rPr lang="zh-CN" altLang="zh-CN" b="0" dirty="0"/>
              <a:t>用于输出字符串。有如下几种用法。</a:t>
            </a:r>
          </a:p>
          <a:p>
            <a:pPr eaLnBrk="1" hangingPunct="1">
              <a:lnSpc>
                <a:spcPct val="80000"/>
              </a:lnSpc>
              <a:buFontTx/>
              <a:buNone/>
              <a:defRPr/>
            </a:pPr>
            <a:r>
              <a:rPr lang="zh-CN" altLang="en-US" b="0" dirty="0" smtClean="0"/>
              <a:t>  ①%s。例如：</a:t>
            </a:r>
          </a:p>
          <a:p>
            <a:pPr eaLnBrk="1" hangingPunct="1">
              <a:lnSpc>
                <a:spcPct val="80000"/>
              </a:lnSpc>
              <a:buFontTx/>
              <a:buNone/>
              <a:defRPr/>
            </a:pPr>
            <a:r>
              <a:rPr lang="zh-CN" altLang="en-US" b="0" dirty="0" smtClean="0"/>
              <a:t>   printf("%s","china");</a:t>
            </a:r>
          </a:p>
          <a:p>
            <a:pPr eaLnBrk="1" hangingPunct="1">
              <a:lnSpc>
                <a:spcPct val="80000"/>
              </a:lnSpc>
              <a:buFontTx/>
              <a:buNone/>
              <a:defRPr/>
            </a:pPr>
            <a:r>
              <a:rPr lang="zh-CN" altLang="en-US" b="0" dirty="0" smtClean="0"/>
              <a:t>   输出字符串china。</a:t>
            </a:r>
            <a:endParaRPr lang="en-US" altLang="zh-CN" b="0" dirty="0" smtClean="0"/>
          </a:p>
          <a:p>
            <a:pPr eaLnBrk="1" hangingPunct="1">
              <a:lnSpc>
                <a:spcPct val="80000"/>
              </a:lnSpc>
              <a:buFontTx/>
              <a:buNone/>
              <a:defRPr/>
            </a:pPr>
            <a:r>
              <a:rPr lang="zh-CN" altLang="en-US" b="0" dirty="0"/>
              <a:t> </a:t>
            </a:r>
            <a:r>
              <a:rPr lang="zh-CN" altLang="en-US" b="0" dirty="0" smtClean="0"/>
              <a:t> ②%ms，输出的字符串占m列，若串长大于m，则全部输出，若串长小于m，则左补空格。</a:t>
            </a:r>
          </a:p>
          <a:p>
            <a:pPr eaLnBrk="1" hangingPunct="1">
              <a:lnSpc>
                <a:spcPct val="80000"/>
              </a:lnSpc>
              <a:buFontTx/>
              <a:buNone/>
              <a:defRPr/>
            </a:pPr>
            <a:r>
              <a:rPr lang="zh-CN" altLang="en-US" b="0" dirty="0" smtClean="0"/>
              <a:t>  ③%-ms，若串长小于m，字符串向左靠，右补空格。</a:t>
            </a:r>
          </a:p>
          <a:p>
            <a:pPr eaLnBrk="1" hangingPunct="1">
              <a:lnSpc>
                <a:spcPct val="80000"/>
              </a:lnSpc>
              <a:buFontTx/>
              <a:buNone/>
              <a:defRPr/>
            </a:pPr>
            <a:r>
              <a:rPr lang="zh-CN" altLang="en-US" b="0" dirty="0" smtClean="0"/>
              <a:t>  输出，若串长小于m，则左补空格。</a:t>
            </a:r>
          </a:p>
          <a:p>
            <a:pPr eaLnBrk="1" hangingPunct="1">
              <a:lnSpc>
                <a:spcPct val="80000"/>
              </a:lnSpc>
              <a:buFontTx/>
              <a:buNone/>
              <a:defRPr/>
            </a:pPr>
            <a:r>
              <a:rPr lang="zh-CN" altLang="en-US" b="0" dirty="0" smtClean="0"/>
              <a:t>  </a:t>
            </a:r>
          </a:p>
          <a:p>
            <a:pPr eaLnBrk="1" hangingPunct="1">
              <a:buFontTx/>
              <a:buNone/>
              <a:defRPr/>
            </a:pPr>
            <a:endParaRPr lang="zh-CN" altLang="en-US" b="0" dirty="0" smtClean="0"/>
          </a:p>
        </p:txBody>
      </p:sp>
      <p:sp>
        <p:nvSpPr>
          <p:cNvPr id="4506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506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12639713-49A4-4992-AC42-6E67FCAB5C42}" type="slidenum">
              <a:rPr lang="zh-CN" altLang="en-US" sz="1200" b="1">
                <a:solidFill>
                  <a:srgbClr val="F8F8F8"/>
                </a:solidFill>
                <a:latin typeface="Arial" charset="0"/>
              </a:rPr>
              <a:pPr algn="r" eaLnBrk="1" hangingPunct="1"/>
              <a:t>43</a:t>
            </a:fld>
            <a:endParaRPr lang="en-US" altLang="zh-CN" sz="1200" b="1">
              <a:solidFill>
                <a:srgbClr val="F8F8F8"/>
              </a:solidFill>
              <a:latin typeface="Arial" charset="0"/>
            </a:endParaRPr>
          </a:p>
        </p:txBody>
      </p:sp>
      <p:sp>
        <p:nvSpPr>
          <p:cNvPr id="46083"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dirty="0" smtClean="0"/>
              <a:t>4.3.1 </a:t>
            </a:r>
            <a:r>
              <a:rPr lang="en-US" sz="3200" dirty="0" err="1" smtClean="0"/>
              <a:t>格式输出函数</a:t>
            </a:r>
            <a:r>
              <a:rPr lang="en-US" altLang="zh-CN" sz="3200" dirty="0" err="1" smtClean="0"/>
              <a:t>printf</a:t>
            </a:r>
            <a:endParaRPr lang="en-US" altLang="zh-CN" sz="3200" dirty="0" smtClean="0"/>
          </a:p>
          <a:p>
            <a:pPr algn="ctr" eaLnBrk="1" hangingPunct="1">
              <a:lnSpc>
                <a:spcPct val="80000"/>
              </a:lnSpc>
              <a:buFontTx/>
              <a:buNone/>
            </a:pPr>
            <a:r>
              <a:rPr lang="zh-CN" altLang="en-US" sz="1200" dirty="0" smtClean="0"/>
              <a:t> </a:t>
            </a:r>
          </a:p>
          <a:p>
            <a:pPr eaLnBrk="1" hangingPunct="1">
              <a:buFontTx/>
              <a:buNone/>
            </a:pPr>
            <a:r>
              <a:rPr lang="zh-CN" altLang="en-US" b="0" dirty="0" smtClean="0"/>
              <a:t> </a:t>
            </a:r>
            <a:r>
              <a:rPr lang="zh-CN" altLang="en-US" dirty="0" smtClean="0"/>
              <a:t>（7）f格式符。</a:t>
            </a:r>
            <a:r>
              <a:rPr lang="zh-CN" altLang="en-US" b="0" dirty="0" smtClean="0"/>
              <a:t>用来输出实数（包括单精度、双精度和长双精度），有以下几种用法。</a:t>
            </a:r>
          </a:p>
          <a:p>
            <a:pPr eaLnBrk="1" hangingPunct="1">
              <a:buFontTx/>
              <a:buNone/>
            </a:pPr>
            <a:r>
              <a:rPr lang="zh-CN" altLang="en-US" b="0" dirty="0" smtClean="0"/>
              <a:t>  ① %f。不指定字段宽度，由系统自动指定字段宽度，使整数部分全部输出，并输出6位小数。</a:t>
            </a:r>
            <a:endParaRPr lang="en-US" altLang="zh-CN" b="0" dirty="0" smtClean="0"/>
          </a:p>
          <a:p>
            <a:pPr eaLnBrk="1" hangingPunct="1">
              <a:buFontTx/>
              <a:buNone/>
            </a:pPr>
            <a:r>
              <a:rPr lang="zh-CN" altLang="en-US" b="0" dirty="0"/>
              <a:t> </a:t>
            </a:r>
            <a:r>
              <a:rPr lang="zh-CN" altLang="en-US" b="0" dirty="0" smtClean="0"/>
              <a:t> ②%m.nf。指定输出的数据共占m列，其中有n位小数。如果数值长度小于m，则左端补空格。</a:t>
            </a:r>
          </a:p>
          <a:p>
            <a:pPr eaLnBrk="1" hangingPunct="1">
              <a:buFontTx/>
              <a:buNone/>
            </a:pPr>
            <a:r>
              <a:rPr lang="zh-CN" altLang="en-US" b="0" dirty="0" smtClean="0"/>
              <a:t>  ③%-m.nf。与%m.nf基本相同，只是使输出的数值向左端靠，右端补空格。 </a:t>
            </a:r>
          </a:p>
        </p:txBody>
      </p:sp>
      <p:sp>
        <p:nvSpPr>
          <p:cNvPr id="4608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608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639834B8-96A3-4314-94C4-4DC95FEB00AF}" type="slidenum">
              <a:rPr lang="zh-CN" altLang="en-US" sz="1200" b="1">
                <a:solidFill>
                  <a:srgbClr val="F8F8F8"/>
                </a:solidFill>
                <a:latin typeface="Arial" charset="0"/>
              </a:rPr>
              <a:pPr algn="r" eaLnBrk="1" hangingPunct="1"/>
              <a:t>44</a:t>
            </a:fld>
            <a:endParaRPr lang="en-US" altLang="zh-CN" sz="1200" b="1">
              <a:solidFill>
                <a:srgbClr val="F8F8F8"/>
              </a:solidFill>
              <a:latin typeface="Arial" charset="0"/>
            </a:endParaRPr>
          </a:p>
        </p:txBody>
      </p:sp>
      <p:sp>
        <p:nvSpPr>
          <p:cNvPr id="47107" name="Rectangle 3"/>
          <p:cNvSpPr>
            <a:spLocks noGrp="1" noChangeArrowheads="1"/>
          </p:cNvSpPr>
          <p:nvPr>
            <p:ph type="body" idx="4294967295"/>
          </p:nvPr>
        </p:nvSpPr>
        <p:spPr bwMode="auto">
          <a:xfrm>
            <a:off x="396875" y="1125538"/>
            <a:ext cx="8353425" cy="518477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endParaRPr lang="en-US" altLang="zh-CN" sz="3200" b="0" smtClean="0"/>
          </a:p>
          <a:p>
            <a:pPr eaLnBrk="1" hangingPunct="1">
              <a:lnSpc>
                <a:spcPct val="80000"/>
              </a:lnSpc>
              <a:buFontTx/>
              <a:buNone/>
            </a:pPr>
            <a:r>
              <a:rPr lang="zh-CN" altLang="en-US" b="0" smtClean="0"/>
              <a:t>【</a:t>
            </a:r>
            <a:r>
              <a:rPr lang="zh-CN" altLang="en-US" smtClean="0"/>
              <a:t>例4.8</a:t>
            </a:r>
            <a:r>
              <a:rPr lang="zh-CN" altLang="en-US" b="0" smtClean="0"/>
              <a:t>】 输出实数时的有效位数。</a:t>
            </a:r>
            <a:endParaRPr lang="en-US" b="0" smtClean="0"/>
          </a:p>
          <a:p>
            <a:pPr eaLnBrk="1" hangingPunct="1">
              <a:lnSpc>
                <a:spcPct val="80000"/>
              </a:lnSpc>
              <a:buFontTx/>
              <a:buNone/>
            </a:pPr>
            <a:r>
              <a:rPr lang="zh-CN" altLang="en-US" b="0" smtClean="0">
                <a:hlinkClick r:id="rId2" action="ppaction://hlinkfile"/>
              </a:rPr>
              <a:t>编写程序：</a:t>
            </a:r>
            <a:endParaRPr lang="en-US" b="0" smtClean="0"/>
          </a:p>
          <a:p>
            <a:pPr eaLnBrk="1" hangingPunct="1">
              <a:lnSpc>
                <a:spcPct val="80000"/>
              </a:lnSpc>
              <a:buFontTx/>
              <a:buNone/>
            </a:pPr>
            <a:r>
              <a:rPr lang="zh-CN" altLang="en-US" b="0" smtClean="0"/>
              <a:t> </a:t>
            </a:r>
          </a:p>
          <a:p>
            <a:pPr eaLnBrk="1" hangingPunct="1">
              <a:lnSpc>
                <a:spcPct val="80000"/>
              </a:lnSpc>
              <a:buFontTx/>
              <a:buNone/>
            </a:pPr>
            <a:r>
              <a:rPr lang="zh-CN" altLang="en-US" smtClean="0"/>
              <a:t>运行结果：</a:t>
            </a:r>
          </a:p>
          <a:p>
            <a:pPr eaLnBrk="1" hangingPunct="1">
              <a:lnSpc>
                <a:spcPct val="80000"/>
              </a:lnSpc>
              <a:buFontTx/>
              <a:buNone/>
            </a:pPr>
            <a:endParaRPr lang="zh-CN" altLang="en-US" b="0" smtClean="0"/>
          </a:p>
          <a:p>
            <a:pPr eaLnBrk="1" hangingPunct="1">
              <a:lnSpc>
                <a:spcPct val="80000"/>
              </a:lnSpc>
              <a:buFontTx/>
              <a:buNone/>
            </a:pPr>
            <a:r>
              <a:rPr lang="en-US" altLang="zh-CN" smtClean="0"/>
              <a:t>33333.333984</a:t>
            </a:r>
            <a:endParaRPr lang="zh-CN" altLang="zh-CN" smtClean="0"/>
          </a:p>
          <a:p>
            <a:pPr eaLnBrk="1" hangingPunct="1">
              <a:lnSpc>
                <a:spcPct val="80000"/>
              </a:lnSpc>
              <a:buFontTx/>
              <a:buNone/>
            </a:pPr>
            <a:endParaRPr lang="zh-CN" altLang="en-US" b="0" smtClean="0"/>
          </a:p>
          <a:p>
            <a:pPr eaLnBrk="1" hangingPunct="1">
              <a:buFontTx/>
              <a:buNone/>
            </a:pPr>
            <a:r>
              <a:rPr lang="zh-CN" altLang="en-US" smtClean="0"/>
              <a:t> 结果分析：</a:t>
            </a:r>
            <a:r>
              <a:rPr lang="zh-CN" altLang="en-US" b="0" smtClean="0"/>
              <a:t>用%f输出，不指定输出数据的长度，由系统根据数据的实际情况决定数据所占的列数。系统处理的方法一般是：实数中的整数部分全部输出，小数部分输出6位。</a:t>
            </a:r>
          </a:p>
          <a:p>
            <a:pPr eaLnBrk="1" hangingPunct="1">
              <a:lnSpc>
                <a:spcPct val="80000"/>
              </a:lnSpc>
              <a:buFontTx/>
              <a:buNone/>
            </a:pPr>
            <a:endParaRPr lang="zh-CN" altLang="en-US" b="0" smtClean="0"/>
          </a:p>
          <a:p>
            <a:pPr eaLnBrk="1" hangingPunct="1">
              <a:lnSpc>
                <a:spcPct val="80000"/>
              </a:lnSpc>
              <a:buFontTx/>
              <a:buNone/>
            </a:pPr>
            <a:endParaRPr lang="zh-CN" altLang="en-US" b="0" smtClean="0"/>
          </a:p>
        </p:txBody>
      </p:sp>
      <p:sp>
        <p:nvSpPr>
          <p:cNvPr id="4710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
        <p:nvSpPr>
          <p:cNvPr id="47109" name="图片 13"/>
          <p:cNvSpPr>
            <a:spLocks noChangeAspect="1" noChangeArrowheads="1"/>
          </p:cNvSpPr>
          <p:nvPr/>
        </p:nvSpPr>
        <p:spPr bwMode="auto">
          <a:xfrm>
            <a:off x="611188" y="3197225"/>
            <a:ext cx="5926137"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47110"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011B678-928F-4317-B78A-465011E6A52D}" type="slidenum">
              <a:rPr lang="zh-CN" altLang="en-US" sz="1200" b="1">
                <a:solidFill>
                  <a:srgbClr val="F8F8F8"/>
                </a:solidFill>
                <a:latin typeface="Arial" charset="0"/>
              </a:rPr>
              <a:pPr algn="r" eaLnBrk="1" hangingPunct="1"/>
              <a:t>45</a:t>
            </a:fld>
            <a:endParaRPr lang="en-US" altLang="zh-CN" sz="1200" b="1">
              <a:solidFill>
                <a:srgbClr val="F8F8F8"/>
              </a:solidFill>
              <a:latin typeface="Arial" charset="0"/>
            </a:endParaRPr>
          </a:p>
        </p:txBody>
      </p:sp>
      <p:sp>
        <p:nvSpPr>
          <p:cNvPr id="4813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4.3.1 </a:t>
            </a:r>
            <a:r>
              <a:rPr lang="en-US" sz="3200" smtClean="0"/>
              <a:t>格式输出函数</a:t>
            </a:r>
            <a:r>
              <a:rPr lang="en-US" altLang="zh-CN" sz="3200" smtClean="0"/>
              <a:t>printf</a:t>
            </a:r>
          </a:p>
          <a:p>
            <a:pPr eaLnBrk="1" hangingPunct="1">
              <a:buFontTx/>
              <a:buNone/>
            </a:pPr>
            <a:r>
              <a:rPr lang="zh-CN" altLang="en-US" smtClean="0"/>
              <a:t>  (8)e格式符。</a:t>
            </a:r>
            <a:r>
              <a:rPr lang="zh-CN" altLang="en-US" b="0" smtClean="0"/>
              <a:t>以指数形式输出实数。</a:t>
            </a:r>
          </a:p>
          <a:p>
            <a:pPr eaLnBrk="1" hangingPunct="1">
              <a:buFontTx/>
              <a:buNone/>
            </a:pPr>
            <a:r>
              <a:rPr lang="zh-CN" altLang="en-US" b="0" smtClean="0"/>
              <a:t>  可用以下形式：</a:t>
            </a:r>
          </a:p>
          <a:p>
            <a:pPr eaLnBrk="1" hangingPunct="1">
              <a:buFontTx/>
              <a:buNone/>
            </a:pPr>
            <a:r>
              <a:rPr lang="zh-CN" altLang="en-US" b="0" smtClean="0"/>
              <a:t>  ① %e。不指定输出数据所占的宽度和数字部分的小数位数。</a:t>
            </a:r>
          </a:p>
          <a:p>
            <a:pPr eaLnBrk="1" hangingPunct="1">
              <a:buFontTx/>
              <a:buNone/>
            </a:pPr>
            <a:r>
              <a:rPr lang="zh-CN" altLang="en-US" b="0" smtClean="0"/>
              <a:t>  例:  printf("%e",123.456);</a:t>
            </a:r>
          </a:p>
          <a:p>
            <a:pPr eaLnBrk="1" hangingPunct="1">
              <a:buFontTx/>
              <a:buNone/>
            </a:pPr>
            <a:r>
              <a:rPr lang="zh-CN" altLang="en-US" b="0" smtClean="0"/>
              <a:t>  输出：</a:t>
            </a:r>
          </a:p>
          <a:p>
            <a:pPr eaLnBrk="1" hangingPunct="1">
              <a:buFontTx/>
              <a:buNone/>
            </a:pPr>
            <a:r>
              <a:rPr lang="zh-CN" altLang="en-US" b="0" smtClean="0"/>
              <a:t>  1.234560e+002</a:t>
            </a:r>
          </a:p>
          <a:p>
            <a:pPr eaLnBrk="1" hangingPunct="1">
              <a:buFontTx/>
              <a:buNone/>
            </a:pPr>
            <a:r>
              <a:rPr lang="zh-CN" altLang="en-US" b="0" smtClean="0"/>
              <a:t>      6列   5列</a:t>
            </a:r>
          </a:p>
        </p:txBody>
      </p:sp>
      <p:sp>
        <p:nvSpPr>
          <p:cNvPr id="4813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4813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C1E83BA3-A5B2-439D-9BC1-E038C99849A9}" type="slidenum">
              <a:rPr lang="zh-CN" altLang="en-US" sz="1200" b="1">
                <a:solidFill>
                  <a:srgbClr val="F8F8F8"/>
                </a:solidFill>
                <a:latin typeface="Arial" charset="0"/>
              </a:rPr>
              <a:pPr algn="r" eaLnBrk="1" hangingPunct="1"/>
              <a:t>46</a:t>
            </a:fld>
            <a:endParaRPr lang="en-US" altLang="zh-CN" sz="1200" b="1">
              <a:solidFill>
                <a:srgbClr val="F8F8F8"/>
              </a:solidFill>
              <a:latin typeface="Arial" charset="0"/>
            </a:endParaRPr>
          </a:p>
        </p:txBody>
      </p:sp>
      <p:sp>
        <p:nvSpPr>
          <p:cNvPr id="4915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4.3.1 </a:t>
            </a:r>
            <a:r>
              <a:rPr lang="en-US" sz="3200" smtClean="0"/>
              <a:t>格式输出函数</a:t>
            </a:r>
            <a:r>
              <a:rPr lang="en-US" altLang="zh-CN" sz="3200" smtClean="0"/>
              <a:t>printf</a:t>
            </a:r>
          </a:p>
          <a:p>
            <a:pPr eaLnBrk="1" hangingPunct="1">
              <a:lnSpc>
                <a:spcPct val="90000"/>
              </a:lnSpc>
              <a:buFontTx/>
              <a:buNone/>
            </a:pPr>
            <a:r>
              <a:rPr lang="zh-CN" altLang="en-US" b="0" smtClean="0"/>
              <a:t>  所输出的实数共占13列宽度。(注：不同系统的规定略有不同,VC++中，数字部分的小数位为6位，指数部分占5列)</a:t>
            </a:r>
          </a:p>
          <a:p>
            <a:pPr eaLnBrk="1" hangingPunct="1">
              <a:lnSpc>
                <a:spcPct val="90000"/>
              </a:lnSpc>
              <a:buFontTx/>
              <a:buNone/>
            </a:pPr>
            <a:r>
              <a:rPr lang="zh-CN" altLang="en-US" b="0" smtClean="0"/>
              <a:t>  ② %m.ne和%-m.ne。m、n和“－”字符的含义与   前相同。</a:t>
            </a:r>
          </a:p>
          <a:p>
            <a:pPr eaLnBrk="1" hangingPunct="1">
              <a:lnSpc>
                <a:spcPct val="90000"/>
              </a:lnSpc>
              <a:buFontTx/>
              <a:buNone/>
            </a:pPr>
            <a:r>
              <a:rPr lang="zh-CN" altLang="en-US" b="0" smtClean="0"/>
              <a:t>   此处n指拟输出的数据的小数部分（又称尾数）        的小数位数。</a:t>
            </a:r>
          </a:p>
          <a:p>
            <a:pPr eaLnBrk="1" hangingPunct="1">
              <a:lnSpc>
                <a:spcPct val="90000"/>
              </a:lnSpc>
              <a:buFontTx/>
              <a:buNone/>
            </a:pPr>
            <a:r>
              <a:rPr lang="zh-CN" altLang="en-US" b="0" smtClean="0"/>
              <a:t>  (9)g格式符。用来输出浮点数，它根据数值的大小，自动选f格式或e格式（选择输出时占宽度较小的一种），且不输出无意义的零。</a:t>
            </a:r>
          </a:p>
        </p:txBody>
      </p:sp>
      <p:sp>
        <p:nvSpPr>
          <p:cNvPr id="4915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四</a:t>
            </a:r>
            <a:r>
              <a:rPr lang="zh-CN" altLang="en-US" sz="3200" b="1" dirty="0">
                <a:latin typeface="宋体" charset="-122"/>
              </a:rPr>
              <a:t>章  顺序结构程序设计</a:t>
            </a:r>
          </a:p>
        </p:txBody>
      </p:sp>
      <p:pic>
        <p:nvPicPr>
          <p:cNvPr id="4915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F7F2129A-41FE-4A76-B444-DA30ADEE6DD0}" type="slidenum">
              <a:rPr lang="zh-CN" altLang="en-US" sz="1200" b="1">
                <a:solidFill>
                  <a:srgbClr val="F8F8F8"/>
                </a:solidFill>
                <a:latin typeface="Arial" charset="0"/>
              </a:rPr>
              <a:pPr algn="r" eaLnBrk="1" hangingPunct="1"/>
              <a:t>47</a:t>
            </a:fld>
            <a:endParaRPr lang="en-US" altLang="zh-CN" sz="1200" b="1">
              <a:solidFill>
                <a:srgbClr val="F8F8F8"/>
              </a:solidFill>
              <a:latin typeface="Arial" charset="0"/>
            </a:endParaRPr>
          </a:p>
        </p:txBody>
      </p:sp>
      <p:sp>
        <p:nvSpPr>
          <p:cNvPr id="5017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4.3.1 </a:t>
            </a:r>
            <a:r>
              <a:rPr lang="en-US" sz="3200" smtClean="0"/>
              <a:t>格式输出函数</a:t>
            </a:r>
            <a:r>
              <a:rPr lang="en-US" altLang="zh-CN" sz="3200" smtClean="0"/>
              <a:t>printf</a:t>
            </a:r>
          </a:p>
          <a:p>
            <a:pPr eaLnBrk="1" hangingPunct="1">
              <a:lnSpc>
                <a:spcPct val="80000"/>
              </a:lnSpc>
              <a:buFontTx/>
              <a:buNone/>
            </a:pPr>
            <a:r>
              <a:rPr lang="zh-CN" altLang="en-US" b="0" smtClean="0"/>
              <a:t>例:若f=123.468，则</a:t>
            </a:r>
          </a:p>
          <a:p>
            <a:pPr eaLnBrk="1" hangingPunct="1">
              <a:lnSpc>
                <a:spcPct val="80000"/>
              </a:lnSpc>
              <a:buFontTx/>
              <a:buNone/>
            </a:pPr>
            <a:r>
              <a:rPr lang="zh-CN" altLang="en-US" b="0" smtClean="0"/>
              <a:t>printf("%f  %e  %g",f,f,f）；</a:t>
            </a:r>
          </a:p>
          <a:p>
            <a:pPr eaLnBrk="1" hangingPunct="1">
              <a:lnSpc>
                <a:spcPct val="80000"/>
              </a:lnSpc>
              <a:buFontTx/>
              <a:buNone/>
            </a:pPr>
            <a:r>
              <a:rPr lang="zh-CN" altLang="en-US" b="0" smtClean="0"/>
              <a:t>输出如下：</a:t>
            </a:r>
          </a:p>
          <a:p>
            <a:pPr eaLnBrk="1" hangingPunct="1">
              <a:lnSpc>
                <a:spcPct val="80000"/>
              </a:lnSpc>
              <a:buFontTx/>
              <a:buNone/>
            </a:pPr>
            <a:r>
              <a:rPr lang="zh-CN" altLang="en-US" b="0" smtClean="0"/>
              <a:t>123.468000  1.234680e+002  123.468    </a:t>
            </a:r>
          </a:p>
          <a:p>
            <a:pPr eaLnBrk="1" hangingPunct="1">
              <a:lnSpc>
                <a:spcPct val="80000"/>
              </a:lnSpc>
              <a:buFontTx/>
              <a:buNone/>
            </a:pPr>
            <a:r>
              <a:rPr lang="zh-CN" altLang="en-US" b="0" smtClean="0"/>
              <a:t>   10列         13列        10列</a:t>
            </a:r>
          </a:p>
          <a:p>
            <a:pPr eaLnBrk="1" hangingPunct="1">
              <a:lnSpc>
                <a:spcPct val="80000"/>
              </a:lnSpc>
              <a:buFontTx/>
              <a:buNone/>
            </a:pPr>
            <a:r>
              <a:rPr lang="zh-CN" altLang="en-US" b="0" smtClean="0"/>
              <a:t>说明:</a:t>
            </a:r>
          </a:p>
          <a:p>
            <a:pPr eaLnBrk="1" hangingPunct="1">
              <a:lnSpc>
                <a:spcPct val="80000"/>
              </a:lnSpc>
              <a:buFontTx/>
              <a:buNone/>
            </a:pPr>
            <a:r>
              <a:rPr lang="zh-CN" altLang="en-US" b="0" smtClean="0"/>
              <a:t>① 用%f格式输出占10列，用%e格式输出占13列，用%g格式时，自动从上面两种格式中选择短者（今以%f格式为短）,故占10列，并按%f格式用小数形式输出，最后3个小数位为无意义的0，不输出，因此输出123.468，然后右补3个空格。%g格式用得较少。</a:t>
            </a:r>
          </a:p>
        </p:txBody>
      </p:sp>
      <p:sp>
        <p:nvSpPr>
          <p:cNvPr id="5018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018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767A34D3-850F-4090-B7E0-0A9CD2315BA9}" type="slidenum">
              <a:rPr lang="zh-CN" altLang="en-US" sz="1200" b="1">
                <a:solidFill>
                  <a:srgbClr val="F8F8F8"/>
                </a:solidFill>
                <a:latin typeface="Arial" charset="0"/>
              </a:rPr>
              <a:pPr algn="r" eaLnBrk="1" hangingPunct="1"/>
              <a:t>48</a:t>
            </a:fld>
            <a:endParaRPr lang="en-US" altLang="zh-CN" sz="1200" b="1">
              <a:solidFill>
                <a:srgbClr val="F8F8F8"/>
              </a:solidFill>
              <a:latin typeface="Arial" charset="0"/>
            </a:endParaRPr>
          </a:p>
        </p:txBody>
      </p:sp>
      <p:sp>
        <p:nvSpPr>
          <p:cNvPr id="51203" name="Rectangle 3"/>
          <p:cNvSpPr>
            <a:spLocks noGrp="1" noChangeArrowheads="1"/>
          </p:cNvSpPr>
          <p:nvPr>
            <p:ph type="body" idx="4294967295"/>
          </p:nvPr>
        </p:nvSpPr>
        <p:spPr bwMode="auto">
          <a:xfrm>
            <a:off x="342900" y="1008063"/>
            <a:ext cx="8801100" cy="5399087"/>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defRPr/>
            </a:pPr>
            <a:r>
              <a:rPr lang="en-US" altLang="zh-CN" sz="3200" dirty="0" smtClean="0"/>
              <a:t>4.3.1 </a:t>
            </a:r>
            <a:r>
              <a:rPr lang="en-US" sz="3200" dirty="0" err="1" smtClean="0"/>
              <a:t>格式输出函数</a:t>
            </a:r>
            <a:r>
              <a:rPr lang="en-US" altLang="zh-CN" sz="3200" dirty="0" err="1" smtClean="0"/>
              <a:t>printf</a:t>
            </a:r>
            <a:endParaRPr lang="en-US" altLang="zh-CN" sz="3200" dirty="0" smtClean="0"/>
          </a:p>
          <a:p>
            <a:pPr eaLnBrk="1" hangingPunct="1">
              <a:lnSpc>
                <a:spcPct val="80000"/>
              </a:lnSpc>
              <a:buFontTx/>
              <a:buNone/>
              <a:defRPr/>
            </a:pPr>
            <a:r>
              <a:rPr lang="zh-CN" altLang="en-US" b="0" dirty="0" smtClean="0"/>
              <a:t>  ② 除了X，E，G外，其他各式字符必须用小写。</a:t>
            </a:r>
          </a:p>
          <a:p>
            <a:pPr eaLnBrk="1" hangingPunct="1">
              <a:lnSpc>
                <a:spcPct val="80000"/>
              </a:lnSpc>
              <a:buFontTx/>
              <a:buNone/>
              <a:defRPr/>
            </a:pPr>
            <a:r>
              <a:rPr lang="zh-CN" altLang="en-US" b="0" dirty="0" smtClean="0"/>
              <a:t>  可以在printf函数中的“格式控制”字符串中包含转义字符。</a:t>
            </a:r>
          </a:p>
          <a:p>
            <a:pPr eaLnBrk="1" hangingPunct="1">
              <a:lnSpc>
                <a:spcPct val="80000"/>
              </a:lnSpc>
              <a:buFontTx/>
              <a:buNone/>
              <a:defRPr/>
            </a:pPr>
            <a:r>
              <a:rPr lang="zh-CN" altLang="en-US" b="0" dirty="0" smtClean="0"/>
              <a:t>     一个格式说明必须以“%”开头，以格式字符之一为结束，中间可以插入附加格式字符。若想输出%，则应该在格式控制字符串中用连续两个%表示。</a:t>
            </a:r>
          </a:p>
          <a:p>
            <a:pPr eaLnBrk="1" hangingPunct="1">
              <a:lnSpc>
                <a:spcPct val="80000"/>
              </a:lnSpc>
              <a:buFontTx/>
              <a:buNone/>
              <a:defRPr/>
            </a:pPr>
            <a:r>
              <a:rPr lang="zh-CN" altLang="en-US" sz="2400" b="0" dirty="0" smtClean="0"/>
              <a:t>  此外，在使用printf函数时还要注意以下两点：</a:t>
            </a:r>
          </a:p>
          <a:p>
            <a:pPr marL="0" indent="0">
              <a:buFontTx/>
              <a:buNone/>
              <a:defRPr/>
            </a:pPr>
            <a:r>
              <a:rPr lang="zh-CN" altLang="en-US" sz="2400" b="0" dirty="0" smtClean="0"/>
              <a:t> </a:t>
            </a:r>
            <a:r>
              <a:rPr lang="zh-CN" altLang="zh-CN" sz="2400" b="0" dirty="0"/>
              <a:t>①格式控制字符串后面表达式的个数一般要与格式控制字符串中的格式控制符的个数相等。</a:t>
            </a:r>
          </a:p>
          <a:p>
            <a:pPr marL="0" indent="0">
              <a:buFontTx/>
              <a:buNone/>
              <a:defRPr/>
            </a:pPr>
            <a:r>
              <a:rPr lang="zh-CN" altLang="en-US" sz="2400" b="0" dirty="0" smtClean="0"/>
              <a:t> </a:t>
            </a:r>
            <a:r>
              <a:rPr lang="zh-CN" altLang="zh-CN" sz="2400" b="0" dirty="0" smtClean="0"/>
              <a:t>②</a:t>
            </a:r>
            <a:r>
              <a:rPr lang="zh-CN" altLang="zh-CN" sz="2400" b="0" dirty="0"/>
              <a:t>表达式的实际数据类型要与格式转换符所表示的类型相符，</a:t>
            </a:r>
            <a:r>
              <a:rPr lang="en-US" altLang="zh-CN" sz="2400" b="0" dirty="0" err="1"/>
              <a:t>printf</a:t>
            </a:r>
            <a:r>
              <a:rPr lang="zh-CN" altLang="zh-CN" sz="2400" b="0" dirty="0"/>
              <a:t>函数不会进行不同数据类型之间的自动转换。像整型数据不可能自动转换成浮点型数据，浮点型数据也不可能自动转换成整型数据。</a:t>
            </a:r>
          </a:p>
        </p:txBody>
      </p:sp>
      <p:sp>
        <p:nvSpPr>
          <p:cNvPr id="5120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120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56625" y="6270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0EDEBF99-50DD-4626-8445-3ACB79A7BB38}" type="slidenum">
              <a:rPr lang="zh-CN" altLang="en-US" sz="1200" b="1">
                <a:solidFill>
                  <a:srgbClr val="F8F8F8"/>
                </a:solidFill>
                <a:latin typeface="Arial" charset="0"/>
              </a:rPr>
              <a:pPr algn="r" eaLnBrk="1" hangingPunct="1"/>
              <a:t>49</a:t>
            </a:fld>
            <a:endParaRPr lang="en-US" altLang="zh-CN" sz="1200" b="1">
              <a:solidFill>
                <a:srgbClr val="F8F8F8"/>
              </a:solidFill>
              <a:latin typeface="Arial" charset="0"/>
            </a:endParaRPr>
          </a:p>
        </p:txBody>
      </p:sp>
      <p:sp>
        <p:nvSpPr>
          <p:cNvPr id="52227" name="Rectangle 3"/>
          <p:cNvSpPr>
            <a:spLocks noGrp="1" noChangeArrowheads="1"/>
          </p:cNvSpPr>
          <p:nvPr>
            <p:ph type="body" idx="4294967295"/>
          </p:nvPr>
        </p:nvSpPr>
        <p:spPr bwMode="auto">
          <a:xfrm>
            <a:off x="395288" y="1125538"/>
            <a:ext cx="85693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r>
              <a:rPr lang="en-US" altLang="zh-CN" b="0" smtClean="0"/>
              <a:t>  scanf</a:t>
            </a:r>
            <a:r>
              <a:rPr lang="en-US" b="0" smtClean="0"/>
              <a:t>函数称为格式输入函数，即按用户指定的格式从键盘上把数据输入到指定的变量之中。</a:t>
            </a:r>
          </a:p>
          <a:p>
            <a:pPr eaLnBrk="1" hangingPunct="1">
              <a:buFontTx/>
              <a:buNone/>
            </a:pPr>
            <a:r>
              <a:rPr lang="en-US" altLang="zh-CN" b="0" smtClean="0"/>
              <a:t>  </a:t>
            </a:r>
            <a:r>
              <a:rPr lang="en-US" altLang="zh-CN" smtClean="0"/>
              <a:t>1. scanf</a:t>
            </a:r>
            <a:r>
              <a:rPr lang="en-US" smtClean="0"/>
              <a:t>函数的一般形式</a:t>
            </a:r>
          </a:p>
          <a:p>
            <a:pPr eaLnBrk="1" hangingPunct="1">
              <a:buFontTx/>
              <a:buNone/>
            </a:pPr>
            <a:r>
              <a:rPr lang="en-US" altLang="zh-CN" b="0" smtClean="0"/>
              <a:t>  scanf</a:t>
            </a:r>
            <a:r>
              <a:rPr lang="en-US" b="0" smtClean="0"/>
              <a:t>函数的一般形式为：</a:t>
            </a:r>
          </a:p>
          <a:p>
            <a:pPr eaLnBrk="1" hangingPunct="1">
              <a:buFontTx/>
              <a:buNone/>
            </a:pPr>
            <a:r>
              <a:rPr lang="en-US" altLang="zh-CN" b="0" smtClean="0"/>
              <a:t>  scanf(</a:t>
            </a:r>
            <a:r>
              <a:rPr lang="en-US" b="0" smtClean="0"/>
              <a:t>格式控制</a:t>
            </a:r>
            <a:r>
              <a:rPr lang="en-US" altLang="zh-CN" b="0" smtClean="0"/>
              <a:t>,</a:t>
            </a:r>
            <a:r>
              <a:rPr lang="en-US" b="0" smtClean="0"/>
              <a:t>地址表列</a:t>
            </a:r>
            <a:r>
              <a:rPr lang="en-US" altLang="zh-CN" b="0" smtClean="0"/>
              <a:t>)</a:t>
            </a:r>
          </a:p>
          <a:p>
            <a:pPr eaLnBrk="1" hangingPunct="1">
              <a:buFontTx/>
              <a:buNone/>
            </a:pPr>
            <a:r>
              <a:rPr lang="en-US" altLang="zh-CN" b="0" smtClean="0"/>
              <a:t>  </a:t>
            </a:r>
            <a:r>
              <a:rPr lang="en-US" b="0" smtClean="0"/>
              <a:t>其中，格式控制字符串的作用与</a:t>
            </a:r>
            <a:r>
              <a:rPr lang="en-US" altLang="zh-CN" b="0" smtClean="0"/>
              <a:t>printf</a:t>
            </a:r>
            <a:r>
              <a:rPr lang="en-US" b="0" smtClean="0"/>
              <a:t>函数相同，地址表列中给出各变量的地址。</a:t>
            </a:r>
          </a:p>
          <a:p>
            <a:pPr eaLnBrk="1" hangingPunct="1">
              <a:buFontTx/>
              <a:buNone/>
            </a:pPr>
            <a:endParaRPr lang="zh-CN" altLang="en-US" b="0" smtClean="0"/>
          </a:p>
        </p:txBody>
      </p:sp>
      <p:sp>
        <p:nvSpPr>
          <p:cNvPr id="5222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222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3506CBB-387F-43F3-9EEE-F91191FBB883}" type="slidenum">
              <a:rPr lang="zh-CN" altLang="en-US" sz="1200" b="1">
                <a:solidFill>
                  <a:srgbClr val="F8F8F8"/>
                </a:solidFill>
                <a:latin typeface="Arial" charset="0"/>
              </a:rPr>
              <a:pPr algn="r" eaLnBrk="1" hangingPunct="1"/>
              <a:t>5</a:t>
            </a:fld>
            <a:endParaRPr lang="en-US" altLang="zh-CN" sz="1200" b="1">
              <a:solidFill>
                <a:srgbClr val="F8F8F8"/>
              </a:solidFill>
              <a:latin typeface="Arial" charset="0"/>
            </a:endParaRPr>
          </a:p>
        </p:txBody>
      </p:sp>
      <mc:AlternateContent xmlns:mc="http://schemas.openxmlformats.org/markup-compatibility/2006" xmlns:a14="http://schemas.microsoft.com/office/drawing/2010/main">
        <mc:Choice Requires="a14">
          <p:sp>
            <p:nvSpPr>
              <p:cNvPr id="8195" name="Rectangle 3"/>
              <p:cNvSpPr>
                <a:spLocks noGrp="1" noChangeArrowheads="1"/>
              </p:cNvSpPr>
              <p:nvPr>
                <p:ph type="body" idx="4294967295"/>
              </p:nvPr>
            </p:nvSpPr>
            <p:spPr bwMode="auto">
              <a:xfrm>
                <a:off x="395288" y="1125538"/>
                <a:ext cx="8748712" cy="5040312"/>
              </a:xfrm>
              <a:prstGeom prst="rect">
                <a:avLst/>
              </a:prstGeom>
              <a:solidFill>
                <a:srgbClr val="FFFFFF"/>
              </a:solidFill>
              <a:extLst>
                <a:ext uri="{91240B29-F687-4F45-9708-019B960494DF}">
                  <a14:hiddenLine w="9525">
                    <a:solidFill>
                      <a:srgbClr val="000000"/>
                    </a:solidFill>
                    <a:miter lim="800000"/>
                    <a:headEnd/>
                    <a:tailEnd/>
                  </a14:hiddenLine>
                </a:ext>
              </a:extLst>
            </p:spPr>
            <p:txBody>
              <a:bodyPr/>
              <a:lstStyle/>
              <a:p>
                <a:pPr algn="ctr" eaLnBrk="1" hangingPunct="1">
                  <a:buFontTx/>
                  <a:buNone/>
                </a:pPr>
                <a:r>
                  <a:rPr lang="en-US" altLang="zh-CN" sz="3200" dirty="0" smtClean="0">
                    <a:sym typeface="Arial" charset="0"/>
                  </a:rPr>
                  <a:t>4.1 </a:t>
                </a:r>
                <a:r>
                  <a:rPr lang="en-US" sz="3200" dirty="0" err="1" smtClean="0">
                    <a:sym typeface="Arial" charset="0"/>
                  </a:rPr>
                  <a:t>顺序程序设计举例</a:t>
                </a:r>
                <a:endParaRPr lang="en-US" sz="3200" dirty="0" smtClean="0">
                  <a:sym typeface="Arial" charset="0"/>
                </a:endParaRPr>
              </a:p>
              <a:p>
                <a:pPr algn="ctr" eaLnBrk="1" hangingPunct="1">
                  <a:buFontTx/>
                  <a:buNone/>
                </a:pPr>
                <a:endParaRPr lang="en-US" altLang="zh-CN" sz="3200" dirty="0" smtClean="0">
                  <a:sym typeface="Arial" charset="0"/>
                </a:endParaRPr>
              </a:p>
              <a:p>
                <a:pPr eaLnBrk="1" hangingPunct="1">
                  <a:lnSpc>
                    <a:spcPct val="80000"/>
                  </a:lnSpc>
                  <a:buFontTx/>
                  <a:buNone/>
                </a:pPr>
                <a:r>
                  <a:rPr lang="en-US" altLang="zh-CN" b="0" dirty="0" smtClean="0"/>
                  <a:t>  </a:t>
                </a:r>
                <a:r>
                  <a:rPr lang="en-US" altLang="zh-CN" b="0" dirty="0">
                    <a:sym typeface="Arial" charset="0"/>
                  </a:rPr>
                  <a:t>【</a:t>
                </a:r>
                <a:r>
                  <a:rPr lang="en-US" altLang="zh-CN" dirty="0" err="1">
                    <a:sym typeface="Arial" charset="0"/>
                  </a:rPr>
                  <a:t>例</a:t>
                </a:r>
                <a:r>
                  <a:rPr lang="en-US" altLang="zh-CN" dirty="0" err="1" smtClean="0">
                    <a:sym typeface="Arial" charset="0"/>
                  </a:rPr>
                  <a:t>4.1</a:t>
                </a:r>
                <a:r>
                  <a:rPr lang="en-US" altLang="zh-CN" b="0" dirty="0" err="1" smtClean="0">
                    <a:sym typeface="Arial" charset="0"/>
                  </a:rPr>
                  <a:t>】输入</a:t>
                </a:r>
                <a:r>
                  <a:rPr lang="zh-CN" altLang="en-US" b="0" dirty="0" smtClean="0">
                    <a:sym typeface="Arial" charset="0"/>
                  </a:rPr>
                  <a:t>三角形的三边长，求三角形的面积。</a:t>
                </a:r>
                <a:endParaRPr lang="en-US" altLang="zh-CN" b="0" dirty="0" smtClean="0"/>
              </a:p>
              <a:p>
                <a:pPr eaLnBrk="1" hangingPunct="1">
                  <a:lnSpc>
                    <a:spcPct val="80000"/>
                  </a:lnSpc>
                  <a:buFontTx/>
                  <a:buNone/>
                </a:pPr>
                <a:r>
                  <a:rPr lang="en-US" altLang="zh-CN" b="0" dirty="0" smtClean="0"/>
                  <a:t> </a:t>
                </a:r>
              </a:p>
              <a:p>
                <a:pPr eaLnBrk="1" hangingPunct="1">
                  <a:lnSpc>
                    <a:spcPct val="80000"/>
                  </a:lnSpc>
                  <a:buFontTx/>
                  <a:buNone/>
                </a:pPr>
                <a:r>
                  <a:rPr lang="zh-CN" altLang="en-US" dirty="0" smtClean="0">
                    <a:sym typeface="Arial" charset="0"/>
                  </a:rPr>
                  <a:t>解</a:t>
                </a:r>
                <a:r>
                  <a:rPr lang="en-US" altLang="zh-CN" dirty="0" err="1" smtClean="0">
                    <a:sym typeface="Arial" charset="0"/>
                  </a:rPr>
                  <a:t>题思路</a:t>
                </a:r>
                <a:r>
                  <a:rPr lang="en-US" altLang="zh-CN" dirty="0" smtClean="0">
                    <a:sym typeface="Arial" charset="0"/>
                  </a:rPr>
                  <a:t>：</a:t>
                </a:r>
              </a:p>
              <a:p>
                <a:pPr eaLnBrk="1" hangingPunct="1">
                  <a:lnSpc>
                    <a:spcPct val="80000"/>
                  </a:lnSpc>
                  <a:buFontTx/>
                  <a:buNone/>
                </a:pPr>
                <a:r>
                  <a:rPr lang="zh-CN" altLang="en-US" b="0" dirty="0" smtClean="0">
                    <a:sym typeface="Arial" charset="0"/>
                  </a:rPr>
                  <a:t>已知</a:t>
                </a:r>
                <a:r>
                  <a:rPr lang="zh-CN" altLang="en-US" b="0" dirty="0">
                    <a:sym typeface="Arial" charset="0"/>
                  </a:rPr>
                  <a:t>三角形的三边长</a:t>
                </a:r>
                <a:r>
                  <a:rPr lang="en-US" altLang="zh-CN" b="0" dirty="0">
                    <a:sym typeface="Arial" charset="0"/>
                  </a:rPr>
                  <a:t>a</a:t>
                </a:r>
                <a:r>
                  <a:rPr lang="zh-CN" altLang="en-US" b="0" dirty="0">
                    <a:sym typeface="Arial" charset="0"/>
                  </a:rPr>
                  <a:t>、</a:t>
                </a:r>
                <a:r>
                  <a:rPr lang="en-US" altLang="zh-CN" b="0" dirty="0">
                    <a:sym typeface="Arial" charset="0"/>
                  </a:rPr>
                  <a:t>b</a:t>
                </a:r>
                <a:r>
                  <a:rPr lang="zh-CN" altLang="en-US" b="0" dirty="0">
                    <a:sym typeface="Arial" charset="0"/>
                  </a:rPr>
                  <a:t>、</a:t>
                </a:r>
                <a:r>
                  <a:rPr lang="en-US" altLang="zh-CN" b="0" dirty="0">
                    <a:sym typeface="Arial" charset="0"/>
                  </a:rPr>
                  <a:t>c</a:t>
                </a:r>
                <a:r>
                  <a:rPr lang="zh-CN" altLang="en-US" b="0" dirty="0" smtClean="0">
                    <a:sym typeface="Arial" charset="0"/>
                  </a:rPr>
                  <a:t>，则三角形的面积公式为：</a:t>
                </a:r>
                <a:endParaRPr lang="en-US" b="0" dirty="0"/>
              </a:p>
              <a:p>
                <a:pPr eaLnBrk="1" hangingPunct="1">
                  <a:lnSpc>
                    <a:spcPct val="80000"/>
                  </a:lnSpc>
                  <a:buFontTx/>
                  <a:buNone/>
                </a:pPr>
                <a:endParaRPr lang="en-US" altLang="zh-CN" b="0" dirty="0" smtClean="0"/>
              </a:p>
              <a:p>
                <a:pPr eaLnBrk="1" hangingPunct="1">
                  <a:lnSpc>
                    <a:spcPct val="80000"/>
                  </a:lnSpc>
                  <a:buFontTx/>
                  <a:buNone/>
                </a:pPr>
                <a:r>
                  <a:rPr lang="en-US" altLang="zh-CN" b="0" dirty="0" smtClean="0"/>
                  <a:t>area=</a:t>
                </a:r>
                <a14:m>
                  <m:oMath xmlns:m="http://schemas.openxmlformats.org/officeDocument/2006/math">
                    <m:rad>
                      <m:radPr>
                        <m:degHide m:val="on"/>
                        <m:ctrlPr>
                          <a:rPr lang="en-US" altLang="zh-CN" b="0" i="1" smtClean="0">
                            <a:latin typeface="Cambria Math"/>
                            <a:ea typeface="Cambria Math"/>
                          </a:rPr>
                        </m:ctrlPr>
                      </m:radPr>
                      <m:deg/>
                      <m:e>
                        <m:r>
                          <m:rPr>
                            <m:nor/>
                          </m:rPr>
                          <a:rPr lang="en-US" altLang="zh-CN" b="0" dirty="0"/>
                          <m:t>s</m:t>
                        </m:r>
                        <m:r>
                          <m:rPr>
                            <m:nor/>
                          </m:rPr>
                          <a:rPr lang="en-US" altLang="zh-CN" b="0" dirty="0"/>
                          <m:t>(</m:t>
                        </m:r>
                        <m:r>
                          <m:rPr>
                            <m:nor/>
                          </m:rPr>
                          <a:rPr lang="en-US" altLang="zh-CN" b="0" dirty="0"/>
                          <m:t>s</m:t>
                        </m:r>
                        <m:r>
                          <m:rPr>
                            <m:nor/>
                          </m:rPr>
                          <a:rPr lang="en-US" altLang="zh-CN" b="0" dirty="0"/>
                          <m:t>−</m:t>
                        </m:r>
                        <m:r>
                          <m:rPr>
                            <m:nor/>
                          </m:rPr>
                          <a:rPr lang="en-US" altLang="zh-CN" b="0" dirty="0"/>
                          <m:t>a</m:t>
                        </m:r>
                        <m:r>
                          <m:rPr>
                            <m:nor/>
                          </m:rPr>
                          <a:rPr lang="en-US" altLang="zh-CN" b="0" dirty="0"/>
                          <m:t>)(</m:t>
                        </m:r>
                        <m:r>
                          <m:rPr>
                            <m:nor/>
                          </m:rPr>
                          <a:rPr lang="en-US" altLang="zh-CN" b="0" dirty="0"/>
                          <m:t>s</m:t>
                        </m:r>
                        <m:r>
                          <m:rPr>
                            <m:nor/>
                          </m:rPr>
                          <a:rPr lang="en-US" altLang="zh-CN" b="0" dirty="0"/>
                          <m:t>−</m:t>
                        </m:r>
                        <m:r>
                          <m:rPr>
                            <m:nor/>
                          </m:rPr>
                          <a:rPr lang="en-US" altLang="zh-CN" b="0" dirty="0"/>
                          <m:t>b</m:t>
                        </m:r>
                        <m:r>
                          <m:rPr>
                            <m:nor/>
                          </m:rPr>
                          <a:rPr lang="en-US" altLang="zh-CN" b="0" dirty="0"/>
                          <m:t>)(</m:t>
                        </m:r>
                        <m:r>
                          <m:rPr>
                            <m:nor/>
                          </m:rPr>
                          <a:rPr lang="en-US" altLang="zh-CN" b="0" dirty="0"/>
                          <m:t>s</m:t>
                        </m:r>
                        <m:r>
                          <m:rPr>
                            <m:nor/>
                          </m:rPr>
                          <a:rPr lang="en-US" altLang="zh-CN" b="0" dirty="0"/>
                          <m:t>−</m:t>
                        </m:r>
                        <m:r>
                          <m:rPr>
                            <m:nor/>
                          </m:rPr>
                          <a:rPr lang="en-US" altLang="zh-CN" b="0" dirty="0"/>
                          <m:t>c</m:t>
                        </m:r>
                        <m:r>
                          <m:rPr>
                            <m:nor/>
                          </m:rPr>
                          <a:rPr lang="en-US" altLang="zh-CN" b="0" dirty="0"/>
                          <m:t>) </m:t>
                        </m:r>
                        <m:r>
                          <a:rPr lang="en-US" altLang="zh-CN" b="0" i="1" dirty="0" smtClean="0">
                            <a:latin typeface="Cambria Math"/>
                          </a:rPr>
                          <m:t> </m:t>
                        </m:r>
                      </m:e>
                    </m:rad>
                    <m:r>
                      <a:rPr lang="en-US" altLang="zh-CN" b="0" i="0" smtClean="0">
                        <a:latin typeface="Cambria Math"/>
                        <a:ea typeface="Cambria Math"/>
                      </a:rPr>
                      <m:t>,     </m:t>
                    </m:r>
                    <m:r>
                      <a:rPr lang="zh-CN" altLang="en-US" b="0" i="1">
                        <a:latin typeface="Cambria Math"/>
                        <a:ea typeface="Cambria Math"/>
                      </a:rPr>
                      <m:t>其中</m:t>
                    </m:r>
                    <m:r>
                      <a:rPr lang="en-US" altLang="zh-CN" b="0" i="1" smtClean="0">
                        <a:latin typeface="Cambria Math"/>
                        <a:ea typeface="Cambria Math"/>
                      </a:rPr>
                      <m:t>𝑠</m:t>
                    </m:r>
                    <m:r>
                      <a:rPr lang="en-US" altLang="zh-CN" b="0" i="1" smtClean="0">
                        <a:latin typeface="Cambria Math"/>
                        <a:ea typeface="Cambria Math"/>
                      </a:rPr>
                      <m:t>=(</m:t>
                    </m:r>
                    <m:r>
                      <a:rPr lang="en-US" altLang="zh-CN" b="0" i="1" smtClean="0">
                        <a:latin typeface="Cambria Math"/>
                        <a:ea typeface="Cambria Math"/>
                      </a:rPr>
                      <m:t>𝑎</m:t>
                    </m:r>
                    <m:r>
                      <a:rPr lang="en-US" altLang="zh-CN" b="0" i="1" smtClean="0">
                        <a:latin typeface="Cambria Math"/>
                        <a:ea typeface="Cambria Math"/>
                      </a:rPr>
                      <m:t>+</m:t>
                    </m:r>
                    <m:r>
                      <a:rPr lang="en-US" altLang="zh-CN" b="0" i="1" smtClean="0">
                        <a:latin typeface="Cambria Math"/>
                        <a:ea typeface="Cambria Math"/>
                      </a:rPr>
                      <m:t>𝑏</m:t>
                    </m:r>
                    <m:r>
                      <a:rPr lang="en-US" altLang="zh-CN" b="0" i="1" smtClean="0">
                        <a:latin typeface="Cambria Math"/>
                        <a:ea typeface="Cambria Math"/>
                      </a:rPr>
                      <m:t>+</m:t>
                    </m:r>
                    <m:r>
                      <a:rPr lang="en-US" altLang="zh-CN" b="0" i="1" smtClean="0">
                        <a:latin typeface="Cambria Math"/>
                        <a:ea typeface="Cambria Math"/>
                      </a:rPr>
                      <m:t>𝑐</m:t>
                    </m:r>
                    <m:r>
                      <a:rPr lang="en-US" altLang="zh-CN" b="0" i="1" smtClean="0">
                        <a:latin typeface="Cambria Math"/>
                        <a:ea typeface="Cambria Math"/>
                      </a:rPr>
                      <m:t>)/2</m:t>
                    </m:r>
                  </m:oMath>
                </a14:m>
                <a:r>
                  <a:rPr lang="zh-CN" altLang="en-US" b="0" dirty="0">
                    <a:ea typeface="Cambria Math"/>
                  </a:rPr>
                  <a:t>。</a:t>
                </a:r>
                <a:endParaRPr lang="en-US" altLang="zh-CN" b="0" dirty="0" smtClean="0">
                  <a:ea typeface="Cambria Math"/>
                </a:endParaRPr>
              </a:p>
              <a:p>
                <a:pPr eaLnBrk="1" hangingPunct="1">
                  <a:lnSpc>
                    <a:spcPct val="80000"/>
                  </a:lnSpc>
                  <a:buFontTx/>
                  <a:buNone/>
                </a:pPr>
                <a:endParaRPr lang="en-US" altLang="zh-CN" b="0" dirty="0" smtClean="0"/>
              </a:p>
              <a:p>
                <a:pPr eaLnBrk="1" hangingPunct="1">
                  <a:lnSpc>
                    <a:spcPct val="80000"/>
                  </a:lnSpc>
                  <a:buFontTx/>
                  <a:buNone/>
                </a:pPr>
                <a:r>
                  <a:rPr lang="zh-CN" altLang="en-US" b="0" dirty="0" smtClean="0">
                    <a:hlinkClick r:id="rId2" action="ppaction://hlinkfile"/>
                  </a:rPr>
                  <a:t>编写程序：</a:t>
                </a:r>
                <a:endParaRPr lang="en-US" altLang="zh-CN" b="0" dirty="0" smtClean="0"/>
              </a:p>
              <a:p>
                <a:pPr eaLnBrk="1" hangingPunct="1">
                  <a:lnSpc>
                    <a:spcPct val="80000"/>
                  </a:lnSpc>
                  <a:buFontTx/>
                  <a:buNone/>
                </a:pPr>
                <a:endParaRPr lang="en-US" altLang="zh-CN" b="0" dirty="0" smtClean="0"/>
              </a:p>
              <a:p>
                <a:pPr eaLnBrk="1" hangingPunct="1">
                  <a:lnSpc>
                    <a:spcPct val="80000"/>
                  </a:lnSpc>
                  <a:buFontTx/>
                  <a:buNone/>
                </a:pPr>
                <a:endParaRPr lang="en-US" altLang="zh-CN" sz="2400" dirty="0" smtClean="0"/>
              </a:p>
              <a:p>
                <a:pPr eaLnBrk="1" hangingPunct="1">
                  <a:lnSpc>
                    <a:spcPct val="80000"/>
                  </a:lnSpc>
                  <a:buFontTx/>
                  <a:buNone/>
                </a:pPr>
                <a:endParaRPr lang="en-US" altLang="zh-CN" sz="2400" dirty="0" smtClean="0"/>
              </a:p>
            </p:txBody>
          </p:sp>
        </mc:Choice>
        <mc:Fallback xmlns="">
          <p:sp>
            <p:nvSpPr>
              <p:cNvPr id="8195" name="Rectangle 3"/>
              <p:cNvSpPr>
                <a:spLocks noGrp="1" noRot="1" noChangeAspect="1" noMove="1" noResize="1" noEditPoints="1" noAdjustHandles="1" noChangeArrowheads="1" noChangeShapeType="1" noTextEdit="1"/>
              </p:cNvSpPr>
              <p:nvPr>
                <p:ph type="body" idx="4294967295"/>
              </p:nvPr>
            </p:nvSpPr>
            <p:spPr bwMode="auto">
              <a:xfrm>
                <a:off x="395288" y="1125538"/>
                <a:ext cx="8748712" cy="5040312"/>
              </a:xfrm>
              <a:prstGeom prst="rect">
                <a:avLst/>
              </a:prstGeom>
              <a:blipFill rotWithShape="1">
                <a:blip r:embed="rId3"/>
                <a:stretch>
                  <a:fillRect l="-1463" t="-1574" r="-3066" b="-3148"/>
                </a:stretch>
              </a:blip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819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8198" name="图片 7" descr="Untitled.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B1CFAF7-DA5A-40B4-BE00-F0D7782789BC}" type="slidenum">
              <a:rPr lang="zh-CN" altLang="en-US" sz="1200" b="1">
                <a:solidFill>
                  <a:srgbClr val="F8F8F8"/>
                </a:solidFill>
                <a:latin typeface="Arial" charset="0"/>
              </a:rPr>
              <a:pPr algn="r" eaLnBrk="1" hangingPunct="1"/>
              <a:t>50</a:t>
            </a:fld>
            <a:endParaRPr lang="en-US" altLang="zh-CN" sz="1200" b="1">
              <a:solidFill>
                <a:srgbClr val="F8F8F8"/>
              </a:solidFill>
              <a:latin typeface="Arial" charset="0"/>
            </a:endParaRPr>
          </a:p>
        </p:txBody>
      </p:sp>
      <p:sp>
        <p:nvSpPr>
          <p:cNvPr id="5325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r>
              <a:rPr lang="en-US" altLang="zh-CN" b="0" smtClean="0"/>
              <a:t>  </a:t>
            </a:r>
            <a:r>
              <a:rPr lang="en-US" b="0" smtClean="0"/>
              <a:t>例如</a:t>
            </a:r>
            <a:r>
              <a:rPr lang="en-US" altLang="zh-CN" b="0" smtClean="0"/>
              <a:t>:</a:t>
            </a:r>
          </a:p>
          <a:p>
            <a:pPr eaLnBrk="1" hangingPunct="1">
              <a:buFontTx/>
              <a:buNone/>
            </a:pPr>
            <a:r>
              <a:rPr lang="en-US" altLang="zh-CN" b="0" smtClean="0"/>
              <a:t>  scanf("%d %d",&amp;a,&amp;b);</a:t>
            </a:r>
          </a:p>
          <a:p>
            <a:pPr eaLnBrk="1" hangingPunct="1">
              <a:buFontTx/>
              <a:buNone/>
            </a:pPr>
            <a:r>
              <a:rPr lang="en-US" altLang="zh-CN" b="0" smtClean="0"/>
              <a:t>  &amp;a</a:t>
            </a:r>
            <a:r>
              <a:rPr lang="en-US" b="0" smtClean="0"/>
              <a:t>、</a:t>
            </a:r>
            <a:r>
              <a:rPr lang="en-US" altLang="zh-CN" b="0" smtClean="0"/>
              <a:t>&amp;b</a:t>
            </a:r>
            <a:r>
              <a:rPr lang="en-US" b="0" smtClean="0"/>
              <a:t>分别表示变量</a:t>
            </a:r>
            <a:r>
              <a:rPr lang="en-US" altLang="zh-CN" b="0" smtClean="0"/>
              <a:t>a</a:t>
            </a:r>
            <a:r>
              <a:rPr lang="en-US" b="0" smtClean="0"/>
              <a:t>和变量</a:t>
            </a:r>
            <a:r>
              <a:rPr lang="en-US" altLang="zh-CN" b="0" smtClean="0"/>
              <a:t>b</a:t>
            </a:r>
            <a:r>
              <a:rPr lang="en-US" b="0" smtClean="0"/>
              <a:t>的地址。</a:t>
            </a:r>
          </a:p>
          <a:p>
            <a:pPr eaLnBrk="1" hangingPunct="1">
              <a:buFontTx/>
              <a:buNone/>
            </a:pPr>
            <a:r>
              <a:rPr lang="en-US" altLang="zh-CN" b="0" smtClean="0"/>
              <a:t>  </a:t>
            </a:r>
            <a:r>
              <a:rPr lang="en-US" b="0" smtClean="0"/>
              <a:t>这个地址就是编译系统在内存中给 </a:t>
            </a:r>
            <a:r>
              <a:rPr lang="en-US" altLang="zh-CN" b="0" smtClean="0"/>
              <a:t>a</a:t>
            </a:r>
            <a:r>
              <a:rPr lang="en-US" b="0" smtClean="0"/>
              <a:t>、</a:t>
            </a:r>
            <a:r>
              <a:rPr lang="en-US" altLang="zh-CN" b="0" smtClean="0"/>
              <a:t>b</a:t>
            </a:r>
            <a:r>
              <a:rPr lang="en-US" b="0" smtClean="0"/>
              <a:t>变量分配的地址。在</a:t>
            </a:r>
            <a:r>
              <a:rPr lang="en-US" altLang="zh-CN" b="0" smtClean="0"/>
              <a:t>C</a:t>
            </a:r>
            <a:r>
              <a:rPr lang="en-US" b="0" smtClean="0"/>
              <a:t>语言中，使用了地址这个概念，这是与其他语言不同的。应该把变量的值和变量的地址这两个不同的概念区别开来。变量的地址是</a:t>
            </a:r>
            <a:r>
              <a:rPr lang="en-US" altLang="zh-CN" b="0" smtClean="0"/>
              <a:t>C</a:t>
            </a:r>
            <a:r>
              <a:rPr lang="en-US" b="0" smtClean="0"/>
              <a:t>编译系统分配的，用户不必关心具体的地址是多少。</a:t>
            </a:r>
          </a:p>
          <a:p>
            <a:pPr eaLnBrk="1" hangingPunct="1">
              <a:buFontTx/>
              <a:buNone/>
            </a:pPr>
            <a:endParaRPr lang="zh-CN" altLang="en-US" b="0" smtClean="0"/>
          </a:p>
        </p:txBody>
      </p:sp>
      <p:sp>
        <p:nvSpPr>
          <p:cNvPr id="5325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325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91191720-9718-4F34-BFCE-5EFA1604E6A6}" type="slidenum">
              <a:rPr lang="zh-CN" altLang="en-US" sz="1200" b="1">
                <a:solidFill>
                  <a:srgbClr val="F8F8F8"/>
                </a:solidFill>
                <a:latin typeface="Arial" charset="0"/>
              </a:rPr>
              <a:pPr algn="r" eaLnBrk="1" hangingPunct="1"/>
              <a:t>51</a:t>
            </a:fld>
            <a:endParaRPr lang="en-US" altLang="zh-CN" sz="1200" b="1">
              <a:solidFill>
                <a:srgbClr val="F8F8F8"/>
              </a:solidFill>
              <a:latin typeface="Arial" charset="0"/>
            </a:endParaRPr>
          </a:p>
        </p:txBody>
      </p:sp>
      <p:sp>
        <p:nvSpPr>
          <p:cNvPr id="54275" name="Rectangle 3"/>
          <p:cNvSpPr>
            <a:spLocks noGrp="1" noChangeArrowheads="1"/>
          </p:cNvSpPr>
          <p:nvPr>
            <p:ph type="body" idx="4294967295"/>
          </p:nvPr>
        </p:nvSpPr>
        <p:spPr bwMode="auto">
          <a:xfrm>
            <a:off x="395288" y="1125538"/>
            <a:ext cx="85693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dirty="0" smtClean="0"/>
              <a:t>4.3.2 </a:t>
            </a:r>
            <a:r>
              <a:rPr lang="en-US" sz="3200" dirty="0" err="1" smtClean="0"/>
              <a:t>格式输入函数</a:t>
            </a:r>
            <a:r>
              <a:rPr lang="en-US" altLang="zh-CN" sz="3200" dirty="0" err="1" smtClean="0"/>
              <a:t>scanf</a:t>
            </a:r>
            <a:endParaRPr lang="en-US" altLang="zh-CN" sz="3200" dirty="0" smtClean="0"/>
          </a:p>
          <a:p>
            <a:pPr eaLnBrk="1" hangingPunct="1">
              <a:buFontTx/>
              <a:buNone/>
            </a:pPr>
            <a:r>
              <a:rPr lang="en-US" altLang="zh-CN" b="0" dirty="0" smtClean="0"/>
              <a:t>  </a:t>
            </a:r>
            <a:r>
              <a:rPr lang="en-US" b="0" dirty="0" err="1" smtClean="0"/>
              <a:t>变量的地址和变量值的关系如下</a:t>
            </a:r>
            <a:r>
              <a:rPr lang="en-US" b="0" dirty="0" smtClean="0"/>
              <a:t>：</a:t>
            </a:r>
          </a:p>
          <a:p>
            <a:pPr eaLnBrk="1" hangingPunct="1">
              <a:buFontTx/>
              <a:buNone/>
            </a:pPr>
            <a:r>
              <a:rPr lang="en-US" altLang="zh-CN" b="0" dirty="0" smtClean="0"/>
              <a:t>  </a:t>
            </a:r>
            <a:r>
              <a:rPr lang="en-US" b="0" dirty="0" err="1" smtClean="0"/>
              <a:t>在赋值表达式中给变量赋值，如</a:t>
            </a:r>
            <a:r>
              <a:rPr lang="en-US" b="0" dirty="0" smtClean="0"/>
              <a:t>：</a:t>
            </a:r>
          </a:p>
          <a:p>
            <a:pPr eaLnBrk="1" hangingPunct="1">
              <a:buFontTx/>
              <a:buNone/>
            </a:pPr>
            <a:r>
              <a:rPr lang="en-US" altLang="zh-CN" b="0" dirty="0" smtClean="0"/>
              <a:t>  a=567</a:t>
            </a:r>
          </a:p>
          <a:p>
            <a:pPr eaLnBrk="1" hangingPunct="1">
              <a:buFontTx/>
              <a:buNone/>
            </a:pPr>
            <a:r>
              <a:rPr lang="en-US" altLang="zh-CN" b="0" dirty="0" smtClean="0"/>
              <a:t>  </a:t>
            </a:r>
            <a:r>
              <a:rPr lang="en-US" b="0" dirty="0" err="1" smtClean="0"/>
              <a:t>则</a:t>
            </a:r>
            <a:r>
              <a:rPr lang="en-US" altLang="zh-CN" b="0" dirty="0" err="1" smtClean="0"/>
              <a:t>a</a:t>
            </a:r>
            <a:r>
              <a:rPr lang="en-US" b="0" dirty="0" err="1" smtClean="0"/>
              <a:t>为变量名，</a:t>
            </a:r>
            <a:r>
              <a:rPr lang="en-US" altLang="zh-CN" b="0" dirty="0" err="1" smtClean="0"/>
              <a:t>567</a:t>
            </a:r>
            <a:r>
              <a:rPr lang="en-US" b="0" dirty="0" err="1" smtClean="0"/>
              <a:t>是变量的值</a:t>
            </a:r>
            <a:r>
              <a:rPr lang="en-US" b="0" dirty="0" smtClean="0"/>
              <a:t>。</a:t>
            </a:r>
          </a:p>
          <a:p>
            <a:pPr eaLnBrk="1" hangingPunct="1">
              <a:buFontTx/>
              <a:buNone/>
            </a:pPr>
            <a:r>
              <a:rPr lang="en-US" altLang="zh-CN" b="0" dirty="0" smtClean="0"/>
              <a:t>  </a:t>
            </a:r>
            <a:r>
              <a:rPr lang="en-US" b="0" dirty="0" err="1" smtClean="0"/>
              <a:t>在赋值号左边是变量名，不能写地址，而</a:t>
            </a:r>
            <a:r>
              <a:rPr lang="en-US" altLang="zh-CN" b="0" dirty="0" err="1" smtClean="0"/>
              <a:t>scanf</a:t>
            </a:r>
            <a:r>
              <a:rPr lang="en-US" b="0" dirty="0" err="1" smtClean="0"/>
              <a:t>函数在本质上也是给变量赋值，但要求写变量的地址，如</a:t>
            </a:r>
            <a:r>
              <a:rPr lang="en-US" altLang="zh-CN" b="0" dirty="0" err="1" smtClean="0"/>
              <a:t>&amp;a</a:t>
            </a:r>
            <a:r>
              <a:rPr lang="en-US" b="0" dirty="0" smtClean="0"/>
              <a:t>。</a:t>
            </a:r>
            <a:r>
              <a:rPr lang="en-US" altLang="zh-CN" b="0" dirty="0" smtClean="0"/>
              <a:t>&amp;</a:t>
            </a:r>
            <a:r>
              <a:rPr lang="en-US" b="0" dirty="0" err="1" smtClean="0"/>
              <a:t>是一个取地址运算符</a:t>
            </a:r>
            <a:r>
              <a:rPr lang="en-US" b="0" dirty="0" smtClean="0"/>
              <a:t>，</a:t>
            </a:r>
            <a:r>
              <a:rPr lang="en-US" altLang="zh-CN" b="0" dirty="0" smtClean="0"/>
              <a:t>&amp;</a:t>
            </a:r>
            <a:r>
              <a:rPr lang="en-US" altLang="zh-CN" b="0" dirty="0" err="1" smtClean="0"/>
              <a:t>a</a:t>
            </a:r>
            <a:r>
              <a:rPr lang="en-US" b="0" dirty="0" err="1" smtClean="0"/>
              <a:t>是一个表达式，其功能是求变量的地址</a:t>
            </a:r>
            <a:r>
              <a:rPr lang="en-US" b="0" dirty="0" smtClean="0"/>
              <a:t>。</a:t>
            </a:r>
          </a:p>
          <a:p>
            <a:pPr eaLnBrk="1" hangingPunct="1">
              <a:buFontTx/>
              <a:buNone/>
            </a:pPr>
            <a:endParaRPr lang="zh-CN" altLang="en-US" b="0" dirty="0" smtClean="0"/>
          </a:p>
        </p:txBody>
      </p:sp>
      <p:sp>
        <p:nvSpPr>
          <p:cNvPr id="5427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427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62B2742D-D0D3-4AB3-8E7C-A47567EEFA50}" type="slidenum">
              <a:rPr lang="zh-CN" altLang="en-US" sz="1200" b="1">
                <a:solidFill>
                  <a:srgbClr val="F8F8F8"/>
                </a:solidFill>
                <a:latin typeface="Arial" charset="0"/>
              </a:rPr>
              <a:pPr algn="r" eaLnBrk="1" hangingPunct="1"/>
              <a:t>52</a:t>
            </a:fld>
            <a:endParaRPr lang="en-US" altLang="zh-CN" sz="1200" b="1">
              <a:solidFill>
                <a:srgbClr val="F8F8F8"/>
              </a:solidFill>
              <a:latin typeface="Arial" charset="0"/>
            </a:endParaRPr>
          </a:p>
        </p:txBody>
      </p:sp>
      <p:sp>
        <p:nvSpPr>
          <p:cNvPr id="5529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en-US" altLang="zh-CN" b="0" smtClean="0"/>
              <a:t>【</a:t>
            </a:r>
            <a:r>
              <a:rPr lang="en-US" smtClean="0"/>
              <a:t>例</a:t>
            </a:r>
            <a:r>
              <a:rPr lang="en-US" altLang="zh-CN" smtClean="0"/>
              <a:t>4.9</a:t>
            </a:r>
            <a:r>
              <a:rPr lang="en-US" altLang="zh-CN" b="0" smtClean="0"/>
              <a:t>】</a:t>
            </a:r>
            <a:r>
              <a:rPr lang="en-US" b="0" smtClean="0"/>
              <a:t>用</a:t>
            </a:r>
            <a:r>
              <a:rPr lang="en-US" altLang="zh-CN" b="0" smtClean="0"/>
              <a:t>scanf</a:t>
            </a:r>
            <a:r>
              <a:rPr lang="en-US" b="0" smtClean="0"/>
              <a:t>函数输入三个</a:t>
            </a:r>
            <a:r>
              <a:rPr lang="zh-CN" altLang="en-US" b="0" smtClean="0"/>
              <a:t>整数</a:t>
            </a:r>
            <a:r>
              <a:rPr lang="en-US" b="0" smtClean="0"/>
              <a:t>，再输出。</a:t>
            </a:r>
          </a:p>
          <a:p>
            <a:pPr eaLnBrk="1" hangingPunct="1">
              <a:buFontTx/>
              <a:buNone/>
            </a:pPr>
            <a:r>
              <a:rPr lang="zh-CN" altLang="en-US" b="0" smtClean="0">
                <a:hlinkClick r:id="rId2" action="ppaction://hlinkfile"/>
              </a:rPr>
              <a:t>编写程序：</a:t>
            </a:r>
            <a:endParaRPr lang="en-US" b="0" smtClean="0"/>
          </a:p>
          <a:p>
            <a:pPr eaLnBrk="1" hangingPunct="1">
              <a:buFontTx/>
              <a:buNone/>
            </a:pPr>
            <a:r>
              <a:rPr lang="en-US" smtClean="0"/>
              <a:t>运行结果：</a:t>
            </a:r>
          </a:p>
          <a:p>
            <a:pPr eaLnBrk="1" hangingPunct="1">
              <a:buFontTx/>
              <a:buNone/>
            </a:pPr>
            <a:endParaRPr lang="en-US" b="0" smtClean="0"/>
          </a:p>
        </p:txBody>
      </p:sp>
      <p:sp>
        <p:nvSpPr>
          <p:cNvPr id="5530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5301"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4688" y="3357563"/>
            <a:ext cx="29940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图片 6" descr="Untitled2.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9E65F9D-2AC5-4683-85E4-749A3BD5BD4F}" type="slidenum">
              <a:rPr lang="zh-CN" altLang="en-US" sz="1200" b="1">
                <a:solidFill>
                  <a:srgbClr val="F8F8F8"/>
                </a:solidFill>
                <a:latin typeface="Arial" charset="0"/>
              </a:rPr>
              <a:pPr algn="r" eaLnBrk="1" hangingPunct="1"/>
              <a:t>53</a:t>
            </a:fld>
            <a:endParaRPr lang="en-US" altLang="zh-CN" sz="1200" b="1">
              <a:solidFill>
                <a:srgbClr val="F8F8F8"/>
              </a:solidFill>
              <a:latin typeface="Arial" charset="0"/>
            </a:endParaRPr>
          </a:p>
        </p:txBody>
      </p:sp>
      <p:sp>
        <p:nvSpPr>
          <p:cNvPr id="56323" name="Rectangle 3"/>
          <p:cNvSpPr>
            <a:spLocks noGrp="1" noChangeArrowheads="1"/>
          </p:cNvSpPr>
          <p:nvPr>
            <p:ph type="body" idx="4294967295"/>
          </p:nvPr>
        </p:nvSpPr>
        <p:spPr bwMode="auto">
          <a:xfrm>
            <a:off x="396875" y="1127125"/>
            <a:ext cx="8567738" cy="53276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dirty="0" smtClean="0"/>
              <a:t>4.3.2 </a:t>
            </a:r>
            <a:r>
              <a:rPr lang="en-US" sz="3200" dirty="0" err="1" smtClean="0"/>
              <a:t>格式输入函数</a:t>
            </a:r>
            <a:r>
              <a:rPr lang="en-US" altLang="zh-CN" sz="3200" dirty="0" err="1" smtClean="0"/>
              <a:t>scanf</a:t>
            </a:r>
            <a:endParaRPr lang="en-US" altLang="zh-CN" sz="3200" dirty="0" smtClean="0"/>
          </a:p>
          <a:p>
            <a:pPr algn="ctr" eaLnBrk="1" hangingPunct="1">
              <a:lnSpc>
                <a:spcPct val="80000"/>
              </a:lnSpc>
              <a:buFontTx/>
              <a:buNone/>
            </a:pPr>
            <a:endParaRPr lang="zh-CN" altLang="en-US" sz="1000" b="0" dirty="0" smtClean="0"/>
          </a:p>
          <a:p>
            <a:pPr eaLnBrk="1" hangingPunct="1">
              <a:lnSpc>
                <a:spcPct val="80000"/>
              </a:lnSpc>
              <a:buFontTx/>
              <a:buNone/>
            </a:pPr>
            <a:r>
              <a:rPr lang="zh-CN" altLang="en-US" sz="2400" b="0" dirty="0" smtClean="0"/>
              <a:t>     </a:t>
            </a:r>
            <a:r>
              <a:rPr lang="en-US" b="0" dirty="0" smtClean="0"/>
              <a:t>结果分析</a:t>
            </a:r>
            <a:r>
              <a:rPr lang="en-US" altLang="zh-CN" b="0" dirty="0" smtClean="0"/>
              <a:t>:</a:t>
            </a:r>
            <a:r>
              <a:rPr lang="en-US" b="0" dirty="0" smtClean="0"/>
              <a:t>在本例中，由于</a:t>
            </a:r>
            <a:r>
              <a:rPr lang="en-US" altLang="zh-CN" b="0" dirty="0" smtClean="0"/>
              <a:t>scanf</a:t>
            </a:r>
            <a:r>
              <a:rPr lang="en-US" b="0" dirty="0" smtClean="0"/>
              <a:t>函数本身不能显示提示串，故先用</a:t>
            </a:r>
            <a:r>
              <a:rPr lang="en-US" altLang="zh-CN" b="0" dirty="0" smtClean="0"/>
              <a:t>printf</a:t>
            </a:r>
            <a:r>
              <a:rPr lang="en-US" b="0" dirty="0" smtClean="0"/>
              <a:t>语句在屏幕上输出提示，请用户输入</a:t>
            </a:r>
            <a:r>
              <a:rPr lang="en-US" altLang="zh-CN" b="0" dirty="0" smtClean="0"/>
              <a:t>a</a:t>
            </a:r>
            <a:r>
              <a:rPr lang="en-US" b="0" dirty="0" smtClean="0"/>
              <a:t>、</a:t>
            </a:r>
            <a:r>
              <a:rPr lang="en-US" altLang="zh-CN" b="0" dirty="0" smtClean="0"/>
              <a:t>b</a:t>
            </a:r>
            <a:r>
              <a:rPr lang="en-US" b="0" dirty="0" smtClean="0"/>
              <a:t>、</a:t>
            </a:r>
            <a:r>
              <a:rPr lang="en-US" altLang="zh-CN" b="0" dirty="0" smtClean="0"/>
              <a:t>c</a:t>
            </a:r>
            <a:r>
              <a:rPr lang="en-US" b="0" dirty="0" smtClean="0"/>
              <a:t>的值。执行</a:t>
            </a:r>
            <a:r>
              <a:rPr lang="en-US" altLang="zh-CN" b="0" dirty="0" smtClean="0"/>
              <a:t>scanf</a:t>
            </a:r>
            <a:r>
              <a:rPr lang="en-US" b="0" dirty="0" smtClean="0"/>
              <a:t>语句，则屏幕等待用户输入。用户输入</a:t>
            </a:r>
            <a:r>
              <a:rPr lang="en-US" altLang="zh-CN" b="0" dirty="0" smtClean="0"/>
              <a:t>4 5 6</a:t>
            </a:r>
            <a:r>
              <a:rPr lang="en-US" b="0" dirty="0" smtClean="0"/>
              <a:t>后按下回车键。在</a:t>
            </a:r>
            <a:r>
              <a:rPr lang="en-US" altLang="zh-CN" b="0" dirty="0" smtClean="0"/>
              <a:t>scanf</a:t>
            </a:r>
            <a:r>
              <a:rPr lang="en-US" b="0" dirty="0" smtClean="0"/>
              <a:t>语句的格式串中由于没有非格式字符在“</a:t>
            </a:r>
            <a:r>
              <a:rPr lang="en-US" altLang="zh-CN" b="0" dirty="0" smtClean="0"/>
              <a:t>%d%d%d”</a:t>
            </a:r>
            <a:r>
              <a:rPr lang="en-US" b="0" dirty="0" smtClean="0"/>
              <a:t>之间作输入时的间隔，因此在输入时要用一个以上的空格或回车键作为每两个输入数之间的间隔。如：</a:t>
            </a:r>
            <a:r>
              <a:rPr lang="en-US" altLang="zh-CN" b="0" dirty="0" smtClean="0"/>
              <a:t>4 5 6</a:t>
            </a:r>
          </a:p>
          <a:p>
            <a:pPr eaLnBrk="1" hangingPunct="1">
              <a:lnSpc>
                <a:spcPct val="80000"/>
              </a:lnSpc>
              <a:buFontTx/>
              <a:buNone/>
            </a:pPr>
            <a:r>
              <a:rPr lang="zh-CN" altLang="en-US" b="0" dirty="0" smtClean="0"/>
              <a:t>          </a:t>
            </a:r>
            <a:r>
              <a:rPr lang="en-US" b="0" dirty="0" smtClean="0"/>
              <a:t>或 </a:t>
            </a:r>
          </a:p>
          <a:p>
            <a:pPr eaLnBrk="1" hangingPunct="1">
              <a:lnSpc>
                <a:spcPct val="80000"/>
              </a:lnSpc>
              <a:buFontTx/>
              <a:buNone/>
            </a:pPr>
            <a:r>
              <a:rPr lang="zh-CN" altLang="en-US" b="0" dirty="0" smtClean="0"/>
              <a:t>            </a:t>
            </a:r>
            <a:r>
              <a:rPr lang="en-US" altLang="zh-CN" b="0" dirty="0" smtClean="0"/>
              <a:t>4</a:t>
            </a:r>
          </a:p>
          <a:p>
            <a:pPr eaLnBrk="1" hangingPunct="1">
              <a:lnSpc>
                <a:spcPct val="80000"/>
              </a:lnSpc>
              <a:buFontTx/>
              <a:buNone/>
            </a:pPr>
            <a:r>
              <a:rPr lang="zh-CN" altLang="en-US" b="0" dirty="0" smtClean="0"/>
              <a:t>            </a:t>
            </a:r>
            <a:r>
              <a:rPr lang="en-US" altLang="zh-CN" b="0" dirty="0" smtClean="0"/>
              <a:t>5</a:t>
            </a:r>
          </a:p>
          <a:p>
            <a:pPr eaLnBrk="1" hangingPunct="1">
              <a:lnSpc>
                <a:spcPct val="80000"/>
              </a:lnSpc>
              <a:buFontTx/>
              <a:buNone/>
            </a:pPr>
            <a:r>
              <a:rPr lang="zh-CN" altLang="en-US" b="0" dirty="0" smtClean="0"/>
              <a:t>            </a:t>
            </a:r>
            <a:r>
              <a:rPr lang="en-US" altLang="zh-CN" b="0" dirty="0" smtClean="0"/>
              <a:t>6</a:t>
            </a:r>
          </a:p>
        </p:txBody>
      </p:sp>
      <p:sp>
        <p:nvSpPr>
          <p:cNvPr id="5632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632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2088C46B-ACEC-4D95-A14F-FCC33DF6240C}" type="slidenum">
              <a:rPr lang="zh-CN" altLang="en-US" sz="1200" b="1">
                <a:solidFill>
                  <a:srgbClr val="F8F8F8"/>
                </a:solidFill>
                <a:latin typeface="Arial" charset="0"/>
              </a:rPr>
              <a:pPr algn="r" eaLnBrk="1" hangingPunct="1"/>
              <a:t>54</a:t>
            </a:fld>
            <a:endParaRPr lang="en-US" altLang="zh-CN" sz="1200" b="1">
              <a:solidFill>
                <a:srgbClr val="F8F8F8"/>
              </a:solidFill>
              <a:latin typeface="Arial" charset="0"/>
            </a:endParaRPr>
          </a:p>
        </p:txBody>
      </p:sp>
      <p:sp>
        <p:nvSpPr>
          <p:cNvPr id="5734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r>
              <a:rPr lang="zh-CN" altLang="en-US" smtClean="0"/>
              <a:t>  2. 格式字符串</a:t>
            </a:r>
          </a:p>
          <a:p>
            <a:pPr eaLnBrk="1" hangingPunct="1">
              <a:buFontTx/>
              <a:buNone/>
            </a:pPr>
            <a:r>
              <a:rPr lang="zh-CN" altLang="en-US" b="0" smtClean="0"/>
              <a:t>  与printf函数中的格式声明相似, 以%开始，以一个格式字符结束，中间可以插入附加的字符, scanf函数用到的格式字符和格式附加字符如下表4.3、表4.4所示。</a:t>
            </a:r>
          </a:p>
        </p:txBody>
      </p:sp>
      <p:sp>
        <p:nvSpPr>
          <p:cNvPr id="5734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四</a:t>
            </a:r>
            <a:r>
              <a:rPr lang="zh-CN" altLang="en-US" sz="3200" b="1" dirty="0">
                <a:latin typeface="宋体" charset="-122"/>
              </a:rPr>
              <a:t>章  顺序结构程序设计</a:t>
            </a:r>
          </a:p>
        </p:txBody>
      </p:sp>
      <p:pic>
        <p:nvPicPr>
          <p:cNvPr id="5734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BFB18456-A947-4AF5-B326-4CB87F68C567}" type="slidenum">
              <a:rPr lang="zh-CN" altLang="en-US" sz="1200" b="1">
                <a:solidFill>
                  <a:srgbClr val="F8F8F8"/>
                </a:solidFill>
                <a:latin typeface="Arial" charset="0"/>
              </a:rPr>
              <a:pPr algn="r" eaLnBrk="1" hangingPunct="1"/>
              <a:t>55</a:t>
            </a:fld>
            <a:endParaRPr lang="en-US" altLang="zh-CN" sz="1200" b="1">
              <a:solidFill>
                <a:srgbClr val="F8F8F8"/>
              </a:solidFill>
              <a:latin typeface="Arial" charset="0"/>
            </a:endParaRPr>
          </a:p>
        </p:txBody>
      </p:sp>
      <p:sp>
        <p:nvSpPr>
          <p:cNvPr id="5837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endParaRPr lang="en-US" altLang="zh-CN" sz="3200" smtClean="0"/>
          </a:p>
          <a:p>
            <a:pPr eaLnBrk="1" hangingPunct="1">
              <a:buFontTx/>
              <a:buNone/>
            </a:pPr>
            <a:endParaRPr lang="zh-CN" altLang="en-US" b="0" smtClean="0"/>
          </a:p>
        </p:txBody>
      </p:sp>
      <p:sp>
        <p:nvSpPr>
          <p:cNvPr id="5837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83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773238"/>
            <a:ext cx="7688262" cy="449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7F577B4-6B66-47AF-BA00-6740BFFF3426}" type="slidenum">
              <a:rPr lang="zh-CN" altLang="en-US" sz="1200" b="1">
                <a:solidFill>
                  <a:srgbClr val="F8F8F8"/>
                </a:solidFill>
                <a:latin typeface="Arial" charset="0"/>
              </a:rPr>
              <a:pPr algn="r" eaLnBrk="1" hangingPunct="1"/>
              <a:t>56</a:t>
            </a:fld>
            <a:endParaRPr lang="en-US" altLang="zh-CN" sz="1200" b="1">
              <a:solidFill>
                <a:srgbClr val="F8F8F8"/>
              </a:solidFill>
              <a:latin typeface="Arial" charset="0"/>
            </a:endParaRPr>
          </a:p>
        </p:txBody>
      </p:sp>
      <p:sp>
        <p:nvSpPr>
          <p:cNvPr id="5939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endParaRPr lang="en-US" altLang="zh-CN" sz="3200" smtClean="0"/>
          </a:p>
          <a:p>
            <a:pPr eaLnBrk="1" hangingPunct="1">
              <a:buFontTx/>
              <a:buNone/>
            </a:pPr>
            <a:endParaRPr lang="zh-CN" altLang="en-US" sz="3200" b="0" smtClean="0"/>
          </a:p>
        </p:txBody>
      </p:sp>
      <p:sp>
        <p:nvSpPr>
          <p:cNvPr id="5939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5939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2133600"/>
            <a:ext cx="8823325" cy="308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43A19BF9-163C-4132-92D3-040DAF9DFA64}" type="slidenum">
              <a:rPr lang="zh-CN" altLang="en-US" sz="1200" b="1">
                <a:solidFill>
                  <a:srgbClr val="F8F8F8"/>
                </a:solidFill>
                <a:latin typeface="Arial" charset="0"/>
              </a:rPr>
              <a:pPr algn="r" eaLnBrk="1" hangingPunct="1"/>
              <a:t>57</a:t>
            </a:fld>
            <a:endParaRPr lang="en-US" altLang="zh-CN" sz="1200" b="1">
              <a:solidFill>
                <a:srgbClr val="F8F8F8"/>
              </a:solidFill>
              <a:latin typeface="Arial" charset="0"/>
            </a:endParaRPr>
          </a:p>
        </p:txBody>
      </p:sp>
      <p:sp>
        <p:nvSpPr>
          <p:cNvPr id="60419" name="Rectangle 3"/>
          <p:cNvSpPr>
            <a:spLocks noGrp="1" noChangeArrowheads="1"/>
          </p:cNvSpPr>
          <p:nvPr>
            <p:ph type="body" idx="4294967295"/>
          </p:nvPr>
        </p:nvSpPr>
        <p:spPr bwMode="auto">
          <a:xfrm>
            <a:off x="179388" y="1125538"/>
            <a:ext cx="87852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zh-CN" altLang="en-US" b="0" smtClean="0"/>
              <a:t>（</a:t>
            </a:r>
            <a:r>
              <a:rPr lang="en-US" altLang="zh-CN" b="0" smtClean="0"/>
              <a:t>1</a:t>
            </a:r>
            <a:r>
              <a:rPr lang="zh-CN" altLang="en-US" b="0" smtClean="0"/>
              <a:t>）</a:t>
            </a:r>
            <a:r>
              <a:rPr lang="en-US" altLang="zh-CN" b="0" smtClean="0"/>
              <a:t>“*”</a:t>
            </a:r>
            <a:r>
              <a:rPr lang="en-US" b="0" smtClean="0"/>
              <a:t>符</a:t>
            </a:r>
            <a:r>
              <a:rPr lang="en-US" altLang="zh-CN" b="0" smtClean="0"/>
              <a:t>:</a:t>
            </a:r>
            <a:r>
              <a:rPr lang="en-US" b="0" smtClean="0"/>
              <a:t>用以表示该输入项</a:t>
            </a:r>
            <a:r>
              <a:rPr lang="en-US" altLang="zh-CN" b="0" smtClean="0"/>
              <a:t>,</a:t>
            </a:r>
            <a:r>
              <a:rPr lang="en-US" b="0" smtClean="0"/>
              <a:t>读入后不赋予相应的变量，即跳过该输入值。如</a:t>
            </a:r>
            <a:r>
              <a:rPr lang="en-US" altLang="zh-CN" b="0" smtClean="0"/>
              <a:t>:</a:t>
            </a:r>
          </a:p>
          <a:p>
            <a:pPr eaLnBrk="1" hangingPunct="1">
              <a:lnSpc>
                <a:spcPct val="80000"/>
              </a:lnSpc>
              <a:buFontTx/>
              <a:buNone/>
            </a:pPr>
            <a:r>
              <a:rPr lang="en-US" altLang="zh-CN" b="0" smtClean="0"/>
              <a:t>scanf("%d %*d %d",&amp;a,&amp;b);</a:t>
            </a:r>
          </a:p>
          <a:p>
            <a:pPr eaLnBrk="1" hangingPunct="1">
              <a:lnSpc>
                <a:spcPct val="80000"/>
              </a:lnSpc>
              <a:buFontTx/>
              <a:buNone/>
            </a:pPr>
            <a:r>
              <a:rPr lang="en-US" b="0" smtClean="0"/>
              <a:t>当输入为：</a:t>
            </a:r>
            <a:r>
              <a:rPr lang="en-US" altLang="zh-CN" b="0" smtClean="0"/>
              <a:t>1 2 3</a:t>
            </a:r>
            <a:r>
              <a:rPr lang="en-US" b="0" smtClean="0"/>
              <a:t>时，把</a:t>
            </a:r>
            <a:r>
              <a:rPr lang="en-US" altLang="zh-CN" b="0" smtClean="0"/>
              <a:t>1</a:t>
            </a:r>
            <a:r>
              <a:rPr lang="en-US" b="0" smtClean="0"/>
              <a:t>赋予</a:t>
            </a:r>
            <a:r>
              <a:rPr lang="en-US" altLang="zh-CN" b="0" smtClean="0"/>
              <a:t>a</a:t>
            </a:r>
            <a:r>
              <a:rPr lang="en-US" b="0" smtClean="0"/>
              <a:t>，</a:t>
            </a:r>
            <a:r>
              <a:rPr lang="en-US" altLang="zh-CN" b="0" smtClean="0"/>
              <a:t>2</a:t>
            </a:r>
            <a:r>
              <a:rPr lang="en-US" b="0" smtClean="0"/>
              <a:t>被跳过，</a:t>
            </a:r>
            <a:r>
              <a:rPr lang="en-US" altLang="zh-CN" b="0" smtClean="0"/>
              <a:t>3</a:t>
            </a:r>
            <a:r>
              <a:rPr lang="en-US" b="0" smtClean="0"/>
              <a:t>赋予</a:t>
            </a:r>
            <a:r>
              <a:rPr lang="en-US" altLang="zh-CN" b="0" smtClean="0"/>
              <a:t>b</a:t>
            </a:r>
            <a:r>
              <a:rPr lang="en-US" b="0" smtClean="0"/>
              <a:t>。</a:t>
            </a:r>
          </a:p>
          <a:p>
            <a:pPr eaLnBrk="1" hangingPunct="1">
              <a:lnSpc>
                <a:spcPct val="80000"/>
              </a:lnSpc>
              <a:buFontTx/>
              <a:buNone/>
            </a:pPr>
            <a:r>
              <a:rPr lang="zh-CN" altLang="en-US" b="0" smtClean="0"/>
              <a:t>（</a:t>
            </a:r>
            <a:r>
              <a:rPr lang="en-US" altLang="zh-CN" b="0" smtClean="0"/>
              <a:t>2</a:t>
            </a:r>
            <a:r>
              <a:rPr lang="zh-CN" altLang="en-US" b="0" smtClean="0"/>
              <a:t>）</a:t>
            </a:r>
            <a:r>
              <a:rPr lang="en-US" b="0" smtClean="0"/>
              <a:t>宽度</a:t>
            </a:r>
            <a:r>
              <a:rPr lang="en-US" altLang="zh-CN" b="0" smtClean="0"/>
              <a:t>:</a:t>
            </a:r>
            <a:r>
              <a:rPr lang="en-US" b="0" smtClean="0"/>
              <a:t>用十进制整数指定输入的宽度</a:t>
            </a:r>
            <a:r>
              <a:rPr lang="en-US" altLang="zh-CN" b="0" smtClean="0"/>
              <a:t>(</a:t>
            </a:r>
            <a:r>
              <a:rPr lang="en-US" b="0" smtClean="0"/>
              <a:t>即字符数</a:t>
            </a:r>
            <a:r>
              <a:rPr lang="en-US" altLang="zh-CN" b="0" smtClean="0"/>
              <a:t>)</a:t>
            </a:r>
            <a:r>
              <a:rPr lang="en-US" b="0" smtClean="0"/>
              <a:t>。</a:t>
            </a:r>
          </a:p>
          <a:p>
            <a:pPr eaLnBrk="1" hangingPunct="1">
              <a:lnSpc>
                <a:spcPct val="80000"/>
              </a:lnSpc>
              <a:buFontTx/>
              <a:buNone/>
            </a:pPr>
            <a:r>
              <a:rPr lang="en-US" b="0" smtClean="0"/>
              <a:t>例如：</a:t>
            </a:r>
          </a:p>
          <a:p>
            <a:pPr eaLnBrk="1" hangingPunct="1">
              <a:lnSpc>
                <a:spcPct val="80000"/>
              </a:lnSpc>
              <a:buFontTx/>
              <a:buNone/>
            </a:pPr>
            <a:r>
              <a:rPr lang="en-US" altLang="zh-CN" b="0" smtClean="0"/>
              <a:t>scanf("%5d",&amp;a);</a:t>
            </a:r>
          </a:p>
          <a:p>
            <a:pPr eaLnBrk="1" hangingPunct="1">
              <a:lnSpc>
                <a:spcPct val="80000"/>
              </a:lnSpc>
              <a:buFontTx/>
              <a:buNone/>
            </a:pPr>
            <a:r>
              <a:rPr lang="en-US" b="0" smtClean="0"/>
              <a:t>输入：</a:t>
            </a:r>
            <a:r>
              <a:rPr lang="en-US" altLang="zh-CN" b="0" smtClean="0"/>
              <a:t>12345678</a:t>
            </a:r>
          </a:p>
          <a:p>
            <a:pPr eaLnBrk="1" hangingPunct="1">
              <a:lnSpc>
                <a:spcPct val="80000"/>
              </a:lnSpc>
              <a:buFontTx/>
              <a:buNone/>
            </a:pPr>
            <a:r>
              <a:rPr lang="en-US" b="0" smtClean="0"/>
              <a:t>只把</a:t>
            </a:r>
            <a:r>
              <a:rPr lang="en-US" altLang="zh-CN" b="0" smtClean="0"/>
              <a:t>12345</a:t>
            </a:r>
            <a:r>
              <a:rPr lang="en-US" b="0" smtClean="0"/>
              <a:t>赋予变量</a:t>
            </a:r>
            <a:r>
              <a:rPr lang="en-US" altLang="zh-CN" b="0" smtClean="0"/>
              <a:t>a</a:t>
            </a:r>
            <a:r>
              <a:rPr lang="en-US" b="0" smtClean="0"/>
              <a:t>，其余部分被截去。</a:t>
            </a:r>
          </a:p>
          <a:p>
            <a:pPr eaLnBrk="1" hangingPunct="1">
              <a:lnSpc>
                <a:spcPct val="80000"/>
              </a:lnSpc>
              <a:buFontTx/>
              <a:buNone/>
            </a:pPr>
            <a:r>
              <a:rPr lang="en-US" b="0" smtClean="0"/>
              <a:t>又如：</a:t>
            </a:r>
          </a:p>
          <a:p>
            <a:pPr eaLnBrk="1" hangingPunct="1">
              <a:lnSpc>
                <a:spcPct val="80000"/>
              </a:lnSpc>
              <a:buFontTx/>
              <a:buNone/>
            </a:pPr>
            <a:endParaRPr lang="zh-CN" altLang="en-US" b="0" smtClean="0"/>
          </a:p>
        </p:txBody>
      </p:sp>
      <p:sp>
        <p:nvSpPr>
          <p:cNvPr id="6042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042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CE8404C3-7EE8-4BEB-8A4A-C95759987600}" type="slidenum">
              <a:rPr lang="zh-CN" altLang="en-US" sz="1200" b="1">
                <a:solidFill>
                  <a:srgbClr val="F8F8F8"/>
                </a:solidFill>
                <a:latin typeface="Arial" charset="0"/>
              </a:rPr>
              <a:pPr algn="r" eaLnBrk="1" hangingPunct="1"/>
              <a:t>58</a:t>
            </a:fld>
            <a:endParaRPr lang="en-US" altLang="zh-CN" sz="1200" b="1">
              <a:solidFill>
                <a:srgbClr val="F8F8F8"/>
              </a:solidFill>
              <a:latin typeface="Arial" charset="0"/>
            </a:endParaRPr>
          </a:p>
        </p:txBody>
      </p:sp>
      <p:sp>
        <p:nvSpPr>
          <p:cNvPr id="61443" name="Rectangle 3"/>
          <p:cNvSpPr>
            <a:spLocks noGrp="1" noChangeArrowheads="1"/>
          </p:cNvSpPr>
          <p:nvPr>
            <p:ph type="body" idx="4294967295"/>
          </p:nvPr>
        </p:nvSpPr>
        <p:spPr bwMode="auto">
          <a:xfrm>
            <a:off x="387350" y="874713"/>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defRPr/>
            </a:pPr>
            <a:r>
              <a:rPr lang="en-US" altLang="zh-CN" sz="3200" dirty="0" smtClean="0"/>
              <a:t>4.3.2 </a:t>
            </a:r>
            <a:r>
              <a:rPr lang="en-US" sz="3200" dirty="0" err="1" smtClean="0"/>
              <a:t>格式输入函数</a:t>
            </a:r>
            <a:r>
              <a:rPr lang="en-US" altLang="zh-CN" sz="3200" dirty="0" err="1" smtClean="0"/>
              <a:t>scanf</a:t>
            </a:r>
            <a:endParaRPr lang="en-US" altLang="zh-CN" sz="3200" dirty="0" smtClean="0"/>
          </a:p>
          <a:p>
            <a:pPr eaLnBrk="1" hangingPunct="1">
              <a:lnSpc>
                <a:spcPct val="90000"/>
              </a:lnSpc>
              <a:buFontTx/>
              <a:buNone/>
              <a:defRPr/>
            </a:pPr>
            <a:r>
              <a:rPr lang="en-US" altLang="zh-CN" b="0" dirty="0" smtClean="0"/>
              <a:t>  </a:t>
            </a:r>
            <a:r>
              <a:rPr lang="en-US" altLang="zh-CN" b="0" dirty="0" err="1" smtClean="0"/>
              <a:t>scanf</a:t>
            </a:r>
            <a:r>
              <a:rPr lang="en-US" altLang="zh-CN" b="0" dirty="0" smtClean="0"/>
              <a:t>("%</a:t>
            </a:r>
            <a:r>
              <a:rPr lang="en-US" altLang="zh-CN" b="0" dirty="0" err="1" smtClean="0"/>
              <a:t>4d%4d</a:t>
            </a:r>
            <a:r>
              <a:rPr lang="en-US" altLang="zh-CN" b="0" dirty="0" smtClean="0"/>
              <a:t>",&amp;</a:t>
            </a:r>
            <a:r>
              <a:rPr lang="en-US" altLang="zh-CN" b="0" dirty="0" err="1" smtClean="0"/>
              <a:t>a,&amp;b</a:t>
            </a:r>
            <a:r>
              <a:rPr lang="en-US" altLang="zh-CN" b="0" dirty="0" smtClean="0"/>
              <a:t>);</a:t>
            </a:r>
          </a:p>
          <a:p>
            <a:pPr eaLnBrk="1" hangingPunct="1">
              <a:lnSpc>
                <a:spcPct val="90000"/>
              </a:lnSpc>
              <a:buFontTx/>
              <a:buNone/>
              <a:defRPr/>
            </a:pPr>
            <a:r>
              <a:rPr lang="en-US" altLang="zh-CN" b="0" dirty="0" smtClean="0"/>
              <a:t>  </a:t>
            </a:r>
            <a:r>
              <a:rPr lang="en-US" b="0" dirty="0" err="1" smtClean="0"/>
              <a:t>输入：</a:t>
            </a:r>
            <a:r>
              <a:rPr lang="en-US" altLang="zh-CN" b="0" dirty="0" err="1" smtClean="0"/>
              <a:t>12345678</a:t>
            </a:r>
            <a:endParaRPr lang="en-US" altLang="zh-CN" b="0" dirty="0" smtClean="0"/>
          </a:p>
          <a:p>
            <a:pPr eaLnBrk="1" hangingPunct="1">
              <a:lnSpc>
                <a:spcPct val="90000"/>
              </a:lnSpc>
              <a:buFontTx/>
              <a:buNone/>
              <a:defRPr/>
            </a:pPr>
            <a:r>
              <a:rPr lang="en-US" altLang="zh-CN" b="0" dirty="0" smtClean="0"/>
              <a:t>  </a:t>
            </a:r>
            <a:r>
              <a:rPr lang="en-US" b="0" dirty="0" err="1" smtClean="0"/>
              <a:t>将把</a:t>
            </a:r>
            <a:r>
              <a:rPr lang="en-US" altLang="zh-CN" b="0" dirty="0" err="1" smtClean="0"/>
              <a:t>1234</a:t>
            </a:r>
            <a:r>
              <a:rPr lang="en-US" b="0" dirty="0" err="1" smtClean="0"/>
              <a:t>赋予</a:t>
            </a:r>
            <a:r>
              <a:rPr lang="en-US" altLang="zh-CN" b="0" dirty="0" err="1" smtClean="0"/>
              <a:t>a</a:t>
            </a:r>
            <a:r>
              <a:rPr lang="en-US" b="0" dirty="0" err="1" smtClean="0"/>
              <a:t>，而把</a:t>
            </a:r>
            <a:r>
              <a:rPr lang="en-US" altLang="zh-CN" b="0" dirty="0" err="1" smtClean="0"/>
              <a:t>5678</a:t>
            </a:r>
            <a:r>
              <a:rPr lang="en-US" b="0" dirty="0" err="1" smtClean="0"/>
              <a:t>赋予</a:t>
            </a:r>
            <a:r>
              <a:rPr lang="en-US" altLang="zh-CN" b="0" dirty="0" err="1" smtClean="0"/>
              <a:t>b</a:t>
            </a:r>
            <a:r>
              <a:rPr lang="en-US" b="0" dirty="0" smtClean="0"/>
              <a:t>。</a:t>
            </a:r>
          </a:p>
          <a:p>
            <a:pPr eaLnBrk="1" hangingPunct="1">
              <a:lnSpc>
                <a:spcPct val="90000"/>
              </a:lnSpc>
              <a:buFontTx/>
              <a:buNone/>
              <a:defRPr/>
            </a:pPr>
            <a:r>
              <a:rPr lang="en-US" altLang="zh-CN" b="0" dirty="0" smtClean="0"/>
              <a:t>  </a:t>
            </a:r>
            <a:r>
              <a:rPr lang="zh-CN" altLang="en-US" b="0" dirty="0" smtClean="0"/>
              <a:t>（</a:t>
            </a:r>
            <a:r>
              <a:rPr lang="en-US" altLang="zh-CN" b="0" dirty="0" smtClean="0"/>
              <a:t>3</a:t>
            </a:r>
            <a:r>
              <a:rPr lang="zh-CN" altLang="en-US" b="0" dirty="0" smtClean="0"/>
              <a:t>）</a:t>
            </a:r>
            <a:r>
              <a:rPr lang="en-US" b="0" dirty="0" err="1" smtClean="0"/>
              <a:t>长度</a:t>
            </a:r>
            <a:r>
              <a:rPr lang="en-US" altLang="zh-CN" b="0" dirty="0" err="1" smtClean="0"/>
              <a:t>:</a:t>
            </a:r>
            <a:r>
              <a:rPr lang="en-US" b="0" dirty="0" err="1" smtClean="0"/>
              <a:t>长度格式符为</a:t>
            </a:r>
            <a:r>
              <a:rPr lang="en-US" altLang="zh-CN" b="0" dirty="0" err="1" smtClean="0"/>
              <a:t>l</a:t>
            </a:r>
            <a:r>
              <a:rPr lang="en-US" b="0" dirty="0" err="1" smtClean="0"/>
              <a:t>和</a:t>
            </a:r>
            <a:r>
              <a:rPr lang="en-US" altLang="zh-CN" b="0" dirty="0" err="1" smtClean="0"/>
              <a:t>h</a:t>
            </a:r>
            <a:r>
              <a:rPr lang="en-US" b="0" dirty="0" err="1" smtClean="0"/>
              <a:t>，</a:t>
            </a:r>
            <a:r>
              <a:rPr lang="en-US" altLang="zh-CN" b="0" dirty="0" err="1" smtClean="0"/>
              <a:t>l</a:t>
            </a:r>
            <a:r>
              <a:rPr lang="en-US" b="0" dirty="0" err="1" smtClean="0"/>
              <a:t>表示输入长整型数据</a:t>
            </a:r>
            <a:r>
              <a:rPr lang="en-US" altLang="zh-CN" b="0" dirty="0" smtClean="0"/>
              <a:t>(</a:t>
            </a:r>
            <a:r>
              <a:rPr lang="en-US" b="0" dirty="0" err="1" smtClean="0"/>
              <a:t>如</a:t>
            </a:r>
            <a:r>
              <a:rPr lang="en-US" altLang="zh-CN" b="0" dirty="0" err="1" smtClean="0"/>
              <a:t>%ld</a:t>
            </a:r>
            <a:r>
              <a:rPr lang="en-US" altLang="zh-CN" b="0" dirty="0" smtClean="0"/>
              <a:t>) </a:t>
            </a:r>
            <a:r>
              <a:rPr lang="en-US" b="0" dirty="0" err="1" smtClean="0"/>
              <a:t>和双精度浮点数</a:t>
            </a:r>
            <a:r>
              <a:rPr lang="en-US" altLang="zh-CN" b="0" dirty="0" smtClean="0"/>
              <a:t>(</a:t>
            </a:r>
            <a:r>
              <a:rPr lang="en-US" b="0" dirty="0" err="1" smtClean="0"/>
              <a:t>如</a:t>
            </a:r>
            <a:r>
              <a:rPr lang="en-US" altLang="zh-CN" b="0" dirty="0" err="1" smtClean="0"/>
              <a:t>%lf</a:t>
            </a:r>
            <a:r>
              <a:rPr lang="en-US" altLang="zh-CN" b="0" dirty="0" smtClean="0"/>
              <a:t>)</a:t>
            </a:r>
            <a:r>
              <a:rPr lang="en-US" b="0" dirty="0" smtClean="0"/>
              <a:t>。</a:t>
            </a:r>
            <a:r>
              <a:rPr lang="en-US" altLang="zh-CN" b="0" dirty="0" err="1" smtClean="0"/>
              <a:t>h</a:t>
            </a:r>
            <a:r>
              <a:rPr lang="en-US" b="0" dirty="0" err="1" smtClean="0"/>
              <a:t>表示输入短整型数据</a:t>
            </a:r>
            <a:r>
              <a:rPr lang="en-US" b="0" dirty="0" smtClean="0"/>
              <a:t>。</a:t>
            </a:r>
          </a:p>
          <a:p>
            <a:pPr marL="0" indent="0">
              <a:buFontTx/>
              <a:buNone/>
              <a:defRPr/>
            </a:pPr>
            <a:r>
              <a:rPr lang="zh-CN" altLang="en-US" b="0" dirty="0" smtClean="0"/>
              <a:t>  </a:t>
            </a:r>
            <a:r>
              <a:rPr lang="en-US" altLang="zh-CN" dirty="0" smtClean="0"/>
              <a:t>3</a:t>
            </a:r>
            <a:r>
              <a:rPr lang="en-US" altLang="zh-CN" dirty="0"/>
              <a:t>. </a:t>
            </a:r>
            <a:r>
              <a:rPr lang="en-US" altLang="zh-CN" dirty="0" err="1"/>
              <a:t>scanf</a:t>
            </a:r>
            <a:r>
              <a:rPr lang="zh-CN" altLang="zh-CN" dirty="0"/>
              <a:t>函数的注意事项</a:t>
            </a:r>
          </a:p>
          <a:p>
            <a:pPr eaLnBrk="1" hangingPunct="1">
              <a:lnSpc>
                <a:spcPct val="90000"/>
              </a:lnSpc>
              <a:buFontTx/>
              <a:buNone/>
              <a:defRPr/>
            </a:pPr>
            <a:r>
              <a:rPr lang="en-US" altLang="zh-CN" b="0" dirty="0" smtClean="0"/>
              <a:t>  </a:t>
            </a:r>
            <a:r>
              <a:rPr lang="en-US" b="0" dirty="0" err="1" smtClean="0"/>
              <a:t>使用</a:t>
            </a:r>
            <a:r>
              <a:rPr lang="en-US" altLang="zh-CN" b="0" dirty="0" err="1" smtClean="0"/>
              <a:t>scanf</a:t>
            </a:r>
            <a:r>
              <a:rPr lang="en-US" b="0" dirty="0" err="1" smtClean="0"/>
              <a:t>函数还必须注意以下几点</a:t>
            </a:r>
            <a:r>
              <a:rPr lang="en-US" b="0" dirty="0" smtClean="0"/>
              <a:t>：</a:t>
            </a:r>
          </a:p>
          <a:p>
            <a:pPr marL="0" indent="0">
              <a:buFontTx/>
              <a:buNone/>
              <a:defRPr/>
            </a:pPr>
            <a:r>
              <a:rPr lang="zh-CN" altLang="zh-CN" b="0" dirty="0" smtClean="0"/>
              <a:t>（</a:t>
            </a:r>
            <a:r>
              <a:rPr lang="en-US" altLang="zh-CN" b="0" dirty="0"/>
              <a:t>1</a:t>
            </a:r>
            <a:r>
              <a:rPr lang="zh-CN" altLang="zh-CN" b="0" dirty="0"/>
              <a:t>）</a:t>
            </a:r>
            <a:r>
              <a:rPr lang="en-US" altLang="zh-CN" b="0" dirty="0" err="1"/>
              <a:t>scanf</a:t>
            </a:r>
            <a:r>
              <a:rPr lang="zh-CN" altLang="zh-CN" b="0" dirty="0"/>
              <a:t>函数中没有精度控制，</a:t>
            </a:r>
            <a:r>
              <a:rPr lang="zh-CN" altLang="zh-CN" b="0" dirty="0" smtClean="0"/>
              <a:t>如：</a:t>
            </a:r>
            <a:r>
              <a:rPr lang="en-US" altLang="zh-CN" b="0" dirty="0" err="1" smtClean="0"/>
              <a:t>scanf</a:t>
            </a:r>
            <a:r>
              <a:rPr lang="en-US" altLang="zh-CN" b="0" dirty="0"/>
              <a:t>("%5.</a:t>
            </a:r>
            <a:r>
              <a:rPr lang="en-US" altLang="zh-CN" b="0" dirty="0" err="1"/>
              <a:t>2f</a:t>
            </a:r>
            <a:r>
              <a:rPr lang="en-US" altLang="zh-CN" b="0" dirty="0"/>
              <a:t>",&amp;a);</a:t>
            </a:r>
            <a:r>
              <a:rPr lang="zh-CN" altLang="zh-CN" b="0" dirty="0"/>
              <a:t>是非法的。不能企图用此语句输入小数为</a:t>
            </a:r>
            <a:r>
              <a:rPr lang="en-US" altLang="zh-CN" b="0" dirty="0"/>
              <a:t>2</a:t>
            </a:r>
            <a:r>
              <a:rPr lang="zh-CN" altLang="zh-CN" b="0" dirty="0"/>
              <a:t>位的实数。</a:t>
            </a:r>
          </a:p>
          <a:p>
            <a:pPr eaLnBrk="1" hangingPunct="1">
              <a:lnSpc>
                <a:spcPct val="90000"/>
              </a:lnSpc>
              <a:buFontTx/>
              <a:buNone/>
              <a:defRPr/>
            </a:pPr>
            <a:endParaRPr lang="zh-CN" altLang="en-US" b="0" dirty="0" smtClean="0"/>
          </a:p>
        </p:txBody>
      </p:sp>
      <p:sp>
        <p:nvSpPr>
          <p:cNvPr id="6144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144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43C45EF7-2E26-47B7-81BB-6B0614972C6B}" type="slidenum">
              <a:rPr lang="zh-CN" altLang="en-US" sz="1200" b="1">
                <a:solidFill>
                  <a:srgbClr val="F8F8F8"/>
                </a:solidFill>
                <a:latin typeface="Arial" charset="0"/>
              </a:rPr>
              <a:pPr algn="r" eaLnBrk="1" hangingPunct="1"/>
              <a:t>59</a:t>
            </a:fld>
            <a:endParaRPr lang="en-US" altLang="zh-CN" sz="1200" b="1">
              <a:solidFill>
                <a:srgbClr val="F8F8F8"/>
              </a:solidFill>
              <a:latin typeface="Arial" charset="0"/>
            </a:endParaRPr>
          </a:p>
        </p:txBody>
      </p:sp>
      <p:sp>
        <p:nvSpPr>
          <p:cNvPr id="6246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defRPr/>
            </a:pPr>
            <a:r>
              <a:rPr lang="en-US" altLang="zh-CN" sz="3200" dirty="0" smtClean="0"/>
              <a:t>4.3.2 </a:t>
            </a:r>
            <a:r>
              <a:rPr lang="en-US" sz="3200" dirty="0" err="1" smtClean="0"/>
              <a:t>格式输入函数</a:t>
            </a:r>
            <a:r>
              <a:rPr lang="en-US" altLang="zh-CN" sz="3200" dirty="0" err="1" smtClean="0"/>
              <a:t>scanf</a:t>
            </a:r>
            <a:endParaRPr lang="en-US" altLang="zh-CN" sz="3200" dirty="0" smtClean="0"/>
          </a:p>
          <a:p>
            <a:pPr marL="0" indent="0">
              <a:buFontTx/>
              <a:buNone/>
              <a:defRPr/>
            </a:pPr>
            <a:r>
              <a:rPr lang="zh-CN" altLang="zh-CN" b="0" dirty="0"/>
              <a:t>（</a:t>
            </a:r>
            <a:r>
              <a:rPr lang="en-US" altLang="zh-CN" b="0" dirty="0"/>
              <a:t>2</a:t>
            </a:r>
            <a:r>
              <a:rPr lang="zh-CN" altLang="zh-CN" b="0" dirty="0"/>
              <a:t>）</a:t>
            </a:r>
            <a:r>
              <a:rPr lang="en-US" altLang="zh-CN" b="0" dirty="0" err="1"/>
              <a:t>scanf</a:t>
            </a:r>
            <a:r>
              <a:rPr lang="zh-CN" altLang="zh-CN" b="0" dirty="0"/>
              <a:t>中要求给出变量地址，如给出变量名则会出错。如</a:t>
            </a:r>
            <a:r>
              <a:rPr lang="en-US" altLang="zh-CN" b="0" dirty="0" err="1"/>
              <a:t>inta</a:t>
            </a:r>
            <a:r>
              <a:rPr lang="en-US" altLang="zh-CN" b="0" dirty="0"/>
              <a:t>; </a:t>
            </a:r>
            <a:r>
              <a:rPr lang="en-US" altLang="zh-CN" b="0" dirty="0" err="1"/>
              <a:t>scanf</a:t>
            </a:r>
            <a:r>
              <a:rPr lang="en-US" altLang="zh-CN" b="0" dirty="0"/>
              <a:t>("%</a:t>
            </a:r>
            <a:r>
              <a:rPr lang="en-US" altLang="zh-CN" b="0" dirty="0" err="1"/>
              <a:t>d",a</a:t>
            </a:r>
            <a:r>
              <a:rPr lang="en-US" altLang="zh-CN" b="0" dirty="0"/>
              <a:t>);</a:t>
            </a:r>
            <a:r>
              <a:rPr lang="zh-CN" altLang="zh-CN" b="0" dirty="0"/>
              <a:t>是非法的，应改为</a:t>
            </a:r>
            <a:r>
              <a:rPr lang="en-US" altLang="zh-CN" b="0" dirty="0" err="1"/>
              <a:t>scanf</a:t>
            </a:r>
            <a:r>
              <a:rPr lang="en-US" altLang="zh-CN" b="0" dirty="0"/>
              <a:t>("%</a:t>
            </a:r>
            <a:r>
              <a:rPr lang="en-US" altLang="zh-CN" b="0" dirty="0" err="1"/>
              <a:t>d",&amp;a</a:t>
            </a:r>
            <a:r>
              <a:rPr lang="en-US" altLang="zh-CN" b="0" dirty="0"/>
              <a:t>);</a:t>
            </a:r>
            <a:r>
              <a:rPr lang="zh-CN" altLang="zh-CN" b="0" dirty="0"/>
              <a:t>才是合法的。</a:t>
            </a:r>
          </a:p>
          <a:p>
            <a:pPr marL="0" indent="0">
              <a:buFontTx/>
              <a:buNone/>
              <a:defRPr/>
            </a:pPr>
            <a:r>
              <a:rPr lang="zh-CN" altLang="zh-CN" b="0" dirty="0"/>
              <a:t>（</a:t>
            </a:r>
            <a:r>
              <a:rPr lang="en-US" altLang="zh-CN" b="0" dirty="0"/>
              <a:t>3</a:t>
            </a:r>
            <a:r>
              <a:rPr lang="zh-CN" altLang="zh-CN" b="0" dirty="0"/>
              <a:t>）在输入多个数值数据时，若格式控制串中没有非格式字符作输入数据之间的间隔则可用空格、</a:t>
            </a:r>
            <a:r>
              <a:rPr lang="en-US" altLang="zh-CN" b="0" dirty="0"/>
              <a:t>TAB</a:t>
            </a:r>
            <a:r>
              <a:rPr lang="zh-CN" altLang="zh-CN" b="0" dirty="0"/>
              <a:t>或回车作间隔。</a:t>
            </a:r>
            <a:r>
              <a:rPr lang="en-US" altLang="zh-CN" b="0" dirty="0"/>
              <a:t>C</a:t>
            </a:r>
            <a:r>
              <a:rPr lang="zh-CN" altLang="zh-CN" b="0" dirty="0"/>
              <a:t>编译在碰到空格、</a:t>
            </a:r>
            <a:r>
              <a:rPr lang="en-US" altLang="zh-CN" b="0" dirty="0"/>
              <a:t>TAB</a:t>
            </a:r>
            <a:r>
              <a:rPr lang="zh-CN" altLang="zh-CN" b="0" dirty="0"/>
              <a:t>、回车或非法数据</a:t>
            </a:r>
            <a:r>
              <a:rPr lang="en-US" altLang="zh-CN" b="0" dirty="0"/>
              <a:t>(</a:t>
            </a:r>
            <a:r>
              <a:rPr lang="zh-CN" altLang="zh-CN" b="0" dirty="0"/>
              <a:t>如对“</a:t>
            </a:r>
            <a:r>
              <a:rPr lang="en-US" altLang="zh-CN" b="0" dirty="0"/>
              <a:t>%d</a:t>
            </a:r>
            <a:r>
              <a:rPr lang="zh-CN" altLang="zh-CN" b="0" dirty="0"/>
              <a:t>”输入“</a:t>
            </a:r>
            <a:r>
              <a:rPr lang="en-US" altLang="zh-CN" b="0" dirty="0" err="1"/>
              <a:t>12A</a:t>
            </a:r>
            <a:r>
              <a:rPr lang="zh-CN" altLang="zh-CN" b="0" dirty="0"/>
              <a:t>”时，</a:t>
            </a:r>
            <a:r>
              <a:rPr lang="en-US" altLang="zh-CN" b="0" dirty="0"/>
              <a:t>A</a:t>
            </a:r>
            <a:r>
              <a:rPr lang="zh-CN" altLang="zh-CN" b="0" dirty="0"/>
              <a:t>即为非法数据</a:t>
            </a:r>
            <a:r>
              <a:rPr lang="en-US" altLang="zh-CN" b="0" dirty="0"/>
              <a:t>)</a:t>
            </a:r>
            <a:r>
              <a:rPr lang="zh-CN" altLang="zh-CN" b="0" dirty="0"/>
              <a:t>时即认为该数据结束。</a:t>
            </a:r>
          </a:p>
          <a:p>
            <a:pPr marL="0" indent="0">
              <a:buFontTx/>
              <a:buNone/>
              <a:defRPr/>
            </a:pPr>
            <a:r>
              <a:rPr lang="zh-CN" altLang="zh-CN" b="0" dirty="0"/>
              <a:t>（</a:t>
            </a:r>
            <a:r>
              <a:rPr lang="en-US" altLang="zh-CN" b="0" dirty="0"/>
              <a:t>4</a:t>
            </a:r>
            <a:r>
              <a:rPr lang="zh-CN" altLang="zh-CN" b="0" dirty="0"/>
              <a:t>）在输入字符数据时，若格式控制串中无非格式字符，则认为所有输入的字符均为有效字符。</a:t>
            </a:r>
            <a:endParaRPr lang="zh-CN" altLang="en-US" b="0" dirty="0" smtClean="0"/>
          </a:p>
        </p:txBody>
      </p:sp>
      <p:sp>
        <p:nvSpPr>
          <p:cNvPr id="6246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246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3506CBB-387F-43F3-9EEE-F91191FBB883}" type="slidenum">
              <a:rPr lang="zh-CN" altLang="en-US" sz="1200" b="1">
                <a:solidFill>
                  <a:srgbClr val="F8F8F8"/>
                </a:solidFill>
                <a:latin typeface="Arial" charset="0"/>
              </a:rPr>
              <a:pPr algn="r" eaLnBrk="1" hangingPunct="1"/>
              <a:t>6</a:t>
            </a:fld>
            <a:endParaRPr lang="en-US" altLang="zh-CN" sz="1200" b="1">
              <a:solidFill>
                <a:srgbClr val="F8F8F8"/>
              </a:solidFill>
              <a:latin typeface="Arial" charset="0"/>
            </a:endParaRPr>
          </a:p>
        </p:txBody>
      </p:sp>
      <p:sp>
        <p:nvSpPr>
          <p:cNvPr id="8195" name="Rectangle 3"/>
          <p:cNvSpPr>
            <a:spLocks noGrp="1" noChangeArrowheads="1"/>
          </p:cNvSpPr>
          <p:nvPr>
            <p:ph type="body" idx="4294967295"/>
          </p:nvPr>
        </p:nvSpPr>
        <p:spPr bwMode="auto">
          <a:xfrm>
            <a:off x="395288" y="1125538"/>
            <a:ext cx="8748712"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dirty="0" smtClean="0">
                <a:sym typeface="Arial" charset="0"/>
              </a:rPr>
              <a:t>4.1 </a:t>
            </a:r>
            <a:r>
              <a:rPr lang="en-US" sz="3200" dirty="0" err="1" smtClean="0">
                <a:sym typeface="Arial" charset="0"/>
              </a:rPr>
              <a:t>顺序程序设计举例</a:t>
            </a:r>
            <a:endParaRPr lang="en-US" sz="3200" dirty="0" smtClean="0">
              <a:sym typeface="Arial" charset="0"/>
            </a:endParaRPr>
          </a:p>
          <a:p>
            <a:pPr algn="ctr" eaLnBrk="1" hangingPunct="1">
              <a:buFontTx/>
              <a:buNone/>
            </a:pPr>
            <a:endParaRPr lang="en-US" altLang="zh-CN" sz="3200" dirty="0" smtClean="0">
              <a:sym typeface="Arial" charset="0"/>
            </a:endParaRPr>
          </a:p>
          <a:p>
            <a:pPr eaLnBrk="1" hangingPunct="1">
              <a:lnSpc>
                <a:spcPct val="80000"/>
              </a:lnSpc>
              <a:buFontTx/>
              <a:buNone/>
            </a:pPr>
            <a:r>
              <a:rPr lang="en-US" altLang="zh-CN" b="0" dirty="0" smtClean="0"/>
              <a:t>  </a:t>
            </a:r>
            <a:r>
              <a:rPr lang="en-US" b="0" dirty="0" err="1" smtClean="0"/>
              <a:t>说明：本程序假设两边之和大于第三边的条件成立</a:t>
            </a:r>
            <a:r>
              <a:rPr lang="en-US" b="0" dirty="0" smtClean="0"/>
              <a:t>。</a:t>
            </a:r>
          </a:p>
          <a:p>
            <a:pPr eaLnBrk="1" hangingPunct="1">
              <a:lnSpc>
                <a:spcPct val="80000"/>
              </a:lnSpc>
              <a:buFontTx/>
              <a:buNone/>
            </a:pPr>
            <a:endParaRPr lang="en-US" altLang="zh-CN" b="0" dirty="0" smtClean="0"/>
          </a:p>
          <a:p>
            <a:pPr eaLnBrk="1" hangingPunct="1">
              <a:lnSpc>
                <a:spcPct val="80000"/>
              </a:lnSpc>
              <a:buFontTx/>
              <a:buNone/>
            </a:pPr>
            <a:r>
              <a:rPr lang="en-US" altLang="zh-CN" b="0" dirty="0" smtClean="0"/>
              <a:t>  </a:t>
            </a:r>
            <a:r>
              <a:rPr lang="en-US" dirty="0" err="1" smtClean="0"/>
              <a:t>运行结果</a:t>
            </a:r>
            <a:r>
              <a:rPr lang="en-US" dirty="0" smtClean="0"/>
              <a:t>：</a:t>
            </a:r>
          </a:p>
          <a:p>
            <a:pPr eaLnBrk="1" hangingPunct="1">
              <a:lnSpc>
                <a:spcPct val="80000"/>
              </a:lnSpc>
              <a:buFontTx/>
              <a:buNone/>
            </a:pPr>
            <a:endParaRPr lang="en-US" altLang="zh-CN" b="0" dirty="0" smtClean="0"/>
          </a:p>
          <a:p>
            <a:pPr eaLnBrk="1" hangingPunct="1">
              <a:lnSpc>
                <a:spcPct val="80000"/>
              </a:lnSpc>
              <a:buFontTx/>
              <a:buNone/>
            </a:pPr>
            <a:endParaRPr lang="en-US" altLang="zh-CN" sz="2400" dirty="0" smtClean="0"/>
          </a:p>
          <a:p>
            <a:pPr eaLnBrk="1" hangingPunct="1">
              <a:lnSpc>
                <a:spcPct val="80000"/>
              </a:lnSpc>
              <a:buFontTx/>
              <a:buNone/>
            </a:pPr>
            <a:endParaRPr lang="en-US" altLang="zh-CN" sz="2400" dirty="0" smtClean="0"/>
          </a:p>
        </p:txBody>
      </p:sp>
      <p:sp>
        <p:nvSpPr>
          <p:cNvPr id="819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8197"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3933825"/>
            <a:ext cx="51514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图片 7" descr="Untitled.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9427230"/>
      </p:ext>
    </p:extLst>
  </p:cSld>
  <p:clrMapOvr>
    <a:masterClrMapping/>
  </p:clrMapOvr>
  <p:transition spd="med">
    <p:strips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16E61029-41BA-4C89-AD6C-78250AB6062B}" type="slidenum">
              <a:rPr lang="zh-CN" altLang="en-US" sz="1200" b="1">
                <a:solidFill>
                  <a:srgbClr val="F8F8F8"/>
                </a:solidFill>
                <a:latin typeface="Arial" charset="0"/>
              </a:rPr>
              <a:pPr algn="r" eaLnBrk="1" hangingPunct="1"/>
              <a:t>60</a:t>
            </a:fld>
            <a:endParaRPr lang="en-US" altLang="zh-CN" sz="1200" b="1">
              <a:solidFill>
                <a:srgbClr val="F8F8F8"/>
              </a:solidFill>
              <a:latin typeface="Arial" charset="0"/>
            </a:endParaRPr>
          </a:p>
        </p:txBody>
      </p:sp>
      <p:sp>
        <p:nvSpPr>
          <p:cNvPr id="6349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en-US" b="0" smtClean="0"/>
              <a:t>例如：</a:t>
            </a:r>
            <a:r>
              <a:rPr lang="en-US" altLang="zh-CN" b="0" smtClean="0"/>
              <a:t>scanf("%c%c%c",&amp;a,&amp;b,&amp;c);</a:t>
            </a:r>
          </a:p>
          <a:p>
            <a:pPr eaLnBrk="1" hangingPunct="1">
              <a:lnSpc>
                <a:spcPct val="80000"/>
              </a:lnSpc>
              <a:buFontTx/>
              <a:buNone/>
            </a:pPr>
            <a:r>
              <a:rPr lang="en-US" b="0" smtClean="0"/>
              <a:t>输入为：</a:t>
            </a:r>
          </a:p>
          <a:p>
            <a:pPr eaLnBrk="1" hangingPunct="1">
              <a:lnSpc>
                <a:spcPct val="80000"/>
              </a:lnSpc>
              <a:buFontTx/>
              <a:buNone/>
            </a:pPr>
            <a:r>
              <a:rPr lang="en-US" altLang="zh-CN" b="0" smtClean="0"/>
              <a:t>d e f</a:t>
            </a:r>
          </a:p>
          <a:p>
            <a:pPr eaLnBrk="1" hangingPunct="1">
              <a:lnSpc>
                <a:spcPct val="80000"/>
              </a:lnSpc>
              <a:buFontTx/>
              <a:buNone/>
            </a:pPr>
            <a:r>
              <a:rPr lang="en-US" b="0" smtClean="0"/>
              <a:t>则把</a:t>
            </a:r>
            <a:r>
              <a:rPr lang="en-US" altLang="zh-CN" b="0" smtClean="0"/>
              <a:t>'d'</a:t>
            </a:r>
            <a:r>
              <a:rPr lang="en-US" b="0" smtClean="0"/>
              <a:t>赋予</a:t>
            </a:r>
            <a:r>
              <a:rPr lang="en-US" altLang="zh-CN" b="0" smtClean="0"/>
              <a:t>a,</a:t>
            </a:r>
            <a:r>
              <a:rPr lang="zh-CN" altLang="zh-CN" b="0" smtClean="0"/>
              <a:t>空格</a:t>
            </a:r>
            <a:r>
              <a:rPr lang="en-US" b="0" smtClean="0"/>
              <a:t>赋予</a:t>
            </a:r>
            <a:r>
              <a:rPr lang="en-US" altLang="zh-CN" b="0" smtClean="0"/>
              <a:t>b, 'e'</a:t>
            </a:r>
            <a:r>
              <a:rPr lang="en-US" b="0" smtClean="0"/>
              <a:t>赋予</a:t>
            </a:r>
            <a:r>
              <a:rPr lang="en-US" altLang="zh-CN" b="0" smtClean="0"/>
              <a:t>c</a:t>
            </a:r>
            <a:r>
              <a:rPr lang="en-US" b="0" smtClean="0"/>
              <a:t>。</a:t>
            </a:r>
          </a:p>
          <a:p>
            <a:pPr eaLnBrk="1" hangingPunct="1">
              <a:lnSpc>
                <a:spcPct val="80000"/>
              </a:lnSpc>
              <a:buFontTx/>
              <a:buNone/>
            </a:pPr>
            <a:r>
              <a:rPr lang="en-US" b="0" smtClean="0"/>
              <a:t>只有当输入为：</a:t>
            </a:r>
          </a:p>
          <a:p>
            <a:pPr eaLnBrk="1" hangingPunct="1">
              <a:lnSpc>
                <a:spcPct val="80000"/>
              </a:lnSpc>
              <a:buFontTx/>
              <a:buNone/>
            </a:pPr>
            <a:r>
              <a:rPr lang="en-US" altLang="zh-CN" b="0" smtClean="0"/>
              <a:t>def</a:t>
            </a:r>
          </a:p>
          <a:p>
            <a:pPr eaLnBrk="1" hangingPunct="1">
              <a:lnSpc>
                <a:spcPct val="80000"/>
              </a:lnSpc>
              <a:buFontTx/>
              <a:buNone/>
            </a:pPr>
            <a:r>
              <a:rPr lang="en-US" b="0" smtClean="0"/>
              <a:t>时，才能把</a:t>
            </a:r>
            <a:r>
              <a:rPr lang="en-US" altLang="zh-CN" b="0" smtClean="0"/>
              <a:t>'d'</a:t>
            </a:r>
            <a:r>
              <a:rPr lang="en-US" b="0" smtClean="0"/>
              <a:t>赋于</a:t>
            </a:r>
            <a:r>
              <a:rPr lang="en-US" altLang="zh-CN" b="0" smtClean="0"/>
              <a:t>a,'e'</a:t>
            </a:r>
            <a:r>
              <a:rPr lang="en-US" b="0" smtClean="0"/>
              <a:t>赋予</a:t>
            </a:r>
            <a:r>
              <a:rPr lang="en-US" altLang="zh-CN" b="0" smtClean="0"/>
              <a:t>b, 'f'</a:t>
            </a:r>
            <a:r>
              <a:rPr lang="en-US" b="0" smtClean="0"/>
              <a:t>赋予</a:t>
            </a:r>
            <a:r>
              <a:rPr lang="en-US" altLang="zh-CN" b="0" smtClean="0"/>
              <a:t>c</a:t>
            </a:r>
            <a:r>
              <a:rPr lang="en-US" b="0" smtClean="0"/>
              <a:t>。</a:t>
            </a:r>
          </a:p>
          <a:p>
            <a:pPr eaLnBrk="1" hangingPunct="1">
              <a:lnSpc>
                <a:spcPct val="80000"/>
              </a:lnSpc>
              <a:buFontTx/>
              <a:buNone/>
            </a:pPr>
            <a:r>
              <a:rPr lang="en-US" b="0" smtClean="0"/>
              <a:t>如果在格式控制中加入空格作为间隔，如</a:t>
            </a:r>
            <a:r>
              <a:rPr lang="en-US" altLang="zh-CN" b="0" smtClean="0"/>
              <a:t>:</a:t>
            </a:r>
          </a:p>
          <a:p>
            <a:pPr eaLnBrk="1" hangingPunct="1">
              <a:lnSpc>
                <a:spcPct val="80000"/>
              </a:lnSpc>
              <a:buFontTx/>
              <a:buNone/>
            </a:pPr>
            <a:r>
              <a:rPr lang="en-US" altLang="zh-CN" b="0" smtClean="0"/>
              <a:t>scanf("%c %c %c",&amp;a,&amp;b,&amp;c);</a:t>
            </a:r>
          </a:p>
          <a:p>
            <a:pPr eaLnBrk="1" hangingPunct="1">
              <a:lnSpc>
                <a:spcPct val="80000"/>
              </a:lnSpc>
              <a:buFontTx/>
              <a:buNone/>
            </a:pPr>
            <a:r>
              <a:rPr lang="en-US" b="0" smtClean="0"/>
              <a:t>则输入时各数据之间可加空格。</a:t>
            </a:r>
          </a:p>
          <a:p>
            <a:pPr eaLnBrk="1" hangingPunct="1">
              <a:lnSpc>
                <a:spcPct val="80000"/>
              </a:lnSpc>
              <a:buFontTx/>
              <a:buNone/>
            </a:pPr>
            <a:endParaRPr lang="zh-CN" altLang="en-US" b="0" smtClean="0"/>
          </a:p>
        </p:txBody>
      </p:sp>
      <p:sp>
        <p:nvSpPr>
          <p:cNvPr id="6349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349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AAC0C0A9-745B-430E-866B-B3D522D7BACF}" type="slidenum">
              <a:rPr lang="zh-CN" altLang="en-US" sz="1200" b="1">
                <a:solidFill>
                  <a:srgbClr val="F8F8F8"/>
                </a:solidFill>
                <a:latin typeface="Arial" charset="0"/>
              </a:rPr>
              <a:pPr algn="r" eaLnBrk="1" hangingPunct="1"/>
              <a:t>61</a:t>
            </a:fld>
            <a:endParaRPr lang="en-US" altLang="zh-CN" sz="1200" b="1">
              <a:solidFill>
                <a:srgbClr val="F8F8F8"/>
              </a:solidFill>
              <a:latin typeface="Arial" charset="0"/>
            </a:endParaRPr>
          </a:p>
        </p:txBody>
      </p:sp>
      <p:sp>
        <p:nvSpPr>
          <p:cNvPr id="6451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en-US" altLang="zh-CN" b="0" smtClean="0"/>
              <a:t>  【</a:t>
            </a:r>
            <a:r>
              <a:rPr lang="en-US" smtClean="0"/>
              <a:t>例</a:t>
            </a:r>
            <a:r>
              <a:rPr lang="en-US" altLang="zh-CN" smtClean="0"/>
              <a:t>4.10</a:t>
            </a:r>
            <a:r>
              <a:rPr lang="en-US" altLang="zh-CN" b="0" smtClean="0"/>
              <a:t>】</a:t>
            </a:r>
            <a:r>
              <a:rPr lang="en-US" b="0" smtClean="0"/>
              <a:t>用</a:t>
            </a:r>
            <a:r>
              <a:rPr lang="en-US" altLang="zh-CN" b="0" smtClean="0"/>
              <a:t>scanf</a:t>
            </a:r>
            <a:r>
              <a:rPr lang="en-US" b="0" smtClean="0"/>
              <a:t>函数输入两个字符，中间用空格隔开，然后输出。</a:t>
            </a:r>
          </a:p>
          <a:p>
            <a:pPr eaLnBrk="1" hangingPunct="1">
              <a:lnSpc>
                <a:spcPct val="80000"/>
              </a:lnSpc>
              <a:buFontTx/>
              <a:buNone/>
            </a:pPr>
            <a:endParaRPr lang="en-US" altLang="zh-CN" b="0" smtClean="0"/>
          </a:p>
          <a:p>
            <a:pPr eaLnBrk="1" hangingPunct="1">
              <a:lnSpc>
                <a:spcPct val="80000"/>
              </a:lnSpc>
              <a:buFontTx/>
              <a:buNone/>
            </a:pPr>
            <a:r>
              <a:rPr lang="zh-CN" altLang="en-US" b="0" smtClean="0"/>
              <a:t>  </a:t>
            </a:r>
            <a:r>
              <a:rPr lang="zh-CN" altLang="en-US" b="0" smtClean="0">
                <a:hlinkClick r:id="rId2" action="ppaction://hlinkfile"/>
              </a:rPr>
              <a:t>编写程序：</a:t>
            </a:r>
            <a:endParaRPr lang="en-US" b="0" smtClean="0"/>
          </a:p>
          <a:p>
            <a:pPr eaLnBrk="1" hangingPunct="1">
              <a:lnSpc>
                <a:spcPct val="80000"/>
              </a:lnSpc>
              <a:buFontTx/>
              <a:buNone/>
            </a:pPr>
            <a:endParaRPr lang="zh-CN" altLang="en-US" b="0" smtClean="0"/>
          </a:p>
        </p:txBody>
      </p:sp>
      <p:sp>
        <p:nvSpPr>
          <p:cNvPr id="6451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4517"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26B1FC9A-7D52-43E6-BD36-67A8056C9990}" type="slidenum">
              <a:rPr lang="zh-CN" altLang="en-US" sz="1200" b="1">
                <a:solidFill>
                  <a:srgbClr val="F8F8F8"/>
                </a:solidFill>
                <a:latin typeface="Arial" charset="0"/>
              </a:rPr>
              <a:pPr algn="r" eaLnBrk="1" hangingPunct="1"/>
              <a:t>62</a:t>
            </a:fld>
            <a:endParaRPr lang="en-US" altLang="zh-CN" sz="1200" b="1">
              <a:solidFill>
                <a:srgbClr val="F8F8F8"/>
              </a:solidFill>
              <a:latin typeface="Arial" charset="0"/>
            </a:endParaRPr>
          </a:p>
        </p:txBody>
      </p:sp>
      <p:sp>
        <p:nvSpPr>
          <p:cNvPr id="65539" name="Rectangle 3"/>
          <p:cNvSpPr>
            <a:spLocks noGrp="1" noChangeArrowheads="1"/>
          </p:cNvSpPr>
          <p:nvPr>
            <p:ph type="body" idx="4294967295"/>
          </p:nvPr>
        </p:nvSpPr>
        <p:spPr bwMode="auto">
          <a:xfrm>
            <a:off x="395288" y="1052513"/>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r>
              <a:rPr lang="zh-CN" altLang="en-US" smtClean="0"/>
              <a:t>    </a:t>
            </a:r>
            <a:r>
              <a:rPr lang="en-US" smtClean="0"/>
              <a:t>运行结果：</a:t>
            </a:r>
          </a:p>
          <a:p>
            <a:pPr eaLnBrk="1" hangingPunct="1">
              <a:buFontTx/>
              <a:buNone/>
            </a:pPr>
            <a:endParaRPr lang="en-US" altLang="zh-CN" b="0" smtClean="0"/>
          </a:p>
          <a:p>
            <a:pPr eaLnBrk="1" hangingPunct="1">
              <a:buFontTx/>
              <a:buNone/>
            </a:pPr>
            <a:endParaRPr lang="en-US" altLang="zh-CN" b="0" smtClean="0"/>
          </a:p>
          <a:p>
            <a:pPr eaLnBrk="1" hangingPunct="1">
              <a:buFontTx/>
              <a:buNone/>
            </a:pPr>
            <a:endParaRPr lang="en-US" altLang="zh-CN" b="0" smtClean="0"/>
          </a:p>
          <a:p>
            <a:pPr eaLnBrk="1" hangingPunct="1">
              <a:buFontTx/>
              <a:buNone/>
            </a:pPr>
            <a:endParaRPr lang="en-US" altLang="zh-CN" b="0" smtClean="0"/>
          </a:p>
          <a:p>
            <a:pPr eaLnBrk="1" hangingPunct="1">
              <a:buFontTx/>
              <a:buNone/>
            </a:pPr>
            <a:r>
              <a:rPr lang="zh-CN" altLang="en-US" smtClean="0"/>
              <a:t>    </a:t>
            </a:r>
            <a:r>
              <a:rPr lang="en-US" smtClean="0"/>
              <a:t>结果分析：</a:t>
            </a:r>
          </a:p>
          <a:p>
            <a:pPr eaLnBrk="1" hangingPunct="1">
              <a:buFontTx/>
              <a:buNone/>
            </a:pPr>
            <a:r>
              <a:rPr lang="zh-CN" altLang="en-US" b="0" smtClean="0"/>
              <a:t>    </a:t>
            </a:r>
            <a:r>
              <a:rPr lang="en-US" b="0" smtClean="0"/>
              <a:t>由于</a:t>
            </a:r>
            <a:r>
              <a:rPr lang="en-US" altLang="zh-CN" b="0" smtClean="0"/>
              <a:t>scanf</a:t>
            </a:r>
            <a:r>
              <a:rPr lang="en-US" b="0" smtClean="0"/>
              <a:t>函数</a:t>
            </a:r>
            <a:r>
              <a:rPr lang="en-US" altLang="zh-CN" b="0" smtClean="0"/>
              <a:t>"%c %c"</a:t>
            </a:r>
            <a:r>
              <a:rPr lang="en-US" b="0" smtClean="0"/>
              <a:t>中有空格，输入</a:t>
            </a:r>
            <a:r>
              <a:rPr lang="en-US" altLang="zh-CN" b="0" smtClean="0"/>
              <a:t>a</a:t>
            </a:r>
            <a:r>
              <a:rPr lang="en-US" b="0" smtClean="0"/>
              <a:t>、</a:t>
            </a:r>
            <a:r>
              <a:rPr lang="en-US" altLang="zh-CN" b="0" smtClean="0"/>
              <a:t>b</a:t>
            </a:r>
            <a:r>
              <a:rPr lang="en-US" b="0" smtClean="0"/>
              <a:t>时数据用空格间隔，输出显示正常，当然，也可以用回车作为输入数据间隔符。</a:t>
            </a:r>
          </a:p>
          <a:p>
            <a:pPr eaLnBrk="1" hangingPunct="1">
              <a:buFontTx/>
              <a:buNone/>
            </a:pPr>
            <a:endParaRPr lang="zh-CN" altLang="en-US" b="0" smtClean="0"/>
          </a:p>
        </p:txBody>
      </p:sp>
      <p:sp>
        <p:nvSpPr>
          <p:cNvPr id="6554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5541"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2492375"/>
            <a:ext cx="40322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E9ECD421-0139-4AAA-8804-D3D84E7076A6}" type="slidenum">
              <a:rPr lang="zh-CN" altLang="en-US" sz="1200" b="1">
                <a:solidFill>
                  <a:srgbClr val="F8F8F8"/>
                </a:solidFill>
                <a:latin typeface="Arial" charset="0"/>
              </a:rPr>
              <a:pPr algn="r" eaLnBrk="1" hangingPunct="1"/>
              <a:t>63</a:t>
            </a:fld>
            <a:endParaRPr lang="en-US" altLang="zh-CN" sz="1200" b="1">
              <a:solidFill>
                <a:srgbClr val="F8F8F8"/>
              </a:solidFill>
              <a:latin typeface="Arial" charset="0"/>
            </a:endParaRPr>
          </a:p>
        </p:txBody>
      </p:sp>
      <p:sp>
        <p:nvSpPr>
          <p:cNvPr id="66563" name="Rectangle 3"/>
          <p:cNvSpPr>
            <a:spLocks noGrp="1" noChangeArrowheads="1"/>
          </p:cNvSpPr>
          <p:nvPr>
            <p:ph type="body" idx="4294967295"/>
          </p:nvPr>
        </p:nvSpPr>
        <p:spPr bwMode="auto">
          <a:xfrm>
            <a:off x="395288" y="1125538"/>
            <a:ext cx="85693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dirty="0" smtClean="0"/>
              <a:t>4.3.2 </a:t>
            </a:r>
            <a:r>
              <a:rPr lang="en-US" sz="3200" dirty="0" err="1" smtClean="0"/>
              <a:t>格式输入函数</a:t>
            </a:r>
            <a:r>
              <a:rPr lang="en-US" altLang="zh-CN" sz="3200" dirty="0" err="1" smtClean="0"/>
              <a:t>scanf</a:t>
            </a:r>
            <a:endParaRPr lang="en-US" altLang="zh-CN" sz="3200" dirty="0" smtClean="0"/>
          </a:p>
          <a:p>
            <a:pPr eaLnBrk="1" hangingPunct="1">
              <a:buFontTx/>
              <a:buNone/>
            </a:pPr>
            <a:r>
              <a:rPr lang="zh-CN" altLang="en-US" b="0" dirty="0" smtClean="0"/>
              <a:t>（</a:t>
            </a:r>
            <a:r>
              <a:rPr lang="en-US" altLang="zh-CN" b="0" dirty="0" smtClean="0"/>
              <a:t>5</a:t>
            </a:r>
            <a:r>
              <a:rPr lang="zh-CN" altLang="en-US" b="0" dirty="0" smtClean="0"/>
              <a:t>）</a:t>
            </a:r>
            <a:r>
              <a:rPr lang="en-US" b="0" dirty="0" err="1" smtClean="0"/>
              <a:t>如果格式控制串中有非格式字符，则在输入数据时在对应位置上应输入与这些字符相同的字符</a:t>
            </a:r>
            <a:r>
              <a:rPr lang="en-US" b="0" dirty="0" smtClean="0"/>
              <a:t>。</a:t>
            </a:r>
          </a:p>
          <a:p>
            <a:pPr eaLnBrk="1" hangingPunct="1">
              <a:buFontTx/>
              <a:buNone/>
            </a:pPr>
            <a:r>
              <a:rPr lang="en-US" altLang="zh-CN" b="0" dirty="0" smtClean="0"/>
              <a:t>  </a:t>
            </a:r>
            <a:r>
              <a:rPr lang="en-US" b="0" dirty="0" err="1" smtClean="0"/>
              <a:t>例如</a:t>
            </a:r>
            <a:r>
              <a:rPr lang="en-US" b="0" dirty="0" smtClean="0"/>
              <a:t>：</a:t>
            </a:r>
          </a:p>
          <a:p>
            <a:pPr eaLnBrk="1" hangingPunct="1">
              <a:buFontTx/>
              <a:buNone/>
            </a:pPr>
            <a:r>
              <a:rPr lang="en-US" altLang="zh-CN" b="0" dirty="0" smtClean="0"/>
              <a:t>  </a:t>
            </a:r>
            <a:r>
              <a:rPr lang="en-US" altLang="zh-CN" b="0" dirty="0" err="1" smtClean="0"/>
              <a:t>scanf</a:t>
            </a:r>
            <a:r>
              <a:rPr lang="en-US" altLang="zh-CN" b="0" dirty="0" smtClean="0"/>
              <a:t>("%</a:t>
            </a:r>
            <a:r>
              <a:rPr lang="en-US" altLang="zh-CN" b="0" dirty="0" err="1" smtClean="0"/>
              <a:t>d,%d,%d",&amp;a,&amp;b,&amp;c</a:t>
            </a:r>
            <a:r>
              <a:rPr lang="en-US" altLang="zh-CN" b="0" dirty="0" smtClean="0"/>
              <a:t>);</a:t>
            </a:r>
          </a:p>
          <a:p>
            <a:pPr eaLnBrk="1" hangingPunct="1">
              <a:buFontTx/>
              <a:buNone/>
            </a:pPr>
            <a:r>
              <a:rPr lang="en-US" altLang="zh-CN" b="0" dirty="0" smtClean="0"/>
              <a:t>  </a:t>
            </a:r>
            <a:r>
              <a:rPr lang="en-US" b="0" dirty="0" err="1" smtClean="0"/>
              <a:t>其中用非格式符</a:t>
            </a:r>
            <a:r>
              <a:rPr lang="en-US" b="0" dirty="0" smtClean="0"/>
              <a:t>“ </a:t>
            </a:r>
            <a:r>
              <a:rPr lang="en-US" altLang="zh-CN" b="0" dirty="0" smtClean="0"/>
              <a:t>, ”</a:t>
            </a:r>
            <a:r>
              <a:rPr lang="en-US" b="0" dirty="0" err="1" smtClean="0"/>
              <a:t>作间隔符，故输入时应为：</a:t>
            </a:r>
            <a:r>
              <a:rPr lang="en-US" altLang="zh-CN" b="0" dirty="0" err="1" smtClean="0"/>
              <a:t>5,6,7</a:t>
            </a:r>
            <a:endParaRPr lang="en-US" altLang="zh-CN" b="0" dirty="0" smtClean="0"/>
          </a:p>
          <a:p>
            <a:pPr eaLnBrk="1" hangingPunct="1">
              <a:buFontTx/>
              <a:buNone/>
            </a:pPr>
            <a:r>
              <a:rPr lang="en-US" altLang="zh-CN" b="0" dirty="0" smtClean="0"/>
              <a:t>  </a:t>
            </a:r>
            <a:r>
              <a:rPr lang="en-US" b="0" dirty="0" err="1" smtClean="0"/>
              <a:t>又如</a:t>
            </a:r>
            <a:r>
              <a:rPr lang="en-US" b="0" dirty="0" smtClean="0"/>
              <a:t>：</a:t>
            </a:r>
          </a:p>
          <a:p>
            <a:pPr eaLnBrk="1" hangingPunct="1">
              <a:buFontTx/>
              <a:buNone/>
            </a:pPr>
            <a:r>
              <a:rPr lang="en-US" altLang="zh-CN" b="0" dirty="0" smtClean="0"/>
              <a:t>  </a:t>
            </a:r>
            <a:r>
              <a:rPr lang="en-US" altLang="zh-CN" b="0" dirty="0" err="1" smtClean="0"/>
              <a:t>scanf</a:t>
            </a:r>
            <a:r>
              <a:rPr lang="en-US" altLang="zh-CN" b="0" dirty="0" smtClean="0"/>
              <a:t>("a=%</a:t>
            </a:r>
            <a:r>
              <a:rPr lang="en-US" altLang="zh-CN" b="0" dirty="0" err="1" smtClean="0"/>
              <a:t>d,b</a:t>
            </a:r>
            <a:r>
              <a:rPr lang="en-US" altLang="zh-CN" b="0" dirty="0" smtClean="0"/>
              <a:t>=%</a:t>
            </a:r>
            <a:r>
              <a:rPr lang="en-US" altLang="zh-CN" b="0" dirty="0" err="1" smtClean="0"/>
              <a:t>d,c</a:t>
            </a:r>
            <a:r>
              <a:rPr lang="en-US" altLang="zh-CN" b="0" dirty="0" smtClean="0"/>
              <a:t>=%</a:t>
            </a:r>
            <a:r>
              <a:rPr lang="en-US" altLang="zh-CN" b="0" dirty="0" err="1" smtClean="0"/>
              <a:t>d",&amp;a,&amp;b,&amp;c</a:t>
            </a:r>
            <a:r>
              <a:rPr lang="en-US" altLang="zh-CN" b="0" dirty="0" smtClean="0"/>
              <a:t>);</a:t>
            </a:r>
          </a:p>
          <a:p>
            <a:pPr eaLnBrk="1" hangingPunct="1">
              <a:buFontTx/>
              <a:buNone/>
            </a:pPr>
            <a:endParaRPr lang="zh-CN" altLang="en-US" b="0" dirty="0" smtClean="0"/>
          </a:p>
        </p:txBody>
      </p:sp>
      <p:sp>
        <p:nvSpPr>
          <p:cNvPr id="6656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656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E1F82637-993D-4CD5-9465-3A31271BDAB5}" type="slidenum">
              <a:rPr lang="zh-CN" altLang="en-US" sz="1200" b="1">
                <a:solidFill>
                  <a:srgbClr val="F8F8F8"/>
                </a:solidFill>
                <a:latin typeface="Arial" charset="0"/>
              </a:rPr>
              <a:pPr algn="r" eaLnBrk="1" hangingPunct="1"/>
              <a:t>64</a:t>
            </a:fld>
            <a:endParaRPr lang="en-US" altLang="zh-CN" sz="1200" b="1">
              <a:solidFill>
                <a:srgbClr val="F8F8F8"/>
              </a:solidFill>
              <a:latin typeface="Arial" charset="0"/>
            </a:endParaRPr>
          </a:p>
        </p:txBody>
      </p:sp>
      <p:sp>
        <p:nvSpPr>
          <p:cNvPr id="6758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4.3.2 </a:t>
            </a:r>
            <a:r>
              <a:rPr lang="en-US" sz="3200" smtClean="0"/>
              <a:t>格式输入函数</a:t>
            </a:r>
            <a:r>
              <a:rPr lang="en-US" altLang="zh-CN" sz="3200" smtClean="0"/>
              <a:t>scanf</a:t>
            </a:r>
          </a:p>
          <a:p>
            <a:pPr eaLnBrk="1" hangingPunct="1">
              <a:buFontTx/>
              <a:buNone/>
            </a:pPr>
            <a:r>
              <a:rPr lang="en-US" altLang="zh-CN" b="0" smtClean="0"/>
              <a:t> </a:t>
            </a:r>
            <a:r>
              <a:rPr lang="en-US" b="0" smtClean="0"/>
              <a:t>则输入应为：</a:t>
            </a:r>
          </a:p>
          <a:p>
            <a:pPr eaLnBrk="1" hangingPunct="1">
              <a:buFontTx/>
              <a:buNone/>
            </a:pPr>
            <a:r>
              <a:rPr lang="en-US" altLang="zh-CN" b="0" smtClean="0"/>
              <a:t> a=5,b=6,c=7</a:t>
            </a:r>
          </a:p>
          <a:p>
            <a:pPr eaLnBrk="1" hangingPunct="1">
              <a:buFontTx/>
              <a:buNone/>
            </a:pPr>
            <a:r>
              <a:rPr lang="en-US" altLang="zh-CN" b="0" smtClean="0"/>
              <a:t> </a:t>
            </a:r>
            <a:r>
              <a:rPr lang="en-US" b="0" smtClean="0"/>
              <a:t>若输入</a:t>
            </a:r>
          </a:p>
          <a:p>
            <a:pPr eaLnBrk="1" hangingPunct="1">
              <a:buFontTx/>
              <a:buNone/>
            </a:pPr>
            <a:r>
              <a:rPr lang="en-US" altLang="zh-CN" b="0" smtClean="0"/>
              <a:t> 1 3 2 </a:t>
            </a:r>
          </a:p>
          <a:p>
            <a:pPr eaLnBrk="1" hangingPunct="1">
              <a:buFontTx/>
              <a:buNone/>
            </a:pPr>
            <a:r>
              <a:rPr lang="en-US" altLang="zh-CN" b="0" smtClean="0"/>
              <a:t> </a:t>
            </a:r>
            <a:r>
              <a:rPr lang="en-US" b="0" smtClean="0"/>
              <a:t>是不对的，若输入</a:t>
            </a:r>
          </a:p>
          <a:p>
            <a:pPr eaLnBrk="1" hangingPunct="1">
              <a:buFontTx/>
              <a:buNone/>
            </a:pPr>
            <a:r>
              <a:rPr lang="en-US" altLang="zh-CN" b="0" smtClean="0"/>
              <a:t> a=1 b=3 c=2</a:t>
            </a:r>
          </a:p>
          <a:p>
            <a:pPr eaLnBrk="1" hangingPunct="1">
              <a:buFontTx/>
              <a:buNone/>
            </a:pPr>
            <a:r>
              <a:rPr lang="en-US" altLang="zh-CN" b="0" smtClean="0"/>
              <a:t> </a:t>
            </a:r>
            <a:r>
              <a:rPr lang="en-US" b="0" smtClean="0"/>
              <a:t>也是不对的。</a:t>
            </a:r>
          </a:p>
          <a:p>
            <a:pPr eaLnBrk="1" hangingPunct="1">
              <a:buFontTx/>
              <a:buNone/>
            </a:pPr>
            <a:r>
              <a:rPr lang="zh-CN" altLang="en-US" b="0" smtClean="0"/>
              <a:t>（</a:t>
            </a:r>
            <a:r>
              <a:rPr lang="en-US" altLang="zh-CN" b="0" smtClean="0"/>
              <a:t>6</a:t>
            </a:r>
            <a:r>
              <a:rPr lang="zh-CN" altLang="en-US" b="0" smtClean="0"/>
              <a:t>）</a:t>
            </a:r>
            <a:r>
              <a:rPr lang="en-US" b="0" smtClean="0"/>
              <a:t>如输入的数据与输出的类型不一致时，虽然编译能够通过，但结果将不正确。</a:t>
            </a:r>
          </a:p>
          <a:p>
            <a:pPr eaLnBrk="1" hangingPunct="1">
              <a:buFontTx/>
              <a:buNone/>
            </a:pPr>
            <a:endParaRPr lang="zh-CN" altLang="en-US" b="0" smtClean="0"/>
          </a:p>
        </p:txBody>
      </p:sp>
      <p:sp>
        <p:nvSpPr>
          <p:cNvPr id="6758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7589"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4BD7767-3BD1-4843-8FED-968CD2D225AA}" type="slidenum">
              <a:rPr lang="zh-CN" altLang="en-US" sz="1200" b="1">
                <a:solidFill>
                  <a:srgbClr val="F8F8F8"/>
                </a:solidFill>
                <a:latin typeface="Arial" charset="0"/>
              </a:rPr>
              <a:pPr algn="r" eaLnBrk="1" hangingPunct="1"/>
              <a:t>65</a:t>
            </a:fld>
            <a:endParaRPr lang="en-US" altLang="zh-CN" sz="1200" b="1">
              <a:solidFill>
                <a:srgbClr val="F8F8F8"/>
              </a:solidFill>
              <a:latin typeface="Arial" charset="0"/>
            </a:endParaRPr>
          </a:p>
        </p:txBody>
      </p:sp>
      <p:sp>
        <p:nvSpPr>
          <p:cNvPr id="6861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en-US" altLang="zh-CN" b="0" smtClean="0"/>
              <a:t>【</a:t>
            </a:r>
            <a:r>
              <a:rPr lang="en-US" smtClean="0"/>
              <a:t>例</a:t>
            </a:r>
            <a:r>
              <a:rPr lang="en-US" altLang="zh-CN" smtClean="0"/>
              <a:t>4.11</a:t>
            </a:r>
            <a:r>
              <a:rPr lang="en-US" altLang="zh-CN" b="0" smtClean="0"/>
              <a:t>】</a:t>
            </a:r>
            <a:r>
              <a:rPr lang="en-US" b="0" smtClean="0"/>
              <a:t>输入一个数据，以不同的类型输出。</a:t>
            </a:r>
          </a:p>
          <a:p>
            <a:pPr eaLnBrk="1" hangingPunct="1">
              <a:lnSpc>
                <a:spcPct val="80000"/>
              </a:lnSpc>
              <a:buFontTx/>
              <a:buNone/>
            </a:pPr>
            <a:endParaRPr lang="en-US" altLang="zh-CN" b="0" smtClean="0"/>
          </a:p>
          <a:p>
            <a:pPr eaLnBrk="1" hangingPunct="1">
              <a:lnSpc>
                <a:spcPct val="80000"/>
              </a:lnSpc>
              <a:buFontTx/>
              <a:buNone/>
            </a:pPr>
            <a:r>
              <a:rPr lang="zh-CN" altLang="en-US" b="0" smtClean="0">
                <a:hlinkClick r:id="rId2" action="ppaction://hlinkfile"/>
              </a:rPr>
              <a:t>编写程序：</a:t>
            </a:r>
            <a:endParaRPr lang="en-US" b="0" smtClean="0"/>
          </a:p>
          <a:p>
            <a:pPr eaLnBrk="1" hangingPunct="1">
              <a:lnSpc>
                <a:spcPct val="80000"/>
              </a:lnSpc>
              <a:buFontTx/>
              <a:buNone/>
            </a:pPr>
            <a:endParaRPr lang="en-US" b="0" smtClean="0"/>
          </a:p>
          <a:p>
            <a:pPr eaLnBrk="1" hangingPunct="1">
              <a:lnSpc>
                <a:spcPct val="80000"/>
              </a:lnSpc>
              <a:buFontTx/>
              <a:buNone/>
            </a:pPr>
            <a:r>
              <a:rPr lang="en-US" smtClean="0"/>
              <a:t>运行结果：</a:t>
            </a:r>
          </a:p>
          <a:p>
            <a:pPr eaLnBrk="1" hangingPunct="1">
              <a:lnSpc>
                <a:spcPct val="80000"/>
              </a:lnSpc>
              <a:buFontTx/>
              <a:buNone/>
            </a:pPr>
            <a:endParaRPr lang="en-US" b="0" smtClean="0"/>
          </a:p>
        </p:txBody>
      </p:sp>
      <p:sp>
        <p:nvSpPr>
          <p:cNvPr id="6861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8613"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4688" y="3857625"/>
            <a:ext cx="458311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4" name="图片 6" descr="Untitled2.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D8C49C93-F1AF-409B-B20C-7A26D6C5DA56}" type="slidenum">
              <a:rPr lang="zh-CN" altLang="en-US" sz="1200" b="1">
                <a:solidFill>
                  <a:srgbClr val="F8F8F8"/>
                </a:solidFill>
                <a:latin typeface="Arial" charset="0"/>
              </a:rPr>
              <a:pPr algn="r" eaLnBrk="1" hangingPunct="1"/>
              <a:t>66</a:t>
            </a:fld>
            <a:endParaRPr lang="en-US" altLang="zh-CN" sz="1200" b="1">
              <a:solidFill>
                <a:srgbClr val="F8F8F8"/>
              </a:solidFill>
              <a:latin typeface="Arial" charset="0"/>
            </a:endParaRPr>
          </a:p>
        </p:txBody>
      </p:sp>
      <p:sp>
        <p:nvSpPr>
          <p:cNvPr id="6963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en-US" altLang="zh-CN" b="0" smtClean="0"/>
              <a:t>  </a:t>
            </a:r>
            <a:r>
              <a:rPr lang="en-US" b="0" smtClean="0"/>
              <a:t>由于输入数据类型为整型，而输出语句的格式串中说明为实型，因此输出结果和输入数据不符。如改动程序如下：</a:t>
            </a:r>
          </a:p>
          <a:p>
            <a:pPr eaLnBrk="1" hangingPunct="1">
              <a:lnSpc>
                <a:spcPct val="80000"/>
              </a:lnSpc>
              <a:buFontTx/>
              <a:buNone/>
            </a:pPr>
            <a:r>
              <a:rPr lang="en-US" altLang="zh-CN" b="0" smtClean="0"/>
              <a:t> </a:t>
            </a:r>
            <a:r>
              <a:rPr lang="en-US" altLang="zh-CN" sz="2400" b="0" smtClean="0"/>
              <a:t>  #include&lt;stdio.h&gt;</a:t>
            </a:r>
          </a:p>
          <a:p>
            <a:pPr eaLnBrk="1" hangingPunct="1">
              <a:lnSpc>
                <a:spcPct val="80000"/>
              </a:lnSpc>
              <a:buFontTx/>
              <a:buNone/>
            </a:pPr>
            <a:r>
              <a:rPr lang="en-US" altLang="zh-CN" sz="2400" b="0" smtClean="0"/>
              <a:t>   int main()</a:t>
            </a:r>
          </a:p>
          <a:p>
            <a:pPr eaLnBrk="1" hangingPunct="1">
              <a:lnSpc>
                <a:spcPct val="80000"/>
              </a:lnSpc>
              <a:buFontTx/>
              <a:buNone/>
            </a:pPr>
            <a:r>
              <a:rPr lang="en-US" altLang="zh-CN" sz="2400" b="0" smtClean="0"/>
              <a:t>  {</a:t>
            </a:r>
          </a:p>
          <a:p>
            <a:pPr eaLnBrk="1" hangingPunct="1">
              <a:lnSpc>
                <a:spcPct val="80000"/>
              </a:lnSpc>
              <a:buFontTx/>
              <a:buNone/>
            </a:pPr>
            <a:r>
              <a:rPr lang="en-US" altLang="zh-CN" sz="2400" b="0" smtClean="0"/>
              <a:t>    float a;</a:t>
            </a:r>
          </a:p>
          <a:p>
            <a:pPr eaLnBrk="1" hangingPunct="1">
              <a:lnSpc>
                <a:spcPct val="80000"/>
              </a:lnSpc>
              <a:buFontTx/>
              <a:buNone/>
            </a:pPr>
            <a:r>
              <a:rPr lang="en-US" altLang="zh-CN" sz="2400" b="0" smtClean="0"/>
              <a:t>    printf("</a:t>
            </a:r>
            <a:r>
              <a:rPr lang="en-US" sz="2400" b="0" smtClean="0"/>
              <a:t>输入一个数字</a:t>
            </a:r>
            <a:r>
              <a:rPr lang="en-US" altLang="zh-CN" sz="2400" b="0" smtClean="0"/>
              <a:t>\n");</a:t>
            </a:r>
          </a:p>
          <a:p>
            <a:pPr eaLnBrk="1" hangingPunct="1">
              <a:lnSpc>
                <a:spcPct val="80000"/>
              </a:lnSpc>
              <a:buFontTx/>
              <a:buNone/>
            </a:pPr>
            <a:r>
              <a:rPr lang="en-US" altLang="zh-CN" sz="2400" b="0" smtClean="0"/>
              <a:t>    scanf("%f",&amp;a);</a:t>
            </a:r>
          </a:p>
          <a:p>
            <a:pPr eaLnBrk="1" hangingPunct="1">
              <a:lnSpc>
                <a:spcPct val="80000"/>
              </a:lnSpc>
              <a:buFontTx/>
              <a:buNone/>
            </a:pPr>
            <a:r>
              <a:rPr lang="en-US" altLang="zh-CN" sz="2400" b="0" smtClean="0"/>
              <a:t>    printf("%f\n",a);</a:t>
            </a:r>
          </a:p>
          <a:p>
            <a:pPr eaLnBrk="1" hangingPunct="1">
              <a:lnSpc>
                <a:spcPct val="80000"/>
              </a:lnSpc>
              <a:buFontTx/>
              <a:buNone/>
            </a:pPr>
            <a:r>
              <a:rPr lang="en-US" altLang="zh-CN" sz="2400" b="0" smtClean="0"/>
              <a:t>    return 0;</a:t>
            </a:r>
          </a:p>
          <a:p>
            <a:pPr eaLnBrk="1" hangingPunct="1">
              <a:lnSpc>
                <a:spcPct val="80000"/>
              </a:lnSpc>
              <a:buFontTx/>
              <a:buNone/>
            </a:pPr>
            <a:r>
              <a:rPr lang="en-US" altLang="zh-CN" sz="2400" b="0" smtClean="0"/>
              <a:t>   } </a:t>
            </a:r>
          </a:p>
        </p:txBody>
      </p:sp>
      <p:sp>
        <p:nvSpPr>
          <p:cNvPr id="6963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69637"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463532D1-0F8A-4D51-A614-CBC2C238A9D2}" type="slidenum">
              <a:rPr lang="zh-CN" altLang="en-US" sz="1200" b="1">
                <a:solidFill>
                  <a:srgbClr val="F8F8F8"/>
                </a:solidFill>
                <a:latin typeface="Arial" charset="0"/>
              </a:rPr>
              <a:pPr algn="r" eaLnBrk="1" hangingPunct="1"/>
              <a:t>67</a:t>
            </a:fld>
            <a:endParaRPr lang="en-US" altLang="zh-CN" sz="1200" b="1">
              <a:solidFill>
                <a:srgbClr val="F8F8F8"/>
              </a:solidFill>
              <a:latin typeface="Arial" charset="0"/>
            </a:endParaRPr>
          </a:p>
        </p:txBody>
      </p:sp>
      <p:sp>
        <p:nvSpPr>
          <p:cNvPr id="7065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4.3.2 </a:t>
            </a:r>
            <a:r>
              <a:rPr lang="en-US" sz="3200" smtClean="0"/>
              <a:t>格式输入函数</a:t>
            </a:r>
            <a:r>
              <a:rPr lang="en-US" altLang="zh-CN" sz="3200" smtClean="0"/>
              <a:t>scanf</a:t>
            </a:r>
          </a:p>
          <a:p>
            <a:pPr eaLnBrk="1" hangingPunct="1">
              <a:lnSpc>
                <a:spcPct val="80000"/>
              </a:lnSpc>
              <a:buFontTx/>
              <a:buNone/>
            </a:pPr>
            <a:r>
              <a:rPr lang="zh-CN" altLang="en-US" smtClean="0"/>
              <a:t>    </a:t>
            </a:r>
            <a:r>
              <a:rPr lang="en-US" smtClean="0"/>
              <a:t>运行结果：</a:t>
            </a:r>
          </a:p>
          <a:p>
            <a:pPr eaLnBrk="1" hangingPunct="1">
              <a:lnSpc>
                <a:spcPct val="80000"/>
              </a:lnSpc>
              <a:buFontTx/>
              <a:buNone/>
            </a:pPr>
            <a:endParaRPr lang="en-US" altLang="zh-CN" b="0" smtClean="0"/>
          </a:p>
          <a:p>
            <a:pPr eaLnBrk="1" hangingPunct="1">
              <a:lnSpc>
                <a:spcPct val="80000"/>
              </a:lnSpc>
              <a:buFontTx/>
              <a:buNone/>
            </a:pPr>
            <a:endParaRPr lang="en-US" altLang="zh-CN" b="0" smtClean="0"/>
          </a:p>
          <a:p>
            <a:pPr eaLnBrk="1" hangingPunct="1">
              <a:lnSpc>
                <a:spcPct val="80000"/>
              </a:lnSpc>
              <a:buFontTx/>
              <a:buNone/>
            </a:pPr>
            <a:endParaRPr lang="en-US" altLang="zh-CN" b="0" smtClean="0"/>
          </a:p>
          <a:p>
            <a:pPr eaLnBrk="1" hangingPunct="1">
              <a:lnSpc>
                <a:spcPct val="80000"/>
              </a:lnSpc>
              <a:buFontTx/>
              <a:buNone/>
            </a:pPr>
            <a:endParaRPr lang="en-US" altLang="zh-CN" b="0" smtClean="0"/>
          </a:p>
          <a:p>
            <a:pPr eaLnBrk="1" hangingPunct="1">
              <a:lnSpc>
                <a:spcPct val="80000"/>
              </a:lnSpc>
              <a:buFontTx/>
              <a:buNone/>
            </a:pPr>
            <a:endParaRPr lang="en-US" altLang="zh-CN" b="0" smtClean="0"/>
          </a:p>
          <a:p>
            <a:pPr eaLnBrk="1" hangingPunct="1">
              <a:lnSpc>
                <a:spcPct val="80000"/>
              </a:lnSpc>
              <a:buFontTx/>
              <a:buNone/>
            </a:pPr>
            <a:r>
              <a:rPr lang="zh-CN" altLang="en-US" smtClean="0"/>
              <a:t>    </a:t>
            </a:r>
            <a:r>
              <a:rPr lang="en-US" smtClean="0"/>
              <a:t>结果分析：</a:t>
            </a:r>
          </a:p>
          <a:p>
            <a:pPr eaLnBrk="1" hangingPunct="1">
              <a:lnSpc>
                <a:spcPct val="80000"/>
              </a:lnSpc>
              <a:buFontTx/>
              <a:buNone/>
            </a:pPr>
            <a:r>
              <a:rPr lang="zh-CN" altLang="en-US" b="0" smtClean="0"/>
              <a:t>    </a:t>
            </a:r>
            <a:r>
              <a:rPr lang="en-US" b="0" smtClean="0"/>
              <a:t>当输入数据类型与输出类型相对应的时候，输入输出数据相符。</a:t>
            </a:r>
          </a:p>
        </p:txBody>
      </p:sp>
      <p:sp>
        <p:nvSpPr>
          <p:cNvPr id="7066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0661"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2349500"/>
            <a:ext cx="4392613"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2" name="图片 6" descr="Untitled2.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6E452928-1E3B-4714-90A3-ABC5DB73B7BB}" type="slidenum">
              <a:rPr lang="zh-CN" altLang="en-US" sz="1200" b="1">
                <a:solidFill>
                  <a:srgbClr val="F8F8F8"/>
                </a:solidFill>
                <a:latin typeface="Arial" charset="0"/>
              </a:rPr>
              <a:pPr algn="r" eaLnBrk="1" hangingPunct="1"/>
              <a:t>68</a:t>
            </a:fld>
            <a:endParaRPr lang="en-US" altLang="zh-CN" sz="1200" b="1">
              <a:solidFill>
                <a:srgbClr val="F8F8F8"/>
              </a:solidFill>
              <a:latin typeface="Arial" charset="0"/>
            </a:endParaRPr>
          </a:p>
        </p:txBody>
      </p:sp>
      <p:sp>
        <p:nvSpPr>
          <p:cNvPr id="71683" name="Rectangle 3"/>
          <p:cNvSpPr>
            <a:spLocks noGrp="1" noChangeArrowheads="1"/>
          </p:cNvSpPr>
          <p:nvPr>
            <p:ph type="body" idx="4294967295"/>
          </p:nvPr>
        </p:nvSpPr>
        <p:spPr bwMode="auto">
          <a:xfrm>
            <a:off x="323850"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defRPr/>
            </a:pPr>
            <a:r>
              <a:rPr lang="en-US" altLang="zh-CN" sz="3200" dirty="0" smtClean="0"/>
              <a:t>4.3.3 </a:t>
            </a:r>
            <a:r>
              <a:rPr lang="en-US" sz="3200" dirty="0" err="1" smtClean="0"/>
              <a:t>字符输出函数</a:t>
            </a:r>
            <a:r>
              <a:rPr lang="en-US" altLang="zh-CN" sz="3200" dirty="0" err="1" smtClean="0"/>
              <a:t>putchar</a:t>
            </a:r>
            <a:endParaRPr lang="en-US" altLang="zh-CN" sz="3200" dirty="0" smtClean="0"/>
          </a:p>
          <a:p>
            <a:pPr eaLnBrk="1" hangingPunct="1">
              <a:lnSpc>
                <a:spcPct val="80000"/>
              </a:lnSpc>
              <a:buFontTx/>
              <a:buNone/>
              <a:defRPr/>
            </a:pPr>
            <a:r>
              <a:rPr lang="zh-CN" altLang="en-US" b="0" dirty="0" smtClean="0"/>
              <a:t>  putchar 函数是字符输出函数，其功能是从计算机向显示器上输出单个字符。</a:t>
            </a:r>
          </a:p>
          <a:p>
            <a:pPr eaLnBrk="1" hangingPunct="1">
              <a:lnSpc>
                <a:spcPct val="80000"/>
              </a:lnSpc>
              <a:buFontTx/>
              <a:buNone/>
              <a:defRPr/>
            </a:pPr>
            <a:r>
              <a:rPr lang="zh-CN" altLang="en-US" b="0" dirty="0" smtClean="0"/>
              <a:t>  其一般形式为：</a:t>
            </a:r>
          </a:p>
          <a:p>
            <a:pPr eaLnBrk="1" hangingPunct="1">
              <a:lnSpc>
                <a:spcPct val="80000"/>
              </a:lnSpc>
              <a:buFontTx/>
              <a:buNone/>
              <a:defRPr/>
            </a:pPr>
            <a:r>
              <a:rPr lang="zh-CN" altLang="en-US" b="0" dirty="0" smtClean="0"/>
              <a:t>  putchar(字符常量或字符变量)</a:t>
            </a:r>
          </a:p>
          <a:p>
            <a:pPr eaLnBrk="1" hangingPunct="1">
              <a:lnSpc>
                <a:spcPct val="80000"/>
              </a:lnSpc>
              <a:buFontTx/>
              <a:buNone/>
              <a:defRPr/>
            </a:pPr>
            <a:r>
              <a:rPr lang="zh-CN" altLang="en-US" b="0" dirty="0" smtClean="0"/>
              <a:t>  例如：</a:t>
            </a:r>
          </a:p>
          <a:p>
            <a:pPr marL="0" indent="0">
              <a:buFontTx/>
              <a:buNone/>
              <a:defRPr/>
            </a:pPr>
            <a:r>
              <a:rPr lang="zh-CN" altLang="en-US" b="0" dirty="0" smtClean="0"/>
              <a:t>  </a:t>
            </a:r>
            <a:r>
              <a:rPr lang="en-US" altLang="zh-CN" b="0" dirty="0" err="1" smtClean="0"/>
              <a:t>putchar</a:t>
            </a:r>
            <a:r>
              <a:rPr lang="en-US" altLang="zh-CN" b="0" dirty="0"/>
              <a:t>('A');       //</a:t>
            </a:r>
            <a:r>
              <a:rPr lang="zh-CN" altLang="zh-CN" b="0" dirty="0"/>
              <a:t>输出大写字母</a:t>
            </a:r>
            <a:r>
              <a:rPr lang="en-US" altLang="zh-CN" b="0" dirty="0"/>
              <a:t>A</a:t>
            </a:r>
            <a:endParaRPr lang="zh-CN" altLang="zh-CN" b="0" dirty="0"/>
          </a:p>
          <a:p>
            <a:pPr marL="0" indent="0">
              <a:buFontTx/>
              <a:buNone/>
              <a:defRPr/>
            </a:pPr>
            <a:r>
              <a:rPr lang="zh-CN" altLang="en-US" b="0" dirty="0" smtClean="0"/>
              <a:t>  </a:t>
            </a:r>
            <a:r>
              <a:rPr lang="en-US" altLang="zh-CN" b="0" dirty="0" err="1" smtClean="0"/>
              <a:t>putchar</a:t>
            </a:r>
            <a:r>
              <a:rPr lang="en-US" altLang="zh-CN" b="0" dirty="0" smtClean="0"/>
              <a:t>(x</a:t>
            </a:r>
            <a:r>
              <a:rPr lang="en-US" altLang="zh-CN" b="0" dirty="0"/>
              <a:t>);       //</a:t>
            </a:r>
            <a:r>
              <a:rPr lang="zh-CN" altLang="zh-CN" b="0" dirty="0"/>
              <a:t>输出字符变量</a:t>
            </a:r>
            <a:r>
              <a:rPr lang="en-US" altLang="zh-CN" b="0" dirty="0"/>
              <a:t>x</a:t>
            </a:r>
            <a:r>
              <a:rPr lang="zh-CN" altLang="zh-CN" b="0" dirty="0"/>
              <a:t>的值</a:t>
            </a:r>
          </a:p>
          <a:p>
            <a:pPr marL="0" indent="0">
              <a:buFontTx/>
              <a:buNone/>
              <a:defRPr/>
            </a:pPr>
            <a:r>
              <a:rPr lang="zh-CN" altLang="en-US" b="0" dirty="0" smtClean="0"/>
              <a:t>  </a:t>
            </a:r>
            <a:r>
              <a:rPr lang="en-US" altLang="zh-CN" b="0" dirty="0" err="1" smtClean="0"/>
              <a:t>putchar</a:t>
            </a:r>
            <a:r>
              <a:rPr lang="en-US" altLang="zh-CN" b="0" dirty="0"/>
              <a:t>('\101');   //</a:t>
            </a:r>
            <a:r>
              <a:rPr lang="zh-CN" altLang="zh-CN" sz="1400" b="0" dirty="0"/>
              <a:t>也是输出字符</a:t>
            </a:r>
            <a:r>
              <a:rPr lang="en-US" altLang="zh-CN" sz="1400" b="0" dirty="0"/>
              <a:t>A</a:t>
            </a:r>
            <a:r>
              <a:rPr lang="zh-CN" altLang="zh-CN" sz="1400" b="0" dirty="0"/>
              <a:t>，字符</a:t>
            </a:r>
            <a:r>
              <a:rPr lang="en-US" altLang="zh-CN" sz="1400" b="0" dirty="0"/>
              <a:t>A</a:t>
            </a:r>
            <a:r>
              <a:rPr lang="zh-CN" altLang="zh-CN" sz="1400" b="0" dirty="0"/>
              <a:t>的</a:t>
            </a:r>
            <a:r>
              <a:rPr lang="en-US" altLang="zh-CN" sz="1400" b="0" dirty="0"/>
              <a:t>ASCII</a:t>
            </a:r>
            <a:r>
              <a:rPr lang="zh-CN" altLang="zh-CN" sz="1400" b="0" dirty="0"/>
              <a:t>码的八进制数为</a:t>
            </a:r>
            <a:r>
              <a:rPr lang="en-US" altLang="zh-CN" sz="1400" b="0" dirty="0"/>
              <a:t>101</a:t>
            </a:r>
            <a:endParaRPr lang="zh-CN" altLang="zh-CN" sz="1400" b="0" dirty="0"/>
          </a:p>
          <a:p>
            <a:pPr marL="0" indent="0">
              <a:buFontTx/>
              <a:buNone/>
              <a:defRPr/>
            </a:pPr>
            <a:r>
              <a:rPr lang="zh-CN" altLang="en-US" b="0" dirty="0" smtClean="0"/>
              <a:t>  </a:t>
            </a:r>
            <a:r>
              <a:rPr lang="en-US" altLang="zh-CN" b="0" dirty="0" err="1" smtClean="0"/>
              <a:t>putchar</a:t>
            </a:r>
            <a:r>
              <a:rPr lang="en-US" altLang="zh-CN" b="0" dirty="0"/>
              <a:t>('\n');    //</a:t>
            </a:r>
            <a:r>
              <a:rPr lang="zh-CN" altLang="zh-CN" b="0" dirty="0" smtClean="0"/>
              <a:t>换行</a:t>
            </a:r>
            <a:endParaRPr lang="zh-CN" altLang="zh-CN" b="0" dirty="0"/>
          </a:p>
        </p:txBody>
      </p:sp>
      <p:sp>
        <p:nvSpPr>
          <p:cNvPr id="7168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1685"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BA4805F-B9F0-474D-953C-D7092AE6929B}" type="slidenum">
              <a:rPr lang="zh-CN" altLang="en-US" sz="1200" b="1">
                <a:solidFill>
                  <a:srgbClr val="F8F8F8"/>
                </a:solidFill>
                <a:latin typeface="Arial" charset="0"/>
              </a:rPr>
              <a:pPr algn="r" eaLnBrk="1" hangingPunct="1"/>
              <a:t>69</a:t>
            </a:fld>
            <a:endParaRPr lang="en-US" altLang="zh-CN" sz="1200" b="1">
              <a:solidFill>
                <a:srgbClr val="F8F8F8"/>
              </a:solidFill>
              <a:latin typeface="Arial" charset="0"/>
            </a:endParaRPr>
          </a:p>
        </p:txBody>
      </p:sp>
      <p:sp>
        <p:nvSpPr>
          <p:cNvPr id="72707" name="Rectangle 3"/>
          <p:cNvSpPr>
            <a:spLocks noGrp="1" noChangeArrowheads="1"/>
          </p:cNvSpPr>
          <p:nvPr>
            <p:ph type="body" idx="4294967295"/>
          </p:nvPr>
        </p:nvSpPr>
        <p:spPr bwMode="auto">
          <a:xfrm>
            <a:off x="323850"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80000"/>
              </a:lnSpc>
              <a:buFontTx/>
              <a:buNone/>
            </a:pPr>
            <a:r>
              <a:rPr lang="en-US" altLang="zh-CN" sz="3200" smtClean="0"/>
              <a:t>4.3.3 </a:t>
            </a:r>
            <a:r>
              <a:rPr lang="en-US" sz="3200" smtClean="0"/>
              <a:t>字符输出函数</a:t>
            </a:r>
            <a:r>
              <a:rPr lang="en-US" altLang="zh-CN" sz="3200" smtClean="0"/>
              <a:t>putchar</a:t>
            </a:r>
          </a:p>
          <a:p>
            <a:pPr eaLnBrk="1" hangingPunct="1">
              <a:lnSpc>
                <a:spcPct val="80000"/>
              </a:lnSpc>
              <a:buFontTx/>
              <a:buNone/>
            </a:pPr>
            <a:r>
              <a:rPr lang="zh-CN" altLang="en-US" b="0" smtClean="0"/>
              <a:t> 使用本函数前必须要用文件包含命令：</a:t>
            </a:r>
          </a:p>
          <a:p>
            <a:pPr eaLnBrk="1" hangingPunct="1">
              <a:lnSpc>
                <a:spcPct val="80000"/>
              </a:lnSpc>
              <a:buFontTx/>
              <a:buNone/>
            </a:pPr>
            <a:r>
              <a:rPr lang="zh-CN" altLang="en-US" b="0" smtClean="0"/>
              <a:t> #include&lt;stdio.h&gt;</a:t>
            </a:r>
          </a:p>
          <a:p>
            <a:pPr eaLnBrk="1" hangingPunct="1">
              <a:lnSpc>
                <a:spcPct val="80000"/>
              </a:lnSpc>
              <a:buFontTx/>
              <a:buNone/>
            </a:pPr>
            <a:r>
              <a:rPr lang="zh-CN" altLang="en-US" b="0" smtClean="0"/>
              <a:t> 或</a:t>
            </a:r>
          </a:p>
          <a:p>
            <a:pPr eaLnBrk="1" hangingPunct="1">
              <a:lnSpc>
                <a:spcPct val="80000"/>
              </a:lnSpc>
              <a:buFontTx/>
              <a:buNone/>
            </a:pPr>
            <a:r>
              <a:rPr lang="zh-CN" altLang="en-US" b="0" smtClean="0"/>
              <a:t> #include "stdio.h"</a:t>
            </a:r>
          </a:p>
          <a:p>
            <a:pPr eaLnBrk="1" hangingPunct="1">
              <a:lnSpc>
                <a:spcPct val="80000"/>
              </a:lnSpc>
              <a:buFontTx/>
              <a:buNone/>
            </a:pPr>
            <a:r>
              <a:rPr lang="zh-CN" altLang="en-US" b="0" smtClean="0"/>
              <a:t>【</a:t>
            </a:r>
            <a:r>
              <a:rPr lang="zh-CN" altLang="en-US" smtClean="0"/>
              <a:t>例4.1</a:t>
            </a:r>
            <a:r>
              <a:rPr lang="en-US" altLang="zh-CN" smtClean="0"/>
              <a:t>2</a:t>
            </a:r>
            <a:r>
              <a:rPr lang="zh-CN" altLang="en-US" b="0" smtClean="0"/>
              <a:t>】输出单个字符。</a:t>
            </a:r>
            <a:endParaRPr lang="en-US" b="0" smtClean="0"/>
          </a:p>
          <a:p>
            <a:pPr eaLnBrk="1" hangingPunct="1">
              <a:lnSpc>
                <a:spcPct val="80000"/>
              </a:lnSpc>
              <a:buFontTx/>
              <a:buNone/>
            </a:pPr>
            <a:r>
              <a:rPr lang="zh-CN" altLang="en-US" b="0" smtClean="0">
                <a:hlinkClick r:id="rId2" action="ppaction://hlinkfile"/>
              </a:rPr>
              <a:t>编写程序：</a:t>
            </a:r>
            <a:endParaRPr lang="en-US" b="0" smtClean="0"/>
          </a:p>
          <a:p>
            <a:pPr eaLnBrk="1" hangingPunct="1">
              <a:lnSpc>
                <a:spcPct val="80000"/>
              </a:lnSpc>
              <a:buFontTx/>
              <a:buNone/>
            </a:pPr>
            <a:r>
              <a:rPr lang="zh-CN" altLang="en-US" smtClean="0"/>
              <a:t>运行结果：</a:t>
            </a:r>
          </a:p>
          <a:p>
            <a:pPr eaLnBrk="1" hangingPunct="1">
              <a:lnSpc>
                <a:spcPct val="80000"/>
              </a:lnSpc>
              <a:buFontTx/>
              <a:buNone/>
            </a:pPr>
            <a:endParaRPr lang="zh-CN" altLang="en-US" b="0" smtClean="0"/>
          </a:p>
          <a:p>
            <a:pPr eaLnBrk="1" hangingPunct="1">
              <a:lnSpc>
                <a:spcPct val="80000"/>
              </a:lnSpc>
              <a:buFontTx/>
              <a:buNone/>
            </a:pPr>
            <a:endParaRPr lang="zh-CN" altLang="en-US" b="0" smtClean="0"/>
          </a:p>
        </p:txBody>
      </p:sp>
      <p:sp>
        <p:nvSpPr>
          <p:cNvPr id="7270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2709"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0313" y="4643438"/>
            <a:ext cx="398938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图片 6" descr="Untitled2.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A251CD9F-7B12-48CC-AA12-070CF2AC63C2}" type="slidenum">
              <a:rPr lang="zh-CN" altLang="en-US" sz="1200" b="1">
                <a:solidFill>
                  <a:srgbClr val="F8F8F8"/>
                </a:solidFill>
                <a:latin typeface="Arial" charset="0"/>
              </a:rPr>
              <a:pPr algn="r" eaLnBrk="1" hangingPunct="1"/>
              <a:t>7</a:t>
            </a:fld>
            <a:endParaRPr lang="en-US" altLang="zh-CN" sz="1200" b="1">
              <a:solidFill>
                <a:srgbClr val="F8F8F8"/>
              </a:solidFill>
              <a:latin typeface="Arial" charset="0"/>
            </a:endParaRPr>
          </a:p>
        </p:txBody>
      </p:sp>
      <p:sp>
        <p:nvSpPr>
          <p:cNvPr id="9219" name="Rectangle 3"/>
          <p:cNvSpPr>
            <a:spLocks noGrp="1" noChangeArrowheads="1"/>
          </p:cNvSpPr>
          <p:nvPr>
            <p:ph type="body" idx="4294967295"/>
          </p:nvPr>
        </p:nvSpPr>
        <p:spPr bwMode="auto">
          <a:xfrm>
            <a:off x="395288" y="1125538"/>
            <a:ext cx="85693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dirty="0" smtClean="0">
                <a:sym typeface="Arial" charset="0"/>
              </a:rPr>
              <a:t>4.1 </a:t>
            </a:r>
            <a:r>
              <a:rPr lang="en-US" sz="3200" dirty="0" err="1" smtClean="0">
                <a:sym typeface="Arial" charset="0"/>
              </a:rPr>
              <a:t>顺序程序设计举例</a:t>
            </a:r>
            <a:endParaRPr lang="en-US" sz="3200" dirty="0" smtClean="0">
              <a:sym typeface="Arial" charset="0"/>
            </a:endParaRPr>
          </a:p>
          <a:p>
            <a:pPr algn="ctr" eaLnBrk="1" hangingPunct="1">
              <a:buFontTx/>
              <a:buNone/>
            </a:pPr>
            <a:endParaRPr lang="en-US" altLang="zh-CN" sz="3200" dirty="0" smtClean="0">
              <a:sym typeface="Arial" charset="0"/>
            </a:endParaRPr>
          </a:p>
          <a:p>
            <a:pPr eaLnBrk="1" hangingPunct="1">
              <a:lnSpc>
                <a:spcPct val="80000"/>
              </a:lnSpc>
              <a:buFontTx/>
              <a:buNone/>
            </a:pPr>
            <a:r>
              <a:rPr lang="zh-CN" altLang="en-US" b="0" dirty="0" smtClean="0">
                <a:sym typeface="Arial" charset="0"/>
              </a:rPr>
              <a:t> </a:t>
            </a:r>
            <a:r>
              <a:rPr lang="en-US" altLang="zh-CN" b="0" dirty="0" smtClean="0">
                <a:sym typeface="Arial" charset="0"/>
              </a:rPr>
              <a:t>【</a:t>
            </a:r>
            <a:r>
              <a:rPr lang="en-US" dirty="0" err="1" smtClean="0">
                <a:sym typeface="Arial" charset="0"/>
              </a:rPr>
              <a:t>例</a:t>
            </a:r>
            <a:r>
              <a:rPr lang="en-US" altLang="zh-CN" dirty="0" err="1" smtClean="0">
                <a:sym typeface="Arial" charset="0"/>
              </a:rPr>
              <a:t>4.2</a:t>
            </a:r>
            <a:r>
              <a:rPr lang="en-US" altLang="zh-CN" b="0" dirty="0" err="1" smtClean="0">
                <a:sym typeface="Arial" charset="0"/>
              </a:rPr>
              <a:t>】</a:t>
            </a:r>
            <a:r>
              <a:rPr lang="en-US" b="0" dirty="0" err="1" smtClean="0">
                <a:sym typeface="Arial" charset="0"/>
              </a:rPr>
              <a:t>输入圆的半径和圆柱的高，求底面积、体积和表面积</a:t>
            </a:r>
            <a:r>
              <a:rPr lang="en-US" b="0" dirty="0" smtClean="0">
                <a:sym typeface="Arial" charset="0"/>
              </a:rPr>
              <a:t>。</a:t>
            </a:r>
          </a:p>
          <a:p>
            <a:pPr eaLnBrk="1" hangingPunct="1">
              <a:lnSpc>
                <a:spcPct val="80000"/>
              </a:lnSpc>
              <a:buFontTx/>
              <a:buNone/>
            </a:pPr>
            <a:r>
              <a:rPr lang="zh-CN" altLang="en-US" b="0" dirty="0" smtClean="0">
                <a:sym typeface="Arial" charset="0"/>
              </a:rPr>
              <a:t>  </a:t>
            </a:r>
            <a:r>
              <a:rPr lang="en-US" dirty="0" err="1" smtClean="0">
                <a:sym typeface="Arial" charset="0"/>
              </a:rPr>
              <a:t>解题思路</a:t>
            </a:r>
            <a:r>
              <a:rPr lang="en-US" dirty="0" smtClean="0">
                <a:sym typeface="Arial" charset="0"/>
              </a:rPr>
              <a:t>：</a:t>
            </a:r>
          </a:p>
          <a:p>
            <a:pPr eaLnBrk="1" hangingPunct="1">
              <a:lnSpc>
                <a:spcPct val="80000"/>
              </a:lnSpc>
              <a:buFontTx/>
              <a:buNone/>
            </a:pPr>
            <a:r>
              <a:rPr lang="en-US" b="0" dirty="0">
                <a:sym typeface="Arial" charset="0"/>
              </a:rPr>
              <a:t> </a:t>
            </a:r>
            <a:r>
              <a:rPr lang="en-US" b="0" dirty="0" smtClean="0">
                <a:sym typeface="Arial" charset="0"/>
              </a:rPr>
              <a:t> </a:t>
            </a:r>
            <a:r>
              <a:rPr lang="en-US" b="0" dirty="0" err="1" smtClean="0">
                <a:sym typeface="Arial" charset="0"/>
              </a:rPr>
              <a:t>圆的底面积是</a:t>
            </a:r>
            <a:r>
              <a:rPr lang="en-US" altLang="zh-CN" b="0" dirty="0" smtClean="0">
                <a:sym typeface="Arial" charset="0"/>
              </a:rPr>
              <a:t>π*</a:t>
            </a:r>
            <a:r>
              <a:rPr lang="zh-CN" altLang="en-US" b="0" dirty="0" smtClean="0">
                <a:sym typeface="Arial" charset="0"/>
              </a:rPr>
              <a:t>r</a:t>
            </a:r>
            <a:r>
              <a:rPr lang="zh-CN" altLang="en-US" b="0" baseline="30000" dirty="0" smtClean="0">
                <a:sym typeface="Arial" charset="0"/>
              </a:rPr>
              <a:t>2</a:t>
            </a:r>
            <a:r>
              <a:rPr lang="en-US" altLang="zh-CN" b="0" dirty="0" smtClean="0">
                <a:sym typeface="Arial" charset="0"/>
              </a:rPr>
              <a:t>,</a:t>
            </a:r>
            <a:r>
              <a:rPr lang="en-US" b="0" dirty="0" err="1" smtClean="0">
                <a:sym typeface="Arial" charset="0"/>
              </a:rPr>
              <a:t>体积是</a:t>
            </a:r>
            <a:r>
              <a:rPr lang="en-US" b="0" dirty="0" smtClean="0">
                <a:sym typeface="Arial" charset="0"/>
              </a:rPr>
              <a:t>：</a:t>
            </a:r>
            <a:r>
              <a:rPr lang="en-US" altLang="zh-CN" b="0" dirty="0" smtClean="0">
                <a:sym typeface="Arial" charset="0"/>
              </a:rPr>
              <a:t>π*</a:t>
            </a:r>
            <a:r>
              <a:rPr lang="zh-CN" altLang="en-US" b="0" dirty="0" smtClean="0">
                <a:sym typeface="Arial" charset="0"/>
              </a:rPr>
              <a:t>r</a:t>
            </a:r>
            <a:r>
              <a:rPr lang="zh-CN" altLang="en-US" b="0" baseline="30000" dirty="0" smtClean="0">
                <a:sym typeface="Arial" charset="0"/>
              </a:rPr>
              <a:t>2</a:t>
            </a:r>
            <a:r>
              <a:rPr lang="en-US" altLang="zh-CN" b="0" dirty="0" smtClean="0">
                <a:sym typeface="Arial" charset="0"/>
              </a:rPr>
              <a:t>*</a:t>
            </a:r>
            <a:r>
              <a:rPr lang="en-US" altLang="zh-CN" b="0" dirty="0" err="1" smtClean="0">
                <a:sym typeface="Arial" charset="0"/>
              </a:rPr>
              <a:t>h</a:t>
            </a:r>
            <a:r>
              <a:rPr lang="en-US" b="0" dirty="0" err="1" smtClean="0">
                <a:sym typeface="Arial" charset="0"/>
              </a:rPr>
              <a:t>，表面积是：</a:t>
            </a:r>
            <a:r>
              <a:rPr lang="en-US" altLang="zh-CN" b="0" dirty="0" err="1" smtClean="0">
                <a:sym typeface="Arial" charset="0"/>
              </a:rPr>
              <a:t>2</a:t>
            </a:r>
            <a:r>
              <a:rPr lang="en-US" altLang="zh-CN" b="0" dirty="0" smtClean="0">
                <a:sym typeface="Arial" charset="0"/>
              </a:rPr>
              <a:t>*π*</a:t>
            </a:r>
            <a:r>
              <a:rPr lang="zh-CN" altLang="en-US" b="0" dirty="0" smtClean="0">
                <a:sym typeface="Arial" charset="0"/>
              </a:rPr>
              <a:t>r</a:t>
            </a:r>
            <a:r>
              <a:rPr lang="zh-CN" altLang="en-US" b="0" baseline="30000" dirty="0" smtClean="0">
                <a:sym typeface="Arial" charset="0"/>
              </a:rPr>
              <a:t>2</a:t>
            </a:r>
            <a:r>
              <a:rPr lang="en-US" altLang="zh-CN" b="0" dirty="0" smtClean="0">
                <a:sym typeface="Arial" charset="0"/>
              </a:rPr>
              <a:t>+2*π*r*h</a:t>
            </a:r>
            <a:r>
              <a:rPr lang="en-US" b="0" dirty="0" smtClean="0">
                <a:sym typeface="Arial" charset="0"/>
              </a:rPr>
              <a:t>。</a:t>
            </a:r>
          </a:p>
          <a:p>
            <a:pPr eaLnBrk="1" hangingPunct="1">
              <a:lnSpc>
                <a:spcPct val="80000"/>
              </a:lnSpc>
              <a:buFontTx/>
              <a:buNone/>
            </a:pPr>
            <a:r>
              <a:rPr lang="en-US" altLang="zh-CN" sz="2400" b="0" dirty="0" smtClean="0"/>
              <a:t>  </a:t>
            </a:r>
            <a:r>
              <a:rPr lang="en-US" b="0" dirty="0" err="1" smtClean="0">
                <a:hlinkClick r:id="rId2" action="ppaction://hlinkfile"/>
              </a:rPr>
              <a:t>编写程序</a:t>
            </a:r>
            <a:r>
              <a:rPr lang="en-US" b="0" dirty="0" smtClean="0">
                <a:hlinkClick r:id="rId2" action="ppaction://hlinkfile"/>
              </a:rPr>
              <a:t>：</a:t>
            </a:r>
          </a:p>
        </p:txBody>
      </p:sp>
      <p:sp>
        <p:nvSpPr>
          <p:cNvPr id="922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9221" name="图片 7" descr="Untitled.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BC4E5986-C3A6-4E28-92CF-5531C8DC4127}" type="slidenum">
              <a:rPr lang="zh-CN" altLang="en-US" sz="1200" b="1">
                <a:solidFill>
                  <a:srgbClr val="F8F8F8"/>
                </a:solidFill>
                <a:latin typeface="Arial" charset="0"/>
              </a:rPr>
              <a:pPr algn="r" eaLnBrk="1" hangingPunct="1"/>
              <a:t>70</a:t>
            </a:fld>
            <a:endParaRPr lang="en-US" altLang="zh-CN" sz="1200" b="1">
              <a:solidFill>
                <a:srgbClr val="F8F8F8"/>
              </a:solidFill>
              <a:latin typeface="Arial" charset="0"/>
            </a:endParaRPr>
          </a:p>
        </p:txBody>
      </p:sp>
      <p:sp>
        <p:nvSpPr>
          <p:cNvPr id="73731" name="Rectangle 3"/>
          <p:cNvSpPr>
            <a:spLocks noGrp="1" noChangeArrowheads="1"/>
          </p:cNvSpPr>
          <p:nvPr>
            <p:ph type="body" idx="4294967295"/>
          </p:nvPr>
        </p:nvSpPr>
        <p:spPr bwMode="auto">
          <a:xfrm>
            <a:off x="323850"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4.3.4 </a:t>
            </a:r>
            <a:r>
              <a:rPr lang="en-US" sz="3200" smtClean="0"/>
              <a:t>字符输入函数</a:t>
            </a:r>
            <a:r>
              <a:rPr lang="en-US" altLang="zh-CN" sz="3200" smtClean="0"/>
              <a:t>getchar</a:t>
            </a:r>
          </a:p>
          <a:p>
            <a:pPr eaLnBrk="1" hangingPunct="1">
              <a:buFontTx/>
              <a:buNone/>
            </a:pPr>
            <a:r>
              <a:rPr lang="zh-CN" altLang="en-US" b="0" smtClean="0"/>
              <a:t>  getchar函数的功能是向计算机输入一个字符。</a:t>
            </a:r>
          </a:p>
          <a:p>
            <a:pPr eaLnBrk="1" hangingPunct="1">
              <a:buFontTx/>
              <a:buNone/>
            </a:pPr>
            <a:r>
              <a:rPr lang="zh-CN" altLang="en-US" b="0" smtClean="0"/>
              <a:t>  其一般形式为：</a:t>
            </a:r>
          </a:p>
          <a:p>
            <a:pPr eaLnBrk="1" hangingPunct="1">
              <a:buFontTx/>
              <a:buNone/>
            </a:pPr>
            <a:r>
              <a:rPr lang="zh-CN" altLang="en-US" b="0" smtClean="0"/>
              <a:t>  getchar()</a:t>
            </a:r>
          </a:p>
          <a:p>
            <a:pPr eaLnBrk="1" hangingPunct="1">
              <a:buFontTx/>
              <a:buNone/>
            </a:pPr>
            <a:r>
              <a:rPr lang="zh-CN" altLang="en-US" b="0" smtClean="0"/>
              <a:t>  通常把输入的字符赋予一个字符变量，构成赋值语句，如：</a:t>
            </a:r>
          </a:p>
          <a:p>
            <a:pPr eaLnBrk="1" hangingPunct="1">
              <a:buFontTx/>
              <a:buNone/>
            </a:pPr>
            <a:r>
              <a:rPr lang="zh-CN" altLang="en-US" b="0" smtClean="0"/>
              <a:t>  char c;</a:t>
            </a:r>
          </a:p>
          <a:p>
            <a:pPr eaLnBrk="1" hangingPunct="1">
              <a:buFontTx/>
              <a:buNone/>
            </a:pPr>
            <a:r>
              <a:rPr lang="zh-CN" altLang="en-US" b="0" smtClean="0"/>
              <a:t>  c=getchar();</a:t>
            </a:r>
          </a:p>
        </p:txBody>
      </p:sp>
      <p:sp>
        <p:nvSpPr>
          <p:cNvPr id="7373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3733"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08C8D409-06C4-4E0F-9ABA-12021C972071}" type="slidenum">
              <a:rPr lang="zh-CN" altLang="en-US" sz="1200" b="1">
                <a:solidFill>
                  <a:srgbClr val="F8F8F8"/>
                </a:solidFill>
                <a:latin typeface="Arial" charset="0"/>
              </a:rPr>
              <a:pPr algn="r" eaLnBrk="1" hangingPunct="1"/>
              <a:t>71</a:t>
            </a:fld>
            <a:endParaRPr lang="en-US" altLang="zh-CN" sz="1200" b="1">
              <a:solidFill>
                <a:srgbClr val="F8F8F8"/>
              </a:solidFill>
              <a:latin typeface="Arial" charset="0"/>
            </a:endParaRPr>
          </a:p>
        </p:txBody>
      </p:sp>
      <p:sp>
        <p:nvSpPr>
          <p:cNvPr id="74755" name="Rectangle 3"/>
          <p:cNvSpPr>
            <a:spLocks noGrp="1" noChangeArrowheads="1"/>
          </p:cNvSpPr>
          <p:nvPr>
            <p:ph type="body" idx="4294967295"/>
          </p:nvPr>
        </p:nvSpPr>
        <p:spPr bwMode="auto">
          <a:xfrm>
            <a:off x="323850"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t>4.3.4 </a:t>
            </a:r>
            <a:r>
              <a:rPr lang="en-US" sz="3200" smtClean="0"/>
              <a:t>字符输入函数</a:t>
            </a:r>
            <a:r>
              <a:rPr lang="en-US" altLang="zh-CN" sz="3200" smtClean="0"/>
              <a:t>getchar</a:t>
            </a:r>
          </a:p>
          <a:p>
            <a:pPr eaLnBrk="1" hangingPunct="1">
              <a:buFontTx/>
              <a:buNone/>
            </a:pPr>
            <a:r>
              <a:rPr lang="zh-CN" altLang="en-US" b="0" smtClean="0"/>
              <a:t>【</a:t>
            </a:r>
            <a:r>
              <a:rPr lang="zh-CN" altLang="en-US" smtClean="0"/>
              <a:t>例4.1</a:t>
            </a:r>
            <a:r>
              <a:rPr lang="en-US" altLang="zh-CN" smtClean="0"/>
              <a:t>3</a:t>
            </a:r>
            <a:r>
              <a:rPr lang="zh-CN" altLang="en-US" b="0" smtClean="0"/>
              <a:t>】输入单个字符，然后输出该字符。</a:t>
            </a:r>
          </a:p>
          <a:p>
            <a:pPr eaLnBrk="1" hangingPunct="1">
              <a:buFontTx/>
              <a:buNone/>
            </a:pPr>
            <a:endParaRPr lang="en-US" altLang="zh-CN" b="0" smtClean="0"/>
          </a:p>
          <a:p>
            <a:pPr eaLnBrk="1" hangingPunct="1">
              <a:buFontTx/>
              <a:buNone/>
            </a:pPr>
            <a:r>
              <a:rPr lang="zh-CN" altLang="en-US" b="0" smtClean="0">
                <a:hlinkClick r:id="rId2" action="ppaction://hlinkfile"/>
              </a:rPr>
              <a:t>编写程序：</a:t>
            </a:r>
            <a:endParaRPr lang="en-US" b="0" smtClean="0"/>
          </a:p>
          <a:p>
            <a:pPr eaLnBrk="1" hangingPunct="1">
              <a:buFontTx/>
              <a:buNone/>
            </a:pPr>
            <a:r>
              <a:rPr lang="zh-CN" altLang="en-US" smtClean="0"/>
              <a:t>运行结果：</a:t>
            </a:r>
          </a:p>
        </p:txBody>
      </p:sp>
      <p:sp>
        <p:nvSpPr>
          <p:cNvPr id="7475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4757"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3" y="3933825"/>
            <a:ext cx="5297487"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图片 6" descr="Untitled2.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64DD911-79F8-4062-9005-6AD5FF01A755}" type="slidenum">
              <a:rPr lang="zh-CN" altLang="en-US" sz="1200" b="1">
                <a:solidFill>
                  <a:srgbClr val="F8F8F8"/>
                </a:solidFill>
                <a:latin typeface="Arial" charset="0"/>
              </a:rPr>
              <a:pPr algn="r" eaLnBrk="1" hangingPunct="1"/>
              <a:t>72</a:t>
            </a:fld>
            <a:endParaRPr lang="en-US" altLang="zh-CN" sz="1200" b="1">
              <a:solidFill>
                <a:srgbClr val="F8F8F8"/>
              </a:solidFill>
              <a:latin typeface="Arial" charset="0"/>
            </a:endParaRPr>
          </a:p>
        </p:txBody>
      </p:sp>
      <p:sp>
        <p:nvSpPr>
          <p:cNvPr id="75779" name="Rectangle 3"/>
          <p:cNvSpPr>
            <a:spLocks noGrp="1" noChangeArrowheads="1"/>
          </p:cNvSpPr>
          <p:nvPr>
            <p:ph type="body" idx="4294967295"/>
          </p:nvPr>
        </p:nvSpPr>
        <p:spPr bwMode="auto">
          <a:xfrm>
            <a:off x="323850"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4.3.4 </a:t>
            </a:r>
            <a:r>
              <a:rPr lang="en-US" sz="3200" smtClean="0"/>
              <a:t>字符输入函数</a:t>
            </a:r>
            <a:r>
              <a:rPr lang="en-US" altLang="zh-CN" sz="3200" smtClean="0"/>
              <a:t>getchar</a:t>
            </a:r>
          </a:p>
          <a:p>
            <a:pPr eaLnBrk="1" hangingPunct="1">
              <a:lnSpc>
                <a:spcPct val="90000"/>
              </a:lnSpc>
              <a:buFontTx/>
              <a:buNone/>
            </a:pPr>
            <a:r>
              <a:rPr lang="zh-CN" altLang="en-US" b="0" smtClean="0"/>
              <a:t>  </a:t>
            </a:r>
            <a:r>
              <a:rPr lang="zh-CN" altLang="en-US" smtClean="0"/>
              <a:t>程序分析：</a:t>
            </a:r>
          </a:p>
          <a:p>
            <a:pPr eaLnBrk="1" hangingPunct="1">
              <a:lnSpc>
                <a:spcPct val="90000"/>
              </a:lnSpc>
              <a:buFontTx/>
              <a:buNone/>
            </a:pPr>
            <a:r>
              <a:rPr lang="zh-CN" altLang="en-US" b="0" smtClean="0"/>
              <a:t>  程序中的语句c=getchar();和putchar(c);可用下面两行的任意一行代替：</a:t>
            </a:r>
          </a:p>
          <a:p>
            <a:pPr eaLnBrk="1" hangingPunct="1">
              <a:lnSpc>
                <a:spcPct val="90000"/>
              </a:lnSpc>
              <a:buFontTx/>
              <a:buNone/>
            </a:pPr>
            <a:r>
              <a:rPr lang="zh-CN" altLang="en-US" b="0" smtClean="0"/>
              <a:t>  putchar(getchar());</a:t>
            </a:r>
          </a:p>
          <a:p>
            <a:pPr eaLnBrk="1" hangingPunct="1">
              <a:lnSpc>
                <a:spcPct val="90000"/>
              </a:lnSpc>
              <a:buFontTx/>
              <a:buNone/>
            </a:pPr>
            <a:r>
              <a:rPr lang="zh-CN" altLang="en-US" b="0" smtClean="0"/>
              <a:t>  printf("%c",getchar());</a:t>
            </a:r>
          </a:p>
          <a:p>
            <a:pPr eaLnBrk="1" hangingPunct="1">
              <a:lnSpc>
                <a:spcPct val="90000"/>
              </a:lnSpc>
              <a:buFontTx/>
              <a:buNone/>
            </a:pPr>
            <a:r>
              <a:rPr lang="zh-CN" altLang="en-US" b="0" smtClean="0"/>
              <a:t>  使用getchar函数还应注意两个问题：</a:t>
            </a:r>
          </a:p>
          <a:p>
            <a:pPr eaLnBrk="1" hangingPunct="1">
              <a:lnSpc>
                <a:spcPct val="90000"/>
              </a:lnSpc>
              <a:buFontTx/>
              <a:buNone/>
            </a:pPr>
            <a:r>
              <a:rPr lang="zh-CN" altLang="en-US" b="0" smtClean="0"/>
              <a:t>  (1) getchar函数只能接受单个字符，输入数字也按字符处理。输入多于一个字符时，只接收第一个字符。</a:t>
            </a:r>
          </a:p>
          <a:p>
            <a:pPr eaLnBrk="1" hangingPunct="1">
              <a:lnSpc>
                <a:spcPct val="90000"/>
              </a:lnSpc>
              <a:buFontTx/>
              <a:buNone/>
            </a:pPr>
            <a:r>
              <a:rPr lang="zh-CN" altLang="en-US" b="0" smtClean="0"/>
              <a:t>  (2) 使用本函数前必须包含文件“stdio.h”。</a:t>
            </a:r>
          </a:p>
        </p:txBody>
      </p:sp>
      <p:sp>
        <p:nvSpPr>
          <p:cNvPr id="75780"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5781" name="图片 6" descr="Untitled2.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143625"/>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C50A59DA-0625-45C2-905F-E8B3B7C572DB}" type="slidenum">
              <a:rPr lang="zh-CN" altLang="en-US" sz="1200" b="1">
                <a:solidFill>
                  <a:srgbClr val="F8F8F8"/>
                </a:solidFill>
                <a:latin typeface="Arial" charset="0"/>
              </a:rPr>
              <a:pPr algn="r" eaLnBrk="1" hangingPunct="1"/>
              <a:t>73</a:t>
            </a:fld>
            <a:endParaRPr lang="en-US" altLang="zh-CN" sz="1200" b="1">
              <a:solidFill>
                <a:srgbClr val="F8F8F8"/>
              </a:solidFill>
              <a:latin typeface="Arial" charset="0"/>
            </a:endParaRPr>
          </a:p>
        </p:txBody>
      </p:sp>
      <p:sp>
        <p:nvSpPr>
          <p:cNvPr id="76803" name="Rectangle 3"/>
          <p:cNvSpPr>
            <a:spLocks noGrp="1" noChangeArrowheads="1"/>
          </p:cNvSpPr>
          <p:nvPr>
            <p:ph type="body" idx="4294967295"/>
          </p:nvPr>
        </p:nvSpPr>
        <p:spPr bwMode="auto">
          <a:xfrm>
            <a:off x="358775" y="1143000"/>
            <a:ext cx="8353425" cy="52387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altLang="zh-CN" sz="3200" smtClean="0"/>
              <a:t>4.4 </a:t>
            </a:r>
            <a:r>
              <a:rPr lang="en-US" sz="3200" smtClean="0"/>
              <a:t>本章小结</a:t>
            </a:r>
          </a:p>
          <a:p>
            <a:pPr eaLnBrk="1" hangingPunct="1">
              <a:lnSpc>
                <a:spcPct val="80000"/>
              </a:lnSpc>
              <a:buFontTx/>
              <a:buNone/>
            </a:pPr>
            <a:r>
              <a:rPr lang="zh-CN" altLang="en-US" b="0" smtClean="0">
                <a:sym typeface="Arial" charset="0"/>
              </a:rPr>
              <a:t>  本章介绍了顺序结构程序设计的方法，从简单的顺序程序设计开始，介绍的主要内容包含如下几个方面：</a:t>
            </a:r>
          </a:p>
          <a:p>
            <a:pPr eaLnBrk="1" hangingPunct="1">
              <a:lnSpc>
                <a:spcPct val="80000"/>
              </a:lnSpc>
              <a:buFontTx/>
              <a:buNone/>
            </a:pPr>
            <a:r>
              <a:rPr lang="zh-CN" altLang="en-US" b="0" smtClean="0">
                <a:sym typeface="Arial" charset="0"/>
              </a:rPr>
              <a:t>1.C程序的结构及C语句。C程序的执行部分是由语句组成的，程序的功能也是由执行语句实现的，C最基本的语句是赋值语句。</a:t>
            </a:r>
          </a:p>
          <a:p>
            <a:pPr eaLnBrk="1" hangingPunct="1">
              <a:lnSpc>
                <a:spcPct val="80000"/>
              </a:lnSpc>
              <a:buFontTx/>
              <a:buNone/>
            </a:pPr>
            <a:r>
              <a:rPr lang="zh-CN" altLang="en-US" b="0" smtClean="0">
                <a:sym typeface="Arial" charset="0"/>
              </a:rPr>
              <a:t>2.格式化输入、输出库函数的使用。重点介绍了格式化输出函数printf和格式化输入函数scanf的功能及使用方法，其中格式控制字符串是重点关注的地方，格式化输入和输出可以按照某种输入输出格式来进行。</a:t>
            </a:r>
          </a:p>
          <a:p>
            <a:pPr eaLnBrk="1" hangingPunct="1">
              <a:lnSpc>
                <a:spcPct val="80000"/>
              </a:lnSpc>
              <a:buFontTx/>
              <a:buNone/>
            </a:pPr>
            <a:r>
              <a:rPr lang="zh-CN" altLang="en-US" b="0" smtClean="0">
                <a:sym typeface="Arial" charset="0"/>
              </a:rPr>
              <a:t>3.如果输入输出的数据是字符类型，可用输入单个字符函数getchar()和输出单个字符函数putchar()。</a:t>
            </a:r>
          </a:p>
        </p:txBody>
      </p:sp>
      <p:sp>
        <p:nvSpPr>
          <p:cNvPr id="7680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76805" name="图片 7" descr="Untitled.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7B03A7F1-AB34-4771-9F7C-0893E338321A}" type="slidenum">
              <a:rPr lang="zh-CN" altLang="en-US" sz="1200" b="1">
                <a:solidFill>
                  <a:srgbClr val="F8F8F8"/>
                </a:solidFill>
                <a:latin typeface="Arial" charset="0"/>
              </a:rPr>
              <a:pPr algn="r" eaLnBrk="1" hangingPunct="1"/>
              <a:t>74</a:t>
            </a:fld>
            <a:endParaRPr lang="en-US" altLang="zh-CN" sz="1200" b="1">
              <a:solidFill>
                <a:srgbClr val="F8F8F8"/>
              </a:solidFill>
              <a:latin typeface="Arial" charset="0"/>
            </a:endParaRPr>
          </a:p>
        </p:txBody>
      </p:sp>
      <p:sp>
        <p:nvSpPr>
          <p:cNvPr id="77827" name="Rectangle 3"/>
          <p:cNvSpPr>
            <a:spLocks noGrp="1" noChangeArrowheads="1"/>
          </p:cNvSpPr>
          <p:nvPr>
            <p:ph type="body" idx="4294967295"/>
          </p:nvPr>
        </p:nvSpPr>
        <p:spPr bwMode="auto">
          <a:xfrm>
            <a:off x="107950" y="1125538"/>
            <a:ext cx="8712200"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en-US" sz="3200" smtClean="0"/>
              <a:t>习题</a:t>
            </a:r>
            <a:r>
              <a:rPr lang="en-US" altLang="zh-CN" sz="3200" smtClean="0"/>
              <a:t>4</a:t>
            </a:r>
          </a:p>
          <a:p>
            <a:pPr eaLnBrk="1" hangingPunct="1">
              <a:lnSpc>
                <a:spcPct val="90000"/>
              </a:lnSpc>
              <a:buFontTx/>
              <a:buAutoNum type="arabicPeriod"/>
            </a:pPr>
            <a:r>
              <a:rPr lang="zh-CN" altLang="zh-CN" b="0" smtClean="0"/>
              <a:t>编写程序，读入三个整数给</a:t>
            </a:r>
            <a:r>
              <a:rPr lang="en-US" altLang="zh-CN" b="0" smtClean="0"/>
              <a:t>a</a:t>
            </a:r>
            <a:r>
              <a:rPr lang="zh-CN" altLang="zh-CN" b="0" smtClean="0"/>
              <a:t>、</a:t>
            </a:r>
            <a:r>
              <a:rPr lang="en-US" altLang="zh-CN" b="0" smtClean="0"/>
              <a:t>b</a:t>
            </a:r>
            <a:r>
              <a:rPr lang="zh-CN" altLang="zh-CN" b="0" smtClean="0"/>
              <a:t>、</a:t>
            </a:r>
            <a:r>
              <a:rPr lang="en-US" altLang="zh-CN" b="0" smtClean="0"/>
              <a:t>c</a:t>
            </a:r>
            <a:r>
              <a:rPr lang="zh-CN" altLang="zh-CN" b="0" smtClean="0"/>
              <a:t>，然后交换它们中的数，把</a:t>
            </a:r>
            <a:r>
              <a:rPr lang="en-US" altLang="zh-CN" b="0" smtClean="0"/>
              <a:t>a</a:t>
            </a:r>
            <a:r>
              <a:rPr lang="zh-CN" altLang="zh-CN" b="0" smtClean="0"/>
              <a:t>中原来的值给</a:t>
            </a:r>
            <a:r>
              <a:rPr lang="en-US" altLang="zh-CN" b="0" smtClean="0"/>
              <a:t>b</a:t>
            </a:r>
            <a:r>
              <a:rPr lang="zh-CN" altLang="zh-CN" b="0" smtClean="0"/>
              <a:t>，把</a:t>
            </a:r>
            <a:r>
              <a:rPr lang="en-US" altLang="zh-CN" b="0" smtClean="0"/>
              <a:t>b</a:t>
            </a:r>
            <a:r>
              <a:rPr lang="zh-CN" altLang="zh-CN" b="0" smtClean="0"/>
              <a:t>中原来的值给</a:t>
            </a:r>
            <a:r>
              <a:rPr lang="en-US" altLang="zh-CN" b="0" smtClean="0"/>
              <a:t>c</a:t>
            </a:r>
            <a:r>
              <a:rPr lang="zh-CN" altLang="zh-CN" b="0" smtClean="0"/>
              <a:t>，把</a:t>
            </a:r>
            <a:r>
              <a:rPr lang="en-US" altLang="zh-CN" b="0" smtClean="0"/>
              <a:t>c</a:t>
            </a:r>
            <a:r>
              <a:rPr lang="zh-CN" altLang="zh-CN" b="0" smtClean="0"/>
              <a:t>中原来的值给</a:t>
            </a:r>
            <a:r>
              <a:rPr lang="en-US" altLang="zh-CN" b="0" smtClean="0"/>
              <a:t>a,</a:t>
            </a:r>
            <a:r>
              <a:rPr lang="zh-CN" altLang="zh-CN" b="0" smtClean="0"/>
              <a:t>然后输出</a:t>
            </a:r>
            <a:r>
              <a:rPr lang="en-US" altLang="zh-CN" b="0" smtClean="0"/>
              <a:t>a</a:t>
            </a:r>
            <a:r>
              <a:rPr lang="zh-CN" altLang="zh-CN" b="0" smtClean="0"/>
              <a:t>、</a:t>
            </a:r>
            <a:r>
              <a:rPr lang="en-US" altLang="zh-CN" b="0" smtClean="0"/>
              <a:t>b</a:t>
            </a:r>
            <a:r>
              <a:rPr lang="zh-CN" altLang="zh-CN" b="0" smtClean="0"/>
              <a:t>、</a:t>
            </a:r>
            <a:r>
              <a:rPr lang="en-US" altLang="zh-CN" b="0" smtClean="0"/>
              <a:t>c</a:t>
            </a:r>
            <a:r>
              <a:rPr lang="zh-CN" altLang="zh-CN" smtClean="0"/>
              <a:t>。</a:t>
            </a:r>
            <a:endParaRPr lang="en-US" b="0" smtClean="0">
              <a:hlinkClick r:id="rId2" action="ppaction://hlinkfile"/>
            </a:endParaRPr>
          </a:p>
          <a:p>
            <a:pPr eaLnBrk="1" hangingPunct="1">
              <a:lnSpc>
                <a:spcPct val="90000"/>
              </a:lnSpc>
              <a:buFontTx/>
              <a:buNone/>
            </a:pPr>
            <a:r>
              <a:rPr lang="en-US" altLang="zh-CN" b="0" smtClean="0"/>
              <a:t>2. </a:t>
            </a:r>
            <a:r>
              <a:rPr lang="zh-CN" altLang="zh-CN" b="0" smtClean="0"/>
              <a:t>加密数据，加密规则为：将单词中的每个字母变成其后的第四个。请把“</a:t>
            </a:r>
            <a:r>
              <a:rPr lang="en-US" altLang="zh-CN" b="0" smtClean="0"/>
              <a:t>class</a:t>
            </a:r>
            <a:r>
              <a:rPr lang="zh-CN" altLang="zh-CN" b="0" smtClean="0"/>
              <a:t>”加密输出。</a:t>
            </a:r>
            <a:endParaRPr lang="en-US" altLang="zh-CN" b="0" smtClean="0"/>
          </a:p>
          <a:p>
            <a:pPr eaLnBrk="1" hangingPunct="1">
              <a:lnSpc>
                <a:spcPct val="90000"/>
              </a:lnSpc>
              <a:buFontTx/>
              <a:buNone/>
            </a:pPr>
            <a:r>
              <a:rPr lang="en-US" altLang="zh-CN" b="0" smtClean="0"/>
              <a:t>3. </a:t>
            </a:r>
            <a:r>
              <a:rPr lang="en-US" b="0" smtClean="0"/>
              <a:t>任意从键盘输入一个三位整数，要求正确地分离出它的个位、十位和百位数，并分别在屏幕上输出</a:t>
            </a:r>
            <a:r>
              <a:rPr lang="zh-CN" altLang="en-US" b="0" smtClean="0"/>
              <a:t>。</a:t>
            </a:r>
            <a:endParaRPr lang="en-US" b="0" smtClean="0"/>
          </a:p>
          <a:p>
            <a:pPr eaLnBrk="1" hangingPunct="1">
              <a:lnSpc>
                <a:spcPct val="90000"/>
              </a:lnSpc>
              <a:buFontTx/>
              <a:buNone/>
            </a:pPr>
            <a:endParaRPr lang="en-US" b="0" smtClean="0"/>
          </a:p>
          <a:p>
            <a:pPr eaLnBrk="1" hangingPunct="1">
              <a:lnSpc>
                <a:spcPct val="90000"/>
              </a:lnSpc>
              <a:buFontTx/>
              <a:buNone/>
            </a:pPr>
            <a:r>
              <a:rPr lang="en-US" altLang="zh-CN" b="0" smtClean="0"/>
              <a:t>4. </a:t>
            </a:r>
            <a:r>
              <a:rPr lang="en-US" b="0" smtClean="0"/>
              <a:t>输入任意三个整数，求它们的和及平均值。</a:t>
            </a:r>
          </a:p>
          <a:p>
            <a:pPr eaLnBrk="1" hangingPunct="1">
              <a:lnSpc>
                <a:spcPct val="90000"/>
              </a:lnSpc>
              <a:buFontTx/>
              <a:buNone/>
            </a:pPr>
            <a:endParaRPr lang="en-US" altLang="zh-CN" b="0" smtClean="0"/>
          </a:p>
        </p:txBody>
      </p:sp>
      <p:sp>
        <p:nvSpPr>
          <p:cNvPr id="7782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
        <p:nvSpPr>
          <p:cNvPr id="77829" name="虚尾箭头 4"/>
          <p:cNvSpPr>
            <a:spLocks noChangeArrowheads="1"/>
          </p:cNvSpPr>
          <p:nvPr/>
        </p:nvSpPr>
        <p:spPr bwMode="auto">
          <a:xfrm>
            <a:off x="6527800" y="2276475"/>
            <a:ext cx="2000250" cy="642938"/>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3" action="ppaction://hlinkfile"/>
              </a:rPr>
              <a:t>点击代码</a:t>
            </a:r>
            <a:endParaRPr lang="zh-CN" altLang="en-US" sz="2800"/>
          </a:p>
        </p:txBody>
      </p:sp>
      <p:sp>
        <p:nvSpPr>
          <p:cNvPr id="77830" name="虚尾箭头 5"/>
          <p:cNvSpPr>
            <a:spLocks noChangeArrowheads="1"/>
          </p:cNvSpPr>
          <p:nvPr/>
        </p:nvSpPr>
        <p:spPr bwMode="auto">
          <a:xfrm>
            <a:off x="7072313" y="3213100"/>
            <a:ext cx="2000250" cy="642938"/>
          </a:xfrm>
          <a:custGeom>
            <a:avLst/>
            <a:gdLst>
              <a:gd name="T0" fmla="*/ 1678781 w 2000250"/>
              <a:gd name="T1" fmla="*/ 0 h 642938"/>
              <a:gd name="T2" fmla="*/ 0 w 2000250"/>
              <a:gd name="T3" fmla="*/ 321469 h 642938"/>
              <a:gd name="T4" fmla="*/ 1678781 w 2000250"/>
              <a:gd name="T5" fmla="*/ 642935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4" action="ppaction://hlinkfile"/>
              </a:rPr>
              <a:t>点击代码</a:t>
            </a:r>
            <a:endParaRPr lang="zh-CN" altLang="en-US" sz="2800"/>
          </a:p>
        </p:txBody>
      </p:sp>
      <p:sp>
        <p:nvSpPr>
          <p:cNvPr id="77831" name="虚尾箭头 6"/>
          <p:cNvSpPr>
            <a:spLocks noChangeArrowheads="1"/>
          </p:cNvSpPr>
          <p:nvPr/>
        </p:nvSpPr>
        <p:spPr bwMode="auto">
          <a:xfrm>
            <a:off x="6527800" y="4425950"/>
            <a:ext cx="2000250" cy="642938"/>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5" action="ppaction://hlinkfile"/>
              </a:rPr>
              <a:t>点击代码</a:t>
            </a:r>
            <a:endParaRPr lang="zh-CN" altLang="en-US" sz="2800"/>
          </a:p>
        </p:txBody>
      </p:sp>
      <p:sp>
        <p:nvSpPr>
          <p:cNvPr id="77832" name="虚尾箭头 8"/>
          <p:cNvSpPr>
            <a:spLocks noChangeArrowheads="1"/>
          </p:cNvSpPr>
          <p:nvPr/>
        </p:nvSpPr>
        <p:spPr bwMode="auto">
          <a:xfrm>
            <a:off x="6527800" y="5445125"/>
            <a:ext cx="2000250" cy="642938"/>
          </a:xfrm>
          <a:custGeom>
            <a:avLst/>
            <a:gdLst>
              <a:gd name="T0" fmla="*/ 1678781 w 2000250"/>
              <a:gd name="T1" fmla="*/ 0 h 642938"/>
              <a:gd name="T2" fmla="*/ 0 w 2000250"/>
              <a:gd name="T3" fmla="*/ 321469 h 642938"/>
              <a:gd name="T4" fmla="*/ 1678781 w 2000250"/>
              <a:gd name="T5" fmla="*/ 642935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6" action="ppaction://hlinkfile"/>
              </a:rPr>
              <a:t>点击代码</a:t>
            </a:r>
            <a:endParaRPr lang="zh-CN" altLang="en-US" sz="2800"/>
          </a:p>
        </p:txBody>
      </p:sp>
    </p:spTree>
  </p:cSld>
  <p:clrMapOvr>
    <a:masterClrMapping/>
  </p:clrMapOvr>
  <p:transition spd="med">
    <p:strips dir="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B24023F-E8AA-4F35-AA08-84A63A06E26D}" type="slidenum">
              <a:rPr lang="zh-CN" altLang="en-US" sz="1200" b="1">
                <a:solidFill>
                  <a:srgbClr val="F8F8F8"/>
                </a:solidFill>
                <a:latin typeface="Arial" charset="0"/>
              </a:rPr>
              <a:pPr algn="r" eaLnBrk="1" hangingPunct="1"/>
              <a:t>75</a:t>
            </a:fld>
            <a:endParaRPr lang="en-US" altLang="zh-CN" sz="1200" b="1">
              <a:solidFill>
                <a:srgbClr val="F8F8F8"/>
              </a:solidFill>
              <a:latin typeface="Arial" charset="0"/>
            </a:endParaRPr>
          </a:p>
        </p:txBody>
      </p:sp>
      <p:sp>
        <p:nvSpPr>
          <p:cNvPr id="78851"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defRPr/>
            </a:pPr>
            <a:r>
              <a:rPr lang="zh-CN" altLang="en-US" sz="3200" dirty="0" smtClean="0"/>
              <a:t>习题4</a:t>
            </a:r>
            <a:endParaRPr lang="en-US" altLang="zh-CN" sz="3200" dirty="0" smtClean="0"/>
          </a:p>
          <a:p>
            <a:pPr marL="0" indent="0">
              <a:buFontTx/>
              <a:buNone/>
              <a:defRPr/>
            </a:pPr>
            <a:r>
              <a:rPr lang="en-US" altLang="zh-CN" b="0" dirty="0" smtClean="0"/>
              <a:t>5</a:t>
            </a:r>
            <a:r>
              <a:rPr lang="en-US" b="0" dirty="0" smtClean="0"/>
              <a:t>．</a:t>
            </a:r>
            <a:r>
              <a:rPr lang="zh-CN" altLang="zh-CN" b="0" dirty="0"/>
              <a:t>输入存款金额</a:t>
            </a:r>
            <a:r>
              <a:rPr lang="en-US" altLang="zh-CN" b="0" dirty="0"/>
              <a:t>money</a:t>
            </a:r>
            <a:r>
              <a:rPr lang="zh-CN" altLang="zh-CN" b="0" dirty="0"/>
              <a:t>、存期</a:t>
            </a:r>
            <a:r>
              <a:rPr lang="en-US" altLang="zh-CN" b="0" dirty="0"/>
              <a:t>year</a:t>
            </a:r>
            <a:r>
              <a:rPr lang="zh-CN" altLang="zh-CN" b="0" dirty="0"/>
              <a:t>和年利率</a:t>
            </a:r>
            <a:r>
              <a:rPr lang="en-US" altLang="zh-CN" b="0" dirty="0"/>
              <a:t>rate</a:t>
            </a:r>
            <a:r>
              <a:rPr lang="zh-CN" altLang="zh-CN" b="0" dirty="0"/>
              <a:t>，采用定期一年，到期本息自动转存方式，根据公式计算存款到期时的本息合计</a:t>
            </a:r>
            <a:r>
              <a:rPr lang="en-US" altLang="zh-CN" b="0" dirty="0"/>
              <a:t>sum</a:t>
            </a:r>
            <a:r>
              <a:rPr lang="zh-CN" altLang="zh-CN" b="0" dirty="0"/>
              <a:t>（税前），输出时保留</a:t>
            </a:r>
            <a:r>
              <a:rPr lang="en-US" altLang="zh-CN" b="0" dirty="0"/>
              <a:t>2</a:t>
            </a:r>
            <a:r>
              <a:rPr lang="zh-CN" altLang="zh-CN" b="0" dirty="0"/>
              <a:t>位小数。</a:t>
            </a:r>
            <a:r>
              <a:rPr lang="en-US" altLang="zh-CN" b="0" dirty="0"/>
              <a:t>sum =money(</a:t>
            </a:r>
            <a:r>
              <a:rPr lang="en-US" altLang="zh-CN" b="0" dirty="0" err="1"/>
              <a:t>1+rate</a:t>
            </a:r>
            <a:r>
              <a:rPr lang="en-US" altLang="zh-CN" b="0" dirty="0"/>
              <a:t>)</a:t>
            </a:r>
            <a:r>
              <a:rPr lang="en-US" altLang="zh-CN" b="0" baseline="30000" dirty="0"/>
              <a:t>year</a:t>
            </a:r>
            <a:r>
              <a:rPr lang="zh-CN" altLang="zh-CN" b="0" dirty="0"/>
              <a:t>。</a:t>
            </a:r>
          </a:p>
          <a:p>
            <a:pPr eaLnBrk="1" hangingPunct="1">
              <a:lnSpc>
                <a:spcPct val="90000"/>
              </a:lnSpc>
              <a:buFontTx/>
              <a:buNone/>
              <a:defRPr/>
            </a:pPr>
            <a:endParaRPr lang="en-US" altLang="zh-CN" b="0" dirty="0" smtClean="0"/>
          </a:p>
          <a:p>
            <a:pPr eaLnBrk="1" hangingPunct="1">
              <a:lnSpc>
                <a:spcPct val="90000"/>
              </a:lnSpc>
              <a:buFontTx/>
              <a:buNone/>
              <a:defRPr/>
            </a:pPr>
            <a:r>
              <a:rPr lang="en-US" altLang="zh-CN" b="0" dirty="0" smtClean="0"/>
              <a:t>6. </a:t>
            </a:r>
            <a:r>
              <a:rPr lang="zh-CN" altLang="zh-CN" b="0" dirty="0"/>
              <a:t>输入梯形的上底边长、下底边长和高，求梯形的面积。</a:t>
            </a:r>
            <a:endParaRPr lang="en-US" b="0" dirty="0" smtClean="0"/>
          </a:p>
          <a:p>
            <a:pPr eaLnBrk="1" hangingPunct="1">
              <a:lnSpc>
                <a:spcPct val="90000"/>
              </a:lnSpc>
              <a:buFontTx/>
              <a:buNone/>
              <a:defRPr/>
            </a:pPr>
            <a:endParaRPr lang="en-US" altLang="zh-CN" b="0" dirty="0" smtClean="0"/>
          </a:p>
          <a:p>
            <a:pPr eaLnBrk="1" hangingPunct="1">
              <a:lnSpc>
                <a:spcPct val="90000"/>
              </a:lnSpc>
              <a:buFontTx/>
              <a:buNone/>
              <a:defRPr/>
            </a:pPr>
            <a:r>
              <a:rPr lang="en-US" altLang="zh-CN" b="0" dirty="0" smtClean="0"/>
              <a:t>7. </a:t>
            </a:r>
            <a:r>
              <a:rPr lang="en-US" b="0" dirty="0" err="1" smtClean="0"/>
              <a:t>编写程序</a:t>
            </a:r>
            <a:r>
              <a:rPr lang="zh-CN" altLang="en-US" b="0" dirty="0" smtClean="0"/>
              <a:t>，</a:t>
            </a:r>
            <a:r>
              <a:rPr lang="en-US" b="0" dirty="0" err="1" smtClean="0"/>
              <a:t>由一个人的出生时间计算此人某年的年龄</a:t>
            </a:r>
            <a:r>
              <a:rPr lang="en-US" b="0" dirty="0" smtClean="0"/>
              <a:t>。</a:t>
            </a:r>
          </a:p>
          <a:p>
            <a:pPr eaLnBrk="1" hangingPunct="1">
              <a:lnSpc>
                <a:spcPct val="90000"/>
              </a:lnSpc>
              <a:buFontTx/>
              <a:buNone/>
              <a:defRPr/>
            </a:pPr>
            <a:endParaRPr lang="en-US" altLang="zh-CN" b="0" dirty="0" smtClean="0"/>
          </a:p>
        </p:txBody>
      </p:sp>
      <p:sp>
        <p:nvSpPr>
          <p:cNvPr id="7885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
        <p:nvSpPr>
          <p:cNvPr id="78853" name="虚尾箭头 4"/>
          <p:cNvSpPr>
            <a:spLocks noChangeArrowheads="1"/>
          </p:cNvSpPr>
          <p:nvPr/>
        </p:nvSpPr>
        <p:spPr bwMode="auto">
          <a:xfrm>
            <a:off x="6500813" y="5516563"/>
            <a:ext cx="2000250" cy="642937"/>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2" action="ppaction://hlinkfile"/>
              </a:rPr>
              <a:t>点击代码</a:t>
            </a:r>
            <a:endParaRPr lang="zh-CN" altLang="en-US" sz="2800"/>
          </a:p>
        </p:txBody>
      </p:sp>
      <p:sp>
        <p:nvSpPr>
          <p:cNvPr id="78854" name="虚尾箭头 5"/>
          <p:cNvSpPr>
            <a:spLocks noChangeArrowheads="1"/>
          </p:cNvSpPr>
          <p:nvPr/>
        </p:nvSpPr>
        <p:spPr bwMode="auto">
          <a:xfrm>
            <a:off x="6500813" y="2928938"/>
            <a:ext cx="2000250" cy="642937"/>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3" action="ppaction://hlinkfile"/>
              </a:rPr>
              <a:t>点击代码</a:t>
            </a:r>
            <a:endParaRPr lang="zh-CN" altLang="en-US" sz="2800"/>
          </a:p>
        </p:txBody>
      </p:sp>
      <p:sp>
        <p:nvSpPr>
          <p:cNvPr id="78855" name="虚尾箭头 6"/>
          <p:cNvSpPr>
            <a:spLocks noChangeArrowheads="1"/>
          </p:cNvSpPr>
          <p:nvPr/>
        </p:nvSpPr>
        <p:spPr bwMode="auto">
          <a:xfrm>
            <a:off x="6470650" y="4375150"/>
            <a:ext cx="2000250" cy="642938"/>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4" action="ppaction://hlinkfile"/>
              </a:rPr>
              <a:t>点击代码</a:t>
            </a:r>
            <a:endParaRPr lang="zh-CN" altLang="en-US" sz="2800"/>
          </a:p>
        </p:txBody>
      </p:sp>
    </p:spTree>
  </p:cSld>
  <p:clrMapOvr>
    <a:masterClrMapping/>
  </p:clrMapOvr>
  <p:transition spd="med">
    <p:strips dir="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59969F06-D792-46F8-8A6F-092429EF41AA}" type="slidenum">
              <a:rPr lang="zh-CN" altLang="en-US" sz="1200" b="1">
                <a:solidFill>
                  <a:srgbClr val="F8F8F8"/>
                </a:solidFill>
                <a:latin typeface="Arial" charset="0"/>
              </a:rPr>
              <a:pPr algn="r" eaLnBrk="1" hangingPunct="1"/>
              <a:t>76</a:t>
            </a:fld>
            <a:endParaRPr lang="en-US" altLang="zh-CN" sz="1200" b="1">
              <a:solidFill>
                <a:srgbClr val="F8F8F8"/>
              </a:solidFill>
              <a:latin typeface="Arial" charset="0"/>
            </a:endParaRPr>
          </a:p>
        </p:txBody>
      </p:sp>
      <p:sp>
        <p:nvSpPr>
          <p:cNvPr id="79875" name="Rectangle 3"/>
          <p:cNvSpPr>
            <a:spLocks noGrp="1" noChangeArrowheads="1"/>
          </p:cNvSpPr>
          <p:nvPr>
            <p:ph type="body" idx="4294967295"/>
          </p:nvPr>
        </p:nvSpPr>
        <p:spPr bwMode="auto">
          <a:xfrm>
            <a:off x="428625" y="12144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buFontTx/>
              <a:buNone/>
            </a:pPr>
            <a:r>
              <a:rPr lang="zh-CN" altLang="en-US" sz="3200" dirty="0" smtClean="0"/>
              <a:t>习题4</a:t>
            </a:r>
            <a:endParaRPr lang="en-US" altLang="zh-CN" sz="3200" dirty="0" smtClean="0"/>
          </a:p>
          <a:p>
            <a:pPr eaLnBrk="1" hangingPunct="1">
              <a:lnSpc>
                <a:spcPct val="90000"/>
              </a:lnSpc>
              <a:buFontTx/>
              <a:buNone/>
            </a:pPr>
            <a:r>
              <a:rPr lang="en-US" altLang="zh-CN" b="0" dirty="0" smtClean="0"/>
              <a:t>8. </a:t>
            </a:r>
            <a:r>
              <a:rPr lang="en-US" b="0" dirty="0" err="1" smtClean="0"/>
              <a:t>用编程的形式</a:t>
            </a:r>
            <a:r>
              <a:rPr lang="zh-CN" altLang="en-US" b="0" dirty="0" smtClean="0"/>
              <a:t>输出</a:t>
            </a:r>
            <a:r>
              <a:rPr lang="en-US" b="0" dirty="0" err="1" smtClean="0"/>
              <a:t>学生入学的姓名</a:t>
            </a:r>
            <a:r>
              <a:rPr lang="zh-CN" altLang="en-US" b="0" dirty="0" smtClean="0"/>
              <a:t>、</a:t>
            </a:r>
            <a:r>
              <a:rPr lang="en-US" b="0" dirty="0" err="1" smtClean="0"/>
              <a:t>性别</a:t>
            </a:r>
            <a:r>
              <a:rPr lang="zh-CN" altLang="en-US" b="0" dirty="0" smtClean="0"/>
              <a:t>、</a:t>
            </a:r>
            <a:r>
              <a:rPr lang="en-US" b="0" dirty="0" err="1" smtClean="0"/>
              <a:t>年龄</a:t>
            </a:r>
            <a:r>
              <a:rPr lang="zh-CN" altLang="en-US" b="0" dirty="0" smtClean="0"/>
              <a:t>、</a:t>
            </a:r>
            <a:r>
              <a:rPr lang="en-US" b="0" dirty="0" err="1" smtClean="0"/>
              <a:t>学号和入学成绩</a:t>
            </a:r>
            <a:r>
              <a:rPr lang="en-US" b="0" dirty="0" smtClean="0"/>
              <a:t>。</a:t>
            </a:r>
          </a:p>
          <a:p>
            <a:pPr eaLnBrk="1" hangingPunct="1">
              <a:lnSpc>
                <a:spcPct val="90000"/>
              </a:lnSpc>
              <a:buFontTx/>
              <a:buNone/>
            </a:pPr>
            <a:r>
              <a:rPr lang="en-US" altLang="zh-CN" b="0" dirty="0" smtClean="0"/>
              <a:t>     </a:t>
            </a:r>
          </a:p>
          <a:p>
            <a:pPr eaLnBrk="1" hangingPunct="1">
              <a:lnSpc>
                <a:spcPct val="90000"/>
              </a:lnSpc>
              <a:buFontTx/>
              <a:buNone/>
            </a:pPr>
            <a:endParaRPr lang="en-US" altLang="zh-CN" b="0" dirty="0" smtClean="0"/>
          </a:p>
          <a:p>
            <a:pPr eaLnBrk="1" hangingPunct="1">
              <a:lnSpc>
                <a:spcPct val="90000"/>
              </a:lnSpc>
              <a:buFontTx/>
              <a:buNone/>
            </a:pPr>
            <a:r>
              <a:rPr lang="en-US" altLang="zh-CN" b="0" dirty="0" smtClean="0"/>
              <a:t> 9. </a:t>
            </a:r>
            <a:r>
              <a:rPr lang="en-US" b="0" dirty="0" err="1" smtClean="0"/>
              <a:t>输入一个华氏温度，要求输出摄氏温度</a:t>
            </a:r>
            <a:r>
              <a:rPr lang="en-US" b="0" dirty="0" smtClean="0"/>
              <a:t>。</a:t>
            </a:r>
          </a:p>
          <a:p>
            <a:pPr eaLnBrk="1" hangingPunct="1">
              <a:lnSpc>
                <a:spcPct val="90000"/>
              </a:lnSpc>
              <a:buFontTx/>
              <a:buNone/>
            </a:pPr>
            <a:endParaRPr lang="en-US" altLang="zh-CN" b="0" dirty="0" smtClean="0"/>
          </a:p>
        </p:txBody>
      </p:sp>
      <p:sp>
        <p:nvSpPr>
          <p:cNvPr id="79876"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
        <p:nvSpPr>
          <p:cNvPr id="79877" name="虚尾箭头 4"/>
          <p:cNvSpPr>
            <a:spLocks noChangeArrowheads="1"/>
          </p:cNvSpPr>
          <p:nvPr/>
        </p:nvSpPr>
        <p:spPr bwMode="auto">
          <a:xfrm>
            <a:off x="6457950" y="4006850"/>
            <a:ext cx="2000250" cy="642938"/>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solidFill>
                  <a:srgbClr val="FF0000"/>
                </a:solidFill>
                <a:hlinkClick r:id="rId2" action="ppaction://hlinkfile"/>
              </a:rPr>
              <a:t>点击代码</a:t>
            </a:r>
            <a:endParaRPr lang="zh-CN" altLang="en-US" sz="2800">
              <a:solidFill>
                <a:srgbClr val="FF0000"/>
              </a:solidFill>
            </a:endParaRPr>
          </a:p>
        </p:txBody>
      </p:sp>
      <p:sp>
        <p:nvSpPr>
          <p:cNvPr id="79878" name="虚尾箭头 5"/>
          <p:cNvSpPr>
            <a:spLocks noChangeArrowheads="1"/>
          </p:cNvSpPr>
          <p:nvPr/>
        </p:nvSpPr>
        <p:spPr bwMode="auto">
          <a:xfrm>
            <a:off x="6429375" y="2357438"/>
            <a:ext cx="2000250" cy="642937"/>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dirty="0">
                <a:hlinkClick r:id="rId3" action="ppaction://hlinkfile"/>
              </a:rPr>
              <a:t>点击代码</a:t>
            </a:r>
            <a:endParaRPr lang="zh-CN" altLang="en-US" sz="2800" dirty="0"/>
          </a:p>
        </p:txBody>
      </p:sp>
    </p:spTree>
  </p:cSld>
  <p:clrMapOvr>
    <a:masterClrMapping/>
  </p:clrMapOvr>
  <p:transition spd="med">
    <p:strips dir="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B716D728-D652-44AC-9E18-D9B8F64440BC}" type="slidenum">
              <a:rPr lang="zh-CN" altLang="en-US" sz="1200" b="1">
                <a:solidFill>
                  <a:srgbClr val="F8F8F8"/>
                </a:solidFill>
                <a:latin typeface="Arial" charset="0"/>
              </a:rPr>
              <a:pPr algn="r" eaLnBrk="1" hangingPunct="1"/>
              <a:t>77</a:t>
            </a:fld>
            <a:endParaRPr lang="en-US" altLang="zh-CN" sz="1200" b="1">
              <a:solidFill>
                <a:srgbClr val="F8F8F8"/>
              </a:solidFill>
              <a:latin typeface="Arial" charset="0"/>
            </a:endParaRPr>
          </a:p>
        </p:txBody>
      </p:sp>
      <p:sp>
        <p:nvSpPr>
          <p:cNvPr id="80899"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a:buFontTx/>
              <a:buNone/>
            </a:pPr>
            <a:r>
              <a:rPr lang="zh-CN" altLang="en-US" sz="3200" smtClean="0"/>
              <a:t>其他练习题</a:t>
            </a:r>
            <a:endParaRPr lang="en-US" sz="3200" smtClean="0"/>
          </a:p>
          <a:p>
            <a:pPr>
              <a:buFontTx/>
              <a:buNone/>
            </a:pPr>
            <a:r>
              <a:rPr lang="zh-CN" altLang="en-US" b="0" smtClean="0"/>
              <a:t>  练习题</a:t>
            </a:r>
            <a:r>
              <a:rPr lang="en-US" altLang="zh-CN" b="0" smtClean="0"/>
              <a:t>4-1 </a:t>
            </a:r>
            <a:r>
              <a:rPr lang="zh-CN" altLang="en-US" b="0" smtClean="0"/>
              <a:t>从键盘输入小写字母，用大写字母输出。</a:t>
            </a:r>
          </a:p>
          <a:p>
            <a:pPr>
              <a:buFontTx/>
              <a:buNone/>
            </a:pPr>
            <a:r>
              <a:rPr lang="zh-CN" altLang="en-US" b="0" smtClean="0"/>
              <a:t>  练习题</a:t>
            </a:r>
            <a:r>
              <a:rPr lang="en-US" altLang="zh-CN" b="0" smtClean="0"/>
              <a:t>4-2 </a:t>
            </a:r>
            <a:r>
              <a:rPr lang="zh-CN" altLang="en-US" b="0" smtClean="0"/>
              <a:t>从键盘输入</a:t>
            </a:r>
            <a:r>
              <a:rPr lang="en-US" altLang="zh-CN" b="0" smtClean="0"/>
              <a:t>a</a:t>
            </a:r>
            <a:r>
              <a:rPr lang="zh-CN" altLang="en-US" b="0" smtClean="0"/>
              <a:t>、</a:t>
            </a:r>
            <a:r>
              <a:rPr lang="en-US" altLang="zh-CN" b="0" smtClean="0"/>
              <a:t>b</a:t>
            </a:r>
            <a:r>
              <a:rPr lang="zh-CN" altLang="en-US" b="0" smtClean="0"/>
              <a:t>的值，输出交换以后的值。</a:t>
            </a:r>
          </a:p>
          <a:p>
            <a:pPr>
              <a:buFontTx/>
              <a:buNone/>
            </a:pPr>
            <a:r>
              <a:rPr lang="zh-CN" altLang="en-US" b="0" smtClean="0"/>
              <a:t>  练习题</a:t>
            </a:r>
            <a:r>
              <a:rPr lang="en-US" altLang="zh-CN" b="0" smtClean="0"/>
              <a:t>4-3</a:t>
            </a:r>
            <a:r>
              <a:rPr lang="zh-CN" altLang="en-US" b="0" smtClean="0"/>
              <a:t> </a:t>
            </a:r>
            <a:r>
              <a:rPr lang="zh-CN" altLang="zh-CN" b="0" smtClean="0"/>
              <a:t>输入一学生的学号（</a:t>
            </a:r>
            <a:r>
              <a:rPr lang="en-US" altLang="zh-CN" b="0" smtClean="0"/>
              <a:t>8</a:t>
            </a:r>
            <a:r>
              <a:rPr lang="zh-CN" altLang="zh-CN" b="0" smtClean="0"/>
              <a:t>位数字）、生日（年</a:t>
            </a:r>
            <a:r>
              <a:rPr lang="en-US" altLang="zh-CN" b="0" smtClean="0"/>
              <a:t>-</a:t>
            </a:r>
            <a:r>
              <a:rPr lang="zh-CN" altLang="zh-CN" b="0" smtClean="0"/>
              <a:t>月</a:t>
            </a:r>
            <a:r>
              <a:rPr lang="en-US" altLang="zh-CN" b="0" smtClean="0"/>
              <a:t>-</a:t>
            </a:r>
            <a:r>
              <a:rPr lang="zh-CN" altLang="zh-CN" b="0" smtClean="0"/>
              <a:t>日）、性别（</a:t>
            </a:r>
            <a:r>
              <a:rPr lang="en-US" altLang="zh-CN" b="0" smtClean="0"/>
              <a:t>M</a:t>
            </a:r>
            <a:r>
              <a:rPr lang="zh-CN" altLang="zh-CN" b="0" smtClean="0"/>
              <a:t>：男，</a:t>
            </a:r>
            <a:r>
              <a:rPr lang="en-US" altLang="zh-CN" b="0" smtClean="0"/>
              <a:t>F</a:t>
            </a:r>
            <a:r>
              <a:rPr lang="zh-CN" altLang="zh-CN" b="0" smtClean="0"/>
              <a:t>：女）及三门功课（语文、数学、英语）的成绩，现要求计算该学生的总分和平均分，并将该学生的全部信息输出（包括总分、平均分）。</a:t>
            </a:r>
            <a:endParaRPr lang="en-US" b="0" smtClean="0"/>
          </a:p>
        </p:txBody>
      </p:sp>
      <p:sp>
        <p:nvSpPr>
          <p:cNvPr id="80900" name="Text Box 3"/>
          <p:cNvSpPr txBox="1">
            <a:spLocks noChangeArrowheads="1"/>
          </p:cNvSpPr>
          <p:nvPr/>
        </p:nvSpPr>
        <p:spPr bwMode="auto">
          <a:xfrm>
            <a:off x="396875" y="260350"/>
            <a:ext cx="67691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a:p>
            <a:pPr eaLnBrk="1" hangingPunct="1"/>
            <a:endParaRPr lang="zh-CN" altLang="en-US" dirty="0"/>
          </a:p>
        </p:txBody>
      </p:sp>
      <p:sp>
        <p:nvSpPr>
          <p:cNvPr id="80901" name="虚尾箭头 4"/>
          <p:cNvSpPr>
            <a:spLocks noChangeArrowheads="1"/>
          </p:cNvSpPr>
          <p:nvPr/>
        </p:nvSpPr>
        <p:spPr bwMode="auto">
          <a:xfrm>
            <a:off x="6348413" y="5373688"/>
            <a:ext cx="2000250" cy="642937"/>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2" action="ppaction://hlinkfile"/>
              </a:rPr>
              <a:t>点击代码</a:t>
            </a:r>
            <a:endParaRPr lang="zh-CN" altLang="en-US" sz="2800"/>
          </a:p>
        </p:txBody>
      </p:sp>
      <p:sp>
        <p:nvSpPr>
          <p:cNvPr id="80902" name="虚尾箭头 5"/>
          <p:cNvSpPr>
            <a:spLocks noChangeArrowheads="1"/>
          </p:cNvSpPr>
          <p:nvPr/>
        </p:nvSpPr>
        <p:spPr bwMode="auto">
          <a:xfrm>
            <a:off x="5961063" y="2997200"/>
            <a:ext cx="2000250" cy="642938"/>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3" action="ppaction://hlinkfile"/>
              </a:rPr>
              <a:t>点击代码</a:t>
            </a:r>
            <a:endParaRPr lang="zh-CN" altLang="en-US" sz="2800"/>
          </a:p>
        </p:txBody>
      </p:sp>
      <p:sp>
        <p:nvSpPr>
          <p:cNvPr id="80903" name="虚尾箭头 6"/>
          <p:cNvSpPr>
            <a:spLocks noChangeArrowheads="1"/>
          </p:cNvSpPr>
          <p:nvPr/>
        </p:nvSpPr>
        <p:spPr bwMode="auto">
          <a:xfrm>
            <a:off x="5922963" y="1989138"/>
            <a:ext cx="2000250" cy="642937"/>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4" action="ppaction://hlinkfile"/>
              </a:rPr>
              <a:t>点击代码</a:t>
            </a:r>
            <a:endParaRPr lang="zh-CN" altLang="en-US" sz="2800"/>
          </a:p>
        </p:txBody>
      </p:sp>
    </p:spTree>
  </p:cSld>
  <p:clrMapOvr>
    <a:masterClrMapping/>
  </p:clrMapOvr>
  <p:transition spd="med">
    <p:strips dir="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302253D8-85D6-4AB1-9FE0-035382D76D6F}" type="slidenum">
              <a:rPr lang="zh-CN" altLang="en-US" sz="1200" b="1">
                <a:solidFill>
                  <a:srgbClr val="F8F8F8"/>
                </a:solidFill>
                <a:latin typeface="Arial" charset="0"/>
              </a:rPr>
              <a:pPr algn="r" eaLnBrk="1" hangingPunct="1"/>
              <a:t>78</a:t>
            </a:fld>
            <a:endParaRPr lang="en-US" altLang="zh-CN" sz="1200" b="1">
              <a:solidFill>
                <a:srgbClr val="F8F8F8"/>
              </a:solidFill>
              <a:latin typeface="Arial" charset="0"/>
            </a:endParaRPr>
          </a:p>
        </p:txBody>
      </p:sp>
      <p:sp>
        <p:nvSpPr>
          <p:cNvPr id="81923" name="Rectangle 3"/>
          <p:cNvSpPr>
            <a:spLocks noGrp="1" noChangeArrowheads="1"/>
          </p:cNvSpPr>
          <p:nvPr>
            <p:ph type="body" idx="4294967295"/>
          </p:nvPr>
        </p:nvSpPr>
        <p:spPr bwMode="auto">
          <a:xfrm>
            <a:off x="107950" y="1125538"/>
            <a:ext cx="9036050"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a:buFontTx/>
              <a:buNone/>
            </a:pPr>
            <a:r>
              <a:rPr lang="zh-CN" altLang="en-US" sz="3200" smtClean="0"/>
              <a:t>其他练习题</a:t>
            </a:r>
            <a:endParaRPr lang="en-US" sz="3200" smtClean="0"/>
          </a:p>
          <a:p>
            <a:pPr>
              <a:buFontTx/>
              <a:buNone/>
            </a:pPr>
            <a:r>
              <a:rPr lang="zh-CN" altLang="en-US" b="0" smtClean="0"/>
              <a:t>练习题</a:t>
            </a:r>
            <a:r>
              <a:rPr lang="en-US" altLang="zh-CN" b="0" smtClean="0"/>
              <a:t>4-4 </a:t>
            </a:r>
            <a:r>
              <a:rPr lang="zh-CN" altLang="en-US" b="0" smtClean="0"/>
              <a:t>求字母字符的前驱和后继字符。</a:t>
            </a:r>
          </a:p>
          <a:p>
            <a:pPr>
              <a:buFontTx/>
              <a:buNone/>
            </a:pPr>
            <a:endParaRPr lang="zh-CN" altLang="en-US" b="0" smtClean="0"/>
          </a:p>
          <a:p>
            <a:pPr>
              <a:buFontTx/>
              <a:buNone/>
            </a:pPr>
            <a:r>
              <a:rPr lang="zh-CN" altLang="en-US" b="0" smtClean="0"/>
              <a:t>练习题</a:t>
            </a:r>
            <a:r>
              <a:rPr lang="en-US" altLang="zh-CN" b="0" smtClean="0"/>
              <a:t>4-5</a:t>
            </a:r>
            <a:r>
              <a:rPr lang="zh-CN" altLang="en-US" b="0" smtClean="0"/>
              <a:t> </a:t>
            </a:r>
            <a:r>
              <a:rPr lang="zh-CN" altLang="zh-CN" b="0" smtClean="0"/>
              <a:t>编程从键盘输入两个两位的正整数给变量</a:t>
            </a:r>
            <a:r>
              <a:rPr lang="en-US" altLang="zh-CN" b="0" smtClean="0"/>
              <a:t>x</a:t>
            </a:r>
            <a:r>
              <a:rPr lang="zh-CN" altLang="zh-CN" b="0" smtClean="0"/>
              <a:t>和</a:t>
            </a:r>
            <a:r>
              <a:rPr lang="en-US" altLang="zh-CN" b="0" smtClean="0"/>
              <a:t>y</a:t>
            </a:r>
            <a:r>
              <a:rPr lang="zh-CN" altLang="zh-CN" b="0" smtClean="0"/>
              <a:t>，并将</a:t>
            </a:r>
            <a:r>
              <a:rPr lang="en-US" altLang="zh-CN" b="0" smtClean="0"/>
              <a:t>x</a:t>
            </a:r>
            <a:r>
              <a:rPr lang="zh-CN" altLang="zh-CN" b="0" smtClean="0"/>
              <a:t>和</a:t>
            </a:r>
            <a:r>
              <a:rPr lang="en-US" altLang="zh-CN" b="0" smtClean="0"/>
              <a:t>y</a:t>
            </a:r>
            <a:r>
              <a:rPr lang="zh-CN" altLang="zh-CN" b="0" smtClean="0"/>
              <a:t>合并形成一个整数放在变量</a:t>
            </a:r>
            <a:r>
              <a:rPr lang="en-US" altLang="zh-CN" b="0" smtClean="0"/>
              <a:t>z</a:t>
            </a:r>
            <a:r>
              <a:rPr lang="zh-CN" altLang="zh-CN" b="0" smtClean="0"/>
              <a:t>中。合并的方式是：将数</a:t>
            </a:r>
            <a:r>
              <a:rPr lang="en-US" altLang="zh-CN" b="0" smtClean="0"/>
              <a:t>x</a:t>
            </a:r>
            <a:r>
              <a:rPr lang="zh-CN" altLang="zh-CN" b="0" smtClean="0"/>
              <a:t>的十位和个位依次放在</a:t>
            </a:r>
            <a:r>
              <a:rPr lang="en-US" altLang="zh-CN" b="0" smtClean="0"/>
              <a:t>z</a:t>
            </a:r>
            <a:r>
              <a:rPr lang="zh-CN" altLang="zh-CN" b="0" smtClean="0"/>
              <a:t>的千位和十位上，将数</a:t>
            </a:r>
            <a:r>
              <a:rPr lang="en-US" altLang="zh-CN" b="0" smtClean="0"/>
              <a:t>y</a:t>
            </a:r>
            <a:r>
              <a:rPr lang="zh-CN" altLang="zh-CN" b="0" smtClean="0"/>
              <a:t>的十位和个位依次放在</a:t>
            </a:r>
            <a:r>
              <a:rPr lang="en-US" altLang="zh-CN" b="0" smtClean="0"/>
              <a:t>z</a:t>
            </a:r>
            <a:r>
              <a:rPr lang="zh-CN" altLang="zh-CN" b="0" smtClean="0"/>
              <a:t>的个位和百位上。</a:t>
            </a:r>
            <a:endParaRPr lang="en-US" b="0" smtClean="0"/>
          </a:p>
          <a:p>
            <a:pPr>
              <a:buFontTx/>
              <a:buNone/>
            </a:pPr>
            <a:endParaRPr lang="en-US" altLang="zh-CN" b="0" smtClean="0"/>
          </a:p>
          <a:p>
            <a:pPr>
              <a:buFontTx/>
              <a:buNone/>
            </a:pPr>
            <a:r>
              <a:rPr lang="zh-CN" altLang="en-US" b="0" smtClean="0"/>
              <a:t>练习题</a:t>
            </a:r>
            <a:r>
              <a:rPr lang="en-US" altLang="zh-CN" b="0" smtClean="0"/>
              <a:t>4-6</a:t>
            </a:r>
            <a:r>
              <a:rPr lang="zh-CN" altLang="en-US" b="0" smtClean="0"/>
              <a:t> </a:t>
            </a:r>
            <a:r>
              <a:rPr lang="zh-CN" altLang="zh-CN" b="0" smtClean="0"/>
              <a:t>输入长方形的长和宽，求长方形的面积。</a:t>
            </a:r>
            <a:endParaRPr lang="en-US" altLang="zh-CN" b="0" smtClean="0"/>
          </a:p>
        </p:txBody>
      </p:sp>
      <p:sp>
        <p:nvSpPr>
          <p:cNvPr id="81924" name="Text Box 3"/>
          <p:cNvSpPr txBox="1">
            <a:spLocks noChangeArrowheads="1"/>
          </p:cNvSpPr>
          <p:nvPr/>
        </p:nvSpPr>
        <p:spPr bwMode="auto">
          <a:xfrm>
            <a:off x="396875" y="260350"/>
            <a:ext cx="67691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a:p>
            <a:pPr eaLnBrk="1" hangingPunct="1"/>
            <a:endParaRPr lang="zh-CN" altLang="en-US" dirty="0"/>
          </a:p>
        </p:txBody>
      </p:sp>
      <p:sp>
        <p:nvSpPr>
          <p:cNvPr id="81925" name="虚尾箭头 4"/>
          <p:cNvSpPr>
            <a:spLocks noChangeArrowheads="1"/>
          </p:cNvSpPr>
          <p:nvPr/>
        </p:nvSpPr>
        <p:spPr bwMode="auto">
          <a:xfrm>
            <a:off x="6659563" y="5414963"/>
            <a:ext cx="2000250" cy="642937"/>
          </a:xfrm>
          <a:custGeom>
            <a:avLst/>
            <a:gdLst>
              <a:gd name="T0" fmla="*/ 1678782 w 2000250"/>
              <a:gd name="T1" fmla="*/ 0 h 642937"/>
              <a:gd name="T2" fmla="*/ 0 w 2000250"/>
              <a:gd name="T3" fmla="*/ 321469 h 642937"/>
              <a:gd name="T4" fmla="*/ 1678782 w 2000250"/>
              <a:gd name="T5" fmla="*/ 642937 h 642937"/>
              <a:gd name="T6" fmla="*/ 2000250 w 2000250"/>
              <a:gd name="T7" fmla="*/ 321469 h 642937"/>
              <a:gd name="T8" fmla="*/ 17694720 60000 65536"/>
              <a:gd name="T9" fmla="*/ 11796480 60000 65536"/>
              <a:gd name="T10" fmla="*/ 5898240 60000 65536"/>
              <a:gd name="T11" fmla="*/ 0 60000 65536"/>
              <a:gd name="T12" fmla="*/ 100459 w 2000250"/>
              <a:gd name="T13" fmla="*/ 160734 h 642937"/>
              <a:gd name="T14" fmla="*/ 1839516 w 2000250"/>
              <a:gd name="T15" fmla="*/ 482203 h 642937"/>
            </a:gdLst>
            <a:ahLst/>
            <a:cxnLst>
              <a:cxn ang="T8">
                <a:pos x="T0" y="T1"/>
              </a:cxn>
              <a:cxn ang="T9">
                <a:pos x="T2" y="T3"/>
              </a:cxn>
              <a:cxn ang="T10">
                <a:pos x="T4" y="T5"/>
              </a:cxn>
              <a:cxn ang="T11">
                <a:pos x="T6" y="T7"/>
              </a:cxn>
            </a:cxnLst>
            <a:rect l="T12" t="T13" r="T14" b="T15"/>
            <a:pathLst>
              <a:path w="2000250" h="642937">
                <a:moveTo>
                  <a:pt x="0" y="160734"/>
                </a:moveTo>
                <a:lnTo>
                  <a:pt x="20092" y="160734"/>
                </a:lnTo>
                <a:lnTo>
                  <a:pt x="20092" y="482203"/>
                </a:lnTo>
                <a:lnTo>
                  <a:pt x="0" y="482203"/>
                </a:lnTo>
                <a:lnTo>
                  <a:pt x="0" y="160734"/>
                </a:lnTo>
                <a:close/>
                <a:moveTo>
                  <a:pt x="40184" y="160734"/>
                </a:moveTo>
                <a:lnTo>
                  <a:pt x="80367" y="160734"/>
                </a:lnTo>
                <a:lnTo>
                  <a:pt x="80367" y="482203"/>
                </a:lnTo>
                <a:lnTo>
                  <a:pt x="40184" y="482203"/>
                </a:lnTo>
                <a:lnTo>
                  <a:pt x="40184" y="160734"/>
                </a:lnTo>
                <a:close/>
                <a:moveTo>
                  <a:pt x="100459" y="160734"/>
                </a:moveTo>
                <a:lnTo>
                  <a:pt x="1678782" y="160734"/>
                </a:lnTo>
                <a:lnTo>
                  <a:pt x="1678782" y="0"/>
                </a:lnTo>
                <a:lnTo>
                  <a:pt x="2000250" y="321469"/>
                </a:lnTo>
                <a:lnTo>
                  <a:pt x="1678782" y="642937"/>
                </a:lnTo>
                <a:lnTo>
                  <a:pt x="1678782" y="482203"/>
                </a:lnTo>
                <a:lnTo>
                  <a:pt x="100459" y="482203"/>
                </a:lnTo>
                <a:lnTo>
                  <a:pt x="100459" y="160734"/>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2" action="ppaction://hlinkfile"/>
              </a:rPr>
              <a:t>点击代码</a:t>
            </a:r>
            <a:endParaRPr lang="zh-CN" altLang="en-US" sz="2800"/>
          </a:p>
        </p:txBody>
      </p:sp>
      <p:sp>
        <p:nvSpPr>
          <p:cNvPr id="81926" name="虚尾箭头 5"/>
          <p:cNvSpPr>
            <a:spLocks noChangeArrowheads="1"/>
          </p:cNvSpPr>
          <p:nvPr/>
        </p:nvSpPr>
        <p:spPr bwMode="auto">
          <a:xfrm>
            <a:off x="6156325" y="4365625"/>
            <a:ext cx="2000250" cy="642938"/>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3" action="ppaction://hlinkfile"/>
              </a:rPr>
              <a:t>点击代码</a:t>
            </a:r>
            <a:endParaRPr lang="zh-CN" altLang="en-US" sz="2800"/>
          </a:p>
        </p:txBody>
      </p:sp>
      <p:sp>
        <p:nvSpPr>
          <p:cNvPr id="81927" name="虚尾箭头 6"/>
          <p:cNvSpPr>
            <a:spLocks noChangeArrowheads="1"/>
          </p:cNvSpPr>
          <p:nvPr/>
        </p:nvSpPr>
        <p:spPr bwMode="auto">
          <a:xfrm>
            <a:off x="7329488" y="1643063"/>
            <a:ext cx="2000250" cy="642937"/>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4" action="ppaction://hlinkfile"/>
              </a:rPr>
              <a:t>点击代码</a:t>
            </a:r>
            <a:endParaRPr lang="zh-CN" altLang="en-US" sz="2800"/>
          </a:p>
        </p:txBody>
      </p:sp>
    </p:spTree>
  </p:cSld>
  <p:clrMapOvr>
    <a:masterClrMapping/>
  </p:clrMapOvr>
  <p:transition spd="med">
    <p:strips dir="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19C47AF3-D772-4D8B-8DD8-21E845DA7692}" type="slidenum">
              <a:rPr lang="zh-CN" altLang="en-US" sz="1200" b="1">
                <a:solidFill>
                  <a:srgbClr val="F8F8F8"/>
                </a:solidFill>
                <a:latin typeface="Arial" charset="0"/>
              </a:rPr>
              <a:pPr algn="r" eaLnBrk="1" hangingPunct="1"/>
              <a:t>79</a:t>
            </a:fld>
            <a:endParaRPr lang="en-US" altLang="zh-CN" sz="1200" b="1">
              <a:solidFill>
                <a:srgbClr val="F8F8F8"/>
              </a:solidFill>
              <a:latin typeface="Arial" charset="0"/>
            </a:endParaRPr>
          </a:p>
        </p:txBody>
      </p:sp>
      <p:sp>
        <p:nvSpPr>
          <p:cNvPr id="82947"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a:buFontTx/>
              <a:buNone/>
              <a:defRPr/>
            </a:pPr>
            <a:r>
              <a:rPr lang="zh-CN" altLang="en-US" sz="3200" dirty="0" smtClean="0"/>
              <a:t>其他练习题</a:t>
            </a:r>
          </a:p>
          <a:p>
            <a:pPr>
              <a:buFontTx/>
              <a:buNone/>
              <a:defRPr/>
            </a:pPr>
            <a:r>
              <a:rPr lang="zh-CN" altLang="en-US" b="0" dirty="0" smtClean="0"/>
              <a:t>练习题</a:t>
            </a:r>
            <a:r>
              <a:rPr lang="en-US" altLang="zh-CN" b="0" dirty="0" smtClean="0"/>
              <a:t>4-7</a:t>
            </a:r>
            <a:r>
              <a:rPr lang="zh-CN" altLang="en-US" b="0" dirty="0" smtClean="0"/>
              <a:t> </a:t>
            </a:r>
            <a:r>
              <a:rPr lang="zh-CN" altLang="zh-CN" b="0" dirty="0" smtClean="0"/>
              <a:t>输入</a:t>
            </a:r>
            <a:r>
              <a:rPr lang="zh-CN" altLang="zh-CN" b="0" dirty="0"/>
              <a:t>三角形的底和高，求三角形面积。</a:t>
            </a:r>
            <a:endParaRPr lang="zh-CN" altLang="en-US" b="0" dirty="0" smtClean="0"/>
          </a:p>
          <a:p>
            <a:pPr>
              <a:buFontTx/>
              <a:buNone/>
              <a:defRPr/>
            </a:pPr>
            <a:endParaRPr lang="en-US" b="0" dirty="0" smtClean="0"/>
          </a:p>
          <a:p>
            <a:pPr>
              <a:buFontTx/>
              <a:buNone/>
              <a:defRPr/>
            </a:pPr>
            <a:r>
              <a:rPr lang="zh-CN" altLang="en-US" b="0" dirty="0" smtClean="0"/>
              <a:t>练习题</a:t>
            </a:r>
            <a:r>
              <a:rPr lang="en-US" altLang="zh-CN" b="0" dirty="0" smtClean="0"/>
              <a:t>4-8 </a:t>
            </a:r>
            <a:r>
              <a:rPr lang="zh-CN" altLang="en-US" b="0" dirty="0" smtClean="0"/>
              <a:t>求球的体积。</a:t>
            </a:r>
            <a:endParaRPr lang="en-US" b="0" dirty="0" smtClean="0"/>
          </a:p>
          <a:p>
            <a:pPr>
              <a:buFontTx/>
              <a:buNone/>
              <a:defRPr/>
            </a:pPr>
            <a:endParaRPr lang="en-US" b="0" dirty="0" smtClean="0"/>
          </a:p>
          <a:p>
            <a:pPr marL="0" indent="0">
              <a:buFontTx/>
              <a:buNone/>
              <a:defRPr/>
            </a:pPr>
            <a:r>
              <a:rPr lang="zh-CN" altLang="en-US" b="0" dirty="0" smtClean="0"/>
              <a:t>练习题</a:t>
            </a:r>
            <a:r>
              <a:rPr lang="en-US" altLang="zh-CN" b="0" dirty="0" smtClean="0"/>
              <a:t>4-9</a:t>
            </a:r>
            <a:r>
              <a:rPr lang="zh-CN" altLang="en-US" b="0" dirty="0" smtClean="0"/>
              <a:t> </a:t>
            </a:r>
            <a:r>
              <a:rPr lang="zh-CN" altLang="zh-CN" b="0" dirty="0" smtClean="0"/>
              <a:t>输入</a:t>
            </a:r>
            <a:r>
              <a:rPr lang="zh-CN" altLang="zh-CN" b="0" dirty="0"/>
              <a:t>两个整型变量</a:t>
            </a:r>
            <a:r>
              <a:rPr lang="en-US" altLang="zh-CN" b="0" dirty="0"/>
              <a:t>a</a:t>
            </a:r>
            <a:r>
              <a:rPr lang="zh-CN" altLang="zh-CN" b="0" dirty="0"/>
              <a:t>、</a:t>
            </a:r>
            <a:r>
              <a:rPr lang="en-US" altLang="zh-CN" b="0" dirty="0"/>
              <a:t>b</a:t>
            </a:r>
            <a:r>
              <a:rPr lang="zh-CN" altLang="zh-CN" b="0" dirty="0"/>
              <a:t>的值，输出</a:t>
            </a:r>
            <a:r>
              <a:rPr lang="en-US" altLang="zh-CN" b="0" dirty="0" err="1"/>
              <a:t>a+b</a:t>
            </a:r>
            <a:r>
              <a:rPr lang="zh-CN" altLang="zh-CN" b="0" dirty="0"/>
              <a:t>、</a:t>
            </a:r>
            <a:r>
              <a:rPr lang="en-US" altLang="zh-CN" b="0" dirty="0"/>
              <a:t>a-b</a:t>
            </a:r>
            <a:r>
              <a:rPr lang="zh-CN" altLang="zh-CN" b="0" dirty="0"/>
              <a:t>、</a:t>
            </a:r>
            <a:r>
              <a:rPr lang="en-US" altLang="zh-CN" b="0" dirty="0"/>
              <a:t>a*b</a:t>
            </a:r>
            <a:r>
              <a:rPr lang="zh-CN" altLang="zh-CN" b="0" dirty="0"/>
              <a:t>、</a:t>
            </a:r>
            <a:r>
              <a:rPr lang="en-US" altLang="zh-CN" b="0" dirty="0"/>
              <a:t>a/b</a:t>
            </a:r>
            <a:r>
              <a:rPr lang="zh-CN" altLang="zh-CN" b="0" dirty="0"/>
              <a:t>、</a:t>
            </a:r>
            <a:r>
              <a:rPr lang="en-US" altLang="zh-CN" b="0" dirty="0"/>
              <a:t>(float)a/b</a:t>
            </a:r>
            <a:r>
              <a:rPr lang="zh-CN" altLang="zh-CN" b="0" dirty="0"/>
              <a:t>的结果，要求连同算式一起输出，每个算式占一行。</a:t>
            </a:r>
          </a:p>
          <a:p>
            <a:pPr marL="0" indent="0">
              <a:buFontTx/>
              <a:buNone/>
              <a:defRPr/>
            </a:pPr>
            <a:r>
              <a:rPr lang="zh-CN" altLang="zh-CN" b="0" dirty="0"/>
              <a:t>例：</a:t>
            </a:r>
            <a:r>
              <a:rPr lang="en-US" altLang="zh-CN" b="0" dirty="0"/>
              <a:t>a</a:t>
            </a:r>
            <a:r>
              <a:rPr lang="zh-CN" altLang="zh-CN" b="0" dirty="0"/>
              <a:t>等于</a:t>
            </a:r>
            <a:r>
              <a:rPr lang="en-US" altLang="zh-CN" b="0" dirty="0"/>
              <a:t>10</a:t>
            </a:r>
            <a:r>
              <a:rPr lang="zh-CN" altLang="zh-CN" b="0" dirty="0"/>
              <a:t>，</a:t>
            </a:r>
            <a:r>
              <a:rPr lang="en-US" altLang="zh-CN" b="0" dirty="0"/>
              <a:t>b</a:t>
            </a:r>
            <a:r>
              <a:rPr lang="zh-CN" altLang="zh-CN" b="0" dirty="0"/>
              <a:t>等于</a:t>
            </a:r>
            <a:r>
              <a:rPr lang="en-US" altLang="zh-CN" b="0" dirty="0" err="1"/>
              <a:t>5,a+b</a:t>
            </a:r>
            <a:r>
              <a:rPr lang="zh-CN" altLang="zh-CN" b="0" dirty="0"/>
              <a:t>的结果输成</a:t>
            </a:r>
            <a:r>
              <a:rPr lang="en-US" altLang="zh-CN" b="0" dirty="0"/>
              <a:t>  10+5=15</a:t>
            </a:r>
            <a:r>
              <a:rPr lang="zh-CN" altLang="zh-CN" b="0" dirty="0"/>
              <a:t>。</a:t>
            </a:r>
            <a:endParaRPr lang="en-US" b="0" dirty="0" smtClean="0"/>
          </a:p>
        </p:txBody>
      </p:sp>
      <p:sp>
        <p:nvSpPr>
          <p:cNvPr id="82948" name="Text Box 3"/>
          <p:cNvSpPr txBox="1">
            <a:spLocks noChangeArrowheads="1"/>
          </p:cNvSpPr>
          <p:nvPr/>
        </p:nvSpPr>
        <p:spPr bwMode="auto">
          <a:xfrm>
            <a:off x="396875" y="260350"/>
            <a:ext cx="67691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a:p>
            <a:pPr eaLnBrk="1" hangingPunct="1"/>
            <a:endParaRPr lang="zh-CN" altLang="en-US" dirty="0"/>
          </a:p>
        </p:txBody>
      </p:sp>
      <p:sp>
        <p:nvSpPr>
          <p:cNvPr id="82949" name="虚尾箭头 4"/>
          <p:cNvSpPr>
            <a:spLocks noChangeArrowheads="1"/>
          </p:cNvSpPr>
          <p:nvPr/>
        </p:nvSpPr>
        <p:spPr bwMode="auto">
          <a:xfrm>
            <a:off x="5743575" y="5589588"/>
            <a:ext cx="2000250" cy="642937"/>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2" action="ppaction://hlinkfile"/>
              </a:rPr>
              <a:t>点击代码</a:t>
            </a:r>
            <a:endParaRPr lang="zh-CN" altLang="en-US" sz="2800"/>
          </a:p>
        </p:txBody>
      </p:sp>
      <p:sp>
        <p:nvSpPr>
          <p:cNvPr id="82950" name="虚尾箭头 5"/>
          <p:cNvSpPr>
            <a:spLocks noChangeArrowheads="1"/>
          </p:cNvSpPr>
          <p:nvPr/>
        </p:nvSpPr>
        <p:spPr bwMode="auto">
          <a:xfrm>
            <a:off x="5076825" y="2776538"/>
            <a:ext cx="2000250" cy="642937"/>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3" action="ppaction://hlinkfile"/>
              </a:rPr>
              <a:t>点击代码</a:t>
            </a:r>
            <a:endParaRPr lang="zh-CN" altLang="en-US" sz="2800"/>
          </a:p>
        </p:txBody>
      </p:sp>
      <p:sp>
        <p:nvSpPr>
          <p:cNvPr id="82951" name="虚尾箭头 6"/>
          <p:cNvSpPr>
            <a:spLocks noChangeArrowheads="1"/>
          </p:cNvSpPr>
          <p:nvPr/>
        </p:nvSpPr>
        <p:spPr bwMode="auto">
          <a:xfrm>
            <a:off x="4859338" y="2133600"/>
            <a:ext cx="2000250" cy="642938"/>
          </a:xfrm>
          <a:custGeom>
            <a:avLst/>
            <a:gdLst>
              <a:gd name="T0" fmla="*/ 1678781 w 2000250"/>
              <a:gd name="T1" fmla="*/ 0 h 642938"/>
              <a:gd name="T2" fmla="*/ 0 w 2000250"/>
              <a:gd name="T3" fmla="*/ 321469 h 642938"/>
              <a:gd name="T4" fmla="*/ 1678781 w 2000250"/>
              <a:gd name="T5" fmla="*/ 642938 h 642938"/>
              <a:gd name="T6" fmla="*/ 2000250 w 2000250"/>
              <a:gd name="T7" fmla="*/ 321469 h 642938"/>
              <a:gd name="T8" fmla="*/ 17694720 60000 65536"/>
              <a:gd name="T9" fmla="*/ 11796480 60000 65536"/>
              <a:gd name="T10" fmla="*/ 5898240 60000 65536"/>
              <a:gd name="T11" fmla="*/ 0 60000 65536"/>
              <a:gd name="T12" fmla="*/ 100459 w 2000250"/>
              <a:gd name="T13" fmla="*/ 160735 h 642938"/>
              <a:gd name="T14" fmla="*/ 1839516 w 2000250"/>
              <a:gd name="T15" fmla="*/ 482204 h 642938"/>
            </a:gdLst>
            <a:ahLst/>
            <a:cxnLst>
              <a:cxn ang="T8">
                <a:pos x="T0" y="T1"/>
              </a:cxn>
              <a:cxn ang="T9">
                <a:pos x="T2" y="T3"/>
              </a:cxn>
              <a:cxn ang="T10">
                <a:pos x="T4" y="T5"/>
              </a:cxn>
              <a:cxn ang="T11">
                <a:pos x="T6" y="T7"/>
              </a:cxn>
            </a:cxnLst>
            <a:rect l="T12" t="T13" r="T14" b="T15"/>
            <a:pathLst>
              <a:path w="2000250" h="642938">
                <a:moveTo>
                  <a:pt x="0" y="160735"/>
                </a:moveTo>
                <a:lnTo>
                  <a:pt x="20092" y="160735"/>
                </a:lnTo>
                <a:lnTo>
                  <a:pt x="20092" y="482204"/>
                </a:lnTo>
                <a:lnTo>
                  <a:pt x="0" y="482204"/>
                </a:lnTo>
                <a:lnTo>
                  <a:pt x="0" y="160735"/>
                </a:lnTo>
                <a:close/>
                <a:moveTo>
                  <a:pt x="40184" y="160735"/>
                </a:moveTo>
                <a:lnTo>
                  <a:pt x="80367" y="160735"/>
                </a:lnTo>
                <a:lnTo>
                  <a:pt x="80367" y="482204"/>
                </a:lnTo>
                <a:lnTo>
                  <a:pt x="40184" y="482204"/>
                </a:lnTo>
                <a:lnTo>
                  <a:pt x="40184" y="160735"/>
                </a:lnTo>
                <a:close/>
                <a:moveTo>
                  <a:pt x="100459" y="160735"/>
                </a:moveTo>
                <a:lnTo>
                  <a:pt x="1678781" y="160735"/>
                </a:lnTo>
                <a:lnTo>
                  <a:pt x="1678781" y="0"/>
                </a:lnTo>
                <a:lnTo>
                  <a:pt x="2000250" y="321469"/>
                </a:lnTo>
                <a:lnTo>
                  <a:pt x="1678781" y="642938"/>
                </a:lnTo>
                <a:lnTo>
                  <a:pt x="1678781" y="482204"/>
                </a:lnTo>
                <a:lnTo>
                  <a:pt x="100459" y="482204"/>
                </a:lnTo>
                <a:lnTo>
                  <a:pt x="100459" y="160735"/>
                </a:lnTo>
                <a:close/>
              </a:path>
            </a:pathLst>
          </a:custGeom>
          <a:solidFill>
            <a:schemeClr val="accent1"/>
          </a:solidFill>
          <a:ln w="9525">
            <a:solidFill>
              <a:schemeClr val="tx1"/>
            </a:solidFill>
            <a:miter lim="800000"/>
            <a:headEnd/>
            <a:tailEnd/>
          </a:ln>
          <a:effectLst>
            <a:outerShdw kx="-3284103" algn="br" rotWithShape="0">
              <a:schemeClr val="bg2">
                <a:alpha val="50000"/>
              </a:schemeClr>
            </a:outerShdw>
          </a:effectLst>
        </p:spPr>
        <p:txBody>
          <a:bodyPr/>
          <a:lstStyle/>
          <a:p>
            <a:r>
              <a:rPr lang="zh-CN" altLang="en-US" sz="2800">
                <a:hlinkClick r:id="rId4" action="ppaction://hlinkfile"/>
              </a:rPr>
              <a:t>点击代码</a:t>
            </a:r>
            <a:endParaRPr lang="zh-CN" altLang="en-US" sz="2800"/>
          </a:p>
        </p:txBody>
      </p:sp>
    </p:spTree>
  </p:cSld>
  <p:clrMapOvr>
    <a:masterClrMapping/>
  </p:clrMapOvr>
  <p:transition spd="med">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10EFF07E-2873-4AF1-BDC5-1DF5C14B4618}" type="slidenum">
              <a:rPr lang="zh-CN" altLang="en-US" sz="1200" b="1">
                <a:solidFill>
                  <a:srgbClr val="F8F8F8"/>
                </a:solidFill>
                <a:latin typeface="Arial" charset="0"/>
              </a:rPr>
              <a:pPr algn="r" eaLnBrk="1" hangingPunct="1"/>
              <a:t>8</a:t>
            </a:fld>
            <a:endParaRPr lang="en-US" altLang="zh-CN" sz="1200" b="1">
              <a:solidFill>
                <a:srgbClr val="F8F8F8"/>
              </a:solidFill>
              <a:latin typeface="Arial" charset="0"/>
            </a:endParaRPr>
          </a:p>
        </p:txBody>
      </p:sp>
      <p:sp>
        <p:nvSpPr>
          <p:cNvPr id="10243" name="Rectangle 3"/>
          <p:cNvSpPr>
            <a:spLocks noGrp="1" noChangeArrowheads="1"/>
          </p:cNvSpPr>
          <p:nvPr>
            <p:ph type="body" idx="4294967295"/>
          </p:nvPr>
        </p:nvSpPr>
        <p:spPr bwMode="auto">
          <a:xfrm>
            <a:off x="395288" y="1125538"/>
            <a:ext cx="83534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smtClean="0">
                <a:sym typeface="Arial" charset="0"/>
              </a:rPr>
              <a:t>4.1 </a:t>
            </a:r>
            <a:r>
              <a:rPr lang="en-US" sz="3200" smtClean="0">
                <a:sym typeface="Arial" charset="0"/>
              </a:rPr>
              <a:t>顺序程序设计举例</a:t>
            </a:r>
          </a:p>
          <a:p>
            <a:pPr algn="ctr" eaLnBrk="1" hangingPunct="1">
              <a:buFontTx/>
              <a:buNone/>
            </a:pPr>
            <a:endParaRPr lang="en-US" altLang="zh-CN" sz="3200" smtClean="0">
              <a:sym typeface="Arial" charset="0"/>
            </a:endParaRPr>
          </a:p>
          <a:p>
            <a:pPr eaLnBrk="1" hangingPunct="1">
              <a:lnSpc>
                <a:spcPct val="80000"/>
              </a:lnSpc>
              <a:buFontTx/>
              <a:buNone/>
            </a:pPr>
            <a:r>
              <a:rPr lang="en-US" smtClean="0"/>
              <a:t>运行结果：</a:t>
            </a:r>
            <a:endParaRPr lang="en-US" sz="2400" smtClean="0"/>
          </a:p>
        </p:txBody>
      </p:sp>
      <p:sp>
        <p:nvSpPr>
          <p:cNvPr id="10244"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0245"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575" y="2997200"/>
            <a:ext cx="7339013"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7" descr="Untitled.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855E7140-939A-4B8A-A91A-5CE353D7C1CB}" type="slidenum">
              <a:rPr lang="zh-CN" altLang="en-US" sz="1200" b="1">
                <a:solidFill>
                  <a:srgbClr val="F8F8F8"/>
                </a:solidFill>
                <a:latin typeface="Arial" charset="0"/>
              </a:rPr>
              <a:pPr algn="r" eaLnBrk="1" hangingPunct="1"/>
              <a:t>80</a:t>
            </a:fld>
            <a:endParaRPr lang="en-US" altLang="zh-CN" sz="1200" b="1">
              <a:solidFill>
                <a:srgbClr val="F8F8F8"/>
              </a:solidFill>
              <a:latin typeface="Arial" charset="0"/>
            </a:endParaRPr>
          </a:p>
        </p:txBody>
      </p:sp>
      <p:sp>
        <p:nvSpPr>
          <p:cNvPr id="84995" name="Rectangle 3"/>
          <p:cNvSpPr>
            <a:spLocks noGrp="1" noChangeArrowheads="1"/>
          </p:cNvSpPr>
          <p:nvPr>
            <p:ph type="body" idx="4294967295"/>
          </p:nvPr>
        </p:nvSpPr>
        <p:spPr bwMode="auto">
          <a:xfrm>
            <a:off x="395288" y="1125538"/>
            <a:ext cx="8353425" cy="5040312"/>
          </a:xfrm>
          <a:prstGeom prst="rect">
            <a:avLst/>
          </a:prstGeom>
          <a:solidFill>
            <a:srgbClr val="FFFFFF"/>
          </a:solidFill>
          <a:extLst/>
        </p:spPr>
        <p:txBody>
          <a:bodyPr/>
          <a:lstStyle/>
          <a:p>
            <a:pPr>
              <a:buFontTx/>
              <a:buNone/>
              <a:defRPr/>
            </a:pPr>
            <a:endParaRPr lang="en-US" b="0" smtClean="0"/>
          </a:p>
          <a:p>
            <a:pPr>
              <a:buFontTx/>
              <a:buNone/>
              <a:defRPr/>
            </a:pPr>
            <a:endParaRPr lang="en-US" b="0" smtClean="0"/>
          </a:p>
          <a:p>
            <a:pPr algn="ctr">
              <a:buFontTx/>
              <a:buNone/>
              <a:defRPr/>
            </a:pPr>
            <a:r>
              <a:rPr lang="en-US" sz="6000" b="0" i="1" smtClean="0">
                <a:effectLst>
                  <a:outerShdw blurRad="38100" dist="38100" dir="2700000" algn="tl">
                    <a:srgbClr val="C0C0C0"/>
                  </a:outerShdw>
                </a:effectLst>
              </a:rPr>
              <a:t>THE END</a:t>
            </a:r>
          </a:p>
          <a:p>
            <a:pPr algn="ctr">
              <a:buFontTx/>
              <a:buNone/>
              <a:defRPr/>
            </a:pPr>
            <a:r>
              <a:rPr lang="en-US" sz="6000" b="0" i="1" smtClean="0">
                <a:effectLst>
                  <a:outerShdw blurRad="38100" dist="38100" dir="2700000" algn="tl">
                    <a:srgbClr val="C0C0C0"/>
                  </a:outerShdw>
                </a:effectLst>
              </a:rPr>
              <a:t>THANKS</a:t>
            </a:r>
          </a:p>
        </p:txBody>
      </p:sp>
      <p:sp>
        <p:nvSpPr>
          <p:cNvPr id="83972"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spTree>
  </p:cSld>
  <p:clrMapOvr>
    <a:masterClrMapping/>
  </p:clrMapOvr>
  <p:transition spd="med">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txBox="1">
            <a:spLocks noGrp="1" noChangeArrowheads="1"/>
          </p:cNvSpPr>
          <p:nvPr/>
        </p:nvSpPr>
        <p:spPr bwMode="auto">
          <a:xfrm>
            <a:off x="7348538" y="6537325"/>
            <a:ext cx="1616075"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algn="r" eaLnBrk="1" hangingPunct="1"/>
            <a:fld id="{F2CFC3DB-E0DC-4650-9EE4-EB53BEEA42B2}" type="slidenum">
              <a:rPr lang="zh-CN" altLang="en-US" sz="1200" b="1">
                <a:solidFill>
                  <a:srgbClr val="F8F8F8"/>
                </a:solidFill>
                <a:latin typeface="Arial" charset="0"/>
              </a:rPr>
              <a:pPr algn="r" eaLnBrk="1" hangingPunct="1"/>
              <a:t>9</a:t>
            </a:fld>
            <a:endParaRPr lang="en-US" altLang="zh-CN" sz="1200" b="1">
              <a:solidFill>
                <a:srgbClr val="F8F8F8"/>
              </a:solidFill>
              <a:latin typeface="Arial" charset="0"/>
            </a:endParaRPr>
          </a:p>
        </p:txBody>
      </p:sp>
      <p:sp>
        <p:nvSpPr>
          <p:cNvPr id="11267" name="Rectangle 3"/>
          <p:cNvSpPr>
            <a:spLocks noGrp="1" noChangeArrowheads="1"/>
          </p:cNvSpPr>
          <p:nvPr>
            <p:ph type="body" idx="4294967295"/>
          </p:nvPr>
        </p:nvSpPr>
        <p:spPr bwMode="auto">
          <a:xfrm>
            <a:off x="395288" y="1125538"/>
            <a:ext cx="8569325" cy="5040312"/>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buFontTx/>
              <a:buNone/>
            </a:pPr>
            <a:r>
              <a:rPr lang="en-US" altLang="zh-CN" sz="3200" dirty="0" smtClean="0">
                <a:sym typeface="Arial" charset="0"/>
              </a:rPr>
              <a:t>4.1 </a:t>
            </a:r>
            <a:r>
              <a:rPr lang="en-US" sz="3200" dirty="0" err="1" smtClean="0">
                <a:sym typeface="Arial" charset="0"/>
              </a:rPr>
              <a:t>顺序程序设计举例</a:t>
            </a:r>
            <a:endParaRPr lang="en-US" sz="3200" dirty="0" smtClean="0">
              <a:sym typeface="Arial" charset="0"/>
            </a:endParaRPr>
          </a:p>
          <a:p>
            <a:pPr algn="ctr" eaLnBrk="1" hangingPunct="1">
              <a:buFontTx/>
              <a:buNone/>
            </a:pPr>
            <a:endParaRPr lang="en-US" altLang="zh-CN" sz="3200" dirty="0" smtClean="0">
              <a:sym typeface="Arial" charset="0"/>
            </a:endParaRPr>
          </a:p>
          <a:p>
            <a:pPr eaLnBrk="1" hangingPunct="1">
              <a:lnSpc>
                <a:spcPct val="80000"/>
              </a:lnSpc>
              <a:buFontTx/>
              <a:buNone/>
            </a:pPr>
            <a:r>
              <a:rPr lang="en-US" altLang="zh-CN" b="0" dirty="0" smtClean="0"/>
              <a:t> 【</a:t>
            </a:r>
            <a:r>
              <a:rPr lang="en-US" dirty="0" err="1" smtClean="0"/>
              <a:t>例</a:t>
            </a:r>
            <a:r>
              <a:rPr lang="en-US" altLang="zh-CN" dirty="0" err="1" smtClean="0"/>
              <a:t>4.3</a:t>
            </a:r>
            <a:r>
              <a:rPr lang="en-US" altLang="zh-CN" b="0" dirty="0" err="1" smtClean="0"/>
              <a:t>】</a:t>
            </a:r>
            <a:r>
              <a:rPr lang="en-US" b="0" dirty="0" err="1" smtClean="0"/>
              <a:t>从键盘输入大写字母，用小写字母输出</a:t>
            </a:r>
            <a:r>
              <a:rPr lang="en-US" b="0" dirty="0" smtClean="0"/>
              <a:t>。</a:t>
            </a:r>
          </a:p>
          <a:p>
            <a:pPr eaLnBrk="1" hangingPunct="1">
              <a:lnSpc>
                <a:spcPct val="80000"/>
              </a:lnSpc>
              <a:buFontTx/>
              <a:buNone/>
            </a:pPr>
            <a:r>
              <a:rPr lang="en-US" altLang="zh-CN" b="0" dirty="0" smtClean="0"/>
              <a:t>  </a:t>
            </a:r>
            <a:r>
              <a:rPr lang="en-US" dirty="0" err="1" smtClean="0"/>
              <a:t>解题思路</a:t>
            </a:r>
            <a:r>
              <a:rPr lang="en-US" dirty="0" smtClean="0"/>
              <a:t>：</a:t>
            </a:r>
          </a:p>
          <a:p>
            <a:pPr eaLnBrk="1" hangingPunct="1">
              <a:lnSpc>
                <a:spcPct val="80000"/>
              </a:lnSpc>
              <a:buFontTx/>
              <a:buNone/>
            </a:pPr>
            <a:r>
              <a:rPr lang="en-US" b="0" dirty="0"/>
              <a:t> </a:t>
            </a:r>
            <a:r>
              <a:rPr lang="en-US" b="0" dirty="0" smtClean="0"/>
              <a:t> </a:t>
            </a:r>
            <a:r>
              <a:rPr lang="en-US" b="0" dirty="0" err="1" smtClean="0"/>
              <a:t>小写字母的</a:t>
            </a:r>
            <a:r>
              <a:rPr lang="en-US" altLang="zh-CN" b="0" dirty="0" err="1" smtClean="0"/>
              <a:t>ASCII</a:t>
            </a:r>
            <a:r>
              <a:rPr lang="en-US" b="0" dirty="0" err="1" smtClean="0"/>
              <a:t>码比对应的大写字母要大</a:t>
            </a:r>
            <a:r>
              <a:rPr lang="en-US" altLang="zh-CN" b="0" dirty="0" err="1" smtClean="0"/>
              <a:t>32</a:t>
            </a:r>
            <a:r>
              <a:rPr lang="en-US" b="0" dirty="0" err="1" smtClean="0"/>
              <a:t>，所以大写字母加上</a:t>
            </a:r>
            <a:r>
              <a:rPr lang="en-US" altLang="zh-CN" b="0" dirty="0" err="1" smtClean="0"/>
              <a:t>32</a:t>
            </a:r>
            <a:r>
              <a:rPr lang="en-US" b="0" dirty="0" err="1" smtClean="0"/>
              <a:t>就会转换为对应的小写字母</a:t>
            </a:r>
            <a:r>
              <a:rPr lang="en-US" b="0" dirty="0" smtClean="0"/>
              <a:t>。</a:t>
            </a:r>
          </a:p>
          <a:p>
            <a:pPr eaLnBrk="1" hangingPunct="1">
              <a:lnSpc>
                <a:spcPct val="80000"/>
              </a:lnSpc>
              <a:buFontTx/>
              <a:buNone/>
            </a:pPr>
            <a:r>
              <a:rPr lang="en-US" altLang="zh-CN" b="0" dirty="0" smtClean="0"/>
              <a:t>  </a:t>
            </a:r>
            <a:r>
              <a:rPr lang="en-US" b="0" dirty="0" err="1" smtClean="0">
                <a:hlinkClick r:id="rId2" action="ppaction://hlinkfile"/>
              </a:rPr>
              <a:t>编写程序</a:t>
            </a:r>
            <a:r>
              <a:rPr lang="en-US" b="0" dirty="0" smtClean="0">
                <a:hlinkClick r:id="rId2" action="ppaction://hlinkfile"/>
              </a:rPr>
              <a:t>：</a:t>
            </a:r>
            <a:endParaRPr lang="en-US" b="0" dirty="0" smtClean="0"/>
          </a:p>
        </p:txBody>
      </p:sp>
      <p:sp>
        <p:nvSpPr>
          <p:cNvPr id="11268" name="Text Box 3"/>
          <p:cNvSpPr txBox="1">
            <a:spLocks noChangeArrowheads="1"/>
          </p:cNvSpPr>
          <p:nvPr/>
        </p:nvSpPr>
        <p:spPr bwMode="auto">
          <a:xfrm>
            <a:off x="396875" y="26035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6pPr>
            <a:lvl7pPr marL="29718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7pPr>
            <a:lvl8pPr marL="34290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8pPr>
            <a:lvl9pPr marL="3886200" indent="-228600" eaLnBrk="0" fontAlgn="base" hangingPunct="0">
              <a:spcBef>
                <a:spcPct val="0"/>
              </a:spcBef>
              <a:spcAft>
                <a:spcPct val="0"/>
              </a:spcAft>
              <a:buFont typeface="Arial" charset="0"/>
              <a:defRPr sz="2400">
                <a:solidFill>
                  <a:schemeClr val="tx2"/>
                </a:solidFill>
                <a:latin typeface="Garamond" pitchFamily="18" charset="0"/>
                <a:ea typeface="宋体" charset="-122"/>
              </a:defRPr>
            </a:lvl9pPr>
          </a:lstStyle>
          <a:p>
            <a:pPr eaLnBrk="1" hangingPunct="1"/>
            <a:r>
              <a:rPr lang="zh-CN" altLang="en-US" sz="3200" b="1" dirty="0" smtClean="0">
                <a:latin typeface="宋体" charset="-122"/>
              </a:rPr>
              <a:t>第</a:t>
            </a:r>
            <a:r>
              <a:rPr lang="en-US" altLang="zh-CN" sz="3200" b="1" dirty="0" smtClean="0">
                <a:latin typeface="宋体" charset="-122"/>
              </a:rPr>
              <a:t>4</a:t>
            </a:r>
            <a:r>
              <a:rPr lang="zh-CN" altLang="en-US" sz="3200" b="1" dirty="0" smtClean="0">
                <a:latin typeface="宋体" charset="-122"/>
              </a:rPr>
              <a:t>章  </a:t>
            </a:r>
            <a:r>
              <a:rPr lang="zh-CN" altLang="en-US" sz="3200" b="1" dirty="0">
                <a:latin typeface="宋体" charset="-122"/>
              </a:rPr>
              <a:t>顺序结构程序设计</a:t>
            </a:r>
          </a:p>
        </p:txBody>
      </p:sp>
      <p:pic>
        <p:nvPicPr>
          <p:cNvPr id="11269" name="图片 7" descr="Untitled.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5937250"/>
            <a:ext cx="9271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theme/theme1.xml><?xml version="1.0" encoding="utf-8"?>
<a:theme xmlns:a="http://schemas.openxmlformats.org/drawingml/2006/main" name="574TGp_natural_light">
  <a:themeElements>
    <a:clrScheme name="574TGp_natural_light 4">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0000FF"/>
      </a:hlink>
      <a:folHlink>
        <a:srgbClr val="FF0000"/>
      </a:folHlink>
    </a:clrScheme>
    <a:fontScheme name="574TGp_natural_light">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r" rotWithShape="0">
            <a:schemeClr val="bg2">
              <a:alpha val="5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0" i="0" u="none" strike="noStrike" cap="none" normalizeH="0" baseline="0" smtClean="0">
            <a:ln>
              <a:noFill/>
            </a:ln>
            <a:solidFill>
              <a:schemeClr val="tx2"/>
            </a:solidFill>
            <a:effectLst/>
            <a:latin typeface="Garamond"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r" rotWithShape="0">
            <a:schemeClr val="bg2">
              <a:alpha val="5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0" i="0" u="none" strike="noStrike" cap="none" normalizeH="0" baseline="0" smtClean="0">
            <a:ln>
              <a:noFill/>
            </a:ln>
            <a:solidFill>
              <a:schemeClr val="tx2"/>
            </a:solidFill>
            <a:effectLst/>
            <a:latin typeface="Garamond" pitchFamily="18" charset="0"/>
            <a:ea typeface="宋体" pitchFamily="2" charset="-122"/>
          </a:defRPr>
        </a:defPPr>
      </a:lstStyle>
    </a:lnDef>
  </a:objectDefaults>
  <a:extraClrSchemeLst>
    <a:extraClrScheme>
      <a:clrScheme name="574TGp_natural_light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574TGp_natural_light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574TGp_natural_light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
      <a:clrScheme name="574TGp_natural_light 4">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0000FF"/>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574TGp_natural_light">
  <a:themeElements>
    <a:clrScheme name="1_574TGp_natural_light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fontScheme name="1_574TGp_natural_light">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r" rotWithShape="0">
            <a:schemeClr val="bg2">
              <a:alpha val="5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0" i="0" u="none" strike="noStrike" cap="none" normalizeH="0" baseline="0" smtClean="0">
            <a:ln>
              <a:noFill/>
            </a:ln>
            <a:solidFill>
              <a:schemeClr val="tx2"/>
            </a:solidFill>
            <a:effectLst/>
            <a:latin typeface="Garamond"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r" rotWithShape="0">
            <a:schemeClr val="bg2">
              <a:alpha val="5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0" i="0" u="none" strike="noStrike" cap="none" normalizeH="0" baseline="0" smtClean="0">
            <a:ln>
              <a:noFill/>
            </a:ln>
            <a:solidFill>
              <a:schemeClr val="tx2"/>
            </a:solidFill>
            <a:effectLst/>
            <a:latin typeface="Garamond" pitchFamily="18" charset="0"/>
            <a:ea typeface="宋体" pitchFamily="2" charset="-122"/>
          </a:defRPr>
        </a:defPPr>
      </a:lstStyle>
    </a:lnDef>
  </a:objectDefaults>
  <a:extraClrSchemeLst>
    <a:extraClrScheme>
      <a:clrScheme name="1_574TGp_natural_light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1_574TGp_natural_light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1_574TGp_natural_light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
      <a:clrScheme name="1_574TGp_natural_light 4">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0000FF"/>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167</TotalTime>
  <Pages>0</Pages>
  <Words>5643</Words>
  <Characters>0</Characters>
  <Application>Microsoft Office PowerPoint</Application>
  <DocSecurity>0</DocSecurity>
  <PresentationFormat>全屏显示(4:3)</PresentationFormat>
  <Lines>0</Lines>
  <Paragraphs>721</Paragraphs>
  <Slides>80</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80</vt:i4>
      </vt:variant>
    </vt:vector>
  </HeadingPairs>
  <TitlesOfParts>
    <vt:vector size="83" baseType="lpstr">
      <vt:lpstr>574TGp_natural_light</vt:lpstr>
      <vt:lpstr>1_574TGp_natural_light</vt:lpstr>
      <vt:lpstr>Microsoft 公式 3.0</vt:lpstr>
      <vt:lpstr>PowerPoint 演示文稿</vt:lpstr>
      <vt:lpstr>PowerPoint 演示文稿</vt:lpstr>
      <vt:lpstr>PowerPoint 演示文稿</vt:lpstr>
      <vt:lpstr>第4章  顺序结构程序设计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VB</dc:title>
  <dc:creator>hp</dc:creator>
  <cp:lastModifiedBy>巫喜红</cp:lastModifiedBy>
  <cp:revision>450</cp:revision>
  <dcterms:created xsi:type="dcterms:W3CDTF">2010-04-20T14:34:19Z</dcterms:created>
  <dcterms:modified xsi:type="dcterms:W3CDTF">2019-07-24T14:48:06Z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2052-9.1.0.4847</vt:lpwstr>
  </property>
</Properties>
</file>