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6"/>
  </p:notesMasterIdLst>
  <p:sldIdLst>
    <p:sldId id="405" r:id="rId2"/>
    <p:sldId id="412" r:id="rId3"/>
    <p:sldId id="407" r:id="rId4"/>
    <p:sldId id="411" r:id="rId5"/>
    <p:sldId id="414" r:id="rId6"/>
    <p:sldId id="416" r:id="rId7"/>
    <p:sldId id="418" r:id="rId8"/>
    <p:sldId id="417" r:id="rId9"/>
    <p:sldId id="419" r:id="rId10"/>
    <p:sldId id="420" r:id="rId11"/>
    <p:sldId id="421" r:id="rId12"/>
    <p:sldId id="422" r:id="rId13"/>
    <p:sldId id="424" r:id="rId14"/>
    <p:sldId id="425" r:id="rId15"/>
    <p:sldId id="426" r:id="rId16"/>
    <p:sldId id="427" r:id="rId17"/>
    <p:sldId id="428" r:id="rId18"/>
    <p:sldId id="429" r:id="rId19"/>
    <p:sldId id="430" r:id="rId20"/>
    <p:sldId id="431" r:id="rId21"/>
    <p:sldId id="432" r:id="rId22"/>
    <p:sldId id="433" r:id="rId23"/>
    <p:sldId id="434" r:id="rId24"/>
    <p:sldId id="436" r:id="rId25"/>
    <p:sldId id="435" r:id="rId26"/>
    <p:sldId id="461" r:id="rId27"/>
    <p:sldId id="437" r:id="rId28"/>
    <p:sldId id="438" r:id="rId29"/>
    <p:sldId id="462" r:id="rId30"/>
    <p:sldId id="439" r:id="rId31"/>
    <p:sldId id="440" r:id="rId32"/>
    <p:sldId id="441" r:id="rId33"/>
    <p:sldId id="442" r:id="rId34"/>
    <p:sldId id="443" r:id="rId35"/>
    <p:sldId id="444" r:id="rId36"/>
    <p:sldId id="463" r:id="rId37"/>
    <p:sldId id="464" r:id="rId38"/>
    <p:sldId id="445" r:id="rId39"/>
    <p:sldId id="446" r:id="rId40"/>
    <p:sldId id="447" r:id="rId41"/>
    <p:sldId id="448" r:id="rId42"/>
    <p:sldId id="449" r:id="rId43"/>
    <p:sldId id="450" r:id="rId44"/>
    <p:sldId id="451" r:id="rId45"/>
    <p:sldId id="452" r:id="rId46"/>
    <p:sldId id="457" r:id="rId47"/>
    <p:sldId id="453" r:id="rId48"/>
    <p:sldId id="454" r:id="rId49"/>
    <p:sldId id="455" r:id="rId50"/>
    <p:sldId id="456" r:id="rId51"/>
    <p:sldId id="458" r:id="rId52"/>
    <p:sldId id="459" r:id="rId53"/>
    <p:sldId id="460" r:id="rId54"/>
    <p:sldId id="413" r:id="rId5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2"/>
        </a:solidFill>
        <a:latin typeface="Garamond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2"/>
        </a:solidFill>
        <a:latin typeface="Garamond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2"/>
        </a:solidFill>
        <a:latin typeface="Garamond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2"/>
        </a:solidFill>
        <a:latin typeface="Garamond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2"/>
        </a:solidFill>
        <a:latin typeface="Garamond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2"/>
        </a:solidFill>
        <a:latin typeface="Garamond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2"/>
        </a:solidFill>
        <a:latin typeface="Garamond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2"/>
        </a:solidFill>
        <a:latin typeface="Garamond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2"/>
        </a:solidFill>
        <a:latin typeface="Garamond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99"/>
    <a:srgbClr val="FF3300"/>
    <a:srgbClr val="CDEBEA"/>
    <a:srgbClr val="99CCFF"/>
    <a:srgbClr val="170D71"/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35" autoAdjust="0"/>
    <p:restoredTop sz="86431" autoAdjust="0"/>
  </p:normalViewPr>
  <p:slideViewPr>
    <p:cSldViewPr>
      <p:cViewPr>
        <p:scale>
          <a:sx n="60" d="100"/>
          <a:sy n="60" d="100"/>
        </p:scale>
        <p:origin x="-1872" y="-3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3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9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9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89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9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829572A0-88C6-4E00-8F64-A1A6E56A026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82500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AA43081C-2B62-43BA-9372-D49A1A0FFF3C}" type="slidenum">
              <a:rPr lang="en-US" altLang="zh-CN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5</a:t>
            </a:fld>
            <a:endParaRPr lang="en-US" altLang="zh-CN" sz="1200" smtClean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12713" y="5954713"/>
            <a:ext cx="8936037" cy="631825"/>
            <a:chOff x="71" y="3751"/>
            <a:chExt cx="5629" cy="398"/>
          </a:xfrm>
        </p:grpSpPr>
        <p:sp>
          <p:nvSpPr>
            <p:cNvPr id="3" name="Freeform 9"/>
            <p:cNvSpPr>
              <a:spLocks/>
            </p:cNvSpPr>
            <p:nvPr userDrawn="1"/>
          </p:nvSpPr>
          <p:spPr bwMode="gray">
            <a:xfrm>
              <a:off x="71" y="3751"/>
              <a:ext cx="5626" cy="349"/>
            </a:xfrm>
            <a:custGeom>
              <a:avLst/>
              <a:gdLst>
                <a:gd name="T0" fmla="*/ 5626 w 5626"/>
                <a:gd name="T1" fmla="*/ 349 h 349"/>
                <a:gd name="T2" fmla="*/ 0 w 5626"/>
                <a:gd name="T3" fmla="*/ 349 h 349"/>
                <a:gd name="T4" fmla="*/ 0 w 5626"/>
                <a:gd name="T5" fmla="*/ 187 h 349"/>
                <a:gd name="T6" fmla="*/ 0 w 5626"/>
                <a:gd name="T7" fmla="*/ 114 h 349"/>
                <a:gd name="T8" fmla="*/ 4064 w 5626"/>
                <a:gd name="T9" fmla="*/ 118 h 349"/>
                <a:gd name="T10" fmla="*/ 4329 w 5626"/>
                <a:gd name="T11" fmla="*/ 0 h 349"/>
                <a:gd name="T12" fmla="*/ 5623 w 5626"/>
                <a:gd name="T13" fmla="*/ 0 h 349"/>
                <a:gd name="T14" fmla="*/ 5626 w 5626"/>
                <a:gd name="T15" fmla="*/ 349 h 3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78" y="103"/>
                    <a:pt x="3343" y="137"/>
                    <a:pt x="4064" y="118"/>
                  </a:cubicBezTo>
                  <a:lnTo>
                    <a:pt x="4329" y="0"/>
                  </a:lnTo>
                  <a:lnTo>
                    <a:pt x="5623" y="0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10"/>
            <p:cNvSpPr>
              <a:spLocks/>
            </p:cNvSpPr>
            <p:nvPr userDrawn="1"/>
          </p:nvSpPr>
          <p:spPr bwMode="gray">
            <a:xfrm>
              <a:off x="71" y="3800"/>
              <a:ext cx="5626" cy="349"/>
            </a:xfrm>
            <a:custGeom>
              <a:avLst/>
              <a:gdLst>
                <a:gd name="T0" fmla="*/ 5626 w 5626"/>
                <a:gd name="T1" fmla="*/ 349 h 349"/>
                <a:gd name="T2" fmla="*/ 0 w 5626"/>
                <a:gd name="T3" fmla="*/ 349 h 349"/>
                <a:gd name="T4" fmla="*/ 0 w 5626"/>
                <a:gd name="T5" fmla="*/ 187 h 349"/>
                <a:gd name="T6" fmla="*/ 0 w 5626"/>
                <a:gd name="T7" fmla="*/ 114 h 349"/>
                <a:gd name="T8" fmla="*/ 4082 w 5626"/>
                <a:gd name="T9" fmla="*/ 118 h 349"/>
                <a:gd name="T10" fmla="*/ 4345 w 5626"/>
                <a:gd name="T11" fmla="*/ 0 h 349"/>
                <a:gd name="T12" fmla="*/ 5623 w 5626"/>
                <a:gd name="T13" fmla="*/ 6 h 349"/>
                <a:gd name="T14" fmla="*/ 5626 w 5626"/>
                <a:gd name="T15" fmla="*/ 349 h 3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80" y="103"/>
                    <a:pt x="3358" y="137"/>
                    <a:pt x="4082" y="118"/>
                  </a:cubicBezTo>
                  <a:lnTo>
                    <a:pt x="4345" y="0"/>
                  </a:lnTo>
                  <a:lnTo>
                    <a:pt x="5623" y="6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11"/>
            <p:cNvSpPr>
              <a:spLocks/>
            </p:cNvSpPr>
            <p:nvPr userDrawn="1"/>
          </p:nvSpPr>
          <p:spPr bwMode="gray">
            <a:xfrm>
              <a:off x="4209" y="3833"/>
              <a:ext cx="1491" cy="88"/>
            </a:xfrm>
            <a:custGeom>
              <a:avLst/>
              <a:gdLst>
                <a:gd name="T0" fmla="*/ 0 w 1491"/>
                <a:gd name="T1" fmla="*/ 84 h 88"/>
                <a:gd name="T2" fmla="*/ 223 w 1491"/>
                <a:gd name="T3" fmla="*/ 0 h 88"/>
                <a:gd name="T4" fmla="*/ 1491 w 1491"/>
                <a:gd name="T5" fmla="*/ 0 h 88"/>
                <a:gd name="T6" fmla="*/ 1488 w 1491"/>
                <a:gd name="T7" fmla="*/ 60 h 88"/>
                <a:gd name="T8" fmla="*/ 383 w 1491"/>
                <a:gd name="T9" fmla="*/ 59 h 88"/>
                <a:gd name="T10" fmla="*/ 273 w 1491"/>
                <a:gd name="T11" fmla="*/ 88 h 88"/>
                <a:gd name="T12" fmla="*/ 0 w 1491"/>
                <a:gd name="T13" fmla="*/ 84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91" h="88">
                  <a:moveTo>
                    <a:pt x="0" y="84"/>
                  </a:moveTo>
                  <a:lnTo>
                    <a:pt x="223" y="0"/>
                  </a:lnTo>
                  <a:lnTo>
                    <a:pt x="1491" y="0"/>
                  </a:lnTo>
                  <a:lnTo>
                    <a:pt x="1488" y="60"/>
                  </a:lnTo>
                  <a:lnTo>
                    <a:pt x="383" y="59"/>
                  </a:lnTo>
                  <a:lnTo>
                    <a:pt x="273" y="88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 descr="Dark upward diagonal"/>
          <p:cNvSpPr>
            <a:spLocks/>
          </p:cNvSpPr>
          <p:nvPr/>
        </p:nvSpPr>
        <p:spPr bwMode="gray">
          <a:xfrm>
            <a:off x="85725" y="76200"/>
            <a:ext cx="8977313" cy="500063"/>
          </a:xfrm>
          <a:custGeom>
            <a:avLst/>
            <a:gdLst>
              <a:gd name="T0" fmla="*/ 0 w 5655"/>
              <a:gd name="T1" fmla="*/ 2520953 h 315"/>
              <a:gd name="T2" fmla="*/ 2147483647 w 5655"/>
              <a:gd name="T3" fmla="*/ 0 h 315"/>
              <a:gd name="T4" fmla="*/ 2147483647 w 5655"/>
              <a:gd name="T5" fmla="*/ 211693337 h 315"/>
              <a:gd name="T6" fmla="*/ 2147483647 w 5655"/>
              <a:gd name="T7" fmla="*/ 793850806 h 315"/>
              <a:gd name="T8" fmla="*/ 2520950 w 5655"/>
              <a:gd name="T9" fmla="*/ 791329854 h 315"/>
              <a:gd name="T10" fmla="*/ 0 w 5655"/>
              <a:gd name="T11" fmla="*/ 2520953 h 31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655" h="315">
                <a:moveTo>
                  <a:pt x="0" y="1"/>
                </a:moveTo>
                <a:lnTo>
                  <a:pt x="5546" y="0"/>
                </a:lnTo>
                <a:cubicBezTo>
                  <a:pt x="5652" y="0"/>
                  <a:pt x="5655" y="84"/>
                  <a:pt x="5655" y="84"/>
                </a:cubicBezTo>
                <a:lnTo>
                  <a:pt x="5649" y="315"/>
                </a:lnTo>
                <a:lnTo>
                  <a:pt x="1" y="314"/>
                </a:lnTo>
                <a:lnTo>
                  <a:pt x="0" y="1"/>
                </a:lnTo>
                <a:close/>
              </a:path>
            </a:pathLst>
          </a:custGeom>
          <a:pattFill prst="dkUpDiag">
            <a:fgClr>
              <a:schemeClr val="bg1">
                <a:alpha val="76862"/>
              </a:schemeClr>
            </a:fgClr>
            <a:bgClr>
              <a:schemeClr val="tx1">
                <a:alpha val="76862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30"/>
          <p:cNvSpPr>
            <a:spLocks noChangeArrowheads="1"/>
          </p:cNvSpPr>
          <p:nvPr/>
        </p:nvSpPr>
        <p:spPr bwMode="gray">
          <a:xfrm>
            <a:off x="114300" y="6610350"/>
            <a:ext cx="8931275" cy="1635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" name="Group 31"/>
          <p:cNvGrpSpPr>
            <a:grpSpLocks/>
          </p:cNvGrpSpPr>
          <p:nvPr/>
        </p:nvGrpSpPr>
        <p:grpSpPr bwMode="auto">
          <a:xfrm>
            <a:off x="85725" y="854075"/>
            <a:ext cx="8982075" cy="1131888"/>
            <a:chOff x="54" y="538"/>
            <a:chExt cx="5658" cy="713"/>
          </a:xfrm>
        </p:grpSpPr>
        <p:sp>
          <p:nvSpPr>
            <p:cNvPr id="9" name="Freeform 32"/>
            <p:cNvSpPr>
              <a:spLocks/>
            </p:cNvSpPr>
            <p:nvPr userDrawn="1"/>
          </p:nvSpPr>
          <p:spPr bwMode="gray">
            <a:xfrm>
              <a:off x="54" y="736"/>
              <a:ext cx="5658" cy="515"/>
            </a:xfrm>
            <a:custGeom>
              <a:avLst/>
              <a:gdLst>
                <a:gd name="T0" fmla="*/ 0 w 5446"/>
                <a:gd name="T1" fmla="*/ 0 h 590"/>
                <a:gd name="T2" fmla="*/ 5878 w 5446"/>
                <a:gd name="T3" fmla="*/ 0 h 590"/>
                <a:gd name="T4" fmla="*/ 5878 w 5446"/>
                <a:gd name="T5" fmla="*/ 237 h 590"/>
                <a:gd name="T6" fmla="*/ 5878 w 5446"/>
                <a:gd name="T7" fmla="*/ 344 h 590"/>
                <a:gd name="T8" fmla="*/ 1632 w 5446"/>
                <a:gd name="T9" fmla="*/ 338 h 590"/>
                <a:gd name="T10" fmla="*/ 1390 w 5446"/>
                <a:gd name="T11" fmla="*/ 445 h 590"/>
                <a:gd name="T12" fmla="*/ 0 w 5446"/>
                <a:gd name="T13" fmla="*/ 450 h 590"/>
                <a:gd name="T14" fmla="*/ 0 w 5446"/>
                <a:gd name="T15" fmla="*/ 0 h 5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446" h="590">
                  <a:moveTo>
                    <a:pt x="0" y="0"/>
                  </a:moveTo>
                  <a:lnTo>
                    <a:pt x="5446" y="0"/>
                  </a:lnTo>
                  <a:lnTo>
                    <a:pt x="5446" y="312"/>
                  </a:lnTo>
                  <a:lnTo>
                    <a:pt x="5446" y="451"/>
                  </a:lnTo>
                  <a:cubicBezTo>
                    <a:pt x="4790" y="473"/>
                    <a:pt x="2205" y="421"/>
                    <a:pt x="1512" y="443"/>
                  </a:cubicBezTo>
                  <a:lnTo>
                    <a:pt x="1288" y="584"/>
                  </a:lnTo>
                  <a:lnTo>
                    <a:pt x="0" y="5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33"/>
            <p:cNvSpPr>
              <a:spLocks/>
            </p:cNvSpPr>
            <p:nvPr userDrawn="1"/>
          </p:nvSpPr>
          <p:spPr bwMode="gray">
            <a:xfrm>
              <a:off x="54" y="538"/>
              <a:ext cx="5658" cy="655"/>
            </a:xfrm>
            <a:custGeom>
              <a:avLst/>
              <a:gdLst>
                <a:gd name="T0" fmla="*/ 1 w 5658"/>
                <a:gd name="T1" fmla="*/ 0 h 655"/>
                <a:gd name="T2" fmla="*/ 5657 w 5658"/>
                <a:gd name="T3" fmla="*/ 0 h 655"/>
                <a:gd name="T4" fmla="*/ 5658 w 5658"/>
                <a:gd name="T5" fmla="*/ 534 h 655"/>
                <a:gd name="T6" fmla="*/ 1553 w 5658"/>
                <a:gd name="T7" fmla="*/ 528 h 655"/>
                <a:gd name="T8" fmla="*/ 1317 w 5658"/>
                <a:gd name="T9" fmla="*/ 651 h 655"/>
                <a:gd name="T10" fmla="*/ 0 w 5658"/>
                <a:gd name="T11" fmla="*/ 655 h 655"/>
                <a:gd name="T12" fmla="*/ 1 w 5658"/>
                <a:gd name="T13" fmla="*/ 0 h 6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58" h="655">
                  <a:moveTo>
                    <a:pt x="1" y="0"/>
                  </a:moveTo>
                  <a:lnTo>
                    <a:pt x="5657" y="0"/>
                  </a:lnTo>
                  <a:lnTo>
                    <a:pt x="5658" y="534"/>
                  </a:lnTo>
                  <a:lnTo>
                    <a:pt x="1553" y="528"/>
                  </a:lnTo>
                  <a:lnTo>
                    <a:pt x="1317" y="651"/>
                  </a:lnTo>
                  <a:lnTo>
                    <a:pt x="0" y="65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34"/>
            <p:cNvSpPr>
              <a:spLocks/>
            </p:cNvSpPr>
            <p:nvPr userDrawn="1"/>
          </p:nvSpPr>
          <p:spPr bwMode="gray">
            <a:xfrm>
              <a:off x="54" y="1062"/>
              <a:ext cx="1496" cy="98"/>
            </a:xfrm>
            <a:custGeom>
              <a:avLst/>
              <a:gdLst>
                <a:gd name="T0" fmla="*/ 1554 w 1440"/>
                <a:gd name="T1" fmla="*/ 1 h 112"/>
                <a:gd name="T2" fmla="*/ 1361 w 1440"/>
                <a:gd name="T3" fmla="*/ 86 h 112"/>
                <a:gd name="T4" fmla="*/ 0 w 1440"/>
                <a:gd name="T5" fmla="*/ 84 h 112"/>
                <a:gd name="T6" fmla="*/ 0 w 1440"/>
                <a:gd name="T7" fmla="*/ 38 h 112"/>
                <a:gd name="T8" fmla="*/ 1154 w 1440"/>
                <a:gd name="T9" fmla="*/ 39 h 112"/>
                <a:gd name="T10" fmla="*/ 1232 w 1440"/>
                <a:gd name="T11" fmla="*/ 0 h 112"/>
                <a:gd name="T12" fmla="*/ 1554 w 1440"/>
                <a:gd name="T13" fmla="*/ 1 h 1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40" h="112">
                  <a:moveTo>
                    <a:pt x="1440" y="1"/>
                  </a:moveTo>
                  <a:lnTo>
                    <a:pt x="1261" y="112"/>
                  </a:lnTo>
                  <a:lnTo>
                    <a:pt x="0" y="110"/>
                  </a:lnTo>
                  <a:lnTo>
                    <a:pt x="0" y="49"/>
                  </a:lnTo>
                  <a:lnTo>
                    <a:pt x="1069" y="50"/>
                  </a:lnTo>
                  <a:lnTo>
                    <a:pt x="1142" y="0"/>
                  </a:lnTo>
                  <a:lnTo>
                    <a:pt x="1440" y="1"/>
                  </a:lnTo>
                  <a:close/>
                </a:path>
              </a:pathLst>
            </a:custGeom>
            <a:solidFill>
              <a:srgbClr val="FFFFFF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" name="Rectangle 35"/>
          <p:cNvSpPr>
            <a:spLocks noChangeArrowheads="1"/>
          </p:cNvSpPr>
          <p:nvPr/>
        </p:nvSpPr>
        <p:spPr bwMode="gray">
          <a:xfrm>
            <a:off x="85725" y="609600"/>
            <a:ext cx="8982075" cy="18573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3" name="Picture 50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8" b="3801"/>
          <a:stretch>
            <a:fillRect/>
          </a:stretch>
        </p:blipFill>
        <p:spPr bwMode="auto">
          <a:xfrm>
            <a:off x="179388" y="2557463"/>
            <a:ext cx="2232025" cy="1808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4" name="Rectangle 3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9773EE-7EAD-4246-9E90-8B4E573D100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84697836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82CC9-F488-4231-9031-205179A52CB6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5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28884-90DA-489E-B956-40161A24617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022957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10711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107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3F319-1240-4049-B9AF-3BAE02426B94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5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225CA0-D785-41DC-BF45-974442DF98F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4146728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2A1AF1-AE8A-4861-9442-BD84217ECDEA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5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9773EE-7EAD-4246-9E90-8B4E573D100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6425813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461F6A-BB12-4FA7-A537-44B5741A3F26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5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CEE7D-3B2F-490C-B757-A2FF19E8619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9820986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4213" y="1341438"/>
            <a:ext cx="3848100" cy="5040312"/>
          </a:xfrm>
        </p:spPr>
        <p:txBody>
          <a:bodyPr/>
          <a:lstStyle>
            <a:lvl1pPr>
              <a:defRPr sz="28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4713" y="1341438"/>
            <a:ext cx="3848100" cy="5040312"/>
          </a:xfrm>
        </p:spPr>
        <p:txBody>
          <a:bodyPr/>
          <a:lstStyle>
            <a:lvl1pPr>
              <a:defRPr sz="28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8605F0-8E79-4BDD-95B0-8FF9D843AA1D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CBC62-DBAB-498C-818F-29AB13656B3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4255285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 b="1"/>
            </a:lvl2pPr>
            <a:lvl3pPr>
              <a:defRPr sz="1800" b="1"/>
            </a:lvl3pPr>
            <a:lvl4pPr>
              <a:defRPr sz="1600" b="1"/>
            </a:lvl4pPr>
            <a:lvl5pPr>
              <a:defRPr sz="1600" b="1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 b="1"/>
            </a:lvl2pPr>
            <a:lvl3pPr>
              <a:defRPr sz="1800" b="1"/>
            </a:lvl3pPr>
            <a:lvl4pPr>
              <a:defRPr sz="1600" b="1"/>
            </a:lvl4pPr>
            <a:lvl5pPr>
              <a:defRPr sz="1600" b="1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9DC2D1-C44C-4424-9E82-9EE5E5E12103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8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B58E3-C3C1-45C0-B0E4-D5D1795EE41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4424674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F3BA39-2A92-4ABF-8C5D-0F4AD4247FD9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4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8C921-AE32-4E06-8A56-F3A3F2DC91C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1964874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D49CC-2163-4BFA-BF64-42BE148E6E33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3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BB6F6-EB12-4B2C-9E3C-2D1846570B7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1929266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 b="1"/>
            </a:lvl2pPr>
            <a:lvl3pPr>
              <a:defRPr sz="2400" b="1"/>
            </a:lvl3pPr>
            <a:lvl4pPr>
              <a:defRPr sz="2000" b="1"/>
            </a:lvl4pPr>
            <a:lvl5pPr>
              <a:defRPr sz="2000" b="1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04E95-1EC6-4A79-917A-22278DBBD0DA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A9C85-8753-4278-BB25-8FDF6430297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317512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D88D5F-26CB-4523-BA47-CA2FA43C7CF3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6A74C-D36E-475C-8D97-DD1AB49DC4B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988973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19"/>
          <p:cNvSpPr>
            <a:spLocks/>
          </p:cNvSpPr>
          <p:nvPr/>
        </p:nvSpPr>
        <p:spPr bwMode="gray">
          <a:xfrm>
            <a:off x="95250" y="6446838"/>
            <a:ext cx="8970963" cy="314325"/>
          </a:xfrm>
          <a:custGeom>
            <a:avLst/>
            <a:gdLst>
              <a:gd name="T0" fmla="*/ 10080626 w 5651"/>
              <a:gd name="T1" fmla="*/ 498990938 h 198"/>
              <a:gd name="T2" fmla="*/ 2147483647 w 5651"/>
              <a:gd name="T3" fmla="*/ 498990938 h 198"/>
              <a:gd name="T4" fmla="*/ 2147483647 w 5651"/>
              <a:gd name="T5" fmla="*/ 236894688 h 198"/>
              <a:gd name="T6" fmla="*/ 2147483647 w 5651"/>
              <a:gd name="T7" fmla="*/ 236894688 h 198"/>
              <a:gd name="T8" fmla="*/ 2147483647 w 5651"/>
              <a:gd name="T9" fmla="*/ 5040313 h 198"/>
              <a:gd name="T10" fmla="*/ 0 w 5651"/>
              <a:gd name="T11" fmla="*/ 0 h 198"/>
              <a:gd name="T12" fmla="*/ 10080626 w 5651"/>
              <a:gd name="T13" fmla="*/ 498990938 h 1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651" h="198">
                <a:moveTo>
                  <a:pt x="4" y="198"/>
                </a:moveTo>
                <a:lnTo>
                  <a:pt x="5651" y="198"/>
                </a:lnTo>
                <a:lnTo>
                  <a:pt x="5646" y="94"/>
                </a:lnTo>
                <a:lnTo>
                  <a:pt x="1491" y="94"/>
                </a:lnTo>
                <a:lnTo>
                  <a:pt x="1343" y="2"/>
                </a:lnTo>
                <a:lnTo>
                  <a:pt x="0" y="0"/>
                </a:lnTo>
                <a:lnTo>
                  <a:pt x="4" y="1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" name="Freeform 20"/>
          <p:cNvSpPr>
            <a:spLocks/>
          </p:cNvSpPr>
          <p:nvPr/>
        </p:nvSpPr>
        <p:spPr bwMode="gray">
          <a:xfrm>
            <a:off x="95250" y="6491288"/>
            <a:ext cx="8975725" cy="279400"/>
          </a:xfrm>
          <a:custGeom>
            <a:avLst/>
            <a:gdLst>
              <a:gd name="T0" fmla="*/ 0 w 5650"/>
              <a:gd name="T1" fmla="*/ 2147483647 h 176"/>
              <a:gd name="T2" fmla="*/ 2147483647 w 5650"/>
              <a:gd name="T3" fmla="*/ 2147483647 h 176"/>
              <a:gd name="T4" fmla="*/ 2147483647 w 5650"/>
              <a:gd name="T5" fmla="*/ 2147483647 h 176"/>
              <a:gd name="T6" fmla="*/ 2147483647 w 5650"/>
              <a:gd name="T7" fmla="*/ 2147483647 h 176"/>
              <a:gd name="T8" fmla="*/ 2147483647 w 5650"/>
              <a:gd name="T9" fmla="*/ 2147483647 h 176"/>
              <a:gd name="T10" fmla="*/ 0 w 5650"/>
              <a:gd name="T11" fmla="*/ 0 h 176"/>
              <a:gd name="T12" fmla="*/ 0 w 5650"/>
              <a:gd name="T13" fmla="*/ 2147483647 h 1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650"/>
              <a:gd name="T22" fmla="*/ 0 h 176"/>
              <a:gd name="T23" fmla="*/ 5650 w 5650"/>
              <a:gd name="T24" fmla="*/ 176 h 1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650" h="176">
                <a:moveTo>
                  <a:pt x="0" y="176"/>
                </a:moveTo>
                <a:lnTo>
                  <a:pt x="5650" y="169"/>
                </a:lnTo>
                <a:lnTo>
                  <a:pt x="5646" y="95"/>
                </a:lnTo>
                <a:lnTo>
                  <a:pt x="1478" y="95"/>
                </a:lnTo>
                <a:lnTo>
                  <a:pt x="1317" y="3"/>
                </a:lnTo>
                <a:lnTo>
                  <a:pt x="0" y="0"/>
                </a:lnTo>
                <a:lnTo>
                  <a:pt x="0" y="176"/>
                </a:lnTo>
                <a:close/>
              </a:path>
            </a:pathLst>
          </a:custGeom>
          <a:gradFill rotWithShape="1">
            <a:gsLst>
              <a:gs pos="0">
                <a:srgbClr val="0047FF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" name="Freeform 21" descr="Dark upward diagonal"/>
          <p:cNvSpPr>
            <a:spLocks/>
          </p:cNvSpPr>
          <p:nvPr/>
        </p:nvSpPr>
        <p:spPr bwMode="gray">
          <a:xfrm>
            <a:off x="92075" y="98425"/>
            <a:ext cx="8199438" cy="90488"/>
          </a:xfrm>
          <a:custGeom>
            <a:avLst/>
            <a:gdLst>
              <a:gd name="T0" fmla="*/ 0 w 5639"/>
              <a:gd name="T1" fmla="*/ 0 h 113"/>
              <a:gd name="T2" fmla="*/ 2147483647 w 5639"/>
              <a:gd name="T3" fmla="*/ 0 h 113"/>
              <a:gd name="T4" fmla="*/ 2147483647 w 5639"/>
              <a:gd name="T5" fmla="*/ 28856063 h 113"/>
              <a:gd name="T6" fmla="*/ 2147483647 w 5639"/>
              <a:gd name="T7" fmla="*/ 72460869 h 113"/>
              <a:gd name="T8" fmla="*/ 0 w 5639"/>
              <a:gd name="T9" fmla="*/ 72460869 h 113"/>
              <a:gd name="T10" fmla="*/ 0 w 5639"/>
              <a:gd name="T11" fmla="*/ 0 h 11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639" h="113">
                <a:moveTo>
                  <a:pt x="0" y="0"/>
                </a:moveTo>
                <a:lnTo>
                  <a:pt x="5582" y="0"/>
                </a:lnTo>
                <a:cubicBezTo>
                  <a:pt x="5630" y="3"/>
                  <a:pt x="5639" y="45"/>
                  <a:pt x="5639" y="45"/>
                </a:cubicBezTo>
                <a:lnTo>
                  <a:pt x="5636" y="113"/>
                </a:lnTo>
                <a:lnTo>
                  <a:pt x="0" y="113"/>
                </a:lnTo>
                <a:lnTo>
                  <a:pt x="0" y="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9" name="Freeform 22"/>
          <p:cNvSpPr>
            <a:spLocks/>
          </p:cNvSpPr>
          <p:nvPr/>
        </p:nvSpPr>
        <p:spPr bwMode="gray">
          <a:xfrm>
            <a:off x="92075" y="307975"/>
            <a:ext cx="8197850" cy="817563"/>
          </a:xfrm>
          <a:custGeom>
            <a:avLst/>
            <a:gdLst>
              <a:gd name="T0" fmla="*/ 2147483647 w 5446"/>
              <a:gd name="T1" fmla="*/ 0 h 531"/>
              <a:gd name="T2" fmla="*/ 0 w 5446"/>
              <a:gd name="T3" fmla="*/ 0 h 531"/>
              <a:gd name="T4" fmla="*/ 4532451 w 5446"/>
              <a:gd name="T5" fmla="*/ 1114169006 h 531"/>
              <a:gd name="T6" fmla="*/ 2147483647 w 5446"/>
              <a:gd name="T7" fmla="*/ 1123651813 h 531"/>
              <a:gd name="T8" fmla="*/ 2147483647 w 5446"/>
              <a:gd name="T9" fmla="*/ 1249291692 h 531"/>
              <a:gd name="T10" fmla="*/ 2147483647 w 5446"/>
              <a:gd name="T11" fmla="*/ 1258774499 h 531"/>
              <a:gd name="T12" fmla="*/ 2147483647 w 5446"/>
              <a:gd name="T13" fmla="*/ 0 h 5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0" name="Freeform 23"/>
          <p:cNvSpPr>
            <a:spLocks/>
          </p:cNvSpPr>
          <p:nvPr/>
        </p:nvSpPr>
        <p:spPr bwMode="gray">
          <a:xfrm>
            <a:off x="92075" y="212725"/>
            <a:ext cx="8197850" cy="768350"/>
          </a:xfrm>
          <a:custGeom>
            <a:avLst/>
            <a:gdLst>
              <a:gd name="T0" fmla="*/ 2147483647 w 5446"/>
              <a:gd name="T1" fmla="*/ 0 h 531"/>
              <a:gd name="T2" fmla="*/ 0 w 5446"/>
              <a:gd name="T3" fmla="*/ 0 h 531"/>
              <a:gd name="T4" fmla="*/ 2147483647 w 5446"/>
              <a:gd name="T5" fmla="*/ 2147483647 h 531"/>
              <a:gd name="T6" fmla="*/ 2147483647 w 5446"/>
              <a:gd name="T7" fmla="*/ 2147483647 h 531"/>
              <a:gd name="T8" fmla="*/ 2147483647 w 5446"/>
              <a:gd name="T9" fmla="*/ 2147483647 h 531"/>
              <a:gd name="T10" fmla="*/ 2147483647 w 5446"/>
              <a:gd name="T11" fmla="*/ 2147483647 h 531"/>
              <a:gd name="T12" fmla="*/ 2147483647 w 5446"/>
              <a:gd name="T13" fmla="*/ 0 h 5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446"/>
              <a:gd name="T22" fmla="*/ 0 h 531"/>
              <a:gd name="T23" fmla="*/ 5446 w 5446"/>
              <a:gd name="T24" fmla="*/ 531 h 53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gradFill rotWithShape="0">
            <a:gsLst>
              <a:gs pos="0">
                <a:srgbClr val="003CD2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Rectangle 24"/>
          <p:cNvSpPr>
            <a:spLocks noChangeArrowheads="1"/>
          </p:cNvSpPr>
          <p:nvPr/>
        </p:nvSpPr>
        <p:spPr bwMode="gray">
          <a:xfrm flipV="1">
            <a:off x="95250" y="6723063"/>
            <a:ext cx="8977313" cy="5556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8332" name="Rectangle 28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048000" y="6311900"/>
            <a:ext cx="1712913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4BF7824F-07AF-482E-807C-9002E0137D29}" type="datetime1">
              <a:rPr lang="zh-CN" altLang="en-US"/>
              <a:pPr>
                <a:defRPr/>
              </a:pPr>
              <a:t>2019-7-24</a:t>
            </a:fld>
            <a:endParaRPr lang="en-US" altLang="zh-CN"/>
          </a:p>
        </p:txBody>
      </p:sp>
      <p:sp>
        <p:nvSpPr>
          <p:cNvPr id="98333" name="Rectangle 29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830763" y="6323013"/>
            <a:ext cx="231140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000000"/>
                </a:solidFill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8334" name="Rectangle 30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7348538" y="6537325"/>
            <a:ext cx="161607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F8F8F8"/>
                </a:solidFill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E16F9C5F-A636-4318-A9C2-32520F4C5DE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8335" name="Text Box 31"/>
          <p:cNvSpPr txBox="1">
            <a:spLocks noChangeArrowheads="1"/>
          </p:cNvSpPr>
          <p:nvPr/>
        </p:nvSpPr>
        <p:spPr bwMode="gray">
          <a:xfrm>
            <a:off x="-36512" y="6465888"/>
            <a:ext cx="204895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100" dirty="0" smtClean="0">
                <a:solidFill>
                  <a:srgbClr val="FFFFFF"/>
                </a:solidFill>
                <a:latin typeface="Times New Roman" pitchFamily="18" charset="0"/>
                <a:ea typeface="黑体" pitchFamily="49" charset="-122"/>
              </a:rPr>
              <a:t>  </a:t>
            </a:r>
            <a:r>
              <a:rPr lang="zh-CN" altLang="zh-CN" sz="1100" dirty="0" smtClean="0">
                <a:solidFill>
                  <a:srgbClr val="FFFFFF"/>
                </a:solidFill>
                <a:latin typeface="Times New Roman" pitchFamily="18" charset="0"/>
                <a:ea typeface="黑体" pitchFamily="49" charset="-122"/>
              </a:rPr>
              <a:t>程序设计基础</a:t>
            </a:r>
            <a:r>
              <a:rPr lang="en-US" altLang="zh-CN" sz="1100" dirty="0" smtClean="0">
                <a:solidFill>
                  <a:srgbClr val="FFFFFF"/>
                </a:solidFill>
                <a:latin typeface="Times New Roman" pitchFamily="18" charset="0"/>
                <a:ea typeface="黑体" pitchFamily="49" charset="-122"/>
              </a:rPr>
              <a:t>——</a:t>
            </a:r>
            <a:r>
              <a:rPr lang="zh-CN" altLang="zh-CN" sz="1100" dirty="0" smtClean="0">
                <a:solidFill>
                  <a:srgbClr val="F0F8F9"/>
                </a:solidFill>
                <a:effectLst/>
              </a:rPr>
              <a:t>第</a:t>
            </a:r>
            <a:r>
              <a:rPr lang="en-US" altLang="zh-CN" sz="1100" dirty="0" smtClean="0">
                <a:solidFill>
                  <a:srgbClr val="F0F8F9"/>
                </a:solidFill>
                <a:effectLst/>
              </a:rPr>
              <a:t>1</a:t>
            </a:r>
            <a:r>
              <a:rPr lang="zh-CN" altLang="zh-CN" sz="1100" dirty="0" smtClean="0">
                <a:solidFill>
                  <a:srgbClr val="F0F8F9"/>
                </a:solidFill>
                <a:effectLst/>
              </a:rPr>
              <a:t>章 概述</a:t>
            </a:r>
            <a:endParaRPr lang="en-US" altLang="zh-CN" sz="1100" dirty="0">
              <a:solidFill>
                <a:srgbClr val="FFFFFF"/>
              </a:solidFill>
              <a:latin typeface="Times New Roman" pitchFamily="18" charset="0"/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279" y="188640"/>
            <a:ext cx="762225" cy="744077"/>
          </a:xfrm>
          <a:prstGeom prst="rect">
            <a:avLst/>
          </a:prstGeom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00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ransition spd="med">
    <p:strips dir="rd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Arial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Arial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Arial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Arial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5" name="Text Box 9" descr="2"/>
          <p:cNvSpPr txBox="1">
            <a:spLocks noChangeArrowheads="1"/>
          </p:cNvSpPr>
          <p:nvPr/>
        </p:nvSpPr>
        <p:spPr bwMode="gray">
          <a:xfrm>
            <a:off x="2195513" y="2765425"/>
            <a:ext cx="6678612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b="1" dirty="0" smtClean="0">
                <a:solidFill>
                  <a:srgbClr val="170D7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21</a:t>
            </a:r>
            <a:r>
              <a:rPr lang="zh-CN" altLang="en-US" sz="2800" b="1" dirty="0" smtClean="0">
                <a:solidFill>
                  <a:srgbClr val="170D7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世纪高等学校计算机教育实用规划教材</a:t>
            </a:r>
          </a:p>
        </p:txBody>
      </p:sp>
      <p:sp>
        <p:nvSpPr>
          <p:cNvPr id="101386" name="Text Box 10" descr="2"/>
          <p:cNvSpPr txBox="1">
            <a:spLocks noChangeArrowheads="1"/>
          </p:cNvSpPr>
          <p:nvPr/>
        </p:nvSpPr>
        <p:spPr bwMode="gray">
          <a:xfrm>
            <a:off x="1506973" y="4077072"/>
            <a:ext cx="7637027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 smtClean="0">
                <a:solidFill>
                  <a:srgbClr val="170D71"/>
                </a:solidFill>
              </a:rPr>
              <a:t>教材：</a:t>
            </a:r>
            <a:r>
              <a:rPr lang="en-US" altLang="zh-CN" sz="3200" b="1" dirty="0" smtClean="0">
                <a:solidFill>
                  <a:srgbClr val="170D71"/>
                </a:solidFill>
              </a:rPr>
              <a:t>《</a:t>
            </a:r>
            <a:r>
              <a:rPr lang="zh-CN" altLang="zh-CN" sz="3200" b="1" dirty="0" smtClean="0">
                <a:solidFill>
                  <a:srgbClr val="170D71"/>
                </a:solidFill>
              </a:rPr>
              <a:t>程序设计基础</a:t>
            </a:r>
            <a:r>
              <a:rPr lang="en-US" altLang="zh-CN" sz="3200" b="1" dirty="0" smtClean="0">
                <a:solidFill>
                  <a:srgbClr val="170D71"/>
                </a:solidFill>
              </a:rPr>
              <a:t>(</a:t>
            </a:r>
            <a:r>
              <a:rPr lang="zh-CN" altLang="zh-CN" sz="3200" b="1" dirty="0" smtClean="0">
                <a:solidFill>
                  <a:srgbClr val="170D71"/>
                </a:solidFill>
              </a:rPr>
              <a:t>C语言</a:t>
            </a:r>
            <a:r>
              <a:rPr lang="en-US" altLang="zh-CN" sz="3200" b="1" dirty="0" smtClean="0">
                <a:solidFill>
                  <a:srgbClr val="170D71"/>
                </a:solidFill>
              </a:rPr>
              <a:t>)》(</a:t>
            </a:r>
            <a:r>
              <a:rPr lang="zh-CN" altLang="en-US" sz="3200" b="1" dirty="0" smtClean="0">
                <a:solidFill>
                  <a:srgbClr val="170D71"/>
                </a:solidFill>
              </a:rPr>
              <a:t>第二版</a:t>
            </a:r>
            <a:r>
              <a:rPr lang="en-US" altLang="zh-CN" sz="3200" b="1" dirty="0" smtClean="0">
                <a:solidFill>
                  <a:srgbClr val="170D71"/>
                </a:solidFill>
              </a:rPr>
              <a:t>)</a:t>
            </a:r>
            <a:endParaRPr lang="zh-CN" altLang="en-US" sz="3200" b="1" dirty="0" smtClean="0">
              <a:solidFill>
                <a:srgbClr val="170D7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charset="-122"/>
            </a:endParaRPr>
          </a:p>
          <a:p>
            <a:pPr eaLnBrk="1" hangingPunct="1">
              <a:defRPr/>
            </a:pPr>
            <a:r>
              <a:rPr lang="zh-CN" altLang="en-US" sz="3200" b="1" dirty="0" smtClean="0">
                <a:solidFill>
                  <a:srgbClr val="170D71"/>
                </a:solidFill>
              </a:rPr>
              <a:t>出版社：清华大学出版社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10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12291" name="文本占位符 2"/>
          <p:cNvSpPr>
            <a:spLocks noGrp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zh-CN" sz="3200" dirty="0" smtClean="0">
                <a:solidFill>
                  <a:srgbClr val="FF0000"/>
                </a:solidFill>
              </a:rPr>
              <a:t>编译方式</a:t>
            </a:r>
            <a:r>
              <a:rPr lang="zh-CN" altLang="en-US" sz="3200" dirty="0" smtClean="0"/>
              <a:t>使用</a:t>
            </a:r>
            <a:r>
              <a:rPr lang="zh-CN" altLang="zh-CN" sz="3200" dirty="0" smtClean="0"/>
              <a:t>编译程序（编译器）</a:t>
            </a:r>
            <a:r>
              <a:rPr lang="zh-CN" altLang="en-US" sz="3200" dirty="0" smtClean="0"/>
              <a:t>。</a:t>
            </a:r>
            <a:r>
              <a:rPr lang="zh-CN" altLang="zh-CN" sz="3200" dirty="0" smtClean="0"/>
              <a:t>在应用程序执行之前，就将程序源代码翻译成目标代码（机器语言），因此其目标程序可以脱离其语言环境而反复独立执行，使用比较方便、运行效率较高，但一旦应用程序需要修改时，必须先修改其源代码，再重新编译生成新的目标程序才能执行，很不方便。编译型高级语言有很多，例如</a:t>
            </a:r>
            <a:r>
              <a:rPr lang="en-US" altLang="zh-CN" sz="3200" dirty="0" smtClean="0"/>
              <a:t>Visual C++</a:t>
            </a:r>
            <a:r>
              <a:rPr lang="zh-CN" altLang="zh-CN" sz="3200" dirty="0" smtClean="0"/>
              <a:t>、</a:t>
            </a:r>
            <a:r>
              <a:rPr lang="en-US" altLang="zh-CN" sz="3200" dirty="0" smtClean="0"/>
              <a:t>Visual FoxPro</a:t>
            </a:r>
            <a:r>
              <a:rPr lang="zh-CN" altLang="zh-CN" sz="3200" dirty="0" smtClean="0"/>
              <a:t>、</a:t>
            </a:r>
            <a:r>
              <a:rPr lang="en-US" altLang="zh-CN" sz="3200" dirty="0" smtClean="0"/>
              <a:t>Delphi</a:t>
            </a:r>
            <a:r>
              <a:rPr lang="zh-CN" altLang="zh-CN" sz="3200" dirty="0" smtClean="0"/>
              <a:t>等。</a:t>
            </a:r>
            <a:endParaRPr lang="zh-CN" altLang="en-US" sz="3200" dirty="0" smtClean="0"/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253CFA77-6ED4-4660-8F70-DDEDF498C808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11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13315" name="文本占位符 2"/>
          <p:cNvSpPr>
            <a:spLocks noGrp="1"/>
          </p:cNvSpPr>
          <p:nvPr>
            <p:ph type="body" idx="4294967295"/>
          </p:nvPr>
        </p:nvSpPr>
        <p:spPr bwMode="auto">
          <a:xfrm>
            <a:off x="107504" y="1125538"/>
            <a:ext cx="8579296" cy="500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zh-CN" sz="3200" dirty="0" smtClean="0"/>
              <a:t>高级语言的</a:t>
            </a:r>
            <a:r>
              <a:rPr lang="zh-CN" altLang="zh-CN" sz="3200" dirty="0" smtClean="0">
                <a:solidFill>
                  <a:srgbClr val="FF0000"/>
                </a:solidFill>
              </a:rPr>
              <a:t>缺点</a:t>
            </a:r>
            <a:r>
              <a:rPr lang="zh-CN" altLang="zh-CN" sz="3200" dirty="0" smtClean="0"/>
              <a:t>是：编译程序比汇编程序复杂，而且编译出来的目标程序往往效率不高，长度和运行时间都较长。因此，在很多对时间要求比较高的系统，如某些实时控制系统或者大型计算机控制系统中，低级语言特别是汇编语言仍然得到了一定的应用。</a:t>
            </a:r>
            <a:endParaRPr lang="en-US" altLang="zh-CN" sz="3200" dirty="0" smtClean="0"/>
          </a:p>
          <a:p>
            <a:r>
              <a:rPr lang="zh-CN" altLang="zh-CN" sz="3200" dirty="0" smtClean="0"/>
              <a:t>高级语言的</a:t>
            </a:r>
            <a:r>
              <a:rPr lang="zh-CN" altLang="zh-CN" sz="3200" dirty="0" smtClean="0">
                <a:solidFill>
                  <a:srgbClr val="FF0000"/>
                </a:solidFill>
              </a:rPr>
              <a:t>优点</a:t>
            </a:r>
            <a:r>
              <a:rPr lang="zh-CN" altLang="zh-CN" sz="3200" dirty="0" smtClean="0"/>
              <a:t>是：容易学习，使用方便，语句的功能强，程序员编写的源程序比较短，可移植性较好，便于推广和交流。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88913"/>
            <a:ext cx="8229600" cy="7064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4000" smtClean="0">
                <a:solidFill>
                  <a:srgbClr val="F8F8F8"/>
                </a:solidFill>
                <a:effectLst/>
              </a:rPr>
              <a:t>1.2 </a:t>
            </a:r>
            <a:r>
              <a:rPr lang="zh-CN" altLang="en-US" sz="4000" smtClean="0">
                <a:solidFill>
                  <a:srgbClr val="F8F8F8"/>
                </a:solidFill>
                <a:effectLst/>
              </a:rPr>
              <a:t>程序设计的一般步骤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6975"/>
            <a:ext cx="8362950" cy="492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indent="-273050">
              <a:lnSpc>
                <a:spcPct val="90000"/>
              </a:lnSpc>
            </a:pPr>
            <a:r>
              <a:rPr lang="zh-CN" altLang="en-US" smtClean="0">
                <a:solidFill>
                  <a:srgbClr val="FF0000"/>
                </a:solidFill>
              </a:rPr>
              <a:t>程序设计</a:t>
            </a:r>
            <a:r>
              <a:rPr lang="zh-CN" altLang="en-US" smtClean="0"/>
              <a:t>是指：使用计算机语言对所要解决问题中的数据，以及解决问题的方法和步骤进行完整而准确的描述的过程。</a:t>
            </a:r>
            <a:r>
              <a:rPr lang="en-US" altLang="zh-CN" smtClean="0"/>
              <a:t>C</a:t>
            </a:r>
            <a:r>
              <a:rPr lang="zh-CN" altLang="en-US" smtClean="0"/>
              <a:t>语言支持结构化程序设计，其一般步骤如下：</a:t>
            </a:r>
          </a:p>
          <a:p>
            <a:pPr marL="273050" indent="-273050">
              <a:lnSpc>
                <a:spcPct val="90000"/>
              </a:lnSpc>
              <a:buFontTx/>
              <a:buAutoNum type="arabicPeriod"/>
            </a:pPr>
            <a:r>
              <a:rPr lang="zh-CN" altLang="en-US" smtClean="0"/>
              <a:t>确定要解决的问题。</a:t>
            </a:r>
          </a:p>
          <a:p>
            <a:pPr marL="273050" indent="-273050">
              <a:lnSpc>
                <a:spcPct val="90000"/>
              </a:lnSpc>
              <a:buFontTx/>
              <a:buAutoNum type="arabicPeriod"/>
            </a:pPr>
            <a:r>
              <a:rPr lang="zh-CN" altLang="en-US" smtClean="0"/>
              <a:t>分析问题。</a:t>
            </a:r>
          </a:p>
          <a:p>
            <a:pPr marL="273050" indent="-273050">
              <a:lnSpc>
                <a:spcPct val="90000"/>
              </a:lnSpc>
              <a:buFontTx/>
              <a:buAutoNum type="arabicPeriod"/>
            </a:pPr>
            <a:r>
              <a:rPr lang="zh-CN" altLang="en-US" smtClean="0"/>
              <a:t>确定数据结构。</a:t>
            </a:r>
          </a:p>
          <a:p>
            <a:pPr marL="273050" indent="-273050">
              <a:lnSpc>
                <a:spcPct val="90000"/>
              </a:lnSpc>
              <a:buFontTx/>
              <a:buAutoNum type="arabicPeriod"/>
            </a:pPr>
            <a:r>
              <a:rPr lang="zh-CN" altLang="en-US" smtClean="0"/>
              <a:t>设计算法并使用流程图或其它工具表示。</a:t>
            </a:r>
          </a:p>
          <a:p>
            <a:pPr marL="273050" indent="-273050">
              <a:lnSpc>
                <a:spcPct val="90000"/>
              </a:lnSpc>
              <a:buFontTx/>
              <a:buAutoNum type="arabicPeriod"/>
            </a:pPr>
            <a:r>
              <a:rPr lang="zh-CN" altLang="en-US" smtClean="0"/>
              <a:t>编写程序。</a:t>
            </a:r>
          </a:p>
          <a:p>
            <a:pPr marL="273050" indent="-273050">
              <a:lnSpc>
                <a:spcPct val="90000"/>
              </a:lnSpc>
              <a:buFontTx/>
              <a:buAutoNum type="arabicPeriod"/>
            </a:pPr>
            <a:r>
              <a:rPr lang="zh-CN" altLang="en-US" smtClean="0"/>
              <a:t>调试并测试程序。</a:t>
            </a:r>
          </a:p>
          <a:p>
            <a:pPr marL="273050" indent="-273050">
              <a:lnSpc>
                <a:spcPct val="90000"/>
              </a:lnSpc>
              <a:buFontTx/>
              <a:buAutoNum type="arabicPeriod"/>
            </a:pPr>
            <a:r>
              <a:rPr lang="zh-CN" altLang="en-US" smtClean="0"/>
              <a:t>整理各类文档资料，交付使用。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12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88913"/>
            <a:ext cx="8229600" cy="7064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4000" smtClean="0">
                <a:solidFill>
                  <a:srgbClr val="FFFFFF"/>
                </a:solidFill>
                <a:effectLst/>
              </a:rPr>
              <a:t>1.3 C</a:t>
            </a:r>
            <a:r>
              <a:rPr lang="zh-CN" altLang="en-US" sz="4000" smtClean="0">
                <a:solidFill>
                  <a:srgbClr val="FFFFFF"/>
                </a:solidFill>
                <a:effectLst/>
              </a:rPr>
              <a:t>语言的发展历程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52513"/>
            <a:ext cx="8229600" cy="507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altLang="zh-CN" smtClean="0"/>
              <a:t>C</a:t>
            </a:r>
            <a:r>
              <a:rPr lang="zh-CN" altLang="en-US" smtClean="0"/>
              <a:t>语言的最早原型是</a:t>
            </a:r>
            <a:r>
              <a:rPr lang="en-US" altLang="zh-CN" smtClean="0"/>
              <a:t>ALGOL 60</a:t>
            </a:r>
            <a:r>
              <a:rPr lang="zh-CN" altLang="en-US" smtClean="0"/>
              <a:t>语言，它出现于</a:t>
            </a:r>
            <a:r>
              <a:rPr lang="en-US" altLang="zh-CN" smtClean="0"/>
              <a:t>1960</a:t>
            </a:r>
            <a:r>
              <a:rPr lang="zh-CN" altLang="en-US" smtClean="0"/>
              <a:t>年，是一种面向问题的高级语言，不适宜编写系统程序。</a:t>
            </a:r>
          </a:p>
          <a:p>
            <a:pPr>
              <a:lnSpc>
                <a:spcPct val="90000"/>
              </a:lnSpc>
            </a:pPr>
            <a:r>
              <a:rPr lang="en-US" altLang="zh-CN" smtClean="0"/>
              <a:t>1963</a:t>
            </a:r>
            <a:r>
              <a:rPr lang="zh-CN" altLang="en-US" smtClean="0"/>
              <a:t>年，剑桥大学在</a:t>
            </a:r>
            <a:r>
              <a:rPr lang="en-US" altLang="zh-CN" smtClean="0"/>
              <a:t>ALGOL 60</a:t>
            </a:r>
            <a:r>
              <a:rPr lang="zh-CN" altLang="en-US" smtClean="0"/>
              <a:t>语言的基础上推出</a:t>
            </a:r>
            <a:r>
              <a:rPr lang="en-US" altLang="zh-CN" smtClean="0"/>
              <a:t>CPL(Combined Programming Language)</a:t>
            </a:r>
            <a:r>
              <a:rPr lang="zh-CN" altLang="en-US" smtClean="0"/>
              <a:t>语言，它更接近硬件，但规模很大，难以实现。</a:t>
            </a:r>
          </a:p>
          <a:p>
            <a:pPr>
              <a:lnSpc>
                <a:spcPct val="90000"/>
              </a:lnSpc>
            </a:pPr>
            <a:r>
              <a:rPr lang="en-US" altLang="zh-CN" smtClean="0"/>
              <a:t>1967</a:t>
            </a:r>
            <a:r>
              <a:rPr lang="zh-CN" altLang="en-US" smtClean="0"/>
              <a:t>年，英国剑桥大学的</a:t>
            </a:r>
            <a:r>
              <a:rPr lang="en-US" altLang="zh-CN" smtClean="0"/>
              <a:t>Matin Richards </a:t>
            </a:r>
            <a:r>
              <a:rPr lang="zh-CN" altLang="en-US" smtClean="0"/>
              <a:t>对</a:t>
            </a:r>
            <a:r>
              <a:rPr lang="en-US" altLang="zh-CN" smtClean="0"/>
              <a:t>CPL</a:t>
            </a:r>
            <a:r>
              <a:rPr lang="zh-CN" altLang="en-US" smtClean="0"/>
              <a:t>语言进行了简化，于是产生了</a:t>
            </a:r>
            <a:r>
              <a:rPr lang="en-US" altLang="zh-CN" smtClean="0"/>
              <a:t>BCPL(Basic Combined Programming Language)</a:t>
            </a:r>
            <a:r>
              <a:rPr lang="zh-CN" altLang="en-US" smtClean="0"/>
              <a:t>语言。</a:t>
            </a:r>
          </a:p>
          <a:p>
            <a:pPr>
              <a:lnSpc>
                <a:spcPct val="90000"/>
              </a:lnSpc>
            </a:pPr>
            <a:r>
              <a:rPr lang="en-US" altLang="zh-CN" smtClean="0"/>
              <a:t>1970</a:t>
            </a:r>
            <a:r>
              <a:rPr lang="zh-CN" altLang="en-US" smtClean="0"/>
              <a:t>年，美国贝尔实验室的</a:t>
            </a:r>
            <a:r>
              <a:rPr lang="en-US" altLang="zh-CN" smtClean="0"/>
              <a:t>Ken Thompson</a:t>
            </a:r>
            <a:r>
              <a:rPr lang="zh-CN" altLang="en-US" smtClean="0"/>
              <a:t>又对</a:t>
            </a:r>
            <a:r>
              <a:rPr lang="en-US" altLang="zh-CN" smtClean="0"/>
              <a:t>BCPL</a:t>
            </a:r>
            <a:r>
              <a:rPr lang="zh-CN" altLang="en-US" smtClean="0"/>
              <a:t>进行修改和简化，从而推出了一种非常简单但很接近硬件的语言，并取</a:t>
            </a:r>
            <a:r>
              <a:rPr lang="en-US" altLang="zh-CN" smtClean="0"/>
              <a:t>BCPL</a:t>
            </a:r>
            <a:r>
              <a:rPr lang="zh-CN" altLang="en-US" smtClean="0"/>
              <a:t>的第一个字母为它起了一个名字</a:t>
            </a:r>
            <a:r>
              <a:rPr lang="en-US" altLang="zh-CN" smtClean="0"/>
              <a:t>——“B</a:t>
            </a:r>
            <a:r>
              <a:rPr lang="zh-CN" altLang="en-US" smtClean="0"/>
              <a:t>语言”。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13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561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ffectLst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52513"/>
            <a:ext cx="8291513" cy="532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由于</a:t>
            </a:r>
            <a:r>
              <a:rPr lang="en-US" altLang="zh-CN" smtClean="0"/>
              <a:t>B</a:t>
            </a:r>
            <a:r>
              <a:rPr lang="zh-CN" altLang="en-US" smtClean="0"/>
              <a:t>语言过于简单，功能有限，为了更好地描述和实现</a:t>
            </a:r>
            <a:r>
              <a:rPr lang="en-US" altLang="zh-CN" smtClean="0"/>
              <a:t>UNIX</a:t>
            </a:r>
            <a:r>
              <a:rPr lang="zh-CN" altLang="en-US" smtClean="0"/>
              <a:t>操作系统，美国贝尔实验室的</a:t>
            </a:r>
            <a:r>
              <a:rPr lang="en-US" altLang="zh-CN" smtClean="0"/>
              <a:t>D.M.Ritchie</a:t>
            </a:r>
            <a:r>
              <a:rPr lang="zh-CN" altLang="en-US" smtClean="0"/>
              <a:t>于</a:t>
            </a:r>
            <a:r>
              <a:rPr lang="en-US" altLang="zh-CN" smtClean="0"/>
              <a:t>1973</a:t>
            </a:r>
            <a:r>
              <a:rPr lang="zh-CN" altLang="en-US" smtClean="0"/>
              <a:t>年在</a:t>
            </a:r>
            <a:r>
              <a:rPr lang="en-US" altLang="zh-CN" smtClean="0"/>
              <a:t>B</a:t>
            </a:r>
            <a:r>
              <a:rPr lang="zh-CN" altLang="en-US" smtClean="0"/>
              <a:t>语言的基础上设计出了一种新的语言，这就是“</a:t>
            </a:r>
            <a:r>
              <a:rPr lang="en-US" altLang="zh-CN" smtClean="0"/>
              <a:t>C</a:t>
            </a:r>
            <a:r>
              <a:rPr lang="zh-CN" altLang="en-US" smtClean="0"/>
              <a:t>语言”。同年，</a:t>
            </a:r>
            <a:r>
              <a:rPr lang="en-US" altLang="zh-CN" smtClean="0"/>
              <a:t>Ken Thompson</a:t>
            </a:r>
            <a:r>
              <a:rPr lang="zh-CN" altLang="en-US" smtClean="0"/>
              <a:t>和</a:t>
            </a:r>
            <a:r>
              <a:rPr lang="en-US" altLang="zh-CN" smtClean="0"/>
              <a:t>D.M.Ritchie</a:t>
            </a:r>
            <a:r>
              <a:rPr lang="zh-CN" altLang="en-US" smtClean="0"/>
              <a:t>合作使用</a:t>
            </a:r>
            <a:r>
              <a:rPr lang="en-US" altLang="zh-CN" smtClean="0"/>
              <a:t>C</a:t>
            </a:r>
            <a:r>
              <a:rPr lang="zh-CN" altLang="en-US" smtClean="0"/>
              <a:t>语言改写了之前基于汇编语言编写的</a:t>
            </a:r>
            <a:r>
              <a:rPr lang="en-US" altLang="zh-CN" smtClean="0"/>
              <a:t>UNIX</a:t>
            </a:r>
            <a:r>
              <a:rPr lang="zh-CN" altLang="en-US" smtClean="0"/>
              <a:t>操作系统，即</a:t>
            </a:r>
            <a:r>
              <a:rPr lang="en-US" altLang="zh-CN" smtClean="0"/>
              <a:t>UNIX</a:t>
            </a:r>
            <a:r>
              <a:rPr lang="zh-CN" altLang="en-US" smtClean="0"/>
              <a:t>第</a:t>
            </a:r>
            <a:r>
              <a:rPr lang="en-US" altLang="zh-CN" smtClean="0"/>
              <a:t>5</a:t>
            </a:r>
            <a:r>
              <a:rPr lang="zh-CN" altLang="en-US" smtClean="0"/>
              <a:t>版。  </a:t>
            </a:r>
          </a:p>
          <a:p>
            <a:r>
              <a:rPr lang="zh-CN" altLang="en-US" smtClean="0"/>
              <a:t>为了使</a:t>
            </a:r>
            <a:r>
              <a:rPr lang="en-US" altLang="zh-CN" smtClean="0"/>
              <a:t>UNIX</a:t>
            </a:r>
            <a:r>
              <a:rPr lang="zh-CN" altLang="en-US" smtClean="0"/>
              <a:t>操作系统得到推广，</a:t>
            </a:r>
            <a:r>
              <a:rPr lang="en-US" altLang="zh-CN" smtClean="0"/>
              <a:t>1977</a:t>
            </a:r>
            <a:r>
              <a:rPr lang="zh-CN" altLang="en-US" smtClean="0"/>
              <a:t>年</a:t>
            </a:r>
            <a:r>
              <a:rPr lang="en-US" altLang="zh-CN" smtClean="0"/>
              <a:t>D.M.Ritchie </a:t>
            </a:r>
            <a:r>
              <a:rPr lang="zh-CN" altLang="en-US" smtClean="0"/>
              <a:t>发表了不依赖于具体机器系统的</a:t>
            </a:r>
            <a:r>
              <a:rPr lang="en-US" altLang="zh-CN" smtClean="0"/>
              <a:t>C</a:t>
            </a:r>
            <a:r>
              <a:rPr lang="zh-CN" altLang="en-US" smtClean="0"/>
              <a:t>语言编译文本</a:t>
            </a:r>
            <a:r>
              <a:rPr lang="en-US" altLang="zh-CN" smtClean="0"/>
              <a:t>《</a:t>
            </a:r>
            <a:r>
              <a:rPr lang="zh-CN" altLang="en-US" smtClean="0"/>
              <a:t>可移植的</a:t>
            </a:r>
            <a:r>
              <a:rPr lang="en-US" altLang="zh-CN" smtClean="0"/>
              <a:t>C</a:t>
            </a:r>
            <a:r>
              <a:rPr lang="zh-CN" altLang="en-US" smtClean="0"/>
              <a:t>语言编译程序</a:t>
            </a:r>
            <a:r>
              <a:rPr lang="en-US" altLang="zh-CN" smtClean="0"/>
              <a:t>》</a:t>
            </a:r>
            <a:r>
              <a:rPr lang="zh-CN" altLang="en-US" smtClean="0"/>
              <a:t>。这一成果使得</a:t>
            </a:r>
            <a:r>
              <a:rPr lang="en-US" altLang="zh-CN" smtClean="0"/>
              <a:t>C</a:t>
            </a:r>
            <a:r>
              <a:rPr lang="zh-CN" altLang="en-US" smtClean="0"/>
              <a:t>语言的可移植性得到了很大的提高，促进了</a:t>
            </a:r>
            <a:r>
              <a:rPr lang="en-US" altLang="zh-CN" smtClean="0"/>
              <a:t>UNIX</a:t>
            </a:r>
            <a:r>
              <a:rPr lang="zh-CN" altLang="en-US" smtClean="0"/>
              <a:t>操作系统在各种机器上的广泛实现。 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14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ffectLst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81075"/>
            <a:ext cx="8291513" cy="547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1978</a:t>
            </a:r>
            <a:r>
              <a:rPr lang="zh-CN" altLang="en-US" smtClean="0"/>
              <a:t>年，</a:t>
            </a:r>
            <a:r>
              <a:rPr lang="en-US" altLang="zh-CN" smtClean="0"/>
              <a:t>Brian W.Kernighian</a:t>
            </a:r>
            <a:r>
              <a:rPr lang="zh-CN" altLang="en-US" smtClean="0"/>
              <a:t>和</a:t>
            </a:r>
            <a:r>
              <a:rPr lang="en-US" altLang="zh-CN" smtClean="0"/>
              <a:t>Dennis M.Ritchie</a:t>
            </a:r>
            <a:r>
              <a:rPr lang="zh-CN" altLang="en-US" smtClean="0"/>
              <a:t>（合称</a:t>
            </a:r>
            <a:r>
              <a:rPr lang="en-US" altLang="zh-CN" smtClean="0"/>
              <a:t>K &amp; R</a:t>
            </a:r>
            <a:r>
              <a:rPr lang="zh-CN" altLang="en-US" smtClean="0"/>
              <a:t>）以</a:t>
            </a:r>
            <a:r>
              <a:rPr lang="en-US" altLang="zh-CN" smtClean="0"/>
              <a:t>UNIX</a:t>
            </a:r>
            <a:r>
              <a:rPr lang="zh-CN" altLang="en-US" smtClean="0"/>
              <a:t>第</a:t>
            </a:r>
            <a:r>
              <a:rPr lang="en-US" altLang="zh-CN" smtClean="0"/>
              <a:t>7</a:t>
            </a:r>
            <a:r>
              <a:rPr lang="zh-CN" altLang="en-US" smtClean="0"/>
              <a:t>版中的</a:t>
            </a:r>
            <a:r>
              <a:rPr lang="en-US" altLang="zh-CN" smtClean="0"/>
              <a:t>C</a:t>
            </a:r>
            <a:r>
              <a:rPr lang="zh-CN" altLang="en-US" smtClean="0"/>
              <a:t>语言编译程序为基础，出版了影响深远的名著</a:t>
            </a:r>
            <a:r>
              <a:rPr lang="en-US" altLang="zh-CN" smtClean="0"/>
              <a:t>《The C Programming Language》</a:t>
            </a:r>
            <a:r>
              <a:rPr lang="zh-CN" altLang="en-US" smtClean="0"/>
              <a:t>，其中介绍的</a:t>
            </a:r>
            <a:r>
              <a:rPr lang="en-US" altLang="zh-CN" smtClean="0"/>
              <a:t>C</a:t>
            </a:r>
            <a:r>
              <a:rPr lang="zh-CN" altLang="en-US" smtClean="0"/>
              <a:t>语言版本被称为标准的</a:t>
            </a:r>
            <a:r>
              <a:rPr lang="en-US" altLang="zh-CN" smtClean="0"/>
              <a:t>C</a:t>
            </a:r>
            <a:r>
              <a:rPr lang="zh-CN" altLang="en-US" smtClean="0"/>
              <a:t>。 </a:t>
            </a:r>
          </a:p>
          <a:p>
            <a:r>
              <a:rPr lang="zh-CN" altLang="en-US" smtClean="0"/>
              <a:t>美国国家标准化协会</a:t>
            </a:r>
            <a:r>
              <a:rPr lang="en-US" altLang="zh-CN" smtClean="0"/>
              <a:t>(ANSI)</a:t>
            </a:r>
            <a:r>
              <a:rPr lang="zh-CN" altLang="en-US" smtClean="0"/>
              <a:t>于</a:t>
            </a:r>
            <a:r>
              <a:rPr lang="en-US" altLang="zh-CN" smtClean="0"/>
              <a:t>1983</a:t>
            </a:r>
            <a:r>
              <a:rPr lang="zh-CN" altLang="en-US" smtClean="0"/>
              <a:t>年在综合研究了各种版本后为</a:t>
            </a:r>
            <a:r>
              <a:rPr lang="en-US" altLang="zh-CN" smtClean="0"/>
              <a:t>C</a:t>
            </a:r>
            <a:r>
              <a:rPr lang="zh-CN" altLang="en-US" smtClean="0"/>
              <a:t>语言制定了第一个</a:t>
            </a:r>
            <a:r>
              <a:rPr lang="en-US" altLang="zh-CN" smtClean="0"/>
              <a:t>C</a:t>
            </a:r>
            <a:r>
              <a:rPr lang="zh-CN" altLang="en-US" smtClean="0"/>
              <a:t>语言标准草案，称为</a:t>
            </a:r>
            <a:r>
              <a:rPr lang="en-US" altLang="zh-CN" smtClean="0"/>
              <a:t>ANSI C</a:t>
            </a:r>
            <a:r>
              <a:rPr lang="zh-CN" altLang="en-US" smtClean="0"/>
              <a:t>。 </a:t>
            </a:r>
          </a:p>
          <a:p>
            <a:r>
              <a:rPr lang="en-US" altLang="zh-CN" smtClean="0"/>
              <a:t>1989</a:t>
            </a:r>
            <a:r>
              <a:rPr lang="zh-CN" altLang="en-US" smtClean="0"/>
              <a:t>年，</a:t>
            </a:r>
            <a:r>
              <a:rPr lang="en-US" altLang="zh-CN" smtClean="0"/>
              <a:t>ANSI</a:t>
            </a:r>
            <a:r>
              <a:rPr lang="zh-CN" altLang="en-US" smtClean="0"/>
              <a:t>公布了一个完整的</a:t>
            </a:r>
            <a:r>
              <a:rPr lang="en-US" altLang="zh-CN" smtClean="0"/>
              <a:t>C</a:t>
            </a:r>
            <a:r>
              <a:rPr lang="zh-CN" altLang="en-US" smtClean="0"/>
              <a:t>语言标准</a:t>
            </a:r>
            <a:r>
              <a:rPr lang="en-US" altLang="zh-CN" smtClean="0"/>
              <a:t>——ANSI X3.159-189</a:t>
            </a:r>
            <a:r>
              <a:rPr lang="zh-CN" altLang="en-US" smtClean="0"/>
              <a:t>，常称</a:t>
            </a:r>
            <a:r>
              <a:rPr lang="en-US" altLang="zh-CN" smtClean="0"/>
              <a:t>ANSI C</a:t>
            </a:r>
            <a:r>
              <a:rPr lang="zh-CN" altLang="en-US" smtClean="0"/>
              <a:t>或</a:t>
            </a:r>
            <a:r>
              <a:rPr lang="en-US" altLang="zh-CN" smtClean="0"/>
              <a:t>C89</a:t>
            </a:r>
            <a:r>
              <a:rPr lang="zh-CN" altLang="en-US" smtClean="0"/>
              <a:t>。 </a:t>
            </a:r>
          </a:p>
          <a:p>
            <a:r>
              <a:rPr lang="en-US" altLang="zh-CN" smtClean="0"/>
              <a:t>1990</a:t>
            </a:r>
            <a:r>
              <a:rPr lang="zh-CN" altLang="en-US" smtClean="0"/>
              <a:t>年，国际标准化组织接受</a:t>
            </a:r>
            <a:r>
              <a:rPr lang="en-US" altLang="zh-CN" smtClean="0"/>
              <a:t>C89</a:t>
            </a:r>
            <a:r>
              <a:rPr lang="zh-CN" altLang="en-US" smtClean="0"/>
              <a:t>作为国际标准</a:t>
            </a:r>
            <a:r>
              <a:rPr lang="en-US" altLang="zh-CN" smtClean="0"/>
              <a:t>ISO/IEC9899:1990</a:t>
            </a:r>
            <a:r>
              <a:rPr lang="zh-CN" altLang="en-US" smtClean="0"/>
              <a:t>，它和</a:t>
            </a:r>
            <a:r>
              <a:rPr lang="en-US" altLang="zh-CN" smtClean="0"/>
              <a:t>ANSI</a:t>
            </a:r>
            <a:r>
              <a:rPr lang="zh-CN" altLang="en-US" smtClean="0"/>
              <a:t>的</a:t>
            </a:r>
            <a:r>
              <a:rPr lang="en-US" altLang="zh-CN" smtClean="0"/>
              <a:t>C89</a:t>
            </a:r>
            <a:r>
              <a:rPr lang="zh-CN" altLang="en-US" smtClean="0"/>
              <a:t>基本上相同。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15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52513"/>
            <a:ext cx="8291513" cy="507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1995</a:t>
            </a:r>
            <a:r>
              <a:rPr lang="zh-CN" altLang="en-US" smtClean="0"/>
              <a:t>年，</a:t>
            </a:r>
            <a:r>
              <a:rPr lang="en-US" altLang="zh-CN" smtClean="0"/>
              <a:t>ISO</a:t>
            </a:r>
            <a:r>
              <a:rPr lang="zh-CN" altLang="en-US" smtClean="0"/>
              <a:t>对</a:t>
            </a:r>
            <a:r>
              <a:rPr lang="en-US" altLang="zh-CN" smtClean="0"/>
              <a:t>C90</a:t>
            </a:r>
            <a:r>
              <a:rPr lang="zh-CN" altLang="en-US" smtClean="0"/>
              <a:t>做了一些修订，即“</a:t>
            </a:r>
            <a:r>
              <a:rPr lang="en-US" altLang="zh-CN" smtClean="0"/>
              <a:t>1995</a:t>
            </a:r>
            <a:r>
              <a:rPr lang="zh-CN" altLang="en-US" smtClean="0"/>
              <a:t>基准增补 </a:t>
            </a:r>
            <a:r>
              <a:rPr lang="en-US" altLang="zh-CN" smtClean="0"/>
              <a:t>1(ISO/IEC 9899/AMD1:1995)”</a:t>
            </a:r>
            <a:r>
              <a:rPr lang="zh-CN" altLang="en-US" smtClean="0"/>
              <a:t>。</a:t>
            </a:r>
            <a:r>
              <a:rPr lang="en-US" altLang="zh-CN" smtClean="0"/>
              <a:t>1999</a:t>
            </a:r>
            <a:r>
              <a:rPr lang="zh-CN" altLang="en-US" smtClean="0"/>
              <a:t>年，</a:t>
            </a:r>
            <a:r>
              <a:rPr lang="en-US" altLang="zh-CN" smtClean="0"/>
              <a:t>ISO</a:t>
            </a:r>
            <a:r>
              <a:rPr lang="zh-CN" altLang="en-US" smtClean="0"/>
              <a:t>又对</a:t>
            </a:r>
            <a:r>
              <a:rPr lang="en-US" altLang="zh-CN" smtClean="0"/>
              <a:t>C</a:t>
            </a:r>
            <a:r>
              <a:rPr lang="zh-CN" altLang="en-US" smtClean="0"/>
              <a:t>语言标准进行修订，在基本保留原来的</a:t>
            </a:r>
            <a:r>
              <a:rPr lang="en-US" altLang="zh-CN" smtClean="0"/>
              <a:t>C</a:t>
            </a:r>
            <a:r>
              <a:rPr lang="zh-CN" altLang="en-US" smtClean="0"/>
              <a:t>语言特征的基础上，针对应用的需要，增加了一些功能，尤其是</a:t>
            </a:r>
            <a:r>
              <a:rPr lang="en-US" altLang="zh-CN" smtClean="0"/>
              <a:t>C++</a:t>
            </a:r>
            <a:r>
              <a:rPr lang="zh-CN" altLang="en-US" smtClean="0"/>
              <a:t>中的一些功能，命名为</a:t>
            </a:r>
            <a:r>
              <a:rPr lang="en-US" altLang="zh-CN" smtClean="0"/>
              <a:t>ISO/IEC 9899:1999</a:t>
            </a:r>
            <a:r>
              <a:rPr lang="zh-CN" altLang="en-US" smtClean="0"/>
              <a:t>。</a:t>
            </a:r>
            <a:r>
              <a:rPr lang="en-US" altLang="zh-CN" smtClean="0"/>
              <a:t>2001</a:t>
            </a:r>
            <a:r>
              <a:rPr lang="zh-CN" altLang="en-US" smtClean="0"/>
              <a:t>年和</a:t>
            </a:r>
            <a:r>
              <a:rPr lang="en-US" altLang="zh-CN" smtClean="0"/>
              <a:t>2004</a:t>
            </a:r>
            <a:r>
              <a:rPr lang="zh-CN" altLang="en-US" smtClean="0"/>
              <a:t>年先后进行了两次技术修正，即</a:t>
            </a:r>
            <a:r>
              <a:rPr lang="en-US" altLang="zh-CN" smtClean="0"/>
              <a:t>2001</a:t>
            </a:r>
            <a:r>
              <a:rPr lang="zh-CN" altLang="en-US" smtClean="0"/>
              <a:t>年的</a:t>
            </a:r>
            <a:r>
              <a:rPr lang="en-US" altLang="zh-CN" smtClean="0"/>
              <a:t>TC1</a:t>
            </a:r>
            <a:r>
              <a:rPr lang="zh-CN" altLang="en-US" smtClean="0"/>
              <a:t>和</a:t>
            </a:r>
            <a:r>
              <a:rPr lang="en-US" altLang="zh-CN" smtClean="0"/>
              <a:t>2004</a:t>
            </a:r>
            <a:r>
              <a:rPr lang="zh-CN" altLang="en-US" smtClean="0"/>
              <a:t>年的</a:t>
            </a:r>
            <a:r>
              <a:rPr lang="en-US" altLang="zh-CN" smtClean="0"/>
              <a:t>TC2</a:t>
            </a:r>
            <a:r>
              <a:rPr lang="zh-CN" altLang="en-US" smtClean="0"/>
              <a:t>。</a:t>
            </a:r>
            <a:r>
              <a:rPr lang="en-US" altLang="zh-CN" smtClean="0"/>
              <a:t>ISO/IEC 9899:1999</a:t>
            </a:r>
            <a:r>
              <a:rPr lang="zh-CN" altLang="en-US" smtClean="0"/>
              <a:t>及其技术修正被称为</a:t>
            </a:r>
            <a:r>
              <a:rPr lang="en-US" altLang="zh-CN" smtClean="0"/>
              <a:t>C99</a:t>
            </a:r>
            <a:r>
              <a:rPr lang="zh-CN" altLang="en-US" smtClean="0"/>
              <a:t>，</a:t>
            </a:r>
            <a:r>
              <a:rPr lang="en-US" altLang="zh-CN" smtClean="0"/>
              <a:t>C99</a:t>
            </a:r>
            <a:r>
              <a:rPr lang="zh-CN" altLang="en-US" smtClean="0"/>
              <a:t>是</a:t>
            </a:r>
            <a:r>
              <a:rPr lang="en-US" altLang="zh-CN" smtClean="0"/>
              <a:t>C89(</a:t>
            </a:r>
            <a:r>
              <a:rPr lang="zh-CN" altLang="en-US" smtClean="0"/>
              <a:t>及</a:t>
            </a:r>
            <a:r>
              <a:rPr lang="en-US" altLang="zh-CN" smtClean="0"/>
              <a:t>1995</a:t>
            </a:r>
            <a:r>
              <a:rPr lang="zh-CN" altLang="en-US" smtClean="0"/>
              <a:t>基准增补</a:t>
            </a:r>
            <a:r>
              <a:rPr lang="en-US" altLang="zh-CN" smtClean="0"/>
              <a:t>1)</a:t>
            </a:r>
            <a:r>
              <a:rPr lang="zh-CN" altLang="en-US" smtClean="0"/>
              <a:t>的扩充。</a:t>
            </a:r>
          </a:p>
          <a:p>
            <a:r>
              <a:rPr lang="zh-CN" altLang="en-US" smtClean="0"/>
              <a:t>本书以</a:t>
            </a:r>
            <a:r>
              <a:rPr lang="en-US" altLang="zh-CN" smtClean="0"/>
              <a:t>C99</a:t>
            </a:r>
            <a:r>
              <a:rPr lang="zh-CN" altLang="en-US" smtClean="0"/>
              <a:t>标准为依据，为了与</a:t>
            </a:r>
            <a:r>
              <a:rPr lang="en-US" altLang="zh-CN" smtClean="0"/>
              <a:t>C89</a:t>
            </a:r>
            <a:r>
              <a:rPr lang="zh-CN" altLang="en-US" smtClean="0"/>
              <a:t>作比较，在本书的叙述中对</a:t>
            </a:r>
            <a:r>
              <a:rPr lang="en-US" altLang="zh-CN" smtClean="0"/>
              <a:t>C99</a:t>
            </a:r>
            <a:r>
              <a:rPr lang="zh-CN" altLang="en-US" smtClean="0"/>
              <a:t>新增加的功能作特别的说明。 </a:t>
            </a:r>
          </a:p>
        </p:txBody>
      </p:sp>
      <p:sp>
        <p:nvSpPr>
          <p:cNvPr id="3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16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3541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4000" smtClean="0">
                <a:solidFill>
                  <a:srgbClr val="FFFFFF"/>
                </a:solidFill>
                <a:effectLst/>
              </a:rPr>
              <a:t>1.4 </a:t>
            </a:r>
            <a:r>
              <a:rPr lang="zh-CN" altLang="en-US" sz="4000" smtClean="0">
                <a:solidFill>
                  <a:srgbClr val="FFFFFF"/>
                </a:solidFill>
                <a:effectLst/>
              </a:rPr>
              <a:t>初识</a:t>
            </a:r>
            <a:r>
              <a:rPr lang="en-US" altLang="zh-CN" sz="4000" smtClean="0">
                <a:solidFill>
                  <a:srgbClr val="FFFFFF"/>
                </a:solidFill>
                <a:effectLst/>
              </a:rPr>
              <a:t>C</a:t>
            </a:r>
            <a:r>
              <a:rPr lang="zh-CN" altLang="en-US" sz="4000" smtClean="0">
                <a:solidFill>
                  <a:srgbClr val="FFFFFF"/>
                </a:solidFill>
                <a:effectLst/>
              </a:rPr>
              <a:t>语言</a:t>
            </a:r>
            <a:r>
              <a:rPr lang="zh-CN" altLang="en-US" sz="4400" smtClean="0">
                <a:solidFill>
                  <a:srgbClr val="FFFFFF"/>
                </a:solidFill>
                <a:effectLst/>
              </a:rPr>
              <a:t/>
            </a:r>
            <a:br>
              <a:rPr lang="zh-CN" altLang="en-US" sz="4400" smtClean="0">
                <a:solidFill>
                  <a:srgbClr val="FFFFFF"/>
                </a:solidFill>
                <a:effectLst/>
              </a:rPr>
            </a:br>
            <a:r>
              <a:rPr lang="en-US" altLang="zh-CN" sz="3200" smtClean="0">
                <a:solidFill>
                  <a:srgbClr val="170D71"/>
                </a:solidFill>
                <a:effectLst/>
              </a:rPr>
              <a:t>1.4.1 C</a:t>
            </a:r>
            <a:r>
              <a:rPr lang="zh-CN" altLang="en-US" sz="3200" smtClean="0">
                <a:solidFill>
                  <a:srgbClr val="170D71"/>
                </a:solidFill>
                <a:effectLst/>
              </a:rPr>
              <a:t>语言的特点</a:t>
            </a:r>
            <a:r>
              <a:rPr lang="zh-CN" altLang="en-US" sz="3600" smtClean="0">
                <a:solidFill>
                  <a:srgbClr val="FFFFFF"/>
                </a:solidFill>
                <a:effectLst/>
              </a:rPr>
              <a:t>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en-US" altLang="zh-CN" smtClean="0">
                <a:solidFill>
                  <a:srgbClr val="FF0000"/>
                </a:solidFill>
              </a:rPr>
              <a:t>1.</a:t>
            </a:r>
            <a:r>
              <a:rPr lang="zh-CN" altLang="en-US" smtClean="0">
                <a:solidFill>
                  <a:srgbClr val="FF0000"/>
                </a:solidFill>
              </a:rPr>
              <a:t>简洁紧凑，灵活方便</a:t>
            </a:r>
          </a:p>
          <a:p>
            <a:r>
              <a:rPr lang="en-US" altLang="zh-CN" smtClean="0"/>
              <a:t>C</a:t>
            </a:r>
            <a:r>
              <a:rPr lang="zh-CN" altLang="en-US" smtClean="0"/>
              <a:t>语言一共只有</a:t>
            </a:r>
            <a:r>
              <a:rPr lang="en-US" altLang="zh-CN" smtClean="0"/>
              <a:t>32</a:t>
            </a:r>
            <a:r>
              <a:rPr lang="zh-CN" altLang="en-US" smtClean="0"/>
              <a:t>个关键字（详见附录</a:t>
            </a:r>
            <a:r>
              <a:rPr lang="en-US" altLang="zh-CN" smtClean="0"/>
              <a:t>2</a:t>
            </a:r>
            <a:r>
              <a:rPr lang="zh-CN" altLang="en-US" smtClean="0"/>
              <a:t>），</a:t>
            </a:r>
            <a:r>
              <a:rPr lang="en-US" altLang="zh-CN" smtClean="0"/>
              <a:t>9</a:t>
            </a:r>
            <a:r>
              <a:rPr lang="zh-CN" altLang="en-US" smtClean="0"/>
              <a:t>种控制语句，程序书写形式自由，主要用小写字母表示，因此</a:t>
            </a:r>
            <a:r>
              <a:rPr lang="en-US" altLang="zh-CN" smtClean="0"/>
              <a:t>C</a:t>
            </a:r>
            <a:r>
              <a:rPr lang="zh-CN" altLang="en-US" smtClean="0"/>
              <a:t>语言的源程序相比其它许多高级语言程序更加简短，减少了录入源程序的工作量。</a:t>
            </a:r>
          </a:p>
          <a:p>
            <a:pPr>
              <a:buFontTx/>
              <a:buNone/>
            </a:pPr>
            <a:r>
              <a:rPr lang="en-US" altLang="zh-CN" smtClean="0">
                <a:solidFill>
                  <a:srgbClr val="FF0000"/>
                </a:solidFill>
              </a:rPr>
              <a:t>2.</a:t>
            </a:r>
            <a:r>
              <a:rPr lang="zh-CN" altLang="en-US" smtClean="0">
                <a:solidFill>
                  <a:srgbClr val="FF0000"/>
                </a:solidFill>
              </a:rPr>
              <a:t>运算符丰富</a:t>
            </a:r>
          </a:p>
          <a:p>
            <a:r>
              <a:rPr lang="en-US" altLang="zh-CN" smtClean="0"/>
              <a:t>C</a:t>
            </a:r>
            <a:r>
              <a:rPr lang="zh-CN" altLang="en-US" smtClean="0"/>
              <a:t>语言的运算符包含的范围很广泛，共有种</a:t>
            </a:r>
            <a:r>
              <a:rPr lang="en-US" altLang="zh-CN" smtClean="0"/>
              <a:t>34</a:t>
            </a:r>
            <a:r>
              <a:rPr lang="zh-CN" altLang="en-US" smtClean="0"/>
              <a:t>个运算符（详见附录</a:t>
            </a:r>
            <a:r>
              <a:rPr lang="en-US" altLang="zh-CN" smtClean="0"/>
              <a:t>3</a:t>
            </a:r>
            <a:r>
              <a:rPr lang="zh-CN" altLang="en-US" smtClean="0"/>
              <a:t>）。</a:t>
            </a:r>
            <a:r>
              <a:rPr lang="en-US" altLang="zh-CN" smtClean="0"/>
              <a:t>C</a:t>
            </a:r>
            <a:r>
              <a:rPr lang="zh-CN" altLang="en-US" smtClean="0"/>
              <a:t>语言把括号、赋值、强制类型转换等都作为运算符处理</a:t>
            </a:r>
            <a:r>
              <a:rPr lang="en-US" altLang="zh-CN" smtClean="0"/>
              <a:t>,</a:t>
            </a:r>
            <a:r>
              <a:rPr lang="zh-CN" altLang="en-US" smtClean="0"/>
              <a:t>从而使</a:t>
            </a:r>
            <a:r>
              <a:rPr lang="en-US" altLang="zh-CN" smtClean="0"/>
              <a:t>C</a:t>
            </a:r>
            <a:r>
              <a:rPr lang="zh-CN" altLang="en-US" smtClean="0"/>
              <a:t>的运算类型极其丰富，表达式类型多样化。 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25344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17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ffectLst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81075"/>
            <a:ext cx="8229600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en-US" altLang="zh-CN" smtClean="0">
                <a:solidFill>
                  <a:srgbClr val="FF0000"/>
                </a:solidFill>
              </a:rPr>
              <a:t>3.</a:t>
            </a:r>
            <a:r>
              <a:rPr lang="zh-CN" altLang="en-US" smtClean="0">
                <a:solidFill>
                  <a:srgbClr val="FF0000"/>
                </a:solidFill>
              </a:rPr>
              <a:t>数据结构丰富</a:t>
            </a:r>
          </a:p>
          <a:p>
            <a:pPr>
              <a:lnSpc>
                <a:spcPct val="80000"/>
              </a:lnSpc>
            </a:pPr>
            <a:r>
              <a:rPr lang="en-US" altLang="zh-CN" smtClean="0"/>
              <a:t>C</a:t>
            </a:r>
            <a:r>
              <a:rPr lang="zh-CN" altLang="en-US" smtClean="0"/>
              <a:t>语言中的数据类型有：整型、浮点型、字符型、数组类型、指针类型、结构体类型、共用体类型等，能用来实现各种复杂的数据结构的运算。其中“指针”是</a:t>
            </a:r>
            <a:r>
              <a:rPr lang="en-US" altLang="zh-CN" smtClean="0"/>
              <a:t>C</a:t>
            </a:r>
            <a:r>
              <a:rPr lang="zh-CN" altLang="en-US" smtClean="0"/>
              <a:t>语言的精华部分，它的使用非常灵活有效，能使程序更加简洁、紧凑和高效。</a:t>
            </a:r>
          </a:p>
          <a:p>
            <a:pPr>
              <a:buFontTx/>
              <a:buNone/>
            </a:pPr>
            <a:r>
              <a:rPr lang="en-US" altLang="zh-CN" smtClean="0">
                <a:solidFill>
                  <a:srgbClr val="FF0000"/>
                </a:solidFill>
              </a:rPr>
              <a:t>4.C</a:t>
            </a:r>
            <a:r>
              <a:rPr lang="zh-CN" altLang="en-US" smtClean="0">
                <a:solidFill>
                  <a:srgbClr val="FF0000"/>
                </a:solidFill>
              </a:rPr>
              <a:t>语言是结构式语言</a:t>
            </a:r>
          </a:p>
          <a:p>
            <a:pPr>
              <a:lnSpc>
                <a:spcPct val="80000"/>
              </a:lnSpc>
            </a:pPr>
            <a:r>
              <a:rPr lang="zh-CN" altLang="en-US" smtClean="0"/>
              <a:t>结构化程序设计强调程序结构的规范化，提倡清晰的结构，遵循这一原则编写的结构化程序层次清晰，便于阅读、调试以及维护。</a:t>
            </a:r>
            <a:r>
              <a:rPr lang="en-US" altLang="zh-CN" smtClean="0"/>
              <a:t>C</a:t>
            </a:r>
            <a:r>
              <a:rPr lang="zh-CN" altLang="en-US" smtClean="0"/>
              <a:t>语言是一种完全模块化和结构化的语言。它把函数作为程序的模块单位，并包含多种结构化的控制语句用于控制程序的流向，为构成一个完全结构化的程序提供了必要的保证。 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18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ffectLst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81075"/>
            <a:ext cx="8218488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mtClean="0">
                <a:solidFill>
                  <a:srgbClr val="FF0000"/>
                </a:solidFill>
              </a:rPr>
              <a:t>5.</a:t>
            </a:r>
            <a:r>
              <a:rPr lang="zh-CN" altLang="en-US" smtClean="0">
                <a:solidFill>
                  <a:srgbClr val="FF0000"/>
                </a:solidFill>
              </a:rPr>
              <a:t>语法限制不太严格，程序设计自由度大</a:t>
            </a:r>
          </a:p>
          <a:p>
            <a:pPr>
              <a:lnSpc>
                <a:spcPct val="90000"/>
              </a:lnSpc>
            </a:pPr>
            <a:r>
              <a:rPr lang="en-US" altLang="zh-CN" smtClean="0"/>
              <a:t>C</a:t>
            </a:r>
            <a:r>
              <a:rPr lang="zh-CN" altLang="en-US" smtClean="0"/>
              <a:t>语言允许程序编写者有较大的自由度，比如对数组下标越界不做检查</a:t>
            </a:r>
            <a:r>
              <a:rPr lang="en-US" altLang="zh-CN" smtClean="0"/>
              <a:t>(</a:t>
            </a:r>
            <a:r>
              <a:rPr lang="zh-CN" altLang="en-US" smtClean="0"/>
              <a:t>不管是否越界</a:t>
            </a:r>
            <a:r>
              <a:rPr lang="en-US" altLang="zh-CN" smtClean="0"/>
              <a:t>)</a:t>
            </a:r>
            <a:r>
              <a:rPr lang="zh-CN" altLang="en-US" smtClean="0"/>
              <a:t>，对变量的类型约束不严格，允许某些类型的数据通用等。这一特点使得</a:t>
            </a:r>
            <a:r>
              <a:rPr lang="en-US" altLang="zh-CN" smtClean="0"/>
              <a:t>C</a:t>
            </a:r>
            <a:r>
              <a:rPr lang="zh-CN" altLang="en-US" smtClean="0"/>
              <a:t>语言的使用非常灵活。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mtClean="0">
                <a:solidFill>
                  <a:srgbClr val="FF0000"/>
                </a:solidFill>
              </a:rPr>
              <a:t>6.</a:t>
            </a:r>
            <a:r>
              <a:rPr lang="zh-CN" altLang="en-US" smtClean="0">
                <a:solidFill>
                  <a:srgbClr val="FF0000"/>
                </a:solidFill>
              </a:rPr>
              <a:t>允许直接访问物理地址，对硬件进行操作</a:t>
            </a:r>
          </a:p>
          <a:p>
            <a:pPr>
              <a:lnSpc>
                <a:spcPct val="90000"/>
              </a:lnSpc>
            </a:pPr>
            <a:r>
              <a:rPr lang="zh-CN" altLang="en-US" smtClean="0"/>
              <a:t>这是</a:t>
            </a:r>
            <a:r>
              <a:rPr lang="en-US" altLang="zh-CN" smtClean="0"/>
              <a:t>C</a:t>
            </a:r>
            <a:r>
              <a:rPr lang="zh-CN" altLang="en-US" smtClean="0"/>
              <a:t>语言在众多高级程序设计语言中脱颖而出并广受欢迎、长期流行的最重要原因之一。它能够直接对计算机的硬件单元</a:t>
            </a:r>
            <a:r>
              <a:rPr lang="en-US" altLang="zh-CN" smtClean="0"/>
              <a:t>——</a:t>
            </a:r>
            <a:r>
              <a:rPr lang="zh-CN" altLang="en-US" smtClean="0"/>
              <a:t>位、字节和地址进行操作，而这三者正是计算机最基本的工作单元。这样的特点，决定了</a:t>
            </a:r>
            <a:r>
              <a:rPr lang="en-US" altLang="zh-CN" smtClean="0"/>
              <a:t>C</a:t>
            </a:r>
            <a:r>
              <a:rPr lang="zh-CN" altLang="en-US" smtClean="0"/>
              <a:t>语言在某些需要对硬件进行操作的应用场合，比如一些系统软件中，成为程序员的首选。 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19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11246FB9-1430-41DB-A0DA-88662C7F913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88913"/>
            <a:ext cx="7786688" cy="850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zh-CN" sz="4400" dirty="0" smtClean="0">
                <a:solidFill>
                  <a:srgbClr val="F0F8F9"/>
                </a:solidFill>
                <a:effectLst/>
              </a:rPr>
              <a:t>第</a:t>
            </a:r>
            <a:r>
              <a:rPr lang="en-US" altLang="zh-CN" sz="4400" dirty="0" smtClean="0">
                <a:solidFill>
                  <a:srgbClr val="F0F8F9"/>
                </a:solidFill>
                <a:effectLst/>
              </a:rPr>
              <a:t>1</a:t>
            </a:r>
            <a:r>
              <a:rPr lang="zh-CN" altLang="zh-CN" sz="4400" dirty="0" smtClean="0">
                <a:solidFill>
                  <a:srgbClr val="F0F8F9"/>
                </a:solidFill>
                <a:effectLst/>
              </a:rPr>
              <a:t>章 概述</a:t>
            </a:r>
            <a:endParaRPr lang="zh-CN" altLang="en-US" dirty="0" smtClean="0">
              <a:solidFill>
                <a:srgbClr val="F0F8F9"/>
              </a:solidFill>
              <a:effectLst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910873" y="1124744"/>
            <a:ext cx="504056" cy="504056"/>
          </a:xfrm>
          <a:prstGeom prst="ellipse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>
            <a:reflection blurRad="228600" stA="31000" endPos="63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 z="317500" prstMaterial="softEdge">
            <a:bevelT w="311150" h="311150"/>
            <a:bevelB w="311150" h="311150"/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1" kern="0">
              <a:solidFill>
                <a:prstClr val="white"/>
              </a:solidFill>
              <a:latin typeface="Segoe UI"/>
              <a:ea typeface="微软雅黑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890388" y="1677858"/>
            <a:ext cx="540060" cy="509740"/>
          </a:xfrm>
          <a:prstGeom prst="ellips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reflection blurRad="228600" stA="31000" endPos="63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 z="387350" prstMaterial="softEdge">
            <a:bevelT w="381000" h="381000"/>
            <a:bevelB w="381000" h="381000"/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1" kern="0">
              <a:solidFill>
                <a:prstClr val="white"/>
              </a:solidFill>
              <a:latin typeface="Segoe UI"/>
              <a:ea typeface="微软雅黑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54867" y="3402028"/>
            <a:ext cx="576064" cy="576064"/>
          </a:xfrm>
          <a:prstGeom prst="ellipse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>
            <a:reflection blurRad="228600" stA="31000" endPos="63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 z="495300" prstMaterial="softEdge">
            <a:bevelT w="495300" h="495300"/>
            <a:bevelB w="495300" h="495300"/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1" kern="0" dirty="0">
              <a:solidFill>
                <a:prstClr val="white"/>
              </a:solidFill>
              <a:latin typeface="Segoe UI"/>
              <a:ea typeface="微软雅黑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4019802" y="1124744"/>
            <a:ext cx="4656654" cy="519114"/>
          </a:xfrm>
          <a:prstGeom prst="wedgeRoundRectCallout">
            <a:avLst>
              <a:gd name="adj1" fmla="val -59899"/>
              <a:gd name="adj2" fmla="val -5492"/>
              <a:gd name="adj3" fmla="val 16667"/>
            </a:avLst>
          </a:pr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75000"/>
                  <a:alpha val="76000"/>
                </a:sysClr>
              </a:gs>
            </a:gsLst>
            <a:lin ang="6600000" scaled="0"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anchor="ctr"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b="1" dirty="0" smtClean="0"/>
              <a:t>1.1</a:t>
            </a:r>
            <a:r>
              <a:rPr lang="zh-CN" altLang="zh-CN" sz="2800" b="1" dirty="0" smtClean="0"/>
              <a:t>计算机程序和计算机语言</a:t>
            </a:r>
            <a:endParaRPr lang="zh-CN" altLang="en-US" sz="2800" b="1" dirty="0" smtClean="0">
              <a:solidFill>
                <a:srgbClr val="404040"/>
              </a:solidFill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3059832" y="1902329"/>
            <a:ext cx="4248472" cy="518559"/>
          </a:xfrm>
          <a:prstGeom prst="wedgeRoundRectCallout">
            <a:avLst>
              <a:gd name="adj1" fmla="val -60322"/>
              <a:gd name="adj2" fmla="val -30903"/>
              <a:gd name="adj3" fmla="val 16667"/>
            </a:avLst>
          </a:pr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75000"/>
                  <a:alpha val="76000"/>
                </a:sysClr>
              </a:gs>
            </a:gsLst>
            <a:lin ang="6600000" scaled="0"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anchor="ctr"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b="1" dirty="0" smtClean="0"/>
              <a:t>1.2</a:t>
            </a:r>
            <a:r>
              <a:rPr lang="zh-CN" altLang="zh-CN" sz="2800" b="1" dirty="0" smtClean="0"/>
              <a:t>程序设计的一般步骤</a:t>
            </a:r>
            <a:endParaRPr lang="zh-CN" altLang="en-US" sz="2800" b="1" dirty="0" smtClean="0">
              <a:solidFill>
                <a:srgbClr val="404040"/>
              </a:solidFill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2465388" y="2708920"/>
            <a:ext cx="4102585" cy="548802"/>
          </a:xfrm>
          <a:prstGeom prst="wedgeRoundRectCallout">
            <a:avLst>
              <a:gd name="adj1" fmla="val -64835"/>
              <a:gd name="adj2" fmla="val -32930"/>
              <a:gd name="adj3" fmla="val 16667"/>
            </a:avLst>
          </a:pr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75000"/>
                  <a:alpha val="76000"/>
                </a:sysClr>
              </a:gs>
            </a:gsLst>
            <a:lin ang="6600000" scaled="0"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anchor="ctr"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b="1" dirty="0" smtClean="0"/>
              <a:t>1.3 C</a:t>
            </a:r>
            <a:r>
              <a:rPr lang="zh-CN" altLang="zh-CN" sz="2800" b="1" dirty="0" smtClean="0"/>
              <a:t>语言的发展历程</a:t>
            </a:r>
            <a:endParaRPr lang="zh-CN" altLang="en-US" sz="2800" b="1" dirty="0" smtClean="0">
              <a:solidFill>
                <a:srgbClr val="FF3300"/>
              </a:solidFill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98176" y="2388812"/>
            <a:ext cx="665511" cy="640215"/>
          </a:xfrm>
          <a:prstGeom prst="ellipse">
            <a:avLst/>
          </a:prstGeom>
          <a:solidFill>
            <a:srgbClr val="CC0066"/>
          </a:solidFill>
          <a:ln w="25400" cap="flat" cmpd="sng" algn="ctr">
            <a:noFill/>
            <a:prstDash val="solid"/>
          </a:ln>
          <a:effectLst>
            <a:reflection blurRad="228600" stA="31000" endPos="63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 z="552450" prstMaterial="softEdge">
            <a:bevelT w="546100" h="546100"/>
            <a:bevelB w="546100" h="546100"/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1" kern="0">
              <a:solidFill>
                <a:prstClr val="white"/>
              </a:solidFill>
              <a:latin typeface="Segoe UI"/>
              <a:ea typeface="微软雅黑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1988571" y="3447063"/>
            <a:ext cx="2612539" cy="485994"/>
          </a:xfrm>
          <a:prstGeom prst="wedgeRoundRectCallout">
            <a:avLst>
              <a:gd name="adj1" fmla="val -68364"/>
              <a:gd name="adj2" fmla="val 3023"/>
              <a:gd name="adj3" fmla="val 16667"/>
            </a:avLst>
          </a:pr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75000"/>
                  <a:alpha val="76000"/>
                </a:sysClr>
              </a:gs>
            </a:gsLst>
            <a:lin ang="6600000" scaled="0"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anchor="ctr"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b="1" dirty="0" smtClean="0"/>
              <a:t>1.4</a:t>
            </a:r>
            <a:r>
              <a:rPr lang="zh-CN" altLang="zh-CN" sz="2800" b="1" dirty="0" smtClean="0"/>
              <a:t>初识</a:t>
            </a:r>
            <a:r>
              <a:rPr lang="en-US" altLang="zh-CN" sz="2800" b="1" dirty="0" smtClean="0"/>
              <a:t>C</a:t>
            </a:r>
            <a:r>
              <a:rPr lang="zh-CN" altLang="zh-CN" sz="2800" b="1" dirty="0" smtClean="0"/>
              <a:t>语言</a:t>
            </a:r>
            <a:endParaRPr lang="zh-CN" altLang="en-US" sz="2800" b="1" dirty="0" smtClean="0">
              <a:solidFill>
                <a:srgbClr val="404040"/>
              </a:solidFill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397419" y="4251424"/>
            <a:ext cx="504056" cy="504056"/>
          </a:xfrm>
          <a:prstGeom prst="ellipse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>
            <a:reflection blurRad="228600" stA="31000" endPos="63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 z="317500" prstMaterial="softEdge">
            <a:bevelT w="311150" h="311150"/>
            <a:bevelB w="311150" h="311150"/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1" kern="0">
              <a:solidFill>
                <a:prstClr val="white"/>
              </a:solidFill>
              <a:latin typeface="Segoe UI"/>
              <a:ea typeface="微软雅黑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2627784" y="4149080"/>
            <a:ext cx="4102585" cy="548802"/>
          </a:xfrm>
          <a:prstGeom prst="wedgeRoundRectCallout">
            <a:avLst>
              <a:gd name="adj1" fmla="val -65145"/>
              <a:gd name="adj2" fmla="val -7474"/>
              <a:gd name="adj3" fmla="val 16667"/>
            </a:avLst>
          </a:pr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75000"/>
                  <a:alpha val="76000"/>
                </a:sysClr>
              </a:gs>
            </a:gsLst>
            <a:lin ang="6600000" scaled="0"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anchor="ctr"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b="1" dirty="0" smtClean="0"/>
              <a:t>1.5</a:t>
            </a:r>
            <a:r>
              <a:rPr lang="zh-CN" altLang="zh-CN" sz="2800" b="1" dirty="0" smtClean="0"/>
              <a:t>最简单的</a:t>
            </a:r>
            <a:r>
              <a:rPr lang="en-US" altLang="zh-CN" sz="2800" b="1" dirty="0" smtClean="0"/>
              <a:t>C</a:t>
            </a:r>
            <a:r>
              <a:rPr lang="zh-CN" altLang="zh-CN" sz="2800" b="1" dirty="0" smtClean="0"/>
              <a:t>语言程序</a:t>
            </a:r>
            <a:endParaRPr lang="zh-CN" altLang="en-US" sz="2800" b="1" dirty="0" smtClean="0">
              <a:solidFill>
                <a:srgbClr val="FF3300"/>
              </a:solidFill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3203848" y="4968430"/>
            <a:ext cx="5184576" cy="529641"/>
          </a:xfrm>
          <a:prstGeom prst="wedgeRoundRectCallout">
            <a:avLst>
              <a:gd name="adj1" fmla="val -65145"/>
              <a:gd name="adj2" fmla="val -7474"/>
              <a:gd name="adj3" fmla="val 16667"/>
            </a:avLst>
          </a:pr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75000"/>
                  <a:alpha val="76000"/>
                </a:sysClr>
              </a:gs>
            </a:gsLst>
            <a:lin ang="6600000" scaled="0"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anchor="ctr"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b="1" dirty="0" smtClean="0"/>
              <a:t>1.6</a:t>
            </a:r>
            <a:r>
              <a:rPr lang="zh-CN" altLang="zh-CN" sz="2800" b="1" dirty="0" smtClean="0"/>
              <a:t>运行</a:t>
            </a:r>
            <a:r>
              <a:rPr lang="en-US" altLang="zh-CN" sz="2800" b="1" dirty="0" smtClean="0"/>
              <a:t>C</a:t>
            </a:r>
            <a:r>
              <a:rPr lang="zh-CN" altLang="zh-CN" sz="2800" b="1" dirty="0" smtClean="0"/>
              <a:t>程序的步骤与方法</a:t>
            </a:r>
            <a:endParaRPr lang="zh-CN" altLang="en-US" sz="2800" b="1" dirty="0" smtClean="0">
              <a:solidFill>
                <a:srgbClr val="FF3300"/>
              </a:solidFill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3818571" y="5837339"/>
            <a:ext cx="2528690" cy="471981"/>
          </a:xfrm>
          <a:prstGeom prst="wedgeRoundRectCallout">
            <a:avLst>
              <a:gd name="adj1" fmla="val -65145"/>
              <a:gd name="adj2" fmla="val -7474"/>
              <a:gd name="adj3" fmla="val 16667"/>
            </a:avLst>
          </a:pr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75000"/>
                  <a:alpha val="76000"/>
                </a:sysClr>
              </a:gs>
            </a:gsLst>
            <a:lin ang="6600000" scaled="0"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anchor="ctr"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b="1" dirty="0" smtClean="0"/>
              <a:t>1.7</a:t>
            </a:r>
            <a:r>
              <a:rPr lang="zh-CN" altLang="zh-CN" sz="2800" b="1" dirty="0" smtClean="0"/>
              <a:t>本章小结</a:t>
            </a:r>
            <a:endParaRPr lang="zh-CN" altLang="en-US" sz="2800" b="1" dirty="0" smtClean="0">
              <a:solidFill>
                <a:srgbClr val="FF3300"/>
              </a:solidFill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821559" y="4988331"/>
            <a:ext cx="540060" cy="509740"/>
          </a:xfrm>
          <a:prstGeom prst="ellips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reflection blurRad="228600" stA="31000" endPos="63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 z="387350" prstMaterial="softEdge">
            <a:bevelT w="381000" h="381000"/>
            <a:bevelB w="381000" h="381000"/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1" kern="0">
              <a:solidFill>
                <a:prstClr val="white"/>
              </a:solidFill>
              <a:latin typeface="Segoe UI"/>
              <a:ea typeface="微软雅黑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497390" y="5771913"/>
            <a:ext cx="665511" cy="640215"/>
          </a:xfrm>
          <a:prstGeom prst="ellipse">
            <a:avLst/>
          </a:prstGeom>
          <a:solidFill>
            <a:srgbClr val="CC0066"/>
          </a:solidFill>
          <a:ln w="25400" cap="flat" cmpd="sng" algn="ctr">
            <a:noFill/>
            <a:prstDash val="solid"/>
          </a:ln>
          <a:effectLst>
            <a:reflection blurRad="228600" stA="31000" endPos="63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 z="552450" prstMaterial="softEdge">
            <a:bevelT w="546100" h="546100"/>
            <a:bevelB w="546100" h="546100"/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1" kern="0">
              <a:solidFill>
                <a:prstClr val="white"/>
              </a:solidFill>
              <a:latin typeface="Segoe UI"/>
              <a:ea typeface="微软雅黑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4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4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4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4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4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ffectLst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81075"/>
            <a:ext cx="8507413" cy="547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mtClean="0">
                <a:solidFill>
                  <a:srgbClr val="FF0000"/>
                </a:solidFill>
              </a:rPr>
              <a:t>7.C</a:t>
            </a:r>
            <a:r>
              <a:rPr lang="zh-CN" altLang="en-US" smtClean="0">
                <a:solidFill>
                  <a:srgbClr val="FF0000"/>
                </a:solidFill>
              </a:rPr>
              <a:t>程序生成代码质量高，执行效率高</a:t>
            </a:r>
          </a:p>
          <a:p>
            <a:pPr>
              <a:lnSpc>
                <a:spcPct val="90000"/>
              </a:lnSpc>
            </a:pPr>
            <a:r>
              <a:rPr lang="zh-CN" altLang="en-US" smtClean="0"/>
              <a:t>一般来讲，经过编译器优化后的</a:t>
            </a:r>
            <a:r>
              <a:rPr lang="en-US" altLang="zh-CN" smtClean="0"/>
              <a:t>C</a:t>
            </a:r>
            <a:r>
              <a:rPr lang="zh-CN" altLang="en-US" smtClean="0"/>
              <a:t>语言程序，其执行效率只比汇编程序生成的目标代码效率低</a:t>
            </a:r>
            <a:r>
              <a:rPr lang="en-US" altLang="zh-CN" smtClean="0"/>
              <a:t>10%</a:t>
            </a:r>
            <a:r>
              <a:rPr lang="zh-CN" altLang="en-US" smtClean="0"/>
              <a:t>～</a:t>
            </a:r>
            <a:r>
              <a:rPr lang="en-US" altLang="zh-CN" smtClean="0"/>
              <a:t>20%</a:t>
            </a:r>
            <a:r>
              <a:rPr lang="zh-CN" altLang="en-US" smtClean="0"/>
              <a:t>。对于某些对性能要求极高的系统软件，比如</a:t>
            </a:r>
            <a:r>
              <a:rPr lang="en-US" altLang="zh-CN" smtClean="0"/>
              <a:t>Linux</a:t>
            </a:r>
            <a:r>
              <a:rPr lang="zh-CN" altLang="en-US" smtClean="0"/>
              <a:t>内核、搜索引擎算法，以及大型的科学计算程序等等，</a:t>
            </a:r>
            <a:r>
              <a:rPr lang="en-US" altLang="zh-CN" smtClean="0"/>
              <a:t>C</a:t>
            </a:r>
            <a:r>
              <a:rPr lang="zh-CN" altLang="en-US" smtClean="0"/>
              <a:t>语言都能够胜任。这也是</a:t>
            </a:r>
            <a:r>
              <a:rPr lang="en-US" altLang="zh-CN" smtClean="0"/>
              <a:t>C</a:t>
            </a:r>
            <a:r>
              <a:rPr lang="zh-CN" altLang="en-US" smtClean="0"/>
              <a:t>语言在这些领域具有长久生命力的另一个重要原因。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mtClean="0">
                <a:solidFill>
                  <a:srgbClr val="FF0000"/>
                </a:solidFill>
              </a:rPr>
              <a:t>8.</a:t>
            </a:r>
            <a:r>
              <a:rPr lang="zh-CN" altLang="en-US" smtClean="0">
                <a:solidFill>
                  <a:srgbClr val="FF0000"/>
                </a:solidFill>
              </a:rPr>
              <a:t>适用范围大，可移植性好</a:t>
            </a:r>
          </a:p>
          <a:p>
            <a:pPr>
              <a:lnSpc>
                <a:spcPct val="90000"/>
              </a:lnSpc>
            </a:pPr>
            <a:r>
              <a:rPr lang="zh-CN" altLang="en-US" smtClean="0"/>
              <a:t>相比汇编语言，</a:t>
            </a:r>
            <a:r>
              <a:rPr lang="en-US" altLang="zh-CN" smtClean="0"/>
              <a:t>C</a:t>
            </a:r>
            <a:r>
              <a:rPr lang="zh-CN" altLang="en-US" smtClean="0"/>
              <a:t>语言有一个突出的优点就是适合于多种操作系统，也适用于多种机型，基本上不做修改就能进行移植。</a:t>
            </a:r>
          </a:p>
          <a:p>
            <a:pPr>
              <a:lnSpc>
                <a:spcPct val="90000"/>
              </a:lnSpc>
            </a:pPr>
            <a:r>
              <a:rPr lang="zh-CN" altLang="en-US" smtClean="0"/>
              <a:t>另外，</a:t>
            </a:r>
            <a:r>
              <a:rPr lang="en-US" altLang="zh-CN" smtClean="0"/>
              <a:t>C</a:t>
            </a:r>
            <a:r>
              <a:rPr lang="zh-CN" altLang="en-US" smtClean="0"/>
              <a:t>语言还具有强大的图形功能，支持多种显示器和驱动器，且计算功能、逻辑判断功能强大。 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20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561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3200" smtClean="0">
                <a:solidFill>
                  <a:srgbClr val="FFFFFF"/>
                </a:solidFill>
                <a:effectLst/>
              </a:rPr>
              <a:t>1.4.2 C</a:t>
            </a:r>
            <a:r>
              <a:rPr lang="zh-CN" altLang="en-US" sz="3200" smtClean="0">
                <a:solidFill>
                  <a:srgbClr val="FFFFFF"/>
                </a:solidFill>
                <a:effectLst/>
              </a:rPr>
              <a:t>和</a:t>
            </a:r>
            <a:r>
              <a:rPr lang="en-US" altLang="zh-CN" sz="3200" smtClean="0">
                <a:solidFill>
                  <a:srgbClr val="FFFFFF"/>
                </a:solidFill>
                <a:effectLst/>
              </a:rPr>
              <a:t>C++</a:t>
            </a:r>
            <a:endParaRPr lang="zh-CN" altLang="en-US" sz="3200" smtClean="0">
              <a:solidFill>
                <a:srgbClr val="FFFFFF"/>
              </a:solidFill>
              <a:effectLst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52513"/>
            <a:ext cx="8229600" cy="507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C++</a:t>
            </a:r>
            <a:r>
              <a:rPr lang="zh-CN" altLang="en-US" smtClean="0"/>
              <a:t>语言是在</a:t>
            </a:r>
            <a:r>
              <a:rPr lang="en-US" altLang="zh-CN" smtClean="0"/>
              <a:t>C</a:t>
            </a:r>
            <a:r>
              <a:rPr lang="zh-CN" altLang="en-US" smtClean="0"/>
              <a:t>语言的基础上，添加了面向对象、模板等现代程序设计语言的特性而发展起来的。</a:t>
            </a:r>
            <a:r>
              <a:rPr lang="en-US" altLang="zh-CN" smtClean="0"/>
              <a:t>C++</a:t>
            </a:r>
            <a:r>
              <a:rPr lang="zh-CN" altLang="en-US" smtClean="0"/>
              <a:t>吸收了</a:t>
            </a:r>
            <a:r>
              <a:rPr lang="en-US" altLang="zh-CN" smtClean="0"/>
              <a:t>C</a:t>
            </a:r>
            <a:r>
              <a:rPr lang="zh-CN" altLang="en-US" smtClean="0"/>
              <a:t>语言的诸多优点，同时又添加了面向对象程序设计的新理念，非常适用于开发复杂的大型软件，这也是它成为主流程序设计语言的主要原因。</a:t>
            </a:r>
          </a:p>
          <a:p>
            <a:r>
              <a:rPr lang="zh-CN" altLang="en-US" smtClean="0"/>
              <a:t>但是，</a:t>
            </a:r>
            <a:r>
              <a:rPr lang="en-US" altLang="zh-CN" smtClean="0">
                <a:solidFill>
                  <a:srgbClr val="FF0000"/>
                </a:solidFill>
              </a:rPr>
              <a:t>C</a:t>
            </a:r>
            <a:r>
              <a:rPr lang="zh-CN" altLang="en-US" smtClean="0">
                <a:solidFill>
                  <a:srgbClr val="FF0000"/>
                </a:solidFill>
              </a:rPr>
              <a:t>语言兼顾了接近底层和高性能这两个显著特性，同时又比</a:t>
            </a:r>
            <a:r>
              <a:rPr lang="en-US" altLang="zh-CN" smtClean="0">
                <a:solidFill>
                  <a:srgbClr val="FF0000"/>
                </a:solidFill>
              </a:rPr>
              <a:t>C++</a:t>
            </a:r>
            <a:r>
              <a:rPr lang="zh-CN" altLang="en-US" smtClean="0">
                <a:solidFill>
                  <a:srgbClr val="FF0000"/>
                </a:solidFill>
              </a:rPr>
              <a:t>语言更加简洁</a:t>
            </a:r>
            <a:r>
              <a:rPr lang="zh-CN" altLang="en-US" smtClean="0"/>
              <a:t>，随着当今世界嵌入式开发技术的发展、大型算法的应用，特别是搜索引擎、云计算的兴起，</a:t>
            </a:r>
            <a:r>
              <a:rPr lang="en-US" altLang="zh-CN" smtClean="0"/>
              <a:t>C</a:t>
            </a:r>
            <a:r>
              <a:rPr lang="zh-CN" altLang="en-US" smtClean="0"/>
              <a:t>语言的用武之地不但没有萎缩，反而有逐渐扩展的趋势。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21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ffectLst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从教学的角度来看，由于</a:t>
            </a:r>
            <a:r>
              <a:rPr lang="en-US" altLang="zh-CN" smtClean="0"/>
              <a:t>C</a:t>
            </a:r>
            <a:r>
              <a:rPr lang="zh-CN" altLang="en-US" smtClean="0"/>
              <a:t>语言是很好的结构化语言，且描述能力强，应用领域广泛，它虽然比</a:t>
            </a:r>
            <a:r>
              <a:rPr lang="en-US" altLang="zh-CN" smtClean="0"/>
              <a:t>BASIC</a:t>
            </a:r>
            <a:r>
              <a:rPr lang="zh-CN" altLang="en-US" smtClean="0"/>
              <a:t>、</a:t>
            </a:r>
            <a:r>
              <a:rPr lang="en-US" altLang="zh-CN" smtClean="0"/>
              <a:t>FORTRAN</a:t>
            </a:r>
            <a:r>
              <a:rPr lang="zh-CN" altLang="en-US" smtClean="0"/>
              <a:t>和</a:t>
            </a:r>
            <a:r>
              <a:rPr lang="en-US" altLang="zh-CN" smtClean="0"/>
              <a:t>PASCAL</a:t>
            </a:r>
            <a:r>
              <a:rPr lang="zh-CN" altLang="en-US" smtClean="0"/>
              <a:t>等语言难掌握，但却比</a:t>
            </a:r>
            <a:r>
              <a:rPr lang="en-US" altLang="zh-CN" smtClean="0"/>
              <a:t>C++</a:t>
            </a:r>
            <a:r>
              <a:rPr lang="zh-CN" altLang="en-US" smtClean="0"/>
              <a:t>容易得多，因而还是比较适用于教学的。</a:t>
            </a:r>
          </a:p>
          <a:p>
            <a:endParaRPr lang="zh-CN" altLang="en-US" smtClean="0"/>
          </a:p>
          <a:p>
            <a:r>
              <a:rPr lang="zh-CN" altLang="en-US" smtClean="0"/>
              <a:t>当然，从前面的描述中可以看出</a:t>
            </a:r>
            <a:r>
              <a:rPr lang="en-US" altLang="zh-CN" smtClean="0">
                <a:solidFill>
                  <a:srgbClr val="FF0000"/>
                </a:solidFill>
              </a:rPr>
              <a:t>C</a:t>
            </a:r>
            <a:r>
              <a:rPr lang="zh-CN" altLang="en-US" smtClean="0">
                <a:solidFill>
                  <a:srgbClr val="FF0000"/>
                </a:solidFill>
              </a:rPr>
              <a:t>语言相对于</a:t>
            </a:r>
            <a:r>
              <a:rPr lang="en-US" altLang="zh-CN" smtClean="0">
                <a:solidFill>
                  <a:srgbClr val="FF0000"/>
                </a:solidFill>
              </a:rPr>
              <a:t>C++</a:t>
            </a:r>
            <a:r>
              <a:rPr lang="zh-CN" altLang="en-US" smtClean="0">
                <a:solidFill>
                  <a:srgbClr val="FF0000"/>
                </a:solidFill>
              </a:rPr>
              <a:t>的缺点</a:t>
            </a:r>
            <a:r>
              <a:rPr lang="zh-CN" altLang="en-US" smtClean="0"/>
              <a:t>，比如数据封装性不强导致其安全性降低、抽象层次较低导致无法支持复杂大型系统的开发等。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22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6334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3200" smtClean="0">
                <a:solidFill>
                  <a:srgbClr val="FFFFFF"/>
                </a:solidFill>
                <a:effectLst/>
              </a:rPr>
              <a:t>1.4.3 C</a:t>
            </a:r>
            <a:r>
              <a:rPr lang="zh-CN" altLang="en-US" sz="3200" smtClean="0">
                <a:solidFill>
                  <a:srgbClr val="FFFFFF"/>
                </a:solidFill>
                <a:effectLst/>
              </a:rPr>
              <a:t>语言的字符集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52513"/>
            <a:ext cx="8229600" cy="507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3200" dirty="0" smtClean="0"/>
              <a:t>C</a:t>
            </a:r>
            <a:r>
              <a:rPr lang="zh-CN" altLang="en-US" sz="3200" dirty="0" smtClean="0"/>
              <a:t>语言字符集由字母、数字、空格、标点和特殊字符组成，在字符常量、字符串常量和注释中还可以使用汉字或其它可表示的图形符号。</a:t>
            </a:r>
          </a:p>
          <a:p>
            <a:pPr>
              <a:buFontTx/>
              <a:buNone/>
            </a:pPr>
            <a:r>
              <a:rPr lang="en-US" altLang="zh-CN" sz="3200" dirty="0" smtClean="0">
                <a:solidFill>
                  <a:srgbClr val="FF0000"/>
                </a:solidFill>
              </a:rPr>
              <a:t>1.</a:t>
            </a:r>
            <a:r>
              <a:rPr lang="zh-CN" altLang="en-US" sz="3200" dirty="0" smtClean="0">
                <a:solidFill>
                  <a:srgbClr val="FF0000"/>
                </a:solidFill>
              </a:rPr>
              <a:t>字母</a:t>
            </a:r>
          </a:p>
          <a:p>
            <a:r>
              <a:rPr lang="zh-CN" altLang="en-US" sz="3200" dirty="0" smtClean="0"/>
              <a:t>小写字母</a:t>
            </a:r>
            <a:r>
              <a:rPr lang="en-US" altLang="zh-CN" sz="3200" dirty="0" smtClean="0"/>
              <a:t>a</a:t>
            </a:r>
            <a:r>
              <a:rPr lang="zh-CN" altLang="en-US" sz="3200" dirty="0" smtClean="0"/>
              <a:t>～</a:t>
            </a:r>
            <a:r>
              <a:rPr lang="en-US" altLang="zh-CN" sz="3200" dirty="0" smtClean="0"/>
              <a:t>z</a:t>
            </a:r>
            <a:r>
              <a:rPr lang="zh-CN" altLang="en-US" sz="3200" dirty="0" smtClean="0"/>
              <a:t>共</a:t>
            </a:r>
            <a:r>
              <a:rPr lang="en-US" altLang="zh-CN" sz="3200" dirty="0" smtClean="0"/>
              <a:t>26</a:t>
            </a:r>
            <a:r>
              <a:rPr lang="zh-CN" altLang="en-US" sz="3200" dirty="0" smtClean="0"/>
              <a:t>个。</a:t>
            </a:r>
          </a:p>
          <a:p>
            <a:r>
              <a:rPr lang="zh-CN" altLang="en-US" sz="3200" dirty="0" smtClean="0"/>
              <a:t>大写字母</a:t>
            </a:r>
            <a:r>
              <a:rPr lang="en-US" altLang="zh-CN" sz="3200" dirty="0" smtClean="0"/>
              <a:t>A</a:t>
            </a:r>
            <a:r>
              <a:rPr lang="zh-CN" altLang="en-US" sz="3200" dirty="0" smtClean="0"/>
              <a:t>～</a:t>
            </a:r>
            <a:r>
              <a:rPr lang="en-US" altLang="zh-CN" sz="3200" dirty="0" smtClean="0"/>
              <a:t>Z</a:t>
            </a:r>
            <a:r>
              <a:rPr lang="zh-CN" altLang="en-US" sz="3200" dirty="0" smtClean="0"/>
              <a:t>共</a:t>
            </a:r>
            <a:r>
              <a:rPr lang="en-US" altLang="zh-CN" sz="3200" dirty="0" smtClean="0"/>
              <a:t>26</a:t>
            </a:r>
            <a:r>
              <a:rPr lang="zh-CN" altLang="en-US" sz="3200" dirty="0" smtClean="0"/>
              <a:t>个。</a:t>
            </a:r>
          </a:p>
          <a:p>
            <a:pPr>
              <a:buFontTx/>
              <a:buNone/>
            </a:pPr>
            <a:r>
              <a:rPr lang="en-US" altLang="zh-CN" sz="3200" dirty="0" smtClean="0">
                <a:solidFill>
                  <a:srgbClr val="FF0000"/>
                </a:solidFill>
              </a:rPr>
              <a:t>2.</a:t>
            </a:r>
            <a:r>
              <a:rPr lang="zh-CN" altLang="en-US" sz="3200" dirty="0" smtClean="0">
                <a:solidFill>
                  <a:srgbClr val="FF0000"/>
                </a:solidFill>
              </a:rPr>
              <a:t>数字</a:t>
            </a:r>
          </a:p>
          <a:p>
            <a:r>
              <a:rPr lang="zh-CN" altLang="en-US" sz="3200" dirty="0" smtClean="0"/>
              <a:t>阿拉伯数字</a:t>
            </a:r>
            <a:r>
              <a:rPr lang="en-US" altLang="zh-CN" sz="3200" dirty="0" smtClean="0"/>
              <a:t>0</a:t>
            </a:r>
            <a:r>
              <a:rPr lang="zh-CN" altLang="en-US" sz="3200" dirty="0" smtClean="0"/>
              <a:t>～</a:t>
            </a:r>
            <a:r>
              <a:rPr lang="en-US" altLang="zh-CN" sz="3200" dirty="0" smtClean="0"/>
              <a:t>9</a:t>
            </a:r>
            <a:r>
              <a:rPr lang="zh-CN" altLang="en-US" sz="3200" dirty="0" smtClean="0"/>
              <a:t>共</a:t>
            </a:r>
            <a:r>
              <a:rPr lang="en-US" altLang="zh-CN" sz="3200" dirty="0" smtClean="0"/>
              <a:t>10</a:t>
            </a:r>
            <a:r>
              <a:rPr lang="zh-CN" altLang="en-US" sz="3200" dirty="0" smtClean="0"/>
              <a:t>个。 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23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064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solidFill>
                <a:srgbClr val="FFFFFF"/>
              </a:solidFill>
              <a:effectLst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81075"/>
            <a:ext cx="8229600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en-US" altLang="zh-CN" smtClean="0">
                <a:solidFill>
                  <a:srgbClr val="FF0000"/>
                </a:solidFill>
              </a:rPr>
              <a:t>3.</a:t>
            </a:r>
            <a:r>
              <a:rPr lang="zh-CN" altLang="en-US" smtClean="0">
                <a:solidFill>
                  <a:srgbClr val="FF0000"/>
                </a:solidFill>
              </a:rPr>
              <a:t>空白符</a:t>
            </a:r>
          </a:p>
          <a:p>
            <a:r>
              <a:rPr lang="zh-CN" altLang="en-US" smtClean="0"/>
              <a:t>空格符、制表符、换行符等统称为空白符。空白符只在字符常量和字符串常量中有实际意义，在其它地方出现时只起间隔作用，编译程序对它们忽略不计，因此在程序中使用空白符与否，对程序的编译不产生影响。</a:t>
            </a:r>
          </a:p>
          <a:p>
            <a:pPr>
              <a:buFontTx/>
              <a:buNone/>
            </a:pPr>
            <a:r>
              <a:rPr lang="en-US" altLang="zh-CN" smtClean="0">
                <a:solidFill>
                  <a:srgbClr val="FF0000"/>
                </a:solidFill>
              </a:rPr>
              <a:t>4.</a:t>
            </a:r>
            <a:r>
              <a:rPr lang="zh-CN" altLang="en-US" smtClean="0">
                <a:solidFill>
                  <a:srgbClr val="FF0000"/>
                </a:solidFill>
              </a:rPr>
              <a:t>标点和特殊字符</a:t>
            </a:r>
          </a:p>
          <a:p>
            <a:r>
              <a:rPr lang="zh-CN" altLang="en-US" smtClean="0"/>
              <a:t>包括各种标点符号如逗号（</a:t>
            </a:r>
            <a:r>
              <a:rPr lang="en-US" altLang="zh-CN" smtClean="0"/>
              <a:t>,</a:t>
            </a:r>
            <a:r>
              <a:rPr lang="zh-CN" altLang="en-US" smtClean="0"/>
              <a:t>）、分号（</a:t>
            </a:r>
            <a:r>
              <a:rPr lang="en-US" altLang="zh-CN" smtClean="0"/>
              <a:t>;</a:t>
            </a:r>
            <a:r>
              <a:rPr lang="zh-CN" altLang="en-US" smtClean="0"/>
              <a:t>）、单引号（</a:t>
            </a:r>
            <a:r>
              <a:rPr lang="en-US" altLang="zh-CN" smtClean="0"/>
              <a:t>'</a:t>
            </a:r>
            <a:r>
              <a:rPr lang="zh-CN" altLang="en-US" smtClean="0"/>
              <a:t>）、双引号（</a:t>
            </a:r>
            <a:r>
              <a:rPr lang="en-US" altLang="zh-CN" smtClean="0"/>
              <a:t>"</a:t>
            </a:r>
            <a:r>
              <a:rPr lang="zh-CN" altLang="en-US" smtClean="0"/>
              <a:t>）等，以及各种运算符，还有一些特殊用途的符号如井字符</a:t>
            </a:r>
            <a:r>
              <a:rPr lang="en-US" altLang="zh-CN" smtClean="0"/>
              <a:t>(#)</a:t>
            </a:r>
            <a:r>
              <a:rPr lang="zh-CN" altLang="en-US" smtClean="0"/>
              <a:t>、反斜线（</a:t>
            </a:r>
            <a:r>
              <a:rPr lang="en-US" altLang="zh-CN" smtClean="0"/>
              <a:t>\</a:t>
            </a:r>
            <a:r>
              <a:rPr lang="zh-CN" altLang="en-US" smtClean="0"/>
              <a:t>）、下划线（</a:t>
            </a:r>
            <a:r>
              <a:rPr lang="en-US" altLang="zh-CN" smtClean="0"/>
              <a:t>_</a:t>
            </a:r>
            <a:r>
              <a:rPr lang="zh-CN" altLang="en-US" smtClean="0"/>
              <a:t>）等。 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24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6334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3200" smtClean="0">
                <a:solidFill>
                  <a:srgbClr val="FFFFFF"/>
                </a:solidFill>
                <a:effectLst/>
              </a:rPr>
              <a:t>1.4.4 C</a:t>
            </a:r>
            <a:r>
              <a:rPr lang="zh-CN" altLang="en-US" sz="3200" smtClean="0">
                <a:solidFill>
                  <a:srgbClr val="FFFFFF"/>
                </a:solidFill>
                <a:effectLst/>
              </a:rPr>
              <a:t>语言的词汇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81075"/>
            <a:ext cx="8229600" cy="507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en-US" altLang="zh-CN" sz="3200" dirty="0" smtClean="0">
                <a:solidFill>
                  <a:srgbClr val="FF0000"/>
                </a:solidFill>
              </a:rPr>
              <a:t>1.</a:t>
            </a:r>
            <a:r>
              <a:rPr lang="zh-CN" altLang="en-US" sz="3200" dirty="0" smtClean="0">
                <a:solidFill>
                  <a:srgbClr val="FF0000"/>
                </a:solidFill>
              </a:rPr>
              <a:t>标识符</a:t>
            </a:r>
          </a:p>
          <a:p>
            <a:r>
              <a:rPr lang="zh-CN" altLang="en-US" sz="3200" dirty="0" smtClean="0"/>
              <a:t>在程序中使用的变量名、函数名、标号等统称为标识符。除库函数的函数名由系统定义外，其余都由用户自定义。</a:t>
            </a:r>
            <a:r>
              <a:rPr lang="en-US" altLang="zh-CN" sz="3200" dirty="0" smtClean="0"/>
              <a:t>C</a:t>
            </a:r>
            <a:r>
              <a:rPr lang="zh-CN" altLang="en-US" sz="3200" dirty="0" smtClean="0"/>
              <a:t>规定，标识符只能是由字母</a:t>
            </a:r>
            <a:r>
              <a:rPr lang="en-US" altLang="zh-CN" sz="3200" dirty="0" smtClean="0"/>
              <a:t>(A</a:t>
            </a:r>
            <a:r>
              <a:rPr lang="zh-CN" altLang="en-US" sz="3200" dirty="0" smtClean="0"/>
              <a:t>～</a:t>
            </a:r>
            <a:r>
              <a:rPr lang="en-US" altLang="zh-CN" sz="3200" dirty="0" smtClean="0"/>
              <a:t>Z</a:t>
            </a:r>
            <a:r>
              <a:rPr lang="zh-CN" altLang="en-US" sz="3200" dirty="0" smtClean="0"/>
              <a:t>，</a:t>
            </a:r>
            <a:r>
              <a:rPr lang="en-US" altLang="zh-CN" sz="3200" dirty="0" smtClean="0"/>
              <a:t>a</a:t>
            </a:r>
            <a:r>
              <a:rPr lang="zh-CN" altLang="en-US" sz="3200" dirty="0" smtClean="0"/>
              <a:t>～</a:t>
            </a:r>
            <a:r>
              <a:rPr lang="en-US" altLang="zh-CN" sz="3200" dirty="0" smtClean="0"/>
              <a:t>z)</a:t>
            </a:r>
            <a:r>
              <a:rPr lang="zh-CN" altLang="en-US" sz="3200" dirty="0" smtClean="0"/>
              <a:t>、数字</a:t>
            </a:r>
            <a:r>
              <a:rPr lang="en-US" altLang="zh-CN" sz="3200" dirty="0" smtClean="0"/>
              <a:t>(0</a:t>
            </a:r>
            <a:r>
              <a:rPr lang="zh-CN" altLang="en-US" sz="3200" dirty="0" smtClean="0"/>
              <a:t>～</a:t>
            </a:r>
            <a:r>
              <a:rPr lang="en-US" altLang="zh-CN" sz="3200" dirty="0" smtClean="0"/>
              <a:t>9)</a:t>
            </a:r>
            <a:r>
              <a:rPr lang="zh-CN" altLang="en-US" sz="3200" dirty="0" smtClean="0"/>
              <a:t>、下划线</a:t>
            </a:r>
            <a:r>
              <a:rPr lang="en-US" altLang="zh-CN" sz="3200" dirty="0" smtClean="0"/>
              <a:t>(_)</a:t>
            </a:r>
            <a:r>
              <a:rPr lang="zh-CN" altLang="en-US" sz="3200" dirty="0" smtClean="0"/>
              <a:t>组成的字符串，并且其第一个字符必须是字母或下划线。</a:t>
            </a:r>
          </a:p>
        </p:txBody>
      </p:sp>
      <p:sp>
        <p:nvSpPr>
          <p:cNvPr id="6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25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6334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3200" smtClean="0">
                <a:solidFill>
                  <a:srgbClr val="FFFFFF"/>
                </a:solidFill>
                <a:effectLst/>
              </a:rPr>
              <a:t>1.4.4 C</a:t>
            </a:r>
            <a:r>
              <a:rPr lang="zh-CN" altLang="en-US" sz="3200" smtClean="0">
                <a:solidFill>
                  <a:srgbClr val="FFFFFF"/>
                </a:solidFill>
                <a:effectLst/>
              </a:rPr>
              <a:t>语言的词汇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81075"/>
            <a:ext cx="8229600" cy="791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1.</a:t>
            </a:r>
            <a:r>
              <a:rPr lang="zh-CN" altLang="en-US" dirty="0" smtClean="0">
                <a:solidFill>
                  <a:srgbClr val="FF0000"/>
                </a:solidFill>
              </a:rPr>
              <a:t>标识符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691680" y="3212976"/>
            <a:ext cx="4304383" cy="255454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170D71"/>
                </a:solidFill>
                <a:latin typeface="宋体" pitchFamily="2" charset="-122"/>
              </a:rPr>
              <a:t>以下标识符是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非法</a:t>
            </a:r>
            <a:r>
              <a:rPr lang="zh-CN" altLang="en-US" sz="3200" b="1" dirty="0">
                <a:solidFill>
                  <a:srgbClr val="170D71"/>
                </a:solidFill>
                <a:latin typeface="宋体" pitchFamily="2" charset="-122"/>
              </a:rPr>
              <a:t>的：</a:t>
            </a:r>
          </a:p>
          <a:p>
            <a:pPr lvl="1" eaLnBrk="1" hangingPunct="1"/>
            <a:r>
              <a:rPr lang="en-US" altLang="zh-CN" sz="3200" b="1" dirty="0">
                <a:solidFill>
                  <a:srgbClr val="170D71"/>
                </a:solidFill>
                <a:latin typeface="宋体" pitchFamily="2" charset="-122"/>
              </a:rPr>
              <a:t>3s      </a:t>
            </a:r>
            <a:endParaRPr lang="en-US" altLang="zh-CN" sz="3200" b="1" dirty="0" smtClean="0">
              <a:solidFill>
                <a:srgbClr val="170D71"/>
              </a:solidFill>
              <a:latin typeface="宋体" pitchFamily="2" charset="-122"/>
            </a:endParaRPr>
          </a:p>
          <a:p>
            <a:pPr lvl="1" eaLnBrk="1" hangingPunct="1"/>
            <a:r>
              <a:rPr lang="en-US" altLang="zh-CN" sz="3200" b="1" dirty="0" smtClean="0">
                <a:solidFill>
                  <a:srgbClr val="170D71"/>
                </a:solidFill>
                <a:latin typeface="宋体" pitchFamily="2" charset="-122"/>
              </a:rPr>
              <a:t>s*T     </a:t>
            </a:r>
            <a:endParaRPr lang="zh-CN" altLang="en-US" sz="3200" b="1" dirty="0">
              <a:solidFill>
                <a:srgbClr val="170D71"/>
              </a:solidFill>
              <a:latin typeface="宋体" pitchFamily="2" charset="-122"/>
            </a:endParaRPr>
          </a:p>
          <a:p>
            <a:pPr lvl="1" eaLnBrk="1" hangingPunct="1"/>
            <a:r>
              <a:rPr lang="en-US" altLang="zh-CN" sz="3200" b="1" dirty="0">
                <a:solidFill>
                  <a:srgbClr val="170D71"/>
                </a:solidFill>
                <a:latin typeface="宋体" pitchFamily="2" charset="-122"/>
              </a:rPr>
              <a:t>-3x     </a:t>
            </a:r>
            <a:endParaRPr lang="en-US" altLang="zh-CN" sz="3200" b="1" dirty="0" smtClean="0">
              <a:solidFill>
                <a:srgbClr val="170D71"/>
              </a:solidFill>
              <a:latin typeface="宋体" pitchFamily="2" charset="-122"/>
            </a:endParaRPr>
          </a:p>
          <a:p>
            <a:pPr lvl="1" eaLnBrk="1" hangingPunct="1"/>
            <a:r>
              <a:rPr lang="en-US" altLang="zh-CN" sz="3200" b="1" dirty="0" smtClean="0">
                <a:solidFill>
                  <a:srgbClr val="170D71"/>
                </a:solidFill>
                <a:latin typeface="宋体" pitchFamily="2" charset="-122"/>
              </a:rPr>
              <a:t>bowy-1  </a:t>
            </a:r>
            <a:endParaRPr lang="zh-CN" altLang="en-US" sz="3200" b="1" dirty="0">
              <a:solidFill>
                <a:srgbClr val="170D71"/>
              </a:solidFill>
              <a:latin typeface="宋体" pitchFamily="2" charset="-122"/>
            </a:endParaRP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555625" y="1700808"/>
            <a:ext cx="5396029" cy="107721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170D71"/>
                </a:solidFill>
                <a:latin typeface="宋体" pitchFamily="2" charset="-122"/>
              </a:rPr>
              <a:t>以下标识符是合法的：</a:t>
            </a:r>
          </a:p>
          <a:p>
            <a:pPr lvl="1" eaLnBrk="1" hangingPunct="1"/>
            <a:r>
              <a:rPr lang="en-US" altLang="zh-CN" sz="3200" b="1" dirty="0">
                <a:solidFill>
                  <a:srgbClr val="170D71"/>
                </a:solidFill>
                <a:latin typeface="宋体" pitchFamily="2" charset="-122"/>
              </a:rPr>
              <a:t>a</a:t>
            </a:r>
            <a:r>
              <a:rPr lang="zh-CN" altLang="en-US" sz="3200" b="1" dirty="0">
                <a:solidFill>
                  <a:srgbClr val="170D71"/>
                </a:solidFill>
                <a:latin typeface="宋体" pitchFamily="2" charset="-122"/>
              </a:rPr>
              <a:t>，</a:t>
            </a:r>
            <a:r>
              <a:rPr lang="en-US" altLang="zh-CN" sz="3200" b="1" dirty="0">
                <a:solidFill>
                  <a:srgbClr val="170D71"/>
                </a:solidFill>
                <a:latin typeface="宋体" pitchFamily="2" charset="-122"/>
              </a:rPr>
              <a:t>_x</a:t>
            </a:r>
            <a:r>
              <a:rPr lang="zh-CN" altLang="en-US" sz="3200" b="1" dirty="0">
                <a:solidFill>
                  <a:srgbClr val="170D71"/>
                </a:solidFill>
                <a:latin typeface="宋体" pitchFamily="2" charset="-122"/>
              </a:rPr>
              <a:t>，</a:t>
            </a:r>
            <a:r>
              <a:rPr lang="en-US" altLang="zh-CN" sz="3200" b="1" dirty="0">
                <a:solidFill>
                  <a:srgbClr val="170D71"/>
                </a:solidFill>
                <a:latin typeface="宋体" pitchFamily="2" charset="-122"/>
              </a:rPr>
              <a:t>x3</a:t>
            </a:r>
            <a:r>
              <a:rPr lang="zh-CN" altLang="en-US" sz="3200" b="1" dirty="0">
                <a:solidFill>
                  <a:srgbClr val="170D71"/>
                </a:solidFill>
                <a:latin typeface="宋体" pitchFamily="2" charset="-122"/>
              </a:rPr>
              <a:t>，</a:t>
            </a:r>
            <a:r>
              <a:rPr lang="en-US" altLang="zh-CN" sz="3200" b="1" dirty="0">
                <a:solidFill>
                  <a:srgbClr val="170D71"/>
                </a:solidFill>
                <a:latin typeface="宋体" pitchFamily="2" charset="-122"/>
              </a:rPr>
              <a:t>BOOK_1</a:t>
            </a:r>
            <a:r>
              <a:rPr lang="zh-CN" altLang="en-US" sz="3200" b="1" dirty="0">
                <a:solidFill>
                  <a:srgbClr val="170D71"/>
                </a:solidFill>
                <a:latin typeface="宋体" pitchFamily="2" charset="-122"/>
              </a:rPr>
              <a:t>，</a:t>
            </a:r>
            <a:r>
              <a:rPr lang="en-US" altLang="zh-CN" sz="3200" b="1" dirty="0">
                <a:solidFill>
                  <a:srgbClr val="170D71"/>
                </a:solidFill>
                <a:latin typeface="宋体" pitchFamily="2" charset="-122"/>
              </a:rPr>
              <a:t>sum5</a:t>
            </a:r>
          </a:p>
        </p:txBody>
      </p:sp>
      <p:sp>
        <p:nvSpPr>
          <p:cNvPr id="6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26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691680" y="3212976"/>
            <a:ext cx="4567276" cy="255454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3200" b="1" dirty="0">
              <a:solidFill>
                <a:srgbClr val="170D71"/>
              </a:solidFill>
              <a:latin typeface="宋体" pitchFamily="2" charset="-122"/>
            </a:endParaRPr>
          </a:p>
          <a:p>
            <a:pPr lvl="1" eaLnBrk="1" hangingPunct="1"/>
            <a:r>
              <a:rPr lang="en-US" altLang="zh-CN" sz="3200" b="1" dirty="0" smtClean="0">
                <a:solidFill>
                  <a:srgbClr val="170D71"/>
                </a:solidFill>
                <a:latin typeface="宋体" pitchFamily="2" charset="-122"/>
              </a:rPr>
              <a:t>        </a:t>
            </a:r>
            <a:r>
              <a:rPr lang="zh-CN" altLang="en-US" sz="3200" b="1" dirty="0">
                <a:solidFill>
                  <a:srgbClr val="170D71"/>
                </a:solidFill>
                <a:latin typeface="宋体" pitchFamily="2" charset="-122"/>
              </a:rPr>
              <a:t>以数字开头</a:t>
            </a:r>
          </a:p>
          <a:p>
            <a:pPr lvl="1" eaLnBrk="1" hangingPunct="1"/>
            <a:r>
              <a:rPr lang="en-US" altLang="zh-CN" sz="3200" b="1" dirty="0" smtClean="0">
                <a:solidFill>
                  <a:srgbClr val="170D71"/>
                </a:solidFill>
                <a:latin typeface="宋体" pitchFamily="2" charset="-122"/>
              </a:rPr>
              <a:t>        </a:t>
            </a:r>
            <a:r>
              <a:rPr lang="zh-CN" altLang="en-US" sz="3200" b="1" dirty="0">
                <a:solidFill>
                  <a:srgbClr val="170D71"/>
                </a:solidFill>
                <a:latin typeface="宋体" pitchFamily="2" charset="-122"/>
              </a:rPr>
              <a:t>含非法字符*</a:t>
            </a:r>
          </a:p>
          <a:p>
            <a:pPr lvl="1" eaLnBrk="1" hangingPunct="1"/>
            <a:r>
              <a:rPr lang="en-US" altLang="zh-CN" sz="3200" b="1" dirty="0" smtClean="0">
                <a:solidFill>
                  <a:srgbClr val="170D71"/>
                </a:solidFill>
                <a:latin typeface="宋体" pitchFamily="2" charset="-122"/>
              </a:rPr>
              <a:t>        </a:t>
            </a:r>
            <a:r>
              <a:rPr lang="zh-CN" altLang="en-US" sz="3200" b="1" dirty="0">
                <a:solidFill>
                  <a:srgbClr val="170D71"/>
                </a:solidFill>
                <a:latin typeface="宋体" pitchFamily="2" charset="-122"/>
              </a:rPr>
              <a:t>以减号开头</a:t>
            </a:r>
          </a:p>
          <a:p>
            <a:pPr lvl="1" eaLnBrk="1" hangingPunct="1"/>
            <a:r>
              <a:rPr lang="en-US" altLang="zh-CN" sz="3200" b="1" dirty="0" smtClean="0">
                <a:solidFill>
                  <a:srgbClr val="170D71"/>
                </a:solidFill>
                <a:latin typeface="宋体" pitchFamily="2" charset="-122"/>
              </a:rPr>
              <a:t>        </a:t>
            </a:r>
            <a:r>
              <a:rPr lang="zh-CN" altLang="en-US" sz="3200" b="1" dirty="0">
                <a:solidFill>
                  <a:srgbClr val="170D71"/>
                </a:solidFill>
                <a:latin typeface="宋体" pitchFamily="2" charset="-122"/>
              </a:rPr>
              <a:t>含非法字符</a:t>
            </a:r>
            <a:r>
              <a:rPr lang="en-US" altLang="zh-CN" sz="3200" b="1" dirty="0">
                <a:solidFill>
                  <a:srgbClr val="170D71"/>
                </a:solidFill>
                <a:latin typeface="宋体" pitchFamily="2" charset="-122"/>
              </a:rPr>
              <a:t>-</a:t>
            </a:r>
            <a:endParaRPr lang="zh-CN" altLang="en-US" sz="3200" b="1" dirty="0">
              <a:solidFill>
                <a:srgbClr val="170D71"/>
              </a:solidFill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9968769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ffectLst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25538"/>
            <a:ext cx="8229600" cy="500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55600" indent="-355600"/>
            <a:r>
              <a:rPr lang="zh-CN" altLang="en-US" smtClean="0"/>
              <a:t>在使用标识符时必须注意以下几点：</a:t>
            </a:r>
          </a:p>
          <a:p>
            <a:pPr marL="355600" indent="-355600">
              <a:buFontTx/>
              <a:buAutoNum type="arabicPeriod"/>
            </a:pPr>
            <a:r>
              <a:rPr lang="zh-CN" altLang="en-US" smtClean="0"/>
              <a:t>标准</a:t>
            </a:r>
            <a:r>
              <a:rPr lang="en-US" altLang="zh-CN" smtClean="0"/>
              <a:t>C</a:t>
            </a:r>
            <a:r>
              <a:rPr lang="zh-CN" altLang="en-US" smtClean="0"/>
              <a:t>不限制标识符的长度，但它受各种版本的</a:t>
            </a:r>
            <a:r>
              <a:rPr lang="en-US" altLang="zh-CN" smtClean="0"/>
              <a:t>C </a:t>
            </a:r>
            <a:r>
              <a:rPr lang="zh-CN" altLang="en-US" smtClean="0"/>
              <a:t>编译系统限制，同时也受到具体机器的限制。为了提高程序的可读性和可移植性，建议标识符的长度最好不要超过</a:t>
            </a:r>
            <a:r>
              <a:rPr lang="en-US" altLang="zh-CN" smtClean="0"/>
              <a:t>8</a:t>
            </a:r>
            <a:r>
              <a:rPr lang="zh-CN" altLang="en-US" smtClean="0"/>
              <a:t>个字符。</a:t>
            </a:r>
          </a:p>
          <a:p>
            <a:pPr marL="355600" indent="-355600">
              <a:buFontTx/>
              <a:buAutoNum type="arabicPeriod"/>
            </a:pPr>
            <a:r>
              <a:rPr lang="zh-CN" altLang="en-US" smtClean="0"/>
              <a:t>在标识符中，大小写是有区别的。例如</a:t>
            </a:r>
            <a:r>
              <a:rPr lang="en-US" altLang="zh-CN" smtClean="0"/>
              <a:t>BOOK</a:t>
            </a:r>
            <a:r>
              <a:rPr lang="zh-CN" altLang="en-US" smtClean="0"/>
              <a:t>和</a:t>
            </a:r>
            <a:r>
              <a:rPr lang="en-US" altLang="zh-CN" smtClean="0"/>
              <a:t>book</a:t>
            </a:r>
            <a:r>
              <a:rPr lang="zh-CN" altLang="en-US" smtClean="0"/>
              <a:t>是两个不同的标识符。</a:t>
            </a:r>
          </a:p>
          <a:p>
            <a:pPr marL="355600" indent="-355600">
              <a:buFontTx/>
              <a:buAutoNum type="arabicPeriod"/>
            </a:pPr>
            <a:r>
              <a:rPr lang="zh-CN" altLang="en-US" smtClean="0"/>
              <a:t>标识符虽然可由程序员随意定义，但标识符是用于标识某个量的符号，因此，命名应尽量有相应的意义，以便于阅读理解，达到“见名知意”的效果。 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27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490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smtClean="0">
              <a:effectLst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08050"/>
            <a:ext cx="8229600" cy="507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dirty="0" smtClean="0">
                <a:solidFill>
                  <a:srgbClr val="FF3300"/>
                </a:solidFill>
              </a:rPr>
              <a:t>2.</a:t>
            </a:r>
            <a:r>
              <a:rPr lang="zh-CN" altLang="en-US" dirty="0" smtClean="0">
                <a:solidFill>
                  <a:srgbClr val="FF3300"/>
                </a:solidFill>
              </a:rPr>
              <a:t>关键字</a:t>
            </a:r>
          </a:p>
          <a:p>
            <a:pPr>
              <a:lnSpc>
                <a:spcPct val="80000"/>
              </a:lnSpc>
            </a:pPr>
            <a:r>
              <a:rPr lang="zh-CN" altLang="en-US" dirty="0" smtClean="0"/>
              <a:t>关键字是由</a:t>
            </a:r>
            <a:r>
              <a:rPr lang="en-US" altLang="zh-CN" dirty="0" smtClean="0"/>
              <a:t>C</a:t>
            </a:r>
            <a:r>
              <a:rPr lang="zh-CN" altLang="en-US" dirty="0" smtClean="0"/>
              <a:t>语言规定的具有特定意义的字符串，也称为保留字（详见附录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）。用户定义的标识符不得与关键字相同。</a:t>
            </a:r>
            <a:r>
              <a:rPr lang="en-US" altLang="zh-CN" dirty="0" smtClean="0"/>
              <a:t>C</a:t>
            </a:r>
            <a:r>
              <a:rPr lang="zh-CN" altLang="en-US" dirty="0" smtClean="0"/>
              <a:t>语言的关键字分类：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）数据类型关键字</a:t>
            </a:r>
          </a:p>
          <a:p>
            <a:pPr>
              <a:lnSpc>
                <a:spcPct val="80000"/>
              </a:lnSpc>
            </a:pPr>
            <a:r>
              <a:rPr lang="zh-CN" altLang="en-US" dirty="0" smtClean="0"/>
              <a:t>用于定义、说明变量、函数或其它数据结构的类型，如表示整型的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、表示字符型的</a:t>
            </a:r>
            <a:r>
              <a:rPr lang="en-US" altLang="zh-CN" dirty="0" smtClean="0"/>
              <a:t>char</a:t>
            </a:r>
            <a:r>
              <a:rPr lang="zh-CN" altLang="en-US" dirty="0" smtClean="0"/>
              <a:t>等。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）控制语句关键字</a:t>
            </a:r>
          </a:p>
          <a:p>
            <a:pPr>
              <a:lnSpc>
                <a:spcPct val="80000"/>
              </a:lnSpc>
            </a:pPr>
            <a:r>
              <a:rPr lang="zh-CN" altLang="en-US" dirty="0" smtClean="0"/>
              <a:t>用于表示某种控制结构，如</a:t>
            </a:r>
            <a:r>
              <a:rPr lang="en-US" altLang="zh-CN" dirty="0" smtClean="0"/>
              <a:t>if</a:t>
            </a:r>
            <a:r>
              <a:rPr lang="zh-CN" altLang="en-US" dirty="0" smtClean="0"/>
              <a:t>、</a:t>
            </a:r>
            <a:r>
              <a:rPr lang="en-US" altLang="zh-CN" dirty="0" smtClean="0"/>
              <a:t>else</a:t>
            </a:r>
            <a:r>
              <a:rPr lang="zh-CN" altLang="en-US" dirty="0" smtClean="0"/>
              <a:t>用于表示条件语句，而</a:t>
            </a:r>
            <a:r>
              <a:rPr lang="en-US" altLang="zh-CN" dirty="0" smtClean="0"/>
              <a:t>do</a:t>
            </a:r>
            <a:r>
              <a:rPr lang="zh-CN" altLang="en-US" dirty="0" smtClean="0"/>
              <a:t>、</a:t>
            </a:r>
            <a:r>
              <a:rPr lang="en-US" altLang="zh-CN" dirty="0" smtClean="0"/>
              <a:t>while</a:t>
            </a:r>
            <a:r>
              <a:rPr lang="zh-CN" altLang="en-US" dirty="0" smtClean="0"/>
              <a:t>用于表示循环语句等。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）存储类别关键字</a:t>
            </a:r>
          </a:p>
          <a:p>
            <a:pPr>
              <a:lnSpc>
                <a:spcPct val="80000"/>
              </a:lnSpc>
            </a:pPr>
            <a:r>
              <a:rPr lang="zh-CN" altLang="en-US" dirty="0" smtClean="0"/>
              <a:t>用于表示变量的存储类别，如</a:t>
            </a:r>
            <a:r>
              <a:rPr lang="en-US" altLang="zh-CN" dirty="0" smtClean="0"/>
              <a:t>register</a:t>
            </a:r>
            <a:r>
              <a:rPr lang="zh-CN" altLang="en-US" dirty="0" smtClean="0"/>
              <a:t>表示寄存器类别，</a:t>
            </a:r>
            <a:r>
              <a:rPr lang="en-US" altLang="zh-CN" dirty="0" smtClean="0"/>
              <a:t>static</a:t>
            </a:r>
            <a:r>
              <a:rPr lang="zh-CN" altLang="en-US" dirty="0" smtClean="0"/>
              <a:t>表示静态类别等。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</a:rPr>
              <a:t>）其它关键字 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28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490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smtClean="0">
              <a:effectLst/>
            </a:endParaRP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29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8664248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549140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A4EAF93B-17DB-4497-A4AD-D3604614E6D7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1520" y="908720"/>
            <a:ext cx="8784976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ts val="0"/>
              </a:spcBef>
              <a:buFontTx/>
              <a:buNone/>
            </a:pPr>
            <a:r>
              <a:rPr lang="zh-CN" altLang="en-US" sz="3200" dirty="0" smtClean="0">
                <a:solidFill>
                  <a:srgbClr val="FF3300"/>
                </a:solidFill>
              </a:rPr>
              <a:t>教学目标：</a:t>
            </a:r>
          </a:p>
          <a:p>
            <a:pPr eaLnBrk="1" hangingPunct="1">
              <a:spcBef>
                <a:spcPts val="0"/>
              </a:spcBef>
            </a:pPr>
            <a:r>
              <a:rPr lang="zh-CN" altLang="en-US" sz="3200" dirty="0" smtClean="0"/>
              <a:t>了解计算机程序和语言的概念；</a:t>
            </a:r>
            <a:endParaRPr lang="en-US" altLang="zh-CN" sz="3200" dirty="0" smtClean="0"/>
          </a:p>
          <a:p>
            <a:pPr eaLnBrk="1" hangingPunct="1">
              <a:spcBef>
                <a:spcPts val="0"/>
              </a:spcBef>
            </a:pPr>
            <a:r>
              <a:rPr lang="zh-CN" altLang="en-US" sz="3200" dirty="0" smtClean="0"/>
              <a:t>了解</a:t>
            </a:r>
            <a:r>
              <a:rPr lang="en-US" altLang="zh-CN" sz="3200" dirty="0" smtClean="0"/>
              <a:t>C</a:t>
            </a:r>
            <a:r>
              <a:rPr lang="zh-CN" altLang="en-US" sz="3200" dirty="0" smtClean="0"/>
              <a:t>语言的基本构成；</a:t>
            </a:r>
            <a:endParaRPr lang="en-US" altLang="zh-CN" sz="3200" dirty="0" smtClean="0"/>
          </a:p>
          <a:p>
            <a:pPr eaLnBrk="1" hangingPunct="1">
              <a:spcBef>
                <a:spcPts val="0"/>
              </a:spcBef>
            </a:pPr>
            <a:r>
              <a:rPr lang="zh-CN" altLang="en-US" sz="3200" dirty="0" smtClean="0"/>
              <a:t>掌握</a:t>
            </a:r>
            <a:r>
              <a:rPr lang="en-US" altLang="zh-CN" sz="3200" dirty="0" smtClean="0"/>
              <a:t>C</a:t>
            </a:r>
            <a:r>
              <a:rPr lang="zh-CN" altLang="en-US" sz="3200" dirty="0" smtClean="0"/>
              <a:t>程序的运行步骤。</a:t>
            </a:r>
          </a:p>
          <a:p>
            <a:pPr eaLnBrk="1" hangingPunct="1">
              <a:spcBef>
                <a:spcPts val="0"/>
              </a:spcBef>
              <a:buFontTx/>
              <a:buNone/>
            </a:pPr>
            <a:r>
              <a:rPr lang="zh-CN" altLang="en-US" sz="3200" dirty="0" smtClean="0">
                <a:solidFill>
                  <a:srgbClr val="FF3300"/>
                </a:solidFill>
              </a:rPr>
              <a:t>本章重点：</a:t>
            </a:r>
          </a:p>
          <a:p>
            <a:pPr eaLnBrk="1" hangingPunct="1">
              <a:spcBef>
                <a:spcPts val="0"/>
              </a:spcBef>
            </a:pPr>
            <a:r>
              <a:rPr lang="zh-CN" altLang="zh-CN" sz="3200" dirty="0" smtClean="0"/>
              <a:t>计算机程序和计算机语言的概念；</a:t>
            </a:r>
            <a:r>
              <a:rPr lang="zh-CN" altLang="en-US" sz="3200" dirty="0" smtClean="0"/>
              <a:t>C语言</a:t>
            </a:r>
            <a:r>
              <a:rPr lang="zh-CN" altLang="zh-CN" sz="3200" dirty="0" smtClean="0"/>
              <a:t>程序设计的</a:t>
            </a:r>
            <a:r>
              <a:rPr lang="zh-CN" altLang="en-US" sz="3200" dirty="0" smtClean="0"/>
              <a:t>一般步骤</a:t>
            </a:r>
            <a:r>
              <a:rPr lang="zh-CN" altLang="zh-CN" sz="3200" dirty="0" smtClean="0"/>
              <a:t>；</a:t>
            </a:r>
            <a:r>
              <a:rPr lang="en-US" altLang="zh-CN" sz="3200" dirty="0" smtClean="0"/>
              <a:t>C</a:t>
            </a:r>
            <a:r>
              <a:rPr lang="zh-CN" altLang="zh-CN" sz="3200" dirty="0" smtClean="0"/>
              <a:t>语言程序的</a:t>
            </a:r>
            <a:r>
              <a:rPr lang="zh-CN" altLang="en-US" sz="3200" dirty="0" smtClean="0"/>
              <a:t>结构特点</a:t>
            </a:r>
            <a:r>
              <a:rPr lang="zh-CN" altLang="zh-CN" sz="3200" dirty="0" smtClean="0"/>
              <a:t>；运行</a:t>
            </a:r>
            <a:r>
              <a:rPr lang="en-US" altLang="zh-CN" sz="3200" dirty="0" smtClean="0"/>
              <a:t>C</a:t>
            </a:r>
            <a:r>
              <a:rPr lang="zh-CN" altLang="zh-CN" sz="3200" dirty="0" smtClean="0"/>
              <a:t>程序的步骤</a:t>
            </a:r>
            <a:r>
              <a:rPr lang="zh-CN" altLang="en-US" sz="3200" dirty="0" smtClean="0"/>
              <a:t>与</a:t>
            </a:r>
            <a:r>
              <a:rPr lang="zh-CN" altLang="zh-CN" sz="3200" dirty="0" smtClean="0"/>
              <a:t>方法。</a:t>
            </a:r>
            <a:endParaRPr lang="en-US" altLang="zh-CN" sz="3200" dirty="0" smtClean="0"/>
          </a:p>
          <a:p>
            <a:pPr eaLnBrk="1" hangingPunct="1">
              <a:spcBef>
                <a:spcPts val="0"/>
              </a:spcBef>
              <a:buFontTx/>
              <a:buNone/>
            </a:pPr>
            <a:r>
              <a:rPr lang="zh-CN" altLang="en-US" sz="3200" dirty="0" smtClean="0">
                <a:solidFill>
                  <a:srgbClr val="FF3300"/>
                </a:solidFill>
              </a:rPr>
              <a:t>本章难点：</a:t>
            </a:r>
          </a:p>
          <a:p>
            <a:pPr eaLnBrk="1" hangingPunct="1">
              <a:spcBef>
                <a:spcPts val="0"/>
              </a:spcBef>
            </a:pPr>
            <a:r>
              <a:rPr lang="en-US" altLang="zh-CN" sz="3200" dirty="0" smtClean="0"/>
              <a:t>C</a:t>
            </a:r>
            <a:r>
              <a:rPr lang="zh-CN" altLang="zh-CN" sz="3200" dirty="0" smtClean="0"/>
              <a:t>语言程序的基本构成；运行</a:t>
            </a:r>
            <a:r>
              <a:rPr lang="en-US" altLang="zh-CN" sz="3200" dirty="0" smtClean="0"/>
              <a:t>C</a:t>
            </a:r>
            <a:r>
              <a:rPr lang="zh-CN" altLang="zh-CN" sz="3200" dirty="0" smtClean="0"/>
              <a:t>程序的步骤</a:t>
            </a:r>
            <a:r>
              <a:rPr lang="zh-CN" altLang="en-US" sz="3200" dirty="0" smtClean="0"/>
              <a:t>与</a:t>
            </a:r>
            <a:r>
              <a:rPr lang="zh-CN" altLang="zh-CN" sz="3200" dirty="0" smtClean="0"/>
              <a:t>方法。</a:t>
            </a:r>
            <a:endParaRPr lang="en-US" altLang="zh-CN" sz="3200" dirty="0" smtClean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417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smtClean="0">
              <a:effectLst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08050"/>
            <a:ext cx="8229600" cy="521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3.</a:t>
            </a:r>
            <a:r>
              <a:rPr lang="zh-CN" altLang="en-US" dirty="0" smtClean="0">
                <a:solidFill>
                  <a:srgbClr val="FF0000"/>
                </a:solidFill>
              </a:rPr>
              <a:t>运算符</a:t>
            </a:r>
          </a:p>
          <a:p>
            <a:r>
              <a:rPr lang="en-US" altLang="zh-CN" dirty="0" smtClean="0"/>
              <a:t>C</a:t>
            </a:r>
            <a:r>
              <a:rPr lang="zh-CN" altLang="en-US" dirty="0" smtClean="0"/>
              <a:t>语言中含有相当丰富的运算符。运算符与变量、函数一起组成表达式，表示各种运算功能。运算符可分为单字符运算符以及多字符运算符。</a:t>
            </a:r>
          </a:p>
          <a:p>
            <a:pPr>
              <a:buFontTx/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4.</a:t>
            </a:r>
            <a:r>
              <a:rPr lang="zh-CN" altLang="en-US" dirty="0" smtClean="0">
                <a:solidFill>
                  <a:srgbClr val="FF0000"/>
                </a:solidFill>
              </a:rPr>
              <a:t>分隔符</a:t>
            </a:r>
          </a:p>
          <a:p>
            <a:r>
              <a:rPr lang="en-US" altLang="zh-CN" dirty="0" smtClean="0"/>
              <a:t>C</a:t>
            </a:r>
            <a:r>
              <a:rPr lang="zh-CN" altLang="en-US" dirty="0" smtClean="0"/>
              <a:t>语言中的分隔符有逗号和空格。逗号主要在类型说明和函数参数表中用于分隔各个变量。空格则多出现在语句中的各个单词之间，以示间隔。</a:t>
            </a:r>
          </a:p>
          <a:p>
            <a:pPr>
              <a:buFontTx/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5.</a:t>
            </a:r>
            <a:r>
              <a:rPr lang="zh-CN" altLang="en-US" dirty="0" smtClean="0">
                <a:solidFill>
                  <a:srgbClr val="FF0000"/>
                </a:solidFill>
              </a:rPr>
              <a:t>常量</a:t>
            </a:r>
          </a:p>
          <a:p>
            <a:r>
              <a:rPr lang="en-US" altLang="zh-CN" dirty="0" smtClean="0"/>
              <a:t>C</a:t>
            </a:r>
            <a:r>
              <a:rPr lang="zh-CN" altLang="en-US" dirty="0" smtClean="0"/>
              <a:t>语言中使用的常量可分为数字常量、字符常量、字符串常量、符号常量、转义字符等多种。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30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561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ffectLst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81075"/>
            <a:ext cx="8229600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6.</a:t>
            </a:r>
            <a:r>
              <a:rPr lang="zh-CN" altLang="en-US" dirty="0" smtClean="0">
                <a:solidFill>
                  <a:srgbClr val="FF0000"/>
                </a:solidFill>
              </a:rPr>
              <a:t>注释符</a:t>
            </a:r>
          </a:p>
          <a:p>
            <a:pPr>
              <a:lnSpc>
                <a:spcPct val="90000"/>
              </a:lnSpc>
            </a:pPr>
            <a:r>
              <a:rPr lang="zh-CN" altLang="en-US" dirty="0" smtClean="0"/>
              <a:t>对源程序添加必要的注释能够大大有助于阅读程序。</a:t>
            </a:r>
            <a:r>
              <a:rPr lang="en-US" altLang="zh-CN" dirty="0" smtClean="0"/>
              <a:t>C</a:t>
            </a:r>
            <a:r>
              <a:rPr lang="zh-CN" altLang="en-US" dirty="0" smtClean="0"/>
              <a:t>语言的注释方式有两种，</a:t>
            </a:r>
            <a:r>
              <a:rPr lang="zh-CN" altLang="en-US" u="sng" dirty="0" smtClean="0">
                <a:solidFill>
                  <a:srgbClr val="C00000"/>
                </a:solidFill>
              </a:rPr>
              <a:t>一种是以“</a:t>
            </a:r>
            <a:r>
              <a:rPr lang="en-US" altLang="zh-CN" u="sng" dirty="0" smtClean="0">
                <a:solidFill>
                  <a:srgbClr val="C00000"/>
                </a:solidFill>
              </a:rPr>
              <a:t>/*”</a:t>
            </a:r>
            <a:r>
              <a:rPr lang="zh-CN" altLang="en-US" u="sng" dirty="0" smtClean="0">
                <a:solidFill>
                  <a:srgbClr val="C00000"/>
                </a:solidFill>
              </a:rPr>
              <a:t>开头并以“*</a:t>
            </a:r>
            <a:r>
              <a:rPr lang="en-US" altLang="zh-CN" u="sng" dirty="0" smtClean="0">
                <a:solidFill>
                  <a:srgbClr val="C00000"/>
                </a:solidFill>
              </a:rPr>
              <a:t>/”</a:t>
            </a:r>
            <a:r>
              <a:rPr lang="zh-CN" altLang="en-US" u="sng" dirty="0" smtClean="0">
                <a:solidFill>
                  <a:srgbClr val="C00000"/>
                </a:solidFill>
              </a:rPr>
              <a:t>结尾的块式注释；另一种是以“</a:t>
            </a:r>
            <a:r>
              <a:rPr lang="en-US" altLang="zh-CN" u="sng" dirty="0" smtClean="0">
                <a:solidFill>
                  <a:srgbClr val="C00000"/>
                </a:solidFill>
              </a:rPr>
              <a:t>//”</a:t>
            </a:r>
            <a:r>
              <a:rPr lang="zh-CN" altLang="en-US" u="sng" dirty="0" smtClean="0">
                <a:solidFill>
                  <a:srgbClr val="C00000"/>
                </a:solidFill>
              </a:rPr>
              <a:t>开始的单行注释。</a:t>
            </a:r>
            <a:r>
              <a:rPr lang="zh-CN" altLang="en-US" dirty="0" smtClean="0"/>
              <a:t>注释不会被编译和执行，可使用中</a:t>
            </a:r>
            <a:r>
              <a:rPr lang="en-US" altLang="zh-CN" dirty="0" smtClean="0"/>
              <a:t>/</a:t>
            </a:r>
            <a:r>
              <a:rPr lang="zh-CN" altLang="en-US" dirty="0" smtClean="0"/>
              <a:t>英文字符，可出现在程序中的任何一行。根据注释所处的位置通常可分为：</a:t>
            </a:r>
          </a:p>
          <a:p>
            <a:pPr>
              <a:lnSpc>
                <a:spcPct val="90000"/>
              </a:lnSpc>
            </a:pPr>
            <a:r>
              <a:rPr lang="zh-CN" altLang="en-US" dirty="0" smtClean="0">
                <a:solidFill>
                  <a:srgbClr val="FF0000"/>
                </a:solidFill>
              </a:rPr>
              <a:t>序言性注释</a:t>
            </a:r>
            <a:r>
              <a:rPr lang="zh-CN" altLang="en-US" dirty="0" smtClean="0"/>
              <a:t>：位于模块的起始部分，用于说明模块的功能、接口、数据描述和开发历史等。</a:t>
            </a:r>
          </a:p>
          <a:p>
            <a:pPr>
              <a:lnSpc>
                <a:spcPct val="90000"/>
              </a:lnSpc>
            </a:pPr>
            <a:r>
              <a:rPr lang="zh-CN" altLang="en-US" dirty="0" smtClean="0">
                <a:solidFill>
                  <a:srgbClr val="FF0000"/>
                </a:solidFill>
              </a:rPr>
              <a:t>功能性注释</a:t>
            </a:r>
            <a:r>
              <a:rPr lang="zh-CN" altLang="en-US" dirty="0" smtClean="0"/>
              <a:t>：嵌入在模块内部，通常放在一行的右端用于对该行代码作说明，也可单独成为一行用于对一个代码段作说明。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31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2096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4000" smtClean="0">
                <a:solidFill>
                  <a:srgbClr val="FFFFFF"/>
                </a:solidFill>
                <a:effectLst/>
              </a:rPr>
              <a:t>1.5 </a:t>
            </a:r>
            <a:r>
              <a:rPr lang="zh-CN" altLang="en-US" sz="4000" smtClean="0">
                <a:solidFill>
                  <a:srgbClr val="FFFFFF"/>
                </a:solidFill>
                <a:effectLst/>
              </a:rPr>
              <a:t>最简单的</a:t>
            </a:r>
            <a:r>
              <a:rPr lang="en-US" altLang="zh-CN" sz="4000" smtClean="0">
                <a:solidFill>
                  <a:srgbClr val="FFFFFF"/>
                </a:solidFill>
                <a:effectLst/>
              </a:rPr>
              <a:t>C</a:t>
            </a:r>
            <a:r>
              <a:rPr lang="zh-CN" altLang="en-US" sz="4000" smtClean="0">
                <a:solidFill>
                  <a:srgbClr val="FFFFFF"/>
                </a:solidFill>
                <a:effectLst/>
              </a:rPr>
              <a:t>语言程序</a:t>
            </a:r>
            <a:br>
              <a:rPr lang="zh-CN" altLang="en-US" sz="4000" smtClean="0">
                <a:solidFill>
                  <a:srgbClr val="FFFFFF"/>
                </a:solidFill>
                <a:effectLst/>
              </a:rPr>
            </a:br>
            <a:r>
              <a:rPr lang="en-US" altLang="zh-CN" sz="3200" smtClean="0">
                <a:solidFill>
                  <a:srgbClr val="170D71"/>
                </a:solidFill>
                <a:effectLst/>
              </a:rPr>
              <a:t>1.5.1 C</a:t>
            </a:r>
            <a:r>
              <a:rPr lang="zh-CN" altLang="en-US" sz="3200" smtClean="0">
                <a:solidFill>
                  <a:srgbClr val="170D71"/>
                </a:solidFill>
                <a:effectLst/>
              </a:rPr>
              <a:t>程序举例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600200"/>
            <a:ext cx="8893175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10000"/>
              </a:spcBef>
              <a:buFontTx/>
              <a:buNone/>
            </a:pPr>
            <a:r>
              <a:rPr lang="en-US" altLang="zh-CN" smtClean="0"/>
              <a:t>【</a:t>
            </a:r>
            <a:r>
              <a:rPr lang="zh-CN" altLang="en-US" smtClean="0"/>
              <a:t>例</a:t>
            </a:r>
            <a:r>
              <a:rPr lang="en-US" altLang="zh-CN" smtClean="0"/>
              <a:t>1.1】</a:t>
            </a:r>
            <a:r>
              <a:rPr lang="zh-CN" altLang="en-US" smtClean="0"/>
              <a:t>在屏幕上输出一行信息。</a:t>
            </a:r>
          </a:p>
          <a:p>
            <a:pPr>
              <a:spcBef>
                <a:spcPct val="10000"/>
              </a:spcBef>
              <a:buFontTx/>
              <a:buNone/>
            </a:pPr>
            <a:r>
              <a:rPr lang="en-US" altLang="zh-CN" smtClean="0"/>
              <a:t>#include&lt;stdio.h&gt;       /* </a:t>
            </a:r>
            <a:r>
              <a:rPr lang="zh-CN" altLang="en-US" smtClean="0"/>
              <a:t>文件包含 *</a:t>
            </a:r>
            <a:r>
              <a:rPr lang="en-US" altLang="zh-CN" smtClean="0"/>
              <a:t>/</a:t>
            </a:r>
          </a:p>
          <a:p>
            <a:pPr>
              <a:spcBef>
                <a:spcPct val="10000"/>
              </a:spcBef>
              <a:buFontTx/>
              <a:buNone/>
            </a:pPr>
            <a:r>
              <a:rPr lang="en-US" altLang="zh-CN" smtClean="0"/>
              <a:t>int main( )           /* </a:t>
            </a:r>
            <a:r>
              <a:rPr lang="zh-CN" altLang="en-US" smtClean="0"/>
              <a:t>主函数 *</a:t>
            </a:r>
            <a:r>
              <a:rPr lang="en-US" altLang="zh-CN" smtClean="0"/>
              <a:t>/</a:t>
            </a:r>
          </a:p>
          <a:p>
            <a:pPr>
              <a:spcBef>
                <a:spcPct val="10000"/>
              </a:spcBef>
              <a:buFontTx/>
              <a:buNone/>
            </a:pPr>
            <a:r>
              <a:rPr lang="en-US" altLang="zh-CN" smtClean="0"/>
              <a:t>{                    /* </a:t>
            </a:r>
            <a:r>
              <a:rPr lang="zh-CN" altLang="en-US" smtClean="0"/>
              <a:t>函数体开始 *</a:t>
            </a:r>
            <a:r>
              <a:rPr lang="en-US" altLang="zh-CN" smtClean="0"/>
              <a:t>/</a:t>
            </a:r>
          </a:p>
          <a:p>
            <a:pPr>
              <a:spcBef>
                <a:spcPct val="10000"/>
              </a:spcBef>
              <a:buFontTx/>
              <a:buNone/>
            </a:pPr>
            <a:r>
              <a:rPr lang="en-US" altLang="zh-CN" smtClean="0"/>
              <a:t>  printf("</a:t>
            </a:r>
            <a:r>
              <a:rPr lang="zh-CN" altLang="en-US" smtClean="0"/>
              <a:t>欢迎进入</a:t>
            </a:r>
            <a:r>
              <a:rPr lang="en-US" altLang="zh-CN" smtClean="0"/>
              <a:t>C</a:t>
            </a:r>
            <a:r>
              <a:rPr lang="zh-CN" altLang="en-US" smtClean="0"/>
              <a:t>语言的世界！</a:t>
            </a:r>
            <a:r>
              <a:rPr lang="en-US" altLang="zh-CN" smtClean="0"/>
              <a:t>\n"); /* </a:t>
            </a:r>
            <a:r>
              <a:rPr lang="zh-CN" altLang="en-US" smtClean="0"/>
              <a:t>输出 *</a:t>
            </a:r>
            <a:r>
              <a:rPr lang="en-US" altLang="zh-CN" smtClean="0"/>
              <a:t>/</a:t>
            </a:r>
          </a:p>
          <a:p>
            <a:pPr>
              <a:spcBef>
                <a:spcPct val="10000"/>
              </a:spcBef>
              <a:buFontTx/>
              <a:buNone/>
            </a:pPr>
            <a:r>
              <a:rPr lang="en-US" altLang="zh-CN" smtClean="0"/>
              <a:t>   return 0;</a:t>
            </a:r>
          </a:p>
          <a:p>
            <a:pPr>
              <a:spcBef>
                <a:spcPct val="10000"/>
              </a:spcBef>
              <a:buFontTx/>
              <a:buNone/>
            </a:pPr>
            <a:r>
              <a:rPr lang="en-US" altLang="zh-CN" smtClean="0"/>
              <a:t>}                        /* </a:t>
            </a:r>
            <a:r>
              <a:rPr lang="zh-CN" altLang="en-US" smtClean="0"/>
              <a:t>函数体结束 *</a:t>
            </a:r>
            <a:r>
              <a:rPr lang="en-US" altLang="zh-CN" smtClean="0"/>
              <a:t>/</a:t>
            </a:r>
          </a:p>
          <a:p>
            <a:pPr>
              <a:spcBef>
                <a:spcPct val="10000"/>
              </a:spcBef>
              <a:buFontTx/>
              <a:buNone/>
            </a:pPr>
            <a:r>
              <a:rPr lang="zh-CN" altLang="en-US" smtClean="0"/>
              <a:t>运行结果是输出以下一行信息：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843213" y="5589588"/>
            <a:ext cx="4032250" cy="576262"/>
          </a:xfrm>
          <a:prstGeom prst="rect">
            <a:avLst/>
          </a:prstGeom>
          <a:solidFill>
            <a:srgbClr val="EAEAEA"/>
          </a:solidFill>
          <a:ln w="9525">
            <a:solidFill>
              <a:srgbClr val="00336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04000"/>
              </a:lnSpc>
            </a:pPr>
            <a:r>
              <a:rPr lang="zh-CN" altLang="en-US" sz="2800" b="1">
                <a:solidFill>
                  <a:srgbClr val="170D71"/>
                </a:solidFill>
                <a:latin typeface="宋体" pitchFamily="2" charset="-122"/>
              </a:rPr>
              <a:t>欢迎进入</a:t>
            </a:r>
            <a:r>
              <a:rPr lang="en-US" altLang="zh-CN" sz="2800" b="1">
                <a:solidFill>
                  <a:srgbClr val="170D71"/>
                </a:solidFill>
                <a:latin typeface="宋体" pitchFamily="2" charset="-122"/>
              </a:rPr>
              <a:t>C</a:t>
            </a:r>
            <a:r>
              <a:rPr lang="zh-CN" altLang="en-US" sz="2800" b="1">
                <a:solidFill>
                  <a:srgbClr val="170D71"/>
                </a:solidFill>
                <a:latin typeface="宋体" pitchFamily="2" charset="-122"/>
              </a:rPr>
              <a:t>语言的世界！</a:t>
            </a:r>
          </a:p>
        </p:txBody>
      </p:sp>
      <p:sp>
        <p:nvSpPr>
          <p:cNvPr id="5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32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490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smtClean="0">
              <a:effectLst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6975"/>
            <a:ext cx="8229600" cy="492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zh-CN" altLang="en-US" smtClean="0"/>
              <a:t>第</a:t>
            </a:r>
            <a:r>
              <a:rPr lang="en-US" altLang="zh-CN" smtClean="0"/>
              <a:t>2</a:t>
            </a:r>
            <a:r>
              <a:rPr lang="zh-CN" altLang="en-US" smtClean="0"/>
              <a:t>行里的</a:t>
            </a:r>
            <a:r>
              <a:rPr lang="en-US" altLang="zh-CN" smtClean="0"/>
              <a:t>main</a:t>
            </a:r>
            <a:r>
              <a:rPr lang="zh-CN" altLang="en-US" smtClean="0"/>
              <a:t>是一个函数的函数名，表示这是个“主函数”。</a:t>
            </a:r>
            <a:r>
              <a:rPr lang="en-US" altLang="zh-CN" smtClean="0"/>
              <a:t>main</a:t>
            </a:r>
            <a:r>
              <a:rPr lang="zh-CN" altLang="en-US" smtClean="0"/>
              <a:t>前面的</a:t>
            </a:r>
            <a:r>
              <a:rPr lang="en-US" altLang="zh-CN" smtClean="0"/>
              <a:t>int</a:t>
            </a:r>
            <a:r>
              <a:rPr lang="zh-CN" altLang="en-US" smtClean="0"/>
              <a:t>表示这个函数返回的数据类型是</a:t>
            </a:r>
            <a:r>
              <a:rPr lang="en-US" altLang="zh-CN" smtClean="0"/>
              <a:t>int</a:t>
            </a:r>
            <a:r>
              <a:rPr lang="zh-CN" altLang="en-US" smtClean="0"/>
              <a:t>类型</a:t>
            </a:r>
            <a:r>
              <a:rPr lang="en-US" altLang="zh-CN" smtClean="0"/>
              <a:t>(</a:t>
            </a:r>
            <a:r>
              <a:rPr lang="zh-CN" altLang="en-US" smtClean="0"/>
              <a:t>整型</a:t>
            </a:r>
            <a:r>
              <a:rPr lang="en-US" altLang="zh-CN" smtClean="0"/>
              <a:t>)</a:t>
            </a:r>
            <a:r>
              <a:rPr lang="zh-CN" altLang="en-US" smtClean="0"/>
              <a:t>。</a:t>
            </a:r>
          </a:p>
          <a:p>
            <a:pPr>
              <a:lnSpc>
                <a:spcPct val="90000"/>
              </a:lnSpc>
            </a:pPr>
            <a:endParaRPr lang="zh-CN" altLang="en-US" smtClean="0"/>
          </a:p>
          <a:p>
            <a:pPr>
              <a:lnSpc>
                <a:spcPct val="90000"/>
              </a:lnSpc>
            </a:pPr>
            <a:r>
              <a:rPr lang="zh-CN" altLang="en-US" smtClean="0"/>
              <a:t>第</a:t>
            </a:r>
            <a:r>
              <a:rPr lang="en-US" altLang="zh-CN" smtClean="0"/>
              <a:t>5</a:t>
            </a:r>
            <a:r>
              <a:rPr lang="zh-CN" altLang="en-US" smtClean="0"/>
              <a:t>行的的作用是：当</a:t>
            </a:r>
            <a:r>
              <a:rPr lang="en-US" altLang="zh-CN" smtClean="0"/>
              <a:t>main</a:t>
            </a:r>
            <a:r>
              <a:rPr lang="zh-CN" altLang="en-US" smtClean="0"/>
              <a:t>函数执行结束前将整数</a:t>
            </a:r>
            <a:r>
              <a:rPr lang="en-US" altLang="zh-CN" smtClean="0"/>
              <a:t>0</a:t>
            </a:r>
            <a:r>
              <a:rPr lang="zh-CN" altLang="en-US" smtClean="0"/>
              <a:t>作为函数值（也称为返回值），返回到调用函数处。每一个</a:t>
            </a:r>
            <a:r>
              <a:rPr lang="en-US" altLang="zh-CN" smtClean="0"/>
              <a:t>C</a:t>
            </a:r>
            <a:r>
              <a:rPr lang="zh-CN" altLang="en-US" smtClean="0"/>
              <a:t>语言程序可以由一个或者多个函数组成，其中必须有且仅有一个</a:t>
            </a:r>
            <a:r>
              <a:rPr lang="en-US" altLang="zh-CN" smtClean="0"/>
              <a:t>main</a:t>
            </a:r>
            <a:r>
              <a:rPr lang="zh-CN" altLang="en-US" smtClean="0"/>
              <a:t>函数。</a:t>
            </a:r>
            <a:r>
              <a:rPr lang="en-US" altLang="zh-CN" smtClean="0"/>
              <a:t>main</a:t>
            </a:r>
            <a:r>
              <a:rPr lang="zh-CN" altLang="en-US" smtClean="0"/>
              <a:t>函数后面的一对圆括号</a:t>
            </a:r>
            <a:r>
              <a:rPr lang="en-US" altLang="zh-CN" smtClean="0"/>
              <a:t>( )</a:t>
            </a:r>
            <a:r>
              <a:rPr lang="zh-CN" altLang="en-US" smtClean="0"/>
              <a:t>是必须的，其中为空表示这个函数没有参数。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33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ffectLst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6975"/>
            <a:ext cx="8229600" cy="492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行和第</a:t>
            </a:r>
            <a:r>
              <a:rPr lang="en-US" altLang="zh-CN" smtClean="0"/>
              <a:t>6</a:t>
            </a:r>
            <a:r>
              <a:rPr lang="zh-CN" altLang="en-US" smtClean="0"/>
              <a:t>行的一对花括号</a:t>
            </a:r>
            <a:r>
              <a:rPr lang="en-US" altLang="zh-CN" smtClean="0"/>
              <a:t>{ }</a:t>
            </a:r>
            <a:r>
              <a:rPr lang="zh-CN" altLang="en-US" smtClean="0"/>
              <a:t>标识了函数主体部分的起始和结束位置，这一部分称为函数体。以上程序中的函数体只包含一行语句，其中调用了</a:t>
            </a:r>
            <a:r>
              <a:rPr lang="en-US" altLang="zh-CN" smtClean="0"/>
              <a:t>printf</a:t>
            </a:r>
            <a:r>
              <a:rPr lang="zh-CN" altLang="en-US" smtClean="0"/>
              <a:t>函数进行输出。</a:t>
            </a:r>
          </a:p>
          <a:p>
            <a:pPr>
              <a:lnSpc>
                <a:spcPct val="80000"/>
              </a:lnSpc>
            </a:pPr>
            <a:endParaRPr lang="zh-CN" altLang="en-US" smtClean="0"/>
          </a:p>
          <a:p>
            <a:pPr>
              <a:lnSpc>
                <a:spcPct val="80000"/>
              </a:lnSpc>
            </a:pPr>
            <a:r>
              <a:rPr lang="zh-CN" altLang="en-US" smtClean="0"/>
              <a:t>第</a:t>
            </a:r>
            <a:r>
              <a:rPr lang="en-US" altLang="zh-CN" smtClean="0"/>
              <a:t>4</a:t>
            </a:r>
            <a:r>
              <a:rPr lang="zh-CN" altLang="en-US" smtClean="0"/>
              <a:t>行的</a:t>
            </a:r>
            <a:r>
              <a:rPr lang="en-US" altLang="zh-CN" smtClean="0"/>
              <a:t>printf</a:t>
            </a:r>
            <a:r>
              <a:rPr lang="zh-CN" altLang="en-US" smtClean="0"/>
              <a:t>函数是</a:t>
            </a:r>
            <a:r>
              <a:rPr lang="en-US" altLang="zh-CN" smtClean="0"/>
              <a:t>C</a:t>
            </a:r>
            <a:r>
              <a:rPr lang="zh-CN" altLang="en-US" smtClean="0"/>
              <a:t>编译系统提供的标准函数库中的输出函数</a:t>
            </a:r>
            <a:r>
              <a:rPr lang="en-US" altLang="zh-CN" smtClean="0"/>
              <a:t>(</a:t>
            </a:r>
            <a:r>
              <a:rPr lang="zh-CN" altLang="en-US" smtClean="0"/>
              <a:t>详见第</a:t>
            </a:r>
            <a:r>
              <a:rPr lang="en-US" altLang="zh-CN" smtClean="0"/>
              <a:t>4</a:t>
            </a:r>
            <a:r>
              <a:rPr lang="zh-CN" altLang="en-US" smtClean="0"/>
              <a:t>章</a:t>
            </a:r>
            <a:r>
              <a:rPr lang="en-US" altLang="zh-CN" smtClean="0"/>
              <a:t>)</a:t>
            </a:r>
            <a:r>
              <a:rPr lang="zh-CN" altLang="en-US" smtClean="0"/>
              <a:t>，它的功能是把要输出的内容显示到屏幕上。其中“</a:t>
            </a:r>
            <a:r>
              <a:rPr lang="en-US" altLang="zh-CN" smtClean="0"/>
              <a:t>\n”</a:t>
            </a:r>
            <a:r>
              <a:rPr lang="zh-CN" altLang="en-US" smtClean="0"/>
              <a:t>称为换行符。执行这行语句，字符串将原样输出，也就是输出“欢迎进入</a:t>
            </a:r>
            <a:r>
              <a:rPr lang="en-US" altLang="zh-CN" smtClean="0"/>
              <a:t>C</a:t>
            </a:r>
            <a:r>
              <a:rPr lang="zh-CN" altLang="en-US" smtClean="0"/>
              <a:t>语言的世界！”</a:t>
            </a:r>
            <a:r>
              <a:rPr lang="en-US" altLang="zh-CN" smtClean="0"/>
              <a:t>,</a:t>
            </a:r>
            <a:r>
              <a:rPr lang="zh-CN" altLang="en-US" smtClean="0"/>
              <a:t>然后回车换行，光标跳到下一行起始处。需要强调的一点是，这行语句末尾的分号一定不能省略，它表示一条语句的结束。 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34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561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3600" smtClean="0">
                <a:solidFill>
                  <a:srgbClr val="FFFFFF"/>
                </a:solidFill>
                <a:effectLst/>
              </a:rPr>
              <a:t>关于库函数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52513"/>
            <a:ext cx="8229600" cy="507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 smtClean="0"/>
              <a:t>标准函数库中的函数通常被称为“库函数”（详见附录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），它是由编译系统提供的，用户可以直接调用。在使用库函数时，需要在程序的最前面加上预处理命令，用于通知编译系统该函数的来源，以上例子中第</a:t>
            </a:r>
            <a:r>
              <a:rPr lang="en-US" altLang="zh-CN" dirty="0" smtClean="0"/>
              <a:t>1</a:t>
            </a:r>
            <a:r>
              <a:rPr lang="zh-CN" altLang="en-US" dirty="0" smtClean="0"/>
              <a:t>行的“</a:t>
            </a:r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&gt;”</a:t>
            </a:r>
            <a:r>
              <a:rPr lang="zh-CN" altLang="en-US" dirty="0" smtClean="0"/>
              <a:t>就起到这个作用。 </a:t>
            </a:r>
          </a:p>
          <a:p>
            <a:r>
              <a:rPr lang="zh-CN" altLang="en-US" sz="3200" dirty="0" smtClean="0"/>
              <a:t>“</a:t>
            </a:r>
            <a:r>
              <a:rPr lang="en-US" altLang="zh-CN" sz="3200" dirty="0" smtClean="0"/>
              <a:t>#include”</a:t>
            </a:r>
            <a:r>
              <a:rPr lang="zh-CN" altLang="en-US" sz="3200" dirty="0" smtClean="0"/>
              <a:t>称为文件包含命令，其意义是把尖括号</a:t>
            </a:r>
            <a:r>
              <a:rPr lang="en-US" altLang="zh-CN" sz="3200" dirty="0" smtClean="0"/>
              <a:t>&lt;&gt;</a:t>
            </a:r>
            <a:r>
              <a:rPr lang="zh-CN" altLang="en-US" sz="3200" dirty="0" smtClean="0"/>
              <a:t>内指定的文件包含到本程序中来，成为本程序的一部分。</a:t>
            </a:r>
            <a:r>
              <a:rPr lang="zh-CN" altLang="en-US" sz="3200" u="sng" dirty="0" smtClean="0">
                <a:solidFill>
                  <a:srgbClr val="C00000"/>
                </a:solidFill>
              </a:rPr>
              <a:t>被包含的文件扩展名为</a:t>
            </a:r>
            <a:r>
              <a:rPr lang="en-US" altLang="zh-CN" sz="3200" u="sng" dirty="0" smtClean="0">
                <a:solidFill>
                  <a:srgbClr val="C00000"/>
                </a:solidFill>
              </a:rPr>
              <a:t>.h</a:t>
            </a:r>
            <a:r>
              <a:rPr lang="zh-CN" altLang="en-US" sz="3200" u="sng" dirty="0" smtClean="0">
                <a:solidFill>
                  <a:srgbClr val="C00000"/>
                </a:solidFill>
              </a:rPr>
              <a:t>，称为头文件</a:t>
            </a:r>
            <a:r>
              <a:rPr lang="zh-CN" altLang="en-US" sz="3200" dirty="0" smtClean="0"/>
              <a:t>。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35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561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3600" smtClean="0">
                <a:solidFill>
                  <a:srgbClr val="FFFFFF"/>
                </a:solidFill>
                <a:effectLst/>
              </a:rPr>
              <a:t>关于库函数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52513"/>
            <a:ext cx="8229600" cy="507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 dirty="0" smtClean="0"/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36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8221185" cy="1254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94" y="2420888"/>
            <a:ext cx="8384883" cy="1508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182"/>
          <a:stretch/>
        </p:blipFill>
        <p:spPr bwMode="auto">
          <a:xfrm>
            <a:off x="323528" y="4221088"/>
            <a:ext cx="8077169" cy="1041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026043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561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3600" smtClean="0">
                <a:solidFill>
                  <a:srgbClr val="FFFFFF"/>
                </a:solidFill>
                <a:effectLst/>
              </a:rPr>
              <a:t>关于库函数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52513"/>
            <a:ext cx="8229600" cy="507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 dirty="0" smtClean="0"/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37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8856984" cy="6120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1679866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417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smtClean="0">
              <a:effectLst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642350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【</a:t>
            </a:r>
            <a:r>
              <a:rPr lang="zh-CN" altLang="en-US" smtClean="0"/>
              <a:t>例</a:t>
            </a:r>
            <a:r>
              <a:rPr lang="en-US" altLang="zh-CN" smtClean="0"/>
              <a:t>1.2】</a:t>
            </a:r>
            <a:r>
              <a:rPr lang="zh-CN" altLang="en-US" smtClean="0"/>
              <a:t>求一个整数的绝对值并输出。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#include&lt;math.h&gt;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#include&lt;stdio.h&gt;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int main( 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  int x,s;           /* </a:t>
            </a:r>
            <a:r>
              <a:rPr lang="zh-CN" altLang="en-US" smtClean="0"/>
              <a:t>定义两个变量 *</a:t>
            </a:r>
            <a:r>
              <a:rPr lang="en-US" altLang="zh-CN" smtClean="0"/>
              <a:t>/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  printf("</a:t>
            </a:r>
            <a:r>
              <a:rPr lang="zh-CN" altLang="en-US" smtClean="0"/>
              <a:t>请输入一个整数：</a:t>
            </a:r>
            <a:r>
              <a:rPr lang="en-US" altLang="zh-CN" smtClean="0"/>
              <a:t>");   /* </a:t>
            </a:r>
            <a:r>
              <a:rPr lang="zh-CN" altLang="en-US" smtClean="0"/>
              <a:t>提示信息 *</a:t>
            </a:r>
            <a:r>
              <a:rPr lang="en-US" altLang="zh-CN" smtClean="0"/>
              <a:t>/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  scanf("%d",&amp;x);   /* </a:t>
            </a:r>
            <a:r>
              <a:rPr lang="zh-CN" altLang="en-US" smtClean="0"/>
              <a:t>从键盘获得一个数存入</a:t>
            </a:r>
            <a:r>
              <a:rPr lang="en-US" altLang="zh-CN" smtClean="0"/>
              <a:t>x */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  s=abs(x);      /* </a:t>
            </a:r>
            <a:r>
              <a:rPr lang="zh-CN" altLang="en-US" smtClean="0"/>
              <a:t>求</a:t>
            </a:r>
            <a:r>
              <a:rPr lang="en-US" altLang="zh-CN" smtClean="0"/>
              <a:t>x</a:t>
            </a:r>
            <a:r>
              <a:rPr lang="zh-CN" altLang="en-US" smtClean="0"/>
              <a:t>的绝对值</a:t>
            </a:r>
            <a:r>
              <a:rPr lang="en-US" altLang="zh-CN" smtClean="0"/>
              <a:t>,</a:t>
            </a:r>
            <a:r>
              <a:rPr lang="zh-CN" altLang="en-US" smtClean="0"/>
              <a:t>并赋给变量</a:t>
            </a:r>
            <a:r>
              <a:rPr lang="en-US" altLang="zh-CN" smtClean="0"/>
              <a:t>s */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  printf("%d</a:t>
            </a:r>
            <a:r>
              <a:rPr lang="zh-CN" altLang="en-US" smtClean="0"/>
              <a:t>的绝对值是</a:t>
            </a:r>
            <a:r>
              <a:rPr lang="en-US" altLang="zh-CN" smtClean="0"/>
              <a:t>%d\n",x,s);   /* </a:t>
            </a:r>
            <a:r>
              <a:rPr lang="zh-CN" altLang="en-US" smtClean="0"/>
              <a:t>输出 *</a:t>
            </a:r>
            <a:r>
              <a:rPr lang="en-US" altLang="zh-CN" smtClean="0"/>
              <a:t>/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  return 0;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}</a:t>
            </a:r>
            <a:r>
              <a:rPr lang="en-US" altLang="zh-CN" sz="2400" smtClean="0"/>
              <a:t> </a:t>
            </a:r>
            <a:r>
              <a:rPr lang="en-US" altLang="zh-CN" smtClean="0"/>
              <a:t> </a:t>
            </a:r>
            <a:endParaRPr lang="zh-CN" altLang="en-US" smtClean="0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4787900" y="1628775"/>
            <a:ext cx="4176713" cy="1008063"/>
          </a:xfrm>
          <a:prstGeom prst="rect">
            <a:avLst/>
          </a:prstGeom>
          <a:solidFill>
            <a:srgbClr val="EAEAEA"/>
          </a:solidFill>
          <a:ln w="9525">
            <a:solidFill>
              <a:srgbClr val="00336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04000"/>
              </a:lnSpc>
            </a:pPr>
            <a:r>
              <a:rPr lang="zh-CN" altLang="en-US" sz="2800" b="1">
                <a:latin typeface="宋体" pitchFamily="2" charset="-122"/>
              </a:rPr>
              <a:t>请输入一个整数：</a:t>
            </a:r>
            <a:r>
              <a:rPr lang="en-US" altLang="zh-CN" sz="2800" b="1" u="sng">
                <a:latin typeface="宋体" pitchFamily="2" charset="-122"/>
              </a:rPr>
              <a:t>-5↙</a:t>
            </a:r>
            <a:endParaRPr lang="en-US" altLang="zh-CN" sz="2800" b="1">
              <a:latin typeface="宋体" pitchFamily="2" charset="-122"/>
            </a:endParaRPr>
          </a:p>
          <a:p>
            <a:pPr algn="just" eaLnBrk="1" hangingPunct="1">
              <a:lnSpc>
                <a:spcPct val="104000"/>
              </a:lnSpc>
            </a:pPr>
            <a:r>
              <a:rPr lang="en-US" altLang="zh-CN" sz="2800" b="1">
                <a:latin typeface="宋体" pitchFamily="2" charset="-122"/>
              </a:rPr>
              <a:t>-5</a:t>
            </a:r>
            <a:r>
              <a:rPr lang="zh-CN" altLang="en-US" sz="2800" b="1">
                <a:latin typeface="宋体" pitchFamily="2" charset="-122"/>
              </a:rPr>
              <a:t>的绝对值是</a:t>
            </a:r>
            <a:r>
              <a:rPr lang="en-US" altLang="zh-CN" sz="2800" b="1">
                <a:latin typeface="宋体" pitchFamily="2" charset="-122"/>
              </a:rPr>
              <a:t>5</a:t>
            </a:r>
          </a:p>
        </p:txBody>
      </p:sp>
      <p:sp>
        <p:nvSpPr>
          <p:cNvPr id="5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38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561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ffectLst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81075"/>
            <a:ext cx="8507413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C</a:t>
            </a:r>
            <a:r>
              <a:rPr lang="zh-CN" altLang="en-US" smtClean="0"/>
              <a:t>语言规定，源程序中所有用到的变量都必须先声明后使用。因此，函数体一般包含两部分，一部分为声明部分，通常用于定义变量；另一部分为执行部分，用以完成程序的功能。</a:t>
            </a:r>
          </a:p>
          <a:p>
            <a:r>
              <a:rPr lang="zh-CN" altLang="en-US" smtClean="0"/>
              <a:t>本例中第</a:t>
            </a:r>
            <a:r>
              <a:rPr lang="en-US" altLang="zh-CN" smtClean="0"/>
              <a:t>5</a:t>
            </a:r>
            <a:r>
              <a:rPr lang="zh-CN" altLang="en-US" smtClean="0"/>
              <a:t>行声明了两个整型变量</a:t>
            </a:r>
            <a:r>
              <a:rPr lang="en-US" altLang="zh-CN" smtClean="0"/>
              <a:t>x</a:t>
            </a:r>
            <a:r>
              <a:rPr lang="zh-CN" altLang="en-US" smtClean="0"/>
              <a:t>和</a:t>
            </a:r>
            <a:r>
              <a:rPr lang="en-US" altLang="zh-CN" smtClean="0"/>
              <a:t>s</a:t>
            </a:r>
            <a:r>
              <a:rPr lang="zh-CN" altLang="en-US" smtClean="0"/>
              <a:t>，分别用来存储从键盘上输入的自变量和它对应的绝对值。声明部分之后的四行为执行部分，其中第</a:t>
            </a:r>
            <a:r>
              <a:rPr lang="en-US" altLang="zh-CN" smtClean="0"/>
              <a:t>1</a:t>
            </a:r>
            <a:r>
              <a:rPr lang="zh-CN" altLang="en-US" smtClean="0"/>
              <a:t>行是输出语句，调用</a:t>
            </a:r>
            <a:r>
              <a:rPr lang="en-US" altLang="zh-CN" smtClean="0"/>
              <a:t>printf</a:t>
            </a:r>
            <a:r>
              <a:rPr lang="zh-CN" altLang="en-US" smtClean="0"/>
              <a:t>函数在屏幕上输出提示字符串；第</a:t>
            </a:r>
            <a:r>
              <a:rPr lang="en-US" altLang="zh-CN" smtClean="0"/>
              <a:t>2</a:t>
            </a:r>
            <a:r>
              <a:rPr lang="zh-CN" altLang="en-US" smtClean="0"/>
              <a:t>行为输入语句，调用</a:t>
            </a:r>
            <a:r>
              <a:rPr lang="en-US" altLang="zh-CN" smtClean="0"/>
              <a:t>scanf</a:t>
            </a:r>
            <a:r>
              <a:rPr lang="zh-CN" altLang="en-US" smtClean="0"/>
              <a:t>函数输入数据给变量</a:t>
            </a:r>
            <a:r>
              <a:rPr lang="en-US" altLang="zh-CN" smtClean="0"/>
              <a:t>x</a:t>
            </a:r>
            <a:r>
              <a:rPr lang="zh-CN" altLang="en-US" smtClean="0"/>
              <a:t>；第</a:t>
            </a:r>
            <a:r>
              <a:rPr lang="en-US" altLang="zh-CN" smtClean="0"/>
              <a:t>3</a:t>
            </a:r>
            <a:r>
              <a:rPr lang="zh-CN" altLang="en-US" smtClean="0"/>
              <a:t>行调用</a:t>
            </a:r>
            <a:r>
              <a:rPr lang="en-US" altLang="zh-CN" smtClean="0"/>
              <a:t>abs</a:t>
            </a:r>
            <a:r>
              <a:rPr lang="zh-CN" altLang="en-US" smtClean="0"/>
              <a:t>函数并把返回值（即</a:t>
            </a:r>
            <a:r>
              <a:rPr lang="en-US" altLang="zh-CN" smtClean="0"/>
              <a:t>x</a:t>
            </a:r>
            <a:r>
              <a:rPr lang="zh-CN" altLang="en-US" smtClean="0"/>
              <a:t>的绝对值）赋给变量</a:t>
            </a:r>
            <a:r>
              <a:rPr lang="en-US" altLang="zh-CN" smtClean="0"/>
              <a:t>s</a:t>
            </a:r>
            <a:r>
              <a:rPr lang="zh-CN" altLang="en-US" smtClean="0"/>
              <a:t>；第</a:t>
            </a:r>
            <a:r>
              <a:rPr lang="en-US" altLang="zh-CN" smtClean="0"/>
              <a:t>4</a:t>
            </a:r>
            <a:r>
              <a:rPr lang="zh-CN" altLang="en-US" smtClean="0"/>
              <a:t>行是用</a:t>
            </a:r>
            <a:r>
              <a:rPr lang="en-US" altLang="zh-CN" smtClean="0"/>
              <a:t>printf </a:t>
            </a:r>
            <a:r>
              <a:rPr lang="zh-CN" altLang="en-US" smtClean="0"/>
              <a:t>函数输出。 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39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5175A40C-7946-4E42-B927-7798842964D4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052513"/>
            <a:ext cx="8496175" cy="5400675"/>
          </a:xfrm>
          <a:prstGeom prst="rect">
            <a:avLst/>
          </a:prstGeo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zh-CN" sz="3200" dirty="0" smtClean="0"/>
              <a:t>所谓</a:t>
            </a:r>
            <a:r>
              <a:rPr lang="zh-CN" altLang="zh-CN" sz="3200" dirty="0" smtClean="0">
                <a:solidFill>
                  <a:srgbClr val="FF0000"/>
                </a:solidFill>
              </a:rPr>
              <a:t>计算机程序</a:t>
            </a:r>
            <a:r>
              <a:rPr lang="zh-CN" altLang="zh-CN" sz="3200" dirty="0" smtClean="0"/>
              <a:t>，就是能够被计算机识别和执行，从而实现特定功能的一组指令序列的集合。一个程序，可以接受用户下达的指令，然后让计算机去执行。这就是程序最本质的特征。</a:t>
            </a:r>
          </a:p>
          <a:p>
            <a:r>
              <a:rPr lang="zh-CN" altLang="zh-CN" sz="3200" dirty="0" smtClean="0"/>
              <a:t>众所周知，计算机能够直接识别的指令和数据必须是二进制形式的。也就是说，人与计算机之间要想进行沟通和交流，必须使用一种双方都能够理解和识别的语言，这就是</a:t>
            </a:r>
            <a:r>
              <a:rPr lang="zh-CN" altLang="zh-CN" sz="3200" dirty="0" smtClean="0">
                <a:solidFill>
                  <a:srgbClr val="FF0000"/>
                </a:solidFill>
              </a:rPr>
              <a:t>计算机语言</a:t>
            </a:r>
            <a:r>
              <a:rPr lang="zh-CN" altLang="zh-CN" sz="3200" dirty="0" smtClean="0"/>
              <a:t>。</a:t>
            </a:r>
            <a:endParaRPr lang="en-US" altLang="zh-CN" sz="3200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57200" y="260350"/>
            <a:ext cx="8229600" cy="635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altLang="zh-CN" sz="4000" smtClean="0">
                <a:solidFill>
                  <a:srgbClr val="F0F8F9"/>
                </a:solidFill>
                <a:effectLst/>
                <a:cs typeface="Times New Roman" pitchFamily="18" charset="0"/>
              </a:rPr>
              <a:t>1.1 </a:t>
            </a:r>
            <a:r>
              <a:rPr lang="zh-CN" altLang="zh-CN" sz="4000" smtClean="0">
                <a:solidFill>
                  <a:srgbClr val="F0F8F9"/>
                </a:solidFill>
                <a:effectLst/>
                <a:cs typeface="Times New Roman" pitchFamily="18" charset="0"/>
              </a:rPr>
              <a:t>计算机程序和计算机语言</a:t>
            </a:r>
            <a:endParaRPr lang="zh-CN" altLang="en-US" sz="4000" smtClean="0">
              <a:solidFill>
                <a:srgbClr val="F0F8F9"/>
              </a:solidFill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435975" cy="490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3200" smtClean="0">
                <a:solidFill>
                  <a:srgbClr val="FFFFFF"/>
                </a:solidFill>
                <a:effectLst/>
              </a:rPr>
              <a:t>scanf</a:t>
            </a:r>
            <a:r>
              <a:rPr lang="zh-CN" altLang="en-US" sz="3200" smtClean="0">
                <a:solidFill>
                  <a:srgbClr val="FFFFFF"/>
                </a:solidFill>
                <a:effectLst/>
              </a:rPr>
              <a:t>函数和</a:t>
            </a:r>
            <a:r>
              <a:rPr lang="en-US" altLang="zh-CN" sz="3200" smtClean="0">
                <a:solidFill>
                  <a:srgbClr val="FFFFFF"/>
                </a:solidFill>
                <a:effectLst/>
              </a:rPr>
              <a:t>print</a:t>
            </a:r>
            <a:r>
              <a:rPr lang="zh-CN" altLang="en-US" sz="3200" smtClean="0">
                <a:solidFill>
                  <a:srgbClr val="FFFFFF"/>
                </a:solidFill>
                <a:effectLst/>
              </a:rPr>
              <a:t>函数（详见第</a:t>
            </a:r>
            <a:r>
              <a:rPr lang="en-US" altLang="zh-CN" sz="3200" smtClean="0">
                <a:solidFill>
                  <a:srgbClr val="FFFFFF"/>
                </a:solidFill>
                <a:effectLst/>
              </a:rPr>
              <a:t>4</a:t>
            </a:r>
            <a:r>
              <a:rPr lang="zh-CN" altLang="en-US" sz="3200" smtClean="0">
                <a:solidFill>
                  <a:srgbClr val="FFFFFF"/>
                </a:solidFill>
                <a:effectLst/>
              </a:rPr>
              <a:t>章）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052513"/>
            <a:ext cx="8569325" cy="507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err="1" smtClean="0"/>
              <a:t>scanf</a:t>
            </a:r>
            <a:r>
              <a:rPr lang="zh-CN" altLang="en-US" dirty="0" smtClean="0"/>
              <a:t>和</a:t>
            </a:r>
            <a:r>
              <a:rPr lang="en-US" altLang="zh-CN" dirty="0" err="1" smtClean="0"/>
              <a:t>printf</a:t>
            </a:r>
            <a:r>
              <a:rPr lang="zh-CN" altLang="en-US" dirty="0" smtClean="0"/>
              <a:t>分别称为格式输入函数和格式输出函数，其功能是按指定的格式对数据进行输入、输出。这两个函数的参数组成：</a:t>
            </a:r>
          </a:p>
          <a:p>
            <a:pPr algn="ctr">
              <a:buFontTx/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格式控制</a:t>
            </a:r>
            <a:r>
              <a:rPr lang="en-US" altLang="zh-CN" dirty="0" smtClean="0">
                <a:solidFill>
                  <a:srgbClr val="FF0000"/>
                </a:solidFill>
              </a:rPr>
              <a:t>,</a:t>
            </a:r>
            <a:r>
              <a:rPr lang="zh-CN" altLang="en-US" dirty="0" smtClean="0">
                <a:solidFill>
                  <a:srgbClr val="FF0000"/>
                </a:solidFill>
              </a:rPr>
              <a:t>参数表列</a:t>
            </a:r>
          </a:p>
          <a:p>
            <a:r>
              <a:rPr lang="zh-CN" altLang="en-US" dirty="0" smtClean="0"/>
              <a:t>格式控制是一个字符串，必须用双引号</a:t>
            </a:r>
            <a:r>
              <a:rPr lang="en-US" altLang="zh-CN" dirty="0" smtClean="0"/>
              <a:t>“”</a:t>
            </a:r>
            <a:r>
              <a:rPr lang="zh-CN" altLang="en-US" dirty="0" smtClean="0"/>
              <a:t>括起来，其主要内容是格式说明，用于指明要输入输出的数据的格式，如本例中的</a:t>
            </a:r>
            <a:r>
              <a:rPr lang="zh-CN" altLang="en-US" dirty="0" smtClean="0">
                <a:solidFill>
                  <a:srgbClr val="FF0000"/>
                </a:solidFill>
              </a:rPr>
              <a:t>“</a:t>
            </a:r>
            <a:r>
              <a:rPr lang="en-US" altLang="zh-CN" dirty="0" smtClean="0">
                <a:solidFill>
                  <a:srgbClr val="FF0000"/>
                </a:solidFill>
              </a:rPr>
              <a:t>%d”</a:t>
            </a:r>
            <a:r>
              <a:rPr lang="zh-CN" altLang="en-US" dirty="0" smtClean="0">
                <a:solidFill>
                  <a:srgbClr val="FF0000"/>
                </a:solidFill>
              </a:rPr>
              <a:t>表示以“十进制整数”类型和格式进行输入输出</a:t>
            </a:r>
            <a:r>
              <a:rPr lang="zh-CN" altLang="en-US" dirty="0" smtClean="0"/>
              <a:t>。在</a:t>
            </a:r>
            <a:r>
              <a:rPr lang="en-US" altLang="zh-CN" dirty="0" err="1" smtClean="0"/>
              <a:t>printf</a:t>
            </a:r>
            <a:r>
              <a:rPr lang="zh-CN" altLang="en-US" dirty="0" smtClean="0"/>
              <a:t>函数中，格式控制内还可以包含格式说明符之外的字符，这些字符将在显示屏幕上原样输出，如本例中的“的绝对值是”。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40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6334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ffectLst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052513"/>
            <a:ext cx="8496300" cy="5256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5000"/>
              </a:lnSpc>
              <a:spcBef>
                <a:spcPct val="5000"/>
              </a:spcBef>
            </a:pPr>
            <a:r>
              <a:rPr lang="zh-CN" altLang="en-US" dirty="0" smtClean="0"/>
              <a:t>参数表列在</a:t>
            </a:r>
            <a:r>
              <a:rPr lang="en-US" altLang="zh-CN" dirty="0" err="1" smtClean="0"/>
              <a:t>scanf</a:t>
            </a:r>
            <a:r>
              <a:rPr lang="zh-CN" altLang="en-US" dirty="0" smtClean="0"/>
              <a:t>函数中是一个地址表列，它至少应包含一个地址，如本例中的</a:t>
            </a:r>
            <a:r>
              <a:rPr lang="zh-CN" altLang="en-US" dirty="0" smtClean="0">
                <a:solidFill>
                  <a:srgbClr val="FF0000"/>
                </a:solidFill>
              </a:rPr>
              <a:t>“</a:t>
            </a:r>
            <a:r>
              <a:rPr lang="en-US" altLang="zh-CN" dirty="0" smtClean="0">
                <a:solidFill>
                  <a:srgbClr val="FF0000"/>
                </a:solidFill>
              </a:rPr>
              <a:t>&amp;x”</a:t>
            </a:r>
            <a:r>
              <a:rPr lang="zh-CN" altLang="en-US" dirty="0" smtClean="0"/>
              <a:t>（“</a:t>
            </a:r>
            <a:r>
              <a:rPr lang="en-US" altLang="zh-CN" dirty="0" smtClean="0"/>
              <a:t>&amp;”</a:t>
            </a:r>
            <a:r>
              <a:rPr lang="zh-CN" altLang="en-US" dirty="0" smtClean="0"/>
              <a:t>为取地址符）；而在</a:t>
            </a:r>
            <a:r>
              <a:rPr lang="en-US" altLang="zh-CN" dirty="0" err="1" smtClean="0"/>
              <a:t>printf</a:t>
            </a:r>
            <a:r>
              <a:rPr lang="zh-CN" altLang="en-US" dirty="0" smtClean="0"/>
              <a:t>函数中是一个输出表列，可以为空，也可以包含多个输出量。当参数表列中有多个量时，应该使用逗号分隔。</a:t>
            </a:r>
          </a:p>
          <a:p>
            <a:pPr>
              <a:lnSpc>
                <a:spcPct val="95000"/>
              </a:lnSpc>
              <a:spcBef>
                <a:spcPct val="5000"/>
              </a:spcBef>
            </a:pPr>
            <a:r>
              <a:rPr lang="zh-CN" altLang="en-US" dirty="0" smtClean="0"/>
              <a:t>本例中第</a:t>
            </a:r>
            <a:r>
              <a:rPr lang="en-US" altLang="zh-CN" dirty="0" smtClean="0"/>
              <a:t>6</a:t>
            </a:r>
            <a:r>
              <a:rPr lang="zh-CN" altLang="en-US" dirty="0" smtClean="0"/>
              <a:t>行的</a:t>
            </a:r>
            <a:r>
              <a:rPr lang="en-US" altLang="zh-CN" dirty="0" err="1" smtClean="0"/>
              <a:t>printf</a:t>
            </a:r>
            <a:r>
              <a:rPr lang="zh-CN" altLang="en-US" dirty="0" smtClean="0"/>
              <a:t>函数中参数表列为空，所以只输出格式控制中的普通字符；第</a:t>
            </a:r>
            <a:r>
              <a:rPr lang="en-US" altLang="zh-CN" dirty="0" smtClean="0"/>
              <a:t>7</a:t>
            </a:r>
            <a:r>
              <a:rPr lang="zh-CN" altLang="en-US" dirty="0" smtClean="0"/>
              <a:t>行的</a:t>
            </a:r>
            <a:r>
              <a:rPr lang="en-US" altLang="zh-CN" dirty="0" err="1" smtClean="0"/>
              <a:t>scanf</a:t>
            </a:r>
            <a:r>
              <a:rPr lang="zh-CN" altLang="en-US" dirty="0" smtClean="0"/>
              <a:t>函数接收键盘上输入的整数并保存到变量</a:t>
            </a:r>
            <a:r>
              <a:rPr lang="en-US" altLang="zh-CN" dirty="0" smtClean="0"/>
              <a:t>x</a:t>
            </a:r>
            <a:r>
              <a:rPr lang="zh-CN" altLang="en-US" dirty="0" smtClean="0"/>
              <a:t>的地址所标识的内存单元中；第</a:t>
            </a:r>
            <a:r>
              <a:rPr lang="en-US" altLang="zh-CN" dirty="0" smtClean="0"/>
              <a:t>9</a:t>
            </a:r>
            <a:r>
              <a:rPr lang="zh-CN" altLang="en-US" dirty="0" smtClean="0"/>
              <a:t>行的</a:t>
            </a:r>
            <a:r>
              <a:rPr lang="en-US" altLang="zh-CN" dirty="0" err="1" smtClean="0"/>
              <a:t>printf</a:t>
            </a:r>
            <a:r>
              <a:rPr lang="zh-CN" altLang="en-US" dirty="0" smtClean="0"/>
              <a:t>函数中参数表列里有两个输出量</a:t>
            </a:r>
            <a:r>
              <a:rPr lang="en-US" altLang="zh-CN" dirty="0" smtClean="0"/>
              <a:t>x</a:t>
            </a:r>
            <a:r>
              <a:rPr lang="zh-CN" altLang="en-US" dirty="0" smtClean="0"/>
              <a:t>、</a:t>
            </a:r>
            <a:r>
              <a:rPr lang="en-US" altLang="zh-CN" dirty="0" smtClean="0"/>
              <a:t>s</a:t>
            </a:r>
            <a:r>
              <a:rPr lang="zh-CN" altLang="en-US" dirty="0" smtClean="0"/>
              <a:t>，分别对应格式控制中的两个“</a:t>
            </a:r>
            <a:r>
              <a:rPr lang="en-US" altLang="zh-CN" dirty="0" smtClean="0"/>
              <a:t>%d”</a:t>
            </a:r>
            <a:r>
              <a:rPr lang="zh-CN" altLang="en-US" dirty="0" smtClean="0"/>
              <a:t>，输出时按照在参数表列中的先后顺序，分别使用</a:t>
            </a:r>
            <a:r>
              <a:rPr lang="en-US" altLang="zh-CN" dirty="0" smtClean="0"/>
              <a:t>x</a:t>
            </a:r>
            <a:r>
              <a:rPr lang="zh-CN" altLang="en-US" dirty="0" smtClean="0"/>
              <a:t>和</a:t>
            </a:r>
            <a:r>
              <a:rPr lang="en-US" altLang="zh-CN" dirty="0" smtClean="0"/>
              <a:t>s</a:t>
            </a:r>
            <a:r>
              <a:rPr lang="zh-CN" altLang="en-US" dirty="0" smtClean="0"/>
              <a:t>的值来代替“</a:t>
            </a:r>
            <a:r>
              <a:rPr lang="en-US" altLang="zh-CN" dirty="0" smtClean="0"/>
              <a:t>%d”</a:t>
            </a:r>
            <a:r>
              <a:rPr lang="zh-CN" altLang="en-US" dirty="0" smtClean="0"/>
              <a:t>。 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41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490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smtClean="0">
              <a:effectLst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47738"/>
            <a:ext cx="8229600" cy="521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【</a:t>
            </a:r>
            <a:r>
              <a:rPr lang="zh-CN" altLang="en-US" smtClean="0"/>
              <a:t>例</a:t>
            </a:r>
            <a:r>
              <a:rPr lang="en-US" altLang="zh-CN" smtClean="0"/>
              <a:t>1.3】</a:t>
            </a:r>
            <a:r>
              <a:rPr lang="zh-CN" altLang="en-US" smtClean="0"/>
              <a:t>求两个整数的和并输出。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#include&lt;stdio.h&gt;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int main( )               /* </a:t>
            </a:r>
            <a:r>
              <a:rPr lang="zh-CN" altLang="en-US" smtClean="0"/>
              <a:t>主函数 *</a:t>
            </a:r>
            <a:r>
              <a:rPr lang="en-US" altLang="zh-CN" smtClean="0"/>
              <a:t>/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  int a,b,sum;           /* </a:t>
            </a:r>
            <a:r>
              <a:rPr lang="zh-CN" altLang="en-US" smtClean="0"/>
              <a:t>变量声明 *</a:t>
            </a:r>
            <a:r>
              <a:rPr lang="en-US" altLang="zh-CN" smtClean="0"/>
              <a:t>/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  int add(int x,int y);  /* </a:t>
            </a:r>
            <a:r>
              <a:rPr lang="zh-CN" altLang="en-US" smtClean="0"/>
              <a:t>函数声明 *</a:t>
            </a:r>
            <a:r>
              <a:rPr lang="en-US" altLang="zh-CN" smtClean="0"/>
              <a:t>/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  printf("please input two numbers:");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  scanf("%d%d",&amp;a,&amp;b);     /* </a:t>
            </a:r>
            <a:r>
              <a:rPr lang="zh-CN" altLang="en-US" smtClean="0"/>
              <a:t>输入</a:t>
            </a:r>
            <a:r>
              <a:rPr lang="en-US" altLang="zh-CN" smtClean="0"/>
              <a:t>a,b */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  </a:t>
            </a:r>
            <a:r>
              <a:rPr lang="en-US" altLang="zh-CN" smtClean="0">
                <a:solidFill>
                  <a:srgbClr val="FF0000"/>
                </a:solidFill>
              </a:rPr>
              <a:t>sum=add(a,b);</a:t>
            </a:r>
            <a:r>
              <a:rPr lang="en-US" altLang="zh-CN" smtClean="0"/>
              <a:t>          /* </a:t>
            </a:r>
            <a:r>
              <a:rPr lang="zh-CN" altLang="en-US" smtClean="0"/>
              <a:t>调用</a:t>
            </a:r>
            <a:r>
              <a:rPr lang="en-US" altLang="zh-CN" smtClean="0"/>
              <a:t>add</a:t>
            </a:r>
            <a:r>
              <a:rPr lang="zh-CN" altLang="en-US" smtClean="0"/>
              <a:t>函数 *</a:t>
            </a:r>
            <a:r>
              <a:rPr lang="en-US" altLang="zh-CN" smtClean="0"/>
              <a:t>/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  printf("sum is %d\n",sum);     /* </a:t>
            </a:r>
            <a:r>
              <a:rPr lang="zh-CN" altLang="en-US" smtClean="0"/>
              <a:t>输出 *</a:t>
            </a:r>
            <a:r>
              <a:rPr lang="en-US" altLang="zh-CN" smtClean="0"/>
              <a:t>/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  return 0;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}</a:t>
            </a:r>
          </a:p>
          <a:p>
            <a:pPr>
              <a:spcBef>
                <a:spcPct val="0"/>
              </a:spcBef>
              <a:buFontTx/>
              <a:buNone/>
            </a:pPr>
            <a:endParaRPr lang="zh-CN" altLang="en-US" smtClean="0"/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42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561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ffectLst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81075"/>
            <a:ext cx="8229600" cy="547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add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x,int</a:t>
            </a:r>
            <a:r>
              <a:rPr lang="en-US" altLang="zh-CN" dirty="0" smtClean="0"/>
              <a:t> y)      /* </a:t>
            </a:r>
            <a:r>
              <a:rPr lang="zh-CN" altLang="en-US" dirty="0" smtClean="0"/>
              <a:t>定义</a:t>
            </a:r>
            <a:r>
              <a:rPr lang="en-US" altLang="zh-CN" dirty="0" smtClean="0"/>
              <a:t>add</a:t>
            </a:r>
            <a:r>
              <a:rPr lang="zh-CN" altLang="en-US" dirty="0" smtClean="0"/>
              <a:t>函数 *</a:t>
            </a:r>
            <a:r>
              <a:rPr lang="en-US" altLang="zh-CN" dirty="0" smtClean="0"/>
              <a:t>/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dirty="0" smtClean="0"/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dirty="0" smtClean="0"/>
              <a:t> 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s;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dirty="0" smtClean="0"/>
              <a:t>  s=</a:t>
            </a:r>
            <a:r>
              <a:rPr lang="en-US" altLang="zh-CN" dirty="0" err="1" smtClean="0"/>
              <a:t>x+y</a:t>
            </a:r>
            <a:r>
              <a:rPr lang="en-US" altLang="zh-CN" dirty="0" smtClean="0"/>
              <a:t>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dirty="0" smtClean="0"/>
              <a:t>  return (s);     /* </a:t>
            </a:r>
            <a:r>
              <a:rPr lang="zh-CN" altLang="en-US" dirty="0" smtClean="0"/>
              <a:t>把结果返回主调函数 *</a:t>
            </a:r>
            <a:r>
              <a:rPr lang="en-US" altLang="zh-CN" dirty="0" smtClean="0"/>
              <a:t>/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dirty="0" smtClean="0"/>
              <a:t> }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zh-CN" dirty="0" smtClean="0"/>
          </a:p>
          <a:p>
            <a:pPr>
              <a:spcBef>
                <a:spcPct val="0"/>
              </a:spcBef>
              <a:buFontTx/>
              <a:buNone/>
            </a:pPr>
            <a:endParaRPr lang="en-US" altLang="zh-CN" dirty="0" smtClean="0"/>
          </a:p>
          <a:p>
            <a:pPr>
              <a:spcBef>
                <a:spcPct val="0"/>
              </a:spcBef>
            </a:pPr>
            <a:r>
              <a:rPr lang="zh-CN" altLang="en-US" dirty="0" smtClean="0"/>
              <a:t>程序的功能是由用户输入两个整数，计算出两个数的和并输出。本程序由主函数和被调用函数</a:t>
            </a:r>
            <a:r>
              <a:rPr lang="en-US" altLang="zh-CN" dirty="0" smtClean="0"/>
              <a:t>add</a:t>
            </a:r>
            <a:r>
              <a:rPr lang="zh-CN" altLang="en-US" dirty="0" smtClean="0"/>
              <a:t>组成，主函数中调用</a:t>
            </a:r>
            <a:r>
              <a:rPr lang="en-US" altLang="zh-CN" dirty="0" smtClean="0"/>
              <a:t>add</a:t>
            </a:r>
            <a:r>
              <a:rPr lang="zh-CN" altLang="en-US" dirty="0" smtClean="0"/>
              <a:t>函数以完成两数相加的功能。这里的</a:t>
            </a:r>
            <a:r>
              <a:rPr lang="en-US" altLang="zh-CN" dirty="0" smtClean="0"/>
              <a:t>add</a:t>
            </a:r>
            <a:r>
              <a:rPr lang="zh-CN" altLang="en-US" dirty="0" smtClean="0"/>
              <a:t>函数是一个</a:t>
            </a:r>
            <a:r>
              <a:rPr lang="zh-CN" altLang="en-US" dirty="0" smtClean="0">
                <a:solidFill>
                  <a:srgbClr val="FF0000"/>
                </a:solidFill>
              </a:rPr>
              <a:t>用户自定义函数</a:t>
            </a:r>
            <a:r>
              <a:rPr lang="zh-CN" altLang="en-US" dirty="0" smtClean="0"/>
              <a:t>。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2700338" y="3357563"/>
            <a:ext cx="6049962" cy="1008062"/>
          </a:xfrm>
          <a:prstGeom prst="rect">
            <a:avLst/>
          </a:prstGeom>
          <a:solidFill>
            <a:srgbClr val="EAEAEA"/>
          </a:solidFill>
          <a:ln w="9525">
            <a:solidFill>
              <a:srgbClr val="00336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04000"/>
              </a:lnSpc>
            </a:pPr>
            <a:r>
              <a:rPr lang="en-US" altLang="zh-CN" sz="2800" b="1">
                <a:latin typeface="宋体" pitchFamily="2" charset="-122"/>
              </a:rPr>
              <a:t>please input two numbers:</a:t>
            </a:r>
            <a:r>
              <a:rPr lang="en-US" altLang="zh-CN" sz="2800" b="1" u="sng">
                <a:latin typeface="宋体" pitchFamily="2" charset="-122"/>
              </a:rPr>
              <a:t>67 12↙</a:t>
            </a:r>
            <a:endParaRPr lang="en-US" altLang="zh-CN" sz="2800" b="1">
              <a:latin typeface="宋体" pitchFamily="2" charset="-122"/>
            </a:endParaRPr>
          </a:p>
          <a:p>
            <a:pPr algn="just" eaLnBrk="1" hangingPunct="1">
              <a:lnSpc>
                <a:spcPct val="104000"/>
              </a:lnSpc>
            </a:pPr>
            <a:r>
              <a:rPr lang="en-US" altLang="zh-CN" sz="2800" b="1">
                <a:latin typeface="宋体" pitchFamily="2" charset="-122"/>
              </a:rPr>
              <a:t>sum is 79</a:t>
            </a:r>
          </a:p>
        </p:txBody>
      </p:sp>
      <p:sp>
        <p:nvSpPr>
          <p:cNvPr id="5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43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6334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ffectLst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52513"/>
            <a:ext cx="8229600" cy="507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由于</a:t>
            </a:r>
            <a:r>
              <a:rPr lang="en-US" altLang="zh-CN" smtClean="0"/>
              <a:t>add</a:t>
            </a:r>
            <a:r>
              <a:rPr lang="zh-CN" altLang="en-US" smtClean="0"/>
              <a:t>函数定义的位置在调用它的函数（也称为主调函数）之后，因此在主函数中第</a:t>
            </a:r>
            <a:r>
              <a:rPr lang="en-US" altLang="zh-CN" smtClean="0"/>
              <a:t>5</a:t>
            </a:r>
            <a:r>
              <a:rPr lang="zh-CN" altLang="en-US" smtClean="0"/>
              <a:t>行给出了对</a:t>
            </a:r>
            <a:r>
              <a:rPr lang="en-US" altLang="zh-CN" smtClean="0"/>
              <a:t>add</a:t>
            </a:r>
            <a:r>
              <a:rPr lang="zh-CN" altLang="en-US" smtClean="0"/>
              <a:t>函数的声明，目的是把函数名、函数参数的个数和类型等信息通知编译系统，以便在第</a:t>
            </a:r>
            <a:r>
              <a:rPr lang="en-US" altLang="zh-CN" smtClean="0"/>
              <a:t>8</a:t>
            </a:r>
            <a:r>
              <a:rPr lang="zh-CN" altLang="en-US" smtClean="0"/>
              <a:t>行遇到函数调用时，编译系统能正确识别</a:t>
            </a:r>
            <a:r>
              <a:rPr lang="en-US" altLang="zh-CN" smtClean="0"/>
              <a:t>add</a:t>
            </a:r>
            <a:r>
              <a:rPr lang="zh-CN" altLang="en-US" smtClean="0"/>
              <a:t>函数并检查调用是否合法。函数声明可以放在主调函数的声明部分，也可以放在文件的开头处（所有函数之前）。需要说明的是，如果被调用函数定义在主调函数之前，则可以不加声明直接使用。有关函数声明的内容详见第</a:t>
            </a:r>
            <a:r>
              <a:rPr lang="en-US" altLang="zh-CN" smtClean="0"/>
              <a:t>8</a:t>
            </a:r>
            <a:r>
              <a:rPr lang="zh-CN" altLang="en-US" smtClean="0"/>
              <a:t>章。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44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ffectLst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程序中第</a:t>
            </a:r>
            <a:r>
              <a:rPr lang="en-US" altLang="zh-CN" smtClean="0"/>
              <a:t>8</a:t>
            </a:r>
            <a:r>
              <a:rPr lang="zh-CN" altLang="en-US" smtClean="0"/>
              <a:t>行调用</a:t>
            </a:r>
            <a:r>
              <a:rPr lang="en-US" altLang="zh-CN" smtClean="0"/>
              <a:t>add</a:t>
            </a:r>
            <a:r>
              <a:rPr lang="zh-CN" altLang="en-US" smtClean="0"/>
              <a:t>函数时，由</a:t>
            </a:r>
            <a:r>
              <a:rPr lang="en-US" altLang="zh-CN" smtClean="0"/>
              <a:t>main</a:t>
            </a:r>
            <a:r>
              <a:rPr lang="zh-CN" altLang="en-US" smtClean="0"/>
              <a:t>函数将实际参数</a:t>
            </a:r>
            <a:r>
              <a:rPr lang="en-US" altLang="zh-CN" smtClean="0"/>
              <a:t>a</a:t>
            </a:r>
            <a:r>
              <a:rPr lang="zh-CN" altLang="en-US" smtClean="0"/>
              <a:t>和</a:t>
            </a:r>
            <a:r>
              <a:rPr lang="en-US" altLang="zh-CN" smtClean="0"/>
              <a:t>b</a:t>
            </a:r>
            <a:r>
              <a:rPr lang="zh-CN" altLang="en-US" smtClean="0"/>
              <a:t>的值分别传递给</a:t>
            </a:r>
            <a:r>
              <a:rPr lang="en-US" altLang="zh-CN" smtClean="0"/>
              <a:t>add</a:t>
            </a:r>
            <a:r>
              <a:rPr lang="zh-CN" altLang="en-US" smtClean="0"/>
              <a:t>函数的形式参数</a:t>
            </a:r>
            <a:r>
              <a:rPr lang="en-US" altLang="zh-CN" smtClean="0"/>
              <a:t>x</a:t>
            </a:r>
            <a:r>
              <a:rPr lang="zh-CN" altLang="en-US" smtClean="0"/>
              <a:t>和</a:t>
            </a:r>
            <a:r>
              <a:rPr lang="en-US" altLang="zh-CN" smtClean="0"/>
              <a:t>y</a:t>
            </a:r>
            <a:r>
              <a:rPr lang="zh-CN" altLang="en-US" smtClean="0"/>
              <a:t>，然后进入</a:t>
            </a:r>
            <a:r>
              <a:rPr lang="en-US" altLang="zh-CN" smtClean="0"/>
              <a:t>add</a:t>
            </a:r>
            <a:r>
              <a:rPr lang="zh-CN" altLang="en-US" smtClean="0"/>
              <a:t>函数中运行。</a:t>
            </a:r>
            <a:r>
              <a:rPr lang="en-US" altLang="zh-CN" smtClean="0"/>
              <a:t>add</a:t>
            </a:r>
            <a:r>
              <a:rPr lang="zh-CN" altLang="en-US" smtClean="0"/>
              <a:t>函数在声明部分定义了一个变量</a:t>
            </a:r>
            <a:r>
              <a:rPr lang="en-US" altLang="zh-CN" smtClean="0"/>
              <a:t>s</a:t>
            </a:r>
            <a:r>
              <a:rPr lang="zh-CN" altLang="en-US" smtClean="0"/>
              <a:t>，执行部分先计算出</a:t>
            </a:r>
            <a:r>
              <a:rPr lang="en-US" altLang="zh-CN" smtClean="0"/>
              <a:t>x+y</a:t>
            </a:r>
            <a:r>
              <a:rPr lang="zh-CN" altLang="en-US" smtClean="0"/>
              <a:t>的值并存入</a:t>
            </a:r>
            <a:r>
              <a:rPr lang="en-US" altLang="zh-CN" smtClean="0"/>
              <a:t>s</a:t>
            </a:r>
            <a:r>
              <a:rPr lang="zh-CN" altLang="en-US" smtClean="0"/>
              <a:t>中，然后使用</a:t>
            </a:r>
            <a:r>
              <a:rPr lang="en-US" altLang="zh-CN" smtClean="0"/>
              <a:t>return</a:t>
            </a:r>
            <a:r>
              <a:rPr lang="zh-CN" altLang="en-US" smtClean="0"/>
              <a:t>语句将</a:t>
            </a:r>
            <a:r>
              <a:rPr lang="en-US" altLang="zh-CN" smtClean="0"/>
              <a:t>s</a:t>
            </a:r>
            <a:r>
              <a:rPr lang="zh-CN" altLang="en-US" smtClean="0"/>
              <a:t>的值返回给主调函数，至此函数调用结束。这个返回值会通过函数名</a:t>
            </a:r>
            <a:r>
              <a:rPr lang="en-US" altLang="zh-CN" smtClean="0"/>
              <a:t>add</a:t>
            </a:r>
            <a:r>
              <a:rPr lang="zh-CN" altLang="en-US" smtClean="0"/>
              <a:t>带回到</a:t>
            </a:r>
            <a:r>
              <a:rPr lang="en-US" altLang="zh-CN" smtClean="0"/>
              <a:t>main</a:t>
            </a:r>
            <a:r>
              <a:rPr lang="zh-CN" altLang="en-US" smtClean="0"/>
              <a:t>函数中调用</a:t>
            </a:r>
            <a:r>
              <a:rPr lang="en-US" altLang="zh-CN" smtClean="0"/>
              <a:t>add</a:t>
            </a:r>
            <a:r>
              <a:rPr lang="zh-CN" altLang="en-US" smtClean="0"/>
              <a:t>函数的位置，即第</a:t>
            </a:r>
            <a:r>
              <a:rPr lang="en-US" altLang="zh-CN" smtClean="0"/>
              <a:t>8</a:t>
            </a:r>
            <a:r>
              <a:rPr lang="zh-CN" altLang="en-US" smtClean="0"/>
              <a:t>行中“</a:t>
            </a:r>
            <a:r>
              <a:rPr lang="en-US" altLang="zh-CN" smtClean="0"/>
              <a:t>=”</a:t>
            </a:r>
            <a:r>
              <a:rPr lang="zh-CN" altLang="en-US" smtClean="0"/>
              <a:t>的右侧，并利用这个赋值运算符将其赋给变量</a:t>
            </a:r>
            <a:r>
              <a:rPr lang="en-US" altLang="zh-CN" smtClean="0"/>
              <a:t>sum</a:t>
            </a:r>
            <a:r>
              <a:rPr lang="zh-CN" altLang="en-US" smtClean="0"/>
              <a:t>。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45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6334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3200" smtClean="0">
                <a:solidFill>
                  <a:srgbClr val="FFFFFF"/>
                </a:solidFill>
                <a:effectLst/>
              </a:rPr>
              <a:t>1.5.2 C</a:t>
            </a:r>
            <a:r>
              <a:rPr lang="zh-CN" altLang="en-US" sz="3200" smtClean="0">
                <a:solidFill>
                  <a:srgbClr val="FFFFFF"/>
                </a:solidFill>
                <a:effectLst/>
              </a:rPr>
              <a:t>程序的结构特点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68413"/>
            <a:ext cx="8229600" cy="48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33400" indent="-533400">
              <a:spcBef>
                <a:spcPct val="10000"/>
              </a:spcBef>
              <a:buFontTx/>
              <a:buAutoNum type="arabicPeriod"/>
            </a:pPr>
            <a:r>
              <a:rPr lang="zh-CN" altLang="en-US" smtClean="0"/>
              <a:t>一个</a:t>
            </a:r>
            <a:r>
              <a:rPr lang="en-US" altLang="zh-CN" smtClean="0"/>
              <a:t>C</a:t>
            </a:r>
            <a:r>
              <a:rPr lang="zh-CN" altLang="en-US" smtClean="0"/>
              <a:t>语言程序可以由一个或多个文件组成。</a:t>
            </a:r>
          </a:p>
          <a:p>
            <a:pPr marL="533400" indent="-533400">
              <a:spcBef>
                <a:spcPct val="10000"/>
              </a:spcBef>
              <a:buFontTx/>
              <a:buAutoNum type="arabicPeriod"/>
            </a:pPr>
            <a:r>
              <a:rPr lang="zh-CN" altLang="en-US" smtClean="0"/>
              <a:t>每个程序文件可以由一个或多个函数组成。</a:t>
            </a:r>
          </a:p>
          <a:p>
            <a:pPr marL="533400" indent="-533400">
              <a:spcBef>
                <a:spcPct val="10000"/>
              </a:spcBef>
              <a:buFontTx/>
              <a:buAutoNum type="arabicPeriod"/>
            </a:pPr>
            <a:r>
              <a:rPr lang="zh-CN" altLang="en-US" smtClean="0"/>
              <a:t>一个程序不论由多少个文件组成，都有且只有一个</a:t>
            </a:r>
            <a:r>
              <a:rPr lang="en-US" altLang="zh-CN" smtClean="0"/>
              <a:t>main</a:t>
            </a:r>
            <a:r>
              <a:rPr lang="zh-CN" altLang="en-US" smtClean="0"/>
              <a:t>函数，即主函数。</a:t>
            </a:r>
          </a:p>
          <a:p>
            <a:pPr marL="533400" indent="-533400">
              <a:spcBef>
                <a:spcPct val="10000"/>
              </a:spcBef>
              <a:buFontTx/>
              <a:buAutoNum type="arabicPeriod"/>
            </a:pPr>
            <a:r>
              <a:rPr lang="zh-CN" altLang="en-US" smtClean="0"/>
              <a:t>一个</a:t>
            </a:r>
            <a:r>
              <a:rPr lang="en-US" altLang="zh-CN" smtClean="0"/>
              <a:t>C</a:t>
            </a:r>
            <a:r>
              <a:rPr lang="zh-CN" altLang="en-US" smtClean="0"/>
              <a:t>语言程序总是从</a:t>
            </a:r>
            <a:r>
              <a:rPr lang="en-US" altLang="zh-CN" smtClean="0"/>
              <a:t>main</a:t>
            </a:r>
            <a:r>
              <a:rPr lang="zh-CN" altLang="en-US" smtClean="0"/>
              <a:t>函数开始执行的，而且</a:t>
            </a:r>
            <a:r>
              <a:rPr lang="en-US" altLang="zh-CN" smtClean="0"/>
              <a:t>main</a:t>
            </a:r>
            <a:r>
              <a:rPr lang="zh-CN" altLang="en-US" smtClean="0"/>
              <a:t>函数可以放在文件中任意一个函数的前面或者后面。</a:t>
            </a:r>
          </a:p>
          <a:p>
            <a:pPr marL="533400" indent="-533400">
              <a:spcBef>
                <a:spcPct val="10000"/>
              </a:spcBef>
              <a:buFontTx/>
              <a:buAutoNum type="arabicPeriod"/>
            </a:pPr>
            <a:r>
              <a:rPr lang="zh-CN" altLang="en-US" smtClean="0"/>
              <a:t>每个函数都由函数首部和函数体构成，函数首部一般包括函数返回类型、函数名、函数参数，函数体一般包括声明部分和执行部分。</a:t>
            </a:r>
          </a:p>
          <a:p>
            <a:pPr marL="533400" indent="-533400">
              <a:spcBef>
                <a:spcPct val="10000"/>
              </a:spcBef>
              <a:buFontTx/>
              <a:buAutoNum type="arabicPeriod"/>
            </a:pPr>
            <a:endParaRPr lang="zh-CN" altLang="en-US" smtClean="0"/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46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ffectLst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341438"/>
            <a:ext cx="8496300" cy="496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33400" indent="-533400">
              <a:spcBef>
                <a:spcPct val="10000"/>
              </a:spcBef>
              <a:buFontTx/>
              <a:buAutoNum type="arabicPeriod" startAt="6"/>
            </a:pPr>
            <a:r>
              <a:rPr lang="en-US" altLang="zh-CN" smtClean="0"/>
              <a:t>C</a:t>
            </a:r>
            <a:r>
              <a:rPr lang="zh-CN" altLang="en-US" smtClean="0"/>
              <a:t>语言程序中的输入输出是通过库函数中的</a:t>
            </a:r>
            <a:r>
              <a:rPr lang="en-US" altLang="zh-CN" smtClean="0"/>
              <a:t>scanf</a:t>
            </a:r>
            <a:r>
              <a:rPr lang="zh-CN" altLang="en-US" smtClean="0"/>
              <a:t>函数和</a:t>
            </a:r>
            <a:r>
              <a:rPr lang="en-US" altLang="zh-CN" smtClean="0"/>
              <a:t>printf</a:t>
            </a:r>
            <a:r>
              <a:rPr lang="zh-CN" altLang="en-US" smtClean="0"/>
              <a:t>函数来实现的。</a:t>
            </a:r>
          </a:p>
          <a:p>
            <a:pPr marL="533400" indent="-533400">
              <a:spcBef>
                <a:spcPct val="10000"/>
              </a:spcBef>
              <a:buFontTx/>
              <a:buAutoNum type="arabicPeriod" startAt="6"/>
            </a:pPr>
            <a:r>
              <a:rPr lang="en-US" altLang="zh-CN" smtClean="0"/>
              <a:t>C</a:t>
            </a:r>
            <a:r>
              <a:rPr lang="zh-CN" altLang="en-US" smtClean="0"/>
              <a:t>语言程序中可以有预处理命令（</a:t>
            </a:r>
            <a:r>
              <a:rPr lang="en-US" altLang="zh-CN" smtClean="0"/>
              <a:t>include </a:t>
            </a:r>
            <a:r>
              <a:rPr lang="zh-CN" altLang="en-US" smtClean="0"/>
              <a:t>命令仅为其中的一种），预处理命令通常应放在源程序的最前面。</a:t>
            </a:r>
          </a:p>
          <a:p>
            <a:pPr marL="533400" indent="-533400">
              <a:spcBef>
                <a:spcPct val="10000"/>
              </a:spcBef>
              <a:buFontTx/>
              <a:buAutoNum type="arabicPeriod" startAt="6"/>
            </a:pPr>
            <a:r>
              <a:rPr lang="zh-CN" altLang="en-US" smtClean="0"/>
              <a:t>每一个声明，每一个语句都必须以分号结尾。但预处理命令、函数头和右花括号“</a:t>
            </a:r>
            <a:r>
              <a:rPr lang="en-US" altLang="zh-CN" smtClean="0"/>
              <a:t>}”</a:t>
            </a:r>
            <a:r>
              <a:rPr lang="zh-CN" altLang="en-US" smtClean="0"/>
              <a:t>之后不能加分号。</a:t>
            </a:r>
          </a:p>
          <a:p>
            <a:pPr marL="533400" indent="-533400">
              <a:spcBef>
                <a:spcPct val="10000"/>
              </a:spcBef>
              <a:buFontTx/>
              <a:buAutoNum type="arabicPeriod" startAt="6"/>
            </a:pPr>
            <a:r>
              <a:rPr lang="zh-CN" altLang="en-US" smtClean="0"/>
              <a:t>标识符、关键字之间必须至少加一个空格以示间隔。若已有明显的间隔符，也可不再加空格。</a:t>
            </a:r>
            <a:endParaRPr lang="zh-CN" altLang="en-US" sz="2000" smtClean="0"/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47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561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3200" smtClean="0">
                <a:solidFill>
                  <a:srgbClr val="FFFFFF"/>
                </a:solidFill>
                <a:effectLst/>
              </a:rPr>
              <a:t>1.5.3</a:t>
            </a:r>
            <a:r>
              <a:rPr lang="zh-CN" altLang="en-US" sz="3200" smtClean="0">
                <a:solidFill>
                  <a:srgbClr val="FFFFFF"/>
                </a:solidFill>
                <a:effectLst/>
              </a:rPr>
              <a:t>养成良好的程序设计风格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052513"/>
            <a:ext cx="8497887" cy="528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81000" indent="-381000">
              <a:spcBef>
                <a:spcPct val="10000"/>
              </a:spcBef>
            </a:pPr>
            <a:r>
              <a:rPr lang="zh-CN" altLang="en-US" smtClean="0"/>
              <a:t>培养良好的程序设计风格，才能有助于提高程序的正确性、可读性、可维护性和可用性。 </a:t>
            </a:r>
          </a:p>
          <a:p>
            <a:pPr marL="381000" indent="-381000">
              <a:spcBef>
                <a:spcPct val="10000"/>
              </a:spcBef>
              <a:buFontTx/>
              <a:buAutoNum type="arabicPeriod"/>
            </a:pPr>
            <a:r>
              <a:rPr lang="zh-CN" altLang="en-US" smtClean="0"/>
              <a:t>标识符应按意取名，并使用统一的缩写规则。意义明确的标识符能让阅读者快速了解它所代表的变量、函数等数据对象的功能。</a:t>
            </a:r>
          </a:p>
          <a:p>
            <a:pPr marL="381000" indent="-381000">
              <a:spcBef>
                <a:spcPct val="10000"/>
              </a:spcBef>
              <a:buFontTx/>
              <a:buAutoNum type="arabicPeriod"/>
            </a:pPr>
            <a:r>
              <a:rPr lang="zh-CN" altLang="en-US" smtClean="0"/>
              <a:t>同时声明多个变量时，各变量名按特定顺序排列。</a:t>
            </a:r>
          </a:p>
          <a:p>
            <a:pPr marL="381000" indent="-381000">
              <a:spcBef>
                <a:spcPct val="10000"/>
              </a:spcBef>
              <a:buFontTx/>
              <a:buAutoNum type="arabicPeriod"/>
            </a:pPr>
            <a:r>
              <a:rPr lang="zh-CN" altLang="en-US" smtClean="0"/>
              <a:t>一个声明或一个语句占一行。</a:t>
            </a:r>
          </a:p>
          <a:p>
            <a:pPr marL="381000" indent="-381000">
              <a:spcBef>
                <a:spcPct val="10000"/>
              </a:spcBef>
              <a:buFontTx/>
              <a:buAutoNum type="arabicPeriod"/>
            </a:pPr>
            <a:r>
              <a:rPr lang="zh-CN" altLang="en-US" smtClean="0"/>
              <a:t>表达式中可使用括号以提高运算次序的清晰度。</a:t>
            </a:r>
          </a:p>
          <a:p>
            <a:pPr marL="381000" indent="-381000">
              <a:spcBef>
                <a:spcPct val="10000"/>
              </a:spcBef>
              <a:buFontTx/>
              <a:buAutoNum type="arabicPeriod"/>
            </a:pPr>
            <a:r>
              <a:rPr lang="zh-CN" altLang="en-US" smtClean="0"/>
              <a:t>程序中许多语法成分可以嵌套，为了使程序的层次结构更加清晰，书写时应使用统一的缩进格式。要强调的是，应该尽量避免多重嵌套。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48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561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ffectLst/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52513"/>
            <a:ext cx="8229600" cy="507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33400" indent="-533400">
              <a:lnSpc>
                <a:spcPct val="90000"/>
              </a:lnSpc>
              <a:buFontTx/>
              <a:buAutoNum type="arabicPeriod" startAt="6"/>
            </a:pPr>
            <a:r>
              <a:rPr lang="zh-CN" altLang="en-US" smtClean="0"/>
              <a:t>用</a:t>
            </a:r>
            <a:r>
              <a:rPr lang="en-US" altLang="zh-CN" smtClean="0"/>
              <a:t>{}</a:t>
            </a:r>
            <a:r>
              <a:rPr lang="zh-CN" altLang="en-US" smtClean="0"/>
              <a:t>括起来的部分，通常表示了程序的某一层次结构。“</a:t>
            </a:r>
            <a:r>
              <a:rPr lang="en-US" altLang="zh-CN" smtClean="0"/>
              <a:t>{”</a:t>
            </a:r>
            <a:r>
              <a:rPr lang="zh-CN" altLang="en-US" smtClean="0"/>
              <a:t>和“</a:t>
            </a:r>
            <a:r>
              <a:rPr lang="en-US" altLang="zh-CN" smtClean="0"/>
              <a:t>}”</a:t>
            </a:r>
            <a:r>
              <a:rPr lang="zh-CN" altLang="en-US" smtClean="0"/>
              <a:t>一般与该结构语句的第一个字母对齐，并单独占一行。</a:t>
            </a:r>
          </a:p>
          <a:p>
            <a:pPr marL="533400" indent="-533400">
              <a:lnSpc>
                <a:spcPct val="90000"/>
              </a:lnSpc>
              <a:buFontTx/>
              <a:buAutoNum type="arabicPeriod" startAt="6"/>
            </a:pPr>
            <a:r>
              <a:rPr lang="zh-CN" altLang="en-US" smtClean="0"/>
              <a:t>输入操作步骤和输入格式尽量简单。</a:t>
            </a:r>
          </a:p>
          <a:p>
            <a:pPr marL="533400" indent="-533400">
              <a:spcBef>
                <a:spcPct val="10000"/>
              </a:spcBef>
              <a:buFontTx/>
              <a:buAutoNum type="arabicPeriod" startAt="6"/>
            </a:pPr>
            <a:r>
              <a:rPr lang="zh-CN" altLang="en-US" smtClean="0"/>
              <a:t>应检查输入数据的合法性、有效性，同时要报告必要的输入状态信息和错误信息。</a:t>
            </a:r>
          </a:p>
          <a:p>
            <a:pPr marL="533400" indent="-533400">
              <a:lnSpc>
                <a:spcPct val="90000"/>
              </a:lnSpc>
              <a:buFontTx/>
              <a:buAutoNum type="arabicPeriod" startAt="6"/>
            </a:pPr>
            <a:r>
              <a:rPr lang="zh-CN" altLang="en-US" smtClean="0"/>
              <a:t>尽量使用标准库函数和公共函数。如果必须自定义函数，则函数功能应该相对独立，语句应该精简易懂，不得超过</a:t>
            </a:r>
            <a:r>
              <a:rPr lang="en-US" altLang="zh-CN" smtClean="0"/>
              <a:t>100</a:t>
            </a:r>
            <a:r>
              <a:rPr lang="zh-CN" altLang="en-US" smtClean="0"/>
              <a:t>行。</a:t>
            </a:r>
          </a:p>
          <a:p>
            <a:pPr marL="533400" indent="-533400">
              <a:lnSpc>
                <a:spcPct val="90000"/>
              </a:lnSpc>
              <a:buFontTx/>
              <a:buAutoNum type="arabicPeriod" startAt="6"/>
            </a:pPr>
            <a:r>
              <a:rPr lang="zh-CN" altLang="en-US" smtClean="0"/>
              <a:t>在程序的适当位置（如程序和函数的开头、主要的数据声明处、复杂的语句处等）应该添加必要的注释，并且在修改代码时更新注释。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49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9E106899-017F-4F87-81CD-41DC4B35F00F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5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 sz="4000" dirty="0">
              <a:solidFill>
                <a:schemeClr val="accent5">
                  <a:lumMod val="20000"/>
                  <a:lumOff val="80000"/>
                </a:schemeClr>
              </a:solidFill>
              <a:effectLst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4294967295"/>
          </p:nvPr>
        </p:nvSpPr>
        <p:spPr>
          <a:xfrm>
            <a:off x="395288" y="1052513"/>
            <a:ext cx="8280400" cy="50736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zh-CN" altLang="zh-CN" dirty="0" smtClean="0"/>
              <a:t>总的来说，计算机语言可以分为低级语言和高级语言两大类。</a:t>
            </a:r>
          </a:p>
          <a:p>
            <a:pPr>
              <a:defRPr/>
            </a:pPr>
            <a:r>
              <a:rPr lang="zh-CN" altLang="zh-CN" dirty="0" smtClean="0"/>
              <a:t>低级语言包括两种类型：机器语言和汇编语言。</a:t>
            </a:r>
          </a:p>
          <a:p>
            <a:pPr marL="0" indent="0">
              <a:buFontTx/>
              <a:buNone/>
              <a:defRPr/>
            </a:pPr>
            <a:r>
              <a:rPr lang="en-US" altLang="zh-CN" dirty="0" smtClean="0">
                <a:solidFill>
                  <a:srgbClr val="FF0000"/>
                </a:solidFill>
              </a:rPr>
              <a:t>1.</a:t>
            </a:r>
            <a:r>
              <a:rPr lang="zh-CN" altLang="zh-CN" dirty="0" smtClean="0">
                <a:solidFill>
                  <a:srgbClr val="FF0000"/>
                </a:solidFill>
              </a:rPr>
              <a:t>机器语言</a:t>
            </a:r>
          </a:p>
          <a:p>
            <a:pPr>
              <a:defRPr/>
            </a:pPr>
            <a:r>
              <a:rPr lang="zh-CN" altLang="zh-CN" dirty="0" smtClean="0"/>
              <a:t>机器语言直接面向计算机，其指令</a:t>
            </a:r>
            <a:r>
              <a:rPr lang="zh-CN" altLang="en-US" dirty="0" smtClean="0"/>
              <a:t>用</a:t>
            </a:r>
            <a:r>
              <a:rPr lang="zh-CN" altLang="zh-CN" dirty="0" smtClean="0"/>
              <a:t>一串由</a:t>
            </a:r>
            <a:r>
              <a:rPr lang="en-US" altLang="zh-CN" dirty="0" smtClean="0"/>
              <a:t>0</a:t>
            </a:r>
            <a:r>
              <a:rPr lang="zh-CN" altLang="zh-CN" dirty="0" smtClean="0"/>
              <a:t>、</a:t>
            </a:r>
            <a:r>
              <a:rPr lang="en-US" altLang="zh-CN" dirty="0" smtClean="0"/>
              <a:t>1</a:t>
            </a:r>
            <a:r>
              <a:rPr lang="zh-CN" altLang="zh-CN" dirty="0" smtClean="0"/>
              <a:t>构成的二进制串来表示，可由</a:t>
            </a:r>
            <a:r>
              <a:rPr lang="en-US" altLang="zh-CN" dirty="0" smtClean="0"/>
              <a:t>CPU</a:t>
            </a:r>
            <a:r>
              <a:rPr lang="zh-CN" altLang="zh-CN" dirty="0" smtClean="0"/>
              <a:t>直接识别和执行。不同的机器能够识别的机器语言是不相同的。用机器语言编写的程序称为机器语言程序，或称为目标程序。</a:t>
            </a:r>
            <a:endParaRPr lang="en-US" altLang="zh-CN" dirty="0" smtClean="0"/>
          </a:p>
          <a:p>
            <a:pPr>
              <a:defRPr/>
            </a:pPr>
            <a:r>
              <a:rPr lang="zh-CN" altLang="zh-CN" dirty="0" smtClean="0"/>
              <a:t>机器语言的缺点是难以阅读和理解，编写和修改都比较困难，而且通用性较差。</a:t>
            </a:r>
          </a:p>
          <a:p>
            <a:pPr>
              <a:defRPr/>
            </a:pPr>
            <a:endParaRPr lang="zh-CN" altLang="en-US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88913"/>
            <a:ext cx="8229600" cy="7191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4000" smtClean="0">
                <a:solidFill>
                  <a:srgbClr val="FFFFFF"/>
                </a:solidFill>
                <a:effectLst/>
              </a:rPr>
              <a:t>1.6 </a:t>
            </a:r>
            <a:r>
              <a:rPr lang="zh-CN" altLang="en-US" sz="4000" smtClean="0">
                <a:solidFill>
                  <a:srgbClr val="FFFFFF"/>
                </a:solidFill>
                <a:effectLst/>
              </a:rPr>
              <a:t>运行</a:t>
            </a:r>
            <a:r>
              <a:rPr lang="en-US" altLang="zh-CN" sz="4000" smtClean="0">
                <a:solidFill>
                  <a:srgbClr val="FFFFFF"/>
                </a:solidFill>
                <a:effectLst/>
              </a:rPr>
              <a:t>C</a:t>
            </a:r>
            <a:r>
              <a:rPr lang="zh-CN" altLang="en-US" sz="4000" smtClean="0">
                <a:solidFill>
                  <a:srgbClr val="FFFFFF"/>
                </a:solidFill>
                <a:effectLst/>
              </a:rPr>
              <a:t>程序的步骤与方法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12875"/>
            <a:ext cx="4546600" cy="471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图</a:t>
            </a:r>
            <a:r>
              <a:rPr lang="en-US" altLang="zh-CN" smtClean="0"/>
              <a:t>1.1</a:t>
            </a:r>
            <a:r>
              <a:rPr lang="zh-CN" altLang="en-US" smtClean="0"/>
              <a:t>给出了</a:t>
            </a:r>
            <a:r>
              <a:rPr lang="en-US" altLang="zh-CN" smtClean="0"/>
              <a:t>C</a:t>
            </a:r>
            <a:r>
              <a:rPr lang="zh-CN" altLang="en-US" smtClean="0"/>
              <a:t>语言程序运行的基本步骤。</a:t>
            </a:r>
          </a:p>
          <a:p>
            <a:r>
              <a:rPr lang="zh-CN" altLang="en-US" smtClean="0"/>
              <a:t>图中的实线箭头表示操作流程，虚线箭头表示文件的输入输出。</a:t>
            </a:r>
          </a:p>
        </p:txBody>
      </p:sp>
      <p:grpSp>
        <p:nvGrpSpPr>
          <p:cNvPr id="49156" name="Group 4"/>
          <p:cNvGrpSpPr>
            <a:grpSpLocks/>
          </p:cNvGrpSpPr>
          <p:nvPr/>
        </p:nvGrpSpPr>
        <p:grpSpPr bwMode="auto">
          <a:xfrm>
            <a:off x="5219700" y="908050"/>
            <a:ext cx="3673475" cy="5949950"/>
            <a:chOff x="0" y="0"/>
            <a:chExt cx="4140" cy="6396"/>
          </a:xfrm>
        </p:grpSpPr>
        <p:pic>
          <p:nvPicPr>
            <p:cNvPr id="49157" name="Picture 5" descr="a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899" cy="5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158" name="Text Box 6"/>
            <p:cNvSpPr txBox="1">
              <a:spLocks noChangeArrowheads="1"/>
            </p:cNvSpPr>
            <p:nvPr/>
          </p:nvSpPr>
          <p:spPr bwMode="auto">
            <a:xfrm>
              <a:off x="0" y="5928"/>
              <a:ext cx="4140" cy="4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2"/>
                  </a:solidFill>
                  <a:latin typeface="Garamond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2"/>
                  </a:solidFill>
                  <a:latin typeface="Garamond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2"/>
                  </a:solidFill>
                  <a:latin typeface="Garamond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2"/>
                  </a:solidFill>
                  <a:latin typeface="Garamond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2"/>
                  </a:solidFill>
                  <a:latin typeface="Garamond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Garamond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Garamond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Garamond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Garamond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ts val="500"/>
                </a:spcBef>
                <a:spcAft>
                  <a:spcPts val="500"/>
                </a:spcAft>
              </a:pPr>
              <a:r>
                <a:rPr lang="zh-CN" altLang="en-US" sz="2000" b="1">
                  <a:latin typeface="宋体" pitchFamily="2" charset="-122"/>
                </a:rPr>
                <a:t>图</a:t>
              </a:r>
              <a:r>
                <a:rPr lang="en-US" altLang="zh-CN" sz="2000" b="1">
                  <a:latin typeface="宋体" pitchFamily="2" charset="-122"/>
                </a:rPr>
                <a:t>1.1 C</a:t>
              </a:r>
              <a:r>
                <a:rPr lang="zh-CN" altLang="en-US" sz="2000" b="1">
                  <a:latin typeface="宋体" pitchFamily="2" charset="-122"/>
                </a:rPr>
                <a:t>程序的运行步骤</a:t>
              </a:r>
            </a:p>
          </p:txBody>
        </p:sp>
      </p:grpSp>
      <p:sp>
        <p:nvSpPr>
          <p:cNvPr id="7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50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561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ffectLst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52513"/>
            <a:ext cx="8229600" cy="507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zh-CN" altLang="en-US" smtClean="0"/>
              <a:t>从图中可以看出，运行</a:t>
            </a:r>
            <a:r>
              <a:rPr lang="en-US" altLang="zh-CN" smtClean="0"/>
              <a:t>C</a:t>
            </a:r>
            <a:r>
              <a:rPr lang="zh-CN" altLang="en-US" smtClean="0"/>
              <a:t>程序的四个最基本的步骤是：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mtClean="0"/>
              <a:t>(1)</a:t>
            </a:r>
            <a:r>
              <a:rPr lang="zh-CN" altLang="en-US" smtClean="0"/>
              <a:t>使用文本</a:t>
            </a:r>
            <a:r>
              <a:rPr lang="zh-CN" altLang="en-US" smtClean="0">
                <a:solidFill>
                  <a:srgbClr val="FF0000"/>
                </a:solidFill>
              </a:rPr>
              <a:t>编辑</a:t>
            </a:r>
            <a:r>
              <a:rPr lang="zh-CN" altLang="en-US" smtClean="0"/>
              <a:t>工具，或者直接进入</a:t>
            </a:r>
            <a:r>
              <a:rPr lang="en-US" altLang="zh-CN" smtClean="0"/>
              <a:t>C</a:t>
            </a:r>
            <a:r>
              <a:rPr lang="zh-CN" altLang="en-US" smtClean="0"/>
              <a:t>语言编译系统集成环境，逐条编写语句，然后保存为源程序文件，文件后缀名为</a:t>
            </a:r>
            <a:r>
              <a:rPr lang="en-US" altLang="zh-CN" smtClean="0"/>
              <a:t>.c;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mtClean="0"/>
              <a:t>(2)</a:t>
            </a:r>
            <a:r>
              <a:rPr lang="zh-CN" altLang="en-US" smtClean="0">
                <a:solidFill>
                  <a:srgbClr val="FF0000"/>
                </a:solidFill>
              </a:rPr>
              <a:t>编译</a:t>
            </a:r>
            <a:r>
              <a:rPr lang="zh-CN" altLang="en-US" smtClean="0"/>
              <a:t>源程序文件，生成目标程序文件，文件后缀名为</a:t>
            </a:r>
            <a:r>
              <a:rPr lang="en-US" altLang="zh-CN" smtClean="0"/>
              <a:t>.obj;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mtClean="0"/>
              <a:t>(3)</a:t>
            </a:r>
            <a:r>
              <a:rPr lang="zh-CN" altLang="en-US" smtClean="0">
                <a:solidFill>
                  <a:srgbClr val="FF0000"/>
                </a:solidFill>
              </a:rPr>
              <a:t>连接</a:t>
            </a:r>
            <a:r>
              <a:rPr lang="zh-CN" altLang="en-US" smtClean="0"/>
              <a:t>目标程序文件，生成可执行的目标程序文件，文件后缀名为</a:t>
            </a:r>
            <a:r>
              <a:rPr lang="en-US" altLang="zh-CN" smtClean="0"/>
              <a:t>.exe;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mtClean="0"/>
              <a:t>(4)</a:t>
            </a:r>
            <a:r>
              <a:rPr lang="zh-CN" altLang="en-US" smtClean="0">
                <a:solidFill>
                  <a:srgbClr val="FF0000"/>
                </a:solidFill>
              </a:rPr>
              <a:t>执行</a:t>
            </a:r>
            <a:r>
              <a:rPr lang="zh-CN" altLang="en-US" smtClean="0"/>
              <a:t>可执行的目标程序文件，得到结果，实现程序功能。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51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6334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ffectLst/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6975"/>
            <a:ext cx="8229600" cy="492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altLang="zh-CN" smtClean="0"/>
              <a:t>C</a:t>
            </a:r>
            <a:r>
              <a:rPr lang="zh-CN" altLang="en-US" smtClean="0"/>
              <a:t>源程序的编辑、录入可以在一般的文本编辑工具中完成，但是编译、连接和运行程序则必须要有相应的</a:t>
            </a:r>
            <a:r>
              <a:rPr lang="en-US" altLang="zh-CN" smtClean="0"/>
              <a:t>C</a:t>
            </a:r>
            <a:r>
              <a:rPr lang="zh-CN" altLang="en-US" smtClean="0"/>
              <a:t>编译系统。现在的</a:t>
            </a:r>
            <a:r>
              <a:rPr lang="en-US" altLang="zh-CN" smtClean="0"/>
              <a:t>C</a:t>
            </a:r>
            <a:r>
              <a:rPr lang="zh-CN" altLang="en-US" smtClean="0"/>
              <a:t>编译系统大多数都提供了集成开发环境（</a:t>
            </a:r>
            <a:r>
              <a:rPr lang="en-US" altLang="zh-CN" smtClean="0"/>
              <a:t>Integrated Development Environment,IDE</a:t>
            </a:r>
            <a:r>
              <a:rPr lang="zh-CN" altLang="en-US" smtClean="0"/>
              <a:t>）</a:t>
            </a:r>
            <a:r>
              <a:rPr lang="en-US" altLang="zh-CN" smtClean="0"/>
              <a:t>,</a:t>
            </a:r>
            <a:r>
              <a:rPr lang="zh-CN" altLang="en-US" smtClean="0"/>
              <a:t>它把程序的编辑、编译、连接和运行等操作全部集中在一个界面上，直观易用，功能丰富，极大方便了程序员的工作。</a:t>
            </a:r>
          </a:p>
          <a:p>
            <a:pPr>
              <a:lnSpc>
                <a:spcPct val="110000"/>
              </a:lnSpc>
            </a:pPr>
            <a:r>
              <a:rPr lang="zh-CN" altLang="en-US" smtClean="0"/>
              <a:t>常用的</a:t>
            </a:r>
            <a:r>
              <a:rPr lang="en-US" altLang="zh-CN" smtClean="0"/>
              <a:t>C</a:t>
            </a:r>
            <a:r>
              <a:rPr lang="zh-CN" altLang="en-US" smtClean="0"/>
              <a:t>编译系统有</a:t>
            </a:r>
            <a:r>
              <a:rPr lang="en-US" altLang="zh-CN" smtClean="0"/>
              <a:t>Turbo C 2.0</a:t>
            </a:r>
            <a:r>
              <a:rPr lang="zh-CN" altLang="en-US" smtClean="0"/>
              <a:t>、</a:t>
            </a:r>
            <a:r>
              <a:rPr lang="en-US" altLang="zh-CN" smtClean="0"/>
              <a:t>Turbo C++ 3.0</a:t>
            </a:r>
            <a:r>
              <a:rPr lang="zh-CN" altLang="en-US" smtClean="0"/>
              <a:t>、</a:t>
            </a:r>
            <a:r>
              <a:rPr lang="en-US" altLang="zh-CN" smtClean="0"/>
              <a:t>Visual C++</a:t>
            </a:r>
            <a:r>
              <a:rPr lang="zh-CN" altLang="en-US" smtClean="0"/>
              <a:t>等，它们均提供了集成环境。 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52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88913"/>
            <a:ext cx="8229600" cy="561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4000" smtClean="0">
                <a:solidFill>
                  <a:srgbClr val="FFFFFF"/>
                </a:solidFill>
                <a:effectLst/>
              </a:rPr>
              <a:t>1.7</a:t>
            </a:r>
            <a:r>
              <a:rPr lang="zh-CN" altLang="en-US" sz="4000" smtClean="0">
                <a:solidFill>
                  <a:srgbClr val="FFFFFF"/>
                </a:solidFill>
                <a:effectLst/>
              </a:rPr>
              <a:t>本章小结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0" y="1628775"/>
            <a:ext cx="7777163" cy="442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  <a:p>
            <a:r>
              <a:rPr lang="zh-CN" altLang="en-US" smtClean="0"/>
              <a:t>本章主要介绍了</a:t>
            </a:r>
            <a:r>
              <a:rPr lang="en-US" altLang="zh-CN" smtClean="0"/>
              <a:t>C</a:t>
            </a:r>
            <a:r>
              <a:rPr lang="zh-CN" altLang="en-US" smtClean="0"/>
              <a:t>语言的发展史和学习</a:t>
            </a:r>
            <a:r>
              <a:rPr lang="en-US" altLang="zh-CN" smtClean="0"/>
              <a:t>C</a:t>
            </a:r>
            <a:r>
              <a:rPr lang="zh-CN" altLang="en-US" smtClean="0"/>
              <a:t>语言的一些必备的基础知识。学习过程中要了解</a:t>
            </a:r>
            <a:r>
              <a:rPr lang="en-US" altLang="zh-CN" smtClean="0"/>
              <a:t>C</a:t>
            </a:r>
            <a:r>
              <a:rPr lang="zh-CN" altLang="en-US" smtClean="0"/>
              <a:t>语言的一些特点，并掌握</a:t>
            </a:r>
            <a:r>
              <a:rPr lang="en-US" altLang="zh-CN" smtClean="0"/>
              <a:t>C</a:t>
            </a:r>
            <a:r>
              <a:rPr lang="zh-CN" altLang="en-US" smtClean="0"/>
              <a:t>语言的结构特点、</a:t>
            </a:r>
            <a:r>
              <a:rPr lang="en-US" altLang="zh-CN" smtClean="0"/>
              <a:t>C</a:t>
            </a:r>
            <a:r>
              <a:rPr lang="zh-CN" altLang="en-US" smtClean="0"/>
              <a:t>程序的基本构成及运行</a:t>
            </a:r>
            <a:r>
              <a:rPr lang="en-US" altLang="zh-CN" smtClean="0"/>
              <a:t>C</a:t>
            </a:r>
            <a:r>
              <a:rPr lang="zh-CN" altLang="en-US" smtClean="0"/>
              <a:t>程序的步骤及方法。</a:t>
            </a:r>
          </a:p>
        </p:txBody>
      </p:sp>
      <p:sp>
        <p:nvSpPr>
          <p:cNvPr id="4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348538" y="6537325"/>
            <a:ext cx="1616075" cy="29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6CA63D25-533A-430F-BCFC-02BC3A6D28F2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53</a:t>
            </a:fld>
            <a:endParaRPr lang="en-US" altLang="zh-CN" sz="1200" dirty="0" smtClean="0">
              <a:solidFill>
                <a:srgbClr val="F8F8F8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0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E25F7FC3-F35A-4936-A921-63899E007FF5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54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88913"/>
            <a:ext cx="8229600" cy="7191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4000" smtClean="0">
                <a:solidFill>
                  <a:srgbClr val="FFFFFF"/>
                </a:solidFill>
                <a:effectLst/>
              </a:rPr>
              <a:t>习题</a:t>
            </a:r>
            <a:r>
              <a:rPr lang="en-US" altLang="zh-CN" sz="4000" smtClean="0">
                <a:solidFill>
                  <a:srgbClr val="FFFFFF"/>
                </a:solidFill>
                <a:effectLst/>
              </a:rPr>
              <a:t>1</a:t>
            </a:r>
            <a:br>
              <a:rPr lang="en-US" altLang="zh-CN" sz="4000" smtClean="0">
                <a:solidFill>
                  <a:srgbClr val="FFFFFF"/>
                </a:solidFill>
                <a:effectLst/>
              </a:rPr>
            </a:br>
            <a:endParaRPr lang="zh-CN" altLang="en-US" sz="4000" smtClean="0">
              <a:solidFill>
                <a:srgbClr val="FFFFFF"/>
              </a:solidFill>
              <a:effectLst/>
            </a:endParaRPr>
          </a:p>
        </p:txBody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092200"/>
            <a:ext cx="8686800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spcBef>
                <a:spcPct val="0"/>
              </a:spcBef>
              <a:buFontTx/>
              <a:buAutoNum type="arabicPeriod"/>
            </a:pPr>
            <a:r>
              <a:rPr lang="zh-CN" altLang="en-US" smtClean="0"/>
              <a:t>什么是计算机程序？</a:t>
            </a:r>
          </a:p>
          <a:p>
            <a:pPr marL="457200" indent="-457200">
              <a:spcBef>
                <a:spcPct val="0"/>
              </a:spcBef>
              <a:buFontTx/>
              <a:buAutoNum type="arabicPeriod"/>
            </a:pPr>
            <a:r>
              <a:rPr lang="zh-CN" altLang="en-US" smtClean="0"/>
              <a:t>什么是计算机语言？一般分为哪几类？</a:t>
            </a:r>
          </a:p>
          <a:p>
            <a:pPr marL="457200" indent="-457200">
              <a:spcBef>
                <a:spcPct val="0"/>
              </a:spcBef>
              <a:buFontTx/>
              <a:buAutoNum type="arabicPeriod"/>
            </a:pPr>
            <a:r>
              <a:rPr lang="en-US" altLang="zh-CN" smtClean="0"/>
              <a:t>C</a:t>
            </a:r>
            <a:r>
              <a:rPr lang="zh-CN" altLang="en-US" smtClean="0"/>
              <a:t>语言程序设计的一般步骤有哪些？</a:t>
            </a:r>
          </a:p>
          <a:p>
            <a:pPr marL="457200" indent="-457200">
              <a:spcBef>
                <a:spcPct val="0"/>
              </a:spcBef>
              <a:buFontTx/>
              <a:buAutoNum type="arabicPeriod"/>
            </a:pPr>
            <a:r>
              <a:rPr lang="en-US" altLang="zh-CN" smtClean="0"/>
              <a:t>C</a:t>
            </a:r>
            <a:r>
              <a:rPr lang="zh-CN" altLang="en-US" smtClean="0"/>
              <a:t>语言有哪些主要特点？</a:t>
            </a:r>
          </a:p>
          <a:p>
            <a:pPr marL="457200" indent="-457200">
              <a:spcBef>
                <a:spcPct val="0"/>
              </a:spcBef>
              <a:buFontTx/>
              <a:buAutoNum type="arabicPeriod"/>
            </a:pPr>
            <a:r>
              <a:rPr lang="zh-CN" altLang="en-US" smtClean="0"/>
              <a:t>写出</a:t>
            </a:r>
            <a:r>
              <a:rPr lang="en-US" altLang="zh-CN" smtClean="0"/>
              <a:t>C</a:t>
            </a:r>
            <a:r>
              <a:rPr lang="zh-CN" altLang="en-US" smtClean="0"/>
              <a:t>程序的基本构成。</a:t>
            </a:r>
          </a:p>
          <a:p>
            <a:pPr marL="457200" indent="-457200">
              <a:spcBef>
                <a:spcPct val="0"/>
              </a:spcBef>
              <a:buFontTx/>
              <a:buAutoNum type="arabicPeriod"/>
            </a:pPr>
            <a:r>
              <a:rPr lang="zh-CN" altLang="en-US" smtClean="0"/>
              <a:t>上机运行本章</a:t>
            </a:r>
            <a:r>
              <a:rPr lang="en-US" altLang="zh-CN" smtClean="0"/>
              <a:t>3</a:t>
            </a:r>
            <a:r>
              <a:rPr lang="zh-CN" altLang="en-US" smtClean="0"/>
              <a:t>个例题，熟悉</a:t>
            </a:r>
            <a:r>
              <a:rPr lang="en-US" altLang="zh-CN" smtClean="0"/>
              <a:t>C</a:t>
            </a:r>
            <a:r>
              <a:rPr lang="zh-CN" altLang="en-US" smtClean="0"/>
              <a:t>语言的运行步骤与方法。</a:t>
            </a:r>
          </a:p>
          <a:p>
            <a:pPr marL="457200" indent="-457200">
              <a:spcBef>
                <a:spcPct val="0"/>
              </a:spcBef>
              <a:buFontTx/>
              <a:buAutoNum type="arabicPeriod"/>
            </a:pPr>
            <a:r>
              <a:rPr lang="zh-CN" altLang="en-US" smtClean="0"/>
              <a:t>编写一个</a:t>
            </a:r>
            <a:r>
              <a:rPr lang="en-US" altLang="zh-CN" smtClean="0"/>
              <a:t>C</a:t>
            </a:r>
            <a:r>
              <a:rPr lang="zh-CN" altLang="en-US" smtClean="0"/>
              <a:t>程序并上机调试运行，其功能是输出以下信息：</a:t>
            </a:r>
          </a:p>
          <a:p>
            <a:pPr marL="457200" indent="-457200" algn="ctr">
              <a:spcBef>
                <a:spcPct val="0"/>
              </a:spcBef>
              <a:buFontTx/>
              <a:buNone/>
            </a:pPr>
            <a:r>
              <a:rPr lang="zh-CN" altLang="en-US" smtClean="0"/>
              <a:t>********************************</a:t>
            </a:r>
          </a:p>
          <a:p>
            <a:pPr marL="457200" indent="-457200">
              <a:spcBef>
                <a:spcPct val="0"/>
              </a:spcBef>
              <a:buFontTx/>
              <a:buNone/>
            </a:pPr>
            <a:r>
              <a:rPr lang="en-US" altLang="zh-CN" smtClean="0"/>
              <a:t>        This is a C program!</a:t>
            </a:r>
          </a:p>
          <a:p>
            <a:pPr marL="457200" indent="-457200" algn="ctr">
              <a:spcBef>
                <a:spcPct val="0"/>
              </a:spcBef>
              <a:buFontTx/>
              <a:buNone/>
            </a:pPr>
            <a:r>
              <a:rPr lang="en-US" altLang="zh-CN" smtClean="0"/>
              <a:t>********************************</a:t>
            </a:r>
            <a:endParaRPr lang="zh-CN" altLang="en-US" smtClean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4C9E9CF2-159D-4425-B835-291084773D3B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6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323850" y="981075"/>
            <a:ext cx="8496300" cy="5472113"/>
          </a:xfrm>
          <a:prstGeom prst="rect">
            <a:avLst/>
          </a:prstGeo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zh-CN" dirty="0">
                <a:solidFill>
                  <a:srgbClr val="FF0000"/>
                </a:solidFill>
              </a:rPr>
              <a:t>2.</a:t>
            </a:r>
            <a:r>
              <a:rPr lang="zh-CN" altLang="zh-CN" dirty="0">
                <a:solidFill>
                  <a:srgbClr val="FF0000"/>
                </a:solidFill>
              </a:rPr>
              <a:t>汇编语言</a:t>
            </a:r>
          </a:p>
          <a:p>
            <a:pPr>
              <a:defRPr/>
            </a:pPr>
            <a:r>
              <a:rPr lang="zh-CN" altLang="zh-CN" dirty="0"/>
              <a:t>汇编语言（</a:t>
            </a:r>
            <a:r>
              <a:rPr lang="en-US" altLang="zh-CN" dirty="0"/>
              <a:t>Assembly Language</a:t>
            </a:r>
            <a:r>
              <a:rPr lang="zh-CN" altLang="zh-CN" dirty="0"/>
              <a:t>）亦称为符号语言</a:t>
            </a:r>
            <a:r>
              <a:rPr lang="zh-CN" altLang="zh-CN" dirty="0" smtClean="0"/>
              <a:t>。汇编语言</a:t>
            </a:r>
            <a:r>
              <a:rPr lang="zh-CN" altLang="zh-CN" dirty="0"/>
              <a:t>使用助记符代替操作码，用地址符号或标号代替</a:t>
            </a:r>
            <a:r>
              <a:rPr lang="zh-CN" altLang="zh-CN" dirty="0" smtClean="0"/>
              <a:t>地址码</a:t>
            </a:r>
            <a:r>
              <a:rPr lang="zh-CN" altLang="en-US" dirty="0" smtClean="0"/>
              <a:t>。</a:t>
            </a:r>
            <a:r>
              <a:rPr lang="zh-CN" altLang="zh-CN" dirty="0" smtClean="0"/>
              <a:t>大多数</a:t>
            </a:r>
            <a:r>
              <a:rPr lang="zh-CN" altLang="zh-CN" dirty="0"/>
              <a:t>情况下，一条汇编指令直接对应一条机器指令，少数对应几条机器指令。</a:t>
            </a:r>
          </a:p>
          <a:p>
            <a:pPr>
              <a:defRPr/>
            </a:pPr>
            <a:r>
              <a:rPr lang="zh-CN" altLang="zh-CN" dirty="0"/>
              <a:t>使用汇编语言编写的程序，称为</a:t>
            </a:r>
            <a:r>
              <a:rPr lang="zh-CN" altLang="zh-CN" dirty="0">
                <a:solidFill>
                  <a:srgbClr val="FF0000"/>
                </a:solidFill>
              </a:rPr>
              <a:t>符号语言程序或汇编语言程序</a:t>
            </a:r>
            <a:r>
              <a:rPr lang="zh-CN" altLang="zh-CN" dirty="0"/>
              <a:t>。计算机无法直接识别和执行汇编语言，因而需要一种能将汇编语言程序“翻译”成机器语言程序的特殊程序，这种程序叫</a:t>
            </a:r>
            <a:r>
              <a:rPr lang="zh-CN" altLang="zh-CN" dirty="0">
                <a:solidFill>
                  <a:srgbClr val="FF0000"/>
                </a:solidFill>
              </a:rPr>
              <a:t>汇编程序</a:t>
            </a:r>
            <a:r>
              <a:rPr lang="zh-CN" altLang="zh-CN" dirty="0"/>
              <a:t>（通常也被称作汇编器——</a:t>
            </a:r>
            <a:r>
              <a:rPr lang="en-US" altLang="zh-CN" dirty="0"/>
              <a:t>Assembler</a:t>
            </a:r>
            <a:r>
              <a:rPr lang="zh-CN" altLang="zh-CN" dirty="0"/>
              <a:t>），它是系统软件中的语言处理系统软件。汇编程序把汇编语言翻译成机器语言的过程称为</a:t>
            </a:r>
            <a:r>
              <a:rPr lang="zh-CN" altLang="zh-CN" dirty="0">
                <a:solidFill>
                  <a:srgbClr val="FF0000"/>
                </a:solidFill>
              </a:rPr>
              <a:t>汇编</a:t>
            </a:r>
            <a:r>
              <a:rPr lang="zh-CN" altLang="zh-CN" dirty="0"/>
              <a:t>。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7DF62E0F-95B1-40E5-B28E-92A14F452E1B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7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9220" name="文本占位符 3"/>
          <p:cNvSpPr>
            <a:spLocks noGrp="1"/>
          </p:cNvSpPr>
          <p:nvPr>
            <p:ph type="body" idx="4294967295"/>
          </p:nvPr>
        </p:nvSpPr>
        <p:spPr bwMode="auto">
          <a:xfrm>
            <a:off x="457200" y="1125538"/>
            <a:ext cx="8229600" cy="500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zh-CN" dirty="0" smtClean="0"/>
              <a:t>低级语言的</a:t>
            </a:r>
            <a:r>
              <a:rPr lang="zh-CN" altLang="zh-CN" dirty="0" smtClean="0">
                <a:solidFill>
                  <a:srgbClr val="FF0000"/>
                </a:solidFill>
              </a:rPr>
              <a:t>缺点</a:t>
            </a:r>
            <a:r>
              <a:rPr lang="zh-CN" altLang="zh-CN" dirty="0" smtClean="0"/>
              <a:t>是：与特定的计算机硬件系统紧密相关，来自于特定的指令系统，并且由于其指令的功能比较单一，程序员编写出来的源程序非常繁琐且可移植性差；此外，对程序员专业知识要求较高，需要对计算机硬件的结构和工作原理非常熟悉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dirty="0" smtClean="0"/>
              <a:t>低级语言的</a:t>
            </a:r>
            <a:r>
              <a:rPr lang="zh-CN" altLang="zh-CN" dirty="0" smtClean="0">
                <a:solidFill>
                  <a:srgbClr val="FF0000"/>
                </a:solidFill>
              </a:rPr>
              <a:t>优点</a:t>
            </a:r>
            <a:r>
              <a:rPr lang="zh-CN" altLang="zh-CN" dirty="0" smtClean="0"/>
              <a:t>是：由于直接针对特定硬件编程，所以最终的可执行代码非常精炼，并且执行效率高。</a:t>
            </a:r>
            <a:endParaRPr lang="zh-CN" altLang="en-US" dirty="0" smtClean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A9A1D321-95F7-407B-AD1F-4E350793EFB5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8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10244" name="文本占位符 3"/>
          <p:cNvSpPr>
            <a:spLocks noGrp="1"/>
          </p:cNvSpPr>
          <p:nvPr>
            <p:ph type="body" idx="4294967295"/>
          </p:nvPr>
        </p:nvSpPr>
        <p:spPr bwMode="auto">
          <a:xfrm>
            <a:off x="468312" y="981075"/>
            <a:ext cx="8496175" cy="547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zh-CN" dirty="0" smtClean="0">
                <a:solidFill>
                  <a:srgbClr val="FF0000"/>
                </a:solidFill>
              </a:rPr>
              <a:t>高级语言</a:t>
            </a:r>
            <a:r>
              <a:rPr lang="zh-CN" altLang="zh-CN" dirty="0" smtClean="0"/>
              <a:t>是一种由表达各种意义的“单词”和“公式”按照一定的“语法规则”来编写程序的语言。高级语言使程序员可以完全不用与计算机的硬件打交道，不必了解机器的指令系统。这不仅使</a:t>
            </a:r>
            <a:r>
              <a:rPr lang="zh-CN" altLang="en-US" dirty="0" smtClean="0"/>
              <a:t>其</a:t>
            </a:r>
            <a:r>
              <a:rPr lang="zh-CN" altLang="zh-CN" dirty="0" smtClean="0"/>
              <a:t>更易掌握，也解决了低级语言程序可移植性差的问题</a:t>
            </a:r>
            <a:endParaRPr lang="en-US" altLang="zh-CN" dirty="0" smtClean="0"/>
          </a:p>
          <a:p>
            <a:r>
              <a:rPr lang="zh-CN" altLang="zh-CN" dirty="0" smtClean="0"/>
              <a:t>产生过比较大影响的</a:t>
            </a:r>
            <a:r>
              <a:rPr lang="zh-CN" altLang="en-US" dirty="0" smtClean="0"/>
              <a:t>高级语言</a:t>
            </a:r>
            <a:r>
              <a:rPr lang="zh-CN" altLang="zh-CN" dirty="0" smtClean="0"/>
              <a:t>有：</a:t>
            </a:r>
          </a:p>
          <a:p>
            <a:pPr lvl="1"/>
            <a:r>
              <a:rPr lang="en-US" altLang="zh-CN" dirty="0" smtClean="0"/>
              <a:t>FORTRAN</a:t>
            </a:r>
            <a:r>
              <a:rPr lang="zh-CN" altLang="zh-CN" dirty="0" smtClean="0"/>
              <a:t>语言</a:t>
            </a:r>
            <a:r>
              <a:rPr lang="zh-CN" altLang="en-US" dirty="0" smtClean="0"/>
              <a:t>、</a:t>
            </a:r>
            <a:r>
              <a:rPr lang="en-US" altLang="zh-CN" dirty="0" smtClean="0"/>
              <a:t>BASIC</a:t>
            </a:r>
            <a:r>
              <a:rPr lang="zh-CN" altLang="zh-CN" dirty="0" smtClean="0"/>
              <a:t>语言</a:t>
            </a:r>
            <a:r>
              <a:rPr lang="zh-CN" altLang="en-US" dirty="0" smtClean="0"/>
              <a:t>、</a:t>
            </a:r>
            <a:r>
              <a:rPr lang="en-US" altLang="zh-CN" dirty="0" smtClean="0"/>
              <a:t>COBOL</a:t>
            </a:r>
            <a:r>
              <a:rPr lang="zh-CN" altLang="zh-CN" dirty="0" smtClean="0"/>
              <a:t>语言</a:t>
            </a:r>
            <a:r>
              <a:rPr lang="zh-CN" altLang="en-US" dirty="0" smtClean="0"/>
              <a:t>、</a:t>
            </a:r>
            <a:r>
              <a:rPr lang="en-US" altLang="zh-CN" dirty="0" smtClean="0"/>
              <a:t>PASCAL</a:t>
            </a:r>
            <a:r>
              <a:rPr lang="zh-CN" altLang="zh-CN" dirty="0" smtClean="0"/>
              <a:t>语言</a:t>
            </a:r>
            <a:r>
              <a:rPr lang="zh-CN" altLang="en-US" dirty="0" smtClean="0"/>
              <a:t>、</a:t>
            </a:r>
            <a:r>
              <a:rPr lang="en-US" altLang="zh-CN" dirty="0" smtClean="0"/>
              <a:t>C</a:t>
            </a:r>
            <a:r>
              <a:rPr lang="zh-CN" altLang="zh-CN" dirty="0" smtClean="0"/>
              <a:t>语言</a:t>
            </a:r>
            <a:r>
              <a:rPr lang="zh-CN" altLang="en-US" dirty="0" smtClean="0"/>
              <a:t>、</a:t>
            </a:r>
            <a:r>
              <a:rPr lang="en-US" altLang="zh-CN" dirty="0" smtClean="0"/>
              <a:t>C++</a:t>
            </a:r>
            <a:r>
              <a:rPr lang="zh-CN" altLang="zh-CN" dirty="0" smtClean="0"/>
              <a:t>和</a:t>
            </a:r>
            <a:r>
              <a:rPr lang="en-US" altLang="zh-CN" dirty="0" smtClean="0"/>
              <a:t>C</a:t>
            </a:r>
            <a:r>
              <a:rPr lang="zh-CN" altLang="zh-CN" dirty="0" smtClean="0"/>
              <a:t>＃语言</a:t>
            </a:r>
          </a:p>
          <a:p>
            <a:r>
              <a:rPr lang="zh-CN" altLang="zh-CN" dirty="0" smtClean="0"/>
              <a:t>其它基于视窗类操作系统的高级语言，如</a:t>
            </a:r>
            <a:r>
              <a:rPr lang="en-US" altLang="zh-CN" dirty="0" smtClean="0"/>
              <a:t>Visual Basic</a:t>
            </a:r>
            <a:r>
              <a:rPr lang="zh-CN" altLang="zh-CN" dirty="0" smtClean="0"/>
              <a:t>、</a:t>
            </a:r>
            <a:r>
              <a:rPr lang="en-US" altLang="zh-CN" dirty="0" smtClean="0"/>
              <a:t>Visual C++</a:t>
            </a:r>
            <a:r>
              <a:rPr lang="zh-CN" altLang="zh-CN" dirty="0" smtClean="0"/>
              <a:t>、</a:t>
            </a:r>
            <a:r>
              <a:rPr lang="en-US" altLang="zh-CN" dirty="0" smtClean="0"/>
              <a:t>Delphi</a:t>
            </a:r>
            <a:r>
              <a:rPr lang="zh-CN" altLang="zh-CN" dirty="0" smtClean="0"/>
              <a:t>、</a:t>
            </a:r>
            <a:r>
              <a:rPr lang="en-US" altLang="zh-CN" dirty="0" smtClean="0"/>
              <a:t>Power Builder</a:t>
            </a:r>
            <a:r>
              <a:rPr lang="zh-CN" altLang="zh-CN" dirty="0" smtClean="0"/>
              <a:t>、</a:t>
            </a:r>
            <a:r>
              <a:rPr lang="en-US" altLang="zh-CN" dirty="0" smtClean="0"/>
              <a:t>Java</a:t>
            </a:r>
            <a:r>
              <a:rPr lang="zh-CN" altLang="zh-CN" dirty="0" smtClean="0"/>
              <a:t>等。</a:t>
            </a:r>
            <a:endParaRPr lang="zh-CN" altLang="en-US" dirty="0" smtClean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aramond" pitchFamily="18" charset="0"/>
                <a:ea typeface="宋体" pitchFamily="2" charset="-122"/>
              </a:defRPr>
            </a:lvl9pPr>
          </a:lstStyle>
          <a:p>
            <a:pPr eaLnBrk="1" hangingPunct="1"/>
            <a:fld id="{0FA86664-0441-469C-82C8-CDF392438D2C}" type="slidenum">
              <a:rPr lang="zh-CN" altLang="en-US" sz="1200" smtClean="0">
                <a:solidFill>
                  <a:srgbClr val="F8F8F8"/>
                </a:solidFill>
                <a:latin typeface="Arial" charset="0"/>
              </a:rPr>
              <a:pPr eaLnBrk="1" hangingPunct="1"/>
              <a:t>9</a:t>
            </a:fld>
            <a:endParaRPr lang="en-US" altLang="zh-CN" sz="1200" smtClean="0">
              <a:solidFill>
                <a:srgbClr val="F8F8F8"/>
              </a:solidFill>
              <a:latin typeface="Arial" charset="0"/>
            </a:endParaRPr>
          </a:p>
        </p:txBody>
      </p:sp>
      <p:sp>
        <p:nvSpPr>
          <p:cNvPr id="11267" name="文本占位符 2"/>
          <p:cNvSpPr>
            <a:spLocks noGrp="1"/>
          </p:cNvSpPr>
          <p:nvPr>
            <p:ph type="body" idx="4294967295"/>
          </p:nvPr>
        </p:nvSpPr>
        <p:spPr bwMode="auto">
          <a:xfrm>
            <a:off x="179512" y="1125538"/>
            <a:ext cx="8964488" cy="500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zh-CN" sz="3200" dirty="0" smtClean="0"/>
              <a:t>高级语言程序也必须翻译成为机器语言程序，翻译方式通常有两种：“解释”和“编译” 。</a:t>
            </a:r>
            <a:endParaRPr lang="en-US" altLang="zh-CN" sz="3200" dirty="0" smtClean="0"/>
          </a:p>
          <a:p>
            <a:r>
              <a:rPr lang="zh-CN" altLang="zh-CN" sz="3200" dirty="0" smtClean="0">
                <a:solidFill>
                  <a:srgbClr val="FF0000"/>
                </a:solidFill>
              </a:rPr>
              <a:t>解释方式</a:t>
            </a:r>
            <a:r>
              <a:rPr lang="zh-CN" altLang="zh-CN" sz="3200" dirty="0" smtClean="0"/>
              <a:t>使用解释程序（解释器）</a:t>
            </a:r>
            <a:r>
              <a:rPr lang="zh-CN" altLang="en-US" sz="3200" dirty="0" smtClean="0"/>
              <a:t>。</a:t>
            </a:r>
            <a:r>
              <a:rPr lang="zh-CN" altLang="zh-CN" sz="3200" dirty="0" smtClean="0"/>
              <a:t>应用程序源代码一边由相应语言的解释器翻译成目标代码（机器语言），一边执行，因此效率比较低，而且不能生成可独立执行的可执行文件，应用程序不能脱离其解释器，但这种方式比较灵活，可以动态地调整、修改应用程序。典型的解释型语言有</a:t>
            </a:r>
            <a:r>
              <a:rPr lang="en-US" altLang="zh-CN" sz="3200" dirty="0" smtClean="0"/>
              <a:t>Basic</a:t>
            </a:r>
            <a:r>
              <a:rPr lang="zh-CN" altLang="zh-CN" sz="3200" dirty="0" smtClean="0"/>
              <a:t>。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74TGp_natural_light">
  <a:themeElements>
    <a:clrScheme name="574TGp_natural_light 2">
      <a:dk1>
        <a:srgbClr val="808080"/>
      </a:dk1>
      <a:lt1>
        <a:srgbClr val="9BD3E5"/>
      </a:lt1>
      <a:dk2>
        <a:srgbClr val="357DA9"/>
      </a:dk2>
      <a:lt2>
        <a:srgbClr val="101C56"/>
      </a:lt2>
      <a:accent1>
        <a:srgbClr val="58BECC"/>
      </a:accent1>
      <a:accent2>
        <a:srgbClr val="8A5BDF"/>
      </a:accent2>
      <a:accent3>
        <a:srgbClr val="AEBFD1"/>
      </a:accent3>
      <a:accent4>
        <a:srgbClr val="84B4C3"/>
      </a:accent4>
      <a:accent5>
        <a:srgbClr val="B4DBE2"/>
      </a:accent5>
      <a:accent6>
        <a:srgbClr val="7D52CA"/>
      </a:accent6>
      <a:hlink>
        <a:srgbClr val="6ECC4C"/>
      </a:hlink>
      <a:folHlink>
        <a:srgbClr val="DD693B"/>
      </a:folHlink>
    </a:clrScheme>
    <a:fontScheme name="574TGp_natural_light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2">
            <a:schemeClr val="bg2">
              <a:alpha val="50000"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Garamond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2">
            <a:schemeClr val="bg2">
              <a:alpha val="50000"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Garamond" pitchFamily="18" charset="0"/>
            <a:ea typeface="宋体" pitchFamily="2" charset="-122"/>
          </a:defRPr>
        </a:defPPr>
      </a:lstStyle>
    </a:lnDef>
  </a:objectDefaults>
  <a:extraClrSchemeLst>
    <a:extraClrScheme>
      <a:clrScheme name="574TGp_natural_light 1">
        <a:dk1>
          <a:srgbClr val="808080"/>
        </a:dk1>
        <a:lt1>
          <a:srgbClr val="EADCC0"/>
        </a:lt1>
        <a:dk2>
          <a:srgbClr val="F97407"/>
        </a:dk2>
        <a:lt2>
          <a:srgbClr val="E65D00"/>
        </a:lt2>
        <a:accent1>
          <a:srgbClr val="FBCF2D"/>
        </a:accent1>
        <a:accent2>
          <a:srgbClr val="5C8CDA"/>
        </a:accent2>
        <a:accent3>
          <a:srgbClr val="FBBCAA"/>
        </a:accent3>
        <a:accent4>
          <a:srgbClr val="C8BCA4"/>
        </a:accent4>
        <a:accent5>
          <a:srgbClr val="FDE4AD"/>
        </a:accent5>
        <a:accent6>
          <a:srgbClr val="537EC5"/>
        </a:accent6>
        <a:hlink>
          <a:srgbClr val="87D242"/>
        </a:hlink>
        <a:folHlink>
          <a:srgbClr val="DA647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74TGp_natural_light 2">
        <a:dk1>
          <a:srgbClr val="808080"/>
        </a:dk1>
        <a:lt1>
          <a:srgbClr val="9BD3E5"/>
        </a:lt1>
        <a:dk2>
          <a:srgbClr val="357DA9"/>
        </a:dk2>
        <a:lt2>
          <a:srgbClr val="101C56"/>
        </a:lt2>
        <a:accent1>
          <a:srgbClr val="58BECC"/>
        </a:accent1>
        <a:accent2>
          <a:srgbClr val="8A5BDF"/>
        </a:accent2>
        <a:accent3>
          <a:srgbClr val="AEBFD1"/>
        </a:accent3>
        <a:accent4>
          <a:srgbClr val="84B4C3"/>
        </a:accent4>
        <a:accent5>
          <a:srgbClr val="B4DBE2"/>
        </a:accent5>
        <a:accent6>
          <a:srgbClr val="7D52CA"/>
        </a:accent6>
        <a:hlink>
          <a:srgbClr val="6ECC4C"/>
        </a:hlink>
        <a:folHlink>
          <a:srgbClr val="DD693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74TGp_natural_light 3">
        <a:dk1>
          <a:srgbClr val="808080"/>
        </a:dk1>
        <a:lt1>
          <a:srgbClr val="DDE89A"/>
        </a:lt1>
        <a:dk2>
          <a:srgbClr val="329A2A"/>
        </a:dk2>
        <a:lt2>
          <a:srgbClr val="185E25"/>
        </a:lt2>
        <a:accent1>
          <a:srgbClr val="80CB35"/>
        </a:accent1>
        <a:accent2>
          <a:srgbClr val="518CD3"/>
        </a:accent2>
        <a:accent3>
          <a:srgbClr val="ADCAAC"/>
        </a:accent3>
        <a:accent4>
          <a:srgbClr val="BDC683"/>
        </a:accent4>
        <a:accent5>
          <a:srgbClr val="C0E2AE"/>
        </a:accent5>
        <a:accent6>
          <a:srgbClr val="497EBF"/>
        </a:accent6>
        <a:hlink>
          <a:srgbClr val="E15D7C"/>
        </a:hlink>
        <a:folHlink>
          <a:srgbClr val="DB915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7676</TotalTime>
  <Words>5579</Words>
  <Application>Microsoft Office PowerPoint</Application>
  <PresentationFormat>全屏显示(4:3)</PresentationFormat>
  <Paragraphs>308</Paragraphs>
  <Slides>54</Slides>
  <Notes>1</Notes>
  <HiddenSlides>5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5" baseType="lpstr">
      <vt:lpstr>574TGp_natural_light</vt:lpstr>
      <vt:lpstr>PowerPoint 演示文稿</vt:lpstr>
      <vt:lpstr>第1章 概述</vt:lpstr>
      <vt:lpstr>PowerPoint 演示文稿</vt:lpstr>
      <vt:lpstr>1.1 计算机程序和计算机语言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1.2 程序设计的一般步骤</vt:lpstr>
      <vt:lpstr>1.3 C语言的发展历程</vt:lpstr>
      <vt:lpstr>PowerPoint 演示文稿</vt:lpstr>
      <vt:lpstr>PowerPoint 演示文稿</vt:lpstr>
      <vt:lpstr>PowerPoint 演示文稿</vt:lpstr>
      <vt:lpstr>1.4 初识C语言 1.4.1 C语言的特点 </vt:lpstr>
      <vt:lpstr>PowerPoint 演示文稿</vt:lpstr>
      <vt:lpstr>PowerPoint 演示文稿</vt:lpstr>
      <vt:lpstr>PowerPoint 演示文稿</vt:lpstr>
      <vt:lpstr>1.4.2 C和C++</vt:lpstr>
      <vt:lpstr>PowerPoint 演示文稿</vt:lpstr>
      <vt:lpstr>1.4.3 C语言的字符集</vt:lpstr>
      <vt:lpstr>PowerPoint 演示文稿</vt:lpstr>
      <vt:lpstr>1.4.4 C语言的词汇</vt:lpstr>
      <vt:lpstr>1.4.4 C语言的词汇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1.5 最简单的C语言程序 1.5.1 C程序举例</vt:lpstr>
      <vt:lpstr>PowerPoint 演示文稿</vt:lpstr>
      <vt:lpstr>PowerPoint 演示文稿</vt:lpstr>
      <vt:lpstr>关于库函数</vt:lpstr>
      <vt:lpstr>关于库函数</vt:lpstr>
      <vt:lpstr>关于库函数</vt:lpstr>
      <vt:lpstr>PowerPoint 演示文稿</vt:lpstr>
      <vt:lpstr>PowerPoint 演示文稿</vt:lpstr>
      <vt:lpstr>scanf函数和print函数（详见第4章）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1.5.2 C程序的结构特点</vt:lpstr>
      <vt:lpstr>PowerPoint 演示文稿</vt:lpstr>
      <vt:lpstr>1.5.3养成良好的程序设计风格</vt:lpstr>
      <vt:lpstr>PowerPoint 演示文稿</vt:lpstr>
      <vt:lpstr>1.6 运行C程序的步骤与方法</vt:lpstr>
      <vt:lpstr>PowerPoint 演示文稿</vt:lpstr>
      <vt:lpstr>PowerPoint 演示文稿</vt:lpstr>
      <vt:lpstr>1.7本章小结</vt:lpstr>
      <vt:lpstr>习题1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VB</dc:title>
  <dc:creator>hp</dc:creator>
  <cp:lastModifiedBy>巫喜红</cp:lastModifiedBy>
  <cp:revision>429</cp:revision>
  <dcterms:created xsi:type="dcterms:W3CDTF">2010-04-20T14:34:19Z</dcterms:created>
  <dcterms:modified xsi:type="dcterms:W3CDTF">2019-07-24T14:40:57Z</dcterms:modified>
</cp:coreProperties>
</file>