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5"/>
  </p:notesMasterIdLst>
  <p:sldIdLst>
    <p:sldId id="405" r:id="rId2"/>
    <p:sldId id="407" r:id="rId3"/>
    <p:sldId id="412" r:id="rId4"/>
    <p:sldId id="415" r:id="rId5"/>
    <p:sldId id="416" r:id="rId6"/>
    <p:sldId id="418" r:id="rId7"/>
    <p:sldId id="628" r:id="rId8"/>
    <p:sldId id="639" r:id="rId9"/>
    <p:sldId id="419" r:id="rId10"/>
    <p:sldId id="411" r:id="rId11"/>
    <p:sldId id="650" r:id="rId12"/>
    <p:sldId id="420" r:id="rId13"/>
    <p:sldId id="421" r:id="rId14"/>
    <p:sldId id="640" r:id="rId15"/>
    <p:sldId id="422" r:id="rId16"/>
    <p:sldId id="423" r:id="rId17"/>
    <p:sldId id="641" r:id="rId18"/>
    <p:sldId id="424" r:id="rId19"/>
    <p:sldId id="425" r:id="rId20"/>
    <p:sldId id="426" r:id="rId21"/>
    <p:sldId id="427" r:id="rId22"/>
    <p:sldId id="428" r:id="rId23"/>
    <p:sldId id="642" r:id="rId24"/>
    <p:sldId id="429" r:id="rId25"/>
    <p:sldId id="430" r:id="rId26"/>
    <p:sldId id="643" r:id="rId27"/>
    <p:sldId id="432" r:id="rId28"/>
    <p:sldId id="652" r:id="rId29"/>
    <p:sldId id="433" r:id="rId30"/>
    <p:sldId id="651" r:id="rId31"/>
    <p:sldId id="644" r:id="rId32"/>
    <p:sldId id="434" r:id="rId33"/>
    <p:sldId id="653" r:id="rId34"/>
    <p:sldId id="645" r:id="rId35"/>
    <p:sldId id="435" r:id="rId36"/>
    <p:sldId id="436" r:id="rId37"/>
    <p:sldId id="437" r:id="rId38"/>
    <p:sldId id="630" r:id="rId39"/>
    <p:sldId id="654" r:id="rId40"/>
    <p:sldId id="631" r:id="rId41"/>
    <p:sldId id="632" r:id="rId42"/>
    <p:sldId id="655" r:id="rId43"/>
    <p:sldId id="633" r:id="rId44"/>
    <p:sldId id="647" r:id="rId45"/>
    <p:sldId id="646" r:id="rId46"/>
    <p:sldId id="656" r:id="rId47"/>
    <p:sldId id="634" r:id="rId48"/>
    <p:sldId id="657" r:id="rId49"/>
    <p:sldId id="635" r:id="rId50"/>
    <p:sldId id="658" r:id="rId51"/>
    <p:sldId id="636" r:id="rId52"/>
    <p:sldId id="637" r:id="rId53"/>
    <p:sldId id="638" r:id="rId54"/>
    <p:sldId id="439" r:id="rId55"/>
    <p:sldId id="659" r:id="rId56"/>
    <p:sldId id="648" r:id="rId57"/>
    <p:sldId id="440" r:id="rId58"/>
    <p:sldId id="649" r:id="rId59"/>
    <p:sldId id="441" r:id="rId60"/>
    <p:sldId id="661" r:id="rId61"/>
    <p:sldId id="660" r:id="rId62"/>
    <p:sldId id="629" r:id="rId63"/>
    <p:sldId id="662" r:id="rId64"/>
  </p:sldIdLst>
  <p:sldSz cx="9144000" cy="6858000" type="screen4x3"/>
  <p:notesSz cx="6858000" cy="9144000"/>
  <p:defaultTextStyle>
    <a:defPPr>
      <a:defRPr lang="zh-CN"/>
    </a:defPPr>
    <a:lvl1pPr algn="r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2"/>
        </a:solidFill>
        <a:latin typeface="Garamond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3300"/>
    <a:srgbClr val="FF6699"/>
    <a:srgbClr val="CDEBEA"/>
    <a:srgbClr val="99CCFF"/>
    <a:srgbClr val="CC9900"/>
    <a:srgbClr val="006600"/>
    <a:srgbClr val="072F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8" autoAdjust="0"/>
    <p:restoredTop sz="94660" autoAdjust="0"/>
  </p:normalViewPr>
  <p:slideViewPr>
    <p:cSldViewPr>
      <p:cViewPr>
        <p:scale>
          <a:sx n="53" d="100"/>
          <a:sy n="53" d="100"/>
        </p:scale>
        <p:origin x="-2203" y="-73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321500D-6D65-4EFC-B7EC-EB4D0F8B45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4696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" name="Freeform 9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10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2147483647 h 315"/>
              <a:gd name="T2" fmla="*/ 2147483647 w 5655"/>
              <a:gd name="T3" fmla="*/ 0 h 315"/>
              <a:gd name="T4" fmla="*/ 2147483647 w 5655"/>
              <a:gd name="T5" fmla="*/ 2147483647 h 315"/>
              <a:gd name="T6" fmla="*/ 2147483647 w 5655"/>
              <a:gd name="T7" fmla="*/ 2147483647 h 315"/>
              <a:gd name="T8" fmla="*/ 2147483647 w 5655"/>
              <a:gd name="T9" fmla="*/ 2147483647 h 315"/>
              <a:gd name="T10" fmla="*/ 0 w 5655"/>
              <a:gd name="T11" fmla="*/ 2147483647 h 3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6862"/>
              </a:schemeClr>
            </a:fgClr>
            <a:bgClr>
              <a:schemeClr val="tx1">
                <a:alpha val="76862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endParaRPr lang="zh-CN" altLang="en-US" sz="2400" smtClean="0"/>
          </a:p>
        </p:txBody>
      </p: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9" name="Freeform 32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6107 w 5446"/>
                <a:gd name="T3" fmla="*/ 0 h 590"/>
                <a:gd name="T4" fmla="*/ 6107 w 5446"/>
                <a:gd name="T5" fmla="*/ 207 h 590"/>
                <a:gd name="T6" fmla="*/ 6107 w 5446"/>
                <a:gd name="T7" fmla="*/ 300 h 590"/>
                <a:gd name="T8" fmla="*/ 1696 w 5446"/>
                <a:gd name="T9" fmla="*/ 295 h 590"/>
                <a:gd name="T10" fmla="*/ 1444 w 5446"/>
                <a:gd name="T11" fmla="*/ 388 h 590"/>
                <a:gd name="T12" fmla="*/ 0 w 5446"/>
                <a:gd name="T13" fmla="*/ 393 h 590"/>
                <a:gd name="T14" fmla="*/ 0 w 5446"/>
                <a:gd name="T15" fmla="*/ 0 h 5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3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4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614 w 1440"/>
                <a:gd name="T1" fmla="*/ 1 h 112"/>
                <a:gd name="T2" fmla="*/ 1414 w 1440"/>
                <a:gd name="T3" fmla="*/ 75 h 112"/>
                <a:gd name="T4" fmla="*/ 0 w 1440"/>
                <a:gd name="T5" fmla="*/ 74 h 112"/>
                <a:gd name="T6" fmla="*/ 0 w 1440"/>
                <a:gd name="T7" fmla="*/ 33 h 112"/>
                <a:gd name="T8" fmla="*/ 1199 w 1440"/>
                <a:gd name="T9" fmla="*/ 34 h 112"/>
                <a:gd name="T10" fmla="*/ 1280 w 1440"/>
                <a:gd name="T11" fmla="*/ 0 h 112"/>
                <a:gd name="T12" fmla="*/ 1614 w 1440"/>
                <a:gd name="T13" fmla="*/ 1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Rectangle 35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endParaRPr lang="zh-CN" altLang="en-US" sz="2400" smtClean="0"/>
          </a:p>
        </p:txBody>
      </p:sp>
      <p:pic>
        <p:nvPicPr>
          <p:cNvPr id="15" name="Picture 5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8" b="3801"/>
          <a:stretch>
            <a:fillRect/>
          </a:stretch>
        </p:blipFill>
        <p:spPr bwMode="auto">
          <a:xfrm>
            <a:off x="179388" y="2700958"/>
            <a:ext cx="2232025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1427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0A727-D174-46C0-83FC-EBBFE6628462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30028-23E9-4B75-9EF0-81A85D1115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2126150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071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07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43B54-E849-4D5B-A286-8CF6BCF4F661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B891E-B9CF-4441-BA14-81E75A4EFF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9471837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CA39C-DAAD-4DBD-8984-38C29EFA4E26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53486-F0C9-442D-AA58-7A85C02E83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958147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67C8-0FAB-41FD-8A32-5665E9E1E383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FC540-CAA8-4E45-B328-58B673147D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412032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341438"/>
            <a:ext cx="38481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38481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A345F-3063-4506-93A2-7B1B9CC49F95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A0844-E923-43C1-A197-45F12777DC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7743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9EB4-6C12-45D7-ACD2-8CC51ED7C2E4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8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4801C-F0A7-4A66-9FDA-2F5B254DD3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61877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B4F1D-B5FB-4105-BD5A-AEE3847EDCC8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ABE05-6EAA-4E26-B729-B451E529D0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0970686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94AFC-955F-404F-B419-CC1727841F50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3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741E6-2B86-4E8E-8366-FB99A39E9D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203580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34C72-1713-4827-B71A-CD290C287BD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C8BE8-5DF2-4402-8421-AD6BEBC8E0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075691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44379-6A42-42A9-B0F0-22430CA3C8C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CFE38-998F-4B75-A7AE-50435ECFC2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6394853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19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2147483647 w 5651"/>
              <a:gd name="T1" fmla="*/ 2147483647 h 198"/>
              <a:gd name="T2" fmla="*/ 2147483647 w 5651"/>
              <a:gd name="T3" fmla="*/ 2147483647 h 198"/>
              <a:gd name="T4" fmla="*/ 2147483647 w 5651"/>
              <a:gd name="T5" fmla="*/ 2147483647 h 198"/>
              <a:gd name="T6" fmla="*/ 2147483647 w 5651"/>
              <a:gd name="T7" fmla="*/ 2147483647 h 198"/>
              <a:gd name="T8" fmla="*/ 2147483647 w 5651"/>
              <a:gd name="T9" fmla="*/ 2147483647 h 198"/>
              <a:gd name="T10" fmla="*/ 0 w 5651"/>
              <a:gd name="T11" fmla="*/ 0 h 198"/>
              <a:gd name="T12" fmla="*/ 2147483647 w 5651"/>
              <a:gd name="T13" fmla="*/ 214748364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Freeform 20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2147483647 h 176"/>
              <a:gd name="T2" fmla="*/ 2147483647 w 5650"/>
              <a:gd name="T3" fmla="*/ 2147483647 h 176"/>
              <a:gd name="T4" fmla="*/ 2147483647 w 5650"/>
              <a:gd name="T5" fmla="*/ 2147483647 h 176"/>
              <a:gd name="T6" fmla="*/ 2147483647 w 5650"/>
              <a:gd name="T7" fmla="*/ 2147483647 h 176"/>
              <a:gd name="T8" fmla="*/ 2147483647 w 5650"/>
              <a:gd name="T9" fmla="*/ 2147483647 h 176"/>
              <a:gd name="T10" fmla="*/ 0 w 5650"/>
              <a:gd name="T11" fmla="*/ 0 h 176"/>
              <a:gd name="T12" fmla="*/ 0 w 5650"/>
              <a:gd name="T13" fmla="*/ 2147483647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50"/>
              <a:gd name="T22" fmla="*/ 0 h 176"/>
              <a:gd name="T23" fmla="*/ 5650 w 5650"/>
              <a:gd name="T24" fmla="*/ 176 h 1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gradFill rotWithShape="1">
            <a:gsLst>
              <a:gs pos="0">
                <a:srgbClr val="0047FF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Freeform 21" descr="Dark upward diagonal"/>
          <p:cNvSpPr>
            <a:spLocks/>
          </p:cNvSpPr>
          <p:nvPr/>
        </p:nvSpPr>
        <p:spPr bwMode="gray">
          <a:xfrm>
            <a:off x="92075" y="98425"/>
            <a:ext cx="8199438" cy="90488"/>
          </a:xfrm>
          <a:custGeom>
            <a:avLst/>
            <a:gdLst>
              <a:gd name="T0" fmla="*/ 0 w 5639"/>
              <a:gd name="T1" fmla="*/ 0 h 113"/>
              <a:gd name="T2" fmla="*/ 2147483647 w 5639"/>
              <a:gd name="T3" fmla="*/ 0 h 113"/>
              <a:gd name="T4" fmla="*/ 2147483647 w 5639"/>
              <a:gd name="T5" fmla="*/ 2147483647 h 113"/>
              <a:gd name="T6" fmla="*/ 2147483647 w 5639"/>
              <a:gd name="T7" fmla="*/ 2147483647 h 113"/>
              <a:gd name="T8" fmla="*/ 0 w 5639"/>
              <a:gd name="T9" fmla="*/ 2147483647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Freeform 22"/>
          <p:cNvSpPr>
            <a:spLocks/>
          </p:cNvSpPr>
          <p:nvPr/>
        </p:nvSpPr>
        <p:spPr bwMode="gray">
          <a:xfrm>
            <a:off x="92075" y="307975"/>
            <a:ext cx="8197850" cy="817563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2147483647 w 5446"/>
              <a:gd name="T5" fmla="*/ 2147483647 h 531"/>
              <a:gd name="T6" fmla="*/ 2147483647 w 5446"/>
              <a:gd name="T7" fmla="*/ 2147483647 h 531"/>
              <a:gd name="T8" fmla="*/ 2147483647 w 5446"/>
              <a:gd name="T9" fmla="*/ 2147483647 h 531"/>
              <a:gd name="T10" fmla="*/ 2147483647 w 5446"/>
              <a:gd name="T11" fmla="*/ 2147483647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Freeform 23"/>
          <p:cNvSpPr>
            <a:spLocks/>
          </p:cNvSpPr>
          <p:nvPr/>
        </p:nvSpPr>
        <p:spPr bwMode="gray">
          <a:xfrm>
            <a:off x="92075" y="212725"/>
            <a:ext cx="8197850" cy="768350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2147483647 w 5446"/>
              <a:gd name="T5" fmla="*/ 2147483647 h 531"/>
              <a:gd name="T6" fmla="*/ 2147483647 w 5446"/>
              <a:gd name="T7" fmla="*/ 2147483647 h 531"/>
              <a:gd name="T8" fmla="*/ 2147483647 w 5446"/>
              <a:gd name="T9" fmla="*/ 2147483647 h 531"/>
              <a:gd name="T10" fmla="*/ 2147483647 w 5446"/>
              <a:gd name="T11" fmla="*/ 2147483647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46"/>
              <a:gd name="T22" fmla="*/ 0 h 531"/>
              <a:gd name="T23" fmla="*/ 5446 w 5446"/>
              <a:gd name="T24" fmla="*/ 531 h 5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rgbClr val="003CD2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Rectangle 24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endParaRPr lang="zh-CN" altLang="en-US" sz="2400" smtClean="0"/>
          </a:p>
        </p:txBody>
      </p:sp>
      <p:sp>
        <p:nvSpPr>
          <p:cNvPr id="98332" name="Rectangle 2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D5593E4-C65F-4847-9662-9A45A290A3F5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98333" name="Rectangle 2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8334" name="Rectangle 3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348538" y="6537325"/>
            <a:ext cx="16160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rgbClr val="F8F8F8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7FEDCC6-585B-4FB1-81DD-1B798FC159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3" name="Text Box 31"/>
          <p:cNvSpPr txBox="1">
            <a:spLocks noChangeArrowheads="1"/>
          </p:cNvSpPr>
          <p:nvPr userDrawn="1"/>
        </p:nvSpPr>
        <p:spPr bwMode="gray">
          <a:xfrm>
            <a:off x="95250" y="6451182"/>
            <a:ext cx="166584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程序设计基础</a:t>
            </a:r>
            <a:r>
              <a:rPr lang="en-US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11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1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1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章</a:t>
            </a:r>
            <a:endParaRPr lang="en-US" altLang="zh-CN" sz="1100" dirty="0">
              <a:solidFill>
                <a:srgbClr val="FFFFFF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133" y="212725"/>
            <a:ext cx="640080" cy="624840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2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ransition spd="med">
    <p:strips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5" name="Text Box 9" descr="2"/>
          <p:cNvSpPr txBox="1">
            <a:spLocks noChangeArrowheads="1"/>
          </p:cNvSpPr>
          <p:nvPr/>
        </p:nvSpPr>
        <p:spPr bwMode="gray">
          <a:xfrm>
            <a:off x="2411413" y="3068638"/>
            <a:ext cx="64817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algn="l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algn="l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algn="l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algn="l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6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章 基本数据类型与表达式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BF320021-9283-4F87-9371-06ED3EF3CBB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126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3.3</a:t>
            </a:r>
            <a:r>
              <a:rPr lang="zh-CN" altLang="en-US" b="1">
                <a:solidFill>
                  <a:srgbClr val="FF0000"/>
                </a:solidFill>
              </a:rPr>
              <a:t>浮点型数据</a:t>
            </a:r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395288" y="1052736"/>
            <a:ext cx="4845050" cy="57943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1</a:t>
            </a:r>
            <a:r>
              <a:rPr lang="zh-CN" altLang="en-US" b="1" dirty="0"/>
              <a:t>、浮点型数据的表示形式</a:t>
            </a:r>
          </a:p>
        </p:txBody>
      </p:sp>
      <p:sp>
        <p:nvSpPr>
          <p:cNvPr id="11270" name="Rectangle 10"/>
          <p:cNvSpPr>
            <a:spLocks noChangeArrowheads="1"/>
          </p:cNvSpPr>
          <p:nvPr/>
        </p:nvSpPr>
        <p:spPr bwMode="auto">
          <a:xfrm>
            <a:off x="323850" y="1632173"/>
            <a:ext cx="8496300" cy="156966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）十进制小数形式。它由数字和小数点组成，如</a:t>
            </a:r>
            <a:r>
              <a:rPr lang="en-US" altLang="zh-CN" b="1" dirty="0"/>
              <a:t>5.462</a:t>
            </a:r>
            <a:r>
              <a:rPr lang="zh-CN" altLang="en-US" b="1" dirty="0"/>
              <a:t>、</a:t>
            </a:r>
            <a:r>
              <a:rPr lang="en-US" altLang="zh-CN" b="1" dirty="0"/>
              <a:t>0.234</a:t>
            </a:r>
            <a:r>
              <a:rPr lang="zh-CN" altLang="en-US" b="1" dirty="0"/>
              <a:t>、</a:t>
            </a:r>
            <a:r>
              <a:rPr lang="en-US" altLang="zh-CN" b="1" dirty="0"/>
              <a:t>23.0</a:t>
            </a:r>
            <a:r>
              <a:rPr lang="zh-CN" altLang="en-US" b="1" dirty="0"/>
              <a:t>等都是十进制的浮点型数据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BF320021-9283-4F87-9371-06ED3EF3CBB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126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3.3</a:t>
            </a:r>
            <a:r>
              <a:rPr lang="zh-CN" altLang="en-US" b="1">
                <a:solidFill>
                  <a:srgbClr val="FF0000"/>
                </a:solidFill>
              </a:rPr>
              <a:t>浮点型数据</a:t>
            </a:r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395288" y="1052736"/>
            <a:ext cx="4845050" cy="57943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1</a:t>
            </a:r>
            <a:r>
              <a:rPr lang="zh-CN" altLang="en-US" b="1" dirty="0"/>
              <a:t>、浮点型数据的表示形式</a:t>
            </a:r>
          </a:p>
        </p:txBody>
      </p:sp>
      <p:sp>
        <p:nvSpPr>
          <p:cNvPr id="11270" name="Rectangle 10"/>
          <p:cNvSpPr>
            <a:spLocks noChangeArrowheads="1"/>
          </p:cNvSpPr>
          <p:nvPr/>
        </p:nvSpPr>
        <p:spPr bwMode="auto">
          <a:xfrm>
            <a:off x="323850" y="1632173"/>
            <a:ext cx="8496300" cy="403187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 smtClean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）指数形式。例如</a:t>
            </a:r>
            <a:r>
              <a:rPr lang="en-US" altLang="zh-CN" b="1" dirty="0"/>
              <a:t>345e3</a:t>
            </a:r>
            <a:r>
              <a:rPr lang="zh-CN" altLang="en-US" b="1" dirty="0"/>
              <a:t>、</a:t>
            </a:r>
            <a:r>
              <a:rPr lang="en-US" altLang="zh-CN" b="1" dirty="0"/>
              <a:t>345E3</a:t>
            </a:r>
            <a:r>
              <a:rPr lang="zh-CN" altLang="en-US" b="1" dirty="0"/>
              <a:t>或</a:t>
            </a:r>
            <a:r>
              <a:rPr lang="en-US" altLang="zh-CN" b="1" dirty="0"/>
              <a:t>345E+3</a:t>
            </a:r>
            <a:r>
              <a:rPr lang="zh-CN" altLang="en-US" b="1" dirty="0"/>
              <a:t>都表示</a:t>
            </a:r>
            <a:r>
              <a:rPr lang="en-US" altLang="zh-CN" b="1" dirty="0"/>
              <a:t>546*103</a:t>
            </a:r>
            <a:r>
              <a:rPr lang="zh-CN" altLang="en-US" b="1" dirty="0"/>
              <a:t>，字母</a:t>
            </a:r>
            <a:r>
              <a:rPr lang="en-US" altLang="zh-CN" b="1" dirty="0"/>
              <a:t>e</a:t>
            </a:r>
            <a:r>
              <a:rPr lang="zh-CN" altLang="en-US" b="1" dirty="0"/>
              <a:t>（或</a:t>
            </a:r>
            <a:r>
              <a:rPr lang="en-US" altLang="zh-CN" b="1" dirty="0"/>
              <a:t>E</a:t>
            </a:r>
            <a:r>
              <a:rPr lang="zh-CN" altLang="en-US" b="1" dirty="0"/>
              <a:t>）之前必须有数字，而字母</a:t>
            </a:r>
            <a:r>
              <a:rPr lang="en-US" altLang="zh-CN" b="1" dirty="0"/>
              <a:t>e</a:t>
            </a:r>
            <a:r>
              <a:rPr lang="zh-CN" altLang="en-US" b="1" dirty="0"/>
              <a:t>（或</a:t>
            </a:r>
            <a:r>
              <a:rPr lang="en-US" altLang="zh-CN" b="1" dirty="0"/>
              <a:t>E</a:t>
            </a:r>
            <a:r>
              <a:rPr lang="zh-CN" altLang="en-US" b="1" dirty="0"/>
              <a:t>）之后的指数必须为一个整数。一个实型数据可以有多种指数表示形式。例如</a:t>
            </a:r>
            <a:r>
              <a:rPr lang="en-US" altLang="zh-CN" b="1" dirty="0"/>
              <a:t>345.67</a:t>
            </a:r>
            <a:r>
              <a:rPr lang="zh-CN" altLang="en-US" b="1" dirty="0"/>
              <a:t>可以表示为</a:t>
            </a:r>
            <a:r>
              <a:rPr lang="en-US" altLang="zh-CN" b="1" dirty="0"/>
              <a:t>345.67e0</a:t>
            </a:r>
            <a:r>
              <a:rPr lang="zh-CN" altLang="en-US" b="1" dirty="0"/>
              <a:t>、</a:t>
            </a:r>
            <a:r>
              <a:rPr lang="en-US" altLang="zh-CN" b="1" dirty="0"/>
              <a:t>34.567e1</a:t>
            </a:r>
            <a:r>
              <a:rPr lang="zh-CN" altLang="en-US" b="1" dirty="0"/>
              <a:t>、</a:t>
            </a:r>
            <a:r>
              <a:rPr lang="en-US" altLang="zh-CN" b="1" dirty="0"/>
              <a:t>3.4567e2</a:t>
            </a:r>
            <a:r>
              <a:rPr lang="zh-CN" altLang="en-US" b="1" dirty="0"/>
              <a:t>、</a:t>
            </a:r>
            <a:r>
              <a:rPr lang="en-US" altLang="zh-CN" b="1" dirty="0"/>
              <a:t>0.34567e3</a:t>
            </a:r>
            <a:r>
              <a:rPr lang="zh-CN" altLang="en-US" b="1" dirty="0"/>
              <a:t>等。其中</a:t>
            </a:r>
            <a:r>
              <a:rPr lang="en-US" altLang="zh-CN" b="1" dirty="0">
                <a:solidFill>
                  <a:srgbClr val="FF0000"/>
                </a:solidFill>
              </a:rPr>
              <a:t>3.4567e2</a:t>
            </a:r>
            <a:r>
              <a:rPr lang="zh-CN" altLang="en-US" b="1" dirty="0">
                <a:solidFill>
                  <a:srgbClr val="FF0000"/>
                </a:solidFill>
              </a:rPr>
              <a:t>称为“规范化的指数形式”</a:t>
            </a:r>
            <a:r>
              <a:rPr lang="zh-CN" altLang="en-US" b="1" dirty="0"/>
              <a:t>。字母</a:t>
            </a:r>
            <a:r>
              <a:rPr lang="en-US" altLang="zh-CN" b="1" dirty="0"/>
              <a:t>e</a:t>
            </a:r>
            <a:r>
              <a:rPr lang="zh-CN" altLang="en-US" b="1" dirty="0"/>
              <a:t>（或</a:t>
            </a:r>
            <a:r>
              <a:rPr lang="en-US" altLang="zh-CN" b="1" dirty="0"/>
              <a:t>E</a:t>
            </a:r>
            <a:r>
              <a:rPr lang="zh-CN" altLang="en-US" b="1" dirty="0"/>
              <a:t>）之前的小数部分中，小数点左边有且只有一位非零的数字。</a:t>
            </a:r>
          </a:p>
        </p:txBody>
      </p:sp>
    </p:spTree>
    <p:extLst>
      <p:ext uri="{BB962C8B-B14F-4D97-AF65-F5344CB8AC3E}">
        <p14:creationId xmlns:p14="http://schemas.microsoft.com/office/powerpoint/2010/main" val="69535892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13242474-B4DB-4078-AD15-35D1E97818FE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2291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3.3</a:t>
            </a:r>
            <a:r>
              <a:rPr lang="zh-CN" altLang="en-US" b="1">
                <a:solidFill>
                  <a:srgbClr val="FF0000"/>
                </a:solidFill>
              </a:rPr>
              <a:t>浮点型数据</a:t>
            </a:r>
          </a:p>
        </p:txBody>
      </p:sp>
      <p:sp>
        <p:nvSpPr>
          <p:cNvPr id="12293" name="Rectangle 9"/>
          <p:cNvSpPr>
            <a:spLocks noChangeArrowheads="1"/>
          </p:cNvSpPr>
          <p:nvPr/>
        </p:nvSpPr>
        <p:spPr bwMode="auto">
          <a:xfrm>
            <a:off x="468313" y="1268413"/>
            <a:ext cx="408477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2</a:t>
            </a:r>
            <a:r>
              <a:rPr lang="zh-CN" altLang="en-US" b="1" dirty="0"/>
              <a:t>、浮点型数据的分类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451567"/>
              </p:ext>
            </p:extLst>
          </p:nvPr>
        </p:nvGraphicFramePr>
        <p:xfrm>
          <a:off x="184275" y="1853188"/>
          <a:ext cx="8496175" cy="3413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9413"/>
                <a:gridCol w="1749772"/>
                <a:gridCol w="999343"/>
                <a:gridCol w="1338720"/>
                <a:gridCol w="2828927"/>
              </a:tblGrid>
              <a:tr h="78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名称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类型说明符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字节数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有效数字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取值范围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8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单精度型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float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-3.4*10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-38</a:t>
                      </a: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3.4*10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38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8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双精度型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double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15</a:t>
                      </a: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-1.7*10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-308</a:t>
                      </a: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1.7*10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308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8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长双精度型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long double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18</a:t>
                      </a:r>
                      <a:r>
                        <a:rPr lang="zh-CN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zh-CN" sz="2800" b="1" kern="10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-1.2*10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-4932</a:t>
                      </a:r>
                      <a:r>
                        <a:rPr lang="zh-CN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～</a:t>
                      </a:r>
                      <a:r>
                        <a:rPr lang="en-US" sz="2800" b="1" kern="1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1.2*10</a:t>
                      </a:r>
                      <a:r>
                        <a:rPr lang="en-US" sz="2800" b="1" kern="100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4932</a:t>
                      </a:r>
                      <a:endParaRPr lang="zh-CN" sz="2800" b="1" kern="1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椭圆形标注 3"/>
          <p:cNvSpPr/>
          <p:nvPr/>
        </p:nvSpPr>
        <p:spPr bwMode="auto">
          <a:xfrm>
            <a:off x="1043608" y="1988840"/>
            <a:ext cx="7173292" cy="3983236"/>
          </a:xfrm>
          <a:prstGeom prst="wedgeEllipseCallout">
            <a:avLst>
              <a:gd name="adj1" fmla="val -23875"/>
              <a:gd name="adj2" fmla="val -55363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zh-CN" dirty="0"/>
              <a:t>说明：</a:t>
            </a:r>
            <a:r>
              <a:rPr lang="en-US" altLang="zh-CN" dirty="0">
                <a:solidFill>
                  <a:srgbClr val="FF0000"/>
                </a:solidFill>
              </a:rPr>
              <a:t>signed</a:t>
            </a:r>
            <a:r>
              <a:rPr lang="zh-CN" altLang="zh-CN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unsigned </a:t>
            </a:r>
            <a:r>
              <a:rPr lang="zh-CN" altLang="zh-CN" dirty="0"/>
              <a:t>不能用于修饰浮点类型。浮点类型可以处理正数，也能处理负数。没有无符号浮点型。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ea typeface="宋体" pitchFamily="2" charset="-122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25009827-A8CA-4B30-A8AD-E8F00F13E0B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3315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3.4</a:t>
            </a:r>
            <a:r>
              <a:rPr lang="zh-CN" altLang="en-US" b="1">
                <a:solidFill>
                  <a:srgbClr val="FF0000"/>
                </a:solidFill>
              </a:rPr>
              <a:t>字符型数据</a:t>
            </a: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440001" y="1124744"/>
            <a:ext cx="8452479" cy="193899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000" b="1" dirty="0"/>
              <a:t>    字符类型的数据即字符型数据，它可以分为字符和字符串两种。</a:t>
            </a:r>
            <a:r>
              <a:rPr lang="en-US" altLang="zh-CN" sz="3000" b="1" dirty="0"/>
              <a:t>C</a:t>
            </a:r>
            <a:r>
              <a:rPr lang="zh-CN" altLang="en-US" sz="3000" b="1" dirty="0"/>
              <a:t>语言中的字符表示是用单引号括起来的一个字符。如‘</a:t>
            </a:r>
            <a:r>
              <a:rPr lang="en-US" altLang="zh-CN" sz="3000" b="1" dirty="0"/>
              <a:t>a’</a:t>
            </a:r>
            <a:r>
              <a:rPr lang="zh-CN" altLang="en-US" sz="3000" b="1" dirty="0"/>
              <a:t>、‘</a:t>
            </a:r>
            <a:r>
              <a:rPr lang="en-US" altLang="zh-CN" sz="3000" b="1" dirty="0"/>
              <a:t>A’</a:t>
            </a:r>
            <a:r>
              <a:rPr lang="zh-CN" altLang="en-US" sz="3000" b="1" dirty="0"/>
              <a:t>、‘</a:t>
            </a:r>
            <a:r>
              <a:rPr lang="en-US" altLang="zh-CN" sz="3000" b="1" dirty="0"/>
              <a:t>+’</a:t>
            </a:r>
            <a:r>
              <a:rPr lang="zh-CN" altLang="en-US" sz="3000" b="1" dirty="0"/>
              <a:t>等</a:t>
            </a:r>
            <a:r>
              <a:rPr lang="zh-CN" altLang="en-US" sz="3000" b="1" dirty="0" smtClean="0"/>
              <a:t>。</a:t>
            </a:r>
            <a:r>
              <a:rPr lang="zh-CN" altLang="zh-CN" sz="3000" b="1" dirty="0"/>
              <a:t>字符型数据的存储空间和取值范围</a:t>
            </a:r>
            <a:r>
              <a:rPr lang="zh-CN" altLang="zh-CN" sz="3000" b="1" dirty="0" smtClean="0"/>
              <a:t>如</a:t>
            </a:r>
            <a:r>
              <a:rPr lang="zh-CN" altLang="en-US" sz="3000" b="1" dirty="0" smtClean="0"/>
              <a:t>下</a:t>
            </a:r>
            <a:r>
              <a:rPr lang="zh-CN" altLang="zh-CN" sz="3000" b="1" dirty="0" smtClean="0"/>
              <a:t>表所</a:t>
            </a:r>
            <a:r>
              <a:rPr lang="zh-CN" altLang="zh-CN" sz="3000" b="1" dirty="0"/>
              <a:t>示。</a:t>
            </a:r>
            <a:endParaRPr lang="zh-CN" altLang="en-US" sz="3000" b="1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78450"/>
              </p:ext>
            </p:extLst>
          </p:nvPr>
        </p:nvGraphicFramePr>
        <p:xfrm>
          <a:off x="164996" y="3046874"/>
          <a:ext cx="9008988" cy="2687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9843"/>
                <a:gridCol w="1620450"/>
                <a:gridCol w="1080723"/>
                <a:gridCol w="4327972"/>
              </a:tblGrid>
              <a:tr h="408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solidFill>
                            <a:schemeClr val="tx2"/>
                          </a:solidFill>
                          <a:effectLst/>
                        </a:rPr>
                        <a:t>名称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solidFill>
                            <a:schemeClr val="tx2"/>
                          </a:solidFill>
                          <a:effectLst/>
                        </a:rPr>
                        <a:t>类型说明符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>
                          <a:solidFill>
                            <a:schemeClr val="tx2"/>
                          </a:solidFill>
                          <a:effectLst/>
                        </a:rPr>
                        <a:t>字节数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取值范围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有符号字符型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signed char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或</a:t>
                      </a: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char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-128</a:t>
                      </a: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127</a:t>
                      </a: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-2</a:t>
                      </a:r>
                      <a:r>
                        <a:rPr lang="en-US" sz="2400" b="1" kern="100" baseline="30000">
                          <a:solidFill>
                            <a:schemeClr val="tx2"/>
                          </a:solidFill>
                          <a:effectLst/>
                        </a:rPr>
                        <a:t>-7</a:t>
                      </a: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～（</a:t>
                      </a: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r>
                        <a:rPr lang="en-US" sz="2400" b="1" kern="100" baseline="30000">
                          <a:solidFill>
                            <a:schemeClr val="tx2"/>
                          </a:solidFill>
                          <a:effectLst/>
                        </a:rPr>
                        <a:t>7</a:t>
                      </a: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-1</a:t>
                      </a: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）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74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无符号字符型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solidFill>
                            <a:schemeClr val="tx2"/>
                          </a:solidFill>
                          <a:effectLst/>
                        </a:rPr>
                        <a:t>unsigned char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255</a:t>
                      </a: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～（</a:t>
                      </a: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r>
                        <a:rPr lang="en-US" sz="2400" b="1" kern="100" baseline="30000" dirty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r>
                        <a:rPr lang="en-US" sz="2400" b="1" kern="100" dirty="0">
                          <a:solidFill>
                            <a:schemeClr val="tx2"/>
                          </a:solidFill>
                          <a:effectLst/>
                        </a:rPr>
                        <a:t>-1</a:t>
                      </a: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）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25009827-A8CA-4B30-A8AD-E8F00F13E0B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3315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3.4</a:t>
            </a:r>
            <a:r>
              <a:rPr lang="zh-CN" altLang="en-US" b="1">
                <a:solidFill>
                  <a:srgbClr val="FF0000"/>
                </a:solidFill>
              </a:rPr>
              <a:t>字符型数据</a:t>
            </a: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539750" y="1174051"/>
            <a:ext cx="8064500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 eaLnBrk="0" hangingPunct="0"/>
            <a:r>
              <a:rPr lang="zh-CN" altLang="en-US" sz="3600" b="1" dirty="0"/>
              <a:t>    用反斜杠（</a:t>
            </a:r>
            <a:r>
              <a:rPr lang="en-US" altLang="zh-CN" sz="3600" b="1" dirty="0"/>
              <a:t>\</a:t>
            </a:r>
            <a:r>
              <a:rPr lang="zh-CN" altLang="en-US" sz="3600" b="1" dirty="0"/>
              <a:t>）开头引导的字符称为转义字符，其意思是将反斜杠（</a:t>
            </a:r>
            <a:r>
              <a:rPr lang="en-US" altLang="zh-CN" sz="3600" b="1" dirty="0"/>
              <a:t>\</a:t>
            </a:r>
            <a:r>
              <a:rPr lang="zh-CN" altLang="en-US" sz="3600" b="1" dirty="0"/>
              <a:t>）后面的字符转变成另外的意义。如</a:t>
            </a:r>
            <a:r>
              <a:rPr lang="en-US" altLang="zh-CN" sz="3600" b="1" dirty="0"/>
              <a:t>\n</a:t>
            </a:r>
            <a:r>
              <a:rPr lang="zh-CN" altLang="en-US" sz="3600" b="1" dirty="0"/>
              <a:t>中的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并不是代表字母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，而是表示换行符。常见的转义字符</a:t>
            </a:r>
            <a:r>
              <a:rPr lang="zh-CN" altLang="en-US" sz="3600" b="1" dirty="0" smtClean="0"/>
              <a:t>如下表所</a:t>
            </a:r>
            <a:r>
              <a:rPr lang="zh-CN" altLang="en-US" sz="3600" b="1" dirty="0"/>
              <a:t>示。</a:t>
            </a:r>
          </a:p>
        </p:txBody>
      </p:sp>
    </p:spTree>
    <p:extLst>
      <p:ext uri="{BB962C8B-B14F-4D97-AF65-F5344CB8AC3E}">
        <p14:creationId xmlns:p14="http://schemas.microsoft.com/office/powerpoint/2010/main" val="228375873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B8E6801-EF3F-4054-90B6-8084BC00AE7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433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468313" y="260350"/>
            <a:ext cx="27114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3.4</a:t>
            </a:r>
            <a:r>
              <a:rPr lang="zh-CN" altLang="en-US" b="1">
                <a:solidFill>
                  <a:srgbClr val="FF0000"/>
                </a:solidFill>
              </a:rPr>
              <a:t>字符型数据</a:t>
            </a:r>
          </a:p>
        </p:txBody>
      </p:sp>
      <p:graphicFrame>
        <p:nvGraphicFramePr>
          <p:cNvPr id="64656" name="Group 1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748654"/>
              </p:ext>
            </p:extLst>
          </p:nvPr>
        </p:nvGraphicFramePr>
        <p:xfrm>
          <a:off x="468313" y="1052736"/>
          <a:ext cx="7848103" cy="5075728"/>
        </p:xfrm>
        <a:graphic>
          <a:graphicData uri="http://schemas.openxmlformats.org/drawingml/2006/table">
            <a:tbl>
              <a:tblPr/>
              <a:tblGrid>
                <a:gridCol w="2231479"/>
                <a:gridCol w="5616624"/>
              </a:tblGrid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字符形式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功能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\n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换行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6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\t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横向跳格（跳到下一个输出区）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\v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竖向跳格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\b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退格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\r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回车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\f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走纸换页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\\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反斜杠字符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aramond"/>
                          <a:ea typeface="宋体" pitchFamily="2" charset="-122"/>
                          <a:cs typeface="Times New Roman" pitchFamily="18" charset="0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单引号字符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\ddd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到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位八精制所代表的字符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\xhh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到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位十六精制所代表的字符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0" name="Rectangle 145"/>
          <p:cNvSpPr>
            <a:spLocks noChangeArrowheads="1"/>
          </p:cNvSpPr>
          <p:nvPr/>
        </p:nvSpPr>
        <p:spPr bwMode="auto">
          <a:xfrm>
            <a:off x="3563887" y="5963592"/>
            <a:ext cx="2040943" cy="46166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 smtClean="0"/>
              <a:t>常用</a:t>
            </a:r>
            <a:r>
              <a:rPr lang="zh-CN" altLang="en-US" sz="2400" b="1" dirty="0"/>
              <a:t>转义字符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2CA845B-F654-44FA-958F-F39DCB3A56F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5363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468313" y="260350"/>
            <a:ext cx="393541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</a:t>
            </a:r>
            <a:r>
              <a:rPr lang="zh-CN" altLang="en-US" b="1">
                <a:solidFill>
                  <a:srgbClr val="FF0000"/>
                </a:solidFill>
              </a:rPr>
              <a:t>常量与变量的定义</a:t>
            </a:r>
          </a:p>
        </p:txBody>
      </p:sp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971550" y="1125538"/>
            <a:ext cx="1751013" cy="57943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smtClean="0">
                <a:solidFill>
                  <a:srgbClr val="FF0000"/>
                </a:solidFill>
              </a:rPr>
              <a:t>3.5.1</a:t>
            </a:r>
            <a:r>
              <a:rPr lang="zh-CN" altLang="en-US" b="1" smtClean="0">
                <a:solidFill>
                  <a:srgbClr val="FF0000"/>
                </a:solidFill>
              </a:rPr>
              <a:t>常量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916832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b="1" dirty="0"/>
              <a:t>常量是指在程序运行过程其值不会发生改变的量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 algn="l"/>
            <a:endParaRPr lang="zh-CN" altLang="zh-CN" b="1" dirty="0"/>
          </a:p>
          <a:p>
            <a:pPr algn="l"/>
            <a:r>
              <a:rPr lang="zh-CN" altLang="zh-CN" b="1" dirty="0"/>
              <a:t>在基本数据类型中，常量可</a:t>
            </a:r>
            <a:r>
              <a:rPr lang="zh-CN" altLang="zh-CN" b="1" dirty="0" smtClean="0"/>
              <a:t>分为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algn="l"/>
            <a:r>
              <a:rPr lang="zh-CN" altLang="zh-CN" b="1" dirty="0" smtClean="0"/>
              <a:t>整型</a:t>
            </a:r>
            <a:r>
              <a:rPr lang="zh-CN" altLang="zh-CN" b="1" dirty="0"/>
              <a:t>常量、实型常量、字符型常量（包括字符常量和字符串常量）和符号常量</a:t>
            </a:r>
            <a:endParaRPr lang="zh-CN" altLang="en-US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2CA845B-F654-44FA-958F-F39DCB3A56F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5363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468313" y="260350"/>
            <a:ext cx="393541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</a:t>
            </a:r>
            <a:r>
              <a:rPr lang="zh-CN" altLang="en-US" b="1">
                <a:solidFill>
                  <a:srgbClr val="FF0000"/>
                </a:solidFill>
              </a:rPr>
              <a:t>常量与变量的定义</a:t>
            </a:r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468313" y="1145859"/>
            <a:ext cx="2190750" cy="57943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1. </a:t>
            </a:r>
            <a:r>
              <a:rPr lang="zh-CN" altLang="en-US" b="1" dirty="0"/>
              <a:t>整型常量</a:t>
            </a:r>
          </a:p>
        </p:txBody>
      </p:sp>
      <p:sp>
        <p:nvSpPr>
          <p:cNvPr id="15366" name="Rectangle 10"/>
          <p:cNvSpPr>
            <a:spLocks noChangeArrowheads="1"/>
          </p:cNvSpPr>
          <p:nvPr/>
        </p:nvSpPr>
        <p:spPr bwMode="auto">
          <a:xfrm>
            <a:off x="10944" y="1709421"/>
            <a:ext cx="9036496" cy="440120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/>
              <a:t>C</a:t>
            </a:r>
            <a:r>
              <a:rPr lang="zh-CN" altLang="en-US" sz="2800" b="1" dirty="0"/>
              <a:t>语言中</a:t>
            </a:r>
            <a:r>
              <a:rPr lang="zh-CN" altLang="en-US" sz="2800" b="1" dirty="0">
                <a:solidFill>
                  <a:srgbClr val="FF0000"/>
                </a:solidFill>
              </a:rPr>
              <a:t>合法</a:t>
            </a:r>
            <a:r>
              <a:rPr lang="zh-CN" altLang="en-US" sz="2800" b="1" dirty="0"/>
              <a:t>的整型常量，例如：</a:t>
            </a:r>
          </a:p>
          <a:p>
            <a:pPr algn="l"/>
            <a:r>
              <a:rPr lang="en-US" altLang="zh-CN" sz="2800" b="1" dirty="0"/>
              <a:t>255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-8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76</a:t>
            </a:r>
            <a:r>
              <a:rPr lang="zh-CN" altLang="en-US" sz="2800" b="1" dirty="0"/>
              <a:t>（十进制整型常量）；</a:t>
            </a:r>
          </a:p>
          <a:p>
            <a:pPr algn="l"/>
            <a:r>
              <a:rPr lang="en-US" altLang="zh-CN" sz="2800" b="1" dirty="0"/>
              <a:t>0233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0111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0107</a:t>
            </a:r>
            <a:r>
              <a:rPr lang="zh-CN" altLang="en-US" sz="2800" b="1" dirty="0"/>
              <a:t>（以数字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开头表示八进制整型常量）；</a:t>
            </a:r>
          </a:p>
          <a:p>
            <a:pPr algn="l"/>
            <a:r>
              <a:rPr lang="en-US" altLang="zh-CN" sz="2800" b="1" dirty="0"/>
              <a:t>0xAF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0x82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0xF4</a:t>
            </a:r>
            <a:r>
              <a:rPr lang="zh-CN" altLang="en-US" sz="2800" b="1" dirty="0"/>
              <a:t>（以</a:t>
            </a:r>
            <a:r>
              <a:rPr lang="en-US" altLang="zh-CN" sz="2800" b="1" dirty="0"/>
              <a:t>0x</a:t>
            </a:r>
            <a:r>
              <a:rPr lang="zh-CN" altLang="en-US" sz="2800" b="1" dirty="0"/>
              <a:t>开头表示十六进制整型常量）；</a:t>
            </a:r>
          </a:p>
          <a:p>
            <a:pPr algn="l"/>
            <a:r>
              <a:rPr lang="en-US" altLang="zh-CN" sz="2800" b="1" dirty="0"/>
              <a:t>486L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8350l</a:t>
            </a:r>
            <a:r>
              <a:rPr lang="zh-CN" altLang="en-US" sz="2800" b="1" dirty="0"/>
              <a:t>（用</a:t>
            </a:r>
            <a:r>
              <a:rPr lang="en-US" altLang="zh-CN" sz="2800" b="1" dirty="0"/>
              <a:t>L</a:t>
            </a:r>
            <a:r>
              <a:rPr lang="zh-CN" altLang="en-US" sz="2800" b="1" dirty="0"/>
              <a:t>或</a:t>
            </a:r>
            <a:r>
              <a:rPr lang="en-US" altLang="zh-CN" sz="2800" b="1" dirty="0"/>
              <a:t>l</a:t>
            </a:r>
            <a:r>
              <a:rPr lang="zh-CN" altLang="en-US" sz="2800" b="1" dirty="0"/>
              <a:t>表示长整型常量）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algn="l"/>
            <a:endParaRPr lang="zh-CN" altLang="en-US" sz="2800" b="1" dirty="0"/>
          </a:p>
          <a:p>
            <a:pPr algn="l"/>
            <a:r>
              <a:rPr lang="en-US" altLang="zh-CN" sz="2800" b="1" dirty="0"/>
              <a:t>C</a:t>
            </a:r>
            <a:r>
              <a:rPr lang="zh-CN" altLang="en-US" sz="2800" b="1" dirty="0"/>
              <a:t>语言中</a:t>
            </a:r>
            <a:r>
              <a:rPr lang="zh-CN" altLang="en-US" sz="2800" b="1" dirty="0">
                <a:solidFill>
                  <a:srgbClr val="FF0000"/>
                </a:solidFill>
              </a:rPr>
              <a:t>非法</a:t>
            </a:r>
            <a:r>
              <a:rPr lang="zh-CN" altLang="en-US" sz="2800" b="1" dirty="0"/>
              <a:t>的整型常量，例如：</a:t>
            </a:r>
          </a:p>
          <a:p>
            <a:pPr algn="l"/>
            <a:r>
              <a:rPr lang="en-US" altLang="zh-CN" sz="2800" b="1" dirty="0"/>
              <a:t>086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不是八进制的数码）；</a:t>
            </a:r>
          </a:p>
          <a:p>
            <a:pPr algn="l"/>
            <a:r>
              <a:rPr lang="en-US" altLang="zh-CN" sz="2800" b="1" dirty="0"/>
              <a:t>4F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F</a:t>
            </a:r>
            <a:r>
              <a:rPr lang="zh-CN" altLang="en-US" sz="2800" b="1" dirty="0"/>
              <a:t>是十六进制的数码，</a:t>
            </a:r>
            <a:r>
              <a:rPr lang="en-US" altLang="zh-CN" sz="2800" b="1" dirty="0"/>
              <a:t>4F</a:t>
            </a:r>
            <a:r>
              <a:rPr lang="zh-CN" altLang="en-US" sz="2800" b="1" dirty="0"/>
              <a:t>前面缺少</a:t>
            </a:r>
            <a:r>
              <a:rPr lang="en-US" altLang="zh-CN" sz="2800" b="1" dirty="0"/>
              <a:t>0x</a:t>
            </a:r>
            <a:r>
              <a:rPr lang="zh-CN" altLang="en-US" sz="2800" b="1" dirty="0"/>
              <a:t>）；</a:t>
            </a:r>
          </a:p>
          <a:p>
            <a:pPr algn="l"/>
            <a:r>
              <a:rPr lang="en-US" altLang="zh-CN" sz="2800" b="1" dirty="0"/>
              <a:t>0xK5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K</a:t>
            </a:r>
            <a:r>
              <a:rPr lang="zh-CN" altLang="en-US" sz="2800" b="1" dirty="0"/>
              <a:t>不是十六进制的数码）。</a:t>
            </a:r>
          </a:p>
        </p:txBody>
      </p:sp>
    </p:spTree>
    <p:extLst>
      <p:ext uri="{BB962C8B-B14F-4D97-AF65-F5344CB8AC3E}">
        <p14:creationId xmlns:p14="http://schemas.microsoft.com/office/powerpoint/2010/main" val="156334149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2DB70261-E87B-49BA-B295-7C255EA528D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638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395288" y="1268413"/>
            <a:ext cx="223490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2. </a:t>
            </a:r>
            <a:r>
              <a:rPr lang="zh-CN" altLang="en-US" b="1" dirty="0"/>
              <a:t>实型常量</a:t>
            </a:r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611188" y="2047747"/>
            <a:ext cx="7339012" cy="255454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 eaLnBrk="0" hangingPunct="0"/>
            <a:r>
              <a:rPr lang="en-US" altLang="zh-CN" b="1" dirty="0"/>
              <a:t>C</a:t>
            </a:r>
            <a:r>
              <a:rPr lang="zh-CN" altLang="en-US" b="1" dirty="0"/>
              <a:t>语言中的实型常量只能用十进制形式表示。例如</a:t>
            </a:r>
            <a:r>
              <a:rPr lang="en-US" altLang="zh-CN" b="1" dirty="0"/>
              <a:t>58.75</a:t>
            </a:r>
            <a:r>
              <a:rPr lang="zh-CN" altLang="en-US" b="1" dirty="0"/>
              <a:t>，</a:t>
            </a:r>
            <a:r>
              <a:rPr lang="en-US" altLang="zh-CN" b="1" dirty="0"/>
              <a:t>589.03</a:t>
            </a:r>
            <a:r>
              <a:rPr lang="zh-CN" altLang="en-US" b="1" dirty="0"/>
              <a:t>，</a:t>
            </a:r>
            <a:r>
              <a:rPr lang="en-US" altLang="zh-CN" b="1" dirty="0"/>
              <a:t>1.56E+2</a:t>
            </a:r>
            <a:r>
              <a:rPr lang="zh-CN" altLang="en-US" b="1" dirty="0"/>
              <a:t>，</a:t>
            </a:r>
            <a:r>
              <a:rPr lang="en-US" altLang="zh-CN" b="1" dirty="0"/>
              <a:t>5.6E-2</a:t>
            </a:r>
            <a:r>
              <a:rPr lang="zh-CN" altLang="en-US" b="1" dirty="0"/>
              <a:t>，</a:t>
            </a:r>
            <a:r>
              <a:rPr lang="en-US" altLang="zh-CN" b="1" dirty="0"/>
              <a:t>0.12e2</a:t>
            </a:r>
            <a:r>
              <a:rPr lang="zh-CN" altLang="en-US" b="1" dirty="0"/>
              <a:t>都是合法的实型常量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pPr algn="l" eaLnBrk="0" hangingPunct="0"/>
            <a:r>
              <a:rPr lang="zh-CN" altLang="en-US" b="1" dirty="0" smtClean="0"/>
              <a:t>而</a:t>
            </a:r>
            <a:r>
              <a:rPr lang="en-US" altLang="zh-CN" b="1" dirty="0"/>
              <a:t>3.5E+4.8</a:t>
            </a:r>
            <a:r>
              <a:rPr lang="zh-CN" altLang="en-US" b="1" dirty="0"/>
              <a:t>，</a:t>
            </a:r>
            <a:r>
              <a:rPr lang="en-US" altLang="zh-CN" b="1" dirty="0"/>
              <a:t>E5</a:t>
            </a:r>
            <a:r>
              <a:rPr lang="zh-CN" altLang="en-US" b="1" dirty="0"/>
              <a:t>，</a:t>
            </a:r>
            <a:r>
              <a:rPr lang="en-US" altLang="zh-CN" b="1" dirty="0"/>
              <a:t>e-8</a:t>
            </a:r>
            <a:r>
              <a:rPr lang="zh-CN" altLang="en-US" b="1" dirty="0"/>
              <a:t>都是不合法的实型常量。</a:t>
            </a:r>
          </a:p>
        </p:txBody>
      </p:sp>
      <p:sp>
        <p:nvSpPr>
          <p:cNvPr id="16390" name="Rectangle 11"/>
          <p:cNvSpPr>
            <a:spLocks noChangeArrowheads="1"/>
          </p:cNvSpPr>
          <p:nvPr/>
        </p:nvSpPr>
        <p:spPr bwMode="auto">
          <a:xfrm>
            <a:off x="395288" y="260350"/>
            <a:ext cx="175101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3.5.1</a:t>
            </a:r>
            <a:r>
              <a:rPr lang="zh-CN" altLang="en-US" b="1">
                <a:solidFill>
                  <a:srgbClr val="FF0000"/>
                </a:solidFill>
              </a:rPr>
              <a:t>常量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132F2A60-6E6D-4F6A-89C0-37E772E7807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7411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7412" name="Rectangle 13"/>
          <p:cNvSpPr>
            <a:spLocks noChangeArrowheads="1"/>
          </p:cNvSpPr>
          <p:nvPr/>
        </p:nvSpPr>
        <p:spPr bwMode="auto">
          <a:xfrm>
            <a:off x="468313" y="1194307"/>
            <a:ext cx="223490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3. </a:t>
            </a:r>
            <a:r>
              <a:rPr lang="zh-CN" altLang="en-US" b="1" dirty="0"/>
              <a:t>字符常量</a:t>
            </a:r>
          </a:p>
        </p:txBody>
      </p:sp>
      <p:sp>
        <p:nvSpPr>
          <p:cNvPr id="17413" name="Rectangle 14"/>
          <p:cNvSpPr>
            <a:spLocks noChangeArrowheads="1"/>
          </p:cNvSpPr>
          <p:nvPr/>
        </p:nvSpPr>
        <p:spPr bwMode="auto">
          <a:xfrm>
            <a:off x="1115616" y="2302106"/>
            <a:ext cx="5780750" cy="120032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sz="3600" b="1" dirty="0" smtClean="0">
                <a:latin typeface="宋体"/>
                <a:ea typeface="宋体"/>
              </a:rPr>
              <a:t>ˊ</a:t>
            </a:r>
            <a:r>
              <a:rPr lang="en-US" altLang="zh-CN" sz="3600" b="1" dirty="0" smtClean="0"/>
              <a:t>a</a:t>
            </a:r>
            <a:r>
              <a:rPr lang="en-US" altLang="zh-CN" sz="3600" b="1" dirty="0" smtClean="0">
                <a:latin typeface="宋体"/>
                <a:ea typeface="宋体"/>
              </a:rPr>
              <a:t>ˊ </a:t>
            </a:r>
            <a:r>
              <a:rPr lang="zh-CN" altLang="en-US" sz="3600" b="1" dirty="0" smtClean="0"/>
              <a:t>，</a:t>
            </a:r>
            <a:r>
              <a:rPr lang="en-US" altLang="zh-CN" sz="3600" b="1" dirty="0" smtClean="0">
                <a:latin typeface="宋体"/>
                <a:ea typeface="宋体"/>
              </a:rPr>
              <a:t>ˊ</a:t>
            </a:r>
            <a:r>
              <a:rPr lang="en-US" altLang="zh-CN" sz="3600" b="1" dirty="0" smtClean="0"/>
              <a:t>x</a:t>
            </a:r>
            <a:r>
              <a:rPr lang="en-US" altLang="zh-CN" sz="3600" b="1" dirty="0" smtClean="0">
                <a:latin typeface="宋体"/>
                <a:ea typeface="宋体"/>
              </a:rPr>
              <a:t>ˊ </a:t>
            </a:r>
            <a:r>
              <a:rPr lang="zh-CN" altLang="en-US" sz="3600" b="1" dirty="0" smtClean="0"/>
              <a:t>，</a:t>
            </a:r>
            <a:r>
              <a:rPr lang="en-US" altLang="zh-CN" sz="3600" b="1" dirty="0" smtClean="0">
                <a:latin typeface="宋体"/>
                <a:ea typeface="宋体"/>
              </a:rPr>
              <a:t>ˊ</a:t>
            </a:r>
            <a:r>
              <a:rPr lang="en-US" altLang="zh-CN" sz="3600" b="1" dirty="0" smtClean="0"/>
              <a:t>\n</a:t>
            </a:r>
            <a:r>
              <a:rPr lang="en-US" altLang="zh-CN" sz="3600" b="1" dirty="0" smtClean="0">
                <a:latin typeface="宋体"/>
                <a:ea typeface="宋体"/>
              </a:rPr>
              <a:t>ˊ</a:t>
            </a:r>
            <a:r>
              <a:rPr lang="zh-CN" altLang="en-US" sz="3600" b="1" dirty="0" smtClean="0"/>
              <a:t>等</a:t>
            </a:r>
            <a:endParaRPr lang="en-US" altLang="zh-CN" sz="3600" b="1" dirty="0" smtClean="0"/>
          </a:p>
          <a:p>
            <a:pPr algn="l" eaLnBrk="0" hangingPunct="0"/>
            <a:r>
              <a:rPr lang="zh-CN" altLang="en-US" sz="3600" b="1" dirty="0" smtClean="0"/>
              <a:t>都是</a:t>
            </a:r>
            <a:r>
              <a:rPr lang="zh-CN" altLang="en-US" sz="3600" b="1" dirty="0"/>
              <a:t>合法的字符常量。</a:t>
            </a:r>
          </a:p>
        </p:txBody>
      </p:sp>
      <p:sp>
        <p:nvSpPr>
          <p:cNvPr id="17414" name="Rectangle 15"/>
          <p:cNvSpPr>
            <a:spLocks noChangeArrowheads="1"/>
          </p:cNvSpPr>
          <p:nvPr/>
        </p:nvSpPr>
        <p:spPr bwMode="auto">
          <a:xfrm>
            <a:off x="395288" y="260350"/>
            <a:ext cx="175101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3.5.1</a:t>
            </a:r>
            <a:r>
              <a:rPr lang="zh-CN" altLang="en-US" b="1">
                <a:solidFill>
                  <a:srgbClr val="FF0000"/>
                </a:solidFill>
              </a:rPr>
              <a:t>常量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29B39D01-6158-4D54-9382-7400D0E7DBF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5656" y="1412776"/>
            <a:ext cx="5832648" cy="4319587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zh-CN" altLang="en-US" sz="3200" dirty="0" smtClean="0">
                <a:solidFill>
                  <a:srgbClr val="FF3300"/>
                </a:solidFill>
              </a:rPr>
              <a:t>本章重点：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200" dirty="0" smtClean="0"/>
              <a:t>C</a:t>
            </a:r>
            <a:r>
              <a:rPr lang="zh-CN" altLang="en-US" sz="3200" dirty="0" smtClean="0"/>
              <a:t>语言的各种数据类型；</a:t>
            </a:r>
            <a:endParaRPr lang="en-US" altLang="zh-CN" sz="3200" dirty="0" smtClean="0"/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200" dirty="0" smtClean="0"/>
              <a:t>C</a:t>
            </a:r>
            <a:r>
              <a:rPr lang="zh-CN" altLang="en-US" sz="3200" dirty="0" smtClean="0"/>
              <a:t>语言的各种运算符号。 </a:t>
            </a:r>
            <a:endParaRPr lang="en-US" altLang="zh-CN" sz="3200" dirty="0" smtClean="0"/>
          </a:p>
          <a:p>
            <a:pPr eaLnBrk="1" hangingPunct="1">
              <a:buFontTx/>
              <a:buNone/>
            </a:pPr>
            <a:r>
              <a:rPr lang="zh-CN" altLang="en-US" sz="3200" dirty="0" smtClean="0">
                <a:solidFill>
                  <a:srgbClr val="FF3300"/>
                </a:solidFill>
              </a:rPr>
              <a:t>本章难点：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zh-CN" altLang="en-US" sz="3200" dirty="0" smtClean="0"/>
              <a:t>各种数据类型的存储方式；</a:t>
            </a:r>
            <a:endParaRPr lang="en-US" altLang="zh-CN" sz="3200" dirty="0" smtClean="0"/>
          </a:p>
          <a:p>
            <a:pPr eaLnBrk="1" hangingPunct="1">
              <a:buFont typeface="Wingdings" pitchFamily="2" charset="2"/>
              <a:buChar char="u"/>
            </a:pPr>
            <a:r>
              <a:rPr lang="zh-CN" altLang="en-US" sz="3200" dirty="0" smtClean="0"/>
              <a:t>各种运算符的优先级。 </a:t>
            </a:r>
            <a:endParaRPr lang="en-US" altLang="zh-CN" sz="3200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9740FB2B-4C1A-4BFC-8143-D0E2F3A70FF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843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539750" y="1265744"/>
            <a:ext cx="2646878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/>
              <a:t>4. </a:t>
            </a:r>
            <a:r>
              <a:rPr lang="zh-CN" altLang="en-US" b="1"/>
              <a:t>字符串常量</a:t>
            </a:r>
          </a:p>
        </p:txBody>
      </p:sp>
      <p:sp>
        <p:nvSpPr>
          <p:cNvPr id="18437" name="Rectangle 8"/>
          <p:cNvSpPr>
            <a:spLocks noChangeArrowheads="1"/>
          </p:cNvSpPr>
          <p:nvPr/>
        </p:nvSpPr>
        <p:spPr bwMode="auto">
          <a:xfrm>
            <a:off x="395288" y="2564904"/>
            <a:ext cx="8501062" cy="120032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en-US" altLang="zh-CN" sz="3600" b="1" dirty="0" smtClean="0"/>
              <a:t>″</a:t>
            </a:r>
            <a:r>
              <a:rPr lang="en-US" altLang="zh-CN" sz="3600" b="1" dirty="0" err="1" smtClean="0"/>
              <a:t>Jiaying</a:t>
            </a:r>
            <a:r>
              <a:rPr lang="en-US" altLang="zh-CN" sz="3600" b="1" dirty="0" smtClean="0"/>
              <a:t>″</a:t>
            </a:r>
            <a:r>
              <a:rPr lang="zh-CN" altLang="en-US" sz="3600" b="1" dirty="0" smtClean="0"/>
              <a:t>，</a:t>
            </a:r>
            <a:r>
              <a:rPr lang="en-US" altLang="zh-CN" sz="3600" b="1" dirty="0" smtClean="0"/>
              <a:t>″</a:t>
            </a:r>
            <a:r>
              <a:rPr lang="en-US" altLang="zh-CN" sz="3600" b="1" dirty="0" err="1" smtClean="0"/>
              <a:t>ab</a:t>
            </a:r>
            <a:r>
              <a:rPr lang="en-US" altLang="zh-CN" sz="3600" b="1" dirty="0" smtClean="0"/>
              <a:t>″</a:t>
            </a:r>
            <a:r>
              <a:rPr lang="zh-CN" altLang="en-US" sz="3600" b="1" dirty="0" smtClean="0"/>
              <a:t>，</a:t>
            </a:r>
            <a:r>
              <a:rPr lang="en-US" altLang="zh-CN" sz="3600" b="1" dirty="0" smtClean="0"/>
              <a:t>″++″</a:t>
            </a:r>
            <a:r>
              <a:rPr lang="zh-CN" altLang="en-US" sz="3600" b="1" dirty="0" smtClean="0"/>
              <a:t>都是</a:t>
            </a:r>
            <a:r>
              <a:rPr lang="zh-CN" altLang="en-US" sz="3600" b="1" dirty="0"/>
              <a:t>合法的字符串常量。</a:t>
            </a:r>
          </a:p>
        </p:txBody>
      </p:sp>
      <p:sp>
        <p:nvSpPr>
          <p:cNvPr id="18438" name="Rectangle 10"/>
          <p:cNvSpPr>
            <a:spLocks noChangeArrowheads="1"/>
          </p:cNvSpPr>
          <p:nvPr/>
        </p:nvSpPr>
        <p:spPr bwMode="auto">
          <a:xfrm>
            <a:off x="395288" y="333375"/>
            <a:ext cx="175101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3.5.1</a:t>
            </a:r>
            <a:r>
              <a:rPr lang="zh-CN" altLang="en-US" b="1">
                <a:solidFill>
                  <a:srgbClr val="FF0000"/>
                </a:solidFill>
              </a:rPr>
              <a:t>常量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B8285A6-C4C4-4202-AC13-A05E2FCD821A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945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250825" y="1122869"/>
            <a:ext cx="223490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5. </a:t>
            </a:r>
            <a:r>
              <a:rPr lang="zh-CN" altLang="en-US" b="1" dirty="0"/>
              <a:t>符号常量</a:t>
            </a:r>
          </a:p>
        </p:txBody>
      </p:sp>
      <p:sp>
        <p:nvSpPr>
          <p:cNvPr id="19461" name="Rectangle 8"/>
          <p:cNvSpPr>
            <a:spLocks noChangeArrowheads="1"/>
          </p:cNvSpPr>
          <p:nvPr/>
        </p:nvSpPr>
        <p:spPr bwMode="auto">
          <a:xfrm>
            <a:off x="539750" y="1719471"/>
            <a:ext cx="7777163" cy="458587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b="1" dirty="0"/>
              <a:t>在</a:t>
            </a:r>
            <a:r>
              <a:rPr lang="en-US" altLang="zh-CN" b="1" dirty="0"/>
              <a:t>C</a:t>
            </a:r>
            <a:r>
              <a:rPr lang="zh-CN" altLang="en-US" b="1" dirty="0"/>
              <a:t>语言程序可以用标识符定义一个常量，称为符号常量。其定义格式为：</a:t>
            </a:r>
          </a:p>
          <a:p>
            <a:pPr indent="266700" algn="l"/>
            <a:r>
              <a:rPr lang="en-US" altLang="zh-CN" sz="3600" b="1" dirty="0">
                <a:solidFill>
                  <a:srgbClr val="FF0000"/>
                </a:solidFill>
              </a:rPr>
              <a:t>#define </a:t>
            </a:r>
            <a:r>
              <a:rPr lang="zh-CN" altLang="en-US" sz="3600" b="1" dirty="0">
                <a:solidFill>
                  <a:srgbClr val="FF0000"/>
                </a:solidFill>
              </a:rPr>
              <a:t>标识符 常量</a:t>
            </a:r>
          </a:p>
          <a:p>
            <a:pPr indent="266700" algn="l"/>
            <a:r>
              <a:rPr lang="zh-CN" altLang="en-US" b="1" dirty="0"/>
              <a:t>例如：</a:t>
            </a:r>
            <a:r>
              <a:rPr lang="en-US" altLang="zh-CN" b="1" dirty="0"/>
              <a:t>#define pi 3.14159</a:t>
            </a:r>
          </a:p>
          <a:p>
            <a:pPr indent="266700" algn="l"/>
            <a:r>
              <a:rPr lang="en-US" altLang="zh-CN" b="1" dirty="0"/>
              <a:t>      #define max 1000</a:t>
            </a:r>
          </a:p>
          <a:p>
            <a:pPr indent="266700" algn="l"/>
            <a:r>
              <a:rPr lang="en-US" altLang="zh-CN" b="1" dirty="0"/>
              <a:t>      #define min 10</a:t>
            </a:r>
          </a:p>
          <a:p>
            <a:pPr indent="266700" algn="l"/>
            <a:r>
              <a:rPr lang="zh-CN" altLang="en-US" b="1" dirty="0"/>
              <a:t>在程序中，某个标识符一旦被定义为符号常量，那么在程序运行中都会将该标识符替换成对应的常量。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323850" y="260350"/>
            <a:ext cx="175101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3.5.1</a:t>
            </a:r>
            <a:r>
              <a:rPr lang="zh-CN" altLang="en-US" b="1">
                <a:solidFill>
                  <a:srgbClr val="FF0000"/>
                </a:solidFill>
              </a:rPr>
              <a:t>常量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6554E2-67C6-4744-8EBC-3DDA15C98D8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048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395288" y="1052736"/>
            <a:ext cx="2597150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1. </a:t>
            </a:r>
            <a:r>
              <a:rPr lang="zh-CN" altLang="en-US" b="1" dirty="0"/>
              <a:t>变量的定义</a:t>
            </a:r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251520" y="1916996"/>
            <a:ext cx="8640960" cy="403187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b="1" dirty="0"/>
              <a:t>变量是以某个标识符为名字，其值可以被修改的量。</a:t>
            </a:r>
            <a:r>
              <a:rPr lang="zh-CN" altLang="en-US" b="1" dirty="0">
                <a:solidFill>
                  <a:srgbClr val="FF0000"/>
                </a:solidFill>
              </a:rPr>
              <a:t>标识符的定义必须符合如下的规则</a:t>
            </a:r>
            <a:r>
              <a:rPr lang="zh-CN" altLang="en-US" b="1" dirty="0"/>
              <a:t>：</a:t>
            </a:r>
          </a:p>
          <a:p>
            <a:pPr indent="266700" algn="l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）标识符是由大小写字母、数字和下划线所组成的序列，不能以数字开头。例如：</a:t>
            </a:r>
            <a:r>
              <a:rPr lang="en-US" altLang="zh-CN" b="1" dirty="0"/>
              <a:t>a</a:t>
            </a:r>
            <a:r>
              <a:rPr lang="zh-CN" altLang="en-US" b="1" dirty="0"/>
              <a:t>，</a:t>
            </a:r>
            <a:r>
              <a:rPr lang="en-US" altLang="zh-CN" b="1" dirty="0"/>
              <a:t>A</a:t>
            </a:r>
            <a:r>
              <a:rPr lang="zh-CN" altLang="en-US" b="1" dirty="0"/>
              <a:t>，</a:t>
            </a:r>
            <a:r>
              <a:rPr lang="en-US" altLang="zh-CN" b="1" dirty="0"/>
              <a:t>a1</a:t>
            </a:r>
            <a:r>
              <a:rPr lang="zh-CN" altLang="en-US" b="1" dirty="0"/>
              <a:t>，</a:t>
            </a:r>
            <a:r>
              <a:rPr lang="en-US" altLang="zh-CN" b="1" dirty="0"/>
              <a:t>_a</a:t>
            </a:r>
            <a:r>
              <a:rPr lang="zh-CN" altLang="en-US" b="1" dirty="0"/>
              <a:t>，</a:t>
            </a:r>
            <a:r>
              <a:rPr lang="en-US" altLang="zh-CN" b="1" dirty="0" err="1"/>
              <a:t>abc</a:t>
            </a:r>
            <a:r>
              <a:rPr lang="zh-CN" altLang="en-US" b="1" dirty="0"/>
              <a:t>都是合法的标识符，而</a:t>
            </a:r>
            <a:r>
              <a:rPr lang="en-US" altLang="zh-CN" b="1" dirty="0"/>
              <a:t>4a</a:t>
            </a:r>
            <a:r>
              <a:rPr lang="zh-CN" altLang="en-US" b="1" dirty="0"/>
              <a:t>，</a:t>
            </a:r>
            <a:r>
              <a:rPr lang="en-US" altLang="zh-CN" b="1" dirty="0"/>
              <a:t>a-3</a:t>
            </a:r>
            <a:r>
              <a:rPr lang="zh-CN" altLang="en-US" b="1" dirty="0"/>
              <a:t>则是非法的标识符。</a:t>
            </a:r>
          </a:p>
          <a:p>
            <a:pPr indent="266700" algn="l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）标识符区分大小写，</a:t>
            </a:r>
            <a:r>
              <a:rPr lang="en-US" altLang="zh-CN" b="1" dirty="0" err="1"/>
              <a:t>abc</a:t>
            </a:r>
            <a:r>
              <a:rPr lang="zh-CN" altLang="en-US" b="1" dirty="0"/>
              <a:t>和</a:t>
            </a:r>
            <a:r>
              <a:rPr lang="en-US" altLang="zh-CN" b="1" dirty="0"/>
              <a:t>ABC</a:t>
            </a:r>
            <a:r>
              <a:rPr lang="zh-CN" altLang="en-US" b="1" dirty="0"/>
              <a:t>是两个不同的标识符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6554E2-67C6-4744-8EBC-3DDA15C98D8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048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395288" y="1050068"/>
            <a:ext cx="332014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1. </a:t>
            </a:r>
            <a:r>
              <a:rPr lang="zh-CN" altLang="en-US" b="1" dirty="0"/>
              <a:t>变量的</a:t>
            </a:r>
            <a:r>
              <a:rPr lang="zh-CN" altLang="en-US" b="1" dirty="0" smtClean="0"/>
              <a:t>定义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续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251520" y="1670774"/>
            <a:ext cx="8640960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b="1" dirty="0"/>
              <a:t>变量是以某个标识符为名字，其值可以被修改的量。标识符的定义必须符合如下的规则：</a:t>
            </a:r>
          </a:p>
          <a:p>
            <a:pPr indent="266700" algn="l"/>
            <a:r>
              <a:rPr lang="zh-CN" altLang="en-US" b="1" dirty="0" smtClean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）标识符的长度有一定的限制。</a:t>
            </a:r>
            <a:r>
              <a:rPr lang="en-US" altLang="zh-CN" b="1" dirty="0"/>
              <a:t>C89</a:t>
            </a:r>
            <a:r>
              <a:rPr lang="zh-CN" altLang="en-US" b="1" dirty="0"/>
              <a:t>要求</a:t>
            </a:r>
            <a:r>
              <a:rPr lang="en-US" altLang="zh-CN" b="1" dirty="0"/>
              <a:t>C</a:t>
            </a:r>
            <a:r>
              <a:rPr lang="zh-CN" altLang="en-US" b="1" dirty="0"/>
              <a:t>语言编译器所能识别的标识符长度为不多于</a:t>
            </a:r>
            <a:r>
              <a:rPr lang="en-US" altLang="zh-CN" b="1" dirty="0"/>
              <a:t>31</a:t>
            </a:r>
            <a:r>
              <a:rPr lang="zh-CN" altLang="en-US" b="1" dirty="0"/>
              <a:t>个字符，而</a:t>
            </a:r>
            <a:r>
              <a:rPr lang="en-US" altLang="zh-CN" b="1" dirty="0"/>
              <a:t>C89</a:t>
            </a:r>
            <a:r>
              <a:rPr lang="zh-CN" altLang="en-US" b="1" dirty="0"/>
              <a:t>要求</a:t>
            </a:r>
            <a:r>
              <a:rPr lang="en-US" altLang="zh-CN" b="1" dirty="0"/>
              <a:t>C</a:t>
            </a:r>
            <a:r>
              <a:rPr lang="zh-CN" altLang="en-US" b="1" dirty="0"/>
              <a:t>语言编译器所能识别的标识符长度为不多于</a:t>
            </a:r>
            <a:r>
              <a:rPr lang="en-US" altLang="zh-CN" b="1" dirty="0"/>
              <a:t>63</a:t>
            </a:r>
            <a:r>
              <a:rPr lang="zh-CN" altLang="en-US" b="1" dirty="0"/>
              <a:t>个字符。如果超出这个长度，超出的字符可能无法识别。</a:t>
            </a:r>
          </a:p>
          <a:p>
            <a:pPr indent="266700" algn="l"/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）普通标识符的定义不能使用</a:t>
            </a:r>
            <a:r>
              <a:rPr lang="en-US" altLang="zh-CN" b="1" dirty="0"/>
              <a:t>C</a:t>
            </a:r>
            <a:r>
              <a:rPr lang="zh-CN" altLang="en-US" b="1" dirty="0"/>
              <a:t>语言中具有特殊含义的关键字。 </a:t>
            </a:r>
          </a:p>
        </p:txBody>
      </p:sp>
    </p:spTree>
    <p:extLst>
      <p:ext uri="{BB962C8B-B14F-4D97-AF65-F5344CB8AC3E}">
        <p14:creationId xmlns:p14="http://schemas.microsoft.com/office/powerpoint/2010/main" val="338734900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DB3AFC8-A576-41A1-95C3-062AFC494D6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150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251520" y="1232725"/>
            <a:ext cx="8113405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b="1" dirty="0"/>
              <a:t>变量的使用必须遵循“</a:t>
            </a:r>
            <a:r>
              <a:rPr lang="zh-CN" altLang="en-US" b="1" dirty="0">
                <a:solidFill>
                  <a:srgbClr val="FF0000"/>
                </a:solidFill>
              </a:rPr>
              <a:t>先定义，后使用</a:t>
            </a:r>
            <a:r>
              <a:rPr lang="zh-CN" altLang="en-US" b="1" dirty="0"/>
              <a:t>”的原则，变量的定义格式为：</a:t>
            </a:r>
          </a:p>
          <a:p>
            <a:pPr indent="266700" algn="l"/>
            <a:r>
              <a:rPr lang="zh-CN" altLang="en-US" b="1" dirty="0"/>
              <a:t>类型标识符 变量名</a:t>
            </a:r>
            <a:r>
              <a:rPr lang="en-US" altLang="zh-CN" b="1" dirty="0"/>
              <a:t>1</a:t>
            </a:r>
            <a:r>
              <a:rPr lang="zh-CN" altLang="en-US" b="1" dirty="0"/>
              <a:t>，变量名</a:t>
            </a:r>
            <a:r>
              <a:rPr lang="en-US" altLang="zh-CN" b="1" dirty="0"/>
              <a:t>2</a:t>
            </a:r>
            <a:r>
              <a:rPr lang="zh-CN" altLang="en-US" b="1" dirty="0"/>
              <a:t>，</a:t>
            </a:r>
            <a:r>
              <a:rPr lang="en-US" altLang="zh-CN" b="1" dirty="0"/>
              <a:t>……</a:t>
            </a:r>
            <a:r>
              <a:rPr lang="zh-CN" altLang="en-US" b="1" dirty="0"/>
              <a:t>；</a:t>
            </a:r>
          </a:p>
          <a:p>
            <a:pPr indent="266700" algn="l"/>
            <a:r>
              <a:rPr lang="zh-CN" altLang="en-US" b="1" dirty="0"/>
              <a:t>其中的类型标识符表示定义的变量保存的数据的数据类型，可以在一条语句定义同一数据类型的多个变量。例如：</a:t>
            </a:r>
          </a:p>
          <a:p>
            <a:pPr indent="266700" algn="l"/>
            <a:r>
              <a:rPr lang="en-US" altLang="zh-CN" b="1" dirty="0" err="1"/>
              <a:t>int</a:t>
            </a:r>
            <a:r>
              <a:rPr lang="en-US" altLang="zh-CN" b="1" dirty="0"/>
              <a:t> </a:t>
            </a:r>
            <a:r>
              <a:rPr lang="en-US" altLang="zh-CN" b="1" dirty="0" err="1"/>
              <a:t>i,j,k</a:t>
            </a:r>
            <a:r>
              <a:rPr lang="en-US" altLang="zh-CN" b="1" dirty="0"/>
              <a:t>;</a:t>
            </a:r>
          </a:p>
          <a:p>
            <a:pPr indent="266700" algn="l"/>
            <a:r>
              <a:rPr lang="en-US" altLang="zh-CN" b="1" dirty="0"/>
              <a:t>float </a:t>
            </a:r>
            <a:r>
              <a:rPr lang="en-US" altLang="zh-CN" b="1" dirty="0" err="1"/>
              <a:t>x,y</a:t>
            </a:r>
            <a:r>
              <a:rPr lang="en-US" altLang="zh-CN" b="1" dirty="0"/>
              <a:t>;</a:t>
            </a:r>
          </a:p>
          <a:p>
            <a:pPr indent="266700" algn="l"/>
            <a:r>
              <a:rPr lang="en-US" altLang="zh-CN" b="1" dirty="0"/>
              <a:t>char c1,c2</a:t>
            </a:r>
            <a:r>
              <a:rPr lang="zh-CN" altLang="en-US" b="1" dirty="0"/>
              <a:t>。</a:t>
            </a: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1B5435E-AFF9-4345-97E5-419B177082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253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23850" y="980301"/>
            <a:ext cx="2646878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2. </a:t>
            </a:r>
            <a:r>
              <a:rPr lang="zh-CN" altLang="en-US" b="1" dirty="0"/>
              <a:t>变量的赋值</a:t>
            </a:r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611188" y="1458944"/>
            <a:ext cx="8353300" cy="480131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sz="3400" b="1" dirty="0"/>
              <a:t>变量定义完成后可以使用赋值运算符“</a:t>
            </a:r>
            <a:r>
              <a:rPr lang="en-US" altLang="zh-CN" sz="3400" b="1" dirty="0"/>
              <a:t>=”</a:t>
            </a:r>
            <a:r>
              <a:rPr lang="zh-CN" altLang="en-US" sz="3400" b="1" dirty="0"/>
              <a:t>进行赋值。变量赋值可以</a:t>
            </a:r>
            <a:r>
              <a:rPr lang="zh-CN" altLang="en-US" sz="3400" b="1" dirty="0">
                <a:solidFill>
                  <a:srgbClr val="FF0000"/>
                </a:solidFill>
              </a:rPr>
              <a:t>在定义的时候赋初值或者在定义完成后赋值</a:t>
            </a:r>
            <a:r>
              <a:rPr lang="zh-CN" altLang="en-US" sz="3400" b="1" dirty="0"/>
              <a:t>。例如：</a:t>
            </a:r>
          </a:p>
          <a:p>
            <a:pPr indent="266700" algn="l"/>
            <a:r>
              <a:rPr lang="en-US" altLang="zh-CN" sz="3400" b="1" dirty="0" err="1"/>
              <a:t>int</a:t>
            </a:r>
            <a:r>
              <a:rPr lang="en-US" altLang="zh-CN" sz="3400" b="1" dirty="0"/>
              <a:t> i=1,j=2,k=3;</a:t>
            </a:r>
          </a:p>
          <a:p>
            <a:pPr indent="266700" algn="l"/>
            <a:r>
              <a:rPr lang="zh-CN" altLang="en-US" sz="3400" b="1" dirty="0"/>
              <a:t>或者</a:t>
            </a:r>
          </a:p>
          <a:p>
            <a:pPr indent="266700" algn="l"/>
            <a:r>
              <a:rPr lang="en-US" altLang="zh-CN" sz="3400" b="1" dirty="0" err="1"/>
              <a:t>int</a:t>
            </a:r>
            <a:r>
              <a:rPr lang="en-US" altLang="zh-CN" sz="3400" b="1" dirty="0"/>
              <a:t> </a:t>
            </a:r>
            <a:r>
              <a:rPr lang="en-US" altLang="zh-CN" sz="3400" b="1" dirty="0" err="1"/>
              <a:t>i,j,k</a:t>
            </a:r>
            <a:r>
              <a:rPr lang="en-US" altLang="zh-CN" sz="3400" b="1" dirty="0"/>
              <a:t>;</a:t>
            </a:r>
          </a:p>
          <a:p>
            <a:pPr indent="266700" algn="l"/>
            <a:r>
              <a:rPr lang="en-US" altLang="zh-CN" sz="3400" b="1" dirty="0"/>
              <a:t>i=1;</a:t>
            </a:r>
          </a:p>
          <a:p>
            <a:pPr indent="266700" algn="l"/>
            <a:r>
              <a:rPr lang="en-US" altLang="zh-CN" sz="3400" b="1" dirty="0"/>
              <a:t>j=2;</a:t>
            </a:r>
          </a:p>
          <a:p>
            <a:pPr indent="266700" algn="l"/>
            <a:r>
              <a:rPr lang="en-US" altLang="zh-CN" sz="3400" b="1" dirty="0"/>
              <a:t>k=3</a:t>
            </a:r>
            <a:r>
              <a:rPr lang="en-US" altLang="zh-CN" sz="3400" b="1" dirty="0" smtClean="0"/>
              <a:t>;</a:t>
            </a:r>
            <a:endParaRPr lang="en-US" altLang="zh-CN" sz="34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1B5435E-AFF9-4345-97E5-419B177082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253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23850" y="980301"/>
            <a:ext cx="352807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en-US" altLang="zh-CN" b="1" dirty="0"/>
              <a:t>2. </a:t>
            </a:r>
            <a:r>
              <a:rPr lang="zh-CN" altLang="en-US" b="1" dirty="0"/>
              <a:t>变量的</a:t>
            </a:r>
            <a:r>
              <a:rPr lang="zh-CN" altLang="en-US" b="1" dirty="0" smtClean="0"/>
              <a:t>赋值</a:t>
            </a:r>
            <a:r>
              <a:rPr lang="en-US" altLang="zh-CN" b="1" dirty="0"/>
              <a:t>(</a:t>
            </a:r>
            <a:r>
              <a:rPr lang="zh-CN" altLang="en-US" b="1" dirty="0"/>
              <a:t>续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582380" y="1810499"/>
            <a:ext cx="7848600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3600" b="1" dirty="0" smtClean="0"/>
              <a:t>赋值</a:t>
            </a:r>
            <a:r>
              <a:rPr lang="zh-CN" altLang="en-US" sz="3600" b="1" dirty="0"/>
              <a:t>过程中一定要保证</a:t>
            </a:r>
            <a:r>
              <a:rPr lang="zh-CN" altLang="en-US" sz="3600" b="1" dirty="0">
                <a:solidFill>
                  <a:srgbClr val="FF0000"/>
                </a:solidFill>
              </a:rPr>
              <a:t>“</a:t>
            </a:r>
            <a:r>
              <a:rPr lang="en-US" altLang="zh-CN" sz="3600" b="1" dirty="0">
                <a:solidFill>
                  <a:srgbClr val="FF0000"/>
                </a:solidFill>
              </a:rPr>
              <a:t>=”</a:t>
            </a:r>
            <a:r>
              <a:rPr lang="zh-CN" altLang="en-US" sz="3600" b="1" dirty="0">
                <a:solidFill>
                  <a:srgbClr val="FF0000"/>
                </a:solidFill>
              </a:rPr>
              <a:t>右边的常量跟“</a:t>
            </a:r>
            <a:r>
              <a:rPr lang="en-US" altLang="zh-CN" sz="3600" b="1" dirty="0">
                <a:solidFill>
                  <a:srgbClr val="FF0000"/>
                </a:solidFill>
              </a:rPr>
              <a:t>=”</a:t>
            </a:r>
            <a:r>
              <a:rPr lang="zh-CN" altLang="en-US" sz="3600" b="1" dirty="0">
                <a:solidFill>
                  <a:srgbClr val="FF0000"/>
                </a:solidFill>
              </a:rPr>
              <a:t>左边的变量类型相一致</a:t>
            </a:r>
            <a:r>
              <a:rPr lang="zh-CN" altLang="en-US" sz="3600" b="1" dirty="0"/>
              <a:t>。变量赋值类型不一致程序将会出现错误</a:t>
            </a:r>
            <a:r>
              <a:rPr lang="zh-CN" altLang="en-US" sz="3600" b="1" dirty="0" smtClean="0"/>
              <a:t>。</a:t>
            </a:r>
            <a:endParaRPr lang="en-US" altLang="zh-CN" sz="3600" b="1" dirty="0"/>
          </a:p>
          <a:p>
            <a:pPr indent="266700" algn="l"/>
            <a:r>
              <a:rPr lang="zh-CN" altLang="en-US" sz="3600" b="1" dirty="0" smtClean="0"/>
              <a:t>另外</a:t>
            </a:r>
            <a:r>
              <a:rPr lang="zh-CN" altLang="en-US" sz="3600" b="1" dirty="0"/>
              <a:t>，对变量进行赋值时不能连续赋值。例如：</a:t>
            </a:r>
          </a:p>
          <a:p>
            <a:pPr indent="266700" algn="l"/>
            <a:r>
              <a:rPr lang="en-US" altLang="zh-CN" sz="3600" b="1" dirty="0" err="1"/>
              <a:t>int</a:t>
            </a:r>
            <a:r>
              <a:rPr lang="en-US" altLang="zh-CN" sz="3600" b="1" dirty="0"/>
              <a:t> i=j=k=1;  /*</a:t>
            </a:r>
            <a:r>
              <a:rPr lang="zh-CN" altLang="en-US" sz="3600" b="1" dirty="0"/>
              <a:t>非法赋值*</a:t>
            </a:r>
            <a:r>
              <a:rPr lang="en-US" altLang="zh-CN" sz="3600" b="1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74043333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56ADB8D-3889-4300-BD76-0DBC5D8141B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3555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3556" name="Rectangle 8"/>
          <p:cNvSpPr>
            <a:spLocks noChangeArrowheads="1"/>
          </p:cNvSpPr>
          <p:nvPr/>
        </p:nvSpPr>
        <p:spPr bwMode="auto">
          <a:xfrm>
            <a:off x="323528" y="912813"/>
            <a:ext cx="8356922" cy="550920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 algn="l" eaLnBrk="0" hangingPunct="0"/>
            <a:r>
              <a:rPr lang="zh-CN" altLang="en-US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3.1</a:t>
            </a:r>
            <a:r>
              <a:rPr lang="zh-CN" altLang="en-US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：整型变量和字符变量的定义和赋值。</a:t>
            </a:r>
            <a:endParaRPr lang="zh-CN" altLang="en-US" sz="2800" b="1" dirty="0">
              <a:solidFill>
                <a:srgbClr val="072FD7"/>
              </a:solidFill>
              <a:latin typeface="Times New Roman" pitchFamily="18" charset="0"/>
            </a:endParaRPr>
          </a:p>
          <a:p>
            <a:pPr indent="66675" algn="l" eaLnBrk="0" hangingPunct="0"/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程序：</a:t>
            </a:r>
            <a:endParaRPr lang="zh-CN" altLang="en-US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#include &lt;</a:t>
            </a:r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stdio.h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&gt;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 main()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{ </a:t>
            </a:r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 x=10,y;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char c1=</a:t>
            </a:r>
            <a:r>
              <a:rPr lang="en-US" altLang="zh-CN" sz="3600" b="1" dirty="0">
                <a:cs typeface="Times New Roman" pitchFamily="18" charset="0"/>
              </a:rPr>
              <a:t>’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600" b="1" dirty="0">
                <a:cs typeface="Times New Roman" pitchFamily="18" charset="0"/>
              </a:rPr>
              <a:t>’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,c2;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y=x+10;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c2=c1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-32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printf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600" b="1" dirty="0">
                <a:cs typeface="Times New Roman" pitchFamily="18" charset="0"/>
              </a:rPr>
              <a:t>“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%d,%c</a:t>
            </a:r>
            <a:r>
              <a:rPr lang="en-US" altLang="zh-CN" sz="3600" b="1" dirty="0">
                <a:cs typeface="Times New Roman" pitchFamily="18" charset="0"/>
              </a:rPr>
              <a:t>”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,y,c2);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altLang="zh-CN" sz="3600" b="1" dirty="0"/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6084168" y="1844824"/>
            <a:ext cx="2015356" cy="707886"/>
          </a:xfrm>
          <a:prstGeom prst="rect">
            <a:avLst/>
          </a:prstGeom>
          <a:solidFill>
            <a:srgbClr val="EAEAEA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l"/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20,A</a:t>
            </a:r>
            <a:endParaRPr lang="en-US" altLang="zh-CN" sz="4000" dirty="0"/>
          </a:p>
        </p:txBody>
      </p:sp>
      <p:sp>
        <p:nvSpPr>
          <p:cNvPr id="23558" name="Rectangle 10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56ADB8D-3889-4300-BD76-0DBC5D8141B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3555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3556" name="Rectangle 8"/>
          <p:cNvSpPr>
            <a:spLocks noChangeArrowheads="1"/>
          </p:cNvSpPr>
          <p:nvPr/>
        </p:nvSpPr>
        <p:spPr bwMode="auto">
          <a:xfrm>
            <a:off x="312663" y="928201"/>
            <a:ext cx="8356922" cy="273921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 algn="l" eaLnBrk="0" hangingPunct="0"/>
            <a:r>
              <a:rPr lang="zh-CN" altLang="en-US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3.1</a:t>
            </a:r>
            <a:r>
              <a:rPr lang="zh-CN" altLang="en-US" sz="2800" b="1" dirty="0">
                <a:solidFill>
                  <a:srgbClr val="072FD7"/>
                </a:solidFill>
                <a:latin typeface="Times New Roman" pitchFamily="18" charset="0"/>
                <a:cs typeface="Times New Roman" pitchFamily="18" charset="0"/>
              </a:rPr>
              <a:t>：整型变量和字符变量的定义和赋值。</a:t>
            </a:r>
            <a:endParaRPr lang="zh-CN" altLang="en-US" sz="2800" b="1" dirty="0">
              <a:solidFill>
                <a:srgbClr val="072FD7"/>
              </a:solidFill>
              <a:latin typeface="Times New Roman" pitchFamily="18" charset="0"/>
            </a:endParaRPr>
          </a:p>
          <a:p>
            <a:pPr indent="66675" algn="l" eaLnBrk="0" hangingPunct="0"/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程序：</a:t>
            </a:r>
            <a:endParaRPr lang="zh-CN" altLang="en-US" sz="3600" b="1" dirty="0"/>
          </a:p>
          <a:p>
            <a:pPr indent="66675" algn="l" eaLnBrk="0" hangingPunct="0"/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c2=c1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-32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600" b="1" dirty="0"/>
          </a:p>
          <a:p>
            <a:pPr indent="66675" algn="l" eaLnBrk="0" hangingPunct="0"/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问题：小写转换成大写，为什么是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-32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，而不是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-26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？</a:t>
            </a:r>
            <a:endParaRPr lang="en-US" altLang="zh-CN" sz="3600" b="1" dirty="0"/>
          </a:p>
        </p:txBody>
      </p:sp>
      <p:sp>
        <p:nvSpPr>
          <p:cNvPr id="23558" name="Rectangle 10"/>
          <p:cNvSpPr>
            <a:spLocks noChangeArrowheads="1"/>
          </p:cNvSpPr>
          <p:nvPr/>
        </p:nvSpPr>
        <p:spPr bwMode="auto">
          <a:xfrm>
            <a:off x="468313" y="333375"/>
            <a:ext cx="1800493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3.5.2</a:t>
            </a:r>
            <a:r>
              <a:rPr lang="zh-CN" altLang="en-US" b="1" dirty="0">
                <a:solidFill>
                  <a:srgbClr val="FFFFFF"/>
                </a:solidFill>
              </a:rPr>
              <a:t>变量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28387"/>
            <a:ext cx="6502417" cy="200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64168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9230230-10D6-4558-B4A9-BC7BA5430CB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4579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468313" y="260350"/>
            <a:ext cx="36290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3.6 </a:t>
            </a:r>
            <a:r>
              <a:rPr lang="zh-CN" altLang="en-US" b="1" dirty="0">
                <a:solidFill>
                  <a:srgbClr val="FFFFFF"/>
                </a:solidFill>
              </a:rPr>
              <a:t>运算符和表达式</a:t>
            </a:r>
          </a:p>
        </p:txBody>
      </p: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251520" y="1627220"/>
            <a:ext cx="8640960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sz="3600" b="1" dirty="0"/>
              <a:t>运算符是一种特定的数学或逻辑运算的符号。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语言的运算符非常丰富，主要有如下几类：</a:t>
            </a:r>
          </a:p>
          <a:p>
            <a:pPr indent="266700" algn="l"/>
            <a:r>
              <a:rPr lang="zh-CN" altLang="en-US" sz="3600" b="1" dirty="0"/>
              <a:t>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）算术运算符：</a:t>
            </a:r>
            <a:r>
              <a:rPr lang="en-US" altLang="zh-CN" sz="3600" b="1" dirty="0"/>
              <a:t>+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-</a:t>
            </a:r>
            <a:r>
              <a:rPr lang="zh-CN" altLang="en-US" sz="3600" b="1" dirty="0"/>
              <a:t>、*、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%</a:t>
            </a:r>
          </a:p>
          <a:p>
            <a:pPr indent="266700" algn="l"/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）关系运算符：</a:t>
            </a:r>
            <a:r>
              <a:rPr lang="en-US" altLang="zh-CN" sz="3600" b="1" dirty="0"/>
              <a:t>&gt;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&lt;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==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&gt;=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&lt;=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!=</a:t>
            </a:r>
          </a:p>
          <a:p>
            <a:pPr indent="266700" algn="l"/>
            <a:r>
              <a:rPr lang="zh-CN" altLang="en-US" sz="3600" b="1" dirty="0"/>
              <a:t>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）逻辑运算符：</a:t>
            </a:r>
            <a:r>
              <a:rPr lang="en-US" altLang="zh-CN" sz="3600" b="1" dirty="0"/>
              <a:t>!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&amp;&amp;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||</a:t>
            </a:r>
          </a:p>
          <a:p>
            <a:pPr indent="266700" algn="l"/>
            <a:r>
              <a:rPr lang="zh-CN" altLang="en-US" sz="3600" b="1" dirty="0"/>
              <a:t>（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）位运算符：</a:t>
            </a:r>
            <a:r>
              <a:rPr lang="en-US" altLang="zh-CN" sz="3600" b="1" dirty="0"/>
              <a:t>&lt;&lt;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&gt;&gt;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~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|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^</a:t>
            </a:r>
            <a:r>
              <a:rPr lang="zh-CN" altLang="en-US" sz="3600" b="1" dirty="0"/>
              <a:t>、</a:t>
            </a:r>
            <a:r>
              <a:rPr lang="en-US" altLang="zh-CN" sz="3600" b="1" dirty="0" smtClean="0"/>
              <a:t>&amp;</a:t>
            </a:r>
            <a:endParaRPr lang="en-US" altLang="zh-CN" sz="3600" b="1" dirty="0"/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251520" y="972017"/>
            <a:ext cx="420980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3.6.1 C</a:t>
            </a:r>
            <a:r>
              <a:rPr lang="zh-CN" altLang="en-US" b="1" dirty="0">
                <a:solidFill>
                  <a:srgbClr val="FF0000"/>
                </a:solidFill>
              </a:rPr>
              <a:t>语言运算符简介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7DEA7E6-DCF6-486D-8B2F-72DB3965A053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5123" name="Rectangle 67"/>
          <p:cNvSpPr>
            <a:spLocks noChangeArrowheads="1"/>
          </p:cNvSpPr>
          <p:nvPr/>
        </p:nvSpPr>
        <p:spPr bwMode="auto">
          <a:xfrm>
            <a:off x="2339752" y="1484313"/>
            <a:ext cx="4572000" cy="381642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ts val="12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3.1</a:t>
            </a:r>
            <a:r>
              <a:rPr lang="zh-CN" altLang="en-US" b="1" dirty="0">
                <a:solidFill>
                  <a:srgbClr val="002060"/>
                </a:solidFill>
              </a:rPr>
              <a:t>数据类型分类	</a:t>
            </a:r>
          </a:p>
          <a:p>
            <a:pPr algn="l">
              <a:spcBef>
                <a:spcPts val="12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3.2</a:t>
            </a:r>
            <a:r>
              <a:rPr lang="zh-CN" altLang="en-US" b="1" dirty="0">
                <a:solidFill>
                  <a:srgbClr val="002060"/>
                </a:solidFill>
              </a:rPr>
              <a:t>整型数据	</a:t>
            </a:r>
          </a:p>
          <a:p>
            <a:pPr algn="l">
              <a:spcBef>
                <a:spcPts val="12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3.3</a:t>
            </a:r>
            <a:r>
              <a:rPr lang="zh-CN" altLang="en-US" b="1" dirty="0">
                <a:solidFill>
                  <a:srgbClr val="002060"/>
                </a:solidFill>
              </a:rPr>
              <a:t>浮点型数据	</a:t>
            </a:r>
          </a:p>
          <a:p>
            <a:pPr algn="l">
              <a:spcBef>
                <a:spcPts val="12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3.4</a:t>
            </a:r>
            <a:r>
              <a:rPr lang="zh-CN" altLang="en-US" b="1" dirty="0">
                <a:solidFill>
                  <a:srgbClr val="002060"/>
                </a:solidFill>
              </a:rPr>
              <a:t>字符型数据	</a:t>
            </a:r>
          </a:p>
          <a:p>
            <a:pPr algn="l">
              <a:spcBef>
                <a:spcPts val="12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3.5</a:t>
            </a:r>
            <a:r>
              <a:rPr lang="zh-CN" altLang="en-US" b="1" dirty="0">
                <a:solidFill>
                  <a:srgbClr val="002060"/>
                </a:solidFill>
              </a:rPr>
              <a:t>常量与</a:t>
            </a:r>
            <a:r>
              <a:rPr lang="zh-CN" altLang="en-US" b="1" dirty="0" smtClean="0">
                <a:solidFill>
                  <a:srgbClr val="002060"/>
                </a:solidFill>
              </a:rPr>
              <a:t>变量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algn="l">
              <a:spcBef>
                <a:spcPts val="12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3.6 </a:t>
            </a:r>
            <a:r>
              <a:rPr lang="zh-CN" altLang="en-US" b="1" dirty="0">
                <a:solidFill>
                  <a:srgbClr val="002060"/>
                </a:solidFill>
              </a:rPr>
              <a:t>运算符和表达式	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9230230-10D6-4558-B4A9-BC7BA5430CB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4579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468313" y="260350"/>
            <a:ext cx="36290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3.6 </a:t>
            </a:r>
            <a:r>
              <a:rPr lang="zh-CN" altLang="en-US" b="1" dirty="0">
                <a:solidFill>
                  <a:srgbClr val="FFFFFF"/>
                </a:solidFill>
              </a:rPr>
              <a:t>运算符和表达式</a:t>
            </a:r>
          </a:p>
        </p:txBody>
      </p: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539750" y="1690936"/>
            <a:ext cx="8135938" cy="317009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 smtClean="0"/>
              <a:t>（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）赋值运算符：</a:t>
            </a:r>
            <a:r>
              <a:rPr lang="en-US" altLang="zh-CN" sz="4000" b="1" dirty="0"/>
              <a:t>=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6</a:t>
            </a:r>
            <a:r>
              <a:rPr lang="zh-CN" altLang="en-US" sz="4000" b="1" dirty="0"/>
              <a:t>）条件运算符：</a:t>
            </a:r>
            <a:r>
              <a:rPr lang="en-US" altLang="zh-CN" sz="4000" b="1" dirty="0" smtClean="0"/>
              <a:t>?: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7</a:t>
            </a:r>
            <a:r>
              <a:rPr lang="zh-CN" altLang="en-US" sz="4000" b="1" dirty="0"/>
              <a:t>）逗号运算符：</a:t>
            </a:r>
            <a:r>
              <a:rPr lang="en-US" altLang="zh-CN" sz="4000" b="1" dirty="0"/>
              <a:t>,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8</a:t>
            </a:r>
            <a:r>
              <a:rPr lang="zh-CN" altLang="en-US" sz="4000" b="1" dirty="0"/>
              <a:t>）指针运算符：*、</a:t>
            </a:r>
            <a:r>
              <a:rPr lang="en-US" altLang="zh-CN" sz="4000" b="1" dirty="0"/>
              <a:t>&amp;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9</a:t>
            </a:r>
            <a:r>
              <a:rPr lang="zh-CN" altLang="en-US" sz="4000" b="1" dirty="0"/>
              <a:t>）求字节数运算符：</a:t>
            </a:r>
            <a:r>
              <a:rPr lang="en-US" altLang="zh-CN" sz="4000" b="1" dirty="0" err="1" smtClean="0"/>
              <a:t>sizeof</a:t>
            </a:r>
            <a:endParaRPr lang="en-US" altLang="zh-CN" sz="4000" b="1" dirty="0"/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251520" y="972017"/>
            <a:ext cx="420980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3.6.1 C</a:t>
            </a:r>
            <a:r>
              <a:rPr lang="zh-CN" altLang="en-US" b="1" dirty="0">
                <a:solidFill>
                  <a:srgbClr val="FF0000"/>
                </a:solidFill>
              </a:rPr>
              <a:t>语言运算符简介</a:t>
            </a:r>
          </a:p>
        </p:txBody>
      </p:sp>
    </p:spTree>
    <p:extLst>
      <p:ext uri="{BB962C8B-B14F-4D97-AF65-F5344CB8AC3E}">
        <p14:creationId xmlns:p14="http://schemas.microsoft.com/office/powerpoint/2010/main" val="46120994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9230230-10D6-4558-B4A9-BC7BA5430CB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4579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468313" y="260350"/>
            <a:ext cx="36290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FFFFFF"/>
                </a:solidFill>
              </a:rPr>
              <a:t>3.6 </a:t>
            </a:r>
            <a:r>
              <a:rPr lang="zh-CN" altLang="en-US" b="1" dirty="0">
                <a:solidFill>
                  <a:srgbClr val="FFFFFF"/>
                </a:solidFill>
              </a:rPr>
              <a:t>运算符和表达式</a:t>
            </a:r>
          </a:p>
        </p:txBody>
      </p: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323528" y="2017213"/>
            <a:ext cx="8135938" cy="317009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 smtClean="0"/>
              <a:t>（</a:t>
            </a:r>
            <a:r>
              <a:rPr lang="en-US" altLang="zh-CN" sz="4000" b="1" dirty="0"/>
              <a:t>10</a:t>
            </a:r>
            <a:r>
              <a:rPr lang="zh-CN" altLang="en-US" sz="4000" b="1" dirty="0"/>
              <a:t>）强制类型转换运算符：（类型）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11</a:t>
            </a:r>
            <a:r>
              <a:rPr lang="zh-CN" altLang="en-US" sz="4000" b="1" dirty="0"/>
              <a:t>）分量运算符：</a:t>
            </a:r>
            <a:r>
              <a:rPr lang="en-US" altLang="zh-CN" sz="4000" b="1" dirty="0"/>
              <a:t>.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-&gt;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12</a:t>
            </a:r>
            <a:r>
              <a:rPr lang="zh-CN" altLang="en-US" sz="4000" b="1" dirty="0"/>
              <a:t>）下标运算符：</a:t>
            </a:r>
            <a:r>
              <a:rPr lang="en-US" altLang="zh-CN" sz="4000" b="1" dirty="0"/>
              <a:t>[ ]</a:t>
            </a:r>
          </a:p>
          <a:p>
            <a:pPr indent="266700" algn="l"/>
            <a:r>
              <a:rPr lang="zh-CN" altLang="en-US" sz="4000" b="1" dirty="0"/>
              <a:t>（</a:t>
            </a:r>
            <a:r>
              <a:rPr lang="en-US" altLang="zh-CN" sz="4000" b="1" dirty="0"/>
              <a:t>13</a:t>
            </a:r>
            <a:r>
              <a:rPr lang="zh-CN" altLang="en-US" sz="4000" b="1" dirty="0"/>
              <a:t>）其他运算符。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179512" y="1124744"/>
            <a:ext cx="4322017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3.6.1 C</a:t>
            </a:r>
            <a:r>
              <a:rPr lang="zh-CN" altLang="en-US" sz="2800" b="1" dirty="0">
                <a:solidFill>
                  <a:srgbClr val="FF0000"/>
                </a:solidFill>
              </a:rPr>
              <a:t>语言运算符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简介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续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)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71381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1DB8EEE-2272-4B8A-BAD0-0F241563003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560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179388" y="1122869"/>
            <a:ext cx="515557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/>
              <a:t>C</a:t>
            </a:r>
            <a:r>
              <a:rPr lang="zh-CN" altLang="en-US" b="1" dirty="0"/>
              <a:t>语言的基本算术运算符</a:t>
            </a:r>
          </a:p>
        </p:txBody>
      </p:sp>
      <p:graphicFrame>
        <p:nvGraphicFramePr>
          <p:cNvPr id="77054" name="Group 2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448039"/>
              </p:ext>
            </p:extLst>
          </p:nvPr>
        </p:nvGraphicFramePr>
        <p:xfrm>
          <a:off x="154236" y="1707644"/>
          <a:ext cx="8594231" cy="3657664"/>
        </p:xfrm>
        <a:graphic>
          <a:graphicData uri="http://schemas.openxmlformats.org/drawingml/2006/table">
            <a:tbl>
              <a:tblPr/>
              <a:tblGrid>
                <a:gridCol w="1008062"/>
                <a:gridCol w="792163"/>
                <a:gridCol w="3481635"/>
                <a:gridCol w="1152128"/>
                <a:gridCol w="1224137"/>
                <a:gridCol w="936106"/>
              </a:tblGrid>
              <a:tr h="3963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运算符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运算对象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功能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示例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示例值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+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加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两个实数或整数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和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4+2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-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减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两个实数或整数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差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4-2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*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乘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两个实数或整数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积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4*2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1DB8EEE-2272-4B8A-BAD0-0F241563003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560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  <p:graphicFrame>
        <p:nvGraphicFramePr>
          <p:cNvPr id="77054" name="Group 2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3767"/>
              </p:ext>
            </p:extLst>
          </p:nvPr>
        </p:nvGraphicFramePr>
        <p:xfrm>
          <a:off x="261738" y="1196752"/>
          <a:ext cx="8882263" cy="4937808"/>
        </p:xfrm>
        <a:graphic>
          <a:graphicData uri="http://schemas.openxmlformats.org/drawingml/2006/table">
            <a:tbl>
              <a:tblPr/>
              <a:tblGrid>
                <a:gridCol w="1249412"/>
                <a:gridCol w="550814"/>
                <a:gridCol w="3158108"/>
                <a:gridCol w="1475657"/>
                <a:gridCol w="1224137"/>
                <a:gridCol w="1224135"/>
              </a:tblGrid>
              <a:tr h="10732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运算符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运算对象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功能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示例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示例值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01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/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除</a:t>
                      </a: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两个实数或整数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（右操作数不能为</a:t>
                      </a: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商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4/2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01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%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模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两个整数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（右操作数不能为</a:t>
                      </a: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相除后的余数</a:t>
                      </a:r>
                      <a:endParaRPr kumimoji="0" lang="zh-CN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4%2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57879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61DB8EEE-2272-4B8A-BAD0-0F241563003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560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207988" y="953711"/>
            <a:ext cx="5859296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/>
              <a:t>C</a:t>
            </a:r>
            <a:r>
              <a:rPr lang="zh-CN" altLang="en-US" b="1" dirty="0"/>
              <a:t>语言的基本算术运算</a:t>
            </a:r>
            <a:r>
              <a:rPr lang="zh-CN" altLang="en-US" b="1" dirty="0" smtClean="0"/>
              <a:t>符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续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179388" y="1576487"/>
            <a:ext cx="896461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400" b="1" dirty="0"/>
              <a:t>几点说明：</a:t>
            </a:r>
          </a:p>
          <a:p>
            <a:pPr algn="l"/>
            <a:r>
              <a:rPr lang="zh-CN" altLang="zh-CN" sz="3400" b="1" dirty="0"/>
              <a:t>（</a:t>
            </a:r>
            <a:r>
              <a:rPr lang="en-US" altLang="zh-CN" sz="3400" b="1" dirty="0"/>
              <a:t>1</a:t>
            </a:r>
            <a:r>
              <a:rPr lang="zh-CN" altLang="zh-CN" sz="3400" b="1" dirty="0"/>
              <a:t>）算术运算符的操作数有两个，又称为双目算术运算符。</a:t>
            </a:r>
          </a:p>
          <a:p>
            <a:pPr algn="l"/>
            <a:r>
              <a:rPr lang="zh-CN" altLang="zh-CN" sz="3400" b="1" dirty="0"/>
              <a:t>（</a:t>
            </a:r>
            <a:r>
              <a:rPr lang="en-US" altLang="zh-CN" sz="3400" b="1" dirty="0"/>
              <a:t>2</a:t>
            </a:r>
            <a:r>
              <a:rPr lang="zh-CN" altLang="zh-CN" sz="3400" b="1" dirty="0"/>
              <a:t>）在</a:t>
            </a:r>
            <a:r>
              <a:rPr lang="en-US" altLang="zh-CN" sz="3400" b="1" dirty="0"/>
              <a:t>C</a:t>
            </a:r>
            <a:r>
              <a:rPr lang="zh-CN" altLang="zh-CN" sz="3400" b="1" dirty="0"/>
              <a:t>语言中，</a:t>
            </a:r>
            <a:r>
              <a:rPr lang="zh-CN" altLang="zh-CN" sz="3400" b="1" dirty="0">
                <a:solidFill>
                  <a:srgbClr val="FF0000"/>
                </a:solidFill>
              </a:rPr>
              <a:t>两个整数相除的结果为整数</a:t>
            </a:r>
            <a:r>
              <a:rPr lang="zh-CN" altLang="zh-CN" sz="3400" b="1" dirty="0"/>
              <a:t>。</a:t>
            </a:r>
          </a:p>
          <a:p>
            <a:pPr algn="l"/>
            <a:r>
              <a:rPr lang="zh-CN" altLang="zh-CN" sz="3400" b="1" dirty="0"/>
              <a:t>（</a:t>
            </a:r>
            <a:r>
              <a:rPr lang="en-US" altLang="zh-CN" sz="3400" b="1" dirty="0"/>
              <a:t>3</a:t>
            </a:r>
            <a:r>
              <a:rPr lang="zh-CN" altLang="zh-CN" sz="3400" b="1" dirty="0"/>
              <a:t>）</a:t>
            </a:r>
            <a:r>
              <a:rPr lang="en-US" altLang="zh-CN" sz="3400" b="1" dirty="0"/>
              <a:t>+</a:t>
            </a:r>
            <a:r>
              <a:rPr lang="zh-CN" altLang="zh-CN" sz="3400" b="1" dirty="0"/>
              <a:t>、</a:t>
            </a:r>
            <a:r>
              <a:rPr lang="en-US" altLang="zh-CN" sz="3400" b="1" dirty="0"/>
              <a:t>-</a:t>
            </a:r>
            <a:r>
              <a:rPr lang="zh-CN" altLang="zh-CN" sz="3400" b="1" dirty="0"/>
              <a:t>、</a:t>
            </a:r>
            <a:r>
              <a:rPr lang="en-US" altLang="zh-CN" sz="3400" b="1" dirty="0"/>
              <a:t>*</a:t>
            </a:r>
            <a:r>
              <a:rPr lang="zh-CN" altLang="zh-CN" sz="3400" b="1" dirty="0"/>
              <a:t>、</a:t>
            </a:r>
            <a:r>
              <a:rPr lang="en-US" altLang="zh-CN" sz="3400" b="1" dirty="0"/>
              <a:t>/</a:t>
            </a:r>
            <a:r>
              <a:rPr lang="zh-CN" altLang="zh-CN" sz="3400" b="1" dirty="0"/>
              <a:t>运算中，如果两个操作数中一个操作数为</a:t>
            </a:r>
            <a:r>
              <a:rPr lang="en-US" altLang="zh-CN" sz="3400" b="1" dirty="0"/>
              <a:t>float</a:t>
            </a:r>
            <a:r>
              <a:rPr lang="zh-CN" altLang="zh-CN" sz="3400" b="1" dirty="0"/>
              <a:t>类型，另一个操作数为</a:t>
            </a:r>
            <a:r>
              <a:rPr lang="en-US" altLang="zh-CN" sz="3400" b="1" dirty="0"/>
              <a:t>double</a:t>
            </a:r>
            <a:r>
              <a:rPr lang="zh-CN" altLang="zh-CN" sz="3400" b="1" dirty="0"/>
              <a:t>类型，则都按</a:t>
            </a:r>
            <a:r>
              <a:rPr lang="en-US" altLang="zh-CN" sz="3400" b="1" dirty="0"/>
              <a:t>double</a:t>
            </a:r>
            <a:r>
              <a:rPr lang="zh-CN" altLang="zh-CN" sz="3400" b="1" dirty="0"/>
              <a:t>类型进行运算。</a:t>
            </a:r>
            <a:endParaRPr lang="zh-CN" altLang="en-US" sz="3400" b="1" dirty="0"/>
          </a:p>
        </p:txBody>
      </p:sp>
    </p:spTree>
    <p:extLst>
      <p:ext uri="{BB962C8B-B14F-4D97-AF65-F5344CB8AC3E}">
        <p14:creationId xmlns:p14="http://schemas.microsoft.com/office/powerpoint/2010/main" val="324558494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21B60D3-1D5C-4BA1-B75B-1D7FFD15A6B7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6627" name="Picture 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6628" name="Rectangle 9"/>
          <p:cNvSpPr>
            <a:spLocks noChangeArrowheads="1"/>
          </p:cNvSpPr>
          <p:nvPr/>
        </p:nvSpPr>
        <p:spPr bwMode="auto">
          <a:xfrm>
            <a:off x="295275" y="1052736"/>
            <a:ext cx="77184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2</a:t>
            </a:r>
            <a:r>
              <a:rPr lang="zh-CN" altLang="en-US" b="1" dirty="0"/>
              <a:t>、算术运算表达式及算术运算符的优先级</a:t>
            </a:r>
          </a:p>
        </p:txBody>
      </p:sp>
      <p:sp>
        <p:nvSpPr>
          <p:cNvPr id="26629" name="Rectangle 10"/>
          <p:cNvSpPr>
            <a:spLocks noChangeArrowheads="1"/>
          </p:cNvSpPr>
          <p:nvPr/>
        </p:nvSpPr>
        <p:spPr bwMode="auto">
          <a:xfrm>
            <a:off x="611187" y="1916832"/>
            <a:ext cx="7908925" cy="384720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/>
              <a:t>C</a:t>
            </a:r>
            <a:r>
              <a:rPr lang="zh-CN" altLang="en-US" b="1" dirty="0"/>
              <a:t>语言规定了算术运算符的优先级别为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algn="l"/>
            <a:r>
              <a:rPr lang="zh-CN" altLang="en-US" sz="4000" b="1" dirty="0" smtClean="0">
                <a:solidFill>
                  <a:srgbClr val="FF0000"/>
                </a:solidFill>
              </a:rPr>
              <a:t>*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</a:rPr>
              <a:t>/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%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，要</a:t>
            </a:r>
            <a:r>
              <a:rPr lang="zh-CN" altLang="en-US" sz="4000" b="1" dirty="0">
                <a:solidFill>
                  <a:srgbClr val="FF0000"/>
                </a:solidFill>
              </a:rPr>
              <a:t>高于</a:t>
            </a:r>
            <a:r>
              <a:rPr lang="en-US" altLang="zh-CN" sz="4000" b="1" dirty="0">
                <a:solidFill>
                  <a:srgbClr val="FF0000"/>
                </a:solidFill>
              </a:rPr>
              <a:t>+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-</a:t>
            </a:r>
            <a:endParaRPr lang="en-US" altLang="zh-CN" b="1" dirty="0"/>
          </a:p>
          <a:p>
            <a:pPr algn="l"/>
            <a:r>
              <a:rPr lang="zh-CN" altLang="en-US" b="1" dirty="0" smtClean="0"/>
              <a:t>并且</a:t>
            </a:r>
            <a:r>
              <a:rPr lang="zh-CN" altLang="en-US" b="1" dirty="0"/>
              <a:t>它们都比赋值运算符的优先级要高。当一个表达式既有赋值运算符又有算术运算符的时候，</a:t>
            </a:r>
            <a:r>
              <a:rPr lang="zh-CN" altLang="en-US" sz="3600" b="1" dirty="0">
                <a:solidFill>
                  <a:srgbClr val="FF0000"/>
                </a:solidFill>
              </a:rPr>
              <a:t>按照</a:t>
            </a:r>
            <a:r>
              <a:rPr lang="en-US" altLang="zh-CN" sz="3600" b="1" dirty="0">
                <a:solidFill>
                  <a:srgbClr val="FF0000"/>
                </a:solidFill>
              </a:rPr>
              <a:t>C</a:t>
            </a:r>
            <a:r>
              <a:rPr lang="zh-CN" altLang="en-US" sz="3600" b="1" dirty="0">
                <a:solidFill>
                  <a:srgbClr val="FF0000"/>
                </a:solidFill>
              </a:rPr>
              <a:t>语言规定的优先级，应该先做算术运算，然后再做赋值运算。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33032B3-AA5C-4556-9864-D2C4E542CBB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7651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27652" name="Rectangle 11"/>
          <p:cNvSpPr>
            <a:spLocks noChangeArrowheads="1"/>
          </p:cNvSpPr>
          <p:nvPr/>
        </p:nvSpPr>
        <p:spPr bwMode="auto">
          <a:xfrm>
            <a:off x="454025" y="1052736"/>
            <a:ext cx="4046538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3</a:t>
            </a:r>
            <a:r>
              <a:rPr lang="zh-CN" altLang="en-US" b="1" dirty="0"/>
              <a:t>、自增、自减运算符</a:t>
            </a:r>
          </a:p>
        </p:txBody>
      </p:sp>
      <p:sp>
        <p:nvSpPr>
          <p:cNvPr id="27653" name="Rectangle 12"/>
          <p:cNvSpPr>
            <a:spLocks noChangeArrowheads="1"/>
          </p:cNvSpPr>
          <p:nvPr/>
        </p:nvSpPr>
        <p:spPr bwMode="auto">
          <a:xfrm>
            <a:off x="487164" y="1484784"/>
            <a:ext cx="7916862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3600" b="1" dirty="0"/>
              <a:t>自增、自减运算符的作用是使变量的值加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或减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。例如：</a:t>
            </a:r>
          </a:p>
          <a:p>
            <a:pPr indent="266700" algn="l"/>
            <a:r>
              <a:rPr lang="en-US" altLang="zh-CN" sz="3600" b="1" dirty="0"/>
              <a:t>++</a:t>
            </a:r>
            <a:r>
              <a:rPr lang="en-US" altLang="zh-CN" sz="3600" b="1" dirty="0" err="1"/>
              <a:t>i,i</a:t>
            </a:r>
            <a:r>
              <a:rPr lang="en-US" altLang="zh-CN" sz="3600" b="1" dirty="0"/>
              <a:t>++</a:t>
            </a:r>
          </a:p>
          <a:p>
            <a:pPr indent="266700" algn="l"/>
            <a:r>
              <a:rPr lang="en-US" altLang="zh-CN" sz="3600" b="1" dirty="0"/>
              <a:t>- -</a:t>
            </a:r>
            <a:r>
              <a:rPr lang="en-US" altLang="zh-CN" sz="3600" b="1" dirty="0" err="1"/>
              <a:t>i,i</a:t>
            </a:r>
            <a:r>
              <a:rPr lang="en-US" altLang="zh-CN" sz="3600" b="1" dirty="0"/>
              <a:t>- -</a:t>
            </a:r>
          </a:p>
          <a:p>
            <a:pPr indent="266700" algn="l"/>
            <a:r>
              <a:rPr lang="en-US" altLang="zh-CN" sz="3600" b="1" dirty="0"/>
              <a:t>++</a:t>
            </a:r>
            <a:r>
              <a:rPr lang="en-US" altLang="zh-CN" sz="3600" b="1" dirty="0" err="1"/>
              <a:t>i,i</a:t>
            </a:r>
            <a:r>
              <a:rPr lang="en-US" altLang="zh-CN" sz="3600" b="1" dirty="0"/>
              <a:t>++</a:t>
            </a:r>
            <a:r>
              <a:rPr lang="zh-CN" altLang="en-US" sz="3600" b="1" dirty="0"/>
              <a:t>的作用相当于</a:t>
            </a:r>
            <a:r>
              <a:rPr lang="en-US" altLang="zh-CN" sz="3600" b="1" dirty="0">
                <a:solidFill>
                  <a:srgbClr val="FF0000"/>
                </a:solidFill>
              </a:rPr>
              <a:t>i=i+1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- -</a:t>
            </a:r>
            <a:r>
              <a:rPr lang="en-US" altLang="zh-CN" sz="3600" b="1" dirty="0" err="1"/>
              <a:t>i,i</a:t>
            </a:r>
            <a:r>
              <a:rPr lang="en-US" altLang="zh-CN" sz="3600" b="1" dirty="0"/>
              <a:t>- -</a:t>
            </a:r>
            <a:r>
              <a:rPr lang="zh-CN" altLang="en-US" sz="3600" b="1" dirty="0"/>
              <a:t>的作用相当于</a:t>
            </a:r>
            <a:r>
              <a:rPr lang="en-US" altLang="zh-CN" sz="3600" b="1" dirty="0">
                <a:solidFill>
                  <a:srgbClr val="FF0000"/>
                </a:solidFill>
              </a:rPr>
              <a:t>i=i-1</a:t>
            </a:r>
            <a:r>
              <a:rPr lang="zh-CN" altLang="en-US" sz="3600" b="1" dirty="0" smtClean="0"/>
              <a:t>。</a:t>
            </a:r>
            <a:endParaRPr lang="en-US" altLang="zh-CN" sz="3600" b="1" dirty="0" smtClean="0"/>
          </a:p>
          <a:p>
            <a:pPr indent="266700" algn="l"/>
            <a:r>
              <a:rPr lang="zh-CN" altLang="en-US" sz="3600" b="1" dirty="0" smtClean="0"/>
              <a:t>现在</a:t>
            </a:r>
            <a:r>
              <a:rPr lang="zh-CN" altLang="en-US" sz="3600" b="1" dirty="0"/>
              <a:t>的问题是</a:t>
            </a:r>
            <a:r>
              <a:rPr lang="en-US" altLang="zh-CN" sz="3600" b="1" dirty="0"/>
              <a:t>++i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i++</a:t>
            </a:r>
            <a:r>
              <a:rPr lang="zh-CN" altLang="en-US" sz="3600" b="1" dirty="0"/>
              <a:t>有何区别？</a:t>
            </a:r>
            <a:r>
              <a:rPr lang="en-US" altLang="zh-CN" sz="3600" b="1" dirty="0"/>
              <a:t>- -i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i- -</a:t>
            </a:r>
            <a:r>
              <a:rPr lang="zh-CN" altLang="en-US" sz="3600" b="1" dirty="0"/>
              <a:t>又有何区别？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C3357DA1-28A1-4D32-974C-05BA4B1C2917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28675" name="图片 3" descr="Untitled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165850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454025" y="1159510"/>
            <a:ext cx="4046538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b="1" dirty="0"/>
              <a:t>3</a:t>
            </a:r>
            <a:r>
              <a:rPr lang="zh-CN" altLang="en-US" b="1" dirty="0"/>
              <a:t>、自增、自减运算符</a:t>
            </a:r>
          </a:p>
        </p:txBody>
      </p: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611188" y="1646342"/>
            <a:ext cx="7273925" cy="424731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/>
              <a:t>j=++i</a:t>
            </a:r>
            <a:r>
              <a:rPr lang="zh-CN" altLang="en-US" sz="3600" b="1" dirty="0"/>
              <a:t>是在使用</a:t>
            </a:r>
            <a:r>
              <a:rPr lang="en-US" altLang="zh-CN" sz="3600" b="1" dirty="0"/>
              <a:t>i</a:t>
            </a:r>
            <a:r>
              <a:rPr lang="zh-CN" altLang="en-US" sz="3600" b="1" dirty="0"/>
              <a:t>进行赋值</a:t>
            </a:r>
            <a:r>
              <a:rPr lang="zh-CN" altLang="en-US" sz="3600" b="1" dirty="0">
                <a:solidFill>
                  <a:srgbClr val="FF0000"/>
                </a:solidFill>
              </a:rPr>
              <a:t>前</a:t>
            </a:r>
            <a:r>
              <a:rPr lang="zh-CN" altLang="en-US" sz="3600" b="1" dirty="0"/>
              <a:t>使</a:t>
            </a:r>
            <a:r>
              <a:rPr lang="en-US" altLang="zh-CN" sz="3600" b="1" dirty="0"/>
              <a:t>i</a:t>
            </a:r>
            <a:r>
              <a:rPr lang="zh-CN" altLang="en-US" sz="3600" b="1" dirty="0"/>
              <a:t>加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，而</a:t>
            </a:r>
            <a:r>
              <a:rPr lang="en-US" altLang="zh-CN" sz="3600" b="1" dirty="0"/>
              <a:t>j=i++</a:t>
            </a:r>
            <a:r>
              <a:rPr lang="zh-CN" altLang="en-US" sz="3600" b="1" dirty="0"/>
              <a:t>是在使用</a:t>
            </a:r>
            <a:r>
              <a:rPr lang="en-US" altLang="zh-CN" sz="3600" b="1" dirty="0"/>
              <a:t>i</a:t>
            </a:r>
            <a:r>
              <a:rPr lang="zh-CN" altLang="en-US" sz="3600" b="1" dirty="0"/>
              <a:t>进行赋值</a:t>
            </a:r>
            <a:r>
              <a:rPr lang="zh-CN" altLang="en-US" sz="3600" b="1" dirty="0">
                <a:solidFill>
                  <a:srgbClr val="FF0000"/>
                </a:solidFill>
              </a:rPr>
              <a:t>后</a:t>
            </a:r>
            <a:r>
              <a:rPr lang="zh-CN" altLang="en-US" sz="3600" b="1" dirty="0"/>
              <a:t>再使</a:t>
            </a:r>
            <a:r>
              <a:rPr lang="en-US" altLang="zh-CN" sz="3600" b="1" dirty="0"/>
              <a:t>i</a:t>
            </a:r>
            <a:r>
              <a:rPr lang="zh-CN" altLang="en-US" sz="3600" b="1" dirty="0"/>
              <a:t>加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。虽然最后</a:t>
            </a:r>
            <a:r>
              <a:rPr lang="en-US" altLang="zh-CN" sz="3600" b="1" dirty="0"/>
              <a:t>i</a:t>
            </a:r>
            <a:r>
              <a:rPr lang="zh-CN" altLang="en-US" sz="3600" b="1" dirty="0"/>
              <a:t>的值都加了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，但</a:t>
            </a:r>
            <a:r>
              <a:rPr lang="en-US" altLang="zh-CN" sz="3600" b="1" dirty="0"/>
              <a:t>j</a:t>
            </a:r>
            <a:r>
              <a:rPr lang="zh-CN" altLang="en-US" sz="3600" b="1" dirty="0"/>
              <a:t>的结果却不一样。相类似</a:t>
            </a:r>
            <a:r>
              <a:rPr lang="en-US" altLang="zh-CN" sz="3600" b="1" dirty="0"/>
              <a:t>- -i</a:t>
            </a:r>
            <a:r>
              <a:rPr lang="zh-CN" altLang="en-US" sz="3600" b="1" dirty="0"/>
              <a:t>和</a:t>
            </a:r>
            <a:r>
              <a:rPr lang="en-US" altLang="zh-CN" sz="3600" b="1" dirty="0"/>
              <a:t>i- -</a:t>
            </a:r>
            <a:r>
              <a:rPr lang="zh-CN" altLang="en-US" sz="3600" b="1" dirty="0"/>
              <a:t>也是同样的情况。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71463" y="260350"/>
            <a:ext cx="5456237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3.6.2</a:t>
            </a:r>
            <a:r>
              <a:rPr lang="zh-CN" altLang="en-US" b="1" dirty="0">
                <a:solidFill>
                  <a:srgbClr val="FFFFFF"/>
                </a:solidFill>
              </a:rPr>
              <a:t>算术运算符和算术表达式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91378B8F-A32A-4C09-A995-50CA1FAA01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7171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0" y="2119313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3" name="Rectangle 12"/>
          <p:cNvSpPr>
            <a:spLocks noChangeArrowheads="1"/>
          </p:cNvSpPr>
          <p:nvPr/>
        </p:nvSpPr>
        <p:spPr bwMode="auto">
          <a:xfrm>
            <a:off x="185306" y="260350"/>
            <a:ext cx="561083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3.6.3 </a:t>
            </a:r>
            <a:r>
              <a:rPr lang="zh-CN" altLang="en-US" b="1" dirty="0">
                <a:solidFill>
                  <a:srgbClr val="FFFFFF"/>
                </a:solidFill>
              </a:rPr>
              <a:t>关系运算符和关系表达式</a:t>
            </a:r>
          </a:p>
        </p:txBody>
      </p: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323528" y="1647572"/>
            <a:ext cx="4464496" cy="424731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/>
              <a:t>在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语言中有</a:t>
            </a:r>
            <a:r>
              <a:rPr lang="en-US" altLang="zh-CN" sz="3600" b="1" dirty="0"/>
              <a:t>6</a:t>
            </a:r>
            <a:r>
              <a:rPr lang="zh-CN" altLang="en-US" sz="3600" b="1" dirty="0"/>
              <a:t>种关系运算符：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小于：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&lt;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小于</a:t>
            </a:r>
            <a:r>
              <a:rPr lang="zh-CN" altLang="en-US" sz="3600" b="1" dirty="0">
                <a:solidFill>
                  <a:srgbClr val="FF0000"/>
                </a:solidFill>
              </a:rPr>
              <a:t>或等于：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&lt;=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大于</a:t>
            </a:r>
            <a:r>
              <a:rPr lang="zh-CN" altLang="en-US" sz="3600" b="1" dirty="0">
                <a:solidFill>
                  <a:srgbClr val="FF0000"/>
                </a:solidFill>
              </a:rPr>
              <a:t>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7175" name="Rectangle 14"/>
          <p:cNvSpPr>
            <a:spLocks noChangeArrowheads="1"/>
          </p:cNvSpPr>
          <p:nvPr/>
        </p:nvSpPr>
        <p:spPr bwMode="auto">
          <a:xfrm>
            <a:off x="209466" y="1115438"/>
            <a:ext cx="292099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、关系</a:t>
            </a:r>
            <a:r>
              <a:rPr lang="zh-CN" altLang="en-US" b="1" dirty="0">
                <a:solidFill>
                  <a:srgbClr val="FF3300"/>
                </a:solidFill>
              </a:rPr>
              <a:t>运算符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572000" y="3163015"/>
            <a:ext cx="3839889" cy="258532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大于</a:t>
            </a:r>
            <a:r>
              <a:rPr lang="zh-CN" altLang="en-US" sz="3600" b="1" dirty="0">
                <a:solidFill>
                  <a:srgbClr val="FF0000"/>
                </a:solidFill>
              </a:rPr>
              <a:t>或等于：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&gt;=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    等于</a:t>
            </a:r>
            <a:r>
              <a:rPr lang="zh-CN" altLang="en-US" sz="3600" b="1" dirty="0">
                <a:solidFill>
                  <a:srgbClr val="FF0000"/>
                </a:solidFill>
              </a:rPr>
              <a:t>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==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               不</a:t>
            </a:r>
            <a:r>
              <a:rPr lang="zh-CN" altLang="en-US" sz="3600" b="1" dirty="0">
                <a:solidFill>
                  <a:srgbClr val="FF0000"/>
                </a:solidFill>
              </a:rPr>
              <a:t>等于：</a:t>
            </a:r>
            <a:r>
              <a:rPr lang="en-US" altLang="zh-CN" sz="3600" b="1" dirty="0">
                <a:solidFill>
                  <a:srgbClr val="FF0000"/>
                </a:solidFill>
              </a:rPr>
              <a:t>!=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6855469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91378B8F-A32A-4C09-A995-50CA1FAA010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7171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0" y="2119313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3" name="Rectangle 12"/>
          <p:cNvSpPr>
            <a:spLocks noChangeArrowheads="1"/>
          </p:cNvSpPr>
          <p:nvPr/>
        </p:nvSpPr>
        <p:spPr bwMode="auto">
          <a:xfrm>
            <a:off x="185306" y="260350"/>
            <a:ext cx="561083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3.6.3 </a:t>
            </a:r>
            <a:r>
              <a:rPr lang="zh-CN" altLang="en-US" b="1" dirty="0">
                <a:solidFill>
                  <a:srgbClr val="FFFFFF"/>
                </a:solidFill>
              </a:rPr>
              <a:t>关系运算符和关系表达式</a:t>
            </a:r>
          </a:p>
        </p:txBody>
      </p: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323528" y="1647572"/>
            <a:ext cx="8568952" cy="401648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400" b="1" dirty="0" smtClean="0"/>
              <a:t>C</a:t>
            </a:r>
            <a:r>
              <a:rPr lang="zh-CN" altLang="en-US" sz="3400" b="1" dirty="0"/>
              <a:t>语言中的关系运算符都是双元运算符号（需要两个操作数），操作数可以是</a:t>
            </a:r>
            <a:r>
              <a:rPr lang="zh-CN" altLang="en-US" sz="3400" b="1" dirty="0">
                <a:solidFill>
                  <a:srgbClr val="FF0000"/>
                </a:solidFill>
              </a:rPr>
              <a:t>数值型数据和字符型数据</a:t>
            </a:r>
            <a:r>
              <a:rPr lang="zh-CN" altLang="en-US" sz="3400" b="1" dirty="0"/>
              <a:t>。如果关系成立，则关系运算的值</a:t>
            </a:r>
            <a:r>
              <a:rPr lang="zh-CN" altLang="en-US" sz="3400" b="1" dirty="0">
                <a:solidFill>
                  <a:srgbClr val="FF0000"/>
                </a:solidFill>
              </a:rPr>
              <a:t>为</a:t>
            </a:r>
            <a:r>
              <a:rPr lang="en-US" altLang="zh-CN" sz="3400" b="1" dirty="0">
                <a:solidFill>
                  <a:srgbClr val="FF0000"/>
                </a:solidFill>
              </a:rPr>
              <a:t>1</a:t>
            </a:r>
            <a:r>
              <a:rPr lang="zh-CN" altLang="en-US" sz="3400" b="1" dirty="0"/>
              <a:t>（表示逻辑真）；如果关系不成立，则关系运算的值</a:t>
            </a:r>
            <a:r>
              <a:rPr lang="zh-CN" altLang="en-US" sz="3400" b="1" dirty="0">
                <a:solidFill>
                  <a:srgbClr val="FF0000"/>
                </a:solidFill>
              </a:rPr>
              <a:t>为</a:t>
            </a:r>
            <a:r>
              <a:rPr lang="en-US" altLang="zh-CN" sz="3400" b="1" dirty="0">
                <a:solidFill>
                  <a:srgbClr val="FF0000"/>
                </a:solidFill>
              </a:rPr>
              <a:t>0</a:t>
            </a:r>
            <a:r>
              <a:rPr lang="zh-CN" altLang="en-US" sz="3400" b="1" dirty="0"/>
              <a:t>（表示逻辑假）。</a:t>
            </a:r>
          </a:p>
        </p:txBody>
      </p:sp>
      <p:sp>
        <p:nvSpPr>
          <p:cNvPr id="7175" name="Rectangle 14"/>
          <p:cNvSpPr>
            <a:spLocks noChangeArrowheads="1"/>
          </p:cNvSpPr>
          <p:nvPr/>
        </p:nvSpPr>
        <p:spPr bwMode="auto">
          <a:xfrm>
            <a:off x="209466" y="1115438"/>
            <a:ext cx="292099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、关系</a:t>
            </a:r>
            <a:r>
              <a:rPr lang="zh-CN" altLang="en-US" b="1" dirty="0">
                <a:solidFill>
                  <a:srgbClr val="FF3300"/>
                </a:solidFill>
              </a:rPr>
              <a:t>运算符</a:t>
            </a:r>
          </a:p>
        </p:txBody>
      </p:sp>
    </p:spTree>
    <p:extLst>
      <p:ext uri="{BB962C8B-B14F-4D97-AF65-F5344CB8AC3E}">
        <p14:creationId xmlns:p14="http://schemas.microsoft.com/office/powerpoint/2010/main" val="26942589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7763A7B2-FC6D-48F7-8369-2C440AEC5EF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611188" y="1700213"/>
            <a:ext cx="7921625" cy="170180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l" eaLnBrk="1" hangingPunct="1">
              <a:lnSpc>
                <a:spcPct val="110000"/>
              </a:lnSpc>
              <a:buClr>
                <a:srgbClr val="FF3300"/>
              </a:buClr>
              <a:buFont typeface="Wingdings" pitchFamily="2" charset="2"/>
              <a:buChar char="l"/>
            </a:pPr>
            <a:r>
              <a:rPr lang="zh-CN" altLang="en-US" b="1" dirty="0"/>
              <a:t>数据是程序的操作对象，不同类型的数据有不同的存储方式和操作。在</a:t>
            </a:r>
            <a:r>
              <a:rPr lang="en-US" altLang="zh-CN" b="1" dirty="0"/>
              <a:t>C</a:t>
            </a:r>
            <a:r>
              <a:rPr lang="zh-CN" altLang="en-US" b="1" dirty="0"/>
              <a:t>语言中，数据类型非常丰富。如图</a:t>
            </a:r>
            <a:r>
              <a:rPr lang="en-US" altLang="zh-CN" b="1" dirty="0"/>
              <a:t>3.1</a:t>
            </a:r>
            <a:r>
              <a:rPr lang="zh-CN" altLang="en-US" b="1" dirty="0"/>
              <a:t>所示：</a:t>
            </a:r>
          </a:p>
        </p:txBody>
      </p:sp>
      <p:pic>
        <p:nvPicPr>
          <p:cNvPr id="614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95288" y="260350"/>
            <a:ext cx="308927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</a:rPr>
              <a:t>3.1</a:t>
            </a:r>
            <a:r>
              <a:rPr lang="zh-CN" altLang="en-US" b="1">
                <a:solidFill>
                  <a:srgbClr val="FF0000"/>
                </a:solidFill>
              </a:rPr>
              <a:t>数据类型分类</a:t>
            </a:r>
            <a:endParaRPr lang="zh-CN" altLang="en-US" b="1">
              <a:solidFill>
                <a:srgbClr val="FFFF99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41692532-FEDE-4DAE-9E50-AC9C1F06AFC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819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85306" y="260350"/>
            <a:ext cx="561083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3.6.3 </a:t>
            </a:r>
            <a:r>
              <a:rPr lang="zh-CN" altLang="en-US" b="1" dirty="0">
                <a:solidFill>
                  <a:srgbClr val="FFFFFF"/>
                </a:solidFill>
              </a:rPr>
              <a:t>关系运算符和关系表达式</a:t>
            </a:r>
          </a:p>
        </p:txBody>
      </p:sp>
      <p:sp>
        <p:nvSpPr>
          <p:cNvPr id="2" name="矩形 1"/>
          <p:cNvSpPr/>
          <p:nvPr/>
        </p:nvSpPr>
        <p:spPr>
          <a:xfrm>
            <a:off x="240100" y="1120219"/>
            <a:ext cx="51239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/>
              <a:t>6</a:t>
            </a:r>
            <a:r>
              <a:rPr lang="zh-CN" altLang="zh-CN" sz="3600" b="1" dirty="0"/>
              <a:t>种关系运算符中，</a:t>
            </a:r>
            <a:r>
              <a:rPr lang="en-US" altLang="zh-CN" sz="3600" b="1" dirty="0">
                <a:solidFill>
                  <a:srgbClr val="FF0000"/>
                </a:solidFill>
              </a:rPr>
              <a:t>&lt;</a:t>
            </a:r>
            <a:r>
              <a:rPr lang="zh-CN" altLang="zh-CN" sz="3600" b="1" dirty="0">
                <a:solidFill>
                  <a:srgbClr val="FF0000"/>
                </a:solidFill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</a:rPr>
              <a:t>&lt;=</a:t>
            </a:r>
            <a:r>
              <a:rPr lang="zh-CN" altLang="zh-CN" sz="3600" b="1" dirty="0">
                <a:solidFill>
                  <a:srgbClr val="FF0000"/>
                </a:solidFill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</a:rPr>
              <a:t>&gt;</a:t>
            </a:r>
            <a:r>
              <a:rPr lang="zh-CN" altLang="zh-CN" sz="3600" b="1" dirty="0">
                <a:solidFill>
                  <a:srgbClr val="FF0000"/>
                </a:solidFill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</a:rPr>
              <a:t>&gt;=</a:t>
            </a:r>
            <a:r>
              <a:rPr lang="zh-CN" altLang="zh-CN" sz="3600" b="1" dirty="0">
                <a:solidFill>
                  <a:srgbClr val="FF0000"/>
                </a:solidFill>
              </a:rPr>
              <a:t>的优先级相同</a:t>
            </a:r>
            <a:r>
              <a:rPr lang="zh-CN" altLang="zh-CN" sz="3600" b="1" dirty="0"/>
              <a:t>，</a:t>
            </a:r>
            <a:r>
              <a:rPr lang="en-US" altLang="zh-CN" sz="3600" b="1" dirty="0">
                <a:solidFill>
                  <a:srgbClr val="7030A0"/>
                </a:solidFill>
              </a:rPr>
              <a:t>==</a:t>
            </a:r>
            <a:r>
              <a:rPr lang="zh-CN" altLang="zh-CN" sz="3600" b="1" dirty="0">
                <a:solidFill>
                  <a:srgbClr val="7030A0"/>
                </a:solidFill>
              </a:rPr>
              <a:t>、</a:t>
            </a:r>
            <a:r>
              <a:rPr lang="en-US" altLang="zh-CN" sz="3600" b="1" dirty="0">
                <a:solidFill>
                  <a:srgbClr val="7030A0"/>
                </a:solidFill>
              </a:rPr>
              <a:t>!=</a:t>
            </a:r>
            <a:r>
              <a:rPr lang="zh-CN" altLang="zh-CN" sz="3600" b="1" dirty="0">
                <a:solidFill>
                  <a:srgbClr val="7030A0"/>
                </a:solidFill>
              </a:rPr>
              <a:t>的优先级也相同</a:t>
            </a:r>
            <a:r>
              <a:rPr lang="zh-CN" altLang="zh-CN" sz="3600" b="1" dirty="0"/>
              <a:t>，但</a:t>
            </a:r>
            <a:r>
              <a:rPr lang="en-US" altLang="zh-CN" sz="3600" b="1" dirty="0"/>
              <a:t>&lt;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&lt;=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&gt;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&gt;=</a:t>
            </a:r>
            <a:r>
              <a:rPr lang="zh-CN" altLang="zh-CN" sz="3600" b="1" dirty="0"/>
              <a:t>的优先级要</a:t>
            </a:r>
            <a:r>
              <a:rPr lang="zh-CN" altLang="zh-CN" sz="3600" b="1" dirty="0">
                <a:solidFill>
                  <a:srgbClr val="FF0000"/>
                </a:solidFill>
              </a:rPr>
              <a:t>高</a:t>
            </a:r>
            <a:r>
              <a:rPr lang="zh-CN" altLang="zh-CN" sz="3600" b="1" dirty="0"/>
              <a:t>于</a:t>
            </a:r>
            <a:r>
              <a:rPr lang="en-US" altLang="zh-CN" sz="3600" b="1" dirty="0"/>
              <a:t>==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!=</a:t>
            </a:r>
            <a:r>
              <a:rPr lang="zh-CN" altLang="zh-CN" sz="3600" b="1" dirty="0"/>
              <a:t>。另外，关系运算符的优先级要低于算术运算符，高于赋值运算符。具体关系如</a:t>
            </a:r>
            <a:r>
              <a:rPr lang="zh-CN" altLang="zh-CN" sz="3600" b="1" dirty="0" smtClean="0"/>
              <a:t>图所</a:t>
            </a:r>
            <a:r>
              <a:rPr lang="zh-CN" altLang="zh-CN" sz="3600" b="1" dirty="0"/>
              <a:t>示。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57481"/>
            <a:ext cx="3875663" cy="404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72680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DC70E4F-49DC-4251-9A72-CE7E1F1CBDF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921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9221" name="Rectangle 122"/>
          <p:cNvSpPr>
            <a:spLocks noChangeArrowheads="1"/>
          </p:cNvSpPr>
          <p:nvPr/>
        </p:nvSpPr>
        <p:spPr bwMode="auto">
          <a:xfrm>
            <a:off x="645493" y="1948398"/>
            <a:ext cx="7489204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/>
              <a:t>用关系运算符把两个表达式连接起来的式子称为关系表达式。例如：</a:t>
            </a:r>
          </a:p>
          <a:p>
            <a:pPr algn="l"/>
            <a:r>
              <a:rPr lang="en-US" altLang="zh-CN" sz="3600" b="1" dirty="0"/>
              <a:t>a&lt;b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a+2&gt;b+2</a:t>
            </a:r>
            <a:r>
              <a:rPr lang="zh-CN" altLang="en-US" sz="3600" b="1" dirty="0"/>
              <a:t>，</a:t>
            </a:r>
            <a:r>
              <a:rPr lang="en-US" altLang="zh-CN" sz="3600" b="1" dirty="0" err="1"/>
              <a:t>a+b</a:t>
            </a:r>
            <a:r>
              <a:rPr lang="en-US" altLang="zh-CN" sz="3600" b="1" dirty="0"/>
              <a:t>&gt;</a:t>
            </a:r>
            <a:r>
              <a:rPr lang="en-US" altLang="zh-CN" sz="3600" b="1" dirty="0" err="1"/>
              <a:t>c+d</a:t>
            </a:r>
            <a:r>
              <a:rPr lang="zh-CN" altLang="en-US" sz="3600" b="1" dirty="0"/>
              <a:t>，’</a:t>
            </a:r>
            <a:r>
              <a:rPr lang="en-US" altLang="zh-CN" sz="3600" b="1" dirty="0"/>
              <a:t>A’&gt;’B’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c=5&gt;d=3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(a&gt;b)&gt;(c&lt;d</a:t>
            </a:r>
            <a:r>
              <a:rPr lang="en-US" altLang="zh-CN" sz="3600" b="1" dirty="0" smtClean="0"/>
              <a:t>)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85306" y="260350"/>
            <a:ext cx="561083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3.6.3 </a:t>
            </a:r>
            <a:r>
              <a:rPr lang="zh-CN" altLang="en-US" b="1" dirty="0">
                <a:solidFill>
                  <a:srgbClr val="FFFFFF"/>
                </a:solidFill>
              </a:rPr>
              <a:t>关系运算符和关系表达式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81601" y="1115438"/>
            <a:ext cx="284885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3300"/>
                </a:solidFill>
              </a:rPr>
              <a:t>2</a:t>
            </a:r>
            <a:r>
              <a:rPr lang="zh-CN" altLang="en-US" b="1" dirty="0" smtClean="0">
                <a:solidFill>
                  <a:srgbClr val="FF3300"/>
                </a:solidFill>
              </a:rPr>
              <a:t>、关系表达式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34300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DC70E4F-49DC-4251-9A72-CE7E1F1CBDF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921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9221" name="Rectangle 122"/>
          <p:cNvSpPr>
            <a:spLocks noChangeArrowheads="1"/>
          </p:cNvSpPr>
          <p:nvPr/>
        </p:nvSpPr>
        <p:spPr bwMode="auto">
          <a:xfrm>
            <a:off x="727696" y="2132856"/>
            <a:ext cx="7489204" cy="230832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 smtClean="0"/>
              <a:t>关系</a:t>
            </a:r>
            <a:r>
              <a:rPr lang="zh-CN" altLang="en-US" sz="3600" b="1" dirty="0"/>
              <a:t>表达式的</a:t>
            </a:r>
            <a:r>
              <a:rPr lang="zh-CN" altLang="en-US" sz="3600" b="1" dirty="0">
                <a:solidFill>
                  <a:srgbClr val="FF0000"/>
                </a:solidFill>
              </a:rPr>
              <a:t>值</a:t>
            </a:r>
            <a:r>
              <a:rPr lang="zh-CN" altLang="en-US" sz="3600" b="1" dirty="0"/>
              <a:t>也是一个逻辑值，即“真”和“假”。由于在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语言中没有逻辑型数据，所以</a:t>
            </a:r>
            <a:r>
              <a:rPr lang="zh-CN" altLang="en-US" sz="3600" b="1" dirty="0">
                <a:solidFill>
                  <a:srgbClr val="FF0000"/>
                </a:solidFill>
              </a:rPr>
              <a:t>用“</a:t>
            </a:r>
            <a:r>
              <a:rPr lang="en-US" altLang="zh-CN" sz="3600" b="1" dirty="0">
                <a:solidFill>
                  <a:srgbClr val="FF0000"/>
                </a:solidFill>
              </a:rPr>
              <a:t>1”</a:t>
            </a:r>
            <a:r>
              <a:rPr lang="zh-CN" altLang="en-US" sz="3600" b="1" dirty="0">
                <a:solidFill>
                  <a:srgbClr val="FF0000"/>
                </a:solidFill>
              </a:rPr>
              <a:t>代表“真”，用“</a:t>
            </a:r>
            <a:r>
              <a:rPr lang="en-US" altLang="zh-CN" sz="3600" b="1" dirty="0">
                <a:solidFill>
                  <a:srgbClr val="FF0000"/>
                </a:solidFill>
              </a:rPr>
              <a:t>0”</a:t>
            </a:r>
            <a:r>
              <a:rPr lang="zh-CN" altLang="en-US" sz="3600" b="1" dirty="0">
                <a:solidFill>
                  <a:srgbClr val="FF0000"/>
                </a:solidFill>
              </a:rPr>
              <a:t>代表“假”</a:t>
            </a:r>
            <a:r>
              <a:rPr lang="zh-CN" altLang="en-US" sz="3600" b="1" dirty="0"/>
              <a:t>。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85306" y="260350"/>
            <a:ext cx="5610830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3.6.3 </a:t>
            </a:r>
            <a:r>
              <a:rPr lang="zh-CN" altLang="en-US" b="1" dirty="0">
                <a:solidFill>
                  <a:srgbClr val="FFFFFF"/>
                </a:solidFill>
              </a:rPr>
              <a:t>关系运算符和关系表达式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81601" y="1115438"/>
            <a:ext cx="284885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3300"/>
                </a:solidFill>
              </a:rPr>
              <a:t>2</a:t>
            </a:r>
            <a:r>
              <a:rPr lang="zh-CN" altLang="en-US" b="1" dirty="0" smtClean="0">
                <a:solidFill>
                  <a:srgbClr val="FF3300"/>
                </a:solidFill>
              </a:rPr>
              <a:t>、关系表达式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9863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51E63E5-AE8E-483C-AF53-2933F24419F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12059" y="1115438"/>
            <a:ext cx="281839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、逻辑运算符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305" y="1625799"/>
            <a:ext cx="86804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/>
            <a:r>
              <a:rPr lang="zh-CN" altLang="zh-CN" sz="3600" b="1" dirty="0"/>
              <a:t>在现实生活进行条件判断的时候往往需要判断的不止一个条件，如果有多个条件，那么怎么表示条件之间的关系呢？例如：</a:t>
            </a:r>
          </a:p>
          <a:p>
            <a:pPr indent="457200" algn="l"/>
            <a:r>
              <a:rPr lang="zh-CN" altLang="zh-CN" sz="3600" b="1" dirty="0"/>
              <a:t>判断一个年份是否闰年的条件有两个：这个年份能被</a:t>
            </a:r>
            <a:r>
              <a:rPr lang="en-US" altLang="zh-CN" sz="3600" b="1" dirty="0"/>
              <a:t>4</a:t>
            </a:r>
            <a:r>
              <a:rPr lang="zh-CN" altLang="zh-CN" sz="3600" b="1" dirty="0"/>
              <a:t>整除，但不能被</a:t>
            </a:r>
            <a:r>
              <a:rPr lang="en-US" altLang="zh-CN" sz="3600" b="1" dirty="0"/>
              <a:t>100</a:t>
            </a:r>
            <a:r>
              <a:rPr lang="zh-CN" altLang="zh-CN" sz="3600" b="1" dirty="0"/>
              <a:t>整除或者这个年份能被</a:t>
            </a:r>
            <a:r>
              <a:rPr lang="en-US" altLang="zh-CN" sz="3600" b="1" dirty="0"/>
              <a:t>4</a:t>
            </a:r>
            <a:r>
              <a:rPr lang="zh-CN" altLang="zh-CN" sz="3600" b="1" dirty="0"/>
              <a:t>整除，又能被</a:t>
            </a:r>
            <a:r>
              <a:rPr lang="en-US" altLang="zh-CN" sz="3600" b="1" dirty="0"/>
              <a:t>400</a:t>
            </a:r>
            <a:r>
              <a:rPr lang="zh-CN" altLang="zh-CN" sz="3600" b="1" dirty="0"/>
              <a:t>整除。这个时候就需要用到逻辑运算符。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68728880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51E63E5-AE8E-483C-AF53-2933F24419F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12059" y="1115438"/>
            <a:ext cx="281839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、逻辑运算符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3302" y="1700213"/>
            <a:ext cx="72516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600" b="1" dirty="0" smtClean="0"/>
              <a:t>在</a:t>
            </a:r>
            <a:r>
              <a:rPr lang="en-US" altLang="zh-CN" sz="3600" b="1" dirty="0" smtClean="0"/>
              <a:t>C</a:t>
            </a:r>
            <a:r>
              <a:rPr lang="zh-CN" altLang="zh-CN" sz="3600" b="1" dirty="0" smtClean="0"/>
              <a:t>语言中有</a:t>
            </a:r>
            <a:r>
              <a:rPr lang="en-US" altLang="zh-CN" sz="3600" b="1" dirty="0" smtClean="0"/>
              <a:t>3</a:t>
            </a:r>
            <a:r>
              <a:rPr lang="zh-CN" altLang="zh-CN" sz="3600" b="1" dirty="0" smtClean="0"/>
              <a:t>个逻辑运算符：</a:t>
            </a:r>
            <a:endParaRPr lang="en-US" altLang="zh-CN" sz="3600" b="1" dirty="0" smtClean="0"/>
          </a:p>
          <a:p>
            <a:pPr algn="l"/>
            <a:endParaRPr lang="en-US" altLang="zh-CN" sz="3600" b="1" dirty="0" smtClean="0"/>
          </a:p>
          <a:p>
            <a:pPr algn="l"/>
            <a:r>
              <a:rPr lang="zh-CN" altLang="zh-CN" sz="4000" b="1" dirty="0" smtClean="0">
                <a:solidFill>
                  <a:srgbClr val="FF0000"/>
                </a:solidFill>
              </a:rPr>
              <a:t>“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!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”、“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&amp;&amp;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”、“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||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”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l"/>
            <a:endParaRPr lang="en-US" altLang="zh-CN" sz="3600" b="1" dirty="0" smtClean="0"/>
          </a:p>
          <a:p>
            <a:pPr algn="l"/>
            <a:r>
              <a:rPr lang="zh-CN" altLang="zh-CN" sz="3600" b="1" dirty="0" smtClean="0"/>
              <a:t>分别表示逻辑非运算、逻辑与运算、逻辑或运算。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181206983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51E63E5-AE8E-483C-AF53-2933F24419F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468312" y="1700213"/>
            <a:ext cx="8212138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en-US" altLang="zh-CN" b="1" dirty="0" smtClean="0"/>
              <a:t> </a:t>
            </a:r>
            <a:r>
              <a:rPr lang="zh-CN" altLang="en-US" b="1" dirty="0"/>
              <a:t>逻辑非</a:t>
            </a:r>
          </a:p>
          <a:p>
            <a:pPr indent="266700" algn="l"/>
            <a:r>
              <a:rPr lang="zh-CN" altLang="en-US" b="1" dirty="0"/>
              <a:t>逻辑非是一元运算，其运算符为“</a:t>
            </a:r>
            <a:r>
              <a:rPr lang="en-US" altLang="zh-CN" b="1" dirty="0"/>
              <a:t>!”</a:t>
            </a:r>
            <a:r>
              <a:rPr lang="zh-CN" altLang="en-US" b="1" dirty="0"/>
              <a:t>。运算规则：若逻辑非运算符后面的操作数的值为</a:t>
            </a:r>
            <a:r>
              <a:rPr lang="en-US" altLang="zh-CN" b="1" dirty="0"/>
              <a:t>0</a:t>
            </a:r>
            <a:r>
              <a:rPr lang="zh-CN" altLang="en-US" b="1" dirty="0"/>
              <a:t>（逻辑假），则逻辑非的运算结果为</a:t>
            </a:r>
            <a:r>
              <a:rPr lang="en-US" altLang="zh-CN" b="1" dirty="0"/>
              <a:t>1</a:t>
            </a:r>
            <a:r>
              <a:rPr lang="zh-CN" altLang="en-US" b="1" dirty="0"/>
              <a:t>（逻辑真）；若逻辑非运算符后面的操作数的值为</a:t>
            </a:r>
            <a:r>
              <a:rPr lang="en-US" altLang="zh-CN" b="1" dirty="0"/>
              <a:t>1</a:t>
            </a:r>
            <a:r>
              <a:rPr lang="zh-CN" altLang="en-US" b="1" dirty="0"/>
              <a:t>（逻辑真），则逻辑非的运算结果为</a:t>
            </a:r>
            <a:r>
              <a:rPr lang="en-US" altLang="zh-CN" b="1" dirty="0"/>
              <a:t>0</a:t>
            </a:r>
            <a:r>
              <a:rPr lang="zh-CN" altLang="en-US" b="1" dirty="0"/>
              <a:t>（逻辑假）。</a:t>
            </a:r>
            <a:r>
              <a:rPr lang="zh-CN" altLang="en-US" b="1" dirty="0">
                <a:solidFill>
                  <a:srgbClr val="FF0000"/>
                </a:solidFill>
              </a:rPr>
              <a:t>在</a:t>
            </a:r>
            <a:r>
              <a:rPr lang="en-US" altLang="zh-CN" b="1" dirty="0">
                <a:solidFill>
                  <a:srgbClr val="FF0000"/>
                </a:solidFill>
              </a:rPr>
              <a:t>C</a:t>
            </a:r>
            <a:r>
              <a:rPr lang="zh-CN" altLang="en-US" b="1" dirty="0">
                <a:solidFill>
                  <a:srgbClr val="FF0000"/>
                </a:solidFill>
              </a:rPr>
              <a:t>语言中进行逻辑判断时，数据的值为非</a:t>
            </a:r>
            <a:r>
              <a:rPr lang="en-US" altLang="zh-CN" b="1" dirty="0">
                <a:solidFill>
                  <a:srgbClr val="FF0000"/>
                </a:solidFill>
              </a:rPr>
              <a:t>0</a:t>
            </a:r>
            <a:r>
              <a:rPr lang="zh-CN" altLang="en-US" b="1" dirty="0">
                <a:solidFill>
                  <a:srgbClr val="FF0000"/>
                </a:solidFill>
              </a:rPr>
              <a:t>，则认为是逻辑真；数据的值为</a:t>
            </a:r>
            <a:r>
              <a:rPr lang="en-US" altLang="zh-CN" b="1" dirty="0">
                <a:solidFill>
                  <a:srgbClr val="FF0000"/>
                </a:solidFill>
              </a:rPr>
              <a:t>0</a:t>
            </a:r>
            <a:r>
              <a:rPr lang="zh-CN" altLang="en-US" b="1" dirty="0">
                <a:solidFill>
                  <a:srgbClr val="FF0000"/>
                </a:solidFill>
              </a:rPr>
              <a:t>，则认为是逻辑假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12059" y="1115438"/>
            <a:ext cx="281839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、逻辑运算符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7153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051E63E5-AE8E-483C-AF53-2933F24419F9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185305" y="1947108"/>
            <a:ext cx="8495145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sz="3600" b="1" dirty="0" smtClean="0"/>
              <a:t>例如</a:t>
            </a:r>
            <a:r>
              <a:rPr lang="zh-CN" altLang="en-US" sz="3600" b="1" dirty="0"/>
              <a:t>：</a:t>
            </a:r>
          </a:p>
          <a:p>
            <a:pPr indent="266700" algn="l"/>
            <a:r>
              <a:rPr lang="en-US" altLang="zh-CN" sz="3600" b="1" dirty="0" err="1"/>
              <a:t>int</a:t>
            </a:r>
            <a:r>
              <a:rPr lang="en-US" altLang="zh-CN" sz="3600" b="1" dirty="0"/>
              <a:t> a=1,b=5;</a:t>
            </a:r>
          </a:p>
          <a:p>
            <a:pPr indent="266700" algn="l"/>
            <a:r>
              <a:rPr lang="en-US" altLang="zh-CN" sz="3600" b="1" dirty="0"/>
              <a:t>!b         </a:t>
            </a:r>
            <a:r>
              <a:rPr lang="zh-CN" altLang="en-US" sz="3600" b="1" dirty="0"/>
              <a:t>运算结果为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，因为</a:t>
            </a:r>
            <a:r>
              <a:rPr lang="en-US" altLang="zh-CN" sz="3600" b="1" dirty="0"/>
              <a:t>b</a:t>
            </a:r>
            <a:r>
              <a:rPr lang="zh-CN" altLang="en-US" sz="3600" b="1" dirty="0"/>
              <a:t>是非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值表示逻辑真，再进行逻辑非运算后结果为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；</a:t>
            </a:r>
          </a:p>
          <a:p>
            <a:pPr indent="266700" algn="l"/>
            <a:r>
              <a:rPr lang="en-US" altLang="zh-CN" sz="3600" b="1" dirty="0"/>
              <a:t>!(a&gt;b)      </a:t>
            </a:r>
            <a:r>
              <a:rPr lang="zh-CN" altLang="en-US" sz="3600" b="1" dirty="0"/>
              <a:t>运算结果为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，因为</a:t>
            </a:r>
            <a:r>
              <a:rPr lang="en-US" altLang="zh-CN" sz="3600" b="1" dirty="0"/>
              <a:t>a&gt;b</a:t>
            </a:r>
            <a:r>
              <a:rPr lang="zh-CN" altLang="en-US" sz="3600" b="1" dirty="0"/>
              <a:t>的运算结果是逻辑假，再进行逻辑非运算后结果为真。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12059" y="1115438"/>
            <a:ext cx="281839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 smtClean="0">
                <a:solidFill>
                  <a:srgbClr val="FF3300"/>
                </a:solidFill>
              </a:rPr>
              <a:t>、逻辑运算符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1667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4967703-BBC5-434D-93DC-AC2F0B1FB636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126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65708" y="1167696"/>
            <a:ext cx="8414742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algn="l"/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）</a:t>
            </a:r>
            <a:r>
              <a:rPr lang="en-US" altLang="zh-CN" sz="3600" b="1" dirty="0" smtClean="0"/>
              <a:t> </a:t>
            </a:r>
            <a:r>
              <a:rPr lang="zh-CN" altLang="en-US" sz="3600" b="1" dirty="0"/>
              <a:t>逻辑与</a:t>
            </a:r>
          </a:p>
          <a:p>
            <a:pPr indent="266700" algn="l"/>
            <a:r>
              <a:rPr lang="zh-CN" altLang="en-US" sz="3600" b="1" dirty="0"/>
              <a:t>逻辑与是二元运算，其运算符为“</a:t>
            </a:r>
            <a:r>
              <a:rPr lang="en-US" altLang="zh-CN" sz="3600" b="1" dirty="0"/>
              <a:t>&amp;&amp;”</a:t>
            </a:r>
            <a:r>
              <a:rPr lang="zh-CN" altLang="en-US" sz="3600" b="1" dirty="0"/>
              <a:t>。运算规则：若参与逻辑与运算的两个操作数的值均为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（逻辑真），则逻辑与的运算结果为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（逻辑真）；若参与逻辑与运算的两个操作数的值中</a:t>
            </a:r>
            <a:r>
              <a:rPr lang="zh-CN" altLang="en-US" sz="3600" b="1" dirty="0">
                <a:solidFill>
                  <a:srgbClr val="FF0000"/>
                </a:solidFill>
              </a:rPr>
              <a:t>有一个为</a:t>
            </a:r>
            <a:r>
              <a:rPr lang="en-US" altLang="zh-CN" sz="3600" b="1" dirty="0">
                <a:solidFill>
                  <a:srgbClr val="FF0000"/>
                </a:solidFill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</a:rPr>
              <a:t>（逻辑假），则逻辑与的运算结果为</a:t>
            </a:r>
            <a:r>
              <a:rPr lang="en-US" altLang="zh-CN" sz="3600" b="1" dirty="0">
                <a:solidFill>
                  <a:srgbClr val="FF0000"/>
                </a:solidFill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</a:rPr>
              <a:t>（逻辑假）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</p:spTree>
    <p:extLst>
      <p:ext uri="{BB962C8B-B14F-4D97-AF65-F5344CB8AC3E}">
        <p14:creationId xmlns:p14="http://schemas.microsoft.com/office/powerpoint/2010/main" val="15320528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54967703-BBC5-434D-93DC-AC2F0B1FB636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126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95536" y="1332845"/>
            <a:ext cx="8135938" cy="440120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 </a:t>
            </a:r>
            <a:r>
              <a:rPr lang="zh-CN" altLang="en-US" sz="4000" b="1" dirty="0"/>
              <a:t>逻辑与</a:t>
            </a:r>
          </a:p>
          <a:p>
            <a:pPr indent="266700" algn="l"/>
            <a:r>
              <a:rPr lang="zh-CN" altLang="en-US" sz="4000" b="1" dirty="0" smtClean="0"/>
              <a:t>例如</a:t>
            </a:r>
            <a:r>
              <a:rPr lang="zh-CN" altLang="en-US" sz="4000" b="1" dirty="0"/>
              <a:t>：</a:t>
            </a:r>
          </a:p>
          <a:p>
            <a:pPr indent="266700" algn="l"/>
            <a:r>
              <a:rPr lang="en-US" altLang="zh-CN" sz="4000" b="1" dirty="0" err="1"/>
              <a:t>int</a:t>
            </a:r>
            <a:r>
              <a:rPr lang="en-US" altLang="zh-CN" sz="4000" b="1" dirty="0"/>
              <a:t> a=1,b=5;</a:t>
            </a:r>
          </a:p>
          <a:p>
            <a:pPr indent="266700" algn="l"/>
            <a:r>
              <a:rPr lang="en-US" altLang="zh-CN" sz="4000" b="1" dirty="0"/>
              <a:t>a&amp;&amp;b    </a:t>
            </a:r>
            <a:r>
              <a:rPr lang="zh-CN" altLang="en-US" sz="4000" b="1" dirty="0"/>
              <a:t>运算结果为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，因为</a:t>
            </a:r>
            <a:r>
              <a:rPr lang="en-US" altLang="zh-CN" sz="4000" b="1" dirty="0"/>
              <a:t>a</a:t>
            </a:r>
            <a:r>
              <a:rPr lang="zh-CN" altLang="en-US" sz="4000" b="1" dirty="0"/>
              <a:t>和</a:t>
            </a:r>
            <a:r>
              <a:rPr lang="en-US" altLang="zh-CN" sz="4000" b="1" dirty="0"/>
              <a:t>b</a:t>
            </a:r>
            <a:r>
              <a:rPr lang="zh-CN" altLang="en-US" sz="4000" b="1" dirty="0"/>
              <a:t>的值均为逻辑真；</a:t>
            </a:r>
          </a:p>
          <a:p>
            <a:pPr indent="266700" algn="l"/>
            <a:r>
              <a:rPr lang="en-US" altLang="zh-CN" sz="4000" b="1" dirty="0"/>
              <a:t>(a&gt;b)&amp;&amp;(a&gt;0)      </a:t>
            </a:r>
            <a:r>
              <a:rPr lang="zh-CN" altLang="en-US" sz="4000" b="1" dirty="0"/>
              <a:t>运算结果为</a:t>
            </a:r>
            <a:r>
              <a:rPr lang="en-US" altLang="zh-CN" sz="4000" b="1" dirty="0"/>
              <a:t>0</a:t>
            </a:r>
            <a:r>
              <a:rPr lang="zh-CN" altLang="en-US" sz="4000" b="1" dirty="0"/>
              <a:t>，因为</a:t>
            </a:r>
            <a:r>
              <a:rPr lang="en-US" altLang="zh-CN" sz="4000" b="1" dirty="0"/>
              <a:t>a&gt;b</a:t>
            </a:r>
            <a:r>
              <a:rPr lang="zh-CN" altLang="en-US" sz="4000" b="1" dirty="0"/>
              <a:t>的运算结果是逻辑假。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</p:spTree>
    <p:extLst>
      <p:ext uri="{BB962C8B-B14F-4D97-AF65-F5344CB8AC3E}">
        <p14:creationId xmlns:p14="http://schemas.microsoft.com/office/powerpoint/2010/main" val="304037570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702B513B-6D73-422E-B3AE-51B859CA5C7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229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23850" y="1044606"/>
            <a:ext cx="8280400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）</a:t>
            </a:r>
            <a:r>
              <a:rPr lang="en-US" altLang="zh-CN" sz="3600" b="1" dirty="0" smtClean="0"/>
              <a:t> </a:t>
            </a:r>
            <a:r>
              <a:rPr lang="zh-CN" altLang="en-US" sz="3600" b="1" dirty="0"/>
              <a:t>逻辑或</a:t>
            </a:r>
          </a:p>
          <a:p>
            <a:pPr indent="266700" algn="l"/>
            <a:r>
              <a:rPr lang="zh-CN" altLang="en-US" sz="3600" b="1" dirty="0"/>
              <a:t>逻辑或是二元运算，其运算符为“</a:t>
            </a:r>
            <a:r>
              <a:rPr lang="en-US" altLang="zh-CN" sz="3600" b="1" dirty="0"/>
              <a:t>||”</a:t>
            </a:r>
            <a:r>
              <a:rPr lang="zh-CN" altLang="en-US" sz="3600" b="1" dirty="0"/>
              <a:t>。运算规则：若参与逻辑与运算的两个操作数的值均为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（逻辑假），则逻辑与的运算结果为</a:t>
            </a:r>
            <a:r>
              <a:rPr lang="en-US" altLang="zh-CN" sz="3600" b="1" dirty="0"/>
              <a:t>0</a:t>
            </a:r>
            <a:r>
              <a:rPr lang="zh-CN" altLang="en-US" sz="3600" b="1" dirty="0"/>
              <a:t>（逻辑假）；若参与逻辑与运算的两个操作数的值中</a:t>
            </a:r>
            <a:r>
              <a:rPr lang="zh-CN" altLang="en-US" sz="3600" b="1" dirty="0">
                <a:solidFill>
                  <a:srgbClr val="FF0000"/>
                </a:solidFill>
              </a:rPr>
              <a:t>有一个为</a:t>
            </a:r>
            <a:r>
              <a:rPr lang="en-US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</a:rPr>
              <a:t>（逻辑真），则逻辑与的运算结果为</a:t>
            </a:r>
            <a:r>
              <a:rPr lang="en-US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/>
              <a:t>（逻辑真）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</p:spTree>
    <p:extLst>
      <p:ext uri="{BB962C8B-B14F-4D97-AF65-F5344CB8AC3E}">
        <p14:creationId xmlns:p14="http://schemas.microsoft.com/office/powerpoint/2010/main" val="281814752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71E9D1C4-70FB-450C-BAE9-1231F49DF0E7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7171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0" y="2119313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2843212" y="6140152"/>
            <a:ext cx="3260725" cy="45720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/>
              <a:t>图</a:t>
            </a:r>
            <a:r>
              <a:rPr lang="en-US" altLang="zh-CN" sz="2400" b="1" dirty="0"/>
              <a:t>3.1 C</a:t>
            </a:r>
            <a:r>
              <a:rPr lang="zh-CN" altLang="en-US" sz="2400" b="1" dirty="0"/>
              <a:t>语言的数据类型</a:t>
            </a: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395288" y="260350"/>
            <a:ext cx="308927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</a:rPr>
              <a:t>3.1</a:t>
            </a:r>
            <a:r>
              <a:rPr lang="zh-CN" altLang="en-US" b="1">
                <a:solidFill>
                  <a:srgbClr val="FF0000"/>
                </a:solidFill>
              </a:rPr>
              <a:t>数据类型分类</a:t>
            </a:r>
            <a:endParaRPr lang="zh-CN" altLang="en-US" b="1">
              <a:solidFill>
                <a:srgbClr val="FFFF99"/>
              </a:solidFill>
            </a:endParaRPr>
          </a:p>
        </p:txBody>
      </p:sp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991032"/>
            <a:ext cx="6793755" cy="5102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702B513B-6D73-422E-B3AE-51B859CA5C7D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229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23850" y="1106163"/>
            <a:ext cx="8280400" cy="440120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 </a:t>
            </a:r>
            <a:r>
              <a:rPr lang="zh-CN" altLang="en-US" sz="4000" b="1" dirty="0"/>
              <a:t>逻辑或</a:t>
            </a:r>
          </a:p>
          <a:p>
            <a:pPr indent="266700" algn="l"/>
            <a:r>
              <a:rPr lang="zh-CN" altLang="en-US" sz="4000" b="1" dirty="0" smtClean="0"/>
              <a:t>例如</a:t>
            </a:r>
            <a:r>
              <a:rPr lang="zh-CN" altLang="en-US" sz="4000" b="1" dirty="0"/>
              <a:t>：</a:t>
            </a:r>
          </a:p>
          <a:p>
            <a:pPr indent="266700" algn="l"/>
            <a:r>
              <a:rPr lang="en-US" altLang="zh-CN" sz="4000" b="1" dirty="0" err="1"/>
              <a:t>int</a:t>
            </a:r>
            <a:r>
              <a:rPr lang="en-US" altLang="zh-CN" sz="4000" b="1" dirty="0"/>
              <a:t> a=1,b=5;</a:t>
            </a:r>
          </a:p>
          <a:p>
            <a:pPr indent="266700" algn="l"/>
            <a:r>
              <a:rPr lang="en-US" altLang="zh-CN" sz="4000" b="1" dirty="0"/>
              <a:t>a||b    </a:t>
            </a:r>
            <a:r>
              <a:rPr lang="zh-CN" altLang="en-US" sz="4000" b="1" dirty="0"/>
              <a:t>运算结果为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，因为</a:t>
            </a:r>
            <a:r>
              <a:rPr lang="en-US" altLang="zh-CN" sz="4000" b="1" dirty="0"/>
              <a:t>a</a:t>
            </a:r>
            <a:r>
              <a:rPr lang="zh-CN" altLang="en-US" sz="4000" b="1" dirty="0"/>
              <a:t>的值为逻辑真；</a:t>
            </a:r>
          </a:p>
          <a:p>
            <a:pPr indent="266700" algn="l"/>
            <a:r>
              <a:rPr lang="en-US" altLang="zh-CN" sz="4000" b="1" dirty="0"/>
              <a:t>(a&gt;b)||(a&gt;0)      </a:t>
            </a:r>
            <a:r>
              <a:rPr lang="zh-CN" altLang="en-US" sz="4000" b="1" dirty="0"/>
              <a:t>运算结果为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，因为</a:t>
            </a:r>
            <a:r>
              <a:rPr lang="en-US" altLang="zh-CN" sz="4000" b="1" dirty="0"/>
              <a:t>a&gt;0</a:t>
            </a:r>
            <a:r>
              <a:rPr lang="zh-CN" altLang="en-US" sz="4000" b="1" dirty="0"/>
              <a:t>的运算结果是逻辑真。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</p:spTree>
    <p:extLst>
      <p:ext uri="{BB962C8B-B14F-4D97-AF65-F5344CB8AC3E}">
        <p14:creationId xmlns:p14="http://schemas.microsoft.com/office/powerpoint/2010/main" val="62708541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9D8C399-4CF5-4078-84B5-F826A267D3B6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331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279750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667473"/>
              </p:ext>
            </p:extLst>
          </p:nvPr>
        </p:nvGraphicFramePr>
        <p:xfrm>
          <a:off x="755575" y="1988840"/>
          <a:ext cx="6984777" cy="3200400"/>
        </p:xfrm>
        <a:graphic>
          <a:graphicData uri="http://schemas.openxmlformats.org/drawingml/2006/table">
            <a:tbl>
              <a:tblPr/>
              <a:tblGrid>
                <a:gridCol w="1074738"/>
                <a:gridCol w="1074737"/>
                <a:gridCol w="1076325"/>
                <a:gridCol w="1074738"/>
                <a:gridCol w="1316086"/>
                <a:gridCol w="1368153"/>
              </a:tblGrid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a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b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!a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!b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a&amp;&amp;b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a||b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假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aramond" pitchFamily="18" charset="0"/>
                          <a:ea typeface="宋体" pitchFamily="2" charset="-122"/>
                        </a:rPr>
                        <a:t>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真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1124744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逻辑运算的运算规则也可以</a:t>
            </a:r>
            <a:r>
              <a:rPr lang="zh-CN" altLang="zh-CN" b="1" dirty="0" smtClean="0"/>
              <a:t>用</a:t>
            </a:r>
            <a:r>
              <a:rPr lang="zh-CN" altLang="en-US" b="1" dirty="0" smtClean="0"/>
              <a:t>下</a:t>
            </a:r>
            <a:r>
              <a:rPr lang="zh-CN" altLang="zh-CN" b="1" dirty="0" smtClean="0"/>
              <a:t>表表示</a:t>
            </a:r>
            <a:r>
              <a:rPr lang="zh-CN" altLang="zh-CN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3832751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373B1F64-76A1-40D3-BE77-B6C9A936E20A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4339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4341" name="Rectangle 12"/>
          <p:cNvSpPr>
            <a:spLocks noChangeArrowheads="1"/>
          </p:cNvSpPr>
          <p:nvPr/>
        </p:nvSpPr>
        <p:spPr bwMode="auto">
          <a:xfrm>
            <a:off x="250824" y="1455163"/>
            <a:ext cx="8353425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3600" b="1" dirty="0"/>
              <a:t>用逻辑运算符把两个表达式连接起来的式子称为逻辑表达式。例如：</a:t>
            </a:r>
          </a:p>
          <a:p>
            <a:pPr indent="266700" algn="l"/>
            <a:r>
              <a:rPr lang="en-US" altLang="zh-CN" sz="3600" b="1" dirty="0"/>
              <a:t>!(a&lt;b)&amp;&amp;c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(a&lt;b)||(a&gt;c)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(a&lt;b)&amp;&amp;(a&gt;c)||(b&gt;c)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!(a&gt;b)&amp;&amp;b</a:t>
            </a:r>
          </a:p>
          <a:p>
            <a:pPr indent="266700" algn="l"/>
            <a:r>
              <a:rPr lang="zh-CN" altLang="en-US" sz="3600" b="1" dirty="0"/>
              <a:t>逻辑表达式的值也是</a:t>
            </a:r>
            <a:r>
              <a:rPr lang="zh-CN" altLang="en-US" sz="3600" b="1" dirty="0">
                <a:solidFill>
                  <a:srgbClr val="FF0000"/>
                </a:solidFill>
              </a:rPr>
              <a:t>一个逻辑值，即“真”和“假”</a:t>
            </a:r>
            <a:r>
              <a:rPr lang="zh-CN" altLang="en-US" sz="3600" b="1" dirty="0"/>
              <a:t>。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语言中逻辑运算符的优先级为：</a:t>
            </a:r>
            <a:r>
              <a:rPr lang="zh-CN" altLang="en-US" sz="3600" b="1" dirty="0">
                <a:solidFill>
                  <a:srgbClr val="FF0000"/>
                </a:solidFill>
              </a:rPr>
              <a:t>逻辑非（！）→逻辑与（</a:t>
            </a:r>
            <a:r>
              <a:rPr lang="en-US" altLang="zh-CN" sz="3600" b="1" dirty="0">
                <a:solidFill>
                  <a:srgbClr val="FF0000"/>
                </a:solidFill>
              </a:rPr>
              <a:t>&amp;&amp;</a:t>
            </a:r>
            <a:r>
              <a:rPr lang="zh-CN" altLang="en-US" sz="3600" b="1" dirty="0">
                <a:solidFill>
                  <a:srgbClr val="FF0000"/>
                </a:solidFill>
              </a:rPr>
              <a:t>）→逻辑或（</a:t>
            </a:r>
            <a:r>
              <a:rPr lang="en-US" altLang="zh-CN" sz="3600" b="1" dirty="0">
                <a:solidFill>
                  <a:srgbClr val="FF0000"/>
                </a:solidFill>
              </a:rPr>
              <a:t>||</a:t>
            </a:r>
            <a:r>
              <a:rPr lang="zh-CN" altLang="en-US" sz="3600" b="1" dirty="0">
                <a:solidFill>
                  <a:srgbClr val="FF0000"/>
                </a:solidFill>
              </a:rPr>
              <a:t>）。 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81601" y="1115436"/>
            <a:ext cx="2848857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3300"/>
                </a:solidFill>
              </a:rPr>
              <a:t>2</a:t>
            </a:r>
            <a:r>
              <a:rPr lang="zh-CN" altLang="en-US" b="1" dirty="0" smtClean="0">
                <a:solidFill>
                  <a:srgbClr val="FF3300"/>
                </a:solidFill>
              </a:rPr>
              <a:t>、逻辑表达式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6330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4FE6BB88-5BD5-4BE3-8340-DA95D170149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536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85305" y="260350"/>
            <a:ext cx="5610831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FF"/>
                </a:solidFill>
              </a:rPr>
              <a:t>3.6.4 </a:t>
            </a:r>
            <a:r>
              <a:rPr lang="zh-CN" altLang="en-US" b="1" dirty="0">
                <a:solidFill>
                  <a:srgbClr val="FFFFFF"/>
                </a:solidFill>
              </a:rPr>
              <a:t>逻辑运算符和逻辑表达式</a:t>
            </a:r>
          </a:p>
        </p:txBody>
      </p:sp>
      <p:sp>
        <p:nvSpPr>
          <p:cNvPr id="2" name="矩形 1"/>
          <p:cNvSpPr/>
          <p:nvPr/>
        </p:nvSpPr>
        <p:spPr>
          <a:xfrm>
            <a:off x="191605" y="1356400"/>
            <a:ext cx="43718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600" b="1" dirty="0"/>
              <a:t>在表达式运算中，逻辑非“</a:t>
            </a:r>
            <a:r>
              <a:rPr lang="en-US" altLang="zh-CN" sz="3600" b="1" dirty="0"/>
              <a:t>!</a:t>
            </a:r>
            <a:r>
              <a:rPr lang="zh-CN" altLang="zh-CN" sz="3600" b="1" dirty="0"/>
              <a:t>”运算的优先级要高于算术运算，而逻辑与“</a:t>
            </a:r>
            <a:r>
              <a:rPr lang="en-US" altLang="zh-CN" sz="3600" b="1" dirty="0"/>
              <a:t>&amp;&amp;</a:t>
            </a:r>
            <a:r>
              <a:rPr lang="zh-CN" altLang="zh-CN" sz="3600" b="1" dirty="0"/>
              <a:t>”运算和逻辑或“</a:t>
            </a:r>
            <a:r>
              <a:rPr lang="en-US" altLang="zh-CN" sz="3600" b="1" dirty="0"/>
              <a:t>||</a:t>
            </a:r>
            <a:r>
              <a:rPr lang="zh-CN" altLang="zh-CN" sz="3600" b="1" dirty="0"/>
              <a:t>”运算的优先级要低于关系运算。如</a:t>
            </a:r>
            <a:r>
              <a:rPr lang="zh-CN" altLang="zh-CN" sz="3600" b="1" dirty="0" smtClean="0"/>
              <a:t>图所示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37"/>
          <a:stretch/>
        </p:blipFill>
        <p:spPr bwMode="auto">
          <a:xfrm>
            <a:off x="4720473" y="1356399"/>
            <a:ext cx="3966227" cy="437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1421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B3E222-CC77-4699-858A-78FA35C74BC0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414338" y="260350"/>
            <a:ext cx="58642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3.6.5</a:t>
            </a:r>
            <a:r>
              <a:rPr lang="zh-CN" altLang="en-US" b="1" dirty="0" smtClean="0">
                <a:solidFill>
                  <a:srgbClr val="FFFFFF"/>
                </a:solidFill>
              </a:rPr>
              <a:t>条件</a:t>
            </a:r>
            <a:r>
              <a:rPr lang="zh-CN" altLang="en-US" b="1" dirty="0">
                <a:solidFill>
                  <a:srgbClr val="FFFFFF"/>
                </a:solidFill>
              </a:rPr>
              <a:t>运算符条件运算表达式</a:t>
            </a:r>
          </a:p>
        </p:txBody>
      </p:sp>
      <p:sp>
        <p:nvSpPr>
          <p:cNvPr id="29701" name="Rectangle 8"/>
          <p:cNvSpPr>
            <a:spLocks noChangeArrowheads="1"/>
          </p:cNvSpPr>
          <p:nvPr/>
        </p:nvSpPr>
        <p:spPr bwMode="auto">
          <a:xfrm>
            <a:off x="395288" y="1482398"/>
            <a:ext cx="8064500" cy="440120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/>
              <a:t>条件运算符有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个操作对象，称为三目运算符。它由两个符号“</a:t>
            </a:r>
            <a:r>
              <a:rPr lang="en-US" altLang="zh-CN" sz="4000" b="1" dirty="0"/>
              <a:t>?”</a:t>
            </a:r>
            <a:r>
              <a:rPr lang="zh-CN" altLang="en-US" sz="4000" b="1" dirty="0"/>
              <a:t>和“</a:t>
            </a:r>
            <a:r>
              <a:rPr lang="en-US" altLang="zh-CN" sz="4000" b="1" dirty="0"/>
              <a:t>:”</a:t>
            </a:r>
            <a:r>
              <a:rPr lang="zh-CN" altLang="en-US" sz="4000" b="1" dirty="0"/>
              <a:t>组成，由条件运算符连接起来的式子成为条件运算表达式。其一般形式为：</a:t>
            </a:r>
          </a:p>
          <a:p>
            <a:pPr indent="266700" algn="l"/>
            <a:r>
              <a:rPr lang="en-US" altLang="zh-CN" sz="4000" b="1" dirty="0">
                <a:solidFill>
                  <a:srgbClr val="FF0000"/>
                </a:solidFill>
              </a:rPr>
              <a:t>&lt;</a:t>
            </a:r>
            <a:r>
              <a:rPr lang="zh-CN" altLang="en-US" sz="4000" b="1" dirty="0">
                <a:solidFill>
                  <a:srgbClr val="FF0000"/>
                </a:solidFill>
              </a:rPr>
              <a:t>表达式</a:t>
            </a:r>
            <a:r>
              <a:rPr lang="en-US" altLang="zh-CN" sz="4000" b="1" dirty="0">
                <a:solidFill>
                  <a:srgbClr val="FF0000"/>
                </a:solidFill>
              </a:rPr>
              <a:t>1&gt;</a:t>
            </a:r>
            <a:r>
              <a:rPr lang="zh-CN" altLang="en-US" sz="4000" b="1" dirty="0">
                <a:solidFill>
                  <a:srgbClr val="FF0000"/>
                </a:solidFill>
              </a:rPr>
              <a:t>？</a:t>
            </a:r>
            <a:r>
              <a:rPr lang="en-US" altLang="zh-CN" sz="4000" b="1" dirty="0">
                <a:solidFill>
                  <a:srgbClr val="FF0000"/>
                </a:solidFill>
              </a:rPr>
              <a:t>&lt;</a:t>
            </a:r>
            <a:r>
              <a:rPr lang="zh-CN" altLang="en-US" sz="4000" b="1" dirty="0">
                <a:solidFill>
                  <a:srgbClr val="FF0000"/>
                </a:solidFill>
              </a:rPr>
              <a:t>表达式</a:t>
            </a:r>
            <a:r>
              <a:rPr lang="en-US" altLang="zh-CN" sz="4000" b="1" dirty="0">
                <a:solidFill>
                  <a:srgbClr val="FF0000"/>
                </a:solidFill>
              </a:rPr>
              <a:t>2&gt;:&lt;</a:t>
            </a:r>
            <a:r>
              <a:rPr lang="zh-CN" altLang="en-US" sz="4000" b="1" dirty="0">
                <a:solidFill>
                  <a:srgbClr val="FF0000"/>
                </a:solidFill>
              </a:rPr>
              <a:t>表达式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&gt;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B3E222-CC77-4699-858A-78FA35C74BC0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414338" y="260350"/>
            <a:ext cx="58642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3.6.5</a:t>
            </a:r>
            <a:r>
              <a:rPr lang="zh-CN" altLang="en-US" b="1" dirty="0" smtClean="0">
                <a:solidFill>
                  <a:srgbClr val="FFFFFF"/>
                </a:solidFill>
              </a:rPr>
              <a:t>条件</a:t>
            </a:r>
            <a:r>
              <a:rPr lang="zh-CN" altLang="en-US" b="1" dirty="0">
                <a:solidFill>
                  <a:srgbClr val="FFFFFF"/>
                </a:solidFill>
              </a:rPr>
              <a:t>运算符条件运算表达式</a:t>
            </a:r>
          </a:p>
        </p:txBody>
      </p:sp>
      <p:sp>
        <p:nvSpPr>
          <p:cNvPr id="29701" name="Rectangle 8"/>
          <p:cNvSpPr>
            <a:spLocks noChangeArrowheads="1"/>
          </p:cNvSpPr>
          <p:nvPr/>
        </p:nvSpPr>
        <p:spPr bwMode="auto">
          <a:xfrm>
            <a:off x="395288" y="1482398"/>
            <a:ext cx="8064500" cy="440120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4000" b="1" dirty="0" smtClean="0"/>
              <a:t>条件</a:t>
            </a:r>
            <a:r>
              <a:rPr lang="zh-CN" altLang="en-US" sz="4000" b="1" dirty="0"/>
              <a:t>运算表达式的求解过程是：先求解表达式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的值，如果它的值为真（非</a:t>
            </a:r>
            <a:r>
              <a:rPr lang="en-US" altLang="zh-CN" sz="4000" b="1" dirty="0"/>
              <a:t>0</a:t>
            </a:r>
            <a:r>
              <a:rPr lang="zh-CN" altLang="en-US" sz="4000" b="1" dirty="0"/>
              <a:t>值），则求解表达式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的值并把它作为整个表达式的值；如果表达式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的值为假（</a:t>
            </a:r>
            <a:r>
              <a:rPr lang="en-US" altLang="zh-CN" sz="4000" b="1" dirty="0"/>
              <a:t>0</a:t>
            </a:r>
            <a:r>
              <a:rPr lang="zh-CN" altLang="en-US" sz="4000" b="1" dirty="0"/>
              <a:t>值），则求解表达式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的值并把它作为整个表达式的值。 </a:t>
            </a:r>
          </a:p>
        </p:txBody>
      </p:sp>
    </p:spTree>
    <p:extLst>
      <p:ext uri="{BB962C8B-B14F-4D97-AF65-F5344CB8AC3E}">
        <p14:creationId xmlns:p14="http://schemas.microsoft.com/office/powerpoint/2010/main" val="109969805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B3E222-CC77-4699-858A-78FA35C74BC0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414338" y="260350"/>
            <a:ext cx="5864225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3.6.5</a:t>
            </a:r>
            <a:r>
              <a:rPr lang="zh-CN" altLang="en-US" b="1" dirty="0" smtClean="0">
                <a:solidFill>
                  <a:srgbClr val="FFFFFF"/>
                </a:solidFill>
              </a:rPr>
              <a:t>条件</a:t>
            </a:r>
            <a:r>
              <a:rPr lang="zh-CN" altLang="en-US" b="1" dirty="0">
                <a:solidFill>
                  <a:srgbClr val="FFFFFF"/>
                </a:solidFill>
              </a:rPr>
              <a:t>运算符条件运算表达式</a:t>
            </a:r>
          </a:p>
        </p:txBody>
      </p:sp>
      <p:sp>
        <p:nvSpPr>
          <p:cNvPr id="29701" name="Rectangle 8"/>
          <p:cNvSpPr>
            <a:spLocks noChangeArrowheads="1"/>
          </p:cNvSpPr>
          <p:nvPr/>
        </p:nvSpPr>
        <p:spPr bwMode="auto">
          <a:xfrm>
            <a:off x="395288" y="1020733"/>
            <a:ext cx="8064500" cy="532453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zh-CN" sz="3400" b="1" dirty="0"/>
              <a:t>例如：</a:t>
            </a:r>
          </a:p>
          <a:p>
            <a:pPr algn="l"/>
            <a:r>
              <a:rPr lang="en-US" altLang="zh-CN" sz="3400" b="1" dirty="0">
                <a:solidFill>
                  <a:srgbClr val="FF0000"/>
                </a:solidFill>
              </a:rPr>
              <a:t>b=a&gt;100?200:300</a:t>
            </a:r>
            <a:endParaRPr lang="zh-CN" altLang="zh-CN" sz="3400" b="1" dirty="0">
              <a:solidFill>
                <a:srgbClr val="FF0000"/>
              </a:solidFill>
            </a:endParaRPr>
          </a:p>
          <a:p>
            <a:pPr algn="l"/>
            <a:r>
              <a:rPr lang="zh-CN" altLang="zh-CN" sz="3400" b="1" dirty="0"/>
              <a:t>其中，</a:t>
            </a:r>
            <a:r>
              <a:rPr lang="en-US" altLang="zh-CN" sz="3400" b="1" dirty="0"/>
              <a:t>a&gt;100?200:300</a:t>
            </a:r>
            <a:r>
              <a:rPr lang="zh-CN" altLang="zh-CN" sz="3400" b="1" dirty="0"/>
              <a:t>为条件运算表达式，其求解过程为：</a:t>
            </a:r>
          </a:p>
          <a:p>
            <a:pPr algn="l"/>
            <a:r>
              <a:rPr lang="zh-CN" altLang="zh-CN" sz="3400" b="1" dirty="0"/>
              <a:t>（</a:t>
            </a:r>
            <a:r>
              <a:rPr lang="en-US" altLang="zh-CN" sz="3400" b="1" dirty="0"/>
              <a:t>1</a:t>
            </a:r>
            <a:r>
              <a:rPr lang="zh-CN" altLang="zh-CN" sz="3400" b="1" dirty="0"/>
              <a:t>）如果</a:t>
            </a:r>
            <a:r>
              <a:rPr lang="en-US" altLang="zh-CN" sz="3400" b="1" dirty="0"/>
              <a:t>a&gt;100</a:t>
            </a:r>
            <a:r>
              <a:rPr lang="zh-CN" altLang="zh-CN" sz="3400" b="1" dirty="0"/>
              <a:t>成立，则条件运算表达式的值为</a:t>
            </a:r>
            <a:r>
              <a:rPr lang="en-US" altLang="zh-CN" sz="3400" b="1" dirty="0"/>
              <a:t>200</a:t>
            </a:r>
            <a:r>
              <a:rPr lang="zh-CN" altLang="zh-CN" sz="3400" b="1" dirty="0"/>
              <a:t>，即</a:t>
            </a:r>
            <a:r>
              <a:rPr lang="en-US" altLang="zh-CN" sz="3400" b="1" dirty="0"/>
              <a:t>b=200</a:t>
            </a:r>
            <a:r>
              <a:rPr lang="zh-CN" altLang="zh-CN" sz="3400" b="1" dirty="0"/>
              <a:t>；</a:t>
            </a:r>
          </a:p>
          <a:p>
            <a:pPr algn="l"/>
            <a:r>
              <a:rPr lang="zh-CN" altLang="zh-CN" sz="3400" b="1" dirty="0"/>
              <a:t>（</a:t>
            </a:r>
            <a:r>
              <a:rPr lang="en-US" altLang="zh-CN" sz="3400" b="1" dirty="0"/>
              <a:t>2</a:t>
            </a:r>
            <a:r>
              <a:rPr lang="zh-CN" altLang="zh-CN" sz="3400" b="1" dirty="0"/>
              <a:t>）如果</a:t>
            </a:r>
            <a:r>
              <a:rPr lang="en-US" altLang="zh-CN" sz="3400" b="1" dirty="0"/>
              <a:t>a&gt;100</a:t>
            </a:r>
            <a:r>
              <a:rPr lang="zh-CN" altLang="zh-CN" sz="3400" b="1" dirty="0"/>
              <a:t>不成立，则条件运算表达式的值为</a:t>
            </a:r>
            <a:r>
              <a:rPr lang="en-US" altLang="zh-CN" sz="3400" b="1" dirty="0"/>
              <a:t>300</a:t>
            </a:r>
            <a:r>
              <a:rPr lang="zh-CN" altLang="zh-CN" sz="3400" b="1" dirty="0"/>
              <a:t>，即</a:t>
            </a:r>
            <a:r>
              <a:rPr lang="en-US" altLang="zh-CN" sz="3400" b="1" dirty="0"/>
              <a:t>b=300</a:t>
            </a:r>
            <a:r>
              <a:rPr lang="zh-CN" altLang="zh-CN" sz="3400" b="1" dirty="0"/>
              <a:t>。</a:t>
            </a:r>
          </a:p>
          <a:p>
            <a:pPr algn="l"/>
            <a:r>
              <a:rPr lang="en-US" altLang="zh-CN" sz="3400" b="1" dirty="0"/>
              <a:t>C</a:t>
            </a:r>
            <a:r>
              <a:rPr lang="zh-CN" altLang="zh-CN" sz="3400" b="1" dirty="0"/>
              <a:t>语言中条件运算符的优先级要高于赋值运算符。</a:t>
            </a:r>
            <a:endParaRPr lang="zh-CN" altLang="en-US" sz="3400" b="1" dirty="0"/>
          </a:p>
        </p:txBody>
      </p:sp>
    </p:spTree>
    <p:extLst>
      <p:ext uri="{BB962C8B-B14F-4D97-AF65-F5344CB8AC3E}">
        <p14:creationId xmlns:p14="http://schemas.microsoft.com/office/powerpoint/2010/main" val="90737026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0E62CBB-80FA-4BFE-A42A-EFE662CE375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342900" y="260350"/>
            <a:ext cx="5456238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3.6.6</a:t>
            </a:r>
            <a:r>
              <a:rPr lang="zh-CN" altLang="en-US" b="1" dirty="0" smtClean="0">
                <a:solidFill>
                  <a:srgbClr val="FFFFFF"/>
                </a:solidFill>
              </a:rPr>
              <a:t>逗号</a:t>
            </a:r>
            <a:r>
              <a:rPr lang="zh-CN" altLang="en-US" b="1" dirty="0">
                <a:solidFill>
                  <a:srgbClr val="FFFFFF"/>
                </a:solidFill>
              </a:rPr>
              <a:t>运算符和逗号表达式</a:t>
            </a:r>
          </a:p>
        </p:txBody>
      </p:sp>
      <p:sp>
        <p:nvSpPr>
          <p:cNvPr id="30725" name="Rectangle 8"/>
          <p:cNvSpPr>
            <a:spLocks noChangeArrowheads="1"/>
          </p:cNvSpPr>
          <p:nvPr/>
        </p:nvSpPr>
        <p:spPr bwMode="auto">
          <a:xfrm>
            <a:off x="523776" y="1484784"/>
            <a:ext cx="7777163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l"/>
            <a:r>
              <a:rPr lang="zh-CN" altLang="en-US" sz="3600" b="1" dirty="0"/>
              <a:t>逗号运算符是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语言提供的一种特殊运算符，用逗号运算符把若干个表达式连接起来的式称为逗号表达式。逗号表达式的一般形式为：</a:t>
            </a:r>
          </a:p>
          <a:p>
            <a:pPr indent="266700" algn="l"/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1</a:t>
            </a:r>
            <a:r>
              <a:rPr lang="zh-CN" altLang="en-US" sz="3600" b="1" dirty="0">
                <a:solidFill>
                  <a:srgbClr val="072FD7"/>
                </a:solidFill>
              </a:rPr>
              <a:t>，表达式</a:t>
            </a:r>
            <a:r>
              <a:rPr lang="en-US" altLang="zh-CN" sz="3600" b="1" dirty="0">
                <a:solidFill>
                  <a:srgbClr val="072FD7"/>
                </a:solidFill>
              </a:rPr>
              <a:t>2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0E62CBB-80FA-4BFE-A42A-EFE662CE3751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342900" y="260350"/>
            <a:ext cx="5456238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FFFF"/>
                </a:solidFill>
              </a:rPr>
              <a:t>3.6.6</a:t>
            </a:r>
            <a:r>
              <a:rPr lang="zh-CN" altLang="en-US" b="1" dirty="0" smtClean="0">
                <a:solidFill>
                  <a:srgbClr val="FFFFFF"/>
                </a:solidFill>
              </a:rPr>
              <a:t>逗号</a:t>
            </a:r>
            <a:r>
              <a:rPr lang="zh-CN" altLang="en-US" b="1" dirty="0">
                <a:solidFill>
                  <a:srgbClr val="FFFFFF"/>
                </a:solidFill>
              </a:rPr>
              <a:t>运算符和逗号表达式</a:t>
            </a:r>
          </a:p>
        </p:txBody>
      </p:sp>
      <p:sp>
        <p:nvSpPr>
          <p:cNvPr id="30725" name="Rectangle 8"/>
          <p:cNvSpPr>
            <a:spLocks noChangeArrowheads="1"/>
          </p:cNvSpPr>
          <p:nvPr/>
        </p:nvSpPr>
        <p:spPr bwMode="auto">
          <a:xfrm>
            <a:off x="539750" y="1268760"/>
            <a:ext cx="7777163" cy="193899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zh-CN" sz="4000" b="1" dirty="0"/>
              <a:t>例如：</a:t>
            </a:r>
            <a:r>
              <a:rPr lang="en-US" altLang="zh-CN" sz="4000" b="1" dirty="0">
                <a:solidFill>
                  <a:srgbClr val="FF0000"/>
                </a:solidFill>
              </a:rPr>
              <a:t>a=(x=5,x+1)</a:t>
            </a:r>
            <a:endParaRPr lang="zh-CN" altLang="zh-CN" sz="4000" b="1" dirty="0">
              <a:solidFill>
                <a:srgbClr val="FF0000"/>
              </a:solidFill>
            </a:endParaRPr>
          </a:p>
          <a:p>
            <a:pPr algn="l"/>
            <a:r>
              <a:rPr lang="zh-CN" altLang="zh-CN" sz="4000" b="1" dirty="0" smtClean="0"/>
              <a:t>求解</a:t>
            </a:r>
            <a:r>
              <a:rPr lang="zh-CN" altLang="zh-CN" sz="4000" b="1" dirty="0"/>
              <a:t>过程为：先执行</a:t>
            </a:r>
            <a:r>
              <a:rPr lang="en-US" altLang="zh-CN" sz="4000" b="1" dirty="0"/>
              <a:t>x=5</a:t>
            </a:r>
            <a:r>
              <a:rPr lang="zh-CN" altLang="zh-CN" sz="4000" b="1" dirty="0"/>
              <a:t>，然后执行</a:t>
            </a:r>
            <a:r>
              <a:rPr lang="en-US" altLang="zh-CN" sz="4000" b="1" dirty="0"/>
              <a:t>x+1=6</a:t>
            </a:r>
            <a:r>
              <a:rPr lang="zh-CN" altLang="zh-CN" sz="4000" b="1" dirty="0"/>
              <a:t>，最后再执行赋值</a:t>
            </a:r>
            <a:r>
              <a:rPr lang="en-US" altLang="zh-CN" sz="4000" b="1" dirty="0"/>
              <a:t>a=6</a:t>
            </a:r>
            <a:r>
              <a:rPr lang="zh-CN" altLang="zh-CN" sz="4000" b="1" dirty="0"/>
              <a:t>。</a:t>
            </a:r>
            <a:endParaRPr lang="en-US" altLang="zh-CN" sz="4000" b="1" dirty="0">
              <a:solidFill>
                <a:srgbClr val="072FD7"/>
              </a:solidFill>
            </a:endParaRPr>
          </a:p>
        </p:txBody>
      </p:sp>
      <p:sp>
        <p:nvSpPr>
          <p:cNvPr id="30726" name="Rectangle 9"/>
          <p:cNvSpPr>
            <a:spLocks noChangeArrowheads="1"/>
          </p:cNvSpPr>
          <p:nvPr/>
        </p:nvSpPr>
        <p:spPr bwMode="auto">
          <a:xfrm>
            <a:off x="231278" y="3501008"/>
            <a:ext cx="8733209" cy="1754326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/>
              <a:t>逗号表达式的一般形式还可以扩展为：</a:t>
            </a:r>
          </a:p>
          <a:p>
            <a:pPr algn="l"/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1</a:t>
            </a:r>
            <a:r>
              <a:rPr lang="zh-CN" altLang="en-US" sz="3600" b="1" dirty="0">
                <a:solidFill>
                  <a:srgbClr val="072FD7"/>
                </a:solidFill>
              </a:rPr>
              <a:t>，表达式</a:t>
            </a:r>
            <a:r>
              <a:rPr lang="en-US" altLang="zh-CN" sz="3600" b="1" dirty="0">
                <a:solidFill>
                  <a:srgbClr val="072FD7"/>
                </a:solidFill>
              </a:rPr>
              <a:t>2</a:t>
            </a:r>
            <a:r>
              <a:rPr lang="zh-CN" altLang="en-US" sz="3600" b="1" dirty="0">
                <a:solidFill>
                  <a:srgbClr val="072FD7"/>
                </a:solidFill>
              </a:rPr>
              <a:t>，表达式</a:t>
            </a:r>
            <a:r>
              <a:rPr lang="en-US" altLang="zh-CN" sz="3600" b="1" dirty="0">
                <a:solidFill>
                  <a:srgbClr val="072FD7"/>
                </a:solidFill>
              </a:rPr>
              <a:t>3</a:t>
            </a:r>
            <a:r>
              <a:rPr lang="zh-CN" altLang="en-US" sz="3600" b="1" dirty="0">
                <a:solidFill>
                  <a:srgbClr val="072FD7"/>
                </a:solidFill>
              </a:rPr>
              <a:t>，</a:t>
            </a:r>
            <a:r>
              <a:rPr lang="en-US" altLang="zh-CN" sz="3600" b="1" dirty="0">
                <a:solidFill>
                  <a:srgbClr val="072FD7"/>
                </a:solidFill>
              </a:rPr>
              <a:t>…</a:t>
            </a:r>
            <a:r>
              <a:rPr lang="zh-CN" altLang="en-US" sz="3600" b="1" dirty="0">
                <a:solidFill>
                  <a:srgbClr val="072FD7"/>
                </a:solidFill>
              </a:rPr>
              <a:t>表达式</a:t>
            </a:r>
            <a:r>
              <a:rPr lang="en-US" altLang="zh-CN" sz="3600" b="1" dirty="0">
                <a:solidFill>
                  <a:srgbClr val="072FD7"/>
                </a:solidFill>
              </a:rPr>
              <a:t>n</a:t>
            </a:r>
          </a:p>
          <a:p>
            <a:pPr algn="l"/>
            <a:r>
              <a:rPr lang="zh-CN" altLang="en-US" sz="3600" b="1" dirty="0"/>
              <a:t>表达式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的值为这个逗号表达式最后的值。</a:t>
            </a:r>
          </a:p>
        </p:txBody>
      </p:sp>
    </p:spTree>
    <p:extLst>
      <p:ext uri="{BB962C8B-B14F-4D97-AF65-F5344CB8AC3E}">
        <p14:creationId xmlns:p14="http://schemas.microsoft.com/office/powerpoint/2010/main" val="252107561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AE0F6E77-AA1D-4F2F-AEE5-563C703D11B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371475" y="260350"/>
            <a:ext cx="240506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3.7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95288" y="1268413"/>
            <a:ext cx="7920037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/>
              <a:t>1</a:t>
            </a:r>
            <a:r>
              <a:rPr lang="zh-CN" altLang="en-US" sz="3600" b="1" dirty="0"/>
              <a:t>、在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语言中数据都属于某种类型，不同数据类型的数据的存储和操作是不一样的。整型数据用二进制的补码形式存储，字符型数据用其</a:t>
            </a:r>
            <a:r>
              <a:rPr lang="en-US" altLang="zh-CN" sz="3600" b="1" dirty="0"/>
              <a:t>ASCII</a:t>
            </a:r>
            <a:r>
              <a:rPr lang="zh-CN" altLang="en-US" sz="3600" b="1" dirty="0"/>
              <a:t>码的值存储，实数则用指数形式存储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8C674E68-F836-45FE-8E69-56D7F5CF938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819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48338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395288" y="260350"/>
            <a:ext cx="23034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3.2</a:t>
            </a:r>
            <a:r>
              <a:rPr lang="zh-CN" altLang="en-US" b="1">
                <a:solidFill>
                  <a:srgbClr val="FF0000"/>
                </a:solidFill>
              </a:rPr>
              <a:t>整型数据</a:t>
            </a:r>
          </a:p>
        </p:txBody>
      </p:sp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539750" y="1124744"/>
            <a:ext cx="4264309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1. </a:t>
            </a:r>
            <a:r>
              <a:rPr lang="zh-CN" altLang="en-US" b="1" dirty="0"/>
              <a:t>整型数据的存储方式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703253" y="1903988"/>
            <a:ext cx="7831137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/>
              <a:t>整型数据是没有小数部分的数值，在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语言中可以用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种形式表示：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）十进制整数，如</a:t>
            </a:r>
            <a:r>
              <a:rPr lang="en-US" altLang="zh-CN" sz="2800" b="1" dirty="0"/>
              <a:t>123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-456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89</a:t>
            </a:r>
            <a:r>
              <a:rPr lang="zh-CN" altLang="en-US" sz="2800" b="1" dirty="0"/>
              <a:t>。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）八进制整数，如</a:t>
            </a:r>
            <a:r>
              <a:rPr lang="en-US" altLang="zh-CN" sz="2800" b="1" dirty="0"/>
              <a:t>0123</a:t>
            </a:r>
            <a:r>
              <a:rPr lang="zh-CN" altLang="en-US" sz="2800" b="1" dirty="0"/>
              <a:t>表示八进制整数</a:t>
            </a:r>
            <a:r>
              <a:rPr lang="en-US" altLang="zh-CN" sz="2800" b="1" dirty="0"/>
              <a:t>123</a:t>
            </a:r>
            <a:r>
              <a:rPr lang="zh-CN" altLang="en-US" sz="2800" b="1" dirty="0"/>
              <a:t>，开头的</a:t>
            </a:r>
            <a:r>
              <a:rPr lang="en-US" altLang="zh-CN" sz="2800" b="1" dirty="0">
                <a:solidFill>
                  <a:srgbClr val="FF0000"/>
                </a:solidFill>
              </a:rPr>
              <a:t>0</a:t>
            </a:r>
            <a:r>
              <a:rPr lang="zh-CN" altLang="en-US" sz="2800" b="1" dirty="0"/>
              <a:t>表示八进制数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algn="l"/>
            <a:r>
              <a:rPr lang="en-US" altLang="zh-CN" sz="2800" b="1" dirty="0" smtClean="0"/>
              <a:t>(123)</a:t>
            </a:r>
            <a:r>
              <a:rPr lang="en-US" altLang="zh-CN" sz="2800" b="1" baseline="-25000" dirty="0" smtClean="0"/>
              <a:t>8</a:t>
            </a:r>
            <a:r>
              <a:rPr lang="en-US" altLang="zh-CN" sz="2800" b="1" dirty="0" smtClean="0"/>
              <a:t>=1*8</a:t>
            </a:r>
            <a:r>
              <a:rPr lang="en-US" altLang="zh-CN" sz="2800" b="1" baseline="30000" dirty="0" smtClean="0"/>
              <a:t>2</a:t>
            </a:r>
            <a:r>
              <a:rPr lang="en-US" altLang="zh-CN" sz="2800" b="1" dirty="0" smtClean="0"/>
              <a:t>+2*81+3*80=(83)</a:t>
            </a:r>
            <a:r>
              <a:rPr lang="en-US" altLang="zh-CN" sz="2800" b="1" baseline="-25000" dirty="0"/>
              <a:t>10</a:t>
            </a:r>
            <a:r>
              <a:rPr lang="zh-CN" altLang="en-US" sz="2800" b="1" dirty="0"/>
              <a:t>。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）十六进制整数，如</a:t>
            </a:r>
            <a:r>
              <a:rPr lang="en-US" altLang="zh-CN" sz="2800" b="1" dirty="0" smtClean="0"/>
              <a:t>0x2F</a:t>
            </a:r>
            <a:r>
              <a:rPr lang="zh-CN" altLang="en-US" sz="2800" b="1" dirty="0"/>
              <a:t>表示十六进制整数</a:t>
            </a:r>
            <a:r>
              <a:rPr lang="en-US" altLang="zh-CN" sz="2800" b="1" dirty="0"/>
              <a:t>2F</a:t>
            </a:r>
            <a:r>
              <a:rPr lang="zh-CN" altLang="en-US" sz="2800" b="1" dirty="0"/>
              <a:t>，开头的</a:t>
            </a:r>
            <a:r>
              <a:rPr lang="en-US" altLang="zh-CN" sz="2800" b="1" dirty="0">
                <a:solidFill>
                  <a:srgbClr val="FF0000"/>
                </a:solidFill>
              </a:rPr>
              <a:t>0x</a:t>
            </a:r>
            <a:r>
              <a:rPr lang="zh-CN" altLang="en-US" sz="2800" b="1" dirty="0"/>
              <a:t>表示十六进制数。</a:t>
            </a:r>
            <a:r>
              <a:rPr lang="en-US" altLang="zh-CN" sz="2800" b="1" dirty="0"/>
              <a:t>(2F)</a:t>
            </a:r>
            <a:r>
              <a:rPr lang="en-US" altLang="zh-CN" sz="2800" b="1" baseline="-25000" dirty="0"/>
              <a:t>16</a:t>
            </a:r>
            <a:r>
              <a:rPr lang="en-US" altLang="zh-CN" sz="2800" b="1" dirty="0"/>
              <a:t>=2*16</a:t>
            </a:r>
            <a:r>
              <a:rPr lang="en-US" altLang="zh-CN" sz="2800" b="1" baseline="30000" dirty="0"/>
              <a:t>1</a:t>
            </a:r>
            <a:r>
              <a:rPr lang="en-US" altLang="zh-CN" sz="2800" b="1" dirty="0"/>
              <a:t>+15*16</a:t>
            </a:r>
            <a:r>
              <a:rPr lang="en-US" altLang="zh-CN" sz="2800" b="1" baseline="30000" dirty="0"/>
              <a:t>0</a:t>
            </a:r>
            <a:r>
              <a:rPr lang="en-US" altLang="zh-CN" sz="2800" b="1" dirty="0" smtClean="0"/>
              <a:t>=(47)</a:t>
            </a:r>
            <a:r>
              <a:rPr lang="en-US" altLang="zh-CN" sz="2800" b="1" baseline="-25000" dirty="0" smtClean="0"/>
              <a:t>10</a:t>
            </a:r>
            <a:r>
              <a:rPr lang="zh-CN" altLang="en-US" sz="2800" b="1" dirty="0"/>
              <a:t>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AE0F6E77-AA1D-4F2F-AEE5-563C703D11B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60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371475" y="260350"/>
            <a:ext cx="240506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3.7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95288" y="1268413"/>
            <a:ext cx="7920037" cy="2308324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 smtClean="0"/>
              <a:t>2</a:t>
            </a:r>
            <a:r>
              <a:rPr lang="zh-CN" altLang="en-US" sz="3600" b="1" dirty="0"/>
              <a:t>、在程序中要存储数据时，首先要先定义相应的内存变量，内存变量的命名要按照相应的规则，并且在其名字确定后要指定其存储的数据类型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165039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AE0F6E77-AA1D-4F2F-AEE5-563C703D11B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371475" y="260350"/>
            <a:ext cx="240506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3.7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95288" y="1268413"/>
            <a:ext cx="7920037" cy="2862322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 smtClean="0"/>
              <a:t>3</a:t>
            </a:r>
            <a:r>
              <a:rPr lang="zh-CN" altLang="en-US" sz="3600" b="1" dirty="0"/>
              <a:t>、数据有常量和变量之分，符号常量是一种特殊的常量，它不占用存储空间，也不能指定相应的数据类型，它只是一个字符串，用来代替一个已知的常量。</a:t>
            </a:r>
          </a:p>
        </p:txBody>
      </p:sp>
    </p:spTree>
    <p:extLst>
      <p:ext uri="{BB962C8B-B14F-4D97-AF65-F5344CB8AC3E}">
        <p14:creationId xmlns:p14="http://schemas.microsoft.com/office/powerpoint/2010/main" val="147782659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49052E8F-9497-4881-B2FE-7CDC01CE6B3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71475" y="260350"/>
            <a:ext cx="240506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3.7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39750" y="1268413"/>
            <a:ext cx="7920038" cy="452431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/>
              <a:t>4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ANSI C</a:t>
            </a:r>
            <a:r>
              <a:rPr lang="zh-CN" altLang="en-US" sz="3600" b="1" dirty="0"/>
              <a:t>标准并没有具体规定各种数据类型的存储空间，而是由各个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编译系统自主决定。</a:t>
            </a:r>
            <a:r>
              <a:rPr lang="en-US" altLang="zh-CN" sz="3600" b="1" dirty="0"/>
              <a:t>Visual C++</a:t>
            </a:r>
            <a:r>
              <a:rPr lang="zh-CN" altLang="en-US" sz="3600" b="1" dirty="0"/>
              <a:t>编译系统中，</a:t>
            </a:r>
            <a:r>
              <a:rPr lang="en-US" altLang="zh-CN" sz="3600" b="1" dirty="0"/>
              <a:t>short</a:t>
            </a:r>
            <a:r>
              <a:rPr lang="zh-CN" altLang="en-US" sz="3600" b="1" dirty="0"/>
              <a:t>：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字节、</a:t>
            </a:r>
            <a:r>
              <a:rPr lang="en-US" altLang="zh-CN" sz="3600" b="1" dirty="0" err="1"/>
              <a:t>int</a:t>
            </a:r>
            <a:r>
              <a:rPr lang="zh-CN" altLang="en-US" sz="3600" b="1" dirty="0"/>
              <a:t>：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字节、</a:t>
            </a:r>
            <a:r>
              <a:rPr lang="en-US" altLang="zh-CN" sz="3600" b="1" dirty="0"/>
              <a:t>long</a:t>
            </a:r>
            <a:r>
              <a:rPr lang="zh-CN" altLang="en-US" sz="3600" b="1" dirty="0"/>
              <a:t>：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字节、字符型：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字节、</a:t>
            </a:r>
            <a:r>
              <a:rPr lang="en-US" altLang="zh-CN" sz="3600" b="1" dirty="0"/>
              <a:t>float</a:t>
            </a:r>
            <a:r>
              <a:rPr lang="zh-CN" altLang="en-US" sz="3600" b="1" dirty="0"/>
              <a:t>：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字节、</a:t>
            </a:r>
            <a:r>
              <a:rPr lang="en-US" altLang="zh-CN" sz="3600" b="1" dirty="0"/>
              <a:t>double</a:t>
            </a:r>
            <a:r>
              <a:rPr lang="zh-CN" altLang="en-US" sz="3600" b="1" dirty="0"/>
              <a:t>：</a:t>
            </a:r>
            <a:r>
              <a:rPr lang="en-US" altLang="zh-CN" sz="3600" b="1" dirty="0"/>
              <a:t>8</a:t>
            </a:r>
            <a:r>
              <a:rPr lang="zh-CN" altLang="en-US" sz="3600" b="1" dirty="0"/>
              <a:t>字节。一般也可以用运算符</a:t>
            </a:r>
            <a:r>
              <a:rPr lang="en-US" altLang="zh-CN" sz="3600" b="1" dirty="0" err="1"/>
              <a:t>sizeof</a:t>
            </a:r>
            <a:r>
              <a:rPr lang="zh-CN" altLang="en-US" sz="3600" b="1" dirty="0"/>
              <a:t>（类型名）或</a:t>
            </a:r>
            <a:r>
              <a:rPr lang="en-US" altLang="zh-CN" sz="3600" b="1" dirty="0" err="1"/>
              <a:t>sizeof</a:t>
            </a:r>
            <a:r>
              <a:rPr lang="zh-CN" altLang="en-US" sz="3600" b="1" dirty="0"/>
              <a:t>（变量名）测试所分配的存储空间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49052E8F-9497-4881-B2FE-7CDC01CE6B3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71475" y="260350"/>
            <a:ext cx="2405063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3.7 </a:t>
            </a:r>
            <a:r>
              <a:rPr lang="zh-CN" altLang="en-US" b="1" dirty="0">
                <a:solidFill>
                  <a:srgbClr val="FFFFFF"/>
                </a:solidFill>
              </a:rPr>
              <a:t>本章小结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39750" y="1268413"/>
            <a:ext cx="7920038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 smtClean="0"/>
              <a:t>5</a:t>
            </a:r>
            <a:r>
              <a:rPr lang="zh-CN" altLang="en-US" sz="3600" b="1" dirty="0"/>
              <a:t>、在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语言中，字符和字符串是两个不同的概念，字符用加单引号，字符串要加双引号。</a:t>
            </a:r>
          </a:p>
          <a:p>
            <a:pPr algn="l"/>
            <a:r>
              <a:rPr lang="en-US" altLang="zh-CN" sz="3600" b="1" dirty="0"/>
              <a:t>6</a:t>
            </a:r>
            <a:r>
              <a:rPr lang="zh-CN" altLang="en-US" sz="3600" b="1" dirty="0"/>
              <a:t>、自增（</a:t>
            </a:r>
            <a:r>
              <a:rPr lang="en-US" altLang="zh-CN" sz="3600" b="1" dirty="0"/>
              <a:t>++</a:t>
            </a:r>
            <a:r>
              <a:rPr lang="zh-CN" altLang="en-US" sz="3600" b="1" dirty="0"/>
              <a:t>）和自减（</a:t>
            </a:r>
            <a:r>
              <a:rPr lang="en-US" altLang="zh-CN" sz="3600" b="1" dirty="0"/>
              <a:t>- -</a:t>
            </a:r>
            <a:r>
              <a:rPr lang="zh-CN" altLang="en-US" sz="3600" b="1" dirty="0"/>
              <a:t>）是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语言的一个特色，它使用起来非常方便，也可以使程序清晰、简练，但如果用得不好也会产生副作用。</a:t>
            </a:r>
          </a:p>
        </p:txBody>
      </p:sp>
    </p:spTree>
    <p:extLst>
      <p:ext uri="{BB962C8B-B14F-4D97-AF65-F5344CB8AC3E}">
        <p14:creationId xmlns:p14="http://schemas.microsoft.com/office/powerpoint/2010/main" val="288695895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B87EB2-36A4-4E3D-9A8B-CEE9EA8F2C7B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395288" y="260350"/>
            <a:ext cx="23034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3.2</a:t>
            </a:r>
            <a:r>
              <a:rPr lang="zh-CN" altLang="en-US" b="1">
                <a:solidFill>
                  <a:srgbClr val="FF0000"/>
                </a:solidFill>
              </a:rPr>
              <a:t>整型数据</a:t>
            </a: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395288" y="1196975"/>
            <a:ext cx="347082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2. </a:t>
            </a:r>
            <a:r>
              <a:rPr lang="zh-CN" altLang="en-US" b="1" dirty="0"/>
              <a:t>整型数据的分类</a:t>
            </a: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395288" y="1773238"/>
            <a:ext cx="8353425" cy="3662541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 err="1"/>
              <a:t>int</a:t>
            </a:r>
            <a:r>
              <a:rPr lang="en-US" altLang="zh-CN" b="1" dirty="0"/>
              <a:t> </a:t>
            </a:r>
            <a:r>
              <a:rPr lang="zh-CN" altLang="zh-CN" b="1" dirty="0"/>
              <a:t>是</a:t>
            </a:r>
            <a:r>
              <a:rPr lang="en-US" altLang="zh-CN" b="1" dirty="0"/>
              <a:t> C </a:t>
            </a:r>
            <a:r>
              <a:rPr lang="zh-CN" altLang="zh-CN" b="1" dirty="0"/>
              <a:t>语言的基本整数类型，此外，</a:t>
            </a:r>
            <a:r>
              <a:rPr lang="en-US" altLang="zh-CN" b="1" dirty="0"/>
              <a:t>C </a:t>
            </a:r>
            <a:r>
              <a:rPr lang="zh-CN" altLang="zh-CN" b="1" dirty="0"/>
              <a:t>语言还提供了四个可以修饰</a:t>
            </a:r>
            <a:r>
              <a:rPr lang="en-US" altLang="zh-CN" b="1" dirty="0"/>
              <a:t> </a:t>
            </a:r>
            <a:r>
              <a:rPr lang="en-US" altLang="zh-CN" b="1" dirty="0" err="1"/>
              <a:t>int</a:t>
            </a:r>
            <a:r>
              <a:rPr lang="en-US" altLang="zh-CN" b="1" dirty="0"/>
              <a:t> </a:t>
            </a:r>
            <a:r>
              <a:rPr lang="zh-CN" altLang="zh-CN" b="1" dirty="0"/>
              <a:t>的关键字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pPr algn="l"/>
            <a:endParaRPr lang="en-US" altLang="zh-CN" b="1" dirty="0" smtClean="0"/>
          </a:p>
          <a:p>
            <a:pPr algn="l"/>
            <a:r>
              <a:rPr lang="en-US" altLang="zh-CN" sz="4000" b="1" dirty="0" smtClean="0">
                <a:solidFill>
                  <a:srgbClr val="FF0000"/>
                </a:solidFill>
              </a:rPr>
              <a:t>short  long  signed  unsigned</a:t>
            </a:r>
          </a:p>
          <a:p>
            <a:pPr algn="l"/>
            <a:endParaRPr lang="en-US" altLang="zh-CN" b="1" dirty="0"/>
          </a:p>
          <a:p>
            <a:pPr algn="l"/>
            <a:r>
              <a:rPr lang="zh-CN" altLang="zh-CN" b="1" dirty="0" smtClean="0"/>
              <a:t>其中</a:t>
            </a:r>
            <a:r>
              <a:rPr lang="en-US" altLang="zh-CN" b="1" dirty="0"/>
              <a:t>signed</a:t>
            </a:r>
            <a:r>
              <a:rPr lang="zh-CN" altLang="zh-CN" b="1" dirty="0"/>
              <a:t>可以省略，所有没有标明</a:t>
            </a:r>
            <a:r>
              <a:rPr lang="en-US" altLang="zh-CN" b="1" dirty="0"/>
              <a:t> unsigned </a:t>
            </a:r>
            <a:r>
              <a:rPr lang="zh-CN" altLang="zh-CN" b="1" dirty="0"/>
              <a:t>的整数类型默认都是</a:t>
            </a:r>
            <a:r>
              <a:rPr lang="zh-CN" altLang="zh-CN" b="1" dirty="0">
                <a:solidFill>
                  <a:srgbClr val="FF0000"/>
                </a:solidFill>
              </a:rPr>
              <a:t>有符号</a:t>
            </a:r>
            <a:r>
              <a:rPr lang="zh-CN" altLang="zh-CN" b="1" dirty="0"/>
              <a:t>整数</a:t>
            </a:r>
            <a:r>
              <a:rPr lang="zh-CN" altLang="zh-CN" b="1" dirty="0" smtClean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9B87EB2-36A4-4E3D-9A8B-CEE9EA8F2C7B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4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395288" y="260350"/>
            <a:ext cx="23034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3.2</a:t>
            </a:r>
            <a:r>
              <a:rPr lang="zh-CN" altLang="en-US" b="1">
                <a:solidFill>
                  <a:srgbClr val="FF0000"/>
                </a:solidFill>
              </a:rPr>
              <a:t>整型数据</a:t>
            </a: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395288" y="1196975"/>
            <a:ext cx="3470822" cy="5847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 dirty="0"/>
              <a:t>2. </a:t>
            </a:r>
            <a:r>
              <a:rPr lang="zh-CN" altLang="en-US" b="1" dirty="0"/>
              <a:t>整型数据的分类</a:t>
            </a: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395288" y="1773238"/>
            <a:ext cx="8353425" cy="39703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zh-CN" sz="2800" b="1" dirty="0"/>
              <a:t>利用这四个关键字，</a:t>
            </a:r>
            <a:r>
              <a:rPr lang="en-US" altLang="zh-CN" sz="2800" b="1" dirty="0"/>
              <a:t>C </a:t>
            </a:r>
            <a:r>
              <a:rPr lang="zh-CN" altLang="zh-CN" sz="2800" b="1" dirty="0"/>
              <a:t>语言标准定义了以下整数类型</a:t>
            </a:r>
            <a:r>
              <a:rPr lang="zh-CN" altLang="zh-CN" sz="2800" b="1" dirty="0" smtClean="0"/>
              <a:t>：</a:t>
            </a:r>
            <a:r>
              <a:rPr lang="zh-CN" altLang="en-US" sz="2800" b="1" dirty="0" smtClean="0"/>
              <a:t> </a:t>
            </a:r>
            <a:endParaRPr lang="en-US" altLang="zh-CN" sz="2800" b="1" dirty="0" smtClean="0"/>
          </a:p>
          <a:p>
            <a:pPr algn="l"/>
            <a:r>
              <a:rPr lang="zh-CN" altLang="en-US" sz="2800" b="1" dirty="0" smtClean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）基本型：以</a:t>
            </a:r>
            <a:r>
              <a:rPr lang="en-US" altLang="zh-CN" sz="2800" b="1" dirty="0" err="1">
                <a:solidFill>
                  <a:srgbClr val="FF0000"/>
                </a:solidFill>
              </a:rPr>
              <a:t>int</a:t>
            </a:r>
            <a:r>
              <a:rPr lang="zh-CN" altLang="en-US" sz="2800" b="1" dirty="0"/>
              <a:t>表示；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）短整型：以</a:t>
            </a:r>
            <a:r>
              <a:rPr lang="en-US" altLang="zh-CN" sz="2800" b="1" dirty="0">
                <a:solidFill>
                  <a:srgbClr val="FF0000"/>
                </a:solidFill>
              </a:rPr>
              <a:t>short </a:t>
            </a:r>
            <a:r>
              <a:rPr lang="en-US" altLang="zh-CN" sz="2800" b="1" dirty="0" err="1">
                <a:solidFill>
                  <a:srgbClr val="FF0000"/>
                </a:solidFill>
              </a:rPr>
              <a:t>int</a:t>
            </a:r>
            <a:r>
              <a:rPr lang="zh-CN" altLang="en-US" sz="2800" b="1" dirty="0"/>
              <a:t>表示；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）长整型：以</a:t>
            </a:r>
            <a:r>
              <a:rPr lang="en-US" altLang="zh-CN" sz="2800" b="1" dirty="0">
                <a:solidFill>
                  <a:srgbClr val="FF0000"/>
                </a:solidFill>
              </a:rPr>
              <a:t>long </a:t>
            </a:r>
            <a:r>
              <a:rPr lang="en-US" altLang="zh-CN" sz="2800" b="1" dirty="0" err="1">
                <a:solidFill>
                  <a:srgbClr val="FF0000"/>
                </a:solidFill>
              </a:rPr>
              <a:t>int</a:t>
            </a:r>
            <a:r>
              <a:rPr lang="zh-CN" altLang="en-US" sz="2800" b="1" dirty="0"/>
              <a:t>表示；</a:t>
            </a:r>
          </a:p>
          <a:p>
            <a:pPr algn="l"/>
            <a:r>
              <a:rPr lang="zh-CN" altLang="en-US" sz="2800" b="1" dirty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）无符号型：分为无符号整型、无符号短整型和无符号长整型，分别以</a:t>
            </a:r>
            <a:r>
              <a:rPr lang="en-US" altLang="zh-CN" sz="2800" b="1" dirty="0"/>
              <a:t>unsigned </a:t>
            </a:r>
            <a:r>
              <a:rPr lang="en-US" altLang="zh-CN" sz="2800" b="1" dirty="0" err="1"/>
              <a:t>int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unsigned short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unsigned long</a:t>
            </a:r>
            <a:r>
              <a:rPr lang="zh-CN" altLang="en-US" sz="2800" b="1" dirty="0"/>
              <a:t>表示。无符号型分配的存储空间都用来存储数据本身，不含符号位。</a:t>
            </a:r>
          </a:p>
        </p:txBody>
      </p:sp>
    </p:spTree>
    <p:extLst>
      <p:ext uri="{BB962C8B-B14F-4D97-AF65-F5344CB8AC3E}">
        <p14:creationId xmlns:p14="http://schemas.microsoft.com/office/powerpoint/2010/main" val="419026719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fld id="{FF40FB49-28DB-403D-A33A-83651EAB91E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921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734050"/>
            <a:ext cx="927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9220" name="Rectangle 120"/>
          <p:cNvSpPr>
            <a:spLocks noChangeArrowheads="1"/>
          </p:cNvSpPr>
          <p:nvPr/>
        </p:nvSpPr>
        <p:spPr bwMode="auto">
          <a:xfrm>
            <a:off x="395288" y="260350"/>
            <a:ext cx="2303462" cy="5794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3.2</a:t>
            </a:r>
            <a:r>
              <a:rPr lang="zh-CN" altLang="en-US" b="1">
                <a:solidFill>
                  <a:srgbClr val="FF0000"/>
                </a:solidFill>
              </a:rPr>
              <a:t>整型数据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1124744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/>
              <a:t>不同位数的</a:t>
            </a:r>
            <a:r>
              <a:rPr lang="en-US" altLang="zh-CN" sz="2400" b="1" dirty="0"/>
              <a:t>CPU</a:t>
            </a:r>
            <a:r>
              <a:rPr lang="zh-CN" altLang="zh-CN" sz="2400" b="1" dirty="0"/>
              <a:t>，数据的存储空间和取值范围不同。表</a:t>
            </a:r>
            <a:r>
              <a:rPr lang="en-US" altLang="zh-CN" sz="2400" b="1" dirty="0"/>
              <a:t>3.1</a:t>
            </a:r>
            <a:r>
              <a:rPr lang="zh-CN" altLang="zh-CN" sz="2400" b="1" dirty="0"/>
              <a:t>是</a:t>
            </a:r>
            <a:r>
              <a:rPr lang="en-US" altLang="zh-CN" sz="2400" b="1" dirty="0"/>
              <a:t>32</a:t>
            </a:r>
            <a:r>
              <a:rPr lang="zh-CN" altLang="zh-CN" sz="2400" b="1" dirty="0"/>
              <a:t>位</a:t>
            </a:r>
            <a:r>
              <a:rPr lang="en-US" altLang="zh-CN" sz="2400" b="1" dirty="0"/>
              <a:t>CPU</a:t>
            </a:r>
            <a:r>
              <a:rPr lang="zh-CN" altLang="zh-CN" sz="2400" b="1" dirty="0"/>
              <a:t>的各类整型数据的存储空间和取值范围。</a:t>
            </a:r>
            <a:endParaRPr lang="zh-CN" altLang="en-US" sz="24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57574"/>
              </p:ext>
            </p:extLst>
          </p:nvPr>
        </p:nvGraphicFramePr>
        <p:xfrm>
          <a:off x="179512" y="1955741"/>
          <a:ext cx="8856982" cy="4732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3779"/>
                <a:gridCol w="1760597"/>
                <a:gridCol w="1728192"/>
                <a:gridCol w="792086"/>
                <a:gridCol w="2952328"/>
              </a:tblGrid>
              <a:tr h="3625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2"/>
                          </a:solidFill>
                          <a:effectLst/>
                        </a:rPr>
                        <a:t>名称</a:t>
                      </a:r>
                      <a:endParaRPr lang="zh-CN" sz="16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chemeClr val="tx2"/>
                          </a:solidFill>
                          <a:effectLst/>
                        </a:rPr>
                        <a:t>全称类型说明符</a:t>
                      </a:r>
                      <a:endParaRPr lang="zh-CN" sz="16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chemeClr val="tx2"/>
                          </a:solidFill>
                          <a:effectLst/>
                        </a:rPr>
                        <a:t>缩写类型说明符</a:t>
                      </a:r>
                      <a:r>
                        <a:rPr lang="en-US" sz="1600" b="1" kern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16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chemeClr val="tx2"/>
                          </a:solidFill>
                          <a:effectLst/>
                        </a:rPr>
                        <a:t>字节数</a:t>
                      </a:r>
                      <a:endParaRPr lang="zh-CN" sz="16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2"/>
                          </a:solidFill>
                          <a:effectLst/>
                        </a:rPr>
                        <a:t>             </a:t>
                      </a:r>
                      <a:r>
                        <a:rPr lang="zh-CN" sz="1600" b="1" kern="0">
                          <a:solidFill>
                            <a:schemeClr val="tx2"/>
                          </a:solidFill>
                          <a:effectLst/>
                        </a:rPr>
                        <a:t>取值范围</a:t>
                      </a:r>
                      <a:endParaRPr lang="zh-CN" sz="16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25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2"/>
                          </a:solidFill>
                          <a:effectLst/>
                        </a:rPr>
                        <a:t>短整型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short int 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short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-32768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32767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15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15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749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2"/>
                          </a:solidFill>
                          <a:effectLst/>
                        </a:rPr>
                        <a:t>无符号短整型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unsigned short </a:t>
                      </a: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int</a:t>
                      </a: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    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unsigned short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65535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16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r>
                        <a:rPr lang="en-US" sz="1400" b="1" kern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437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基本整型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int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int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-2147483648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2147483647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31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31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749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无符号基本整型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unsigned int 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unsigned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4294967295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32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437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长整型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long </a:t>
                      </a: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int</a:t>
                      </a: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long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-2147483648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2147483647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-2</a:t>
                      </a:r>
                      <a:r>
                        <a:rPr lang="en-US" sz="1400" b="1" kern="100" baseline="30000" dirty="0">
                          <a:solidFill>
                            <a:schemeClr val="tx2"/>
                          </a:solidFill>
                          <a:effectLst/>
                        </a:rPr>
                        <a:t>31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 dirty="0">
                          <a:solidFill>
                            <a:schemeClr val="tx2"/>
                          </a:solidFill>
                          <a:effectLst/>
                        </a:rPr>
                        <a:t>31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749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无符号长整型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unsigned long int     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unsignedlong</a:t>
                      </a: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  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4294967295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32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25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双长整型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long long int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long </a:t>
                      </a: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long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-9223372036854775808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9223372036854775807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63</a:t>
                      </a:r>
                      <a:r>
                        <a:rPr lang="zh-CN" sz="1400" b="1" kern="10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>
                          <a:solidFill>
                            <a:schemeClr val="tx2"/>
                          </a:solidFill>
                          <a:effectLst/>
                        </a:rPr>
                        <a:t>63</a:t>
                      </a:r>
                      <a:r>
                        <a:rPr lang="en-US" sz="1400" b="1" kern="10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437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2"/>
                          </a:solidFill>
                          <a:effectLst/>
                        </a:rPr>
                        <a:t>无符号双长整型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chemeClr val="tx2"/>
                          </a:solidFill>
                          <a:effectLst/>
                        </a:rPr>
                        <a:t>unsigned long </a:t>
                      </a: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long </a:t>
                      </a:r>
                      <a:r>
                        <a:rPr lang="en-US" sz="1800" b="1" kern="0" dirty="0" err="1">
                          <a:solidFill>
                            <a:schemeClr val="tx2"/>
                          </a:solidFill>
                          <a:effectLst/>
                        </a:rPr>
                        <a:t>int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2"/>
                          </a:solidFill>
                          <a:effectLst/>
                        </a:rPr>
                        <a:t>unsigned long long</a:t>
                      </a:r>
                      <a:endParaRPr lang="zh-CN" sz="1800" b="1" kern="10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endParaRPr lang="zh-CN" sz="18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18446744073709551615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，即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zh-CN" sz="1400" b="1" kern="100" dirty="0">
                          <a:solidFill>
                            <a:schemeClr val="tx2"/>
                          </a:solidFill>
                          <a:effectLst/>
                        </a:rPr>
                        <a:t>～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(2</a:t>
                      </a:r>
                      <a:r>
                        <a:rPr lang="en-US" sz="1400" b="1" kern="100" baseline="30000" dirty="0">
                          <a:solidFill>
                            <a:schemeClr val="tx2"/>
                          </a:solidFill>
                          <a:effectLst/>
                        </a:rPr>
                        <a:t>64</a:t>
                      </a:r>
                      <a:r>
                        <a:rPr lang="en-US" sz="1400" b="1" kern="100" dirty="0">
                          <a:solidFill>
                            <a:schemeClr val="tx2"/>
                          </a:solidFill>
                          <a:effectLst/>
                        </a:rPr>
                        <a:t>-1)</a:t>
                      </a:r>
                      <a:endParaRPr lang="zh-CN" sz="1400" b="1" kern="100" dirty="0">
                        <a:solidFill>
                          <a:schemeClr val="tx2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4TGp_natural_light">
  <a:themeElements>
    <a:clrScheme name="574TGp_natural_light 4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000000"/>
      </a:hlink>
      <a:folHlink>
        <a:srgbClr val="DD693B"/>
      </a:folHlink>
    </a:clrScheme>
    <a:fontScheme name="574TGp_natural_light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lnDef>
  </a:objectDefaults>
  <a:extraClrSchemeLst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4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000000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574TGp_natural_light 2">
    <a:dk1>
      <a:srgbClr val="808080"/>
    </a:dk1>
    <a:lt1>
      <a:srgbClr val="9BD3E5"/>
    </a:lt1>
    <a:dk2>
      <a:srgbClr val="357DA9"/>
    </a:dk2>
    <a:lt2>
      <a:srgbClr val="101C56"/>
    </a:lt2>
    <a:accent1>
      <a:srgbClr val="58BECC"/>
    </a:accent1>
    <a:accent2>
      <a:srgbClr val="8A5BDF"/>
    </a:accent2>
    <a:accent3>
      <a:srgbClr val="AEBFD1"/>
    </a:accent3>
    <a:accent4>
      <a:srgbClr val="84B4C3"/>
    </a:accent4>
    <a:accent5>
      <a:srgbClr val="B4DBE2"/>
    </a:accent5>
    <a:accent6>
      <a:srgbClr val="7D52CA"/>
    </a:accent6>
    <a:hlink>
      <a:srgbClr val="6ECC4C"/>
    </a:hlink>
    <a:folHlink>
      <a:srgbClr val="DD693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8567</TotalTime>
  <Words>4168</Words>
  <Application>Microsoft Office PowerPoint</Application>
  <PresentationFormat>全屏显示(4:3)</PresentationFormat>
  <Paragraphs>519</Paragraphs>
  <Slides>63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574TGp_natural_light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VB</dc:title>
  <dc:creator>hp</dc:creator>
  <cp:lastModifiedBy>巫喜红</cp:lastModifiedBy>
  <cp:revision>929</cp:revision>
  <dcterms:created xsi:type="dcterms:W3CDTF">2010-04-20T14:34:19Z</dcterms:created>
  <dcterms:modified xsi:type="dcterms:W3CDTF">2019-07-24T14:43:52Z</dcterms:modified>
</cp:coreProperties>
</file>