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5"/>
  </p:notesMasterIdLst>
  <p:sldIdLst>
    <p:sldId id="287" r:id="rId2"/>
    <p:sldId id="258" r:id="rId3"/>
    <p:sldId id="378" r:id="rId4"/>
    <p:sldId id="435" r:id="rId5"/>
    <p:sldId id="434" r:id="rId6"/>
    <p:sldId id="436" r:id="rId7"/>
    <p:sldId id="437" r:id="rId8"/>
    <p:sldId id="442" r:id="rId9"/>
    <p:sldId id="443" r:id="rId10"/>
    <p:sldId id="444" r:id="rId11"/>
    <p:sldId id="445" r:id="rId12"/>
    <p:sldId id="446" r:id="rId13"/>
    <p:sldId id="447" r:id="rId14"/>
    <p:sldId id="438" r:id="rId15"/>
    <p:sldId id="439" r:id="rId16"/>
    <p:sldId id="440" r:id="rId17"/>
    <p:sldId id="441" r:id="rId18"/>
    <p:sldId id="448" r:id="rId19"/>
    <p:sldId id="483" r:id="rId20"/>
    <p:sldId id="450" r:id="rId21"/>
    <p:sldId id="451" r:id="rId22"/>
    <p:sldId id="484" r:id="rId23"/>
    <p:sldId id="452" r:id="rId24"/>
    <p:sldId id="454" r:id="rId25"/>
    <p:sldId id="455" r:id="rId26"/>
    <p:sldId id="456" r:id="rId27"/>
    <p:sldId id="457" r:id="rId28"/>
    <p:sldId id="460" r:id="rId29"/>
    <p:sldId id="461" r:id="rId30"/>
    <p:sldId id="464" r:id="rId31"/>
    <p:sldId id="485" r:id="rId32"/>
    <p:sldId id="486" r:id="rId33"/>
    <p:sldId id="487" r:id="rId34"/>
    <p:sldId id="488" r:id="rId35"/>
    <p:sldId id="489" r:id="rId36"/>
    <p:sldId id="490" r:id="rId37"/>
    <p:sldId id="491" r:id="rId38"/>
    <p:sldId id="492" r:id="rId39"/>
    <p:sldId id="494" r:id="rId40"/>
    <p:sldId id="495" r:id="rId41"/>
    <p:sldId id="705" r:id="rId42"/>
    <p:sldId id="465" r:id="rId43"/>
    <p:sldId id="496" r:id="rId44"/>
    <p:sldId id="497" r:id="rId45"/>
    <p:sldId id="498" r:id="rId46"/>
    <p:sldId id="499" r:id="rId47"/>
    <p:sldId id="500" r:id="rId48"/>
    <p:sldId id="501" r:id="rId49"/>
    <p:sldId id="502" r:id="rId50"/>
    <p:sldId id="503" r:id="rId51"/>
    <p:sldId id="505" r:id="rId52"/>
    <p:sldId id="506" r:id="rId53"/>
    <p:sldId id="706" r:id="rId54"/>
    <p:sldId id="707" r:id="rId55"/>
    <p:sldId id="466" r:id="rId56"/>
    <p:sldId id="507" r:id="rId57"/>
    <p:sldId id="508" r:id="rId58"/>
    <p:sldId id="708" r:id="rId59"/>
    <p:sldId id="509" r:id="rId60"/>
    <p:sldId id="510" r:id="rId61"/>
    <p:sldId id="511" r:id="rId62"/>
    <p:sldId id="512" r:id="rId63"/>
    <p:sldId id="513" r:id="rId64"/>
    <p:sldId id="514" r:id="rId65"/>
    <p:sldId id="515" r:id="rId66"/>
    <p:sldId id="709" r:id="rId67"/>
    <p:sldId id="710" r:id="rId68"/>
    <p:sldId id="516" r:id="rId69"/>
    <p:sldId id="517" r:id="rId70"/>
    <p:sldId id="711" r:id="rId71"/>
    <p:sldId id="467" r:id="rId72"/>
    <p:sldId id="518" r:id="rId73"/>
    <p:sldId id="519" r:id="rId74"/>
    <p:sldId id="520" r:id="rId75"/>
    <p:sldId id="712" r:id="rId76"/>
    <p:sldId id="522" r:id="rId77"/>
    <p:sldId id="523" r:id="rId78"/>
    <p:sldId id="524" r:id="rId79"/>
    <p:sldId id="525" r:id="rId80"/>
    <p:sldId id="527" r:id="rId81"/>
    <p:sldId id="528" r:id="rId82"/>
    <p:sldId id="713" r:id="rId83"/>
    <p:sldId id="468" r:id="rId84"/>
    <p:sldId id="540" r:id="rId85"/>
    <p:sldId id="541" r:id="rId86"/>
    <p:sldId id="542" r:id="rId87"/>
    <p:sldId id="543" r:id="rId88"/>
    <p:sldId id="544" r:id="rId89"/>
    <p:sldId id="545" r:id="rId90"/>
    <p:sldId id="546" r:id="rId91"/>
    <p:sldId id="547" r:id="rId92"/>
    <p:sldId id="548" r:id="rId93"/>
    <p:sldId id="549" r:id="rId94"/>
    <p:sldId id="550" r:id="rId95"/>
    <p:sldId id="714" r:id="rId96"/>
    <p:sldId id="715" r:id="rId97"/>
    <p:sldId id="469" r:id="rId98"/>
    <p:sldId id="562" r:id="rId99"/>
    <p:sldId id="564" r:id="rId100"/>
    <p:sldId id="565" r:id="rId101"/>
    <p:sldId id="566" r:id="rId102"/>
    <p:sldId id="567" r:id="rId103"/>
    <p:sldId id="568" r:id="rId104"/>
    <p:sldId id="569" r:id="rId105"/>
    <p:sldId id="716" r:id="rId106"/>
    <p:sldId id="570" r:id="rId107"/>
    <p:sldId id="571" r:id="rId108"/>
    <p:sldId id="572" r:id="rId109"/>
    <p:sldId id="470" r:id="rId110"/>
    <p:sldId id="573" r:id="rId111"/>
    <p:sldId id="574" r:id="rId112"/>
    <p:sldId id="575" r:id="rId113"/>
    <p:sldId id="576" r:id="rId114"/>
    <p:sldId id="577" r:id="rId115"/>
    <p:sldId id="578" r:id="rId116"/>
    <p:sldId id="579" r:id="rId117"/>
    <p:sldId id="581" r:id="rId118"/>
    <p:sldId id="582" r:id="rId119"/>
    <p:sldId id="583" r:id="rId120"/>
    <p:sldId id="717" r:id="rId121"/>
    <p:sldId id="471" r:id="rId122"/>
    <p:sldId id="584" r:id="rId123"/>
    <p:sldId id="585" r:id="rId124"/>
    <p:sldId id="586" r:id="rId125"/>
    <p:sldId id="587" r:id="rId126"/>
    <p:sldId id="588" r:id="rId127"/>
    <p:sldId id="589" r:id="rId128"/>
    <p:sldId id="590" r:id="rId129"/>
    <p:sldId id="591" r:id="rId130"/>
    <p:sldId id="593" r:id="rId131"/>
    <p:sldId id="594" r:id="rId132"/>
    <p:sldId id="718" r:id="rId133"/>
    <p:sldId id="720" r:id="rId134"/>
    <p:sldId id="719" r:id="rId135"/>
    <p:sldId id="472" r:id="rId136"/>
    <p:sldId id="595" r:id="rId137"/>
    <p:sldId id="596" r:id="rId138"/>
    <p:sldId id="597" r:id="rId139"/>
    <p:sldId id="598" r:id="rId140"/>
    <p:sldId id="599" r:id="rId141"/>
    <p:sldId id="600" r:id="rId142"/>
    <p:sldId id="601" r:id="rId143"/>
    <p:sldId id="602" r:id="rId144"/>
    <p:sldId id="603" r:id="rId145"/>
    <p:sldId id="604" r:id="rId146"/>
    <p:sldId id="722" r:id="rId147"/>
    <p:sldId id="605" r:id="rId148"/>
    <p:sldId id="723" r:id="rId149"/>
    <p:sldId id="473" r:id="rId150"/>
    <p:sldId id="628" r:id="rId151"/>
    <p:sldId id="629" r:id="rId152"/>
    <p:sldId id="630" r:id="rId153"/>
    <p:sldId id="632" r:id="rId154"/>
    <p:sldId id="633" r:id="rId155"/>
    <p:sldId id="634" r:id="rId156"/>
    <p:sldId id="635" r:id="rId157"/>
    <p:sldId id="637" r:id="rId158"/>
    <p:sldId id="638" r:id="rId159"/>
    <p:sldId id="724" r:id="rId160"/>
    <p:sldId id="474" r:id="rId161"/>
    <p:sldId id="639" r:id="rId162"/>
    <p:sldId id="641" r:id="rId163"/>
    <p:sldId id="643" r:id="rId164"/>
    <p:sldId id="644" r:id="rId165"/>
    <p:sldId id="645" r:id="rId166"/>
    <p:sldId id="646" r:id="rId167"/>
    <p:sldId id="648" r:id="rId168"/>
    <p:sldId id="649" r:id="rId169"/>
    <p:sldId id="725" r:id="rId170"/>
    <p:sldId id="726" r:id="rId171"/>
    <p:sldId id="480" r:id="rId172"/>
    <p:sldId id="694" r:id="rId173"/>
    <p:sldId id="696" r:id="rId174"/>
    <p:sldId id="698" r:id="rId175"/>
    <p:sldId id="699" r:id="rId176"/>
    <p:sldId id="700" r:id="rId177"/>
    <p:sldId id="701" r:id="rId178"/>
    <p:sldId id="702" r:id="rId179"/>
    <p:sldId id="727" r:id="rId180"/>
    <p:sldId id="703" r:id="rId181"/>
    <p:sldId id="704" r:id="rId182"/>
    <p:sldId id="728" r:id="rId183"/>
    <p:sldId id="476" r:id="rId184"/>
    <p:sldId id="683" r:id="rId185"/>
    <p:sldId id="684" r:id="rId186"/>
    <p:sldId id="685" r:id="rId187"/>
    <p:sldId id="686" r:id="rId188"/>
    <p:sldId id="687" r:id="rId189"/>
    <p:sldId id="688" r:id="rId190"/>
    <p:sldId id="689" r:id="rId191"/>
    <p:sldId id="690" r:id="rId192"/>
    <p:sldId id="691" r:id="rId193"/>
    <p:sldId id="692" r:id="rId194"/>
    <p:sldId id="693" r:id="rId195"/>
    <p:sldId id="729" r:id="rId196"/>
    <p:sldId id="477" r:id="rId197"/>
    <p:sldId id="672" r:id="rId198"/>
    <p:sldId id="674" r:id="rId199"/>
    <p:sldId id="676" r:id="rId200"/>
    <p:sldId id="677" r:id="rId201"/>
    <p:sldId id="678" r:id="rId202"/>
    <p:sldId id="679" r:id="rId203"/>
    <p:sldId id="680" r:id="rId204"/>
    <p:sldId id="681" r:id="rId205"/>
    <p:sldId id="682" r:id="rId206"/>
    <p:sldId id="730" r:id="rId207"/>
    <p:sldId id="731" r:id="rId208"/>
    <p:sldId id="481" r:id="rId209"/>
    <p:sldId id="661" r:id="rId210"/>
    <p:sldId id="662" r:id="rId211"/>
    <p:sldId id="663" r:id="rId212"/>
    <p:sldId id="664" r:id="rId213"/>
    <p:sldId id="665" r:id="rId214"/>
    <p:sldId id="666" r:id="rId215"/>
    <p:sldId id="667" r:id="rId216"/>
    <p:sldId id="668" r:id="rId217"/>
    <p:sldId id="669" r:id="rId218"/>
    <p:sldId id="732" r:id="rId219"/>
    <p:sldId id="733" r:id="rId220"/>
    <p:sldId id="670" r:id="rId221"/>
    <p:sldId id="671" r:id="rId222"/>
    <p:sldId id="482" r:id="rId223"/>
    <p:sldId id="650" r:id="rId224"/>
    <p:sldId id="651" r:id="rId225"/>
    <p:sldId id="652" r:id="rId226"/>
    <p:sldId id="654" r:id="rId227"/>
    <p:sldId id="655" r:id="rId228"/>
    <p:sldId id="656" r:id="rId229"/>
    <p:sldId id="657" r:id="rId230"/>
    <p:sldId id="658" r:id="rId231"/>
    <p:sldId id="659" r:id="rId232"/>
    <p:sldId id="660" r:id="rId233"/>
    <p:sldId id="734" r:id="rId234"/>
  </p:sldIdLst>
  <p:sldSz cx="11557000" cy="650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9BE"/>
    <a:srgbClr val="6DA3ED"/>
    <a:srgbClr val="90D3F0"/>
    <a:srgbClr val="49A3ED"/>
    <a:srgbClr val="67C2EF"/>
    <a:srgbClr val="59A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461"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DA8C20-30F5-4DC1-AE6C-366304C62FFA}" type="datetimeFigureOut">
              <a:rPr lang="zh-CN" altLang="en-US" smtClean="0"/>
              <a:t>2020/9/3</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8CF0B-2BFE-42C4-8102-2FC2DD729416}" type="slidenum">
              <a:rPr lang="zh-CN" altLang="en-US" smtClean="0"/>
              <a:t>‹#›</a:t>
            </a:fld>
            <a:endParaRPr lang="zh-CN" altLang="en-US"/>
          </a:p>
        </p:txBody>
      </p:sp>
    </p:spTree>
    <p:extLst>
      <p:ext uri="{BB962C8B-B14F-4D97-AF65-F5344CB8AC3E}">
        <p14:creationId xmlns:p14="http://schemas.microsoft.com/office/powerpoint/2010/main" val="262657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1557000" cy="6502400"/>
          </a:xfrm>
          <a:prstGeom prst="rect">
            <a:avLst/>
          </a:prstGeom>
          <a:blipFill>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1587500" y="2565400"/>
            <a:ext cx="902805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9600" b="1" cap="none" spc="0" dirty="0">
                <a:ln w="11430">
                  <a:solidFill>
                    <a:schemeClr val="accent4"/>
                  </a:solidFill>
                </a:ln>
                <a:solidFill>
                  <a:schemeClr val="tx2"/>
                </a:solidFill>
                <a:effectLst>
                  <a:outerShdw blurRad="50800" dist="39000" dir="5460000" algn="tl">
                    <a:srgbClr val="000000">
                      <a:alpha val="38000"/>
                    </a:srgbClr>
                  </a:outerShdw>
                </a:effectLst>
              </a:rPr>
              <a:t>民航英语阅读</a:t>
            </a:r>
            <a:endParaRPr lang="zh-CN" altLang="en-US" sz="5400" b="1" cap="none" spc="0" dirty="0">
              <a:ln w="11430">
                <a:solidFill>
                  <a:schemeClr val="accent4"/>
                </a:solidFill>
              </a:ln>
              <a:solidFill>
                <a:schemeClr val="tx2"/>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23189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651000"/>
            <a:ext cx="11048999" cy="4150183"/>
          </a:xfrm>
          <a:prstGeom prst="rect">
            <a:avLst/>
          </a:prstGeom>
          <a:noFill/>
          <a:ln w="9525">
            <a:noFill/>
            <a:miter lim="800000"/>
          </a:ln>
        </p:spPr>
        <p:txBody>
          <a:bodyPr wrap="square" lIns="86685" tIns="43343" rIns="86685" bIns="43343">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Apart from the Boeing series, other popular American aircraft include McDonnell Douglas DC-8 and DC-10 as well as the Lockheed Tristar 1011. Another giant in the filed of airplane manufacturing is Airbus, which is a European multinational corporation. It produces and markets the first commercially viable digital fly-by-wire airliner, like the A320 and A340. And the A380 is the world’s largest passenger airliner. </a:t>
            </a:r>
          </a:p>
          <a:p>
            <a:pPr indent="266700" algn="just" hangingPunct="0"/>
            <a:r>
              <a:rPr lang="en-US" altLang="zh-SG" sz="2200" kern="100" dirty="0">
                <a:effectLst/>
                <a:latin typeface="Times New Roman" panose="02020603050405020304" pitchFamily="18" charset="0"/>
                <a:ea typeface="宋体" panose="02010600030101010101" pitchFamily="2" charset="-122"/>
              </a:rPr>
              <a:t>As for medium and long-range airplanes, the fuselage is composed of two main sections, the flight deck or the cockpit where the pilot and other flight crew work, and the cabin where the passengers stay. The cabin can be further divided into first class cabin in the forward part and the economy class in the rear part. There is a bulkhead between the two sections which can be moved forward or backward to adjust the number of seats for each class on a certain flight. The flight deck is separated from the cabin by another bulkhead. The partition between the cabin and the galley is also called bulkhead.</a:t>
            </a:r>
            <a:endParaRPr lang="zh-SG" altLang="en-US"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8673404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574800"/>
            <a:ext cx="8957680" cy="826196"/>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ATC	air traffic control  </a:t>
            </a:r>
            <a:r>
              <a:rPr lang="zh-SG" altLang="en-US" sz="2400" kern="100" dirty="0">
                <a:effectLst/>
                <a:latin typeface="Times New Roman" panose="02020603050405020304" pitchFamily="18" charset="0"/>
                <a:ea typeface="宋体" panose="02010600030101010101" pitchFamily="2" charset="-122"/>
              </a:rPr>
              <a:t>空中交通管制</a:t>
            </a:r>
          </a:p>
          <a:p>
            <a:pPr indent="266700" algn="just" hangingPunct="0"/>
            <a:r>
              <a:rPr lang="en-US" altLang="zh-SG" sz="2400" kern="100" dirty="0">
                <a:effectLst/>
                <a:latin typeface="Times New Roman" panose="02020603050405020304" pitchFamily="18" charset="0"/>
                <a:ea typeface="宋体" panose="02010600030101010101" pitchFamily="2" charset="-122"/>
              </a:rPr>
              <a:t>2. SID	standard instrument departure  </a:t>
            </a:r>
            <a:r>
              <a:rPr lang="zh-SG" altLang="en-US" sz="2400" kern="100" dirty="0">
                <a:effectLst/>
                <a:latin typeface="Times New Roman" panose="02020603050405020304" pitchFamily="18" charset="0"/>
                <a:ea typeface="宋体" panose="02010600030101010101" pitchFamily="2" charset="-122"/>
              </a:rPr>
              <a:t>标准仪表离场</a:t>
            </a:r>
          </a:p>
        </p:txBody>
      </p:sp>
    </p:spTree>
    <p:extLst>
      <p:ext uri="{BB962C8B-B14F-4D97-AF65-F5344CB8AC3E}">
        <p14:creationId xmlns:p14="http://schemas.microsoft.com/office/powerpoint/2010/main" val="40460691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59420" y="1257953"/>
            <a:ext cx="9567280"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Producing tail airflow disturbance, a wide-body jet departure usually holds back a light aircraft departure by 10 minutes. </a:t>
            </a:r>
          </a:p>
          <a:p>
            <a:pPr indent="266700" algn="just" hangingPunct="0"/>
            <a:r>
              <a:rPr lang="zh-SG" altLang="en-US" sz="2400" kern="100" dirty="0">
                <a:effectLst/>
                <a:latin typeface="Times New Roman" panose="02020603050405020304" pitchFamily="18" charset="0"/>
                <a:ea typeface="宋体" panose="02010600030101010101" pitchFamily="2" charset="-122"/>
              </a:rPr>
              <a:t>    由于宽体客机起飞时会产生尾部气流，后面起飞的轻型飞机通常要晚起飞</a:t>
            </a:r>
            <a:r>
              <a:rPr lang="en-US" altLang="zh-SG" sz="2400" kern="100" dirty="0">
                <a:effectLst/>
                <a:latin typeface="Times New Roman" panose="02020603050405020304" pitchFamily="18" charset="0"/>
                <a:ea typeface="宋体" panose="02010600030101010101" pitchFamily="2" charset="-122"/>
              </a:rPr>
              <a:t>10</a:t>
            </a:r>
            <a:r>
              <a:rPr lang="zh-SG" altLang="en-US" sz="2400" kern="100" dirty="0">
                <a:effectLst/>
                <a:latin typeface="Times New Roman" panose="02020603050405020304" pitchFamily="18" charset="0"/>
                <a:ea typeface="宋体" panose="02010600030101010101" pitchFamily="2" charset="-122"/>
              </a:rPr>
              <a:t>分钟来避开气流。</a:t>
            </a:r>
          </a:p>
          <a:p>
            <a:pPr indent="266700" algn="just" hangingPunct="0"/>
            <a:r>
              <a:rPr lang="en-US" altLang="zh-SG" sz="2400" kern="100" dirty="0">
                <a:effectLst/>
                <a:latin typeface="Times New Roman" panose="02020603050405020304" pitchFamily="18" charset="0"/>
                <a:ea typeface="宋体" panose="02010600030101010101" pitchFamily="2" charset="-122"/>
              </a:rPr>
              <a:t>2. From 45,000 to 75,000 feet (available airspace limit) are the highest altitudes used by supersonic and high-flying commercial jets.</a:t>
            </a:r>
          </a:p>
          <a:p>
            <a:pPr indent="266700" algn="just" hangingPunct="0"/>
            <a:r>
              <a:rPr lang="zh-SG" altLang="en-US" sz="2400" kern="100" dirty="0">
                <a:effectLst/>
                <a:latin typeface="Times New Roman" panose="02020603050405020304" pitchFamily="18" charset="0"/>
                <a:ea typeface="宋体" panose="02010600030101010101" pitchFamily="2" charset="-122"/>
              </a:rPr>
              <a:t>    从</a:t>
            </a:r>
            <a:r>
              <a:rPr lang="en-US" altLang="zh-SG" sz="2400" kern="100" dirty="0">
                <a:effectLst/>
                <a:latin typeface="Times New Roman" panose="02020603050405020304" pitchFamily="18" charset="0"/>
                <a:ea typeface="宋体" panose="02010600030101010101" pitchFamily="2" charset="-122"/>
              </a:rPr>
              <a:t>45 000</a:t>
            </a:r>
            <a:r>
              <a:rPr lang="zh-SG" altLang="en-US" sz="2400" kern="100" dirty="0">
                <a:effectLst/>
                <a:latin typeface="Times New Roman" panose="02020603050405020304" pitchFamily="18" charset="0"/>
                <a:ea typeface="宋体" panose="02010600030101010101" pitchFamily="2" charset="-122"/>
              </a:rPr>
              <a:t>英尺到</a:t>
            </a:r>
            <a:r>
              <a:rPr lang="en-US" altLang="zh-SG" sz="2400" kern="100" dirty="0">
                <a:effectLst/>
                <a:latin typeface="Times New Roman" panose="02020603050405020304" pitchFamily="18" charset="0"/>
                <a:ea typeface="宋体" panose="02010600030101010101" pitchFamily="2" charset="-122"/>
              </a:rPr>
              <a:t>75 000</a:t>
            </a:r>
            <a:r>
              <a:rPr lang="zh-SG" altLang="en-US" sz="2400" kern="100" dirty="0">
                <a:effectLst/>
                <a:latin typeface="Times New Roman" panose="02020603050405020304" pitchFamily="18" charset="0"/>
                <a:ea typeface="宋体" panose="02010600030101010101" pitchFamily="2" charset="-122"/>
              </a:rPr>
              <a:t>英尺（可使用的空域限制）是超音速和高空飞行飞机使用的最高高度。</a:t>
            </a:r>
          </a:p>
          <a:p>
            <a:pPr indent="266700" algn="just" hangingPunct="0"/>
            <a:r>
              <a:rPr lang="en-US" altLang="zh-SG" sz="2400" kern="100" dirty="0">
                <a:effectLst/>
                <a:latin typeface="Times New Roman" panose="02020603050405020304" pitchFamily="18" charset="0"/>
                <a:ea typeface="宋体" panose="02010600030101010101" pitchFamily="2" charset="-122"/>
              </a:rPr>
              <a:t>3. In most nations air traffic controllers who are stationed in air traffic control center are known as “area,” “</a:t>
            </a:r>
            <a:r>
              <a:rPr lang="en-US" altLang="zh-SG" sz="2400" kern="100" dirty="0" err="1">
                <a:effectLst/>
                <a:latin typeface="Times New Roman" panose="02020603050405020304" pitchFamily="18" charset="0"/>
                <a:ea typeface="宋体" panose="02010600030101010101" pitchFamily="2" charset="-122"/>
              </a:rPr>
              <a:t>en</a:t>
            </a:r>
            <a:r>
              <a:rPr lang="en-US" altLang="zh-SG" sz="2400" kern="100" dirty="0">
                <a:effectLst/>
                <a:latin typeface="Times New Roman" panose="02020603050405020304" pitchFamily="18" charset="0"/>
                <a:ea typeface="宋体" panose="02010600030101010101" pitchFamily="2" charset="-122"/>
              </a:rPr>
              <a:t> route, ” or, colloquially in the US, “center” controllers. </a:t>
            </a:r>
          </a:p>
          <a:p>
            <a:pPr indent="266700" algn="just" hangingPunct="0"/>
            <a:r>
              <a:rPr lang="zh-SG" altLang="en-US" sz="2400" kern="100" dirty="0">
                <a:effectLst/>
                <a:latin typeface="Times New Roman" panose="02020603050405020304" pitchFamily="18" charset="0"/>
                <a:ea typeface="宋体" panose="02010600030101010101" pitchFamily="2" charset="-122"/>
              </a:rPr>
              <a:t>    在大多数国家，驻扎在空中交通管制中心的空管人员被称为“区域”“进近”或者按照美国的叫法，“中心”管制员。</a:t>
            </a:r>
          </a:p>
        </p:txBody>
      </p:sp>
    </p:spTree>
    <p:extLst>
      <p:ext uri="{BB962C8B-B14F-4D97-AF65-F5344CB8AC3E}">
        <p14:creationId xmlns:p14="http://schemas.microsoft.com/office/powerpoint/2010/main" val="25382804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117600"/>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In the vast expanse of the sky, the aircrafts seem to freely fly to anywhere they wish to fly, however, this is not the case. Aircrafts are like vehicles running on the ground, which must obey the traffic rules and accept the police’s commands, they must also obey the air traffic rules and be commanded and dispatched by professionals. Air traffic controllers are the professionals, who are essential to keep aircrafts separated in the sky around the airport where is full of aircrafts flying at different speeds in different directions and crossing over each other at different heights. </a:t>
            </a:r>
          </a:p>
          <a:p>
            <a:pPr indent="266700" algn="just" hangingPunct="0"/>
            <a:r>
              <a:rPr lang="en-US" altLang="zh-SG" sz="2400" kern="100" dirty="0">
                <a:effectLst/>
                <a:latin typeface="Times New Roman" panose="02020603050405020304" pitchFamily="18" charset="0"/>
                <a:ea typeface="宋体" panose="02010600030101010101" pitchFamily="2" charset="-122"/>
              </a:rPr>
              <a:t>    Air traffic control is a service provided by ground-based air traffic controllers who direct aircraft on the ground and through controlled airspace, and provide advisory services to aircraft in non-controlled airspace. In many countries, ATC provides services to all private, military, and commercial aircrafts operating within its airspace. Depending on the type of flight and the class of airspace, ATC may issue instructions that pilots are required to obey, or advisories (known as flight information in some countries) that pilots may, at their discretion, disregard. </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3229063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3500" y="1117221"/>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The interval between two take-off aircrafts is strictly regulated. The same type of aircrafts, which usually take off in two different directions, has a minimum time interval of one minute. If they take off in the same direction, however, the time interval is two minutes. Producing tail airflow disturbance, a wide-body jet departure usually holds back a light aircraft departure by 10 minutes. When the aircraft is safely separated and climbing in accordance with the standard instrument departure, it will be handed over to the first radar sector controller for his permission to climb to the cruising altitude.</a:t>
            </a:r>
          </a:p>
          <a:p>
            <a:pPr indent="266700" algn="just" hangingPunct="0"/>
            <a:r>
              <a:rPr lang="en-US" altLang="zh-SG" sz="2400" kern="100" dirty="0">
                <a:effectLst/>
                <a:latin typeface="Times New Roman" panose="02020603050405020304" pitchFamily="18" charset="0"/>
                <a:ea typeface="宋体" panose="02010600030101010101" pitchFamily="2" charset="-122"/>
              </a:rPr>
              <a:t>    The aircraft generally follow certain air routes, which are divided into three main high levels. From 45,000 to 75,000 feet (available airspace limit) are the highest altitudes used by supersonic and high-flying commercial jets; below the highest altitudes are the lower airways used by subsonic jets; the altitudes below are usually used by slower turboprop aircrafts and aircrafts propelled by propeller. As many airspaces are used strictly for military purposes, civilian routes are usually opened up in narrow gaps between military areas.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5148836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615617"/>
            <a:ext cx="11048999"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Air traffic controllers are personnel responsible for the safe, orderly, and expeditious flow of air traffic in the global air traffic control system. Usually stationed in air traffic control centers and control towers on the ground, they monitor the position, speed, and altitude of aircraft in their assigned airspace visually and by radar, and give directions to the pilots by radio. </a:t>
            </a:r>
          </a:p>
          <a:p>
            <a:pPr indent="266700" algn="just" hangingPunct="0"/>
            <a:r>
              <a:rPr lang="en-US" altLang="zh-SG" sz="2400" kern="100" dirty="0">
                <a:effectLst/>
                <a:latin typeface="Times New Roman" panose="02020603050405020304" pitchFamily="18" charset="0"/>
                <a:ea typeface="宋体" panose="02010600030101010101" pitchFamily="2" charset="-122"/>
              </a:rPr>
              <a:t>    In most nations air traffic controllers who are stationed in air traffic control center are known as “area,” “</a:t>
            </a:r>
            <a:r>
              <a:rPr lang="en-US" altLang="zh-SG" sz="2400" kern="100" dirty="0" err="1">
                <a:effectLst/>
                <a:latin typeface="Times New Roman" panose="02020603050405020304" pitchFamily="18" charset="0"/>
                <a:ea typeface="宋体" panose="02010600030101010101" pitchFamily="2" charset="-122"/>
              </a:rPr>
              <a:t>en</a:t>
            </a:r>
            <a:r>
              <a:rPr lang="en-US" altLang="zh-SG" sz="2400" kern="100" dirty="0">
                <a:effectLst/>
                <a:latin typeface="Times New Roman" panose="02020603050405020304" pitchFamily="18" charset="0"/>
                <a:ea typeface="宋体" panose="02010600030101010101" pitchFamily="2" charset="-122"/>
              </a:rPr>
              <a:t> route,” or, colloquially in the US, “center” controllers. Area controllers are responsible for the safety of aircraft at higher altitudes, in the </a:t>
            </a:r>
            <a:r>
              <a:rPr lang="en-US" altLang="zh-SG" sz="2400" kern="100" dirty="0" err="1">
                <a:effectLst/>
                <a:latin typeface="Times New Roman" panose="02020603050405020304" pitchFamily="18" charset="0"/>
                <a:ea typeface="宋体" panose="02010600030101010101" pitchFamily="2" charset="-122"/>
              </a:rPr>
              <a:t>en</a:t>
            </a:r>
            <a:r>
              <a:rPr lang="en-US" altLang="zh-SG" sz="2400" kern="100" dirty="0">
                <a:effectLst/>
                <a:latin typeface="Times New Roman" panose="02020603050405020304" pitchFamily="18" charset="0"/>
                <a:ea typeface="宋体" panose="02010600030101010101" pitchFamily="2" charset="-122"/>
              </a:rPr>
              <a:t> route phase of their flight surrounding busier airports and airspaces. Area controllers may also handle aircraft at lower altitudes as well as air traffic around small airports that do not have their own towers or approach controllers.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880588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366419"/>
            <a:ext cx="11048999"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Aerodrome or Tower controllers control aircraft within the immediate vicinity of the airport and use visual observation from the airport tower. The tower’s airspace is often a 5-nautical-mile (9.3 km) radius around the airport, but can vary greatly in size and shape depending on traffic configuration and volume. The tower positions are typically split into many different positions such as Flight Data/Clearance Delivery, Ground Control, and Local Control (known as Tower by the pilots); at busier facilities, a limited radar approach control position may be needed.  </a:t>
            </a:r>
          </a:p>
          <a:p>
            <a:pPr indent="266700" algn="just" hangingPunct="0"/>
            <a:r>
              <a:rPr lang="en-US" altLang="zh-SG" sz="2000" kern="100" dirty="0">
                <a:effectLst/>
                <a:latin typeface="Times New Roman" panose="02020603050405020304" pitchFamily="18" charset="0"/>
                <a:ea typeface="宋体" panose="02010600030101010101" pitchFamily="2" charset="-122"/>
              </a:rPr>
              <a:t>   The position of air traffic controller is one that requires highly specialized knowledge, skills, and abilities. Controllers apply separation rules to keep aircraft at a safe distance from each other in their area of responsibility and move all aircrafts safely and efficiently through their assigned sectors of airspace, as well as on the ground. Because controllers have an incredibly large responsibility while on duty (often in aviation, “on position”) and make countless real-time decisions on a daily basis, the ATC profession is consistently regarded around the world as one of the most mentally challenging careers, and can be notoriously stressful depending on many variables (equipment, configurations, weather, traffic volume, human factors, etc.). Many controllers, however, would cite high salaries, and a very large, unique, and privileged degree of autonomy as major advantages of their jobs.</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282011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334153"/>
            <a:ext cx="1104899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Communication is a vital part of the job: controllers are trained to focus on the exact words that pilots and other controllers speak, because a single misunderstanding about altitude levels or runway numbers can have tragic consequences. Controllers communicate with the pilots of aircraft using a push-to-talk radio telephony system which has many attendant issues, such as the fact that only one transmission can be made on a frequency at a time and can either merge or block each other and become unintelligible.</a:t>
            </a:r>
          </a:p>
          <a:p>
            <a:pPr indent="266700" algn="just" hangingPunct="0"/>
            <a:r>
              <a:rPr lang="en-US" altLang="zh-SG" sz="2400" kern="100" dirty="0">
                <a:effectLst/>
                <a:latin typeface="Times New Roman" panose="02020603050405020304" pitchFamily="18" charset="0"/>
                <a:ea typeface="宋体" panose="02010600030101010101" pitchFamily="2" charset="-122"/>
              </a:rPr>
              <a:t>    Although local languages are used in ATC communications, the default language of aviation worldwide is English. Controllers who do not speak English as a first language are generally expected to show a certain minimum level of competency with the language.</a:t>
            </a:r>
          </a:p>
          <a:p>
            <a:pPr indent="266700" algn="just" hangingPunct="0"/>
            <a:r>
              <a:rPr lang="en-US" altLang="zh-SG" sz="2400" kern="100" dirty="0">
                <a:effectLst/>
                <a:latin typeface="Times New Roman" panose="02020603050405020304" pitchFamily="18" charset="0"/>
                <a:ea typeface="宋体" panose="02010600030101010101" pitchFamily="2" charset="-122"/>
              </a:rPr>
              <a:t>    Teamwork plays a major role in a controller’s job, not only with other controllers and air traffic staff, but with pilots, engineers and managers.</a:t>
            </a:r>
          </a:p>
        </p:txBody>
      </p:sp>
    </p:spTree>
    <p:extLst>
      <p:ext uri="{BB962C8B-B14F-4D97-AF65-F5344CB8AC3E}">
        <p14:creationId xmlns:p14="http://schemas.microsoft.com/office/powerpoint/2010/main" val="3228388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Analyze the following passages grammatically.</a:t>
            </a:r>
          </a:p>
          <a:p>
            <a:pPr indent="266700" algn="just" hangingPunct="0"/>
            <a:r>
              <a:rPr lang="en-US" altLang="zh-SG" sz="2400" kern="100" dirty="0">
                <a:effectLst/>
                <a:latin typeface="Times New Roman" panose="02020603050405020304" pitchFamily="18" charset="0"/>
                <a:ea typeface="宋体" panose="02010600030101010101" pitchFamily="2" charset="-122"/>
              </a:rPr>
              <a:t>1. When the aircraft is safely separated and climbing in accordance with the standard instrument departure, it will be handed over to the first radar sector controller for his permission to climb to the cruising altitude.</a:t>
            </a:r>
          </a:p>
          <a:p>
            <a:pPr indent="266700" algn="just" hangingPunct="0"/>
            <a:r>
              <a:rPr lang="en-US" altLang="zh-SG" sz="2400" kern="100" dirty="0">
                <a:effectLst/>
                <a:latin typeface="Times New Roman" panose="02020603050405020304" pitchFamily="18" charset="0"/>
                <a:ea typeface="宋体" panose="02010600030101010101" pitchFamily="2" charset="-122"/>
              </a:rPr>
              <a:t>2. The tower’s airspace is often a 5-nautical-mile (9.3 km) radius around the airport, but can vary greatly in size and shape depending on traffic configuration and volume.</a:t>
            </a:r>
          </a:p>
          <a:p>
            <a:pPr indent="266700" algn="just" hangingPunct="0"/>
            <a:r>
              <a:rPr lang="en-US" altLang="zh-SG" sz="2400" kern="100" dirty="0">
                <a:effectLst/>
                <a:latin typeface="Times New Roman" panose="02020603050405020304" pitchFamily="18" charset="0"/>
                <a:ea typeface="宋体" panose="02010600030101010101" pitchFamily="2" charset="-122"/>
              </a:rPr>
              <a:t>3. Communication is a vital part of the job: controllers are trained to focus on the exact words that pilots and other controllers speak, because a single misunderstanding about altitude levels or runway numbers can have tragic consequences.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656811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2303524"/>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How is the interval between two take-off aircrafts regulated? </a:t>
            </a:r>
          </a:p>
          <a:p>
            <a:pPr indent="266700" algn="just" hangingPunct="0"/>
            <a:r>
              <a:rPr lang="en-US" altLang="zh-CN" sz="2400" kern="100" dirty="0">
                <a:effectLst/>
                <a:latin typeface="Times New Roman" panose="02020603050405020304" pitchFamily="18" charset="0"/>
                <a:ea typeface="宋体" panose="02010600030101010101" pitchFamily="2" charset="-122"/>
              </a:rPr>
              <a:t>2. What are the three main high levels on the airways? </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does an air traffic controller do? What is the main task of the air traffic controller?</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is the default language of aviation worldwide?</a:t>
            </a:r>
          </a:p>
        </p:txBody>
      </p:sp>
    </p:spTree>
    <p:extLst>
      <p:ext uri="{BB962C8B-B14F-4D97-AF65-F5344CB8AC3E}">
        <p14:creationId xmlns:p14="http://schemas.microsoft.com/office/powerpoint/2010/main" val="19456275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828593"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Nine</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The Control Tower</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265379783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744681"/>
            <a:ext cx="11048999" cy="341151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Generally speaking, there are more seats in economy class cabin than in first class cabin except on some special occasions such as charters. The first class section is the class with the best service, and is typically the highest priced. It is characterized by having a larger amount of space between seats, some of which can even be converted into beds, high quality food and drinks, personalized service and so on. Economy class seats are much cheaper than those of first class simply because the level of comfort is lower. The distance between each seat is short, and there is a smaller variety of food and entertainment. There is also business class cabin which is superior to the economy class while inferior to the first class.</a:t>
            </a:r>
          </a:p>
        </p:txBody>
      </p:sp>
    </p:spTree>
    <p:extLst>
      <p:ext uri="{BB962C8B-B14F-4D97-AF65-F5344CB8AC3E}">
        <p14:creationId xmlns:p14="http://schemas.microsoft.com/office/powerpoint/2010/main" val="37156821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20700" y="1879600"/>
            <a:ext cx="10059805" cy="3411519"/>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unobstructed [</a:t>
            </a:r>
            <a:r>
              <a:rPr lang="en-US" altLang="zh-SG" sz="2400" kern="100" dirty="0" err="1">
                <a:effectLst/>
                <a:latin typeface="Times New Roman" panose="02020603050405020304" pitchFamily="18" charset="0"/>
                <a:ea typeface="宋体" panose="02010600030101010101" pitchFamily="2" charset="-122"/>
              </a:rPr>
              <a:t>ʌnəb'strʌktid</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没有障碍的，没有阻挡的</a:t>
            </a:r>
          </a:p>
          <a:p>
            <a:pPr indent="266700" algn="just" hangingPunct="0"/>
            <a:r>
              <a:rPr lang="en-US" altLang="zh-SG" sz="2400" kern="100" dirty="0">
                <a:effectLst/>
                <a:latin typeface="Times New Roman" panose="02020603050405020304" pitchFamily="18" charset="0"/>
                <a:ea typeface="宋体" panose="02010600030101010101" pitchFamily="2" charset="-122"/>
              </a:rPr>
              <a:t>2. airstrip ['</a:t>
            </a:r>
            <a:r>
              <a:rPr lang="en-US" altLang="zh-SG" sz="2400" kern="100" dirty="0" err="1">
                <a:effectLst/>
                <a:latin typeface="Times New Roman" panose="02020603050405020304" pitchFamily="18" charset="0"/>
                <a:ea typeface="宋体" panose="02010600030101010101" pitchFamily="2" charset="-122"/>
              </a:rPr>
              <a:t>eəstrip</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简易机场，简易跑道，飞机跑道</a:t>
            </a:r>
          </a:p>
          <a:p>
            <a:pPr indent="266700" algn="just" hangingPunct="0"/>
            <a:r>
              <a:rPr lang="en-US" altLang="zh-SG" sz="2400" kern="100" dirty="0">
                <a:effectLst/>
                <a:latin typeface="Times New Roman" panose="02020603050405020304" pitchFamily="18" charset="0"/>
                <a:ea typeface="宋体" panose="02010600030101010101" pitchFamily="2" charset="-122"/>
              </a:rPr>
              <a:t>3. monolith ['</a:t>
            </a:r>
            <a:r>
              <a:rPr lang="en-US" altLang="zh-SG" sz="2400" kern="100" dirty="0" err="1">
                <a:effectLst/>
                <a:latin typeface="Times New Roman" panose="02020603050405020304" pitchFamily="18" charset="0"/>
                <a:ea typeface="宋体" panose="02010600030101010101" pitchFamily="2" charset="-122"/>
              </a:rPr>
              <a:t>mɒn</a:t>
            </a:r>
            <a:r>
              <a:rPr lang="en-US" altLang="zh-SG" sz="2400" kern="100" dirty="0">
                <a:effectLst/>
                <a:latin typeface="Times New Roman" panose="02020603050405020304" pitchFamily="18" charset="0"/>
                <a:ea typeface="宋体" panose="02010600030101010101" pitchFamily="2" charset="-122"/>
              </a:rPr>
              <a:t>(ə)li</a:t>
            </a:r>
            <a:r>
              <a:rPr lang="el-GR" altLang="zh-SG" sz="2400" kern="100" dirty="0">
                <a:effectLst/>
                <a:latin typeface="Times New Roman" panose="02020603050405020304" pitchFamily="18" charset="0"/>
                <a:ea typeface="宋体" panose="02010600030101010101" pitchFamily="2" charset="-122"/>
              </a:rPr>
              <a:t>θ]		</a:t>
            </a:r>
            <a:r>
              <a:rPr lang="en-US" altLang="zh-SG" sz="2400" kern="100" dirty="0">
                <a:effectLst/>
                <a:latin typeface="Times New Roman" panose="02020603050405020304" pitchFamily="18" charset="0"/>
                <a:ea typeface="宋体" panose="02010600030101010101" pitchFamily="2" charset="-122"/>
              </a:rPr>
              <a:t>n. </a:t>
            </a:r>
            <a:r>
              <a:rPr lang="zh-SG" altLang="en-US" sz="2400" kern="100" dirty="0">
                <a:effectLst/>
                <a:latin typeface="Times New Roman" panose="02020603050405020304" pitchFamily="18" charset="0"/>
                <a:ea typeface="宋体" panose="02010600030101010101" pitchFamily="2" charset="-122"/>
              </a:rPr>
              <a:t>整块石料，独块石料制品；庞然大物</a:t>
            </a:r>
          </a:p>
          <a:p>
            <a:pPr indent="266700" algn="just" hangingPunct="0"/>
            <a:r>
              <a:rPr lang="en-US" altLang="zh-SG" sz="2400" kern="100" dirty="0">
                <a:effectLst/>
                <a:latin typeface="Times New Roman" panose="02020603050405020304" pitchFamily="18" charset="0"/>
                <a:ea typeface="宋体" panose="02010600030101010101" pitchFamily="2" charset="-122"/>
              </a:rPr>
              <a:t>4. slot [</a:t>
            </a:r>
            <a:r>
              <a:rPr lang="en-US" altLang="zh-SG" sz="2400" kern="100" dirty="0" err="1">
                <a:effectLst/>
                <a:latin typeface="Times New Roman" panose="02020603050405020304" pitchFamily="18" charset="0"/>
                <a:ea typeface="宋体" panose="02010600030101010101" pitchFamily="2" charset="-122"/>
              </a:rPr>
              <a:t>slɒt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飞机起降时间；缝隙；轨迹</a:t>
            </a:r>
          </a:p>
          <a:p>
            <a:pPr indent="266700" algn="just" hangingPunct="0"/>
            <a:r>
              <a:rPr lang="en-US" altLang="zh-SG" sz="2400" kern="100" dirty="0">
                <a:effectLst/>
                <a:latin typeface="Times New Roman" panose="02020603050405020304" pitchFamily="18" charset="0"/>
                <a:ea typeface="宋体" panose="02010600030101010101" pitchFamily="2" charset="-122"/>
              </a:rPr>
              <a:t>5. atmosphere ['</a:t>
            </a:r>
            <a:r>
              <a:rPr lang="en-US" altLang="zh-SG" sz="2400" kern="100" dirty="0" err="1">
                <a:effectLst/>
                <a:latin typeface="Times New Roman" panose="02020603050405020304" pitchFamily="18" charset="0"/>
                <a:ea typeface="宋体" panose="02010600030101010101" pitchFamily="2" charset="-122"/>
              </a:rPr>
              <a:t>ætməsfiə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气氛，大气</a:t>
            </a:r>
          </a:p>
          <a:p>
            <a:pPr indent="266700" algn="just" hangingPunct="0"/>
            <a:r>
              <a:rPr lang="en-US" altLang="zh-SG" sz="2400" kern="100" dirty="0">
                <a:effectLst/>
                <a:latin typeface="Times New Roman" panose="02020603050405020304" pitchFamily="18" charset="0"/>
                <a:ea typeface="宋体" panose="02010600030101010101" pitchFamily="2" charset="-122"/>
              </a:rPr>
              <a:t>6. prevail [</a:t>
            </a:r>
            <a:r>
              <a:rPr lang="en-US" altLang="zh-SG" sz="2400" kern="100" dirty="0" err="1">
                <a:effectLst/>
                <a:latin typeface="Times New Roman" panose="02020603050405020304" pitchFamily="18" charset="0"/>
                <a:ea typeface="宋体" panose="02010600030101010101" pitchFamily="2" charset="-122"/>
              </a:rPr>
              <a:t>pri'veil</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胜（过），流行，盛行</a:t>
            </a:r>
          </a:p>
          <a:p>
            <a:pPr indent="266700" algn="just" hangingPunct="0"/>
            <a:r>
              <a:rPr lang="en-US" altLang="zh-SG" sz="2400" kern="100" dirty="0">
                <a:effectLst/>
                <a:latin typeface="Times New Roman" panose="02020603050405020304" pitchFamily="18" charset="0"/>
                <a:ea typeface="宋体" panose="02010600030101010101" pitchFamily="2" charset="-122"/>
              </a:rPr>
              <a:t>7. glow [</a:t>
            </a:r>
            <a:r>
              <a:rPr lang="en-US" altLang="zh-SG" sz="2400" kern="100" dirty="0" err="1">
                <a:effectLst/>
                <a:latin typeface="Times New Roman" panose="02020603050405020304" pitchFamily="18" charset="0"/>
                <a:ea typeface="宋体" panose="02010600030101010101" pitchFamily="2" charset="-122"/>
              </a:rPr>
              <a:t>gləu</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白热光，光辉</a:t>
            </a:r>
          </a:p>
          <a:p>
            <a:pPr indent="266700" algn="just" hangingPunct="0"/>
            <a:r>
              <a:rPr lang="en-US" altLang="zh-SG" sz="2400" kern="100" dirty="0">
                <a:effectLst/>
                <a:latin typeface="Times New Roman" panose="02020603050405020304" pitchFamily="18" charset="0"/>
                <a:ea typeface="宋体" panose="02010600030101010101" pitchFamily="2" charset="-122"/>
              </a:rPr>
              <a:t>8. feed [</a:t>
            </a:r>
            <a:r>
              <a:rPr lang="en-US" altLang="zh-SG" sz="2400" kern="100" dirty="0" err="1">
                <a:effectLst/>
                <a:latin typeface="Times New Roman" panose="02020603050405020304" pitchFamily="18" charset="0"/>
                <a:ea typeface="宋体" panose="02010600030101010101" pitchFamily="2" charset="-122"/>
              </a:rPr>
              <a:t>fiːd</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填；喂；供给</a:t>
            </a:r>
          </a:p>
          <a:p>
            <a:pPr indent="266700" algn="just" hangingPunct="0"/>
            <a:r>
              <a:rPr lang="en-US" altLang="zh-SG" sz="2400" kern="100" dirty="0">
                <a:effectLst/>
                <a:latin typeface="Times New Roman" panose="02020603050405020304" pitchFamily="18" charset="0"/>
                <a:ea typeface="宋体" panose="02010600030101010101" pitchFamily="2" charset="-122"/>
              </a:rPr>
              <a:t>9. stack [</a:t>
            </a:r>
            <a:r>
              <a:rPr lang="en-US" altLang="zh-SG" sz="2400" kern="100" dirty="0" err="1">
                <a:effectLst/>
                <a:latin typeface="Times New Roman" panose="02020603050405020304" pitchFamily="18" charset="0"/>
                <a:ea typeface="宋体" panose="02010600030101010101" pitchFamily="2" charset="-122"/>
              </a:rPr>
              <a:t>stæk</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令飞机分层盘旋飞行等待着陆 </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8740774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19295" y="1680149"/>
            <a:ext cx="10059805" cy="3780851"/>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10. congest [</a:t>
            </a:r>
            <a:r>
              <a:rPr lang="en-US" altLang="zh-SG" sz="2400" kern="100" dirty="0" err="1">
                <a:effectLst/>
                <a:latin typeface="Times New Roman" panose="02020603050405020304" pitchFamily="18" charset="0"/>
                <a:ea typeface="宋体" panose="02010600030101010101" pitchFamily="2" charset="-122"/>
              </a:rPr>
              <a:t>kən'dʒest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拥挤；使密集</a:t>
            </a:r>
          </a:p>
          <a:p>
            <a:pPr indent="266700" algn="just" hangingPunct="0"/>
            <a:r>
              <a:rPr lang="en-US" altLang="zh-SG" sz="2400" kern="100" dirty="0">
                <a:effectLst/>
                <a:latin typeface="Times New Roman" panose="02020603050405020304" pitchFamily="18" charset="0"/>
                <a:ea typeface="宋体" panose="02010600030101010101" pitchFamily="2" charset="-122"/>
              </a:rPr>
              <a:t>11. concentric [</a:t>
            </a:r>
            <a:r>
              <a:rPr lang="en-US" altLang="zh-SG" sz="2400" kern="100" dirty="0" err="1">
                <a:effectLst/>
                <a:latin typeface="Times New Roman" panose="02020603050405020304" pitchFamily="18" charset="0"/>
                <a:ea typeface="宋体" panose="02010600030101010101" pitchFamily="2" charset="-122"/>
              </a:rPr>
              <a:t>kən'sentrik</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同一中心的，同轴的</a:t>
            </a:r>
          </a:p>
          <a:p>
            <a:pPr indent="266700" algn="just" hangingPunct="0"/>
            <a:r>
              <a:rPr lang="en-US" altLang="zh-SG" sz="2400" kern="100" dirty="0">
                <a:effectLst/>
                <a:latin typeface="Times New Roman" panose="02020603050405020304" pitchFamily="18" charset="0"/>
                <a:ea typeface="宋体" panose="02010600030101010101" pitchFamily="2" charset="-122"/>
              </a:rPr>
              <a:t>12. antenna [</a:t>
            </a:r>
            <a:r>
              <a:rPr lang="en-US" altLang="zh-SG" sz="2400" kern="100" dirty="0" err="1">
                <a:effectLst/>
                <a:latin typeface="Times New Roman" panose="02020603050405020304" pitchFamily="18" charset="0"/>
                <a:ea typeface="宋体" panose="02010600030101010101" pitchFamily="2" charset="-122"/>
              </a:rPr>
              <a:t>æn'tenə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天线</a:t>
            </a:r>
          </a:p>
          <a:p>
            <a:pPr indent="266700" algn="just" hangingPunct="0"/>
            <a:r>
              <a:rPr lang="en-US" altLang="zh-SG" sz="2400" kern="100" dirty="0">
                <a:effectLst/>
                <a:latin typeface="Times New Roman" panose="02020603050405020304" pitchFamily="18" charset="0"/>
                <a:ea typeface="宋体" panose="02010600030101010101" pitchFamily="2" charset="-122"/>
              </a:rPr>
              <a:t>13. dot [</a:t>
            </a:r>
            <a:r>
              <a:rPr lang="en-US" altLang="zh-SG" sz="2400" kern="100" dirty="0" err="1">
                <a:effectLst/>
                <a:latin typeface="Times New Roman" panose="02020603050405020304" pitchFamily="18" charset="0"/>
                <a:ea typeface="宋体" panose="02010600030101010101" pitchFamily="2" charset="-122"/>
              </a:rPr>
              <a:t>dɒt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打点于，加点于</a:t>
            </a:r>
          </a:p>
          <a:p>
            <a:pPr indent="266700" algn="just" hangingPunct="0"/>
            <a:r>
              <a:rPr lang="en-US" altLang="zh-SG" sz="2400" kern="100" dirty="0">
                <a:effectLst/>
                <a:latin typeface="Times New Roman" panose="02020603050405020304" pitchFamily="18" charset="0"/>
                <a:ea typeface="宋体" panose="02010600030101010101" pitchFamily="2" charset="-122"/>
              </a:rPr>
              <a:t>14. blip [blip]			           n.</a:t>
            </a:r>
            <a:r>
              <a:rPr lang="zh-SG" altLang="en-US" sz="2400" kern="100" dirty="0">
                <a:effectLst/>
                <a:latin typeface="Times New Roman" panose="02020603050405020304" pitchFamily="18" charset="0"/>
                <a:ea typeface="宋体" panose="02010600030101010101" pitchFamily="2" charset="-122"/>
              </a:rPr>
              <a:t>（显示器屏幕上的）标志，反射脉冲尖头信号 </a:t>
            </a:r>
          </a:p>
          <a:p>
            <a:pPr indent="266700" algn="just" hangingPunct="0"/>
            <a:r>
              <a:rPr lang="en-US" altLang="zh-SG" sz="2400" kern="100" dirty="0">
                <a:effectLst/>
                <a:latin typeface="Times New Roman" panose="02020603050405020304" pitchFamily="18" charset="0"/>
                <a:ea typeface="宋体" panose="02010600030101010101" pitchFamily="2" charset="-122"/>
              </a:rPr>
              <a:t>15. target ['</a:t>
            </a:r>
            <a:r>
              <a:rPr lang="en-US" altLang="zh-SG" sz="2400" kern="100" dirty="0" err="1">
                <a:effectLst/>
                <a:latin typeface="Times New Roman" panose="02020603050405020304" pitchFamily="18" charset="0"/>
                <a:ea typeface="宋体" panose="02010600030101010101" pitchFamily="2" charset="-122"/>
              </a:rPr>
              <a:t>tɑːgit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目标，靶子</a:t>
            </a:r>
          </a:p>
          <a:p>
            <a:pPr indent="266700" algn="just" hangingPunct="0"/>
            <a:r>
              <a:rPr lang="en-US" altLang="zh-SG" sz="2400" kern="100" dirty="0">
                <a:effectLst/>
                <a:latin typeface="Times New Roman" panose="02020603050405020304" pitchFamily="18" charset="0"/>
                <a:ea typeface="宋体" panose="02010600030101010101" pitchFamily="2" charset="-122"/>
              </a:rPr>
              <a:t>16. pinpoint ['</a:t>
            </a:r>
            <a:r>
              <a:rPr lang="en-US" altLang="zh-SG" sz="2400" kern="100" dirty="0" err="1">
                <a:effectLst/>
                <a:latin typeface="Times New Roman" panose="02020603050405020304" pitchFamily="18" charset="0"/>
                <a:ea typeface="宋体" panose="02010600030101010101" pitchFamily="2" charset="-122"/>
              </a:rPr>
              <a:t>pinpɔint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为</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准确定位，指示，确认</a:t>
            </a:r>
          </a:p>
          <a:p>
            <a:pPr indent="266700" algn="just" hangingPunct="0"/>
            <a:r>
              <a:rPr lang="en-US" altLang="zh-SG" sz="2400" kern="100" dirty="0">
                <a:effectLst/>
                <a:latin typeface="Times New Roman" panose="02020603050405020304" pitchFamily="18" charset="0"/>
                <a:ea typeface="宋体" panose="02010600030101010101" pitchFamily="2" charset="-122"/>
              </a:rPr>
              <a:t>17. alphanumeric [ˌ</a:t>
            </a:r>
            <a:r>
              <a:rPr lang="en-US" altLang="zh-SG" sz="2400" kern="100" dirty="0" err="1">
                <a:effectLst/>
                <a:latin typeface="Times New Roman" panose="02020603050405020304" pitchFamily="18" charset="0"/>
                <a:ea typeface="宋体" panose="02010600030101010101" pitchFamily="2" charset="-122"/>
              </a:rPr>
              <a:t>ælfənju</a:t>
            </a:r>
            <a:r>
              <a:rPr lang="en-US" altLang="zh-SG" sz="2400" kern="100" dirty="0">
                <a:effectLst/>
                <a:latin typeface="Times New Roman" panose="02020603050405020304" pitchFamily="18" charset="0"/>
                <a:ea typeface="宋体" panose="02010600030101010101" pitchFamily="2" charset="-122"/>
              </a:rPr>
              <a:t>:'</a:t>
            </a:r>
            <a:r>
              <a:rPr lang="en-US" altLang="zh-SG" sz="2400" kern="100" dirty="0" err="1">
                <a:effectLst/>
                <a:latin typeface="Times New Roman" panose="02020603050405020304" pitchFamily="18" charset="0"/>
                <a:ea typeface="宋体" panose="02010600030101010101" pitchFamily="2" charset="-122"/>
              </a:rPr>
              <a:t>merik</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adj. </a:t>
            </a:r>
            <a:r>
              <a:rPr lang="zh-SG" altLang="en-US" sz="2400" kern="100" dirty="0">
                <a:effectLst/>
                <a:latin typeface="Times New Roman" panose="02020603050405020304" pitchFamily="18" charset="0"/>
                <a:ea typeface="宋体" panose="02010600030101010101" pitchFamily="2" charset="-122"/>
              </a:rPr>
              <a:t>文字数字式的，字母数字的</a:t>
            </a:r>
          </a:p>
          <a:p>
            <a:pPr indent="266700" algn="just" hangingPunct="0"/>
            <a:r>
              <a:rPr lang="en-US" altLang="zh-SG" sz="2400" kern="100" dirty="0">
                <a:effectLst/>
                <a:latin typeface="Times New Roman" panose="02020603050405020304" pitchFamily="18" charset="0"/>
                <a:ea typeface="宋体" panose="02010600030101010101" pitchFamily="2" charset="-122"/>
              </a:rPr>
              <a:t>18. concentration [</a:t>
            </a:r>
            <a:r>
              <a:rPr lang="en-US" altLang="zh-SG" sz="2400" kern="100" dirty="0" err="1">
                <a:effectLst/>
                <a:latin typeface="Times New Roman" panose="02020603050405020304" pitchFamily="18" charset="0"/>
                <a:ea typeface="宋体" panose="02010600030101010101" pitchFamily="2" charset="-122"/>
              </a:rPr>
              <a:t>kɔns</a:t>
            </a:r>
            <a:r>
              <a:rPr lang="en-US" altLang="zh-SG" sz="2400" kern="100" dirty="0">
                <a:effectLst/>
                <a:latin typeface="Times New Roman" panose="02020603050405020304" pitchFamily="18" charset="0"/>
                <a:ea typeface="宋体" panose="02010600030101010101" pitchFamily="2" charset="-122"/>
              </a:rPr>
              <a:t>(ə)</a:t>
            </a:r>
            <a:r>
              <a:rPr lang="en-US" altLang="zh-SG" sz="2400" kern="100" dirty="0" err="1">
                <a:effectLst/>
                <a:latin typeface="Times New Roman" panose="02020603050405020304" pitchFamily="18" charset="0"/>
                <a:ea typeface="宋体" panose="02010600030101010101" pitchFamily="2" charset="-122"/>
              </a:rPr>
              <a:t>n'treiʃ</a:t>
            </a:r>
            <a:r>
              <a:rPr lang="en-US" altLang="zh-SG" sz="2400" kern="100" dirty="0">
                <a:effectLst/>
                <a:latin typeface="Times New Roman" panose="02020603050405020304" pitchFamily="18" charset="0"/>
                <a:ea typeface="宋体" panose="02010600030101010101" pitchFamily="2" charset="-122"/>
              </a:rPr>
              <a:t>(ə)n]</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SG" altLang="en-US" sz="2400" kern="100" dirty="0">
                <a:effectLst/>
                <a:latin typeface="Times New Roman" panose="02020603050405020304" pitchFamily="18" charset="0"/>
                <a:ea typeface="宋体" panose="02010600030101010101" pitchFamily="2" charset="-122"/>
              </a:rPr>
              <a:t>集中；全神贯注；浓缩</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139741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3220" y="1434505"/>
            <a:ext cx="10059805"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control tower			</a:t>
            </a:r>
            <a:r>
              <a:rPr lang="zh-SG" altLang="en-US" sz="2400" kern="100" dirty="0">
                <a:effectLst/>
                <a:latin typeface="Times New Roman" panose="02020603050405020304" pitchFamily="18" charset="0"/>
                <a:ea typeface="宋体" panose="02010600030101010101" pitchFamily="2" charset="-122"/>
              </a:rPr>
              <a:t>塔台（管制台）</a:t>
            </a:r>
          </a:p>
          <a:p>
            <a:pPr indent="266700" algn="just" hangingPunct="0"/>
            <a:r>
              <a:rPr lang="en-US" altLang="zh-SG" sz="2400" kern="100" dirty="0">
                <a:effectLst/>
                <a:latin typeface="Times New Roman" panose="02020603050405020304" pitchFamily="18" charset="0"/>
                <a:ea typeface="宋体" panose="02010600030101010101" pitchFamily="2" charset="-122"/>
              </a:rPr>
              <a:t>2. Charles De Gaulle Airport	</a:t>
            </a:r>
            <a:r>
              <a:rPr lang="zh-SG" altLang="en-US" sz="2400" kern="100" dirty="0">
                <a:effectLst/>
                <a:latin typeface="Times New Roman" panose="02020603050405020304" pitchFamily="18" charset="0"/>
                <a:ea typeface="宋体" panose="02010600030101010101" pitchFamily="2" charset="-122"/>
              </a:rPr>
              <a:t>戴高乐机场</a:t>
            </a:r>
          </a:p>
          <a:p>
            <a:pPr indent="266700" algn="just" hangingPunct="0"/>
            <a:r>
              <a:rPr lang="en-US" altLang="zh-SG" sz="2400" kern="100" dirty="0">
                <a:effectLst/>
                <a:latin typeface="Times New Roman" panose="02020603050405020304" pitchFamily="18" charset="0"/>
                <a:ea typeface="宋体" panose="02010600030101010101" pitchFamily="2" charset="-122"/>
              </a:rPr>
              <a:t>3. landing instructions (clearance)	</a:t>
            </a:r>
            <a:r>
              <a:rPr lang="zh-SG" altLang="en-US" sz="2400" kern="100" dirty="0">
                <a:effectLst/>
                <a:latin typeface="Times New Roman" panose="02020603050405020304" pitchFamily="18" charset="0"/>
                <a:ea typeface="宋体" panose="02010600030101010101" pitchFamily="2" charset="-122"/>
              </a:rPr>
              <a:t>着陆指示（许可）</a:t>
            </a:r>
          </a:p>
          <a:p>
            <a:pPr indent="266700" algn="just" hangingPunct="0"/>
            <a:r>
              <a:rPr lang="en-US" altLang="zh-SG" sz="2400" kern="100" dirty="0">
                <a:effectLst/>
                <a:latin typeface="Times New Roman" panose="02020603050405020304" pitchFamily="18" charset="0"/>
                <a:ea typeface="宋体" panose="02010600030101010101" pitchFamily="2" charset="-122"/>
              </a:rPr>
              <a:t>4. approach control room		</a:t>
            </a:r>
            <a:r>
              <a:rPr lang="zh-SG" altLang="en-US" sz="2400" kern="100" dirty="0">
                <a:effectLst/>
                <a:latin typeface="Times New Roman" panose="02020603050405020304" pitchFamily="18" charset="0"/>
                <a:ea typeface="宋体" panose="02010600030101010101" pitchFamily="2" charset="-122"/>
              </a:rPr>
              <a:t>进近管制室</a:t>
            </a:r>
          </a:p>
          <a:p>
            <a:pPr indent="266700" algn="just" hangingPunct="0"/>
            <a:r>
              <a:rPr lang="en-US" altLang="zh-SG" sz="2400" kern="100" dirty="0">
                <a:effectLst/>
                <a:latin typeface="Times New Roman" panose="02020603050405020304" pitchFamily="18" charset="0"/>
                <a:ea typeface="宋体" panose="02010600030101010101" pitchFamily="2" charset="-122"/>
              </a:rPr>
              <a:t>5. peak hour				</a:t>
            </a:r>
            <a:r>
              <a:rPr lang="zh-SG" altLang="en-US" sz="2400" kern="100" dirty="0">
                <a:effectLst/>
                <a:latin typeface="Times New Roman" panose="02020603050405020304" pitchFamily="18" charset="0"/>
                <a:ea typeface="宋体" panose="02010600030101010101" pitchFamily="2" charset="-122"/>
              </a:rPr>
              <a:t>高峰时间</a:t>
            </a:r>
          </a:p>
          <a:p>
            <a:pPr indent="266700" algn="just" hangingPunct="0"/>
            <a:r>
              <a:rPr lang="en-US" altLang="zh-SG" sz="2400" kern="100" dirty="0">
                <a:effectLst/>
                <a:latin typeface="Times New Roman" panose="02020603050405020304" pitchFamily="18" charset="0"/>
                <a:ea typeface="宋体" panose="02010600030101010101" pitchFamily="2" charset="-122"/>
              </a:rPr>
              <a:t>6. holding stacks			</a:t>
            </a:r>
            <a:r>
              <a:rPr lang="zh-SG" altLang="en-US" sz="2400" kern="100" dirty="0">
                <a:effectLst/>
                <a:latin typeface="Times New Roman" panose="02020603050405020304" pitchFamily="18" charset="0"/>
                <a:ea typeface="宋体" panose="02010600030101010101" pitchFamily="2" charset="-122"/>
              </a:rPr>
              <a:t>分层盘旋飞行，在空中等待着陆指示</a:t>
            </a:r>
          </a:p>
          <a:p>
            <a:pPr indent="266700" algn="just" hangingPunct="0"/>
            <a:r>
              <a:rPr lang="en-US" altLang="zh-SG" sz="2400" kern="100" dirty="0">
                <a:effectLst/>
                <a:latin typeface="Times New Roman" panose="02020603050405020304" pitchFamily="18" charset="0"/>
                <a:ea typeface="宋体" panose="02010600030101010101" pitchFamily="2" charset="-122"/>
              </a:rPr>
              <a:t>7. incoming flights			</a:t>
            </a:r>
            <a:r>
              <a:rPr lang="zh-SG" altLang="en-US" sz="2400" kern="100" dirty="0">
                <a:effectLst/>
                <a:latin typeface="Times New Roman" panose="02020603050405020304" pitchFamily="18" charset="0"/>
                <a:ea typeface="宋体" panose="02010600030101010101" pitchFamily="2" charset="-122"/>
              </a:rPr>
              <a:t>进港飞机（航班）</a:t>
            </a:r>
          </a:p>
          <a:p>
            <a:pPr indent="266700" algn="just" hangingPunct="0"/>
            <a:r>
              <a:rPr lang="en-US" altLang="zh-SG" sz="2400" kern="100" dirty="0">
                <a:effectLst/>
                <a:latin typeface="Times New Roman" panose="02020603050405020304" pitchFamily="18" charset="0"/>
                <a:ea typeface="宋体" panose="02010600030101010101" pitchFamily="2" charset="-122"/>
              </a:rPr>
              <a:t>8. range marks			</a:t>
            </a:r>
            <a:r>
              <a:rPr lang="zh-SG" altLang="en-US" sz="2400" kern="100" dirty="0">
                <a:effectLst/>
                <a:latin typeface="Times New Roman" panose="02020603050405020304" pitchFamily="18" charset="0"/>
                <a:ea typeface="宋体" panose="02010600030101010101" pitchFamily="2" charset="-122"/>
              </a:rPr>
              <a:t>距离指标</a:t>
            </a:r>
          </a:p>
          <a:p>
            <a:pPr indent="266700" algn="just" hangingPunct="0"/>
            <a:r>
              <a:rPr lang="en-US" altLang="zh-SG" sz="2400" kern="100" dirty="0">
                <a:effectLst/>
                <a:latin typeface="Times New Roman" panose="02020603050405020304" pitchFamily="18" charset="0"/>
                <a:ea typeface="宋体" panose="02010600030101010101" pitchFamily="2" charset="-122"/>
              </a:rPr>
              <a:t>9. with the aid of			</a:t>
            </a:r>
            <a:r>
              <a:rPr lang="zh-SG" altLang="en-US" sz="2400" kern="100" dirty="0">
                <a:effectLst/>
                <a:latin typeface="Times New Roman" panose="02020603050405020304" pitchFamily="18" charset="0"/>
                <a:ea typeface="宋体" panose="02010600030101010101" pitchFamily="2" charset="-122"/>
              </a:rPr>
              <a:t>在</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援助下，借助于</a:t>
            </a:r>
          </a:p>
          <a:p>
            <a:pPr indent="266700" algn="just" hangingPunct="0"/>
            <a:r>
              <a:rPr lang="en-US" altLang="zh-SG" sz="2400" kern="100" dirty="0">
                <a:effectLst/>
                <a:latin typeface="Times New Roman" panose="02020603050405020304" pitchFamily="18" charset="0"/>
                <a:ea typeface="宋体" panose="02010600030101010101" pitchFamily="2" charset="-122"/>
              </a:rPr>
              <a:t>10. compass rose			</a:t>
            </a:r>
            <a:r>
              <a:rPr lang="zh-SG" altLang="en-US" sz="2400" kern="100" dirty="0">
                <a:effectLst/>
                <a:latin typeface="Times New Roman" panose="02020603050405020304" pitchFamily="18" charset="0"/>
                <a:ea typeface="宋体" panose="02010600030101010101" pitchFamily="2" charset="-122"/>
              </a:rPr>
              <a:t>方向刻度环（盘）</a:t>
            </a:r>
          </a:p>
          <a:p>
            <a:pPr indent="266700" algn="just" hangingPunct="0"/>
            <a:r>
              <a:rPr lang="en-US" altLang="zh-SG" sz="2400" kern="100" dirty="0">
                <a:effectLst/>
                <a:latin typeface="Times New Roman" panose="02020603050405020304" pitchFamily="18" charset="0"/>
                <a:ea typeface="宋体" panose="02010600030101010101" pitchFamily="2" charset="-122"/>
              </a:rPr>
              <a:t>11. dotted and solid lines		</a:t>
            </a:r>
            <a:r>
              <a:rPr lang="zh-SG" altLang="en-US" sz="2400" kern="100" dirty="0">
                <a:effectLst/>
                <a:latin typeface="Times New Roman" panose="02020603050405020304" pitchFamily="18" charset="0"/>
                <a:ea typeface="宋体" panose="02010600030101010101" pitchFamily="2" charset="-122"/>
              </a:rPr>
              <a:t>虚线和实线</a:t>
            </a:r>
          </a:p>
          <a:p>
            <a:pPr indent="266700" algn="just" hangingPunct="0"/>
            <a:r>
              <a:rPr lang="zh-SG" altLang="en-US" sz="2400" kern="100" dirty="0">
                <a:effectLst/>
                <a:latin typeface="Times New Roman" panose="02020603050405020304" pitchFamily="18" charset="0"/>
                <a:ea typeface="宋体" panose="02010600030101010101" pitchFamily="2" charset="-122"/>
              </a:rPr>
              <a:t> </a:t>
            </a:r>
          </a:p>
        </p:txBody>
      </p:sp>
    </p:spTree>
    <p:extLst>
      <p:ext uri="{BB962C8B-B14F-4D97-AF65-F5344CB8AC3E}">
        <p14:creationId xmlns:p14="http://schemas.microsoft.com/office/powerpoint/2010/main" val="22409877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574800"/>
            <a:ext cx="8957680" cy="826196"/>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ETA  estimated times of arrival	                </a:t>
            </a:r>
            <a:r>
              <a:rPr lang="zh-SG" altLang="en-US" sz="2400" kern="100" dirty="0">
                <a:effectLst/>
                <a:latin typeface="Times New Roman" panose="02020603050405020304" pitchFamily="18" charset="0"/>
                <a:ea typeface="宋体" panose="02010600030101010101" pitchFamily="2" charset="-122"/>
              </a:rPr>
              <a:t>预计到达时间</a:t>
            </a:r>
          </a:p>
          <a:p>
            <a:pPr indent="266700" algn="just" hangingPunct="0"/>
            <a:r>
              <a:rPr lang="en-US" altLang="zh-SG" sz="2400" kern="100" dirty="0">
                <a:effectLst/>
                <a:latin typeface="Times New Roman" panose="02020603050405020304" pitchFamily="18" charset="0"/>
                <a:ea typeface="宋体" panose="02010600030101010101" pitchFamily="2" charset="-122"/>
              </a:rPr>
              <a:t>2. ETD  estimated times of departure             </a:t>
            </a:r>
            <a:r>
              <a:rPr lang="zh-SG" altLang="en-US" sz="2400" kern="100" dirty="0">
                <a:effectLst/>
                <a:latin typeface="Times New Roman" panose="02020603050405020304" pitchFamily="18" charset="0"/>
                <a:ea typeface="宋体" panose="02010600030101010101" pitchFamily="2" charset="-122"/>
              </a:rPr>
              <a:t>预计起飞时间</a:t>
            </a:r>
          </a:p>
        </p:txBody>
      </p:sp>
    </p:spTree>
    <p:extLst>
      <p:ext uri="{BB962C8B-B14F-4D97-AF65-F5344CB8AC3E}">
        <p14:creationId xmlns:p14="http://schemas.microsoft.com/office/powerpoint/2010/main" val="4966157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9300" y="1744681"/>
            <a:ext cx="9567280" cy="341151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An atmosphere of cool urgency prevails in the dimly-lit approach control room.</a:t>
            </a:r>
          </a:p>
          <a:p>
            <a:pPr indent="266700" algn="just" hangingPunct="0"/>
            <a:r>
              <a:rPr lang="zh-SG" altLang="en-US" sz="2400" kern="100" dirty="0">
                <a:effectLst/>
                <a:latin typeface="Times New Roman" panose="02020603050405020304" pitchFamily="18" charset="0"/>
                <a:ea typeface="宋体" panose="02010600030101010101" pitchFamily="2" charset="-122"/>
              </a:rPr>
              <a:t>灯光暗淡的进近管制室中笼罩着一种冷静而紧迫的气氛。</a:t>
            </a:r>
          </a:p>
          <a:p>
            <a:pPr indent="266700" algn="just" hangingPunct="0"/>
            <a:r>
              <a:rPr lang="en-US" altLang="zh-SG" sz="2400" kern="100" dirty="0">
                <a:effectLst/>
                <a:latin typeface="Times New Roman" panose="02020603050405020304" pitchFamily="18" charset="0"/>
                <a:ea typeface="宋体" panose="02010600030101010101" pitchFamily="2" charset="-122"/>
              </a:rPr>
              <a:t>2. ..., aircraft are fed into holding stacks, flying around a radio beacon until given landing clearance.</a:t>
            </a:r>
          </a:p>
          <a:p>
            <a:pPr indent="266700" algn="just" hangingPunct="0"/>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，就将飞机安排在分层盘旋等待区，围绕无线电信标台飞行，直到发给着陆许可。</a:t>
            </a:r>
          </a:p>
          <a:p>
            <a:pPr indent="266700" algn="just" hangingPunct="0"/>
            <a:r>
              <a:rPr lang="en-US" altLang="zh-SG" sz="2400" kern="100" dirty="0">
                <a:effectLst/>
                <a:latin typeface="Times New Roman" panose="02020603050405020304" pitchFamily="18" charset="0"/>
                <a:ea typeface="宋体" panose="02010600030101010101" pitchFamily="2" charset="-122"/>
              </a:rPr>
              <a:t>3. With the aid of a compass rose superimposed on the radarscope, ...</a:t>
            </a:r>
          </a:p>
          <a:p>
            <a:pPr indent="266700" algn="just" hangingPunct="0"/>
            <a:r>
              <a:rPr lang="zh-SG" altLang="en-US" sz="2400" kern="100" dirty="0">
                <a:effectLst/>
                <a:latin typeface="Times New Roman" panose="02020603050405020304" pitchFamily="18" charset="0"/>
                <a:ea typeface="宋体" panose="02010600030101010101" pitchFamily="2" charset="-122"/>
              </a:rPr>
              <a:t>借助于雷达荧光屏上叠加的一个方向刻度盘，</a:t>
            </a:r>
            <a:r>
              <a:rPr lang="en-US" altLang="zh-SG" sz="2400" kern="100" dirty="0">
                <a:effectLst/>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18466527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041400"/>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The control tower is the nerve-</a:t>
            </a:r>
            <a:r>
              <a:rPr lang="en-US" altLang="zh-SG" sz="2400" kern="100" dirty="0" err="1">
                <a:effectLst/>
                <a:latin typeface="Times New Roman" panose="02020603050405020304" pitchFamily="18" charset="0"/>
                <a:ea typeface="宋体" panose="02010600030101010101" pitchFamily="2" charset="-122"/>
              </a:rPr>
              <a:t>centre</a:t>
            </a:r>
            <a:r>
              <a:rPr lang="en-US" altLang="zh-SG" sz="2400" kern="100" dirty="0">
                <a:effectLst/>
                <a:latin typeface="Times New Roman" panose="02020603050405020304" pitchFamily="18" charset="0"/>
                <a:ea typeface="宋体" panose="02010600030101010101" pitchFamily="2" charset="-122"/>
              </a:rPr>
              <a:t> of an airport. At the busiest international </a:t>
            </a:r>
            <a:r>
              <a:rPr lang="en-US" altLang="zh-SG" sz="2400" kern="100" dirty="0" err="1">
                <a:effectLst/>
                <a:latin typeface="Times New Roman" panose="02020603050405020304" pitchFamily="18" charset="0"/>
                <a:ea typeface="宋体" panose="02010600030101010101" pitchFamily="2" charset="-122"/>
              </a:rPr>
              <a:t>centres</a:t>
            </a:r>
            <a:r>
              <a:rPr lang="en-US" altLang="zh-SG" sz="2400" kern="100" dirty="0">
                <a:effectLst/>
                <a:latin typeface="Times New Roman" panose="02020603050405020304" pitchFamily="18" charset="0"/>
                <a:ea typeface="宋体" panose="02010600030101010101" pitchFamily="2" charset="-122"/>
              </a:rPr>
              <a:t> controllers may direct up to 2,000 aircrafts, movements a day, more than one a minute during the busiest hours.</a:t>
            </a:r>
          </a:p>
          <a:p>
            <a:pPr indent="266700" algn="just" hangingPunct="0"/>
            <a:r>
              <a:rPr lang="en-US" altLang="zh-SG" sz="2400" kern="100" dirty="0">
                <a:effectLst/>
                <a:latin typeface="Times New Roman" panose="02020603050405020304" pitchFamily="18" charset="0"/>
                <a:ea typeface="宋体" panose="02010600030101010101" pitchFamily="2" charset="-122"/>
              </a:rPr>
              <a:t>    The tower has to be tall enough to give controllers an unobstructed view across the airfield. It may be a small double-decker cabin at a club airfield from which one controller directs aircraft along a single airstrip, or as large as the 260-feet monolith at Charles de Gaulle Airport, from where a team of seven or more command a view across a runway complex of 11 square miles.</a:t>
            </a:r>
          </a:p>
          <a:p>
            <a:pPr indent="266700" algn="just" hangingPunct="0"/>
            <a:r>
              <a:rPr lang="en-US" altLang="zh-SG" sz="2400" kern="100" dirty="0">
                <a:effectLst/>
                <a:latin typeface="Times New Roman" panose="02020603050405020304" pitchFamily="18" charset="0"/>
                <a:ea typeface="宋体" panose="02010600030101010101" pitchFamily="2" charset="-122"/>
              </a:rPr>
              <a:t>    Control towers in the large airports have two control rooms. Controllers in the visual control room at the top are responsible for aircraft taking off for aircraft taxying, and for final landing instructions. Assistants log aircraft departure and arrival times, from which landing charges are prepared, and the computer, which prints out the estimated arrival time and scheduled departure time of each plane. A ground movement planning controller books slots (available times) along the airways for departures.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520854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947200"/>
            <a:ext cx="11048999" cy="5504400"/>
          </a:xfrm>
          <a:prstGeom prst="rect">
            <a:avLst/>
          </a:prstGeom>
          <a:noFill/>
          <a:ln w="9525">
            <a:noFill/>
            <a:miter lim="800000"/>
          </a:ln>
        </p:spPr>
        <p:txBody>
          <a:bodyPr wrap="square" lIns="86685" tIns="43343" rIns="86685" bIns="43343">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    An atmosphere of cool urgency prevails in the dimly-lit approach control room, usually located below. Here, approach controllers, working in the orange glow from their radarscopes, guide inbound traffic to the runways. Should a runway inspection, or overloading at peak hours, cause a delay, aircrafts are fed into holding stacks, flying around a radio beacon until given landing clearance. The approach controllers integrate the flow from two or more stacks, handing them over to a radar director, who weaves the streams into a single line stretching out along the approach path. A safe separation distance of three to four miles between incoming flights provides a landing interval about one minute. Aircrafts overflying the congested airport zone are controlled by a separate radar direction.</a:t>
            </a:r>
          </a:p>
          <a:p>
            <a:pPr indent="266700" algn="just" hangingPunct="0"/>
            <a:r>
              <a:rPr lang="en-US" altLang="zh-SG" sz="2200" kern="100" dirty="0">
                <a:effectLst/>
                <a:latin typeface="Times New Roman" panose="02020603050405020304" pitchFamily="18" charset="0"/>
                <a:ea typeface="宋体" panose="02010600030101010101" pitchFamily="2" charset="-122"/>
              </a:rPr>
              <a:t>    The radar screens are ringed with concentric circles, called range marks, representing distances of two, five or ten miles from the antenna. With the aid of a compass rose super-imposed on the radarscope, controllers can accurately calculate aircraft positions. Dotted and solid lines encircle radio-navigation reference points. The “blips” or “targets” pinpoint each moving aircraft. In modern alphanumeric display, each target is labelled with the flight number, and the aircraft’s altitude and routing, for rapid identification. The blip continually fades, then brightens as a new position appears.</a:t>
            </a:r>
            <a:endParaRPr lang="zh-SG" altLang="en-US"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284407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871006"/>
            <a:ext cx="11048999" cy="1380194"/>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Intense concentration is needed to track dozens of aircraft moving at speed within a small area, and controllers take a 30-minute “wind-down” break after a maximum of two hours’ work on the radarscopes.</a:t>
            </a:r>
          </a:p>
        </p:txBody>
      </p:sp>
    </p:spTree>
    <p:extLst>
      <p:ext uri="{BB962C8B-B14F-4D97-AF65-F5344CB8AC3E}">
        <p14:creationId xmlns:p14="http://schemas.microsoft.com/office/powerpoint/2010/main" val="360649835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304218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Explain the following special terms and learn by heart.</a:t>
            </a:r>
          </a:p>
          <a:p>
            <a:pPr indent="266700" algn="just" hangingPunct="0"/>
            <a:r>
              <a:rPr lang="en-US" altLang="zh-SG" sz="2400" kern="100" dirty="0">
                <a:effectLst/>
                <a:latin typeface="Times New Roman" panose="02020603050405020304" pitchFamily="18" charset="0"/>
                <a:ea typeface="宋体" panose="02010600030101010101" pitchFamily="2" charset="-122"/>
              </a:rPr>
              <a:t>1. Control Tower: A terminal facility which provides air traffic control (ATC) service to airborne aircraft operating in the vicinity of an airport.</a:t>
            </a:r>
          </a:p>
          <a:p>
            <a:pPr indent="266700" algn="just" hangingPunct="0"/>
            <a:r>
              <a:rPr lang="en-US" altLang="zh-SG" sz="2400" kern="100" dirty="0">
                <a:effectLst/>
                <a:latin typeface="Times New Roman" panose="02020603050405020304" pitchFamily="18" charset="0"/>
                <a:ea typeface="宋体" panose="02010600030101010101" pitchFamily="2" charset="-122"/>
              </a:rPr>
              <a:t>2. Airway: A control area, or portion thereof established in the form of a corridor equipped with radio navigation aids.</a:t>
            </a:r>
          </a:p>
          <a:p>
            <a:pPr indent="266700" algn="just" hangingPunct="0"/>
            <a:r>
              <a:rPr lang="en-US" altLang="zh-SG" sz="2400" kern="100" dirty="0">
                <a:effectLst/>
                <a:latin typeface="Times New Roman" panose="02020603050405020304" pitchFamily="18" charset="0"/>
                <a:ea typeface="宋体" panose="02010600030101010101" pitchFamily="2" charset="-122"/>
              </a:rPr>
              <a:t>3. Instrument Landing System: A precision instrument approach system designed to provide electronically a path for exact alignment and descent of an aircraft on final approach to a runway.</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849428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4519515"/>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Try to </a:t>
            </a:r>
            <a:r>
              <a:rPr lang="en-US" altLang="zh-CN" sz="2400" kern="100" dirty="0" err="1">
                <a:effectLst/>
                <a:latin typeface="Times New Roman" panose="02020603050405020304" pitchFamily="18" charset="0"/>
                <a:ea typeface="宋体" panose="02010600030101010101" pitchFamily="2" charset="-122"/>
              </a:rPr>
              <a:t>practise</a:t>
            </a:r>
            <a:r>
              <a:rPr lang="en-US" altLang="zh-CN" sz="2400" kern="100" dirty="0">
                <a:effectLst/>
                <a:latin typeface="Times New Roman" panose="02020603050405020304" pitchFamily="18" charset="0"/>
                <a:ea typeface="宋体" panose="02010600030101010101" pitchFamily="2" charset="-122"/>
              </a:rPr>
              <a:t> some of instructions used by the ground control.</a:t>
            </a:r>
          </a:p>
          <a:p>
            <a:pPr indent="266700" algn="just" hangingPunct="0"/>
            <a:r>
              <a:rPr lang="en-US" altLang="zh-CN" sz="2400" kern="100" dirty="0">
                <a:effectLst/>
                <a:latin typeface="Times New Roman" panose="02020603050405020304" pitchFamily="18" charset="0"/>
                <a:ea typeface="宋体" panose="02010600030101010101" pitchFamily="2" charset="-122"/>
              </a:rPr>
              <a:t>1. Ground control, Silverbird five-o-one on stand Juliet one-five requesting start-up clearance.</a:t>
            </a:r>
          </a:p>
          <a:p>
            <a:pPr indent="266700" algn="just" hangingPunct="0"/>
            <a:r>
              <a:rPr lang="en-US" altLang="zh-CN" sz="2400" kern="100" dirty="0">
                <a:effectLst/>
                <a:latin typeface="Times New Roman" panose="02020603050405020304" pitchFamily="18" charset="0"/>
                <a:ea typeface="宋体" panose="02010600030101010101" pitchFamily="2" charset="-122"/>
              </a:rPr>
              <a:t>2. Silverbird five-o-one is cleared to the John E. Kennedy Airport. Your initial routing is to Brecon twelve.</a:t>
            </a:r>
          </a:p>
          <a:p>
            <a:pPr indent="266700" algn="just" hangingPunct="0"/>
            <a:r>
              <a:rPr lang="en-US" altLang="zh-CN" sz="2400" kern="100" dirty="0">
                <a:effectLst/>
                <a:latin typeface="Times New Roman" panose="02020603050405020304" pitchFamily="18" charset="0"/>
                <a:ea typeface="宋体" panose="02010600030101010101" pitchFamily="2" charset="-122"/>
              </a:rPr>
              <a:t>3. Silverbird five-o-one requesting taxi clearance. Silverbird five-o-one taxi to R/W 28 left via the outer.</a:t>
            </a:r>
          </a:p>
          <a:p>
            <a:pPr indent="266700" algn="just" hangingPunct="0"/>
            <a:r>
              <a:rPr lang="en-US" altLang="zh-CN" sz="2400" kern="100" dirty="0">
                <a:effectLst/>
                <a:latin typeface="Times New Roman" panose="02020603050405020304" pitchFamily="18" charset="0"/>
                <a:ea typeface="宋体" panose="02010600030101010101" pitchFamily="2" charset="-122"/>
              </a:rPr>
              <a:t>4. Listen out one-one-eight point seven for takeoff clearance.</a:t>
            </a:r>
          </a:p>
          <a:p>
            <a:pPr indent="266700" algn="just" hangingPunct="0"/>
            <a:r>
              <a:rPr lang="en-US" altLang="zh-CN" sz="2400" kern="100" dirty="0">
                <a:effectLst/>
                <a:latin typeface="Times New Roman" panose="02020603050405020304" pitchFamily="18" charset="0"/>
                <a:ea typeface="宋体" panose="02010600030101010101" pitchFamily="2" charset="-122"/>
              </a:rPr>
              <a:t>5. Silverbird five-o-one hold short of the R/W.</a:t>
            </a:r>
          </a:p>
          <a:p>
            <a:pPr indent="266700" algn="just" hangingPunct="0"/>
            <a:r>
              <a:rPr lang="en-US" altLang="zh-CN" sz="2400" kern="100" dirty="0">
                <a:effectLst/>
                <a:latin typeface="Times New Roman" panose="02020603050405020304" pitchFamily="18" charset="0"/>
                <a:ea typeface="宋体" panose="02010600030101010101" pitchFamily="2" charset="-122"/>
              </a:rPr>
              <a:t>6. Silverbird five-o-one is cleared to line up and take off. Wind 260 at 12.</a:t>
            </a:r>
          </a:p>
          <a:p>
            <a:pPr indent="266700" algn="just" hangingPunct="0"/>
            <a:r>
              <a:rPr lang="en-US" altLang="zh-CN" sz="2400" kern="100" dirty="0">
                <a:effectLst/>
                <a:latin typeface="Times New Roman" panose="02020603050405020304" pitchFamily="18" charset="0"/>
                <a:ea typeface="宋体" panose="02010600030101010101" pitchFamily="2" charset="-122"/>
              </a:rPr>
              <a:t>7. Silverbird five-o-one now climb to six thousand feet. Change to one-one-nine point three.</a:t>
            </a:r>
          </a:p>
        </p:txBody>
      </p:sp>
    </p:spTree>
    <p:extLst>
      <p:ext uri="{BB962C8B-B14F-4D97-AF65-F5344CB8AC3E}">
        <p14:creationId xmlns:p14="http://schemas.microsoft.com/office/powerpoint/2010/main" val="209151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041400"/>
            <a:ext cx="11048999" cy="5319734"/>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Passenger capacity varies with the seat configuration chose by the operating airline. Airline cabins are frequently classified as narrow-body if there is a single aisle with seats on either side like Airbus A320 family and Boeing 737 or wide-body if there are two aisles with a block of seats between them in addition to the seats on the side, such as the Boeing 747 or the Airbus A380. Usually, a seating chart or aircraft seat map will be published for informational purposes or for the passengers to select their seats at booking or check-in, which indicates the basic seating layout, the numbering and lettering of the seats, the location of the emergency exits, lavatories, galleys, bulkheads and wings. There is a seating chart with the passengers’ names for the convenience of the flight service crew as well as for record-keeping. The seats on board are marked with letters and numbers. In many planes, the letters begin with “A” on the left side of the cabin, with the highest letter on the rightmost side. Occasionally, the terms “port” and “starboard”, which are borrowed from nautical terms originally, are also used to refer to left and right respectively. People also use the words “inboard” and “outboard” to indicate the location of the seats compared with the window or aisle. Inboard means the seats are closest to the aisle, while outboard implies that the seats are closest to the window. For medium-sized and small aircrafts, the numbers of the seats usually begin with “one” at the front part for first class and at the rear part for economy. And the largest number will appear at the bulkhead that separates the two sections. Some airlines may mark seats with the names of passengers in first class cabin.</a:t>
            </a:r>
          </a:p>
        </p:txBody>
      </p:sp>
    </p:spTree>
    <p:extLst>
      <p:ext uri="{BB962C8B-B14F-4D97-AF65-F5344CB8AC3E}">
        <p14:creationId xmlns:p14="http://schemas.microsoft.com/office/powerpoint/2010/main" val="2011891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3780851"/>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What is the nerve </a:t>
            </a:r>
            <a:r>
              <a:rPr lang="en-US" altLang="zh-CN" sz="2400" kern="100" dirty="0" err="1">
                <a:effectLst/>
                <a:latin typeface="Times New Roman" panose="02020603050405020304" pitchFamily="18" charset="0"/>
                <a:ea typeface="宋体" panose="02010600030101010101" pitchFamily="2" charset="-122"/>
              </a:rPr>
              <a:t>centre</a:t>
            </a:r>
            <a:r>
              <a:rPr lang="en-US" altLang="zh-CN" sz="2400" kern="100" dirty="0">
                <a:effectLst/>
                <a:latin typeface="Times New Roman" panose="02020603050405020304" pitchFamily="18" charset="0"/>
                <a:ea typeface="宋体" panose="02010600030101010101" pitchFamily="2" charset="-122"/>
              </a:rPr>
              <a:t> of an airport? How many aircraft may the controllers at the busiest international </a:t>
            </a:r>
            <a:r>
              <a:rPr lang="en-US" altLang="zh-CN" sz="2400" kern="100" dirty="0" err="1">
                <a:effectLst/>
                <a:latin typeface="Times New Roman" panose="02020603050405020304" pitchFamily="18" charset="0"/>
                <a:ea typeface="宋体" panose="02010600030101010101" pitchFamily="2" charset="-122"/>
              </a:rPr>
              <a:t>centres</a:t>
            </a:r>
            <a:r>
              <a:rPr lang="en-US" altLang="zh-CN" sz="2400" kern="100" dirty="0">
                <a:effectLst/>
                <a:latin typeface="Times New Roman" panose="02020603050405020304" pitchFamily="18" charset="0"/>
                <a:ea typeface="宋体" panose="02010600030101010101" pitchFamily="2" charset="-122"/>
              </a:rPr>
              <a:t> direct a day?</a:t>
            </a:r>
          </a:p>
          <a:p>
            <a:pPr indent="266700" algn="just" hangingPunct="0"/>
            <a:r>
              <a:rPr lang="en-US" altLang="zh-CN" sz="2400" kern="100" dirty="0">
                <a:effectLst/>
                <a:latin typeface="Times New Roman" panose="02020603050405020304" pitchFamily="18" charset="0"/>
                <a:ea typeface="宋体" panose="02010600030101010101" pitchFamily="2" charset="-122"/>
              </a:rPr>
              <a:t>2. In what area does a control tower operate?</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are the controllers in the visual control room at the top responsible for?</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do the approach controllers working in the orange glow from their radarscopes do?</a:t>
            </a:r>
          </a:p>
          <a:p>
            <a:pPr indent="266700" algn="just" hangingPunct="0"/>
            <a:r>
              <a:rPr lang="en-US" altLang="zh-CN" sz="2400" kern="100" dirty="0">
                <a:effectLst/>
                <a:latin typeface="Times New Roman" panose="02020603050405020304" pitchFamily="18" charset="0"/>
                <a:ea typeface="宋体" panose="02010600030101010101" pitchFamily="2" charset="-122"/>
              </a:rPr>
              <a:t>5. Is intense concentration needed to track dozens of aircraft moving at speed within a small area?</a:t>
            </a:r>
          </a:p>
        </p:txBody>
      </p:sp>
    </p:spTree>
    <p:extLst>
      <p:ext uri="{BB962C8B-B14F-4D97-AF65-F5344CB8AC3E}">
        <p14:creationId xmlns:p14="http://schemas.microsoft.com/office/powerpoint/2010/main" val="34842170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828593"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Ten</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Flight Planning</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2271074501"/>
      </p:ext>
    </p:extLst>
  </p:cSld>
  <p:clrMapOvr>
    <a:masterClrMapping/>
  </p:clrMapOvr>
  <p:transition spd="slow">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5495" y="1539417"/>
            <a:ext cx="10059805" cy="4150183"/>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dispatcher [</a:t>
            </a:r>
            <a:r>
              <a:rPr lang="en-US" altLang="zh-SG" sz="2400" kern="100" dirty="0" err="1">
                <a:effectLst/>
                <a:latin typeface="Times New Roman" panose="02020603050405020304" pitchFamily="18" charset="0"/>
                <a:ea typeface="宋体" panose="02010600030101010101" pitchFamily="2" charset="-122"/>
              </a:rPr>
              <a:t>dɪs'pætʃə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签派员，调度员；调度程序</a:t>
            </a:r>
          </a:p>
          <a:p>
            <a:pPr indent="266700" algn="just" hangingPunct="0"/>
            <a:r>
              <a:rPr lang="en-US" altLang="zh-SG" sz="2400" kern="100" dirty="0">
                <a:effectLst/>
                <a:latin typeface="Times New Roman" panose="02020603050405020304" pitchFamily="18" charset="0"/>
                <a:ea typeface="宋体" panose="02010600030101010101" pitchFamily="2" charset="-122"/>
              </a:rPr>
              <a:t>2. indicate ['</a:t>
            </a:r>
            <a:r>
              <a:rPr lang="en-US" altLang="zh-SG" sz="2400" kern="100" dirty="0" err="1">
                <a:effectLst/>
                <a:latin typeface="Times New Roman" panose="02020603050405020304" pitchFamily="18" charset="0"/>
                <a:ea typeface="宋体" panose="02010600030101010101" pitchFamily="2" charset="-122"/>
              </a:rPr>
              <a:t>ɪndɪkeɪt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表明，指出；预示；象征</a:t>
            </a:r>
          </a:p>
          <a:p>
            <a:pPr indent="266700" algn="just" hangingPunct="0"/>
            <a:r>
              <a:rPr lang="en-US" altLang="zh-SG" sz="2400" kern="100" dirty="0">
                <a:effectLst/>
                <a:latin typeface="Times New Roman" panose="02020603050405020304" pitchFamily="18" charset="0"/>
                <a:ea typeface="宋体" panose="02010600030101010101" pitchFamily="2" charset="-122"/>
              </a:rPr>
              <a:t>3. stand-in ['</a:t>
            </a:r>
            <a:r>
              <a:rPr lang="en-US" altLang="zh-SG" sz="2400" kern="100" dirty="0" err="1">
                <a:effectLst/>
                <a:latin typeface="Times New Roman" panose="02020603050405020304" pitchFamily="18" charset="0"/>
                <a:ea typeface="宋体" panose="02010600030101010101" pitchFamily="2" charset="-122"/>
              </a:rPr>
              <a:t>stændin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替身</a:t>
            </a:r>
          </a:p>
          <a:p>
            <a:pPr indent="266700" algn="just" hangingPunct="0"/>
            <a:r>
              <a:rPr lang="en-US" altLang="zh-SG" sz="2400" kern="100" dirty="0">
                <a:effectLst/>
                <a:latin typeface="Times New Roman" panose="02020603050405020304" pitchFamily="18" charset="0"/>
                <a:ea typeface="宋体" panose="02010600030101010101" pitchFamily="2" charset="-122"/>
              </a:rPr>
              <a:t>4. payload ['</a:t>
            </a:r>
            <a:r>
              <a:rPr lang="en-US" altLang="zh-SG" sz="2400" kern="100" dirty="0" err="1">
                <a:effectLst/>
                <a:latin typeface="Times New Roman" panose="02020603050405020304" pitchFamily="18" charset="0"/>
                <a:ea typeface="宋体" panose="02010600030101010101" pitchFamily="2" charset="-122"/>
              </a:rPr>
              <a:t>peɪləʊd</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有效负荷</a:t>
            </a:r>
          </a:p>
          <a:p>
            <a:pPr indent="266700" algn="just" hangingPunct="0"/>
            <a:r>
              <a:rPr lang="en-US" altLang="zh-SG" sz="2400" kern="100" dirty="0">
                <a:effectLst/>
                <a:latin typeface="Times New Roman" panose="02020603050405020304" pitchFamily="18" charset="0"/>
                <a:ea typeface="宋体" panose="02010600030101010101" pitchFamily="2" charset="-122"/>
              </a:rPr>
              <a:t>5. freight [</a:t>
            </a:r>
            <a:r>
              <a:rPr lang="en-US" altLang="zh-SG" sz="2400" kern="100" dirty="0" err="1">
                <a:effectLst/>
                <a:latin typeface="Times New Roman" panose="02020603050405020304" pitchFamily="18" charset="0"/>
                <a:ea typeface="宋体" panose="02010600030101010101" pitchFamily="2" charset="-122"/>
              </a:rPr>
              <a:t>freɪt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货运；运费；船货 </a:t>
            </a:r>
          </a:p>
          <a:p>
            <a:pPr indent="266700" algn="just" hangingPunct="0"/>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运送；装货；使充满</a:t>
            </a:r>
          </a:p>
          <a:p>
            <a:pPr indent="266700" algn="just" hangingPunct="0"/>
            <a:r>
              <a:rPr lang="en-US" altLang="zh-SG" sz="2400" kern="100" dirty="0">
                <a:effectLst/>
                <a:latin typeface="Times New Roman" panose="02020603050405020304" pitchFamily="18" charset="0"/>
                <a:ea typeface="宋体" panose="02010600030101010101" pitchFamily="2" charset="-122"/>
              </a:rPr>
              <a:t>6. optimized ['</a:t>
            </a:r>
            <a:r>
              <a:rPr lang="en-US" altLang="zh-SG" sz="2400" kern="100" dirty="0" err="1">
                <a:effectLst/>
                <a:latin typeface="Times New Roman" panose="02020603050405020304" pitchFamily="18" charset="0"/>
                <a:ea typeface="宋体" panose="02010600030101010101" pitchFamily="2" charset="-122"/>
              </a:rPr>
              <a:t>ɔptimaizd</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最佳化的；尽量充分利用</a:t>
            </a:r>
          </a:p>
          <a:p>
            <a:pPr indent="266700" algn="just" hangingPunct="0"/>
            <a:r>
              <a:rPr lang="en-US" altLang="zh-SG" sz="2400" kern="100" dirty="0">
                <a:effectLst/>
                <a:latin typeface="Times New Roman" panose="02020603050405020304" pitchFamily="18" charset="0"/>
                <a:ea typeface="宋体" panose="02010600030101010101" pitchFamily="2" charset="-122"/>
              </a:rPr>
              <a:t>7. three-dimensional ['</a:t>
            </a:r>
            <a:r>
              <a:rPr lang="el-GR" altLang="zh-SG" sz="2400" kern="100" dirty="0">
                <a:effectLst/>
                <a:latin typeface="Times New Roman" panose="02020603050405020304" pitchFamily="18" charset="0"/>
                <a:ea typeface="宋体" panose="02010600030101010101" pitchFamily="2" charset="-122"/>
              </a:rPr>
              <a:t>θ</a:t>
            </a:r>
            <a:r>
              <a:rPr lang="en-US" altLang="zh-SG" sz="2400" kern="100" dirty="0" err="1">
                <a:effectLst/>
                <a:latin typeface="Times New Roman" panose="02020603050405020304" pitchFamily="18" charset="0"/>
                <a:ea typeface="宋体" panose="02010600030101010101" pitchFamily="2" charset="-122"/>
              </a:rPr>
              <a:t>ri:dɪ'menʃənəl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三维的；立体的；真实的</a:t>
            </a:r>
          </a:p>
          <a:p>
            <a:pPr indent="266700" algn="just" hangingPunct="0"/>
            <a:r>
              <a:rPr lang="en-US" altLang="zh-SG" sz="2400" kern="100" dirty="0">
                <a:effectLst/>
                <a:latin typeface="Times New Roman" panose="02020603050405020304" pitchFamily="18" charset="0"/>
                <a:ea typeface="宋体" panose="02010600030101010101" pitchFamily="2" charset="-122"/>
              </a:rPr>
              <a:t>8. vertical ['</a:t>
            </a:r>
            <a:r>
              <a:rPr lang="en-US" altLang="zh-SG" sz="2400" kern="100" dirty="0" err="1">
                <a:effectLst/>
                <a:latin typeface="Times New Roman" panose="02020603050405020304" pitchFamily="18" charset="0"/>
                <a:ea typeface="宋体" panose="02010600030101010101" pitchFamily="2" charset="-122"/>
              </a:rPr>
              <a:t>vɜːtɪk</a:t>
            </a:r>
            <a:r>
              <a:rPr lang="en-US" altLang="zh-SG" sz="2400" kern="100" dirty="0">
                <a:effectLst/>
                <a:latin typeface="Times New Roman" panose="02020603050405020304" pitchFamily="18" charset="0"/>
                <a:ea typeface="宋体" panose="02010600030101010101" pitchFamily="2" charset="-122"/>
              </a:rPr>
              <a:t>(ə)l]			n. </a:t>
            </a:r>
            <a:r>
              <a:rPr lang="zh-SG" altLang="en-US" sz="2400" kern="100" dirty="0">
                <a:effectLst/>
                <a:latin typeface="Times New Roman" panose="02020603050405020304" pitchFamily="18" charset="0"/>
                <a:ea typeface="宋体" panose="02010600030101010101" pitchFamily="2" charset="-122"/>
              </a:rPr>
              <a:t>垂直的，垂直面；垂直位置 </a:t>
            </a:r>
          </a:p>
          <a:p>
            <a:pPr indent="266700" algn="just" hangingPunct="0"/>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垂直的，直立的；顶点的</a:t>
            </a:r>
          </a:p>
          <a:p>
            <a:pPr indent="266700" algn="just" hangingPunct="0"/>
            <a:r>
              <a:rPr lang="en-US" altLang="zh-SG" sz="2400" kern="100" dirty="0">
                <a:effectLst/>
                <a:latin typeface="Times New Roman" panose="02020603050405020304" pitchFamily="18" charset="0"/>
                <a:ea typeface="宋体" panose="02010600030101010101" pitchFamily="2" charset="-122"/>
              </a:rPr>
              <a:t>9. intersect [</a:t>
            </a:r>
            <a:r>
              <a:rPr lang="en-US" altLang="zh-SG" sz="2400" kern="100" dirty="0" err="1">
                <a:effectLst/>
                <a:latin typeface="Times New Roman" panose="02020603050405020304" pitchFamily="18" charset="0"/>
                <a:ea typeface="宋体" panose="02010600030101010101" pitchFamily="2" charset="-122"/>
              </a:rPr>
              <a:t>ɪntə'sekt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横断，横切；贯穿</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2295365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5495" y="1474885"/>
            <a:ext cx="10059805" cy="4519515"/>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10. designate ['</a:t>
            </a:r>
            <a:r>
              <a:rPr lang="en-US" altLang="zh-SG" sz="2400" kern="100" dirty="0" err="1">
                <a:effectLst/>
                <a:latin typeface="Times New Roman" panose="02020603050405020304" pitchFamily="18" charset="0"/>
                <a:ea typeface="宋体" panose="02010600030101010101" pitchFamily="2" charset="-122"/>
              </a:rPr>
              <a:t>dezɪgneɪt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指定；指派；标出；把</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定名为 </a:t>
            </a:r>
          </a:p>
          <a:p>
            <a:pPr indent="266700" algn="just" hangingPunct="0"/>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指定的；选定的</a:t>
            </a:r>
          </a:p>
          <a:p>
            <a:pPr indent="266700" algn="just" hangingPunct="0"/>
            <a:r>
              <a:rPr lang="en-US" altLang="zh-SG" sz="2400" kern="100" dirty="0">
                <a:effectLst/>
                <a:latin typeface="Times New Roman" panose="02020603050405020304" pitchFamily="18" charset="0"/>
                <a:ea typeface="宋体" panose="02010600030101010101" pitchFamily="2" charset="-122"/>
              </a:rPr>
              <a:t>11. detour ['</a:t>
            </a:r>
            <a:r>
              <a:rPr lang="en-US" altLang="zh-SG" sz="2400" kern="100" dirty="0" err="1">
                <a:effectLst/>
                <a:latin typeface="Times New Roman" panose="02020603050405020304" pitchFamily="18" charset="0"/>
                <a:ea typeface="宋体" panose="02010600030101010101" pitchFamily="2" charset="-122"/>
              </a:rPr>
              <a:t>diːtʊə</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使</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绕道而行；迂回  </a:t>
            </a:r>
          </a:p>
          <a:p>
            <a:pPr indent="266700" algn="just" hangingPunct="0"/>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绕道；便道</a:t>
            </a:r>
          </a:p>
          <a:p>
            <a:pPr indent="266700" algn="just" hangingPunct="0"/>
            <a:r>
              <a:rPr lang="en-US" altLang="zh-SG" sz="2400" kern="100" dirty="0">
                <a:effectLst/>
                <a:latin typeface="Times New Roman" panose="02020603050405020304" pitchFamily="18" charset="0"/>
                <a:ea typeface="宋体" panose="02010600030101010101" pitchFamily="2" charset="-122"/>
              </a:rPr>
              <a:t>12. calculation [</a:t>
            </a:r>
            <a:r>
              <a:rPr lang="en-US" altLang="zh-SG" sz="2400" kern="100" dirty="0" err="1">
                <a:effectLst/>
                <a:latin typeface="Times New Roman" panose="02020603050405020304" pitchFamily="18" charset="0"/>
                <a:ea typeface="宋体" panose="02010600030101010101" pitchFamily="2" charset="-122"/>
              </a:rPr>
              <a:t>kælkjʊ'leɪʃ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计算；估算；计算的结果</a:t>
            </a:r>
          </a:p>
          <a:p>
            <a:pPr indent="266700" algn="just" hangingPunct="0"/>
            <a:r>
              <a:rPr lang="en-US" altLang="zh-SG" sz="2400" kern="100" dirty="0">
                <a:effectLst/>
                <a:latin typeface="Times New Roman" panose="02020603050405020304" pitchFamily="18" charset="0"/>
                <a:ea typeface="宋体" panose="02010600030101010101" pitchFamily="2" charset="-122"/>
              </a:rPr>
              <a:t>13. contingency [</a:t>
            </a:r>
            <a:r>
              <a:rPr lang="en-US" altLang="zh-SG" sz="2400" kern="100" dirty="0" err="1">
                <a:effectLst/>
                <a:latin typeface="Times New Roman" panose="02020603050405020304" pitchFamily="18" charset="0"/>
                <a:ea typeface="宋体" panose="02010600030101010101" pitchFamily="2" charset="-122"/>
              </a:rPr>
              <a:t>kən'tɪndʒ</a:t>
            </a:r>
            <a:r>
              <a:rPr lang="en-US" altLang="zh-SG" sz="2400" kern="100" dirty="0">
                <a:effectLst/>
                <a:latin typeface="Times New Roman" panose="02020603050405020304" pitchFamily="18" charset="0"/>
                <a:ea typeface="宋体" panose="02010600030101010101" pitchFamily="2" charset="-122"/>
              </a:rPr>
              <a:t>(ə)</a:t>
            </a:r>
            <a:r>
              <a:rPr lang="en-US" altLang="zh-SG" sz="2400" kern="100" dirty="0" err="1">
                <a:effectLst/>
                <a:latin typeface="Times New Roman" panose="02020603050405020304" pitchFamily="18" charset="0"/>
                <a:ea typeface="宋体" panose="02010600030101010101" pitchFamily="2" charset="-122"/>
              </a:rPr>
              <a:t>nsɪ</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偶然性；意外事故；意外开支</a:t>
            </a:r>
          </a:p>
          <a:p>
            <a:pPr indent="266700" algn="just" hangingPunct="0"/>
            <a:r>
              <a:rPr lang="en-US" altLang="zh-SG" sz="2400" kern="100" dirty="0">
                <a:effectLst/>
                <a:latin typeface="Times New Roman" panose="02020603050405020304" pitchFamily="18" charset="0"/>
                <a:ea typeface="宋体" panose="02010600030101010101" pitchFamily="2" charset="-122"/>
              </a:rPr>
              <a:t>14. diversion [</a:t>
            </a:r>
            <a:r>
              <a:rPr lang="en-US" altLang="zh-SG" sz="2400" kern="100" dirty="0" err="1">
                <a:effectLst/>
                <a:latin typeface="Times New Roman" panose="02020603050405020304" pitchFamily="18" charset="0"/>
                <a:ea typeface="宋体" panose="02010600030101010101" pitchFamily="2" charset="-122"/>
              </a:rPr>
              <a:t>daɪ'vɜːʃ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转移；消遣；分散注意力</a:t>
            </a:r>
          </a:p>
          <a:p>
            <a:pPr indent="266700" algn="just" hangingPunct="0"/>
            <a:r>
              <a:rPr lang="en-US" altLang="zh-SG" sz="2400" kern="100" dirty="0">
                <a:effectLst/>
                <a:latin typeface="Times New Roman" panose="02020603050405020304" pitchFamily="18" charset="0"/>
                <a:ea typeface="宋体" panose="02010600030101010101" pitchFamily="2" charset="-122"/>
              </a:rPr>
              <a:t>15. holding ['</a:t>
            </a:r>
            <a:r>
              <a:rPr lang="en-US" altLang="zh-SG" sz="2400" kern="100" dirty="0" err="1">
                <a:effectLst/>
                <a:latin typeface="Times New Roman" panose="02020603050405020304" pitchFamily="18" charset="0"/>
                <a:ea typeface="宋体" panose="02010600030101010101" pitchFamily="2" charset="-122"/>
              </a:rPr>
              <a:t>həʊldɪŋ</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举办；支持</a:t>
            </a:r>
          </a:p>
          <a:p>
            <a:pPr indent="266700" algn="just" hangingPunct="0"/>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召开；担任；握住</a:t>
            </a:r>
          </a:p>
          <a:p>
            <a:pPr indent="266700" algn="just" hangingPunct="0"/>
            <a:r>
              <a:rPr lang="en-US" altLang="zh-SG" sz="2400" kern="100" dirty="0">
                <a:effectLst/>
                <a:latin typeface="Times New Roman" panose="02020603050405020304" pitchFamily="18" charset="0"/>
                <a:ea typeface="宋体" panose="02010600030101010101" pitchFamily="2" charset="-122"/>
              </a:rPr>
              <a:t>16. headwind ['</a:t>
            </a:r>
            <a:r>
              <a:rPr lang="en-US" altLang="zh-SG" sz="2400" kern="100" dirty="0" err="1">
                <a:effectLst/>
                <a:latin typeface="Times New Roman" panose="02020603050405020304" pitchFamily="18" charset="0"/>
                <a:ea typeface="宋体" panose="02010600030101010101" pitchFamily="2" charset="-122"/>
              </a:rPr>
              <a:t>hɛdwɪnd</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逆风；顶头风</a:t>
            </a:r>
          </a:p>
          <a:p>
            <a:pPr indent="266700" algn="just" hangingPunct="0"/>
            <a:r>
              <a:rPr lang="en-US" altLang="zh-SG" sz="2400" kern="100" dirty="0">
                <a:effectLst/>
                <a:latin typeface="Times New Roman" panose="02020603050405020304" pitchFamily="18" charset="0"/>
                <a:ea typeface="宋体" panose="02010600030101010101" pitchFamily="2" charset="-122"/>
              </a:rPr>
              <a:t>17. constitute ['</a:t>
            </a:r>
            <a:r>
              <a:rPr lang="en-US" altLang="zh-SG" sz="2400" kern="100" dirty="0" err="1">
                <a:effectLst/>
                <a:latin typeface="Times New Roman" panose="02020603050405020304" pitchFamily="18" charset="0"/>
                <a:ea typeface="宋体" panose="02010600030101010101" pitchFamily="2" charset="-122"/>
              </a:rPr>
              <a:t>kɒnstɪtjuːt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组成，构成；建立；任命</a:t>
            </a:r>
          </a:p>
          <a:p>
            <a:pPr indent="266700" algn="just" hangingPunct="0"/>
            <a:r>
              <a:rPr lang="en-US" altLang="zh-SG" sz="2400" kern="100" dirty="0">
                <a:effectLst/>
                <a:latin typeface="Times New Roman" panose="02020603050405020304" pitchFamily="18" charset="0"/>
                <a:ea typeface="宋体" panose="02010600030101010101" pitchFamily="2" charset="-122"/>
              </a:rPr>
              <a:t>18. teleprint ['</a:t>
            </a:r>
            <a:r>
              <a:rPr lang="en-US" altLang="zh-SG" sz="2400" kern="100" dirty="0" err="1">
                <a:effectLst/>
                <a:latin typeface="Times New Roman" panose="02020603050405020304" pitchFamily="18" charset="0"/>
                <a:ea typeface="宋体" panose="02010600030101010101" pitchFamily="2" charset="-122"/>
              </a:rPr>
              <a:t>telɪprɪt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电传打字机；电传打印机</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09345213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7895" y="1651000"/>
            <a:ext cx="10059805" cy="3965517"/>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1. flight planning				</a:t>
            </a:r>
            <a:r>
              <a:rPr lang="zh-SG" altLang="en-US" sz="2800" kern="100" dirty="0">
                <a:effectLst/>
                <a:latin typeface="Times New Roman" panose="02020603050405020304" pitchFamily="18" charset="0"/>
                <a:ea typeface="宋体" panose="02010600030101010101" pitchFamily="2" charset="-122"/>
              </a:rPr>
              <a:t>飞行计划</a:t>
            </a:r>
          </a:p>
          <a:p>
            <a:pPr indent="266700" algn="just" hangingPunct="0"/>
            <a:r>
              <a:rPr lang="en-US" altLang="zh-SG" sz="2800" kern="100" dirty="0">
                <a:effectLst/>
                <a:latin typeface="Times New Roman" panose="02020603050405020304" pitchFamily="18" charset="0"/>
                <a:ea typeface="宋体" panose="02010600030101010101" pitchFamily="2" charset="-122"/>
              </a:rPr>
              <a:t>2. prior to					</a:t>
            </a:r>
            <a:r>
              <a:rPr lang="zh-SG" altLang="en-US" sz="2800" kern="100" dirty="0">
                <a:effectLst/>
                <a:latin typeface="Times New Roman" panose="02020603050405020304" pitchFamily="18" charset="0"/>
                <a:ea typeface="宋体" panose="02010600030101010101" pitchFamily="2" charset="-122"/>
              </a:rPr>
              <a:t>在</a:t>
            </a:r>
            <a:r>
              <a:rPr lang="en-US" altLang="zh-SG" sz="2800" kern="100" dirty="0">
                <a:effectLst/>
                <a:latin typeface="Times New Roman" panose="02020603050405020304" pitchFamily="18" charset="0"/>
                <a:ea typeface="宋体" panose="02010600030101010101" pitchFamily="2" charset="-122"/>
              </a:rPr>
              <a:t>……</a:t>
            </a:r>
            <a:r>
              <a:rPr lang="zh-SG" altLang="en-US" sz="2800" kern="100" dirty="0">
                <a:effectLst/>
                <a:latin typeface="Times New Roman" panose="02020603050405020304" pitchFamily="18" charset="0"/>
                <a:ea typeface="宋体" panose="02010600030101010101" pitchFamily="2" charset="-122"/>
              </a:rPr>
              <a:t>之前</a:t>
            </a:r>
          </a:p>
          <a:p>
            <a:pPr indent="266700" algn="just" hangingPunct="0"/>
            <a:r>
              <a:rPr lang="en-US" altLang="zh-SG" sz="2800" kern="100" dirty="0">
                <a:effectLst/>
                <a:latin typeface="Times New Roman" panose="02020603050405020304" pitchFamily="18" charset="0"/>
                <a:ea typeface="宋体" panose="02010600030101010101" pitchFamily="2" charset="-122"/>
              </a:rPr>
              <a:t>3. electronic device			</a:t>
            </a:r>
            <a:r>
              <a:rPr lang="zh-SG" altLang="en-US" sz="2800" kern="100" dirty="0">
                <a:effectLst/>
                <a:latin typeface="Times New Roman" panose="02020603050405020304" pitchFamily="18" charset="0"/>
                <a:ea typeface="宋体" panose="02010600030101010101" pitchFamily="2" charset="-122"/>
              </a:rPr>
              <a:t>电子仪表，电子设施</a:t>
            </a:r>
          </a:p>
          <a:p>
            <a:pPr indent="266700" algn="just" hangingPunct="0"/>
            <a:r>
              <a:rPr lang="en-US" altLang="zh-SG" sz="2800" kern="100" dirty="0">
                <a:effectLst/>
                <a:latin typeface="Times New Roman" panose="02020603050405020304" pitchFamily="18" charset="0"/>
                <a:ea typeface="宋体" panose="02010600030101010101" pitchFamily="2" charset="-122"/>
              </a:rPr>
              <a:t>4. flight crew				</a:t>
            </a:r>
            <a:r>
              <a:rPr lang="zh-SG" altLang="en-US" sz="2800" kern="100" dirty="0">
                <a:effectLst/>
                <a:latin typeface="Times New Roman" panose="02020603050405020304" pitchFamily="18" charset="0"/>
                <a:ea typeface="宋体" panose="02010600030101010101" pitchFamily="2" charset="-122"/>
              </a:rPr>
              <a:t>机组人员</a:t>
            </a:r>
          </a:p>
          <a:p>
            <a:pPr indent="266700" algn="just" hangingPunct="0"/>
            <a:r>
              <a:rPr lang="en-US" altLang="zh-SG" sz="2800" kern="100" dirty="0">
                <a:effectLst/>
                <a:latin typeface="Times New Roman" panose="02020603050405020304" pitchFamily="18" charset="0"/>
                <a:ea typeface="宋体" panose="02010600030101010101" pitchFamily="2" charset="-122"/>
              </a:rPr>
              <a:t>5. </a:t>
            </a:r>
            <a:r>
              <a:rPr lang="en-US" altLang="zh-SG" sz="2800" kern="100" dirty="0" err="1">
                <a:effectLst/>
                <a:latin typeface="Times New Roman" panose="02020603050405020304" pitchFamily="18" charset="0"/>
                <a:ea typeface="宋体" panose="02010600030101010101" pitchFamily="2" charset="-122"/>
              </a:rPr>
              <a:t>en</a:t>
            </a:r>
            <a:r>
              <a:rPr lang="en-US" altLang="zh-SG" sz="2800" kern="100" dirty="0">
                <a:effectLst/>
                <a:latin typeface="Times New Roman" panose="02020603050405020304" pitchFamily="18" charset="0"/>
                <a:ea typeface="宋体" panose="02010600030101010101" pitchFamily="2" charset="-122"/>
              </a:rPr>
              <a:t> route					</a:t>
            </a:r>
            <a:r>
              <a:rPr lang="zh-SG" altLang="en-US" sz="2800" kern="100" dirty="0">
                <a:effectLst/>
                <a:latin typeface="Times New Roman" panose="02020603050405020304" pitchFamily="18" charset="0"/>
                <a:ea typeface="宋体" panose="02010600030101010101" pitchFamily="2" charset="-122"/>
              </a:rPr>
              <a:t>航路上</a:t>
            </a:r>
          </a:p>
          <a:p>
            <a:pPr indent="266700" algn="just" hangingPunct="0"/>
            <a:r>
              <a:rPr lang="en-US" altLang="zh-SG" sz="2800" kern="100" dirty="0">
                <a:effectLst/>
                <a:latin typeface="Times New Roman" panose="02020603050405020304" pitchFamily="18" charset="0"/>
                <a:ea typeface="宋体" panose="02010600030101010101" pitchFamily="2" charset="-122"/>
              </a:rPr>
              <a:t>6. radio beam				</a:t>
            </a:r>
            <a:r>
              <a:rPr lang="zh-SG" altLang="en-US" sz="2800" kern="100" dirty="0">
                <a:effectLst/>
                <a:latin typeface="Times New Roman" panose="02020603050405020304" pitchFamily="18" charset="0"/>
                <a:ea typeface="宋体" panose="02010600030101010101" pitchFamily="2" charset="-122"/>
              </a:rPr>
              <a:t>无线电波束</a:t>
            </a:r>
          </a:p>
          <a:p>
            <a:pPr indent="266700" algn="just" hangingPunct="0"/>
            <a:r>
              <a:rPr lang="en-US" altLang="zh-SG" sz="2800" kern="100" dirty="0">
                <a:effectLst/>
                <a:latin typeface="Times New Roman" panose="02020603050405020304" pitchFamily="18" charset="0"/>
                <a:ea typeface="宋体" panose="02010600030101010101" pitchFamily="2" charset="-122"/>
              </a:rPr>
              <a:t>7. great circle route			</a:t>
            </a:r>
            <a:r>
              <a:rPr lang="zh-SG" altLang="en-US" sz="2800" kern="100" dirty="0">
                <a:effectLst/>
                <a:latin typeface="Times New Roman" panose="02020603050405020304" pitchFamily="18" charset="0"/>
                <a:ea typeface="宋体" panose="02010600030101010101" pitchFamily="2" charset="-122"/>
              </a:rPr>
              <a:t>大圆圈航线</a:t>
            </a:r>
          </a:p>
          <a:p>
            <a:pPr indent="266700" algn="just" hangingPunct="0"/>
            <a:r>
              <a:rPr lang="en-US" altLang="zh-SG" sz="2800" kern="100" dirty="0">
                <a:effectLst/>
                <a:latin typeface="Times New Roman" panose="02020603050405020304" pitchFamily="18" charset="0"/>
                <a:ea typeface="宋体" panose="02010600030101010101" pitchFamily="2" charset="-122"/>
              </a:rPr>
              <a:t>8. fuel consumption rate		</a:t>
            </a:r>
            <a:r>
              <a:rPr lang="zh-SG" altLang="en-US" sz="2800" kern="100" dirty="0">
                <a:effectLst/>
                <a:latin typeface="Times New Roman" panose="02020603050405020304" pitchFamily="18" charset="0"/>
                <a:ea typeface="宋体" panose="02010600030101010101" pitchFamily="2" charset="-122"/>
              </a:rPr>
              <a:t>耗油率</a:t>
            </a:r>
          </a:p>
          <a:p>
            <a:pPr indent="266700" algn="just" hangingPunct="0"/>
            <a:r>
              <a:rPr lang="en-US" altLang="zh-SG" sz="2800" kern="100" dirty="0">
                <a:effectLst/>
                <a:latin typeface="Times New Roman" panose="02020603050405020304" pitchFamily="18" charset="0"/>
                <a:ea typeface="宋体" panose="02010600030101010101" pitchFamily="2" charset="-122"/>
              </a:rPr>
              <a:t>9. alternate airport			</a:t>
            </a:r>
            <a:r>
              <a:rPr lang="zh-SG" altLang="en-US" sz="2800" kern="100" dirty="0">
                <a:effectLst/>
                <a:latin typeface="Times New Roman" panose="02020603050405020304" pitchFamily="18" charset="0"/>
                <a:ea typeface="宋体" panose="02010600030101010101" pitchFamily="2" charset="-122"/>
              </a:rPr>
              <a:t>备降机场</a:t>
            </a:r>
          </a:p>
        </p:txBody>
      </p:sp>
    </p:spTree>
    <p:extLst>
      <p:ext uri="{BB962C8B-B14F-4D97-AF65-F5344CB8AC3E}">
        <p14:creationId xmlns:p14="http://schemas.microsoft.com/office/powerpoint/2010/main" val="25277712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1803400"/>
            <a:ext cx="9727136" cy="826196"/>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VIP  very important person (passenger)  </a:t>
            </a:r>
            <a:r>
              <a:rPr lang="zh-SG" altLang="en-US" sz="2400" kern="100" dirty="0">
                <a:effectLst/>
                <a:latin typeface="Times New Roman" panose="02020603050405020304" pitchFamily="18" charset="0"/>
                <a:ea typeface="宋体" panose="02010600030101010101" pitchFamily="2" charset="-122"/>
              </a:rPr>
              <a:t>重要任务，要人（重要乘客）</a:t>
            </a:r>
          </a:p>
          <a:p>
            <a:pPr indent="266700" algn="just" hangingPunct="0"/>
            <a:r>
              <a:rPr lang="en-US" altLang="zh-SG" sz="2400" kern="100" dirty="0">
                <a:effectLst/>
                <a:latin typeface="Times New Roman" panose="02020603050405020304" pitchFamily="18" charset="0"/>
                <a:ea typeface="宋体" panose="02010600030101010101" pitchFamily="2" charset="-122"/>
              </a:rPr>
              <a:t>2. CIP  commercially important people  </a:t>
            </a:r>
            <a:r>
              <a:rPr lang="zh-SG" altLang="en-US" sz="2400" kern="100" dirty="0">
                <a:effectLst/>
                <a:latin typeface="Times New Roman" panose="02020603050405020304" pitchFamily="18" charset="0"/>
                <a:ea typeface="宋体" panose="02010600030101010101" pitchFamily="2" charset="-122"/>
              </a:rPr>
              <a:t>商界重要人士</a:t>
            </a:r>
          </a:p>
        </p:txBody>
      </p:sp>
    </p:spTree>
    <p:extLst>
      <p:ext uri="{BB962C8B-B14F-4D97-AF65-F5344CB8AC3E}">
        <p14:creationId xmlns:p14="http://schemas.microsoft.com/office/powerpoint/2010/main" val="14667955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59420" y="1257953"/>
            <a:ext cx="9567280"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Pilots follow these tracks from one station to another, but may make a detour due to bad weather </a:t>
            </a:r>
            <a:r>
              <a:rPr lang="en-US" altLang="zh-SG" sz="2400" kern="100" dirty="0" err="1">
                <a:effectLst/>
                <a:latin typeface="Times New Roman" panose="02020603050405020304" pitchFamily="18" charset="0"/>
                <a:ea typeface="宋体" panose="02010600030101010101" pitchFamily="2" charset="-122"/>
              </a:rPr>
              <a:t>en</a:t>
            </a:r>
            <a:r>
              <a:rPr lang="en-US" altLang="zh-SG" sz="2400" kern="100" dirty="0">
                <a:effectLst/>
                <a:latin typeface="Times New Roman" panose="02020603050405020304" pitchFamily="18" charset="0"/>
                <a:ea typeface="宋体" panose="02010600030101010101" pitchFamily="2" charset="-122"/>
              </a:rPr>
              <a:t> route.</a:t>
            </a:r>
          </a:p>
          <a:p>
            <a:pPr indent="266700" algn="just" hangingPunct="0"/>
            <a:r>
              <a:rPr lang="zh-SG" altLang="en-US" sz="2400" kern="100" dirty="0">
                <a:effectLst/>
                <a:latin typeface="Times New Roman" panose="02020603050405020304" pitchFamily="18" charset="0"/>
                <a:ea typeface="宋体" panose="02010600030101010101" pitchFamily="2" charset="-122"/>
              </a:rPr>
              <a:t>    飞行员由一个导航台飞向另一个导航台，但有时也会因为航路上的恶劣天气而选择绕飞。</a:t>
            </a:r>
          </a:p>
          <a:p>
            <a:pPr indent="266700" algn="just" hangingPunct="0"/>
            <a:r>
              <a:rPr lang="en-US" altLang="zh-SG" sz="2400" kern="100" dirty="0">
                <a:effectLst/>
                <a:latin typeface="Times New Roman" panose="02020603050405020304" pitchFamily="18" charset="0"/>
                <a:ea typeface="宋体" panose="02010600030101010101" pitchFamily="2" charset="-122"/>
              </a:rPr>
              <a:t>2. Since the weight of fuel forms a significant part of the total weight of an aircraft, it also costs fuel to carry fuel.</a:t>
            </a:r>
          </a:p>
          <a:p>
            <a:pPr indent="266700" algn="just" hangingPunct="0"/>
            <a:r>
              <a:rPr lang="zh-SG" altLang="en-US" sz="2400" kern="100" dirty="0">
                <a:effectLst/>
                <a:latin typeface="Times New Roman" panose="02020603050405020304" pitchFamily="18" charset="0"/>
                <a:ea typeface="宋体" panose="02010600030101010101" pitchFamily="2" charset="-122"/>
              </a:rPr>
              <a:t>由于燃油本身也是飞机总重的一部分，因此载油的同时也会耗油。</a:t>
            </a:r>
          </a:p>
          <a:p>
            <a:pPr indent="266700" algn="just" hangingPunct="0"/>
            <a:r>
              <a:rPr lang="en-US" altLang="zh-SG" sz="2400" kern="100" dirty="0">
                <a:effectLst/>
                <a:latin typeface="Times New Roman" panose="02020603050405020304" pitchFamily="18" charset="0"/>
                <a:ea typeface="宋体" panose="02010600030101010101" pitchFamily="2" charset="-122"/>
              </a:rPr>
              <a:t>3. However, due to the varied prices in different places, it is also reasonable to load up with cheap fuel and burn extra to avoid filling up where fuel is costly.</a:t>
            </a:r>
          </a:p>
          <a:p>
            <a:pPr indent="266700" algn="just" hangingPunct="0"/>
            <a:r>
              <a:rPr lang="zh-SG" altLang="en-US" sz="2400" kern="100" dirty="0">
                <a:effectLst/>
                <a:latin typeface="Times New Roman" panose="02020603050405020304" pitchFamily="18" charset="0"/>
                <a:ea typeface="宋体" panose="02010600030101010101" pitchFamily="2" charset="-122"/>
              </a:rPr>
              <a:t>    然而，由于各地油价不同，为避免在油价高的地方加油，选择在油价便宜的地方加满油并在航路上消耗多余的燃油也是合理的。</a:t>
            </a:r>
          </a:p>
        </p:txBody>
      </p:sp>
    </p:spTree>
    <p:extLst>
      <p:ext uri="{BB962C8B-B14F-4D97-AF65-F5344CB8AC3E}">
        <p14:creationId xmlns:p14="http://schemas.microsoft.com/office/powerpoint/2010/main" val="22234194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965200"/>
            <a:ext cx="11048999" cy="5396678"/>
          </a:xfrm>
          <a:prstGeom prst="rect">
            <a:avLst/>
          </a:prstGeom>
          <a:noFill/>
          <a:ln w="9525">
            <a:noFill/>
            <a:miter lim="800000"/>
          </a:ln>
        </p:spPr>
        <p:txBody>
          <a:bodyPr wrap="square" lIns="86685" tIns="43343" rIns="86685" bIns="43343">
            <a:spAutoFit/>
          </a:bodyPr>
          <a:lstStyle/>
          <a:p>
            <a:pPr indent="266700" algn="just" hangingPunct="0"/>
            <a:r>
              <a:rPr lang="en-US" altLang="zh-SG" sz="2300" kern="100" dirty="0">
                <a:effectLst/>
                <a:latin typeface="Times New Roman" panose="02020603050405020304" pitchFamily="18" charset="0"/>
                <a:ea typeface="宋体" panose="02010600030101010101" pitchFamily="2" charset="-122"/>
              </a:rPr>
              <a:t>    Prior to each departure of an aircraft, a pilot or flight dispatcher has to file flight plans with the local Civil Aviation Authority, which are crucial documents indicating the plane’s planned route or flight path. The old-fashioned flight planning room in which pilots study charts and other documents on long tables has been replaced by a modernized office equipped with various electronic devices these days where flights are usually dispatched in less than half an hour. </a:t>
            </a:r>
          </a:p>
          <a:p>
            <a:pPr indent="266700" algn="just" hangingPunct="0"/>
            <a:r>
              <a:rPr lang="en-US" altLang="zh-SG" sz="2300" kern="100" dirty="0">
                <a:effectLst/>
                <a:latin typeface="Times New Roman" panose="02020603050405020304" pitchFamily="18" charset="0"/>
                <a:ea typeface="宋体" panose="02010600030101010101" pitchFamily="2" charset="-122"/>
              </a:rPr>
              <a:t>    Flight crew checks in an hour or so before a flight. Some airline crews will work in teams since they always fly together and know each other very well. In some cases, the crew members may not have met each other before. A stand-in may be called if anyone is absent.</a:t>
            </a:r>
          </a:p>
          <a:p>
            <a:pPr indent="266700" algn="just" hangingPunct="0"/>
            <a:r>
              <a:rPr lang="en-US" altLang="zh-SG" sz="2300" kern="100" dirty="0">
                <a:effectLst/>
                <a:latin typeface="Times New Roman" panose="02020603050405020304" pitchFamily="18" charset="0"/>
                <a:ea typeface="宋体" panose="02010600030101010101" pitchFamily="2" charset="-122"/>
              </a:rPr>
              <a:t>    Critical data about the aircraft itself, departure and arrival points, payload of passengers, freight, luggage and fuel, latest weather changes </a:t>
            </a:r>
            <a:r>
              <a:rPr lang="en-US" altLang="zh-SG" sz="2300" kern="100" dirty="0" err="1">
                <a:effectLst/>
                <a:latin typeface="Times New Roman" panose="02020603050405020304" pitchFamily="18" charset="0"/>
                <a:ea typeface="宋体" panose="02010600030101010101" pitchFamily="2" charset="-122"/>
              </a:rPr>
              <a:t>en</a:t>
            </a:r>
            <a:r>
              <a:rPr lang="en-US" altLang="zh-SG" sz="2300" kern="100" dirty="0">
                <a:effectLst/>
                <a:latin typeface="Times New Roman" panose="02020603050405020304" pitchFamily="18" charset="0"/>
                <a:ea typeface="宋体" panose="02010600030101010101" pitchFamily="2" charset="-122"/>
              </a:rPr>
              <a:t> route and at the destination will be typed into a computer and several possible optimized routes will be printed out (minimum distance, minimum time, minimum cost). Then the best one is selected. Usually the routes are allocated on “first come, first served” for flight crews if they want the same route.</a:t>
            </a:r>
            <a:endParaRPr lang="zh-SG" altLang="en-US" sz="23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0818998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117600"/>
            <a:ext cx="1104899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Airplanes fly along designated airways, which can be thought of as three-dimensional highways for aircraft. But they do not necessarily link two cities. The aircraft follow radio beams sent by the ground stations. Most airways are eight nautical miles (14 kilometers) wide, and the airway flight levels keep aircraft separated by at least 1,000 vertical feet from aircraft on the flight level above and below. They usually intersect at NAVAIDs, which designate the allowed points for changing from one airway to another. Airways have names consisting of one or more letters followed by one or more digits such as R342 or G17. Pilots follow these tracks from one station to another, but may make a detour due to bad weather </a:t>
            </a:r>
            <a:r>
              <a:rPr lang="en-US" altLang="zh-SG" sz="2400" kern="100" dirty="0" err="1">
                <a:effectLst/>
                <a:latin typeface="Times New Roman" panose="02020603050405020304" pitchFamily="18" charset="0"/>
                <a:ea typeface="宋体" panose="02010600030101010101" pitchFamily="2" charset="-122"/>
              </a:rPr>
              <a:t>en</a:t>
            </a:r>
            <a:r>
              <a:rPr lang="en-US" altLang="zh-SG" sz="2400" kern="100" dirty="0">
                <a:effectLst/>
                <a:latin typeface="Times New Roman" panose="02020603050405020304" pitchFamily="18" charset="0"/>
                <a:ea typeface="宋体" panose="02010600030101010101" pitchFamily="2" charset="-122"/>
              </a:rPr>
              <a:t> route.</a:t>
            </a:r>
          </a:p>
          <a:p>
            <a:pPr indent="266700" algn="just" hangingPunct="0"/>
            <a:r>
              <a:rPr lang="en-US" altLang="zh-SG" sz="2400" kern="100" dirty="0">
                <a:effectLst/>
                <a:latin typeface="Times New Roman" panose="02020603050405020304" pitchFamily="18" charset="0"/>
                <a:ea typeface="宋体" panose="02010600030101010101" pitchFamily="2" charset="-122"/>
              </a:rPr>
              <a:t>    Pilots who plan long-distance flight may adopt great circle route, which is the shortest distance between departure point and destination, especially when no airway links the two points. Despite the difficulty, modern navigation systems make this possible.</a:t>
            </a:r>
          </a:p>
        </p:txBody>
      </p:sp>
    </p:spTree>
    <p:extLst>
      <p:ext uri="{BB962C8B-B14F-4D97-AF65-F5344CB8AC3E}">
        <p14:creationId xmlns:p14="http://schemas.microsoft.com/office/powerpoint/2010/main" val="5191217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193800"/>
            <a:ext cx="11048999" cy="5011958"/>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Calculation of fuel requirements is the most safety-critical aspect of flight planning. This calculation is somewhat complicated since it must take many factors into account like route choice, weather forecast, and the weight of airplane and so on. Generally, the heavier the aircraft is, the higher the fuel consumption rate will be. Since the weight of fuel forms a significant part of the total weight of an aircraft, it also costs fuel to carry fuel. Apart from the amount of fuel carried to the destination, a contingency amount should also be taken into account in case of diversion, holding, headwind and other emergency situations in order to ensure flight safety. It would be a silly idea to carry maximum fuel before each flight especially if the flight is short or the aircraft takes off or lands on short runways. What’s more, the cost of fuel is also an important consideration for airlines. However, due to the varied prices in different places, it is also reasonable to load up with cheap fuel and burn extra to avoid filling up where fuel is costly.</a:t>
            </a:r>
          </a:p>
          <a:p>
            <a:pPr indent="266700" algn="just" hangingPunct="0"/>
            <a:r>
              <a:rPr lang="en-US" altLang="zh-SG" sz="2000" kern="100" dirty="0">
                <a:effectLst/>
                <a:latin typeface="Times New Roman" panose="02020603050405020304" pitchFamily="18" charset="0"/>
                <a:ea typeface="宋体" panose="02010600030101010101" pitchFamily="2" charset="-122"/>
              </a:rPr>
              <a:t>    Sheets of navigation and weather data, notices of conditions at destination and alternate airports, lists of VIPs and CIPs, details of passengers’ special requirements as well as the flight plan constitute a great document which needs to be signed by the captain for acceptance and confirmed by the dispatcher. Then the document, together with lists of emergency equipment and procedures, will be submitted to the national air traffic control service. Copies are teleprinted out to the control </a:t>
            </a:r>
            <a:r>
              <a:rPr lang="en-US" altLang="zh-SG" sz="2000" kern="100" dirty="0" err="1">
                <a:effectLst/>
                <a:latin typeface="Times New Roman" panose="02020603050405020304" pitchFamily="18" charset="0"/>
                <a:ea typeface="宋体" panose="02010600030101010101" pitchFamily="2" charset="-122"/>
              </a:rPr>
              <a:t>centres</a:t>
            </a:r>
            <a:r>
              <a:rPr lang="en-US" altLang="zh-SG" sz="2000" kern="100" dirty="0">
                <a:effectLst/>
                <a:latin typeface="Times New Roman" panose="02020603050405020304" pitchFamily="18" charset="0"/>
                <a:ea typeface="宋体" panose="02010600030101010101" pitchFamily="2" charset="-122"/>
              </a:rPr>
              <a:t> along the route. With the authorized data, the flight crew leaves for the aircraft.</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7808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041400"/>
            <a:ext cx="11048999" cy="5319734"/>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Passenger capacity varies with the seat configuration chose by the operating airline. Airline cabins are frequently classified as narrow-body if there is a single aisle with seats on either side like Airbus A320 family and Boeing 737 or wide-body if there are two aisles with a block of seats between them in addition to the seats on the side, such as the Boeing 747 or the Airbus A380. Usually, a seating chart or aircraft seat map will be published for informational purposes or for the passengers to select their seats at booking or check-in, which indicates the basic seating layout, the numbering and lettering of the seats, the location of the emergency exits, lavatories, galleys, bulkheads and wings. There is a seating chart with the passengers’ names for the convenience of the flight service crew as well as for record-keeping. The seats on board are marked with letters and numbers. In many planes, the letters begin with “A” on the left side of the cabin, with the highest letter on the rightmost side. Occasionally, the terms “port” and “starboard”, which are borrowed from nautical terms originally, are also used to refer to left and right respectively. People also use the words “inboard” and “outboard” to indicate the location of the seats compared with the window or aisle. Inboard means the seats are closest to the aisle, while outboard implies that the seats are closest to the window. For medium-sized and small aircrafts, the numbers of the seats usually begin with “one” at the front part for first class and at the rear part for economy. And the largest number will appear at the bulkhead that separates the two sections. Some airlines may mark seats with the names of passengers in first class cabin.</a:t>
            </a:r>
          </a:p>
        </p:txBody>
      </p:sp>
    </p:spTree>
    <p:extLst>
      <p:ext uri="{BB962C8B-B14F-4D97-AF65-F5344CB8AC3E}">
        <p14:creationId xmlns:p14="http://schemas.microsoft.com/office/powerpoint/2010/main" val="34483190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Write down the full name of each abbreviation and translate it into Chinese.</a:t>
            </a:r>
          </a:p>
          <a:p>
            <a:pPr indent="266700" algn="just" hangingPunct="0"/>
            <a:r>
              <a:rPr lang="en-US" altLang="zh-SG" sz="2400" kern="100" dirty="0">
                <a:effectLst/>
                <a:latin typeface="Times New Roman" panose="02020603050405020304" pitchFamily="18" charset="0"/>
                <a:ea typeface="宋体" panose="02010600030101010101" pitchFamily="2" charset="-122"/>
              </a:rPr>
              <a:t>1. VFR</a:t>
            </a:r>
          </a:p>
          <a:p>
            <a:pPr indent="266700" algn="just" hangingPunct="0"/>
            <a:r>
              <a:rPr lang="en-US" altLang="zh-SG" sz="2400" kern="100" dirty="0">
                <a:effectLst/>
                <a:latin typeface="Times New Roman" panose="02020603050405020304" pitchFamily="18" charset="0"/>
                <a:ea typeface="宋体" panose="02010600030101010101" pitchFamily="2" charset="-122"/>
              </a:rPr>
              <a:t>2. IFR</a:t>
            </a:r>
          </a:p>
          <a:p>
            <a:pPr indent="266700" algn="just" hangingPunct="0"/>
            <a:r>
              <a:rPr lang="en-US" altLang="zh-SG" sz="2400" kern="100" dirty="0">
                <a:effectLst/>
                <a:latin typeface="Times New Roman" panose="02020603050405020304" pitchFamily="18" charset="0"/>
                <a:ea typeface="宋体" panose="02010600030101010101" pitchFamily="2" charset="-122"/>
              </a:rPr>
              <a:t>3. NOTAM</a:t>
            </a:r>
          </a:p>
          <a:p>
            <a:pPr indent="266700" algn="just" hangingPunct="0"/>
            <a:r>
              <a:rPr lang="en-US" altLang="zh-SG" sz="2400" kern="100" dirty="0">
                <a:effectLst/>
                <a:latin typeface="Times New Roman" panose="02020603050405020304" pitchFamily="18" charset="0"/>
                <a:ea typeface="宋体" panose="02010600030101010101" pitchFamily="2" charset="-122"/>
              </a:rPr>
              <a:t>4. WBM</a:t>
            </a:r>
          </a:p>
          <a:p>
            <a:pPr indent="266700" algn="just" hangingPunct="0"/>
            <a:r>
              <a:rPr lang="en-US" altLang="zh-SG" sz="2400" kern="100" dirty="0">
                <a:effectLst/>
                <a:latin typeface="Times New Roman" panose="02020603050405020304" pitchFamily="18" charset="0"/>
                <a:ea typeface="宋体" panose="02010600030101010101" pitchFamily="2" charset="-122"/>
              </a:rPr>
              <a:t>5. VMC</a:t>
            </a:r>
          </a:p>
          <a:p>
            <a:pPr indent="266700" algn="just" hangingPunct="0"/>
            <a:r>
              <a:rPr lang="en-US" altLang="zh-SG" sz="2400" kern="100" dirty="0">
                <a:effectLst/>
                <a:latin typeface="Times New Roman" panose="02020603050405020304" pitchFamily="18" charset="0"/>
                <a:ea typeface="宋体" panose="02010600030101010101" pitchFamily="2" charset="-122"/>
              </a:rPr>
              <a:t>6. IMC</a:t>
            </a:r>
          </a:p>
          <a:p>
            <a:pPr indent="266700" algn="just" hangingPunct="0"/>
            <a:r>
              <a:rPr lang="en-US" altLang="zh-SG" sz="2400" kern="100" dirty="0">
                <a:effectLst/>
                <a:latin typeface="Times New Roman" panose="02020603050405020304" pitchFamily="18" charset="0"/>
                <a:ea typeface="宋体" panose="02010600030101010101" pitchFamily="2" charset="-122"/>
              </a:rPr>
              <a:t>7. AFIS</a:t>
            </a:r>
          </a:p>
          <a:p>
            <a:pPr indent="266700" algn="just" hangingPunct="0"/>
            <a:r>
              <a:rPr lang="en-US" altLang="zh-SG" sz="2400" kern="100" dirty="0">
                <a:effectLst/>
                <a:latin typeface="Times New Roman" panose="02020603050405020304" pitchFamily="18" charset="0"/>
                <a:ea typeface="宋体" panose="02010600030101010101" pitchFamily="2" charset="-122"/>
              </a:rPr>
              <a:t>8. AIS</a:t>
            </a:r>
          </a:p>
          <a:p>
            <a:pPr indent="266700" algn="just" hangingPunct="0"/>
            <a:r>
              <a:rPr lang="en-US" altLang="zh-SG" sz="2400" kern="100" dirty="0">
                <a:effectLst/>
                <a:latin typeface="Times New Roman" panose="02020603050405020304" pitchFamily="18" charset="0"/>
                <a:ea typeface="宋体" panose="02010600030101010101" pitchFamily="2" charset="-122"/>
              </a:rPr>
              <a:t>9. AWS</a:t>
            </a:r>
          </a:p>
          <a:p>
            <a:pPr indent="266700" algn="just" hangingPunct="0"/>
            <a:r>
              <a:rPr lang="en-US" altLang="zh-SG" sz="2400" kern="100" dirty="0">
                <a:effectLst/>
                <a:latin typeface="Times New Roman" panose="02020603050405020304" pitchFamily="18" charset="0"/>
                <a:ea typeface="宋体" panose="02010600030101010101" pitchFamily="2" charset="-122"/>
              </a:rPr>
              <a:t>10. CARs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725740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3042188"/>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Try to explain the following terms with the help of dictionary.</a:t>
            </a:r>
          </a:p>
          <a:p>
            <a:pPr indent="266700" algn="just" hangingPunct="0"/>
            <a:r>
              <a:rPr lang="en-US" altLang="zh-CN" sz="2400" kern="100" dirty="0">
                <a:effectLst/>
                <a:latin typeface="Times New Roman" panose="02020603050405020304" pitchFamily="18" charset="0"/>
                <a:ea typeface="宋体" panose="02010600030101010101" pitchFamily="2" charset="-122"/>
              </a:rPr>
              <a:t>1. payload </a:t>
            </a:r>
          </a:p>
          <a:p>
            <a:pPr indent="266700" algn="just" hangingPunct="0"/>
            <a:r>
              <a:rPr lang="en-US" altLang="zh-CN" sz="2400" kern="100" dirty="0">
                <a:effectLst/>
                <a:latin typeface="Times New Roman" panose="02020603050405020304" pitchFamily="18" charset="0"/>
                <a:ea typeface="宋体" panose="02010600030101010101" pitchFamily="2" charset="-122"/>
              </a:rPr>
              <a:t>2. operating weight empty</a:t>
            </a:r>
          </a:p>
          <a:p>
            <a:pPr indent="266700" algn="just" hangingPunct="0"/>
            <a:r>
              <a:rPr lang="en-US" altLang="zh-CN" sz="2400" kern="100" dirty="0">
                <a:effectLst/>
                <a:latin typeface="Times New Roman" panose="02020603050405020304" pitchFamily="18" charset="0"/>
                <a:ea typeface="宋体" panose="02010600030101010101" pitchFamily="2" charset="-122"/>
              </a:rPr>
              <a:t>3. zero fuel weight </a:t>
            </a:r>
          </a:p>
          <a:p>
            <a:pPr indent="266700" algn="just" hangingPunct="0"/>
            <a:r>
              <a:rPr lang="en-US" altLang="zh-CN" sz="2400" kern="100" dirty="0">
                <a:effectLst/>
                <a:latin typeface="Times New Roman" panose="02020603050405020304" pitchFamily="18" charset="0"/>
                <a:ea typeface="宋体" panose="02010600030101010101" pitchFamily="2" charset="-122"/>
              </a:rPr>
              <a:t>4. ramp weight</a:t>
            </a:r>
          </a:p>
          <a:p>
            <a:pPr indent="266700" algn="just" hangingPunct="0"/>
            <a:r>
              <a:rPr lang="en-US" altLang="zh-CN" sz="2400" kern="100" dirty="0">
                <a:effectLst/>
                <a:latin typeface="Times New Roman" panose="02020603050405020304" pitchFamily="18" charset="0"/>
                <a:ea typeface="宋体" panose="02010600030101010101" pitchFamily="2" charset="-122"/>
              </a:rPr>
              <a:t>5. brake release weight</a:t>
            </a:r>
          </a:p>
          <a:p>
            <a:pPr indent="266700" algn="just" hangingPunct="0"/>
            <a:r>
              <a:rPr lang="en-US" altLang="zh-CN" sz="2400" kern="100" dirty="0">
                <a:effectLst/>
                <a:latin typeface="Times New Roman" panose="02020603050405020304" pitchFamily="18" charset="0"/>
                <a:ea typeface="宋体" panose="02010600030101010101" pitchFamily="2" charset="-122"/>
              </a:rPr>
              <a:t>6. takeoff weight</a:t>
            </a:r>
          </a:p>
          <a:p>
            <a:pPr indent="266700" algn="just" hangingPunct="0"/>
            <a:r>
              <a:rPr lang="en-US" altLang="zh-CN" sz="2400" kern="100" dirty="0">
                <a:effectLst/>
                <a:latin typeface="Times New Roman" panose="02020603050405020304" pitchFamily="18" charset="0"/>
                <a:ea typeface="宋体" panose="02010600030101010101" pitchFamily="2" charset="-122"/>
              </a:rPr>
              <a:t>7. landing weight</a:t>
            </a:r>
          </a:p>
        </p:txBody>
      </p:sp>
    </p:spTree>
    <p:extLst>
      <p:ext uri="{BB962C8B-B14F-4D97-AF65-F5344CB8AC3E}">
        <p14:creationId xmlns:p14="http://schemas.microsoft.com/office/powerpoint/2010/main" val="1070417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437565" y="1117600"/>
            <a:ext cx="10204503" cy="5011958"/>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III. Read and translate the following short passages into Chinese.</a:t>
            </a:r>
          </a:p>
          <a:p>
            <a:pPr indent="266700" algn="just" hangingPunct="0"/>
            <a:r>
              <a:rPr lang="en-US" altLang="zh-SG" sz="2000" kern="100" dirty="0">
                <a:effectLst/>
                <a:latin typeface="Times New Roman" panose="02020603050405020304" pitchFamily="18" charset="0"/>
                <a:ea typeface="宋体" panose="02010600030101010101" pitchFamily="2" charset="-122"/>
              </a:rPr>
              <a:t>1. In recent years, renewable energy resources have become more important due to the limited number of regions for production of petroleum-based fuels, which are continuously depleting. The aviation sector in terms of commercial and cargo transportation has an increasing need for conventional, as well as alternative fuels. Derivatives of petroleum fuels used in aviation have negative impacts on air quality. Factors causing greenhouse gas emissions (GHG) in the aviation sector must be reduced. Biofuels which are already used for ground vehicles could also be implemented in the aviation sector to reduce fuel cost and emissions and to help with sustainability and a better environment.</a:t>
            </a:r>
          </a:p>
          <a:p>
            <a:pPr indent="266700" algn="just" hangingPunct="0"/>
            <a:r>
              <a:rPr lang="en-US" altLang="zh-SG" sz="2000" kern="100" dirty="0">
                <a:effectLst/>
                <a:latin typeface="Times New Roman" panose="02020603050405020304" pitchFamily="18" charset="0"/>
                <a:ea typeface="宋体" panose="02010600030101010101" pitchFamily="2" charset="-122"/>
              </a:rPr>
              <a:t>2. In general, flight planners are expected to avoid areas called Special Use Airspace (SUA) when planning a flight. SUA is an area designated for operations of a certain nature that an aircraft is restricted to get involved in. These operations are usually of military nature. Most SUAs are depicted on aeronautical charts. There are several types of SUAs, including restricted airspace, prohibited airspace, military operations area (MOA), warning areas, alert areas, temporary flight restriction (TFR), national security areas and controlled firing areas. Examples of such airspace include a region around the White House in Washington D.C. and the country of Cuba.</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9756987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437565" y="1574800"/>
            <a:ext cx="10204503" cy="341151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3. Part of flight planning often involves the identification of one or more airports which can be flown to in case of unexpected condition (such as weather) at the destination airport. The planning process must be careful to include only alternative airports which can be reached with the anticipated fuel load and total aircraft weight and which have capabilities necessary to handle the type of aircraft being flown. What’s more, holding over the destination or alternative airports due to unexpected weather or congestion is also an important consideration for flight planning. If the flight plan calls for hold planning, the additional fuel and hold time should also appear on the flight plan. </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863713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3042188"/>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IV.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Where are flights dispatched? And how long are flights dispatched?</a:t>
            </a:r>
          </a:p>
          <a:p>
            <a:pPr indent="266700" algn="just" hangingPunct="0"/>
            <a:r>
              <a:rPr lang="en-US" altLang="zh-CN" sz="2400" kern="100" dirty="0">
                <a:effectLst/>
                <a:latin typeface="Times New Roman" panose="02020603050405020304" pitchFamily="18" charset="0"/>
                <a:ea typeface="宋体" panose="02010600030101010101" pitchFamily="2" charset="-122"/>
              </a:rPr>
              <a:t>2. How do people get an ideal route for an airliner?</a:t>
            </a:r>
          </a:p>
          <a:p>
            <a:pPr indent="266700" algn="just" hangingPunct="0"/>
            <a:r>
              <a:rPr lang="en-US" altLang="zh-CN" sz="2400" kern="100" dirty="0">
                <a:effectLst/>
                <a:latin typeface="Times New Roman" panose="02020603050405020304" pitchFamily="18" charset="0"/>
                <a:ea typeface="宋体" panose="02010600030101010101" pitchFamily="2" charset="-122"/>
              </a:rPr>
              <a:t>3. How do you understand airways? Do they link cities?</a:t>
            </a:r>
          </a:p>
          <a:p>
            <a:pPr indent="266700" algn="just" hangingPunct="0"/>
            <a:r>
              <a:rPr lang="en-US" altLang="zh-CN" sz="2400" kern="100" dirty="0">
                <a:effectLst/>
                <a:latin typeface="Times New Roman" panose="02020603050405020304" pitchFamily="18" charset="0"/>
                <a:ea typeface="宋体" panose="02010600030101010101" pitchFamily="2" charset="-122"/>
              </a:rPr>
              <a:t>4. Is it possible for an airplane to carry the amount of fuel just enough to the destination as a way of saving fuel?</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constitute the document signed by the captain for acceptance before flight?</a:t>
            </a:r>
          </a:p>
        </p:txBody>
      </p:sp>
    </p:spTree>
    <p:extLst>
      <p:ext uri="{BB962C8B-B14F-4D97-AF65-F5344CB8AC3E}">
        <p14:creationId xmlns:p14="http://schemas.microsoft.com/office/powerpoint/2010/main" val="55062154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587500"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Eleven</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Weather Forecasting</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95881912"/>
      </p:ext>
    </p:extLst>
  </p:cSld>
  <p:clrMapOvr>
    <a:masterClrMapping/>
  </p:clrMapOvr>
  <p:transition spd="slow">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5495" y="1574800"/>
            <a:ext cx="10059805" cy="4150183"/>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meteorological [ˌ</a:t>
            </a:r>
            <a:r>
              <a:rPr lang="en-US" altLang="zh-SG" sz="2400" kern="100" dirty="0" err="1">
                <a:effectLst/>
                <a:latin typeface="Times New Roman" panose="02020603050405020304" pitchFamily="18" charset="0"/>
                <a:ea typeface="宋体" panose="02010600030101010101" pitchFamily="2" charset="-122"/>
              </a:rPr>
              <a:t>mi:tɪərə'lɒdʒɪkl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气象的；气象学的</a:t>
            </a:r>
          </a:p>
          <a:p>
            <a:pPr indent="266700" algn="just" hangingPunct="0"/>
            <a:r>
              <a:rPr lang="en-US" altLang="zh-SG" sz="2400" kern="100" dirty="0">
                <a:effectLst/>
                <a:latin typeface="Times New Roman" panose="02020603050405020304" pitchFamily="18" charset="0"/>
                <a:ea typeface="宋体" panose="02010600030101010101" pitchFamily="2" charset="-122"/>
              </a:rPr>
              <a:t>2. digestion [</a:t>
            </a:r>
            <a:r>
              <a:rPr lang="en-US" altLang="zh-SG" sz="2400" kern="100" dirty="0" err="1">
                <a:effectLst/>
                <a:latin typeface="Times New Roman" panose="02020603050405020304" pitchFamily="18" charset="0"/>
                <a:ea typeface="宋体" panose="02010600030101010101" pitchFamily="2" charset="-122"/>
              </a:rPr>
              <a:t>daɪ'dʒestʃ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消化；领悟；消化能力</a:t>
            </a:r>
          </a:p>
          <a:p>
            <a:pPr indent="266700" algn="just" hangingPunct="0"/>
            <a:r>
              <a:rPr lang="en-US" altLang="zh-SG" sz="2400" kern="100" dirty="0">
                <a:effectLst/>
                <a:latin typeface="Times New Roman" panose="02020603050405020304" pitchFamily="18" charset="0"/>
                <a:ea typeface="宋体" panose="02010600030101010101" pitchFamily="2" charset="-122"/>
              </a:rPr>
              <a:t>3. dreaded ['</a:t>
            </a:r>
            <a:r>
              <a:rPr lang="en-US" altLang="zh-SG" sz="2400" kern="100" dirty="0" err="1">
                <a:effectLst/>
                <a:latin typeface="Times New Roman" panose="02020603050405020304" pitchFamily="18" charset="0"/>
                <a:ea typeface="宋体" panose="02010600030101010101" pitchFamily="2" charset="-122"/>
              </a:rPr>
              <a:t>dredɪd</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令人畏惧的，害怕的</a:t>
            </a:r>
          </a:p>
          <a:p>
            <a:pPr indent="266700" algn="just" hangingPunct="0"/>
            <a:r>
              <a:rPr lang="en-US" altLang="zh-SG" sz="2400" kern="100" dirty="0">
                <a:effectLst/>
                <a:latin typeface="Times New Roman" panose="02020603050405020304" pitchFamily="18" charset="0"/>
                <a:ea typeface="宋体" panose="02010600030101010101" pitchFamily="2" charset="-122"/>
              </a:rPr>
              <a:t>4. pervade [</a:t>
            </a:r>
            <a:r>
              <a:rPr lang="en-US" altLang="zh-SG" sz="2400" kern="100" dirty="0" err="1">
                <a:effectLst/>
                <a:latin typeface="Times New Roman" panose="02020603050405020304" pitchFamily="18" charset="0"/>
                <a:ea typeface="宋体" panose="02010600030101010101" pitchFamily="2" charset="-122"/>
              </a:rPr>
              <a:t>pə'veɪd</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err="1">
                <a:effectLst/>
                <a:latin typeface="Times New Roman" panose="02020603050405020304" pitchFamily="18" charset="0"/>
                <a:ea typeface="宋体" panose="02010600030101010101" pitchFamily="2" charset="-122"/>
              </a:rPr>
              <a:t>vt.</a:t>
            </a:r>
            <a:r>
              <a:rPr lang="en-US" altLang="zh-SG" sz="2400" kern="100" dirty="0">
                <a:effectLst/>
                <a:latin typeface="Times New Roman" panose="02020603050405020304" pitchFamily="18" charset="0"/>
                <a:ea typeface="宋体" panose="02010600030101010101" pitchFamily="2" charset="-122"/>
              </a:rPr>
              <a:t> </a:t>
            </a:r>
            <a:r>
              <a:rPr lang="zh-SG" altLang="en-US" sz="2400" kern="100" dirty="0">
                <a:effectLst/>
                <a:latin typeface="Times New Roman" panose="02020603050405020304" pitchFamily="18" charset="0"/>
                <a:ea typeface="宋体" panose="02010600030101010101" pitchFamily="2" charset="-122"/>
              </a:rPr>
              <a:t>遍及，弥漫；渗透，充满</a:t>
            </a:r>
          </a:p>
          <a:p>
            <a:pPr indent="266700" algn="just" hangingPunct="0"/>
            <a:r>
              <a:rPr lang="en-US" altLang="zh-SG" sz="2400" kern="100" dirty="0">
                <a:effectLst/>
                <a:latin typeface="Times New Roman" panose="02020603050405020304" pitchFamily="18" charset="0"/>
                <a:ea typeface="宋体" panose="02010600030101010101" pitchFamily="2" charset="-122"/>
              </a:rPr>
              <a:t>5. moist [</a:t>
            </a:r>
            <a:r>
              <a:rPr lang="en-US" altLang="zh-SG" sz="2400" kern="100" dirty="0" err="1">
                <a:effectLst/>
                <a:latin typeface="Times New Roman" panose="02020603050405020304" pitchFamily="18" charset="0"/>
                <a:ea typeface="宋体" panose="02010600030101010101" pitchFamily="2" charset="-122"/>
              </a:rPr>
              <a:t>mɔɪst</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潮湿的；微湿的；多雨的</a:t>
            </a:r>
          </a:p>
          <a:p>
            <a:pPr indent="266700" algn="just" hangingPunct="0"/>
            <a:r>
              <a:rPr lang="en-US" altLang="zh-SG" sz="2400" kern="100" dirty="0">
                <a:effectLst/>
                <a:latin typeface="Times New Roman" panose="02020603050405020304" pitchFamily="18" charset="0"/>
                <a:ea typeface="宋体" panose="02010600030101010101" pitchFamily="2" charset="-122"/>
              </a:rPr>
              <a:t>6. advection [</a:t>
            </a:r>
            <a:r>
              <a:rPr lang="en-US" altLang="zh-SG" sz="2400" kern="100" dirty="0" err="1">
                <a:effectLst/>
                <a:latin typeface="Times New Roman" panose="02020603050405020304" pitchFamily="18" charset="0"/>
                <a:ea typeface="宋体" panose="02010600030101010101" pitchFamily="2" charset="-122"/>
              </a:rPr>
              <a:t>æd'vɛkʃən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移流；水平对流</a:t>
            </a:r>
          </a:p>
          <a:p>
            <a:pPr indent="266700" algn="just" hangingPunct="0"/>
            <a:r>
              <a:rPr lang="en-US" altLang="zh-SG" sz="2400" kern="100" dirty="0">
                <a:effectLst/>
                <a:latin typeface="Times New Roman" panose="02020603050405020304" pitchFamily="18" charset="0"/>
                <a:ea typeface="宋体" panose="02010600030101010101" pitchFamily="2" charset="-122"/>
              </a:rPr>
              <a:t>7. upwell [</a:t>
            </a:r>
            <a:r>
              <a:rPr lang="en-US" altLang="zh-SG" sz="2400" kern="100" dirty="0" err="1">
                <a:effectLst/>
                <a:latin typeface="Times New Roman" panose="02020603050405020304" pitchFamily="18" charset="0"/>
                <a:ea typeface="宋体" panose="02010600030101010101" pitchFamily="2" charset="-122"/>
              </a:rPr>
              <a:t>ʌp'wel</a:t>
            </a:r>
            <a:r>
              <a:rPr lang="en-US" altLang="zh-SG" sz="2400" kern="100" dirty="0">
                <a:effectLst/>
                <a:latin typeface="Times New Roman" panose="02020603050405020304" pitchFamily="18" charset="0"/>
                <a:ea typeface="宋体" panose="02010600030101010101" pitchFamily="2" charset="-122"/>
              </a:rPr>
              <a:t>]				vi.</a:t>
            </a:r>
            <a:r>
              <a:rPr lang="zh-SG" altLang="en-US" sz="2400" kern="100" dirty="0">
                <a:effectLst/>
                <a:latin typeface="Times New Roman" panose="02020603050405020304" pitchFamily="18" charset="0"/>
                <a:ea typeface="宋体" panose="02010600030101010101" pitchFamily="2" charset="-122"/>
              </a:rPr>
              <a:t>（水等）上涌</a:t>
            </a:r>
          </a:p>
          <a:p>
            <a:pPr indent="266700" algn="just" hangingPunct="0"/>
            <a:r>
              <a:rPr lang="en-US" altLang="zh-SG" sz="2400" kern="100" dirty="0">
                <a:effectLst/>
                <a:latin typeface="Times New Roman" panose="02020603050405020304" pitchFamily="18" charset="0"/>
                <a:ea typeface="宋体" panose="02010600030101010101" pitchFamily="2" charset="-122"/>
              </a:rPr>
              <a:t>8. humid ['</a:t>
            </a:r>
            <a:r>
              <a:rPr lang="en-US" altLang="zh-SG" sz="2400" kern="100" dirty="0" err="1">
                <a:effectLst/>
                <a:latin typeface="Times New Roman" panose="02020603050405020304" pitchFamily="18" charset="0"/>
                <a:ea typeface="宋体" panose="02010600030101010101" pitchFamily="2" charset="-122"/>
              </a:rPr>
              <a:t>hju:mɪd</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潮湿的；湿润的；湿气重的</a:t>
            </a:r>
          </a:p>
          <a:p>
            <a:pPr indent="266700" algn="just" hangingPunct="0"/>
            <a:r>
              <a:rPr lang="en-US" altLang="zh-SG" sz="2400" kern="100" dirty="0">
                <a:effectLst/>
                <a:latin typeface="Times New Roman" panose="02020603050405020304" pitchFamily="18" charset="0"/>
                <a:ea typeface="宋体" panose="02010600030101010101" pitchFamily="2" charset="-122"/>
              </a:rPr>
              <a:t>9. meteorologist [ˌ</a:t>
            </a:r>
            <a:r>
              <a:rPr lang="en-US" altLang="zh-SG" sz="2400" kern="100" dirty="0" err="1">
                <a:effectLst/>
                <a:latin typeface="Times New Roman" panose="02020603050405020304" pitchFamily="18" charset="0"/>
                <a:ea typeface="宋体" panose="02010600030101010101" pitchFamily="2" charset="-122"/>
              </a:rPr>
              <a:t>mi:tiə'rɒlədʒɪst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气象学者</a:t>
            </a:r>
          </a:p>
          <a:p>
            <a:pPr indent="266700" algn="just" hangingPunct="0"/>
            <a:r>
              <a:rPr lang="en-US" altLang="zh-SG" sz="2400" kern="100" dirty="0">
                <a:effectLst/>
                <a:latin typeface="Times New Roman" panose="02020603050405020304" pitchFamily="18" charset="0"/>
                <a:ea typeface="宋体" panose="02010600030101010101" pitchFamily="2" charset="-122"/>
              </a:rPr>
              <a:t>10. synoptic [</a:t>
            </a:r>
            <a:r>
              <a:rPr lang="en-US" altLang="zh-SG" sz="2400" kern="100" dirty="0" err="1">
                <a:effectLst/>
                <a:latin typeface="Times New Roman" panose="02020603050405020304" pitchFamily="18" charset="0"/>
                <a:ea typeface="宋体" panose="02010600030101010101" pitchFamily="2" charset="-122"/>
              </a:rPr>
              <a:t>sɪ'nɒptɪk</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天气学；气象图</a:t>
            </a:r>
          </a:p>
          <a:p>
            <a:pPr indent="266700" algn="just" hangingPunct="0"/>
            <a:r>
              <a:rPr lang="en-US" altLang="zh-SG" sz="2400" kern="100" dirty="0">
                <a:effectLst/>
                <a:latin typeface="Times New Roman" panose="02020603050405020304" pitchFamily="18" charset="0"/>
                <a:ea typeface="宋体" panose="02010600030101010101" pitchFamily="2" charset="-122"/>
              </a:rPr>
              <a:t>11. depression [</a:t>
            </a:r>
            <a:r>
              <a:rPr lang="en-US" altLang="zh-SG" sz="2400" kern="100" dirty="0" err="1">
                <a:effectLst/>
                <a:latin typeface="Times New Roman" panose="02020603050405020304" pitchFamily="18" charset="0"/>
                <a:ea typeface="宋体" panose="02010600030101010101" pitchFamily="2" charset="-122"/>
              </a:rPr>
              <a:t>dɪˈpreʃ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低气压；沮丧；抑郁症</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933733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71695" y="1651000"/>
            <a:ext cx="10059805" cy="4150183"/>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12. headwind ['</a:t>
            </a:r>
            <a:r>
              <a:rPr lang="en-US" altLang="zh-SG" sz="2400" kern="100" dirty="0" err="1">
                <a:effectLst/>
                <a:latin typeface="Times New Roman" panose="02020603050405020304" pitchFamily="18" charset="0"/>
                <a:ea typeface="宋体" panose="02010600030101010101" pitchFamily="2" charset="-122"/>
              </a:rPr>
              <a:t>hɛdwɪnd</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逆风；顶头风</a:t>
            </a:r>
          </a:p>
          <a:p>
            <a:pPr indent="266700" algn="just" hangingPunct="0"/>
            <a:r>
              <a:rPr lang="en-US" altLang="zh-SG" sz="2400" kern="100" dirty="0">
                <a:effectLst/>
                <a:latin typeface="Times New Roman" panose="02020603050405020304" pitchFamily="18" charset="0"/>
                <a:ea typeface="宋体" panose="02010600030101010101" pitchFamily="2" charset="-122"/>
              </a:rPr>
              <a:t>13. tailwind ['</a:t>
            </a:r>
            <a:r>
              <a:rPr lang="en-US" altLang="zh-SG" sz="2400" kern="100" dirty="0" err="1">
                <a:effectLst/>
                <a:latin typeface="Times New Roman" panose="02020603050405020304" pitchFamily="18" charset="0"/>
                <a:ea typeface="宋体" panose="02010600030101010101" pitchFamily="2" charset="-122"/>
              </a:rPr>
              <a:t>teɪlwɪnd</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顺风</a:t>
            </a:r>
          </a:p>
          <a:p>
            <a:pPr indent="266700" algn="just" hangingPunct="0"/>
            <a:r>
              <a:rPr lang="en-US" altLang="zh-SG" sz="2400" kern="100" dirty="0">
                <a:effectLst/>
                <a:latin typeface="Times New Roman" panose="02020603050405020304" pitchFamily="18" charset="0"/>
                <a:ea typeface="宋体" panose="02010600030101010101" pitchFamily="2" charset="-122"/>
              </a:rPr>
              <a:t>14. aloft [</a:t>
            </a:r>
            <a:r>
              <a:rPr lang="en-US" altLang="zh-SG" sz="2400" kern="100" dirty="0" err="1">
                <a:effectLst/>
                <a:latin typeface="Times New Roman" panose="02020603050405020304" pitchFamily="18" charset="0"/>
                <a:ea typeface="宋体" panose="02010600030101010101" pitchFamily="2" charset="-122"/>
              </a:rPr>
              <a:t>ə'lɒft</a:t>
            </a:r>
            <a:r>
              <a:rPr lang="en-US" altLang="zh-SG" sz="2400" kern="100" dirty="0">
                <a:effectLst/>
                <a:latin typeface="Times New Roman" panose="02020603050405020304" pitchFamily="18" charset="0"/>
                <a:ea typeface="宋体" panose="02010600030101010101" pitchFamily="2" charset="-122"/>
              </a:rPr>
              <a:t>]			adv. </a:t>
            </a:r>
            <a:r>
              <a:rPr lang="zh-SG" altLang="en-US" sz="2400" kern="100" dirty="0">
                <a:effectLst/>
                <a:latin typeface="Times New Roman" panose="02020603050405020304" pitchFamily="18" charset="0"/>
                <a:ea typeface="宋体" panose="02010600030101010101" pitchFamily="2" charset="-122"/>
              </a:rPr>
              <a:t>在高处；在空中</a:t>
            </a:r>
          </a:p>
          <a:p>
            <a:pPr indent="266700" algn="just" hangingPunct="0"/>
            <a:r>
              <a:rPr lang="en-US" altLang="zh-SG" sz="2400" kern="100" dirty="0">
                <a:effectLst/>
                <a:latin typeface="Times New Roman" panose="02020603050405020304" pitchFamily="18" charset="0"/>
                <a:ea typeface="宋体" panose="02010600030101010101" pitchFamily="2" charset="-122"/>
              </a:rPr>
              <a:t>15. thunderstorm ['</a:t>
            </a:r>
            <a:r>
              <a:rPr lang="en-US" altLang="zh-SG" sz="2400" kern="100" dirty="0" err="1">
                <a:effectLst/>
                <a:latin typeface="Times New Roman" panose="02020603050405020304" pitchFamily="18" charset="0"/>
                <a:ea typeface="宋体" panose="02010600030101010101" pitchFamily="2" charset="-122"/>
              </a:rPr>
              <a:t>èʌndəstɔ:m</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大雷雨；雷电交加的暴风雨；雷暴</a:t>
            </a:r>
          </a:p>
          <a:p>
            <a:pPr indent="266700" algn="just" hangingPunct="0"/>
            <a:r>
              <a:rPr lang="en-US" altLang="zh-SG" sz="2400" kern="100" dirty="0">
                <a:effectLst/>
                <a:latin typeface="Times New Roman" panose="02020603050405020304" pitchFamily="18" charset="0"/>
                <a:ea typeface="宋体" panose="02010600030101010101" pitchFamily="2" charset="-122"/>
              </a:rPr>
              <a:t>16. sleet [</a:t>
            </a:r>
            <a:r>
              <a:rPr lang="en-US" altLang="zh-SG" sz="2400" kern="100" dirty="0" err="1">
                <a:effectLst/>
                <a:latin typeface="Times New Roman" panose="02020603050405020304" pitchFamily="18" charset="0"/>
                <a:ea typeface="宋体" panose="02010600030101010101" pitchFamily="2" charset="-122"/>
              </a:rPr>
              <a:t>sli:t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雨夹雪或雹</a:t>
            </a:r>
          </a:p>
          <a:p>
            <a:pPr indent="266700" algn="just" hangingPunct="0"/>
            <a:r>
              <a:rPr lang="en-US" altLang="zh-SG" sz="2400" kern="100" dirty="0">
                <a:effectLst/>
                <a:latin typeface="Times New Roman" panose="02020603050405020304" pitchFamily="18" charset="0"/>
                <a:ea typeface="宋体" panose="02010600030101010101" pitchFamily="2" charset="-122"/>
              </a:rPr>
              <a:t>17. hail [</a:t>
            </a:r>
            <a:r>
              <a:rPr lang="en-US" altLang="zh-SG" sz="2400" kern="100" dirty="0" err="1">
                <a:effectLst/>
                <a:latin typeface="Times New Roman" panose="02020603050405020304" pitchFamily="18" charset="0"/>
                <a:ea typeface="宋体" panose="02010600030101010101" pitchFamily="2" charset="-122"/>
              </a:rPr>
              <a:t>heɪl</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冰雹</a:t>
            </a:r>
          </a:p>
          <a:p>
            <a:pPr indent="266700" algn="just" hangingPunct="0"/>
            <a:r>
              <a:rPr lang="en-US" altLang="zh-SG" sz="2400" kern="100" dirty="0">
                <a:effectLst/>
                <a:latin typeface="Times New Roman" panose="02020603050405020304" pitchFamily="18" charset="0"/>
                <a:ea typeface="宋体" panose="02010600030101010101" pitchFamily="2" charset="-122"/>
              </a:rPr>
              <a:t>18. turbulence ['</a:t>
            </a:r>
            <a:r>
              <a:rPr lang="en-US" altLang="zh-SG" sz="2400" kern="100" dirty="0" err="1">
                <a:effectLst/>
                <a:latin typeface="Times New Roman" panose="02020603050405020304" pitchFamily="18" charset="0"/>
                <a:ea typeface="宋体" panose="02010600030101010101" pitchFamily="2" charset="-122"/>
              </a:rPr>
              <a:t>tɜ:bjul</a:t>
            </a:r>
            <a:r>
              <a:rPr lang="en-US" altLang="zh-SG" sz="2400" kern="100" dirty="0">
                <a:effectLst/>
                <a:latin typeface="Times New Roman" panose="02020603050405020304" pitchFamily="18" charset="0"/>
                <a:ea typeface="宋体" panose="02010600030101010101" pitchFamily="2" charset="-122"/>
              </a:rPr>
              <a:t>(ə)ns]	n.</a:t>
            </a:r>
            <a:r>
              <a:rPr lang="zh-SG" altLang="en-US" sz="2400" kern="100" dirty="0">
                <a:effectLst/>
                <a:latin typeface="Times New Roman" panose="02020603050405020304" pitchFamily="18" charset="0"/>
                <a:ea typeface="宋体" panose="02010600030101010101" pitchFamily="2" charset="-122"/>
              </a:rPr>
              <a:t>（空气和水的）湍流，涡流，紊流</a:t>
            </a:r>
          </a:p>
          <a:p>
            <a:pPr indent="266700" algn="just" hangingPunct="0"/>
            <a:r>
              <a:rPr lang="en-US" altLang="zh-SG" sz="2400" kern="100" dirty="0">
                <a:effectLst/>
                <a:latin typeface="Times New Roman" panose="02020603050405020304" pitchFamily="18" charset="0"/>
                <a:ea typeface="宋体" panose="02010600030101010101" pitchFamily="2" charset="-122"/>
              </a:rPr>
              <a:t>19. cobblestone ['</a:t>
            </a:r>
            <a:r>
              <a:rPr lang="en-US" altLang="zh-SG" sz="2400" kern="100" dirty="0" err="1">
                <a:effectLst/>
                <a:latin typeface="Times New Roman" panose="02020603050405020304" pitchFamily="18" charset="0"/>
                <a:ea typeface="宋体" panose="02010600030101010101" pitchFamily="2" charset="-122"/>
              </a:rPr>
              <a:t>kɒbl</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err="1">
                <a:effectLst/>
                <a:latin typeface="Times New Roman" panose="02020603050405020304" pitchFamily="18" charset="0"/>
                <a:ea typeface="宋体" panose="02010600030101010101" pitchFamily="2" charset="-122"/>
              </a:rPr>
              <a:t>stəun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圆石，鹅卵石</a:t>
            </a:r>
          </a:p>
          <a:p>
            <a:pPr indent="266700" algn="just" hangingPunct="0"/>
            <a:r>
              <a:rPr lang="en-US" altLang="zh-SG" sz="2400" kern="100" dirty="0">
                <a:effectLst/>
                <a:latin typeface="Times New Roman" panose="02020603050405020304" pitchFamily="18" charset="0"/>
                <a:ea typeface="宋体" panose="02010600030101010101" pitchFamily="2" charset="-122"/>
              </a:rPr>
              <a:t>20. aerial ['</a:t>
            </a:r>
            <a:r>
              <a:rPr lang="en-US" altLang="zh-SG" sz="2400" kern="100" dirty="0" err="1">
                <a:effectLst/>
                <a:latin typeface="Times New Roman" panose="02020603050405020304" pitchFamily="18" charset="0"/>
                <a:ea typeface="宋体" panose="02010600030101010101" pitchFamily="2" charset="-122"/>
              </a:rPr>
              <a:t>eəriəl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航空的，空中的</a:t>
            </a:r>
          </a:p>
          <a:p>
            <a:pPr indent="266700" algn="just" hangingPunct="0"/>
            <a:r>
              <a:rPr lang="en-US" altLang="zh-SG" sz="2400" kern="100" dirty="0">
                <a:effectLst/>
                <a:latin typeface="Times New Roman" panose="02020603050405020304" pitchFamily="18" charset="0"/>
                <a:ea typeface="宋体" panose="02010600030101010101" pitchFamily="2" charset="-122"/>
              </a:rPr>
              <a:t>21. inertial [</a:t>
            </a:r>
            <a:r>
              <a:rPr lang="en-US" altLang="zh-SG" sz="2400" kern="100" dirty="0" err="1">
                <a:effectLst/>
                <a:latin typeface="Times New Roman" panose="02020603050405020304" pitchFamily="18" charset="0"/>
                <a:ea typeface="宋体" panose="02010600030101010101" pitchFamily="2" charset="-122"/>
              </a:rPr>
              <a:t>ɪ'nɜ:ʃl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惯性的；不活泼的</a:t>
            </a:r>
          </a:p>
          <a:p>
            <a:pPr indent="266700" algn="just" hangingPunct="0"/>
            <a:r>
              <a:rPr lang="en-US" altLang="zh-SG" sz="2400" kern="100" dirty="0">
                <a:effectLst/>
                <a:latin typeface="Times New Roman" panose="02020603050405020304" pitchFamily="18" charset="0"/>
                <a:ea typeface="宋体" panose="02010600030101010101" pitchFamily="2" charset="-122"/>
              </a:rPr>
              <a:t>22. navigation [ˌ</a:t>
            </a:r>
            <a:r>
              <a:rPr lang="en-US" altLang="zh-SG" sz="2400" kern="100" dirty="0" err="1">
                <a:effectLst/>
                <a:latin typeface="Times New Roman" panose="02020603050405020304" pitchFamily="18" charset="0"/>
                <a:ea typeface="宋体" panose="02010600030101010101" pitchFamily="2" charset="-122"/>
              </a:rPr>
              <a:t>nævɪ'geɪʃ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导航；领航</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7072316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6900" y="1193800"/>
            <a:ext cx="10059805" cy="4519515"/>
          </a:xfrm>
          <a:prstGeom prst="rect">
            <a:avLst/>
          </a:prstGeom>
          <a:noFill/>
          <a:ln w="9525">
            <a:noFill/>
            <a:miter lim="800000"/>
          </a:ln>
        </p:spPr>
        <p:txBody>
          <a:bodyPr wrap="square" lIns="86685" tIns="43343" rIns="86685" bIns="43343">
            <a:spAutoFit/>
          </a:bodyPr>
          <a:lstStyle/>
          <a:p>
            <a:pPr indent="266700" algn="just" hangingPunct="0"/>
            <a:endParaRPr lang="en-US"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 duty forecaster					</a:t>
            </a:r>
            <a:r>
              <a:rPr lang="zh-SG" altLang="en-US" sz="2400" kern="100" dirty="0">
                <a:effectLst/>
                <a:latin typeface="Times New Roman" panose="02020603050405020304" pitchFamily="18" charset="0"/>
                <a:ea typeface="宋体" panose="02010600030101010101" pitchFamily="2" charset="-122"/>
              </a:rPr>
              <a:t>气象预报值班员</a:t>
            </a:r>
          </a:p>
          <a:p>
            <a:pPr indent="266700" algn="just" hangingPunct="0"/>
            <a:r>
              <a:rPr lang="en-US" altLang="zh-SG" sz="2400" kern="100" dirty="0">
                <a:effectLst/>
                <a:latin typeface="Times New Roman" panose="02020603050405020304" pitchFamily="18" charset="0"/>
                <a:ea typeface="宋体" panose="02010600030101010101" pitchFamily="2" charset="-122"/>
              </a:rPr>
              <a:t>2. outer space					</a:t>
            </a:r>
            <a:r>
              <a:rPr lang="zh-SG" altLang="en-US" sz="2400" kern="100" dirty="0">
                <a:effectLst/>
                <a:latin typeface="Times New Roman" panose="02020603050405020304" pitchFamily="18" charset="0"/>
                <a:ea typeface="宋体" panose="02010600030101010101" pitchFamily="2" charset="-122"/>
              </a:rPr>
              <a:t>外层空间</a:t>
            </a:r>
          </a:p>
          <a:p>
            <a:pPr indent="266700" algn="just" hangingPunct="0"/>
            <a:r>
              <a:rPr lang="en-US" altLang="zh-SG" sz="2400" kern="100" dirty="0">
                <a:effectLst/>
                <a:latin typeface="Times New Roman" panose="02020603050405020304" pitchFamily="18" charset="0"/>
                <a:ea typeface="宋体" panose="02010600030101010101" pitchFamily="2" charset="-122"/>
              </a:rPr>
              <a:t>3. freezing point					</a:t>
            </a:r>
            <a:r>
              <a:rPr lang="zh-SG" altLang="en-US" sz="2400" kern="100" dirty="0">
                <a:effectLst/>
                <a:latin typeface="Times New Roman" panose="02020603050405020304" pitchFamily="18" charset="0"/>
                <a:ea typeface="宋体" panose="02010600030101010101" pitchFamily="2" charset="-122"/>
              </a:rPr>
              <a:t>冰点</a:t>
            </a:r>
          </a:p>
          <a:p>
            <a:pPr indent="266700" algn="just" hangingPunct="0"/>
            <a:r>
              <a:rPr lang="en-US" altLang="zh-SG" sz="2400" kern="100" dirty="0">
                <a:effectLst/>
                <a:latin typeface="Times New Roman" panose="02020603050405020304" pitchFamily="18" charset="0"/>
                <a:ea typeface="宋体" panose="02010600030101010101" pitchFamily="2" charset="-122"/>
              </a:rPr>
              <a:t>4. alternate airport					</a:t>
            </a:r>
            <a:r>
              <a:rPr lang="zh-SG" altLang="en-US" sz="2400" kern="100" dirty="0">
                <a:effectLst/>
                <a:latin typeface="Times New Roman" panose="02020603050405020304" pitchFamily="18" charset="0"/>
                <a:ea typeface="宋体" panose="02010600030101010101" pitchFamily="2" charset="-122"/>
              </a:rPr>
              <a:t>备降机场</a:t>
            </a:r>
          </a:p>
          <a:p>
            <a:pPr indent="266700" algn="just" hangingPunct="0"/>
            <a:r>
              <a:rPr lang="en-US" altLang="zh-SG" sz="2400" kern="100" dirty="0">
                <a:effectLst/>
                <a:latin typeface="Times New Roman" panose="02020603050405020304" pitchFamily="18" charset="0"/>
                <a:ea typeface="宋体" panose="02010600030101010101" pitchFamily="2" charset="-122"/>
              </a:rPr>
              <a:t>5. synoptic chart					</a:t>
            </a:r>
            <a:r>
              <a:rPr lang="zh-SG" altLang="en-US" sz="2400" kern="100" dirty="0">
                <a:effectLst/>
                <a:latin typeface="Times New Roman" panose="02020603050405020304" pitchFamily="18" charset="0"/>
                <a:ea typeface="宋体" panose="02010600030101010101" pitchFamily="2" charset="-122"/>
              </a:rPr>
              <a:t>天气图</a:t>
            </a:r>
          </a:p>
          <a:p>
            <a:pPr indent="266700" algn="just" hangingPunct="0"/>
            <a:r>
              <a:rPr lang="en-US" altLang="zh-SG" sz="2400" kern="100" dirty="0">
                <a:effectLst/>
                <a:latin typeface="Times New Roman" panose="02020603050405020304" pitchFamily="18" charset="0"/>
                <a:ea typeface="宋体" panose="02010600030101010101" pitchFamily="2" charset="-122"/>
              </a:rPr>
              <a:t>6. jet stream						</a:t>
            </a:r>
            <a:r>
              <a:rPr lang="zh-SG" altLang="en-US" sz="2400" kern="100" dirty="0">
                <a:effectLst/>
                <a:latin typeface="Times New Roman" panose="02020603050405020304" pitchFamily="18" charset="0"/>
                <a:ea typeface="宋体" panose="02010600030101010101" pitchFamily="2" charset="-122"/>
              </a:rPr>
              <a:t>急流</a:t>
            </a:r>
          </a:p>
          <a:p>
            <a:pPr indent="266700" algn="just" hangingPunct="0"/>
            <a:r>
              <a:rPr lang="en-US" altLang="zh-SG" sz="2400" kern="100" dirty="0">
                <a:effectLst/>
                <a:latin typeface="Times New Roman" panose="02020603050405020304" pitchFamily="18" charset="0"/>
                <a:ea typeface="宋体" panose="02010600030101010101" pitchFamily="2" charset="-122"/>
              </a:rPr>
              <a:t>7. wind shear					</a:t>
            </a:r>
            <a:r>
              <a:rPr lang="zh-SG" altLang="en-US" sz="2400" kern="100" dirty="0">
                <a:effectLst/>
                <a:latin typeface="Times New Roman" panose="02020603050405020304" pitchFamily="18" charset="0"/>
                <a:ea typeface="宋体" panose="02010600030101010101" pitchFamily="2" charset="-122"/>
              </a:rPr>
              <a:t>风切（变）</a:t>
            </a:r>
          </a:p>
          <a:p>
            <a:pPr indent="266700" algn="just" hangingPunct="0"/>
            <a:r>
              <a:rPr lang="en-US" altLang="zh-SG" sz="2400" kern="100" dirty="0">
                <a:effectLst/>
                <a:latin typeface="Times New Roman" panose="02020603050405020304" pitchFamily="18" charset="0"/>
                <a:ea typeface="宋体" panose="02010600030101010101" pitchFamily="2" charset="-122"/>
              </a:rPr>
              <a:t>8. flight level					</a:t>
            </a:r>
            <a:r>
              <a:rPr lang="zh-SG" altLang="en-US" sz="2400" kern="100" dirty="0">
                <a:effectLst/>
                <a:latin typeface="Times New Roman" panose="02020603050405020304" pitchFamily="18" charset="0"/>
                <a:ea typeface="宋体" panose="02010600030101010101" pitchFamily="2" charset="-122"/>
              </a:rPr>
              <a:t>飞行高度</a:t>
            </a:r>
          </a:p>
          <a:p>
            <a:pPr indent="266700" algn="just" hangingPunct="0"/>
            <a:r>
              <a:rPr lang="en-US" altLang="zh-SG" sz="2400" kern="100" dirty="0">
                <a:effectLst/>
                <a:latin typeface="Times New Roman" panose="02020603050405020304" pitchFamily="18" charset="0"/>
                <a:ea typeface="宋体" panose="02010600030101010101" pitchFamily="2" charset="-122"/>
              </a:rPr>
              <a:t>9. weather radar					</a:t>
            </a:r>
            <a:r>
              <a:rPr lang="zh-SG" altLang="en-US" sz="2400" kern="100" dirty="0">
                <a:effectLst/>
                <a:latin typeface="Times New Roman" panose="02020603050405020304" pitchFamily="18" charset="0"/>
                <a:ea typeface="宋体" panose="02010600030101010101" pitchFamily="2" charset="-122"/>
              </a:rPr>
              <a:t>天气雷达</a:t>
            </a:r>
          </a:p>
          <a:p>
            <a:pPr indent="266700" algn="just" hangingPunct="0"/>
            <a:r>
              <a:rPr lang="en-US" altLang="zh-SG" sz="2400" kern="100" dirty="0">
                <a:effectLst/>
                <a:latin typeface="Times New Roman" panose="02020603050405020304" pitchFamily="18" charset="0"/>
                <a:ea typeface="宋体" panose="02010600030101010101" pitchFamily="2" charset="-122"/>
              </a:rPr>
              <a:t>10. radio navigation equipment		            </a:t>
            </a:r>
            <a:r>
              <a:rPr lang="zh-SG" altLang="en-US" sz="2400" kern="100" dirty="0">
                <a:effectLst/>
                <a:latin typeface="Times New Roman" panose="02020603050405020304" pitchFamily="18" charset="0"/>
                <a:ea typeface="宋体" panose="02010600030101010101" pitchFamily="2" charset="-122"/>
              </a:rPr>
              <a:t>无线电导航设备</a:t>
            </a:r>
          </a:p>
          <a:p>
            <a:pPr indent="266700" algn="just" hangingPunct="0"/>
            <a:r>
              <a:rPr lang="en-US" altLang="zh-SG" sz="2400" kern="100" dirty="0">
                <a:effectLst/>
                <a:latin typeface="Times New Roman" panose="02020603050405020304" pitchFamily="18" charset="0"/>
                <a:ea typeface="宋体" panose="02010600030101010101" pitchFamily="2" charset="-122"/>
              </a:rPr>
              <a:t>11. inertial navigation equipment		             </a:t>
            </a:r>
            <a:r>
              <a:rPr lang="zh-SG" altLang="en-US" sz="2400" kern="100" dirty="0">
                <a:effectLst/>
                <a:latin typeface="Times New Roman" panose="02020603050405020304" pitchFamily="18" charset="0"/>
                <a:ea typeface="宋体" panose="02010600030101010101" pitchFamily="2" charset="-122"/>
              </a:rPr>
              <a:t>惯性导航设备</a:t>
            </a:r>
          </a:p>
        </p:txBody>
      </p:sp>
    </p:spTree>
    <p:extLst>
      <p:ext uri="{BB962C8B-B14F-4D97-AF65-F5344CB8AC3E}">
        <p14:creationId xmlns:p14="http://schemas.microsoft.com/office/powerpoint/2010/main" val="41457514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574800"/>
            <a:ext cx="8957680" cy="119552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TAF  terminal aerodrome forecast        </a:t>
            </a:r>
            <a:r>
              <a:rPr lang="zh-SG" altLang="en-US" sz="2400" kern="100" dirty="0">
                <a:effectLst/>
                <a:latin typeface="Times New Roman" panose="02020603050405020304" pitchFamily="18" charset="0"/>
                <a:ea typeface="宋体" panose="02010600030101010101" pitchFamily="2" charset="-122"/>
              </a:rPr>
              <a:t>终点机场天气预报</a:t>
            </a:r>
          </a:p>
          <a:p>
            <a:pPr indent="266700" algn="just" hangingPunct="0"/>
            <a:r>
              <a:rPr lang="en-US" altLang="zh-SG" sz="2400" kern="100" dirty="0">
                <a:effectLst/>
                <a:latin typeface="Times New Roman" panose="02020603050405020304" pitchFamily="18" charset="0"/>
                <a:ea typeface="宋体" panose="02010600030101010101" pitchFamily="2" charset="-122"/>
              </a:rPr>
              <a:t>2. CAT  clear-air turbulence                     </a:t>
            </a:r>
            <a:r>
              <a:rPr lang="zh-SG" altLang="en-US" sz="2400" kern="100" dirty="0">
                <a:effectLst/>
                <a:latin typeface="Times New Roman" panose="02020603050405020304" pitchFamily="18" charset="0"/>
                <a:ea typeface="宋体" panose="02010600030101010101" pitchFamily="2" charset="-122"/>
              </a:rPr>
              <a:t>晴空大气扰流，晴空湍流</a:t>
            </a:r>
          </a:p>
          <a:p>
            <a:pPr indent="266700" algn="just" hangingPunct="0"/>
            <a:r>
              <a:rPr lang="en-US" altLang="zh-SG" sz="2400" kern="100" dirty="0">
                <a:effectLst/>
                <a:latin typeface="Times New Roman" panose="02020603050405020304" pitchFamily="18" charset="0"/>
                <a:ea typeface="宋体" panose="02010600030101010101" pitchFamily="2" charset="-122"/>
              </a:rPr>
              <a:t>3. VHF  very high frequency                   </a:t>
            </a:r>
            <a:r>
              <a:rPr lang="zh-SG" altLang="en-US" sz="2400" kern="100" dirty="0">
                <a:effectLst/>
                <a:latin typeface="Times New Roman" panose="02020603050405020304" pitchFamily="18" charset="0"/>
                <a:ea typeface="宋体" panose="02010600030101010101" pitchFamily="2" charset="-122"/>
              </a:rPr>
              <a:t>甚高频</a:t>
            </a:r>
          </a:p>
        </p:txBody>
      </p:sp>
    </p:spTree>
    <p:extLst>
      <p:ext uri="{BB962C8B-B14F-4D97-AF65-F5344CB8AC3E}">
        <p14:creationId xmlns:p14="http://schemas.microsoft.com/office/powerpoint/2010/main" val="256713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Write down the full name of each abbreviation and translate it into Chinese.</a:t>
            </a:r>
          </a:p>
          <a:p>
            <a:pPr indent="266700" algn="just" hangingPunct="0"/>
            <a:r>
              <a:rPr lang="en-US" altLang="zh-SG" sz="2400" kern="100" dirty="0">
                <a:effectLst/>
                <a:latin typeface="Times New Roman" panose="02020603050405020304" pitchFamily="18" charset="0"/>
                <a:ea typeface="宋体" panose="02010600030101010101" pitchFamily="2" charset="-122"/>
              </a:rPr>
              <a:t>1. CAAC</a:t>
            </a:r>
          </a:p>
          <a:p>
            <a:pPr indent="266700" algn="just" hangingPunct="0"/>
            <a:r>
              <a:rPr lang="en-US" altLang="zh-SG" sz="2400" kern="100" dirty="0">
                <a:effectLst/>
                <a:latin typeface="Times New Roman" panose="02020603050405020304" pitchFamily="18" charset="0"/>
                <a:ea typeface="宋体" panose="02010600030101010101" pitchFamily="2" charset="-122"/>
              </a:rPr>
              <a:t>2. FAA</a:t>
            </a:r>
          </a:p>
          <a:p>
            <a:pPr indent="266700" algn="just" hangingPunct="0"/>
            <a:r>
              <a:rPr lang="en-US" altLang="zh-SG" sz="2400" kern="100" dirty="0">
                <a:effectLst/>
                <a:latin typeface="Times New Roman" panose="02020603050405020304" pitchFamily="18" charset="0"/>
                <a:ea typeface="宋体" panose="02010600030101010101" pitchFamily="2" charset="-122"/>
              </a:rPr>
              <a:t>3. EASA</a:t>
            </a:r>
          </a:p>
          <a:p>
            <a:pPr indent="266700" algn="just" hangingPunct="0"/>
            <a:r>
              <a:rPr lang="en-US" altLang="zh-SG" sz="2400" kern="100" dirty="0">
                <a:effectLst/>
                <a:latin typeface="Times New Roman" panose="02020603050405020304" pitchFamily="18" charset="0"/>
                <a:ea typeface="宋体" panose="02010600030101010101" pitchFamily="2" charset="-122"/>
              </a:rPr>
              <a:t>4. IATA</a:t>
            </a:r>
          </a:p>
          <a:p>
            <a:pPr indent="266700" algn="just" hangingPunct="0"/>
            <a:r>
              <a:rPr lang="en-US" altLang="zh-SG" sz="2400" kern="100" dirty="0">
                <a:effectLst/>
                <a:latin typeface="Times New Roman" panose="02020603050405020304" pitchFamily="18" charset="0"/>
                <a:ea typeface="宋体" panose="02010600030101010101" pitchFamily="2" charset="-122"/>
              </a:rPr>
              <a:t>5. ICAO</a:t>
            </a:r>
          </a:p>
          <a:p>
            <a:pPr indent="266700" algn="just" hangingPunct="0"/>
            <a:r>
              <a:rPr lang="en-US" altLang="zh-SG" sz="2400" kern="100" dirty="0">
                <a:effectLst/>
                <a:latin typeface="Times New Roman" panose="02020603050405020304" pitchFamily="18" charset="0"/>
                <a:ea typeface="宋体" panose="02010600030101010101" pitchFamily="2" charset="-122"/>
              </a:rPr>
              <a:t>6. PPL</a:t>
            </a:r>
          </a:p>
          <a:p>
            <a:pPr indent="266700" algn="just" hangingPunct="0"/>
            <a:r>
              <a:rPr lang="en-US" altLang="zh-SG" sz="2400" kern="100" dirty="0">
                <a:effectLst/>
                <a:latin typeface="Times New Roman" panose="02020603050405020304" pitchFamily="18" charset="0"/>
                <a:ea typeface="宋体" panose="02010600030101010101" pitchFamily="2" charset="-122"/>
              </a:rPr>
              <a:t>7. CPL</a:t>
            </a:r>
          </a:p>
          <a:p>
            <a:pPr indent="266700" algn="just" hangingPunct="0"/>
            <a:r>
              <a:rPr lang="en-US" altLang="zh-SG" sz="2400" kern="100" dirty="0">
                <a:effectLst/>
                <a:latin typeface="Times New Roman" panose="02020603050405020304" pitchFamily="18" charset="0"/>
                <a:ea typeface="宋体" panose="02010600030101010101" pitchFamily="2" charset="-122"/>
              </a:rPr>
              <a:t>8. ATPL</a:t>
            </a:r>
          </a:p>
          <a:p>
            <a:pPr indent="266700" algn="just" hangingPunct="0"/>
            <a:r>
              <a:rPr lang="en-US" altLang="zh-SG" sz="2400" kern="100" dirty="0">
                <a:effectLst/>
                <a:latin typeface="Times New Roman" panose="02020603050405020304" pitchFamily="18" charset="0"/>
                <a:ea typeface="宋体" panose="02010600030101010101" pitchFamily="2" charset="-122"/>
              </a:rPr>
              <a:t>9. IR</a:t>
            </a:r>
          </a:p>
          <a:p>
            <a:pPr indent="266700" algn="just" hangingPunct="0"/>
            <a:r>
              <a:rPr lang="en-US" altLang="zh-SG" sz="2400" kern="100" dirty="0">
                <a:effectLst/>
                <a:latin typeface="Times New Roman" panose="02020603050405020304" pitchFamily="18" charset="0"/>
                <a:ea typeface="宋体" panose="02010600030101010101" pitchFamily="2" charset="-122"/>
              </a:rPr>
              <a:t>10. CRM</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6863059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437565" y="1117600"/>
            <a:ext cx="10204503" cy="5042735"/>
          </a:xfrm>
          <a:prstGeom prst="rect">
            <a:avLst/>
          </a:prstGeom>
          <a:noFill/>
          <a:ln w="9525">
            <a:noFill/>
            <a:miter lim="800000"/>
          </a:ln>
        </p:spPr>
        <p:txBody>
          <a:bodyPr wrap="square" lIns="86685" tIns="43343" rIns="86685" bIns="43343">
            <a:spAutoFit/>
          </a:bodyPr>
          <a:lstStyle/>
          <a:p>
            <a:pPr indent="266700" algn="just" hangingPunct="0"/>
            <a:r>
              <a:rPr lang="en-US" altLang="zh-SG" sz="2300" kern="100" dirty="0">
                <a:effectLst/>
                <a:latin typeface="Times New Roman" panose="02020603050405020304" pitchFamily="18" charset="0"/>
                <a:ea typeface="宋体" panose="02010600030101010101" pitchFamily="2" charset="-122"/>
              </a:rPr>
              <a:t>1. Fog now becomes a chief dreaded weather that may cause to boring delays. It is particularly annoying for the pilots when the fog pervades over the airport only while it is clear 1,000 feet up.</a:t>
            </a:r>
          </a:p>
          <a:p>
            <a:pPr indent="266700" algn="just" hangingPunct="0"/>
            <a:r>
              <a:rPr lang="zh-SG" altLang="en-US" sz="2300" kern="100" dirty="0">
                <a:effectLst/>
                <a:latin typeface="Times New Roman" panose="02020603050405020304" pitchFamily="18" charset="0"/>
                <a:ea typeface="宋体" panose="02010600030101010101" pitchFamily="2" charset="-122"/>
              </a:rPr>
              <a:t>    雾现在已经成为导致令人厌烦的飞机延误的罪魁祸首。当雾在机场上空弥漫而在</a:t>
            </a:r>
            <a:r>
              <a:rPr lang="en-US" altLang="zh-SG" sz="2300" kern="100" dirty="0">
                <a:effectLst/>
                <a:latin typeface="Times New Roman" panose="02020603050405020304" pitchFamily="18" charset="0"/>
                <a:ea typeface="宋体" panose="02010600030101010101" pitchFamily="2" charset="-122"/>
              </a:rPr>
              <a:t>1 000</a:t>
            </a:r>
            <a:r>
              <a:rPr lang="zh-SG" altLang="en-US" sz="2300" kern="100" dirty="0">
                <a:effectLst/>
                <a:latin typeface="Times New Roman" panose="02020603050405020304" pitchFamily="18" charset="0"/>
                <a:ea typeface="宋体" panose="02010600030101010101" pitchFamily="2" charset="-122"/>
              </a:rPr>
              <a:t>英尺以上时，尤其令飞行员恼火。</a:t>
            </a:r>
          </a:p>
          <a:p>
            <a:pPr indent="266700" algn="just" hangingPunct="0"/>
            <a:r>
              <a:rPr lang="en-US" altLang="zh-SG" sz="2300" kern="100" dirty="0">
                <a:effectLst/>
                <a:latin typeface="Times New Roman" panose="02020603050405020304" pitchFamily="18" charset="0"/>
                <a:ea typeface="宋体" panose="02010600030101010101" pitchFamily="2" charset="-122"/>
              </a:rPr>
              <a:t>2. Icing occurs in very humid air slightly below the freezing point, and the aircraft de-ice the wings with the hot air from jet engines during takeoff.</a:t>
            </a:r>
          </a:p>
          <a:p>
            <a:pPr indent="266700" algn="just" hangingPunct="0"/>
            <a:r>
              <a:rPr lang="zh-SG" altLang="en-US" sz="2300" kern="100" dirty="0">
                <a:effectLst/>
                <a:latin typeface="Times New Roman" panose="02020603050405020304" pitchFamily="18" charset="0"/>
                <a:ea typeface="宋体" panose="02010600030101010101" pitchFamily="2" charset="-122"/>
              </a:rPr>
              <a:t>    结冰发生在稍低于冰点的潮湿空气中，飞机在起飞时用喷气发动机的热气给机翼除冰。</a:t>
            </a:r>
          </a:p>
          <a:p>
            <a:pPr indent="266700" algn="just" hangingPunct="0"/>
            <a:r>
              <a:rPr lang="en-US" altLang="zh-SG" sz="2300" kern="100" dirty="0">
                <a:effectLst/>
                <a:latin typeface="Times New Roman" panose="02020603050405020304" pitchFamily="18" charset="0"/>
                <a:ea typeface="宋体" panose="02010600030101010101" pitchFamily="2" charset="-122"/>
              </a:rPr>
              <a:t>3. On May 1, 2017, Boeing 777 flight SU270 from Moscow to Thailand got into clear air turbulence. The aircraft suddenly dropped and 27 passengers who were not buckled up sustained serious injuries.</a:t>
            </a:r>
          </a:p>
          <a:p>
            <a:pPr indent="266700" algn="just" hangingPunct="0"/>
            <a:r>
              <a:rPr lang="en-US" altLang="zh-SG" sz="2300" kern="100" dirty="0">
                <a:effectLst/>
                <a:latin typeface="Times New Roman" panose="02020603050405020304" pitchFamily="18" charset="0"/>
                <a:ea typeface="宋体" panose="02010600030101010101" pitchFamily="2" charset="-122"/>
              </a:rPr>
              <a:t>    2017</a:t>
            </a:r>
            <a:r>
              <a:rPr lang="zh-SG" altLang="en-US" sz="2300" kern="100" dirty="0">
                <a:effectLst/>
                <a:latin typeface="Times New Roman" panose="02020603050405020304" pitchFamily="18" charset="0"/>
                <a:ea typeface="宋体" panose="02010600030101010101" pitchFamily="2" charset="-122"/>
              </a:rPr>
              <a:t>年</a:t>
            </a:r>
            <a:r>
              <a:rPr lang="en-US" altLang="zh-SG" sz="2300" kern="100" dirty="0">
                <a:effectLst/>
                <a:latin typeface="Times New Roman" panose="02020603050405020304" pitchFamily="18" charset="0"/>
                <a:ea typeface="宋体" panose="02010600030101010101" pitchFamily="2" charset="-122"/>
              </a:rPr>
              <a:t>5</a:t>
            </a:r>
            <a:r>
              <a:rPr lang="zh-SG" altLang="en-US" sz="2300" kern="100" dirty="0">
                <a:effectLst/>
                <a:latin typeface="Times New Roman" panose="02020603050405020304" pitchFamily="18" charset="0"/>
                <a:ea typeface="宋体" panose="02010600030101010101" pitchFamily="2" charset="-122"/>
              </a:rPr>
              <a:t>月</a:t>
            </a:r>
            <a:r>
              <a:rPr lang="en-US" altLang="zh-SG" sz="2300" kern="100" dirty="0">
                <a:effectLst/>
                <a:latin typeface="Times New Roman" panose="02020603050405020304" pitchFamily="18" charset="0"/>
                <a:ea typeface="宋体" panose="02010600030101010101" pitchFamily="2" charset="-122"/>
              </a:rPr>
              <a:t>1</a:t>
            </a:r>
            <a:r>
              <a:rPr lang="zh-SG" altLang="en-US" sz="2300" kern="100" dirty="0">
                <a:effectLst/>
                <a:latin typeface="Times New Roman" panose="02020603050405020304" pitchFamily="18" charset="0"/>
                <a:ea typeface="宋体" panose="02010600030101010101" pitchFamily="2" charset="-122"/>
              </a:rPr>
              <a:t>日，一架航班号是</a:t>
            </a:r>
            <a:r>
              <a:rPr lang="en-US" altLang="zh-SG" sz="2300" kern="100" dirty="0">
                <a:effectLst/>
                <a:latin typeface="Times New Roman" panose="02020603050405020304" pitchFamily="18" charset="0"/>
                <a:ea typeface="宋体" panose="02010600030101010101" pitchFamily="2" charset="-122"/>
              </a:rPr>
              <a:t>SU270</a:t>
            </a:r>
            <a:r>
              <a:rPr lang="zh-SG" altLang="en-US" sz="2300" kern="100" dirty="0">
                <a:effectLst/>
                <a:latin typeface="Times New Roman" panose="02020603050405020304" pitchFamily="18" charset="0"/>
                <a:ea typeface="宋体" panose="02010600030101010101" pitchFamily="2" charset="-122"/>
              </a:rPr>
              <a:t>的波音</a:t>
            </a:r>
            <a:r>
              <a:rPr lang="en-US" altLang="zh-SG" sz="2300" kern="100" dirty="0">
                <a:effectLst/>
                <a:latin typeface="Times New Roman" panose="02020603050405020304" pitchFamily="18" charset="0"/>
                <a:ea typeface="宋体" panose="02010600030101010101" pitchFamily="2" charset="-122"/>
              </a:rPr>
              <a:t>777</a:t>
            </a:r>
            <a:r>
              <a:rPr lang="zh-SG" altLang="en-US" sz="2300" kern="100" dirty="0">
                <a:effectLst/>
                <a:latin typeface="Times New Roman" panose="02020603050405020304" pitchFamily="18" charset="0"/>
                <a:ea typeface="宋体" panose="02010600030101010101" pitchFamily="2" charset="-122"/>
              </a:rPr>
              <a:t>飞机在从莫斯科飞往泰国的途中遭遇晴空湍流，飞机突然下降，机上</a:t>
            </a:r>
            <a:r>
              <a:rPr lang="en-US" altLang="zh-SG" sz="2300" kern="100" dirty="0">
                <a:effectLst/>
                <a:latin typeface="Times New Roman" panose="02020603050405020304" pitchFamily="18" charset="0"/>
                <a:ea typeface="宋体" panose="02010600030101010101" pitchFamily="2" charset="-122"/>
              </a:rPr>
              <a:t>27</a:t>
            </a:r>
            <a:r>
              <a:rPr lang="zh-SG" altLang="en-US" sz="2300" kern="100" dirty="0">
                <a:effectLst/>
                <a:latin typeface="Times New Roman" panose="02020603050405020304" pitchFamily="18" charset="0"/>
                <a:ea typeface="宋体" panose="02010600030101010101" pitchFamily="2" charset="-122"/>
              </a:rPr>
              <a:t>名乘客因未扣好安全带而受重伤。</a:t>
            </a:r>
          </a:p>
        </p:txBody>
      </p:sp>
    </p:spTree>
    <p:extLst>
      <p:ext uri="{BB962C8B-B14F-4D97-AF65-F5344CB8AC3E}">
        <p14:creationId xmlns:p14="http://schemas.microsoft.com/office/powerpoint/2010/main" val="28904427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287242"/>
            <a:ext cx="11048999" cy="5011958"/>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The smooth and safe operation of each flight is inseparable from the detailed meteorological data provided by the airport weather office. Before daybreak the duty forecasters go into a highly stressful state of gathering and studying weather data that has been following in all night from weather stations on land, at sea, in outer space, and from pilots in flight. After full digestion by the computer, the weather data is notified to the airline pilots in the form of code, which gives as detailed information as possible so that the pilots can determine if the weather is suitable for flying according to air regulations.</a:t>
            </a:r>
          </a:p>
          <a:p>
            <a:pPr indent="266700" algn="just" hangingPunct="0"/>
            <a:r>
              <a:rPr lang="en-US" altLang="zh-SG" sz="2000" kern="100" dirty="0">
                <a:effectLst/>
                <a:latin typeface="Times New Roman" panose="02020603050405020304" pitchFamily="18" charset="0"/>
                <a:ea typeface="宋体" panose="02010600030101010101" pitchFamily="2" charset="-122"/>
              </a:rPr>
              <a:t>    Airline pilots must familiarize themselves with the expected conditions for departure before take off. Fog now becomes a chief dreaded weather that may cause to boring delays. It is particularly annoying for the pilots when the fog pervades over the airport only while it is clear 1,000 feet up. In that case, they need to know when it will clear and whether it may come back. Fog often occurs when moist air passes over a cool surface by advection (wind) and is cooled. It is common as a warm front passes over an area with significant snow-pack. It is most common at sea when moist air encounters cooler waters, including areas of cold water upwelling. A strong enough temperature difference over water or bare ground can also cause it. Icing occurs in very humid air slightly below the freezing point, and the aircraft de-ice the wings with the hot air from jet engines during take off. This will reduce the take off power, so it may be necessary to adjust the load. </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4618928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041021"/>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100" kern="100" dirty="0">
                <a:effectLst/>
                <a:latin typeface="Times New Roman" panose="02020603050405020304" pitchFamily="18" charset="0"/>
                <a:ea typeface="宋体" panose="02010600030101010101" pitchFamily="2" charset="-122"/>
              </a:rPr>
              <a:t>    Pilots also need to know surface conditions of airports within 30-minute flying time. In case of engine failure after take off, the pilot may need to find a local alternate airport. Terminal aerodrome forecasts (TAFs) are complied at large airport weather office by meteorologists who know local weather patterns well.</a:t>
            </a:r>
          </a:p>
          <a:p>
            <a:pPr indent="266700" algn="just" hangingPunct="0"/>
            <a:r>
              <a:rPr lang="en-US" altLang="zh-SG" sz="2100" kern="100" dirty="0">
                <a:effectLst/>
                <a:latin typeface="Times New Roman" panose="02020603050405020304" pitchFamily="18" charset="0"/>
                <a:ea typeface="宋体" panose="02010600030101010101" pitchFamily="2" charset="-122"/>
              </a:rPr>
              <a:t>    Forecasters draw synoptic charts all day and constantly update them. Synoptic charts give the general weather picture for the surface and for high altitudes as well, through which the pilots are warned about deep depressions and winds around. When the aircraft encounter headwinds over one side of a depression, they consume more fuel. However, tailwinds on the other side not only shorten flight time but also cut down fuel consumption. The jet stream is a very strong wind that blows high in the earth’s atmosphere and has an important influence on the weather. Meteorologists use the location of some of the jet streams as an aid in weather forecasting. The main commercial relevance of the jet streams is in air travel, as flight time can be dramatically affected by either flying with the flow or against, which results in significant fuel and time cost savings for airlines. Often, the airlines work to fly with the jet stream for this reason. Dynamic North Atlantic Tracks are one example of how airlines and air traffic control work together to accommodate the jet stream and winds aloft that results in the maximum benefit for airlines and other users.</a:t>
            </a:r>
            <a:endParaRPr lang="zh-SG" altLang="en-US" sz="21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325980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270000"/>
            <a:ext cx="11048999"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Significant weather reports are one of the important references for aircraft fuel calculation. They may warn the pilots of thunderstorms which are usually accompanied by strong winds, heavy rain, and sometimes snow, sleet, hail, or, in contrast, no precipitation at all. Thunderstorms result from the rapid upward movement of warm, moist air, sometimes along a front. When thunderstorms rumble over a terminal airport, the aircraft has to land in the turbulence and sharp wind shear under massive thunderheads. Unfavorable wind shear may dangerously reduce the aircraft’s speed by more than 60mph, so forecasters have to pay close attention to it.</a:t>
            </a:r>
          </a:p>
          <a:p>
            <a:pPr indent="266700" algn="just" hangingPunct="0"/>
            <a:r>
              <a:rPr lang="en-US" altLang="zh-SG" sz="2000" kern="100" dirty="0">
                <a:effectLst/>
                <a:latin typeface="Times New Roman" panose="02020603050405020304" pitchFamily="18" charset="0"/>
                <a:ea typeface="宋体" panose="02010600030101010101" pitchFamily="2" charset="-122"/>
              </a:rPr>
              <a:t>    Sometimes, the aircraft may encounter a special kind of cobblestone-like turbulence even in clear sky. Clear-air turbulence (CAT) is the turbulent movement of air masses in the absence of any visual clues such as clouds, and is caused when bodies of air moving at widely different speeds meet. Severe CAT may cause the aircraft to shake obviously and even change altitude, however it does not last long if the pilot could alter flight level. On May 1, 2017, Boeing 777 flight SU270 from Moscow to Thailand got into clear air turbulence. The aircraft suddenly dropped and 27 passengers who were not buckled up sustained serious injuries. The pilots were able to stabilize the plane and continue the flight. All passengers who needed medical attention were taken to Bangkok hospital upon arrival. </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752018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574800"/>
            <a:ext cx="11048999"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During the flight, the crew need to keep listening to sustained VHF air weather radio and keep watch on the aircraft’s weather radar. In the event of a storm, they have to try their best to fly over or round it. Lightning in a storm does not cause structural damage to the aircraft, but it can burn the aerial or interfere with the radio navigation equipment, especially at a lower altitude. Hail is one of the most significant storm hazards to aircraft. When hail stones exceed 0.5 inches (13 mm) in diameter, planes can be seriously damaged within seconds. Wind shear is also monitored by the crew through inertial navigation equipment. </a:t>
            </a:r>
          </a:p>
          <a:p>
            <a:pPr indent="266700" algn="just" hangingPunct="0"/>
            <a:r>
              <a:rPr lang="en-US" altLang="zh-SG" sz="2400" kern="100" dirty="0">
                <a:effectLst/>
                <a:latin typeface="Times New Roman" panose="02020603050405020304" pitchFamily="18" charset="0"/>
                <a:ea typeface="宋体" panose="02010600030101010101" pitchFamily="2" charset="-122"/>
              </a:rPr>
              <a:t>    The weather is without national boundaries. Faced with all kinds of weather information and data, airline pilots do not need worry about difficulties in translation, because meteorologists have developed a universal meteorological language.</a:t>
            </a:r>
          </a:p>
        </p:txBody>
      </p:sp>
    </p:spTree>
    <p:extLst>
      <p:ext uri="{BB962C8B-B14F-4D97-AF65-F5344CB8AC3E}">
        <p14:creationId xmlns:p14="http://schemas.microsoft.com/office/powerpoint/2010/main" val="15123099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6900" y="1422400"/>
            <a:ext cx="9262480" cy="456864"/>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Translate the following phrases into Chinese.</a:t>
            </a:r>
            <a:endParaRPr lang="zh-SG" altLang="en-US" sz="2400" kern="100" dirty="0">
              <a:effectLst/>
              <a:latin typeface="Times New Roman" panose="02020603050405020304" pitchFamily="18" charset="0"/>
              <a:ea typeface="宋体" panose="02010600030101010101" pitchFamily="2" charset="-122"/>
            </a:endParaRPr>
          </a:p>
        </p:txBody>
      </p:sp>
      <p:sp>
        <p:nvSpPr>
          <p:cNvPr id="2" name="文本框 6">
            <a:extLst>
              <a:ext uri="{FF2B5EF4-FFF2-40B4-BE49-F238E27FC236}">
                <a16:creationId xmlns:a16="http://schemas.microsoft.com/office/drawing/2014/main" id="{CE00C307-549B-4D03-B8E7-C2D6F75C9EF4}"/>
              </a:ext>
            </a:extLst>
          </p:cNvPr>
          <p:cNvSpPr txBox="1">
            <a:spLocks noChangeArrowheads="1"/>
          </p:cNvSpPr>
          <p:nvPr/>
        </p:nvSpPr>
        <p:spPr bwMode="auto">
          <a:xfrm>
            <a:off x="570010" y="1879600"/>
            <a:ext cx="10514833" cy="4488737"/>
          </a:xfrm>
          <a:prstGeom prst="rect">
            <a:avLst/>
          </a:prstGeom>
          <a:noFill/>
          <a:ln w="9525">
            <a:noFill/>
            <a:miter lim="800000"/>
          </a:ln>
        </p:spPr>
        <p:txBody>
          <a:bodyPr wrap="square" lIns="86685" tIns="43343" rIns="86685" bIns="43343" numCol="2">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 aeronautical meteorology </a:t>
            </a:r>
          </a:p>
          <a:p>
            <a:pPr indent="266700" algn="just" hangingPunct="0"/>
            <a:r>
              <a:rPr lang="en-US" altLang="zh-SG" sz="2200" kern="100" dirty="0">
                <a:effectLst/>
                <a:latin typeface="Times New Roman" panose="02020603050405020304" pitchFamily="18" charset="0"/>
                <a:ea typeface="宋体" panose="02010600030101010101" pitchFamily="2" charset="-122"/>
              </a:rPr>
              <a:t>2. aviation meteorological observation </a:t>
            </a:r>
          </a:p>
          <a:p>
            <a:pPr indent="266700" algn="just" hangingPunct="0"/>
            <a:r>
              <a:rPr lang="en-US" altLang="zh-SG" sz="2200" kern="100" dirty="0">
                <a:effectLst/>
                <a:latin typeface="Times New Roman" panose="02020603050405020304" pitchFamily="18" charset="0"/>
                <a:ea typeface="宋体" panose="02010600030101010101" pitchFamily="2" charset="-122"/>
              </a:rPr>
              <a:t>3. aviation area (weather) forecast </a:t>
            </a:r>
          </a:p>
          <a:p>
            <a:pPr indent="266700" algn="just" hangingPunct="0"/>
            <a:r>
              <a:rPr lang="en-US" altLang="zh-SG" sz="2200" kern="100" dirty="0">
                <a:effectLst/>
                <a:latin typeface="Times New Roman" panose="02020603050405020304" pitchFamily="18" charset="0"/>
                <a:ea typeface="宋体" panose="02010600030101010101" pitchFamily="2" charset="-122"/>
              </a:rPr>
              <a:t>4. aviation meteorological information </a:t>
            </a:r>
          </a:p>
          <a:p>
            <a:pPr indent="266700" algn="just" hangingPunct="0"/>
            <a:r>
              <a:rPr lang="en-US" altLang="zh-SG" sz="2200" kern="100" dirty="0">
                <a:effectLst/>
                <a:latin typeface="Times New Roman" panose="02020603050405020304" pitchFamily="18" charset="0"/>
                <a:ea typeface="宋体" panose="02010600030101010101" pitchFamily="2" charset="-122"/>
              </a:rPr>
              <a:t>5. aeronautical climate regionalization </a:t>
            </a:r>
          </a:p>
          <a:p>
            <a:pPr indent="266700" algn="just" hangingPunct="0"/>
            <a:r>
              <a:rPr lang="en-US" altLang="zh-SG" sz="2200" kern="100" dirty="0">
                <a:effectLst/>
                <a:latin typeface="Times New Roman" panose="02020603050405020304" pitchFamily="18" charset="0"/>
                <a:ea typeface="宋体" panose="02010600030101010101" pitchFamily="2" charset="-122"/>
              </a:rPr>
              <a:t>6. airplane meteorological sounding </a:t>
            </a:r>
          </a:p>
          <a:p>
            <a:pPr indent="266700" algn="just" hangingPunct="0"/>
            <a:r>
              <a:rPr lang="en-US" altLang="zh-SG" sz="2200" kern="100" dirty="0">
                <a:effectLst/>
                <a:latin typeface="Times New Roman" panose="02020603050405020304" pitchFamily="18" charset="0"/>
                <a:ea typeface="宋体" panose="02010600030101010101" pitchFamily="2" charset="-122"/>
              </a:rPr>
              <a:t>7. significant meteorological information </a:t>
            </a:r>
          </a:p>
          <a:p>
            <a:pPr indent="266700" algn="just" hangingPunct="0"/>
            <a:r>
              <a:rPr lang="en-US" altLang="zh-SG" sz="2200" kern="100" dirty="0">
                <a:effectLst/>
                <a:latin typeface="Times New Roman" panose="02020603050405020304" pitchFamily="18" charset="0"/>
                <a:ea typeface="宋体" panose="02010600030101010101" pitchFamily="2" charset="-122"/>
              </a:rPr>
              <a:t>8. hazardous weather message </a:t>
            </a:r>
          </a:p>
          <a:p>
            <a:pPr indent="266700" algn="just" hangingPunct="0"/>
            <a:r>
              <a:rPr lang="en-US" altLang="zh-SG" sz="2200" kern="100" dirty="0">
                <a:effectLst/>
                <a:latin typeface="Times New Roman" panose="02020603050405020304" pitchFamily="18" charset="0"/>
                <a:ea typeface="宋体" panose="02010600030101010101" pitchFamily="2" charset="-122"/>
              </a:rPr>
              <a:t>9. aerodrome hazardous weather warning </a:t>
            </a:r>
          </a:p>
          <a:p>
            <a:pPr indent="266700" algn="just" hangingPunct="0"/>
            <a:r>
              <a:rPr lang="en-US" altLang="zh-SG" sz="2200" kern="100" dirty="0">
                <a:effectLst/>
                <a:latin typeface="Times New Roman" panose="02020603050405020304" pitchFamily="18" charset="0"/>
                <a:ea typeface="宋体" panose="02010600030101010101" pitchFamily="2" charset="-122"/>
              </a:rPr>
              <a:t>10. ICAO standard atmosphere </a:t>
            </a:r>
          </a:p>
          <a:p>
            <a:pPr indent="266700" algn="just" hangingPunct="0"/>
            <a:r>
              <a:rPr lang="en-US" altLang="zh-SG" sz="2200" kern="100" dirty="0">
                <a:effectLst/>
                <a:latin typeface="Times New Roman" panose="02020603050405020304" pitchFamily="18" charset="0"/>
                <a:ea typeface="宋体" panose="02010600030101010101" pitchFamily="2" charset="-122"/>
              </a:rPr>
              <a:t>11. flight visibility </a:t>
            </a:r>
          </a:p>
          <a:p>
            <a:pPr indent="266700" algn="just" hangingPunct="0"/>
            <a:r>
              <a:rPr lang="en-US" altLang="zh-SG" sz="2200" kern="100" dirty="0">
                <a:effectLst/>
                <a:latin typeface="Times New Roman" panose="02020603050405020304" pitchFamily="18" charset="0"/>
                <a:ea typeface="宋体" panose="02010600030101010101" pitchFamily="2" charset="-122"/>
              </a:rPr>
              <a:t>12. runway visual range </a:t>
            </a:r>
          </a:p>
          <a:p>
            <a:pPr indent="266700" algn="just" hangingPunct="0"/>
            <a:r>
              <a:rPr lang="en-US" altLang="zh-SG" sz="2200" kern="100" dirty="0">
                <a:effectLst/>
                <a:latin typeface="Times New Roman" panose="02020603050405020304" pitchFamily="18" charset="0"/>
                <a:ea typeface="宋体" panose="02010600030101010101" pitchFamily="2" charset="-122"/>
              </a:rPr>
              <a:t>13. icing on runway </a:t>
            </a:r>
          </a:p>
          <a:p>
            <a:pPr indent="266700" algn="just" hangingPunct="0"/>
            <a:r>
              <a:rPr lang="en-US" altLang="zh-SG" sz="2200" kern="100" dirty="0">
                <a:effectLst/>
                <a:latin typeface="Times New Roman" panose="02020603050405020304" pitchFamily="18" charset="0"/>
                <a:ea typeface="宋体" panose="02010600030101010101" pitchFamily="2" charset="-122"/>
              </a:rPr>
              <a:t>14. meteorological minimum </a:t>
            </a:r>
          </a:p>
          <a:p>
            <a:pPr indent="266700" algn="just" hangingPunct="0"/>
            <a:r>
              <a:rPr lang="en-US" altLang="zh-SG" sz="2200" kern="100" dirty="0">
                <a:effectLst/>
                <a:latin typeface="Times New Roman" panose="02020603050405020304" pitchFamily="18" charset="0"/>
                <a:ea typeface="宋体" panose="02010600030101010101" pitchFamily="2" charset="-122"/>
              </a:rPr>
              <a:t>15. aerodrome meteorological minimum </a:t>
            </a:r>
          </a:p>
          <a:p>
            <a:pPr indent="266700" algn="just" hangingPunct="0"/>
            <a:r>
              <a:rPr lang="en-US" altLang="zh-SG" sz="2200" kern="100" dirty="0">
                <a:effectLst/>
                <a:latin typeface="Times New Roman" panose="02020603050405020304" pitchFamily="18" charset="0"/>
                <a:ea typeface="宋体" panose="02010600030101010101" pitchFamily="2" charset="-122"/>
              </a:rPr>
              <a:t>16. unflyable weather </a:t>
            </a:r>
          </a:p>
          <a:p>
            <a:pPr indent="266700" algn="just" hangingPunct="0"/>
            <a:r>
              <a:rPr lang="en-US" altLang="zh-SG" sz="2200" kern="100" dirty="0">
                <a:effectLst/>
                <a:latin typeface="Times New Roman" panose="02020603050405020304" pitchFamily="18" charset="0"/>
                <a:ea typeface="宋体" panose="02010600030101010101" pitchFamily="2" charset="-122"/>
              </a:rPr>
              <a:t>17. plain-language report </a:t>
            </a:r>
          </a:p>
          <a:p>
            <a:pPr indent="266700" algn="just" hangingPunct="0"/>
            <a:r>
              <a:rPr lang="en-US" altLang="zh-SG" sz="2200" kern="100" dirty="0">
                <a:effectLst/>
                <a:latin typeface="Times New Roman" panose="02020603050405020304" pitchFamily="18" charset="0"/>
                <a:ea typeface="宋体" panose="02010600030101010101" pitchFamily="2" charset="-122"/>
              </a:rPr>
              <a:t>18. aviation meteorological code </a:t>
            </a:r>
          </a:p>
          <a:p>
            <a:pPr indent="266700" algn="just" hangingPunct="0"/>
            <a:r>
              <a:rPr lang="en-US" altLang="zh-SG" sz="2200" kern="100" dirty="0">
                <a:effectLst/>
                <a:latin typeface="Times New Roman" panose="02020603050405020304" pitchFamily="18" charset="0"/>
                <a:ea typeface="宋体" panose="02010600030101010101" pitchFamily="2" charset="-122"/>
              </a:rPr>
              <a:t>19. pilot meteorological report </a:t>
            </a:r>
          </a:p>
          <a:p>
            <a:pPr indent="266700" algn="just" hangingPunct="0"/>
            <a:r>
              <a:rPr lang="en-US" altLang="zh-SG" sz="2200" kern="100" dirty="0">
                <a:effectLst/>
                <a:latin typeface="Times New Roman" panose="02020603050405020304" pitchFamily="18" charset="0"/>
                <a:ea typeface="宋体" panose="02010600030101010101" pitchFamily="2" charset="-122"/>
              </a:rPr>
              <a:t>20. aviation meteorological support </a:t>
            </a:r>
          </a:p>
          <a:p>
            <a:pPr indent="266700" algn="just" hangingPunct="0"/>
            <a:endParaRPr lang="zh-SG" altLang="en-US"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246621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 name="文本框 6">
            <a:extLst>
              <a:ext uri="{FF2B5EF4-FFF2-40B4-BE49-F238E27FC236}">
                <a16:creationId xmlns:a16="http://schemas.microsoft.com/office/drawing/2014/main" id="{CE00C307-549B-4D03-B8E7-C2D6F75C9EF4}"/>
              </a:ext>
            </a:extLst>
          </p:cNvPr>
          <p:cNvSpPr txBox="1">
            <a:spLocks noChangeArrowheads="1"/>
          </p:cNvSpPr>
          <p:nvPr/>
        </p:nvSpPr>
        <p:spPr bwMode="auto">
          <a:xfrm>
            <a:off x="282399" y="1498600"/>
            <a:ext cx="11274601" cy="4519515"/>
          </a:xfrm>
          <a:prstGeom prst="rect">
            <a:avLst/>
          </a:prstGeom>
          <a:noFill/>
          <a:ln w="9525">
            <a:noFill/>
            <a:miter lim="800000"/>
          </a:ln>
        </p:spPr>
        <p:txBody>
          <a:bodyPr wrap="square" lIns="86685" tIns="43343" rIns="86685" bIns="43343" numCol="2">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21. appointed airdrome weather report </a:t>
            </a:r>
          </a:p>
          <a:p>
            <a:pPr indent="266700" algn="just" hangingPunct="0"/>
            <a:r>
              <a:rPr lang="en-US" altLang="zh-SG" sz="2400" kern="100" dirty="0">
                <a:effectLst/>
                <a:latin typeface="Times New Roman" panose="02020603050405020304" pitchFamily="18" charset="0"/>
                <a:ea typeface="宋体" panose="02010600030101010101" pitchFamily="2" charset="-122"/>
              </a:rPr>
              <a:t>22. aircraft weather reconnaissance </a:t>
            </a:r>
          </a:p>
          <a:p>
            <a:pPr indent="266700" algn="just" hangingPunct="0"/>
            <a:r>
              <a:rPr lang="en-US" altLang="zh-SG" sz="2400" kern="100" dirty="0">
                <a:effectLst/>
                <a:latin typeface="Times New Roman" panose="02020603050405020304" pitchFamily="18" charset="0"/>
                <a:ea typeface="宋体" panose="02010600030101010101" pitchFamily="2" charset="-122"/>
              </a:rPr>
              <a:t>23. VOLMET broadcast </a:t>
            </a:r>
          </a:p>
          <a:p>
            <a:pPr indent="266700" algn="just" hangingPunct="0"/>
            <a:r>
              <a:rPr lang="en-US" altLang="zh-SG" sz="2400" kern="100" dirty="0">
                <a:effectLst/>
                <a:latin typeface="Times New Roman" panose="02020603050405020304" pitchFamily="18" charset="0"/>
                <a:ea typeface="宋体" panose="02010600030101010101" pitchFamily="2" charset="-122"/>
              </a:rPr>
              <a:t>24. aviation (weather) forecast </a:t>
            </a:r>
          </a:p>
          <a:p>
            <a:pPr indent="266700" algn="just" hangingPunct="0"/>
            <a:r>
              <a:rPr lang="en-US" altLang="zh-SG" sz="2400" kern="100" dirty="0">
                <a:effectLst/>
                <a:latin typeface="Times New Roman" panose="02020603050405020304" pitchFamily="18" charset="0"/>
                <a:ea typeface="宋体" panose="02010600030101010101" pitchFamily="2" charset="-122"/>
              </a:rPr>
              <a:t>25. air route (weather) forecast </a:t>
            </a:r>
          </a:p>
          <a:p>
            <a:pPr indent="266700" algn="just" hangingPunct="0"/>
            <a:r>
              <a:rPr lang="en-US" altLang="zh-SG" sz="2400" kern="100" dirty="0">
                <a:effectLst/>
                <a:latin typeface="Times New Roman" panose="02020603050405020304" pitchFamily="18" charset="0"/>
                <a:ea typeface="宋体" panose="02010600030101010101" pitchFamily="2" charset="-122"/>
              </a:rPr>
              <a:t>26</a:t>
            </a:r>
            <a:r>
              <a:rPr lang="en-US" altLang="zh-SG" sz="2300" kern="100" dirty="0">
                <a:effectLst/>
                <a:latin typeface="Times New Roman" panose="02020603050405020304" pitchFamily="18" charset="0"/>
                <a:ea typeface="宋体" panose="02010600030101010101" pitchFamily="2" charset="-122"/>
              </a:rPr>
              <a:t>. amendment of aviation weather forecast </a:t>
            </a:r>
          </a:p>
          <a:p>
            <a:pPr indent="266700" algn="just" hangingPunct="0"/>
            <a:r>
              <a:rPr lang="en-US" altLang="zh-SG" sz="2400" kern="100" dirty="0">
                <a:effectLst/>
                <a:latin typeface="Times New Roman" panose="02020603050405020304" pitchFamily="18" charset="0"/>
                <a:ea typeface="宋体" panose="02010600030101010101" pitchFamily="2" charset="-122"/>
              </a:rPr>
              <a:t>27. landing (weather) forecast </a:t>
            </a:r>
          </a:p>
          <a:p>
            <a:pPr indent="266700" algn="just" hangingPunct="0"/>
            <a:r>
              <a:rPr lang="en-US" altLang="zh-SG" sz="2400" kern="100" dirty="0">
                <a:effectLst/>
                <a:latin typeface="Times New Roman" panose="02020603050405020304" pitchFamily="18" charset="0"/>
                <a:ea typeface="宋体" panose="02010600030101010101" pitchFamily="2" charset="-122"/>
              </a:rPr>
              <a:t>28. aerodrome special weather report </a:t>
            </a:r>
          </a:p>
          <a:p>
            <a:pPr indent="266700" algn="just" hangingPunct="0"/>
            <a:r>
              <a:rPr lang="en-US" altLang="zh-SG" sz="2400" kern="100" dirty="0">
                <a:effectLst/>
                <a:latin typeface="Times New Roman" panose="02020603050405020304" pitchFamily="18" charset="0"/>
                <a:ea typeface="宋体" panose="02010600030101010101" pitchFamily="2" charset="-122"/>
              </a:rPr>
              <a:t>29. altimeter setting </a:t>
            </a:r>
          </a:p>
          <a:p>
            <a:pPr indent="266700" algn="just" hangingPunct="0"/>
            <a:r>
              <a:rPr lang="en-US" altLang="zh-SG" sz="2400" kern="100" dirty="0">
                <a:effectLst/>
                <a:latin typeface="Times New Roman" panose="02020603050405020304" pitchFamily="18" charset="0"/>
                <a:ea typeface="宋体" panose="02010600030101010101" pitchFamily="2" charset="-122"/>
              </a:rPr>
              <a:t>30. aircraft icing </a:t>
            </a:r>
          </a:p>
          <a:p>
            <a:pPr indent="266700" algn="just" hangingPunct="0"/>
            <a:r>
              <a:rPr lang="en-US" altLang="zh-SG" sz="2400" kern="100" dirty="0">
                <a:effectLst/>
                <a:latin typeface="Times New Roman" panose="02020603050405020304" pitchFamily="18" charset="0"/>
                <a:ea typeface="宋体" panose="02010600030101010101" pitchFamily="2" charset="-122"/>
              </a:rPr>
              <a:t>31. clear air turbulence, CAT </a:t>
            </a:r>
          </a:p>
          <a:p>
            <a:pPr indent="266700" algn="just" hangingPunct="0"/>
            <a:r>
              <a:rPr lang="en-US" altLang="zh-SG" sz="2400" kern="100" dirty="0">
                <a:effectLst/>
                <a:latin typeface="Times New Roman" panose="02020603050405020304" pitchFamily="18" charset="0"/>
                <a:ea typeface="宋体" panose="02010600030101010101" pitchFamily="2" charset="-122"/>
              </a:rPr>
              <a:t>32. aircraft bumpiness </a:t>
            </a:r>
          </a:p>
          <a:p>
            <a:pPr indent="266700" algn="just" hangingPunct="0"/>
            <a:r>
              <a:rPr lang="en-US" altLang="zh-SG" sz="2400" kern="100" dirty="0">
                <a:effectLst/>
                <a:latin typeface="Times New Roman" panose="02020603050405020304" pitchFamily="18" charset="0"/>
                <a:ea typeface="宋体" panose="02010600030101010101" pitchFamily="2" charset="-122"/>
              </a:rPr>
              <a:t>33. aircraft trail </a:t>
            </a:r>
          </a:p>
          <a:p>
            <a:pPr indent="266700" algn="just" hangingPunct="0"/>
            <a:r>
              <a:rPr lang="en-US" altLang="zh-SG" sz="2400" kern="100" dirty="0">
                <a:effectLst/>
                <a:latin typeface="Times New Roman" panose="02020603050405020304" pitchFamily="18" charset="0"/>
                <a:ea typeface="宋体" panose="02010600030101010101" pitchFamily="2" charset="-122"/>
              </a:rPr>
              <a:t>34. (exhaust) contrail </a:t>
            </a:r>
          </a:p>
          <a:p>
            <a:pPr indent="266700" algn="just" hangingPunct="0"/>
            <a:r>
              <a:rPr lang="en-US" altLang="zh-SG" sz="2400" kern="100" dirty="0">
                <a:effectLst/>
                <a:latin typeface="Times New Roman" panose="02020603050405020304" pitchFamily="18" charset="0"/>
                <a:ea typeface="宋体" panose="02010600030101010101" pitchFamily="2" charset="-122"/>
              </a:rPr>
              <a:t>35. (exhaust) evaporation trail </a:t>
            </a:r>
          </a:p>
          <a:p>
            <a:pPr indent="266700" algn="just" hangingPunct="0"/>
            <a:r>
              <a:rPr lang="en-US" altLang="zh-SG" sz="2400" kern="100" dirty="0">
                <a:effectLst/>
                <a:latin typeface="Times New Roman" panose="02020603050405020304" pitchFamily="18" charset="0"/>
                <a:ea typeface="宋体" panose="02010600030101010101" pitchFamily="2" charset="-122"/>
              </a:rPr>
              <a:t>36. aircraft wake </a:t>
            </a:r>
          </a:p>
          <a:p>
            <a:pPr indent="266700" algn="just" hangingPunct="0"/>
            <a:r>
              <a:rPr lang="en-US" altLang="zh-SG" sz="2400" kern="100" dirty="0">
                <a:effectLst/>
                <a:latin typeface="Times New Roman" panose="02020603050405020304" pitchFamily="18" charset="0"/>
                <a:ea typeface="宋体" panose="02010600030101010101" pitchFamily="2" charset="-122"/>
              </a:rPr>
              <a:t>37. low-level wind shear </a:t>
            </a:r>
          </a:p>
          <a:p>
            <a:pPr indent="266700" algn="just" hangingPunct="0"/>
            <a:r>
              <a:rPr lang="en-US" altLang="zh-SG" sz="2400" kern="100" dirty="0">
                <a:effectLst/>
                <a:latin typeface="Times New Roman" panose="02020603050405020304" pitchFamily="18" charset="0"/>
                <a:ea typeface="宋体" panose="02010600030101010101" pitchFamily="2" charset="-122"/>
              </a:rPr>
              <a:t>38. airdrome pressure </a:t>
            </a:r>
          </a:p>
          <a:p>
            <a:pPr indent="266700" algn="just" hangingPunct="0"/>
            <a:r>
              <a:rPr lang="en-US" altLang="zh-SG" sz="2400" kern="100" dirty="0">
                <a:effectLst/>
                <a:latin typeface="Times New Roman" panose="02020603050405020304" pitchFamily="18" charset="0"/>
                <a:ea typeface="宋体" panose="02010600030101010101" pitchFamily="2" charset="-122"/>
              </a:rPr>
              <a:t>39. tail wind </a:t>
            </a:r>
          </a:p>
          <a:p>
            <a:pPr indent="266700" algn="just" hangingPunct="0"/>
            <a:r>
              <a:rPr lang="en-US" altLang="zh-SG" sz="2400" kern="100" dirty="0">
                <a:effectLst/>
                <a:latin typeface="Times New Roman" panose="02020603050405020304" pitchFamily="18" charset="0"/>
                <a:ea typeface="宋体" panose="02010600030101010101" pitchFamily="2" charset="-122"/>
              </a:rPr>
              <a:t>40. cross wind </a:t>
            </a:r>
          </a:p>
          <a:p>
            <a:pPr indent="266700" algn="just" hangingPunct="0"/>
            <a:r>
              <a:rPr lang="en-US" altLang="zh-SG" sz="2400" kern="100" dirty="0">
                <a:effectLst/>
                <a:latin typeface="Times New Roman" panose="02020603050405020304" pitchFamily="18" charset="0"/>
                <a:ea typeface="宋体" panose="02010600030101010101" pitchFamily="2" charset="-122"/>
              </a:rPr>
              <a:t>41. head wind </a:t>
            </a:r>
          </a:p>
          <a:p>
            <a:pPr indent="266700" algn="just" hangingPunct="0"/>
            <a:r>
              <a:rPr lang="en-US" altLang="zh-SG" sz="2400" kern="100" dirty="0">
                <a:effectLst/>
                <a:latin typeface="Times New Roman" panose="02020603050405020304" pitchFamily="18" charset="0"/>
                <a:ea typeface="宋体" panose="02010600030101010101" pitchFamily="2" charset="-122"/>
              </a:rPr>
              <a:t>42. navigation wind </a:t>
            </a:r>
          </a:p>
          <a:p>
            <a:pPr indent="266700" algn="just" hangingPunct="0"/>
            <a:r>
              <a:rPr lang="en-US" altLang="zh-SG" sz="2400" kern="100" dirty="0">
                <a:effectLst/>
                <a:latin typeface="Times New Roman" panose="02020603050405020304" pitchFamily="18" charset="0"/>
                <a:ea typeface="宋体" panose="02010600030101010101" pitchFamily="2" charset="-122"/>
              </a:rPr>
              <a:t>43. wind sleeve</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112385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4150183"/>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Analyze the following passages grammatically.</a:t>
            </a:r>
          </a:p>
          <a:p>
            <a:pPr indent="266700" algn="just" hangingPunct="0"/>
            <a:r>
              <a:rPr lang="en-US" altLang="zh-CN" sz="2400" kern="100" dirty="0">
                <a:effectLst/>
                <a:latin typeface="Times New Roman" panose="02020603050405020304" pitchFamily="18" charset="0"/>
                <a:ea typeface="宋体" panose="02010600030101010101" pitchFamily="2" charset="-122"/>
              </a:rPr>
              <a:t>1. Before daybreak the duty forecasters go into a highly stressful state of gathering and studying weather data that has been following in all night from weather stations on land, at sea, in outer space, and from pilots in flight.</a:t>
            </a:r>
          </a:p>
          <a:p>
            <a:pPr indent="266700" algn="just" hangingPunct="0"/>
            <a:r>
              <a:rPr lang="en-US" altLang="zh-CN" sz="2400" kern="100" dirty="0">
                <a:effectLst/>
                <a:latin typeface="Times New Roman" panose="02020603050405020304" pitchFamily="18" charset="0"/>
                <a:ea typeface="宋体" panose="02010600030101010101" pitchFamily="2" charset="-122"/>
              </a:rPr>
              <a:t>2. The main commercial relevance of the jet streams is in air travel, as flight time can be dramatically affected by either flying with the flow or against, which results in significant fuel and time cost savings for airlines.</a:t>
            </a:r>
          </a:p>
          <a:p>
            <a:pPr indent="266700" algn="just" hangingPunct="0"/>
            <a:r>
              <a:rPr lang="en-US" altLang="zh-CN" sz="2400" kern="100" dirty="0">
                <a:effectLst/>
                <a:latin typeface="Times New Roman" panose="02020603050405020304" pitchFamily="18" charset="0"/>
                <a:ea typeface="宋体" panose="02010600030101010101" pitchFamily="2" charset="-122"/>
              </a:rPr>
              <a:t>3. Lightning in a storm does not cause structural damage to the aircraft, but it can burn the aerial or interfere with the radio navigation equipment, especially at a lower altitude.</a:t>
            </a:r>
          </a:p>
        </p:txBody>
      </p:sp>
    </p:spTree>
    <p:extLst>
      <p:ext uri="{BB962C8B-B14F-4D97-AF65-F5344CB8AC3E}">
        <p14:creationId xmlns:p14="http://schemas.microsoft.com/office/powerpoint/2010/main" val="24228318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2672856"/>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How do the aircraft de-ice the wings?</a:t>
            </a:r>
          </a:p>
          <a:p>
            <a:pPr indent="266700" algn="just" hangingPunct="0"/>
            <a:r>
              <a:rPr lang="en-US" altLang="zh-CN" sz="2400" kern="100" dirty="0">
                <a:effectLst/>
                <a:latin typeface="Times New Roman" panose="02020603050405020304" pitchFamily="18" charset="0"/>
                <a:ea typeface="宋体" panose="02010600030101010101" pitchFamily="2" charset="-122"/>
              </a:rPr>
              <a:t>2. Who makes terminal aerodrome forecasts?</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are thunderstorms usually accompanied by?</a:t>
            </a:r>
          </a:p>
          <a:p>
            <a:pPr indent="266700" algn="just" hangingPunct="0"/>
            <a:r>
              <a:rPr lang="en-US" altLang="zh-CN" sz="2400" kern="100" dirty="0">
                <a:effectLst/>
                <a:latin typeface="Times New Roman" panose="02020603050405020304" pitchFamily="18" charset="0"/>
                <a:ea typeface="宋体" panose="02010600030101010101" pitchFamily="2" charset="-122"/>
              </a:rPr>
              <a:t>4. Why do the forecasters have to pay close attention to unfavorable wind shear?</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is clear-air turbulence? </a:t>
            </a:r>
          </a:p>
        </p:txBody>
      </p:sp>
    </p:spTree>
    <p:extLst>
      <p:ext uri="{BB962C8B-B14F-4D97-AF65-F5344CB8AC3E}">
        <p14:creationId xmlns:p14="http://schemas.microsoft.com/office/powerpoint/2010/main" val="30208530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511300" y="2544903"/>
            <a:ext cx="2057400" cy="1400383"/>
          </a:xfrm>
          <a:prstGeom prst="rect">
            <a:avLst/>
          </a:prstGeom>
        </p:spPr>
        <p:txBody>
          <a:bodyPr wrap="square" lIns="0" tIns="0" rIns="63500" rtlCol="0" anchor="t">
            <a:spAutoFit/>
          </a:bodyPr>
          <a:lstStyle/>
          <a:p>
            <a:pPr algn="ctr">
              <a:lnSpc>
                <a:spcPct val="100000"/>
              </a:lnSpc>
            </a:pPr>
            <a:r>
              <a:rPr lang="en-US" altLang="zh-CN" sz="4400" b="1" dirty="0">
                <a:solidFill>
                  <a:srgbClr val="FFFFFF"/>
                </a:solidFill>
                <a:latin typeface="Microsoft YaHei"/>
                <a:ea typeface="Microsoft YaHei"/>
              </a:rPr>
              <a:t>Unit Twelve</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Emergencies</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30580369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4519515"/>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Translate the following sentences into English.</a:t>
            </a:r>
          </a:p>
          <a:p>
            <a:pPr indent="266700" algn="just" hangingPunct="0"/>
            <a:r>
              <a:rPr lang="en-US" altLang="zh-CN" sz="2400" kern="100" dirty="0">
                <a:effectLst/>
                <a:latin typeface="Times New Roman" panose="02020603050405020304" pitchFamily="18" charset="0"/>
                <a:ea typeface="宋体" panose="02010600030101010101" pitchFamily="2" charset="-122"/>
              </a:rPr>
              <a:t>1</a:t>
            </a:r>
            <a:r>
              <a:rPr lang="zh-CN" altLang="en-US" sz="2400" kern="100" dirty="0">
                <a:effectLst/>
                <a:latin typeface="Times New Roman" panose="02020603050405020304" pitchFamily="18" charset="0"/>
                <a:ea typeface="宋体" panose="02010600030101010101" pitchFamily="2" charset="-122"/>
              </a:rPr>
              <a:t>．尽管飞机可以设计用于很多不同的目的，大多数飞机主要结构是相同的，包括机身、机翼、尾翼、起落架和发动机。</a:t>
            </a:r>
          </a:p>
          <a:p>
            <a:pPr indent="266700" algn="just" hangingPunct="0"/>
            <a:r>
              <a:rPr lang="en-US" altLang="zh-CN" sz="2400" kern="100" dirty="0">
                <a:effectLst/>
                <a:latin typeface="Times New Roman" panose="02020603050405020304" pitchFamily="18" charset="0"/>
                <a:ea typeface="宋体" panose="02010600030101010101" pitchFamily="2" charset="-122"/>
              </a:rPr>
              <a:t>2</a:t>
            </a:r>
            <a:r>
              <a:rPr lang="zh-CN" altLang="en-US" sz="2400" kern="100" dirty="0">
                <a:effectLst/>
                <a:latin typeface="Times New Roman" panose="02020603050405020304" pitchFamily="18" charset="0"/>
                <a:ea typeface="宋体" panose="02010600030101010101" pitchFamily="2" charset="-122"/>
              </a:rPr>
              <a:t>．机身是飞机上用来装载工作人员、乘客、货物、武器和机载设备的主要部分，它将飞机的各个部件连成一个整体。</a:t>
            </a:r>
          </a:p>
          <a:p>
            <a:pPr indent="266700" algn="just" hangingPunct="0"/>
            <a:r>
              <a:rPr lang="en-US" altLang="zh-CN" sz="2400" kern="100" dirty="0">
                <a:effectLst/>
                <a:latin typeface="Times New Roman" panose="02020603050405020304" pitchFamily="18" charset="0"/>
                <a:ea typeface="宋体" panose="02010600030101010101" pitchFamily="2" charset="-122"/>
              </a:rPr>
              <a:t>3</a:t>
            </a:r>
            <a:r>
              <a:rPr lang="zh-CN" altLang="en-US" sz="2400" kern="100" dirty="0">
                <a:effectLst/>
                <a:latin typeface="Times New Roman" panose="02020603050405020304" pitchFamily="18" charset="0"/>
                <a:ea typeface="宋体" panose="02010600030101010101" pitchFamily="2" charset="-122"/>
              </a:rPr>
              <a:t>．机翼为飞机提供主要的升力，升力在机翼与空气进行相对运动的过程中产生。</a:t>
            </a:r>
          </a:p>
          <a:p>
            <a:pPr indent="266700" algn="just" hangingPunct="0"/>
            <a:r>
              <a:rPr lang="en-US" altLang="zh-CN" sz="2400" kern="100" dirty="0">
                <a:effectLst/>
                <a:latin typeface="Times New Roman" panose="02020603050405020304" pitchFamily="18" charset="0"/>
                <a:ea typeface="宋体" panose="02010600030101010101" pitchFamily="2" charset="-122"/>
              </a:rPr>
              <a:t>4</a:t>
            </a:r>
            <a:r>
              <a:rPr lang="zh-CN" altLang="en-US" sz="2400" kern="100" dirty="0">
                <a:effectLst/>
                <a:latin typeface="Times New Roman" panose="02020603050405020304" pitchFamily="18" charset="0"/>
                <a:ea typeface="宋体" panose="02010600030101010101" pitchFamily="2" charset="-122"/>
              </a:rPr>
              <a:t>．飞行操纵面包括飞机上所有活动面，使飞行员可以调整和控制飞机的姿态。</a:t>
            </a:r>
          </a:p>
          <a:p>
            <a:pPr indent="266700" algn="just" hangingPunct="0"/>
            <a:r>
              <a:rPr lang="en-US" altLang="zh-CN" sz="2400" kern="100" dirty="0">
                <a:effectLst/>
                <a:latin typeface="Times New Roman" panose="02020603050405020304" pitchFamily="18" charset="0"/>
                <a:ea typeface="宋体" panose="02010600030101010101" pitchFamily="2" charset="-122"/>
              </a:rPr>
              <a:t>5</a:t>
            </a:r>
            <a:r>
              <a:rPr lang="zh-CN" altLang="en-US" sz="2400" kern="100" dirty="0">
                <a:effectLst/>
                <a:latin typeface="Times New Roman" panose="02020603050405020304" pitchFamily="18" charset="0"/>
                <a:ea typeface="宋体" panose="02010600030101010101" pitchFamily="2" charset="-122"/>
              </a:rPr>
              <a:t>．飞机尾翼包括固定的水平安定面和垂直安定面，维持飞机的稳定性。水平安定面防止机头上下晃动（俯仰），垂直安定面阻止机头左右晃动（偏航）。</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2223441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73100" y="1422400"/>
            <a:ext cx="10059805" cy="4488737"/>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 accident ['</a:t>
            </a:r>
            <a:r>
              <a:rPr lang="en-US" altLang="zh-SG" sz="2200" kern="100" dirty="0" err="1">
                <a:effectLst/>
                <a:latin typeface="Times New Roman" panose="02020603050405020304" pitchFamily="18" charset="0"/>
                <a:ea typeface="宋体" panose="02010600030101010101" pitchFamily="2" charset="-122"/>
              </a:rPr>
              <a:t>æksidənt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事故</a:t>
            </a:r>
          </a:p>
          <a:p>
            <a:pPr indent="266700" algn="just" hangingPunct="0"/>
            <a:r>
              <a:rPr lang="en-US" altLang="zh-SG" sz="2200" kern="100" dirty="0">
                <a:effectLst/>
                <a:latin typeface="Times New Roman" panose="02020603050405020304" pitchFamily="18" charset="0"/>
                <a:ea typeface="宋体" panose="02010600030101010101" pitchFamily="2" charset="-122"/>
              </a:rPr>
              <a:t>2. fundamental [ˌ</a:t>
            </a:r>
            <a:r>
              <a:rPr lang="en-US" altLang="zh-SG" sz="2200" kern="100" dirty="0" err="1">
                <a:effectLst/>
                <a:latin typeface="Times New Roman" panose="02020603050405020304" pitchFamily="18" charset="0"/>
                <a:ea typeface="宋体" panose="02010600030101010101" pitchFamily="2" charset="-122"/>
              </a:rPr>
              <a:t>fʌndə'mɛntl</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根本的，基础的</a:t>
            </a:r>
          </a:p>
          <a:p>
            <a:pPr indent="266700" algn="just" hangingPunct="0"/>
            <a:r>
              <a:rPr lang="en-US" altLang="zh-SG" sz="2200" kern="100" dirty="0">
                <a:effectLst/>
                <a:latin typeface="Times New Roman" panose="02020603050405020304" pitchFamily="18" charset="0"/>
                <a:ea typeface="宋体" panose="02010600030101010101" pitchFamily="2" charset="-122"/>
              </a:rPr>
              <a:t>3. obsess [</a:t>
            </a:r>
            <a:r>
              <a:rPr lang="en-US" altLang="zh-SG" sz="2200" kern="100" dirty="0" err="1">
                <a:effectLst/>
                <a:latin typeface="Times New Roman" panose="02020603050405020304" pitchFamily="18" charset="0"/>
                <a:ea typeface="宋体" panose="02010600030101010101" pitchFamily="2" charset="-122"/>
              </a:rPr>
              <a:t>əb'ses</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缠住，使烦扰</a:t>
            </a:r>
          </a:p>
          <a:p>
            <a:pPr indent="266700" algn="just" hangingPunct="0"/>
            <a:r>
              <a:rPr lang="en-US" altLang="zh-SG" sz="2200" kern="100" dirty="0">
                <a:effectLst/>
                <a:latin typeface="Times New Roman" panose="02020603050405020304" pitchFamily="18" charset="0"/>
                <a:ea typeface="宋体" panose="02010600030101010101" pitchFamily="2" charset="-122"/>
              </a:rPr>
              <a:t>4. withstand [</a:t>
            </a:r>
            <a:r>
              <a:rPr lang="en-US" altLang="zh-SG" sz="2200" kern="100" dirty="0" err="1">
                <a:effectLst/>
                <a:latin typeface="Times New Roman" panose="02020603050405020304" pitchFamily="18" charset="0"/>
                <a:ea typeface="宋体" panose="02010600030101010101" pitchFamily="2" charset="-122"/>
              </a:rPr>
              <a:t>wið'stænd</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经受住，抵挡，顶得住</a:t>
            </a:r>
          </a:p>
          <a:p>
            <a:pPr indent="266700" algn="just" hangingPunct="0"/>
            <a:r>
              <a:rPr lang="en-US" altLang="zh-SG" sz="2200" kern="100" dirty="0">
                <a:effectLst/>
                <a:latin typeface="Times New Roman" panose="02020603050405020304" pitchFamily="18" charset="0"/>
                <a:ea typeface="宋体" panose="02010600030101010101" pitchFamily="2" charset="-122"/>
              </a:rPr>
              <a:t>5. deceleration ['diːˌ</a:t>
            </a:r>
            <a:r>
              <a:rPr lang="en-US" altLang="zh-SG" sz="2200" kern="100" dirty="0" err="1">
                <a:effectLst/>
                <a:latin typeface="Times New Roman" panose="02020603050405020304" pitchFamily="18" charset="0"/>
                <a:ea typeface="宋体" panose="02010600030101010101" pitchFamily="2" charset="-122"/>
              </a:rPr>
              <a:t>selə'reiʃən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减速</a:t>
            </a:r>
          </a:p>
          <a:p>
            <a:pPr indent="266700" algn="just" hangingPunct="0"/>
            <a:r>
              <a:rPr lang="en-US" altLang="zh-SG" sz="2200" kern="100" dirty="0">
                <a:effectLst/>
                <a:latin typeface="Times New Roman" panose="02020603050405020304" pitchFamily="18" charset="0"/>
                <a:ea typeface="宋体" panose="02010600030101010101" pitchFamily="2" charset="-122"/>
              </a:rPr>
              <a:t>6. install [</a:t>
            </a:r>
            <a:r>
              <a:rPr lang="en-US" altLang="zh-SG" sz="2200" kern="100" dirty="0" err="1">
                <a:effectLst/>
                <a:latin typeface="Times New Roman" panose="02020603050405020304" pitchFamily="18" charset="0"/>
                <a:ea typeface="宋体" panose="02010600030101010101" pitchFamily="2" charset="-122"/>
              </a:rPr>
              <a:t>in'stɔːl</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安置，安装</a:t>
            </a:r>
          </a:p>
          <a:p>
            <a:pPr indent="266700" algn="just" hangingPunct="0"/>
            <a:r>
              <a:rPr lang="en-US" altLang="zh-SG" sz="2200" kern="100" dirty="0">
                <a:effectLst/>
                <a:latin typeface="Times New Roman" panose="02020603050405020304" pitchFamily="18" charset="0"/>
                <a:ea typeface="宋体" panose="02010600030101010101" pitchFamily="2" charset="-122"/>
              </a:rPr>
              <a:t>7. cot [</a:t>
            </a:r>
            <a:r>
              <a:rPr lang="en-US" altLang="zh-SG" sz="2200" kern="100" dirty="0" err="1">
                <a:effectLst/>
                <a:latin typeface="Times New Roman" panose="02020603050405020304" pitchFamily="18" charset="0"/>
                <a:ea typeface="宋体" panose="02010600030101010101" pitchFamily="2" charset="-122"/>
              </a:rPr>
              <a:t>kɒt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儿童摇床，帆布床</a:t>
            </a:r>
          </a:p>
          <a:p>
            <a:pPr indent="266700" algn="just" hangingPunct="0"/>
            <a:r>
              <a:rPr lang="en-US" altLang="zh-SG" sz="2200" kern="100" dirty="0">
                <a:effectLst/>
                <a:latin typeface="Times New Roman" panose="02020603050405020304" pitchFamily="18" charset="0"/>
                <a:ea typeface="宋体" panose="02010600030101010101" pitchFamily="2" charset="-122"/>
              </a:rPr>
              <a:t>8. versed [</a:t>
            </a:r>
            <a:r>
              <a:rPr lang="en-US" altLang="zh-SG" sz="2200" kern="100" dirty="0" err="1">
                <a:effectLst/>
                <a:latin typeface="Times New Roman" panose="02020603050405020304" pitchFamily="18" charset="0"/>
                <a:ea typeface="宋体" panose="02010600030101010101" pitchFamily="2" charset="-122"/>
              </a:rPr>
              <a:t>vɜːst</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精通的，通晓的；熟练的</a:t>
            </a:r>
          </a:p>
          <a:p>
            <a:pPr indent="266700" algn="just" hangingPunct="0"/>
            <a:r>
              <a:rPr lang="en-US" altLang="zh-SG" sz="2200" kern="100" dirty="0">
                <a:effectLst/>
                <a:latin typeface="Times New Roman" panose="02020603050405020304" pitchFamily="18" charset="0"/>
                <a:ea typeface="宋体" panose="02010600030101010101" pitchFamily="2" charset="-122"/>
              </a:rPr>
              <a:t>9. ignore [</a:t>
            </a:r>
            <a:r>
              <a:rPr lang="en-US" altLang="zh-SG" sz="2200" kern="100" dirty="0" err="1">
                <a:effectLst/>
                <a:latin typeface="Times New Roman" panose="02020603050405020304" pitchFamily="18" charset="0"/>
                <a:ea typeface="宋体" panose="02010600030101010101" pitchFamily="2" charset="-122"/>
              </a:rPr>
              <a:t>ig'nɔ</a:t>
            </a:r>
            <a:r>
              <a:rPr lang="en-US" altLang="zh-SG" sz="2200" kern="100" dirty="0">
                <a:effectLst/>
                <a:latin typeface="Times New Roman" panose="02020603050405020304" pitchFamily="18" charset="0"/>
                <a:ea typeface="宋体" panose="02010600030101010101" pitchFamily="2" charset="-122"/>
              </a:rPr>
              <a:t>ː]				v. </a:t>
            </a:r>
            <a:r>
              <a:rPr lang="zh-SG" altLang="en-US" sz="2200" kern="100" dirty="0">
                <a:effectLst/>
                <a:latin typeface="Times New Roman" panose="02020603050405020304" pitchFamily="18" charset="0"/>
                <a:ea typeface="宋体" panose="02010600030101010101" pitchFamily="2" charset="-122"/>
              </a:rPr>
              <a:t>轻视，忽视，不顾</a:t>
            </a:r>
          </a:p>
          <a:p>
            <a:pPr indent="266700" algn="just" hangingPunct="0"/>
            <a:r>
              <a:rPr lang="en-US" altLang="zh-SG" sz="2200" kern="100" dirty="0">
                <a:effectLst/>
                <a:latin typeface="Times New Roman" panose="02020603050405020304" pitchFamily="18" charset="0"/>
                <a:ea typeface="宋体" panose="02010600030101010101" pitchFamily="2" charset="-122"/>
              </a:rPr>
              <a:t>10. mask [</a:t>
            </a:r>
            <a:r>
              <a:rPr lang="en-US" altLang="zh-SG" sz="2200" kern="100" dirty="0" err="1">
                <a:effectLst/>
                <a:latin typeface="Times New Roman" panose="02020603050405020304" pitchFamily="18" charset="0"/>
                <a:ea typeface="宋体" panose="02010600030101010101" pitchFamily="2" charset="-122"/>
              </a:rPr>
              <a:t>mɑːsk</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面具，面罩</a:t>
            </a:r>
          </a:p>
          <a:p>
            <a:pPr indent="266700" algn="just" hangingPunct="0"/>
            <a:r>
              <a:rPr lang="en-US" altLang="zh-SG" sz="2200" kern="100" dirty="0">
                <a:effectLst/>
                <a:latin typeface="Times New Roman" panose="02020603050405020304" pitchFamily="18" charset="0"/>
                <a:ea typeface="宋体" panose="02010600030101010101" pitchFamily="2" charset="-122"/>
              </a:rPr>
              <a:t>11. depressurization [diːˌ</a:t>
            </a:r>
            <a:r>
              <a:rPr lang="en-US" altLang="zh-SG" sz="2200" kern="100" dirty="0" err="1">
                <a:effectLst/>
                <a:latin typeface="Times New Roman" panose="02020603050405020304" pitchFamily="18" charset="0"/>
                <a:ea typeface="宋体" panose="02010600030101010101" pitchFamily="2" charset="-122"/>
              </a:rPr>
              <a:t>preʃərai'zeiʃən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减压，降压</a:t>
            </a:r>
          </a:p>
          <a:p>
            <a:pPr indent="266700" algn="just" hangingPunct="0"/>
            <a:r>
              <a:rPr lang="en-US" altLang="zh-SG" sz="2200" kern="100" dirty="0">
                <a:effectLst/>
                <a:latin typeface="Times New Roman" panose="02020603050405020304" pitchFamily="18" charset="0"/>
                <a:ea typeface="宋体" panose="02010600030101010101" pitchFamily="2" charset="-122"/>
              </a:rPr>
              <a:t>12. extinguisher [</a:t>
            </a:r>
            <a:r>
              <a:rPr lang="en-US" altLang="zh-SG" sz="2200" kern="100" dirty="0" err="1">
                <a:effectLst/>
                <a:latin typeface="Times New Roman" panose="02020603050405020304" pitchFamily="18" charset="0"/>
                <a:ea typeface="宋体" panose="02010600030101010101" pitchFamily="2" charset="-122"/>
              </a:rPr>
              <a:t>ik'stiŋgwiʃə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灭火器</a:t>
            </a:r>
          </a:p>
          <a:p>
            <a:pPr indent="266700" algn="just" hangingPunct="0"/>
            <a:r>
              <a:rPr lang="en-US" altLang="zh-SG" sz="2200" kern="100" dirty="0">
                <a:effectLst/>
                <a:latin typeface="Times New Roman" panose="02020603050405020304" pitchFamily="18" charset="0"/>
                <a:ea typeface="宋体" panose="02010600030101010101" pitchFamily="2" charset="-122"/>
              </a:rPr>
              <a:t>13. raft [</a:t>
            </a:r>
            <a:r>
              <a:rPr lang="en-US" altLang="zh-SG" sz="2200" kern="100" dirty="0" err="1">
                <a:effectLst/>
                <a:latin typeface="Times New Roman" panose="02020603050405020304" pitchFamily="18" charset="0"/>
                <a:ea typeface="宋体" panose="02010600030101010101" pitchFamily="2" charset="-122"/>
              </a:rPr>
              <a:t>ræft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木筏，筏子</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5836469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9300" y="1209554"/>
            <a:ext cx="10059805" cy="5165846"/>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14. polar ['</a:t>
            </a:r>
            <a:r>
              <a:rPr lang="en-US" altLang="zh-SG" sz="2200" kern="100" dirty="0" err="1">
                <a:effectLst/>
                <a:latin typeface="Times New Roman" panose="02020603050405020304" pitchFamily="18" charset="0"/>
                <a:ea typeface="宋体" panose="02010600030101010101" pitchFamily="2" charset="-122"/>
              </a:rPr>
              <a:t>pəulə</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地极的，极性的</a:t>
            </a:r>
          </a:p>
          <a:p>
            <a:pPr indent="266700" algn="just" hangingPunct="0"/>
            <a:r>
              <a:rPr lang="en-US" altLang="zh-SG" sz="2200" kern="100" dirty="0">
                <a:effectLst/>
                <a:latin typeface="Times New Roman" panose="02020603050405020304" pitchFamily="18" charset="0"/>
                <a:ea typeface="宋体" panose="02010600030101010101" pitchFamily="2" charset="-122"/>
              </a:rPr>
              <a:t>15. ashtray ['</a:t>
            </a:r>
            <a:r>
              <a:rPr lang="en-US" altLang="zh-SG" sz="2200" kern="100" dirty="0" err="1">
                <a:effectLst/>
                <a:latin typeface="Times New Roman" panose="02020603050405020304" pitchFamily="18" charset="0"/>
                <a:ea typeface="宋体" panose="02010600030101010101" pitchFamily="2" charset="-122"/>
              </a:rPr>
              <a:t>æʃtrei</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烟灰碟</a:t>
            </a:r>
          </a:p>
          <a:p>
            <a:pPr indent="266700" algn="just" hangingPunct="0"/>
            <a:r>
              <a:rPr lang="en-US" altLang="zh-SG" sz="2200" kern="100" dirty="0">
                <a:effectLst/>
                <a:latin typeface="Times New Roman" panose="02020603050405020304" pitchFamily="18" charset="0"/>
                <a:ea typeface="宋体" panose="02010600030101010101" pitchFamily="2" charset="-122"/>
              </a:rPr>
              <a:t>16. inflammable [</a:t>
            </a:r>
            <a:r>
              <a:rPr lang="en-US" altLang="zh-SG" sz="2200" kern="100" dirty="0" err="1">
                <a:effectLst/>
                <a:latin typeface="Times New Roman" panose="02020603050405020304" pitchFamily="18" charset="0"/>
                <a:ea typeface="宋体" panose="02010600030101010101" pitchFamily="2" charset="-122"/>
              </a:rPr>
              <a:t>in'flæməbl</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易燃的，易着（火）的</a:t>
            </a:r>
          </a:p>
          <a:p>
            <a:pPr indent="266700" algn="just" hangingPunct="0"/>
            <a:r>
              <a:rPr lang="en-US" altLang="zh-SG" sz="2200" kern="100" dirty="0">
                <a:effectLst/>
                <a:latin typeface="Times New Roman" panose="02020603050405020304" pitchFamily="18" charset="0"/>
                <a:ea typeface="宋体" panose="02010600030101010101" pitchFamily="2" charset="-122"/>
              </a:rPr>
              <a:t>17. brace [</a:t>
            </a:r>
            <a:r>
              <a:rPr lang="en-US" altLang="zh-SG" sz="2200" kern="100" dirty="0" err="1">
                <a:effectLst/>
                <a:latin typeface="Times New Roman" panose="02020603050405020304" pitchFamily="18" charset="0"/>
                <a:ea typeface="宋体" panose="02010600030101010101" pitchFamily="2" charset="-122"/>
              </a:rPr>
              <a:t>breis</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拉紧，系紧，支住</a:t>
            </a:r>
          </a:p>
          <a:p>
            <a:pPr indent="266700" algn="just" hangingPunct="0"/>
            <a:r>
              <a:rPr lang="en-US" altLang="zh-SG" sz="2200" kern="100" dirty="0">
                <a:effectLst/>
                <a:latin typeface="Times New Roman" panose="02020603050405020304" pitchFamily="18" charset="0"/>
                <a:ea typeface="宋体" panose="02010600030101010101" pitchFamily="2" charset="-122"/>
              </a:rPr>
              <a:t>18. illustrate ['</a:t>
            </a:r>
            <a:r>
              <a:rPr lang="en-US" altLang="zh-SG" sz="2200" kern="100" dirty="0" err="1">
                <a:effectLst/>
                <a:latin typeface="Times New Roman" panose="02020603050405020304" pitchFamily="18" charset="0"/>
                <a:ea typeface="宋体" panose="02010600030101010101" pitchFamily="2" charset="-122"/>
              </a:rPr>
              <a:t>iləstreit</a:t>
            </a:r>
            <a:r>
              <a:rPr lang="en-US" altLang="zh-SG" sz="2200" kern="100" dirty="0">
                <a:effectLst/>
                <a:latin typeface="Times New Roman" panose="02020603050405020304" pitchFamily="18" charset="0"/>
                <a:ea typeface="宋体" panose="02010600030101010101" pitchFamily="2" charset="-122"/>
              </a:rPr>
              <a:t>]		v.</a:t>
            </a:r>
            <a:r>
              <a:rPr lang="zh-SG" altLang="en-US" sz="2200" kern="100" dirty="0">
                <a:effectLst/>
                <a:latin typeface="Times New Roman" panose="02020603050405020304" pitchFamily="18" charset="0"/>
                <a:ea typeface="宋体" panose="02010600030101010101" pitchFamily="2" charset="-122"/>
              </a:rPr>
              <a:t>（用图）说明</a:t>
            </a:r>
          </a:p>
          <a:p>
            <a:pPr indent="266700" algn="just" hangingPunct="0"/>
            <a:r>
              <a:rPr lang="en-US" altLang="zh-SG" sz="2200" kern="100" dirty="0">
                <a:effectLst/>
                <a:latin typeface="Times New Roman" panose="02020603050405020304" pitchFamily="18" charset="0"/>
                <a:ea typeface="宋体" panose="02010600030101010101" pitchFamily="2" charset="-122"/>
              </a:rPr>
              <a:t>19. man [</a:t>
            </a:r>
            <a:r>
              <a:rPr lang="en-US" altLang="zh-SG" sz="2200" kern="100" dirty="0" err="1">
                <a:effectLst/>
                <a:latin typeface="Times New Roman" panose="02020603050405020304" pitchFamily="18" charset="0"/>
                <a:ea typeface="宋体" panose="02010600030101010101" pitchFamily="2" charset="-122"/>
              </a:rPr>
              <a:t>mæn</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操纵，守住，给</a:t>
            </a:r>
            <a:r>
              <a:rPr lang="en-US" altLang="zh-SG" sz="2200" kern="100" dirty="0">
                <a:effectLst/>
                <a:latin typeface="Times New Roman" panose="02020603050405020304" pitchFamily="18" charset="0"/>
                <a:ea typeface="宋体" panose="02010600030101010101" pitchFamily="2" charset="-122"/>
              </a:rPr>
              <a:t>…</a:t>
            </a:r>
            <a:r>
              <a:rPr lang="zh-SG" altLang="en-US" sz="2200" kern="100" dirty="0">
                <a:effectLst/>
                <a:latin typeface="Times New Roman" panose="02020603050405020304" pitchFamily="18" charset="0"/>
                <a:ea typeface="宋体" panose="02010600030101010101" pitchFamily="2" charset="-122"/>
              </a:rPr>
              <a:t>配备人员</a:t>
            </a:r>
          </a:p>
          <a:p>
            <a:pPr indent="266700" algn="just" hangingPunct="0"/>
            <a:r>
              <a:rPr lang="en-US" altLang="zh-SG" sz="2200" kern="100" dirty="0">
                <a:effectLst/>
                <a:latin typeface="Times New Roman" panose="02020603050405020304" pitchFamily="18" charset="0"/>
                <a:ea typeface="宋体" panose="02010600030101010101" pitchFamily="2" charset="-122"/>
              </a:rPr>
              <a:t>20. inoperative [</a:t>
            </a:r>
            <a:r>
              <a:rPr lang="en-US" altLang="zh-SG" sz="2200" kern="100" dirty="0" err="1">
                <a:effectLst/>
                <a:latin typeface="Times New Roman" panose="02020603050405020304" pitchFamily="18" charset="0"/>
                <a:ea typeface="宋体" panose="02010600030101010101" pitchFamily="2" charset="-122"/>
              </a:rPr>
              <a:t>in'ɒp</a:t>
            </a:r>
            <a:r>
              <a:rPr lang="en-US" altLang="zh-SG" sz="2200" kern="100" dirty="0">
                <a:effectLst/>
                <a:latin typeface="Times New Roman" panose="02020603050405020304" pitchFamily="18" charset="0"/>
                <a:ea typeface="宋体" panose="02010600030101010101" pitchFamily="2" charset="-122"/>
              </a:rPr>
              <a:t>(ə)</a:t>
            </a:r>
            <a:r>
              <a:rPr lang="en-US" altLang="zh-SG" sz="2200" kern="100" dirty="0" err="1">
                <a:effectLst/>
                <a:latin typeface="Times New Roman" panose="02020603050405020304" pitchFamily="18" charset="0"/>
                <a:ea typeface="宋体" panose="02010600030101010101" pitchFamily="2" charset="-122"/>
              </a:rPr>
              <a:t>rətiv</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不起作用的，不工作的；无效力的</a:t>
            </a:r>
          </a:p>
          <a:p>
            <a:pPr indent="266700" algn="just" hangingPunct="0"/>
            <a:r>
              <a:rPr lang="en-US" altLang="zh-SG" sz="2200" kern="100" dirty="0">
                <a:effectLst/>
                <a:latin typeface="Times New Roman" panose="02020603050405020304" pitchFamily="18" charset="0"/>
                <a:ea typeface="宋体" panose="02010600030101010101" pitchFamily="2" charset="-122"/>
              </a:rPr>
              <a:t>21. activate ['</a:t>
            </a:r>
            <a:r>
              <a:rPr lang="en-US" altLang="zh-SG" sz="2200" kern="100" dirty="0" err="1">
                <a:effectLst/>
                <a:latin typeface="Times New Roman" panose="02020603050405020304" pitchFamily="18" charset="0"/>
                <a:ea typeface="宋体" panose="02010600030101010101" pitchFamily="2" charset="-122"/>
              </a:rPr>
              <a:t>æktiveit</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使活动，使活化</a:t>
            </a:r>
          </a:p>
          <a:p>
            <a:pPr indent="266700" algn="just" hangingPunct="0"/>
            <a:r>
              <a:rPr lang="en-US" altLang="zh-SG" sz="2200" kern="100" dirty="0">
                <a:effectLst/>
                <a:latin typeface="Times New Roman" panose="02020603050405020304" pitchFamily="18" charset="0"/>
                <a:ea typeface="宋体" panose="02010600030101010101" pitchFamily="2" charset="-122"/>
              </a:rPr>
              <a:t>22. chute [</a:t>
            </a:r>
            <a:r>
              <a:rPr lang="en-US" altLang="zh-SG" sz="2200" kern="100" dirty="0" err="1">
                <a:effectLst/>
                <a:latin typeface="Times New Roman" panose="02020603050405020304" pitchFamily="18" charset="0"/>
                <a:ea typeface="宋体" panose="02010600030101010101" pitchFamily="2" charset="-122"/>
              </a:rPr>
              <a:t>ʃuːt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斜道，滑梯，降落伞</a:t>
            </a:r>
          </a:p>
          <a:p>
            <a:pPr indent="266700" algn="just" hangingPunct="0"/>
            <a:r>
              <a:rPr lang="en-US" altLang="zh-SG" sz="2200" kern="100" dirty="0">
                <a:effectLst/>
                <a:latin typeface="Times New Roman" panose="02020603050405020304" pitchFamily="18" charset="0"/>
                <a:ea typeface="宋体" panose="02010600030101010101" pitchFamily="2" charset="-122"/>
              </a:rPr>
              <a:t>23. straggler ['</a:t>
            </a:r>
            <a:r>
              <a:rPr lang="en-US" altLang="zh-SG" sz="2200" kern="100" dirty="0" err="1">
                <a:effectLst/>
                <a:latin typeface="Times New Roman" panose="02020603050405020304" pitchFamily="18" charset="0"/>
                <a:ea typeface="宋体" panose="02010600030101010101" pitchFamily="2" charset="-122"/>
              </a:rPr>
              <a:t>stræglə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落伍者，掉队者，散乱跑动者</a:t>
            </a:r>
          </a:p>
          <a:p>
            <a:pPr indent="266700" algn="just" hangingPunct="0"/>
            <a:r>
              <a:rPr lang="en-US" altLang="zh-SG" sz="2200" kern="100" dirty="0">
                <a:effectLst/>
                <a:latin typeface="Times New Roman" panose="02020603050405020304" pitchFamily="18" charset="0"/>
                <a:ea typeface="宋体" panose="02010600030101010101" pitchFamily="2" charset="-122"/>
              </a:rPr>
              <a:t>24. toxic ['</a:t>
            </a:r>
            <a:r>
              <a:rPr lang="en-US" altLang="zh-SG" sz="2200" kern="100" dirty="0" err="1">
                <a:effectLst/>
                <a:latin typeface="Times New Roman" panose="02020603050405020304" pitchFamily="18" charset="0"/>
                <a:ea typeface="宋体" panose="02010600030101010101" pitchFamily="2" charset="-122"/>
              </a:rPr>
              <a:t>tɒksik</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有毒的，有毒气的；中毒的</a:t>
            </a:r>
          </a:p>
          <a:p>
            <a:pPr indent="266700" algn="just" hangingPunct="0"/>
            <a:r>
              <a:rPr lang="en-US" altLang="zh-SG" sz="2200" kern="100" dirty="0">
                <a:effectLst/>
                <a:latin typeface="Times New Roman" panose="02020603050405020304" pitchFamily="18" charset="0"/>
                <a:ea typeface="宋体" panose="02010600030101010101" pitchFamily="2" charset="-122"/>
              </a:rPr>
              <a:t>25. fume [</a:t>
            </a:r>
            <a:r>
              <a:rPr lang="en-US" altLang="zh-SG" sz="2200" kern="100" dirty="0" err="1">
                <a:effectLst/>
                <a:latin typeface="Times New Roman" panose="02020603050405020304" pitchFamily="18" charset="0"/>
                <a:ea typeface="宋体" panose="02010600030101010101" pitchFamily="2" charset="-122"/>
              </a:rPr>
              <a:t>fjuːm</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烟，气，汽；愤怒；烦恼</a:t>
            </a:r>
          </a:p>
          <a:p>
            <a:pPr indent="266700" algn="just" hangingPunct="0"/>
            <a:r>
              <a:rPr lang="en-US" altLang="zh-SG" sz="2200" kern="100" dirty="0">
                <a:effectLst/>
                <a:latin typeface="Times New Roman" panose="02020603050405020304" pitchFamily="18" charset="0"/>
                <a:ea typeface="宋体" panose="02010600030101010101" pitchFamily="2" charset="-122"/>
              </a:rPr>
              <a:t>26. release [</a:t>
            </a:r>
            <a:r>
              <a:rPr lang="en-US" altLang="zh-SG" sz="2200" kern="100" dirty="0" err="1">
                <a:effectLst/>
                <a:latin typeface="Times New Roman" panose="02020603050405020304" pitchFamily="18" charset="0"/>
                <a:ea typeface="宋体" panose="02010600030101010101" pitchFamily="2" charset="-122"/>
              </a:rPr>
              <a:t>ri'liːs</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释放；发射；散发 </a:t>
            </a:r>
          </a:p>
          <a:p>
            <a:pPr indent="266700" algn="just" hangingPunct="0"/>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释放；发布；让与</a:t>
            </a:r>
          </a:p>
          <a:p>
            <a:pPr indent="266700" algn="just" hangingPunct="0"/>
            <a:r>
              <a:rPr lang="en-US" altLang="zh-SG" sz="2200" kern="100" dirty="0">
                <a:effectLst/>
                <a:latin typeface="Times New Roman" panose="02020603050405020304" pitchFamily="18" charset="0"/>
                <a:ea typeface="宋体" panose="02010600030101010101" pitchFamily="2" charset="-122"/>
              </a:rPr>
              <a:t>27. furnishings ['</a:t>
            </a:r>
            <a:r>
              <a:rPr lang="en-US" altLang="zh-SG" sz="2200" kern="100" dirty="0" err="1">
                <a:effectLst/>
                <a:latin typeface="Times New Roman" panose="02020603050405020304" pitchFamily="18" charset="0"/>
                <a:ea typeface="宋体" panose="02010600030101010101" pitchFamily="2" charset="-122"/>
              </a:rPr>
              <a:t>fəːniʃiŋz</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家具；设备；穿戴用品</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015085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2336800"/>
            <a:ext cx="10059805" cy="2303524"/>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safety demonstrations(instructions)	</a:t>
            </a:r>
            <a:r>
              <a:rPr lang="zh-SG" altLang="en-US" sz="2400" kern="100" dirty="0">
                <a:effectLst/>
                <a:latin typeface="Times New Roman" panose="02020603050405020304" pitchFamily="18" charset="0"/>
                <a:ea typeface="宋体" panose="02010600030101010101" pitchFamily="2" charset="-122"/>
              </a:rPr>
              <a:t>安全示范（指示）</a:t>
            </a:r>
          </a:p>
          <a:p>
            <a:pPr indent="266700" algn="just" hangingPunct="0"/>
            <a:r>
              <a:rPr lang="en-US" altLang="zh-SG" sz="2400" kern="100" dirty="0">
                <a:effectLst/>
                <a:latin typeface="Times New Roman" panose="02020603050405020304" pitchFamily="18" charset="0"/>
                <a:ea typeface="宋体" panose="02010600030101010101" pitchFamily="2" charset="-122"/>
              </a:rPr>
              <a:t>2. emergency oxygen mask			</a:t>
            </a:r>
            <a:r>
              <a:rPr lang="zh-SG" altLang="en-US" sz="2400" kern="100" dirty="0">
                <a:effectLst/>
                <a:latin typeface="Times New Roman" panose="02020603050405020304" pitchFamily="18" charset="0"/>
                <a:ea typeface="宋体" panose="02010600030101010101" pitchFamily="2" charset="-122"/>
              </a:rPr>
              <a:t>紧急氧气面罩</a:t>
            </a:r>
          </a:p>
          <a:p>
            <a:pPr indent="266700" algn="just" hangingPunct="0"/>
            <a:r>
              <a:rPr lang="en-US" altLang="zh-SG" sz="2400" kern="100" dirty="0">
                <a:effectLst/>
                <a:latin typeface="Times New Roman" panose="02020603050405020304" pitchFamily="18" charset="0"/>
                <a:ea typeface="宋体" panose="02010600030101010101" pitchFamily="2" charset="-122"/>
              </a:rPr>
              <a:t>3. fire extinguisher				</a:t>
            </a:r>
            <a:r>
              <a:rPr lang="zh-SG" altLang="en-US" sz="2400" kern="100" dirty="0">
                <a:effectLst/>
                <a:latin typeface="Times New Roman" panose="02020603050405020304" pitchFamily="18" charset="0"/>
                <a:ea typeface="宋体" panose="02010600030101010101" pitchFamily="2" charset="-122"/>
              </a:rPr>
              <a:t>灭火器</a:t>
            </a:r>
          </a:p>
          <a:p>
            <a:pPr indent="266700" algn="just" hangingPunct="0"/>
            <a:r>
              <a:rPr lang="en-US" altLang="zh-SG" sz="2400" kern="100" dirty="0">
                <a:effectLst/>
                <a:latin typeface="Times New Roman" panose="02020603050405020304" pitchFamily="18" charset="0"/>
                <a:ea typeface="宋体" panose="02010600030101010101" pitchFamily="2" charset="-122"/>
              </a:rPr>
              <a:t>4. escape slide (chute)			</a:t>
            </a:r>
            <a:r>
              <a:rPr lang="zh-SG" altLang="en-US" sz="2400" kern="100" dirty="0">
                <a:effectLst/>
                <a:latin typeface="Times New Roman" panose="02020603050405020304" pitchFamily="18" charset="0"/>
                <a:ea typeface="宋体" panose="02010600030101010101" pitchFamily="2" charset="-122"/>
              </a:rPr>
              <a:t>紧急离机滑板，逃生滑梯</a:t>
            </a:r>
          </a:p>
          <a:p>
            <a:pPr indent="266700" algn="just" hangingPunct="0"/>
            <a:r>
              <a:rPr lang="en-US" altLang="zh-SG" sz="2400" kern="100" dirty="0">
                <a:effectLst/>
                <a:latin typeface="Times New Roman" panose="02020603050405020304" pitchFamily="18" charset="0"/>
                <a:ea typeface="宋体" panose="02010600030101010101" pitchFamily="2" charset="-122"/>
              </a:rPr>
              <a:t>5. first-aid kit				</a:t>
            </a:r>
            <a:r>
              <a:rPr lang="zh-SG" altLang="en-US" sz="2400" kern="100" dirty="0">
                <a:effectLst/>
                <a:latin typeface="Times New Roman" panose="02020603050405020304" pitchFamily="18" charset="0"/>
                <a:ea typeface="宋体" panose="02010600030101010101" pitchFamily="2" charset="-122"/>
              </a:rPr>
              <a:t>急救箱</a:t>
            </a:r>
          </a:p>
          <a:p>
            <a:pPr indent="266700" algn="just" hangingPunct="0"/>
            <a:r>
              <a:rPr lang="en-US" altLang="zh-SG" sz="2400" kern="100" dirty="0">
                <a:effectLst/>
                <a:latin typeface="Times New Roman" panose="02020603050405020304" pitchFamily="18" charset="0"/>
                <a:ea typeface="宋体" panose="02010600030101010101" pitchFamily="2" charset="-122"/>
              </a:rPr>
              <a:t>6. inflammable materials			</a:t>
            </a:r>
            <a:r>
              <a:rPr lang="zh-SG" altLang="en-US" sz="2400" kern="100" dirty="0">
                <a:effectLst/>
                <a:latin typeface="Times New Roman" panose="02020603050405020304" pitchFamily="18" charset="0"/>
                <a:ea typeface="宋体" panose="02010600030101010101" pitchFamily="2" charset="-122"/>
              </a:rPr>
              <a:t>易燃品</a:t>
            </a:r>
          </a:p>
        </p:txBody>
      </p:sp>
    </p:spTree>
    <p:extLst>
      <p:ext uri="{BB962C8B-B14F-4D97-AF65-F5344CB8AC3E}">
        <p14:creationId xmlns:p14="http://schemas.microsoft.com/office/powerpoint/2010/main" val="39133565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1730106"/>
            <a:ext cx="9567280" cy="304218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To be alert to (but not obsessed with) the possibility of an emergency increases the chance of survival.</a:t>
            </a:r>
          </a:p>
          <a:p>
            <a:pPr indent="266700" algn="just" hangingPunct="0"/>
            <a:r>
              <a:rPr lang="zh-SG" altLang="en-US" sz="2400" kern="100" dirty="0">
                <a:effectLst/>
                <a:latin typeface="Times New Roman" panose="02020603050405020304" pitchFamily="18" charset="0"/>
                <a:ea typeface="宋体" panose="02010600030101010101" pitchFamily="2" charset="-122"/>
              </a:rPr>
              <a:t>对发生紧急情况的可能性要有所警惕（但不要过于担心）才能增加幸存的机会。</a:t>
            </a:r>
          </a:p>
          <a:p>
            <a:pPr indent="266700" algn="just" hangingPunct="0"/>
            <a:r>
              <a:rPr lang="en-US" altLang="zh-SG" sz="2400" kern="100" dirty="0">
                <a:effectLst/>
                <a:latin typeface="Times New Roman" panose="02020603050405020304" pitchFamily="18" charset="0"/>
                <a:ea typeface="宋体" panose="02010600030101010101" pitchFamily="2" charset="-122"/>
              </a:rPr>
              <a:t>2. …to cope with sudden high altitude decompression…</a:t>
            </a:r>
          </a:p>
          <a:p>
            <a:pPr indent="266700" algn="just" hangingPunct="0"/>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如果在高空突然发生机航失压</a:t>
            </a:r>
            <a:r>
              <a:rPr lang="en-US" altLang="zh-SG" sz="2400" kern="100" dirty="0">
                <a:effectLst/>
                <a:latin typeface="Times New Roman" panose="02020603050405020304" pitchFamily="18" charset="0"/>
                <a:ea typeface="宋体" panose="02010600030101010101" pitchFamily="2" charset="-122"/>
              </a:rPr>
              <a:t>……</a:t>
            </a:r>
          </a:p>
          <a:p>
            <a:pPr indent="266700" algn="just" hangingPunct="0"/>
            <a:r>
              <a:rPr lang="en-US" altLang="zh-SG" sz="2400" kern="100" dirty="0">
                <a:effectLst/>
                <a:latin typeface="Times New Roman" panose="02020603050405020304" pitchFamily="18" charset="0"/>
                <a:ea typeface="宋体" panose="02010600030101010101" pitchFamily="2" charset="-122"/>
              </a:rPr>
              <a:t>3. In an emergency, obey the cabin crew without questions.</a:t>
            </a:r>
          </a:p>
          <a:p>
            <a:pPr indent="266700" algn="just" hangingPunct="0"/>
            <a:r>
              <a:rPr lang="zh-SG" altLang="en-US" sz="2400" kern="100" dirty="0">
                <a:effectLst/>
                <a:latin typeface="Times New Roman" panose="02020603050405020304" pitchFamily="18" charset="0"/>
                <a:ea typeface="宋体" panose="02010600030101010101" pitchFamily="2" charset="-122"/>
              </a:rPr>
              <a:t>在发生紧急情况时，要毫无疑问地听从乘务人员的指挥。</a:t>
            </a:r>
          </a:p>
        </p:txBody>
      </p:sp>
    </p:spTree>
    <p:extLst>
      <p:ext uri="{BB962C8B-B14F-4D97-AF65-F5344CB8AC3E}">
        <p14:creationId xmlns:p14="http://schemas.microsoft.com/office/powerpoint/2010/main" val="7127600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0" y="1219190"/>
            <a:ext cx="1104899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Accidents do happen, and when they do, crew training, aircraft </a:t>
            </a:r>
            <a:r>
              <a:rPr lang="en-US" altLang="zh-SG" sz="2400" kern="100" dirty="0" err="1">
                <a:effectLst/>
                <a:latin typeface="Times New Roman" panose="02020603050405020304" pitchFamily="18" charset="0"/>
                <a:ea typeface="宋体" panose="02010600030101010101" pitchFamily="2" charset="-122"/>
              </a:rPr>
              <a:t>equipments</a:t>
            </a:r>
            <a:r>
              <a:rPr lang="en-US" altLang="zh-SG" sz="2400" kern="100" dirty="0">
                <a:effectLst/>
                <a:latin typeface="Times New Roman" panose="02020603050405020304" pitchFamily="18" charset="0"/>
                <a:ea typeface="宋体" panose="02010600030101010101" pitchFamily="2" charset="-122"/>
              </a:rPr>
              <a:t> and the good sense of the passengers may be fundamental to survival. To be alert to (but not obsessed with) the possibility of an emergency increases the chance of survival.</a:t>
            </a:r>
          </a:p>
          <a:p>
            <a:pPr indent="266700" algn="just" hangingPunct="0"/>
            <a:r>
              <a:rPr lang="en-US" altLang="zh-SG" sz="2400" kern="100" dirty="0">
                <a:effectLst/>
                <a:latin typeface="Times New Roman" panose="02020603050405020304" pitchFamily="18" charset="0"/>
                <a:ea typeface="宋体" panose="02010600030101010101" pitchFamily="2" charset="-122"/>
              </a:rPr>
              <a:t>    Aircraft seat belts, like the seats, are designed to withstand sudden deceleration. Work out how to fasten and unfasten them quickly. Cabin crews check that they are fastened at take off and landing, and that babies are installed in special cot-holders.</a:t>
            </a:r>
          </a:p>
          <a:p>
            <a:pPr indent="266700" algn="just" hangingPunct="0"/>
            <a:r>
              <a:rPr lang="en-US" altLang="zh-SG" sz="2400" kern="100" dirty="0">
                <a:effectLst/>
                <a:latin typeface="Times New Roman" panose="02020603050405020304" pitchFamily="18" charset="0"/>
                <a:ea typeface="宋体" panose="02010600030101010101" pitchFamily="2" charset="-122"/>
              </a:rPr>
              <a:t>    Do not, unless you are well versed in them, ignore the safety demonstrations at the beginning of a flight. Learn how to put on a lifejacket, and how to use the emergency oxygen masks stored above the seat or in the back of the seat in front: to cope withe sudden high altitude decompression, there will be very little time to find out how to put them on. Each magazine in pocket has a card of safety instructions. It gives the positions of the emergency exits. Each of these has a sign giving the operating instructions in one or more languages, so they can be opened by passengers.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187041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3501" y="1403856"/>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Fire extinguishers and sometimes axes are stowed at the cabin crew stations. Life raft </a:t>
            </a:r>
            <a:r>
              <a:rPr lang="en-US" altLang="zh-SG" sz="2400" kern="100" dirty="0" err="1">
                <a:effectLst/>
                <a:latin typeface="Times New Roman" panose="02020603050405020304" pitchFamily="18" charset="0"/>
                <a:ea typeface="宋体" panose="02010600030101010101" pitchFamily="2" charset="-122"/>
              </a:rPr>
              <a:t>stowages</a:t>
            </a:r>
            <a:r>
              <a:rPr lang="en-US" altLang="zh-SG" sz="2400" kern="100" dirty="0">
                <a:effectLst/>
                <a:latin typeface="Times New Roman" panose="02020603050405020304" pitchFamily="18" charset="0"/>
                <a:ea typeface="宋体" panose="02010600030101010101" pitchFamily="2" charset="-122"/>
              </a:rPr>
              <a:t> are usually near each main exit; in wide-bodied jets they are extensions of the escape slides, and in aircraft such as the VC10, 707 and 747 they are stored in the ceiling above the isle. The survival, first-aid polar kites is usually found near, perhaps attached to, the life rafts or exits.</a:t>
            </a:r>
          </a:p>
          <a:p>
            <a:pPr indent="266700" algn="just" hangingPunct="0"/>
            <a:r>
              <a:rPr lang="en-US" altLang="zh-SG" sz="2400" kern="100" dirty="0">
                <a:effectLst/>
                <a:latin typeface="Times New Roman" panose="02020603050405020304" pitchFamily="18" charset="0"/>
                <a:ea typeface="宋体" panose="02010600030101010101" pitchFamily="2" charset="-122"/>
              </a:rPr>
              <a:t>    If the “fasten seats belts” signs flash on in flight, obey them quickly; the aircraft may be about to enter turbulence and passengers walking about, especially at the back, could be thrown around.</a:t>
            </a:r>
          </a:p>
          <a:p>
            <a:pPr indent="266700" algn="just" hangingPunct="0"/>
            <a:r>
              <a:rPr lang="en-US" altLang="zh-SG" sz="2400" kern="100" dirty="0">
                <a:effectLst/>
                <a:latin typeface="Times New Roman" panose="02020603050405020304" pitchFamily="18" charset="0"/>
                <a:ea typeface="宋体" panose="02010600030101010101" pitchFamily="2" charset="-122"/>
              </a:rPr>
              <a:t>    Extinguish cigarettes immediately the “no smoking” signs go on (in the ashtray, never on the floor). Never smoke in the toilets where inflammable materials are invariably used in the furnishings. Between 1946 and 1976, 316 accidents were caused by in-flight fires or smoke: many began in the toilets.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842551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3501" y="1726896"/>
            <a:ext cx="11048999" cy="378085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In an emergency, obey the cabin crew without questions. They will order passengers to fasten seat belts, extinguish cigarettes and brace themselves (bracing positions are illustrated on the “safety instructions” card) for sudden deceleration. They manage the exits when the aircraft stops, instruct passengers to evacuate on the procedure, and collect emergency equipment and supplies. If doors are inoperative, they activate the emergency exits, ordering passengers to unfasten seat belts, leave everything behind, and make for the designated escape chutes indicated by the cabin staff.</a:t>
            </a:r>
          </a:p>
          <a:p>
            <a:pPr indent="266700" algn="just" hangingPunct="0"/>
            <a:r>
              <a:rPr lang="en-US" altLang="zh-SG" sz="2400" kern="100" dirty="0">
                <a:effectLst/>
                <a:latin typeface="Times New Roman" panose="02020603050405020304" pitchFamily="18" charset="0"/>
                <a:ea typeface="宋体" panose="02010600030101010101" pitchFamily="2" charset="-122"/>
              </a:rPr>
              <a:t>    At the doorway, jump or slide down the chute to the ground (or into the life raft). Then get away from the aircraft. Move fast, and forget your belongings. In a fire, stragglers may be overcome by toxic fumes released by burning cabin furnishings.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62675397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1322485"/>
            <a:ext cx="983530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Read the explanations of the emergency instructions.</a:t>
            </a:r>
          </a:p>
          <a:p>
            <a:pPr indent="266700" algn="just" hangingPunct="0"/>
            <a:r>
              <a:rPr lang="en-US" altLang="zh-SG" sz="2400" kern="100" dirty="0">
                <a:effectLst/>
                <a:latin typeface="Times New Roman" panose="02020603050405020304" pitchFamily="18" charset="0"/>
                <a:ea typeface="宋体" panose="02010600030101010101" pitchFamily="2" charset="-122"/>
              </a:rPr>
              <a:t>1. How to use life vest</a:t>
            </a:r>
          </a:p>
          <a:p>
            <a:pPr indent="266700" algn="just" hangingPunct="0"/>
            <a:r>
              <a:rPr lang="en-US" altLang="zh-SG" sz="2400" kern="100" dirty="0">
                <a:effectLst/>
                <a:latin typeface="Times New Roman" panose="02020603050405020304" pitchFamily="18" charset="0"/>
                <a:ea typeface="宋体" panose="02010600030101010101" pitchFamily="2" charset="-122"/>
              </a:rPr>
              <a:t>When instructed by crew, put arms through loops, then place jacket over head, grasp straps under arms, pull down front and back. Pull tab-end straps in outward motion until jacket is snug. Do not inflate jacket inside the cabin.</a:t>
            </a:r>
          </a:p>
          <a:p>
            <a:pPr indent="266700" algn="just" hangingPunct="0"/>
            <a:r>
              <a:rPr lang="en-US" altLang="zh-SG" sz="2400" kern="100" dirty="0">
                <a:effectLst/>
                <a:latin typeface="Times New Roman" panose="02020603050405020304" pitchFamily="18" charset="0"/>
                <a:ea typeface="宋体" panose="02010600030101010101" pitchFamily="2" charset="-122"/>
              </a:rPr>
              <a:t>2. How to use escape slide</a:t>
            </a:r>
          </a:p>
          <a:p>
            <a:pPr indent="266700" algn="just" hangingPunct="0"/>
            <a:r>
              <a:rPr lang="en-US" altLang="zh-SG" sz="2400" kern="100" dirty="0">
                <a:effectLst/>
                <a:latin typeface="Times New Roman" panose="02020603050405020304" pitchFamily="18" charset="0"/>
                <a:ea typeface="宋体" panose="02010600030101010101" pitchFamily="2" charset="-122"/>
              </a:rPr>
              <a:t>For rapid escape to the ground, a special slide is installed at each cabin door exit. All crew members know how to use the slides. Obey their instructions.</a:t>
            </a:r>
          </a:p>
          <a:p>
            <a:pPr indent="266700" algn="just" hangingPunct="0"/>
            <a:r>
              <a:rPr lang="en-US" altLang="zh-SG" sz="2400" kern="100" dirty="0">
                <a:effectLst/>
                <a:latin typeface="Times New Roman" panose="02020603050405020304" pitchFamily="18" charset="0"/>
                <a:ea typeface="宋体" panose="02010600030101010101" pitchFamily="2" charset="-122"/>
              </a:rPr>
              <a:t>3. How to use emergency exit</a:t>
            </a:r>
          </a:p>
          <a:p>
            <a:pPr indent="266700" algn="just" hangingPunct="0"/>
            <a:r>
              <a:rPr lang="en-US" altLang="zh-SG" sz="2400" kern="100" dirty="0">
                <a:effectLst/>
                <a:latin typeface="Times New Roman" panose="02020603050405020304" pitchFamily="18" charset="0"/>
                <a:ea typeface="宋体" panose="02010600030101010101" pitchFamily="2" charset="-122"/>
              </a:rPr>
              <a:t>Window exits are in the middle of the cabin leading onto the wings. To unlock and open, pull handle above window. A life line, located in top of exit, attaches to ring on top of wing for assistance in leaving airport.</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4447709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5381" y="1343694"/>
            <a:ext cx="9414880" cy="1934192"/>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Try to </a:t>
            </a:r>
            <a:r>
              <a:rPr lang="en-US" altLang="zh-CN" sz="2400" kern="100" dirty="0" err="1">
                <a:effectLst/>
                <a:latin typeface="Times New Roman" panose="02020603050405020304" pitchFamily="18" charset="0"/>
                <a:ea typeface="宋体" panose="02010600030101010101" pitchFamily="2" charset="-122"/>
              </a:rPr>
              <a:t>practise</a:t>
            </a:r>
            <a:r>
              <a:rPr lang="en-US" altLang="zh-CN" sz="2400" kern="100" dirty="0">
                <a:effectLst/>
                <a:latin typeface="Times New Roman" panose="02020603050405020304" pitchFamily="18" charset="0"/>
                <a:ea typeface="宋体" panose="02010600030101010101" pitchFamily="2" charset="-122"/>
              </a:rPr>
              <a:t> the following emergency communication procedure.</a:t>
            </a:r>
          </a:p>
          <a:p>
            <a:pPr indent="266700" algn="just" hangingPunct="0"/>
            <a:r>
              <a:rPr lang="en-US" altLang="zh-CN" sz="2400" kern="100" dirty="0">
                <a:effectLst/>
                <a:latin typeface="Times New Roman" panose="02020603050405020304" pitchFamily="18" charset="0"/>
                <a:ea typeface="宋体" panose="02010600030101010101" pitchFamily="2" charset="-122"/>
              </a:rPr>
              <a:t>Mayday3. This is PK7593, on 5674 kilocycles. Position eight two </a:t>
            </a:r>
            <a:r>
              <a:rPr lang="en-US" altLang="zh-CN" sz="2400" kern="100" dirty="0" err="1">
                <a:effectLst/>
                <a:latin typeface="Times New Roman" panose="02020603050405020304" pitchFamily="18" charset="0"/>
                <a:ea typeface="宋体" panose="02010600030101010101" pitchFamily="2" charset="-122"/>
              </a:rPr>
              <a:t>kilometres</a:t>
            </a:r>
            <a:r>
              <a:rPr lang="en-US" altLang="zh-CN" sz="2400" kern="100" dirty="0">
                <a:effectLst/>
                <a:latin typeface="Times New Roman" panose="02020603050405020304" pitchFamily="18" charset="0"/>
                <a:ea typeface="宋体" panose="02010600030101010101" pitchFamily="2" charset="-122"/>
              </a:rPr>
              <a:t> </a:t>
            </a:r>
            <a:r>
              <a:rPr lang="en-US" altLang="zh-CN" sz="2400" kern="100" dirty="0" err="1">
                <a:effectLst/>
                <a:latin typeface="Times New Roman" panose="02020603050405020304" pitchFamily="18" charset="0"/>
                <a:ea typeface="宋体" panose="02010600030101010101" pitchFamily="2" charset="-122"/>
              </a:rPr>
              <a:t>sounth</a:t>
            </a:r>
            <a:r>
              <a:rPr lang="en-US" altLang="zh-CN" sz="2400" kern="100" dirty="0">
                <a:effectLst/>
                <a:latin typeface="Times New Roman" panose="02020603050405020304" pitchFamily="18" charset="0"/>
                <a:ea typeface="宋体" panose="02010600030101010101" pitchFamily="2" charset="-122"/>
              </a:rPr>
              <a:t> of London. True heading two seven zero, speed two zero </a:t>
            </a:r>
            <a:r>
              <a:rPr lang="en-US" altLang="zh-CN" sz="2400" kern="100" dirty="0" err="1">
                <a:effectLst/>
                <a:latin typeface="Times New Roman" panose="02020603050405020304" pitchFamily="18" charset="0"/>
                <a:ea typeface="宋体" panose="02010600030101010101" pitchFamily="2" charset="-122"/>
              </a:rPr>
              <a:t>zero</a:t>
            </a:r>
            <a:r>
              <a:rPr lang="en-US" altLang="zh-CN" sz="2400" kern="100" dirty="0">
                <a:effectLst/>
                <a:latin typeface="Times New Roman" panose="02020603050405020304" pitchFamily="18" charset="0"/>
                <a:ea typeface="宋体" panose="02010600030101010101" pitchFamily="2" charset="-122"/>
              </a:rPr>
              <a:t> knots, altitude eight thousand feet. Engine failure. Ditching. PK 759. Over.</a:t>
            </a:r>
          </a:p>
        </p:txBody>
      </p:sp>
    </p:spTree>
    <p:extLst>
      <p:ext uri="{BB962C8B-B14F-4D97-AF65-F5344CB8AC3E}">
        <p14:creationId xmlns:p14="http://schemas.microsoft.com/office/powerpoint/2010/main" val="38873540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32376" y="1372354"/>
            <a:ext cx="9414880" cy="4150183"/>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What are the fundamentals to survival if accident happens?</a:t>
            </a:r>
          </a:p>
          <a:p>
            <a:pPr indent="266700" algn="just" hangingPunct="0"/>
            <a:r>
              <a:rPr lang="en-US" altLang="zh-CN" sz="2400" kern="100" dirty="0">
                <a:effectLst/>
                <a:latin typeface="Times New Roman" panose="02020603050405020304" pitchFamily="18" charset="0"/>
                <a:ea typeface="宋体" panose="02010600030101010101" pitchFamily="2" charset="-122"/>
              </a:rPr>
              <a:t>2. Do the cabin crews check that the seat belts are fastened at takeoff and landing and that babies are installed in special cot-holders?</a:t>
            </a:r>
          </a:p>
          <a:p>
            <a:pPr indent="266700" algn="just" hangingPunct="0"/>
            <a:r>
              <a:rPr lang="en-US" altLang="zh-CN" sz="2400" kern="100" dirty="0">
                <a:effectLst/>
                <a:latin typeface="Times New Roman" panose="02020603050405020304" pitchFamily="18" charset="0"/>
                <a:ea typeface="宋体" panose="02010600030101010101" pitchFamily="2" charset="-122"/>
              </a:rPr>
              <a:t>3. Have you learned how to put on a life jacket and how to use the emergency oxygen masks in accordance with safety demonstrations at the beginning of a flight?</a:t>
            </a:r>
          </a:p>
          <a:p>
            <a:pPr indent="266700" algn="just" hangingPunct="0"/>
            <a:r>
              <a:rPr lang="en-US" altLang="zh-CN" sz="2400" kern="100" dirty="0">
                <a:effectLst/>
                <a:latin typeface="Times New Roman" panose="02020603050405020304" pitchFamily="18" charset="0"/>
                <a:ea typeface="宋体" panose="02010600030101010101" pitchFamily="2" charset="-122"/>
              </a:rPr>
              <a:t>4. Do you smoke in the toilet of the plane? How many accidents were there caused by in-flight fires or smoke in which many were begun in the toilets between 1946 and 1976?</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are the cabin crew going to do if doors are inoperative?</a:t>
            </a:r>
          </a:p>
        </p:txBody>
      </p:sp>
    </p:spTree>
    <p:extLst>
      <p:ext uri="{BB962C8B-B14F-4D97-AF65-F5344CB8AC3E}">
        <p14:creationId xmlns:p14="http://schemas.microsoft.com/office/powerpoint/2010/main" val="333538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889000"/>
            <a:ext cx="10050677" cy="562751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III. Read and translate the following short passages into Chinese.</a:t>
            </a:r>
          </a:p>
          <a:p>
            <a:pPr indent="266700" algn="just" hangingPunct="0"/>
            <a:r>
              <a:rPr lang="en-US" altLang="zh-SG" sz="2400" kern="100" dirty="0">
                <a:effectLst/>
                <a:latin typeface="Times New Roman" panose="02020603050405020304" pitchFamily="18" charset="0"/>
                <a:ea typeface="宋体" panose="02010600030101010101" pitchFamily="2" charset="-122"/>
              </a:rPr>
              <a:t>1. An aircraft is a machine that is able to fly by gaining support from the air. It counters the force of gravity by using either static lift or the dynamic lift of an airfoil, or in a few cases the downward thrust from jet engines. Common examples of aircraft include airplanes, helicopters, airships, gliders and hot air balloons. The human activity that surrounds aircraft is called aviation. Crewed aircraft is flown by an onboard pilot, but unmanned aerial vehicles may be remotely controlled or self-controlled by onboard computers. </a:t>
            </a:r>
          </a:p>
          <a:p>
            <a:pPr indent="266700" algn="just" hangingPunct="0"/>
            <a:r>
              <a:rPr lang="en-US" altLang="zh-SG" sz="2400" kern="100" dirty="0">
                <a:effectLst/>
                <a:latin typeface="Times New Roman" panose="02020603050405020304" pitchFamily="18" charset="0"/>
                <a:ea typeface="宋体" panose="02010600030101010101" pitchFamily="2" charset="-122"/>
              </a:rPr>
              <a:t>2. C919 is China’s first domestically produced single-aisle passenger jet manufactured by Commercial Aircraft Corporation of China (COMAC). The two-engine C919 is a sleek, modern and efficient airplane, mainly used for medium-haul flights with 158 seats. C919 made its maiden flight in Shanghai Pudong International Airport in 2017. The first flight of the C919 marks a major breakthrough for China’s domestic civil aircraft industry, and the C919 could have the opportunity to break the monopolies of Boeing and Airbus. </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03971267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215901" y="2082983"/>
            <a:ext cx="4343399" cy="2341988"/>
          </a:xfrm>
          <a:prstGeom prst="rect">
            <a:avLst/>
          </a:prstGeom>
        </p:spPr>
      </p:pic>
      <p:sp>
        <p:nvSpPr>
          <p:cNvPr id="4" name="TextBox 3"/>
          <p:cNvSpPr txBox="1"/>
          <p:nvPr/>
        </p:nvSpPr>
        <p:spPr>
          <a:xfrm>
            <a:off x="977900" y="2565400"/>
            <a:ext cx="2438400" cy="1400383"/>
          </a:xfrm>
          <a:prstGeom prst="rect">
            <a:avLst/>
          </a:prstGeom>
        </p:spPr>
        <p:txBody>
          <a:bodyPr wrap="square" lIns="0" tIns="0" rIns="63500" rtlCol="0" anchor="t">
            <a:spAutoFit/>
          </a:bodyPr>
          <a:lstStyle/>
          <a:p>
            <a:pPr algn="ctr">
              <a:lnSpc>
                <a:spcPct val="100000"/>
              </a:lnSpc>
            </a:pPr>
            <a:r>
              <a:rPr lang="en-US" altLang="zh-CN" sz="4400" b="1" dirty="0">
                <a:solidFill>
                  <a:srgbClr val="FFFFFF"/>
                </a:solidFill>
                <a:latin typeface="Microsoft YaHei"/>
                <a:ea typeface="Microsoft YaHei"/>
              </a:rPr>
              <a:t>Unit Thirteen</a:t>
            </a:r>
          </a:p>
        </p:txBody>
      </p:sp>
      <p:sp>
        <p:nvSpPr>
          <p:cNvPr id="5" name="TextBox 4"/>
          <p:cNvSpPr txBox="1"/>
          <p:nvPr/>
        </p:nvSpPr>
        <p:spPr>
          <a:xfrm>
            <a:off x="4330700" y="2413000"/>
            <a:ext cx="7391400" cy="1708160"/>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Maintenance and Servicing</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2863482905"/>
      </p:ext>
    </p:extLst>
  </p:cSld>
  <p:clrMapOvr>
    <a:masterClrMapping/>
  </p:clrMapOvr>
  <p:transition spd="slow">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849599"/>
            <a:ext cx="10204503" cy="5480095"/>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5495" y="900289"/>
            <a:ext cx="10059805" cy="5627511"/>
          </a:xfrm>
          <a:prstGeom prst="rect">
            <a:avLst/>
          </a:prstGeom>
          <a:noFill/>
          <a:ln w="9525">
            <a:noFill/>
            <a:miter lim="800000"/>
          </a:ln>
        </p:spPr>
        <p:txBody>
          <a:bodyPr wrap="square" lIns="86685" tIns="43343" rIns="86685" bIns="43343" numCol="1">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overhaul [</a:t>
            </a:r>
            <a:r>
              <a:rPr lang="en-US" altLang="zh-SG" sz="2000" kern="100" dirty="0" err="1">
                <a:effectLst/>
                <a:latin typeface="Times New Roman" panose="02020603050405020304" pitchFamily="18" charset="0"/>
                <a:ea typeface="宋体" panose="02010600030101010101" pitchFamily="2" charset="-122"/>
              </a:rPr>
              <a:t>əʊvə'hɔːl</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彻底检修，翻修</a:t>
            </a:r>
          </a:p>
          <a:p>
            <a:pPr indent="266700" algn="just" hangingPunct="0"/>
            <a:r>
              <a:rPr lang="en-US" altLang="zh-SG" sz="2000" kern="100" dirty="0">
                <a:effectLst/>
                <a:latin typeface="Times New Roman" panose="02020603050405020304" pitchFamily="18" charset="0"/>
                <a:ea typeface="宋体" panose="02010600030101010101" pitchFamily="2" charset="-122"/>
              </a:rPr>
              <a:t>2. modification [ˌ</a:t>
            </a:r>
            <a:r>
              <a:rPr lang="en-US" altLang="zh-SG" sz="2000" kern="100" dirty="0" err="1">
                <a:effectLst/>
                <a:latin typeface="Times New Roman" panose="02020603050405020304" pitchFamily="18" charset="0"/>
                <a:ea typeface="宋体" panose="02010600030101010101" pitchFamily="2" charset="-122"/>
              </a:rPr>
              <a:t>mɒdɪfɪ'keɪʃ</a:t>
            </a:r>
            <a:r>
              <a:rPr lang="en-US" altLang="zh-SG" sz="2000" kern="100" dirty="0">
                <a:effectLst/>
                <a:latin typeface="Times New Roman" panose="02020603050405020304" pitchFamily="18" charset="0"/>
                <a:ea typeface="宋体" panose="02010600030101010101" pitchFamily="2" charset="-122"/>
              </a:rPr>
              <a:t>(ə)n]	n. </a:t>
            </a:r>
            <a:r>
              <a:rPr lang="zh-SG" altLang="en-US" sz="2000" kern="100" dirty="0">
                <a:effectLst/>
                <a:latin typeface="Times New Roman" panose="02020603050405020304" pitchFamily="18" charset="0"/>
                <a:ea typeface="宋体" panose="02010600030101010101" pitchFamily="2" charset="-122"/>
              </a:rPr>
              <a:t>修改，改变，改造</a:t>
            </a:r>
          </a:p>
          <a:p>
            <a:pPr indent="266700" algn="just" hangingPunct="0"/>
            <a:r>
              <a:rPr lang="en-US" altLang="zh-SG" sz="2000" kern="100" dirty="0">
                <a:effectLst/>
                <a:latin typeface="Times New Roman" panose="02020603050405020304" pitchFamily="18" charset="0"/>
                <a:ea typeface="宋体" panose="02010600030101010101" pitchFamily="2" charset="-122"/>
              </a:rPr>
              <a:t>3. indispensable [</a:t>
            </a:r>
            <a:r>
              <a:rPr lang="en-US" altLang="zh-SG" sz="2000" kern="100" dirty="0" err="1">
                <a:effectLst/>
                <a:latin typeface="Times New Roman" panose="02020603050405020304" pitchFamily="18" charset="0"/>
                <a:ea typeface="宋体" panose="02010600030101010101" pitchFamily="2" charset="-122"/>
              </a:rPr>
              <a:t>ɪndɪ'spensəb</a:t>
            </a:r>
            <a:r>
              <a:rPr lang="en-US" altLang="zh-SG" sz="2000" kern="100" dirty="0">
                <a:effectLst/>
                <a:latin typeface="Times New Roman" panose="02020603050405020304" pitchFamily="18" charset="0"/>
                <a:ea typeface="宋体" panose="02010600030101010101" pitchFamily="2" charset="-122"/>
              </a:rPr>
              <a:t>(ə)l]	adj. </a:t>
            </a:r>
            <a:r>
              <a:rPr lang="zh-SG" altLang="en-US" sz="2000" kern="100" dirty="0">
                <a:effectLst/>
                <a:latin typeface="Times New Roman" panose="02020603050405020304" pitchFamily="18" charset="0"/>
                <a:ea typeface="宋体" panose="02010600030101010101" pitchFamily="2" charset="-122"/>
              </a:rPr>
              <a:t>不可缺少的；绝对必要的；责无旁贷的</a:t>
            </a:r>
          </a:p>
          <a:p>
            <a:pPr indent="266700" algn="just" hangingPunct="0"/>
            <a:r>
              <a:rPr lang="en-US" altLang="zh-SG" sz="2000" kern="100" dirty="0">
                <a:effectLst/>
                <a:latin typeface="Times New Roman" panose="02020603050405020304" pitchFamily="18" charset="0"/>
                <a:ea typeface="宋体" panose="02010600030101010101" pitchFamily="2" charset="-122"/>
              </a:rPr>
              <a:t>4. usability [ˌ</a:t>
            </a:r>
            <a:r>
              <a:rPr lang="en-US" altLang="zh-SG" sz="2000" kern="100" dirty="0" err="1">
                <a:effectLst/>
                <a:latin typeface="Times New Roman" panose="02020603050405020304" pitchFamily="18" charset="0"/>
                <a:ea typeface="宋体" panose="02010600030101010101" pitchFamily="2" charset="-122"/>
              </a:rPr>
              <a:t>ju:zə'bɪliti</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可用性；合用</a:t>
            </a:r>
          </a:p>
          <a:p>
            <a:pPr indent="266700" algn="just" hangingPunct="0"/>
            <a:r>
              <a:rPr lang="en-US" altLang="zh-SG" sz="2000" kern="100" dirty="0">
                <a:effectLst/>
                <a:latin typeface="Times New Roman" panose="02020603050405020304" pitchFamily="18" charset="0"/>
                <a:ea typeface="宋体" panose="02010600030101010101" pitchFamily="2" charset="-122"/>
              </a:rPr>
              <a:t>5. fabric ['</a:t>
            </a:r>
            <a:r>
              <a:rPr lang="en-US" altLang="zh-SG" sz="2000" kern="100" dirty="0" err="1">
                <a:effectLst/>
                <a:latin typeface="Times New Roman" panose="02020603050405020304" pitchFamily="18" charset="0"/>
                <a:ea typeface="宋体" panose="02010600030101010101" pitchFamily="2" charset="-122"/>
              </a:rPr>
              <a:t>fæbrɪk</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棉（亚麻，丝，毛）织品；面料；布料</a:t>
            </a:r>
          </a:p>
          <a:p>
            <a:pPr indent="266700" algn="just" hangingPunct="0"/>
            <a:r>
              <a:rPr lang="en-US" altLang="zh-SG" sz="2000" kern="100" dirty="0">
                <a:effectLst/>
                <a:latin typeface="Times New Roman" panose="02020603050405020304" pitchFamily="18" charset="0"/>
                <a:ea typeface="宋体" panose="02010600030101010101" pitchFamily="2" charset="-122"/>
              </a:rPr>
              <a:t>6. wreck [</a:t>
            </a:r>
            <a:r>
              <a:rPr lang="en-US" altLang="zh-SG" sz="2000" kern="100" dirty="0" err="1">
                <a:effectLst/>
                <a:latin typeface="Times New Roman" panose="02020603050405020304" pitchFamily="18" charset="0"/>
                <a:ea typeface="宋体" panose="02010600030101010101" pitchFamily="2" charset="-122"/>
              </a:rPr>
              <a:t>rek</a:t>
            </a:r>
            <a:r>
              <a:rPr lang="en-US" altLang="zh-SG" sz="2000" kern="100" dirty="0">
                <a:effectLst/>
                <a:latin typeface="Times New Roman" panose="02020603050405020304" pitchFamily="18" charset="0"/>
                <a:ea typeface="宋体" panose="02010600030101010101" pitchFamily="2" charset="-122"/>
              </a:rPr>
              <a:t>]				v./n. </a:t>
            </a:r>
            <a:r>
              <a:rPr lang="zh-SG" altLang="en-US" sz="2000" kern="100" dirty="0">
                <a:effectLst/>
                <a:latin typeface="Times New Roman" panose="02020603050405020304" pitchFamily="18" charset="0"/>
                <a:ea typeface="宋体" panose="02010600030101010101" pitchFamily="2" charset="-122"/>
              </a:rPr>
              <a:t>失事；遭难；损坏</a:t>
            </a:r>
          </a:p>
          <a:p>
            <a:pPr indent="266700" algn="just" hangingPunct="0"/>
            <a:r>
              <a:rPr lang="en-US" altLang="zh-SG" sz="2000" kern="100" dirty="0">
                <a:effectLst/>
                <a:latin typeface="Times New Roman" panose="02020603050405020304" pitchFamily="18" charset="0"/>
                <a:ea typeface="宋体" panose="02010600030101010101" pitchFamily="2" charset="-122"/>
              </a:rPr>
              <a:t>7. fragile ['</a:t>
            </a:r>
            <a:r>
              <a:rPr lang="en-US" altLang="zh-SG" sz="2000" kern="100" dirty="0" err="1">
                <a:effectLst/>
                <a:latin typeface="Times New Roman" panose="02020603050405020304" pitchFamily="18" charset="0"/>
                <a:ea typeface="宋体" panose="02010600030101010101" pitchFamily="2" charset="-122"/>
              </a:rPr>
              <a:t>frædʒaɪl</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易碎的；脆的</a:t>
            </a:r>
          </a:p>
          <a:p>
            <a:pPr indent="266700" algn="just" hangingPunct="0"/>
            <a:r>
              <a:rPr lang="en-US" altLang="zh-SG" sz="2000" kern="100" dirty="0">
                <a:effectLst/>
                <a:latin typeface="Times New Roman" panose="02020603050405020304" pitchFamily="18" charset="0"/>
                <a:ea typeface="宋体" panose="02010600030101010101" pitchFamily="2" charset="-122"/>
              </a:rPr>
              <a:t>8. sophisticated [</a:t>
            </a:r>
            <a:r>
              <a:rPr lang="en-US" altLang="zh-SG" sz="2000" kern="100" dirty="0" err="1">
                <a:effectLst/>
                <a:latin typeface="Times New Roman" panose="02020603050405020304" pitchFamily="18" charset="0"/>
                <a:ea typeface="宋体" panose="02010600030101010101" pitchFamily="2" charset="-122"/>
              </a:rPr>
              <a:t>sə'fɪstɪkeɪtɪd</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复杂的；精细的；富有经验的</a:t>
            </a:r>
          </a:p>
          <a:p>
            <a:pPr indent="266700" algn="just" hangingPunct="0"/>
            <a:r>
              <a:rPr lang="en-US" altLang="zh-SG" sz="2000" kern="100" dirty="0">
                <a:effectLst/>
                <a:latin typeface="Times New Roman" panose="02020603050405020304" pitchFamily="18" charset="0"/>
                <a:ea typeface="宋体" panose="02010600030101010101" pitchFamily="2" charset="-122"/>
              </a:rPr>
              <a:t>9. airframe ['</a:t>
            </a:r>
            <a:r>
              <a:rPr lang="en-US" altLang="zh-SG" sz="2000" kern="100" dirty="0" err="1">
                <a:effectLst/>
                <a:latin typeface="Times New Roman" panose="02020603050405020304" pitchFamily="18" charset="0"/>
                <a:ea typeface="宋体" panose="02010600030101010101" pitchFamily="2" charset="-122"/>
              </a:rPr>
              <a:t>eəfreɪm</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机身</a:t>
            </a:r>
          </a:p>
          <a:p>
            <a:pPr indent="266700" algn="just" hangingPunct="0"/>
            <a:r>
              <a:rPr lang="en-US" altLang="zh-SG" sz="2000" kern="100" dirty="0">
                <a:effectLst/>
                <a:latin typeface="Times New Roman" panose="02020603050405020304" pitchFamily="18" charset="0"/>
                <a:ea typeface="宋体" panose="02010600030101010101" pitchFamily="2" charset="-122"/>
              </a:rPr>
              <a:t>10. compile [</a:t>
            </a:r>
            <a:r>
              <a:rPr lang="en-US" altLang="zh-SG" sz="2000" kern="100" dirty="0" err="1">
                <a:effectLst/>
                <a:latin typeface="Times New Roman" panose="02020603050405020304" pitchFamily="18" charset="0"/>
                <a:ea typeface="宋体" panose="02010600030101010101" pitchFamily="2" charset="-122"/>
              </a:rPr>
              <a:t>kəm'paɪl</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编译；编制；编辑</a:t>
            </a:r>
          </a:p>
          <a:p>
            <a:pPr indent="266700" algn="just" hangingPunct="0"/>
            <a:r>
              <a:rPr lang="en-US" altLang="zh-SG" sz="2000" kern="100" dirty="0">
                <a:effectLst/>
                <a:latin typeface="Times New Roman" panose="02020603050405020304" pitchFamily="18" charset="0"/>
                <a:ea typeface="宋体" panose="02010600030101010101" pitchFamily="2" charset="-122"/>
              </a:rPr>
              <a:t>11. stipulate ['</a:t>
            </a:r>
            <a:r>
              <a:rPr lang="en-US" altLang="zh-SG" sz="2000" kern="100" dirty="0" err="1">
                <a:effectLst/>
                <a:latin typeface="Times New Roman" panose="02020603050405020304" pitchFamily="18" charset="0"/>
                <a:ea typeface="宋体" panose="02010600030101010101" pitchFamily="2" charset="-122"/>
              </a:rPr>
              <a:t>stɪpjʊleɪt</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规定；保证；规制</a:t>
            </a:r>
          </a:p>
          <a:p>
            <a:pPr indent="266700" algn="just" hangingPunct="0"/>
            <a:r>
              <a:rPr lang="en-US" altLang="zh-SG" sz="2000" kern="100" dirty="0">
                <a:effectLst/>
                <a:latin typeface="Times New Roman" panose="02020603050405020304" pitchFamily="18" charset="0"/>
                <a:ea typeface="宋体" panose="02010600030101010101" pitchFamily="2" charset="-122"/>
              </a:rPr>
              <a:t>12. hangar ['</a:t>
            </a:r>
            <a:r>
              <a:rPr lang="en-US" altLang="zh-SG" sz="2000" kern="100" dirty="0" err="1">
                <a:effectLst/>
                <a:latin typeface="Times New Roman" panose="02020603050405020304" pitchFamily="18" charset="0"/>
                <a:ea typeface="宋体" panose="02010600030101010101" pitchFamily="2" charset="-122"/>
              </a:rPr>
              <a:t>hæŋə</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飞机库；飞机棚</a:t>
            </a:r>
          </a:p>
          <a:p>
            <a:pPr indent="266700" algn="just" hangingPunct="0"/>
            <a:r>
              <a:rPr lang="en-US" altLang="zh-SG" sz="2000" kern="100" dirty="0">
                <a:effectLst/>
                <a:latin typeface="Times New Roman" panose="02020603050405020304" pitchFamily="18" charset="0"/>
                <a:ea typeface="宋体" panose="02010600030101010101" pitchFamily="2" charset="-122"/>
              </a:rPr>
              <a:t>13. staging ['</a:t>
            </a:r>
            <a:r>
              <a:rPr lang="en-US" altLang="zh-SG" sz="2000" kern="100" dirty="0" err="1">
                <a:effectLst/>
                <a:latin typeface="Times New Roman" panose="02020603050405020304" pitchFamily="18" charset="0"/>
                <a:ea typeface="宋体" panose="02010600030101010101" pitchFamily="2" charset="-122"/>
              </a:rPr>
              <a:t>steɪdʒɪŋ</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分段运输；脚手架 </a:t>
            </a:r>
          </a:p>
          <a:p>
            <a:pPr indent="266700" algn="just" hangingPunct="0"/>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表演；展现；分阶段进行</a:t>
            </a:r>
          </a:p>
          <a:p>
            <a:pPr indent="266700" algn="just" hangingPunct="0"/>
            <a:r>
              <a:rPr lang="en-US" altLang="zh-SG" sz="2000" kern="100" dirty="0">
                <a:effectLst/>
                <a:latin typeface="Times New Roman" panose="02020603050405020304" pitchFamily="18" charset="0"/>
                <a:ea typeface="宋体" panose="02010600030101010101" pitchFamily="2" charset="-122"/>
              </a:rPr>
              <a:t>14. multi-</a:t>
            </a:r>
            <a:r>
              <a:rPr lang="en-US" altLang="zh-SG" sz="2000" kern="100" dirty="0" err="1">
                <a:effectLst/>
                <a:latin typeface="Times New Roman" panose="02020603050405020304" pitchFamily="18" charset="0"/>
                <a:ea typeface="宋体" panose="02010600030101010101" pitchFamily="2" charset="-122"/>
              </a:rPr>
              <a:t>storey</a:t>
            </a:r>
            <a:r>
              <a:rPr lang="en-US" altLang="zh-SG" sz="2000" kern="100" dirty="0">
                <a:effectLst/>
                <a:latin typeface="Times New Roman" panose="02020603050405020304" pitchFamily="18" charset="0"/>
                <a:ea typeface="宋体" panose="02010600030101010101" pitchFamily="2" charset="-122"/>
              </a:rPr>
              <a:t> ['</a:t>
            </a:r>
            <a:r>
              <a:rPr lang="en-US" altLang="zh-SG" sz="2000" kern="100" dirty="0" err="1">
                <a:effectLst/>
                <a:latin typeface="Times New Roman" panose="02020603050405020304" pitchFamily="18" charset="0"/>
                <a:ea typeface="宋体" panose="02010600030101010101" pitchFamily="2" charset="-122"/>
              </a:rPr>
              <a:t>mʌltiˌstɔ:ri</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多层的；有多层楼的</a:t>
            </a:r>
          </a:p>
          <a:p>
            <a:pPr indent="266700" algn="just" hangingPunct="0"/>
            <a:r>
              <a:rPr lang="en-US" altLang="zh-SG" sz="2000" kern="100" dirty="0">
                <a:effectLst/>
                <a:latin typeface="Times New Roman" panose="02020603050405020304" pitchFamily="18" charset="0"/>
                <a:ea typeface="宋体" panose="02010600030101010101" pitchFamily="2" charset="-122"/>
              </a:rPr>
              <a:t>15. conveyor [</a:t>
            </a:r>
            <a:r>
              <a:rPr lang="en-US" altLang="zh-SG" sz="2000" kern="100" dirty="0" err="1">
                <a:effectLst/>
                <a:latin typeface="Times New Roman" panose="02020603050405020304" pitchFamily="18" charset="0"/>
                <a:ea typeface="宋体" panose="02010600030101010101" pitchFamily="2" charset="-122"/>
              </a:rPr>
              <a:t>kən'veɪə</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运输机；传送带；传播者</a:t>
            </a:r>
          </a:p>
          <a:p>
            <a:pPr indent="266700" algn="just" hangingPunct="0"/>
            <a:r>
              <a:rPr lang="en-US" altLang="zh-SG" sz="2000" kern="100" dirty="0">
                <a:effectLst/>
                <a:latin typeface="Times New Roman" panose="02020603050405020304" pitchFamily="18" charset="0"/>
                <a:ea typeface="宋体" panose="02010600030101010101" pitchFamily="2" charset="-122"/>
              </a:rPr>
              <a:t>16. interval ['</a:t>
            </a:r>
            <a:r>
              <a:rPr lang="en-US" altLang="zh-SG" sz="2000" kern="100" dirty="0" err="1">
                <a:effectLst/>
                <a:latin typeface="Times New Roman" panose="02020603050405020304" pitchFamily="18" charset="0"/>
                <a:ea typeface="宋体" panose="02010600030101010101" pitchFamily="2" charset="-122"/>
              </a:rPr>
              <a:t>ɪntəv</a:t>
            </a:r>
            <a:r>
              <a:rPr lang="en-US" altLang="zh-SG" sz="2000" kern="100" dirty="0">
                <a:effectLst/>
                <a:latin typeface="Times New Roman" panose="02020603050405020304" pitchFamily="18" charset="0"/>
                <a:ea typeface="宋体" panose="02010600030101010101" pitchFamily="2" charset="-122"/>
              </a:rPr>
              <a:t>(ə)l] 			n. </a:t>
            </a:r>
            <a:r>
              <a:rPr lang="zh-SG" altLang="en-US" sz="2000" kern="100" dirty="0">
                <a:effectLst/>
                <a:latin typeface="Times New Roman" panose="02020603050405020304" pitchFamily="18" charset="0"/>
                <a:ea typeface="宋体" panose="02010600030101010101" pitchFamily="2" charset="-122"/>
              </a:rPr>
              <a:t>间隔；区间</a:t>
            </a:r>
          </a:p>
          <a:p>
            <a:pPr indent="266700" algn="just" hangingPunct="0"/>
            <a:r>
              <a:rPr lang="en-US" altLang="zh-SG" sz="2000" kern="100" dirty="0">
                <a:effectLst/>
                <a:latin typeface="Times New Roman" panose="02020603050405020304" pitchFamily="18" charset="0"/>
                <a:ea typeface="宋体" panose="02010600030101010101" pitchFamily="2" charset="-122"/>
              </a:rPr>
              <a:t>17. fuselage ['</a:t>
            </a:r>
            <a:r>
              <a:rPr lang="en-US" altLang="zh-SG" sz="2000" kern="100" dirty="0" err="1">
                <a:effectLst/>
                <a:latin typeface="Times New Roman" panose="02020603050405020304" pitchFamily="18" charset="0"/>
                <a:ea typeface="宋体" panose="02010600030101010101" pitchFamily="2" charset="-122"/>
              </a:rPr>
              <a:t>fjuːzəlɑːʒ</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飞机机身；机身阻力</a:t>
            </a:r>
          </a:p>
        </p:txBody>
      </p:sp>
    </p:spTree>
    <p:extLst>
      <p:ext uri="{BB962C8B-B14F-4D97-AF65-F5344CB8AC3E}">
        <p14:creationId xmlns:p14="http://schemas.microsoft.com/office/powerpoint/2010/main" val="22752623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10521" y="2184400"/>
            <a:ext cx="10059805" cy="2672856"/>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1. maintenance and servicing			</a:t>
            </a:r>
            <a:r>
              <a:rPr lang="zh-SG" altLang="en-US" sz="2800" kern="100" dirty="0">
                <a:effectLst/>
                <a:latin typeface="Times New Roman" panose="02020603050405020304" pitchFamily="18" charset="0"/>
                <a:ea typeface="宋体" panose="02010600030101010101" pitchFamily="2" charset="-122"/>
              </a:rPr>
              <a:t>机身维护与保养</a:t>
            </a:r>
          </a:p>
          <a:p>
            <a:pPr indent="266700" algn="just" hangingPunct="0"/>
            <a:r>
              <a:rPr lang="en-US" altLang="zh-SG" sz="2800" kern="100" dirty="0">
                <a:effectLst/>
                <a:latin typeface="Times New Roman" panose="02020603050405020304" pitchFamily="18" charset="0"/>
                <a:ea typeface="宋体" panose="02010600030101010101" pitchFamily="2" charset="-122"/>
              </a:rPr>
              <a:t>2. aircraft component				</a:t>
            </a:r>
            <a:r>
              <a:rPr lang="zh-SG" altLang="en-US" sz="2800" kern="100" dirty="0">
                <a:effectLst/>
                <a:latin typeface="Times New Roman" panose="02020603050405020304" pitchFamily="18" charset="0"/>
                <a:ea typeface="宋体" panose="02010600030101010101" pitchFamily="2" charset="-122"/>
              </a:rPr>
              <a:t>飞机构成</a:t>
            </a:r>
          </a:p>
          <a:p>
            <a:pPr indent="266700" algn="just" hangingPunct="0"/>
            <a:r>
              <a:rPr lang="en-US" altLang="zh-SG" sz="2800" kern="100" dirty="0">
                <a:effectLst/>
                <a:latin typeface="Times New Roman" panose="02020603050405020304" pitchFamily="18" charset="0"/>
                <a:ea typeface="宋体" panose="02010600030101010101" pitchFamily="2" charset="-122"/>
              </a:rPr>
              <a:t>3. Certificate of Airworthiness		</a:t>
            </a:r>
            <a:r>
              <a:rPr lang="zh-SG" altLang="en-US" sz="2800" kern="100" dirty="0">
                <a:effectLst/>
                <a:latin typeface="Times New Roman" panose="02020603050405020304" pitchFamily="18" charset="0"/>
                <a:ea typeface="宋体" panose="02010600030101010101" pitchFamily="2" charset="-122"/>
              </a:rPr>
              <a:t>试航证</a:t>
            </a:r>
          </a:p>
          <a:p>
            <a:pPr indent="266700" algn="just" hangingPunct="0"/>
            <a:r>
              <a:rPr lang="en-US" altLang="zh-SG" sz="2800" kern="100" dirty="0">
                <a:effectLst/>
                <a:latin typeface="Times New Roman" panose="02020603050405020304" pitchFamily="18" charset="0"/>
                <a:ea typeface="宋体" panose="02010600030101010101" pitchFamily="2" charset="-122"/>
              </a:rPr>
              <a:t>4. maintenance manual				</a:t>
            </a:r>
            <a:r>
              <a:rPr lang="zh-SG" altLang="en-US" sz="2800" kern="100" dirty="0">
                <a:effectLst/>
                <a:latin typeface="Times New Roman" panose="02020603050405020304" pitchFamily="18" charset="0"/>
                <a:ea typeface="宋体" panose="02010600030101010101" pitchFamily="2" charset="-122"/>
              </a:rPr>
              <a:t>维修手册</a:t>
            </a:r>
          </a:p>
          <a:p>
            <a:pPr indent="266700" algn="just" hangingPunct="0"/>
            <a:r>
              <a:rPr lang="en-US" altLang="zh-SG" sz="2800" kern="100" dirty="0">
                <a:effectLst/>
                <a:latin typeface="Times New Roman" panose="02020603050405020304" pitchFamily="18" charset="0"/>
                <a:ea typeface="宋体" panose="02010600030101010101" pitchFamily="2" charset="-122"/>
              </a:rPr>
              <a:t>5. Service Bulletin				</a:t>
            </a:r>
            <a:r>
              <a:rPr lang="zh-SG" altLang="en-US" sz="2800" kern="100" dirty="0">
                <a:effectLst/>
                <a:latin typeface="Times New Roman" panose="02020603050405020304" pitchFamily="18" charset="0"/>
                <a:ea typeface="宋体" panose="02010600030101010101" pitchFamily="2" charset="-122"/>
              </a:rPr>
              <a:t>服务通告</a:t>
            </a:r>
          </a:p>
          <a:p>
            <a:pPr indent="266700" algn="just" hangingPunct="0"/>
            <a:r>
              <a:rPr lang="en-US" altLang="zh-SG" sz="2800" kern="100" dirty="0">
                <a:effectLst/>
                <a:latin typeface="Times New Roman" panose="02020603050405020304" pitchFamily="18" charset="0"/>
                <a:ea typeface="宋体" panose="02010600030101010101" pitchFamily="2" charset="-122"/>
              </a:rPr>
              <a:t>6. working platform				</a:t>
            </a:r>
            <a:r>
              <a:rPr lang="zh-SG" altLang="en-US" sz="2800" kern="100" dirty="0">
                <a:effectLst/>
                <a:latin typeface="Times New Roman" panose="02020603050405020304" pitchFamily="18" charset="0"/>
                <a:ea typeface="宋体" panose="02010600030101010101" pitchFamily="2" charset="-122"/>
              </a:rPr>
              <a:t>工作平台</a:t>
            </a:r>
          </a:p>
        </p:txBody>
      </p:sp>
    </p:spTree>
    <p:extLst>
      <p:ext uri="{BB962C8B-B14F-4D97-AF65-F5344CB8AC3E}">
        <p14:creationId xmlns:p14="http://schemas.microsoft.com/office/powerpoint/2010/main" val="13937063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7895" y="1024417"/>
            <a:ext cx="9567280" cy="5319734"/>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Aircraft maintenance and servicing possibly began with human’s first attempt to fly with the airplane which was still a big wooden-structured fabric-covered machine.</a:t>
            </a:r>
          </a:p>
          <a:p>
            <a:pPr indent="266700" algn="just" hangingPunct="0"/>
            <a:r>
              <a:rPr lang="zh-SG" altLang="en-US" sz="2000" kern="100" dirty="0">
                <a:effectLst/>
                <a:latin typeface="Times New Roman" panose="02020603050405020304" pitchFamily="18" charset="0"/>
                <a:ea typeface="宋体" panose="02010600030101010101" pitchFamily="2" charset="-122"/>
              </a:rPr>
              <a:t>    在人类首次尝试飞机飞行时可能就已经有了飞机维护与维修。当时的飞机还只是由棉质物覆盖的木质结构的机器。</a:t>
            </a:r>
          </a:p>
          <a:p>
            <a:pPr indent="266700" algn="just" hangingPunct="0"/>
            <a:r>
              <a:rPr lang="en-US" altLang="zh-SG" sz="2000" kern="100" dirty="0">
                <a:effectLst/>
                <a:latin typeface="Times New Roman" panose="02020603050405020304" pitchFamily="18" charset="0"/>
                <a:ea typeface="宋体" panose="02010600030101010101" pitchFamily="2" charset="-122"/>
              </a:rPr>
              <a:t>2. The periods during which each part of an aircraft must be inspected, the type and degree of the inspection, and the replacement of certain components based on flying hours, numbers of landing and other </a:t>
            </a:r>
            <a:r>
              <a:rPr lang="en-US" altLang="zh-SG" sz="2000" kern="100" dirty="0" err="1">
                <a:effectLst/>
                <a:latin typeface="Times New Roman" panose="02020603050405020304" pitchFamily="18" charset="0"/>
                <a:ea typeface="宋体" panose="02010600030101010101" pitchFamily="2" charset="-122"/>
              </a:rPr>
              <a:t>criterias</a:t>
            </a:r>
            <a:r>
              <a:rPr lang="en-US" altLang="zh-SG" sz="2000" kern="100" dirty="0">
                <a:effectLst/>
                <a:latin typeface="Times New Roman" panose="02020603050405020304" pitchFamily="18" charset="0"/>
                <a:ea typeface="宋体" panose="02010600030101010101" pitchFamily="2" charset="-122"/>
              </a:rPr>
              <a:t> are all stipulated in the maintenance schedule which the airline operator must submit to the airworthiness authority in order to maintain his fleet.</a:t>
            </a:r>
          </a:p>
          <a:p>
            <a:pPr indent="266700" algn="just" hangingPunct="0"/>
            <a:r>
              <a:rPr lang="zh-SG" altLang="en-US" sz="2000" kern="100" dirty="0">
                <a:effectLst/>
                <a:latin typeface="Times New Roman" panose="02020603050405020304" pitchFamily="18" charset="0"/>
                <a:ea typeface="宋体" panose="02010600030101010101" pitchFamily="2" charset="-122"/>
              </a:rPr>
              <a:t>    维修日程规定了飞机每一部分要接受检查的时间，检查的类型和程度以及依据飞行小时数、着陆次数和其他标准而对某些零部件进行的更换。航空公司须将这些资料呈递给适航当局以便维持其维修团队。</a:t>
            </a:r>
          </a:p>
          <a:p>
            <a:pPr indent="266700" algn="just" hangingPunct="0"/>
            <a:r>
              <a:rPr lang="en-US" altLang="zh-SG" sz="2000" kern="100" dirty="0">
                <a:effectLst/>
                <a:latin typeface="Times New Roman" panose="02020603050405020304" pitchFamily="18" charset="0"/>
                <a:ea typeface="宋体" panose="02010600030101010101" pitchFamily="2" charset="-122"/>
              </a:rPr>
              <a:t>3. In a typical hanger, huge </a:t>
            </a:r>
            <a:r>
              <a:rPr lang="en-US" altLang="zh-SG" sz="2000" kern="100" dirty="0" err="1">
                <a:effectLst/>
                <a:latin typeface="Times New Roman" panose="02020603050405020304" pitchFamily="18" charset="0"/>
                <a:ea typeface="宋体" panose="02010600030101010101" pitchFamily="2" charset="-122"/>
              </a:rPr>
              <a:t>stagings</a:t>
            </a:r>
            <a:r>
              <a:rPr lang="en-US" altLang="zh-SG" sz="2000" kern="100" dirty="0">
                <a:effectLst/>
                <a:latin typeface="Times New Roman" panose="02020603050405020304" pitchFamily="18" charset="0"/>
                <a:ea typeface="宋体" panose="02010600030101010101" pitchFamily="2" charset="-122"/>
              </a:rPr>
              <a:t>, equipped with multi-</a:t>
            </a:r>
            <a:r>
              <a:rPr lang="en-US" altLang="zh-SG" sz="2000" kern="100" dirty="0" err="1">
                <a:effectLst/>
                <a:latin typeface="Times New Roman" panose="02020603050405020304" pitchFamily="18" charset="0"/>
                <a:ea typeface="宋体" panose="02010600030101010101" pitchFamily="2" charset="-122"/>
              </a:rPr>
              <a:t>storey</a:t>
            </a:r>
            <a:r>
              <a:rPr lang="en-US" altLang="zh-SG" sz="2000" kern="100" dirty="0">
                <a:effectLst/>
                <a:latin typeface="Times New Roman" panose="02020603050405020304" pitchFamily="18" charset="0"/>
                <a:ea typeface="宋体" panose="02010600030101010101" pitchFamily="2" charset="-122"/>
              </a:rPr>
              <a:t> working platforms, lighting, lifts and conveyors, are installed around the aircraft so that each part can be thoroughly checked or repaired by the maintenance personnel.</a:t>
            </a:r>
          </a:p>
          <a:p>
            <a:pPr indent="266700" algn="just" hangingPunct="0"/>
            <a:r>
              <a:rPr lang="zh-SG" altLang="en-US" sz="2000" kern="100" dirty="0">
                <a:effectLst/>
                <a:latin typeface="Times New Roman" panose="02020603050405020304" pitchFamily="18" charset="0"/>
                <a:ea typeface="宋体" panose="02010600030101010101" pitchFamily="2" charset="-122"/>
              </a:rPr>
              <a:t>    在机库里，飞机周围建造了巨大的检修架，上面配备了多层工作平台、灯光设施、升降机和传送带，这样机务维修人员便可以对飞机每一部分进行彻底详细的检查和修理。</a:t>
            </a:r>
          </a:p>
        </p:txBody>
      </p:sp>
    </p:spTree>
    <p:extLst>
      <p:ext uri="{BB962C8B-B14F-4D97-AF65-F5344CB8AC3E}">
        <p14:creationId xmlns:p14="http://schemas.microsoft.com/office/powerpoint/2010/main" val="72330484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03856"/>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Aircraft maintenance is the overhaul, repair, inspection or modification of an aircraft or aircraft components. As an indispensable segment of aviation industry, it plays a crucial role in maintaining the good performance of an aircraft, improving its usability and ensuring flight safety. It is the most important pre-flight activity.</a:t>
            </a:r>
          </a:p>
          <a:p>
            <a:pPr indent="266700" algn="just" hangingPunct="0"/>
            <a:r>
              <a:rPr lang="en-US" altLang="zh-SG" sz="2400" kern="100" dirty="0">
                <a:effectLst/>
                <a:latin typeface="Times New Roman" panose="02020603050405020304" pitchFamily="18" charset="0"/>
                <a:ea typeface="宋体" panose="02010600030101010101" pitchFamily="2" charset="-122"/>
              </a:rPr>
              <a:t>    Aircraft maintenance and servicing possibly began with human’s first attempt to fly with the airplane which was still a big wooden-structured fabric-covered machine. These wooden machines can easily get wrecked during repair due to the fragile structure. As time went by, great technical advances promoted the evolution of a more sophisticated repair system to cope with those complicated-designed airplanes. The maintenance tasks, personnel and inspection procedures are all tightly regulated. Professional maintenance engineers are trained who must be licensed by local aviation authority before they overhaul the airframe, engines and systems.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5010801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257953"/>
            <a:ext cx="1104899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Manufacturers are responsible for the satisfactory maintenance of any devices of the aircraft. They must get a Certificate of Airworthiness granted by relevant authorities in order to assure their potential customers of the safety of a new aircraft. They have to compile maintenance manuals and Service Bulletins stating the maintenance and servicing of the aircraft and its components and continually update these data based on the feedback of the pilots who drive the aircraft. </a:t>
            </a:r>
          </a:p>
          <a:p>
            <a:pPr indent="266700" algn="just" hangingPunct="0"/>
            <a:r>
              <a:rPr lang="en-US" altLang="zh-SG" sz="2400" kern="100" dirty="0">
                <a:effectLst/>
                <a:latin typeface="Times New Roman" panose="02020603050405020304" pitchFamily="18" charset="0"/>
                <a:ea typeface="宋体" panose="02010600030101010101" pitchFamily="2" charset="-122"/>
              </a:rPr>
              <a:t>    The periods during which each part of an aircraft must be inspected, the type and degree of the inspection, and the replacement of certain components based on flying hours, numbers of landing and other </a:t>
            </a:r>
            <a:r>
              <a:rPr lang="en-US" altLang="zh-SG" sz="2400" kern="100" dirty="0" err="1">
                <a:effectLst/>
                <a:latin typeface="Times New Roman" panose="02020603050405020304" pitchFamily="18" charset="0"/>
                <a:ea typeface="宋体" panose="02010600030101010101" pitchFamily="2" charset="-122"/>
              </a:rPr>
              <a:t>criterias</a:t>
            </a:r>
            <a:r>
              <a:rPr lang="en-US" altLang="zh-SG" sz="2400" kern="100" dirty="0">
                <a:effectLst/>
                <a:latin typeface="Times New Roman" panose="02020603050405020304" pitchFamily="18" charset="0"/>
                <a:ea typeface="宋体" panose="02010600030101010101" pitchFamily="2" charset="-122"/>
              </a:rPr>
              <a:t> are all stipulated in the maintenance schedule which the airline operator must submit to the airworthiness authority in order to maintain his </a:t>
            </a:r>
            <a:r>
              <a:rPr lang="en-US" altLang="zh-SG" sz="2400" kern="100" dirty="0" err="1">
                <a:effectLst/>
                <a:latin typeface="Times New Roman" panose="02020603050405020304" pitchFamily="18" charset="0"/>
                <a:ea typeface="宋体" panose="02010600030101010101" pitchFamily="2" charset="-122"/>
              </a:rPr>
              <a:t>fleet.To</a:t>
            </a:r>
            <a:r>
              <a:rPr lang="en-US" altLang="zh-SG" sz="2400" kern="100" dirty="0">
                <a:effectLst/>
                <a:latin typeface="Times New Roman" panose="02020603050405020304" pitchFamily="18" charset="0"/>
                <a:ea typeface="宋体" panose="02010600030101010101" pitchFamily="2" charset="-122"/>
              </a:rPr>
              <a:t> get the approval, some basic requirements must be satisfied, including the provision of suitable hangars and workshops, necessary tools and facilities, quality and reliability control, complete training system and equipment and so on.</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4938804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879600"/>
            <a:ext cx="11048999" cy="378085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The hangers should be big enough to hold a wide-bodied airplane. In a typical hanger, huge </a:t>
            </a:r>
            <a:r>
              <a:rPr lang="en-US" altLang="zh-SG" sz="2400" kern="100" dirty="0" err="1">
                <a:effectLst/>
                <a:latin typeface="Times New Roman" panose="02020603050405020304" pitchFamily="18" charset="0"/>
                <a:ea typeface="宋体" panose="02010600030101010101" pitchFamily="2" charset="-122"/>
              </a:rPr>
              <a:t>stagings</a:t>
            </a:r>
            <a:r>
              <a:rPr lang="en-US" altLang="zh-SG" sz="2400" kern="100" dirty="0">
                <a:effectLst/>
                <a:latin typeface="Times New Roman" panose="02020603050405020304" pitchFamily="18" charset="0"/>
                <a:ea typeface="宋体" panose="02010600030101010101" pitchFamily="2" charset="-122"/>
              </a:rPr>
              <a:t>, equipped with multi-</a:t>
            </a:r>
            <a:r>
              <a:rPr lang="en-US" altLang="zh-SG" sz="2400" kern="100" dirty="0" err="1">
                <a:effectLst/>
                <a:latin typeface="Times New Roman" panose="02020603050405020304" pitchFamily="18" charset="0"/>
                <a:ea typeface="宋体" panose="02010600030101010101" pitchFamily="2" charset="-122"/>
              </a:rPr>
              <a:t>storey</a:t>
            </a:r>
            <a:r>
              <a:rPr lang="en-US" altLang="zh-SG" sz="2400" kern="100" dirty="0">
                <a:effectLst/>
                <a:latin typeface="Times New Roman" panose="02020603050405020304" pitchFamily="18" charset="0"/>
                <a:ea typeface="宋体" panose="02010600030101010101" pitchFamily="2" charset="-122"/>
              </a:rPr>
              <a:t> working platforms, lighting, lifts and conveyors, are installed around the aircraft so that each part can be thoroughly checked or repaired by the maintenance personnel.</a:t>
            </a:r>
          </a:p>
          <a:p>
            <a:pPr indent="266700" algn="just" hangingPunct="0"/>
            <a:r>
              <a:rPr lang="en-US" altLang="zh-SG" sz="2400" kern="100" dirty="0">
                <a:effectLst/>
                <a:latin typeface="Times New Roman" panose="02020603050405020304" pitchFamily="18" charset="0"/>
                <a:ea typeface="宋体" panose="02010600030101010101" pitchFamily="2" charset="-122"/>
              </a:rPr>
              <a:t>    Maintenance requirements vary for different types of aircraft. And the time-intervals for the maintenance of each part of the aircraft are also different. For instance, engines receive regular inspection at about 500 flying-hour intervals, and the cabin windows and other openings in the fuselage need inspecting about every 300 flying hours. Generally speaking, aircraft undergo light checks at 50-60 flying hours, overnight checks at 300-600 hours and full overhaul every 3,600 flying hours.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9494582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Translate the following words or phrases into English.</a:t>
            </a:r>
          </a:p>
          <a:p>
            <a:pPr indent="266700" algn="just" hangingPunct="0"/>
            <a:r>
              <a:rPr lang="en-US" altLang="zh-SG" sz="2400" kern="100" dirty="0">
                <a:effectLst/>
                <a:latin typeface="Times New Roman" panose="02020603050405020304" pitchFamily="18" charset="0"/>
                <a:ea typeface="宋体" panose="02010600030101010101" pitchFamily="2" charset="-122"/>
              </a:rPr>
              <a:t>1. </a:t>
            </a:r>
            <a:r>
              <a:rPr lang="zh-SG" altLang="en-US" sz="2400" kern="100" dirty="0">
                <a:effectLst/>
                <a:latin typeface="Times New Roman" panose="02020603050405020304" pitchFamily="18" charset="0"/>
                <a:ea typeface="宋体" panose="02010600030101010101" pitchFamily="2" charset="-122"/>
              </a:rPr>
              <a:t>增压系统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2. </a:t>
            </a:r>
            <a:r>
              <a:rPr lang="zh-SG" altLang="en-US" sz="2400" kern="100" dirty="0">
                <a:effectLst/>
                <a:latin typeface="Times New Roman" panose="02020603050405020304" pitchFamily="18" charset="0"/>
                <a:ea typeface="宋体" panose="02010600030101010101" pitchFamily="2" charset="-122"/>
              </a:rPr>
              <a:t>空调系统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3. </a:t>
            </a:r>
            <a:r>
              <a:rPr lang="zh-SG" altLang="en-US" sz="2400" kern="100" dirty="0">
                <a:effectLst/>
                <a:latin typeface="Times New Roman" panose="02020603050405020304" pitchFamily="18" charset="0"/>
                <a:ea typeface="宋体" panose="02010600030101010101" pitchFamily="2" charset="-122"/>
              </a:rPr>
              <a:t>液压系统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4. </a:t>
            </a:r>
            <a:r>
              <a:rPr lang="zh-SG" altLang="en-US" sz="2400" kern="100" dirty="0">
                <a:effectLst/>
                <a:latin typeface="Times New Roman" panose="02020603050405020304" pitchFamily="18" charset="0"/>
                <a:ea typeface="宋体" panose="02010600030101010101" pitchFamily="2" charset="-122"/>
              </a:rPr>
              <a:t>电气系统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5. </a:t>
            </a:r>
            <a:r>
              <a:rPr lang="zh-SG" altLang="en-US" sz="2400" kern="100" dirty="0">
                <a:effectLst/>
                <a:latin typeface="Times New Roman" panose="02020603050405020304" pitchFamily="18" charset="0"/>
                <a:ea typeface="宋体" panose="02010600030101010101" pitchFamily="2" charset="-122"/>
              </a:rPr>
              <a:t>通信系统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6. </a:t>
            </a:r>
            <a:r>
              <a:rPr lang="zh-SG" altLang="en-US" sz="2400" kern="100" dirty="0">
                <a:effectLst/>
                <a:latin typeface="Times New Roman" panose="02020603050405020304" pitchFamily="18" charset="0"/>
                <a:ea typeface="宋体" panose="02010600030101010101" pitchFamily="2" charset="-122"/>
              </a:rPr>
              <a:t>飞行操纵系统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7. </a:t>
            </a:r>
            <a:r>
              <a:rPr lang="zh-SG" altLang="en-US" sz="2400" kern="100" dirty="0">
                <a:effectLst/>
                <a:latin typeface="Times New Roman" panose="02020603050405020304" pitchFamily="18" charset="0"/>
                <a:ea typeface="宋体" panose="02010600030101010101" pitchFamily="2" charset="-122"/>
              </a:rPr>
              <a:t>防火系统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8. </a:t>
            </a:r>
            <a:r>
              <a:rPr lang="zh-SG" altLang="en-US" sz="2400" kern="100" dirty="0">
                <a:effectLst/>
                <a:latin typeface="Times New Roman" panose="02020603050405020304" pitchFamily="18" charset="0"/>
                <a:ea typeface="宋体" panose="02010600030101010101" pitchFamily="2" charset="-122"/>
              </a:rPr>
              <a:t>防冰系统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9. </a:t>
            </a:r>
            <a:r>
              <a:rPr lang="zh-SG" altLang="en-US" sz="2400" kern="100" dirty="0">
                <a:effectLst/>
                <a:latin typeface="Times New Roman" panose="02020603050405020304" pitchFamily="18" charset="0"/>
                <a:ea typeface="宋体" panose="02010600030101010101" pitchFamily="2" charset="-122"/>
              </a:rPr>
              <a:t>飞机状态监控系统  </a:t>
            </a:r>
          </a:p>
          <a:p>
            <a:pPr indent="266700" algn="just" hangingPunct="0"/>
            <a:r>
              <a:rPr lang="en-US" altLang="zh-SG" sz="2400" kern="100" dirty="0">
                <a:effectLst/>
                <a:latin typeface="Times New Roman" panose="02020603050405020304" pitchFamily="18" charset="0"/>
                <a:ea typeface="宋体" panose="02010600030101010101" pitchFamily="2" charset="-122"/>
              </a:rPr>
              <a:t>10. </a:t>
            </a:r>
            <a:r>
              <a:rPr lang="zh-SG" altLang="en-US" sz="2400" kern="100" dirty="0">
                <a:effectLst/>
                <a:latin typeface="Times New Roman" panose="02020603050405020304" pitchFamily="18" charset="0"/>
                <a:ea typeface="宋体" panose="02010600030101010101" pitchFamily="2" charset="-122"/>
              </a:rPr>
              <a:t>自动数据交换系统 </a:t>
            </a:r>
          </a:p>
        </p:txBody>
      </p:sp>
    </p:spTree>
    <p:extLst>
      <p:ext uri="{BB962C8B-B14F-4D97-AF65-F5344CB8AC3E}">
        <p14:creationId xmlns:p14="http://schemas.microsoft.com/office/powerpoint/2010/main" val="163026227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32376" y="1270000"/>
            <a:ext cx="9414880" cy="5011958"/>
          </a:xfrm>
          <a:prstGeom prst="rect">
            <a:avLst/>
          </a:prstGeom>
          <a:noFill/>
          <a:ln w="9525">
            <a:noFill/>
            <a:miter lim="800000"/>
          </a:ln>
        </p:spPr>
        <p:txBody>
          <a:bodyPr wrap="square" lIns="86685" tIns="43343" rIns="86685" bIns="43343">
            <a:spAutoFit/>
          </a:bodyPr>
          <a:lstStyle/>
          <a:p>
            <a:pPr indent="266700" algn="just" hangingPunct="0"/>
            <a:r>
              <a:rPr lang="en-US" altLang="zh-CN" sz="2000" kern="100" dirty="0">
                <a:effectLst/>
                <a:latin typeface="Times New Roman" panose="02020603050405020304" pitchFamily="18" charset="0"/>
                <a:ea typeface="宋体" panose="02010600030101010101" pitchFamily="2" charset="-122"/>
              </a:rPr>
              <a:t>II. Read and translate the following short passages into Chinese or English.</a:t>
            </a:r>
          </a:p>
          <a:p>
            <a:pPr indent="266700" algn="just" hangingPunct="0"/>
            <a:r>
              <a:rPr lang="en-US" altLang="zh-CN" sz="2000" kern="100" dirty="0">
                <a:effectLst/>
                <a:latin typeface="Times New Roman" panose="02020603050405020304" pitchFamily="18" charset="0"/>
                <a:ea typeface="宋体" panose="02010600030101010101" pitchFamily="2" charset="-122"/>
              </a:rPr>
              <a:t>1. Today, several aviation-related career fields are suffering workforce shortages ever great number of workers will be needed in the future. Experts at Boeing and Airbus forecast a labor shortage in the aviation industry and predict a need of up to 600,000 aircraft maintenance technicians by 2031. In recent years, heavy maintenance, also known as Maintenance, Repair and Overhaul (MRO) activities, were outsourced to foreign companies to save costs. Yet, despite the forecasted labor needs, market growth and fair compensation, few women still appear to enter or stay in the aircraft maintenance career field.</a:t>
            </a:r>
          </a:p>
          <a:p>
            <a:pPr indent="266700" algn="just" hangingPunct="0"/>
            <a:r>
              <a:rPr lang="en-US" altLang="zh-CN" sz="2000" kern="100" dirty="0">
                <a:effectLst/>
                <a:latin typeface="Times New Roman" panose="02020603050405020304" pitchFamily="18" charset="0"/>
                <a:ea typeface="宋体" panose="02010600030101010101" pitchFamily="2" charset="-122"/>
              </a:rPr>
              <a:t>2. Many maintenance tasks, especially in heavy maintenance, may not be completed in a single shift. Aircraft maintenance technicians often take work in progress by colleagues, and spend the incomplete work for a change of team. The need for accuracy and efficiency of information transfer in many cases, without having time to have a meeting to pass the service is a crucial aspect of maintenance work. Although a shift change create challenges for communication, they also offer opportunities to detect and correct errors, where the task of delivery is an opportunity to identify the problem and fix it.</a:t>
            </a:r>
          </a:p>
        </p:txBody>
      </p:sp>
    </p:spTree>
    <p:extLst>
      <p:ext uri="{BB962C8B-B14F-4D97-AF65-F5344CB8AC3E}">
        <p14:creationId xmlns:p14="http://schemas.microsoft.com/office/powerpoint/2010/main" val="409439716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7895" y="1955800"/>
            <a:ext cx="9414880" cy="2857522"/>
          </a:xfrm>
          <a:prstGeom prst="rect">
            <a:avLst/>
          </a:prstGeom>
          <a:noFill/>
          <a:ln w="9525">
            <a:noFill/>
            <a:miter lim="800000"/>
          </a:ln>
        </p:spPr>
        <p:txBody>
          <a:bodyPr wrap="square" lIns="86685" tIns="43343" rIns="86685" bIns="43343">
            <a:spAutoFit/>
          </a:bodyPr>
          <a:lstStyle/>
          <a:p>
            <a:pPr indent="266700" algn="just" hangingPunct="0"/>
            <a:r>
              <a:rPr lang="en-US" altLang="zh-CN" sz="2000" kern="100" dirty="0">
                <a:effectLst/>
                <a:latin typeface="Times New Roman" panose="02020603050405020304" pitchFamily="18" charset="0"/>
                <a:ea typeface="宋体" panose="02010600030101010101" pitchFamily="2" charset="-122"/>
              </a:rPr>
              <a:t>3. </a:t>
            </a:r>
            <a:r>
              <a:rPr lang="zh-CN" altLang="en-US" sz="2000" kern="100" dirty="0">
                <a:effectLst/>
                <a:latin typeface="Times New Roman" panose="02020603050405020304" pitchFamily="18" charset="0"/>
                <a:ea typeface="宋体" panose="02010600030101010101" pitchFamily="2" charset="-122"/>
              </a:rPr>
              <a:t>机务维修手册是非常重要的文件，保证了飞机维修工作的顺利开展。其里面包含了很多重要内容，使得飞机具有持续的适航性。然而，传统手册里大量的文字内容以及静止的图片已经无法准确完美地呈现飞机复杂精密的结构以及维修流程。为了提高手册的准确性以及描述力，人们已经研发了一种新型的</a:t>
            </a:r>
            <a:r>
              <a:rPr lang="en-US" altLang="zh-CN" sz="2000" kern="100" dirty="0">
                <a:effectLst/>
                <a:latin typeface="Times New Roman" panose="02020603050405020304" pitchFamily="18" charset="0"/>
                <a:ea typeface="宋体" panose="02010600030101010101" pitchFamily="2" charset="-122"/>
              </a:rPr>
              <a:t>3D</a:t>
            </a:r>
            <a:r>
              <a:rPr lang="zh-CN" altLang="en-US" sz="2000" kern="100" dirty="0">
                <a:effectLst/>
                <a:latin typeface="Times New Roman" panose="02020603050405020304" pitchFamily="18" charset="0"/>
                <a:ea typeface="宋体" panose="02010600030101010101" pitchFamily="2" charset="-122"/>
              </a:rPr>
              <a:t>飞机维修手册。</a:t>
            </a:r>
          </a:p>
          <a:p>
            <a:pPr indent="266700" algn="just" hangingPunct="0"/>
            <a:r>
              <a:rPr lang="en-US" altLang="zh-CN" sz="2000" kern="100" dirty="0">
                <a:effectLst/>
                <a:latin typeface="Times New Roman" panose="02020603050405020304" pitchFamily="18" charset="0"/>
                <a:ea typeface="宋体" panose="02010600030101010101" pitchFamily="2" charset="-122"/>
              </a:rPr>
              <a:t>4. D</a:t>
            </a:r>
            <a:r>
              <a:rPr lang="zh-CN" altLang="en-US" sz="2000" kern="100" dirty="0">
                <a:effectLst/>
                <a:latin typeface="Times New Roman" panose="02020603050405020304" pitchFamily="18" charset="0"/>
                <a:ea typeface="宋体" panose="02010600030101010101" pitchFamily="2" charset="-122"/>
              </a:rPr>
              <a:t>检，有时也被称作大修检查，是到目前为止最全面、要求最高的飞机检查。一架飞机每六到十年经历一次</a:t>
            </a:r>
            <a:r>
              <a:rPr lang="en-US" altLang="zh-CN" sz="2000" kern="100" dirty="0">
                <a:effectLst/>
                <a:latin typeface="Times New Roman" panose="02020603050405020304" pitchFamily="18" charset="0"/>
                <a:ea typeface="宋体" panose="02010600030101010101" pitchFamily="2" charset="-122"/>
              </a:rPr>
              <a:t>D</a:t>
            </a:r>
            <a:r>
              <a:rPr lang="zh-CN" altLang="en-US" sz="2000" kern="100" dirty="0">
                <a:effectLst/>
                <a:latin typeface="Times New Roman" panose="02020603050405020304" pitchFamily="18" charset="0"/>
                <a:ea typeface="宋体" panose="02010600030101010101" pitchFamily="2" charset="-122"/>
              </a:rPr>
              <a:t>检。这种检查几乎会将整架飞机拆开进行检查和修理。甚至机身蒙皮上的漆也会完全去除以便进行深入检查。完成这种检查通常花费</a:t>
            </a:r>
            <a:r>
              <a:rPr lang="en-US" altLang="zh-CN" sz="2000" kern="100" dirty="0">
                <a:effectLst/>
                <a:latin typeface="Times New Roman" panose="02020603050405020304" pitchFamily="18" charset="0"/>
                <a:ea typeface="宋体" panose="02010600030101010101" pitchFamily="2" charset="-122"/>
              </a:rPr>
              <a:t>50 000</a:t>
            </a:r>
            <a:r>
              <a:rPr lang="zh-CN" altLang="en-US" sz="2000" kern="100" dirty="0">
                <a:effectLst/>
                <a:latin typeface="Times New Roman" panose="02020603050405020304" pitchFamily="18" charset="0"/>
                <a:ea typeface="宋体" panose="02010600030101010101" pitchFamily="2" charset="-122"/>
              </a:rPr>
              <a:t>工时和两个月的时间。这主要取决于飞机本身情况以及参与的技术人员的数量。平均每架商业飞机在退役前会经历</a:t>
            </a:r>
            <a:r>
              <a:rPr lang="en-US" altLang="zh-CN" sz="2000" kern="100" dirty="0">
                <a:effectLst/>
                <a:latin typeface="Times New Roman" panose="02020603050405020304" pitchFamily="18" charset="0"/>
                <a:ea typeface="宋体" panose="02010600030101010101" pitchFamily="2" charset="-122"/>
              </a:rPr>
              <a:t>3</a:t>
            </a:r>
            <a:r>
              <a:rPr lang="zh-CN" altLang="en-US" sz="2000" kern="100" dirty="0">
                <a:effectLst/>
                <a:latin typeface="Times New Roman" panose="02020603050405020304" pitchFamily="18" charset="0"/>
                <a:ea typeface="宋体" panose="02010600030101010101" pitchFamily="2" charset="-122"/>
              </a:rPr>
              <a:t>次</a:t>
            </a:r>
            <a:r>
              <a:rPr lang="en-US" altLang="zh-CN" sz="2000" kern="100" dirty="0">
                <a:effectLst/>
                <a:latin typeface="Times New Roman" panose="02020603050405020304" pitchFamily="18" charset="0"/>
                <a:ea typeface="宋体" panose="02010600030101010101" pitchFamily="2" charset="-122"/>
              </a:rPr>
              <a:t>D</a:t>
            </a:r>
            <a:r>
              <a:rPr lang="zh-CN" altLang="en-US" sz="2000" kern="100" dirty="0">
                <a:effectLst/>
                <a:latin typeface="Times New Roman" panose="02020603050405020304" pitchFamily="18" charset="0"/>
                <a:ea typeface="宋体" panose="02010600030101010101" pitchFamily="2" charset="-122"/>
              </a:rPr>
              <a:t>检。</a:t>
            </a:r>
            <a:endParaRPr lang="en-US" altLang="zh-CN"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69136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8957680" cy="341151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IV. Answer the following questions according to the text.</a:t>
            </a:r>
          </a:p>
          <a:p>
            <a:pPr indent="266700" algn="just" hangingPunct="0"/>
            <a:r>
              <a:rPr lang="en-US" altLang="zh-SG" sz="2400" kern="100" dirty="0">
                <a:effectLst/>
                <a:latin typeface="Times New Roman" panose="02020603050405020304" pitchFamily="18" charset="0"/>
                <a:ea typeface="宋体" panose="02010600030101010101" pitchFamily="2" charset="-122"/>
              </a:rPr>
              <a:t>1. What is the largest airplane in Boeing series? How much do you know about this aircraft?</a:t>
            </a:r>
          </a:p>
          <a:p>
            <a:pPr indent="266700" algn="just" hangingPunct="0"/>
            <a:r>
              <a:rPr lang="en-US" altLang="zh-SG" sz="2400" kern="100" dirty="0">
                <a:effectLst/>
                <a:latin typeface="Times New Roman" panose="02020603050405020304" pitchFamily="18" charset="0"/>
                <a:ea typeface="宋体" panose="02010600030101010101" pitchFamily="2" charset="-122"/>
              </a:rPr>
              <a:t>2. What is the difference between first class cabin and economy class cabin?</a:t>
            </a:r>
          </a:p>
          <a:p>
            <a:pPr indent="266700" algn="just" hangingPunct="0"/>
            <a:r>
              <a:rPr lang="en-US" altLang="zh-SG" sz="2400" kern="100" dirty="0">
                <a:effectLst/>
                <a:latin typeface="Times New Roman" panose="02020603050405020304" pitchFamily="18" charset="0"/>
                <a:ea typeface="宋体" panose="02010600030101010101" pitchFamily="2" charset="-122"/>
              </a:rPr>
              <a:t>3. What can be called a wide-body aircraft? What is a narrow-body aircraft?</a:t>
            </a:r>
          </a:p>
          <a:p>
            <a:pPr indent="266700" algn="just" hangingPunct="0"/>
            <a:r>
              <a:rPr lang="en-US" altLang="zh-SG" sz="2400" kern="100" dirty="0">
                <a:effectLst/>
                <a:latin typeface="Times New Roman" panose="02020603050405020304" pitchFamily="18" charset="0"/>
                <a:ea typeface="宋体" panose="02010600030101010101" pitchFamily="2" charset="-122"/>
              </a:rPr>
              <a:t>4. What information may be printed on the aircraft seating chart?</a:t>
            </a:r>
          </a:p>
          <a:p>
            <a:pPr indent="266700" algn="just" hangingPunct="0"/>
            <a:r>
              <a:rPr lang="en-US" altLang="zh-SG" sz="2400" kern="100" dirty="0">
                <a:effectLst/>
                <a:latin typeface="Times New Roman" panose="02020603050405020304" pitchFamily="18" charset="0"/>
                <a:ea typeface="宋体" panose="02010600030101010101" pitchFamily="2" charset="-122"/>
              </a:rPr>
              <a:t>5. How are the seats usually identified on a passenger plane?</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58563618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4841" y="1346200"/>
            <a:ext cx="9414880" cy="2672856"/>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How do you understand aircraft maintenance and servicing?</a:t>
            </a:r>
          </a:p>
          <a:p>
            <a:pPr indent="266700" algn="just" hangingPunct="0"/>
            <a:r>
              <a:rPr lang="en-US" altLang="zh-CN" sz="2400" kern="100" dirty="0">
                <a:effectLst/>
                <a:latin typeface="Times New Roman" panose="02020603050405020304" pitchFamily="18" charset="0"/>
                <a:ea typeface="宋体" panose="02010600030101010101" pitchFamily="2" charset="-122"/>
              </a:rPr>
              <a:t>2. Who compile the maintenance manuals and Service Bulletins? What are they used for?</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does maintenance schedule include?</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does a typical hanger like?</a:t>
            </a:r>
          </a:p>
          <a:p>
            <a:pPr indent="266700" algn="just" hangingPunct="0"/>
            <a:r>
              <a:rPr lang="en-US" altLang="zh-CN" sz="2400" kern="100" dirty="0">
                <a:effectLst/>
                <a:latin typeface="Times New Roman" panose="02020603050405020304" pitchFamily="18" charset="0"/>
                <a:ea typeface="宋体" panose="02010600030101010101" pitchFamily="2" charset="-122"/>
              </a:rPr>
              <a:t>5. How long does an airliner need to be inspected?</a:t>
            </a:r>
          </a:p>
        </p:txBody>
      </p:sp>
    </p:spTree>
    <p:extLst>
      <p:ext uri="{BB962C8B-B14F-4D97-AF65-F5344CB8AC3E}">
        <p14:creationId xmlns:p14="http://schemas.microsoft.com/office/powerpoint/2010/main" val="4848064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215901" y="2082983"/>
            <a:ext cx="4343399" cy="2341988"/>
          </a:xfrm>
          <a:prstGeom prst="rect">
            <a:avLst/>
          </a:prstGeom>
        </p:spPr>
      </p:pic>
      <p:sp>
        <p:nvSpPr>
          <p:cNvPr id="4" name="TextBox 3"/>
          <p:cNvSpPr txBox="1"/>
          <p:nvPr/>
        </p:nvSpPr>
        <p:spPr>
          <a:xfrm>
            <a:off x="757796" y="2565400"/>
            <a:ext cx="2810904" cy="1400383"/>
          </a:xfrm>
          <a:prstGeom prst="rect">
            <a:avLst/>
          </a:prstGeom>
        </p:spPr>
        <p:txBody>
          <a:bodyPr wrap="square" lIns="0" tIns="0" rIns="63500" rtlCol="0" anchor="t">
            <a:spAutoFit/>
          </a:bodyPr>
          <a:lstStyle/>
          <a:p>
            <a:pPr algn="ctr">
              <a:lnSpc>
                <a:spcPct val="100000"/>
              </a:lnSpc>
            </a:pPr>
            <a:r>
              <a:rPr lang="en-US" altLang="zh-CN" sz="4400" b="1" dirty="0">
                <a:solidFill>
                  <a:srgbClr val="FFFFFF"/>
                </a:solidFill>
                <a:latin typeface="Microsoft YaHei"/>
                <a:ea typeface="Microsoft YaHei"/>
              </a:rPr>
              <a:t>Unit Fourteen</a:t>
            </a:r>
          </a:p>
        </p:txBody>
      </p:sp>
      <p:sp>
        <p:nvSpPr>
          <p:cNvPr id="5" name="TextBox 4"/>
          <p:cNvSpPr txBox="1"/>
          <p:nvPr/>
        </p:nvSpPr>
        <p:spPr>
          <a:xfrm>
            <a:off x="4330700" y="2870200"/>
            <a:ext cx="7391400"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Airports</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393219335"/>
      </p:ext>
    </p:extLst>
  </p:cSld>
  <p:clrMapOvr>
    <a:masterClrMapping/>
  </p:clrMapOvr>
  <p:transition spd="slow">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5495" y="1181520"/>
            <a:ext cx="10059805" cy="5165846"/>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 proximity [</a:t>
            </a:r>
            <a:r>
              <a:rPr lang="en-US" altLang="zh-SG" sz="2200" kern="100" dirty="0" err="1">
                <a:effectLst/>
                <a:latin typeface="Times New Roman" panose="02020603050405020304" pitchFamily="18" charset="0"/>
                <a:ea typeface="宋体" panose="02010600030101010101" pitchFamily="2" charset="-122"/>
              </a:rPr>
              <a:t>prɒk'sɪmɪti</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亲近；接近，邻近</a:t>
            </a:r>
          </a:p>
          <a:p>
            <a:pPr indent="266700" algn="just" hangingPunct="0"/>
            <a:r>
              <a:rPr lang="en-US" altLang="zh-SG" sz="2200" kern="100" dirty="0">
                <a:effectLst/>
                <a:latin typeface="Times New Roman" panose="02020603050405020304" pitchFamily="18" charset="0"/>
                <a:ea typeface="宋体" panose="02010600030101010101" pitchFamily="2" charset="-122"/>
              </a:rPr>
              <a:t>2. eliminate [</a:t>
            </a:r>
            <a:r>
              <a:rPr lang="en-US" altLang="zh-SG" sz="2200" kern="100" dirty="0" err="1">
                <a:effectLst/>
                <a:latin typeface="Times New Roman" panose="02020603050405020304" pitchFamily="18" charset="0"/>
                <a:ea typeface="宋体" panose="02010600030101010101" pitchFamily="2" charset="-122"/>
              </a:rPr>
              <a:t>ɪ'lɪmɪneɪt</a:t>
            </a:r>
            <a:r>
              <a:rPr lang="en-US" altLang="zh-SG" sz="2200" kern="100" dirty="0">
                <a:effectLst/>
                <a:latin typeface="Times New Roman" panose="02020603050405020304" pitchFamily="18" charset="0"/>
                <a:ea typeface="宋体" panose="02010600030101010101" pitchFamily="2" charset="-122"/>
              </a:rPr>
              <a:t>]				</a:t>
            </a:r>
            <a:r>
              <a:rPr lang="en-US" altLang="zh-SG" sz="2200" kern="100" dirty="0" err="1">
                <a:effectLst/>
                <a:latin typeface="Times New Roman" panose="02020603050405020304" pitchFamily="18" charset="0"/>
                <a:ea typeface="宋体" panose="02010600030101010101" pitchFamily="2" charset="-122"/>
              </a:rPr>
              <a:t>vt.</a:t>
            </a:r>
            <a:r>
              <a:rPr lang="en-US" altLang="zh-SG" sz="2200" kern="100" dirty="0">
                <a:effectLst/>
                <a:latin typeface="Times New Roman" panose="02020603050405020304" pitchFamily="18" charset="0"/>
                <a:ea typeface="宋体" panose="02010600030101010101" pitchFamily="2" charset="-122"/>
              </a:rPr>
              <a:t> </a:t>
            </a:r>
            <a:r>
              <a:rPr lang="zh-SG" altLang="en-US" sz="2200" kern="100" dirty="0">
                <a:effectLst/>
                <a:latin typeface="Times New Roman" panose="02020603050405020304" pitchFamily="18" charset="0"/>
                <a:ea typeface="宋体" panose="02010600030101010101" pitchFamily="2" charset="-122"/>
              </a:rPr>
              <a:t>淘汰；排除，消除；除掉</a:t>
            </a:r>
          </a:p>
          <a:p>
            <a:pPr indent="266700" algn="just" hangingPunct="0"/>
            <a:r>
              <a:rPr lang="en-US" altLang="zh-SG" sz="2200" kern="100" dirty="0">
                <a:effectLst/>
                <a:latin typeface="Times New Roman" panose="02020603050405020304" pitchFamily="18" charset="0"/>
                <a:ea typeface="宋体" panose="02010600030101010101" pitchFamily="2" charset="-122"/>
              </a:rPr>
              <a:t>3. drag [</a:t>
            </a:r>
            <a:r>
              <a:rPr lang="en-US" altLang="zh-SG" sz="2200" kern="100" dirty="0" err="1">
                <a:effectLst/>
                <a:latin typeface="Times New Roman" panose="02020603050405020304" pitchFamily="18" charset="0"/>
                <a:ea typeface="宋体" panose="02010600030101010101" pitchFamily="2" charset="-122"/>
              </a:rPr>
              <a:t>dræg</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阻力；拖</a:t>
            </a:r>
          </a:p>
          <a:p>
            <a:pPr indent="266700" algn="just" hangingPunct="0"/>
            <a:r>
              <a:rPr lang="en-US" altLang="zh-SG" sz="2200" kern="100" dirty="0">
                <a:effectLst/>
                <a:latin typeface="Times New Roman" panose="02020603050405020304" pitchFamily="18" charset="0"/>
                <a:ea typeface="宋体" panose="02010600030101010101" pitchFamily="2" charset="-122"/>
              </a:rPr>
              <a:t>4. meteorological [ˌ</a:t>
            </a:r>
            <a:r>
              <a:rPr lang="en-US" altLang="zh-SG" sz="2200" kern="100" dirty="0" err="1">
                <a:effectLst/>
                <a:latin typeface="Times New Roman" panose="02020603050405020304" pitchFamily="18" charset="0"/>
                <a:ea typeface="宋体" panose="02010600030101010101" pitchFamily="2" charset="-122"/>
              </a:rPr>
              <a:t>mi:tɪərə'lɒdʒɪkəl</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气象的；气象学的</a:t>
            </a:r>
          </a:p>
          <a:p>
            <a:pPr indent="266700" algn="just" hangingPunct="0"/>
            <a:r>
              <a:rPr lang="en-US" altLang="zh-SG" sz="2200" kern="100" dirty="0">
                <a:effectLst/>
                <a:latin typeface="Times New Roman" panose="02020603050405020304" pitchFamily="18" charset="0"/>
                <a:ea typeface="宋体" panose="02010600030101010101" pitchFamily="2" charset="-122"/>
              </a:rPr>
              <a:t>5. maintenance ['</a:t>
            </a:r>
            <a:r>
              <a:rPr lang="en-US" altLang="zh-SG" sz="2200" kern="100" dirty="0" err="1">
                <a:effectLst/>
                <a:latin typeface="Times New Roman" panose="02020603050405020304" pitchFamily="18" charset="0"/>
                <a:ea typeface="宋体" panose="02010600030101010101" pitchFamily="2" charset="-122"/>
              </a:rPr>
              <a:t>meɪntənəns</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维护；维修</a:t>
            </a:r>
          </a:p>
          <a:p>
            <a:pPr indent="266700" algn="just" hangingPunct="0"/>
            <a:r>
              <a:rPr lang="en-US" altLang="zh-SG" sz="2200" kern="100" dirty="0">
                <a:effectLst/>
                <a:latin typeface="Times New Roman" panose="02020603050405020304" pitchFamily="18" charset="0"/>
                <a:ea typeface="宋体" panose="02010600030101010101" pitchFamily="2" charset="-122"/>
              </a:rPr>
              <a:t>6. flora ['</a:t>
            </a:r>
            <a:r>
              <a:rPr lang="en-US" altLang="zh-SG" sz="2200" kern="100" dirty="0" err="1">
                <a:effectLst/>
                <a:latin typeface="Times New Roman" panose="02020603050405020304" pitchFamily="18" charset="0"/>
                <a:ea typeface="宋体" panose="02010600030101010101" pitchFamily="2" charset="-122"/>
              </a:rPr>
              <a:t>flɔrə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植物群；植物区系</a:t>
            </a:r>
          </a:p>
          <a:p>
            <a:pPr indent="266700" algn="just" hangingPunct="0"/>
            <a:r>
              <a:rPr lang="en-US" altLang="zh-SG" sz="2200" kern="100" dirty="0">
                <a:effectLst/>
                <a:latin typeface="Times New Roman" panose="02020603050405020304" pitchFamily="18" charset="0"/>
                <a:ea typeface="宋体" panose="02010600030101010101" pitchFamily="2" charset="-122"/>
              </a:rPr>
              <a:t>7. fauna ['</a:t>
            </a:r>
            <a:r>
              <a:rPr lang="en-US" altLang="zh-SG" sz="2200" kern="100" dirty="0" err="1">
                <a:effectLst/>
                <a:latin typeface="Times New Roman" panose="02020603050405020304" pitchFamily="18" charset="0"/>
                <a:ea typeface="宋体" panose="02010600030101010101" pitchFamily="2" charset="-122"/>
              </a:rPr>
              <a:t>fɔ:nə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动物群</a:t>
            </a:r>
          </a:p>
          <a:p>
            <a:pPr indent="266700" algn="just" hangingPunct="0"/>
            <a:r>
              <a:rPr lang="en-US" altLang="zh-SG" sz="2200" kern="100" dirty="0">
                <a:effectLst/>
                <a:latin typeface="Times New Roman" panose="02020603050405020304" pitchFamily="18" charset="0"/>
                <a:ea typeface="宋体" panose="02010600030101010101" pitchFamily="2" charset="-122"/>
              </a:rPr>
              <a:t>8. collision [</a:t>
            </a:r>
            <a:r>
              <a:rPr lang="en-US" altLang="zh-SG" sz="2200" kern="100" dirty="0" err="1">
                <a:effectLst/>
                <a:latin typeface="Times New Roman" panose="02020603050405020304" pitchFamily="18" charset="0"/>
                <a:ea typeface="宋体" panose="02010600030101010101" pitchFamily="2" charset="-122"/>
              </a:rPr>
              <a:t>kə'lɪʒən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碰撞；冲突</a:t>
            </a:r>
          </a:p>
          <a:p>
            <a:pPr indent="266700" algn="just" hangingPunct="0"/>
            <a:r>
              <a:rPr lang="en-US" altLang="zh-SG" sz="2200" kern="100" dirty="0">
                <a:effectLst/>
                <a:latin typeface="Times New Roman" panose="02020603050405020304" pitchFamily="18" charset="0"/>
                <a:ea typeface="宋体" panose="02010600030101010101" pitchFamily="2" charset="-122"/>
              </a:rPr>
              <a:t>9. susceptible [</a:t>
            </a:r>
            <a:r>
              <a:rPr lang="en-US" altLang="zh-SG" sz="2200" kern="100" dirty="0" err="1">
                <a:effectLst/>
                <a:latin typeface="Times New Roman" panose="02020603050405020304" pitchFamily="18" charset="0"/>
                <a:ea typeface="宋体" panose="02010600030101010101" pitchFamily="2" charset="-122"/>
              </a:rPr>
              <a:t>sə'septɪb|ə|l</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易受影响的</a:t>
            </a:r>
          </a:p>
          <a:p>
            <a:pPr indent="266700" algn="just" hangingPunct="0"/>
            <a:r>
              <a:rPr lang="en-US" altLang="zh-SG" sz="2200" kern="100" dirty="0">
                <a:effectLst/>
                <a:latin typeface="Times New Roman" panose="02020603050405020304" pitchFamily="18" charset="0"/>
                <a:ea typeface="宋体" panose="02010600030101010101" pitchFamily="2" charset="-122"/>
              </a:rPr>
              <a:t>10. pavement ['</a:t>
            </a:r>
            <a:r>
              <a:rPr lang="en-US" altLang="zh-SG" sz="2200" kern="100" dirty="0" err="1">
                <a:effectLst/>
                <a:latin typeface="Times New Roman" panose="02020603050405020304" pitchFamily="18" charset="0"/>
                <a:ea typeface="宋体" panose="02010600030101010101" pitchFamily="2" charset="-122"/>
              </a:rPr>
              <a:t>peɪvm</a:t>
            </a:r>
            <a:r>
              <a:rPr lang="en-US" altLang="zh-SG" sz="2200" kern="100" dirty="0">
                <a:effectLst/>
                <a:latin typeface="Times New Roman" panose="02020603050405020304" pitchFamily="18" charset="0"/>
                <a:ea typeface="宋体" panose="02010600030101010101" pitchFamily="2" charset="-122"/>
              </a:rPr>
              <a:t>(ə)</a:t>
            </a:r>
            <a:r>
              <a:rPr lang="en-US" altLang="zh-SG" sz="2200" kern="100" dirty="0" err="1">
                <a:effectLst/>
                <a:latin typeface="Times New Roman" panose="02020603050405020304" pitchFamily="18" charset="0"/>
                <a:ea typeface="宋体" panose="02010600030101010101" pitchFamily="2" charset="-122"/>
              </a:rPr>
              <a:t>nt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硬路面；人行道</a:t>
            </a:r>
          </a:p>
          <a:p>
            <a:pPr indent="266700" algn="just" hangingPunct="0"/>
            <a:r>
              <a:rPr lang="en-US" altLang="zh-SG" sz="2200" kern="100" dirty="0">
                <a:effectLst/>
                <a:latin typeface="Times New Roman" panose="02020603050405020304" pitchFamily="18" charset="0"/>
                <a:ea typeface="宋体" panose="02010600030101010101" pitchFamily="2" charset="-122"/>
              </a:rPr>
              <a:t>11. drainage ['</a:t>
            </a:r>
            <a:r>
              <a:rPr lang="en-US" altLang="zh-SG" sz="2200" kern="100" dirty="0" err="1">
                <a:effectLst/>
                <a:latin typeface="Times New Roman" panose="02020603050405020304" pitchFamily="18" charset="0"/>
                <a:ea typeface="宋体" panose="02010600030101010101" pitchFamily="2" charset="-122"/>
              </a:rPr>
              <a:t>dreɪnɪdʒ</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排水系统</a:t>
            </a:r>
          </a:p>
          <a:p>
            <a:pPr indent="266700" algn="just" hangingPunct="0"/>
            <a:r>
              <a:rPr lang="en-US" altLang="zh-SG" sz="2200" kern="100" dirty="0">
                <a:effectLst/>
                <a:latin typeface="Times New Roman" panose="02020603050405020304" pitchFamily="18" charset="0"/>
                <a:ea typeface="宋体" panose="02010600030101010101" pitchFamily="2" charset="-122"/>
              </a:rPr>
              <a:t>12. obstacle ['</a:t>
            </a:r>
            <a:r>
              <a:rPr lang="en-US" altLang="zh-SG" sz="2200" kern="100" dirty="0" err="1">
                <a:effectLst/>
                <a:latin typeface="Times New Roman" panose="02020603050405020304" pitchFamily="18" charset="0"/>
                <a:ea typeface="宋体" panose="02010600030101010101" pitchFamily="2" charset="-122"/>
              </a:rPr>
              <a:t>ɒbstək|ə|l</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障碍物，干扰</a:t>
            </a:r>
          </a:p>
          <a:p>
            <a:pPr indent="266700" algn="just" hangingPunct="0"/>
            <a:r>
              <a:rPr lang="en-US" altLang="zh-SG" sz="2200" kern="100" dirty="0">
                <a:effectLst/>
                <a:latin typeface="Times New Roman" panose="02020603050405020304" pitchFamily="18" charset="0"/>
                <a:ea typeface="宋体" panose="02010600030101010101" pitchFamily="2" charset="-122"/>
              </a:rPr>
              <a:t>13. taxiway ['</a:t>
            </a:r>
            <a:r>
              <a:rPr lang="en-US" altLang="zh-SG" sz="2200" kern="100" dirty="0" err="1">
                <a:effectLst/>
                <a:latin typeface="Times New Roman" panose="02020603050405020304" pitchFamily="18" charset="0"/>
                <a:ea typeface="宋体" panose="02010600030101010101" pitchFamily="2" charset="-122"/>
              </a:rPr>
              <a:t>tæksiweɪ</a:t>
            </a:r>
            <a:r>
              <a:rPr lang="en-US" altLang="zh-SG" sz="2200" kern="100" dirty="0">
                <a:effectLst/>
                <a:latin typeface="Times New Roman" panose="02020603050405020304" pitchFamily="18" charset="0"/>
                <a:ea typeface="宋体" panose="02010600030101010101" pitchFamily="2" charset="-122"/>
              </a:rPr>
              <a:t>]				n.</a:t>
            </a:r>
            <a:r>
              <a:rPr lang="zh-SG" altLang="en-US" sz="2200" kern="100" dirty="0">
                <a:effectLst/>
                <a:latin typeface="Times New Roman" panose="02020603050405020304" pitchFamily="18" charset="0"/>
                <a:ea typeface="宋体" panose="02010600030101010101" pitchFamily="2" charset="-122"/>
              </a:rPr>
              <a:t>（飞机的）滑行道</a:t>
            </a:r>
          </a:p>
          <a:p>
            <a:pPr indent="266700" algn="just" hangingPunct="0"/>
            <a:r>
              <a:rPr lang="en-US" altLang="zh-SG" sz="2200" kern="100" dirty="0">
                <a:effectLst/>
                <a:latin typeface="Times New Roman" panose="02020603050405020304" pitchFamily="18" charset="0"/>
                <a:ea typeface="宋体" panose="02010600030101010101" pitchFamily="2" charset="-122"/>
              </a:rPr>
              <a:t>14. high-altitude ['</a:t>
            </a:r>
            <a:r>
              <a:rPr lang="en-US" altLang="zh-SG" sz="2200" kern="100" dirty="0" err="1">
                <a:effectLst/>
                <a:latin typeface="Times New Roman" panose="02020603050405020304" pitchFamily="18" charset="0"/>
                <a:ea typeface="宋体" panose="02010600030101010101" pitchFamily="2" charset="-122"/>
              </a:rPr>
              <a:t>haɪ'æltɪtju:d</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高空的</a:t>
            </a:r>
          </a:p>
          <a:p>
            <a:pPr indent="266700" algn="just" hangingPunct="0"/>
            <a:r>
              <a:rPr lang="en-US" altLang="zh-SG" sz="2200" kern="100" dirty="0">
                <a:effectLst/>
                <a:latin typeface="Times New Roman" panose="02020603050405020304" pitchFamily="18" charset="0"/>
                <a:ea typeface="宋体" panose="02010600030101010101" pitchFamily="2" charset="-122"/>
              </a:rPr>
              <a:t>15. monarch ['</a:t>
            </a:r>
            <a:r>
              <a:rPr lang="en-US" altLang="zh-SG" sz="2200" kern="100" dirty="0" err="1">
                <a:effectLst/>
                <a:latin typeface="Times New Roman" panose="02020603050405020304" pitchFamily="18" charset="0"/>
                <a:ea typeface="宋体" panose="02010600030101010101" pitchFamily="2" charset="-122"/>
              </a:rPr>
              <a:t>mɒnək</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君主，帝王</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5796912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0982" y="1740400"/>
            <a:ext cx="10059805" cy="378085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regardless of					</a:t>
            </a:r>
            <a:r>
              <a:rPr lang="zh-SG" altLang="en-US" sz="2400" kern="100" dirty="0">
                <a:effectLst/>
                <a:latin typeface="Times New Roman" panose="02020603050405020304" pitchFamily="18" charset="0"/>
                <a:ea typeface="宋体" panose="02010600030101010101" pitchFamily="2" charset="-122"/>
              </a:rPr>
              <a:t>不管，不顾</a:t>
            </a:r>
          </a:p>
          <a:p>
            <a:pPr indent="266700" algn="just" hangingPunct="0"/>
            <a:r>
              <a:rPr lang="en-US" altLang="zh-SG" sz="2400" kern="100" dirty="0">
                <a:effectLst/>
                <a:latin typeface="Times New Roman" panose="02020603050405020304" pitchFamily="18" charset="0"/>
                <a:ea typeface="宋体" panose="02010600030101010101" pitchFamily="2" charset="-122"/>
              </a:rPr>
              <a:t>2. concrete surface					</a:t>
            </a:r>
            <a:r>
              <a:rPr lang="zh-SG" altLang="en-US" sz="2400" kern="100" dirty="0">
                <a:effectLst/>
                <a:latin typeface="Times New Roman" panose="02020603050405020304" pitchFamily="18" charset="0"/>
                <a:ea typeface="宋体" panose="02010600030101010101" pitchFamily="2" charset="-122"/>
              </a:rPr>
              <a:t>混凝土地面</a:t>
            </a:r>
          </a:p>
          <a:p>
            <a:pPr indent="266700" algn="just" hangingPunct="0"/>
            <a:r>
              <a:rPr lang="en-US" altLang="zh-SG" sz="2400" kern="100" dirty="0">
                <a:effectLst/>
                <a:latin typeface="Times New Roman" panose="02020603050405020304" pitchFamily="18" charset="0"/>
                <a:ea typeface="宋体" panose="02010600030101010101" pitchFamily="2" charset="-122"/>
              </a:rPr>
              <a:t>3. noise disturbance					</a:t>
            </a:r>
            <a:r>
              <a:rPr lang="zh-SG" altLang="en-US" sz="2400" kern="100" dirty="0">
                <a:effectLst/>
                <a:latin typeface="Times New Roman" panose="02020603050405020304" pitchFamily="18" charset="0"/>
                <a:ea typeface="宋体" panose="02010600030101010101" pitchFamily="2" charset="-122"/>
              </a:rPr>
              <a:t>噪声干扰</a:t>
            </a:r>
          </a:p>
          <a:p>
            <a:pPr indent="266700" algn="just" hangingPunct="0"/>
            <a:r>
              <a:rPr lang="en-US" altLang="zh-SG" sz="2400" kern="100" dirty="0">
                <a:effectLst/>
                <a:latin typeface="Times New Roman" panose="02020603050405020304" pitchFamily="18" charset="0"/>
                <a:ea typeface="宋体" panose="02010600030101010101" pitchFamily="2" charset="-122"/>
              </a:rPr>
              <a:t>4. local resident					</a:t>
            </a:r>
            <a:r>
              <a:rPr lang="zh-SG" altLang="en-US" sz="2400" kern="100" dirty="0">
                <a:effectLst/>
                <a:latin typeface="Times New Roman" panose="02020603050405020304" pitchFamily="18" charset="0"/>
                <a:ea typeface="宋体" panose="02010600030101010101" pitchFamily="2" charset="-122"/>
              </a:rPr>
              <a:t>当地居民</a:t>
            </a:r>
          </a:p>
          <a:p>
            <a:pPr indent="266700" algn="just" hangingPunct="0"/>
            <a:r>
              <a:rPr lang="en-US" altLang="zh-SG" sz="2400" kern="100" dirty="0">
                <a:effectLst/>
                <a:latin typeface="Times New Roman" panose="02020603050405020304" pitchFamily="18" charset="0"/>
                <a:ea typeface="宋体" panose="02010600030101010101" pitchFamily="2" charset="-122"/>
              </a:rPr>
              <a:t>5. historical site					</a:t>
            </a:r>
            <a:r>
              <a:rPr lang="zh-SG" altLang="en-US" sz="2400" kern="100" dirty="0">
                <a:effectLst/>
                <a:latin typeface="Times New Roman" panose="02020603050405020304" pitchFamily="18" charset="0"/>
                <a:ea typeface="宋体" panose="02010600030101010101" pitchFamily="2" charset="-122"/>
              </a:rPr>
              <a:t>历史古迹</a:t>
            </a:r>
          </a:p>
          <a:p>
            <a:pPr indent="266700" algn="just" hangingPunct="0"/>
            <a:r>
              <a:rPr lang="en-US" altLang="zh-SG" sz="2400" kern="100" dirty="0">
                <a:effectLst/>
                <a:latin typeface="Times New Roman" panose="02020603050405020304" pitchFamily="18" charset="0"/>
                <a:ea typeface="宋体" panose="02010600030101010101" pitchFamily="2" charset="-122"/>
              </a:rPr>
              <a:t>6. weather pattern					</a:t>
            </a:r>
            <a:r>
              <a:rPr lang="zh-SG" altLang="en-US" sz="2400" kern="100" dirty="0">
                <a:effectLst/>
                <a:latin typeface="Times New Roman" panose="02020603050405020304" pitchFamily="18" charset="0"/>
                <a:ea typeface="宋体" panose="02010600030101010101" pitchFamily="2" charset="-122"/>
              </a:rPr>
              <a:t>天气模式</a:t>
            </a:r>
          </a:p>
          <a:p>
            <a:pPr indent="266700" algn="just" hangingPunct="0"/>
            <a:r>
              <a:rPr lang="en-US" altLang="zh-SG" sz="2400" kern="100" dirty="0">
                <a:effectLst/>
                <a:latin typeface="Times New Roman" panose="02020603050405020304" pitchFamily="18" charset="0"/>
                <a:ea typeface="宋体" panose="02010600030101010101" pitchFamily="2" charset="-122"/>
              </a:rPr>
              <a:t>7. double-edged sword				</a:t>
            </a:r>
            <a:r>
              <a:rPr lang="zh-SG" altLang="en-US" sz="2400" kern="100" dirty="0">
                <a:effectLst/>
                <a:latin typeface="Times New Roman" panose="02020603050405020304" pitchFamily="18" charset="0"/>
                <a:ea typeface="宋体" panose="02010600030101010101" pitchFamily="2" charset="-122"/>
              </a:rPr>
              <a:t>双刃剑</a:t>
            </a:r>
          </a:p>
          <a:p>
            <a:pPr indent="266700" algn="just" hangingPunct="0"/>
            <a:r>
              <a:rPr lang="en-US" altLang="zh-SG" sz="2400" kern="100" dirty="0">
                <a:effectLst/>
                <a:latin typeface="Times New Roman" panose="02020603050405020304" pitchFamily="18" charset="0"/>
                <a:ea typeface="宋体" panose="02010600030101010101" pitchFamily="2" charset="-122"/>
              </a:rPr>
              <a:t>8. loaded weight					</a:t>
            </a:r>
            <a:r>
              <a:rPr lang="zh-SG" altLang="en-US" sz="2400" kern="100" dirty="0">
                <a:effectLst/>
                <a:latin typeface="Times New Roman" panose="02020603050405020304" pitchFamily="18" charset="0"/>
                <a:ea typeface="宋体" panose="02010600030101010101" pitchFamily="2" charset="-122"/>
              </a:rPr>
              <a:t>装载重量</a:t>
            </a:r>
          </a:p>
          <a:p>
            <a:pPr indent="266700" algn="just" hangingPunct="0"/>
            <a:r>
              <a:rPr lang="en-US" altLang="zh-SG" sz="2400" kern="100" dirty="0">
                <a:effectLst/>
                <a:latin typeface="Times New Roman" panose="02020603050405020304" pitchFamily="18" charset="0"/>
                <a:ea typeface="宋体" panose="02010600030101010101" pitchFamily="2" charset="-122"/>
              </a:rPr>
              <a:t>9. terminal building					</a:t>
            </a:r>
            <a:r>
              <a:rPr lang="zh-SG" altLang="en-US" sz="2400" kern="100" dirty="0">
                <a:effectLst/>
                <a:latin typeface="Times New Roman" panose="02020603050405020304" pitchFamily="18" charset="0"/>
                <a:ea typeface="宋体" panose="02010600030101010101" pitchFamily="2" charset="-122"/>
              </a:rPr>
              <a:t>候机楼</a:t>
            </a:r>
          </a:p>
          <a:p>
            <a:pPr indent="266700" algn="just" hangingPunct="0"/>
            <a:r>
              <a:rPr lang="en-US" altLang="zh-SG" sz="2400" kern="100" dirty="0">
                <a:effectLst/>
                <a:latin typeface="Times New Roman" panose="02020603050405020304" pitchFamily="18" charset="0"/>
                <a:ea typeface="宋体" panose="02010600030101010101" pitchFamily="2" charset="-122"/>
              </a:rPr>
              <a:t>10. public figure					</a:t>
            </a:r>
            <a:r>
              <a:rPr lang="zh-SG" altLang="en-US" sz="2400" kern="100" dirty="0">
                <a:effectLst/>
                <a:latin typeface="Times New Roman" panose="02020603050405020304" pitchFamily="18" charset="0"/>
                <a:ea typeface="宋体" panose="02010600030101010101" pitchFamily="2" charset="-122"/>
              </a:rPr>
              <a:t>公众人物；社会名人</a:t>
            </a:r>
          </a:p>
        </p:txBody>
      </p:sp>
    </p:spTree>
    <p:extLst>
      <p:ext uri="{BB962C8B-B14F-4D97-AF65-F5344CB8AC3E}">
        <p14:creationId xmlns:p14="http://schemas.microsoft.com/office/powerpoint/2010/main" val="352652603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56176" y="1193800"/>
            <a:ext cx="9567280"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In the distant future, a 12 000-foot runway may be enough for the heaviest and fastest supersonic jet aircraft up to 500 tons loaded weight, even on a hot day when engine power is reduced. </a:t>
            </a:r>
          </a:p>
          <a:p>
            <a:pPr indent="266700" algn="just" hangingPunct="0"/>
            <a:r>
              <a:rPr lang="zh-SG" altLang="en-US" sz="2000" kern="100" dirty="0">
                <a:effectLst/>
                <a:latin typeface="Times New Roman" panose="02020603050405020304" pitchFamily="18" charset="0"/>
                <a:ea typeface="宋体" panose="02010600030101010101" pitchFamily="2" charset="-122"/>
              </a:rPr>
              <a:t>    在遥远的将来，一条</a:t>
            </a:r>
            <a:r>
              <a:rPr lang="en-US" altLang="zh-SG" sz="2000" kern="100" dirty="0">
                <a:effectLst/>
                <a:latin typeface="Times New Roman" panose="02020603050405020304" pitchFamily="18" charset="0"/>
                <a:ea typeface="宋体" panose="02010600030101010101" pitchFamily="2" charset="-122"/>
              </a:rPr>
              <a:t>12,000</a:t>
            </a:r>
            <a:r>
              <a:rPr lang="zh-SG" altLang="en-US" sz="2000" kern="100" dirty="0">
                <a:effectLst/>
                <a:latin typeface="Times New Roman" panose="02020603050405020304" pitchFamily="18" charset="0"/>
                <a:ea typeface="宋体" panose="02010600030101010101" pitchFamily="2" charset="-122"/>
              </a:rPr>
              <a:t>英尺长的跑道对于载重多达</a:t>
            </a:r>
            <a:r>
              <a:rPr lang="en-US" altLang="zh-SG" sz="2000" kern="100" dirty="0">
                <a:effectLst/>
                <a:latin typeface="Times New Roman" panose="02020603050405020304" pitchFamily="18" charset="0"/>
                <a:ea typeface="宋体" panose="02010600030101010101" pitchFamily="2" charset="-122"/>
              </a:rPr>
              <a:t>500</a:t>
            </a:r>
            <a:r>
              <a:rPr lang="zh-SG" altLang="en-US" sz="2000" kern="100" dirty="0">
                <a:effectLst/>
                <a:latin typeface="Times New Roman" panose="02020603050405020304" pitchFamily="18" charset="0"/>
                <a:ea typeface="宋体" panose="02010600030101010101" pitchFamily="2" charset="-122"/>
              </a:rPr>
              <a:t>吨的最重型和最快超音速喷气机来说是足够的，即使在发动机功率减少的炎热天气里也是如此。</a:t>
            </a:r>
          </a:p>
          <a:p>
            <a:pPr indent="266700" algn="just" hangingPunct="0"/>
            <a:r>
              <a:rPr lang="en-US" altLang="zh-SG" sz="2000" kern="100" dirty="0">
                <a:effectLst/>
                <a:latin typeface="Times New Roman" panose="02020603050405020304" pitchFamily="18" charset="0"/>
                <a:ea typeface="宋体" panose="02010600030101010101" pitchFamily="2" charset="-122"/>
              </a:rPr>
              <a:t>2. Many airport names honor a public figure, commonly a politician (e.g. Charles de Gaulle Airport), a monarch like in Chhatrapati Shivaji International Airport, a cultural leader such as in Liverpool John Lennon Airport or a prominent figure in aviation history of the region (e.g. Sydney Kingsford Smith Airport), sometimes even famous poets (e.g. </a:t>
            </a:r>
            <a:r>
              <a:rPr lang="en-US" altLang="zh-SG" sz="2000" kern="100" dirty="0" err="1">
                <a:effectLst/>
                <a:latin typeface="Times New Roman" panose="02020603050405020304" pitchFamily="18" charset="0"/>
                <a:ea typeface="宋体" panose="02010600030101010101" pitchFamily="2" charset="-122"/>
              </a:rPr>
              <a:t>Allama</a:t>
            </a:r>
            <a:r>
              <a:rPr lang="en-US" altLang="zh-SG" sz="2000" kern="100" dirty="0">
                <a:effectLst/>
                <a:latin typeface="Times New Roman" panose="02020603050405020304" pitchFamily="18" charset="0"/>
                <a:ea typeface="宋体" panose="02010600030101010101" pitchFamily="2" charset="-122"/>
              </a:rPr>
              <a:t> Iqbal International Airport).</a:t>
            </a:r>
          </a:p>
          <a:p>
            <a:pPr indent="266700" algn="just" hangingPunct="0"/>
            <a:r>
              <a:rPr lang="zh-SG" altLang="en-US" sz="2000" kern="100" dirty="0">
                <a:effectLst/>
                <a:latin typeface="Times New Roman" panose="02020603050405020304" pitchFamily="18" charset="0"/>
                <a:ea typeface="宋体" panose="02010600030101010101" pitchFamily="2" charset="-122"/>
              </a:rPr>
              <a:t>    许多机场的名字是以公众人物的名字命名的，这些人物通常是政治家（例如法国巴黎的戴高乐机场）、君王（例如印度孟买的加特拉帕蒂</a:t>
            </a:r>
            <a:r>
              <a:rPr lang="en-US" altLang="zh-SG" sz="2000" kern="100" dirty="0">
                <a:effectLst/>
                <a:latin typeface="Times New Roman" panose="02020603050405020304" pitchFamily="18" charset="0"/>
                <a:ea typeface="宋体" panose="02010600030101010101" pitchFamily="2" charset="-122"/>
              </a:rPr>
              <a:t>·</a:t>
            </a:r>
            <a:r>
              <a:rPr lang="zh-SG" altLang="en-US" sz="2000" kern="100" dirty="0">
                <a:effectLst/>
                <a:latin typeface="Times New Roman" panose="02020603050405020304" pitchFamily="18" charset="0"/>
                <a:ea typeface="宋体" panose="02010600030101010101" pitchFamily="2" charset="-122"/>
              </a:rPr>
              <a:t>希瓦吉国际机场）、文化领袖（如英国利物浦的约翰</a:t>
            </a:r>
            <a:r>
              <a:rPr lang="en-US" altLang="zh-SG" sz="2000" kern="100" dirty="0">
                <a:effectLst/>
                <a:latin typeface="Times New Roman" panose="02020603050405020304" pitchFamily="18" charset="0"/>
                <a:ea typeface="宋体" panose="02010600030101010101" pitchFamily="2" charset="-122"/>
              </a:rPr>
              <a:t>·</a:t>
            </a:r>
            <a:r>
              <a:rPr lang="zh-SG" altLang="en-US" sz="2000" kern="100" dirty="0">
                <a:effectLst/>
                <a:latin typeface="Times New Roman" panose="02020603050405020304" pitchFamily="18" charset="0"/>
                <a:ea typeface="宋体" panose="02010600030101010101" pitchFamily="2" charset="-122"/>
              </a:rPr>
              <a:t>列侬机场）、航空史上的杰出人物（如澳大利亚悉尼的金斯福德</a:t>
            </a:r>
            <a:r>
              <a:rPr lang="en-US" altLang="zh-SG" sz="2000" kern="100" dirty="0">
                <a:effectLst/>
                <a:latin typeface="Times New Roman" panose="02020603050405020304" pitchFamily="18" charset="0"/>
                <a:ea typeface="宋体" panose="02010600030101010101" pitchFamily="2" charset="-122"/>
              </a:rPr>
              <a:t>·</a:t>
            </a:r>
            <a:r>
              <a:rPr lang="zh-SG" altLang="en-US" sz="2000" kern="100" dirty="0">
                <a:effectLst/>
                <a:latin typeface="Times New Roman" panose="02020603050405020304" pitchFamily="18" charset="0"/>
                <a:ea typeface="宋体" panose="02010600030101010101" pitchFamily="2" charset="-122"/>
              </a:rPr>
              <a:t>史密斯机场），有时甚至是著名的诗人（如巴基斯坦拉合尔的阿拉马</a:t>
            </a:r>
            <a:r>
              <a:rPr lang="en-US" altLang="zh-SG" sz="2000" kern="100" dirty="0">
                <a:effectLst/>
                <a:latin typeface="Times New Roman" panose="02020603050405020304" pitchFamily="18" charset="0"/>
                <a:ea typeface="宋体" panose="02010600030101010101" pitchFamily="2" charset="-122"/>
              </a:rPr>
              <a:t>·</a:t>
            </a:r>
            <a:r>
              <a:rPr lang="zh-SG" altLang="en-US" sz="2000" kern="100" dirty="0">
                <a:effectLst/>
                <a:latin typeface="Times New Roman" panose="02020603050405020304" pitchFamily="18" charset="0"/>
                <a:ea typeface="宋体" panose="02010600030101010101" pitchFamily="2" charset="-122"/>
              </a:rPr>
              <a:t>伊克巴勒国际机场）。</a:t>
            </a:r>
          </a:p>
        </p:txBody>
      </p:sp>
    </p:spTree>
    <p:extLst>
      <p:ext uri="{BB962C8B-B14F-4D97-AF65-F5344CB8AC3E}">
        <p14:creationId xmlns:p14="http://schemas.microsoft.com/office/powerpoint/2010/main" val="419153665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0" y="1346200"/>
            <a:ext cx="11048999" cy="4827292"/>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The world’s large airports are designed as cities with complete facilities. They are exchange points of air transportation and all kinds of ground transportations, serving the demands of travelers, personnel, greeters and those who come to experience and enjoy modern air transport. Because of their close proximity, they are also closely related to the neighborhood. </a:t>
            </a:r>
          </a:p>
          <a:p>
            <a:pPr indent="266700" algn="just" hangingPunct="0"/>
            <a:r>
              <a:rPr lang="en-US" altLang="zh-SG" sz="2800" kern="100" dirty="0">
                <a:effectLst/>
                <a:latin typeface="Times New Roman" panose="02020603050405020304" pitchFamily="18" charset="0"/>
                <a:ea typeface="宋体" panose="02010600030101010101" pitchFamily="2" charset="-122"/>
              </a:rPr>
              <a:t>    The earliest aircraft take off and landing sites were grassy fields. The plane could approach at any angle that provided a favorable wind direction. A slight improvement was the dirt-only field, which eliminated the drag from grass. However, these only functioned well in dry conditions. Later, concrete surfaces would allow landings regardless of meteorological conditions. </a:t>
            </a:r>
            <a:endParaRPr lang="zh-SG" altLang="en-US"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8860925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249968"/>
            <a:ext cx="11048999" cy="4827292"/>
          </a:xfrm>
          <a:prstGeom prst="rect">
            <a:avLst/>
          </a:prstGeom>
          <a:noFill/>
          <a:ln w="9525">
            <a:noFill/>
            <a:miter lim="800000"/>
          </a:ln>
        </p:spPr>
        <p:txBody>
          <a:bodyPr wrap="square" lIns="86685" tIns="43343" rIns="86685" bIns="43343">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    Aircraft noise is a major cause of noise disturbance to residents living near airports. Sleep can be affected if the airports operate night and early morning flights. Aircraft noise not only occurs from take off and landings, but also ground operations including maintenance and testing of aircraft. Noise has other health effects. Other noise and environmental problems include noise and pollution caused by vehicles on roads leading to the airport. The construction of new airports or addition of runways to existing airports, is often resisted by local residents because of the effect on countryside, historical sites, local flora and fauna. Due to the risk of collision between birds and aircraft, large airports undertake population control programs where they frighten or shoot birds. The construction of airports has been known to change local weather patterns. For example, because they often flatten out large areas, they can be susceptible to fog in areas where fog rarely forms. In addition, they generally replace trees and grass with pavement, they often change drainage patterns in agricultural areas, leading to more flooding, run-off and erosion in the surrounding land. With the progress of science and technology, the construction of the airport has become a double-edged sword.</a:t>
            </a:r>
            <a:endParaRPr lang="zh-SG" altLang="en-US"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9978615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134344"/>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Fortunately, the construction of the airport is developing in a better direction. The design and manufacture of the aircraft evolves in a larger-size and less-noisy direction. Meanwhile, the increased size of aircraft also reduces the growth rate of the aircraft’s take-off and landing times. With their expanding role as centers of trade, travel and employment, the large airports are steadily transforming into good neighbors of the local residential area.</a:t>
            </a:r>
          </a:p>
          <a:p>
            <a:pPr indent="266700" algn="just" hangingPunct="0"/>
            <a:r>
              <a:rPr lang="en-US" altLang="zh-SG" sz="2400" kern="100" dirty="0">
                <a:effectLst/>
                <a:latin typeface="Times New Roman" panose="02020603050405020304" pitchFamily="18" charset="0"/>
                <a:ea typeface="宋体" panose="02010600030101010101" pitchFamily="2" charset="-122"/>
              </a:rPr>
              <a:t>    The modern airport must be in harmony with the local residents as far as possible, while taking care of the interests of air passengers, airlines and their own staff. Safe, convenient and normal flights are the three elements that the authorities must consider when they plan and operate airports. Airports must be located in places where there is no obstacle or danger in the approaching and take off lanes, where runways have the proper width and length, equipped with appropriate lighting and necessary radio and radar equipment, and where the taxiway is wide enough to reach a broad apron near the terminal.</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86979172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0" y="979863"/>
            <a:ext cx="11048999" cy="562751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In the past many years, airport construction has been focusing on building longer and stronger runways to meet the needs of larger and faster aircraft. However, modern technology is starting to work on shortening the distance. In the distant future, a 12,000-foot runway may be enough for the heaviest and fastest supersonic jet aircraft up to 500 tons loaded weight, even on a hot day when engine power is reduced. The only exceptions are high-altitude airports, where it is necessary to greatly increase the safe distance between take off and landing because of the thin air.</a:t>
            </a:r>
          </a:p>
          <a:p>
            <a:pPr indent="266700" algn="just" hangingPunct="0"/>
            <a:r>
              <a:rPr lang="en-US" altLang="zh-SG" sz="2400" kern="100" dirty="0">
                <a:effectLst/>
                <a:latin typeface="Times New Roman" panose="02020603050405020304" pitchFamily="18" charset="0"/>
                <a:ea typeface="宋体" panose="02010600030101010101" pitchFamily="2" charset="-122"/>
              </a:rPr>
              <a:t>    With more and more people using airports, the authorities have made every effort to meet demands of comfort and convenience. They try to shorten the walking distance from arrival point to airplane as possible as they can. They aim to guarantee the best possible access to and from the airport, not only by road and railway, but also by subway and helicopter. They provide sufficient car parking space, construct distinctly signposted and well-equipped terminal buildings. Although few airports are able to fully achieve these requirements, everyone is trying to realize this goal in the smooth process of modernization and expansion.</a:t>
            </a:r>
          </a:p>
        </p:txBody>
      </p:sp>
    </p:spTree>
    <p:extLst>
      <p:ext uri="{BB962C8B-B14F-4D97-AF65-F5344CB8AC3E}">
        <p14:creationId xmlns:p14="http://schemas.microsoft.com/office/powerpoint/2010/main" val="12898880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957854"/>
            <a:ext cx="11048999" cy="341151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Most airport names include the location. Many airport names honor a public figure, commonly a politician (e.g. Charles de Gaulle Airport), a monarch like in Chhatrapati Shivaji International Airport, a cultural leader such as in Liverpool John Lennon Airport or a prominent figure in aviation history of the region (e.g. Sydney Kingsford Smith Airport), sometimes even famous poets (e.g. </a:t>
            </a:r>
            <a:r>
              <a:rPr lang="en-US" altLang="zh-SG" sz="2400" kern="100" dirty="0" err="1">
                <a:effectLst/>
                <a:latin typeface="Times New Roman" panose="02020603050405020304" pitchFamily="18" charset="0"/>
                <a:ea typeface="宋体" panose="02010600030101010101" pitchFamily="2" charset="-122"/>
              </a:rPr>
              <a:t>Allama</a:t>
            </a:r>
            <a:r>
              <a:rPr lang="en-US" altLang="zh-SG" sz="2400" kern="100" dirty="0">
                <a:effectLst/>
                <a:latin typeface="Times New Roman" panose="02020603050405020304" pitchFamily="18" charset="0"/>
                <a:ea typeface="宋体" panose="02010600030101010101" pitchFamily="2" charset="-122"/>
              </a:rPr>
              <a:t> Iqbal International Airport). Some airports have unofficial names, possibly so widely circulated that its official name is little used or even known. Some airport names include the word “International” to indicate their ability to handle international air traffic. This includes some airports that do not have scheduled international airline services (e.g. Albany International Airport).</a:t>
            </a:r>
          </a:p>
        </p:txBody>
      </p:sp>
    </p:spTree>
    <p:extLst>
      <p:ext uri="{BB962C8B-B14F-4D97-AF65-F5344CB8AC3E}">
        <p14:creationId xmlns:p14="http://schemas.microsoft.com/office/powerpoint/2010/main" val="3877086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828593"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Two</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Supersonic Aircraft</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3155020260"/>
      </p:ext>
    </p:extLst>
  </p:cSld>
  <p:clrMapOvr>
    <a:masterClrMapping/>
  </p:clrMapOvr>
  <p:transition spd="slow">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39053" y="1193800"/>
            <a:ext cx="9262480" cy="119552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The following is the sample infrastructure of a typical airport. Larger airports usually contain more runways and terminals. Learn the name of each part by heart.</a:t>
            </a:r>
            <a:endParaRPr lang="zh-SG" altLang="en-US" sz="2400" kern="100" dirty="0">
              <a:effectLst/>
              <a:latin typeface="Times New Roman" panose="02020603050405020304" pitchFamily="18" charset="0"/>
              <a:ea typeface="宋体" panose="02010600030101010101" pitchFamily="2" charset="-122"/>
            </a:endParaRPr>
          </a:p>
        </p:txBody>
      </p:sp>
      <p:pic>
        <p:nvPicPr>
          <p:cNvPr id="1026" name="图片 1">
            <a:extLst>
              <a:ext uri="{FF2B5EF4-FFF2-40B4-BE49-F238E27FC236}">
                <a16:creationId xmlns:a16="http://schemas.microsoft.com/office/drawing/2014/main" id="{904FA416-5468-406A-A839-08EC189E4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64" y="2379361"/>
            <a:ext cx="7848600" cy="38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36705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32376" y="1360774"/>
            <a:ext cx="9414880" cy="3780851"/>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Analyze the following sentences grammatically.</a:t>
            </a:r>
          </a:p>
          <a:p>
            <a:pPr indent="266700" algn="just" hangingPunct="0"/>
            <a:r>
              <a:rPr lang="en-US" altLang="zh-CN" sz="2400" kern="100" dirty="0">
                <a:effectLst/>
                <a:latin typeface="Times New Roman" panose="02020603050405020304" pitchFamily="18" charset="0"/>
                <a:ea typeface="宋体" panose="02010600030101010101" pitchFamily="2" charset="-122"/>
              </a:rPr>
              <a:t>1. Due to the risk of collision between birds and aircraft, large airports undertake population control programs where they frighten or shoot birds.</a:t>
            </a:r>
          </a:p>
          <a:p>
            <a:pPr indent="266700" algn="just" hangingPunct="0"/>
            <a:r>
              <a:rPr lang="en-US" altLang="zh-CN" sz="2400" kern="100" dirty="0">
                <a:effectLst/>
                <a:latin typeface="Times New Roman" panose="02020603050405020304" pitchFamily="18" charset="0"/>
                <a:ea typeface="宋体" panose="02010600030101010101" pitchFamily="2" charset="-122"/>
              </a:rPr>
              <a:t>2. The construction of new airports or addition of runways to existing airports, is often resisted by local residents because of the effect on countryside, historical sites, local flora and fauna.</a:t>
            </a:r>
          </a:p>
          <a:p>
            <a:pPr indent="266700" algn="just" hangingPunct="0"/>
            <a:r>
              <a:rPr lang="en-US" altLang="zh-CN" sz="2400" kern="100" dirty="0">
                <a:effectLst/>
                <a:latin typeface="Times New Roman" panose="02020603050405020304" pitchFamily="18" charset="0"/>
                <a:ea typeface="宋体" panose="02010600030101010101" pitchFamily="2" charset="-122"/>
              </a:rPr>
              <a:t>3. The modern airport must be in harmony with the local residents as far as possible, while taking care of the interests of air passengers, airlines and their own staff. Safe, convenient and normal flights are the three elements that the authorities must consider when they plan and operate airports.</a:t>
            </a:r>
          </a:p>
        </p:txBody>
      </p:sp>
    </p:spTree>
    <p:extLst>
      <p:ext uri="{BB962C8B-B14F-4D97-AF65-F5344CB8AC3E}">
        <p14:creationId xmlns:p14="http://schemas.microsoft.com/office/powerpoint/2010/main" val="357947598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7895" y="1727200"/>
            <a:ext cx="9414880" cy="2672856"/>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Where does the earliest aircraft take off and land?</a:t>
            </a:r>
          </a:p>
          <a:p>
            <a:pPr indent="266700" algn="just" hangingPunct="0"/>
            <a:r>
              <a:rPr lang="en-US" altLang="zh-CN" sz="2400" kern="100" dirty="0">
                <a:effectLst/>
                <a:latin typeface="Times New Roman" panose="02020603050405020304" pitchFamily="18" charset="0"/>
                <a:ea typeface="宋体" panose="02010600030101010101" pitchFamily="2" charset="-122"/>
              </a:rPr>
              <a:t>2. Why is the construction of new airports or addition of runways to existing airports often resisted by local residents?</a:t>
            </a:r>
          </a:p>
          <a:p>
            <a:pPr indent="266700" algn="just" hangingPunct="0"/>
            <a:r>
              <a:rPr lang="en-US" altLang="zh-CN" sz="2400" kern="100" dirty="0">
                <a:effectLst/>
                <a:latin typeface="Times New Roman" panose="02020603050405020304" pitchFamily="18" charset="0"/>
                <a:ea typeface="宋体" panose="02010600030101010101" pitchFamily="2" charset="-122"/>
              </a:rPr>
              <a:t>3. How does the construction of airport change local weather patterns? </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are the three elements that the authorities must consider when they plan and operate airports?</a:t>
            </a:r>
          </a:p>
        </p:txBody>
      </p:sp>
    </p:spTree>
    <p:extLst>
      <p:ext uri="{BB962C8B-B14F-4D97-AF65-F5344CB8AC3E}">
        <p14:creationId xmlns:p14="http://schemas.microsoft.com/office/powerpoint/2010/main" val="65724354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435100" y="2544903"/>
            <a:ext cx="2093990" cy="1400383"/>
          </a:xfrm>
          <a:prstGeom prst="rect">
            <a:avLst/>
          </a:prstGeom>
        </p:spPr>
        <p:txBody>
          <a:bodyPr wrap="square" lIns="0" tIns="0" rIns="63500" rtlCol="0" anchor="t">
            <a:spAutoFit/>
          </a:bodyPr>
          <a:lstStyle/>
          <a:p>
            <a:pPr algn="ctr">
              <a:lnSpc>
                <a:spcPct val="100000"/>
              </a:lnSpc>
            </a:pPr>
            <a:r>
              <a:rPr lang="en-US" altLang="zh-CN" sz="4400" b="1" dirty="0">
                <a:solidFill>
                  <a:srgbClr val="FFFFFF"/>
                </a:solidFill>
                <a:latin typeface="Microsoft YaHei"/>
                <a:ea typeface="Microsoft YaHei"/>
              </a:rPr>
              <a:t>Unit Fifteen</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Airport Fire Services</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545902188"/>
      </p:ext>
    </p:extLst>
  </p:cSld>
  <p:clrMapOvr>
    <a:masterClrMapping/>
  </p:clrMapOvr>
  <p:transition spd="slow">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5495" y="1054582"/>
            <a:ext cx="10059805" cy="5504400"/>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 deflate [</a:t>
            </a:r>
            <a:r>
              <a:rPr lang="en-US" altLang="zh-SG" sz="2200" kern="100" dirty="0" err="1">
                <a:effectLst/>
                <a:latin typeface="Times New Roman" panose="02020603050405020304" pitchFamily="18" charset="0"/>
                <a:ea typeface="宋体" panose="02010600030101010101" pitchFamily="2" charset="-122"/>
              </a:rPr>
              <a:t>di'fleit</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使泄气，使瘪下去，使缩小；排气</a:t>
            </a:r>
          </a:p>
          <a:p>
            <a:pPr indent="266700" algn="just" hangingPunct="0"/>
            <a:r>
              <a:rPr lang="en-US" altLang="zh-SG" sz="2200" kern="100" dirty="0">
                <a:effectLst/>
                <a:latin typeface="Times New Roman" panose="02020603050405020304" pitchFamily="18" charset="0"/>
                <a:ea typeface="宋体" panose="02010600030101010101" pitchFamily="2" charset="-122"/>
              </a:rPr>
              <a:t>2. circuit ['</a:t>
            </a:r>
            <a:r>
              <a:rPr lang="en-US" altLang="zh-SG" sz="2200" kern="100" dirty="0" err="1">
                <a:effectLst/>
                <a:latin typeface="Times New Roman" panose="02020603050405020304" pitchFamily="18" charset="0"/>
                <a:ea typeface="宋体" panose="02010600030101010101" pitchFamily="2" charset="-122"/>
              </a:rPr>
              <a:t>sɜːkit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电路，线路；环道</a:t>
            </a:r>
          </a:p>
          <a:p>
            <a:pPr indent="266700" algn="just" hangingPunct="0"/>
            <a:r>
              <a:rPr lang="en-US" altLang="zh-SG" sz="2200" kern="100" dirty="0">
                <a:effectLst/>
                <a:latin typeface="Times New Roman" panose="02020603050405020304" pitchFamily="18" charset="0"/>
                <a:ea typeface="宋体" panose="02010600030101010101" pitchFamily="2" charset="-122"/>
              </a:rPr>
              <a:t>3. breaker ['</a:t>
            </a:r>
            <a:r>
              <a:rPr lang="en-US" altLang="zh-SG" sz="2200" kern="100" dirty="0" err="1">
                <a:effectLst/>
                <a:latin typeface="Times New Roman" panose="02020603050405020304" pitchFamily="18" charset="0"/>
                <a:ea typeface="宋体" panose="02010600030101010101" pitchFamily="2" charset="-122"/>
              </a:rPr>
              <a:t>breikə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电流断路器</a:t>
            </a:r>
          </a:p>
          <a:p>
            <a:pPr indent="266700" algn="just" hangingPunct="0"/>
            <a:r>
              <a:rPr lang="en-US" altLang="zh-SG" sz="2200" kern="100" dirty="0">
                <a:effectLst/>
                <a:latin typeface="Times New Roman" panose="02020603050405020304" pitchFamily="18" charset="0"/>
                <a:ea typeface="宋体" panose="02010600030101010101" pitchFamily="2" charset="-122"/>
              </a:rPr>
              <a:t>4. stretcher ['</a:t>
            </a:r>
            <a:r>
              <a:rPr lang="en-US" altLang="zh-SG" sz="2200" kern="100" dirty="0" err="1">
                <a:effectLst/>
                <a:latin typeface="Times New Roman" panose="02020603050405020304" pitchFamily="18" charset="0"/>
                <a:ea typeface="宋体" panose="02010600030101010101" pitchFamily="2" charset="-122"/>
              </a:rPr>
              <a:t>stretʃə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担架；脚踏板；延伸器</a:t>
            </a:r>
          </a:p>
          <a:p>
            <a:pPr indent="266700" algn="just" hangingPunct="0"/>
            <a:r>
              <a:rPr lang="en-US" altLang="zh-SG" sz="2200" kern="100" dirty="0">
                <a:effectLst/>
                <a:latin typeface="Times New Roman" panose="02020603050405020304" pitchFamily="18" charset="0"/>
                <a:ea typeface="宋体" panose="02010600030101010101" pitchFamily="2" charset="-122"/>
              </a:rPr>
              <a:t>5. disable [</a:t>
            </a:r>
            <a:r>
              <a:rPr lang="en-US" altLang="zh-SG" sz="2200" kern="100" dirty="0" err="1">
                <a:effectLst/>
                <a:latin typeface="Times New Roman" panose="02020603050405020304" pitchFamily="18" charset="0"/>
                <a:ea typeface="宋体" panose="02010600030101010101" pitchFamily="2" charset="-122"/>
              </a:rPr>
              <a:t>dis'eib|ə|l</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使无能；使伤残；使无资格</a:t>
            </a:r>
          </a:p>
          <a:p>
            <a:pPr indent="266700" algn="just" hangingPunct="0"/>
            <a:r>
              <a:rPr lang="en-US" altLang="zh-SG" sz="2200" kern="100" dirty="0">
                <a:effectLst/>
                <a:latin typeface="Times New Roman" panose="02020603050405020304" pitchFamily="18" charset="0"/>
                <a:ea typeface="宋体" panose="02010600030101010101" pitchFamily="2" charset="-122"/>
              </a:rPr>
              <a:t>6. rescue ['</a:t>
            </a:r>
            <a:r>
              <a:rPr lang="en-US" altLang="zh-SG" sz="2200" kern="100" dirty="0" err="1">
                <a:effectLst/>
                <a:latin typeface="Times New Roman" panose="02020603050405020304" pitchFamily="18" charset="0"/>
                <a:ea typeface="宋体" panose="02010600030101010101" pitchFamily="2" charset="-122"/>
              </a:rPr>
              <a:t>reskju</a:t>
            </a:r>
            <a:r>
              <a:rPr lang="en-US" altLang="zh-SG" sz="2200" kern="100" dirty="0">
                <a:effectLst/>
                <a:latin typeface="Times New Roman" panose="02020603050405020304" pitchFamily="18" charset="0"/>
                <a:ea typeface="宋体" panose="02010600030101010101" pitchFamily="2" charset="-122"/>
              </a:rPr>
              <a:t>ː]			             v. </a:t>
            </a:r>
            <a:r>
              <a:rPr lang="zh-SG" altLang="en-US" sz="2200" kern="100" dirty="0">
                <a:effectLst/>
                <a:latin typeface="Times New Roman" panose="02020603050405020304" pitchFamily="18" charset="0"/>
                <a:ea typeface="宋体" panose="02010600030101010101" pitchFamily="2" charset="-122"/>
              </a:rPr>
              <a:t>援救，营救 </a:t>
            </a:r>
          </a:p>
          <a:p>
            <a:pPr indent="266700" algn="just" hangingPunct="0"/>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援救，营救</a:t>
            </a:r>
          </a:p>
          <a:p>
            <a:pPr indent="266700" algn="just" hangingPunct="0"/>
            <a:r>
              <a:rPr lang="en-US" altLang="zh-SG" sz="2200" kern="100" dirty="0">
                <a:effectLst/>
                <a:latin typeface="Times New Roman" panose="02020603050405020304" pitchFamily="18" charset="0"/>
                <a:ea typeface="宋体" panose="02010600030101010101" pitchFamily="2" charset="-122"/>
              </a:rPr>
              <a:t>7. modify ['</a:t>
            </a:r>
            <a:r>
              <a:rPr lang="en-US" altLang="zh-SG" sz="2200" kern="100" dirty="0" err="1">
                <a:effectLst/>
                <a:latin typeface="Times New Roman" panose="02020603050405020304" pitchFamily="18" charset="0"/>
                <a:ea typeface="宋体" panose="02010600030101010101" pitchFamily="2" charset="-122"/>
              </a:rPr>
              <a:t>mɒdifai</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修造，更改</a:t>
            </a:r>
          </a:p>
          <a:p>
            <a:pPr indent="266700" algn="just" hangingPunct="0"/>
            <a:r>
              <a:rPr lang="en-US" altLang="zh-SG" sz="2200" kern="100" dirty="0">
                <a:effectLst/>
                <a:latin typeface="Times New Roman" panose="02020603050405020304" pitchFamily="18" charset="0"/>
                <a:ea typeface="宋体" panose="02010600030101010101" pitchFamily="2" charset="-122"/>
              </a:rPr>
              <a:t>8. version ['</a:t>
            </a:r>
            <a:r>
              <a:rPr lang="en-US" altLang="zh-SG" sz="2200" kern="100" dirty="0" err="1">
                <a:effectLst/>
                <a:latin typeface="Times New Roman" panose="02020603050405020304" pitchFamily="18" charset="0"/>
                <a:ea typeface="宋体" panose="02010600030101010101" pitchFamily="2" charset="-122"/>
              </a:rPr>
              <a:t>vɜːʃ</a:t>
            </a:r>
            <a:r>
              <a:rPr lang="en-US" altLang="zh-SG" sz="2200" kern="100" dirty="0">
                <a:effectLst/>
                <a:latin typeface="Times New Roman" panose="02020603050405020304" pitchFamily="18" charset="0"/>
                <a:ea typeface="宋体" panose="02010600030101010101" pitchFamily="2" charset="-122"/>
              </a:rPr>
              <a:t>(ə)n]			             n. </a:t>
            </a:r>
            <a:r>
              <a:rPr lang="zh-SG" altLang="en-US" sz="2200" kern="100" dirty="0">
                <a:effectLst/>
                <a:latin typeface="Times New Roman" panose="02020603050405020304" pitchFamily="18" charset="0"/>
                <a:ea typeface="宋体" panose="02010600030101010101" pitchFamily="2" charset="-122"/>
              </a:rPr>
              <a:t>形式；版本；译本</a:t>
            </a:r>
          </a:p>
          <a:p>
            <a:pPr indent="266700" algn="just" hangingPunct="0"/>
            <a:r>
              <a:rPr lang="en-US" altLang="zh-SG" sz="2200" kern="100" dirty="0">
                <a:effectLst/>
                <a:latin typeface="Times New Roman" panose="02020603050405020304" pitchFamily="18" charset="0"/>
                <a:ea typeface="宋体" panose="02010600030101010101" pitchFamily="2" charset="-122"/>
              </a:rPr>
              <a:t>9. municipal [</a:t>
            </a:r>
            <a:r>
              <a:rPr lang="en-US" altLang="zh-SG" sz="2200" kern="100" dirty="0" err="1">
                <a:effectLst/>
                <a:latin typeface="Times New Roman" panose="02020603050405020304" pitchFamily="18" charset="0"/>
                <a:ea typeface="宋体" panose="02010600030101010101" pitchFamily="2" charset="-122"/>
              </a:rPr>
              <a:t>mju</a:t>
            </a:r>
            <a:r>
              <a:rPr lang="en-US" altLang="zh-SG" sz="2200" kern="100" dirty="0">
                <a:effectLst/>
                <a:latin typeface="Times New Roman" panose="02020603050405020304" pitchFamily="18" charset="0"/>
                <a:ea typeface="宋体" panose="02010600030101010101" pitchFamily="2" charset="-122"/>
              </a:rPr>
              <a:t>(:)'</a:t>
            </a:r>
            <a:r>
              <a:rPr lang="en-US" altLang="zh-SG" sz="2200" kern="100" dirty="0" err="1">
                <a:effectLst/>
                <a:latin typeface="Times New Roman" panose="02020603050405020304" pitchFamily="18" charset="0"/>
                <a:ea typeface="宋体" panose="02010600030101010101" pitchFamily="2" charset="-122"/>
              </a:rPr>
              <a:t>nisip</a:t>
            </a:r>
            <a:r>
              <a:rPr lang="en-US" altLang="zh-SG" sz="2200" kern="100" dirty="0">
                <a:effectLst/>
                <a:latin typeface="Times New Roman" panose="02020603050405020304" pitchFamily="18" charset="0"/>
                <a:ea typeface="宋体" panose="02010600030101010101" pitchFamily="2" charset="-122"/>
              </a:rPr>
              <a:t>(ə)l]		             adj. </a:t>
            </a:r>
            <a:r>
              <a:rPr lang="zh-SG" altLang="en-US" sz="2200" kern="100" dirty="0">
                <a:effectLst/>
                <a:latin typeface="Times New Roman" panose="02020603050405020304" pitchFamily="18" charset="0"/>
                <a:ea typeface="宋体" panose="02010600030101010101" pitchFamily="2" charset="-122"/>
              </a:rPr>
              <a:t>市的；市政的；地方自治的</a:t>
            </a:r>
          </a:p>
          <a:p>
            <a:pPr indent="266700" algn="just" hangingPunct="0"/>
            <a:r>
              <a:rPr lang="en-US" altLang="zh-SG" sz="2200" kern="100" dirty="0">
                <a:effectLst/>
                <a:latin typeface="Times New Roman" panose="02020603050405020304" pitchFamily="18" charset="0"/>
                <a:ea typeface="宋体" panose="02010600030101010101" pitchFamily="2" charset="-122"/>
              </a:rPr>
              <a:t>10. overshoot [</a:t>
            </a:r>
            <a:r>
              <a:rPr lang="en-US" altLang="zh-SG" sz="2200" kern="100" dirty="0" err="1">
                <a:effectLst/>
                <a:latin typeface="Times New Roman" panose="02020603050405020304" pitchFamily="18" charset="0"/>
                <a:ea typeface="宋体" panose="02010600030101010101" pitchFamily="2" charset="-122"/>
              </a:rPr>
              <a:t>əuvə'ʃuːt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目测高；着陆时越过指定地点</a:t>
            </a:r>
          </a:p>
          <a:p>
            <a:pPr indent="266700" algn="just" hangingPunct="0"/>
            <a:r>
              <a:rPr lang="en-US" altLang="zh-SG" sz="2200" kern="100" dirty="0">
                <a:effectLst/>
                <a:latin typeface="Times New Roman" panose="02020603050405020304" pitchFamily="18" charset="0"/>
                <a:ea typeface="宋体" panose="02010600030101010101" pitchFamily="2" charset="-122"/>
              </a:rPr>
              <a:t>11. undershoot [</a:t>
            </a:r>
            <a:r>
              <a:rPr lang="en-US" altLang="zh-SG" sz="2200" kern="100" dirty="0" err="1">
                <a:effectLst/>
                <a:latin typeface="Times New Roman" panose="02020603050405020304" pitchFamily="18" charset="0"/>
                <a:ea typeface="宋体" panose="02010600030101010101" pitchFamily="2" charset="-122"/>
              </a:rPr>
              <a:t>ʌndə'ʃuːt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目测低；着陆时未达跑道</a:t>
            </a:r>
          </a:p>
          <a:p>
            <a:pPr indent="266700" algn="just" hangingPunct="0"/>
            <a:r>
              <a:rPr lang="en-US" altLang="zh-SG" sz="2200" kern="100" dirty="0">
                <a:effectLst/>
                <a:latin typeface="Times New Roman" panose="02020603050405020304" pitchFamily="18" charset="0"/>
                <a:ea typeface="宋体" panose="02010600030101010101" pitchFamily="2" charset="-122"/>
              </a:rPr>
              <a:t>12. fatality [</a:t>
            </a:r>
            <a:r>
              <a:rPr lang="en-US" altLang="zh-SG" sz="2200" kern="100" dirty="0" err="1">
                <a:effectLst/>
                <a:latin typeface="Times New Roman" panose="02020603050405020304" pitchFamily="18" charset="0"/>
                <a:ea typeface="宋体" panose="02010600030101010101" pitchFamily="2" charset="-122"/>
              </a:rPr>
              <a:t>fə'tæliti</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灾难；死亡（事故）；宿命</a:t>
            </a:r>
          </a:p>
          <a:p>
            <a:pPr indent="266700" algn="just" hangingPunct="0"/>
            <a:r>
              <a:rPr lang="en-US" altLang="zh-SG" sz="2200" kern="100" dirty="0">
                <a:effectLst/>
                <a:latin typeface="Times New Roman" panose="02020603050405020304" pitchFamily="18" charset="0"/>
                <a:ea typeface="宋体" panose="02010600030101010101" pitchFamily="2" charset="-122"/>
              </a:rPr>
              <a:t>13. recommendation [ˌ</a:t>
            </a:r>
            <a:r>
              <a:rPr lang="en-US" altLang="zh-SG" sz="2200" kern="100" dirty="0" err="1">
                <a:effectLst/>
                <a:latin typeface="Times New Roman" panose="02020603050405020304" pitchFamily="18" charset="0"/>
                <a:ea typeface="宋体" panose="02010600030101010101" pitchFamily="2" charset="-122"/>
              </a:rPr>
              <a:t>rekəmen'deiʃ</a:t>
            </a:r>
            <a:r>
              <a:rPr lang="en-US" altLang="zh-SG" sz="2200" kern="100" dirty="0">
                <a:effectLst/>
                <a:latin typeface="Times New Roman" panose="02020603050405020304" pitchFamily="18" charset="0"/>
                <a:ea typeface="宋体" panose="02010600030101010101" pitchFamily="2" charset="-122"/>
              </a:rPr>
              <a:t>(ə)n]	n. </a:t>
            </a:r>
            <a:r>
              <a:rPr lang="zh-SG" altLang="en-US" sz="2200" kern="100" dirty="0">
                <a:effectLst/>
                <a:latin typeface="Times New Roman" panose="02020603050405020304" pitchFamily="18" charset="0"/>
                <a:ea typeface="宋体" panose="02010600030101010101" pitchFamily="2" charset="-122"/>
              </a:rPr>
              <a:t>推荐；建议；推荐信</a:t>
            </a:r>
          </a:p>
          <a:p>
            <a:pPr indent="266700" algn="just" hangingPunct="0"/>
            <a:r>
              <a:rPr lang="en-US" altLang="zh-SG" sz="2200" kern="100" dirty="0">
                <a:effectLst/>
                <a:latin typeface="Times New Roman" panose="02020603050405020304" pitchFamily="18" charset="0"/>
                <a:ea typeface="宋体" panose="02010600030101010101" pitchFamily="2" charset="-122"/>
              </a:rPr>
              <a:t>14. tender ['</a:t>
            </a:r>
            <a:r>
              <a:rPr lang="en-US" altLang="zh-SG" sz="2200" kern="100" dirty="0" err="1">
                <a:effectLst/>
                <a:latin typeface="Times New Roman" panose="02020603050405020304" pitchFamily="18" charset="0"/>
                <a:ea typeface="宋体" panose="02010600030101010101" pitchFamily="2" charset="-122"/>
              </a:rPr>
              <a:t>tendə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供应船；补给船；小船；（机场的）地面保障车辆</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4966494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04015" y="1346200"/>
            <a:ext cx="10059805" cy="4827292"/>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15. Auckland ['</a:t>
            </a:r>
            <a:r>
              <a:rPr lang="en-US" altLang="zh-SG" sz="2200" kern="100" dirty="0" err="1">
                <a:effectLst/>
                <a:latin typeface="Times New Roman" panose="02020603050405020304" pitchFamily="18" charset="0"/>
                <a:ea typeface="宋体" panose="02010600030101010101" pitchFamily="2" charset="-122"/>
              </a:rPr>
              <a:t>ɔːklənd</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奥克兰（新西兰北岛首府）</a:t>
            </a:r>
          </a:p>
          <a:p>
            <a:pPr indent="266700" algn="just" hangingPunct="0"/>
            <a:r>
              <a:rPr lang="en-US" altLang="zh-SG" sz="2200" kern="100" dirty="0">
                <a:effectLst/>
                <a:latin typeface="Times New Roman" panose="02020603050405020304" pitchFamily="18" charset="0"/>
                <a:ea typeface="宋体" panose="02010600030101010101" pitchFamily="2" charset="-122"/>
              </a:rPr>
              <a:t>16. hovercraft ['</a:t>
            </a:r>
            <a:r>
              <a:rPr lang="en-US" altLang="zh-SG" sz="2200" kern="100" dirty="0" err="1">
                <a:effectLst/>
                <a:latin typeface="Times New Roman" panose="02020603050405020304" pitchFamily="18" charset="0"/>
                <a:ea typeface="宋体" panose="02010600030101010101" pitchFamily="2" charset="-122"/>
              </a:rPr>
              <a:t>hɔvəkrɑːft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气垫船；气垫车</a:t>
            </a:r>
          </a:p>
          <a:p>
            <a:pPr indent="266700" algn="just" hangingPunct="0"/>
            <a:r>
              <a:rPr lang="en-US" altLang="zh-SG" sz="2200" kern="100" dirty="0">
                <a:effectLst/>
                <a:latin typeface="Times New Roman" panose="02020603050405020304" pitchFamily="18" charset="0"/>
                <a:ea typeface="宋体" panose="02010600030101010101" pitchFamily="2" charset="-122"/>
              </a:rPr>
              <a:t>17. foam [</a:t>
            </a:r>
            <a:r>
              <a:rPr lang="en-US" altLang="zh-SG" sz="2200" kern="100" dirty="0" err="1">
                <a:effectLst/>
                <a:latin typeface="Times New Roman" panose="02020603050405020304" pitchFamily="18" charset="0"/>
                <a:ea typeface="宋体" panose="02010600030101010101" pitchFamily="2" charset="-122"/>
              </a:rPr>
              <a:t>fəum</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泡沫；泡沫材料；灭火泡沫</a:t>
            </a:r>
          </a:p>
          <a:p>
            <a:pPr indent="266700" algn="just" hangingPunct="0"/>
            <a:r>
              <a:rPr lang="en-US" altLang="zh-SG" sz="2200" kern="100" dirty="0">
                <a:effectLst/>
                <a:latin typeface="Times New Roman" panose="02020603050405020304" pitchFamily="18" charset="0"/>
                <a:ea typeface="宋体" panose="02010600030101010101" pitchFamily="2" charset="-122"/>
              </a:rPr>
              <a:t>18. </a:t>
            </a:r>
            <a:r>
              <a:rPr lang="en-US" altLang="zh-SG" sz="2200" kern="100" dirty="0" err="1">
                <a:effectLst/>
                <a:latin typeface="Times New Roman" panose="02020603050405020304" pitchFamily="18" charset="0"/>
                <a:ea typeface="宋体" panose="02010600030101010101" pitchFamily="2" charset="-122"/>
              </a:rPr>
              <a:t>manoeuvrable</a:t>
            </a:r>
            <a:r>
              <a:rPr lang="en-US" altLang="zh-SG" sz="2200" kern="100" dirty="0">
                <a:effectLst/>
                <a:latin typeface="Times New Roman" panose="02020603050405020304" pitchFamily="18" charset="0"/>
                <a:ea typeface="宋体" panose="02010600030101010101" pitchFamily="2" charset="-122"/>
              </a:rPr>
              <a:t> [</a:t>
            </a:r>
            <a:r>
              <a:rPr lang="en-US" altLang="zh-SG" sz="2200" kern="100" dirty="0" err="1">
                <a:effectLst/>
                <a:latin typeface="Times New Roman" panose="02020603050405020304" pitchFamily="18" charset="0"/>
                <a:ea typeface="宋体" panose="02010600030101010101" pitchFamily="2" charset="-122"/>
              </a:rPr>
              <a:t>mə'nuvərəbl</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操纵灵敏的；机动的；可调动的</a:t>
            </a:r>
          </a:p>
          <a:p>
            <a:pPr indent="266700" algn="just" hangingPunct="0"/>
            <a:r>
              <a:rPr lang="en-US" altLang="zh-SG" sz="2200" kern="100" dirty="0">
                <a:effectLst/>
                <a:latin typeface="Times New Roman" panose="02020603050405020304" pitchFamily="18" charset="0"/>
                <a:ea typeface="宋体" panose="02010600030101010101" pitchFamily="2" charset="-122"/>
              </a:rPr>
              <a:t>19. turret ['</a:t>
            </a:r>
            <a:r>
              <a:rPr lang="en-US" altLang="zh-SG" sz="2200" kern="100" dirty="0" err="1">
                <a:effectLst/>
                <a:latin typeface="Times New Roman" panose="02020603050405020304" pitchFamily="18" charset="0"/>
                <a:ea typeface="宋体" panose="02010600030101010101" pitchFamily="2" charset="-122"/>
              </a:rPr>
              <a:t>tʌrit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六角转台；回转装置；旋转架</a:t>
            </a:r>
          </a:p>
          <a:p>
            <a:pPr indent="266700" algn="just" hangingPunct="0"/>
            <a:r>
              <a:rPr lang="en-US" altLang="zh-SG" sz="2200" kern="100" dirty="0">
                <a:effectLst/>
                <a:latin typeface="Times New Roman" panose="02020603050405020304" pitchFamily="18" charset="0"/>
                <a:ea typeface="宋体" panose="02010600030101010101" pitchFamily="2" charset="-122"/>
              </a:rPr>
              <a:t>20. blabbermouth ['</a:t>
            </a:r>
            <a:r>
              <a:rPr lang="en-US" altLang="zh-SG" sz="2200" kern="100" dirty="0" err="1">
                <a:effectLst/>
                <a:latin typeface="Times New Roman" panose="02020603050405020304" pitchFamily="18" charset="0"/>
                <a:ea typeface="宋体" panose="02010600030101010101" pitchFamily="2" charset="-122"/>
              </a:rPr>
              <a:t>blæbəmau</a:t>
            </a:r>
            <a:r>
              <a:rPr lang="el-GR" altLang="zh-SG" sz="2200" kern="100" dirty="0">
                <a:effectLst/>
                <a:latin typeface="Times New Roman" panose="02020603050405020304" pitchFamily="18" charset="0"/>
                <a:ea typeface="宋体" panose="02010600030101010101" pitchFamily="2" charset="-122"/>
              </a:rPr>
              <a:t>θ]	</a:t>
            </a:r>
            <a:r>
              <a:rPr lang="en-US" altLang="zh-SG" sz="2200" kern="100" dirty="0">
                <a:effectLst/>
                <a:latin typeface="Times New Roman" panose="02020603050405020304" pitchFamily="18" charset="0"/>
                <a:ea typeface="宋体" panose="02010600030101010101" pitchFamily="2" charset="-122"/>
              </a:rPr>
              <a:t>n. </a:t>
            </a:r>
            <a:r>
              <a:rPr lang="zh-SG" altLang="en-US" sz="2200" kern="100" dirty="0">
                <a:effectLst/>
                <a:latin typeface="Times New Roman" panose="02020603050405020304" pitchFamily="18" charset="0"/>
                <a:ea typeface="宋体" panose="02010600030101010101" pitchFamily="2" charset="-122"/>
              </a:rPr>
              <a:t>喋喋不休的人；长舌者</a:t>
            </a:r>
          </a:p>
          <a:p>
            <a:pPr indent="266700" algn="just" hangingPunct="0"/>
            <a:r>
              <a:rPr lang="en-US" altLang="zh-SG" sz="2200" kern="100" dirty="0">
                <a:effectLst/>
                <a:latin typeface="Times New Roman" panose="02020603050405020304" pitchFamily="18" charset="0"/>
                <a:ea typeface="宋体" panose="02010600030101010101" pitchFamily="2" charset="-122"/>
              </a:rPr>
              <a:t>21. swivel ['</a:t>
            </a:r>
            <a:r>
              <a:rPr lang="en-US" altLang="zh-SG" sz="2200" kern="100" dirty="0" err="1">
                <a:effectLst/>
                <a:latin typeface="Times New Roman" panose="02020603050405020304" pitchFamily="18" charset="0"/>
                <a:ea typeface="宋体" panose="02010600030101010101" pitchFamily="2" charset="-122"/>
              </a:rPr>
              <a:t>swivl</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旋转</a:t>
            </a:r>
          </a:p>
          <a:p>
            <a:pPr indent="266700" algn="just" hangingPunct="0"/>
            <a:r>
              <a:rPr lang="en-US" altLang="zh-SG" sz="2200" kern="100" dirty="0">
                <a:effectLst/>
                <a:latin typeface="Times New Roman" panose="02020603050405020304" pitchFamily="18" charset="0"/>
                <a:ea typeface="宋体" panose="02010600030101010101" pitchFamily="2" charset="-122"/>
              </a:rPr>
              <a:t>22. smother ['</a:t>
            </a:r>
            <a:r>
              <a:rPr lang="en-US" altLang="zh-SG" sz="2200" kern="100" dirty="0" err="1">
                <a:effectLst/>
                <a:latin typeface="Times New Roman" panose="02020603050405020304" pitchFamily="18" charset="0"/>
                <a:ea typeface="宋体" panose="02010600030101010101" pitchFamily="2" charset="-122"/>
              </a:rPr>
              <a:t>smʌðə</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闷熄；闷火；使窒息；抑制</a:t>
            </a:r>
          </a:p>
          <a:p>
            <a:pPr indent="266700" algn="just" hangingPunct="0"/>
            <a:r>
              <a:rPr lang="en-US" altLang="zh-SG" sz="2200" kern="100" dirty="0">
                <a:effectLst/>
                <a:latin typeface="Times New Roman" panose="02020603050405020304" pitchFamily="18" charset="0"/>
                <a:ea typeface="宋体" panose="02010600030101010101" pitchFamily="2" charset="-122"/>
              </a:rPr>
              <a:t>23. coolant ['</a:t>
            </a:r>
            <a:r>
              <a:rPr lang="en-US" altLang="zh-SG" sz="2200" kern="100" dirty="0" err="1">
                <a:effectLst/>
                <a:latin typeface="Times New Roman" panose="02020603050405020304" pitchFamily="18" charset="0"/>
                <a:ea typeface="宋体" panose="02010600030101010101" pitchFamily="2" charset="-122"/>
              </a:rPr>
              <a:t>kuːl</a:t>
            </a:r>
            <a:r>
              <a:rPr lang="en-US" altLang="zh-SG" sz="2200" kern="100" dirty="0">
                <a:effectLst/>
                <a:latin typeface="Times New Roman" panose="02020603050405020304" pitchFamily="18" charset="0"/>
                <a:ea typeface="宋体" panose="02010600030101010101" pitchFamily="2" charset="-122"/>
              </a:rPr>
              <a:t>(ə)</a:t>
            </a:r>
            <a:r>
              <a:rPr lang="en-US" altLang="zh-SG" sz="2200" kern="100" dirty="0" err="1">
                <a:effectLst/>
                <a:latin typeface="Times New Roman" panose="02020603050405020304" pitchFamily="18" charset="0"/>
                <a:ea typeface="宋体" panose="02010600030101010101" pitchFamily="2" charset="-122"/>
              </a:rPr>
              <a:t>nt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冷却剂</a:t>
            </a:r>
          </a:p>
          <a:p>
            <a:pPr indent="266700" algn="just" hangingPunct="0"/>
            <a:r>
              <a:rPr lang="en-US" altLang="zh-SG" sz="2200" kern="100" dirty="0">
                <a:effectLst/>
                <a:latin typeface="Times New Roman" panose="02020603050405020304" pitchFamily="18" charset="0"/>
                <a:ea typeface="宋体" panose="02010600030101010101" pitchFamily="2" charset="-122"/>
              </a:rPr>
              <a:t>24. malfunction ['</a:t>
            </a:r>
            <a:r>
              <a:rPr lang="en-US" altLang="zh-SG" sz="2200" kern="100" dirty="0" err="1">
                <a:effectLst/>
                <a:latin typeface="Times New Roman" panose="02020603050405020304" pitchFamily="18" charset="0"/>
                <a:ea typeface="宋体" panose="02010600030101010101" pitchFamily="2" charset="-122"/>
              </a:rPr>
              <a:t>mæl'fʌŋkʃən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失灵；发生故障</a:t>
            </a:r>
          </a:p>
          <a:p>
            <a:pPr indent="266700" algn="just" hangingPunct="0"/>
            <a:r>
              <a:rPr lang="en-US" altLang="zh-SG" sz="2200" kern="100" dirty="0">
                <a:effectLst/>
                <a:latin typeface="Times New Roman" panose="02020603050405020304" pitchFamily="18" charset="0"/>
                <a:ea typeface="宋体" panose="02010600030101010101" pitchFamily="2" charset="-122"/>
              </a:rPr>
              <a:t>25. static ['</a:t>
            </a:r>
            <a:r>
              <a:rPr lang="en-US" altLang="zh-SG" sz="2200" kern="100" dirty="0" err="1">
                <a:effectLst/>
                <a:latin typeface="Times New Roman" panose="02020603050405020304" pitchFamily="18" charset="0"/>
                <a:ea typeface="宋体" panose="02010600030101010101" pitchFamily="2" charset="-122"/>
              </a:rPr>
              <a:t>stætik</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静的；静态的</a:t>
            </a:r>
          </a:p>
          <a:p>
            <a:pPr indent="266700" algn="just" hangingPunct="0"/>
            <a:r>
              <a:rPr lang="en-US" altLang="zh-SG" sz="2200" kern="100" dirty="0">
                <a:effectLst/>
                <a:latin typeface="Times New Roman" panose="02020603050405020304" pitchFamily="18" charset="0"/>
                <a:ea typeface="宋体" panose="02010600030101010101" pitchFamily="2" charset="-122"/>
              </a:rPr>
              <a:t>26. apparatus [ˌ</a:t>
            </a:r>
            <a:r>
              <a:rPr lang="en-US" altLang="zh-SG" sz="2200" kern="100" dirty="0" err="1">
                <a:effectLst/>
                <a:latin typeface="Times New Roman" panose="02020603050405020304" pitchFamily="18" charset="0"/>
                <a:ea typeface="宋体" panose="02010600030101010101" pitchFamily="2" charset="-122"/>
              </a:rPr>
              <a:t>æpə'reitəs</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设备；装置；仪器；器官</a:t>
            </a:r>
          </a:p>
          <a:p>
            <a:pPr indent="266700" algn="just" hangingPunct="0"/>
            <a:r>
              <a:rPr lang="en-US" altLang="zh-SG" sz="2200" kern="100" dirty="0">
                <a:effectLst/>
                <a:latin typeface="Times New Roman" panose="02020603050405020304" pitchFamily="18" charset="0"/>
                <a:ea typeface="宋体" panose="02010600030101010101" pitchFamily="2" charset="-122"/>
              </a:rPr>
              <a:t>27. vaporize ['</a:t>
            </a:r>
            <a:r>
              <a:rPr lang="en-US" altLang="zh-SG" sz="2200" kern="100" dirty="0" err="1">
                <a:effectLst/>
                <a:latin typeface="Times New Roman" panose="02020603050405020304" pitchFamily="18" charset="0"/>
                <a:ea typeface="宋体" panose="02010600030101010101" pitchFamily="2" charset="-122"/>
              </a:rPr>
              <a:t>veipəraiz</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使蒸发；使汽化</a:t>
            </a:r>
          </a:p>
          <a:p>
            <a:pPr indent="266700" algn="just" hangingPunct="0"/>
            <a:r>
              <a:rPr lang="en-US" altLang="zh-SG" sz="2200" kern="100" dirty="0">
                <a:effectLst/>
                <a:latin typeface="Times New Roman" panose="02020603050405020304" pitchFamily="18" charset="0"/>
                <a:ea typeface="宋体" panose="02010600030101010101" pitchFamily="2" charset="-122"/>
              </a:rPr>
              <a:t>28. </a:t>
            </a:r>
            <a:r>
              <a:rPr lang="en-US" altLang="zh-SG" sz="2200" kern="100" dirty="0" err="1">
                <a:effectLst/>
                <a:latin typeface="Times New Roman" panose="02020603050405020304" pitchFamily="18" charset="0"/>
                <a:ea typeface="宋体" panose="02010600030101010101" pitchFamily="2" charset="-122"/>
              </a:rPr>
              <a:t>aluminise</a:t>
            </a:r>
            <a:r>
              <a:rPr lang="en-US" altLang="zh-SG" sz="2200" kern="100" dirty="0">
                <a:effectLst/>
                <a:latin typeface="Times New Roman" panose="02020603050405020304" pitchFamily="18" charset="0"/>
                <a:ea typeface="宋体" panose="02010600030101010101" pitchFamily="2" charset="-122"/>
              </a:rPr>
              <a:t> [</a:t>
            </a:r>
            <a:r>
              <a:rPr lang="en-US" altLang="zh-SG" sz="2200" kern="100" dirty="0" err="1">
                <a:effectLst/>
                <a:latin typeface="Times New Roman" panose="02020603050405020304" pitchFamily="18" charset="0"/>
                <a:ea typeface="宋体" panose="02010600030101010101" pitchFamily="2" charset="-122"/>
              </a:rPr>
              <a:t>ə'ljuːminaiz</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镀（涂敷、渗）铝化</a:t>
            </a:r>
          </a:p>
        </p:txBody>
      </p:sp>
    </p:spTree>
    <p:extLst>
      <p:ext uri="{BB962C8B-B14F-4D97-AF65-F5344CB8AC3E}">
        <p14:creationId xmlns:p14="http://schemas.microsoft.com/office/powerpoint/2010/main" val="44412753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05699" y="1219190"/>
            <a:ext cx="10059805"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airport fire service			</a:t>
            </a:r>
            <a:r>
              <a:rPr lang="zh-SG" altLang="en-US" sz="2400" kern="100" dirty="0">
                <a:effectLst/>
                <a:latin typeface="Times New Roman" panose="02020603050405020304" pitchFamily="18" charset="0"/>
                <a:ea typeface="宋体" panose="02010600030101010101" pitchFamily="2" charset="-122"/>
              </a:rPr>
              <a:t>机场消防队</a:t>
            </a:r>
          </a:p>
          <a:p>
            <a:pPr indent="266700" algn="just" hangingPunct="0"/>
            <a:r>
              <a:rPr lang="en-US" altLang="zh-SG" sz="2400" kern="100" dirty="0">
                <a:effectLst/>
                <a:latin typeface="Times New Roman" panose="02020603050405020304" pitchFamily="18" charset="0"/>
                <a:ea typeface="宋体" panose="02010600030101010101" pitchFamily="2" charset="-122"/>
              </a:rPr>
              <a:t>2. deflated </a:t>
            </a:r>
            <a:r>
              <a:rPr lang="en-US" altLang="zh-SG" sz="2400" kern="100" dirty="0" err="1">
                <a:effectLst/>
                <a:latin typeface="Times New Roman" panose="02020603050405020304" pitchFamily="18" charset="0"/>
                <a:ea typeface="宋体" panose="02010600030101010101" pitchFamily="2" charset="-122"/>
              </a:rPr>
              <a:t>tyre</a:t>
            </a:r>
            <a:r>
              <a:rPr lang="en-US" altLang="zh-SG" sz="2400" kern="100" dirty="0">
                <a:effectLst/>
                <a:latin typeface="Times New Roman" panose="02020603050405020304" pitchFamily="18" charset="0"/>
                <a:ea typeface="宋体" panose="02010600030101010101" pitchFamily="2" charset="-122"/>
              </a:rPr>
              <a:t>				</a:t>
            </a:r>
            <a:r>
              <a:rPr lang="zh-SG" altLang="en-US" sz="2400" kern="100" dirty="0">
                <a:effectLst/>
                <a:latin typeface="Times New Roman" panose="02020603050405020304" pitchFamily="18" charset="0"/>
                <a:ea typeface="宋体" panose="02010600030101010101" pitchFamily="2" charset="-122"/>
              </a:rPr>
              <a:t>瘪气的轮胎</a:t>
            </a:r>
          </a:p>
          <a:p>
            <a:pPr indent="266700" algn="just" hangingPunct="0"/>
            <a:r>
              <a:rPr lang="en-US" altLang="zh-SG" sz="2400" kern="100" dirty="0">
                <a:effectLst/>
                <a:latin typeface="Times New Roman" panose="02020603050405020304" pitchFamily="18" charset="0"/>
                <a:ea typeface="宋体" panose="02010600030101010101" pitchFamily="2" charset="-122"/>
              </a:rPr>
              <a:t>3. circuit-breaker				</a:t>
            </a:r>
            <a:r>
              <a:rPr lang="zh-SG" altLang="en-US" sz="2400" kern="100" dirty="0">
                <a:effectLst/>
                <a:latin typeface="Times New Roman" panose="02020603050405020304" pitchFamily="18" charset="0"/>
                <a:ea typeface="宋体" panose="02010600030101010101" pitchFamily="2" charset="-122"/>
              </a:rPr>
              <a:t>电路自动保险电门</a:t>
            </a:r>
          </a:p>
          <a:p>
            <a:pPr indent="266700" algn="just" hangingPunct="0"/>
            <a:r>
              <a:rPr lang="en-US" altLang="zh-SG" sz="2400" kern="100" dirty="0">
                <a:effectLst/>
                <a:latin typeface="Times New Roman" panose="02020603050405020304" pitchFamily="18" charset="0"/>
                <a:ea typeface="宋体" panose="02010600030101010101" pitchFamily="2" charset="-122"/>
              </a:rPr>
              <a:t>4. fire fighter				</a:t>
            </a:r>
            <a:r>
              <a:rPr lang="zh-SG" altLang="en-US" sz="2400" kern="100" dirty="0">
                <a:effectLst/>
                <a:latin typeface="Times New Roman" panose="02020603050405020304" pitchFamily="18" charset="0"/>
                <a:ea typeface="宋体" panose="02010600030101010101" pitchFamily="2" charset="-122"/>
              </a:rPr>
              <a:t>消防员</a:t>
            </a:r>
          </a:p>
          <a:p>
            <a:pPr indent="266700" algn="just" hangingPunct="0"/>
            <a:r>
              <a:rPr lang="en-US" altLang="zh-SG" sz="2400" kern="100" dirty="0">
                <a:effectLst/>
                <a:latin typeface="Times New Roman" panose="02020603050405020304" pitchFamily="18" charset="0"/>
                <a:ea typeface="宋体" panose="02010600030101010101" pitchFamily="2" charset="-122"/>
              </a:rPr>
              <a:t>5. fire-fighter equipment			</a:t>
            </a:r>
            <a:r>
              <a:rPr lang="zh-SG" altLang="en-US" sz="2400" kern="100" dirty="0">
                <a:effectLst/>
                <a:latin typeface="Times New Roman" panose="02020603050405020304" pitchFamily="18" charset="0"/>
                <a:ea typeface="宋体" panose="02010600030101010101" pitchFamily="2" charset="-122"/>
              </a:rPr>
              <a:t>消防设备</a:t>
            </a:r>
          </a:p>
          <a:p>
            <a:pPr indent="266700" algn="just" hangingPunct="0"/>
            <a:r>
              <a:rPr lang="en-US" altLang="zh-SG" sz="2400" kern="100" dirty="0">
                <a:effectLst/>
                <a:latin typeface="Times New Roman" panose="02020603050405020304" pitchFamily="18" charset="0"/>
                <a:ea typeface="宋体" panose="02010600030101010101" pitchFamily="2" charset="-122"/>
              </a:rPr>
              <a:t>6. circuitous route				</a:t>
            </a:r>
            <a:r>
              <a:rPr lang="zh-SG" altLang="en-US" sz="2400" kern="100" dirty="0">
                <a:effectLst/>
                <a:latin typeface="Times New Roman" panose="02020603050405020304" pitchFamily="18" charset="0"/>
                <a:ea typeface="宋体" panose="02010600030101010101" pitchFamily="2" charset="-122"/>
              </a:rPr>
              <a:t>迂回路线</a:t>
            </a:r>
          </a:p>
          <a:p>
            <a:pPr indent="266700" algn="just" hangingPunct="0"/>
            <a:r>
              <a:rPr lang="en-US" altLang="zh-SG" sz="2400" kern="100" dirty="0">
                <a:effectLst/>
                <a:latin typeface="Times New Roman" panose="02020603050405020304" pitchFamily="18" charset="0"/>
                <a:ea typeface="宋体" panose="02010600030101010101" pitchFamily="2" charset="-122"/>
              </a:rPr>
              <a:t>7. runway-in-use				</a:t>
            </a:r>
            <a:r>
              <a:rPr lang="zh-SG" altLang="en-US" sz="2400" kern="100" dirty="0">
                <a:effectLst/>
                <a:latin typeface="Times New Roman" panose="02020603050405020304" pitchFamily="18" charset="0"/>
                <a:ea typeface="宋体" panose="02010600030101010101" pitchFamily="2" charset="-122"/>
              </a:rPr>
              <a:t>使用跑道</a:t>
            </a:r>
          </a:p>
          <a:p>
            <a:pPr indent="266700" algn="just" hangingPunct="0"/>
            <a:r>
              <a:rPr lang="en-US" altLang="zh-SG" sz="2400" kern="100" dirty="0">
                <a:effectLst/>
                <a:latin typeface="Times New Roman" panose="02020603050405020304" pitchFamily="18" charset="0"/>
                <a:ea typeface="宋体" panose="02010600030101010101" pitchFamily="2" charset="-122"/>
              </a:rPr>
              <a:t>8. overshoot area				</a:t>
            </a:r>
            <a:r>
              <a:rPr lang="zh-SG" altLang="en-US" sz="2400" kern="100" dirty="0">
                <a:effectLst/>
                <a:latin typeface="Times New Roman" panose="02020603050405020304" pitchFamily="18" charset="0"/>
                <a:ea typeface="宋体" panose="02010600030101010101" pitchFamily="2" charset="-122"/>
              </a:rPr>
              <a:t>目测过高地区</a:t>
            </a:r>
          </a:p>
          <a:p>
            <a:pPr indent="266700" algn="just" hangingPunct="0"/>
            <a:r>
              <a:rPr lang="en-US" altLang="zh-SG" sz="2400" kern="100" dirty="0">
                <a:effectLst/>
                <a:latin typeface="Times New Roman" panose="02020603050405020304" pitchFamily="18" charset="0"/>
                <a:ea typeface="宋体" panose="02010600030101010101" pitchFamily="2" charset="-122"/>
              </a:rPr>
              <a:t>9. undershoot area				</a:t>
            </a:r>
            <a:r>
              <a:rPr lang="zh-SG" altLang="en-US" sz="2400" kern="100" dirty="0">
                <a:effectLst/>
                <a:latin typeface="Times New Roman" panose="02020603050405020304" pitchFamily="18" charset="0"/>
                <a:ea typeface="宋体" panose="02010600030101010101" pitchFamily="2" charset="-122"/>
              </a:rPr>
              <a:t>目测低接地区</a:t>
            </a:r>
          </a:p>
          <a:p>
            <a:pPr indent="266700" algn="just" hangingPunct="0"/>
            <a:r>
              <a:rPr lang="en-US" altLang="zh-SG" sz="2400" kern="100" dirty="0">
                <a:effectLst/>
                <a:latin typeface="Times New Roman" panose="02020603050405020304" pitchFamily="18" charset="0"/>
                <a:ea typeface="宋体" panose="02010600030101010101" pitchFamily="2" charset="-122"/>
              </a:rPr>
              <a:t>10. tank-tracked tender			</a:t>
            </a:r>
            <a:r>
              <a:rPr lang="zh-SG" altLang="en-US" sz="2400" kern="100" dirty="0">
                <a:effectLst/>
                <a:latin typeface="Times New Roman" panose="02020603050405020304" pitchFamily="18" charset="0"/>
                <a:ea typeface="宋体" panose="02010600030101010101" pitchFamily="2" charset="-122"/>
              </a:rPr>
              <a:t>坦克履带补给车</a:t>
            </a:r>
          </a:p>
          <a:p>
            <a:pPr indent="266700" algn="just" hangingPunct="0"/>
            <a:r>
              <a:rPr lang="en-US" altLang="zh-SG" sz="2400" kern="100" dirty="0">
                <a:effectLst/>
                <a:latin typeface="Times New Roman" panose="02020603050405020304" pitchFamily="18" charset="0"/>
                <a:ea typeface="宋体" panose="02010600030101010101" pitchFamily="2" charset="-122"/>
              </a:rPr>
              <a:t>11. heavy-duty foam tender		            </a:t>
            </a:r>
            <a:r>
              <a:rPr lang="zh-SG" altLang="en-US" sz="2400" kern="100" dirty="0">
                <a:effectLst/>
                <a:latin typeface="Times New Roman" panose="02020603050405020304" pitchFamily="18" charset="0"/>
                <a:ea typeface="宋体" panose="02010600030101010101" pitchFamily="2" charset="-122"/>
              </a:rPr>
              <a:t>重型泡沫灭火器消防车</a:t>
            </a:r>
          </a:p>
          <a:p>
            <a:pPr indent="266700" algn="just" hangingPunct="0"/>
            <a:r>
              <a:rPr lang="en-US" altLang="zh-SG" sz="2400" kern="100" dirty="0">
                <a:effectLst/>
                <a:latin typeface="Times New Roman" panose="02020603050405020304" pitchFamily="18" charset="0"/>
                <a:ea typeface="宋体" panose="02010600030101010101" pitchFamily="2" charset="-122"/>
              </a:rPr>
              <a:t>12. turret-duty foam tender		            </a:t>
            </a:r>
            <a:r>
              <a:rPr lang="zh-SG" altLang="en-US" sz="2400" kern="100" dirty="0">
                <a:effectLst/>
                <a:latin typeface="Times New Roman" panose="02020603050405020304" pitchFamily="18" charset="0"/>
                <a:ea typeface="宋体" panose="02010600030101010101" pitchFamily="2" charset="-122"/>
              </a:rPr>
              <a:t>装在旋转架上的泡沫灭火枪</a:t>
            </a:r>
          </a:p>
          <a:p>
            <a:pPr indent="266700" algn="just" hangingPunct="0"/>
            <a:r>
              <a:rPr lang="en-US" altLang="zh-SG" sz="2400" kern="100" dirty="0">
                <a:effectLst/>
                <a:latin typeface="Times New Roman" panose="02020603050405020304" pitchFamily="18" charset="0"/>
                <a:ea typeface="宋体" panose="02010600030101010101" pitchFamily="2" charset="-122"/>
              </a:rPr>
              <a:t>13. electrical apparatus			</a:t>
            </a:r>
            <a:r>
              <a:rPr lang="zh-SG" altLang="en-US" sz="2400" kern="100" dirty="0">
                <a:effectLst/>
                <a:latin typeface="Times New Roman" panose="02020603050405020304" pitchFamily="18" charset="0"/>
                <a:ea typeface="宋体" panose="02010600030101010101" pitchFamily="2" charset="-122"/>
              </a:rPr>
              <a:t>电气设备</a:t>
            </a:r>
          </a:p>
        </p:txBody>
      </p:sp>
    </p:spTree>
    <p:extLst>
      <p:ext uri="{BB962C8B-B14F-4D97-AF65-F5344CB8AC3E}">
        <p14:creationId xmlns:p14="http://schemas.microsoft.com/office/powerpoint/2010/main" val="265258559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8629" y="2260600"/>
            <a:ext cx="8957680" cy="456864"/>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RIV  rapid intervention vehicle  </a:t>
            </a:r>
            <a:r>
              <a:rPr lang="zh-SG" altLang="en-US" sz="2400" kern="100" dirty="0">
                <a:effectLst/>
                <a:latin typeface="Times New Roman" panose="02020603050405020304" pitchFamily="18" charset="0"/>
                <a:ea typeface="宋体" panose="02010600030101010101" pitchFamily="2" charset="-122"/>
              </a:rPr>
              <a:t>快速介入车</a:t>
            </a:r>
          </a:p>
        </p:txBody>
      </p:sp>
    </p:spTree>
    <p:extLst>
      <p:ext uri="{BB962C8B-B14F-4D97-AF65-F5344CB8AC3E}">
        <p14:creationId xmlns:p14="http://schemas.microsoft.com/office/powerpoint/2010/main" val="285188442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1422400"/>
            <a:ext cx="9567280" cy="304218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London’s Heathrow Airport had two in 1977 ...</a:t>
            </a:r>
          </a:p>
          <a:p>
            <a:pPr indent="266700" algn="just" hangingPunct="0"/>
            <a:r>
              <a:rPr lang="zh-SG" altLang="en-US" sz="2400" kern="100" dirty="0">
                <a:effectLst/>
                <a:latin typeface="Times New Roman" panose="02020603050405020304" pitchFamily="18" charset="0"/>
                <a:ea typeface="宋体" panose="02010600030101010101" pitchFamily="2" charset="-122"/>
              </a:rPr>
              <a:t>伦敦希思罗机场</a:t>
            </a:r>
            <a:r>
              <a:rPr lang="en-US" altLang="zh-SG" sz="2400" kern="100" dirty="0">
                <a:effectLst/>
                <a:latin typeface="Times New Roman" panose="02020603050405020304" pitchFamily="18" charset="0"/>
                <a:ea typeface="宋体" panose="02010600030101010101" pitchFamily="2" charset="-122"/>
              </a:rPr>
              <a:t>1977</a:t>
            </a:r>
            <a:r>
              <a:rPr lang="zh-SG" altLang="en-US" sz="2400" kern="100" dirty="0">
                <a:effectLst/>
                <a:latin typeface="Times New Roman" panose="02020603050405020304" pitchFamily="18" charset="0"/>
                <a:ea typeface="宋体" panose="02010600030101010101" pitchFamily="2" charset="-122"/>
              </a:rPr>
              <a:t>年发生两起（飞机着火事件）</a:t>
            </a:r>
            <a:r>
              <a:rPr lang="en-US" altLang="zh-SG" sz="2400" kern="100" dirty="0">
                <a:effectLst/>
                <a:latin typeface="Times New Roman" panose="02020603050405020304" pitchFamily="18" charset="0"/>
                <a:ea typeface="宋体" panose="02010600030101010101" pitchFamily="2" charset="-122"/>
              </a:rPr>
              <a:t>……</a:t>
            </a:r>
          </a:p>
          <a:p>
            <a:pPr indent="266700" algn="just" hangingPunct="0"/>
            <a:r>
              <a:rPr lang="en-US" altLang="zh-SG" sz="2400" kern="100" dirty="0">
                <a:effectLst/>
                <a:latin typeface="Times New Roman" panose="02020603050405020304" pitchFamily="18" charset="0"/>
                <a:ea typeface="宋体" panose="02010600030101010101" pitchFamily="2" charset="-122"/>
              </a:rPr>
              <a:t>2. ... the overshoot and undershoot areas where most fatalities occur</a:t>
            </a:r>
          </a:p>
          <a:p>
            <a:pPr indent="266700" algn="just" hangingPunct="0"/>
            <a:r>
              <a:rPr lang="zh-SG" altLang="en-US" sz="2400" kern="100" dirty="0">
                <a:effectLst/>
                <a:latin typeface="Times New Roman" panose="02020603050405020304" pitchFamily="18" charset="0"/>
                <a:ea typeface="宋体" panose="02010600030101010101" pitchFamily="2" charset="-122"/>
              </a:rPr>
              <a:t>最容易发生事故的目测高接和低接地区</a:t>
            </a:r>
          </a:p>
          <a:p>
            <a:pPr indent="266700" algn="just" hangingPunct="0"/>
            <a:r>
              <a:rPr lang="en-US" altLang="zh-SG" sz="2400" kern="100" dirty="0">
                <a:effectLst/>
                <a:latin typeface="Times New Roman" panose="02020603050405020304" pitchFamily="18" charset="0"/>
                <a:ea typeface="宋体" panose="02010600030101010101" pitchFamily="2" charset="-122"/>
              </a:rPr>
              <a:t>3. Spraying a blanket of foam on the runway to prevent a malfunctioning plane from catching fire on landing is now thought to be a waste of time, ...</a:t>
            </a:r>
          </a:p>
          <a:p>
            <a:pPr indent="266700" algn="just" hangingPunct="0"/>
            <a:r>
              <a:rPr lang="zh-SG" altLang="en-US" sz="2400" kern="100" dirty="0">
                <a:effectLst/>
                <a:latin typeface="Times New Roman" panose="02020603050405020304" pitchFamily="18" charset="0"/>
                <a:ea typeface="宋体" panose="02010600030101010101" pitchFamily="2" charset="-122"/>
              </a:rPr>
              <a:t>    在跑道上撒上一层泡沫以防止带故障的飞机在着陆时起火，现在看来是浪费时间。</a:t>
            </a:r>
          </a:p>
        </p:txBody>
      </p:sp>
    </p:spTree>
    <p:extLst>
      <p:ext uri="{BB962C8B-B14F-4D97-AF65-F5344CB8AC3E}">
        <p14:creationId xmlns:p14="http://schemas.microsoft.com/office/powerpoint/2010/main" val="343691035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1766" y="1249968"/>
            <a:ext cx="11048999" cy="4827292"/>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Seventy-five percent of all aircraft accidents occur within half a mile of an airport. Aircraft fires are rare-London’s Heathrow Airport had two in 1977-but an airport is not permitted to operate without an efficient fire service.</a:t>
            </a:r>
          </a:p>
          <a:p>
            <a:pPr indent="266700" algn="just" hangingPunct="0"/>
            <a:r>
              <a:rPr lang="en-US" altLang="zh-SG" sz="2800" kern="100" dirty="0">
                <a:effectLst/>
                <a:latin typeface="Times New Roman" panose="02020603050405020304" pitchFamily="18" charset="0"/>
                <a:ea typeface="宋体" panose="02010600030101010101" pitchFamily="2" charset="-122"/>
              </a:rPr>
              <a:t>    Airport fire services will turn out on full emergency stand-by on the slightest indication that something is wrong with a landing plane: a deflated </a:t>
            </a:r>
            <a:r>
              <a:rPr lang="en-US" altLang="zh-SG" sz="2800" kern="100" dirty="0" err="1">
                <a:effectLst/>
                <a:latin typeface="Times New Roman" panose="02020603050405020304" pitchFamily="18" charset="0"/>
                <a:ea typeface="宋体" panose="02010600030101010101" pitchFamily="2" charset="-122"/>
              </a:rPr>
              <a:t>tyre</a:t>
            </a:r>
            <a:r>
              <a:rPr lang="en-US" altLang="zh-SG" sz="2800" kern="100" dirty="0">
                <a:effectLst/>
                <a:latin typeface="Times New Roman" panose="02020603050405020304" pitchFamily="18" charset="0"/>
                <a:ea typeface="宋体" panose="02010600030101010101" pitchFamily="2" charset="-122"/>
              </a:rPr>
              <a:t>, a circuit-breaker out in any important system, a warning light in the flight deck. They turn out on average once a day at a major airport, and are always on stand-by in bad weather or fog. During an emergency the fire service provides general emergency help, carrying stretchers and aiding disabled people.</a:t>
            </a:r>
            <a:endParaRPr lang="zh-SG" altLang="en-US"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38606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2458" y="1209554"/>
            <a:ext cx="10059805" cy="5165846"/>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 supersonic [ˌ</a:t>
            </a:r>
            <a:r>
              <a:rPr lang="en-US" altLang="zh-SG" sz="2200" kern="100" dirty="0" err="1">
                <a:effectLst/>
                <a:latin typeface="Times New Roman" panose="02020603050405020304" pitchFamily="18" charset="0"/>
                <a:ea typeface="宋体" panose="02010600030101010101" pitchFamily="2" charset="-122"/>
              </a:rPr>
              <a:t>su:pə'sɒnɪk</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超声波的，超音速的</a:t>
            </a:r>
          </a:p>
          <a:p>
            <a:pPr indent="266700" algn="just" hangingPunct="0"/>
            <a:r>
              <a:rPr lang="en-US" altLang="zh-SG" sz="2200" kern="100" dirty="0">
                <a:effectLst/>
                <a:latin typeface="Times New Roman" panose="02020603050405020304" pitchFamily="18" charset="0"/>
                <a:ea typeface="宋体" panose="02010600030101010101" pitchFamily="2" charset="-122"/>
              </a:rPr>
              <a:t>2. helicopter ['</a:t>
            </a:r>
            <a:r>
              <a:rPr lang="en-US" altLang="zh-SG" sz="2200" kern="100" dirty="0" err="1">
                <a:effectLst/>
                <a:latin typeface="Times New Roman" panose="02020603050405020304" pitchFamily="18" charset="0"/>
                <a:ea typeface="宋体" panose="02010600030101010101" pitchFamily="2" charset="-122"/>
              </a:rPr>
              <a:t>helɪkɒptə</a:t>
            </a:r>
            <a:r>
              <a:rPr lang="en-US" altLang="zh-SG" sz="2200" kern="100" dirty="0">
                <a:effectLst/>
                <a:latin typeface="Times New Roman" panose="02020603050405020304" pitchFamily="18" charset="0"/>
                <a:ea typeface="宋体" panose="02010600030101010101" pitchFamily="2" charset="-122"/>
              </a:rPr>
              <a:t>(r)]		n. </a:t>
            </a:r>
            <a:r>
              <a:rPr lang="zh-SG" altLang="en-US" sz="2200" kern="100" dirty="0">
                <a:effectLst/>
                <a:latin typeface="Times New Roman" panose="02020603050405020304" pitchFamily="18" charset="0"/>
                <a:ea typeface="宋体" panose="02010600030101010101" pitchFamily="2" charset="-122"/>
              </a:rPr>
              <a:t>直升飞机</a:t>
            </a:r>
          </a:p>
          <a:p>
            <a:pPr indent="266700" algn="just" hangingPunct="0"/>
            <a:r>
              <a:rPr lang="en-US" altLang="zh-SG" sz="2200" kern="100" dirty="0">
                <a:effectLst/>
                <a:latin typeface="Times New Roman" panose="02020603050405020304" pitchFamily="18" charset="0"/>
                <a:ea typeface="宋体" panose="02010600030101010101" pitchFamily="2" charset="-122"/>
              </a:rPr>
              <a:t>3. spherical ['</a:t>
            </a:r>
            <a:r>
              <a:rPr lang="en-US" altLang="zh-SG" sz="2200" kern="100" dirty="0" err="1">
                <a:effectLst/>
                <a:latin typeface="Times New Roman" panose="02020603050405020304" pitchFamily="18" charset="0"/>
                <a:ea typeface="宋体" panose="02010600030101010101" pitchFamily="2" charset="-122"/>
              </a:rPr>
              <a:t>sferɪk</a:t>
            </a:r>
            <a:r>
              <a:rPr lang="en-US" altLang="zh-SG" sz="2200" kern="100" dirty="0">
                <a:effectLst/>
                <a:latin typeface="Times New Roman" panose="02020603050405020304" pitchFamily="18" charset="0"/>
                <a:ea typeface="宋体" panose="02010600030101010101" pitchFamily="2" charset="-122"/>
              </a:rPr>
              <a:t>(ə)l]		adj. </a:t>
            </a:r>
            <a:r>
              <a:rPr lang="zh-SG" altLang="en-US" sz="2200" kern="100" dirty="0">
                <a:effectLst/>
                <a:latin typeface="Times New Roman" panose="02020603050405020304" pitchFamily="18" charset="0"/>
                <a:ea typeface="宋体" panose="02010600030101010101" pitchFamily="2" charset="-122"/>
              </a:rPr>
              <a:t>球形的，球面的；天体的，天空的</a:t>
            </a:r>
          </a:p>
          <a:p>
            <a:pPr indent="266700" algn="just" hangingPunct="0"/>
            <a:r>
              <a:rPr lang="en-US" altLang="zh-SG" sz="2200" kern="100" dirty="0">
                <a:effectLst/>
                <a:latin typeface="Times New Roman" panose="02020603050405020304" pitchFamily="18" charset="0"/>
                <a:ea typeface="宋体" panose="02010600030101010101" pitchFamily="2" charset="-122"/>
              </a:rPr>
              <a:t>4. ring-shaped [</a:t>
            </a:r>
            <a:r>
              <a:rPr lang="en-US" altLang="zh-SG" sz="2200" kern="100" dirty="0" err="1">
                <a:effectLst/>
                <a:latin typeface="Times New Roman" panose="02020603050405020304" pitchFamily="18" charset="0"/>
                <a:ea typeface="宋体" panose="02010600030101010101" pitchFamily="2" charset="-122"/>
              </a:rPr>
              <a:t>rɪŋʃept</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环形的，环状的</a:t>
            </a:r>
          </a:p>
          <a:p>
            <a:pPr indent="266700" algn="just" hangingPunct="0"/>
            <a:r>
              <a:rPr lang="en-US" altLang="zh-SG" sz="2200" kern="100" dirty="0">
                <a:effectLst/>
                <a:latin typeface="Times New Roman" panose="02020603050405020304" pitchFamily="18" charset="0"/>
                <a:ea typeface="宋体" panose="02010600030101010101" pitchFamily="2" charset="-122"/>
              </a:rPr>
              <a:t>5. molecule ['</a:t>
            </a:r>
            <a:r>
              <a:rPr lang="en-US" altLang="zh-SG" sz="2200" kern="100" dirty="0" err="1">
                <a:effectLst/>
                <a:latin typeface="Times New Roman" panose="02020603050405020304" pitchFamily="18" charset="0"/>
                <a:ea typeface="宋体" panose="02010600030101010101" pitchFamily="2" charset="-122"/>
              </a:rPr>
              <a:t>mɒlɪkju:l</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分子，微小颗粒</a:t>
            </a:r>
          </a:p>
          <a:p>
            <a:pPr indent="266700" algn="just" hangingPunct="0"/>
            <a:r>
              <a:rPr lang="en-US" altLang="zh-SG" sz="2200" kern="100" dirty="0">
                <a:effectLst/>
                <a:latin typeface="Times New Roman" panose="02020603050405020304" pitchFamily="18" charset="0"/>
                <a:ea typeface="宋体" panose="02010600030101010101" pitchFamily="2" charset="-122"/>
              </a:rPr>
              <a:t>6. rifle ['</a:t>
            </a:r>
            <a:r>
              <a:rPr lang="en-US" altLang="zh-SG" sz="2200" kern="100" dirty="0" err="1">
                <a:effectLst/>
                <a:latin typeface="Times New Roman" panose="02020603050405020304" pitchFamily="18" charset="0"/>
                <a:ea typeface="宋体" panose="02010600030101010101" pitchFamily="2" charset="-122"/>
              </a:rPr>
              <a:t>raɪfl</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步枪；来福枪</a:t>
            </a:r>
          </a:p>
          <a:p>
            <a:pPr indent="266700" algn="just" hangingPunct="0"/>
            <a:r>
              <a:rPr lang="en-US" altLang="zh-SG" sz="2200" kern="100" dirty="0">
                <a:effectLst/>
                <a:latin typeface="Times New Roman" panose="02020603050405020304" pitchFamily="18" charset="0"/>
                <a:ea typeface="宋体" panose="02010600030101010101" pitchFamily="2" charset="-122"/>
              </a:rPr>
              <a:t>7. vertical ['</a:t>
            </a:r>
            <a:r>
              <a:rPr lang="en-US" altLang="zh-SG" sz="2200" kern="100" dirty="0" err="1">
                <a:effectLst/>
                <a:latin typeface="Times New Roman" panose="02020603050405020304" pitchFamily="18" charset="0"/>
                <a:ea typeface="宋体" panose="02010600030101010101" pitchFamily="2" charset="-122"/>
              </a:rPr>
              <a:t>vɜ:tɪkl</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垂直的，竖立的</a:t>
            </a:r>
          </a:p>
          <a:p>
            <a:pPr indent="266700" algn="just" hangingPunct="0"/>
            <a:r>
              <a:rPr lang="en-US" altLang="zh-SG" sz="2200" kern="100" dirty="0">
                <a:effectLst/>
                <a:latin typeface="Times New Roman" panose="02020603050405020304" pitchFamily="18" charset="0"/>
                <a:ea typeface="宋体" panose="02010600030101010101" pitchFamily="2" charset="-122"/>
              </a:rPr>
              <a:t>8. shockwave [</a:t>
            </a:r>
            <a:r>
              <a:rPr lang="en-US" altLang="zh-SG" sz="2200" kern="100" dirty="0" err="1">
                <a:effectLst/>
                <a:latin typeface="Times New Roman" panose="02020603050405020304" pitchFamily="18" charset="0"/>
                <a:ea typeface="宋体" panose="02010600030101010101" pitchFamily="2" charset="-122"/>
              </a:rPr>
              <a:t>ʃɔkwev</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震荡波，冲击波</a:t>
            </a:r>
          </a:p>
          <a:p>
            <a:pPr indent="266700" algn="just" hangingPunct="0"/>
            <a:r>
              <a:rPr lang="en-US" altLang="zh-SG" sz="2200" kern="100" dirty="0">
                <a:effectLst/>
                <a:latin typeface="Times New Roman" panose="02020603050405020304" pitchFamily="18" charset="0"/>
                <a:ea typeface="宋体" panose="02010600030101010101" pitchFamily="2" charset="-122"/>
              </a:rPr>
              <a:t>9. instantaneously [ˌ</a:t>
            </a:r>
            <a:r>
              <a:rPr lang="en-US" altLang="zh-SG" sz="2200" kern="100" dirty="0" err="1">
                <a:effectLst/>
                <a:latin typeface="Times New Roman" panose="02020603050405020304" pitchFamily="18" charset="0"/>
                <a:ea typeface="宋体" panose="02010600030101010101" pitchFamily="2" charset="-122"/>
              </a:rPr>
              <a:t>ɪnstən'teɪnɪəslɪ</a:t>
            </a:r>
            <a:r>
              <a:rPr lang="en-US" altLang="zh-SG" sz="2200" kern="100" dirty="0">
                <a:effectLst/>
                <a:latin typeface="Times New Roman" panose="02020603050405020304" pitchFamily="18" charset="0"/>
                <a:ea typeface="宋体" panose="02010600030101010101" pitchFamily="2" charset="-122"/>
              </a:rPr>
              <a:t>]	adv. </a:t>
            </a:r>
            <a:r>
              <a:rPr lang="zh-SG" altLang="en-US" sz="2200" kern="100" dirty="0">
                <a:effectLst/>
                <a:latin typeface="Times New Roman" panose="02020603050405020304" pitchFamily="18" charset="0"/>
                <a:ea typeface="宋体" panose="02010600030101010101" pitchFamily="2" charset="-122"/>
              </a:rPr>
              <a:t>即刻，突如其来地</a:t>
            </a:r>
          </a:p>
          <a:p>
            <a:pPr indent="266700" algn="just" hangingPunct="0"/>
            <a:r>
              <a:rPr lang="en-US" altLang="zh-SG" sz="2200" kern="100" dirty="0">
                <a:effectLst/>
                <a:latin typeface="Times New Roman" panose="02020603050405020304" pitchFamily="18" charset="0"/>
                <a:ea typeface="宋体" panose="02010600030101010101" pitchFamily="2" charset="-122"/>
              </a:rPr>
              <a:t>10. crackle ['</a:t>
            </a:r>
            <a:r>
              <a:rPr lang="en-US" altLang="zh-SG" sz="2200" kern="100" dirty="0" err="1">
                <a:effectLst/>
                <a:latin typeface="Times New Roman" panose="02020603050405020304" pitchFamily="18" charset="0"/>
                <a:ea typeface="宋体" panose="02010600030101010101" pitchFamily="2" charset="-122"/>
              </a:rPr>
              <a:t>krækl</a:t>
            </a:r>
            <a:r>
              <a:rPr lang="en-US" altLang="zh-SG" sz="2200" kern="100" dirty="0">
                <a:effectLst/>
                <a:latin typeface="Times New Roman" panose="02020603050405020304" pitchFamily="18" charset="0"/>
                <a:ea typeface="宋体" panose="02010600030101010101" pitchFamily="2" charset="-122"/>
              </a:rPr>
              <a:t>]			vi. </a:t>
            </a:r>
            <a:r>
              <a:rPr lang="zh-SG" altLang="en-US" sz="2200" kern="100" dirty="0">
                <a:effectLst/>
                <a:latin typeface="Times New Roman" panose="02020603050405020304" pitchFamily="18" charset="0"/>
                <a:ea typeface="宋体" panose="02010600030101010101" pitchFamily="2" charset="-122"/>
              </a:rPr>
              <a:t>发出轻微的爆裂声，发出噼啪声</a:t>
            </a:r>
          </a:p>
          <a:p>
            <a:pPr indent="266700" algn="just" hangingPunct="0"/>
            <a:r>
              <a:rPr lang="en-US" altLang="zh-SG" sz="2200" kern="100" dirty="0">
                <a:effectLst/>
                <a:latin typeface="Times New Roman" panose="02020603050405020304" pitchFamily="18" charset="0"/>
                <a:ea typeface="宋体" panose="02010600030101010101" pitchFamily="2" charset="-122"/>
              </a:rPr>
              <a:t>11. bullwhip ['</a:t>
            </a:r>
            <a:r>
              <a:rPr lang="en-US" altLang="zh-SG" sz="2200" kern="100" dirty="0" err="1">
                <a:effectLst/>
                <a:latin typeface="Times New Roman" panose="02020603050405020304" pitchFamily="18" charset="0"/>
                <a:ea typeface="宋体" panose="02010600030101010101" pitchFamily="2" charset="-122"/>
              </a:rPr>
              <a:t>bʊlwɪp</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粗而长的鞭</a:t>
            </a:r>
          </a:p>
          <a:p>
            <a:pPr indent="266700" algn="just" hangingPunct="0"/>
            <a:r>
              <a:rPr lang="en-US" altLang="zh-SG" sz="2200" kern="100" dirty="0">
                <a:effectLst/>
                <a:latin typeface="Times New Roman" panose="02020603050405020304" pitchFamily="18" charset="0"/>
                <a:ea typeface="宋体" panose="02010600030101010101" pitchFamily="2" charset="-122"/>
              </a:rPr>
              <a:t>12. Mach [</a:t>
            </a:r>
            <a:r>
              <a:rPr lang="en-US" altLang="zh-SG" sz="2200" kern="100" dirty="0" err="1">
                <a:effectLst/>
                <a:latin typeface="Times New Roman" panose="02020603050405020304" pitchFamily="18" charset="0"/>
                <a:ea typeface="宋体" panose="02010600030101010101" pitchFamily="2" charset="-122"/>
              </a:rPr>
              <a:t>mɑ:k</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马赫，马赫数（速度单位，常用于计          算飞行速度，马赫等于音速）</a:t>
            </a:r>
          </a:p>
          <a:p>
            <a:pPr indent="266700" algn="just" hangingPunct="0"/>
            <a:r>
              <a:rPr lang="en-US" altLang="zh-SG" sz="2200" kern="100" dirty="0">
                <a:effectLst/>
                <a:latin typeface="Times New Roman" panose="02020603050405020304" pitchFamily="18" charset="0"/>
                <a:ea typeface="宋体" panose="02010600030101010101" pitchFamily="2" charset="-122"/>
              </a:rPr>
              <a:t>13. cone [</a:t>
            </a:r>
            <a:r>
              <a:rPr lang="en-US" altLang="zh-SG" sz="2200" kern="100" dirty="0" err="1">
                <a:effectLst/>
                <a:latin typeface="Times New Roman" panose="02020603050405020304" pitchFamily="18" charset="0"/>
                <a:ea typeface="宋体" panose="02010600030101010101" pitchFamily="2" charset="-122"/>
              </a:rPr>
              <a:t>kəʊn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圆锥体；球果；圆锥形</a:t>
            </a:r>
          </a:p>
          <a:p>
            <a:pPr indent="266700" algn="just" hangingPunct="0"/>
            <a:r>
              <a:rPr lang="en-US" altLang="zh-SG" sz="2200" kern="100" dirty="0">
                <a:effectLst/>
                <a:latin typeface="Times New Roman" panose="02020603050405020304" pitchFamily="18" charset="0"/>
                <a:ea typeface="宋体" panose="02010600030101010101" pitchFamily="2" charset="-122"/>
              </a:rPr>
              <a:t>14. apex ['</a:t>
            </a:r>
            <a:r>
              <a:rPr lang="en-US" altLang="zh-SG" sz="2200" kern="100" dirty="0" err="1">
                <a:effectLst/>
                <a:latin typeface="Times New Roman" panose="02020603050405020304" pitchFamily="18" charset="0"/>
                <a:ea typeface="宋体" panose="02010600030101010101" pitchFamily="2" charset="-122"/>
              </a:rPr>
              <a:t>eɪpeks</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顶点，最高点</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5254310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03856"/>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Aircraft burn quickly, giving fire fighters under three minutes to reach them and carry out control and rescue operations. Until the 1960s, airport fire-fighting equipment consisted of little more than modified versions of that used by municipal fire services. Now every major airport is equipped with rapid intervention vehicles (RIVs) able to reach the runways within two minutes of an alarm. Heavy duty vehicles are designed to cross rough ground to reach a distant runway (by a circuitous route, they cannot drive across runways in use) or the overshoot and undershoot areas where most fatalities occur.</a:t>
            </a:r>
          </a:p>
          <a:p>
            <a:pPr indent="266700" algn="just" hangingPunct="0"/>
            <a:r>
              <a:rPr lang="en-US" altLang="zh-SG" sz="2400" kern="100" dirty="0">
                <a:effectLst/>
                <a:latin typeface="Times New Roman" panose="02020603050405020304" pitchFamily="18" charset="0"/>
                <a:ea typeface="宋体" panose="02010600030101010101" pitchFamily="2" charset="-122"/>
              </a:rPr>
              <a:t>    No airport is awarded a </a:t>
            </a:r>
            <a:r>
              <a:rPr lang="en-US" altLang="zh-SG" sz="2400" kern="100" dirty="0" err="1">
                <a:effectLst/>
                <a:latin typeface="Times New Roman" panose="02020603050405020304" pitchFamily="18" charset="0"/>
                <a:ea typeface="宋体" panose="02010600030101010101" pitchFamily="2" charset="-122"/>
              </a:rPr>
              <a:t>licence</a:t>
            </a:r>
            <a:r>
              <a:rPr lang="en-US" altLang="zh-SG" sz="2400" kern="100" dirty="0">
                <a:effectLst/>
                <a:latin typeface="Times New Roman" panose="02020603050405020304" pitchFamily="18" charset="0"/>
                <a:ea typeface="宋体" panose="02010600030101010101" pitchFamily="2" charset="-122"/>
              </a:rPr>
              <a:t> unless it conforms to national standards based on ICAO recommendations, but each airport is equipped with its own needs. Some Indian airports have tank-tracked tenders and Auckland Airport in New Zealand uses hovercraft to negotiate mud flats at low tide.</a:t>
            </a:r>
          </a:p>
        </p:txBody>
      </p:sp>
    </p:spTree>
    <p:extLst>
      <p:ext uri="{BB962C8B-B14F-4D97-AF65-F5344CB8AC3E}">
        <p14:creationId xmlns:p14="http://schemas.microsoft.com/office/powerpoint/2010/main" val="6645777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2021" y="1097546"/>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RIVs are fast trucks that carry foam, water, medical and rescue </a:t>
            </a:r>
            <a:r>
              <a:rPr lang="en-US" altLang="zh-SG" sz="2400" kern="100" dirty="0" err="1">
                <a:effectLst/>
                <a:latin typeface="Times New Roman" panose="02020603050405020304" pitchFamily="18" charset="0"/>
                <a:ea typeface="宋体" panose="02010600030101010101" pitchFamily="2" charset="-122"/>
              </a:rPr>
              <a:t>equipments</a:t>
            </a:r>
            <a:r>
              <a:rPr lang="en-US" altLang="zh-SG" sz="2400" kern="100" dirty="0">
                <a:effectLst/>
                <a:latin typeface="Times New Roman" panose="02020603050405020304" pitchFamily="18" charset="0"/>
                <a:ea typeface="宋体" panose="02010600030101010101" pitchFamily="2" charset="-122"/>
              </a:rPr>
              <a:t>, and lights for use in fog and darkness. Their crews begin holding operations to contain the fire and clear escape routes. Heavy-duty foam tenders follow. They are large, but fast and </a:t>
            </a:r>
            <a:r>
              <a:rPr lang="en-US" altLang="zh-SG" sz="2400" kern="100" dirty="0" err="1">
                <a:effectLst/>
                <a:latin typeface="Times New Roman" panose="02020603050405020304" pitchFamily="18" charset="0"/>
                <a:ea typeface="宋体" panose="02010600030101010101" pitchFamily="2" charset="-122"/>
              </a:rPr>
              <a:t>manoeuvrable</a:t>
            </a:r>
            <a:r>
              <a:rPr lang="en-US" altLang="zh-SG" sz="2400" kern="100" dirty="0">
                <a:effectLst/>
                <a:latin typeface="Times New Roman" panose="02020603050405020304" pitchFamily="18" charset="0"/>
                <a:ea typeface="宋体" panose="02010600030101010101" pitchFamily="2" charset="-122"/>
              </a:rPr>
              <a:t>, and carry about ten times more foam than the RIVs. Turret-mounted foam guns (“blabbermouths”) swivel to project the foam up to 300 feet.</a:t>
            </a:r>
          </a:p>
          <a:p>
            <a:pPr indent="266700" algn="just" hangingPunct="0"/>
            <a:r>
              <a:rPr lang="en-US" altLang="zh-SG" sz="2400" kern="100" dirty="0">
                <a:effectLst/>
                <a:latin typeface="Times New Roman" panose="02020603050405020304" pitchFamily="18" charset="0"/>
                <a:ea typeface="宋体" panose="02010600030101010101" pitchFamily="2" charset="-122"/>
              </a:rPr>
              <a:t>    Foam smothers the flames and cools the area around to prevent further outbreak of fire. Water is only really effective as a coolant. Spraying a blanket of foam on the runway to prevent a malfunctioning plane from catching fire on landing is now thought to be a waste of time, but foam is useful for fires that break out during </a:t>
            </a:r>
            <a:r>
              <a:rPr lang="en-US" altLang="zh-SG" sz="2400" kern="100" dirty="0" err="1">
                <a:effectLst/>
                <a:latin typeface="Times New Roman" panose="02020603050405020304" pitchFamily="18" charset="0"/>
                <a:ea typeface="宋体" panose="02010600030101010101" pitchFamily="2" charset="-122"/>
              </a:rPr>
              <a:t>refuelling</a:t>
            </a:r>
            <a:r>
              <a:rPr lang="en-US" altLang="zh-SG" sz="2400" kern="100" dirty="0">
                <a:effectLst/>
                <a:latin typeface="Times New Roman" panose="02020603050405020304" pitchFamily="18" charset="0"/>
                <a:ea typeface="宋体" panose="02010600030101010101" pitchFamily="2" charset="-122"/>
              </a:rPr>
              <a:t> when a build-up of static electricity in the tank sparks the fuel. Kerosene is less inflammable than the fuels used by many airlines, but more expensive.</a:t>
            </a:r>
          </a:p>
          <a:p>
            <a:pPr indent="266700" algn="just" hangingPunct="0"/>
            <a:r>
              <a:rPr lang="en-US" altLang="zh-SG" sz="2400" kern="100" dirty="0">
                <a:effectLst/>
                <a:latin typeface="Times New Roman" panose="02020603050405020304" pitchFamily="18" charset="0"/>
                <a:ea typeface="宋体" panose="02010600030101010101" pitchFamily="2" charset="-122"/>
              </a:rPr>
              <a:t>    Powder is more effective on localized fire in wheels or </a:t>
            </a:r>
            <a:r>
              <a:rPr lang="en-US" altLang="zh-SG" sz="2400" kern="100" dirty="0" err="1">
                <a:effectLst/>
                <a:latin typeface="Times New Roman" panose="02020603050405020304" pitchFamily="18" charset="0"/>
                <a:ea typeface="宋体" panose="02010600030101010101" pitchFamily="2" charset="-122"/>
              </a:rPr>
              <a:t>tyres</a:t>
            </a:r>
            <a:r>
              <a:rPr lang="en-US" altLang="zh-SG" sz="2400" kern="100" dirty="0">
                <a:effectLst/>
                <a:latin typeface="Times New Roman" panose="02020603050405020304" pitchFamily="18" charset="0"/>
                <a:ea typeface="宋体" panose="02010600030101010101" pitchFamily="2" charset="-122"/>
              </a:rPr>
              <a:t>, or in electrical apparatus, but it produces toxic fumes on contact with foam. Inert-vaporizing gases, such as Halon 1200, attack oxygen and are particularly useful for engine fires. </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046626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850170"/>
            <a:ext cx="11048999" cy="3103743"/>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The emergency services are stationed at various points around the airfield, and are in radio contact with each other, the central station and the control tower.</a:t>
            </a:r>
          </a:p>
          <a:p>
            <a:pPr indent="266700" algn="just" hangingPunct="0"/>
            <a:r>
              <a:rPr lang="en-US" altLang="zh-SG" sz="2800" kern="100" dirty="0">
                <a:effectLst/>
                <a:latin typeface="Times New Roman" panose="02020603050405020304" pitchFamily="18" charset="0"/>
                <a:ea typeface="宋体" panose="02010600030101010101" pitchFamily="2" charset="-122"/>
              </a:rPr>
              <a:t>    Airport fire-fighters wear flame-resistant aluminized clothing and are equipped with breathing apparatus against smoke and the toxic fumes produced by burning aircraft furnishings. They train daily, and </a:t>
            </a:r>
            <a:r>
              <a:rPr lang="en-US" altLang="zh-SG" sz="2800" kern="100" dirty="0" err="1">
                <a:effectLst/>
                <a:latin typeface="Times New Roman" panose="02020603050405020304" pitchFamily="18" charset="0"/>
                <a:ea typeface="宋体" panose="02010600030101010101" pitchFamily="2" charset="-122"/>
              </a:rPr>
              <a:t>practise</a:t>
            </a:r>
            <a:r>
              <a:rPr lang="en-US" altLang="zh-SG" sz="2800" kern="100" dirty="0">
                <a:effectLst/>
                <a:latin typeface="Times New Roman" panose="02020603050405020304" pitchFamily="18" charset="0"/>
                <a:ea typeface="宋体" panose="02010600030101010101" pitchFamily="2" charset="-122"/>
              </a:rPr>
              <a:t> their craft on old fuselages in remote parts of the airfield.</a:t>
            </a:r>
          </a:p>
        </p:txBody>
      </p:sp>
    </p:spTree>
    <p:extLst>
      <p:ext uri="{BB962C8B-B14F-4D97-AF65-F5344CB8AC3E}">
        <p14:creationId xmlns:p14="http://schemas.microsoft.com/office/powerpoint/2010/main" val="317997385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7895" y="1297469"/>
            <a:ext cx="9262480" cy="5011958"/>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I. Read and translate the following passages into Chinese.</a:t>
            </a:r>
          </a:p>
          <a:p>
            <a:pPr indent="266700" algn="just" hangingPunct="0"/>
            <a:r>
              <a:rPr lang="en-US" altLang="zh-SG" sz="2000" kern="100" dirty="0">
                <a:effectLst/>
                <a:latin typeface="Times New Roman" panose="02020603050405020304" pitchFamily="18" charset="0"/>
                <a:ea typeface="宋体" panose="02010600030101010101" pitchFamily="2" charset="-122"/>
              </a:rPr>
              <a:t>1. The rapid intervention fire/rescue vehicle is designed to accelerate to 70 mph as fast as a sports car, despite the weight of foam and equipment carried. It carries 200 gals (240 US gals) of a concentrated, ready-mixed water and foam solution, first aid and rescue equipment which is used to contain the fire and keep aircraft escape routes open until the main fire-fighting force arrives. This six-wheeled model carries an </a:t>
            </a:r>
            <a:r>
              <a:rPr lang="en-US" altLang="zh-SG" sz="2000" kern="100" dirty="0" err="1">
                <a:effectLst/>
                <a:latin typeface="Times New Roman" panose="02020603050405020304" pitchFamily="18" charset="0"/>
                <a:ea typeface="宋体" panose="02010600030101010101" pitchFamily="2" charset="-122"/>
              </a:rPr>
              <a:t>aluminium</a:t>
            </a:r>
            <a:r>
              <a:rPr lang="en-US" altLang="zh-SG" sz="2000" kern="100" dirty="0">
                <a:effectLst/>
                <a:latin typeface="Times New Roman" panose="02020603050405020304" pitchFamily="18" charset="0"/>
                <a:ea typeface="宋体" panose="02010600030101010101" pitchFamily="2" charset="-122"/>
              </a:rPr>
              <a:t> ladder. The versatile chassis can be fitted with stretchers and other special equipment, for use as an ambulance.</a:t>
            </a:r>
          </a:p>
          <a:p>
            <a:pPr indent="266700" algn="just" hangingPunct="0"/>
            <a:r>
              <a:rPr lang="en-US" altLang="zh-SG" sz="2000" kern="100" dirty="0">
                <a:effectLst/>
                <a:latin typeface="Times New Roman" panose="02020603050405020304" pitchFamily="18" charset="0"/>
                <a:ea typeface="宋体" panose="02010600030101010101" pitchFamily="2" charset="-122"/>
              </a:rPr>
              <a:t>2. The heavy-duty fire tender can discharge 9,000 gals (10,800 US gals) of water or foam a minute through its monitor, and 900 gals (1,080 US gals) through each of its two handlines, while moving forward or backward.</a:t>
            </a:r>
          </a:p>
          <a:p>
            <a:pPr indent="266700" algn="just" hangingPunct="0"/>
            <a:r>
              <a:rPr lang="en-US" altLang="zh-SG" sz="2000" kern="100" dirty="0">
                <a:effectLst/>
                <a:latin typeface="Times New Roman" panose="02020603050405020304" pitchFamily="18" charset="0"/>
                <a:ea typeface="宋体" panose="02010600030101010101" pitchFamily="2" charset="-122"/>
              </a:rPr>
              <a:t>3. The heavy-duty airfield crash truck can be operated by one man, or carry a crew of five. It holds over 3,000 gals of water and over 360 gals of foam, and travels at 60 mph. It throws a 300 ft jet.</a:t>
            </a:r>
          </a:p>
          <a:p>
            <a:pPr indent="266700" algn="just" hangingPunct="0"/>
            <a:r>
              <a:rPr lang="en-US" altLang="zh-SG" sz="2000" kern="100" dirty="0">
                <a:effectLst/>
                <a:latin typeface="Times New Roman" panose="02020603050405020304" pitchFamily="18" charset="0"/>
                <a:ea typeface="宋体" panose="02010600030101010101" pitchFamily="2" charset="-122"/>
              </a:rPr>
              <a:t>4. Search and rescue is a service which seeks missing aircraft and assists those found to be in need of assistance.</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4161461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02232" y="1403856"/>
            <a:ext cx="9414880" cy="4519515"/>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a:t>
            </a:r>
            <a:r>
              <a:rPr lang="en-US" altLang="zh-CN" sz="2400" kern="100" dirty="0" err="1">
                <a:effectLst/>
                <a:latin typeface="Times New Roman" panose="02020603050405020304" pitchFamily="18" charset="0"/>
                <a:ea typeface="宋体" panose="02010600030101010101" pitchFamily="2" charset="-122"/>
              </a:rPr>
              <a:t>Analyse</a:t>
            </a:r>
            <a:r>
              <a:rPr lang="en-US" altLang="zh-CN" sz="2400" kern="100" dirty="0">
                <a:effectLst/>
                <a:latin typeface="Times New Roman" panose="02020603050405020304" pitchFamily="18" charset="0"/>
                <a:ea typeface="宋体" panose="02010600030101010101" pitchFamily="2" charset="-122"/>
              </a:rPr>
              <a:t> the following sentences grammatically.</a:t>
            </a:r>
          </a:p>
          <a:p>
            <a:pPr indent="266700" algn="just" hangingPunct="0"/>
            <a:r>
              <a:rPr lang="en-US" altLang="zh-CN" sz="2400" kern="100" dirty="0">
                <a:effectLst/>
                <a:latin typeface="Times New Roman" panose="02020603050405020304" pitchFamily="18" charset="0"/>
                <a:ea typeface="宋体" panose="02010600030101010101" pitchFamily="2" charset="-122"/>
              </a:rPr>
              <a:t>1. During an emergency the fire service provides general emergency help, carrying stretchers and aiding disabled people.</a:t>
            </a:r>
          </a:p>
          <a:p>
            <a:pPr indent="266700" algn="just" hangingPunct="0"/>
            <a:r>
              <a:rPr lang="en-US" altLang="zh-CN" sz="2400" kern="100" dirty="0">
                <a:effectLst/>
                <a:latin typeface="Times New Roman" panose="02020603050405020304" pitchFamily="18" charset="0"/>
                <a:ea typeface="宋体" panose="02010600030101010101" pitchFamily="2" charset="-122"/>
              </a:rPr>
              <a:t>2. Aircraft burn quickly, giving fire fighters under three minutes to reach them and carry out control and rescue operations.</a:t>
            </a:r>
          </a:p>
          <a:p>
            <a:pPr indent="266700" algn="just" hangingPunct="0"/>
            <a:r>
              <a:rPr lang="en-US" altLang="zh-CN" sz="2400" kern="100" dirty="0">
                <a:effectLst/>
                <a:latin typeface="Times New Roman" panose="02020603050405020304" pitchFamily="18" charset="0"/>
                <a:ea typeface="宋体" panose="02010600030101010101" pitchFamily="2" charset="-122"/>
              </a:rPr>
              <a:t>3. No airport is awarded a </a:t>
            </a:r>
            <a:r>
              <a:rPr lang="en-US" altLang="zh-CN" sz="2400" kern="100" dirty="0" err="1">
                <a:effectLst/>
                <a:latin typeface="Times New Roman" panose="02020603050405020304" pitchFamily="18" charset="0"/>
                <a:ea typeface="宋体" panose="02010600030101010101" pitchFamily="2" charset="-122"/>
              </a:rPr>
              <a:t>licence</a:t>
            </a:r>
            <a:r>
              <a:rPr lang="en-US" altLang="zh-CN" sz="2400" kern="100" dirty="0">
                <a:effectLst/>
                <a:latin typeface="Times New Roman" panose="02020603050405020304" pitchFamily="18" charset="0"/>
                <a:ea typeface="宋体" panose="02010600030101010101" pitchFamily="2" charset="-122"/>
              </a:rPr>
              <a:t> unless it conforms to national standards based on ICAO recommendations, but each airport is equipped according to its own needs.</a:t>
            </a:r>
          </a:p>
          <a:p>
            <a:pPr indent="266700" algn="just" hangingPunct="0"/>
            <a:r>
              <a:rPr lang="en-US" altLang="zh-CN" sz="2400" kern="100" dirty="0">
                <a:effectLst/>
                <a:latin typeface="Times New Roman" panose="02020603050405020304" pitchFamily="18" charset="0"/>
                <a:ea typeface="宋体" panose="02010600030101010101" pitchFamily="2" charset="-122"/>
              </a:rPr>
              <a:t>4. Foam is useful for fires that break out during </a:t>
            </a:r>
            <a:r>
              <a:rPr lang="en-US" altLang="zh-CN" sz="2400" kern="100" dirty="0" err="1">
                <a:effectLst/>
                <a:latin typeface="Times New Roman" panose="02020603050405020304" pitchFamily="18" charset="0"/>
                <a:ea typeface="宋体" panose="02010600030101010101" pitchFamily="2" charset="-122"/>
              </a:rPr>
              <a:t>refuelling</a:t>
            </a:r>
            <a:r>
              <a:rPr lang="en-US" altLang="zh-CN" sz="2400" kern="100" dirty="0">
                <a:effectLst/>
                <a:latin typeface="Times New Roman" panose="02020603050405020304" pitchFamily="18" charset="0"/>
                <a:ea typeface="宋体" panose="02010600030101010101" pitchFamily="2" charset="-122"/>
              </a:rPr>
              <a:t> when a build-up of static electricity in the tank sparks the fuel.</a:t>
            </a:r>
          </a:p>
          <a:p>
            <a:pPr indent="266700" algn="just" hangingPunct="0"/>
            <a:r>
              <a:rPr lang="en-US" altLang="zh-CN" sz="2400" kern="100" dirty="0">
                <a:effectLst/>
                <a:latin typeface="Times New Roman" panose="02020603050405020304" pitchFamily="18" charset="0"/>
                <a:ea typeface="宋体" panose="02010600030101010101" pitchFamily="2" charset="-122"/>
              </a:rPr>
              <a:t>5. Kerosene is less inflammable than the fuels used by many airlines, but more expensive.</a:t>
            </a:r>
          </a:p>
        </p:txBody>
      </p:sp>
    </p:spTree>
    <p:extLst>
      <p:ext uri="{BB962C8B-B14F-4D97-AF65-F5344CB8AC3E}">
        <p14:creationId xmlns:p14="http://schemas.microsoft.com/office/powerpoint/2010/main" val="293673667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1494" y="1651000"/>
            <a:ext cx="9414880" cy="2672856"/>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When will airport fire services turn out on full emergency stand-by?</a:t>
            </a:r>
          </a:p>
          <a:p>
            <a:pPr indent="266700" algn="just" hangingPunct="0"/>
            <a:r>
              <a:rPr lang="en-US" altLang="zh-CN" sz="2400" kern="100" dirty="0">
                <a:effectLst/>
                <a:latin typeface="Times New Roman" panose="02020603050405020304" pitchFamily="18" charset="0"/>
                <a:ea typeface="宋体" panose="02010600030101010101" pitchFamily="2" charset="-122"/>
              </a:rPr>
              <a:t>2. How long are RIVs able to reach the runways? What do RIVs carry?</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do heavy-duty foam tenders carry? Are there any guns mounted on the tenders?</a:t>
            </a:r>
          </a:p>
          <a:p>
            <a:pPr indent="266700" algn="just" hangingPunct="0"/>
            <a:r>
              <a:rPr lang="en-US" altLang="zh-CN" sz="2400" kern="100" dirty="0">
                <a:effectLst/>
                <a:latin typeface="Times New Roman" panose="02020603050405020304" pitchFamily="18" charset="0"/>
                <a:ea typeface="宋体" panose="02010600030101010101" pitchFamily="2" charset="-122"/>
              </a:rPr>
              <a:t>4. Is kerosene cheaper than the fuels used by many airlines?</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do fire-fighters wear and are equipped with?</a:t>
            </a:r>
          </a:p>
        </p:txBody>
      </p:sp>
    </p:spTree>
    <p:extLst>
      <p:ext uri="{BB962C8B-B14F-4D97-AF65-F5344CB8AC3E}">
        <p14:creationId xmlns:p14="http://schemas.microsoft.com/office/powerpoint/2010/main" val="80129508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358900" y="2544903"/>
            <a:ext cx="2209800" cy="1400383"/>
          </a:xfrm>
          <a:prstGeom prst="rect">
            <a:avLst/>
          </a:prstGeom>
        </p:spPr>
        <p:txBody>
          <a:bodyPr wrap="square" lIns="0" tIns="0" rIns="63500" rtlCol="0" anchor="t">
            <a:spAutoFit/>
          </a:bodyPr>
          <a:lstStyle/>
          <a:p>
            <a:pPr algn="ctr">
              <a:lnSpc>
                <a:spcPct val="100000"/>
              </a:lnSpc>
            </a:pPr>
            <a:r>
              <a:rPr lang="en-US" altLang="zh-CN" sz="4400" b="1" dirty="0">
                <a:solidFill>
                  <a:srgbClr val="FFFFFF"/>
                </a:solidFill>
                <a:latin typeface="Microsoft YaHei"/>
                <a:ea typeface="Microsoft YaHei"/>
              </a:rPr>
              <a:t>Unit Sixteen</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Airport Security</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1421731008"/>
      </p:ext>
    </p:extLst>
  </p:cSld>
  <p:clrMapOvr>
    <a:masterClrMapping/>
  </p:clrMapOvr>
  <p:transition spd="slow">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8597" y="1181520"/>
            <a:ext cx="10059805" cy="5165846"/>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 smuggling ['</a:t>
            </a:r>
            <a:r>
              <a:rPr lang="en-US" altLang="zh-SG" sz="2200" kern="100" dirty="0" err="1">
                <a:effectLst/>
                <a:latin typeface="Times New Roman" panose="02020603050405020304" pitchFamily="18" charset="0"/>
                <a:ea typeface="宋体" panose="02010600030101010101" pitchFamily="2" charset="-122"/>
              </a:rPr>
              <a:t>smʌglɪŋ</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走私</a:t>
            </a:r>
          </a:p>
          <a:p>
            <a:pPr indent="266700" algn="just" hangingPunct="0"/>
            <a:r>
              <a:rPr lang="en-US" altLang="zh-SG" sz="2200" kern="100" dirty="0">
                <a:effectLst/>
                <a:latin typeface="Times New Roman" panose="02020603050405020304" pitchFamily="18" charset="0"/>
                <a:ea typeface="宋体" panose="02010600030101010101" pitchFamily="2" charset="-122"/>
              </a:rPr>
              <a:t>2. terrorism ['</a:t>
            </a:r>
            <a:r>
              <a:rPr lang="en-US" altLang="zh-SG" sz="2200" kern="100" dirty="0" err="1">
                <a:effectLst/>
                <a:latin typeface="Times New Roman" panose="02020603050405020304" pitchFamily="18" charset="0"/>
                <a:ea typeface="宋体" panose="02010600030101010101" pitchFamily="2" charset="-122"/>
              </a:rPr>
              <a:t>terərɪzəm</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恐怖主义，恐怖行动</a:t>
            </a:r>
          </a:p>
          <a:p>
            <a:pPr indent="266700" algn="just" hangingPunct="0"/>
            <a:r>
              <a:rPr lang="en-US" altLang="zh-SG" sz="2200" kern="100" dirty="0">
                <a:effectLst/>
                <a:latin typeface="Times New Roman" panose="02020603050405020304" pitchFamily="18" charset="0"/>
                <a:ea typeface="宋体" panose="02010600030101010101" pitchFamily="2" charset="-122"/>
              </a:rPr>
              <a:t>3. pilferer ['</a:t>
            </a:r>
            <a:r>
              <a:rPr lang="en-US" altLang="zh-SG" sz="2200" kern="100" dirty="0" err="1">
                <a:effectLst/>
                <a:latin typeface="Times New Roman" panose="02020603050405020304" pitchFamily="18" charset="0"/>
                <a:ea typeface="宋体" panose="02010600030101010101" pitchFamily="2" charset="-122"/>
              </a:rPr>
              <a:t>pɪlfərə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小偷</a:t>
            </a:r>
          </a:p>
          <a:p>
            <a:pPr indent="266700" algn="just" hangingPunct="0"/>
            <a:r>
              <a:rPr lang="en-US" altLang="zh-SG" sz="2200" kern="100" dirty="0">
                <a:effectLst/>
                <a:latin typeface="Times New Roman" panose="02020603050405020304" pitchFamily="18" charset="0"/>
                <a:ea typeface="宋体" panose="02010600030101010101" pitchFamily="2" charset="-122"/>
              </a:rPr>
              <a:t>4. safeguard ['</a:t>
            </a:r>
            <a:r>
              <a:rPr lang="en-US" altLang="zh-SG" sz="2200" kern="100" dirty="0" err="1">
                <a:effectLst/>
                <a:latin typeface="Times New Roman" panose="02020603050405020304" pitchFamily="18" charset="0"/>
                <a:ea typeface="宋体" panose="02010600030101010101" pitchFamily="2" charset="-122"/>
              </a:rPr>
              <a:t>seɪfgɑːd</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保护，护卫</a:t>
            </a:r>
          </a:p>
          <a:p>
            <a:pPr indent="266700" algn="just" hangingPunct="0"/>
            <a:r>
              <a:rPr lang="en-US" altLang="zh-SG" sz="2200" kern="100" dirty="0">
                <a:effectLst/>
                <a:latin typeface="Times New Roman" panose="02020603050405020304" pitchFamily="18" charset="0"/>
                <a:ea typeface="宋体" panose="02010600030101010101" pitchFamily="2" charset="-122"/>
              </a:rPr>
              <a:t>5. Peruvian [</a:t>
            </a:r>
            <a:r>
              <a:rPr lang="en-US" altLang="zh-SG" sz="2200" kern="100" dirty="0" err="1">
                <a:effectLst/>
                <a:latin typeface="Times New Roman" panose="02020603050405020304" pitchFamily="18" charset="0"/>
                <a:ea typeface="宋体" panose="02010600030101010101" pitchFamily="2" charset="-122"/>
              </a:rPr>
              <a:t>pə'ru:vjən</a:t>
            </a:r>
            <a:r>
              <a:rPr lang="en-US" altLang="zh-SG" sz="2200" kern="100" dirty="0">
                <a:effectLst/>
                <a:latin typeface="Times New Roman" panose="02020603050405020304" pitchFamily="18" charset="0"/>
                <a:ea typeface="宋体" panose="02010600030101010101" pitchFamily="2" charset="-122"/>
              </a:rPr>
              <a:t>] 			a. </a:t>
            </a:r>
            <a:r>
              <a:rPr lang="zh-SG" altLang="en-US" sz="2200" kern="100" dirty="0">
                <a:effectLst/>
                <a:latin typeface="Times New Roman" panose="02020603050405020304" pitchFamily="18" charset="0"/>
                <a:ea typeface="宋体" panose="02010600030101010101" pitchFamily="2" charset="-122"/>
              </a:rPr>
              <a:t>秘鲁的；秘鲁人的</a:t>
            </a:r>
          </a:p>
          <a:p>
            <a:pPr indent="266700" algn="just" hangingPunct="0"/>
            <a:r>
              <a:rPr lang="en-US" altLang="zh-SG" sz="2200" kern="100" dirty="0">
                <a:effectLst/>
                <a:latin typeface="Times New Roman" panose="02020603050405020304" pitchFamily="18" charset="0"/>
                <a:ea typeface="宋体" panose="02010600030101010101" pitchFamily="2" charset="-122"/>
              </a:rPr>
              <a:t>6. hijack ['</a:t>
            </a:r>
            <a:r>
              <a:rPr lang="en-US" altLang="zh-SG" sz="2200" kern="100" dirty="0" err="1">
                <a:effectLst/>
                <a:latin typeface="Times New Roman" panose="02020603050405020304" pitchFamily="18" charset="0"/>
                <a:ea typeface="宋体" panose="02010600030101010101" pitchFamily="2" charset="-122"/>
              </a:rPr>
              <a:t>haɪdʒæk</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抢劫，劫机</a:t>
            </a:r>
          </a:p>
          <a:p>
            <a:pPr indent="266700" algn="just" hangingPunct="0"/>
            <a:r>
              <a:rPr lang="en-US" altLang="zh-SG" sz="2200" kern="100" dirty="0">
                <a:effectLst/>
                <a:latin typeface="Times New Roman" panose="02020603050405020304" pitchFamily="18" charset="0"/>
                <a:ea typeface="宋体" panose="02010600030101010101" pitchFamily="2" charset="-122"/>
              </a:rPr>
              <a:t>7. piracy ['</a:t>
            </a:r>
            <a:r>
              <a:rPr lang="en-US" altLang="zh-SG" sz="2200" kern="100" dirty="0" err="1">
                <a:effectLst/>
                <a:latin typeface="Times New Roman" panose="02020603050405020304" pitchFamily="18" charset="0"/>
                <a:ea typeface="宋体" panose="02010600030101010101" pitchFamily="2" charset="-122"/>
              </a:rPr>
              <a:t>paɪrəsɪ</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海盗行为；剽窃；著作权侵害</a:t>
            </a:r>
          </a:p>
          <a:p>
            <a:pPr indent="266700" algn="just" hangingPunct="0"/>
            <a:r>
              <a:rPr lang="en-US" altLang="zh-SG" sz="2200" kern="100" dirty="0">
                <a:effectLst/>
                <a:latin typeface="Times New Roman" panose="02020603050405020304" pitchFamily="18" charset="0"/>
                <a:ea typeface="宋体" panose="02010600030101010101" pitchFamily="2" charset="-122"/>
              </a:rPr>
              <a:t>8. containerize [</a:t>
            </a:r>
            <a:r>
              <a:rPr lang="en-US" altLang="zh-SG" sz="2200" kern="100" dirty="0" err="1">
                <a:effectLst/>
                <a:latin typeface="Times New Roman" panose="02020603050405020304" pitchFamily="18" charset="0"/>
                <a:ea typeface="宋体" panose="02010600030101010101" pitchFamily="2" charset="-122"/>
              </a:rPr>
              <a:t>kən'teɪnəraɪz</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用集装箱装；以货柜运送</a:t>
            </a:r>
          </a:p>
          <a:p>
            <a:pPr indent="266700" algn="just" hangingPunct="0"/>
            <a:r>
              <a:rPr lang="en-US" altLang="zh-SG" sz="2200" kern="100" dirty="0">
                <a:effectLst/>
                <a:latin typeface="Times New Roman" panose="02020603050405020304" pitchFamily="18" charset="0"/>
                <a:ea typeface="宋体" panose="02010600030101010101" pitchFamily="2" charset="-122"/>
              </a:rPr>
              <a:t>9. decompress [ˌ</a:t>
            </a:r>
            <a:r>
              <a:rPr lang="en-US" altLang="zh-SG" sz="2200" kern="100" dirty="0" err="1">
                <a:effectLst/>
                <a:latin typeface="Times New Roman" panose="02020603050405020304" pitchFamily="18" charset="0"/>
                <a:ea typeface="宋体" panose="02010600030101010101" pitchFamily="2" charset="-122"/>
              </a:rPr>
              <a:t>diːkəm'pres</a:t>
            </a:r>
            <a:r>
              <a:rPr lang="en-US" altLang="zh-SG" sz="2200" kern="100" dirty="0">
                <a:effectLst/>
                <a:latin typeface="Times New Roman" panose="02020603050405020304" pitchFamily="18" charset="0"/>
                <a:ea typeface="宋体" panose="02010600030101010101" pitchFamily="2" charset="-122"/>
              </a:rPr>
              <a:t>]			v. </a:t>
            </a:r>
            <a:r>
              <a:rPr lang="zh-SG" altLang="en-US" sz="2200" kern="100" dirty="0">
                <a:effectLst/>
                <a:latin typeface="Times New Roman" panose="02020603050405020304" pitchFamily="18" charset="0"/>
                <a:ea typeface="宋体" panose="02010600030101010101" pitchFamily="2" charset="-122"/>
              </a:rPr>
              <a:t>使减压，使解除压力</a:t>
            </a:r>
          </a:p>
          <a:p>
            <a:pPr indent="266700" algn="just" hangingPunct="0"/>
            <a:r>
              <a:rPr lang="en-US" altLang="zh-SG" sz="2200" kern="100" dirty="0">
                <a:effectLst/>
                <a:latin typeface="Times New Roman" panose="02020603050405020304" pitchFamily="18" charset="0"/>
                <a:ea typeface="宋体" panose="02010600030101010101" pitchFamily="2" charset="-122"/>
              </a:rPr>
              <a:t>10. disposal [</a:t>
            </a:r>
            <a:r>
              <a:rPr lang="en-US" altLang="zh-SG" sz="2200" kern="100" dirty="0" err="1">
                <a:effectLst/>
                <a:latin typeface="Times New Roman" panose="02020603050405020304" pitchFamily="18" charset="0"/>
                <a:ea typeface="宋体" panose="02010600030101010101" pitchFamily="2" charset="-122"/>
              </a:rPr>
              <a:t>dɪ'spəʊz</a:t>
            </a:r>
            <a:r>
              <a:rPr lang="en-US" altLang="zh-SG" sz="2200" kern="100" dirty="0">
                <a:effectLst/>
                <a:latin typeface="Times New Roman" panose="02020603050405020304" pitchFamily="18" charset="0"/>
                <a:ea typeface="宋体" panose="02010600030101010101" pitchFamily="2" charset="-122"/>
              </a:rPr>
              <a:t>(ə)l] 			n. </a:t>
            </a:r>
            <a:r>
              <a:rPr lang="zh-SG" altLang="en-US" sz="2200" kern="100" dirty="0">
                <a:effectLst/>
                <a:latin typeface="Times New Roman" panose="02020603050405020304" pitchFamily="18" charset="0"/>
                <a:ea typeface="宋体" panose="02010600030101010101" pitchFamily="2" charset="-122"/>
              </a:rPr>
              <a:t>处理；支配；清理；安排</a:t>
            </a:r>
          </a:p>
          <a:p>
            <a:pPr indent="266700" algn="just" hangingPunct="0"/>
            <a:r>
              <a:rPr lang="en-US" altLang="zh-SG" sz="2200" kern="100" dirty="0">
                <a:effectLst/>
                <a:latin typeface="Times New Roman" panose="02020603050405020304" pitchFamily="18" charset="0"/>
                <a:ea typeface="宋体" panose="02010600030101010101" pitchFamily="2" charset="-122"/>
              </a:rPr>
              <a:t>11. fingerprint ['</a:t>
            </a:r>
            <a:r>
              <a:rPr lang="en-US" altLang="zh-SG" sz="2200" kern="100" dirty="0" err="1">
                <a:effectLst/>
                <a:latin typeface="Times New Roman" panose="02020603050405020304" pitchFamily="18" charset="0"/>
                <a:ea typeface="宋体" panose="02010600030101010101" pitchFamily="2" charset="-122"/>
              </a:rPr>
              <a:t>fɪŋgəprɪnt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指纹；手印</a:t>
            </a:r>
          </a:p>
          <a:p>
            <a:pPr indent="266700" algn="just" hangingPunct="0"/>
            <a:r>
              <a:rPr lang="en-US" altLang="zh-SG" sz="2200" kern="100" dirty="0">
                <a:effectLst/>
                <a:latin typeface="Times New Roman" panose="02020603050405020304" pitchFamily="18" charset="0"/>
                <a:ea typeface="宋体" panose="02010600030101010101" pitchFamily="2" charset="-122"/>
              </a:rPr>
              <a:t>12. retina ['</a:t>
            </a:r>
            <a:r>
              <a:rPr lang="en-US" altLang="zh-SG" sz="2200" kern="100" dirty="0" err="1">
                <a:effectLst/>
                <a:latin typeface="Times New Roman" panose="02020603050405020304" pitchFamily="18" charset="0"/>
                <a:ea typeface="宋体" panose="02010600030101010101" pitchFamily="2" charset="-122"/>
              </a:rPr>
              <a:t>rɛtənə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视网膜</a:t>
            </a:r>
          </a:p>
          <a:p>
            <a:pPr indent="266700" algn="just" hangingPunct="0"/>
            <a:r>
              <a:rPr lang="en-US" altLang="zh-SG" sz="2200" kern="100" dirty="0">
                <a:effectLst/>
                <a:latin typeface="Times New Roman" panose="02020603050405020304" pitchFamily="18" charset="0"/>
                <a:ea typeface="宋体" panose="02010600030101010101" pitchFamily="2" charset="-122"/>
              </a:rPr>
              <a:t>13. iris ['</a:t>
            </a:r>
            <a:r>
              <a:rPr lang="en-US" altLang="zh-SG" sz="2200" kern="100" dirty="0" err="1">
                <a:effectLst/>
                <a:latin typeface="Times New Roman" panose="02020603050405020304" pitchFamily="18" charset="0"/>
                <a:ea typeface="宋体" panose="02010600030101010101" pitchFamily="2" charset="-122"/>
              </a:rPr>
              <a:t>aɪrɪs</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虹膜；鸢尾属植物</a:t>
            </a:r>
          </a:p>
          <a:p>
            <a:pPr indent="266700" algn="just" hangingPunct="0"/>
            <a:r>
              <a:rPr lang="en-US" altLang="zh-SG" sz="2200" kern="100" dirty="0">
                <a:effectLst/>
                <a:latin typeface="Times New Roman" panose="02020603050405020304" pitchFamily="18" charset="0"/>
                <a:ea typeface="宋体" panose="02010600030101010101" pitchFamily="2" charset="-122"/>
              </a:rPr>
              <a:t>14. undignified [</a:t>
            </a:r>
            <a:r>
              <a:rPr lang="en-US" altLang="zh-SG" sz="2200" kern="100" dirty="0" err="1">
                <a:effectLst/>
                <a:latin typeface="Times New Roman" panose="02020603050405020304" pitchFamily="18" charset="0"/>
                <a:ea typeface="宋体" panose="02010600030101010101" pitchFamily="2" charset="-122"/>
              </a:rPr>
              <a:t>ʌn'dɪgnɪfaɪd</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不庄重的，不体面的</a:t>
            </a:r>
          </a:p>
          <a:p>
            <a:pPr indent="266700" algn="just" hangingPunct="0"/>
            <a:r>
              <a:rPr lang="en-US" altLang="zh-SG" sz="2200" kern="100" dirty="0">
                <a:effectLst/>
                <a:latin typeface="Times New Roman" panose="02020603050405020304" pitchFamily="18" charset="0"/>
                <a:ea typeface="宋体" panose="02010600030101010101" pitchFamily="2" charset="-122"/>
              </a:rPr>
              <a:t>15. sniffer [</a:t>
            </a:r>
            <a:r>
              <a:rPr lang="en-US" altLang="zh-SG" sz="2200" kern="100" dirty="0" err="1">
                <a:effectLst/>
                <a:latin typeface="Times New Roman" panose="02020603050405020304" pitchFamily="18" charset="0"/>
                <a:ea typeface="宋体" panose="02010600030101010101" pitchFamily="2" charset="-122"/>
              </a:rPr>
              <a:t>snɪfə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嗅探器</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142321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8597" y="1498600"/>
            <a:ext cx="10059805"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airport security					</a:t>
            </a:r>
            <a:r>
              <a:rPr lang="zh-SG" altLang="en-US" sz="2400" kern="100" dirty="0">
                <a:effectLst/>
                <a:latin typeface="Times New Roman" panose="02020603050405020304" pitchFamily="18" charset="0"/>
                <a:ea typeface="宋体" panose="02010600030101010101" pitchFamily="2" charset="-122"/>
              </a:rPr>
              <a:t>机场安检</a:t>
            </a:r>
          </a:p>
          <a:p>
            <a:pPr indent="266700" algn="just" hangingPunct="0"/>
            <a:r>
              <a:rPr lang="en-US" altLang="zh-SG" sz="2400" kern="100" dirty="0">
                <a:effectLst/>
                <a:latin typeface="Times New Roman" panose="02020603050405020304" pitchFamily="18" charset="0"/>
                <a:ea typeface="宋体" panose="02010600030101010101" pitchFamily="2" charset="-122"/>
              </a:rPr>
              <a:t>2. illegal immigration				</a:t>
            </a:r>
            <a:r>
              <a:rPr lang="zh-SG" altLang="en-US" sz="2400" kern="100" dirty="0">
                <a:effectLst/>
                <a:latin typeface="Times New Roman" panose="02020603050405020304" pitchFamily="18" charset="0"/>
                <a:ea typeface="宋体" panose="02010600030101010101" pitchFamily="2" charset="-122"/>
              </a:rPr>
              <a:t>非法移民；非法入境</a:t>
            </a:r>
          </a:p>
          <a:p>
            <a:pPr indent="266700" algn="just" hangingPunct="0"/>
            <a:r>
              <a:rPr lang="en-US" altLang="zh-SG" sz="2400" kern="100" dirty="0">
                <a:effectLst/>
                <a:latin typeface="Times New Roman" panose="02020603050405020304" pitchFamily="18" charset="0"/>
                <a:ea typeface="宋体" panose="02010600030101010101" pitchFamily="2" charset="-122"/>
              </a:rPr>
              <a:t>3. cargo terminal					</a:t>
            </a:r>
            <a:r>
              <a:rPr lang="zh-SG" altLang="en-US" sz="2400" kern="100" dirty="0">
                <a:effectLst/>
                <a:latin typeface="Times New Roman" panose="02020603050405020304" pitchFamily="18" charset="0"/>
                <a:ea typeface="宋体" panose="02010600030101010101" pitchFamily="2" charset="-122"/>
              </a:rPr>
              <a:t>货物码头；货物终点站</a:t>
            </a:r>
          </a:p>
          <a:p>
            <a:pPr indent="266700" algn="just" hangingPunct="0"/>
            <a:r>
              <a:rPr lang="en-US" altLang="zh-SG" sz="2400" kern="100" dirty="0">
                <a:effectLst/>
                <a:latin typeface="Times New Roman" panose="02020603050405020304" pitchFamily="18" charset="0"/>
                <a:ea typeface="宋体" panose="02010600030101010101" pitchFamily="2" charset="-122"/>
              </a:rPr>
              <a:t>4. unlawful interference				</a:t>
            </a:r>
            <a:r>
              <a:rPr lang="zh-SG" altLang="en-US" sz="2400" kern="100" dirty="0">
                <a:effectLst/>
                <a:latin typeface="Times New Roman" panose="02020603050405020304" pitchFamily="18" charset="0"/>
                <a:ea typeface="宋体" panose="02010600030101010101" pitchFamily="2" charset="-122"/>
              </a:rPr>
              <a:t>非法干预</a:t>
            </a:r>
          </a:p>
          <a:p>
            <a:pPr indent="266700" algn="just" hangingPunct="0"/>
            <a:r>
              <a:rPr lang="en-US" altLang="zh-SG" sz="2400" kern="100" dirty="0">
                <a:effectLst/>
                <a:latin typeface="Times New Roman" panose="02020603050405020304" pitchFamily="18" charset="0"/>
                <a:ea typeface="宋体" panose="02010600030101010101" pitchFamily="2" charset="-122"/>
              </a:rPr>
              <a:t>5. cargo hold					</a:t>
            </a:r>
            <a:r>
              <a:rPr lang="zh-SG" altLang="en-US" sz="2400" kern="100" dirty="0">
                <a:effectLst/>
                <a:latin typeface="Times New Roman" panose="02020603050405020304" pitchFamily="18" charset="0"/>
                <a:ea typeface="宋体" panose="02010600030101010101" pitchFamily="2" charset="-122"/>
              </a:rPr>
              <a:t>货舱</a:t>
            </a:r>
          </a:p>
          <a:p>
            <a:pPr indent="266700" algn="just" hangingPunct="0"/>
            <a:r>
              <a:rPr lang="en-US" altLang="zh-SG" sz="2400" kern="100" dirty="0">
                <a:effectLst/>
                <a:latin typeface="Times New Roman" panose="02020603050405020304" pitchFamily="18" charset="0"/>
                <a:ea typeface="宋体" panose="02010600030101010101" pitchFamily="2" charset="-122"/>
              </a:rPr>
              <a:t>6. security check					</a:t>
            </a:r>
            <a:r>
              <a:rPr lang="zh-SG" altLang="en-US" sz="2400" kern="100" dirty="0">
                <a:effectLst/>
                <a:latin typeface="Times New Roman" panose="02020603050405020304" pitchFamily="18" charset="0"/>
                <a:ea typeface="宋体" panose="02010600030101010101" pitchFamily="2" charset="-122"/>
              </a:rPr>
              <a:t>安检</a:t>
            </a:r>
          </a:p>
          <a:p>
            <a:pPr indent="266700" algn="just" hangingPunct="0"/>
            <a:r>
              <a:rPr lang="en-US" altLang="zh-SG" sz="2400" kern="100" dirty="0">
                <a:effectLst/>
                <a:latin typeface="Times New Roman" panose="02020603050405020304" pitchFamily="18" charset="0"/>
                <a:ea typeface="宋体" panose="02010600030101010101" pitchFamily="2" charset="-122"/>
              </a:rPr>
              <a:t>7. boarding pass					</a:t>
            </a:r>
            <a:r>
              <a:rPr lang="zh-SG" altLang="en-US" sz="2400" kern="100" dirty="0">
                <a:effectLst/>
                <a:latin typeface="Times New Roman" panose="02020603050405020304" pitchFamily="18" charset="0"/>
                <a:ea typeface="宋体" panose="02010600030101010101" pitchFamily="2" charset="-122"/>
              </a:rPr>
              <a:t>登机证</a:t>
            </a:r>
          </a:p>
          <a:p>
            <a:pPr indent="266700" algn="just" hangingPunct="0"/>
            <a:r>
              <a:rPr lang="en-US" altLang="zh-SG" sz="2400" kern="100" dirty="0">
                <a:effectLst/>
                <a:latin typeface="Times New Roman" panose="02020603050405020304" pitchFamily="18" charset="0"/>
                <a:ea typeface="宋体" panose="02010600030101010101" pitchFamily="2" charset="-122"/>
              </a:rPr>
              <a:t>8. toxic substance					</a:t>
            </a:r>
            <a:r>
              <a:rPr lang="zh-SG" altLang="en-US" sz="2400" kern="100" dirty="0">
                <a:effectLst/>
                <a:latin typeface="Times New Roman" panose="02020603050405020304" pitchFamily="18" charset="0"/>
                <a:ea typeface="宋体" panose="02010600030101010101" pitchFamily="2" charset="-122"/>
              </a:rPr>
              <a:t>有毒物质</a:t>
            </a:r>
          </a:p>
          <a:p>
            <a:pPr indent="266700" algn="just" hangingPunct="0"/>
            <a:r>
              <a:rPr lang="en-US" altLang="zh-SG" sz="2400" kern="100" dirty="0">
                <a:effectLst/>
                <a:latin typeface="Times New Roman" panose="02020603050405020304" pitchFamily="18" charset="0"/>
                <a:ea typeface="宋体" panose="02010600030101010101" pitchFamily="2" charset="-122"/>
              </a:rPr>
              <a:t>9. exempt from					</a:t>
            </a:r>
            <a:r>
              <a:rPr lang="zh-SG" altLang="en-US" sz="2400" kern="100" dirty="0">
                <a:effectLst/>
                <a:latin typeface="Times New Roman" panose="02020603050405020304" pitchFamily="18" charset="0"/>
                <a:ea typeface="宋体" panose="02010600030101010101" pitchFamily="2" charset="-122"/>
              </a:rPr>
              <a:t>免除</a:t>
            </a:r>
          </a:p>
          <a:p>
            <a:pPr indent="266700" algn="just" hangingPunct="0"/>
            <a:r>
              <a:rPr lang="en-US" altLang="zh-SG" sz="2400" kern="100" dirty="0">
                <a:effectLst/>
                <a:latin typeface="Times New Roman" panose="02020603050405020304" pitchFamily="18" charset="0"/>
                <a:ea typeface="宋体" panose="02010600030101010101" pitchFamily="2" charset="-122"/>
              </a:rPr>
              <a:t>10. electro-magnetic metal-detector	            </a:t>
            </a:r>
            <a:r>
              <a:rPr lang="zh-SG" altLang="en-US" sz="2400" kern="100" dirty="0">
                <a:effectLst/>
                <a:latin typeface="Times New Roman" panose="02020603050405020304" pitchFamily="18" charset="0"/>
                <a:ea typeface="宋体" panose="02010600030101010101" pitchFamily="2" charset="-122"/>
              </a:rPr>
              <a:t>电磁金属探测器</a:t>
            </a:r>
          </a:p>
          <a:p>
            <a:pPr indent="266700" algn="just" hangingPunct="0"/>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7652090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0982" y="1311523"/>
            <a:ext cx="9567280"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Airports and airlines at risk may have air cargo X-rayed or as at the Lufthansa terminals, containerized cargo will be decompressed for 12 hours to avoid bomb explosion in cargo holds during flight.</a:t>
            </a:r>
          </a:p>
          <a:p>
            <a:pPr indent="266700" algn="just" hangingPunct="0"/>
            <a:r>
              <a:rPr lang="zh-SG" altLang="en-US" sz="2000" kern="100" dirty="0">
                <a:effectLst/>
                <a:latin typeface="Times New Roman" panose="02020603050405020304" pitchFamily="18" charset="0"/>
                <a:ea typeface="宋体" panose="02010600030101010101" pitchFamily="2" charset="-122"/>
              </a:rPr>
              <a:t>    面临风险的机场和航空公司使用</a:t>
            </a:r>
            <a:r>
              <a:rPr lang="en-US" altLang="zh-SG" sz="2000" kern="100" dirty="0">
                <a:effectLst/>
                <a:latin typeface="Times New Roman" panose="02020603050405020304" pitchFamily="18" charset="0"/>
                <a:ea typeface="宋体" panose="02010600030101010101" pitchFamily="2" charset="-122"/>
              </a:rPr>
              <a:t>X</a:t>
            </a:r>
            <a:r>
              <a:rPr lang="zh-SG" altLang="en-US" sz="2000" kern="100" dirty="0">
                <a:effectLst/>
                <a:latin typeface="Times New Roman" panose="02020603050405020304" pitchFamily="18" charset="0"/>
                <a:ea typeface="宋体" panose="02010600030101010101" pitchFamily="2" charset="-122"/>
              </a:rPr>
              <a:t>射线检查货物，或者像汉莎航空公司货运站那样，将集装的货物减压</a:t>
            </a:r>
            <a:r>
              <a:rPr lang="en-US" altLang="zh-SG" sz="2000" kern="100" dirty="0">
                <a:effectLst/>
                <a:latin typeface="Times New Roman" panose="02020603050405020304" pitchFamily="18" charset="0"/>
                <a:ea typeface="宋体" panose="02010600030101010101" pitchFamily="2" charset="-122"/>
              </a:rPr>
              <a:t>12</a:t>
            </a:r>
            <a:r>
              <a:rPr lang="zh-SG" altLang="en-US" sz="2000" kern="100" dirty="0">
                <a:effectLst/>
                <a:latin typeface="Times New Roman" panose="02020603050405020304" pitchFamily="18" charset="0"/>
                <a:ea typeface="宋体" panose="02010600030101010101" pitchFamily="2" charset="-122"/>
              </a:rPr>
              <a:t>小时，以避免飞行中货舱发生爆炸。</a:t>
            </a:r>
          </a:p>
          <a:p>
            <a:pPr indent="266700" algn="just" hangingPunct="0"/>
            <a:r>
              <a:rPr lang="en-US" altLang="zh-SG" sz="2000" kern="100" dirty="0">
                <a:effectLst/>
                <a:latin typeface="Times New Roman" panose="02020603050405020304" pitchFamily="18" charset="0"/>
                <a:ea typeface="宋体" panose="02010600030101010101" pitchFamily="2" charset="-122"/>
              </a:rPr>
              <a:t>2. Besides, scanning facilities including hand-held detectors, metal detectors and full-body scanning machines in which passengers are essentially X-rayed are utilized to check for potential hidden dangerous goods on their persons like explosives, flammable objects, toxic substances, weapons and so on.</a:t>
            </a:r>
          </a:p>
          <a:p>
            <a:pPr indent="266700" algn="just" hangingPunct="0"/>
            <a:r>
              <a:rPr lang="zh-SG" altLang="en-US" sz="2000" kern="100" dirty="0">
                <a:effectLst/>
                <a:latin typeface="Times New Roman" panose="02020603050405020304" pitchFamily="18" charset="0"/>
                <a:ea typeface="宋体" panose="02010600030101010101" pitchFamily="2" charset="-122"/>
              </a:rPr>
              <a:t>    除此之外，扫描设施还包括手持探测器、金属探测器和全身扫描机器，这种机器实质上对人进行</a:t>
            </a:r>
            <a:r>
              <a:rPr lang="en-US" altLang="zh-SG" sz="2000" kern="100" dirty="0">
                <a:effectLst/>
                <a:latin typeface="Times New Roman" panose="02020603050405020304" pitchFamily="18" charset="0"/>
                <a:ea typeface="宋体" panose="02010600030101010101" pitchFamily="2" charset="-122"/>
              </a:rPr>
              <a:t>X</a:t>
            </a:r>
            <a:r>
              <a:rPr lang="zh-SG" altLang="en-US" sz="2000" kern="100" dirty="0">
                <a:effectLst/>
                <a:latin typeface="Times New Roman" panose="02020603050405020304" pitchFamily="18" charset="0"/>
                <a:ea typeface="宋体" panose="02010600030101010101" pitchFamily="2" charset="-122"/>
              </a:rPr>
              <a:t>射线扫描。这些设备用于检测藏匿的随身携带的危险物品，如爆炸物、易燃物、有毒物品、武器等。</a:t>
            </a:r>
          </a:p>
          <a:p>
            <a:pPr indent="266700" algn="just" hangingPunct="0"/>
            <a:r>
              <a:rPr lang="en-US" altLang="zh-SG" sz="2000" kern="100" dirty="0">
                <a:effectLst/>
                <a:latin typeface="Times New Roman" panose="02020603050405020304" pitchFamily="18" charset="0"/>
                <a:ea typeface="宋体" panose="02010600030101010101" pitchFamily="2" charset="-122"/>
              </a:rPr>
              <a:t>3. Generally people who have finished security check would stay in a secure or sterile area where the exit gates are located.</a:t>
            </a:r>
          </a:p>
          <a:p>
            <a:pPr indent="266700" algn="just" hangingPunct="0"/>
            <a:r>
              <a:rPr lang="zh-SG" altLang="en-US" sz="2000" kern="100" dirty="0">
                <a:effectLst/>
                <a:latin typeface="Times New Roman" panose="02020603050405020304" pitchFamily="18" charset="0"/>
                <a:ea typeface="宋体" panose="02010600030101010101" pitchFamily="2" charset="-122"/>
              </a:rPr>
              <a:t>通常，完成安检的乘客可以去候机隔离区等待登机。</a:t>
            </a:r>
          </a:p>
        </p:txBody>
      </p:sp>
    </p:spTree>
    <p:extLst>
      <p:ext uri="{BB962C8B-B14F-4D97-AF65-F5344CB8AC3E}">
        <p14:creationId xmlns:p14="http://schemas.microsoft.com/office/powerpoint/2010/main" val="169390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828593"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One</a:t>
            </a:r>
            <a:endParaRPr lang="en-US" sz="4400" dirty="0"/>
          </a:p>
        </p:txBody>
      </p:sp>
      <p:sp>
        <p:nvSpPr>
          <p:cNvPr id="5" name="TextBox 4"/>
          <p:cNvSpPr txBox="1"/>
          <p:nvPr/>
        </p:nvSpPr>
        <p:spPr>
          <a:xfrm>
            <a:off x="4375544" y="2413000"/>
            <a:ext cx="7272408" cy="1708160"/>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 Brief Introduction to Modern Airplanes</a:t>
            </a:r>
            <a:endParaRPr lang="en-US" sz="5400" dirty="0"/>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2458" y="965200"/>
            <a:ext cx="10059805" cy="5535178"/>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15. muffle ['</a:t>
            </a:r>
            <a:r>
              <a:rPr lang="en-US" altLang="zh-SG" sz="2200" kern="100" dirty="0" err="1">
                <a:effectLst/>
                <a:latin typeface="Times New Roman" panose="02020603050405020304" pitchFamily="18" charset="0"/>
                <a:ea typeface="宋体" panose="02010600030101010101" pitchFamily="2" charset="-122"/>
              </a:rPr>
              <a:t>mʌfl</a:t>
            </a:r>
            <a:r>
              <a:rPr lang="en-US" altLang="zh-SG" sz="2200" kern="100" dirty="0">
                <a:effectLst/>
                <a:latin typeface="Times New Roman" panose="02020603050405020304" pitchFamily="18" charset="0"/>
                <a:ea typeface="宋体" panose="02010600030101010101" pitchFamily="2" charset="-122"/>
              </a:rPr>
              <a:t>]			</a:t>
            </a:r>
            <a:r>
              <a:rPr lang="en-US" altLang="zh-SG" sz="2200" kern="100" dirty="0" err="1">
                <a:effectLst/>
                <a:latin typeface="Times New Roman" panose="02020603050405020304" pitchFamily="18" charset="0"/>
                <a:ea typeface="宋体" panose="02010600030101010101" pitchFamily="2" charset="-122"/>
              </a:rPr>
              <a:t>vt.</a:t>
            </a:r>
            <a:r>
              <a:rPr lang="en-US" altLang="zh-SG" sz="2200" kern="100" dirty="0">
                <a:effectLst/>
                <a:latin typeface="Times New Roman" panose="02020603050405020304" pitchFamily="18" charset="0"/>
                <a:ea typeface="宋体" panose="02010600030101010101" pitchFamily="2" charset="-122"/>
              </a:rPr>
              <a:t> </a:t>
            </a:r>
            <a:r>
              <a:rPr lang="zh-SG" altLang="en-US" sz="2200" kern="100" dirty="0">
                <a:effectLst/>
                <a:latin typeface="Times New Roman" panose="02020603050405020304" pitchFamily="18" charset="0"/>
                <a:ea typeface="宋体" panose="02010600030101010101" pitchFamily="2" charset="-122"/>
              </a:rPr>
              <a:t>发出低沉的声音；抑制</a:t>
            </a:r>
          </a:p>
          <a:p>
            <a:pPr indent="266700" algn="just" hangingPunct="0"/>
            <a:r>
              <a:rPr lang="en-US" altLang="zh-SG" sz="2200" kern="100" dirty="0">
                <a:effectLst/>
                <a:latin typeface="Times New Roman" panose="02020603050405020304" pitchFamily="18" charset="0"/>
                <a:ea typeface="宋体" panose="02010600030101010101" pitchFamily="2" charset="-122"/>
              </a:rPr>
              <a:t>16. rumble ['</a:t>
            </a:r>
            <a:r>
              <a:rPr lang="en-US" altLang="zh-SG" sz="2200" kern="100" dirty="0" err="1">
                <a:effectLst/>
                <a:latin typeface="Times New Roman" panose="02020603050405020304" pitchFamily="18" charset="0"/>
                <a:ea typeface="宋体" panose="02010600030101010101" pitchFamily="2" charset="-122"/>
              </a:rPr>
              <a:t>rʌmbl</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隆隆声</a:t>
            </a:r>
          </a:p>
          <a:p>
            <a:pPr indent="266700" algn="just" hangingPunct="0"/>
            <a:r>
              <a:rPr lang="en-US" altLang="zh-SG" sz="2200" kern="100" dirty="0">
                <a:effectLst/>
                <a:latin typeface="Times New Roman" panose="02020603050405020304" pitchFamily="18" charset="0"/>
                <a:ea typeface="宋体" panose="02010600030101010101" pitchFamily="2" charset="-122"/>
              </a:rPr>
              <a:t>17. disturbance [</a:t>
            </a:r>
            <a:r>
              <a:rPr lang="en-US" altLang="zh-SG" sz="2200" kern="100" dirty="0" err="1">
                <a:effectLst/>
                <a:latin typeface="Times New Roman" panose="02020603050405020304" pitchFamily="18" charset="0"/>
                <a:ea typeface="宋体" panose="02010600030101010101" pitchFamily="2" charset="-122"/>
              </a:rPr>
              <a:t>dɪ'stɜ:b</a:t>
            </a:r>
            <a:r>
              <a:rPr lang="en-US" altLang="zh-SG" sz="2200" kern="100" dirty="0">
                <a:effectLst/>
                <a:latin typeface="Times New Roman" panose="02020603050405020304" pitchFamily="18" charset="0"/>
                <a:ea typeface="宋体" panose="02010600030101010101" pitchFamily="2" charset="-122"/>
              </a:rPr>
              <a:t>(ə)ns]	             n. </a:t>
            </a:r>
            <a:r>
              <a:rPr lang="zh-SG" altLang="en-US" sz="2200" kern="100" dirty="0">
                <a:effectLst/>
                <a:latin typeface="Times New Roman" panose="02020603050405020304" pitchFamily="18" charset="0"/>
                <a:ea typeface="宋体" panose="02010600030101010101" pitchFamily="2" charset="-122"/>
              </a:rPr>
              <a:t>困扰，打扰；骚乱，变乱；烦闷</a:t>
            </a:r>
          </a:p>
          <a:p>
            <a:pPr indent="266700" algn="just" hangingPunct="0"/>
            <a:r>
              <a:rPr lang="en-US" altLang="zh-SG" sz="2200" kern="100" dirty="0">
                <a:effectLst/>
                <a:latin typeface="Times New Roman" panose="02020603050405020304" pitchFamily="18" charset="0"/>
                <a:ea typeface="宋体" panose="02010600030101010101" pitchFamily="2" charset="-122"/>
              </a:rPr>
              <a:t>18. airframe ['</a:t>
            </a:r>
            <a:r>
              <a:rPr lang="en-US" altLang="zh-SG" sz="2200" kern="100" dirty="0" err="1">
                <a:effectLst/>
                <a:latin typeface="Times New Roman" panose="02020603050405020304" pitchFamily="18" charset="0"/>
                <a:ea typeface="宋体" panose="02010600030101010101" pitchFamily="2" charset="-122"/>
              </a:rPr>
              <a:t>eəˌfreɪm</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机身</a:t>
            </a:r>
          </a:p>
          <a:p>
            <a:pPr indent="266700" algn="just" hangingPunct="0"/>
            <a:r>
              <a:rPr lang="en-US" altLang="zh-SG" sz="2200" kern="100" dirty="0">
                <a:effectLst/>
                <a:latin typeface="Times New Roman" panose="02020603050405020304" pitchFamily="18" charset="0"/>
                <a:ea typeface="宋体" panose="02010600030101010101" pitchFamily="2" charset="-122"/>
              </a:rPr>
              <a:t>19. streamlined ['</a:t>
            </a:r>
            <a:r>
              <a:rPr lang="en-US" altLang="zh-SG" sz="2200" kern="100" dirty="0" err="1">
                <a:effectLst/>
                <a:latin typeface="Times New Roman" panose="02020603050405020304" pitchFamily="18" charset="0"/>
                <a:ea typeface="宋体" panose="02010600030101010101" pitchFamily="2" charset="-122"/>
              </a:rPr>
              <a:t>stri:mlaɪnd</a:t>
            </a:r>
            <a:r>
              <a:rPr lang="en-US" altLang="zh-SG" sz="2200" kern="100" dirty="0">
                <a:effectLst/>
                <a:latin typeface="Times New Roman" panose="02020603050405020304" pitchFamily="18" charset="0"/>
                <a:ea typeface="宋体" panose="02010600030101010101" pitchFamily="2" charset="-122"/>
              </a:rPr>
              <a:t>]	             adj.</a:t>
            </a:r>
            <a:r>
              <a:rPr lang="zh-SG" altLang="en-US" sz="2200" kern="100" dirty="0">
                <a:effectLst/>
                <a:latin typeface="Times New Roman" panose="02020603050405020304" pitchFamily="18" charset="0"/>
                <a:ea typeface="宋体" panose="02010600030101010101" pitchFamily="2" charset="-122"/>
              </a:rPr>
              <a:t>（汽车、飞机等）流线型的；改进的， 最新型的</a:t>
            </a:r>
            <a:r>
              <a:rPr lang="en-US" altLang="zh-SG" sz="2200" kern="100" dirty="0">
                <a:latin typeface="Times New Roman" panose="02020603050405020304" pitchFamily="18" charset="0"/>
                <a:ea typeface="宋体" panose="02010600030101010101" pitchFamily="2" charset="-122"/>
              </a:rPr>
              <a:t>                                                                 </a:t>
            </a:r>
          </a:p>
          <a:p>
            <a:pPr indent="266700" algn="just" hangingPunct="0"/>
            <a:r>
              <a:rPr lang="en-US" altLang="zh-SG" sz="2200" kern="100" dirty="0">
                <a:effectLst/>
                <a:latin typeface="Times New Roman" panose="02020603050405020304" pitchFamily="18" charset="0"/>
                <a:ea typeface="宋体" panose="02010600030101010101" pitchFamily="2" charset="-122"/>
              </a:rPr>
              <a:t>20. delta ['</a:t>
            </a:r>
            <a:r>
              <a:rPr lang="en-US" altLang="zh-SG" sz="2200" kern="100" dirty="0" err="1">
                <a:effectLst/>
                <a:latin typeface="Times New Roman" panose="02020603050405020304" pitchFamily="18" charset="0"/>
                <a:ea typeface="宋体" panose="02010600030101010101" pitchFamily="2" charset="-122"/>
              </a:rPr>
              <a:t>deltə</a:t>
            </a:r>
            <a:r>
              <a:rPr lang="en-US" altLang="zh-SG" sz="2200" kern="100" dirty="0">
                <a:effectLst/>
                <a:latin typeface="Times New Roman" panose="02020603050405020304" pitchFamily="18" charset="0"/>
                <a:ea typeface="宋体" panose="02010600030101010101" pitchFamily="2" charset="-122"/>
              </a:rPr>
              <a:t>]			n.</a:t>
            </a:r>
            <a:r>
              <a:rPr lang="zh-SG" altLang="en-US" sz="2200" kern="100" dirty="0">
                <a:effectLst/>
                <a:latin typeface="Times New Roman" panose="02020603050405020304" pitchFamily="18" charset="0"/>
                <a:ea typeface="宋体" panose="02010600030101010101" pitchFamily="2" charset="-122"/>
              </a:rPr>
              <a:t>（河流的）三角洲</a:t>
            </a:r>
          </a:p>
          <a:p>
            <a:pPr indent="266700" algn="just" hangingPunct="0"/>
            <a:r>
              <a:rPr lang="en-US" altLang="zh-SG" sz="2200" kern="100" dirty="0">
                <a:effectLst/>
                <a:latin typeface="Times New Roman" panose="02020603050405020304" pitchFamily="18" charset="0"/>
                <a:ea typeface="宋体" panose="02010600030101010101" pitchFamily="2" charset="-122"/>
              </a:rPr>
              <a:t>21. swirl [</a:t>
            </a:r>
            <a:r>
              <a:rPr lang="en-US" altLang="zh-SG" sz="2200" kern="100" dirty="0" err="1">
                <a:effectLst/>
                <a:latin typeface="Times New Roman" panose="02020603050405020304" pitchFamily="18" charset="0"/>
                <a:ea typeface="宋体" panose="02010600030101010101" pitchFamily="2" charset="-122"/>
              </a:rPr>
              <a:t>swɜ:l</a:t>
            </a:r>
            <a:r>
              <a:rPr lang="en-US" altLang="zh-SG" sz="2200" kern="100" dirty="0">
                <a:effectLst/>
                <a:latin typeface="Times New Roman" panose="02020603050405020304" pitchFamily="18" charset="0"/>
                <a:ea typeface="宋体" panose="02010600030101010101" pitchFamily="2" charset="-122"/>
              </a:rPr>
              <a:t>]			vi. </a:t>
            </a:r>
            <a:r>
              <a:rPr lang="zh-SG" altLang="en-US" sz="2200" kern="100" dirty="0">
                <a:effectLst/>
                <a:latin typeface="Times New Roman" panose="02020603050405020304" pitchFamily="18" charset="0"/>
                <a:ea typeface="宋体" panose="02010600030101010101" pitchFamily="2" charset="-122"/>
              </a:rPr>
              <a:t>旋转，打旋 </a:t>
            </a:r>
          </a:p>
          <a:p>
            <a:pPr indent="266700" algn="just" hangingPunct="0"/>
            <a:r>
              <a:rPr lang="en-US" altLang="zh-SG" sz="2200" kern="100" dirty="0">
                <a:effectLst/>
                <a:latin typeface="Times New Roman" panose="02020603050405020304" pitchFamily="18" charset="0"/>
                <a:ea typeface="宋体" panose="02010600030101010101" pitchFamily="2" charset="-122"/>
              </a:rPr>
              <a:t>22. vortex ['</a:t>
            </a:r>
            <a:r>
              <a:rPr lang="en-US" altLang="zh-SG" sz="2200" kern="100" dirty="0" err="1">
                <a:effectLst/>
                <a:latin typeface="Times New Roman" panose="02020603050405020304" pitchFamily="18" charset="0"/>
                <a:ea typeface="宋体" panose="02010600030101010101" pitchFamily="2" charset="-122"/>
              </a:rPr>
              <a:t>vɔ:teks</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低涡，涡旋</a:t>
            </a:r>
          </a:p>
          <a:p>
            <a:pPr indent="266700" algn="just" hangingPunct="0"/>
            <a:r>
              <a:rPr lang="en-US" altLang="zh-SG" sz="2200" kern="100" dirty="0">
                <a:effectLst/>
                <a:latin typeface="Times New Roman" panose="02020603050405020304" pitchFamily="18" charset="0"/>
                <a:ea typeface="宋体" panose="02010600030101010101" pitchFamily="2" charset="-122"/>
              </a:rPr>
              <a:t>23. pressurized ['</a:t>
            </a:r>
            <a:r>
              <a:rPr lang="en-US" altLang="zh-SG" sz="2200" kern="100" dirty="0" err="1">
                <a:effectLst/>
                <a:latin typeface="Times New Roman" panose="02020603050405020304" pitchFamily="18" charset="0"/>
                <a:ea typeface="宋体" panose="02010600030101010101" pitchFamily="2" charset="-122"/>
              </a:rPr>
              <a:t>preʃəraɪzd</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加压的，增压的</a:t>
            </a:r>
          </a:p>
          <a:p>
            <a:pPr indent="266700" algn="just" hangingPunct="0"/>
            <a:r>
              <a:rPr lang="en-US" altLang="zh-SG" sz="2200" kern="100" dirty="0">
                <a:effectLst/>
                <a:latin typeface="Times New Roman" panose="02020603050405020304" pitchFamily="18" charset="0"/>
                <a:ea typeface="宋体" panose="02010600030101010101" pitchFamily="2" charset="-122"/>
              </a:rPr>
              <a:t>24. acceleration [</a:t>
            </a:r>
            <a:r>
              <a:rPr lang="en-US" altLang="zh-SG" sz="2200" kern="100" dirty="0" err="1">
                <a:effectLst/>
                <a:latin typeface="Times New Roman" panose="02020603050405020304" pitchFamily="18" charset="0"/>
                <a:ea typeface="宋体" panose="02010600030101010101" pitchFamily="2" charset="-122"/>
              </a:rPr>
              <a:t>ək'sɛlə'reʃən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加速，促进；加速度</a:t>
            </a:r>
          </a:p>
          <a:p>
            <a:pPr indent="266700" algn="just" hangingPunct="0"/>
            <a:r>
              <a:rPr lang="en-US" altLang="zh-SG" sz="2200" kern="100" dirty="0">
                <a:effectLst/>
                <a:latin typeface="Times New Roman" panose="02020603050405020304" pitchFamily="18" charset="0"/>
                <a:ea typeface="宋体" panose="02010600030101010101" pitchFamily="2" charset="-122"/>
              </a:rPr>
              <a:t>25. horizon [</a:t>
            </a:r>
            <a:r>
              <a:rPr lang="en-US" altLang="zh-SG" sz="2200" kern="100" dirty="0" err="1">
                <a:effectLst/>
                <a:latin typeface="Times New Roman" panose="02020603050405020304" pitchFamily="18" charset="0"/>
                <a:ea typeface="宋体" panose="02010600030101010101" pitchFamily="2" charset="-122"/>
              </a:rPr>
              <a:t>hə'raɪzn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地平线；范围；界限；眼界</a:t>
            </a:r>
          </a:p>
          <a:p>
            <a:pPr indent="266700" algn="just" hangingPunct="0"/>
            <a:r>
              <a:rPr lang="en-US" altLang="zh-SG" sz="2200" kern="100" dirty="0">
                <a:effectLst/>
                <a:latin typeface="Times New Roman" panose="02020603050405020304" pitchFamily="18" charset="0"/>
                <a:ea typeface="宋体" panose="02010600030101010101" pitchFamily="2" charset="-122"/>
              </a:rPr>
              <a:t>26. curve [</a:t>
            </a:r>
            <a:r>
              <a:rPr lang="en-US" altLang="zh-SG" sz="2200" kern="100" dirty="0" err="1">
                <a:effectLst/>
                <a:latin typeface="Times New Roman" panose="02020603050405020304" pitchFamily="18" charset="0"/>
                <a:ea typeface="宋体" panose="02010600030101010101" pitchFamily="2" charset="-122"/>
              </a:rPr>
              <a:t>kɜ:v</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弧线，曲线</a:t>
            </a:r>
          </a:p>
          <a:p>
            <a:pPr indent="266700" algn="just" hangingPunct="0"/>
            <a:r>
              <a:rPr lang="en-US" altLang="zh-SG" sz="2200" kern="100" dirty="0">
                <a:effectLst/>
                <a:latin typeface="Times New Roman" panose="02020603050405020304" pitchFamily="18" charset="0"/>
                <a:ea typeface="宋体" panose="02010600030101010101" pitchFamily="2" charset="-122"/>
              </a:rPr>
              <a:t>27. ferry ['</a:t>
            </a:r>
            <a:r>
              <a:rPr lang="en-US" altLang="zh-SG" sz="2200" kern="100" dirty="0" err="1">
                <a:effectLst/>
                <a:latin typeface="Times New Roman" panose="02020603050405020304" pitchFamily="18" charset="0"/>
                <a:ea typeface="宋体" panose="02010600030101010101" pitchFamily="2" charset="-122"/>
              </a:rPr>
              <a:t>feri</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渡船，摆渡，渡口</a:t>
            </a:r>
          </a:p>
          <a:p>
            <a:pPr indent="266700" algn="just" hangingPunct="0"/>
            <a:r>
              <a:rPr lang="en-US" altLang="zh-SG" sz="2200" kern="100" dirty="0">
                <a:effectLst/>
                <a:latin typeface="Times New Roman" panose="02020603050405020304" pitchFamily="18" charset="0"/>
                <a:ea typeface="宋体" panose="02010600030101010101" pitchFamily="2" charset="-122"/>
              </a:rPr>
              <a:t>28. airborne ['</a:t>
            </a:r>
            <a:r>
              <a:rPr lang="en-US" altLang="zh-SG" sz="2200" kern="100" dirty="0" err="1">
                <a:effectLst/>
                <a:latin typeface="Times New Roman" panose="02020603050405020304" pitchFamily="18" charset="0"/>
                <a:ea typeface="宋体" panose="02010600030101010101" pitchFamily="2" charset="-122"/>
              </a:rPr>
              <a:t>eəbɔ:n</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空运的，飞机载的；航空的</a:t>
            </a:r>
          </a:p>
          <a:p>
            <a:pPr indent="266700" algn="just" hangingPunct="0"/>
            <a:r>
              <a:rPr lang="en-US" altLang="zh-SG" sz="2200" kern="100" dirty="0">
                <a:effectLst/>
                <a:latin typeface="Times New Roman" panose="02020603050405020304" pitchFamily="18" charset="0"/>
                <a:ea typeface="宋体" panose="02010600030101010101" pitchFamily="2" charset="-122"/>
              </a:rPr>
              <a:t>29. cessation [</a:t>
            </a:r>
            <a:r>
              <a:rPr lang="en-US" altLang="zh-SG" sz="2200" kern="100" dirty="0" err="1">
                <a:effectLst/>
                <a:latin typeface="Times New Roman" panose="02020603050405020304" pitchFamily="18" charset="0"/>
                <a:ea typeface="宋体" panose="02010600030101010101" pitchFamily="2" charset="-122"/>
              </a:rPr>
              <a:t>se'seɪʃn</a:t>
            </a:r>
            <a:r>
              <a:rPr lang="en-US" altLang="zh-SG" sz="2200" kern="100" dirty="0">
                <a:effectLst/>
                <a:latin typeface="Times New Roman" panose="02020603050405020304" pitchFamily="18" charset="0"/>
                <a:ea typeface="宋体" panose="02010600030101010101" pitchFamily="2" charset="-122"/>
              </a:rPr>
              <a:t>]		n.</a:t>
            </a:r>
            <a:r>
              <a:rPr lang="zh-SG" altLang="en-US" sz="2200" kern="100" dirty="0">
                <a:effectLst/>
                <a:latin typeface="Times New Roman" panose="02020603050405020304" pitchFamily="18" charset="0"/>
                <a:ea typeface="宋体" panose="02010600030101010101" pitchFamily="2" charset="-122"/>
              </a:rPr>
              <a:t>（暂时）停止，休止，中断</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9606945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5171" y="1139810"/>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Each day a considerable number of people travel by air from all over the world. And the high concentration of people at the airports makes these places a potential target for smuggling, theft, illegal immigration, terrorism and other kinds of crimes. The cargo terminals isolated from the main airport buildings are also frequented by thieves and pilferers especially during goods loading or delivery, which has caused great financial loss each year. </a:t>
            </a:r>
          </a:p>
          <a:p>
            <a:pPr indent="266700" algn="just" hangingPunct="0"/>
            <a:r>
              <a:rPr lang="en-US" altLang="zh-SG" sz="2800" kern="100" dirty="0">
                <a:effectLst/>
                <a:latin typeface="Times New Roman" panose="02020603050405020304" pitchFamily="18" charset="0"/>
                <a:ea typeface="宋体" panose="02010600030101010101" pitchFamily="2" charset="-122"/>
              </a:rPr>
              <a:t>    Airport security aims to prevent the occurrence of any threats or potentially dangerous situations, ensuring the safety of the passengers, crew and aircraft and supporting national security and counter-terrorism policy. To safeguard civil aviation against unlawful interference, a series of advanced techniques and methods are employed. </a:t>
            </a:r>
          </a:p>
        </p:txBody>
      </p:sp>
    </p:spTree>
    <p:extLst>
      <p:ext uri="{BB962C8B-B14F-4D97-AF65-F5344CB8AC3E}">
        <p14:creationId xmlns:p14="http://schemas.microsoft.com/office/powerpoint/2010/main" val="354174220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7133" y="1249968"/>
            <a:ext cx="11048999" cy="4827292"/>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Terrorism is the most terrible threat. Ever since a Peruvian Airlines plane was hijacked in 1930, aerial piracy has never stopped. And half of the over 400 hijack events were successful since 1969. Thus countries throughout the world began to contribute more to improving airport security and flight safety. Especially since the September 11 attacks, security screening has become significantly tightened for both domestic and international flight. Airports and airlines at risk may have air cargo X-rayed or as at the Lufthansa terminals, containerized cargo will be decompressed for 12 hours to avoid bomb explosion in cargo holds during flight. Some cargo may have to be stored in a safe place for more than 24 hours or go through some special disposal procedures authorized by aviation authority.</a:t>
            </a:r>
          </a:p>
        </p:txBody>
      </p:sp>
    </p:spTree>
    <p:extLst>
      <p:ext uri="{BB962C8B-B14F-4D97-AF65-F5344CB8AC3E}">
        <p14:creationId xmlns:p14="http://schemas.microsoft.com/office/powerpoint/2010/main" val="322359358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270000"/>
            <a:ext cx="1104899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Passengers will also have to undergo a series of security checks since they enter the terminal. They must show their flight ticket, boarding pass, and valid identification, like ID card, passport or certificate of soldiers. Some countries also fingerprint travelers or use Retina and Iris scanning to detect crimes. Besides, scanning facilities including hand-held detectors, metal detectors and full-body scanning machines in which passengers are essentially X-rayed are utilized to check for potential hidden dangerous goods on their persons like explosives, flammable objects, toxic substances, weapons and so on. In some countries, specially trained personnel may engage passengers in a conversation to detect threats rather than solely depending on equipment. Generally people who have finished security check would stay in a secure or sterile area where the exit gates are located. The passengers discharged from airliners could also stay there since they are exempt from recheck if disembarking from a domestic flight. Yet even so, they are still subject to search at any time if necessary.</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524657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850170"/>
            <a:ext cx="11048999" cy="3534630"/>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Because physical searches are undignified, time-consuming and inefficient, most airports screen passengers using electro-magnetic metal-detectors. And the travelers’ carry-on items like handbags are usually visually inspected through low-dosage X-ray equipment. At some airports, “sniffer” dogs may also be used to detect those hidden dangerous prohibited goods. </a:t>
            </a:r>
          </a:p>
          <a:p>
            <a:pPr indent="266700" algn="just" hangingPunct="0"/>
            <a:r>
              <a:rPr lang="en-US" altLang="zh-SG" sz="2800" kern="100" dirty="0">
                <a:effectLst/>
                <a:latin typeface="Times New Roman" panose="02020603050405020304" pitchFamily="18" charset="0"/>
                <a:ea typeface="宋体" panose="02010600030101010101" pitchFamily="2" charset="-122"/>
              </a:rPr>
              <a:t>    However, airport security relies ultimately on teams of well-trained detection equipment operators as well as experienced security staff. </a:t>
            </a:r>
          </a:p>
        </p:txBody>
      </p:sp>
    </p:spTree>
    <p:extLst>
      <p:ext uri="{BB962C8B-B14F-4D97-AF65-F5344CB8AC3E}">
        <p14:creationId xmlns:p14="http://schemas.microsoft.com/office/powerpoint/2010/main" val="325170050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08576" y="1105722"/>
            <a:ext cx="9262480" cy="5396678"/>
          </a:xfrm>
          <a:prstGeom prst="rect">
            <a:avLst/>
          </a:prstGeom>
          <a:noFill/>
          <a:ln w="9525">
            <a:noFill/>
            <a:miter lim="800000"/>
          </a:ln>
        </p:spPr>
        <p:txBody>
          <a:bodyPr wrap="square" lIns="86685" tIns="43343" rIns="86685" bIns="43343">
            <a:spAutoFit/>
          </a:bodyPr>
          <a:lstStyle/>
          <a:p>
            <a:pPr indent="266700" algn="just" hangingPunct="0"/>
            <a:r>
              <a:rPr lang="en-US" altLang="zh-SG" sz="2300" kern="100" dirty="0">
                <a:effectLst/>
                <a:latin typeface="Times New Roman" panose="02020603050405020304" pitchFamily="18" charset="0"/>
                <a:ea typeface="宋体" panose="02010600030101010101" pitchFamily="2" charset="-122"/>
              </a:rPr>
              <a:t>I. Translate the following words or phrases into English.</a:t>
            </a:r>
          </a:p>
          <a:p>
            <a:pPr indent="266700" algn="just" hangingPunct="0"/>
            <a:r>
              <a:rPr lang="en-US" altLang="zh-SG" sz="2300" kern="100" dirty="0">
                <a:effectLst/>
                <a:latin typeface="Times New Roman" panose="02020603050405020304" pitchFamily="18" charset="0"/>
                <a:ea typeface="宋体" panose="02010600030101010101" pitchFamily="2" charset="-122"/>
              </a:rPr>
              <a:t>1. </a:t>
            </a:r>
            <a:r>
              <a:rPr lang="zh-SG" altLang="en-US" sz="2300" kern="100" dirty="0">
                <a:effectLst/>
                <a:latin typeface="Times New Roman" panose="02020603050405020304" pitchFamily="18" charset="0"/>
                <a:ea typeface="宋体" panose="02010600030101010101" pitchFamily="2" charset="-122"/>
              </a:rPr>
              <a:t>海关检查柜台  </a:t>
            </a:r>
          </a:p>
          <a:p>
            <a:pPr indent="266700" algn="just" hangingPunct="0"/>
            <a:r>
              <a:rPr lang="en-US" altLang="zh-SG" sz="2300" kern="100" dirty="0">
                <a:effectLst/>
                <a:latin typeface="Times New Roman" panose="02020603050405020304" pitchFamily="18" charset="0"/>
                <a:ea typeface="宋体" panose="02010600030101010101" pitchFamily="2" charset="-122"/>
              </a:rPr>
              <a:t>2. </a:t>
            </a:r>
            <a:r>
              <a:rPr lang="zh-SG" altLang="en-US" sz="2300" kern="100" dirty="0">
                <a:effectLst/>
                <a:latin typeface="Times New Roman" panose="02020603050405020304" pitchFamily="18" charset="0"/>
                <a:ea typeface="宋体" panose="02010600030101010101" pitchFamily="2" charset="-122"/>
              </a:rPr>
              <a:t>免税商品   </a:t>
            </a:r>
          </a:p>
          <a:p>
            <a:pPr indent="266700" algn="just" hangingPunct="0"/>
            <a:r>
              <a:rPr lang="en-US" altLang="zh-SG" sz="2300" kern="100" dirty="0">
                <a:effectLst/>
                <a:latin typeface="Times New Roman" panose="02020603050405020304" pitchFamily="18" charset="0"/>
                <a:ea typeface="宋体" panose="02010600030101010101" pitchFamily="2" charset="-122"/>
              </a:rPr>
              <a:t>3. </a:t>
            </a:r>
            <a:r>
              <a:rPr lang="zh-SG" altLang="en-US" sz="2300" kern="100" dirty="0">
                <a:effectLst/>
                <a:latin typeface="Times New Roman" panose="02020603050405020304" pitchFamily="18" charset="0"/>
                <a:ea typeface="宋体" panose="02010600030101010101" pitchFamily="2" charset="-122"/>
              </a:rPr>
              <a:t>违禁品  </a:t>
            </a:r>
          </a:p>
          <a:p>
            <a:pPr indent="266700" algn="just" hangingPunct="0"/>
            <a:r>
              <a:rPr lang="en-US" altLang="zh-SG" sz="2300" kern="100" dirty="0">
                <a:effectLst/>
                <a:latin typeface="Times New Roman" panose="02020603050405020304" pitchFamily="18" charset="0"/>
                <a:ea typeface="宋体" panose="02010600030101010101" pitchFamily="2" charset="-122"/>
              </a:rPr>
              <a:t>4. </a:t>
            </a:r>
            <a:r>
              <a:rPr lang="zh-SG" altLang="en-US" sz="2300" kern="100" dirty="0">
                <a:effectLst/>
                <a:latin typeface="Times New Roman" panose="02020603050405020304" pitchFamily="18" charset="0"/>
                <a:ea typeface="宋体" panose="02010600030101010101" pitchFamily="2" charset="-122"/>
              </a:rPr>
              <a:t>机场公安 </a:t>
            </a:r>
          </a:p>
          <a:p>
            <a:pPr indent="266700" algn="just" hangingPunct="0"/>
            <a:r>
              <a:rPr lang="en-US" altLang="zh-SG" sz="2300" kern="100" dirty="0">
                <a:effectLst/>
                <a:latin typeface="Times New Roman" panose="02020603050405020304" pitchFamily="18" charset="0"/>
                <a:ea typeface="宋体" panose="02010600030101010101" pitchFamily="2" charset="-122"/>
              </a:rPr>
              <a:t>5. </a:t>
            </a:r>
            <a:r>
              <a:rPr lang="zh-SG" altLang="en-US" sz="2300" kern="100" dirty="0">
                <a:effectLst/>
                <a:latin typeface="Times New Roman" panose="02020603050405020304" pitchFamily="18" charset="0"/>
                <a:ea typeface="宋体" panose="02010600030101010101" pitchFamily="2" charset="-122"/>
              </a:rPr>
              <a:t>候机隔离区 </a:t>
            </a:r>
          </a:p>
          <a:p>
            <a:pPr indent="266700" algn="just" hangingPunct="0"/>
            <a:r>
              <a:rPr lang="en-US" altLang="zh-SG" sz="2300" kern="100" dirty="0">
                <a:effectLst/>
                <a:latin typeface="Times New Roman" panose="02020603050405020304" pitchFamily="18" charset="0"/>
                <a:ea typeface="宋体" panose="02010600030101010101" pitchFamily="2" charset="-122"/>
              </a:rPr>
              <a:t>6. </a:t>
            </a:r>
            <a:r>
              <a:rPr lang="zh-SG" altLang="en-US" sz="2300" kern="100" dirty="0">
                <a:effectLst/>
                <a:latin typeface="Times New Roman" panose="02020603050405020304" pitchFamily="18" charset="0"/>
                <a:ea typeface="宋体" panose="02010600030101010101" pitchFamily="2" charset="-122"/>
              </a:rPr>
              <a:t>安检门  </a:t>
            </a:r>
          </a:p>
          <a:p>
            <a:pPr indent="266700" algn="just" hangingPunct="0"/>
            <a:r>
              <a:rPr lang="en-US" altLang="zh-SG" sz="2300" kern="100" dirty="0">
                <a:effectLst/>
                <a:latin typeface="Times New Roman" panose="02020603050405020304" pitchFamily="18" charset="0"/>
                <a:ea typeface="宋体" panose="02010600030101010101" pitchFamily="2" charset="-122"/>
              </a:rPr>
              <a:t>7. </a:t>
            </a:r>
            <a:r>
              <a:rPr lang="zh-SG" altLang="en-US" sz="2300" kern="100" dirty="0">
                <a:effectLst/>
                <a:latin typeface="Times New Roman" panose="02020603050405020304" pitchFamily="18" charset="0"/>
                <a:ea typeface="宋体" panose="02010600030101010101" pitchFamily="2" charset="-122"/>
              </a:rPr>
              <a:t>登机口  </a:t>
            </a:r>
          </a:p>
          <a:p>
            <a:pPr indent="266700" algn="just" hangingPunct="0"/>
            <a:r>
              <a:rPr lang="en-US" altLang="zh-SG" sz="2300" kern="100" dirty="0">
                <a:effectLst/>
                <a:latin typeface="Times New Roman" panose="02020603050405020304" pitchFamily="18" charset="0"/>
                <a:ea typeface="宋体" panose="02010600030101010101" pitchFamily="2" charset="-122"/>
              </a:rPr>
              <a:t>8. </a:t>
            </a:r>
            <a:r>
              <a:rPr lang="zh-SG" altLang="en-US" sz="2300" kern="100" dirty="0">
                <a:effectLst/>
                <a:latin typeface="Times New Roman" panose="02020603050405020304" pitchFamily="18" charset="0"/>
                <a:ea typeface="宋体" panose="02010600030101010101" pitchFamily="2" charset="-122"/>
              </a:rPr>
              <a:t>传送带  </a:t>
            </a:r>
          </a:p>
          <a:p>
            <a:pPr indent="266700" algn="just" hangingPunct="0"/>
            <a:r>
              <a:rPr lang="en-US" altLang="zh-SG" sz="2300" kern="100" dirty="0">
                <a:effectLst/>
                <a:latin typeface="Times New Roman" panose="02020603050405020304" pitchFamily="18" charset="0"/>
                <a:ea typeface="宋体" panose="02010600030101010101" pitchFamily="2" charset="-122"/>
              </a:rPr>
              <a:t>9. </a:t>
            </a:r>
            <a:r>
              <a:rPr lang="zh-SG" altLang="en-US" sz="2300" kern="100" dirty="0">
                <a:effectLst/>
                <a:latin typeface="Times New Roman" panose="02020603050405020304" pitchFamily="18" charset="0"/>
                <a:ea typeface="宋体" panose="02010600030101010101" pitchFamily="2" charset="-122"/>
              </a:rPr>
              <a:t>易燃物品  </a:t>
            </a:r>
          </a:p>
          <a:p>
            <a:pPr indent="266700" algn="just" hangingPunct="0"/>
            <a:r>
              <a:rPr lang="en-US" altLang="zh-SG" sz="2300" kern="100" dirty="0">
                <a:effectLst/>
                <a:latin typeface="Times New Roman" panose="02020603050405020304" pitchFamily="18" charset="0"/>
                <a:ea typeface="宋体" panose="02010600030101010101" pitchFamily="2" charset="-122"/>
              </a:rPr>
              <a:t>10. </a:t>
            </a:r>
            <a:r>
              <a:rPr lang="zh-SG" altLang="en-US" sz="2300" kern="100" dirty="0">
                <a:effectLst/>
                <a:latin typeface="Times New Roman" panose="02020603050405020304" pitchFamily="18" charset="0"/>
                <a:ea typeface="宋体" panose="02010600030101010101" pitchFamily="2" charset="-122"/>
              </a:rPr>
              <a:t>易爆物品  </a:t>
            </a:r>
          </a:p>
          <a:p>
            <a:pPr indent="266700" algn="just" hangingPunct="0"/>
            <a:r>
              <a:rPr lang="en-US" altLang="zh-SG" sz="2300" kern="100" dirty="0">
                <a:effectLst/>
                <a:latin typeface="Times New Roman" panose="02020603050405020304" pitchFamily="18" charset="0"/>
                <a:ea typeface="宋体" panose="02010600030101010101" pitchFamily="2" charset="-122"/>
              </a:rPr>
              <a:t>11. </a:t>
            </a:r>
            <a:r>
              <a:rPr lang="zh-SG" altLang="en-US" sz="2300" kern="100" dirty="0">
                <a:effectLst/>
                <a:latin typeface="Times New Roman" panose="02020603050405020304" pitchFamily="18" charset="0"/>
                <a:ea typeface="宋体" panose="02010600030101010101" pitchFamily="2" charset="-122"/>
              </a:rPr>
              <a:t>腐蚀性物品  </a:t>
            </a:r>
          </a:p>
          <a:p>
            <a:pPr indent="266700" algn="just" hangingPunct="0"/>
            <a:r>
              <a:rPr lang="en-US" altLang="zh-SG" sz="2300" kern="100" dirty="0">
                <a:effectLst/>
                <a:latin typeface="Times New Roman" panose="02020603050405020304" pitchFamily="18" charset="0"/>
                <a:ea typeface="宋体" panose="02010600030101010101" pitchFamily="2" charset="-122"/>
              </a:rPr>
              <a:t>12. </a:t>
            </a:r>
            <a:r>
              <a:rPr lang="zh-SG" altLang="en-US" sz="2300" kern="100" dirty="0">
                <a:effectLst/>
                <a:latin typeface="Times New Roman" panose="02020603050405020304" pitchFamily="18" charset="0"/>
                <a:ea typeface="宋体" panose="02010600030101010101" pitchFamily="2" charset="-122"/>
              </a:rPr>
              <a:t>放射性物品 </a:t>
            </a:r>
          </a:p>
          <a:p>
            <a:pPr indent="266700" algn="just" hangingPunct="0"/>
            <a:r>
              <a:rPr lang="en-US" altLang="zh-SG" sz="2300" kern="100" dirty="0">
                <a:effectLst/>
                <a:latin typeface="Times New Roman" panose="02020603050405020304" pitchFamily="18" charset="0"/>
                <a:ea typeface="宋体" panose="02010600030101010101" pitchFamily="2" charset="-122"/>
              </a:rPr>
              <a:t>13. </a:t>
            </a:r>
            <a:r>
              <a:rPr lang="zh-SG" altLang="en-US" sz="2300" kern="100" dirty="0">
                <a:effectLst/>
                <a:latin typeface="Times New Roman" panose="02020603050405020304" pitchFamily="18" charset="0"/>
                <a:ea typeface="宋体" panose="02010600030101010101" pitchFamily="2" charset="-122"/>
              </a:rPr>
              <a:t>有毒物品  </a:t>
            </a:r>
          </a:p>
          <a:p>
            <a:pPr indent="266700" algn="just" hangingPunct="0"/>
            <a:r>
              <a:rPr lang="en-US" altLang="zh-SG" sz="2300" kern="100" dirty="0">
                <a:effectLst/>
                <a:latin typeface="Times New Roman" panose="02020603050405020304" pitchFamily="18" charset="0"/>
                <a:ea typeface="宋体" panose="02010600030101010101" pitchFamily="2" charset="-122"/>
              </a:rPr>
              <a:t>14. </a:t>
            </a:r>
            <a:r>
              <a:rPr lang="zh-SG" altLang="en-US" sz="2300" kern="100" dirty="0">
                <a:effectLst/>
                <a:latin typeface="Times New Roman" panose="02020603050405020304" pitchFamily="18" charset="0"/>
                <a:ea typeface="宋体" panose="02010600030101010101" pitchFamily="2" charset="-122"/>
              </a:rPr>
              <a:t>液态物品 </a:t>
            </a:r>
          </a:p>
        </p:txBody>
      </p:sp>
    </p:spTree>
    <p:extLst>
      <p:ext uri="{BB962C8B-B14F-4D97-AF65-F5344CB8AC3E}">
        <p14:creationId xmlns:p14="http://schemas.microsoft.com/office/powerpoint/2010/main" val="79390147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995845"/>
            <a:ext cx="10050677" cy="5396678"/>
          </a:xfrm>
          <a:prstGeom prst="rect">
            <a:avLst/>
          </a:prstGeom>
          <a:noFill/>
          <a:ln w="9525">
            <a:noFill/>
            <a:miter lim="800000"/>
          </a:ln>
        </p:spPr>
        <p:txBody>
          <a:bodyPr wrap="square" lIns="86685" tIns="43343" rIns="86685" bIns="43343">
            <a:spAutoFit/>
          </a:bodyPr>
          <a:lstStyle/>
          <a:p>
            <a:pPr indent="266700" algn="just" hangingPunct="0"/>
            <a:r>
              <a:rPr lang="en-US" altLang="zh-CN" sz="2300" kern="100" dirty="0">
                <a:effectLst/>
                <a:latin typeface="Times New Roman" panose="02020603050405020304" pitchFamily="18" charset="0"/>
                <a:ea typeface="宋体" panose="02010600030101010101" pitchFamily="2" charset="-122"/>
              </a:rPr>
              <a:t>II. Read and translate the following short passages into Chinese.</a:t>
            </a:r>
          </a:p>
          <a:p>
            <a:pPr indent="266700" algn="just" hangingPunct="0"/>
            <a:r>
              <a:rPr lang="en-US" altLang="zh-CN" sz="2300" kern="100" dirty="0">
                <a:effectLst/>
                <a:latin typeface="Times New Roman" panose="02020603050405020304" pitchFamily="18" charset="0"/>
                <a:ea typeface="宋体" panose="02010600030101010101" pitchFamily="2" charset="-122"/>
              </a:rPr>
              <a:t>1. Explosives trace detectors (ETD) are explosive detection equipment capable of detecting explosives of small magnitude. The equipment takes s sample of non-visible “trace” amounts of particulates to detect and analyze the contents. Such explosives detectors are highly sensitive, accurate and versatile non-contact screening systems and can be employed in airports and other vulnerable areas considered susceptible to acts of unlawful interference.</a:t>
            </a:r>
          </a:p>
          <a:p>
            <a:pPr indent="266700" algn="just" hangingPunct="0"/>
            <a:r>
              <a:rPr lang="en-US" altLang="zh-CN" sz="2300" kern="100" dirty="0">
                <a:effectLst/>
                <a:latin typeface="Times New Roman" panose="02020603050405020304" pitchFamily="18" charset="0"/>
                <a:ea typeface="宋体" panose="02010600030101010101" pitchFamily="2" charset="-122"/>
              </a:rPr>
              <a:t>2. Dogs’ keen sense of smell makes them precious assets in all kinds of security applications. However, their use is sometimes subject to some intrinsic restrictions. This has sparked a drive over the past decade to develop artificial sniffer devices known as “chemical sniffers” or “electronic noses” to complement or even replace sniffer dogs in security checks. Like dogs, these machines can detect residual traces indicating the presence of or recent contact with prohibited substances such as explosives or drugs. Such equipment can be used in various places like borders, airports or other important security checkpoints. </a:t>
            </a:r>
          </a:p>
        </p:txBody>
      </p:sp>
    </p:spTree>
    <p:extLst>
      <p:ext uri="{BB962C8B-B14F-4D97-AF65-F5344CB8AC3E}">
        <p14:creationId xmlns:p14="http://schemas.microsoft.com/office/powerpoint/2010/main" val="175832142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1270000"/>
            <a:ext cx="10050677" cy="2565134"/>
          </a:xfrm>
          <a:prstGeom prst="rect">
            <a:avLst/>
          </a:prstGeom>
          <a:noFill/>
          <a:ln w="9525">
            <a:noFill/>
            <a:miter lim="800000"/>
          </a:ln>
        </p:spPr>
        <p:txBody>
          <a:bodyPr wrap="square" lIns="86685" tIns="43343" rIns="86685" bIns="43343">
            <a:spAutoFit/>
          </a:bodyPr>
          <a:lstStyle/>
          <a:p>
            <a:pPr indent="266700" algn="just" hangingPunct="0"/>
            <a:r>
              <a:rPr lang="en-US" altLang="zh-CN" sz="2300" kern="100" dirty="0">
                <a:effectLst/>
                <a:latin typeface="Times New Roman" panose="02020603050405020304" pitchFamily="18" charset="0"/>
                <a:ea typeface="宋体" panose="02010600030101010101" pitchFamily="2" charset="-122"/>
              </a:rPr>
              <a:t>3. Aviation security could be improved with the use of databases containing passenger’s personal information, technology such as full body scans and better information-sharing. But the changes would require greater tolerance of intrusions and far more effective government supervision. Travelers probably would have to become accustomed to the feeling that authorities know a lot more about them, their families and their associates, and that they are being looked at by machines in intimate ways that once were unthinkable.</a:t>
            </a:r>
          </a:p>
        </p:txBody>
      </p:sp>
    </p:spTree>
    <p:extLst>
      <p:ext uri="{BB962C8B-B14F-4D97-AF65-F5344CB8AC3E}">
        <p14:creationId xmlns:p14="http://schemas.microsoft.com/office/powerpoint/2010/main" val="11492279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7982" y="1422400"/>
            <a:ext cx="10050677" cy="2565134"/>
          </a:xfrm>
          <a:prstGeom prst="rect">
            <a:avLst/>
          </a:prstGeom>
          <a:noFill/>
          <a:ln w="9525">
            <a:noFill/>
            <a:miter lim="800000"/>
          </a:ln>
        </p:spPr>
        <p:txBody>
          <a:bodyPr wrap="square" lIns="86685" tIns="43343" rIns="86685" bIns="43343">
            <a:spAutoFit/>
          </a:bodyPr>
          <a:lstStyle/>
          <a:p>
            <a:pPr indent="266700" algn="just" hangingPunct="0"/>
            <a:r>
              <a:rPr lang="en-US" altLang="zh-CN" sz="23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300" kern="100" dirty="0">
                <a:effectLst/>
                <a:latin typeface="Times New Roman" panose="02020603050405020304" pitchFamily="18" charset="0"/>
                <a:ea typeface="宋体" panose="02010600030101010101" pitchFamily="2" charset="-122"/>
              </a:rPr>
              <a:t>1. Why are there crimes at airports?</a:t>
            </a:r>
          </a:p>
          <a:p>
            <a:pPr indent="266700" algn="just" hangingPunct="0"/>
            <a:r>
              <a:rPr lang="en-US" altLang="zh-CN" sz="2300" kern="100" dirty="0">
                <a:effectLst/>
                <a:latin typeface="Times New Roman" panose="02020603050405020304" pitchFamily="18" charset="0"/>
                <a:ea typeface="宋体" panose="02010600030101010101" pitchFamily="2" charset="-122"/>
              </a:rPr>
              <a:t>2. Do you know any terrorism activities involving air travel?</a:t>
            </a:r>
          </a:p>
          <a:p>
            <a:pPr indent="266700" algn="just" hangingPunct="0"/>
            <a:r>
              <a:rPr lang="en-US" altLang="zh-CN" sz="2300" kern="100" dirty="0">
                <a:effectLst/>
                <a:latin typeface="Times New Roman" panose="02020603050405020304" pitchFamily="18" charset="0"/>
                <a:ea typeface="宋体" panose="02010600030101010101" pitchFamily="2" charset="-122"/>
              </a:rPr>
              <a:t>3. What can airports do to ensure there are no dangerous goods in the air cargo?</a:t>
            </a:r>
          </a:p>
          <a:p>
            <a:pPr indent="266700" algn="just" hangingPunct="0"/>
            <a:r>
              <a:rPr lang="en-US" altLang="zh-CN" sz="2300" kern="100" dirty="0">
                <a:effectLst/>
                <a:latin typeface="Times New Roman" panose="02020603050405020304" pitchFamily="18" charset="0"/>
                <a:ea typeface="宋体" panose="02010600030101010101" pitchFamily="2" charset="-122"/>
              </a:rPr>
              <a:t>4. What do airports usually do to detect the hidden dangerous goods on passengers?</a:t>
            </a:r>
          </a:p>
          <a:p>
            <a:pPr indent="266700" algn="just" hangingPunct="0"/>
            <a:r>
              <a:rPr lang="en-US" altLang="zh-CN" sz="2300" kern="100" dirty="0">
                <a:effectLst/>
                <a:latin typeface="Times New Roman" panose="02020603050405020304" pitchFamily="18" charset="0"/>
                <a:ea typeface="宋体" panose="02010600030101010101" pitchFamily="2" charset="-122"/>
              </a:rPr>
              <a:t>5. What does security depend on?</a:t>
            </a:r>
          </a:p>
        </p:txBody>
      </p:sp>
    </p:spTree>
    <p:extLst>
      <p:ext uri="{BB962C8B-B14F-4D97-AF65-F5344CB8AC3E}">
        <p14:creationId xmlns:p14="http://schemas.microsoft.com/office/powerpoint/2010/main" val="197743195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317499" y="2082983"/>
            <a:ext cx="4495884" cy="2341988"/>
          </a:xfrm>
          <a:prstGeom prst="rect">
            <a:avLst/>
          </a:prstGeom>
        </p:spPr>
      </p:pic>
      <p:sp>
        <p:nvSpPr>
          <p:cNvPr id="4" name="TextBox 3"/>
          <p:cNvSpPr txBox="1"/>
          <p:nvPr/>
        </p:nvSpPr>
        <p:spPr>
          <a:xfrm>
            <a:off x="292101" y="2565400"/>
            <a:ext cx="3124200" cy="1400383"/>
          </a:xfrm>
          <a:prstGeom prst="rect">
            <a:avLst/>
          </a:prstGeom>
        </p:spPr>
        <p:txBody>
          <a:bodyPr wrap="square" lIns="0" tIns="0" rIns="63500" rtlCol="0" anchor="t">
            <a:spAutoFit/>
          </a:bodyPr>
          <a:lstStyle/>
          <a:p>
            <a:pPr algn="ctr">
              <a:lnSpc>
                <a:spcPct val="100000"/>
              </a:lnSpc>
            </a:pPr>
            <a:r>
              <a:rPr lang="en-US" altLang="zh-CN" sz="4400" b="1" dirty="0">
                <a:solidFill>
                  <a:srgbClr val="FFFFFF"/>
                </a:solidFill>
                <a:latin typeface="Microsoft YaHei"/>
                <a:ea typeface="Microsoft YaHei"/>
              </a:rPr>
              <a:t>Unit Seventeen</a:t>
            </a:r>
          </a:p>
        </p:txBody>
      </p:sp>
      <p:sp>
        <p:nvSpPr>
          <p:cNvPr id="5" name="TextBox 4"/>
          <p:cNvSpPr txBox="1"/>
          <p:nvPr/>
        </p:nvSpPr>
        <p:spPr>
          <a:xfrm>
            <a:off x="4330700" y="2413000"/>
            <a:ext cx="7391400" cy="1708160"/>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The Problem of Airline Punctuality</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4053572908"/>
      </p:ext>
    </p:extLst>
  </p:cSld>
  <p:clrMapOvr>
    <a:masterClrMapping/>
  </p:clrMapOvr>
  <p:transition spd="slow">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15862" y="1346200"/>
            <a:ext cx="10059805" cy="4519515"/>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punctuality [ˌ</a:t>
            </a:r>
            <a:r>
              <a:rPr lang="en-US" altLang="zh-SG" sz="2400" kern="100" dirty="0" err="1">
                <a:effectLst/>
                <a:latin typeface="Times New Roman" panose="02020603050405020304" pitchFamily="18" charset="0"/>
                <a:ea typeface="宋体" panose="02010600030101010101" pitchFamily="2" charset="-122"/>
              </a:rPr>
              <a:t>pʌŋktʃʊ'ælətɪ</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准时，正点</a:t>
            </a:r>
          </a:p>
          <a:p>
            <a:pPr indent="266700" algn="just" hangingPunct="0"/>
            <a:r>
              <a:rPr lang="en-US" altLang="zh-SG" sz="2400" kern="100" dirty="0">
                <a:effectLst/>
                <a:latin typeface="Times New Roman" panose="02020603050405020304" pitchFamily="18" charset="0"/>
                <a:ea typeface="宋体" panose="02010600030101010101" pitchFamily="2" charset="-122"/>
              </a:rPr>
              <a:t>2. seasoned ['</a:t>
            </a:r>
            <a:r>
              <a:rPr lang="en-US" altLang="zh-SG" sz="2400" kern="100" dirty="0" err="1">
                <a:effectLst/>
                <a:latin typeface="Times New Roman" panose="02020603050405020304" pitchFamily="18" charset="0"/>
                <a:ea typeface="宋体" panose="02010600030101010101" pitchFamily="2" charset="-122"/>
              </a:rPr>
              <a:t>si:znd</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经验丰富的</a:t>
            </a:r>
          </a:p>
          <a:p>
            <a:pPr indent="266700" algn="just" hangingPunct="0"/>
            <a:r>
              <a:rPr lang="en-US" altLang="zh-SG" sz="2400" kern="100" dirty="0">
                <a:effectLst/>
                <a:latin typeface="Times New Roman" panose="02020603050405020304" pitchFamily="18" charset="0"/>
                <a:ea typeface="宋体" panose="02010600030101010101" pitchFamily="2" charset="-122"/>
              </a:rPr>
              <a:t>3. frustration [</a:t>
            </a:r>
            <a:r>
              <a:rPr lang="en-US" altLang="zh-SG" sz="2400" kern="100" dirty="0" err="1">
                <a:effectLst/>
                <a:latin typeface="Times New Roman" panose="02020603050405020304" pitchFamily="18" charset="0"/>
                <a:ea typeface="宋体" panose="02010600030101010101" pitchFamily="2" charset="-122"/>
              </a:rPr>
              <a:t>frʌ'streɪʃn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懊丧，懊恼，沮丧；挫折</a:t>
            </a:r>
          </a:p>
          <a:p>
            <a:pPr indent="266700" algn="just" hangingPunct="0"/>
            <a:r>
              <a:rPr lang="en-US" altLang="zh-SG" sz="2400" kern="100" dirty="0">
                <a:effectLst/>
                <a:latin typeface="Times New Roman" panose="02020603050405020304" pitchFamily="18" charset="0"/>
                <a:ea typeface="宋体" panose="02010600030101010101" pitchFamily="2" charset="-122"/>
              </a:rPr>
              <a:t>4. commonplace ['</a:t>
            </a:r>
            <a:r>
              <a:rPr lang="en-US" altLang="zh-SG" sz="2400" kern="100" dirty="0" err="1">
                <a:effectLst/>
                <a:latin typeface="Times New Roman" panose="02020603050405020304" pitchFamily="18" charset="0"/>
                <a:ea typeface="宋体" panose="02010600030101010101" pitchFamily="2" charset="-122"/>
              </a:rPr>
              <a:t>kɒmənpleɪs</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常见的，普遍的；陈腐的</a:t>
            </a:r>
          </a:p>
          <a:p>
            <a:pPr indent="266700" algn="just" hangingPunct="0"/>
            <a:r>
              <a:rPr lang="en-US" altLang="zh-SG" sz="2400" kern="100" dirty="0">
                <a:effectLst/>
                <a:latin typeface="Times New Roman" panose="02020603050405020304" pitchFamily="18" charset="0"/>
                <a:ea typeface="宋体" panose="02010600030101010101" pitchFamily="2" charset="-122"/>
              </a:rPr>
              <a:t>5. frustration [</a:t>
            </a:r>
            <a:r>
              <a:rPr lang="en-US" altLang="zh-SG" sz="2400" kern="100" dirty="0" err="1">
                <a:effectLst/>
                <a:latin typeface="Times New Roman" panose="02020603050405020304" pitchFamily="18" charset="0"/>
                <a:ea typeface="宋体" panose="02010600030101010101" pitchFamily="2" charset="-122"/>
              </a:rPr>
              <a:t>frʌ'streɪʃn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挫折；挫败；失意</a:t>
            </a:r>
          </a:p>
          <a:p>
            <a:pPr indent="266700" algn="just" hangingPunct="0"/>
            <a:r>
              <a:rPr lang="en-US" altLang="zh-SG" sz="2400" kern="100" dirty="0">
                <a:effectLst/>
                <a:latin typeface="Times New Roman" panose="02020603050405020304" pitchFamily="18" charset="0"/>
                <a:ea typeface="宋体" panose="02010600030101010101" pitchFamily="2" charset="-122"/>
              </a:rPr>
              <a:t>6. turnaround ['</a:t>
            </a:r>
            <a:r>
              <a:rPr lang="en-US" altLang="zh-SG" sz="2400" kern="100" dirty="0" err="1">
                <a:effectLst/>
                <a:latin typeface="Times New Roman" panose="02020603050405020304" pitchFamily="18" charset="0"/>
                <a:ea typeface="宋体" panose="02010600030101010101" pitchFamily="2" charset="-122"/>
              </a:rPr>
              <a:t>tɜ:nəraʊnd</a:t>
            </a:r>
            <a:r>
              <a:rPr lang="en-US" altLang="zh-SG" sz="2400" kern="100" dirty="0">
                <a:effectLst/>
                <a:latin typeface="Times New Roman" panose="02020603050405020304" pitchFamily="18" charset="0"/>
                <a:ea typeface="宋体" panose="02010600030101010101" pitchFamily="2" charset="-122"/>
              </a:rPr>
              <a:t>]		n.</a:t>
            </a:r>
            <a:r>
              <a:rPr lang="zh-SG" altLang="en-US" sz="2400" kern="100" dirty="0">
                <a:effectLst/>
                <a:latin typeface="Times New Roman" panose="02020603050405020304" pitchFamily="18" charset="0"/>
                <a:ea typeface="宋体" panose="02010600030101010101" pitchFamily="2" charset="-122"/>
              </a:rPr>
              <a:t>（飞机等）卸货、加油、服务、重新装货所需时间</a:t>
            </a:r>
          </a:p>
          <a:p>
            <a:pPr indent="266700" algn="just" hangingPunct="0"/>
            <a:r>
              <a:rPr lang="en-US" altLang="zh-SG" sz="2400" kern="100" dirty="0">
                <a:effectLst/>
                <a:latin typeface="Times New Roman" panose="02020603050405020304" pitchFamily="18" charset="0"/>
                <a:ea typeface="宋体" panose="02010600030101010101" pitchFamily="2" charset="-122"/>
              </a:rPr>
              <a:t>7. timetable['</a:t>
            </a:r>
            <a:r>
              <a:rPr lang="en-US" altLang="zh-SG" sz="2400" kern="100" dirty="0" err="1">
                <a:effectLst/>
                <a:latin typeface="Times New Roman" panose="02020603050405020304" pitchFamily="18" charset="0"/>
                <a:ea typeface="宋体" panose="02010600030101010101" pitchFamily="2" charset="-122"/>
              </a:rPr>
              <a:t>taɪmteɪbl</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交通工具的运行时间表，时刻表</a:t>
            </a:r>
          </a:p>
          <a:p>
            <a:pPr indent="266700" algn="just" hangingPunct="0"/>
            <a:r>
              <a:rPr lang="en-US" altLang="zh-SG" sz="2400" kern="100" dirty="0">
                <a:effectLst/>
                <a:latin typeface="Times New Roman" panose="02020603050405020304" pitchFamily="18" charset="0"/>
                <a:ea typeface="宋体" panose="02010600030101010101" pitchFamily="2" charset="-122"/>
              </a:rPr>
              <a:t>8. flexible ['</a:t>
            </a:r>
            <a:r>
              <a:rPr lang="en-US" altLang="zh-SG" sz="2400" kern="100" dirty="0" err="1">
                <a:effectLst/>
                <a:latin typeface="Times New Roman" panose="02020603050405020304" pitchFamily="18" charset="0"/>
                <a:ea typeface="宋体" panose="02010600030101010101" pitchFamily="2" charset="-122"/>
              </a:rPr>
              <a:t>flɛksəbl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能适应新情况的；灵活的；可变动的</a:t>
            </a:r>
          </a:p>
          <a:p>
            <a:pPr indent="266700" algn="just" hangingPunct="0"/>
            <a:r>
              <a:rPr lang="en-US" altLang="zh-SG" sz="2400" kern="100" dirty="0">
                <a:effectLst/>
                <a:latin typeface="Times New Roman" panose="02020603050405020304" pitchFamily="18" charset="0"/>
                <a:ea typeface="宋体" panose="02010600030101010101" pitchFamily="2" charset="-122"/>
              </a:rPr>
              <a:t>9. maneuver [</a:t>
            </a:r>
            <a:r>
              <a:rPr lang="en-US" altLang="zh-SG" sz="2400" kern="100" dirty="0" err="1">
                <a:effectLst/>
                <a:latin typeface="Times New Roman" panose="02020603050405020304" pitchFamily="18" charset="0"/>
                <a:ea typeface="宋体" panose="02010600030101010101" pitchFamily="2" charset="-122"/>
              </a:rPr>
              <a:t>mə'nuvə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策略，谋略，花招</a:t>
            </a:r>
          </a:p>
          <a:p>
            <a:pPr indent="266700" algn="just" hangingPunct="0"/>
            <a:r>
              <a:rPr lang="en-US" altLang="zh-SG" sz="2400" kern="100" dirty="0">
                <a:effectLst/>
                <a:latin typeface="Times New Roman" panose="02020603050405020304" pitchFamily="18" charset="0"/>
                <a:ea typeface="宋体" panose="02010600030101010101" pitchFamily="2" charset="-122"/>
              </a:rPr>
              <a:t>10. mitigate['</a:t>
            </a:r>
            <a:r>
              <a:rPr lang="en-US" altLang="zh-SG" sz="2400" kern="100" dirty="0" err="1">
                <a:effectLst/>
                <a:latin typeface="Times New Roman" panose="02020603050405020304" pitchFamily="18" charset="0"/>
                <a:ea typeface="宋体" panose="02010600030101010101" pitchFamily="2" charset="-122"/>
              </a:rPr>
              <a:t>mɪtɪgeɪt</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err="1">
                <a:effectLst/>
                <a:latin typeface="Times New Roman" panose="02020603050405020304" pitchFamily="18" charset="0"/>
                <a:ea typeface="宋体" panose="02010600030101010101" pitchFamily="2" charset="-122"/>
              </a:rPr>
              <a:t>vt.</a:t>
            </a:r>
            <a:r>
              <a:rPr lang="en-US" altLang="zh-SG" sz="2400" kern="100" dirty="0">
                <a:effectLst/>
                <a:latin typeface="Times New Roman" panose="02020603050405020304" pitchFamily="18" charset="0"/>
                <a:ea typeface="宋体" panose="02010600030101010101" pitchFamily="2" charset="-122"/>
              </a:rPr>
              <a:t> </a:t>
            </a:r>
            <a:r>
              <a:rPr lang="zh-SG" altLang="en-US" sz="2400" kern="100" dirty="0">
                <a:effectLst/>
                <a:latin typeface="Times New Roman" panose="02020603050405020304" pitchFamily="18" charset="0"/>
                <a:ea typeface="宋体" panose="02010600030101010101" pitchFamily="2" charset="-122"/>
              </a:rPr>
              <a:t>使缓和，使减轻；使平息</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965871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3220" y="1434505"/>
            <a:ext cx="10059805"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supersonic aircraft				</a:t>
            </a:r>
            <a:r>
              <a:rPr lang="zh-SG" altLang="en-US" sz="2400" kern="100" dirty="0">
                <a:effectLst/>
                <a:latin typeface="Times New Roman" panose="02020603050405020304" pitchFamily="18" charset="0"/>
                <a:ea typeface="宋体" panose="02010600030101010101" pitchFamily="2" charset="-122"/>
              </a:rPr>
              <a:t>超音速飞机</a:t>
            </a:r>
          </a:p>
          <a:p>
            <a:pPr indent="266700" algn="just" hangingPunct="0"/>
            <a:r>
              <a:rPr lang="en-US" altLang="zh-SG" sz="2400" kern="100" dirty="0">
                <a:effectLst/>
                <a:latin typeface="Times New Roman" panose="02020603050405020304" pitchFamily="18" charset="0"/>
                <a:ea typeface="宋体" panose="02010600030101010101" pitchFamily="2" charset="-122"/>
              </a:rPr>
              <a:t>2. maximum speed					</a:t>
            </a:r>
            <a:r>
              <a:rPr lang="zh-SG" altLang="en-US" sz="2400" kern="100" dirty="0">
                <a:effectLst/>
                <a:latin typeface="Times New Roman" panose="02020603050405020304" pitchFamily="18" charset="0"/>
                <a:ea typeface="宋体" panose="02010600030101010101" pitchFamily="2" charset="-122"/>
              </a:rPr>
              <a:t>最大速度，全速</a:t>
            </a:r>
          </a:p>
          <a:p>
            <a:pPr indent="266700" algn="just" hangingPunct="0"/>
            <a:r>
              <a:rPr lang="en-US" altLang="zh-SG" sz="2400" kern="100" dirty="0">
                <a:effectLst/>
                <a:latin typeface="Times New Roman" panose="02020603050405020304" pitchFamily="18" charset="0"/>
                <a:ea typeface="宋体" panose="02010600030101010101" pitchFamily="2" charset="-122"/>
              </a:rPr>
              <a:t>3. subsonic speed					</a:t>
            </a:r>
            <a:r>
              <a:rPr lang="zh-SG" altLang="en-US" sz="2400" kern="100" dirty="0">
                <a:effectLst/>
                <a:latin typeface="Times New Roman" panose="02020603050405020304" pitchFamily="18" charset="0"/>
                <a:ea typeface="宋体" panose="02010600030101010101" pitchFamily="2" charset="-122"/>
              </a:rPr>
              <a:t>亚音速</a:t>
            </a:r>
          </a:p>
          <a:p>
            <a:pPr indent="266700" algn="just" hangingPunct="0"/>
            <a:r>
              <a:rPr lang="en-US" altLang="zh-SG" sz="2400" kern="100" dirty="0">
                <a:effectLst/>
                <a:latin typeface="Times New Roman" panose="02020603050405020304" pitchFamily="18" charset="0"/>
                <a:ea typeface="宋体" panose="02010600030101010101" pitchFamily="2" charset="-122"/>
              </a:rPr>
              <a:t>4. pressure wave					</a:t>
            </a:r>
            <a:r>
              <a:rPr lang="zh-SG" altLang="en-US" sz="2400" kern="100" dirty="0">
                <a:effectLst/>
                <a:latin typeface="Times New Roman" panose="02020603050405020304" pitchFamily="18" charset="0"/>
                <a:ea typeface="宋体" panose="02010600030101010101" pitchFamily="2" charset="-122"/>
              </a:rPr>
              <a:t>压力波</a:t>
            </a:r>
          </a:p>
          <a:p>
            <a:pPr indent="266700" algn="just" hangingPunct="0"/>
            <a:r>
              <a:rPr lang="en-US" altLang="zh-SG" sz="2400" kern="100" dirty="0">
                <a:effectLst/>
                <a:latin typeface="Times New Roman" panose="02020603050405020304" pitchFamily="18" charset="0"/>
                <a:ea typeface="宋体" panose="02010600030101010101" pitchFamily="2" charset="-122"/>
              </a:rPr>
              <a:t>5. pressure difference				</a:t>
            </a:r>
            <a:r>
              <a:rPr lang="zh-SG" altLang="en-US" sz="2400" kern="100" dirty="0">
                <a:effectLst/>
                <a:latin typeface="Times New Roman" panose="02020603050405020304" pitchFamily="18" charset="0"/>
                <a:ea typeface="宋体" panose="02010600030101010101" pitchFamily="2" charset="-122"/>
              </a:rPr>
              <a:t>压力差</a:t>
            </a:r>
          </a:p>
          <a:p>
            <a:pPr indent="266700" algn="just" hangingPunct="0"/>
            <a:r>
              <a:rPr lang="en-US" altLang="zh-SG" sz="2400" kern="100" dirty="0">
                <a:effectLst/>
                <a:latin typeface="Times New Roman" panose="02020603050405020304" pitchFamily="18" charset="0"/>
                <a:ea typeface="宋体" panose="02010600030101010101" pitchFamily="2" charset="-122"/>
              </a:rPr>
              <a:t>6. alarm signal					</a:t>
            </a:r>
            <a:r>
              <a:rPr lang="zh-SG" altLang="en-US" sz="2400" kern="100" dirty="0">
                <a:effectLst/>
                <a:latin typeface="Times New Roman" panose="02020603050405020304" pitchFamily="18" charset="0"/>
                <a:ea typeface="宋体" panose="02010600030101010101" pitchFamily="2" charset="-122"/>
              </a:rPr>
              <a:t>警报</a:t>
            </a:r>
          </a:p>
          <a:p>
            <a:pPr indent="266700" algn="just" hangingPunct="0"/>
            <a:r>
              <a:rPr lang="en-US" altLang="zh-SG" sz="2400" kern="100" dirty="0">
                <a:effectLst/>
                <a:latin typeface="Times New Roman" panose="02020603050405020304" pitchFamily="18" charset="0"/>
                <a:ea typeface="宋体" panose="02010600030101010101" pitchFamily="2" charset="-122"/>
              </a:rPr>
              <a:t>7. air molecule					</a:t>
            </a:r>
            <a:r>
              <a:rPr lang="zh-SG" altLang="en-US" sz="2400" kern="100" dirty="0">
                <a:effectLst/>
                <a:latin typeface="Times New Roman" panose="02020603050405020304" pitchFamily="18" charset="0"/>
                <a:ea typeface="宋体" panose="02010600030101010101" pitchFamily="2" charset="-122"/>
              </a:rPr>
              <a:t>空气分子</a:t>
            </a:r>
          </a:p>
          <a:p>
            <a:pPr indent="266700" algn="just" hangingPunct="0"/>
            <a:r>
              <a:rPr lang="en-US" altLang="zh-SG" sz="2400" kern="100" dirty="0">
                <a:effectLst/>
                <a:latin typeface="Times New Roman" panose="02020603050405020304" pitchFamily="18" charset="0"/>
                <a:ea typeface="宋体" panose="02010600030101010101" pitchFamily="2" charset="-122"/>
              </a:rPr>
              <a:t>8. initial speed					</a:t>
            </a:r>
            <a:r>
              <a:rPr lang="zh-SG" altLang="en-US" sz="2400" kern="100" dirty="0">
                <a:effectLst/>
                <a:latin typeface="Times New Roman" panose="02020603050405020304" pitchFamily="18" charset="0"/>
                <a:ea typeface="宋体" panose="02010600030101010101" pitchFamily="2" charset="-122"/>
              </a:rPr>
              <a:t>初速度</a:t>
            </a:r>
          </a:p>
          <a:p>
            <a:pPr indent="266700" algn="just" hangingPunct="0"/>
            <a:r>
              <a:rPr lang="en-US" altLang="zh-SG" sz="2400" kern="100" dirty="0">
                <a:effectLst/>
                <a:latin typeface="Times New Roman" panose="02020603050405020304" pitchFamily="18" charset="0"/>
                <a:ea typeface="宋体" panose="02010600030101010101" pitchFamily="2" charset="-122"/>
              </a:rPr>
              <a:t>9. air disturbance					</a:t>
            </a:r>
            <a:r>
              <a:rPr lang="zh-SG" altLang="en-US" sz="2400" kern="100" dirty="0">
                <a:effectLst/>
                <a:latin typeface="Times New Roman" panose="02020603050405020304" pitchFamily="18" charset="0"/>
                <a:ea typeface="宋体" panose="02010600030101010101" pitchFamily="2" charset="-122"/>
              </a:rPr>
              <a:t>大气扰动</a:t>
            </a:r>
          </a:p>
          <a:p>
            <a:pPr indent="266700" algn="just" hangingPunct="0"/>
            <a:r>
              <a:rPr lang="en-US" altLang="zh-SG" sz="2400" kern="100" dirty="0">
                <a:effectLst/>
                <a:latin typeface="Times New Roman" panose="02020603050405020304" pitchFamily="18" charset="0"/>
                <a:ea typeface="宋体" panose="02010600030101010101" pitchFamily="2" charset="-122"/>
              </a:rPr>
              <a:t>10. delta wing 					</a:t>
            </a:r>
            <a:r>
              <a:rPr lang="zh-SG" altLang="en-US" sz="2400" kern="100" dirty="0">
                <a:effectLst/>
                <a:latin typeface="Times New Roman" panose="02020603050405020304" pitchFamily="18" charset="0"/>
                <a:ea typeface="宋体" panose="02010600030101010101" pitchFamily="2" charset="-122"/>
              </a:rPr>
              <a:t>三角翼</a:t>
            </a:r>
          </a:p>
          <a:p>
            <a:pPr indent="266700" algn="just" hangingPunct="0"/>
            <a:r>
              <a:rPr lang="en-US" altLang="zh-SG" sz="2400" kern="100" dirty="0">
                <a:effectLst/>
                <a:latin typeface="Times New Roman" panose="02020603050405020304" pitchFamily="18" charset="0"/>
                <a:ea typeface="宋体" panose="02010600030101010101" pitchFamily="2" charset="-122"/>
              </a:rPr>
              <a:t>11. cruising altitude 				</a:t>
            </a:r>
            <a:r>
              <a:rPr lang="zh-SG" altLang="en-US" sz="2400" kern="100" dirty="0">
                <a:effectLst/>
                <a:latin typeface="Times New Roman" panose="02020603050405020304" pitchFamily="18" charset="0"/>
                <a:ea typeface="宋体" panose="02010600030101010101" pitchFamily="2" charset="-122"/>
              </a:rPr>
              <a:t>巡航高度</a:t>
            </a:r>
          </a:p>
        </p:txBody>
      </p:sp>
    </p:spTree>
    <p:extLst>
      <p:ext uri="{BB962C8B-B14F-4D97-AF65-F5344CB8AC3E}">
        <p14:creationId xmlns:p14="http://schemas.microsoft.com/office/powerpoint/2010/main" val="182929978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225345" y="1669217"/>
            <a:ext cx="10655406" cy="3780851"/>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11. feasible ['</a:t>
            </a:r>
            <a:r>
              <a:rPr lang="en-US" altLang="zh-SG" sz="2400" kern="100" dirty="0" err="1">
                <a:effectLst/>
                <a:latin typeface="Times New Roman" panose="02020603050405020304" pitchFamily="18" charset="0"/>
                <a:ea typeface="宋体" panose="02010600030101010101" pitchFamily="2" charset="-122"/>
              </a:rPr>
              <a:t>fi:zəbl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可行的；可用的；可实行的；可能的</a:t>
            </a:r>
          </a:p>
          <a:p>
            <a:pPr indent="266700" algn="just" hangingPunct="0"/>
            <a:r>
              <a:rPr lang="en-US" altLang="zh-SG" sz="2400" kern="100" dirty="0">
                <a:effectLst/>
                <a:latin typeface="Times New Roman" panose="02020603050405020304" pitchFamily="18" charset="0"/>
                <a:ea typeface="宋体" panose="02010600030101010101" pitchFamily="2" charset="-122"/>
              </a:rPr>
              <a:t>12. automate ['</a:t>
            </a:r>
            <a:r>
              <a:rPr lang="en-US" altLang="zh-SG" sz="2400" kern="100" dirty="0" err="1">
                <a:effectLst/>
                <a:latin typeface="Times New Roman" panose="02020603050405020304" pitchFamily="18" charset="0"/>
                <a:ea typeface="宋体" panose="02010600030101010101" pitchFamily="2" charset="-122"/>
              </a:rPr>
              <a:t>ɔ:təmeɪt</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err="1">
                <a:effectLst/>
                <a:latin typeface="Times New Roman" panose="02020603050405020304" pitchFamily="18" charset="0"/>
                <a:ea typeface="宋体" panose="02010600030101010101" pitchFamily="2" charset="-122"/>
              </a:rPr>
              <a:t>vt</a:t>
            </a:r>
            <a:r>
              <a:rPr lang="en-US" altLang="zh-SG" sz="2400" kern="100" dirty="0">
                <a:effectLst/>
                <a:latin typeface="Times New Roman" panose="02020603050405020304" pitchFamily="18" charset="0"/>
                <a:ea typeface="宋体" panose="02010600030101010101" pitchFamily="2" charset="-122"/>
              </a:rPr>
              <a:t>.&amp;vi.</a:t>
            </a:r>
            <a:r>
              <a:rPr lang="zh-SG" altLang="en-US" sz="2400" kern="100" dirty="0">
                <a:effectLst/>
                <a:latin typeface="Times New Roman" panose="02020603050405020304" pitchFamily="18" charset="0"/>
                <a:ea typeface="宋体" panose="02010600030101010101" pitchFamily="2" charset="-122"/>
              </a:rPr>
              <a:t>（使）自动化；使自动操作</a:t>
            </a:r>
          </a:p>
          <a:p>
            <a:pPr indent="266700" algn="just" hangingPunct="0"/>
            <a:r>
              <a:rPr lang="en-US" altLang="zh-SG" sz="2400" kern="100" dirty="0">
                <a:effectLst/>
                <a:latin typeface="Times New Roman" panose="02020603050405020304" pitchFamily="18" charset="0"/>
                <a:ea typeface="宋体" panose="02010600030101010101" pitchFamily="2" charset="-122"/>
              </a:rPr>
              <a:t>13. alleviate [</a:t>
            </a:r>
            <a:r>
              <a:rPr lang="en-US" altLang="zh-SG" sz="2400" kern="100" dirty="0" err="1">
                <a:effectLst/>
                <a:latin typeface="Times New Roman" panose="02020603050405020304" pitchFamily="18" charset="0"/>
                <a:ea typeface="宋体" panose="02010600030101010101" pitchFamily="2" charset="-122"/>
              </a:rPr>
              <a:t>ə'li:vieɪt</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err="1">
                <a:effectLst/>
                <a:latin typeface="Times New Roman" panose="02020603050405020304" pitchFamily="18" charset="0"/>
                <a:ea typeface="宋体" panose="02010600030101010101" pitchFamily="2" charset="-122"/>
              </a:rPr>
              <a:t>vt.</a:t>
            </a:r>
            <a:r>
              <a:rPr lang="en-US" altLang="zh-SG" sz="2400" kern="100" dirty="0">
                <a:effectLst/>
                <a:latin typeface="Times New Roman" panose="02020603050405020304" pitchFamily="18" charset="0"/>
                <a:ea typeface="宋体" panose="02010600030101010101" pitchFamily="2" charset="-122"/>
              </a:rPr>
              <a:t> </a:t>
            </a:r>
            <a:r>
              <a:rPr lang="zh-SG" altLang="en-US" sz="2400" kern="100" dirty="0">
                <a:effectLst/>
                <a:latin typeface="Times New Roman" panose="02020603050405020304" pitchFamily="18" charset="0"/>
                <a:ea typeface="宋体" panose="02010600030101010101" pitchFamily="2" charset="-122"/>
              </a:rPr>
              <a:t>减轻，缓和</a:t>
            </a:r>
          </a:p>
          <a:p>
            <a:pPr indent="266700" algn="just" hangingPunct="0"/>
            <a:r>
              <a:rPr lang="en-US" altLang="zh-SG" sz="2400" kern="100" dirty="0">
                <a:effectLst/>
                <a:latin typeface="Times New Roman" panose="02020603050405020304" pitchFamily="18" charset="0"/>
                <a:ea typeface="宋体" panose="02010600030101010101" pitchFamily="2" charset="-122"/>
              </a:rPr>
              <a:t>14. nightmare ['</a:t>
            </a:r>
            <a:r>
              <a:rPr lang="en-US" altLang="zh-SG" sz="2400" kern="100" dirty="0" err="1">
                <a:effectLst/>
                <a:latin typeface="Times New Roman" panose="02020603050405020304" pitchFamily="18" charset="0"/>
                <a:ea typeface="宋体" panose="02010600030101010101" pitchFamily="2" charset="-122"/>
              </a:rPr>
              <a:t>naɪtmeə</a:t>
            </a:r>
            <a:r>
              <a:rPr lang="en-US" altLang="zh-SG" sz="2400" kern="100" dirty="0">
                <a:effectLst/>
                <a:latin typeface="Times New Roman" panose="02020603050405020304" pitchFamily="18" charset="0"/>
                <a:ea typeface="宋体" panose="02010600030101010101" pitchFamily="2" charset="-122"/>
              </a:rPr>
              <a:t>(r)]		n. </a:t>
            </a:r>
            <a:r>
              <a:rPr lang="zh-SG" altLang="en-US" sz="2400" kern="100" dirty="0">
                <a:effectLst/>
                <a:latin typeface="Times New Roman" panose="02020603050405020304" pitchFamily="18" charset="0"/>
                <a:ea typeface="宋体" panose="02010600030101010101" pitchFamily="2" charset="-122"/>
              </a:rPr>
              <a:t>噩梦；</a:t>
            </a:r>
            <a:r>
              <a:rPr lang="en-US" altLang="zh-SG" sz="2400" kern="100" dirty="0">
                <a:effectLst/>
                <a:latin typeface="Times New Roman" panose="02020603050405020304" pitchFamily="18" charset="0"/>
                <a:ea typeface="宋体" panose="02010600030101010101" pitchFamily="2" charset="-122"/>
              </a:rPr>
              <a:t>&lt;</a:t>
            </a:r>
            <a:r>
              <a:rPr lang="zh-SG" altLang="en-US" sz="2400" kern="100" dirty="0">
                <a:effectLst/>
                <a:latin typeface="Times New Roman" panose="02020603050405020304" pitchFamily="18" charset="0"/>
                <a:ea typeface="宋体" panose="02010600030101010101" pitchFamily="2" charset="-122"/>
              </a:rPr>
              <a:t>口</a:t>
            </a:r>
            <a:r>
              <a:rPr lang="en-US" altLang="zh-SG" sz="2400" kern="100" dirty="0">
                <a:effectLst/>
                <a:latin typeface="Times New Roman" panose="02020603050405020304" pitchFamily="18" charset="0"/>
                <a:ea typeface="宋体" panose="02010600030101010101" pitchFamily="2" charset="-122"/>
              </a:rPr>
              <a:t>&gt;</a:t>
            </a:r>
            <a:r>
              <a:rPr lang="zh-SG" altLang="en-US" sz="2400" kern="100" dirty="0">
                <a:effectLst/>
                <a:latin typeface="Times New Roman" panose="02020603050405020304" pitchFamily="18" charset="0"/>
                <a:ea typeface="宋体" panose="02010600030101010101" pitchFamily="2" charset="-122"/>
              </a:rPr>
              <a:t>可怕的事情，无法摆脱的恐惧</a:t>
            </a:r>
          </a:p>
          <a:p>
            <a:pPr indent="266700" algn="just" hangingPunct="0"/>
            <a:r>
              <a:rPr lang="en-US" altLang="zh-SG" sz="2400" kern="100" dirty="0">
                <a:effectLst/>
                <a:latin typeface="Times New Roman" panose="02020603050405020304" pitchFamily="18" charset="0"/>
                <a:ea typeface="宋体" panose="02010600030101010101" pitchFamily="2" charset="-122"/>
              </a:rPr>
              <a:t>15. dense [dens]			adj. </a:t>
            </a:r>
            <a:r>
              <a:rPr lang="zh-SG" altLang="en-US" sz="2400" kern="100" dirty="0">
                <a:effectLst/>
                <a:latin typeface="Times New Roman" panose="02020603050405020304" pitchFamily="18" charset="0"/>
                <a:ea typeface="宋体" panose="02010600030101010101" pitchFamily="2" charset="-122"/>
              </a:rPr>
              <a:t>密集的，稠密的；浓密的，浓厚的</a:t>
            </a:r>
          </a:p>
          <a:p>
            <a:pPr indent="266700" algn="just" hangingPunct="0"/>
            <a:r>
              <a:rPr lang="en-US" altLang="zh-SG" sz="2400" kern="100" dirty="0">
                <a:effectLst/>
                <a:latin typeface="Times New Roman" panose="02020603050405020304" pitchFamily="18" charset="0"/>
                <a:ea typeface="宋体" panose="02010600030101010101" pitchFamily="2" charset="-122"/>
              </a:rPr>
              <a:t>16. visibility ['</a:t>
            </a:r>
            <a:r>
              <a:rPr lang="en-US" altLang="zh-SG" sz="2400" kern="100" dirty="0" err="1">
                <a:effectLst/>
                <a:latin typeface="Times New Roman" panose="02020603050405020304" pitchFamily="18" charset="0"/>
                <a:ea typeface="宋体" panose="02010600030101010101" pitchFamily="2" charset="-122"/>
              </a:rPr>
              <a:t>vɪzə'bɪləti</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能见度；可见性</a:t>
            </a:r>
          </a:p>
          <a:p>
            <a:pPr indent="266700" algn="just" hangingPunct="0"/>
            <a:r>
              <a:rPr lang="en-US" altLang="zh-SG" sz="2400" kern="100" dirty="0">
                <a:effectLst/>
                <a:latin typeface="Times New Roman" panose="02020603050405020304" pitchFamily="18" charset="0"/>
                <a:ea typeface="宋体" panose="02010600030101010101" pitchFamily="2" charset="-122"/>
              </a:rPr>
              <a:t>17. vulnerable ['</a:t>
            </a:r>
            <a:r>
              <a:rPr lang="en-US" altLang="zh-SG" sz="2400" kern="100" dirty="0" err="1">
                <a:effectLst/>
                <a:latin typeface="Times New Roman" panose="02020603050405020304" pitchFamily="18" charset="0"/>
                <a:ea typeface="宋体" panose="02010600030101010101" pitchFamily="2" charset="-122"/>
              </a:rPr>
              <a:t>vʌlnərəbl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脆弱的；易受攻击的</a:t>
            </a:r>
          </a:p>
          <a:p>
            <a:pPr indent="266700" algn="just" hangingPunct="0"/>
            <a:r>
              <a:rPr lang="en-US" altLang="zh-SG" sz="2400" kern="100" dirty="0">
                <a:effectLst/>
                <a:latin typeface="Times New Roman" panose="02020603050405020304" pitchFamily="18" charset="0"/>
                <a:ea typeface="宋体" panose="02010600030101010101" pitchFamily="2" charset="-122"/>
              </a:rPr>
              <a:t>18. congestion [</a:t>
            </a:r>
            <a:r>
              <a:rPr lang="en-US" altLang="zh-SG" sz="2400" kern="100" dirty="0" err="1">
                <a:effectLst/>
                <a:latin typeface="Times New Roman" panose="02020603050405020304" pitchFamily="18" charset="0"/>
                <a:ea typeface="宋体" panose="02010600030101010101" pitchFamily="2" charset="-122"/>
              </a:rPr>
              <a:t>kən'dʒestʃ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阻塞；塞车</a:t>
            </a:r>
          </a:p>
          <a:p>
            <a:pPr indent="266700" algn="just" hangingPunct="0"/>
            <a:r>
              <a:rPr lang="en-US" altLang="zh-SG" sz="2400" kern="100" dirty="0">
                <a:effectLst/>
                <a:latin typeface="Times New Roman" panose="02020603050405020304" pitchFamily="18" charset="0"/>
                <a:ea typeface="宋体" panose="02010600030101010101" pitchFamily="2" charset="-122"/>
              </a:rPr>
              <a:t>19. mandatory ['</a:t>
            </a:r>
            <a:r>
              <a:rPr lang="en-US" altLang="zh-SG" sz="2400" kern="100" dirty="0" err="1">
                <a:effectLst/>
                <a:latin typeface="Times New Roman" panose="02020603050405020304" pitchFamily="18" charset="0"/>
                <a:ea typeface="宋体" panose="02010600030101010101" pitchFamily="2" charset="-122"/>
              </a:rPr>
              <a:t>mændət</a:t>
            </a:r>
            <a:r>
              <a:rPr lang="en-US" altLang="zh-SG" sz="2400" kern="100" dirty="0">
                <a:effectLst/>
                <a:latin typeface="Times New Roman" panose="02020603050405020304" pitchFamily="18" charset="0"/>
                <a:ea typeface="宋体" panose="02010600030101010101" pitchFamily="2" charset="-122"/>
              </a:rPr>
              <a:t>(ə)</a:t>
            </a:r>
            <a:r>
              <a:rPr lang="en-US" altLang="zh-SG" sz="2400" kern="100" dirty="0" err="1">
                <a:effectLst/>
                <a:latin typeface="Times New Roman" panose="02020603050405020304" pitchFamily="18" charset="0"/>
                <a:ea typeface="宋体" panose="02010600030101010101" pitchFamily="2" charset="-122"/>
              </a:rPr>
              <a:t>ri</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强制性的；托管的</a:t>
            </a:r>
          </a:p>
          <a:p>
            <a:pPr indent="266700" algn="just" hangingPunct="0"/>
            <a:r>
              <a:rPr lang="en-US" altLang="zh-SG" sz="2400" kern="100" dirty="0">
                <a:effectLst/>
                <a:latin typeface="Times New Roman" panose="02020603050405020304" pitchFamily="18" charset="0"/>
                <a:ea typeface="宋体" panose="02010600030101010101" pitchFamily="2" charset="-122"/>
              </a:rPr>
              <a:t>20. ripple ['</a:t>
            </a:r>
            <a:r>
              <a:rPr lang="en-US" altLang="zh-SG" sz="2400" kern="100" dirty="0" err="1">
                <a:effectLst/>
                <a:latin typeface="Times New Roman" panose="02020603050405020304" pitchFamily="18" charset="0"/>
                <a:ea typeface="宋体" panose="02010600030101010101" pitchFamily="2" charset="-122"/>
              </a:rPr>
              <a:t>rɪpl</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涟漪；波纹</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98499148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8597" y="1574800"/>
            <a:ext cx="10059805" cy="378085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civil aviation 				</a:t>
            </a:r>
            <a:r>
              <a:rPr lang="zh-SG" altLang="en-US" sz="2400" kern="100" dirty="0">
                <a:effectLst/>
                <a:latin typeface="Times New Roman" panose="02020603050405020304" pitchFamily="18" charset="0"/>
                <a:ea typeface="宋体" panose="02010600030101010101" pitchFamily="2" charset="-122"/>
              </a:rPr>
              <a:t>民用航空</a:t>
            </a:r>
          </a:p>
          <a:p>
            <a:pPr indent="266700" algn="just" hangingPunct="0"/>
            <a:r>
              <a:rPr lang="en-US" altLang="zh-SG" sz="2400" kern="100" dirty="0">
                <a:effectLst/>
                <a:latin typeface="Times New Roman" panose="02020603050405020304" pitchFamily="18" charset="0"/>
                <a:ea typeface="宋体" panose="02010600030101010101" pitchFamily="2" charset="-122"/>
              </a:rPr>
              <a:t>2. flight delay 				</a:t>
            </a:r>
            <a:r>
              <a:rPr lang="zh-SG" altLang="en-US" sz="2400" kern="100" dirty="0">
                <a:effectLst/>
                <a:latin typeface="Times New Roman" panose="02020603050405020304" pitchFamily="18" charset="0"/>
                <a:ea typeface="宋体" panose="02010600030101010101" pitchFamily="2" charset="-122"/>
              </a:rPr>
              <a:t>航班延误</a:t>
            </a:r>
          </a:p>
          <a:p>
            <a:pPr indent="266700" algn="just" hangingPunct="0"/>
            <a:r>
              <a:rPr lang="en-US" altLang="zh-SG" sz="2400" kern="100" dirty="0">
                <a:effectLst/>
                <a:latin typeface="Times New Roman" panose="02020603050405020304" pitchFamily="18" charset="0"/>
                <a:ea typeface="宋体" panose="02010600030101010101" pitchFamily="2" charset="-122"/>
              </a:rPr>
              <a:t>3. international flight 			</a:t>
            </a:r>
            <a:r>
              <a:rPr lang="zh-SG" altLang="en-US" sz="2400" kern="100" dirty="0">
                <a:effectLst/>
                <a:latin typeface="Times New Roman" panose="02020603050405020304" pitchFamily="18" charset="0"/>
                <a:ea typeface="宋体" panose="02010600030101010101" pitchFamily="2" charset="-122"/>
              </a:rPr>
              <a:t>国际航班</a:t>
            </a:r>
          </a:p>
          <a:p>
            <a:pPr indent="266700" algn="just" hangingPunct="0"/>
            <a:r>
              <a:rPr lang="en-US" altLang="zh-SG" sz="2400" kern="100" dirty="0">
                <a:effectLst/>
                <a:latin typeface="Times New Roman" panose="02020603050405020304" pitchFamily="18" charset="0"/>
                <a:ea typeface="宋体" panose="02010600030101010101" pitchFamily="2" charset="-122"/>
              </a:rPr>
              <a:t>4. connecting flight 			            </a:t>
            </a:r>
            <a:r>
              <a:rPr lang="zh-SG" altLang="en-US" sz="2400" kern="100" dirty="0">
                <a:effectLst/>
                <a:latin typeface="Times New Roman" panose="02020603050405020304" pitchFamily="18" charset="0"/>
                <a:ea typeface="宋体" panose="02010600030101010101" pitchFamily="2" charset="-122"/>
              </a:rPr>
              <a:t>衔接航班</a:t>
            </a:r>
          </a:p>
          <a:p>
            <a:pPr indent="266700" algn="just" hangingPunct="0"/>
            <a:r>
              <a:rPr lang="en-US" altLang="zh-SG" sz="2400" kern="100" dirty="0">
                <a:effectLst/>
                <a:latin typeface="Times New Roman" panose="02020603050405020304" pitchFamily="18" charset="0"/>
                <a:ea typeface="宋体" panose="02010600030101010101" pitchFamily="2" charset="-122"/>
              </a:rPr>
              <a:t>5. planned take-off time 		            </a:t>
            </a:r>
            <a:r>
              <a:rPr lang="zh-SG" altLang="en-US" sz="2400" kern="100" dirty="0">
                <a:effectLst/>
                <a:latin typeface="Times New Roman" panose="02020603050405020304" pitchFamily="18" charset="0"/>
                <a:ea typeface="宋体" panose="02010600030101010101" pitchFamily="2" charset="-122"/>
              </a:rPr>
              <a:t>计划起飞时间</a:t>
            </a:r>
          </a:p>
          <a:p>
            <a:pPr indent="266700" algn="just" hangingPunct="0"/>
            <a:r>
              <a:rPr lang="en-US" altLang="zh-SG" sz="2400" kern="100" dirty="0">
                <a:effectLst/>
                <a:latin typeface="Times New Roman" panose="02020603050405020304" pitchFamily="18" charset="0"/>
                <a:ea typeface="宋体" panose="02010600030101010101" pitchFamily="2" charset="-122"/>
              </a:rPr>
              <a:t>6. peak time 				</a:t>
            </a:r>
            <a:r>
              <a:rPr lang="zh-SG" altLang="en-US" sz="2400" kern="100" dirty="0">
                <a:effectLst/>
                <a:latin typeface="Times New Roman" panose="02020603050405020304" pitchFamily="18" charset="0"/>
                <a:ea typeface="宋体" panose="02010600030101010101" pitchFamily="2" charset="-122"/>
              </a:rPr>
              <a:t>高峰期</a:t>
            </a:r>
          </a:p>
          <a:p>
            <a:pPr indent="266700" algn="just" hangingPunct="0"/>
            <a:r>
              <a:rPr lang="en-US" altLang="zh-SG" sz="2400" kern="100" dirty="0">
                <a:effectLst/>
                <a:latin typeface="Times New Roman" panose="02020603050405020304" pitchFamily="18" charset="0"/>
                <a:ea typeface="宋体" panose="02010600030101010101" pitchFamily="2" charset="-122"/>
              </a:rPr>
              <a:t>7. cargo hold 				</a:t>
            </a:r>
            <a:r>
              <a:rPr lang="zh-SG" altLang="en-US" sz="2400" kern="100" dirty="0">
                <a:effectLst/>
                <a:latin typeface="Times New Roman" panose="02020603050405020304" pitchFamily="18" charset="0"/>
                <a:ea typeface="宋体" panose="02010600030101010101" pitchFamily="2" charset="-122"/>
              </a:rPr>
              <a:t>货舱</a:t>
            </a:r>
          </a:p>
          <a:p>
            <a:pPr indent="266700" algn="just" hangingPunct="0"/>
            <a:r>
              <a:rPr lang="en-US" altLang="zh-SG" sz="2400" kern="100" dirty="0">
                <a:effectLst/>
                <a:latin typeface="Times New Roman" panose="02020603050405020304" pitchFamily="18" charset="0"/>
                <a:ea typeface="宋体" panose="02010600030101010101" pitchFamily="2" charset="-122"/>
              </a:rPr>
              <a:t>8. boarding procedure 			</a:t>
            </a:r>
            <a:r>
              <a:rPr lang="zh-SG" altLang="en-US" sz="2400" kern="100" dirty="0">
                <a:effectLst/>
                <a:latin typeface="Times New Roman" panose="02020603050405020304" pitchFamily="18" charset="0"/>
                <a:ea typeface="宋体" panose="02010600030101010101" pitchFamily="2" charset="-122"/>
              </a:rPr>
              <a:t>登机手续</a:t>
            </a:r>
          </a:p>
          <a:p>
            <a:pPr indent="266700" algn="just" hangingPunct="0"/>
            <a:r>
              <a:rPr lang="en-US" altLang="zh-SG" sz="2400" kern="100" dirty="0">
                <a:effectLst/>
                <a:latin typeface="Times New Roman" panose="02020603050405020304" pitchFamily="18" charset="0"/>
                <a:ea typeface="宋体" panose="02010600030101010101" pitchFamily="2" charset="-122"/>
              </a:rPr>
              <a:t>9. check-in counter 			            </a:t>
            </a:r>
            <a:r>
              <a:rPr lang="zh-SG" altLang="en-US" sz="2400" kern="100" dirty="0">
                <a:effectLst/>
                <a:latin typeface="Times New Roman" panose="02020603050405020304" pitchFamily="18" charset="0"/>
                <a:ea typeface="宋体" panose="02010600030101010101" pitchFamily="2" charset="-122"/>
              </a:rPr>
              <a:t>值机台，办理登机手续的柜台</a:t>
            </a:r>
          </a:p>
          <a:p>
            <a:pPr indent="266700" algn="just" hangingPunct="0"/>
            <a:r>
              <a:rPr lang="en-US" altLang="zh-SG" sz="2400" kern="100" dirty="0">
                <a:effectLst/>
                <a:latin typeface="Times New Roman" panose="02020603050405020304" pitchFamily="18" charset="0"/>
                <a:ea typeface="宋体" panose="02010600030101010101" pitchFamily="2" charset="-122"/>
              </a:rPr>
              <a:t>10. traffic congestion 			</a:t>
            </a:r>
            <a:r>
              <a:rPr lang="zh-SG" altLang="en-US" sz="2400" kern="100" dirty="0">
                <a:effectLst/>
                <a:latin typeface="Times New Roman" panose="02020603050405020304" pitchFamily="18" charset="0"/>
                <a:ea typeface="宋体" panose="02010600030101010101" pitchFamily="2" charset="-122"/>
              </a:rPr>
              <a:t>交通拥堵</a:t>
            </a:r>
          </a:p>
        </p:txBody>
      </p:sp>
    </p:spTree>
    <p:extLst>
      <p:ext uri="{BB962C8B-B14F-4D97-AF65-F5344CB8AC3E}">
        <p14:creationId xmlns:p14="http://schemas.microsoft.com/office/powerpoint/2010/main" val="380144476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727200"/>
            <a:ext cx="8957680" cy="456864"/>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FAA  Federal Aviation Administration  </a:t>
            </a:r>
            <a:r>
              <a:rPr lang="zh-SG" altLang="en-US" sz="2400" kern="100" dirty="0">
                <a:effectLst/>
                <a:latin typeface="Times New Roman" panose="02020603050405020304" pitchFamily="18" charset="0"/>
                <a:ea typeface="宋体" panose="02010600030101010101" pitchFamily="2" charset="-122"/>
              </a:rPr>
              <a:t>美国联邦航空管理局</a:t>
            </a:r>
          </a:p>
        </p:txBody>
      </p:sp>
    </p:spTree>
    <p:extLst>
      <p:ext uri="{BB962C8B-B14F-4D97-AF65-F5344CB8AC3E}">
        <p14:creationId xmlns:p14="http://schemas.microsoft.com/office/powerpoint/2010/main" val="335616298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3423" y="1311523"/>
            <a:ext cx="9567280"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Airlines are forced to pay federal authorities when they hold planes on the tarmac for more than three hours for domestic flights or more than four hours for international flights. </a:t>
            </a:r>
          </a:p>
          <a:p>
            <a:pPr indent="266700" algn="just" hangingPunct="0"/>
            <a:r>
              <a:rPr lang="zh-SG" altLang="en-US" sz="2000" kern="100" dirty="0">
                <a:effectLst/>
                <a:latin typeface="Times New Roman" panose="02020603050405020304" pitchFamily="18" charset="0"/>
                <a:ea typeface="宋体" panose="02010600030101010101" pitchFamily="2" charset="-122"/>
              </a:rPr>
              <a:t>    如果国内航班的班机在停机坪上停留超过</a:t>
            </a:r>
            <a:r>
              <a:rPr lang="en-US" altLang="zh-SG" sz="2000" kern="100" dirty="0">
                <a:effectLst/>
                <a:latin typeface="Times New Roman" panose="02020603050405020304" pitchFamily="18" charset="0"/>
                <a:ea typeface="宋体" panose="02010600030101010101" pitchFamily="2" charset="-122"/>
              </a:rPr>
              <a:t>3</a:t>
            </a:r>
            <a:r>
              <a:rPr lang="zh-SG" altLang="en-US" sz="2000" kern="100" dirty="0">
                <a:effectLst/>
                <a:latin typeface="Times New Roman" panose="02020603050405020304" pitchFamily="18" charset="0"/>
                <a:ea typeface="宋体" panose="02010600030101010101" pitchFamily="2" charset="-122"/>
              </a:rPr>
              <a:t>个小时或国际航班的班机在停机坪上停留超过</a:t>
            </a:r>
            <a:r>
              <a:rPr lang="en-US" altLang="zh-SG" sz="2000" kern="100" dirty="0">
                <a:effectLst/>
                <a:latin typeface="Times New Roman" panose="02020603050405020304" pitchFamily="18" charset="0"/>
                <a:ea typeface="宋体" panose="02010600030101010101" pitchFamily="2" charset="-122"/>
              </a:rPr>
              <a:t>4</a:t>
            </a:r>
            <a:r>
              <a:rPr lang="zh-SG" altLang="en-US" sz="2000" kern="100" dirty="0">
                <a:effectLst/>
                <a:latin typeface="Times New Roman" panose="02020603050405020304" pitchFamily="18" charset="0"/>
                <a:ea typeface="宋体" panose="02010600030101010101" pitchFamily="2" charset="-122"/>
              </a:rPr>
              <a:t>个小时，航空公司将不得不向联邦当局支付费用。</a:t>
            </a:r>
          </a:p>
          <a:p>
            <a:pPr indent="266700" algn="just" hangingPunct="0"/>
            <a:r>
              <a:rPr lang="en-US" altLang="zh-SG" sz="2000" kern="100" dirty="0">
                <a:effectLst/>
                <a:latin typeface="Times New Roman" panose="02020603050405020304" pitchFamily="18" charset="0"/>
                <a:ea typeface="宋体" panose="02010600030101010101" pitchFamily="2" charset="-122"/>
              </a:rPr>
              <a:t>2. If all passengers have not completed the boarding procedures, or though they have gone through the boarding procedures, they do not have enough time to go to the boarding gate due to too late processing time, the dispatch of the flight may be delayed. </a:t>
            </a:r>
          </a:p>
          <a:p>
            <a:pPr indent="266700" algn="just" hangingPunct="0"/>
            <a:r>
              <a:rPr lang="zh-SG" altLang="en-US" sz="2000" kern="100" dirty="0">
                <a:effectLst/>
                <a:latin typeface="Times New Roman" panose="02020603050405020304" pitchFamily="18" charset="0"/>
                <a:ea typeface="宋体" panose="02010600030101010101" pitchFamily="2" charset="-122"/>
              </a:rPr>
              <a:t>    如果所有旅客没有完成登机手续，或已办理登机手续，但由于办理得太晚，他们没有足够的时间登机，航班就会延误。</a:t>
            </a:r>
          </a:p>
          <a:p>
            <a:pPr indent="266700" algn="just" hangingPunct="0"/>
            <a:r>
              <a:rPr lang="en-US" altLang="zh-SG" sz="2000" kern="100" dirty="0">
                <a:effectLst/>
                <a:latin typeface="Times New Roman" panose="02020603050405020304" pitchFamily="18" charset="0"/>
                <a:ea typeface="宋体" panose="02010600030101010101" pitchFamily="2" charset="-122"/>
              </a:rPr>
              <a:t>3. Maybe another effective way is to hire more employees and more counters, but this approach is much more expensive and is not feasible in many airports, because the number of the check-in counters assigned to each airlines by the airport is limited. </a:t>
            </a:r>
          </a:p>
          <a:p>
            <a:pPr indent="266700" algn="just" hangingPunct="0"/>
            <a:r>
              <a:rPr lang="zh-SG" altLang="en-US" sz="2000" kern="100" dirty="0">
                <a:effectLst/>
                <a:latin typeface="Times New Roman" panose="02020603050405020304" pitchFamily="18" charset="0"/>
                <a:ea typeface="宋体" panose="02010600030101010101" pitchFamily="2" charset="-122"/>
              </a:rPr>
              <a:t>    也许另一种有效的方法是雇佣更多的雇员和租用更多的柜台，但这种方法要昂贵得多，在许多机场是不可行的，因为机场分配给每个航空公司的值机柜台的数量是有限的。</a:t>
            </a:r>
          </a:p>
        </p:txBody>
      </p:sp>
    </p:spTree>
    <p:extLst>
      <p:ext uri="{BB962C8B-B14F-4D97-AF65-F5344CB8AC3E}">
        <p14:creationId xmlns:p14="http://schemas.microsoft.com/office/powerpoint/2010/main" val="25806519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65412"/>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If you’re a seasoned traveler, you’ve almost certainly experienced the frustration of a delayed flight. After carefully planning a vacation or business trip, you’ve arrived at the airport early only to find that your flight’s departure will be an hour (or several hours) late. It happens all the time. In fact, it’s so commonplace that an airport’s performance is considered acceptable if only 80 percent of its flights depart on time.</a:t>
            </a:r>
          </a:p>
          <a:p>
            <a:pPr indent="266700" algn="just" hangingPunct="0"/>
            <a:r>
              <a:rPr lang="en-US" altLang="zh-SG" sz="2800" kern="100" dirty="0">
                <a:effectLst/>
                <a:latin typeface="Times New Roman" panose="02020603050405020304" pitchFamily="18" charset="0"/>
                <a:ea typeface="宋体" panose="02010600030101010101" pitchFamily="2" charset="-122"/>
              </a:rPr>
              <a:t>    The survey of civil aviation passengers shows that almost all passengers regard the airline punctuality as the most valuable component of the airline. The problem of the airline punctuality has become a definitely crucial factor affecting the products of the airlines.</a:t>
            </a:r>
            <a:endParaRPr lang="zh-SG" altLang="en-US"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76266369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32634" y="1403856"/>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 flight delay is when an airline flight takes off and/or lands later than its scheduled time. The Federal Aviation Administration(FAA) considers a flight to be delayed when it is 15 minutes later than its scheduled time. A cancellation occurs when the airline does not operate the flight at all for a certain reason. </a:t>
            </a:r>
          </a:p>
          <a:p>
            <a:pPr indent="266700" algn="just" hangingPunct="0"/>
            <a:r>
              <a:rPr lang="en-US" altLang="zh-SG" sz="2400" kern="100" dirty="0">
                <a:effectLst/>
                <a:latin typeface="Times New Roman" panose="02020603050405020304" pitchFamily="18" charset="0"/>
                <a:ea typeface="宋体" panose="02010600030101010101" pitchFamily="2" charset="-122"/>
              </a:rPr>
              <a:t>    Flight delays not only bring some losses to the airlines but also to the passengers. In the United States, the FAA estimates that flight delays cost airlines $22 billion yearly. Airlines  are forced to pay federal authorities when they hold planes on the tarmac for more than three hours for domestic flights or more than four hours for international flights. Flight delays are inconvenient to passengers. For passengers, the cost of flight delay may be expensive, because it will cause them to delay their personal plans and trips. A passenger who is delayed on a multi-plane trip could miss a connecting flight. Anger and frustration can occur in delayed passengers.</a:t>
            </a:r>
          </a:p>
        </p:txBody>
      </p:sp>
    </p:spTree>
    <p:extLst>
      <p:ext uri="{BB962C8B-B14F-4D97-AF65-F5344CB8AC3E}">
        <p14:creationId xmlns:p14="http://schemas.microsoft.com/office/powerpoint/2010/main" val="262981169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72777" y="1025020"/>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22400"/>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There are quite a lot of factors that cause flight delays. Aircraft turn around requires completing a lot of works in a short time, such as refueling, cleaning, catering, etc. If the work is not completed before the planned take off time, the delay will occur. The easiest way to avoid aircraft turn around delays is to extend turn around time when setting a timetable, so that there is enough time to finish all the necessary work. However, this will have a high-cost impact on the effective use of the aircraft, because this is at the expense of many passengers’ favored take off time. Meanwhile, the airline also needs to apply for the new take off and landing time to the Airport Scheduling Committee. So the best solution is for the airline to come up with measures to avoid delays. For an airline that needs to handle its own apron service, it is necessary to ensure that there are plenty of </a:t>
            </a:r>
            <a:r>
              <a:rPr lang="en-US" altLang="zh-SG" sz="2000" kern="100" dirty="0" err="1">
                <a:effectLst/>
                <a:latin typeface="Times New Roman" panose="02020603050405020304" pitchFamily="18" charset="0"/>
                <a:ea typeface="宋体" panose="02010600030101010101" pitchFamily="2" charset="-122"/>
              </a:rPr>
              <a:t>equipments</a:t>
            </a:r>
            <a:r>
              <a:rPr lang="en-US" altLang="zh-SG" sz="2000" kern="100" dirty="0">
                <a:effectLst/>
                <a:latin typeface="Times New Roman" panose="02020603050405020304" pitchFamily="18" charset="0"/>
                <a:ea typeface="宋体" panose="02010600030101010101" pitchFamily="2" charset="-122"/>
              </a:rPr>
              <a:t> and staff at the peak times, which means that it will increase the cost. It is also a wise and effective way to avoid extreme peak times while arranging timetables. In addition, if the staff can handle the principle of flexible maneuver and do any work that needs to be done, it will greatly shorten the time of turn around. However, this is at the expense of paying expensive wages. For an airline that entrusts a service agent to complete the apron service, ensuring punctuality is relatively easy, if there are multiple agents to choose from.</a:t>
            </a:r>
          </a:p>
        </p:txBody>
      </p:sp>
    </p:spTree>
    <p:extLst>
      <p:ext uri="{BB962C8B-B14F-4D97-AF65-F5344CB8AC3E}">
        <p14:creationId xmlns:p14="http://schemas.microsoft.com/office/powerpoint/2010/main" val="166536366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574800"/>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If all passengers have not completed the boarding procedures, or though they have gone through the boarding procedures, they do not have enough time to go to the boarding gate due to too late processing time, the dispatch of the flight may be delayed. If the baggage of the passengers is not loaded in the cargo hold on time, the delay will also occur. All these problems can be mitigated by the extension of the airline boarding procedures in theory. However, this may cause the airline to face competitive pressures, and it may be difficult for passengers to comply with the extended boarding procedures. Maybe another effective way is to hire more employees and more counters, but this approach is much more expensive and is not feasible in many airports, because the number of the check-in counters assigned to each airlines by the airport is limited. If it is possible to automate the passengers’ boarding and the baggage sorting process, the delay will be greatly alleviated. This is also a good way to reduce costs.</a:t>
            </a:r>
          </a:p>
        </p:txBody>
      </p:sp>
    </p:spTree>
    <p:extLst>
      <p:ext uri="{BB962C8B-B14F-4D97-AF65-F5344CB8AC3E}">
        <p14:creationId xmlns:p14="http://schemas.microsoft.com/office/powerpoint/2010/main" val="195399290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574800"/>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Uncooperative weather can be a travel nightmare for airlines and passengers. Snow, rain, fog and wind can delay or cancel flights altogether. Trying to fly an airplane in dense fog is difficult because of the reduction to visibility, especially for high-traffic airports. Strong winds can be dangerous for planes trying to take off or land. The biggest problem is head or tail winds that can affect the overall speed of an aircraft at a time when its speed is critical for a safe take off or landing. Much like the mid-latitude locations near waters can produce wind problems for aircraft, these characteristics also make these areas vulnerable to snowstorms. Snow and ice will reduce visibility, make runways slippery and can affect the way crucial equipment operates. Thunderstorms are prone to have strong winds and visibility-reducing rains. The atmosphere around a thunderstorm can add to turbulence in the air, but most planes are equipped for protection against lightning strikes.</a:t>
            </a:r>
          </a:p>
        </p:txBody>
      </p:sp>
    </p:spTree>
    <p:extLst>
      <p:ext uri="{BB962C8B-B14F-4D97-AF65-F5344CB8AC3E}">
        <p14:creationId xmlns:p14="http://schemas.microsoft.com/office/powerpoint/2010/main" val="24734559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dirty="0">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77801" y="2260600"/>
            <a:ext cx="11048999" cy="2241968"/>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In addition to the above reasons, the factors such as mechanical or maintenance problems, air traffic congestion, crew or pilot issues, security problems or mandatory evacuations, airline or airport errors, limited runway space, ripple effects due to other delayed flights, also affect a flight’s arrival and departure schedule. </a:t>
            </a:r>
          </a:p>
        </p:txBody>
      </p:sp>
    </p:spTree>
    <p:extLst>
      <p:ext uri="{BB962C8B-B14F-4D97-AF65-F5344CB8AC3E}">
        <p14:creationId xmlns:p14="http://schemas.microsoft.com/office/powerpoint/2010/main" val="357907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574800"/>
            <a:ext cx="8957680" cy="119552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SST  supersonic transport  </a:t>
            </a:r>
            <a:r>
              <a:rPr lang="zh-SG" altLang="en-US" sz="2400" kern="100" dirty="0">
                <a:effectLst/>
                <a:latin typeface="Times New Roman" panose="02020603050405020304" pitchFamily="18" charset="0"/>
                <a:ea typeface="宋体" panose="02010600030101010101" pitchFamily="2" charset="-122"/>
              </a:rPr>
              <a:t>超音速运输机</a:t>
            </a:r>
          </a:p>
          <a:p>
            <a:pPr indent="266700" algn="just" hangingPunct="0"/>
            <a:r>
              <a:rPr lang="en-US" altLang="zh-SG" sz="2400" kern="100" dirty="0">
                <a:effectLst/>
                <a:latin typeface="Times New Roman" panose="02020603050405020304" pitchFamily="18" charset="0"/>
                <a:ea typeface="宋体" panose="02010600030101010101" pitchFamily="2" charset="-122"/>
              </a:rPr>
              <a:t>2. NASA  National Aeronautics and Space Administration  </a:t>
            </a:r>
            <a:r>
              <a:rPr lang="zh-SG" altLang="en-US" sz="2400" kern="100" dirty="0">
                <a:effectLst/>
                <a:latin typeface="Times New Roman" panose="02020603050405020304" pitchFamily="18" charset="0"/>
                <a:ea typeface="宋体" panose="02010600030101010101" pitchFamily="2" charset="-122"/>
              </a:rPr>
              <a:t>美国国家航空航天局</a:t>
            </a:r>
          </a:p>
        </p:txBody>
      </p:sp>
    </p:spTree>
    <p:extLst>
      <p:ext uri="{BB962C8B-B14F-4D97-AF65-F5344CB8AC3E}">
        <p14:creationId xmlns:p14="http://schemas.microsoft.com/office/powerpoint/2010/main" val="255569626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34062" y="1219190"/>
            <a:ext cx="9262480"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Translate the following phrases into Chinese.</a:t>
            </a:r>
          </a:p>
          <a:p>
            <a:pPr indent="266700" algn="just" hangingPunct="0"/>
            <a:r>
              <a:rPr lang="en-US" altLang="zh-SG" sz="2400" kern="100" dirty="0">
                <a:effectLst/>
                <a:latin typeface="Times New Roman" panose="02020603050405020304" pitchFamily="18" charset="0"/>
                <a:ea typeface="宋体" panose="02010600030101010101" pitchFamily="2" charset="-122"/>
              </a:rPr>
              <a:t>1. check-in counter </a:t>
            </a:r>
          </a:p>
          <a:p>
            <a:pPr indent="266700" algn="just" hangingPunct="0"/>
            <a:r>
              <a:rPr lang="en-US" altLang="zh-SG" sz="2400" kern="100" dirty="0">
                <a:effectLst/>
                <a:latin typeface="Times New Roman" panose="02020603050405020304" pitchFamily="18" charset="0"/>
                <a:ea typeface="宋体" panose="02010600030101010101" pitchFamily="2" charset="-122"/>
              </a:rPr>
              <a:t>2. baggage allowance</a:t>
            </a:r>
          </a:p>
          <a:p>
            <a:pPr indent="266700" algn="just" hangingPunct="0"/>
            <a:r>
              <a:rPr lang="en-US" altLang="zh-SG" sz="2400" kern="100" dirty="0">
                <a:effectLst/>
                <a:latin typeface="Times New Roman" panose="02020603050405020304" pitchFamily="18" charset="0"/>
                <a:ea typeface="宋体" panose="02010600030101010101" pitchFamily="2" charset="-122"/>
              </a:rPr>
              <a:t>3. carry-on baggage </a:t>
            </a:r>
          </a:p>
          <a:p>
            <a:pPr indent="266700" algn="just" hangingPunct="0"/>
            <a:r>
              <a:rPr lang="en-US" altLang="zh-SG" sz="2400" kern="100" dirty="0">
                <a:effectLst/>
                <a:latin typeface="Times New Roman" panose="02020603050405020304" pitchFamily="18" charset="0"/>
                <a:ea typeface="宋体" panose="02010600030101010101" pitchFamily="2" charset="-122"/>
              </a:rPr>
              <a:t>4. oversize baggage </a:t>
            </a:r>
          </a:p>
          <a:p>
            <a:pPr indent="266700" algn="just" hangingPunct="0"/>
            <a:r>
              <a:rPr lang="en-US" altLang="zh-SG" sz="2400" kern="100" dirty="0">
                <a:effectLst/>
                <a:latin typeface="Times New Roman" panose="02020603050405020304" pitchFamily="18" charset="0"/>
                <a:ea typeface="宋体" panose="02010600030101010101" pitchFamily="2" charset="-122"/>
              </a:rPr>
              <a:t>5. checked baggage </a:t>
            </a:r>
          </a:p>
          <a:p>
            <a:pPr indent="266700" algn="just" hangingPunct="0"/>
            <a:r>
              <a:rPr lang="en-US" altLang="zh-SG" sz="2400" kern="100" dirty="0">
                <a:effectLst/>
                <a:latin typeface="Times New Roman" panose="02020603050405020304" pitchFamily="18" charset="0"/>
                <a:ea typeface="宋体" panose="02010600030101010101" pitchFamily="2" charset="-122"/>
              </a:rPr>
              <a:t>6. Declaration Channel </a:t>
            </a:r>
          </a:p>
          <a:p>
            <a:pPr indent="266700" algn="just" hangingPunct="0"/>
            <a:r>
              <a:rPr lang="en-US" altLang="zh-SG" sz="2400" kern="100" dirty="0">
                <a:effectLst/>
                <a:latin typeface="Times New Roman" panose="02020603050405020304" pitchFamily="18" charset="0"/>
                <a:ea typeface="宋体" panose="02010600030101010101" pitchFamily="2" charset="-122"/>
              </a:rPr>
              <a:t>7. Non-Declaration Channel </a:t>
            </a:r>
          </a:p>
          <a:p>
            <a:pPr indent="266700" algn="just" hangingPunct="0"/>
            <a:r>
              <a:rPr lang="en-US" altLang="zh-SG" sz="2400" kern="100" dirty="0">
                <a:effectLst/>
                <a:latin typeface="Times New Roman" panose="02020603050405020304" pitchFamily="18" charset="0"/>
                <a:ea typeface="宋体" panose="02010600030101010101" pitchFamily="2" charset="-122"/>
              </a:rPr>
              <a:t>8. departure registration card </a:t>
            </a:r>
          </a:p>
          <a:p>
            <a:pPr indent="266700" algn="just" hangingPunct="0"/>
            <a:r>
              <a:rPr lang="en-US" altLang="zh-SG" sz="2400" kern="100" dirty="0">
                <a:effectLst/>
                <a:latin typeface="Times New Roman" panose="02020603050405020304" pitchFamily="18" charset="0"/>
                <a:ea typeface="宋体" panose="02010600030101010101" pitchFamily="2" charset="-122"/>
              </a:rPr>
              <a:t>9. Bureau de Change </a:t>
            </a:r>
          </a:p>
          <a:p>
            <a:pPr indent="266700" algn="just" hangingPunct="0"/>
            <a:r>
              <a:rPr lang="en-US" altLang="zh-SG" sz="2400" kern="100" dirty="0">
                <a:effectLst/>
                <a:latin typeface="Times New Roman" panose="02020603050405020304" pitchFamily="18" charset="0"/>
                <a:ea typeface="宋体" panose="02010600030101010101" pitchFamily="2" charset="-122"/>
              </a:rPr>
              <a:t>10. Departure Lounge </a:t>
            </a:r>
          </a:p>
          <a:p>
            <a:pPr indent="266700" algn="just" hangingPunct="0"/>
            <a:r>
              <a:rPr lang="en-US" altLang="zh-SG" sz="2400" kern="100" dirty="0">
                <a:effectLst/>
                <a:latin typeface="Times New Roman" panose="02020603050405020304" pitchFamily="18" charset="0"/>
                <a:ea typeface="宋体" panose="02010600030101010101" pitchFamily="2" charset="-122"/>
              </a:rPr>
              <a:t>11. boarding pass </a:t>
            </a:r>
          </a:p>
          <a:p>
            <a:pPr indent="266700" algn="just" hangingPunct="0"/>
            <a:r>
              <a:rPr lang="en-US" altLang="zh-SG" sz="2400" kern="100" dirty="0">
                <a:effectLst/>
                <a:latin typeface="Times New Roman" panose="02020603050405020304" pitchFamily="18" charset="0"/>
                <a:ea typeface="宋体" panose="02010600030101010101" pitchFamily="2" charset="-122"/>
              </a:rPr>
              <a:t>12. security check </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41033396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3411519"/>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What is a flight delay?</a:t>
            </a:r>
          </a:p>
          <a:p>
            <a:pPr indent="266700" algn="just" hangingPunct="0"/>
            <a:r>
              <a:rPr lang="en-US" altLang="zh-CN" sz="2400" kern="100" dirty="0">
                <a:effectLst/>
                <a:latin typeface="Times New Roman" panose="02020603050405020304" pitchFamily="18" charset="0"/>
                <a:ea typeface="宋体" panose="02010600030101010101" pitchFamily="2" charset="-122"/>
              </a:rPr>
              <a:t>2. Do flight delays only bring some losses to the passengers?</a:t>
            </a:r>
          </a:p>
          <a:p>
            <a:pPr indent="266700" algn="just" hangingPunct="0"/>
            <a:r>
              <a:rPr lang="en-US" altLang="zh-CN" sz="2400" kern="100" dirty="0">
                <a:effectLst/>
                <a:latin typeface="Times New Roman" panose="02020603050405020304" pitchFamily="18" charset="0"/>
                <a:ea typeface="宋体" panose="02010600030101010101" pitchFamily="2" charset="-122"/>
              </a:rPr>
              <a:t>3. When does an aircraft turnaround delay occur?</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is the easiest way to avoid aircraft turnaround delays?</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will happen if all passengers have not completed the boarding procedures, or though they have gone through the boarding procedures, they do not have enough time to go to the boarding gate due to too late processing time?</a:t>
            </a:r>
          </a:p>
        </p:txBody>
      </p:sp>
    </p:spTree>
    <p:extLst>
      <p:ext uri="{BB962C8B-B14F-4D97-AF65-F5344CB8AC3E}">
        <p14:creationId xmlns:p14="http://schemas.microsoft.com/office/powerpoint/2010/main" val="303949471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215901" y="2082983"/>
            <a:ext cx="4343399" cy="2341988"/>
          </a:xfrm>
          <a:prstGeom prst="rect">
            <a:avLst/>
          </a:prstGeom>
        </p:spPr>
      </p:pic>
      <p:sp>
        <p:nvSpPr>
          <p:cNvPr id="4" name="TextBox 3"/>
          <p:cNvSpPr txBox="1"/>
          <p:nvPr/>
        </p:nvSpPr>
        <p:spPr>
          <a:xfrm>
            <a:off x="757796" y="2565400"/>
            <a:ext cx="2658504" cy="1400383"/>
          </a:xfrm>
          <a:prstGeom prst="rect">
            <a:avLst/>
          </a:prstGeom>
        </p:spPr>
        <p:txBody>
          <a:bodyPr wrap="square" lIns="0" tIns="0" rIns="63500" rtlCol="0" anchor="t">
            <a:spAutoFit/>
          </a:bodyPr>
          <a:lstStyle/>
          <a:p>
            <a:pPr algn="ctr">
              <a:lnSpc>
                <a:spcPct val="100000"/>
              </a:lnSpc>
            </a:pPr>
            <a:r>
              <a:rPr lang="en-US" altLang="zh-CN" sz="4400" b="1" dirty="0">
                <a:solidFill>
                  <a:srgbClr val="FFFFFF"/>
                </a:solidFill>
                <a:latin typeface="Microsoft YaHei"/>
                <a:ea typeface="Microsoft YaHei"/>
              </a:rPr>
              <a:t>Unit Eighteen</a:t>
            </a:r>
          </a:p>
        </p:txBody>
      </p:sp>
      <p:sp>
        <p:nvSpPr>
          <p:cNvPr id="5" name="TextBox 4"/>
          <p:cNvSpPr txBox="1"/>
          <p:nvPr/>
        </p:nvSpPr>
        <p:spPr>
          <a:xfrm>
            <a:off x="4330700" y="2907437"/>
            <a:ext cx="7391400"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Hijacking</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3066635327"/>
      </p:ext>
    </p:extLst>
  </p:cSld>
  <p:clrMapOvr>
    <a:masterClrMapping/>
  </p:clrMapOvr>
  <p:transition spd="slow">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8597" y="1124562"/>
            <a:ext cx="10059805" cy="5319734"/>
          </a:xfrm>
          <a:prstGeom prst="rect">
            <a:avLst/>
          </a:prstGeom>
          <a:noFill/>
          <a:ln w="9525">
            <a:noFill/>
            <a:miter lim="800000"/>
          </a:ln>
        </p:spPr>
        <p:txBody>
          <a:bodyPr wrap="square" lIns="86685" tIns="43343" rIns="86685" bIns="43343" numCol="1">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classify ['</a:t>
            </a:r>
            <a:r>
              <a:rPr lang="en-US" altLang="zh-SG" sz="2000" kern="100" dirty="0" err="1">
                <a:effectLst/>
                <a:latin typeface="Times New Roman" panose="02020603050405020304" pitchFamily="18" charset="0"/>
                <a:ea typeface="宋体" panose="02010600030101010101" pitchFamily="2" charset="-122"/>
              </a:rPr>
              <a:t>klæsifai</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把</a:t>
            </a:r>
            <a:r>
              <a:rPr lang="en-US" altLang="zh-SG" sz="2000" kern="100" dirty="0">
                <a:effectLst/>
                <a:latin typeface="Times New Roman" panose="02020603050405020304" pitchFamily="18" charset="0"/>
                <a:ea typeface="宋体" panose="02010600030101010101" pitchFamily="2" charset="-122"/>
              </a:rPr>
              <a:t>……</a:t>
            </a:r>
            <a:r>
              <a:rPr lang="zh-SG" altLang="en-US" sz="2000" kern="100" dirty="0">
                <a:effectLst/>
                <a:latin typeface="Times New Roman" panose="02020603050405020304" pitchFamily="18" charset="0"/>
                <a:ea typeface="宋体" panose="02010600030101010101" pitchFamily="2" charset="-122"/>
              </a:rPr>
              <a:t>分类</a:t>
            </a:r>
          </a:p>
          <a:p>
            <a:pPr indent="266700" algn="just" hangingPunct="0"/>
            <a:r>
              <a:rPr lang="en-US" altLang="zh-SG" sz="2000" kern="100" dirty="0">
                <a:effectLst/>
                <a:latin typeface="Times New Roman" panose="02020603050405020304" pitchFamily="18" charset="0"/>
                <a:ea typeface="宋体" panose="02010600030101010101" pitchFamily="2" charset="-122"/>
              </a:rPr>
              <a:t>2. commando [</a:t>
            </a:r>
            <a:r>
              <a:rPr lang="en-US" altLang="zh-SG" sz="2000" kern="100" dirty="0" err="1">
                <a:effectLst/>
                <a:latin typeface="Times New Roman" panose="02020603050405020304" pitchFamily="18" charset="0"/>
                <a:ea typeface="宋体" panose="02010600030101010101" pitchFamily="2" charset="-122"/>
              </a:rPr>
              <a:t>kə'mɑːndəu</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突击队（员）</a:t>
            </a:r>
          </a:p>
          <a:p>
            <a:pPr indent="266700" algn="just" hangingPunct="0"/>
            <a:r>
              <a:rPr lang="en-US" altLang="zh-SG" sz="2000" kern="100" dirty="0">
                <a:effectLst/>
                <a:latin typeface="Times New Roman" panose="02020603050405020304" pitchFamily="18" charset="0"/>
                <a:ea typeface="宋体" panose="02010600030101010101" pitchFamily="2" charset="-122"/>
              </a:rPr>
              <a:t>3. refugee [</a:t>
            </a:r>
            <a:r>
              <a:rPr lang="en-US" altLang="zh-SG" sz="2000" kern="100" dirty="0" err="1">
                <a:effectLst/>
                <a:latin typeface="Times New Roman" panose="02020603050405020304" pitchFamily="18" charset="0"/>
                <a:ea typeface="宋体" panose="02010600030101010101" pitchFamily="2" charset="-122"/>
              </a:rPr>
              <a:t>refju</a:t>
            </a:r>
            <a:r>
              <a:rPr lang="en-US" altLang="zh-SG" sz="2000" kern="100" dirty="0">
                <a:effectLst/>
                <a:latin typeface="Times New Roman" panose="02020603050405020304" pitchFamily="18" charset="0"/>
                <a:ea typeface="宋体" panose="02010600030101010101" pitchFamily="2" charset="-122"/>
              </a:rPr>
              <a:t>(:)'</a:t>
            </a:r>
            <a:r>
              <a:rPr lang="en-US" altLang="zh-SG" sz="2000" kern="100" dirty="0" err="1">
                <a:effectLst/>
                <a:latin typeface="Times New Roman" panose="02020603050405020304" pitchFamily="18" charset="0"/>
                <a:ea typeface="宋体" panose="02010600030101010101" pitchFamily="2" charset="-122"/>
              </a:rPr>
              <a:t>dʒi</a:t>
            </a:r>
            <a:r>
              <a:rPr lang="en-US" altLang="zh-SG" sz="2000" kern="100" dirty="0">
                <a:effectLst/>
                <a:latin typeface="Times New Roman" panose="02020603050405020304" pitchFamily="18" charset="0"/>
                <a:ea typeface="宋体" panose="02010600030101010101" pitchFamily="2" charset="-122"/>
              </a:rPr>
              <a:t>ː]				n. </a:t>
            </a:r>
            <a:r>
              <a:rPr lang="zh-SG" altLang="en-US" sz="2000" kern="100" dirty="0">
                <a:effectLst/>
                <a:latin typeface="Times New Roman" panose="02020603050405020304" pitchFamily="18" charset="0"/>
                <a:ea typeface="宋体" panose="02010600030101010101" pitchFamily="2" charset="-122"/>
              </a:rPr>
              <a:t>避难者，难民</a:t>
            </a:r>
          </a:p>
          <a:p>
            <a:pPr indent="266700" algn="just" hangingPunct="0"/>
            <a:r>
              <a:rPr lang="en-US" altLang="zh-SG" sz="2000" kern="100" dirty="0">
                <a:effectLst/>
                <a:latin typeface="Times New Roman" panose="02020603050405020304" pitchFamily="18" charset="0"/>
                <a:ea typeface="宋体" panose="02010600030101010101" pitchFamily="2" charset="-122"/>
              </a:rPr>
              <a:t>4. asset ['</a:t>
            </a:r>
            <a:r>
              <a:rPr lang="en-US" altLang="zh-SG" sz="2000" kern="100" dirty="0" err="1">
                <a:effectLst/>
                <a:latin typeface="Times New Roman" panose="02020603050405020304" pitchFamily="18" charset="0"/>
                <a:ea typeface="宋体" panose="02010600030101010101" pitchFamily="2" charset="-122"/>
              </a:rPr>
              <a:t>æset</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财产，宝贵的人（或物）</a:t>
            </a:r>
          </a:p>
          <a:p>
            <a:pPr indent="266700" algn="just" hangingPunct="0"/>
            <a:r>
              <a:rPr lang="en-US" altLang="zh-SG" sz="2000" kern="100" dirty="0">
                <a:effectLst/>
                <a:latin typeface="Times New Roman" panose="02020603050405020304" pitchFamily="18" charset="0"/>
                <a:ea typeface="宋体" panose="02010600030101010101" pitchFamily="2" charset="-122"/>
              </a:rPr>
              <a:t>5. establishment ['</a:t>
            </a:r>
            <a:r>
              <a:rPr lang="en-US" altLang="zh-SG" sz="2000" kern="100" dirty="0" err="1">
                <a:effectLst/>
                <a:latin typeface="Times New Roman" panose="02020603050405020304" pitchFamily="18" charset="0"/>
                <a:ea typeface="宋体" panose="02010600030101010101" pitchFamily="2" charset="-122"/>
              </a:rPr>
              <a:t>istæbliʃm</a:t>
            </a:r>
            <a:r>
              <a:rPr lang="en-US" altLang="zh-SG" sz="2000" kern="100" dirty="0">
                <a:effectLst/>
                <a:latin typeface="Times New Roman" panose="02020603050405020304" pitchFamily="18" charset="0"/>
                <a:ea typeface="宋体" panose="02010600030101010101" pitchFamily="2" charset="-122"/>
              </a:rPr>
              <a:t>(ə)</a:t>
            </a:r>
            <a:r>
              <a:rPr lang="en-US" altLang="zh-SG" sz="2000" kern="100" dirty="0" err="1">
                <a:effectLst/>
                <a:latin typeface="Times New Roman" panose="02020603050405020304" pitchFamily="18" charset="0"/>
                <a:ea typeface="宋体" panose="02010600030101010101" pitchFamily="2" charset="-122"/>
              </a:rPr>
              <a:t>nt</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行政机构，企业，公司</a:t>
            </a:r>
          </a:p>
          <a:p>
            <a:pPr indent="266700" algn="just" hangingPunct="0"/>
            <a:r>
              <a:rPr lang="en-US" altLang="zh-SG" sz="2000" kern="100" dirty="0">
                <a:effectLst/>
                <a:latin typeface="Times New Roman" panose="02020603050405020304" pitchFamily="18" charset="0"/>
                <a:ea typeface="宋体" panose="02010600030101010101" pitchFamily="2" charset="-122"/>
              </a:rPr>
              <a:t>6. concede [</a:t>
            </a:r>
            <a:r>
              <a:rPr lang="en-US" altLang="zh-SG" sz="2000" kern="100" dirty="0" err="1">
                <a:effectLst/>
                <a:latin typeface="Times New Roman" panose="02020603050405020304" pitchFamily="18" charset="0"/>
                <a:ea typeface="宋体" panose="02010600030101010101" pitchFamily="2" charset="-122"/>
              </a:rPr>
              <a:t>kən'siːd</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让步，让与，承认</a:t>
            </a:r>
          </a:p>
          <a:p>
            <a:pPr indent="266700" algn="just" hangingPunct="0"/>
            <a:r>
              <a:rPr lang="en-US" altLang="zh-SG" sz="2000" kern="100" dirty="0">
                <a:effectLst/>
                <a:latin typeface="Times New Roman" panose="02020603050405020304" pitchFamily="18" charset="0"/>
                <a:ea typeface="宋体" panose="02010600030101010101" pitchFamily="2" charset="-122"/>
              </a:rPr>
              <a:t>7. blackmail ['</a:t>
            </a:r>
            <a:r>
              <a:rPr lang="en-US" altLang="zh-SG" sz="2000" kern="100" dirty="0" err="1">
                <a:effectLst/>
                <a:latin typeface="Times New Roman" panose="02020603050405020304" pitchFamily="18" charset="0"/>
                <a:ea typeface="宋体" panose="02010600030101010101" pitchFamily="2" charset="-122"/>
              </a:rPr>
              <a:t>blækmeil</a:t>
            </a:r>
            <a:r>
              <a:rPr lang="en-US" altLang="zh-SG" sz="2000" kern="100" dirty="0">
                <a:effectLst/>
                <a:latin typeface="Times New Roman" panose="02020603050405020304" pitchFamily="18" charset="0"/>
                <a:ea typeface="宋体" panose="02010600030101010101" pitchFamily="2" charset="-122"/>
              </a:rPr>
              <a:t>]				</a:t>
            </a:r>
            <a:r>
              <a:rPr lang="en-US" altLang="zh-SG" sz="2000" kern="100" dirty="0" err="1">
                <a:effectLst/>
                <a:latin typeface="Times New Roman" panose="02020603050405020304" pitchFamily="18" charset="0"/>
                <a:ea typeface="宋体" panose="02010600030101010101" pitchFamily="2" charset="-122"/>
              </a:rPr>
              <a:t>n.&amp;v</a:t>
            </a:r>
            <a:r>
              <a:rPr lang="en-US" altLang="zh-SG" sz="2000" kern="100" dirty="0">
                <a:effectLst/>
                <a:latin typeface="Times New Roman" panose="02020603050405020304" pitchFamily="18" charset="0"/>
                <a:ea typeface="宋体" panose="02010600030101010101" pitchFamily="2" charset="-122"/>
              </a:rPr>
              <a:t>. </a:t>
            </a:r>
            <a:r>
              <a:rPr lang="zh-SG" altLang="en-US" sz="2000" kern="100" dirty="0">
                <a:effectLst/>
                <a:latin typeface="Times New Roman" panose="02020603050405020304" pitchFamily="18" charset="0"/>
                <a:ea typeface="宋体" panose="02010600030101010101" pitchFamily="2" charset="-122"/>
              </a:rPr>
              <a:t>敲诈，勒索</a:t>
            </a:r>
          </a:p>
          <a:p>
            <a:pPr indent="266700" algn="just" hangingPunct="0"/>
            <a:r>
              <a:rPr lang="en-US" altLang="zh-SG" sz="2000" kern="100" dirty="0">
                <a:effectLst/>
                <a:latin typeface="Times New Roman" panose="02020603050405020304" pitchFamily="18" charset="0"/>
                <a:ea typeface="宋体" panose="02010600030101010101" pitchFamily="2" charset="-122"/>
              </a:rPr>
              <a:t>8. conventional [</a:t>
            </a:r>
            <a:r>
              <a:rPr lang="en-US" altLang="zh-SG" sz="2000" kern="100" dirty="0" err="1">
                <a:effectLst/>
                <a:latin typeface="Times New Roman" panose="02020603050405020304" pitchFamily="18" charset="0"/>
                <a:ea typeface="宋体" panose="02010600030101010101" pitchFamily="2" charset="-122"/>
              </a:rPr>
              <a:t>kən'venʃ</a:t>
            </a:r>
            <a:r>
              <a:rPr lang="en-US" altLang="zh-SG" sz="2000" kern="100" dirty="0">
                <a:effectLst/>
                <a:latin typeface="Times New Roman" panose="02020603050405020304" pitchFamily="18" charset="0"/>
                <a:ea typeface="宋体" panose="02010600030101010101" pitchFamily="2" charset="-122"/>
              </a:rPr>
              <a:t>(ə)n(ə)l]		adj. </a:t>
            </a:r>
            <a:r>
              <a:rPr lang="zh-SG" altLang="en-US" sz="2000" kern="100" dirty="0">
                <a:effectLst/>
                <a:latin typeface="Times New Roman" panose="02020603050405020304" pitchFamily="18" charset="0"/>
                <a:ea typeface="宋体" panose="02010600030101010101" pitchFamily="2" charset="-122"/>
              </a:rPr>
              <a:t>传统的，惯例的</a:t>
            </a:r>
          </a:p>
          <a:p>
            <a:pPr indent="266700" algn="just" hangingPunct="0"/>
            <a:r>
              <a:rPr lang="en-US" altLang="zh-SG" sz="2000" kern="100" dirty="0">
                <a:effectLst/>
                <a:latin typeface="Times New Roman" panose="02020603050405020304" pitchFamily="18" charset="0"/>
                <a:ea typeface="宋体" panose="02010600030101010101" pitchFamily="2" charset="-122"/>
              </a:rPr>
              <a:t>9. random ['</a:t>
            </a:r>
            <a:r>
              <a:rPr lang="en-US" altLang="zh-SG" sz="2000" kern="100" dirty="0" err="1">
                <a:effectLst/>
                <a:latin typeface="Times New Roman" panose="02020603050405020304" pitchFamily="18" charset="0"/>
                <a:ea typeface="宋体" panose="02010600030101010101" pitchFamily="2" charset="-122"/>
              </a:rPr>
              <a:t>rændəm</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随便的，任意的    </a:t>
            </a:r>
          </a:p>
          <a:p>
            <a:pPr indent="266700" algn="just" hangingPunct="0"/>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偶然的（或随便的）行动</a:t>
            </a:r>
          </a:p>
          <a:p>
            <a:pPr indent="266700" algn="just" hangingPunct="0"/>
            <a:r>
              <a:rPr lang="en-US" altLang="zh-SG" sz="2000" kern="100" dirty="0">
                <a:effectLst/>
                <a:latin typeface="Times New Roman" panose="02020603050405020304" pitchFamily="18" charset="0"/>
                <a:ea typeface="宋体" panose="02010600030101010101" pitchFamily="2" charset="-122"/>
              </a:rPr>
              <a:t>10. anonymous [</a:t>
            </a:r>
            <a:r>
              <a:rPr lang="en-US" altLang="zh-SG" sz="2000" kern="100" dirty="0" err="1">
                <a:effectLst/>
                <a:latin typeface="Times New Roman" panose="02020603050405020304" pitchFamily="18" charset="0"/>
                <a:ea typeface="宋体" panose="02010600030101010101" pitchFamily="2" charset="-122"/>
              </a:rPr>
              <a:t>ə'nɒniməs</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无名的，不知名的</a:t>
            </a:r>
          </a:p>
          <a:p>
            <a:pPr indent="266700" algn="just" hangingPunct="0"/>
            <a:r>
              <a:rPr lang="en-US" altLang="zh-SG" sz="2000" kern="100" dirty="0">
                <a:effectLst/>
                <a:latin typeface="Times New Roman" panose="02020603050405020304" pitchFamily="18" charset="0"/>
                <a:ea typeface="宋体" panose="02010600030101010101" pitchFamily="2" charset="-122"/>
              </a:rPr>
              <a:t>11. hostage ['</a:t>
            </a:r>
            <a:r>
              <a:rPr lang="en-US" altLang="zh-SG" sz="2000" kern="100" dirty="0" err="1">
                <a:effectLst/>
                <a:latin typeface="Times New Roman" panose="02020603050405020304" pitchFamily="18" charset="0"/>
                <a:ea typeface="宋体" panose="02010600030101010101" pitchFamily="2" charset="-122"/>
              </a:rPr>
              <a:t>hɒstidʒ</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人质；抵押品</a:t>
            </a:r>
          </a:p>
          <a:p>
            <a:pPr indent="266700" algn="just" hangingPunct="0"/>
            <a:r>
              <a:rPr lang="en-US" altLang="zh-SG" sz="2000" kern="100" dirty="0">
                <a:effectLst/>
                <a:latin typeface="Times New Roman" panose="02020603050405020304" pitchFamily="18" charset="0"/>
                <a:ea typeface="宋体" panose="02010600030101010101" pitchFamily="2" charset="-122"/>
              </a:rPr>
              <a:t>12. mobilize ['</a:t>
            </a:r>
            <a:r>
              <a:rPr lang="en-US" altLang="zh-SG" sz="2000" kern="100" dirty="0" err="1">
                <a:effectLst/>
                <a:latin typeface="Times New Roman" panose="02020603050405020304" pitchFamily="18" charset="0"/>
                <a:ea typeface="宋体" panose="02010600030101010101" pitchFamily="2" charset="-122"/>
              </a:rPr>
              <a:t>məubəlaiz</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动员；组织起来</a:t>
            </a:r>
          </a:p>
          <a:p>
            <a:pPr indent="266700" algn="just" hangingPunct="0"/>
            <a:r>
              <a:rPr lang="en-US" altLang="zh-SG" sz="2000" kern="100" dirty="0">
                <a:effectLst/>
                <a:latin typeface="Times New Roman" panose="02020603050405020304" pitchFamily="18" charset="0"/>
                <a:ea typeface="宋体" panose="02010600030101010101" pitchFamily="2" charset="-122"/>
              </a:rPr>
              <a:t>13. marshal ['</a:t>
            </a:r>
            <a:r>
              <a:rPr lang="en-US" altLang="zh-SG" sz="2000" kern="100" dirty="0" err="1">
                <a:effectLst/>
                <a:latin typeface="Times New Roman" panose="02020603050405020304" pitchFamily="18" charset="0"/>
                <a:ea typeface="宋体" panose="02010600030101010101" pitchFamily="2" charset="-122"/>
              </a:rPr>
              <a:t>mɑːʃ</a:t>
            </a:r>
            <a:r>
              <a:rPr lang="en-US" altLang="zh-SG" sz="2000" kern="100" dirty="0">
                <a:effectLst/>
                <a:latin typeface="Times New Roman" panose="02020603050405020304" pitchFamily="18" charset="0"/>
                <a:ea typeface="宋体" panose="02010600030101010101" pitchFamily="2" charset="-122"/>
              </a:rPr>
              <a:t>(ə)l]				n. </a:t>
            </a:r>
            <a:r>
              <a:rPr lang="zh-SG" altLang="en-US" sz="2000" kern="100" dirty="0">
                <a:effectLst/>
                <a:latin typeface="Times New Roman" panose="02020603050405020304" pitchFamily="18" charset="0"/>
                <a:ea typeface="宋体" panose="02010600030101010101" pitchFamily="2" charset="-122"/>
              </a:rPr>
              <a:t>市警察局长；元帅</a:t>
            </a:r>
          </a:p>
          <a:p>
            <a:pPr indent="266700" algn="just" hangingPunct="0"/>
            <a:r>
              <a:rPr lang="en-US" altLang="zh-SG" sz="2000" kern="100" dirty="0">
                <a:effectLst/>
                <a:latin typeface="Times New Roman" panose="02020603050405020304" pitchFamily="18" charset="0"/>
                <a:ea typeface="宋体" panose="02010600030101010101" pitchFamily="2" charset="-122"/>
              </a:rPr>
              <a:t>14. security [</a:t>
            </a:r>
            <a:r>
              <a:rPr lang="en-US" altLang="zh-SG" sz="2000" kern="100" dirty="0" err="1">
                <a:effectLst/>
                <a:latin typeface="Times New Roman" panose="02020603050405020304" pitchFamily="18" charset="0"/>
                <a:ea typeface="宋体" panose="02010600030101010101" pitchFamily="2" charset="-122"/>
              </a:rPr>
              <a:t>si'kjuərəti</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安全，安全防卫措施</a:t>
            </a:r>
          </a:p>
          <a:p>
            <a:pPr indent="266700" algn="just" hangingPunct="0"/>
            <a:r>
              <a:rPr lang="en-US" altLang="zh-SG" sz="2000" kern="100" dirty="0">
                <a:effectLst/>
                <a:latin typeface="Times New Roman" panose="02020603050405020304" pitchFamily="18" charset="0"/>
                <a:ea typeface="宋体" panose="02010600030101010101" pitchFamily="2" charset="-122"/>
              </a:rPr>
              <a:t>15. originate [</a:t>
            </a:r>
            <a:r>
              <a:rPr lang="en-US" altLang="zh-SG" sz="2000" kern="100" dirty="0" err="1">
                <a:effectLst/>
                <a:latin typeface="Times New Roman" panose="02020603050405020304" pitchFamily="18" charset="0"/>
                <a:ea typeface="宋体" panose="02010600030101010101" pitchFamily="2" charset="-122"/>
              </a:rPr>
              <a:t>ə'ridʒineit</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始发，发源，引起</a:t>
            </a:r>
          </a:p>
          <a:p>
            <a:pPr indent="266700" algn="just" hangingPunct="0"/>
            <a:r>
              <a:rPr lang="en-US" altLang="zh-SG" sz="2000" kern="100" dirty="0">
                <a:effectLst/>
                <a:latin typeface="Times New Roman" panose="02020603050405020304" pitchFamily="18" charset="0"/>
                <a:ea typeface="宋体" panose="02010600030101010101" pitchFamily="2" charset="-122"/>
              </a:rPr>
              <a:t>16. initiative [</a:t>
            </a:r>
            <a:r>
              <a:rPr lang="en-US" altLang="zh-SG" sz="2000" kern="100" dirty="0" err="1">
                <a:effectLst/>
                <a:latin typeface="Times New Roman" panose="02020603050405020304" pitchFamily="18" charset="0"/>
                <a:ea typeface="宋体" panose="02010600030101010101" pitchFamily="2" charset="-122"/>
              </a:rPr>
              <a:t>i'niʃiətiv</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积极性，主动</a:t>
            </a:r>
            <a:endParaRPr lang="zh-CN" altLang="zh-SG"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720868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2458" y="965200"/>
            <a:ext cx="10059805" cy="5627511"/>
          </a:xfrm>
          <a:prstGeom prst="rect">
            <a:avLst/>
          </a:prstGeom>
          <a:noFill/>
          <a:ln w="9525">
            <a:noFill/>
            <a:miter lim="800000"/>
          </a:ln>
        </p:spPr>
        <p:txBody>
          <a:bodyPr wrap="square" lIns="86685" tIns="43343" rIns="86685" bIns="43343" numCol="1">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17. confidential [</a:t>
            </a:r>
            <a:r>
              <a:rPr lang="en-US" altLang="zh-SG" sz="2000" kern="100" dirty="0" err="1">
                <a:effectLst/>
                <a:latin typeface="Times New Roman" panose="02020603050405020304" pitchFamily="18" charset="0"/>
                <a:ea typeface="宋体" panose="02010600030101010101" pitchFamily="2" charset="-122"/>
              </a:rPr>
              <a:t>kɒnfi'denʃ</a:t>
            </a:r>
            <a:r>
              <a:rPr lang="en-US" altLang="zh-SG" sz="2000" kern="100" dirty="0">
                <a:effectLst/>
                <a:latin typeface="Times New Roman" panose="02020603050405020304" pitchFamily="18" charset="0"/>
                <a:ea typeface="宋体" panose="02010600030101010101" pitchFamily="2" charset="-122"/>
              </a:rPr>
              <a:t>(ə)l]		              adj. </a:t>
            </a:r>
            <a:r>
              <a:rPr lang="zh-SG" altLang="en-US" sz="2000" kern="100" dirty="0">
                <a:effectLst/>
                <a:latin typeface="Times New Roman" panose="02020603050405020304" pitchFamily="18" charset="0"/>
                <a:ea typeface="宋体" panose="02010600030101010101" pitchFamily="2" charset="-122"/>
              </a:rPr>
              <a:t>机密的，秘密的</a:t>
            </a:r>
          </a:p>
          <a:p>
            <a:pPr indent="266700" algn="just" hangingPunct="0"/>
            <a:r>
              <a:rPr lang="en-US" altLang="zh-SG" sz="2000" kern="100" dirty="0">
                <a:effectLst/>
                <a:latin typeface="Times New Roman" panose="02020603050405020304" pitchFamily="18" charset="0"/>
                <a:ea typeface="宋体" panose="02010600030101010101" pitchFamily="2" charset="-122"/>
              </a:rPr>
              <a:t>18. involve [</a:t>
            </a:r>
            <a:r>
              <a:rPr lang="en-US" altLang="zh-SG" sz="2000" kern="100" dirty="0" err="1">
                <a:effectLst/>
                <a:latin typeface="Times New Roman" panose="02020603050405020304" pitchFamily="18" charset="0"/>
                <a:ea typeface="宋体" panose="02010600030101010101" pitchFamily="2" charset="-122"/>
              </a:rPr>
              <a:t>in'vɒlv</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包含，含有，卷入</a:t>
            </a:r>
          </a:p>
          <a:p>
            <a:pPr indent="266700" algn="just" hangingPunct="0"/>
            <a:r>
              <a:rPr lang="en-US" altLang="zh-SG" sz="2000" kern="100" dirty="0">
                <a:effectLst/>
                <a:latin typeface="Times New Roman" panose="02020603050405020304" pitchFamily="18" charset="0"/>
                <a:ea typeface="宋体" panose="02010600030101010101" pitchFamily="2" charset="-122"/>
              </a:rPr>
              <a:t>19. prevention [</a:t>
            </a:r>
            <a:r>
              <a:rPr lang="en-US" altLang="zh-SG" sz="2000" kern="100" dirty="0" err="1">
                <a:effectLst/>
                <a:latin typeface="Times New Roman" panose="02020603050405020304" pitchFamily="18" charset="0"/>
                <a:ea typeface="宋体" panose="02010600030101010101" pitchFamily="2" charset="-122"/>
              </a:rPr>
              <a:t>pri'venʃən</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预防，防止，制止</a:t>
            </a:r>
          </a:p>
          <a:p>
            <a:pPr indent="266700" algn="just" hangingPunct="0"/>
            <a:r>
              <a:rPr lang="en-US" altLang="zh-SG" sz="2000" kern="100" dirty="0">
                <a:effectLst/>
                <a:latin typeface="Times New Roman" panose="02020603050405020304" pitchFamily="18" charset="0"/>
                <a:ea typeface="宋体" panose="02010600030101010101" pitchFamily="2" charset="-122"/>
              </a:rPr>
              <a:t>20. annex [</a:t>
            </a:r>
            <a:r>
              <a:rPr lang="en-US" altLang="zh-SG" sz="2000" kern="100" dirty="0" err="1">
                <a:effectLst/>
                <a:latin typeface="Times New Roman" panose="02020603050405020304" pitchFamily="18" charset="0"/>
                <a:ea typeface="宋体" panose="02010600030101010101" pitchFamily="2" charset="-122"/>
              </a:rPr>
              <a:t>ə'nɛks</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附录；附属建筑物 </a:t>
            </a:r>
          </a:p>
          <a:p>
            <a:pPr indent="266700" algn="just" hangingPunct="0"/>
            <a:r>
              <a:rPr lang="en-US" altLang="zh-SG" sz="2000" kern="100" dirty="0">
                <a:effectLst/>
                <a:latin typeface="Times New Roman" panose="02020603050405020304" pitchFamily="18" charset="0"/>
                <a:ea typeface="宋体" panose="02010600030101010101" pitchFamily="2" charset="-122"/>
              </a:rPr>
              <a:t>21. screen [</a:t>
            </a:r>
            <a:r>
              <a:rPr lang="en-US" altLang="zh-SG" sz="2000" kern="100" dirty="0" err="1">
                <a:effectLst/>
                <a:latin typeface="Times New Roman" panose="02020603050405020304" pitchFamily="18" charset="0"/>
                <a:ea typeface="宋体" panose="02010600030101010101" pitchFamily="2" charset="-122"/>
              </a:rPr>
              <a:t>skriːn</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甄别；审查   </a:t>
            </a:r>
          </a:p>
          <a:p>
            <a:pPr indent="266700" algn="just" hangingPunct="0"/>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屏幕，隔板</a:t>
            </a:r>
          </a:p>
          <a:p>
            <a:pPr indent="266700" algn="just" hangingPunct="0"/>
            <a:r>
              <a:rPr lang="en-US" altLang="zh-SG" sz="2000" kern="100" dirty="0">
                <a:effectLst/>
                <a:latin typeface="Times New Roman" panose="02020603050405020304" pitchFamily="18" charset="0"/>
                <a:ea typeface="宋体" panose="02010600030101010101" pitchFamily="2" charset="-122"/>
              </a:rPr>
              <a:t>22. psychological [</a:t>
            </a:r>
            <a:r>
              <a:rPr lang="en-US" altLang="zh-SG" sz="2000" kern="100" dirty="0" err="1">
                <a:effectLst/>
                <a:latin typeface="Times New Roman" panose="02020603050405020304" pitchFamily="18" charset="0"/>
                <a:ea typeface="宋体" panose="02010600030101010101" pitchFamily="2" charset="-122"/>
              </a:rPr>
              <a:t>saikə'lɒdʒik</a:t>
            </a:r>
            <a:r>
              <a:rPr lang="en-US" altLang="zh-SG" sz="2000" kern="100" dirty="0">
                <a:effectLst/>
                <a:latin typeface="Times New Roman" panose="02020603050405020304" pitchFamily="18" charset="0"/>
                <a:ea typeface="宋体" panose="02010600030101010101" pitchFamily="2" charset="-122"/>
              </a:rPr>
              <a:t>(ə)l]	              adj. </a:t>
            </a:r>
            <a:r>
              <a:rPr lang="zh-SG" altLang="en-US" sz="2000" kern="100" dirty="0">
                <a:effectLst/>
                <a:latin typeface="Times New Roman" panose="02020603050405020304" pitchFamily="18" charset="0"/>
                <a:ea typeface="宋体" panose="02010600030101010101" pitchFamily="2" charset="-122"/>
              </a:rPr>
              <a:t>心理（上）的</a:t>
            </a:r>
          </a:p>
          <a:p>
            <a:pPr indent="266700" algn="just" hangingPunct="0"/>
            <a:r>
              <a:rPr lang="en-US" altLang="zh-SG" sz="2000" kern="100" dirty="0">
                <a:effectLst/>
                <a:latin typeface="Times New Roman" panose="02020603050405020304" pitchFamily="18" charset="0"/>
                <a:ea typeface="宋体" panose="02010600030101010101" pitchFamily="2" charset="-122"/>
              </a:rPr>
              <a:t>23. detection [</a:t>
            </a:r>
            <a:r>
              <a:rPr lang="en-US" altLang="zh-SG" sz="2000" kern="100" dirty="0" err="1">
                <a:effectLst/>
                <a:latin typeface="Times New Roman" panose="02020603050405020304" pitchFamily="18" charset="0"/>
                <a:ea typeface="宋体" panose="02010600030101010101" pitchFamily="2" charset="-122"/>
              </a:rPr>
              <a:t>di'tekʃ</a:t>
            </a:r>
            <a:r>
              <a:rPr lang="en-US" altLang="zh-SG" sz="2000" kern="100" dirty="0">
                <a:effectLst/>
                <a:latin typeface="Times New Roman" panose="02020603050405020304" pitchFamily="18" charset="0"/>
                <a:ea typeface="宋体" panose="02010600030101010101" pitchFamily="2" charset="-122"/>
              </a:rPr>
              <a:t>(ə)n]			n. </a:t>
            </a:r>
            <a:r>
              <a:rPr lang="zh-SG" altLang="en-US" sz="2000" kern="100" dirty="0">
                <a:effectLst/>
                <a:latin typeface="Times New Roman" panose="02020603050405020304" pitchFamily="18" charset="0"/>
                <a:ea typeface="宋体" panose="02010600030101010101" pitchFamily="2" charset="-122"/>
              </a:rPr>
              <a:t>探测，检波</a:t>
            </a:r>
          </a:p>
          <a:p>
            <a:pPr indent="266700" algn="just" hangingPunct="0"/>
            <a:r>
              <a:rPr lang="en-US" altLang="zh-SG" sz="2000" kern="100" dirty="0">
                <a:effectLst/>
                <a:latin typeface="Times New Roman" panose="02020603050405020304" pitchFamily="18" charset="0"/>
                <a:ea typeface="宋体" panose="02010600030101010101" pitchFamily="2" charset="-122"/>
              </a:rPr>
              <a:t>24. explosive [</a:t>
            </a:r>
            <a:r>
              <a:rPr lang="en-US" altLang="zh-SG" sz="2000" kern="100" dirty="0" err="1">
                <a:effectLst/>
                <a:latin typeface="Times New Roman" panose="02020603050405020304" pitchFamily="18" charset="0"/>
                <a:ea typeface="宋体" panose="02010600030101010101" pitchFamily="2" charset="-122"/>
              </a:rPr>
              <a:t>ik'spləusiv</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炸药</a:t>
            </a:r>
          </a:p>
          <a:p>
            <a:pPr indent="266700" algn="just" hangingPunct="0"/>
            <a:r>
              <a:rPr lang="en-US" altLang="zh-SG" sz="2000" kern="100" dirty="0">
                <a:effectLst/>
                <a:latin typeface="Times New Roman" panose="02020603050405020304" pitchFamily="18" charset="0"/>
                <a:ea typeface="宋体" panose="02010600030101010101" pitchFamily="2" charset="-122"/>
              </a:rPr>
              <a:t>25. sterile ['</a:t>
            </a:r>
            <a:r>
              <a:rPr lang="en-US" altLang="zh-SG" sz="2000" kern="100" dirty="0" err="1">
                <a:effectLst/>
                <a:latin typeface="Times New Roman" panose="02020603050405020304" pitchFamily="18" charset="0"/>
                <a:ea typeface="宋体" panose="02010600030101010101" pitchFamily="2" charset="-122"/>
              </a:rPr>
              <a:t>sterail</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无菌的，消过毒的</a:t>
            </a:r>
          </a:p>
          <a:p>
            <a:pPr indent="266700" algn="just" hangingPunct="0"/>
            <a:r>
              <a:rPr lang="en-US" altLang="zh-SG" sz="2000" kern="100" dirty="0">
                <a:effectLst/>
                <a:latin typeface="Times New Roman" panose="02020603050405020304" pitchFamily="18" charset="0"/>
                <a:ea typeface="宋体" panose="02010600030101010101" pitchFamily="2" charset="-122"/>
              </a:rPr>
              <a:t>26. effective [</a:t>
            </a:r>
            <a:r>
              <a:rPr lang="en-US" altLang="zh-SG" sz="2000" kern="100" dirty="0" err="1">
                <a:effectLst/>
                <a:latin typeface="Times New Roman" panose="02020603050405020304" pitchFamily="18" charset="0"/>
                <a:ea typeface="宋体" panose="02010600030101010101" pitchFamily="2" charset="-122"/>
              </a:rPr>
              <a:t>i'fektiv</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有效的，生效的</a:t>
            </a:r>
          </a:p>
          <a:p>
            <a:pPr indent="266700" algn="just" hangingPunct="0"/>
            <a:r>
              <a:rPr lang="en-US" altLang="zh-SG" sz="2000" kern="100" dirty="0">
                <a:effectLst/>
                <a:latin typeface="Times New Roman" panose="02020603050405020304" pitchFamily="18" charset="0"/>
                <a:ea typeface="宋体" panose="02010600030101010101" pitchFamily="2" charset="-122"/>
              </a:rPr>
              <a:t>27. negotiate [</a:t>
            </a:r>
            <a:r>
              <a:rPr lang="en-US" altLang="zh-SG" sz="2000" kern="100" dirty="0" err="1">
                <a:effectLst/>
                <a:latin typeface="Times New Roman" panose="02020603050405020304" pitchFamily="18" charset="0"/>
                <a:ea typeface="宋体" panose="02010600030101010101" pitchFamily="2" charset="-122"/>
              </a:rPr>
              <a:t>ni'gəuʃieit</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谈判，协商</a:t>
            </a:r>
          </a:p>
          <a:p>
            <a:pPr indent="266700" algn="just" hangingPunct="0"/>
            <a:r>
              <a:rPr lang="en-US" altLang="zh-SG" sz="2000" kern="100" dirty="0">
                <a:effectLst/>
                <a:latin typeface="Times New Roman" panose="02020603050405020304" pitchFamily="18" charset="0"/>
                <a:ea typeface="宋体" panose="02010600030101010101" pitchFamily="2" charset="-122"/>
              </a:rPr>
              <a:t>28. confront [</a:t>
            </a:r>
            <a:r>
              <a:rPr lang="en-US" altLang="zh-SG" sz="2000" kern="100" dirty="0" err="1">
                <a:effectLst/>
                <a:latin typeface="Times New Roman" panose="02020603050405020304" pitchFamily="18" charset="0"/>
                <a:ea typeface="宋体" panose="02010600030101010101" pitchFamily="2" charset="-122"/>
              </a:rPr>
              <a:t>kən'frʌnt</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使面临，使遭遇</a:t>
            </a:r>
          </a:p>
          <a:p>
            <a:pPr indent="266700" algn="just" hangingPunct="0"/>
            <a:r>
              <a:rPr lang="en-US" altLang="zh-SG" sz="2000" kern="100" dirty="0">
                <a:effectLst/>
                <a:latin typeface="Times New Roman" panose="02020603050405020304" pitchFamily="18" charset="0"/>
                <a:ea typeface="宋体" panose="02010600030101010101" pitchFamily="2" charset="-122"/>
              </a:rPr>
              <a:t>29. objective [</a:t>
            </a:r>
            <a:r>
              <a:rPr lang="en-US" altLang="zh-SG" sz="2000" kern="100" dirty="0" err="1">
                <a:effectLst/>
                <a:latin typeface="Times New Roman" panose="02020603050405020304" pitchFamily="18" charset="0"/>
                <a:ea typeface="宋体" panose="02010600030101010101" pitchFamily="2" charset="-122"/>
              </a:rPr>
              <a:t>əb'dʒektiv</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目标，目的</a:t>
            </a:r>
          </a:p>
          <a:p>
            <a:pPr indent="266700" algn="just" hangingPunct="0"/>
            <a:r>
              <a:rPr lang="en-US" altLang="zh-SG" sz="2000" kern="100" dirty="0">
                <a:effectLst/>
                <a:latin typeface="Times New Roman" panose="02020603050405020304" pitchFamily="18" charset="0"/>
                <a:ea typeface="宋体" panose="02010600030101010101" pitchFamily="2" charset="-122"/>
              </a:rPr>
              <a:t>30. offender [</a:t>
            </a:r>
            <a:r>
              <a:rPr lang="en-US" altLang="zh-SG" sz="2000" kern="100" dirty="0" err="1">
                <a:effectLst/>
                <a:latin typeface="Times New Roman" panose="02020603050405020304" pitchFamily="18" charset="0"/>
                <a:ea typeface="宋体" panose="02010600030101010101" pitchFamily="2" charset="-122"/>
              </a:rPr>
              <a:t>ə'fendə</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罪犯，冒犯者</a:t>
            </a:r>
          </a:p>
          <a:p>
            <a:pPr indent="266700" algn="just" hangingPunct="0"/>
            <a:r>
              <a:rPr lang="en-US" altLang="zh-SG" sz="2000" kern="100" dirty="0">
                <a:effectLst/>
                <a:latin typeface="Times New Roman" panose="02020603050405020304" pitchFamily="18" charset="0"/>
                <a:ea typeface="宋体" panose="02010600030101010101" pitchFamily="2" charset="-122"/>
              </a:rPr>
              <a:t>31. search [</a:t>
            </a:r>
            <a:r>
              <a:rPr lang="en-US" altLang="zh-SG" sz="2000" kern="100" dirty="0" err="1">
                <a:effectLst/>
                <a:latin typeface="Times New Roman" panose="02020603050405020304" pitchFamily="18" charset="0"/>
                <a:ea typeface="宋体" panose="02010600030101010101" pitchFamily="2" charset="-122"/>
              </a:rPr>
              <a:t>sɜːtʃ</a:t>
            </a:r>
            <a:r>
              <a:rPr lang="en-US" altLang="zh-SG" sz="2000" kern="100" dirty="0">
                <a:effectLst/>
                <a:latin typeface="Times New Roman" panose="02020603050405020304" pitchFamily="18" charset="0"/>
                <a:ea typeface="宋体" panose="02010600030101010101" pitchFamily="2" charset="-122"/>
              </a:rPr>
              <a:t>]				</a:t>
            </a:r>
            <a:r>
              <a:rPr lang="en-US" altLang="zh-SG" sz="2000" kern="100" dirty="0" err="1">
                <a:effectLst/>
                <a:latin typeface="Times New Roman" panose="02020603050405020304" pitchFamily="18" charset="0"/>
                <a:ea typeface="宋体" panose="02010600030101010101" pitchFamily="2" charset="-122"/>
              </a:rPr>
              <a:t>v.&amp;n</a:t>
            </a:r>
            <a:r>
              <a:rPr lang="en-US" altLang="zh-SG" sz="2000" kern="100" dirty="0">
                <a:effectLst/>
                <a:latin typeface="Times New Roman" panose="02020603050405020304" pitchFamily="18" charset="0"/>
                <a:ea typeface="宋体" panose="02010600030101010101" pitchFamily="2" charset="-122"/>
              </a:rPr>
              <a:t>. </a:t>
            </a:r>
            <a:r>
              <a:rPr lang="zh-SG" altLang="en-US" sz="2000" kern="100" dirty="0">
                <a:effectLst/>
                <a:latin typeface="Times New Roman" panose="02020603050405020304" pitchFamily="18" charset="0"/>
                <a:ea typeface="宋体" panose="02010600030101010101" pitchFamily="2" charset="-122"/>
              </a:rPr>
              <a:t>搜寻，搜查</a:t>
            </a:r>
          </a:p>
          <a:p>
            <a:pPr indent="266700" algn="just" hangingPunct="0"/>
            <a:r>
              <a:rPr lang="en-US" altLang="zh-SG" sz="2000" kern="100" dirty="0">
                <a:effectLst/>
                <a:latin typeface="Times New Roman" panose="02020603050405020304" pitchFamily="18" charset="0"/>
                <a:ea typeface="宋体" panose="02010600030101010101" pitchFamily="2" charset="-122"/>
              </a:rPr>
              <a:t>32. surveillance [</a:t>
            </a:r>
            <a:r>
              <a:rPr lang="en-US" altLang="zh-SG" sz="2000" kern="100" dirty="0" err="1">
                <a:effectLst/>
                <a:latin typeface="Times New Roman" panose="02020603050405020304" pitchFamily="18" charset="0"/>
                <a:ea typeface="宋体" panose="02010600030101010101" pitchFamily="2" charset="-122"/>
              </a:rPr>
              <a:t>sə</a:t>
            </a:r>
            <a:r>
              <a:rPr lang="en-US" altLang="zh-SG" sz="2000" kern="100" dirty="0">
                <a:effectLst/>
                <a:latin typeface="Times New Roman" panose="02020603050405020304" pitchFamily="18" charset="0"/>
                <a:ea typeface="宋体" panose="02010600030101010101" pitchFamily="2" charset="-122"/>
              </a:rPr>
              <a:t>ː'</a:t>
            </a:r>
            <a:r>
              <a:rPr lang="en-US" altLang="zh-SG" sz="2000" kern="100" dirty="0" err="1">
                <a:effectLst/>
                <a:latin typeface="Times New Roman" panose="02020603050405020304" pitchFamily="18" charset="0"/>
                <a:ea typeface="宋体" panose="02010600030101010101" pitchFamily="2" charset="-122"/>
              </a:rPr>
              <a:t>veiləns</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监视，监督</a:t>
            </a:r>
          </a:p>
          <a:p>
            <a:pPr indent="266700" algn="just" hangingPunct="0"/>
            <a:r>
              <a:rPr lang="en-US" altLang="zh-SG" sz="2000" kern="100" dirty="0">
                <a:effectLst/>
                <a:latin typeface="Times New Roman" panose="02020603050405020304" pitchFamily="18" charset="0"/>
                <a:ea typeface="宋体" panose="02010600030101010101" pitchFamily="2" charset="-122"/>
              </a:rPr>
              <a:t>33. terminate ['</a:t>
            </a:r>
            <a:r>
              <a:rPr lang="en-US" altLang="zh-SG" sz="2000" kern="100" dirty="0" err="1">
                <a:effectLst/>
                <a:latin typeface="Times New Roman" panose="02020603050405020304" pitchFamily="18" charset="0"/>
                <a:ea typeface="宋体" panose="02010600030101010101" pitchFamily="2" charset="-122"/>
              </a:rPr>
              <a:t>tɜːmineit</a:t>
            </a:r>
            <a:r>
              <a:rPr lang="en-US" altLang="zh-SG" sz="2000" kern="100" dirty="0">
                <a:effectLst/>
                <a:latin typeface="Times New Roman" panose="02020603050405020304" pitchFamily="18" charset="0"/>
                <a:ea typeface="宋体" panose="02010600030101010101" pitchFamily="2" charset="-122"/>
              </a:rPr>
              <a:t>]			v. </a:t>
            </a:r>
            <a:r>
              <a:rPr lang="zh-SG" altLang="en-US" sz="2000" kern="100" dirty="0">
                <a:effectLst/>
                <a:latin typeface="Times New Roman" panose="02020603050405020304" pitchFamily="18" charset="0"/>
                <a:ea typeface="宋体" panose="02010600030101010101" pitchFamily="2" charset="-122"/>
              </a:rPr>
              <a:t>结束，终止</a:t>
            </a:r>
          </a:p>
        </p:txBody>
      </p:sp>
    </p:spTree>
    <p:extLst>
      <p:ext uri="{BB962C8B-B14F-4D97-AF65-F5344CB8AC3E}">
        <p14:creationId xmlns:p14="http://schemas.microsoft.com/office/powerpoint/2010/main" val="264965143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13010" y="1322547"/>
            <a:ext cx="10059805" cy="5011958"/>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military-trained terrorist commando	              </a:t>
            </a:r>
            <a:r>
              <a:rPr lang="zh-SG" altLang="en-US" sz="2000" kern="100" dirty="0">
                <a:effectLst/>
                <a:latin typeface="Times New Roman" panose="02020603050405020304" pitchFamily="18" charset="0"/>
                <a:ea typeface="宋体" panose="02010600030101010101" pitchFamily="2" charset="-122"/>
              </a:rPr>
              <a:t>受过军事训练的恐怖分子突击队（员）</a:t>
            </a:r>
          </a:p>
          <a:p>
            <a:pPr indent="266700" algn="just" hangingPunct="0"/>
            <a:r>
              <a:rPr lang="en-US" altLang="zh-SG" sz="2000" kern="100" dirty="0">
                <a:effectLst/>
                <a:latin typeface="Times New Roman" panose="02020603050405020304" pitchFamily="18" charset="0"/>
                <a:ea typeface="宋体" panose="02010600030101010101" pitchFamily="2" charset="-122"/>
              </a:rPr>
              <a:t>2. political group (refugee)			</a:t>
            </a:r>
            <a:r>
              <a:rPr lang="zh-SG" altLang="en-US" sz="2000" kern="100" dirty="0">
                <a:effectLst/>
                <a:latin typeface="Times New Roman" panose="02020603050405020304" pitchFamily="18" charset="0"/>
                <a:ea typeface="宋体" panose="02010600030101010101" pitchFamily="2" charset="-122"/>
              </a:rPr>
              <a:t>政治团体（避难者）</a:t>
            </a:r>
          </a:p>
          <a:p>
            <a:pPr indent="266700" algn="just" hangingPunct="0"/>
            <a:r>
              <a:rPr lang="en-US" altLang="zh-SG" sz="2000" kern="100" dirty="0">
                <a:effectLst/>
                <a:latin typeface="Times New Roman" panose="02020603050405020304" pitchFamily="18" charset="0"/>
                <a:ea typeface="宋体" panose="02010600030101010101" pitchFamily="2" charset="-122"/>
              </a:rPr>
              <a:t>3. mentally unstable individual		               </a:t>
            </a:r>
            <a:r>
              <a:rPr lang="zh-SG" altLang="en-US" sz="2000" kern="100" dirty="0">
                <a:effectLst/>
                <a:latin typeface="Times New Roman" panose="02020603050405020304" pitchFamily="18" charset="0"/>
                <a:ea typeface="宋体" panose="02010600030101010101" pitchFamily="2" charset="-122"/>
              </a:rPr>
              <a:t>精神不稳定的人</a:t>
            </a:r>
          </a:p>
          <a:p>
            <a:pPr indent="266700" algn="just" hangingPunct="0"/>
            <a:r>
              <a:rPr lang="en-US" altLang="zh-SG" sz="2000" kern="100" dirty="0">
                <a:effectLst/>
                <a:latin typeface="Times New Roman" panose="02020603050405020304" pitchFamily="18" charset="0"/>
                <a:ea typeface="宋体" panose="02010600030101010101" pitchFamily="2" charset="-122"/>
              </a:rPr>
              <a:t>4. inclusive tour				</a:t>
            </a:r>
            <a:r>
              <a:rPr lang="zh-SG" altLang="en-US" sz="2000" kern="100" dirty="0">
                <a:effectLst/>
                <a:latin typeface="Times New Roman" panose="02020603050405020304" pitchFamily="18" charset="0"/>
                <a:ea typeface="宋体" panose="02010600030101010101" pitchFamily="2" charset="-122"/>
              </a:rPr>
              <a:t>包价旅游</a:t>
            </a:r>
          </a:p>
          <a:p>
            <a:pPr indent="266700" algn="just" hangingPunct="0"/>
            <a:r>
              <a:rPr lang="en-US" altLang="zh-SG" sz="2000" kern="100" dirty="0">
                <a:effectLst/>
                <a:latin typeface="Times New Roman" panose="02020603050405020304" pitchFamily="18" charset="0"/>
                <a:ea typeface="宋体" panose="02010600030101010101" pitchFamily="2" charset="-122"/>
              </a:rPr>
              <a:t>5. public opinion				</a:t>
            </a:r>
            <a:r>
              <a:rPr lang="zh-SG" altLang="en-US" sz="2000" kern="100" dirty="0">
                <a:effectLst/>
                <a:latin typeface="Times New Roman" panose="02020603050405020304" pitchFamily="18" charset="0"/>
                <a:ea typeface="宋体" panose="02010600030101010101" pitchFamily="2" charset="-122"/>
              </a:rPr>
              <a:t>舆论</a:t>
            </a:r>
          </a:p>
          <a:p>
            <a:pPr indent="266700" algn="just" hangingPunct="0"/>
            <a:r>
              <a:rPr lang="en-US" altLang="zh-SG" sz="2000" kern="100" dirty="0">
                <a:effectLst/>
                <a:latin typeface="Times New Roman" panose="02020603050405020304" pitchFamily="18" charset="0"/>
                <a:ea typeface="宋体" panose="02010600030101010101" pitchFamily="2" charset="-122"/>
              </a:rPr>
              <a:t>6. to look into					</a:t>
            </a:r>
            <a:r>
              <a:rPr lang="zh-SG" altLang="en-US" sz="2000" kern="100" dirty="0">
                <a:effectLst/>
                <a:latin typeface="Times New Roman" panose="02020603050405020304" pitchFamily="18" charset="0"/>
                <a:ea typeface="宋体" panose="02010600030101010101" pitchFamily="2" charset="-122"/>
              </a:rPr>
              <a:t>调查，研究</a:t>
            </a:r>
          </a:p>
          <a:p>
            <a:pPr indent="266700" algn="just" hangingPunct="0"/>
            <a:r>
              <a:rPr lang="en-US" altLang="zh-SG" sz="2000" kern="100" dirty="0">
                <a:effectLst/>
                <a:latin typeface="Times New Roman" panose="02020603050405020304" pitchFamily="18" charset="0"/>
                <a:ea typeface="宋体" panose="02010600030101010101" pitchFamily="2" charset="-122"/>
              </a:rPr>
              <a:t>7. armed security officer			</a:t>
            </a:r>
            <a:r>
              <a:rPr lang="zh-SG" altLang="en-US" sz="2000" kern="100" dirty="0">
                <a:effectLst/>
                <a:latin typeface="Times New Roman" panose="02020603050405020304" pitchFamily="18" charset="0"/>
                <a:ea typeface="宋体" panose="02010600030101010101" pitchFamily="2" charset="-122"/>
              </a:rPr>
              <a:t>武装保安人员</a:t>
            </a:r>
          </a:p>
          <a:p>
            <a:pPr indent="266700" algn="just" hangingPunct="0"/>
            <a:r>
              <a:rPr lang="en-US" altLang="zh-SG" sz="2000" kern="100" dirty="0">
                <a:effectLst/>
                <a:latin typeface="Times New Roman" panose="02020603050405020304" pitchFamily="18" charset="0"/>
                <a:ea typeface="宋体" panose="02010600030101010101" pitchFamily="2" charset="-122"/>
              </a:rPr>
              <a:t>8. sky marshal					</a:t>
            </a:r>
            <a:r>
              <a:rPr lang="zh-SG" altLang="en-US" sz="2000" kern="100" dirty="0">
                <a:effectLst/>
                <a:latin typeface="Times New Roman" panose="02020603050405020304" pitchFamily="18" charset="0"/>
                <a:ea typeface="宋体" panose="02010600030101010101" pitchFamily="2" charset="-122"/>
              </a:rPr>
              <a:t>空中警察</a:t>
            </a:r>
          </a:p>
          <a:p>
            <a:pPr indent="266700" algn="just" hangingPunct="0"/>
            <a:r>
              <a:rPr lang="en-US" altLang="zh-SG" sz="2000" kern="100" dirty="0">
                <a:effectLst/>
                <a:latin typeface="Times New Roman" panose="02020603050405020304" pitchFamily="18" charset="0"/>
                <a:ea typeface="宋体" panose="02010600030101010101" pitchFamily="2" charset="-122"/>
              </a:rPr>
              <a:t>9. sensitive area				</a:t>
            </a:r>
            <a:r>
              <a:rPr lang="zh-SG" altLang="en-US" sz="2000" kern="100" dirty="0">
                <a:effectLst/>
                <a:latin typeface="Times New Roman" panose="02020603050405020304" pitchFamily="18" charset="0"/>
                <a:ea typeface="宋体" panose="02010600030101010101" pitchFamily="2" charset="-122"/>
              </a:rPr>
              <a:t>敏感地区</a:t>
            </a:r>
          </a:p>
          <a:p>
            <a:pPr indent="266700" algn="just" hangingPunct="0"/>
            <a:r>
              <a:rPr lang="en-US" altLang="zh-SG" sz="2000" kern="100" dirty="0">
                <a:effectLst/>
                <a:latin typeface="Times New Roman" panose="02020603050405020304" pitchFamily="18" charset="0"/>
                <a:ea typeface="宋体" panose="02010600030101010101" pitchFamily="2" charset="-122"/>
              </a:rPr>
              <a:t>10. security agents				</a:t>
            </a:r>
            <a:r>
              <a:rPr lang="zh-SG" altLang="en-US" sz="2000" kern="100" dirty="0">
                <a:effectLst/>
                <a:latin typeface="Times New Roman" panose="02020603050405020304" pitchFamily="18" charset="0"/>
                <a:ea typeface="宋体" panose="02010600030101010101" pitchFamily="2" charset="-122"/>
              </a:rPr>
              <a:t>保安人员</a:t>
            </a:r>
          </a:p>
          <a:p>
            <a:pPr indent="266700" algn="just" hangingPunct="0"/>
            <a:r>
              <a:rPr lang="en-US" altLang="zh-SG" sz="2000" kern="100" dirty="0">
                <a:effectLst/>
                <a:latin typeface="Times New Roman" panose="02020603050405020304" pitchFamily="18" charset="0"/>
                <a:ea typeface="宋体" panose="02010600030101010101" pitchFamily="2" charset="-122"/>
              </a:rPr>
              <a:t>11. explosive detectors				</a:t>
            </a:r>
            <a:r>
              <a:rPr lang="zh-SG" altLang="en-US" sz="2000" kern="100" dirty="0">
                <a:effectLst/>
                <a:latin typeface="Times New Roman" panose="02020603050405020304" pitchFamily="18" charset="0"/>
                <a:ea typeface="宋体" panose="02010600030101010101" pitchFamily="2" charset="-122"/>
              </a:rPr>
              <a:t>炸药探测器</a:t>
            </a:r>
          </a:p>
          <a:p>
            <a:pPr indent="266700" algn="just" hangingPunct="0"/>
            <a:r>
              <a:rPr lang="en-US" altLang="zh-SG" sz="2000" kern="100" dirty="0">
                <a:effectLst/>
                <a:latin typeface="Times New Roman" panose="02020603050405020304" pitchFamily="18" charset="0"/>
                <a:ea typeface="宋体" panose="02010600030101010101" pitchFamily="2" charset="-122"/>
              </a:rPr>
              <a:t>12. psychological detection			</a:t>
            </a:r>
            <a:r>
              <a:rPr lang="zh-SG" altLang="en-US" sz="2000" kern="100" dirty="0">
                <a:effectLst/>
                <a:latin typeface="Times New Roman" panose="02020603050405020304" pitchFamily="18" charset="0"/>
                <a:ea typeface="宋体" panose="02010600030101010101" pitchFamily="2" charset="-122"/>
              </a:rPr>
              <a:t>心理探测法</a:t>
            </a:r>
          </a:p>
          <a:p>
            <a:pPr indent="266700" algn="just" hangingPunct="0"/>
            <a:r>
              <a:rPr lang="en-US" altLang="zh-SG" sz="2000" kern="100" dirty="0">
                <a:effectLst/>
                <a:latin typeface="Times New Roman" panose="02020603050405020304" pitchFamily="18" charset="0"/>
                <a:ea typeface="宋体" panose="02010600030101010101" pitchFamily="2" charset="-122"/>
              </a:rPr>
              <a:t>13. to confront with				</a:t>
            </a:r>
            <a:r>
              <a:rPr lang="zh-SG" altLang="en-US" sz="2000" kern="100" dirty="0">
                <a:effectLst/>
                <a:latin typeface="Times New Roman" panose="02020603050405020304" pitchFamily="18" charset="0"/>
                <a:ea typeface="宋体" panose="02010600030101010101" pitchFamily="2" charset="-122"/>
              </a:rPr>
              <a:t>面临，对抗</a:t>
            </a:r>
          </a:p>
          <a:p>
            <a:pPr indent="266700" algn="just" hangingPunct="0"/>
            <a:r>
              <a:rPr lang="en-US" altLang="zh-SG" sz="2000" kern="100" dirty="0">
                <a:effectLst/>
                <a:latin typeface="Times New Roman" panose="02020603050405020304" pitchFamily="18" charset="0"/>
                <a:ea typeface="宋体" panose="02010600030101010101" pitchFamily="2" charset="-122"/>
              </a:rPr>
              <a:t>14. special police				</a:t>
            </a:r>
            <a:r>
              <a:rPr lang="zh-SG" altLang="en-US" sz="2000" kern="100" dirty="0">
                <a:effectLst/>
                <a:latin typeface="Times New Roman" panose="02020603050405020304" pitchFamily="18" charset="0"/>
                <a:ea typeface="宋体" panose="02010600030101010101" pitchFamily="2" charset="-122"/>
              </a:rPr>
              <a:t>特种警察</a:t>
            </a:r>
          </a:p>
          <a:p>
            <a:pPr indent="266700" algn="just" hangingPunct="0"/>
            <a:r>
              <a:rPr lang="en-US" altLang="zh-SG" sz="2000" kern="100" dirty="0">
                <a:effectLst/>
                <a:latin typeface="Times New Roman" panose="02020603050405020304" pitchFamily="18" charset="0"/>
                <a:ea typeface="宋体" panose="02010600030101010101" pitchFamily="2" charset="-122"/>
              </a:rPr>
              <a:t>15. contracting state				</a:t>
            </a:r>
            <a:r>
              <a:rPr lang="zh-SG" altLang="en-US" sz="2000" kern="100" dirty="0">
                <a:effectLst/>
                <a:latin typeface="Times New Roman" panose="02020603050405020304" pitchFamily="18" charset="0"/>
                <a:ea typeface="宋体" panose="02010600030101010101" pitchFamily="2" charset="-122"/>
              </a:rPr>
              <a:t>缔约国</a:t>
            </a:r>
          </a:p>
          <a:p>
            <a:pPr indent="266700" algn="just" hangingPunct="0"/>
            <a:r>
              <a:rPr lang="en-US" altLang="zh-SG" sz="2000" kern="100" dirty="0">
                <a:effectLst/>
                <a:latin typeface="Times New Roman" panose="02020603050405020304" pitchFamily="18" charset="0"/>
                <a:ea typeface="宋体" panose="02010600030101010101" pitchFamily="2" charset="-122"/>
              </a:rPr>
              <a:t>16. to adopt measures				</a:t>
            </a:r>
            <a:r>
              <a:rPr lang="zh-SG" altLang="en-US" sz="2000" kern="100" dirty="0">
                <a:effectLst/>
                <a:latin typeface="Times New Roman" panose="02020603050405020304" pitchFamily="18" charset="0"/>
                <a:ea typeface="宋体" panose="02010600030101010101" pitchFamily="2" charset="-122"/>
              </a:rPr>
              <a:t>采取措施</a:t>
            </a:r>
          </a:p>
        </p:txBody>
      </p:sp>
    </p:spTree>
    <p:extLst>
      <p:ext uri="{BB962C8B-B14F-4D97-AF65-F5344CB8AC3E}">
        <p14:creationId xmlns:p14="http://schemas.microsoft.com/office/powerpoint/2010/main" val="217802091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19202" y="1727200"/>
            <a:ext cx="9567280" cy="2303524"/>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 originating in or bound for sensitive areas</a:t>
            </a:r>
          </a:p>
          <a:p>
            <a:pPr indent="266700" algn="just" hangingPunct="0"/>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来往于敏感地区</a:t>
            </a:r>
          </a:p>
          <a:p>
            <a:pPr indent="266700" algn="just" hangingPunct="0"/>
            <a:r>
              <a:rPr lang="en-US" altLang="zh-SG" sz="2400" kern="100" dirty="0">
                <a:effectLst/>
                <a:latin typeface="Times New Roman" panose="02020603050405020304" pitchFamily="18" charset="0"/>
                <a:ea typeface="宋体" panose="02010600030101010101" pitchFamily="2" charset="-122"/>
              </a:rPr>
              <a:t>2. ... keeps its knowledge very confidential</a:t>
            </a:r>
          </a:p>
          <a:p>
            <a:pPr indent="266700" algn="just" hangingPunct="0"/>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它们的做法极端机密</a:t>
            </a:r>
          </a:p>
          <a:p>
            <a:pPr indent="266700" algn="just" hangingPunct="0"/>
            <a:r>
              <a:rPr lang="en-US" altLang="zh-SG" sz="2400" kern="100" dirty="0">
                <a:effectLst/>
                <a:latin typeface="Times New Roman" panose="02020603050405020304" pitchFamily="18" charset="0"/>
                <a:ea typeface="宋体" panose="02010600030101010101" pitchFamily="2" charset="-122"/>
              </a:rPr>
              <a:t>3. To isolate and keep under surveillance the airside of aerodromes</a:t>
            </a:r>
          </a:p>
          <a:p>
            <a:pPr indent="266700" algn="just" hangingPunct="0"/>
            <a:r>
              <a:rPr lang="zh-SG" altLang="en-US" sz="2400" kern="100" dirty="0">
                <a:effectLst/>
                <a:latin typeface="Times New Roman" panose="02020603050405020304" pitchFamily="18" charset="0"/>
                <a:ea typeface="宋体" panose="02010600030101010101" pitchFamily="2" charset="-122"/>
              </a:rPr>
              <a:t>将机场的飞行区与其他地区隔开并处于监视之下</a:t>
            </a:r>
          </a:p>
        </p:txBody>
      </p:sp>
    </p:spTree>
    <p:extLst>
      <p:ext uri="{BB962C8B-B14F-4D97-AF65-F5344CB8AC3E}">
        <p14:creationId xmlns:p14="http://schemas.microsoft.com/office/powerpoint/2010/main" val="325656764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03856"/>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Hijacks can be classified into four main types, depending on whether they are carried out by military-trained terrorist commandos, political groups using violence, political refugees, or mentally unstable individuals.</a:t>
            </a:r>
          </a:p>
          <a:p>
            <a:pPr indent="266700" algn="just" hangingPunct="0"/>
            <a:r>
              <a:rPr lang="en-US" altLang="zh-SG" sz="2400" kern="100" dirty="0">
                <a:effectLst/>
                <a:latin typeface="Times New Roman" panose="02020603050405020304" pitchFamily="18" charset="0"/>
                <a:ea typeface="宋体" panose="02010600030101010101" pitchFamily="2" charset="-122"/>
              </a:rPr>
              <a:t>    All are dangerous, because they are using the most valuable asset in our democracies, human life, to pressure governments or establishments to concede to their demands.</a:t>
            </a:r>
          </a:p>
          <a:p>
            <a:pPr indent="266700" algn="just" hangingPunct="0"/>
            <a:r>
              <a:rPr lang="en-US" altLang="zh-SG" sz="2400" kern="100" dirty="0">
                <a:effectLst/>
                <a:latin typeface="Times New Roman" panose="02020603050405020304" pitchFamily="18" charset="0"/>
                <a:ea typeface="宋体" panose="02010600030101010101" pitchFamily="2" charset="-122"/>
              </a:rPr>
              <a:t>    Hijacking is a form of blackmail. Conventional blackmail is often aimed at individuals because of their wealth or status, whereas hijacking is the random taking of anonymous passengers and crews as hostages. The fact that the entire travelling public from the top executive to the family of modest means on an inclusive tour can be (and are) affected mobilizes public opinion. Everybody feels concerned: it could happen to yourself or your family.</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2617938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0" y="1249968"/>
            <a:ext cx="11048999" cy="4827292"/>
          </a:xfrm>
          <a:prstGeom prst="rect">
            <a:avLst/>
          </a:prstGeom>
          <a:noFill/>
          <a:ln w="9525">
            <a:noFill/>
            <a:miter lim="800000"/>
          </a:ln>
        </p:spPr>
        <p:txBody>
          <a:bodyPr wrap="square" lIns="86685" tIns="43343" rIns="86685" bIns="43343">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    “Hijacking could stop tomorrow if governments wished so.” An IATA director once declared but before we leave the responsibility of preventing and acting against hijacking to states alone, we will look into the procedures that some airlines have developed to complement if not supplement local authorities’ security. Some of these airlines are using so-called sky marshals or armed security officers, sometimes on all flights, sometimes only on high-security flights generally originating in or bound for sensitive areas. Some of these airlines are doing this in cooperation with the state’s police or security services, others are doing so on their own initiative as an airline, while hiring and training their own security agents.</a:t>
            </a:r>
          </a:p>
          <a:p>
            <a:pPr indent="266700" algn="just" hangingPunct="0"/>
            <a:r>
              <a:rPr lang="en-US" altLang="zh-SG" sz="2200" kern="100" dirty="0">
                <a:effectLst/>
                <a:latin typeface="Times New Roman" panose="02020603050405020304" pitchFamily="18" charset="0"/>
                <a:ea typeface="宋体" panose="02010600030101010101" pitchFamily="2" charset="-122"/>
              </a:rPr>
              <a:t>    In addition to sky marshals, airlines are also developing anti-hijacking methods such as crew training and specially designed cockpit access. The Israeli EI-AI is probably the leading airline in that respect but, understandably, keeps its knowledge very confidential.</a:t>
            </a:r>
          </a:p>
          <a:p>
            <a:pPr indent="266700" algn="just" hangingPunct="0"/>
            <a:r>
              <a:rPr lang="en-US" altLang="zh-SG" sz="2200" kern="100" dirty="0">
                <a:effectLst/>
                <a:latin typeface="Times New Roman" panose="02020603050405020304" pitchFamily="18" charset="0"/>
                <a:ea typeface="宋体" panose="02010600030101010101" pitchFamily="2" charset="-122"/>
              </a:rPr>
              <a:t>    Airport authorities are also very involved in hijack prevention. In fact the ICAO recommendations on aviation security (contained in ICAO Annex 17) stress the importance of airport security.</a:t>
            </a:r>
            <a:endParaRPr lang="zh-SG" altLang="en-US"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4841314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270000"/>
            <a:ext cx="11048999"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Today the six main technical methods used in airport security are:</a:t>
            </a:r>
          </a:p>
          <a:p>
            <a:pPr indent="266700" algn="just" hangingPunct="0"/>
            <a:r>
              <a:rPr lang="en-US" altLang="zh-SG" sz="2000" kern="100" dirty="0">
                <a:effectLst/>
                <a:latin typeface="Times New Roman" panose="02020603050405020304" pitchFamily="18" charset="0"/>
                <a:ea typeface="宋体" panose="02010600030101010101" pitchFamily="2" charset="-122"/>
              </a:rPr>
              <a:t>    1. X-ray luggage screening</a:t>
            </a:r>
          </a:p>
          <a:p>
            <a:pPr indent="266700" algn="just" hangingPunct="0"/>
            <a:r>
              <a:rPr lang="en-US" altLang="zh-SG" sz="2000" kern="100" dirty="0">
                <a:effectLst/>
                <a:latin typeface="Times New Roman" panose="02020603050405020304" pitchFamily="18" charset="0"/>
                <a:ea typeface="宋体" panose="02010600030101010101" pitchFamily="2" charset="-122"/>
              </a:rPr>
              <a:t>    2. Metal detector gateway</a:t>
            </a:r>
          </a:p>
          <a:p>
            <a:pPr indent="266700" algn="just" hangingPunct="0"/>
            <a:r>
              <a:rPr lang="en-US" altLang="zh-SG" sz="2000" kern="100" dirty="0">
                <a:effectLst/>
                <a:latin typeface="Times New Roman" panose="02020603050405020304" pitchFamily="18" charset="0"/>
                <a:ea typeface="宋体" panose="02010600030101010101" pitchFamily="2" charset="-122"/>
              </a:rPr>
              <a:t>    3. Explosives detectors</a:t>
            </a:r>
          </a:p>
          <a:p>
            <a:pPr indent="266700" algn="just" hangingPunct="0"/>
            <a:r>
              <a:rPr lang="en-US" altLang="zh-SG" sz="2000" kern="100" dirty="0">
                <a:effectLst/>
                <a:latin typeface="Times New Roman" panose="02020603050405020304" pitchFamily="18" charset="0"/>
                <a:ea typeface="宋体" panose="02010600030101010101" pitchFamily="2" charset="-122"/>
              </a:rPr>
              <a:t>    4. Psychological detection</a:t>
            </a:r>
          </a:p>
          <a:p>
            <a:pPr indent="266700" algn="just" hangingPunct="0"/>
            <a:r>
              <a:rPr lang="en-US" altLang="zh-SG" sz="2000" kern="100" dirty="0">
                <a:effectLst/>
                <a:latin typeface="Times New Roman" panose="02020603050405020304" pitchFamily="18" charset="0"/>
                <a:ea typeface="宋体" panose="02010600030101010101" pitchFamily="2" charset="-122"/>
              </a:rPr>
              <a:t>    5. Sterile areas </a:t>
            </a:r>
          </a:p>
          <a:p>
            <a:pPr indent="266700" algn="just" hangingPunct="0"/>
            <a:r>
              <a:rPr lang="en-US" altLang="zh-SG" sz="2000" kern="100" dirty="0">
                <a:effectLst/>
                <a:latin typeface="Times New Roman" panose="02020603050405020304" pitchFamily="18" charset="0"/>
                <a:ea typeface="宋体" panose="02010600030101010101" pitchFamily="2" charset="-122"/>
              </a:rPr>
              <a:t>    6. Dogs</a:t>
            </a:r>
          </a:p>
          <a:p>
            <a:pPr indent="266700" algn="just" hangingPunct="0"/>
            <a:r>
              <a:rPr lang="en-US" altLang="zh-SG" sz="2000" kern="100" dirty="0">
                <a:effectLst/>
                <a:latin typeface="Times New Roman" panose="02020603050405020304" pitchFamily="18" charset="0"/>
                <a:ea typeface="宋体" panose="02010600030101010101" pitchFamily="2" charset="-122"/>
              </a:rPr>
              <a:t>    None of these airport prevention methods is completely effective, as the latest hijacks of 1983-1984 demonstrates, seeing that most of them originated from airports equipped with modern devices.</a:t>
            </a:r>
          </a:p>
          <a:p>
            <a:pPr indent="266700" algn="just" hangingPunct="0"/>
            <a:r>
              <a:rPr lang="en-US" altLang="zh-SG" sz="2000" kern="100" dirty="0">
                <a:effectLst/>
                <a:latin typeface="Times New Roman" panose="02020603050405020304" pitchFamily="18" charset="0"/>
                <a:ea typeface="宋体" panose="02010600030101010101" pitchFamily="2" charset="-122"/>
              </a:rPr>
              <a:t>    Let us see what governments do when dealing with hijacks.</a:t>
            </a:r>
          </a:p>
          <a:p>
            <a:pPr indent="266700" algn="just" hangingPunct="0"/>
            <a:r>
              <a:rPr lang="en-US" altLang="zh-SG" sz="2000" kern="100" dirty="0">
                <a:effectLst/>
                <a:latin typeface="Times New Roman" panose="02020603050405020304" pitchFamily="18" charset="0"/>
                <a:ea typeface="宋体" panose="02010600030101010101" pitchFamily="2" charset="-122"/>
              </a:rPr>
              <a:t>    Basically, governments confronted with hijacked aircraft use three methods:</a:t>
            </a:r>
          </a:p>
          <a:p>
            <a:pPr indent="266700" algn="just" hangingPunct="0"/>
            <a:r>
              <a:rPr lang="en-US" altLang="zh-SG" sz="2000" kern="100" dirty="0">
                <a:effectLst/>
                <a:latin typeface="Times New Roman" panose="02020603050405020304" pitchFamily="18" charset="0"/>
                <a:ea typeface="宋体" panose="02010600030101010101" pitchFamily="2" charset="-122"/>
              </a:rPr>
              <a:t>    1. Refusing the aircraft entry into their airspace and /or landing in their country, thus transferring the problem to another country.</a:t>
            </a:r>
          </a:p>
          <a:p>
            <a:pPr indent="266700" algn="just" hangingPunct="0"/>
            <a:r>
              <a:rPr lang="en-US" altLang="zh-SG" sz="2000" kern="100" dirty="0">
                <a:effectLst/>
                <a:latin typeface="Times New Roman" panose="02020603050405020304" pitchFamily="18" charset="0"/>
                <a:ea typeface="宋体" panose="02010600030101010101" pitchFamily="2" charset="-122"/>
              </a:rPr>
              <a:t>    2. Negotiating to have hostages released and hijackers surrender.</a:t>
            </a:r>
          </a:p>
          <a:p>
            <a:pPr indent="266700" algn="just" hangingPunct="0"/>
            <a:r>
              <a:rPr lang="en-US" altLang="zh-SG" sz="2000" kern="100" dirty="0">
                <a:effectLst/>
                <a:latin typeface="Times New Roman" panose="02020603050405020304" pitchFamily="18" charset="0"/>
                <a:ea typeface="宋体" panose="02010600030101010101" pitchFamily="2" charset="-122"/>
              </a:rPr>
              <a:t>    3. Using special police or military units to storm the aircraft.</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86548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59420" y="1257953"/>
            <a:ext cx="9567280"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They cruise at the initial speed of a 0.303 rifle bullet.</a:t>
            </a:r>
          </a:p>
          <a:p>
            <a:pPr indent="266700" algn="just" hangingPunct="0"/>
            <a:r>
              <a:rPr lang="zh-SG" altLang="en-US" sz="2400" kern="100" dirty="0">
                <a:effectLst/>
                <a:latin typeface="Times New Roman" panose="02020603050405020304" pitchFamily="18" charset="0"/>
                <a:ea typeface="宋体" panose="02010600030101010101" pitchFamily="2" charset="-122"/>
              </a:rPr>
              <a:t>它们（超音速飞机）以</a:t>
            </a:r>
            <a:r>
              <a:rPr lang="en-US" altLang="zh-SG" sz="2400" kern="100" dirty="0">
                <a:effectLst/>
                <a:latin typeface="Times New Roman" panose="02020603050405020304" pitchFamily="18" charset="0"/>
                <a:ea typeface="宋体" panose="02010600030101010101" pitchFamily="2" charset="-122"/>
              </a:rPr>
              <a:t>0.303</a:t>
            </a:r>
            <a:r>
              <a:rPr lang="zh-SG" altLang="en-US" sz="2400" kern="100" dirty="0">
                <a:effectLst/>
                <a:latin typeface="Times New Roman" panose="02020603050405020304" pitchFamily="18" charset="0"/>
                <a:ea typeface="宋体" panose="02010600030101010101" pitchFamily="2" charset="-122"/>
              </a:rPr>
              <a:t>口径步枪子弹离膛的初始速度巡航。</a:t>
            </a:r>
          </a:p>
          <a:p>
            <a:pPr indent="266700" algn="just" hangingPunct="0"/>
            <a:r>
              <a:rPr lang="en-US" altLang="zh-SG" sz="2400" kern="100" dirty="0">
                <a:effectLst/>
                <a:latin typeface="Times New Roman" panose="02020603050405020304" pitchFamily="18" charset="0"/>
                <a:ea typeface="宋体" panose="02010600030101010101" pitchFamily="2" charset="-122"/>
              </a:rPr>
              <a:t>2. The aircraft’s nose was designed as a so sharp shape that the air swirls over it to create a mighty vortex which give increased lift during takeoff and landing. </a:t>
            </a:r>
          </a:p>
          <a:p>
            <a:pPr indent="266700" algn="just" hangingPunct="0"/>
            <a:r>
              <a:rPr lang="zh-SG" altLang="en-US" sz="2400" kern="100" dirty="0">
                <a:effectLst/>
                <a:latin typeface="Times New Roman" panose="02020603050405020304" pitchFamily="18" charset="0"/>
                <a:ea typeface="宋体" panose="02010600030101010101" pitchFamily="2" charset="-122"/>
              </a:rPr>
              <a:t>   飞机的机头被设计成一个非常锋利的形状，空气在它上面盘旋形成一个强大的涡流，在起飞和降落时增加升力。</a:t>
            </a:r>
          </a:p>
          <a:p>
            <a:pPr indent="266700" algn="just" hangingPunct="0"/>
            <a:r>
              <a:rPr lang="en-US" altLang="zh-SG" sz="2400" kern="100" dirty="0">
                <a:effectLst/>
                <a:latin typeface="Times New Roman" panose="02020603050405020304" pitchFamily="18" charset="0"/>
                <a:ea typeface="宋体" panose="02010600030101010101" pitchFamily="2" charset="-122"/>
              </a:rPr>
              <a:t>3. To date, the two SSTs to see regular service have been Concorde and the Tupolev Tu-144.</a:t>
            </a:r>
          </a:p>
          <a:p>
            <a:pPr indent="266700" algn="just" hangingPunct="0"/>
            <a:r>
              <a:rPr lang="zh-SG" altLang="en-US" sz="2400" kern="100" dirty="0">
                <a:effectLst/>
                <a:latin typeface="Times New Roman" panose="02020603050405020304" pitchFamily="18" charset="0"/>
                <a:ea typeface="宋体" panose="02010600030101010101" pitchFamily="2" charset="-122"/>
              </a:rPr>
              <a:t>    到目前为止，可用于定期航行的超音速客机只有协和式飞机和图波列夫</a:t>
            </a:r>
            <a:r>
              <a:rPr lang="en-US" altLang="zh-SG" sz="2400" kern="100" dirty="0">
                <a:effectLst/>
                <a:latin typeface="Times New Roman" panose="02020603050405020304" pitchFamily="18" charset="0"/>
                <a:ea typeface="宋体" panose="02010600030101010101" pitchFamily="2" charset="-122"/>
              </a:rPr>
              <a:t>Tu-144</a:t>
            </a:r>
            <a:r>
              <a:rPr lang="zh-SG" altLang="en-US" sz="2400" kern="100" dirty="0">
                <a:effectLst/>
                <a:latin typeface="Times New Roman" panose="02020603050405020304" pitchFamily="18" charset="0"/>
                <a:ea typeface="宋体" panose="02010600030101010101" pitchFamily="2" charset="-122"/>
              </a:rPr>
              <a:t>飞机。</a:t>
            </a:r>
          </a:p>
        </p:txBody>
      </p:sp>
    </p:spTree>
    <p:extLst>
      <p:ext uri="{BB962C8B-B14F-4D97-AF65-F5344CB8AC3E}">
        <p14:creationId xmlns:p14="http://schemas.microsoft.com/office/powerpoint/2010/main" val="393662735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877885"/>
            <a:ext cx="11401270" cy="562751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International Civil Aviation Organization(ICAO)</a:t>
            </a:r>
          </a:p>
          <a:p>
            <a:pPr indent="266700" algn="just" hangingPunct="0"/>
            <a:r>
              <a:rPr lang="en-US" altLang="zh-SG" sz="2000" kern="100" dirty="0">
                <a:effectLst/>
                <a:latin typeface="Times New Roman" panose="02020603050405020304" pitchFamily="18" charset="0"/>
                <a:ea typeface="宋体" panose="02010600030101010101" pitchFamily="2" charset="-122"/>
              </a:rPr>
              <a:t>    The primary objective of the International Civil Aviation </a:t>
            </a:r>
            <a:r>
              <a:rPr lang="en-US" altLang="zh-SG" sz="2000" kern="100" dirty="0" err="1">
                <a:effectLst/>
                <a:latin typeface="Times New Roman" panose="02020603050405020304" pitchFamily="18" charset="0"/>
                <a:ea typeface="宋体" panose="02010600030101010101" pitchFamily="2" charset="-122"/>
              </a:rPr>
              <a:t>Organisation</a:t>
            </a:r>
            <a:r>
              <a:rPr lang="en-US" altLang="zh-SG" sz="2000" kern="100" dirty="0">
                <a:effectLst/>
                <a:latin typeface="Times New Roman" panose="02020603050405020304" pitchFamily="18" charset="0"/>
                <a:ea typeface="宋体" panose="02010600030101010101" pitchFamily="2" charset="-122"/>
              </a:rPr>
              <a:t> Aviation Security (ICAO </a:t>
            </a:r>
            <a:r>
              <a:rPr lang="en-US" altLang="zh-SG" sz="2000" kern="100" dirty="0" err="1">
                <a:effectLst/>
                <a:latin typeface="Times New Roman" panose="02020603050405020304" pitchFamily="18" charset="0"/>
                <a:ea typeface="宋体" panose="02010600030101010101" pitchFamily="2" charset="-122"/>
              </a:rPr>
              <a:t>Avsec</a:t>
            </a:r>
            <a:r>
              <a:rPr lang="en-US" altLang="zh-SG" sz="2000" kern="100" dirty="0">
                <a:effectLst/>
                <a:latin typeface="Times New Roman" panose="02020603050405020304" pitchFamily="18" charset="0"/>
                <a:ea typeface="宋体" panose="02010600030101010101" pitchFamily="2" charset="-122"/>
              </a:rPr>
              <a:t>) </a:t>
            </a:r>
            <a:r>
              <a:rPr lang="en-US" altLang="zh-SG" sz="2000" kern="100" dirty="0" err="1">
                <a:effectLst/>
                <a:latin typeface="Times New Roman" panose="02020603050405020304" pitchFamily="18" charset="0"/>
                <a:ea typeface="宋体" panose="02010600030101010101" pitchFamily="2" charset="-122"/>
              </a:rPr>
              <a:t>programme</a:t>
            </a:r>
            <a:r>
              <a:rPr lang="en-US" altLang="zh-SG" sz="2000" kern="100" dirty="0">
                <a:effectLst/>
                <a:latin typeface="Times New Roman" panose="02020603050405020304" pitchFamily="18" charset="0"/>
                <a:ea typeface="宋体" panose="02010600030101010101" pitchFamily="2" charset="-122"/>
              </a:rPr>
              <a:t> is to assure the safety of passengers by first attempting to deny offenders access to aircraft.</a:t>
            </a:r>
          </a:p>
          <a:p>
            <a:pPr indent="266700" algn="just" hangingPunct="0"/>
            <a:r>
              <a:rPr lang="en-US" altLang="zh-SG" sz="2000" kern="100" dirty="0">
                <a:effectLst/>
                <a:latin typeface="Times New Roman" panose="02020603050405020304" pitchFamily="18" charset="0"/>
                <a:ea typeface="宋体" panose="02010600030101010101" pitchFamily="2" charset="-122"/>
              </a:rPr>
              <a:t>    With this objective, the most important element </a:t>
            </a:r>
            <a:r>
              <a:rPr lang="en-US" altLang="zh-SG" sz="2000" kern="100" dirty="0" err="1">
                <a:effectLst/>
                <a:latin typeface="Times New Roman" panose="02020603050405020304" pitchFamily="18" charset="0"/>
                <a:ea typeface="宋体" panose="02010600030101010101" pitchFamily="2" charset="-122"/>
              </a:rPr>
              <a:t>recognised</a:t>
            </a:r>
            <a:r>
              <a:rPr lang="en-US" altLang="zh-SG" sz="2000" kern="100" dirty="0">
                <a:effectLst/>
                <a:latin typeface="Times New Roman" panose="02020603050405020304" pitchFamily="18" charset="0"/>
                <a:ea typeface="宋体" panose="02010600030101010101" pitchFamily="2" charset="-122"/>
              </a:rPr>
              <a:t> by ICAO is the inspection and screening of passengers and their luggage, and therefore its first action was to establish an aviation security </a:t>
            </a:r>
            <a:r>
              <a:rPr lang="en-US" altLang="zh-SG" sz="2000" kern="100" dirty="0" err="1">
                <a:effectLst/>
                <a:latin typeface="Times New Roman" panose="02020603050405020304" pitchFamily="18" charset="0"/>
                <a:ea typeface="宋体" panose="02010600030101010101" pitchFamily="2" charset="-122"/>
              </a:rPr>
              <a:t>programme</a:t>
            </a:r>
            <a:r>
              <a:rPr lang="en-US" altLang="zh-SG" sz="2000" kern="100" dirty="0">
                <a:effectLst/>
                <a:latin typeface="Times New Roman" panose="02020603050405020304" pitchFamily="18" charset="0"/>
                <a:ea typeface="宋体" panose="02010600030101010101" pitchFamily="2" charset="-122"/>
              </a:rPr>
              <a:t> in each ICAO contracting state.</a:t>
            </a:r>
          </a:p>
          <a:p>
            <a:pPr indent="266700" algn="just" hangingPunct="0"/>
            <a:r>
              <a:rPr lang="en-US" altLang="zh-SG" sz="2000" kern="100" dirty="0">
                <a:effectLst/>
                <a:latin typeface="Times New Roman" panose="02020603050405020304" pitchFamily="18" charset="0"/>
                <a:ea typeface="宋体" panose="02010600030101010101" pitchFamily="2" charset="-122"/>
              </a:rPr>
              <a:t>    The recommendations contained in ICAO Annex 17 (Security) define the basic actions which a state should take as follows:</a:t>
            </a:r>
          </a:p>
          <a:p>
            <a:pPr indent="266700" algn="just" hangingPunct="0"/>
            <a:r>
              <a:rPr lang="en-US" altLang="zh-SG" sz="2000" kern="100" dirty="0">
                <a:effectLst/>
                <a:latin typeface="Times New Roman" panose="02020603050405020304" pitchFamily="18" charset="0"/>
                <a:ea typeface="宋体" panose="02010600030101010101" pitchFamily="2" charset="-122"/>
              </a:rPr>
              <a:t>    1. To co-operate with other states and ICAO in exchanging and supplying information regarding aviation security.</a:t>
            </a:r>
          </a:p>
          <a:p>
            <a:pPr indent="266700" algn="just" hangingPunct="0"/>
            <a:r>
              <a:rPr lang="en-US" altLang="zh-SG" sz="2000" kern="100" dirty="0">
                <a:effectLst/>
                <a:latin typeface="Times New Roman" panose="02020603050405020304" pitchFamily="18" charset="0"/>
                <a:ea typeface="宋体" panose="02010600030101010101" pitchFamily="2" charset="-122"/>
              </a:rPr>
              <a:t>    2. To prevent the </a:t>
            </a:r>
            <a:r>
              <a:rPr lang="en-US" altLang="zh-SG" sz="2000" kern="100" dirty="0" err="1">
                <a:effectLst/>
                <a:latin typeface="Times New Roman" panose="02020603050405020304" pitchFamily="18" charset="0"/>
                <a:ea typeface="宋体" panose="02010600030101010101" pitchFamily="2" charset="-122"/>
              </a:rPr>
              <a:t>unauthorised</a:t>
            </a:r>
            <a:r>
              <a:rPr lang="en-US" altLang="zh-SG" sz="2000" kern="100" dirty="0">
                <a:effectLst/>
                <a:latin typeface="Times New Roman" panose="02020603050405020304" pitchFamily="18" charset="0"/>
                <a:ea typeface="宋体" panose="02010600030101010101" pitchFamily="2" charset="-122"/>
              </a:rPr>
              <a:t> entry of weapons and explosives into aircraft by search and screening procedures.</a:t>
            </a:r>
          </a:p>
          <a:p>
            <a:pPr indent="266700" algn="just" hangingPunct="0"/>
            <a:r>
              <a:rPr lang="en-US" altLang="zh-SG" sz="2000" kern="100" dirty="0">
                <a:effectLst/>
                <a:latin typeface="Times New Roman" panose="02020603050405020304" pitchFamily="18" charset="0"/>
                <a:ea typeface="宋体" panose="02010600030101010101" pitchFamily="2" charset="-122"/>
              </a:rPr>
              <a:t>    3. To isolate and keep under </a:t>
            </a:r>
            <a:r>
              <a:rPr lang="en-US" altLang="zh-SG" sz="2000" kern="100" dirty="0" err="1">
                <a:effectLst/>
                <a:latin typeface="Times New Roman" panose="02020603050405020304" pitchFamily="18" charset="0"/>
                <a:ea typeface="宋体" panose="02010600030101010101" pitchFamily="2" charset="-122"/>
              </a:rPr>
              <a:t>surveilance</a:t>
            </a:r>
            <a:r>
              <a:rPr lang="en-US" altLang="zh-SG" sz="2000" kern="100" dirty="0">
                <a:effectLst/>
                <a:latin typeface="Times New Roman" panose="02020603050405020304" pitchFamily="18" charset="0"/>
                <a:ea typeface="宋体" panose="02010600030101010101" pitchFamily="2" charset="-122"/>
              </a:rPr>
              <a:t> the airside of aerodromes.</a:t>
            </a:r>
          </a:p>
          <a:p>
            <a:pPr indent="266700" algn="just" hangingPunct="0"/>
            <a:r>
              <a:rPr lang="en-US" altLang="zh-SG" sz="2000" kern="100" dirty="0">
                <a:effectLst/>
                <a:latin typeface="Times New Roman" panose="02020603050405020304" pitchFamily="18" charset="0"/>
                <a:ea typeface="宋体" panose="02010600030101010101" pitchFamily="2" charset="-122"/>
              </a:rPr>
              <a:t>    4. To require of its own airlines to adopt a security </a:t>
            </a:r>
            <a:r>
              <a:rPr lang="en-US" altLang="zh-SG" sz="2000" kern="100" dirty="0" err="1">
                <a:effectLst/>
                <a:latin typeface="Times New Roman" panose="02020603050405020304" pitchFamily="18" charset="0"/>
                <a:ea typeface="宋体" panose="02010600030101010101" pitchFamily="2" charset="-122"/>
              </a:rPr>
              <a:t>programme</a:t>
            </a:r>
            <a:r>
              <a:rPr lang="en-US" altLang="zh-SG" sz="2000" kern="100" dirty="0">
                <a:effectLst/>
                <a:latin typeface="Times New Roman" panose="02020603050405020304" pitchFamily="18" charset="0"/>
                <a:ea typeface="宋体" panose="02010600030101010101" pitchFamily="2" charset="-122"/>
              </a:rPr>
              <a:t>.</a:t>
            </a:r>
          </a:p>
          <a:p>
            <a:pPr indent="266700" algn="just" hangingPunct="0"/>
            <a:r>
              <a:rPr lang="en-US" altLang="zh-SG" sz="2000" kern="100" dirty="0">
                <a:effectLst/>
                <a:latin typeface="Times New Roman" panose="02020603050405020304" pitchFamily="18" charset="0"/>
                <a:ea typeface="宋体" panose="02010600030101010101" pitchFamily="2" charset="-122"/>
              </a:rPr>
              <a:t>    5. To transmit all relevant information to all overfly and destination states, when dealing with a hijacked aircraft.</a:t>
            </a:r>
          </a:p>
          <a:p>
            <a:pPr indent="266700" algn="just" hangingPunct="0"/>
            <a:r>
              <a:rPr lang="en-US" altLang="zh-SG" sz="2000" kern="100" dirty="0">
                <a:effectLst/>
                <a:latin typeface="Times New Roman" panose="02020603050405020304" pitchFamily="18" charset="0"/>
                <a:ea typeface="宋体" panose="02010600030101010101" pitchFamily="2" charset="-122"/>
              </a:rPr>
              <a:t>    6. To adopt measures for the safety of passengers and crew of hijacked aircraft, until their journey is terminated.</a:t>
            </a:r>
          </a:p>
        </p:txBody>
      </p:sp>
    </p:spTree>
    <p:extLst>
      <p:ext uri="{BB962C8B-B14F-4D97-AF65-F5344CB8AC3E}">
        <p14:creationId xmlns:p14="http://schemas.microsoft.com/office/powerpoint/2010/main" val="399212844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447050" y="1433909"/>
            <a:ext cx="10204503" cy="4088628"/>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I. Translate these special terms into Chinese and learn by heart.</a:t>
            </a:r>
          </a:p>
          <a:p>
            <a:pPr indent="266700" algn="just" hangingPunct="0"/>
            <a:r>
              <a:rPr lang="en-US" altLang="zh-SG" sz="2000" kern="100" dirty="0">
                <a:effectLst/>
                <a:latin typeface="Times New Roman" panose="02020603050405020304" pitchFamily="18" charset="0"/>
                <a:ea typeface="宋体" panose="02010600030101010101" pitchFamily="2" charset="-122"/>
              </a:rPr>
              <a:t>1. stowaway: A person who boards the aircraft illegally and attempts to hide somewhere on board for the purpose of getting a free ride to his destination. Flight service personnel check the aircraft for stowaways at the beginning of each flight.</a:t>
            </a:r>
          </a:p>
          <a:p>
            <a:pPr indent="266700" algn="just" hangingPunct="0"/>
            <a:r>
              <a:rPr lang="en-US" altLang="zh-SG" sz="2000" kern="100" dirty="0">
                <a:effectLst/>
                <a:latin typeface="Times New Roman" panose="02020603050405020304" pitchFamily="18" charset="0"/>
                <a:ea typeface="宋体" panose="02010600030101010101" pitchFamily="2" charset="-122"/>
              </a:rPr>
              <a:t>2. High Season / Low Season: Terms used for fare calculations on some airlines. High season is the period of heavy travel and higher fares. Low season is the period of light travel and lower fares.</a:t>
            </a:r>
          </a:p>
          <a:p>
            <a:pPr indent="266700" algn="just" hangingPunct="0"/>
            <a:r>
              <a:rPr lang="en-US" altLang="zh-SG" sz="2000" kern="100" dirty="0">
                <a:effectLst/>
                <a:latin typeface="Times New Roman" panose="02020603050405020304" pitchFamily="18" charset="0"/>
                <a:ea typeface="宋体" panose="02010600030101010101" pitchFamily="2" charset="-122"/>
              </a:rPr>
              <a:t>3. Jet Lag: The condition in which the body has not yet caught up with the change in time after a flight through several time zones. After a flight from New York to Tokyo, for example, the traveler suddenly finds himself on a schedule that is twelve hours ahead of what it was at his point of departure. He will usually be hungry and sleepy on the basis of New York time, not Tokyo time, and he will suffer some temporary dysfunction. This might last several days before the body has a chance to overcome the lag or catching up period that is caused by the time difference.</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518660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28848" y="1346200"/>
            <a:ext cx="9911509" cy="4396404"/>
          </a:xfrm>
          <a:prstGeom prst="rect">
            <a:avLst/>
          </a:prstGeom>
          <a:noFill/>
          <a:ln w="9525">
            <a:noFill/>
            <a:miter lim="800000"/>
          </a:ln>
        </p:spPr>
        <p:txBody>
          <a:bodyPr wrap="square" lIns="86685" tIns="43343" rIns="86685" bIns="43343">
            <a:spAutoFit/>
          </a:bodyPr>
          <a:lstStyle/>
          <a:p>
            <a:pPr indent="266700" algn="just" hangingPunct="0"/>
            <a:r>
              <a:rPr lang="en-US" altLang="zh-CN" sz="2000" kern="100" dirty="0">
                <a:effectLst/>
                <a:latin typeface="Times New Roman" panose="02020603050405020304" pitchFamily="18" charset="0"/>
                <a:ea typeface="宋体" panose="02010600030101010101" pitchFamily="2" charset="-122"/>
              </a:rPr>
              <a:t>II. Read and analyze the following passages grammatically.</a:t>
            </a:r>
          </a:p>
          <a:p>
            <a:pPr indent="266700" algn="just" hangingPunct="0"/>
            <a:r>
              <a:rPr lang="en-US" altLang="zh-CN" sz="2000" kern="100" dirty="0">
                <a:effectLst/>
                <a:latin typeface="Times New Roman" panose="02020603050405020304" pitchFamily="18" charset="0"/>
                <a:ea typeface="宋体" panose="02010600030101010101" pitchFamily="2" charset="-122"/>
              </a:rPr>
              <a:t>1. The aviation security system inspects and provides security for every one of those flights at every one of those airports and for every one of those passengers and every piece of their carry-on baggage for every flight, at every airport, every day.</a:t>
            </a:r>
          </a:p>
          <a:p>
            <a:pPr indent="266700" algn="just" hangingPunct="0"/>
            <a:r>
              <a:rPr lang="en-US" altLang="zh-CN" sz="2000" kern="100" dirty="0">
                <a:effectLst/>
                <a:latin typeface="Times New Roman" panose="02020603050405020304" pitchFamily="18" charset="0"/>
                <a:ea typeface="宋体" panose="02010600030101010101" pitchFamily="2" charset="-122"/>
              </a:rPr>
              <a:t>2. The US civil aviation security program today is considered the best in the world. The concern about terrorism is real and the airline security programs are undergoing intense scrutiny by the government, by the news media by passengers, and by the public. The depth of that scrutiny and the continuity of that scrutiny are unprecedented.</a:t>
            </a:r>
          </a:p>
          <a:p>
            <a:pPr indent="266700" algn="just" hangingPunct="0"/>
            <a:r>
              <a:rPr lang="en-US" altLang="zh-CN" sz="2000" kern="100" dirty="0">
                <a:effectLst/>
                <a:latin typeface="Times New Roman" panose="02020603050405020304" pitchFamily="18" charset="0"/>
                <a:ea typeface="宋体" panose="02010600030101010101" pitchFamily="2" charset="-122"/>
              </a:rPr>
              <a:t>3. The airlines, the airport operators, and the aviation industry in general treat this very, very seriously. Airline security is synonymous with airline safety. In talking about acts of hijacking, sabotage, terrorism, and terms are synonymous. So the airlines treat security just as they do safety. There is no cutting of corners. Security and safety are paramount in airline operations. To have an unsafe operation or an insecure operation is unthinkable. It can not stand the test of our society.</a:t>
            </a:r>
          </a:p>
        </p:txBody>
      </p:sp>
    </p:spTree>
    <p:extLst>
      <p:ext uri="{BB962C8B-B14F-4D97-AF65-F5344CB8AC3E}">
        <p14:creationId xmlns:p14="http://schemas.microsoft.com/office/powerpoint/2010/main" val="93860316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28848" y="1346200"/>
            <a:ext cx="9911509" cy="3042188"/>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How many types of hijacks can be classified? What are they?</a:t>
            </a:r>
          </a:p>
          <a:p>
            <a:pPr indent="266700" algn="just" hangingPunct="0"/>
            <a:r>
              <a:rPr lang="en-US" altLang="zh-CN" sz="2400" kern="100" dirty="0">
                <a:effectLst/>
                <a:latin typeface="Times New Roman" panose="02020603050405020304" pitchFamily="18" charset="0"/>
                <a:ea typeface="宋体" panose="02010600030101010101" pitchFamily="2" charset="-122"/>
              </a:rPr>
              <a:t>2. What do these airline do against hijacking?</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are the main technical methods used in airport security today?</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kinds of methods do these governments confronted with hijacked aircraft use?</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do the recommendations contained in ICAO Annex 17 (security) define?</a:t>
            </a:r>
          </a:p>
        </p:txBody>
      </p:sp>
    </p:spTree>
    <p:extLst>
      <p:ext uri="{BB962C8B-B14F-4D97-AF65-F5344CB8AC3E}">
        <p14:creationId xmlns:p14="http://schemas.microsoft.com/office/powerpoint/2010/main" val="2569288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65412"/>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All current civil aircrafts, including airliners, helicopters and airships, as well as many military types, are subsonic, with a maximum speed less than the speed of sound. Most jet aircrafts cruise at a subsonic speed of 550 mph. They pass through the air and create a series of pressure waves in front of it and behind it, similar to the bow and stern waves created by a boat, however, this wave is spherical rather than ring-shaped. </a:t>
            </a:r>
          </a:p>
          <a:p>
            <a:pPr indent="266700" algn="just" hangingPunct="0"/>
            <a:r>
              <a:rPr lang="en-US" altLang="zh-SG" sz="2800" kern="100" dirty="0">
                <a:effectLst/>
                <a:latin typeface="Times New Roman" panose="02020603050405020304" pitchFamily="18" charset="0"/>
                <a:ea typeface="宋体" panose="02010600030101010101" pitchFamily="2" charset="-122"/>
              </a:rPr>
              <a:t>    At subsonic speed, the aircraft sends relatively small pressure differences to the front as an alarm signal for the air ahead, therefore the air molecules have time to get out of the way and flow smoothly around the wing and the tail.</a:t>
            </a:r>
            <a:endParaRPr lang="zh-SG" altLang="en-US"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38452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947200"/>
            <a:ext cx="11048999" cy="5504400"/>
          </a:xfrm>
          <a:prstGeom prst="rect">
            <a:avLst/>
          </a:prstGeom>
          <a:noFill/>
          <a:ln w="9525">
            <a:noFill/>
            <a:miter lim="800000"/>
          </a:ln>
        </p:spPr>
        <p:txBody>
          <a:bodyPr wrap="square" lIns="86685" tIns="43343" rIns="86685" bIns="43343">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  Supersonic aircrafts are able to fly faster than the speed of sound, Mach 1 (around 660 mph at 50,000 feet), which are used almost entirely for research and military purposes. They cruise at the initial speed of a 0.303 rifle bullet. When the aircraft approaches the speed of sound, the alarm signals for the air ahead become shorter, giving the molecules less time to get out of the way. The compressed molecules form into a severer vertical shockwave as the aircraft reaches the speed of sound. Its pressure increases instantaneously, so in the vicinity of the source it sounds like the crackling bullwhip. </a:t>
            </a:r>
          </a:p>
          <a:p>
            <a:pPr indent="266700" algn="just" hangingPunct="0"/>
            <a:r>
              <a:rPr lang="en-US" altLang="zh-SG" sz="2200" kern="100" dirty="0">
                <a:effectLst/>
                <a:latin typeface="Times New Roman" panose="02020603050405020304" pitchFamily="18" charset="0"/>
                <a:ea typeface="宋体" panose="02010600030101010101" pitchFamily="2" charset="-122"/>
              </a:rPr>
              <a:t>  Once the aircraft speeds up over Mach 1, the shockwave forms a cone. As the apex of the cone, the aircraft drags it forward. Because only at the high altitude can supersonic flight be achieved, there is ample time for the shockwave to enlarge significantly before it gets to the ground. Finally, near the ground we hear a muffled rumble by the weakened shockwave. Nevertheless, people are worried about the possible consequences of supersonic flight</a:t>
            </a:r>
            <a:r>
              <a:rPr lang="zh-SG" altLang="en-US" sz="2200" kern="100" dirty="0">
                <a:effectLst/>
                <a:latin typeface="Times New Roman" panose="02020603050405020304" pitchFamily="18" charset="0"/>
                <a:ea typeface="宋体" panose="02010600030101010101" pitchFamily="2" charset="-122"/>
              </a:rPr>
              <a:t>，</a:t>
            </a:r>
            <a:r>
              <a:rPr lang="en-US" altLang="zh-SG" sz="2200" kern="100" dirty="0">
                <a:effectLst/>
                <a:latin typeface="Times New Roman" panose="02020603050405020304" pitchFamily="18" charset="0"/>
                <a:ea typeface="宋体" panose="02010600030101010101" pitchFamily="2" charset="-122"/>
              </a:rPr>
              <a:t>they complain that the shockwaves will damage human ears as well as buildings. As a matter of fact, there are two shockwaves in the cone, respectively from the nose and the tail, producing deep double boom or persistent air disturbance, sounding like thunder or the sound of explosions in the distance. </a:t>
            </a:r>
            <a:endParaRPr lang="zh-SG" altLang="en-US"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532905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270000"/>
            <a:ext cx="1104899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 supersonic transport (SST) is a civilian supersonic aircraft designed to transport passengers at speeds greater than the speed of sound. The airframe of a supersonic transport is streamlined, with a pointed nose and two thin delta wings extending from the nose to the tail. The aircraft’s nose was designed as a so sharp shape that the air swirls over it to create a mighty vortex which gives increased lift during take off and landing. The cabin windows of SST are designed smaller so as to reduce the probability of in the highly pressurized cabin.</a:t>
            </a:r>
          </a:p>
          <a:p>
            <a:pPr indent="266700" algn="just" hangingPunct="0"/>
            <a:r>
              <a:rPr lang="en-US" altLang="zh-SG" sz="2400" kern="100" dirty="0">
                <a:effectLst/>
                <a:latin typeface="Times New Roman" panose="02020603050405020304" pitchFamily="18" charset="0"/>
                <a:ea typeface="宋体" panose="02010600030101010101" pitchFamily="2" charset="-122"/>
              </a:rPr>
              <a:t>  When the aircraft makes transonic acceleration, the passengers can hardly feel it, because the ground below seems to pass by at a normal speed looked down from the 50,000-feet supersonic cruising altitude, where clouds look far away below the aircraft and recognizable ground features are extremely small. It is a wonderful experience for the passengers of supersonic aircraft to see a fantastic scenery: the sky looks like a dark purple shade and the horizon is obviously curved.</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2146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850170"/>
            <a:ext cx="11048999" cy="3534630"/>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To date, the only SSTs to see regular service have been Concorde and the Tupolev Tu-144. The last passenger flight of the Tu-144 was in June 1978 and it was last flown in 1999 by NASA. Concorde’s last commercial flight was in October 2003, with a November 26, 2003 ferry flight being was its last airborne operation. Following the permanent cessation of flying by Concorde, there are no remaining SSTs in commercial service. Several companies have each proposed a supersonic business jet, which may bring supersonic transport back again.</a:t>
            </a:r>
          </a:p>
        </p:txBody>
      </p:sp>
    </p:spTree>
    <p:extLst>
      <p:ext uri="{BB962C8B-B14F-4D97-AF65-F5344CB8AC3E}">
        <p14:creationId xmlns:p14="http://schemas.microsoft.com/office/powerpoint/2010/main" val="162534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341151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Analyze the following passages grammatically.</a:t>
            </a:r>
          </a:p>
          <a:p>
            <a:pPr indent="266700" algn="just" hangingPunct="0"/>
            <a:r>
              <a:rPr lang="en-US" altLang="zh-SG" sz="2400" kern="100" dirty="0">
                <a:effectLst/>
                <a:latin typeface="Times New Roman" panose="02020603050405020304" pitchFamily="18" charset="0"/>
                <a:ea typeface="宋体" panose="02010600030101010101" pitchFamily="2" charset="-122"/>
              </a:rPr>
              <a:t>1. They pass through the air and create a series of pressure waves in front of it and behind it, similar to the bow and stern waves created by a boat, however, this wave is spherical rather than ring-shaped. </a:t>
            </a:r>
          </a:p>
          <a:p>
            <a:pPr indent="266700" algn="just" hangingPunct="0"/>
            <a:r>
              <a:rPr lang="en-US" altLang="zh-SG" sz="2400" kern="100" dirty="0">
                <a:effectLst/>
                <a:latin typeface="Times New Roman" panose="02020603050405020304" pitchFamily="18" charset="0"/>
                <a:ea typeface="宋体" panose="02010600030101010101" pitchFamily="2" charset="-122"/>
              </a:rPr>
              <a:t>2. When the aircraft makes transonic acceleration, the passengers can hardly feel it, because the ground below seems to pass by at a normal speed looked down from the 50,000-feet supersonic cruising altitude, where clouds look far away below the aircraft and recognizable ground features are extremely small.</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87521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2672856"/>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What will happen when the aircraft approaches the speed of sound?</a:t>
            </a:r>
          </a:p>
          <a:p>
            <a:pPr indent="266700" algn="just" hangingPunct="0"/>
            <a:r>
              <a:rPr lang="en-US" altLang="zh-CN" sz="2400" kern="100" dirty="0">
                <a:effectLst/>
                <a:latin typeface="Times New Roman" panose="02020603050405020304" pitchFamily="18" charset="0"/>
                <a:ea typeface="宋体" panose="02010600030101010101" pitchFamily="2" charset="-122"/>
              </a:rPr>
              <a:t>2. What will happen once the aircraft speeds up over Mach1?</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is a supersonic transport?</a:t>
            </a:r>
          </a:p>
          <a:p>
            <a:pPr indent="266700" algn="just" hangingPunct="0"/>
            <a:r>
              <a:rPr lang="en-US" altLang="zh-CN" sz="2400" kern="100" dirty="0">
                <a:effectLst/>
                <a:latin typeface="Times New Roman" panose="02020603050405020304" pitchFamily="18" charset="0"/>
                <a:ea typeface="宋体" panose="02010600030101010101" pitchFamily="2" charset="-122"/>
              </a:rPr>
              <a:t>4. Why do the cabin windows of SST are designed smaller?</a:t>
            </a:r>
          </a:p>
          <a:p>
            <a:pPr indent="266700" algn="just" hangingPunct="0"/>
            <a:r>
              <a:rPr lang="en-US" altLang="zh-CN" sz="2400" kern="100" dirty="0">
                <a:effectLst/>
                <a:latin typeface="Times New Roman" panose="02020603050405020304" pitchFamily="18" charset="0"/>
                <a:ea typeface="宋体" panose="02010600030101010101" pitchFamily="2" charset="-122"/>
              </a:rPr>
              <a:t>5. Please list the names of supersonic transports that have been used for regular service.</a:t>
            </a:r>
          </a:p>
        </p:txBody>
      </p:sp>
    </p:spTree>
    <p:extLst>
      <p:ext uri="{BB962C8B-B14F-4D97-AF65-F5344CB8AC3E}">
        <p14:creationId xmlns:p14="http://schemas.microsoft.com/office/powerpoint/2010/main" val="295267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4767" y="996986"/>
            <a:ext cx="10187302" cy="530221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9300" y="1434505"/>
            <a:ext cx="10059805"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transportation [</a:t>
            </a:r>
            <a:r>
              <a:rPr lang="en-US" altLang="zh-SG" sz="2400" kern="100" dirty="0" err="1">
                <a:effectLst/>
                <a:latin typeface="Times New Roman" panose="02020603050405020304" pitchFamily="18" charset="0"/>
                <a:ea typeface="宋体" panose="02010600030101010101" pitchFamily="2" charset="-122"/>
              </a:rPr>
              <a:t>trænspɔ</a:t>
            </a:r>
            <a:r>
              <a:rPr lang="en-US" altLang="zh-SG" sz="2400" kern="100" dirty="0">
                <a:effectLst/>
                <a:latin typeface="Times New Roman" panose="02020603050405020304" pitchFamily="18" charset="0"/>
                <a:ea typeface="宋体" panose="02010600030101010101" pitchFamily="2" charset="-122"/>
              </a:rPr>
              <a:t>ː'</a:t>
            </a:r>
            <a:r>
              <a:rPr lang="en-US" altLang="zh-SG" sz="2400" kern="100" dirty="0" err="1">
                <a:effectLst/>
                <a:latin typeface="Times New Roman" panose="02020603050405020304" pitchFamily="18" charset="0"/>
                <a:ea typeface="宋体" panose="02010600030101010101" pitchFamily="2" charset="-122"/>
              </a:rPr>
              <a:t>teɪʃ</a:t>
            </a:r>
            <a:r>
              <a:rPr lang="en-US" altLang="zh-SG" sz="2400" kern="100" dirty="0">
                <a:effectLst/>
                <a:latin typeface="Times New Roman" panose="02020603050405020304" pitchFamily="18" charset="0"/>
                <a:ea typeface="宋体" panose="02010600030101010101" pitchFamily="2" charset="-122"/>
              </a:rPr>
              <a:t>(ə)n]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运输</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2. manufacture [</a:t>
            </a:r>
            <a:r>
              <a:rPr lang="en-US" altLang="zh-SG" sz="2400" kern="100" dirty="0" err="1">
                <a:effectLst/>
                <a:latin typeface="Times New Roman" panose="02020603050405020304" pitchFamily="18" charset="0"/>
                <a:ea typeface="宋体" panose="02010600030101010101" pitchFamily="2" charset="-122"/>
              </a:rPr>
              <a:t>mænjʊ'fæktʃə</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 v.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制造，加工</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3. propeller [</a:t>
            </a:r>
            <a:r>
              <a:rPr lang="en-US" altLang="zh-SG" sz="2400" kern="100" dirty="0" err="1">
                <a:effectLst/>
                <a:latin typeface="Times New Roman" panose="02020603050405020304" pitchFamily="18" charset="0"/>
                <a:ea typeface="宋体" panose="02010600030101010101" pitchFamily="2" charset="-122"/>
              </a:rPr>
              <a:t>prə'pelə</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螺旋桨，推进器</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4. configuration [</a:t>
            </a:r>
            <a:r>
              <a:rPr lang="en-US" altLang="zh-SG" sz="2400" kern="100" dirty="0" err="1">
                <a:effectLst/>
                <a:latin typeface="Times New Roman" panose="02020603050405020304" pitchFamily="18" charset="0"/>
                <a:ea typeface="宋体" panose="02010600030101010101" pitchFamily="2" charset="-122"/>
              </a:rPr>
              <a:t>kənˌfɪgə'reɪʃ</a:t>
            </a:r>
            <a:r>
              <a:rPr lang="en-US" altLang="zh-SG" sz="2400" kern="100" dirty="0">
                <a:effectLst/>
                <a:latin typeface="Times New Roman" panose="02020603050405020304" pitchFamily="18" charset="0"/>
                <a:ea typeface="宋体" panose="02010600030101010101" pitchFamily="2" charset="-122"/>
              </a:rPr>
              <a:t>(ə)n]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结构，布局，配置</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5. altitude ['</a:t>
            </a:r>
            <a:r>
              <a:rPr lang="en-US" altLang="zh-SG" sz="2400" kern="100" dirty="0" err="1">
                <a:effectLst/>
                <a:latin typeface="Times New Roman" panose="02020603050405020304" pitchFamily="18" charset="0"/>
                <a:ea typeface="宋体" panose="02010600030101010101" pitchFamily="2" charset="-122"/>
              </a:rPr>
              <a:t>æltɪtjuːd</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高度，海拔</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6. galley ['</a:t>
            </a:r>
            <a:r>
              <a:rPr lang="en-US" altLang="zh-SG" sz="2400" kern="100" dirty="0" err="1">
                <a:effectLst/>
                <a:latin typeface="Times New Roman" panose="02020603050405020304" pitchFamily="18" charset="0"/>
                <a:ea typeface="宋体" panose="02010600030101010101" pitchFamily="2" charset="-122"/>
              </a:rPr>
              <a:t>gælɪ</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船上的厨房</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7. complex ['</a:t>
            </a:r>
            <a:r>
              <a:rPr lang="en-US" altLang="zh-SG" sz="2400" kern="100" dirty="0" err="1">
                <a:effectLst/>
                <a:latin typeface="Times New Roman" panose="02020603050405020304" pitchFamily="18" charset="0"/>
                <a:ea typeface="宋体" panose="02010600030101010101" pitchFamily="2" charset="-122"/>
              </a:rPr>
              <a:t>kɒmpleks</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合成物，综合设施，复合体</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8. auxiliary [</a:t>
            </a:r>
            <a:r>
              <a:rPr lang="en-US" altLang="zh-SG" sz="2400" kern="100" dirty="0" err="1">
                <a:effectLst/>
                <a:latin typeface="Times New Roman" panose="02020603050405020304" pitchFamily="18" charset="0"/>
                <a:ea typeface="宋体" panose="02010600030101010101" pitchFamily="2" charset="-122"/>
              </a:rPr>
              <a:t>ɔːɡ'zɪljərɪ</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adj.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辅助的，从属的，附加的</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9. lounge [</a:t>
            </a:r>
            <a:r>
              <a:rPr lang="en-US" altLang="zh-SG" sz="2400" kern="100" dirty="0" err="1">
                <a:effectLst/>
                <a:latin typeface="Times New Roman" panose="02020603050405020304" pitchFamily="18" charset="0"/>
                <a:ea typeface="宋体" panose="02010600030101010101" pitchFamily="2" charset="-122"/>
              </a:rPr>
              <a:t>laʊn</a:t>
            </a:r>
            <a:r>
              <a:rPr lang="en-US" altLang="zh-SG" sz="2400" kern="100" dirty="0">
                <a:effectLst/>
                <a:latin typeface="Times New Roman" panose="02020603050405020304" pitchFamily="18" charset="0"/>
                <a:ea typeface="宋体" panose="02010600030101010101" pitchFamily="2" charset="-122"/>
              </a:rPr>
              <a:t>(d)ʒ]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休息室</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10. nonstop [</a:t>
            </a:r>
            <a:r>
              <a:rPr lang="en-US" altLang="zh-SG" sz="2400" kern="100" dirty="0" err="1">
                <a:effectLst/>
                <a:latin typeface="Times New Roman" panose="02020603050405020304" pitchFamily="18" charset="0"/>
                <a:ea typeface="宋体" panose="02010600030101010101" pitchFamily="2" charset="-122"/>
              </a:rPr>
              <a:t>nɒn'stɒp</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 adv.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直达地，不停地</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11. trijet ['</a:t>
            </a:r>
            <a:r>
              <a:rPr lang="en-US" altLang="zh-SG" sz="2400" kern="100" dirty="0" err="1">
                <a:effectLst/>
                <a:latin typeface="Times New Roman" panose="02020603050405020304" pitchFamily="18" charset="0"/>
                <a:ea typeface="宋体" panose="02010600030101010101" pitchFamily="2" charset="-122"/>
              </a:rPr>
              <a:t>traɪdʒet</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三喷气发动机飞机</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12. clumsiness ['</a:t>
            </a:r>
            <a:r>
              <a:rPr lang="en-US" altLang="zh-SG" sz="2400" kern="100" dirty="0" err="1">
                <a:effectLst/>
                <a:latin typeface="Times New Roman" panose="02020603050405020304" pitchFamily="18" charset="0"/>
                <a:ea typeface="宋体" panose="02010600030101010101" pitchFamily="2" charset="-122"/>
              </a:rPr>
              <a:t>klʌmzɪnɪs</a:t>
            </a:r>
            <a:r>
              <a:rPr lang="en-US" altLang="zh-SG" sz="2400" kern="100" dirty="0">
                <a:effectLst/>
                <a:latin typeface="Times New Roman" panose="02020603050405020304" pitchFamily="18" charset="0"/>
                <a:ea typeface="宋体" panose="02010600030101010101" pitchFamily="2" charset="-122"/>
              </a:rPr>
              <a:t>]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笨拙，丑陋</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554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663700"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Three</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The Flight Deck</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403126204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24095" y="1474885"/>
            <a:ext cx="10059805" cy="4519515"/>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sensation [</a:t>
            </a:r>
            <a:r>
              <a:rPr lang="en-US" altLang="zh-SG" sz="2400" kern="100" dirty="0" err="1">
                <a:effectLst/>
                <a:latin typeface="Times New Roman" panose="02020603050405020304" pitchFamily="18" charset="0"/>
                <a:ea typeface="宋体" panose="02010600030101010101" pitchFamily="2" charset="-122"/>
              </a:rPr>
              <a:t>sen'seiʃ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感觉，知觉，感动</a:t>
            </a:r>
          </a:p>
          <a:p>
            <a:pPr indent="266700" algn="just" hangingPunct="0"/>
            <a:r>
              <a:rPr lang="en-US" altLang="zh-SG" sz="2400" kern="100" dirty="0">
                <a:effectLst/>
                <a:latin typeface="Times New Roman" panose="02020603050405020304" pitchFamily="18" charset="0"/>
                <a:ea typeface="宋体" panose="02010600030101010101" pitchFamily="2" charset="-122"/>
              </a:rPr>
              <a:t>2. layer ['</a:t>
            </a:r>
            <a:r>
              <a:rPr lang="en-US" altLang="zh-SG" sz="2400" kern="100" dirty="0" err="1">
                <a:effectLst/>
                <a:latin typeface="Times New Roman" panose="02020603050405020304" pitchFamily="18" charset="0"/>
                <a:ea typeface="宋体" panose="02010600030101010101" pitchFamily="2" charset="-122"/>
              </a:rPr>
              <a:t>leiə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层</a:t>
            </a:r>
          </a:p>
          <a:p>
            <a:pPr indent="266700" algn="just" hangingPunct="0"/>
            <a:r>
              <a:rPr lang="en-US" altLang="zh-SG" sz="2400" kern="100" dirty="0">
                <a:effectLst/>
                <a:latin typeface="Times New Roman" panose="02020603050405020304" pitchFamily="18" charset="0"/>
                <a:ea typeface="宋体" panose="02010600030101010101" pitchFamily="2" charset="-122"/>
              </a:rPr>
              <a:t>3. dazzle ['</a:t>
            </a:r>
            <a:r>
              <a:rPr lang="en-US" altLang="zh-SG" sz="2400" kern="100" dirty="0" err="1">
                <a:effectLst/>
                <a:latin typeface="Times New Roman" panose="02020603050405020304" pitchFamily="18" charset="0"/>
                <a:ea typeface="宋体" panose="02010600030101010101" pitchFamily="2" charset="-122"/>
              </a:rPr>
              <a:t>dæzl</a:t>
            </a:r>
            <a:r>
              <a:rPr lang="en-US" altLang="zh-SG" sz="2400" kern="100" dirty="0">
                <a:effectLst/>
                <a:latin typeface="Times New Roman" panose="02020603050405020304" pitchFamily="18" charset="0"/>
                <a:ea typeface="宋体" panose="02010600030101010101" pitchFamily="2" charset="-122"/>
              </a:rPr>
              <a:t>]				v.</a:t>
            </a:r>
            <a:r>
              <a:rPr lang="zh-SG" altLang="en-US" sz="2400" kern="100" dirty="0">
                <a:effectLst/>
                <a:latin typeface="Times New Roman" panose="02020603050405020304" pitchFamily="18" charset="0"/>
                <a:ea typeface="宋体" panose="02010600030101010101" pitchFamily="2" charset="-122"/>
              </a:rPr>
              <a:t>（太阳光等）眩眼，耀眼</a:t>
            </a:r>
          </a:p>
          <a:p>
            <a:pPr indent="266700" algn="just" hangingPunct="0"/>
            <a:r>
              <a:rPr lang="en-US" altLang="zh-SG" sz="2400" kern="100" dirty="0">
                <a:effectLst/>
                <a:latin typeface="Times New Roman" panose="02020603050405020304" pitchFamily="18" charset="0"/>
                <a:ea typeface="宋体" panose="02010600030101010101" pitchFamily="2" charset="-122"/>
              </a:rPr>
              <a:t>4. stratosphere ['</a:t>
            </a:r>
            <a:r>
              <a:rPr lang="en-US" altLang="zh-SG" sz="2400" kern="100" dirty="0" err="1">
                <a:effectLst/>
                <a:latin typeface="Times New Roman" panose="02020603050405020304" pitchFamily="18" charset="0"/>
                <a:ea typeface="宋体" panose="02010600030101010101" pitchFamily="2" charset="-122"/>
              </a:rPr>
              <a:t>strætəsfir</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平流层，同温层</a:t>
            </a:r>
          </a:p>
          <a:p>
            <a:pPr indent="266700" algn="just" hangingPunct="0"/>
            <a:r>
              <a:rPr lang="en-US" altLang="zh-SG" sz="2400" kern="100" dirty="0">
                <a:effectLst/>
                <a:latin typeface="Times New Roman" panose="02020603050405020304" pitchFamily="18" charset="0"/>
                <a:ea typeface="宋体" panose="02010600030101010101" pitchFamily="2" charset="-122"/>
              </a:rPr>
              <a:t>5. digital ['</a:t>
            </a:r>
            <a:r>
              <a:rPr lang="en-US" altLang="zh-SG" sz="2400" kern="100" dirty="0" err="1">
                <a:effectLst/>
                <a:latin typeface="Times New Roman" panose="02020603050405020304" pitchFamily="18" charset="0"/>
                <a:ea typeface="宋体" panose="02010600030101010101" pitchFamily="2" charset="-122"/>
              </a:rPr>
              <a:t>didʒitl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数字的</a:t>
            </a:r>
          </a:p>
          <a:p>
            <a:pPr indent="266700" algn="just" hangingPunct="0"/>
            <a:r>
              <a:rPr lang="en-US" altLang="zh-SG" sz="2400" kern="100" dirty="0">
                <a:effectLst/>
                <a:latin typeface="Times New Roman" panose="02020603050405020304" pitchFamily="18" charset="0"/>
                <a:ea typeface="宋体" panose="02010600030101010101" pitchFamily="2" charset="-122"/>
              </a:rPr>
              <a:t>6. circular ['</a:t>
            </a:r>
            <a:r>
              <a:rPr lang="en-US" altLang="zh-SG" sz="2400" kern="100" dirty="0" err="1">
                <a:effectLst/>
                <a:latin typeface="Times New Roman" panose="02020603050405020304" pitchFamily="18" charset="0"/>
                <a:ea typeface="宋体" panose="02010600030101010101" pitchFamily="2" charset="-122"/>
              </a:rPr>
              <a:t>səːkjulə</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圆形的，循环的</a:t>
            </a:r>
          </a:p>
          <a:p>
            <a:pPr indent="266700" algn="just" hangingPunct="0"/>
            <a:r>
              <a:rPr lang="en-US" altLang="zh-SG" sz="2400" kern="100" dirty="0">
                <a:effectLst/>
                <a:latin typeface="Times New Roman" panose="02020603050405020304" pitchFamily="18" charset="0"/>
                <a:ea typeface="宋体" panose="02010600030101010101" pitchFamily="2" charset="-122"/>
              </a:rPr>
              <a:t>7. dial ['</a:t>
            </a:r>
            <a:r>
              <a:rPr lang="en-US" altLang="zh-SG" sz="2400" kern="100" dirty="0" err="1">
                <a:effectLst/>
                <a:latin typeface="Times New Roman" panose="02020603050405020304" pitchFamily="18" charset="0"/>
                <a:ea typeface="宋体" panose="02010600030101010101" pitchFamily="2" charset="-122"/>
              </a:rPr>
              <a:t>daiəl</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刻度盘，数字盘</a:t>
            </a:r>
          </a:p>
          <a:p>
            <a:pPr indent="266700" algn="just" hangingPunct="0"/>
            <a:r>
              <a:rPr lang="en-US" altLang="zh-SG" sz="2400" kern="100" dirty="0">
                <a:effectLst/>
                <a:latin typeface="Times New Roman" panose="02020603050405020304" pitchFamily="18" charset="0"/>
                <a:ea typeface="宋体" panose="02010600030101010101" pitchFamily="2" charset="-122"/>
              </a:rPr>
              <a:t>8. scan [</a:t>
            </a:r>
            <a:r>
              <a:rPr lang="en-US" altLang="zh-SG" sz="2400" kern="100" dirty="0" err="1">
                <a:effectLst/>
                <a:latin typeface="Times New Roman" panose="02020603050405020304" pitchFamily="18" charset="0"/>
                <a:ea typeface="宋体" panose="02010600030101010101" pitchFamily="2" charset="-122"/>
              </a:rPr>
              <a:t>skæn</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扫描，搜索</a:t>
            </a:r>
          </a:p>
          <a:p>
            <a:pPr indent="266700" algn="just" hangingPunct="0"/>
            <a:r>
              <a:rPr lang="en-US" altLang="zh-SG" sz="2400" kern="100" dirty="0">
                <a:effectLst/>
                <a:latin typeface="Times New Roman" panose="02020603050405020304" pitchFamily="18" charset="0"/>
                <a:ea typeface="宋体" panose="02010600030101010101" pitchFamily="2" charset="-122"/>
              </a:rPr>
              <a:t>9. interval ['</a:t>
            </a:r>
            <a:r>
              <a:rPr lang="en-US" altLang="zh-SG" sz="2400" kern="100" dirty="0" err="1">
                <a:effectLst/>
                <a:latin typeface="Times New Roman" panose="02020603050405020304" pitchFamily="18" charset="0"/>
                <a:ea typeface="宋体" panose="02010600030101010101" pitchFamily="2" charset="-122"/>
              </a:rPr>
              <a:t>intəv</a:t>
            </a:r>
            <a:r>
              <a:rPr lang="en-US" altLang="zh-SG" sz="2400" kern="100" dirty="0">
                <a:effectLst/>
                <a:latin typeface="Times New Roman" panose="02020603050405020304" pitchFamily="18" charset="0"/>
                <a:ea typeface="宋体" panose="02010600030101010101" pitchFamily="2" charset="-122"/>
              </a:rPr>
              <a:t>(ə)l]			n. </a:t>
            </a:r>
            <a:r>
              <a:rPr lang="zh-SG" altLang="en-US" sz="2400" kern="100" dirty="0">
                <a:effectLst/>
                <a:latin typeface="Times New Roman" panose="02020603050405020304" pitchFamily="18" charset="0"/>
                <a:ea typeface="宋体" panose="02010600030101010101" pitchFamily="2" charset="-122"/>
              </a:rPr>
              <a:t>间隔，间歇</a:t>
            </a:r>
          </a:p>
          <a:p>
            <a:pPr indent="266700" algn="just" hangingPunct="0"/>
            <a:r>
              <a:rPr lang="en-US" altLang="zh-SG" sz="2400" kern="100" dirty="0">
                <a:effectLst/>
                <a:latin typeface="Times New Roman" panose="02020603050405020304" pitchFamily="18" charset="0"/>
                <a:ea typeface="宋体" panose="02010600030101010101" pitchFamily="2" charset="-122"/>
              </a:rPr>
              <a:t>10. attitude ['</a:t>
            </a:r>
            <a:r>
              <a:rPr lang="en-US" altLang="zh-SG" sz="2400" kern="100" dirty="0" err="1">
                <a:effectLst/>
                <a:latin typeface="Times New Roman" panose="02020603050405020304" pitchFamily="18" charset="0"/>
                <a:ea typeface="宋体" panose="02010600030101010101" pitchFamily="2" charset="-122"/>
              </a:rPr>
              <a:t>ætitju:d</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姿态，看法，意见</a:t>
            </a:r>
          </a:p>
          <a:p>
            <a:pPr indent="266700" algn="just" hangingPunct="0"/>
            <a:r>
              <a:rPr lang="en-US" altLang="zh-SG" sz="2400" kern="100" dirty="0">
                <a:effectLst/>
                <a:latin typeface="Times New Roman" panose="02020603050405020304" pitchFamily="18" charset="0"/>
                <a:ea typeface="宋体" panose="02010600030101010101" pitchFamily="2" charset="-122"/>
              </a:rPr>
              <a:t>11. visibility [ˌ</a:t>
            </a:r>
            <a:r>
              <a:rPr lang="en-US" altLang="zh-SG" sz="2400" kern="100" dirty="0" err="1">
                <a:effectLst/>
                <a:latin typeface="Times New Roman" panose="02020603050405020304" pitchFamily="18" charset="0"/>
                <a:ea typeface="宋体" panose="02010600030101010101" pitchFamily="2" charset="-122"/>
              </a:rPr>
              <a:t>vizi'biliti</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能见度，可见性</a:t>
            </a:r>
          </a:p>
          <a:p>
            <a:pPr indent="266700" algn="just" hangingPunct="0"/>
            <a:r>
              <a:rPr lang="en-US" altLang="zh-SG" sz="2400" kern="100" dirty="0">
                <a:effectLst/>
                <a:latin typeface="Times New Roman" panose="02020603050405020304" pitchFamily="18" charset="0"/>
                <a:ea typeface="宋体" panose="02010600030101010101" pitchFamily="2" charset="-122"/>
              </a:rPr>
              <a:t>12. panel ['</a:t>
            </a:r>
            <a:r>
              <a:rPr lang="en-US" altLang="zh-SG" sz="2400" kern="100" dirty="0" err="1">
                <a:effectLst/>
                <a:latin typeface="Times New Roman" panose="02020603050405020304" pitchFamily="18" charset="0"/>
                <a:ea typeface="宋体" panose="02010600030101010101" pitchFamily="2" charset="-122"/>
              </a:rPr>
              <a:t>pænl</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面板，仪表板</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51568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73100" y="1551085"/>
            <a:ext cx="10059805" cy="4519515"/>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13. sophisticate [</a:t>
            </a:r>
            <a:r>
              <a:rPr lang="en-US" altLang="zh-SG" sz="2400" kern="100" dirty="0" err="1">
                <a:effectLst/>
                <a:latin typeface="Times New Roman" panose="02020603050405020304" pitchFamily="18" charset="0"/>
                <a:ea typeface="宋体" panose="02010600030101010101" pitchFamily="2" charset="-122"/>
              </a:rPr>
              <a:t>sə'fistikeit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使复杂，使精致</a:t>
            </a:r>
          </a:p>
          <a:p>
            <a:pPr indent="266700" algn="just" hangingPunct="0"/>
            <a:r>
              <a:rPr lang="en-US" altLang="zh-SG" sz="2400" kern="100" dirty="0">
                <a:effectLst/>
                <a:latin typeface="Times New Roman" panose="02020603050405020304" pitchFamily="18" charset="0"/>
                <a:ea typeface="宋体" panose="02010600030101010101" pitchFamily="2" charset="-122"/>
              </a:rPr>
              <a:t>14. centralize ['</a:t>
            </a:r>
            <a:r>
              <a:rPr lang="en-US" altLang="zh-SG" sz="2400" kern="100" dirty="0" err="1">
                <a:effectLst/>
                <a:latin typeface="Times New Roman" panose="02020603050405020304" pitchFamily="18" charset="0"/>
                <a:ea typeface="宋体" panose="02010600030101010101" pitchFamily="2" charset="-122"/>
              </a:rPr>
              <a:t>sentrəlaiz</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形成中心，集中</a:t>
            </a:r>
          </a:p>
          <a:p>
            <a:pPr indent="266700" algn="just" hangingPunct="0"/>
            <a:r>
              <a:rPr lang="en-US" altLang="zh-SG" sz="2400" kern="100" dirty="0">
                <a:effectLst/>
                <a:latin typeface="Times New Roman" panose="02020603050405020304" pitchFamily="18" charset="0"/>
                <a:ea typeface="宋体" panose="02010600030101010101" pitchFamily="2" charset="-122"/>
              </a:rPr>
              <a:t>15. illuminate [</a:t>
            </a:r>
            <a:r>
              <a:rPr lang="en-US" altLang="zh-SG" sz="2400" kern="100" dirty="0" err="1">
                <a:effectLst/>
                <a:latin typeface="Times New Roman" panose="02020603050405020304" pitchFamily="18" charset="0"/>
                <a:ea typeface="宋体" panose="02010600030101010101" pitchFamily="2" charset="-122"/>
              </a:rPr>
              <a:t>i'l</a:t>
            </a:r>
            <a:r>
              <a:rPr lang="en-US" altLang="zh-SG" sz="2400" kern="100" dirty="0">
                <a:effectLst/>
                <a:latin typeface="Times New Roman" panose="02020603050405020304" pitchFamily="18" charset="0"/>
                <a:ea typeface="宋体" panose="02010600030101010101" pitchFamily="2" charset="-122"/>
              </a:rPr>
              <a:t>(j)</a:t>
            </a:r>
            <a:r>
              <a:rPr lang="en-US" altLang="zh-SG" sz="2400" kern="100" dirty="0" err="1">
                <a:effectLst/>
                <a:latin typeface="Times New Roman" panose="02020603050405020304" pitchFamily="18" charset="0"/>
                <a:ea typeface="宋体" panose="02010600030101010101" pitchFamily="2" charset="-122"/>
              </a:rPr>
              <a:t>u:mineit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照明，照亮</a:t>
            </a:r>
          </a:p>
          <a:p>
            <a:pPr indent="266700" algn="just" hangingPunct="0"/>
            <a:r>
              <a:rPr lang="en-US" altLang="zh-SG" sz="2400" kern="100" dirty="0">
                <a:effectLst/>
                <a:latin typeface="Times New Roman" panose="02020603050405020304" pitchFamily="18" charset="0"/>
                <a:ea typeface="宋体" panose="02010600030101010101" pitchFamily="2" charset="-122"/>
              </a:rPr>
              <a:t>16. buzz [</a:t>
            </a:r>
            <a:r>
              <a:rPr lang="en-US" altLang="zh-SG" sz="2400" kern="100" dirty="0" err="1">
                <a:effectLst/>
                <a:latin typeface="Times New Roman" panose="02020603050405020304" pitchFamily="18" charset="0"/>
                <a:ea typeface="宋体" panose="02010600030101010101" pitchFamily="2" charset="-122"/>
              </a:rPr>
              <a:t>bʌz</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嗡嗡叫</a:t>
            </a:r>
          </a:p>
          <a:p>
            <a:pPr indent="266700" algn="just" hangingPunct="0"/>
            <a:r>
              <a:rPr lang="en-US" altLang="zh-SG" sz="2400" kern="100" dirty="0">
                <a:effectLst/>
                <a:latin typeface="Times New Roman" panose="02020603050405020304" pitchFamily="18" charset="0"/>
                <a:ea typeface="宋体" panose="02010600030101010101" pitchFamily="2" charset="-122"/>
              </a:rPr>
              <a:t>17. strident ['</a:t>
            </a:r>
            <a:r>
              <a:rPr lang="en-US" altLang="zh-SG" sz="2400" kern="100" dirty="0" err="1">
                <a:effectLst/>
                <a:latin typeface="Times New Roman" panose="02020603050405020304" pitchFamily="18" charset="0"/>
                <a:ea typeface="宋体" panose="02010600030101010101" pitchFamily="2" charset="-122"/>
              </a:rPr>
              <a:t>straidnt</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轧轧响的，刺耳的</a:t>
            </a:r>
          </a:p>
          <a:p>
            <a:pPr indent="266700" algn="just" hangingPunct="0"/>
            <a:r>
              <a:rPr lang="en-US" altLang="zh-SG" sz="2400" kern="100" dirty="0">
                <a:effectLst/>
                <a:latin typeface="Times New Roman" panose="02020603050405020304" pitchFamily="18" charset="0"/>
                <a:ea typeface="宋体" panose="02010600030101010101" pitchFamily="2" charset="-122"/>
              </a:rPr>
              <a:t>18. serenity [</a:t>
            </a:r>
            <a:r>
              <a:rPr lang="en-US" altLang="zh-SG" sz="2400" kern="100" dirty="0" err="1">
                <a:effectLst/>
                <a:latin typeface="Times New Roman" panose="02020603050405020304" pitchFamily="18" charset="0"/>
                <a:ea typeface="宋体" panose="02010600030101010101" pitchFamily="2" charset="-122"/>
              </a:rPr>
              <a:t>si'reniti</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宁静，平静</a:t>
            </a:r>
          </a:p>
          <a:p>
            <a:pPr indent="266700" algn="just" hangingPunct="0"/>
            <a:r>
              <a:rPr lang="en-US" altLang="zh-SG" sz="2400" kern="100" dirty="0">
                <a:effectLst/>
                <a:latin typeface="Times New Roman" panose="02020603050405020304" pitchFamily="18" charset="0"/>
                <a:ea typeface="宋体" panose="02010600030101010101" pitchFamily="2" charset="-122"/>
              </a:rPr>
              <a:t>19. adopt [</a:t>
            </a:r>
            <a:r>
              <a:rPr lang="en-US" altLang="zh-SG" sz="2400" kern="100" dirty="0" err="1">
                <a:effectLst/>
                <a:latin typeface="Times New Roman" panose="02020603050405020304" pitchFamily="18" charset="0"/>
                <a:ea typeface="宋体" panose="02010600030101010101" pitchFamily="2" charset="-122"/>
              </a:rPr>
              <a:t>ə'dɔpt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采用，采纳</a:t>
            </a:r>
          </a:p>
          <a:p>
            <a:pPr indent="266700" algn="just" hangingPunct="0"/>
            <a:r>
              <a:rPr lang="en-US" altLang="zh-SG" sz="2400" kern="100" dirty="0">
                <a:effectLst/>
                <a:latin typeface="Times New Roman" panose="02020603050405020304" pitchFamily="18" charset="0"/>
                <a:ea typeface="宋体" panose="02010600030101010101" pitchFamily="2" charset="-122"/>
              </a:rPr>
              <a:t>20. windshield ['win(d)</a:t>
            </a:r>
            <a:r>
              <a:rPr lang="en-US" altLang="zh-SG" sz="2400" kern="100" dirty="0" err="1">
                <a:effectLst/>
                <a:latin typeface="Times New Roman" panose="02020603050405020304" pitchFamily="18" charset="0"/>
                <a:ea typeface="宋体" panose="02010600030101010101" pitchFamily="2" charset="-122"/>
              </a:rPr>
              <a:t>ʃiːld</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挡风（玻璃），风罩</a:t>
            </a:r>
          </a:p>
          <a:p>
            <a:pPr indent="266700" algn="just" hangingPunct="0"/>
            <a:r>
              <a:rPr lang="en-US" altLang="zh-SG" sz="2400" kern="100" dirty="0">
                <a:effectLst/>
                <a:latin typeface="Times New Roman" panose="02020603050405020304" pitchFamily="18" charset="0"/>
                <a:ea typeface="宋体" panose="02010600030101010101" pitchFamily="2" charset="-122"/>
              </a:rPr>
              <a:t>21. merge [</a:t>
            </a:r>
            <a:r>
              <a:rPr lang="en-US" altLang="zh-SG" sz="2400" kern="100" dirty="0" err="1">
                <a:effectLst/>
                <a:latin typeface="Times New Roman" panose="02020603050405020304" pitchFamily="18" charset="0"/>
                <a:ea typeface="宋体" panose="02010600030101010101" pitchFamily="2" charset="-122"/>
              </a:rPr>
              <a:t>mɜːdʒ</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合并，结合</a:t>
            </a:r>
          </a:p>
          <a:p>
            <a:pPr indent="266700" algn="just" hangingPunct="0"/>
            <a:r>
              <a:rPr lang="en-US" altLang="zh-SG" sz="2400" kern="100" dirty="0">
                <a:effectLst/>
                <a:latin typeface="Times New Roman" panose="02020603050405020304" pitchFamily="18" charset="0"/>
                <a:ea typeface="宋体" panose="02010600030101010101" pitchFamily="2" charset="-122"/>
              </a:rPr>
              <a:t>22. approach [</a:t>
            </a:r>
            <a:r>
              <a:rPr lang="en-US" altLang="zh-SG" sz="2400" kern="100" dirty="0" err="1">
                <a:effectLst/>
                <a:latin typeface="Times New Roman" panose="02020603050405020304" pitchFamily="18" charset="0"/>
                <a:ea typeface="宋体" panose="02010600030101010101" pitchFamily="2" charset="-122"/>
              </a:rPr>
              <a:t>ə'prəutʃ</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接近，靠近</a:t>
            </a:r>
          </a:p>
          <a:p>
            <a:pPr indent="266700" algn="just" hangingPunct="0"/>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方法，途径，接近 </a:t>
            </a:r>
          </a:p>
          <a:p>
            <a:pPr indent="266700" algn="just" hangingPunct="0"/>
            <a:r>
              <a:rPr lang="en-US" altLang="zh-SG" sz="2400" kern="100" dirty="0">
                <a:effectLst/>
                <a:latin typeface="Times New Roman" panose="02020603050405020304" pitchFamily="18" charset="0"/>
                <a:ea typeface="宋体" panose="02010600030101010101" pitchFamily="2" charset="-122"/>
              </a:rPr>
              <a:t>23. vision ['</a:t>
            </a:r>
            <a:r>
              <a:rPr lang="en-US" altLang="zh-SG" sz="2400" kern="100" dirty="0" err="1">
                <a:effectLst/>
                <a:latin typeface="Times New Roman" panose="02020603050405020304" pitchFamily="18" charset="0"/>
                <a:ea typeface="宋体" panose="02010600030101010101" pitchFamily="2" charset="-122"/>
              </a:rPr>
              <a:t>viʒən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视力，视觉</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04389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24095" y="1879600"/>
            <a:ext cx="10059805" cy="3534630"/>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1. cloud layers				</a:t>
            </a:r>
            <a:r>
              <a:rPr lang="zh-SG" altLang="en-US" sz="2800" kern="100" dirty="0">
                <a:effectLst/>
                <a:latin typeface="Times New Roman" panose="02020603050405020304" pitchFamily="18" charset="0"/>
                <a:ea typeface="宋体" panose="02010600030101010101" pitchFamily="2" charset="-122"/>
              </a:rPr>
              <a:t>云层</a:t>
            </a:r>
          </a:p>
          <a:p>
            <a:pPr indent="266700" algn="just" hangingPunct="0"/>
            <a:r>
              <a:rPr lang="en-US" altLang="zh-SG" sz="2800" kern="100" dirty="0">
                <a:effectLst/>
                <a:latin typeface="Times New Roman" panose="02020603050405020304" pitchFamily="18" charset="0"/>
                <a:ea typeface="宋体" panose="02010600030101010101" pitchFamily="2" charset="-122"/>
              </a:rPr>
              <a:t>2. up to					</a:t>
            </a:r>
            <a:r>
              <a:rPr lang="zh-SG" altLang="en-US" sz="2800" kern="100" dirty="0">
                <a:effectLst/>
                <a:latin typeface="Times New Roman" panose="02020603050405020304" pitchFamily="18" charset="0"/>
                <a:ea typeface="宋体" panose="02010600030101010101" pitchFamily="2" charset="-122"/>
              </a:rPr>
              <a:t>直到，多达，胜任</a:t>
            </a:r>
          </a:p>
          <a:p>
            <a:pPr indent="266700" algn="just" hangingPunct="0"/>
            <a:r>
              <a:rPr lang="en-US" altLang="zh-SG" sz="2800" kern="100" dirty="0">
                <a:effectLst/>
                <a:latin typeface="Times New Roman" panose="02020603050405020304" pitchFamily="18" charset="0"/>
                <a:ea typeface="宋体" panose="02010600030101010101" pitchFamily="2" charset="-122"/>
              </a:rPr>
              <a:t>3. digital readouts			</a:t>
            </a:r>
            <a:r>
              <a:rPr lang="zh-SG" altLang="en-US" sz="2800" kern="100" dirty="0">
                <a:effectLst/>
                <a:latin typeface="Times New Roman" panose="02020603050405020304" pitchFamily="18" charset="0"/>
                <a:ea typeface="宋体" panose="02010600030101010101" pitchFamily="2" charset="-122"/>
              </a:rPr>
              <a:t>数字式读数</a:t>
            </a:r>
          </a:p>
          <a:p>
            <a:pPr indent="266700" algn="just" hangingPunct="0"/>
            <a:r>
              <a:rPr lang="en-US" altLang="zh-SG" sz="2800" kern="100" dirty="0">
                <a:effectLst/>
                <a:latin typeface="Times New Roman" panose="02020603050405020304" pitchFamily="18" charset="0"/>
                <a:ea typeface="宋体" panose="02010600030101010101" pitchFamily="2" charset="-122"/>
              </a:rPr>
              <a:t>4. at intervals				</a:t>
            </a:r>
            <a:r>
              <a:rPr lang="zh-SG" altLang="en-US" sz="2800" kern="100" dirty="0">
                <a:effectLst/>
                <a:latin typeface="Times New Roman" panose="02020603050405020304" pitchFamily="18" charset="0"/>
                <a:ea typeface="宋体" panose="02010600030101010101" pitchFamily="2" charset="-122"/>
              </a:rPr>
              <a:t>不时</a:t>
            </a:r>
          </a:p>
          <a:p>
            <a:pPr indent="266700" algn="just" hangingPunct="0"/>
            <a:r>
              <a:rPr lang="en-US" altLang="zh-SG" sz="2800" kern="100" dirty="0">
                <a:effectLst/>
                <a:latin typeface="Times New Roman" panose="02020603050405020304" pitchFamily="18" charset="0"/>
                <a:ea typeface="宋体" panose="02010600030101010101" pitchFamily="2" charset="-122"/>
              </a:rPr>
              <a:t>5. in the event of				</a:t>
            </a:r>
            <a:r>
              <a:rPr lang="zh-SG" altLang="en-US" sz="2800" kern="100" dirty="0">
                <a:effectLst/>
                <a:latin typeface="Times New Roman" panose="02020603050405020304" pitchFamily="18" charset="0"/>
                <a:ea typeface="宋体" panose="02010600030101010101" pitchFamily="2" charset="-122"/>
              </a:rPr>
              <a:t>万一，如果</a:t>
            </a:r>
          </a:p>
          <a:p>
            <a:pPr indent="266700" algn="just" hangingPunct="0"/>
            <a:r>
              <a:rPr lang="en-US" altLang="zh-SG" sz="2800" kern="100" dirty="0">
                <a:effectLst/>
                <a:latin typeface="Times New Roman" panose="02020603050405020304" pitchFamily="18" charset="0"/>
                <a:ea typeface="宋体" panose="02010600030101010101" pitchFamily="2" charset="-122"/>
              </a:rPr>
              <a:t>6. warning system			</a:t>
            </a:r>
            <a:r>
              <a:rPr lang="zh-SG" altLang="en-US" sz="2800" kern="100" dirty="0">
                <a:effectLst/>
                <a:latin typeface="Times New Roman" panose="02020603050405020304" pitchFamily="18" charset="0"/>
                <a:ea typeface="宋体" panose="02010600030101010101" pitchFamily="2" charset="-122"/>
              </a:rPr>
              <a:t>报警系统</a:t>
            </a:r>
          </a:p>
          <a:p>
            <a:pPr indent="266700" algn="just" hangingPunct="0"/>
            <a:r>
              <a:rPr lang="en-US" altLang="zh-SG" sz="2800" kern="100" dirty="0">
                <a:effectLst/>
                <a:latin typeface="Times New Roman" panose="02020603050405020304" pitchFamily="18" charset="0"/>
                <a:ea typeface="宋体" panose="02010600030101010101" pitchFamily="2" charset="-122"/>
              </a:rPr>
              <a:t>7. main instrument panel		</a:t>
            </a:r>
            <a:r>
              <a:rPr lang="zh-SG" altLang="en-US" sz="2800" kern="100" dirty="0">
                <a:effectLst/>
                <a:latin typeface="Times New Roman" panose="02020603050405020304" pitchFamily="18" charset="0"/>
                <a:ea typeface="宋体" panose="02010600030101010101" pitchFamily="2" charset="-122"/>
              </a:rPr>
              <a:t>主仪表盘</a:t>
            </a:r>
          </a:p>
          <a:p>
            <a:pPr indent="266700" algn="just" hangingPunct="0"/>
            <a:r>
              <a:rPr lang="en-US" altLang="zh-SG" sz="2800" kern="100" dirty="0">
                <a:effectLst/>
                <a:latin typeface="Times New Roman" panose="02020603050405020304" pitchFamily="18" charset="0"/>
                <a:ea typeface="宋体" panose="02010600030101010101" pitchFamily="2" charset="-122"/>
              </a:rPr>
              <a:t>8. control system				</a:t>
            </a:r>
            <a:r>
              <a:rPr lang="zh-SG" altLang="en-US" sz="2800" kern="100" dirty="0">
                <a:effectLst/>
                <a:latin typeface="Times New Roman" panose="02020603050405020304" pitchFamily="18" charset="0"/>
                <a:ea typeface="宋体" panose="02010600030101010101" pitchFamily="2" charset="-122"/>
              </a:rPr>
              <a:t>控制系统</a:t>
            </a:r>
          </a:p>
        </p:txBody>
      </p:sp>
    </p:spTree>
    <p:extLst>
      <p:ext uri="{BB962C8B-B14F-4D97-AF65-F5344CB8AC3E}">
        <p14:creationId xmlns:p14="http://schemas.microsoft.com/office/powerpoint/2010/main" val="2112952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879600"/>
            <a:ext cx="8957680" cy="518420"/>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HUD  </a:t>
            </a:r>
            <a:r>
              <a:rPr lang="en-US" altLang="zh-SG" sz="2800" kern="100" dirty="0" err="1">
                <a:effectLst/>
                <a:latin typeface="Times New Roman" panose="02020603050405020304" pitchFamily="18" charset="0"/>
                <a:ea typeface="宋体" panose="02010600030101010101" pitchFamily="2" charset="-122"/>
              </a:rPr>
              <a:t>headup</a:t>
            </a:r>
            <a:r>
              <a:rPr lang="en-US" altLang="zh-SG" sz="2800" kern="100" dirty="0">
                <a:effectLst/>
                <a:latin typeface="Times New Roman" panose="02020603050405020304" pitchFamily="18" charset="0"/>
                <a:ea typeface="宋体" panose="02010600030101010101" pitchFamily="2" charset="-122"/>
              </a:rPr>
              <a:t> display  </a:t>
            </a:r>
            <a:r>
              <a:rPr lang="zh-SG" altLang="en-US" sz="2800" kern="100" dirty="0">
                <a:effectLst/>
                <a:latin typeface="Times New Roman" panose="02020603050405020304" pitchFamily="18" charset="0"/>
                <a:ea typeface="宋体" panose="02010600030101010101" pitchFamily="2" charset="-122"/>
              </a:rPr>
              <a:t>平视显示；平视显示器</a:t>
            </a:r>
          </a:p>
        </p:txBody>
      </p:sp>
    </p:spTree>
    <p:extLst>
      <p:ext uri="{BB962C8B-B14F-4D97-AF65-F5344CB8AC3E}">
        <p14:creationId xmlns:p14="http://schemas.microsoft.com/office/powerpoint/2010/main" val="524414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59420" y="1257953"/>
            <a:ext cx="9567280" cy="3965517"/>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1. Inside the flight deck there is calm.</a:t>
            </a:r>
          </a:p>
          <a:p>
            <a:pPr indent="266700" algn="just" hangingPunct="0"/>
            <a:r>
              <a:rPr lang="zh-SG" altLang="en-US" sz="2800" kern="100" dirty="0">
                <a:effectLst/>
                <a:latin typeface="Times New Roman" panose="02020603050405020304" pitchFamily="18" charset="0"/>
                <a:ea typeface="宋体" panose="02010600030101010101" pitchFamily="2" charset="-122"/>
              </a:rPr>
              <a:t>驾驶舱内一片寂静。</a:t>
            </a:r>
          </a:p>
          <a:p>
            <a:pPr indent="266700" algn="just" hangingPunct="0"/>
            <a:r>
              <a:rPr lang="en-US" altLang="zh-SG" sz="2800" kern="100" dirty="0">
                <a:effectLst/>
                <a:latin typeface="Times New Roman" panose="02020603050405020304" pitchFamily="18" charset="0"/>
                <a:ea typeface="宋体" panose="02010600030101010101" pitchFamily="2" charset="-122"/>
              </a:rPr>
              <a:t>2. For ease of visibility captains chose to sit on the left.</a:t>
            </a:r>
          </a:p>
          <a:p>
            <a:pPr indent="266700" algn="just" hangingPunct="0"/>
            <a:r>
              <a:rPr lang="zh-SG" altLang="en-US" sz="2800" kern="100" dirty="0">
                <a:effectLst/>
                <a:latin typeface="Times New Roman" panose="02020603050405020304" pitchFamily="18" charset="0"/>
                <a:ea typeface="宋体" panose="02010600030101010101" pitchFamily="2" charset="-122"/>
              </a:rPr>
              <a:t>为了便于观察，机长选择坐在左座上。</a:t>
            </a:r>
          </a:p>
          <a:p>
            <a:pPr indent="266700" algn="just" hangingPunct="0"/>
            <a:r>
              <a:rPr lang="en-US" altLang="zh-SG" sz="2800" kern="100" dirty="0">
                <a:effectLst/>
                <a:latin typeface="Times New Roman" panose="02020603050405020304" pitchFamily="18" charset="0"/>
                <a:ea typeface="宋体" panose="02010600030101010101" pitchFamily="2" charset="-122"/>
              </a:rPr>
              <a:t>3. All airlines may shortly adopt a feature at present only used in some civil airlines and military aircraft —electronic </a:t>
            </a:r>
            <a:r>
              <a:rPr lang="en-US" altLang="zh-SG" sz="2800" kern="100" dirty="0" err="1">
                <a:effectLst/>
                <a:latin typeface="Times New Roman" panose="02020603050405020304" pitchFamily="18" charset="0"/>
                <a:ea typeface="宋体" panose="02010600030101010101" pitchFamily="2" charset="-122"/>
              </a:rPr>
              <a:t>headup</a:t>
            </a:r>
            <a:r>
              <a:rPr lang="en-US" altLang="zh-SG" sz="2800" kern="100" dirty="0">
                <a:effectLst/>
                <a:latin typeface="Times New Roman" panose="02020603050405020304" pitchFamily="18" charset="0"/>
                <a:ea typeface="宋体" panose="02010600030101010101" pitchFamily="2" charset="-122"/>
              </a:rPr>
              <a:t> display.</a:t>
            </a:r>
          </a:p>
          <a:p>
            <a:pPr indent="266700" algn="just" hangingPunct="0"/>
            <a:r>
              <a:rPr lang="zh-SG" altLang="en-US" sz="2800" kern="100" dirty="0">
                <a:effectLst/>
                <a:latin typeface="Times New Roman" panose="02020603050405020304" pitchFamily="18" charset="0"/>
                <a:ea typeface="宋体" panose="02010600030101010101" pitchFamily="2" charset="-122"/>
              </a:rPr>
              <a:t>     所有的航空公司可能会很快采用目前只在某些民航班机和军用飞机上使用的装置</a:t>
            </a:r>
            <a:r>
              <a:rPr lang="en-US" altLang="zh-SG" sz="2800" kern="100" dirty="0">
                <a:effectLst/>
                <a:latin typeface="Times New Roman" panose="02020603050405020304" pitchFamily="18" charset="0"/>
                <a:ea typeface="宋体" panose="02010600030101010101" pitchFamily="2" charset="-122"/>
              </a:rPr>
              <a:t>—</a:t>
            </a:r>
            <a:r>
              <a:rPr lang="zh-SG" altLang="en-US" sz="2800" kern="100" dirty="0">
                <a:effectLst/>
                <a:latin typeface="Times New Roman" panose="02020603050405020304" pitchFamily="18" charset="0"/>
                <a:ea typeface="宋体" panose="02010600030101010101" pitchFamily="2" charset="-122"/>
              </a:rPr>
              <a:t>电子平视显示器。</a:t>
            </a:r>
          </a:p>
        </p:txBody>
      </p:sp>
    </p:spTree>
    <p:extLst>
      <p:ext uri="{BB962C8B-B14F-4D97-AF65-F5344CB8AC3E}">
        <p14:creationId xmlns:p14="http://schemas.microsoft.com/office/powerpoint/2010/main" val="21426653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39701" y="1474885"/>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Inside the flight deck there is calm. The engines can only just be heard and the sensation of movement comes mostly from the sound of air round the nose of the aircraft. Above the cloud layers, the view is far-ranging but dazzling, particularly when flying into the sun. At high altitudes, other aircrafts are hard to distinguish against the bright light and dark blue of the stratosphere.</a:t>
            </a:r>
          </a:p>
          <a:p>
            <a:pPr indent="266700" algn="just" hangingPunct="0"/>
            <a:r>
              <a:rPr lang="en-US" altLang="zh-SG" sz="2400" kern="100" dirty="0">
                <a:effectLst/>
                <a:latin typeface="Times New Roman" panose="02020603050405020304" pitchFamily="18" charset="0"/>
                <a:ea typeface="宋体" panose="02010600030101010101" pitchFamily="2" charset="-122"/>
              </a:rPr>
              <a:t>   The flight deck is designed to allow both pilots to reach all the essential controls and switches without moving from their seats. There may be more than 150 instruments, some with digital readouts, most with the familiar circular dial, but not all have to be watched at once. Pilots rarely concentrate on one particular instrument, but scan them all at intervals. Immediately in front of each pilot is the Basic T, aviation’s standard arrangement of the four principal readings, showing speed, height, attitude and heading. The instruments are arranged so that the most important are closest to the pilot.</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136514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39701" y="1574800"/>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Aviation has its traditions. In the early years, influenced by the </a:t>
            </a:r>
            <a:r>
              <a:rPr lang="en-US" altLang="zh-SG" sz="2400" kern="100" dirty="0" err="1">
                <a:effectLst/>
                <a:latin typeface="Times New Roman" panose="02020603050405020304" pitchFamily="18" charset="0"/>
                <a:ea typeface="宋体" panose="02010600030101010101" pitchFamily="2" charset="-122"/>
              </a:rPr>
              <a:t>keepright</a:t>
            </a:r>
            <a:r>
              <a:rPr lang="en-US" altLang="zh-SG" sz="2400" kern="100" dirty="0">
                <a:effectLst/>
                <a:latin typeface="Times New Roman" panose="02020603050405020304" pitchFamily="18" charset="0"/>
                <a:ea typeface="宋体" panose="02010600030101010101" pitchFamily="2" charset="-122"/>
              </a:rPr>
              <a:t> rules of the road and at sea, aircraft also kept right on the airways. For ease of visibility captains chose to sit on the left.</a:t>
            </a:r>
          </a:p>
          <a:p>
            <a:pPr indent="266700" algn="just" hangingPunct="0"/>
            <a:r>
              <a:rPr lang="en-US" altLang="zh-SG" sz="2400" kern="100" dirty="0">
                <a:effectLst/>
                <a:latin typeface="Times New Roman" panose="02020603050405020304" pitchFamily="18" charset="0"/>
                <a:ea typeface="宋体" panose="02010600030101010101" pitchFamily="2" charset="-122"/>
              </a:rPr>
              <a:t>    All the primary instruments and controls are duplicated and for some there is even a third standby instrument. In the unlikely event of one of the pilots collapsing, the other has all the controls needed to fly safely. In flight, each pilot can monitor the other’s instruments, and ensure that they are giving the same indications on both panels.</a:t>
            </a:r>
          </a:p>
          <a:p>
            <a:pPr indent="266700" algn="just" hangingPunct="0"/>
            <a:r>
              <a:rPr lang="en-US" altLang="zh-SG" sz="2400" kern="100" dirty="0">
                <a:effectLst/>
                <a:latin typeface="Times New Roman" panose="02020603050405020304" pitchFamily="18" charset="0"/>
                <a:ea typeface="宋体" panose="02010600030101010101" pitchFamily="2" charset="-122"/>
              </a:rPr>
              <a:t>   There is also a highly sophisticated centralized warning system on the main instrument panel. Red or yellow illuminated squares accompanied by loud buzzing indicate immediately any failure of any part of the aircraft and its control systems. The strident sound of any of 18 different warning signals could disturb the serenity of a flight deck.</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290381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39701" y="2052457"/>
            <a:ext cx="11048999" cy="3103743"/>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All airlines may shortly adopt a feature at present only used in some civil airliners and military aircraft-electronic </a:t>
            </a:r>
            <a:r>
              <a:rPr lang="en-US" altLang="zh-SG" sz="2800" kern="100" dirty="0" err="1">
                <a:effectLst/>
                <a:latin typeface="Times New Roman" panose="02020603050405020304" pitchFamily="18" charset="0"/>
                <a:ea typeface="宋体" panose="02010600030101010101" pitchFamily="2" charset="-122"/>
              </a:rPr>
              <a:t>headup</a:t>
            </a:r>
            <a:r>
              <a:rPr lang="en-US" altLang="zh-SG" sz="2800" kern="100" dirty="0">
                <a:effectLst/>
                <a:latin typeface="Times New Roman" panose="02020603050405020304" pitchFamily="18" charset="0"/>
                <a:ea typeface="宋体" panose="02010600030101010101" pitchFamily="2" charset="-122"/>
              </a:rPr>
              <a:t> display (HUD). Height, speed and heading, and a picture of the runway, can be projected electronically onto the windshield so the pilot can look “head-up” to see the picture merging with the real runway during a landing approach. This system saves the essential two or three seconds the pilot loses in adjusting his vision from the instruments to the runway.</a:t>
            </a:r>
          </a:p>
        </p:txBody>
      </p:sp>
    </p:spTree>
    <p:extLst>
      <p:ext uri="{BB962C8B-B14F-4D97-AF65-F5344CB8AC3E}">
        <p14:creationId xmlns:p14="http://schemas.microsoft.com/office/powerpoint/2010/main" val="4031554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539417"/>
            <a:ext cx="9262480"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Identify the following components.</a:t>
            </a:r>
          </a:p>
          <a:p>
            <a:pPr indent="266700" algn="just" hangingPunct="0"/>
            <a:r>
              <a:rPr lang="en-US" altLang="zh-SG" sz="2400" kern="100" dirty="0">
                <a:effectLst/>
                <a:latin typeface="Times New Roman" panose="02020603050405020304" pitchFamily="18" charset="0"/>
                <a:ea typeface="宋体" panose="02010600030101010101" pitchFamily="2" charset="-122"/>
              </a:rPr>
              <a:t>1. overhead switch panel</a:t>
            </a:r>
          </a:p>
          <a:p>
            <a:pPr indent="266700" algn="just" hangingPunct="0"/>
            <a:r>
              <a:rPr lang="en-US" altLang="zh-SG" sz="2400" kern="100" dirty="0">
                <a:effectLst/>
                <a:latin typeface="Times New Roman" panose="02020603050405020304" pitchFamily="18" charset="0"/>
                <a:ea typeface="宋体" panose="02010600030101010101" pitchFamily="2" charset="-122"/>
              </a:rPr>
              <a:t>2. navigational radio selector</a:t>
            </a:r>
          </a:p>
          <a:p>
            <a:pPr indent="266700" algn="just" hangingPunct="0"/>
            <a:r>
              <a:rPr lang="en-US" altLang="zh-SG" sz="2400" kern="100" dirty="0">
                <a:effectLst/>
                <a:latin typeface="Times New Roman" panose="02020603050405020304" pitchFamily="18" charset="0"/>
                <a:ea typeface="宋体" panose="02010600030101010101" pitchFamily="2" charset="-122"/>
              </a:rPr>
              <a:t>3. autopilot power switch</a:t>
            </a:r>
          </a:p>
          <a:p>
            <a:pPr indent="266700" algn="just" hangingPunct="0"/>
            <a:r>
              <a:rPr lang="en-US" altLang="zh-SG" sz="2400" kern="100" dirty="0">
                <a:effectLst/>
                <a:latin typeface="Times New Roman" panose="02020603050405020304" pitchFamily="18" charset="0"/>
                <a:ea typeface="宋体" panose="02010600030101010101" pitchFamily="2" charset="-122"/>
              </a:rPr>
              <a:t>4. flap lever</a:t>
            </a:r>
          </a:p>
          <a:p>
            <a:pPr indent="266700" algn="just" hangingPunct="0"/>
            <a:r>
              <a:rPr lang="en-US" altLang="zh-SG" sz="2400" kern="100" dirty="0">
                <a:effectLst/>
                <a:latin typeface="Times New Roman" panose="02020603050405020304" pitchFamily="18" charset="0"/>
                <a:ea typeface="宋体" panose="02010600030101010101" pitchFamily="2" charset="-122"/>
              </a:rPr>
              <a:t>5. landing-gear control handle</a:t>
            </a:r>
          </a:p>
          <a:p>
            <a:pPr indent="266700" algn="just" hangingPunct="0"/>
            <a:r>
              <a:rPr lang="en-US" altLang="zh-SG" sz="2400" kern="100" dirty="0">
                <a:effectLst/>
                <a:latin typeface="Times New Roman" panose="02020603050405020304" pitchFamily="18" charset="0"/>
                <a:ea typeface="宋体" panose="02010600030101010101" pitchFamily="2" charset="-122"/>
              </a:rPr>
              <a:t>6. thrust levers</a:t>
            </a:r>
          </a:p>
          <a:p>
            <a:pPr indent="266700" algn="just" hangingPunct="0"/>
            <a:r>
              <a:rPr lang="en-US" altLang="zh-SG" sz="2400" kern="100" dirty="0">
                <a:effectLst/>
                <a:latin typeface="Times New Roman" panose="02020603050405020304" pitchFamily="18" charset="0"/>
                <a:ea typeface="宋体" panose="02010600030101010101" pitchFamily="2" charset="-122"/>
              </a:rPr>
              <a:t>7. computer selection switch</a:t>
            </a:r>
          </a:p>
          <a:p>
            <a:pPr indent="266700" algn="just" hangingPunct="0"/>
            <a:r>
              <a:rPr lang="en-US" altLang="zh-SG" sz="2400" kern="100" dirty="0">
                <a:effectLst/>
                <a:latin typeface="Times New Roman" panose="02020603050405020304" pitchFamily="18" charset="0"/>
                <a:ea typeface="宋体" panose="02010600030101010101" pitchFamily="2" charset="-122"/>
              </a:rPr>
              <a:t>8. </a:t>
            </a:r>
            <a:r>
              <a:rPr lang="en-US" altLang="zh-SG" sz="2400" kern="100" dirty="0" err="1">
                <a:effectLst/>
                <a:latin typeface="Times New Roman" panose="02020603050405020304" pitchFamily="18" charset="0"/>
                <a:ea typeface="宋体" panose="02010600030101010101" pitchFamily="2" charset="-122"/>
              </a:rPr>
              <a:t>centre</a:t>
            </a:r>
            <a:r>
              <a:rPr lang="en-US" altLang="zh-SG" sz="2400" kern="100" dirty="0">
                <a:effectLst/>
                <a:latin typeface="Times New Roman" panose="02020603050405020304" pitchFamily="18" charset="0"/>
                <a:ea typeface="宋体" panose="02010600030101010101" pitchFamily="2" charset="-122"/>
              </a:rPr>
              <a:t> console</a:t>
            </a:r>
          </a:p>
          <a:p>
            <a:pPr indent="266700" algn="just" hangingPunct="0"/>
            <a:r>
              <a:rPr lang="en-US" altLang="zh-SG" sz="2400" kern="100" dirty="0">
                <a:effectLst/>
                <a:latin typeface="Times New Roman" panose="02020603050405020304" pitchFamily="18" charset="0"/>
                <a:ea typeface="宋体" panose="02010600030101010101" pitchFamily="2" charset="-122"/>
              </a:rPr>
              <a:t>9. rudder pedals</a:t>
            </a:r>
          </a:p>
          <a:p>
            <a:pPr indent="266700" algn="just" hangingPunct="0"/>
            <a:r>
              <a:rPr lang="en-US" altLang="zh-SG" sz="2400" kern="100" dirty="0">
                <a:effectLst/>
                <a:latin typeface="Times New Roman" panose="02020603050405020304" pitchFamily="18" charset="0"/>
                <a:ea typeface="宋体" panose="02010600030101010101" pitchFamily="2" charset="-122"/>
              </a:rPr>
              <a:t>10. Automatic direction finder (ADF)</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18923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2458" y="1458519"/>
            <a:ext cx="10059805"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13. distinctive [</a:t>
            </a:r>
            <a:r>
              <a:rPr lang="en-US" altLang="zh-SG" sz="2400" kern="100" dirty="0" err="1">
                <a:effectLst/>
                <a:latin typeface="Times New Roman" panose="02020603050405020304" pitchFamily="18" charset="0"/>
                <a:ea typeface="宋体" panose="02010600030101010101" pitchFamily="2" charset="-122"/>
              </a:rPr>
              <a:t>dɪ'stɪŋ</a:t>
            </a:r>
            <a:r>
              <a:rPr lang="en-US" altLang="zh-SG" sz="2400" kern="100" dirty="0">
                <a:effectLst/>
                <a:latin typeface="Times New Roman" panose="02020603050405020304" pitchFamily="18" charset="0"/>
                <a:ea typeface="宋体" panose="02010600030101010101" pitchFamily="2" charset="-122"/>
              </a:rPr>
              <a:t>(k)</a:t>
            </a:r>
            <a:r>
              <a:rPr lang="en-US" altLang="zh-SG" sz="2400" kern="100" dirty="0" err="1">
                <a:effectLst/>
                <a:latin typeface="Times New Roman" panose="02020603050405020304" pitchFamily="18" charset="0"/>
                <a:ea typeface="宋体" panose="02010600030101010101" pitchFamily="2" charset="-122"/>
              </a:rPr>
              <a:t>tɪv</a:t>
            </a:r>
            <a:r>
              <a:rPr lang="en-US" altLang="zh-SG" sz="2400" kern="100" dirty="0">
                <a:effectLst/>
                <a:latin typeface="Times New Roman" panose="02020603050405020304" pitchFamily="18" charset="0"/>
                <a:ea typeface="宋体" panose="02010600030101010101" pitchFamily="2" charset="-122"/>
              </a:rPr>
              <a:t>]	   	    adj.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有特色的，与众不同的</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14. deck [</a:t>
            </a:r>
            <a:r>
              <a:rPr lang="en-US" altLang="zh-SG" sz="2400" kern="100" dirty="0" err="1">
                <a:effectLst/>
                <a:latin typeface="Times New Roman" panose="02020603050405020304" pitchFamily="18" charset="0"/>
                <a:ea typeface="宋体" panose="02010600030101010101" pitchFamily="2" charset="-122"/>
              </a:rPr>
              <a:t>dek</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甲板，层面</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15. convert [</a:t>
            </a:r>
            <a:r>
              <a:rPr lang="en-US" altLang="zh-SG" sz="2400" kern="100" dirty="0" err="1">
                <a:effectLst/>
                <a:latin typeface="Times New Roman" panose="02020603050405020304" pitchFamily="18" charset="0"/>
                <a:ea typeface="宋体" panose="02010600030101010101" pitchFamily="2" charset="-122"/>
              </a:rPr>
              <a:t>kən'vɜːt</a:t>
            </a:r>
            <a:r>
              <a:rPr lang="en-US" altLang="zh-SG" sz="2400" kern="100" dirty="0">
                <a:effectLst/>
                <a:latin typeface="Times New Roman" panose="02020603050405020304" pitchFamily="18" charset="0"/>
                <a:ea typeface="宋体" panose="02010600030101010101" pitchFamily="2" charset="-122"/>
              </a:rPr>
              <a:t>]			    v.</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（使）转变</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16. cargo ['</a:t>
            </a:r>
            <a:r>
              <a:rPr lang="en-US" altLang="zh-SG" sz="2400" kern="100" dirty="0" err="1">
                <a:effectLst/>
                <a:latin typeface="Times New Roman" panose="02020603050405020304" pitchFamily="18" charset="0"/>
                <a:ea typeface="宋体" panose="02010600030101010101" pitchFamily="2" charset="-122"/>
              </a:rPr>
              <a:t>kɑːgəʊ</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货物，船货</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17. subsonic [</a:t>
            </a:r>
            <a:r>
              <a:rPr lang="en-US" altLang="zh-SG" sz="2400" kern="100" dirty="0" err="1">
                <a:effectLst/>
                <a:latin typeface="Times New Roman" panose="02020603050405020304" pitchFamily="18" charset="0"/>
                <a:ea typeface="宋体" panose="02010600030101010101" pitchFamily="2" charset="-122"/>
              </a:rPr>
              <a:t>sʌb'sɑnɪk</a:t>
            </a:r>
            <a:r>
              <a:rPr lang="en-US" altLang="zh-SG" sz="2400" kern="100" dirty="0">
                <a:effectLst/>
                <a:latin typeface="Times New Roman" panose="02020603050405020304" pitchFamily="18" charset="0"/>
                <a:ea typeface="宋体" panose="02010600030101010101" pitchFamily="2" charset="-122"/>
              </a:rPr>
              <a:t>]			    adj.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亚音速的，比音速稍慢的</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18. lavatory ['</a:t>
            </a:r>
            <a:r>
              <a:rPr lang="en-US" altLang="zh-SG" sz="2400" kern="100" dirty="0" err="1">
                <a:effectLst/>
                <a:latin typeface="Times New Roman" panose="02020603050405020304" pitchFamily="18" charset="0"/>
                <a:ea typeface="宋体" panose="02010600030101010101" pitchFamily="2" charset="-122"/>
              </a:rPr>
              <a:t>lævət</a:t>
            </a:r>
            <a:r>
              <a:rPr lang="en-US" altLang="zh-SG" sz="2400" kern="100" dirty="0">
                <a:effectLst/>
                <a:latin typeface="Times New Roman" panose="02020603050405020304" pitchFamily="18" charset="0"/>
                <a:ea typeface="宋体" panose="02010600030101010101" pitchFamily="2" charset="-122"/>
              </a:rPr>
              <a:t>(ə)</a:t>
            </a:r>
            <a:r>
              <a:rPr lang="en-US" altLang="zh-SG" sz="2400" kern="100" dirty="0" err="1">
                <a:effectLst/>
                <a:latin typeface="Times New Roman" panose="02020603050405020304" pitchFamily="18" charset="0"/>
                <a:ea typeface="宋体" panose="02010600030101010101" pitchFamily="2" charset="-122"/>
              </a:rPr>
              <a:t>rɪ</a:t>
            </a:r>
            <a:r>
              <a:rPr lang="en-US" altLang="zh-SG" sz="2400" kern="100" dirty="0">
                <a:effectLst/>
                <a:latin typeface="Times New Roman" panose="02020603050405020304" pitchFamily="18" charset="0"/>
                <a:ea typeface="宋体" panose="02010600030101010101" pitchFamily="2" charset="-122"/>
              </a:rPr>
              <a:t>]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厕所，盥洗室</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19. viable ['</a:t>
            </a:r>
            <a:r>
              <a:rPr lang="en-US" altLang="zh-SG" sz="2400" kern="100" dirty="0" err="1">
                <a:effectLst/>
                <a:latin typeface="Times New Roman" panose="02020603050405020304" pitchFamily="18" charset="0"/>
                <a:ea typeface="宋体" panose="02010600030101010101" pitchFamily="2" charset="-122"/>
              </a:rPr>
              <a:t>vaɪəbl</a:t>
            </a:r>
            <a:r>
              <a:rPr lang="en-US" altLang="zh-SG" sz="2400" kern="100" dirty="0">
                <a:effectLst/>
                <a:latin typeface="Times New Roman" panose="02020603050405020304" pitchFamily="18" charset="0"/>
                <a:ea typeface="宋体" panose="02010600030101010101" pitchFamily="2" charset="-122"/>
              </a:rPr>
              <a:t>]			    adj.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可行的</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20. fuselage ['</a:t>
            </a:r>
            <a:r>
              <a:rPr lang="en-US" altLang="zh-SG" sz="2400" kern="100" dirty="0" err="1">
                <a:effectLst/>
                <a:latin typeface="Times New Roman" panose="02020603050405020304" pitchFamily="18" charset="0"/>
                <a:ea typeface="宋体" panose="02010600030101010101" pitchFamily="2" charset="-122"/>
              </a:rPr>
              <a:t>fjuːzəlɑːʒ</a:t>
            </a:r>
            <a:r>
              <a:rPr lang="en-US" altLang="zh-SG" sz="2400" kern="100" dirty="0">
                <a:effectLst/>
                <a:latin typeface="Times New Roman" panose="02020603050405020304" pitchFamily="18" charset="0"/>
                <a:ea typeface="宋体" panose="02010600030101010101" pitchFamily="2" charset="-122"/>
              </a:rPr>
              <a:t>]			    n.</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（飞机）机身</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21. rear [</a:t>
            </a:r>
            <a:r>
              <a:rPr lang="en-US" altLang="zh-SG" sz="2400" kern="100" dirty="0" err="1">
                <a:effectLst/>
                <a:latin typeface="Times New Roman" panose="02020603050405020304" pitchFamily="18" charset="0"/>
                <a:ea typeface="宋体" panose="02010600030101010101" pitchFamily="2" charset="-122"/>
              </a:rPr>
              <a:t>rɪə</a:t>
            </a:r>
            <a:r>
              <a:rPr lang="en-US" altLang="zh-SG" sz="2400" kern="100" dirty="0">
                <a:effectLst/>
                <a:latin typeface="Times New Roman" panose="02020603050405020304" pitchFamily="18" charset="0"/>
                <a:ea typeface="宋体" panose="02010600030101010101" pitchFamily="2" charset="-122"/>
              </a:rPr>
              <a:t>]				    adj.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后面的</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22. bulkhead ['</a:t>
            </a:r>
            <a:r>
              <a:rPr lang="en-US" altLang="zh-SG" sz="2400" kern="100" dirty="0" err="1">
                <a:effectLst/>
                <a:latin typeface="Times New Roman" panose="02020603050405020304" pitchFamily="18" charset="0"/>
                <a:ea typeface="宋体" panose="02010600030101010101" pitchFamily="2" charset="-122"/>
              </a:rPr>
              <a:t>bʌlkhed</a:t>
            </a:r>
            <a:r>
              <a:rPr lang="en-US" altLang="zh-SG" sz="2400" kern="100" dirty="0">
                <a:effectLst/>
                <a:latin typeface="Times New Roman" panose="02020603050405020304" pitchFamily="18" charset="0"/>
                <a:ea typeface="宋体" panose="02010600030101010101" pitchFamily="2" charset="-122"/>
              </a:rPr>
              <a:t>]			    n.</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（船，飞机的）舱壁</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23. partition [</a:t>
            </a:r>
            <a:r>
              <a:rPr lang="en-US" altLang="zh-SG" sz="2400" kern="100" dirty="0" err="1">
                <a:effectLst/>
                <a:latin typeface="Times New Roman" panose="02020603050405020304" pitchFamily="18" charset="0"/>
                <a:ea typeface="宋体" panose="02010600030101010101" pitchFamily="2" charset="-122"/>
              </a:rPr>
              <a:t>pɑ</a:t>
            </a:r>
            <a:r>
              <a:rPr lang="en-US" altLang="zh-SG" sz="2400" kern="100" dirty="0">
                <a:effectLst/>
                <a:latin typeface="Times New Roman" panose="02020603050405020304" pitchFamily="18" charset="0"/>
                <a:ea typeface="宋体" panose="02010600030101010101" pitchFamily="2" charset="-122"/>
              </a:rPr>
              <a:t>ː'</a:t>
            </a:r>
            <a:r>
              <a:rPr lang="en-US" altLang="zh-SG" sz="2400" kern="100" dirty="0" err="1">
                <a:effectLst/>
                <a:latin typeface="Times New Roman" panose="02020603050405020304" pitchFamily="18" charset="0"/>
                <a:ea typeface="宋体" panose="02010600030101010101" pitchFamily="2" charset="-122"/>
              </a:rPr>
              <a:t>tɪʃ</a:t>
            </a:r>
            <a:r>
              <a:rPr lang="en-US" altLang="zh-SG" sz="2400" kern="100" dirty="0">
                <a:effectLst/>
                <a:latin typeface="Times New Roman" panose="02020603050405020304" pitchFamily="18" charset="0"/>
                <a:ea typeface="宋体" panose="02010600030101010101" pitchFamily="2" charset="-122"/>
              </a:rPr>
              <a:t>(ə)n]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隔板，隔墙</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24. charter ['</a:t>
            </a:r>
            <a:r>
              <a:rPr lang="en-US" altLang="zh-SG" sz="2400" kern="100" dirty="0" err="1">
                <a:effectLst/>
                <a:latin typeface="Times New Roman" panose="02020603050405020304" pitchFamily="18" charset="0"/>
                <a:ea typeface="宋体" panose="02010600030101010101" pitchFamily="2" charset="-122"/>
              </a:rPr>
              <a:t>tʃɑːtə</a:t>
            </a:r>
            <a:r>
              <a:rPr lang="en-US" altLang="zh-SG" sz="2400" kern="100" dirty="0">
                <a:effectLst/>
                <a:latin typeface="Times New Roman" panose="02020603050405020304" pitchFamily="18" charset="0"/>
                <a:ea typeface="宋体" panose="02010600030101010101" pitchFamily="2" charset="-122"/>
              </a:rPr>
              <a:t>]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包机</a:t>
            </a:r>
            <a:endParaRPr lang="zh-CN" altLang="zh-SG" sz="2400" kern="100" dirty="0">
              <a:effectLst/>
              <a:latin typeface="Times New Roman" panose="02020603050405020304" pitchFamily="18" charset="0"/>
              <a:ea typeface="宋体" panose="02010600030101010101" pitchFamily="2" charset="-122"/>
            </a:endParaRPr>
          </a:p>
          <a:p>
            <a:pPr indent="266700" algn="just" hangingPunct="0"/>
            <a:r>
              <a:rPr lang="en-US" altLang="zh-SG" sz="2400" kern="100" dirty="0">
                <a:effectLst/>
                <a:latin typeface="Times New Roman" panose="02020603050405020304" pitchFamily="18" charset="0"/>
                <a:ea typeface="宋体" panose="02010600030101010101" pitchFamily="2" charset="-122"/>
              </a:rPr>
              <a:t>25. aisle [</a:t>
            </a:r>
            <a:r>
              <a:rPr lang="en-US" altLang="zh-SG" sz="2400" kern="100" dirty="0" err="1">
                <a:effectLst/>
                <a:latin typeface="Times New Roman" panose="02020603050405020304" pitchFamily="18" charset="0"/>
                <a:ea typeface="宋体" panose="02010600030101010101" pitchFamily="2" charset="-122"/>
              </a:rPr>
              <a:t>aɪl</a:t>
            </a:r>
            <a:r>
              <a:rPr lang="en-US" altLang="zh-SG" sz="2400" kern="100" dirty="0">
                <a:effectLst/>
                <a:latin typeface="Times New Roman" panose="02020603050405020304" pitchFamily="18" charset="0"/>
                <a:ea typeface="宋体" panose="02010600030101010101" pitchFamily="2" charset="-122"/>
              </a:rPr>
              <a:t>]				    n. </a:t>
            </a:r>
            <a:r>
              <a:rPr lang="zh-CN" altLang="zh-SG" sz="2400" kern="100" dirty="0">
                <a:effectLst/>
                <a:latin typeface="Times New Roman" panose="02020603050405020304" pitchFamily="18" charset="0"/>
                <a:ea typeface="宋体" panose="02010600030101010101" pitchFamily="2" charset="-122"/>
                <a:cs typeface="宋体" panose="02010600030101010101" pitchFamily="2" charset="-122"/>
              </a:rPr>
              <a:t>过道，通道</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46160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11820" y="1603949"/>
            <a:ext cx="9414880" cy="3780851"/>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Explain these special terms with the help of the dictionary and learn by heart.</a:t>
            </a:r>
          </a:p>
          <a:p>
            <a:pPr indent="266700" algn="just" hangingPunct="0"/>
            <a:r>
              <a:rPr lang="en-US" altLang="zh-CN" sz="2400" kern="100" dirty="0">
                <a:effectLst/>
                <a:latin typeface="Times New Roman" panose="02020603050405020304" pitchFamily="18" charset="0"/>
                <a:ea typeface="宋体" panose="02010600030101010101" pitchFamily="2" charset="-122"/>
              </a:rPr>
              <a:t>1. Instrument: Any device which shows visually or aurally the altitude, attitude, or operation of an aircraft or any part contained within an aircraft.</a:t>
            </a:r>
          </a:p>
          <a:p>
            <a:pPr indent="266700" algn="just" hangingPunct="0"/>
            <a:r>
              <a:rPr lang="en-US" altLang="zh-CN" sz="2400" kern="100" dirty="0">
                <a:effectLst/>
                <a:latin typeface="Times New Roman" panose="02020603050405020304" pitchFamily="18" charset="0"/>
                <a:ea typeface="宋体" panose="02010600030101010101" pitchFamily="2" charset="-122"/>
              </a:rPr>
              <a:t>2. Visibility: The ability, as determined by atmospheric conditions and expressed in distance, to see and identify prominent unlighted objectives by day or night visibility is reported as statute miles, hundreds of feet or in meters.</a:t>
            </a:r>
          </a:p>
          <a:p>
            <a:pPr indent="266700" algn="just" hangingPunct="0"/>
            <a:r>
              <a:rPr lang="en-US" altLang="zh-CN" sz="2400" kern="100" dirty="0">
                <a:effectLst/>
                <a:latin typeface="Times New Roman" panose="02020603050405020304" pitchFamily="18" charset="0"/>
                <a:ea typeface="宋体" panose="02010600030101010101" pitchFamily="2" charset="-122"/>
              </a:rPr>
              <a:t>3. Computerized: Equipped with a machine which electronically provides rapid solutions to simple or complex calculations.</a:t>
            </a:r>
          </a:p>
        </p:txBody>
      </p:sp>
    </p:spTree>
    <p:extLst>
      <p:ext uri="{BB962C8B-B14F-4D97-AF65-F5344CB8AC3E}">
        <p14:creationId xmlns:p14="http://schemas.microsoft.com/office/powerpoint/2010/main" val="3263535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11820" y="1574800"/>
            <a:ext cx="9414880" cy="3042188"/>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according to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How is a flight deck designed? How many instruments are there in it?</a:t>
            </a:r>
          </a:p>
          <a:p>
            <a:pPr indent="266700" algn="just" hangingPunct="0"/>
            <a:r>
              <a:rPr lang="en-US" altLang="zh-CN" sz="2400" kern="100" dirty="0">
                <a:effectLst/>
                <a:latin typeface="Times New Roman" panose="02020603050405020304" pitchFamily="18" charset="0"/>
                <a:ea typeface="宋体" panose="02010600030101010101" pitchFamily="2" charset="-122"/>
              </a:rPr>
              <a:t>2. Do pilots concentrate on one particular instrument?</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are the four principal readings?</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rules do aircraft keep on the airways according to aviation tradition? Which side do captains choose to sit?</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do the red or yellow illuminated squares indicate? What kind of feature may all airlines adopt in the future?</a:t>
            </a:r>
          </a:p>
        </p:txBody>
      </p:sp>
    </p:spTree>
    <p:extLst>
      <p:ext uri="{BB962C8B-B14F-4D97-AF65-F5344CB8AC3E}">
        <p14:creationId xmlns:p14="http://schemas.microsoft.com/office/powerpoint/2010/main" val="10707273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828593"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Four </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Aircraft Cabin</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1648929164"/>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298397" y="1727200"/>
            <a:ext cx="10890303" cy="4150183"/>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revenue ['</a:t>
            </a:r>
            <a:r>
              <a:rPr lang="en-US" altLang="zh-SG" sz="2400" kern="100" dirty="0" err="1">
                <a:effectLst/>
                <a:latin typeface="Times New Roman" panose="02020603050405020304" pitchFamily="18" charset="0"/>
                <a:ea typeface="宋体" panose="02010600030101010101" pitchFamily="2" charset="-122"/>
              </a:rPr>
              <a:t>revənju</a:t>
            </a:r>
            <a:r>
              <a:rPr lang="en-US" altLang="zh-SG" sz="2400" kern="100" dirty="0">
                <a:effectLst/>
                <a:latin typeface="Times New Roman" panose="02020603050405020304" pitchFamily="18" charset="0"/>
                <a:ea typeface="宋体" panose="02010600030101010101" pitchFamily="2" charset="-122"/>
              </a:rPr>
              <a:t>ː]			n. </a:t>
            </a:r>
            <a:r>
              <a:rPr lang="zh-SG" altLang="en-US" sz="2400" kern="100" dirty="0">
                <a:effectLst/>
                <a:latin typeface="Times New Roman" panose="02020603050405020304" pitchFamily="18" charset="0"/>
                <a:ea typeface="宋体" panose="02010600030101010101" pitchFamily="2" charset="-122"/>
              </a:rPr>
              <a:t>税收收入，财政收入，收益</a:t>
            </a:r>
          </a:p>
          <a:p>
            <a:pPr indent="266700" algn="just" hangingPunct="0"/>
            <a:r>
              <a:rPr lang="en-US" altLang="zh-SG" sz="2400" kern="100" dirty="0">
                <a:effectLst/>
                <a:latin typeface="Times New Roman" panose="02020603050405020304" pitchFamily="18" charset="0"/>
                <a:ea typeface="宋体" panose="02010600030101010101" pitchFamily="2" charset="-122"/>
              </a:rPr>
              <a:t>2. enclosed [</a:t>
            </a:r>
            <a:r>
              <a:rPr lang="en-US" altLang="zh-SG" sz="2400" kern="100" dirty="0" err="1">
                <a:effectLst/>
                <a:latin typeface="Times New Roman" panose="02020603050405020304" pitchFamily="18" charset="0"/>
                <a:ea typeface="宋体" panose="02010600030101010101" pitchFamily="2" charset="-122"/>
              </a:rPr>
              <a:t>ɪn'kləʊzd</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附上（</a:t>
            </a:r>
            <a:r>
              <a:rPr lang="en-US" altLang="zh-SG" sz="2400" kern="100" dirty="0">
                <a:effectLst/>
                <a:latin typeface="Times New Roman" panose="02020603050405020304" pitchFamily="18" charset="0"/>
                <a:ea typeface="宋体" panose="02010600030101010101" pitchFamily="2" charset="-122"/>
              </a:rPr>
              <a:t>enclose</a:t>
            </a:r>
            <a:r>
              <a:rPr lang="zh-SG" altLang="en-US" sz="2400" kern="100" dirty="0">
                <a:effectLst/>
                <a:latin typeface="Times New Roman" panose="02020603050405020304" pitchFamily="18" charset="0"/>
                <a:ea typeface="宋体" panose="02010600030101010101" pitchFamily="2" charset="-122"/>
              </a:rPr>
              <a:t>的过去式和过去分词）</a:t>
            </a:r>
          </a:p>
          <a:p>
            <a:pPr indent="266700" algn="just" hangingPunct="0"/>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被附上的；与世隔绝的</a:t>
            </a:r>
          </a:p>
          <a:p>
            <a:pPr indent="266700" algn="just" hangingPunct="0"/>
            <a:r>
              <a:rPr lang="en-US" altLang="zh-SG" sz="2400" kern="100" dirty="0">
                <a:effectLst/>
                <a:latin typeface="Times New Roman" panose="02020603050405020304" pitchFamily="18" charset="0"/>
                <a:ea typeface="宋体" panose="02010600030101010101" pitchFamily="2" charset="-122"/>
              </a:rPr>
              <a:t>3. mechanic [</a:t>
            </a:r>
            <a:r>
              <a:rPr lang="en-US" altLang="zh-SG" sz="2400" kern="100" dirty="0" err="1">
                <a:effectLst/>
                <a:latin typeface="Times New Roman" panose="02020603050405020304" pitchFamily="18" charset="0"/>
                <a:ea typeface="宋体" panose="02010600030101010101" pitchFamily="2" charset="-122"/>
              </a:rPr>
              <a:t>mɪ'kænɪk</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技工，机修工</a:t>
            </a:r>
          </a:p>
          <a:p>
            <a:pPr indent="266700" algn="just" hangingPunct="0"/>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手工的</a:t>
            </a:r>
          </a:p>
          <a:p>
            <a:pPr indent="266700" algn="just" hangingPunct="0"/>
            <a:r>
              <a:rPr lang="en-US" altLang="zh-SG" sz="2400" kern="100" dirty="0">
                <a:effectLst/>
                <a:latin typeface="Times New Roman" panose="02020603050405020304" pitchFamily="18" charset="0"/>
                <a:ea typeface="宋体" panose="02010600030101010101" pitchFamily="2" charset="-122"/>
              </a:rPr>
              <a:t>4. navigator ['</a:t>
            </a:r>
            <a:r>
              <a:rPr lang="en-US" altLang="zh-SG" sz="2400" kern="100" dirty="0" err="1">
                <a:effectLst/>
                <a:latin typeface="Times New Roman" panose="02020603050405020304" pitchFamily="18" charset="0"/>
                <a:ea typeface="宋体" panose="02010600030101010101" pitchFamily="2" charset="-122"/>
              </a:rPr>
              <a:t>nævɪgeɪtə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航海家；领航员；驾驶员</a:t>
            </a:r>
          </a:p>
          <a:p>
            <a:pPr indent="266700" algn="just" hangingPunct="0"/>
            <a:r>
              <a:rPr lang="en-US" altLang="zh-SG" sz="2400" kern="100" dirty="0">
                <a:effectLst/>
                <a:latin typeface="Times New Roman" panose="02020603050405020304" pitchFamily="18" charset="0"/>
                <a:ea typeface="宋体" panose="02010600030101010101" pitchFamily="2" charset="-122"/>
              </a:rPr>
              <a:t>5. monoplane ['</a:t>
            </a:r>
            <a:r>
              <a:rPr lang="en-US" altLang="zh-SG" sz="2400" kern="100" dirty="0" err="1">
                <a:effectLst/>
                <a:latin typeface="Times New Roman" panose="02020603050405020304" pitchFamily="18" charset="0"/>
                <a:ea typeface="宋体" panose="02010600030101010101" pitchFamily="2" charset="-122"/>
              </a:rPr>
              <a:t>mɒnəpleɪn</a:t>
            </a:r>
            <a:r>
              <a:rPr lang="en-US" altLang="zh-SG" sz="2400" kern="100" dirty="0">
                <a:effectLst/>
                <a:latin typeface="Times New Roman" panose="02020603050405020304" pitchFamily="18" charset="0"/>
                <a:ea typeface="宋体" panose="02010600030101010101" pitchFamily="2" charset="-122"/>
              </a:rPr>
              <a:t>]		            n.</a:t>
            </a:r>
            <a:r>
              <a:rPr lang="zh-SG" altLang="en-US" sz="2400" kern="100" dirty="0">
                <a:effectLst/>
                <a:latin typeface="Times New Roman" panose="02020603050405020304" pitchFamily="18" charset="0"/>
                <a:ea typeface="宋体" panose="02010600030101010101" pitchFamily="2" charset="-122"/>
              </a:rPr>
              <a:t>（航）单翼机</a:t>
            </a:r>
          </a:p>
          <a:p>
            <a:pPr indent="266700" algn="just" hangingPunct="0"/>
            <a:r>
              <a:rPr lang="en-US" altLang="zh-SG" sz="2400" kern="100" dirty="0">
                <a:effectLst/>
                <a:latin typeface="Times New Roman" panose="02020603050405020304" pitchFamily="18" charset="0"/>
                <a:ea typeface="宋体" panose="02010600030101010101" pitchFamily="2" charset="-122"/>
              </a:rPr>
              <a:t>6. innovation [</a:t>
            </a:r>
            <a:r>
              <a:rPr lang="en-US" altLang="zh-SG" sz="2400" kern="100" dirty="0" err="1">
                <a:effectLst/>
                <a:latin typeface="Times New Roman" panose="02020603050405020304" pitchFamily="18" charset="0"/>
                <a:ea typeface="宋体" panose="02010600030101010101" pitchFamily="2" charset="-122"/>
              </a:rPr>
              <a:t>ɪnə'veɪʃn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创新，革新，改革；新方法</a:t>
            </a:r>
          </a:p>
          <a:p>
            <a:pPr indent="266700" algn="just" hangingPunct="0"/>
            <a:r>
              <a:rPr lang="en-US" altLang="zh-SG" sz="2400" kern="100" dirty="0">
                <a:effectLst/>
                <a:latin typeface="Times New Roman" panose="02020603050405020304" pitchFamily="18" charset="0"/>
                <a:ea typeface="宋体" panose="02010600030101010101" pitchFamily="2" charset="-122"/>
              </a:rPr>
              <a:t>7. long-haul [</a:t>
            </a:r>
            <a:r>
              <a:rPr lang="en-US" altLang="zh-SG" sz="2400" kern="100" dirty="0" err="1">
                <a:effectLst/>
                <a:latin typeface="Times New Roman" panose="02020603050405020304" pitchFamily="18" charset="0"/>
                <a:ea typeface="宋体" panose="02010600030101010101" pitchFamily="2" charset="-122"/>
              </a:rPr>
              <a:t>lɔŋhɔl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长途的，长距离的</a:t>
            </a:r>
          </a:p>
          <a:p>
            <a:pPr indent="266700" algn="just" hangingPunct="0"/>
            <a:r>
              <a:rPr lang="en-US" altLang="zh-SG" sz="2400" kern="100" dirty="0">
                <a:effectLst/>
                <a:latin typeface="Times New Roman" panose="02020603050405020304" pitchFamily="18" charset="0"/>
                <a:ea typeface="宋体" panose="02010600030101010101" pitchFamily="2" charset="-122"/>
              </a:rPr>
              <a:t>8. slumber ['</a:t>
            </a:r>
            <a:r>
              <a:rPr lang="en-US" altLang="zh-SG" sz="2400" kern="100" dirty="0" err="1">
                <a:effectLst/>
                <a:latin typeface="Times New Roman" panose="02020603050405020304" pitchFamily="18" charset="0"/>
                <a:ea typeface="宋体" panose="02010600030101010101" pitchFamily="2" charset="-122"/>
              </a:rPr>
              <a:t>slʌmbə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睡眠，静止状态</a:t>
            </a:r>
          </a:p>
          <a:p>
            <a:pPr indent="266700" algn="just" hangingPunct="0"/>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睡眠，麻木</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699774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6900" y="1803400"/>
            <a:ext cx="10059805" cy="3411519"/>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9. recline [</a:t>
            </a:r>
            <a:r>
              <a:rPr lang="en-US" altLang="zh-SG" sz="2400" kern="100" dirty="0" err="1">
                <a:effectLst/>
                <a:latin typeface="Times New Roman" panose="02020603050405020304" pitchFamily="18" charset="0"/>
                <a:ea typeface="宋体" panose="02010600030101010101" pitchFamily="2" charset="-122"/>
              </a:rPr>
              <a:t>rɪ'klaɪn</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斜倚，斜躺</a:t>
            </a:r>
          </a:p>
          <a:p>
            <a:pPr indent="266700" algn="just" hangingPunct="0"/>
            <a:r>
              <a:rPr lang="en-US" altLang="zh-SG" sz="2400" kern="100" dirty="0">
                <a:effectLst/>
                <a:latin typeface="Times New Roman" panose="02020603050405020304" pitchFamily="18" charset="0"/>
                <a:ea typeface="宋体" panose="02010600030101010101" pitchFamily="2" charset="-122"/>
              </a:rPr>
              <a:t>10. bunk [</a:t>
            </a:r>
            <a:r>
              <a:rPr lang="en-US" altLang="zh-SG" sz="2400" kern="100" dirty="0" err="1">
                <a:effectLst/>
                <a:latin typeface="Times New Roman" panose="02020603050405020304" pitchFamily="18" charset="0"/>
                <a:ea typeface="宋体" panose="02010600030101010101" pitchFamily="2" charset="-122"/>
              </a:rPr>
              <a:t>bʌŋk</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a:latin typeface="Times New Roman" panose="02020603050405020304" pitchFamily="18" charset="0"/>
                <a:ea typeface="宋体" panose="02010600030101010101" pitchFamily="2" charset="-122"/>
              </a:rPr>
              <a:t>                    </a:t>
            </a:r>
            <a:r>
              <a:rPr lang="en-US" altLang="zh-SG" sz="2400" kern="100" dirty="0">
                <a:effectLst/>
                <a:latin typeface="Times New Roman" panose="02020603050405020304" pitchFamily="18" charset="0"/>
                <a:ea typeface="宋体" panose="02010600030101010101" pitchFamily="2" charset="-122"/>
              </a:rPr>
              <a:t>n. </a:t>
            </a:r>
            <a:r>
              <a:rPr lang="zh-SG" altLang="en-US" sz="2400" kern="100" dirty="0">
                <a:effectLst/>
                <a:latin typeface="Times New Roman" panose="02020603050405020304" pitchFamily="18" charset="0"/>
                <a:ea typeface="宋体" panose="02010600030101010101" pitchFamily="2" charset="-122"/>
              </a:rPr>
              <a:t>铺位，床铺</a:t>
            </a:r>
          </a:p>
          <a:p>
            <a:pPr indent="266700" algn="just" hangingPunct="0"/>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睡在铺上，为</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提供铺位</a:t>
            </a:r>
          </a:p>
          <a:p>
            <a:pPr indent="266700" algn="just" hangingPunct="0"/>
            <a:r>
              <a:rPr lang="en-US" altLang="zh-SG" sz="2400" kern="100" dirty="0">
                <a:effectLst/>
                <a:latin typeface="Times New Roman" panose="02020603050405020304" pitchFamily="18" charset="0"/>
                <a:ea typeface="宋体" panose="02010600030101010101" pitchFamily="2" charset="-122"/>
              </a:rPr>
              <a:t>11. density ['</a:t>
            </a:r>
            <a:r>
              <a:rPr lang="en-US" altLang="zh-SG" sz="2400" kern="100" dirty="0" err="1">
                <a:effectLst/>
                <a:latin typeface="Times New Roman" panose="02020603050405020304" pitchFamily="18" charset="0"/>
                <a:ea typeface="宋体" panose="02010600030101010101" pitchFamily="2" charset="-122"/>
              </a:rPr>
              <a:t>densɪtɪ</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密度</a:t>
            </a:r>
          </a:p>
          <a:p>
            <a:pPr indent="266700" algn="just" hangingPunct="0"/>
            <a:r>
              <a:rPr lang="en-US" altLang="zh-SG" sz="2400" kern="100" dirty="0">
                <a:effectLst/>
                <a:latin typeface="Times New Roman" panose="02020603050405020304" pitchFamily="18" charset="0"/>
                <a:ea typeface="宋体" panose="02010600030101010101" pitchFamily="2" charset="-122"/>
              </a:rPr>
              <a:t>12. abreast [</a:t>
            </a:r>
            <a:r>
              <a:rPr lang="en-US" altLang="zh-SG" sz="2400" kern="100" dirty="0" err="1">
                <a:effectLst/>
                <a:latin typeface="Times New Roman" panose="02020603050405020304" pitchFamily="18" charset="0"/>
                <a:ea typeface="宋体" panose="02010600030101010101" pitchFamily="2" charset="-122"/>
              </a:rPr>
              <a:t>ə'brest</a:t>
            </a:r>
            <a:r>
              <a:rPr lang="en-US" altLang="zh-SG" sz="2400" kern="100" dirty="0">
                <a:effectLst/>
                <a:latin typeface="Times New Roman" panose="02020603050405020304" pitchFamily="18" charset="0"/>
                <a:ea typeface="宋体" panose="02010600030101010101" pitchFamily="2" charset="-122"/>
              </a:rPr>
              <a:t>]			        adv. </a:t>
            </a:r>
            <a:r>
              <a:rPr lang="zh-SG" altLang="en-US" sz="2400" kern="100" dirty="0">
                <a:effectLst/>
                <a:latin typeface="Times New Roman" panose="02020603050405020304" pitchFamily="18" charset="0"/>
                <a:ea typeface="宋体" panose="02010600030101010101" pitchFamily="2" charset="-122"/>
              </a:rPr>
              <a:t>肩并肩地</a:t>
            </a:r>
          </a:p>
          <a:p>
            <a:pPr indent="266700" algn="just" hangingPunct="0"/>
            <a:r>
              <a:rPr lang="en-US" altLang="zh-SG" sz="2400" kern="100" dirty="0">
                <a:effectLst/>
                <a:latin typeface="Times New Roman" panose="02020603050405020304" pitchFamily="18" charset="0"/>
                <a:ea typeface="宋体" panose="02010600030101010101" pitchFamily="2" charset="-122"/>
              </a:rPr>
              <a:t>13. asymmetrical [</a:t>
            </a:r>
            <a:r>
              <a:rPr lang="en-US" altLang="zh-SG" sz="2400" kern="100" dirty="0" err="1">
                <a:effectLst/>
                <a:latin typeface="Times New Roman" panose="02020603050405020304" pitchFamily="18" charset="0"/>
                <a:ea typeface="宋体" panose="02010600030101010101" pitchFamily="2" charset="-122"/>
              </a:rPr>
              <a:t>eɪsɪ'metrɪkl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不对称的，不匀称的</a:t>
            </a:r>
          </a:p>
          <a:p>
            <a:pPr indent="266700" algn="just" hangingPunct="0"/>
            <a:r>
              <a:rPr lang="en-US" altLang="zh-SG" sz="2400" kern="100" dirty="0">
                <a:effectLst/>
                <a:latin typeface="Times New Roman" panose="02020603050405020304" pitchFamily="18" charset="0"/>
                <a:ea typeface="宋体" panose="02010600030101010101" pitchFamily="2" charset="-122"/>
              </a:rPr>
              <a:t>14. commuter [</a:t>
            </a:r>
            <a:r>
              <a:rPr lang="en-US" altLang="zh-SG" sz="2400" kern="100" dirty="0" err="1">
                <a:effectLst/>
                <a:latin typeface="Times New Roman" panose="02020603050405020304" pitchFamily="18" charset="0"/>
                <a:ea typeface="宋体" panose="02010600030101010101" pitchFamily="2" charset="-122"/>
              </a:rPr>
              <a:t>kə'mjuːtə</a:t>
            </a:r>
            <a:r>
              <a:rPr lang="en-US" altLang="zh-SG" sz="2400" kern="100" dirty="0">
                <a:effectLst/>
                <a:latin typeface="Times New Roman" panose="02020603050405020304" pitchFamily="18" charset="0"/>
                <a:ea typeface="宋体" panose="02010600030101010101" pitchFamily="2" charset="-122"/>
              </a:rPr>
              <a:t>(r)]	        n. </a:t>
            </a:r>
            <a:r>
              <a:rPr lang="zh-SG" altLang="en-US" sz="2400" kern="100" dirty="0">
                <a:effectLst/>
                <a:latin typeface="Times New Roman" panose="02020603050405020304" pitchFamily="18" charset="0"/>
                <a:ea typeface="宋体" panose="02010600030101010101" pitchFamily="2" charset="-122"/>
              </a:rPr>
              <a:t>通勤者，经常乘公共车辆往返者</a:t>
            </a:r>
          </a:p>
          <a:p>
            <a:pPr indent="266700" algn="just" hangingPunct="0"/>
            <a:r>
              <a:rPr lang="en-US" altLang="zh-SG" sz="2400" kern="100" dirty="0">
                <a:effectLst/>
                <a:latin typeface="Times New Roman" panose="02020603050405020304" pitchFamily="18" charset="0"/>
                <a:ea typeface="宋体" panose="02010600030101010101" pitchFamily="2" charset="-122"/>
              </a:rPr>
              <a:t>15. shuttle ['</a:t>
            </a:r>
            <a:r>
              <a:rPr lang="en-US" altLang="zh-SG" sz="2400" kern="100" dirty="0" err="1">
                <a:effectLst/>
                <a:latin typeface="Times New Roman" panose="02020603050405020304" pitchFamily="18" charset="0"/>
                <a:ea typeface="宋体" panose="02010600030101010101" pitchFamily="2" charset="-122"/>
              </a:rPr>
              <a:t>ʃʌt</a:t>
            </a:r>
            <a:r>
              <a:rPr lang="en-US" altLang="zh-SG" sz="2400" kern="100" dirty="0">
                <a:effectLst/>
                <a:latin typeface="Times New Roman" panose="02020603050405020304" pitchFamily="18" charset="0"/>
                <a:ea typeface="宋体" panose="02010600030101010101" pitchFamily="2" charset="-122"/>
              </a:rPr>
              <a:t>(ə)l]			        n. </a:t>
            </a:r>
            <a:r>
              <a:rPr lang="zh-SG" altLang="en-US" sz="2400" kern="100" dirty="0">
                <a:effectLst/>
                <a:latin typeface="Times New Roman" panose="02020603050405020304" pitchFamily="18" charset="0"/>
                <a:ea typeface="宋体" panose="02010600030101010101" pitchFamily="2" charset="-122"/>
              </a:rPr>
              <a:t>航天飞机</a:t>
            </a:r>
          </a:p>
          <a:p>
            <a:pPr indent="266700" algn="just" hangingPunct="0"/>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穿梭往返</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33553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32301" y="2565400"/>
            <a:ext cx="10059805" cy="1811081"/>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1. civil aviation				</a:t>
            </a:r>
            <a:r>
              <a:rPr lang="zh-SG" altLang="en-US" sz="2800" kern="100" dirty="0">
                <a:effectLst/>
                <a:latin typeface="Times New Roman" panose="02020603050405020304" pitchFamily="18" charset="0"/>
                <a:ea typeface="宋体" panose="02010600030101010101" pitchFamily="2" charset="-122"/>
              </a:rPr>
              <a:t>民用航空</a:t>
            </a:r>
          </a:p>
          <a:p>
            <a:pPr indent="266700" algn="just" hangingPunct="0"/>
            <a:r>
              <a:rPr lang="en-US" altLang="zh-SG" sz="2800" kern="100" dirty="0">
                <a:effectLst/>
                <a:latin typeface="Times New Roman" panose="02020603050405020304" pitchFamily="18" charset="0"/>
                <a:ea typeface="宋体" panose="02010600030101010101" pitchFamily="2" charset="-122"/>
              </a:rPr>
              <a:t>2. sleeping compartment		</a:t>
            </a:r>
            <a:r>
              <a:rPr lang="zh-SG" altLang="en-US" sz="2800" kern="100" dirty="0">
                <a:effectLst/>
                <a:latin typeface="Times New Roman" panose="02020603050405020304" pitchFamily="18" charset="0"/>
                <a:ea typeface="宋体" panose="02010600030101010101" pitchFamily="2" charset="-122"/>
              </a:rPr>
              <a:t>卧室</a:t>
            </a:r>
          </a:p>
          <a:p>
            <a:pPr indent="266700" algn="just" hangingPunct="0"/>
            <a:r>
              <a:rPr lang="en-US" altLang="zh-SG" sz="2800" kern="100" dirty="0">
                <a:effectLst/>
                <a:latin typeface="Times New Roman" panose="02020603050405020304" pitchFamily="18" charset="0"/>
                <a:ea typeface="宋体" panose="02010600030101010101" pitchFamily="2" charset="-122"/>
              </a:rPr>
              <a:t>3. seating layout				</a:t>
            </a:r>
            <a:r>
              <a:rPr lang="zh-SG" altLang="en-US" sz="2800" kern="100" dirty="0">
                <a:effectLst/>
                <a:latin typeface="Times New Roman" panose="02020603050405020304" pitchFamily="18" charset="0"/>
                <a:ea typeface="宋体" panose="02010600030101010101" pitchFamily="2" charset="-122"/>
              </a:rPr>
              <a:t>座位配置方案</a:t>
            </a:r>
          </a:p>
          <a:p>
            <a:pPr indent="266700" algn="just" hangingPunct="0"/>
            <a:r>
              <a:rPr lang="en-US" altLang="zh-SG" sz="2800" kern="100" dirty="0">
                <a:effectLst/>
                <a:latin typeface="Times New Roman" panose="02020603050405020304" pitchFamily="18" charset="0"/>
                <a:ea typeface="宋体" panose="02010600030101010101" pitchFamily="2" charset="-122"/>
              </a:rPr>
              <a:t>4. classic configuration			</a:t>
            </a:r>
            <a:r>
              <a:rPr lang="zh-SG" altLang="en-US" sz="2800" kern="100" dirty="0">
                <a:effectLst/>
                <a:latin typeface="Times New Roman" panose="02020603050405020304" pitchFamily="18" charset="0"/>
                <a:ea typeface="宋体" panose="02010600030101010101" pitchFamily="2" charset="-122"/>
              </a:rPr>
              <a:t>经典的布局</a:t>
            </a:r>
          </a:p>
        </p:txBody>
      </p:sp>
    </p:spTree>
    <p:extLst>
      <p:ext uri="{BB962C8B-B14F-4D97-AF65-F5344CB8AC3E}">
        <p14:creationId xmlns:p14="http://schemas.microsoft.com/office/powerpoint/2010/main" val="340954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663004"/>
            <a:ext cx="8957680" cy="826196"/>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KLM Royal Dutch Airlines  </a:t>
            </a:r>
            <a:r>
              <a:rPr lang="zh-SG" altLang="en-US" sz="2400" kern="100" dirty="0">
                <a:effectLst/>
                <a:latin typeface="Times New Roman" panose="02020603050405020304" pitchFamily="18" charset="0"/>
                <a:ea typeface="宋体" panose="02010600030101010101" pitchFamily="2" charset="-122"/>
              </a:rPr>
              <a:t>荷兰皇家航空公司（</a:t>
            </a:r>
            <a:r>
              <a:rPr lang="en-US" altLang="zh-SG" sz="2400" kern="100" dirty="0">
                <a:effectLst/>
                <a:latin typeface="Times New Roman" panose="02020603050405020304" pitchFamily="18" charset="0"/>
                <a:ea typeface="宋体" panose="02010600030101010101" pitchFamily="2" charset="-122"/>
              </a:rPr>
              <a:t>KLM</a:t>
            </a:r>
            <a:r>
              <a:rPr lang="zh-SG" altLang="en-US" sz="2400" kern="100" dirty="0">
                <a:effectLst/>
                <a:latin typeface="Times New Roman" panose="02020603050405020304" pitchFamily="18" charset="0"/>
                <a:ea typeface="宋体" panose="02010600030101010101" pitchFamily="2" charset="-122"/>
              </a:rPr>
              <a:t>为荷兰语首字母缩写）</a:t>
            </a:r>
          </a:p>
        </p:txBody>
      </p:sp>
    </p:spTree>
    <p:extLst>
      <p:ext uri="{BB962C8B-B14F-4D97-AF65-F5344CB8AC3E}">
        <p14:creationId xmlns:p14="http://schemas.microsoft.com/office/powerpoint/2010/main" val="289353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59420" y="1257953"/>
            <a:ext cx="9567280" cy="378085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For instance, the first regular nonstop transatlantic services operated by the Douglas DC-7 in 1956 took about 10 hours.</a:t>
            </a:r>
          </a:p>
          <a:p>
            <a:pPr indent="266700" algn="just" hangingPunct="0"/>
            <a:r>
              <a:rPr lang="zh-SG" altLang="en-US" sz="2400" kern="100" dirty="0">
                <a:effectLst/>
                <a:latin typeface="Times New Roman" panose="02020603050405020304" pitchFamily="18" charset="0"/>
                <a:ea typeface="宋体" panose="02010600030101010101" pitchFamily="2" charset="-122"/>
              </a:rPr>
              <a:t>    例如，</a:t>
            </a:r>
            <a:r>
              <a:rPr lang="en-US" altLang="zh-SG" sz="2400" kern="100" dirty="0">
                <a:effectLst/>
                <a:latin typeface="Times New Roman" panose="02020603050405020304" pitchFamily="18" charset="0"/>
                <a:ea typeface="宋体" panose="02010600030101010101" pitchFamily="2" charset="-122"/>
              </a:rPr>
              <a:t>1956</a:t>
            </a:r>
            <a:r>
              <a:rPr lang="zh-SG" altLang="en-US" sz="2400" kern="100" dirty="0">
                <a:effectLst/>
                <a:latin typeface="Times New Roman" panose="02020603050405020304" pitchFamily="18" charset="0"/>
                <a:ea typeface="宋体" panose="02010600030101010101" pitchFamily="2" charset="-122"/>
              </a:rPr>
              <a:t>年道格拉斯</a:t>
            </a:r>
            <a:r>
              <a:rPr lang="en-US" altLang="zh-SG" sz="2400" kern="100" dirty="0">
                <a:effectLst/>
                <a:latin typeface="Times New Roman" panose="02020603050405020304" pitchFamily="18" charset="0"/>
                <a:ea typeface="宋体" panose="02010600030101010101" pitchFamily="2" charset="-122"/>
              </a:rPr>
              <a:t>DC-7</a:t>
            </a:r>
            <a:r>
              <a:rPr lang="zh-SG" altLang="en-US" sz="2400" kern="100" dirty="0">
                <a:effectLst/>
                <a:latin typeface="Times New Roman" panose="02020603050405020304" pitchFamily="18" charset="0"/>
                <a:ea typeface="宋体" panose="02010600030101010101" pitchFamily="2" charset="-122"/>
              </a:rPr>
              <a:t>首航横越大西洋直飞，全程大约需要</a:t>
            </a:r>
            <a:r>
              <a:rPr lang="en-US" altLang="zh-SG" sz="2400" kern="100" dirty="0">
                <a:effectLst/>
                <a:latin typeface="Times New Roman" panose="02020603050405020304" pitchFamily="18" charset="0"/>
                <a:ea typeface="宋体" panose="02010600030101010101" pitchFamily="2" charset="-122"/>
              </a:rPr>
              <a:t>10</a:t>
            </a:r>
            <a:r>
              <a:rPr lang="zh-SG" altLang="en-US" sz="2400" kern="100" dirty="0">
                <a:effectLst/>
                <a:latin typeface="Times New Roman" panose="02020603050405020304" pitchFamily="18" charset="0"/>
                <a:ea typeface="宋体" panose="02010600030101010101" pitchFamily="2" charset="-122"/>
              </a:rPr>
              <a:t>个小时。</a:t>
            </a:r>
          </a:p>
          <a:p>
            <a:pPr indent="266700" algn="just" hangingPunct="0"/>
            <a:r>
              <a:rPr lang="en-US" altLang="zh-SG" sz="2400" kern="100" dirty="0">
                <a:effectLst/>
                <a:latin typeface="Times New Roman" panose="02020603050405020304" pitchFamily="18" charset="0"/>
                <a:ea typeface="宋体" panose="02010600030101010101" pitchFamily="2" charset="-122"/>
              </a:rPr>
              <a:t>2. The potential economic benefits behind high-density seating layout are always an essential factor for the design of cabin configuration.</a:t>
            </a:r>
          </a:p>
          <a:p>
            <a:pPr indent="266700" algn="just" hangingPunct="0"/>
            <a:r>
              <a:rPr lang="zh-SG" altLang="en-US" sz="2400" kern="100" dirty="0">
                <a:effectLst/>
                <a:latin typeface="Times New Roman" panose="02020603050405020304" pitchFamily="18" charset="0"/>
                <a:ea typeface="宋体" panose="02010600030101010101" pitchFamily="2" charset="-122"/>
              </a:rPr>
              <a:t>    高密度座椅配置所带来的潜在经济效益是客舱布局设计的一个重要考虑因素。</a:t>
            </a:r>
          </a:p>
          <a:p>
            <a:pPr indent="266700" algn="just" hangingPunct="0"/>
            <a:r>
              <a:rPr lang="en-US" altLang="zh-SG" sz="2400" kern="100" dirty="0">
                <a:effectLst/>
                <a:latin typeface="Times New Roman" panose="02020603050405020304" pitchFamily="18" charset="0"/>
                <a:ea typeface="宋体" panose="02010600030101010101" pitchFamily="2" charset="-122"/>
              </a:rPr>
              <a:t>3. The distinct travel class can be seen from the different seating layout.</a:t>
            </a:r>
          </a:p>
          <a:p>
            <a:pPr indent="266700" algn="just" hangingPunct="0"/>
            <a:r>
              <a:rPr lang="zh-SG" altLang="en-US" sz="2400" kern="100" dirty="0">
                <a:effectLst/>
                <a:latin typeface="Times New Roman" panose="02020603050405020304" pitchFamily="18" charset="0"/>
                <a:ea typeface="宋体" panose="02010600030101010101" pitchFamily="2" charset="-122"/>
              </a:rPr>
              <a:t>从不同的座位布局中即可看出明显的差别。</a:t>
            </a:r>
          </a:p>
        </p:txBody>
      </p:sp>
    </p:spTree>
    <p:extLst>
      <p:ext uri="{BB962C8B-B14F-4D97-AF65-F5344CB8AC3E}">
        <p14:creationId xmlns:p14="http://schemas.microsoft.com/office/powerpoint/2010/main" val="3123855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58752"/>
            <a:ext cx="11048999" cy="4611848"/>
          </a:xfrm>
          <a:prstGeom prst="rect">
            <a:avLst/>
          </a:prstGeom>
          <a:noFill/>
          <a:ln w="9525">
            <a:noFill/>
            <a:miter lim="800000"/>
          </a:ln>
        </p:spPr>
        <p:txBody>
          <a:bodyPr wrap="square" lIns="86685" tIns="43343" rIns="86685" bIns="43343">
            <a:spAutoFit/>
          </a:bodyPr>
          <a:lstStyle/>
          <a:p>
            <a:pPr indent="266700" algn="just" hangingPunct="0"/>
            <a:r>
              <a:rPr lang="en-US" altLang="zh-SG" sz="2100" kern="100" dirty="0">
                <a:effectLst/>
                <a:latin typeface="Times New Roman" panose="02020603050405020304" pitchFamily="18" charset="0"/>
                <a:ea typeface="宋体" panose="02010600030101010101" pitchFamily="2" charset="-122"/>
              </a:rPr>
              <a:t>    A crucial factor that affects the revenue of an airline is the configuration of the aircraft cabin. The more passengers an airplane can carry, the more profits will be generated to the airline. Larger space devoted to the seating in the cabin also means higher price of the air tickets. Thus the airplane designer will take various factors into consideration. They will try to arrange the largest number of seating for passengers while maintaining their comfort and ensuring their safety.</a:t>
            </a:r>
          </a:p>
          <a:p>
            <a:pPr indent="266700" algn="just" hangingPunct="0"/>
            <a:r>
              <a:rPr lang="en-US" altLang="zh-SG" sz="2100" kern="100" dirty="0">
                <a:effectLst/>
                <a:latin typeface="Times New Roman" panose="02020603050405020304" pitchFamily="18" charset="0"/>
                <a:ea typeface="宋体" panose="02010600030101010101" pitchFamily="2" charset="-122"/>
              </a:rPr>
              <a:t>    In the early development stage of commercial passenger-carrying aviation, aircraft could carry only a small number of passengers. For instance, the Fokker F.II had an enclosed accommodation for four passengers, with a fifth seat alongside the pilot in his unenclosed cockpit which was originally intended for a mechanic or navigator. The Fokker F.III, a single-engine high-winged monoplane aircraft produced in the 1920s could carry only five passengers. And the Fokker F. XII, a three-engine high-winged monoplane airliner which was ordered by KLM and began its operation on the Amsterdam to Batavia route in 1931 had a capacity of 16 passengers. With the technological innovation in civil aviation, seats were arranged one behind another and aisles were also designed between rows of seats. </a:t>
            </a:r>
            <a:endParaRPr lang="zh-SG" altLang="en-US" sz="21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338159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057154"/>
            <a:ext cx="11048999" cy="5165846"/>
          </a:xfrm>
          <a:prstGeom prst="rect">
            <a:avLst/>
          </a:prstGeom>
          <a:noFill/>
          <a:ln w="9525">
            <a:noFill/>
            <a:miter lim="800000"/>
          </a:ln>
        </p:spPr>
        <p:txBody>
          <a:bodyPr wrap="square" lIns="86685" tIns="43343" rIns="86685" bIns="43343">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    As aircraft began to take on long-haul transport tasks, sleeping compartments were designed in many airplanes for passengers to rest in comfort. For instance, the first regular nonstop transatlantic services operated by the Douglas DC-7 in 1956 took about 10 hours. To cater for passengers’ need for slumber, reclining seating and bunks were installed on board. However, these were no longer needed with the emergence of later faster jets.</a:t>
            </a:r>
          </a:p>
          <a:p>
            <a:pPr indent="266700" algn="just" hangingPunct="0"/>
            <a:r>
              <a:rPr lang="en-US" altLang="zh-SG" sz="2200" kern="100" dirty="0">
                <a:effectLst/>
                <a:latin typeface="Times New Roman" panose="02020603050405020304" pitchFamily="18" charset="0"/>
                <a:ea typeface="宋体" panose="02010600030101010101" pitchFamily="2" charset="-122"/>
              </a:rPr>
              <a:t>    The potential economic benefits behind high-density seating layout are always an essential factor for the design of cabin configuration. And a line of seats with an aisle in the center is regarded as the classic configuration. The number of seats abreast is usually affected by the width of aircraft. On some small airplanes such as Beechcraft 1 900 there are only individual seats on each side of the aisle. Airbus A320 family, Boeing 727 and 737 aircraft have rows of six seats with a 3+3 layout. Asymmetrical layout also exists, examples include the ERJ series and the CRJ series with 1+2 seating arrangement and Douglas DC9 and MD80 featured 2+3 seating. On wide-body aircraft there are more seats on each row and two aisles are designed for passengers’ passage. Very wide planes such as Boeing 747 or the Airbus A380 have rows of ten seats, typically in a 3+4+3 layout. </a:t>
            </a:r>
          </a:p>
        </p:txBody>
      </p:sp>
    </p:spTree>
    <p:extLst>
      <p:ext uri="{BB962C8B-B14F-4D97-AF65-F5344CB8AC3E}">
        <p14:creationId xmlns:p14="http://schemas.microsoft.com/office/powerpoint/2010/main" val="136992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3220" y="1434505"/>
            <a:ext cx="10059805"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aviation industry				</a:t>
            </a:r>
            <a:r>
              <a:rPr lang="zh-SG" altLang="en-US" sz="2400" kern="100" dirty="0">
                <a:effectLst/>
                <a:latin typeface="Times New Roman" panose="02020603050405020304" pitchFamily="18" charset="0"/>
                <a:ea typeface="宋体" panose="02010600030101010101" pitchFamily="2" charset="-122"/>
              </a:rPr>
              <a:t>航空工业</a:t>
            </a:r>
          </a:p>
          <a:p>
            <a:pPr indent="266700" algn="just" hangingPunct="0"/>
            <a:r>
              <a:rPr lang="en-US" altLang="zh-SG" sz="2400" kern="100" dirty="0">
                <a:effectLst/>
                <a:latin typeface="Times New Roman" panose="02020603050405020304" pitchFamily="18" charset="0"/>
                <a:ea typeface="宋体" panose="02010600030101010101" pitchFamily="2" charset="-122"/>
              </a:rPr>
              <a:t>2. general aviation				</a:t>
            </a:r>
            <a:r>
              <a:rPr lang="zh-SG" altLang="en-US" sz="2400" kern="100" dirty="0">
                <a:effectLst/>
                <a:latin typeface="Times New Roman" panose="02020603050405020304" pitchFamily="18" charset="0"/>
                <a:ea typeface="宋体" panose="02010600030101010101" pitchFamily="2" charset="-122"/>
              </a:rPr>
              <a:t>通用航空</a:t>
            </a:r>
          </a:p>
          <a:p>
            <a:pPr indent="266700" algn="just" hangingPunct="0"/>
            <a:r>
              <a:rPr lang="en-US" altLang="zh-SG" sz="2400" kern="100" dirty="0">
                <a:effectLst/>
                <a:latin typeface="Times New Roman" panose="02020603050405020304" pitchFamily="18" charset="0"/>
                <a:ea typeface="宋体" panose="02010600030101010101" pitchFamily="2" charset="-122"/>
              </a:rPr>
              <a:t>3. medium-sized				</a:t>
            </a:r>
            <a:r>
              <a:rPr lang="zh-SG" altLang="en-US" sz="2400" kern="100" dirty="0">
                <a:effectLst/>
                <a:latin typeface="Times New Roman" panose="02020603050405020304" pitchFamily="18" charset="0"/>
                <a:ea typeface="宋体" panose="02010600030101010101" pitchFamily="2" charset="-122"/>
              </a:rPr>
              <a:t>中型的</a:t>
            </a:r>
          </a:p>
          <a:p>
            <a:pPr indent="266700" algn="just" hangingPunct="0"/>
            <a:r>
              <a:rPr lang="en-US" altLang="zh-SG" sz="2400" kern="100" dirty="0">
                <a:effectLst/>
                <a:latin typeface="Times New Roman" panose="02020603050405020304" pitchFamily="18" charset="0"/>
                <a:ea typeface="宋体" panose="02010600030101010101" pitchFamily="2" charset="-122"/>
              </a:rPr>
              <a:t>4. long-range				</a:t>
            </a:r>
            <a:r>
              <a:rPr lang="zh-SG" altLang="en-US" sz="2400" kern="100" dirty="0">
                <a:effectLst/>
                <a:latin typeface="Times New Roman" panose="02020603050405020304" pitchFamily="18" charset="0"/>
                <a:ea typeface="宋体" panose="02010600030101010101" pitchFamily="2" charset="-122"/>
              </a:rPr>
              <a:t>远程</a:t>
            </a:r>
          </a:p>
          <a:p>
            <a:pPr indent="266700" algn="just" hangingPunct="0"/>
            <a:r>
              <a:rPr lang="en-US" altLang="zh-SG" sz="2400" kern="100" dirty="0">
                <a:effectLst/>
                <a:latin typeface="Times New Roman" panose="02020603050405020304" pitchFamily="18" charset="0"/>
                <a:ea typeface="宋体" panose="02010600030101010101" pitchFamily="2" charset="-122"/>
              </a:rPr>
              <a:t>5. narrow-body				</a:t>
            </a:r>
            <a:r>
              <a:rPr lang="zh-SG" altLang="en-US" sz="2400" kern="100" dirty="0">
                <a:effectLst/>
                <a:latin typeface="Times New Roman" panose="02020603050405020304" pitchFamily="18" charset="0"/>
                <a:ea typeface="宋体" panose="02010600030101010101" pitchFamily="2" charset="-122"/>
              </a:rPr>
              <a:t>窄体</a:t>
            </a:r>
          </a:p>
          <a:p>
            <a:pPr indent="266700" algn="just" hangingPunct="0"/>
            <a:r>
              <a:rPr lang="en-US" altLang="zh-SG" sz="2400" kern="100" dirty="0">
                <a:effectLst/>
                <a:latin typeface="Times New Roman" panose="02020603050405020304" pitchFamily="18" charset="0"/>
                <a:ea typeface="宋体" panose="02010600030101010101" pitchFamily="2" charset="-122"/>
              </a:rPr>
              <a:t>6. nautical mile				</a:t>
            </a:r>
            <a:r>
              <a:rPr lang="zh-SG" altLang="en-US" sz="2400" kern="100" dirty="0">
                <a:effectLst/>
                <a:latin typeface="Times New Roman" panose="02020603050405020304" pitchFamily="18" charset="0"/>
                <a:ea typeface="宋体" panose="02010600030101010101" pitchFamily="2" charset="-122"/>
              </a:rPr>
              <a:t>海里</a:t>
            </a:r>
          </a:p>
          <a:p>
            <a:pPr indent="266700" algn="just" hangingPunct="0"/>
            <a:r>
              <a:rPr lang="en-US" altLang="zh-SG" sz="2400" kern="100" dirty="0">
                <a:effectLst/>
                <a:latin typeface="Times New Roman" panose="02020603050405020304" pitchFamily="18" charset="0"/>
                <a:ea typeface="宋体" panose="02010600030101010101" pitchFamily="2" charset="-122"/>
              </a:rPr>
              <a:t>7. cruising speed				</a:t>
            </a:r>
            <a:r>
              <a:rPr lang="zh-SG" altLang="en-US" sz="2400" kern="100" dirty="0">
                <a:effectLst/>
                <a:latin typeface="Times New Roman" panose="02020603050405020304" pitchFamily="18" charset="0"/>
                <a:ea typeface="宋体" panose="02010600030101010101" pitchFamily="2" charset="-122"/>
              </a:rPr>
              <a:t>巡航速度</a:t>
            </a:r>
          </a:p>
          <a:p>
            <a:pPr indent="266700" algn="just" hangingPunct="0"/>
            <a:r>
              <a:rPr lang="en-US" altLang="zh-SG" sz="2400" kern="100" dirty="0">
                <a:effectLst/>
                <a:latin typeface="Times New Roman" panose="02020603050405020304" pitchFamily="18" charset="0"/>
                <a:ea typeface="宋体" panose="02010600030101010101" pitchFamily="2" charset="-122"/>
              </a:rPr>
              <a:t>8. operating range				</a:t>
            </a:r>
            <a:r>
              <a:rPr lang="zh-SG" altLang="en-US" sz="2400" kern="100" dirty="0">
                <a:effectLst/>
                <a:latin typeface="Times New Roman" panose="02020603050405020304" pitchFamily="18" charset="0"/>
                <a:ea typeface="宋体" panose="02010600030101010101" pitchFamily="2" charset="-122"/>
              </a:rPr>
              <a:t>航程</a:t>
            </a:r>
          </a:p>
          <a:p>
            <a:pPr indent="266700" algn="just" hangingPunct="0"/>
            <a:r>
              <a:rPr lang="en-US" altLang="zh-SG" sz="2400" kern="100" dirty="0">
                <a:effectLst/>
                <a:latin typeface="Times New Roman" panose="02020603050405020304" pitchFamily="18" charset="0"/>
                <a:ea typeface="宋体" panose="02010600030101010101" pitchFamily="2" charset="-122"/>
              </a:rPr>
              <a:t>9. emergency exit				</a:t>
            </a:r>
            <a:r>
              <a:rPr lang="zh-SG" altLang="en-US" sz="2400" kern="100" dirty="0">
                <a:effectLst/>
                <a:latin typeface="Times New Roman" panose="02020603050405020304" pitchFamily="18" charset="0"/>
                <a:ea typeface="宋体" panose="02010600030101010101" pitchFamily="2" charset="-122"/>
              </a:rPr>
              <a:t>紧急出口</a:t>
            </a:r>
          </a:p>
          <a:p>
            <a:pPr indent="266700" algn="just" hangingPunct="0"/>
            <a:r>
              <a:rPr lang="en-US" altLang="zh-SG" sz="2400" kern="100" dirty="0">
                <a:effectLst/>
                <a:latin typeface="Times New Roman" panose="02020603050405020304" pitchFamily="18" charset="0"/>
                <a:ea typeface="宋体" panose="02010600030101010101" pitchFamily="2" charset="-122"/>
              </a:rPr>
              <a:t>10. first class cabin				</a:t>
            </a:r>
            <a:r>
              <a:rPr lang="zh-SG" altLang="en-US" sz="2400" kern="100" dirty="0">
                <a:effectLst/>
                <a:latin typeface="Times New Roman" panose="02020603050405020304" pitchFamily="18" charset="0"/>
                <a:ea typeface="宋体" panose="02010600030101010101" pitchFamily="2" charset="-122"/>
              </a:rPr>
              <a:t>头等舱</a:t>
            </a:r>
          </a:p>
          <a:p>
            <a:pPr indent="266700" algn="just" hangingPunct="0"/>
            <a:r>
              <a:rPr lang="en-US" altLang="zh-SG" sz="2400" kern="100" dirty="0">
                <a:effectLst/>
                <a:latin typeface="Times New Roman" panose="02020603050405020304" pitchFamily="18" charset="0"/>
                <a:ea typeface="宋体" panose="02010600030101010101" pitchFamily="2" charset="-122"/>
              </a:rPr>
              <a:t>11. economy class cabin			</a:t>
            </a:r>
            <a:r>
              <a:rPr lang="zh-SG" altLang="en-US" sz="2400" kern="100" dirty="0">
                <a:effectLst/>
                <a:latin typeface="Times New Roman" panose="02020603050405020304" pitchFamily="18" charset="0"/>
                <a:ea typeface="宋体" panose="02010600030101010101" pitchFamily="2" charset="-122"/>
              </a:rPr>
              <a:t>经济舱</a:t>
            </a:r>
          </a:p>
          <a:p>
            <a:pPr indent="266700" algn="just" hangingPunct="0"/>
            <a:r>
              <a:rPr lang="en-US" altLang="zh-SG" sz="2400" kern="100" dirty="0">
                <a:effectLst/>
                <a:latin typeface="Times New Roman" panose="02020603050405020304" pitchFamily="18" charset="0"/>
                <a:ea typeface="宋体" panose="02010600030101010101" pitchFamily="2" charset="-122"/>
              </a:rPr>
              <a:t>12. business class cabin			</a:t>
            </a:r>
            <a:r>
              <a:rPr lang="zh-SG" altLang="en-US" sz="2400" kern="100" dirty="0">
                <a:effectLst/>
                <a:latin typeface="Times New Roman" panose="02020603050405020304" pitchFamily="18" charset="0"/>
                <a:ea typeface="宋体" panose="02010600030101010101" pitchFamily="2" charset="-122"/>
              </a:rPr>
              <a:t>商务舱</a:t>
            </a:r>
          </a:p>
        </p:txBody>
      </p:sp>
    </p:spTree>
    <p:extLst>
      <p:ext uri="{BB962C8B-B14F-4D97-AF65-F5344CB8AC3E}">
        <p14:creationId xmlns:p14="http://schemas.microsoft.com/office/powerpoint/2010/main" val="390933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2152232"/>
            <a:ext cx="11048999" cy="2241968"/>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In many commercial flights, there are first-class, business class and economy class cabins for passengers with different needs. While some other airliners, such as commuter, shuttle aircraft, and charter flight, have only one class. The distinct travel class can be seen from the different seating layout.</a:t>
            </a:r>
            <a:endParaRPr lang="zh-SG" altLang="en-US"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605474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1008301"/>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703086"/>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I. Translate the following words or phrases into English.</a:t>
            </a:r>
          </a:p>
          <a:p>
            <a:pPr indent="266700" algn="just" hangingPunct="0"/>
            <a:endParaRPr lang="zh-SG" altLang="en-US" sz="2000" kern="100" dirty="0">
              <a:effectLst/>
              <a:latin typeface="Times New Roman" panose="02020603050405020304" pitchFamily="18" charset="0"/>
              <a:ea typeface="宋体" panose="02010600030101010101" pitchFamily="2" charset="-122"/>
            </a:endParaRPr>
          </a:p>
        </p:txBody>
      </p:sp>
      <p:sp>
        <p:nvSpPr>
          <p:cNvPr id="2" name="文本框 6">
            <a:extLst>
              <a:ext uri="{FF2B5EF4-FFF2-40B4-BE49-F238E27FC236}">
                <a16:creationId xmlns:a16="http://schemas.microsoft.com/office/drawing/2014/main" id="{CC1F582B-628A-46FB-8A8D-8F9F3B2F8B93}"/>
              </a:ext>
            </a:extLst>
          </p:cNvPr>
          <p:cNvSpPr txBox="1">
            <a:spLocks noChangeArrowheads="1"/>
          </p:cNvSpPr>
          <p:nvPr/>
        </p:nvSpPr>
        <p:spPr bwMode="auto">
          <a:xfrm>
            <a:off x="1088020" y="1829572"/>
            <a:ext cx="9110080" cy="4088628"/>
          </a:xfrm>
          <a:prstGeom prst="rect">
            <a:avLst/>
          </a:prstGeom>
          <a:noFill/>
          <a:ln w="9525">
            <a:noFill/>
            <a:miter lim="800000"/>
          </a:ln>
        </p:spPr>
        <p:txBody>
          <a:bodyPr wrap="square" lIns="86685" tIns="43343" rIns="86685" bIns="43343" numCol="2">
            <a:spAutoFit/>
          </a:bodyPr>
          <a:lstStyle/>
          <a:p>
            <a:pPr indent="266700" algn="just" hangingPunct="0"/>
            <a:r>
              <a:rPr lang="en-US" altLang="zh-CN" sz="2000" kern="100" dirty="0">
                <a:effectLst/>
                <a:latin typeface="Times New Roman" panose="02020603050405020304" pitchFamily="18" charset="0"/>
                <a:ea typeface="宋体" panose="02010600030101010101" pitchFamily="2" charset="-122"/>
              </a:rPr>
              <a:t>1. </a:t>
            </a:r>
            <a:r>
              <a:rPr lang="zh-CN" altLang="en-US" sz="2000" kern="100" dirty="0">
                <a:effectLst/>
                <a:latin typeface="Times New Roman" panose="02020603050405020304" pitchFamily="18" charset="0"/>
                <a:ea typeface="宋体" panose="02010600030101010101" pitchFamily="2" charset="-122"/>
              </a:rPr>
              <a:t>厨房 </a:t>
            </a:r>
          </a:p>
          <a:p>
            <a:pPr indent="266700" algn="just" hangingPunct="0"/>
            <a:r>
              <a:rPr lang="en-US" altLang="zh-CN" sz="2000" kern="100" dirty="0">
                <a:effectLst/>
                <a:latin typeface="Times New Roman" panose="02020603050405020304" pitchFamily="18" charset="0"/>
                <a:ea typeface="宋体" panose="02010600030101010101" pitchFamily="2" charset="-122"/>
              </a:rPr>
              <a:t>2. </a:t>
            </a:r>
            <a:r>
              <a:rPr lang="zh-CN" altLang="en-US" sz="2000" kern="100" dirty="0">
                <a:effectLst/>
                <a:latin typeface="Times New Roman" panose="02020603050405020304" pitchFamily="18" charset="0"/>
                <a:ea typeface="宋体" panose="02010600030101010101" pitchFamily="2" charset="-122"/>
              </a:rPr>
              <a:t>紧急滑梯 </a:t>
            </a:r>
          </a:p>
          <a:p>
            <a:pPr indent="266700" algn="just" hangingPunct="0"/>
            <a:r>
              <a:rPr lang="en-US" altLang="zh-CN" sz="2000" kern="100" dirty="0">
                <a:effectLst/>
                <a:latin typeface="Times New Roman" panose="02020603050405020304" pitchFamily="18" charset="0"/>
                <a:ea typeface="宋体" panose="02010600030101010101" pitchFamily="2" charset="-122"/>
              </a:rPr>
              <a:t>3. </a:t>
            </a:r>
            <a:r>
              <a:rPr lang="zh-CN" altLang="en-US" sz="2000" kern="100" dirty="0">
                <a:effectLst/>
                <a:latin typeface="Times New Roman" panose="02020603050405020304" pitchFamily="18" charset="0"/>
                <a:ea typeface="宋体" panose="02010600030101010101" pitchFamily="2" charset="-122"/>
              </a:rPr>
              <a:t>安全带 </a:t>
            </a:r>
          </a:p>
          <a:p>
            <a:pPr indent="266700" algn="just" hangingPunct="0"/>
            <a:r>
              <a:rPr lang="en-US" altLang="zh-CN" sz="2000" kern="100" dirty="0">
                <a:effectLst/>
                <a:latin typeface="Times New Roman" panose="02020603050405020304" pitchFamily="18" charset="0"/>
                <a:ea typeface="宋体" panose="02010600030101010101" pitchFamily="2" charset="-122"/>
              </a:rPr>
              <a:t>4. </a:t>
            </a:r>
            <a:r>
              <a:rPr lang="zh-CN" altLang="en-US" sz="2000" kern="100" dirty="0">
                <a:effectLst/>
                <a:latin typeface="Times New Roman" panose="02020603050405020304" pitchFamily="18" charset="0"/>
                <a:ea typeface="宋体" panose="02010600030101010101" pitchFamily="2" charset="-122"/>
              </a:rPr>
              <a:t>急救箱 </a:t>
            </a:r>
          </a:p>
          <a:p>
            <a:pPr indent="266700" algn="just" hangingPunct="0"/>
            <a:r>
              <a:rPr lang="en-US" altLang="zh-CN" sz="2000" kern="100" dirty="0">
                <a:effectLst/>
                <a:latin typeface="Times New Roman" panose="02020603050405020304" pitchFamily="18" charset="0"/>
                <a:ea typeface="宋体" panose="02010600030101010101" pitchFamily="2" charset="-122"/>
              </a:rPr>
              <a:t>5. </a:t>
            </a:r>
            <a:r>
              <a:rPr lang="zh-CN" altLang="en-US" sz="2000" kern="100" dirty="0">
                <a:effectLst/>
                <a:latin typeface="Times New Roman" panose="02020603050405020304" pitchFamily="18" charset="0"/>
                <a:ea typeface="宋体" panose="02010600030101010101" pitchFamily="2" charset="-122"/>
              </a:rPr>
              <a:t>灭火器 </a:t>
            </a:r>
          </a:p>
          <a:p>
            <a:pPr indent="266700" algn="just" hangingPunct="0"/>
            <a:r>
              <a:rPr lang="en-US" altLang="zh-CN" sz="2000" kern="100" dirty="0">
                <a:effectLst/>
                <a:latin typeface="Times New Roman" panose="02020603050405020304" pitchFamily="18" charset="0"/>
                <a:ea typeface="宋体" panose="02010600030101010101" pitchFamily="2" charset="-122"/>
              </a:rPr>
              <a:t>6. </a:t>
            </a:r>
            <a:r>
              <a:rPr lang="zh-CN" altLang="en-US" sz="2000" kern="100" dirty="0">
                <a:effectLst/>
                <a:latin typeface="Times New Roman" panose="02020603050405020304" pitchFamily="18" charset="0"/>
                <a:ea typeface="宋体" panose="02010600030101010101" pitchFamily="2" charset="-122"/>
              </a:rPr>
              <a:t>餐桌 </a:t>
            </a:r>
          </a:p>
          <a:p>
            <a:pPr indent="266700" algn="just" hangingPunct="0"/>
            <a:r>
              <a:rPr lang="en-US" altLang="zh-CN" sz="2000" kern="100" dirty="0">
                <a:effectLst/>
                <a:latin typeface="Times New Roman" panose="02020603050405020304" pitchFamily="18" charset="0"/>
                <a:ea typeface="宋体" panose="02010600030101010101" pitchFamily="2" charset="-122"/>
              </a:rPr>
              <a:t>7. </a:t>
            </a:r>
            <a:r>
              <a:rPr lang="zh-CN" altLang="en-US" sz="2000" kern="100" dirty="0">
                <a:effectLst/>
                <a:latin typeface="Times New Roman" panose="02020603050405020304" pitchFamily="18" charset="0"/>
                <a:ea typeface="宋体" panose="02010600030101010101" pitchFamily="2" charset="-122"/>
              </a:rPr>
              <a:t>扶手 </a:t>
            </a:r>
          </a:p>
          <a:p>
            <a:pPr indent="266700" algn="just" hangingPunct="0"/>
            <a:r>
              <a:rPr lang="en-US" altLang="zh-CN" sz="2000" kern="100" dirty="0">
                <a:effectLst/>
                <a:latin typeface="Times New Roman" panose="02020603050405020304" pitchFamily="18" charset="0"/>
                <a:ea typeface="宋体" panose="02010600030101010101" pitchFamily="2" charset="-122"/>
              </a:rPr>
              <a:t>8. </a:t>
            </a:r>
            <a:r>
              <a:rPr lang="zh-CN" altLang="en-US" sz="2000" kern="100" dirty="0">
                <a:effectLst/>
                <a:latin typeface="Times New Roman" panose="02020603050405020304" pitchFamily="18" charset="0"/>
                <a:ea typeface="宋体" panose="02010600030101010101" pitchFamily="2" charset="-122"/>
              </a:rPr>
              <a:t>氧气面罩 </a:t>
            </a:r>
          </a:p>
          <a:p>
            <a:pPr indent="266700" algn="just" hangingPunct="0"/>
            <a:r>
              <a:rPr lang="en-US" altLang="zh-CN" sz="2000" kern="100" dirty="0">
                <a:effectLst/>
                <a:latin typeface="Times New Roman" panose="02020603050405020304" pitchFamily="18" charset="0"/>
                <a:ea typeface="宋体" panose="02010600030101010101" pitchFamily="2" charset="-122"/>
              </a:rPr>
              <a:t>9. </a:t>
            </a:r>
            <a:r>
              <a:rPr lang="zh-CN" altLang="en-US" sz="2000" kern="100" dirty="0">
                <a:effectLst/>
                <a:latin typeface="Times New Roman" panose="02020603050405020304" pitchFamily="18" charset="0"/>
                <a:ea typeface="宋体" panose="02010600030101010101" pitchFamily="2" charset="-122"/>
              </a:rPr>
              <a:t>阅读灯 </a:t>
            </a:r>
          </a:p>
          <a:p>
            <a:pPr indent="266700" algn="just" hangingPunct="0"/>
            <a:r>
              <a:rPr lang="en-US" altLang="zh-CN" sz="2000" kern="100" dirty="0">
                <a:effectLst/>
                <a:latin typeface="Times New Roman" panose="02020603050405020304" pitchFamily="18" charset="0"/>
                <a:ea typeface="宋体" panose="02010600030101010101" pitchFamily="2" charset="-122"/>
              </a:rPr>
              <a:t>10. </a:t>
            </a:r>
            <a:r>
              <a:rPr lang="zh-CN" altLang="en-US" sz="2000" kern="100" dirty="0">
                <a:effectLst/>
                <a:latin typeface="Times New Roman" panose="02020603050405020304" pitchFamily="18" charset="0"/>
                <a:ea typeface="宋体" panose="02010600030101010101" pitchFamily="2" charset="-122"/>
              </a:rPr>
              <a:t>呼叫按钮 </a:t>
            </a:r>
          </a:p>
          <a:p>
            <a:pPr indent="266700" algn="just" hangingPunct="0"/>
            <a:r>
              <a:rPr lang="en-US" altLang="zh-CN" sz="2000" kern="100" dirty="0">
                <a:effectLst/>
                <a:latin typeface="Times New Roman" panose="02020603050405020304" pitchFamily="18" charset="0"/>
                <a:ea typeface="宋体" panose="02010600030101010101" pitchFamily="2" charset="-122"/>
              </a:rPr>
              <a:t>11. </a:t>
            </a:r>
            <a:r>
              <a:rPr lang="zh-CN" altLang="en-US" sz="2000" kern="100" dirty="0">
                <a:effectLst/>
                <a:latin typeface="Times New Roman" panose="02020603050405020304" pitchFamily="18" charset="0"/>
                <a:ea typeface="宋体" panose="02010600030101010101" pitchFamily="2" charset="-122"/>
              </a:rPr>
              <a:t>乘务人员 </a:t>
            </a:r>
          </a:p>
          <a:p>
            <a:pPr indent="266700" algn="just" hangingPunct="0"/>
            <a:r>
              <a:rPr lang="en-US" altLang="zh-CN" sz="2000" kern="100" dirty="0">
                <a:effectLst/>
                <a:latin typeface="Times New Roman" panose="02020603050405020304" pitchFamily="18" charset="0"/>
                <a:ea typeface="宋体" panose="02010600030101010101" pitchFamily="2" charset="-122"/>
              </a:rPr>
              <a:t>12. </a:t>
            </a:r>
            <a:r>
              <a:rPr lang="zh-CN" altLang="en-US" sz="2000" kern="100" dirty="0">
                <a:effectLst/>
                <a:latin typeface="Times New Roman" panose="02020603050405020304" pitchFamily="18" charset="0"/>
                <a:ea typeface="宋体" panose="02010600030101010101" pitchFamily="2" charset="-122"/>
              </a:rPr>
              <a:t>旅客名单 </a:t>
            </a:r>
          </a:p>
          <a:p>
            <a:pPr indent="266700" algn="just" hangingPunct="0"/>
            <a:r>
              <a:rPr lang="en-US" altLang="zh-CN" sz="2000" kern="100" dirty="0">
                <a:effectLst/>
                <a:latin typeface="Times New Roman" panose="02020603050405020304" pitchFamily="18" charset="0"/>
                <a:ea typeface="宋体" panose="02010600030101010101" pitchFamily="2" charset="-122"/>
              </a:rPr>
              <a:t>13. </a:t>
            </a:r>
            <a:r>
              <a:rPr lang="zh-CN" altLang="en-US" sz="2000" kern="100" dirty="0">
                <a:effectLst/>
                <a:latin typeface="Times New Roman" panose="02020603050405020304" pitchFamily="18" charset="0"/>
                <a:ea typeface="宋体" panose="02010600030101010101" pitchFamily="2" charset="-122"/>
              </a:rPr>
              <a:t>救生衣 </a:t>
            </a:r>
          </a:p>
          <a:p>
            <a:pPr indent="266700" algn="just" hangingPunct="0"/>
            <a:r>
              <a:rPr lang="en-US" altLang="zh-CN" sz="2000" kern="100" dirty="0">
                <a:effectLst/>
                <a:latin typeface="Times New Roman" panose="02020603050405020304" pitchFamily="18" charset="0"/>
                <a:ea typeface="宋体" panose="02010600030101010101" pitchFamily="2" charset="-122"/>
              </a:rPr>
              <a:t>14. </a:t>
            </a:r>
            <a:r>
              <a:rPr lang="zh-CN" altLang="en-US" sz="2000" kern="100" dirty="0">
                <a:effectLst/>
                <a:latin typeface="Times New Roman" panose="02020603050405020304" pitchFamily="18" charset="0"/>
                <a:ea typeface="宋体" panose="02010600030101010101" pitchFamily="2" charset="-122"/>
              </a:rPr>
              <a:t>水上迫降 </a:t>
            </a:r>
          </a:p>
          <a:p>
            <a:pPr indent="266700" algn="just" hangingPunct="0"/>
            <a:r>
              <a:rPr lang="en-US" altLang="zh-CN" sz="2000" kern="100" dirty="0">
                <a:effectLst/>
                <a:latin typeface="Times New Roman" panose="02020603050405020304" pitchFamily="18" charset="0"/>
                <a:ea typeface="宋体" panose="02010600030101010101" pitchFamily="2" charset="-122"/>
              </a:rPr>
              <a:t>15. </a:t>
            </a:r>
            <a:r>
              <a:rPr lang="zh-CN" altLang="en-US" sz="2000" kern="100" dirty="0">
                <a:effectLst/>
                <a:latin typeface="Times New Roman" panose="02020603050405020304" pitchFamily="18" charset="0"/>
                <a:ea typeface="宋体" panose="02010600030101010101" pitchFamily="2" charset="-122"/>
              </a:rPr>
              <a:t>水上逃生 </a:t>
            </a:r>
          </a:p>
          <a:p>
            <a:pPr indent="266700" algn="just" hangingPunct="0"/>
            <a:r>
              <a:rPr lang="en-US" altLang="zh-CN" sz="2000" kern="100" dirty="0">
                <a:effectLst/>
                <a:latin typeface="Times New Roman" panose="02020603050405020304" pitchFamily="18" charset="0"/>
                <a:ea typeface="宋体" panose="02010600030101010101" pitchFamily="2" charset="-122"/>
              </a:rPr>
              <a:t>16. </a:t>
            </a:r>
            <a:r>
              <a:rPr lang="zh-CN" altLang="en-US" sz="2000" kern="100" dirty="0">
                <a:effectLst/>
                <a:latin typeface="Times New Roman" panose="02020603050405020304" pitchFamily="18" charset="0"/>
                <a:ea typeface="宋体" panose="02010600030101010101" pitchFamily="2" charset="-122"/>
              </a:rPr>
              <a:t>航站楼</a:t>
            </a:r>
          </a:p>
          <a:p>
            <a:pPr indent="266700" algn="just" hangingPunct="0"/>
            <a:r>
              <a:rPr lang="en-US" altLang="zh-CN" sz="2000" kern="100" dirty="0">
                <a:effectLst/>
                <a:latin typeface="Times New Roman" panose="02020603050405020304" pitchFamily="18" charset="0"/>
                <a:ea typeface="宋体" panose="02010600030101010101" pitchFamily="2" charset="-122"/>
              </a:rPr>
              <a:t>17. </a:t>
            </a:r>
            <a:r>
              <a:rPr lang="zh-CN" altLang="en-US" sz="2000" kern="100" dirty="0">
                <a:effectLst/>
                <a:latin typeface="Times New Roman" panose="02020603050405020304" pitchFamily="18" charset="0"/>
                <a:ea typeface="宋体" panose="02010600030101010101" pitchFamily="2" charset="-122"/>
              </a:rPr>
              <a:t>廊桥 </a:t>
            </a:r>
          </a:p>
          <a:p>
            <a:pPr indent="266700" algn="just" hangingPunct="0"/>
            <a:r>
              <a:rPr lang="en-US" altLang="zh-CN" sz="2000" kern="100" dirty="0">
                <a:effectLst/>
                <a:latin typeface="Times New Roman" panose="02020603050405020304" pitchFamily="18" charset="0"/>
                <a:ea typeface="宋体" panose="02010600030101010101" pitchFamily="2" charset="-122"/>
              </a:rPr>
              <a:t>18. </a:t>
            </a:r>
            <a:r>
              <a:rPr lang="zh-CN" altLang="en-US" sz="2000" kern="100" dirty="0">
                <a:effectLst/>
                <a:latin typeface="Times New Roman" panose="02020603050405020304" pitchFamily="18" charset="0"/>
                <a:ea typeface="宋体" panose="02010600030101010101" pitchFamily="2" charset="-122"/>
              </a:rPr>
              <a:t>乘务长 </a:t>
            </a:r>
          </a:p>
          <a:p>
            <a:pPr indent="266700" algn="just" hangingPunct="0"/>
            <a:r>
              <a:rPr lang="en-US" altLang="zh-CN" sz="2000" kern="100" dirty="0">
                <a:effectLst/>
                <a:latin typeface="Times New Roman" panose="02020603050405020304" pitchFamily="18" charset="0"/>
                <a:ea typeface="宋体" panose="02010600030101010101" pitchFamily="2" charset="-122"/>
              </a:rPr>
              <a:t>19. </a:t>
            </a:r>
            <a:r>
              <a:rPr lang="zh-CN" altLang="en-US" sz="2000" kern="100" dirty="0">
                <a:effectLst/>
                <a:latin typeface="Times New Roman" panose="02020603050405020304" pitchFamily="18" charset="0"/>
                <a:ea typeface="宋体" panose="02010600030101010101" pitchFamily="2" charset="-122"/>
              </a:rPr>
              <a:t>盥洗室 </a:t>
            </a:r>
          </a:p>
          <a:p>
            <a:pPr indent="266700" algn="just" hangingPunct="0"/>
            <a:r>
              <a:rPr lang="en-US" altLang="zh-CN" sz="2000" kern="100" dirty="0">
                <a:effectLst/>
                <a:latin typeface="Times New Roman" panose="02020603050405020304" pitchFamily="18" charset="0"/>
                <a:ea typeface="宋体" panose="02010600030101010101" pitchFamily="2" charset="-122"/>
              </a:rPr>
              <a:t>20. </a:t>
            </a:r>
            <a:r>
              <a:rPr lang="zh-CN" altLang="en-US" sz="2000" kern="100" dirty="0">
                <a:effectLst/>
                <a:latin typeface="Times New Roman" panose="02020603050405020304" pitchFamily="18" charset="0"/>
                <a:ea typeface="宋体" panose="02010600030101010101" pitchFamily="2" charset="-122"/>
              </a:rPr>
              <a:t>遮阳板 </a:t>
            </a:r>
          </a:p>
          <a:p>
            <a:pPr indent="266700" algn="just" hangingPunct="0"/>
            <a:r>
              <a:rPr lang="en-US" altLang="zh-CN" sz="2000" kern="100" dirty="0">
                <a:effectLst/>
                <a:latin typeface="Times New Roman" panose="02020603050405020304" pitchFamily="18" charset="0"/>
                <a:ea typeface="宋体" panose="02010600030101010101" pitchFamily="2" charset="-122"/>
              </a:rPr>
              <a:t>21. </a:t>
            </a:r>
            <a:r>
              <a:rPr lang="zh-CN" altLang="en-US" sz="2000" kern="100" dirty="0">
                <a:effectLst/>
                <a:latin typeface="Times New Roman" panose="02020603050405020304" pitchFamily="18" charset="0"/>
                <a:ea typeface="宋体" panose="02010600030101010101" pitchFamily="2" charset="-122"/>
              </a:rPr>
              <a:t>靠窗座位 </a:t>
            </a:r>
          </a:p>
          <a:p>
            <a:pPr indent="266700" algn="just" hangingPunct="0"/>
            <a:r>
              <a:rPr lang="en-US" altLang="zh-CN" sz="2000" kern="100" dirty="0">
                <a:effectLst/>
                <a:latin typeface="Times New Roman" panose="02020603050405020304" pitchFamily="18" charset="0"/>
                <a:ea typeface="宋体" panose="02010600030101010101" pitchFamily="2" charset="-122"/>
              </a:rPr>
              <a:t>22. </a:t>
            </a:r>
            <a:r>
              <a:rPr lang="zh-CN" altLang="en-US" sz="2000" kern="100" dirty="0">
                <a:effectLst/>
                <a:latin typeface="Times New Roman" panose="02020603050405020304" pitchFamily="18" charset="0"/>
                <a:ea typeface="宋体" panose="02010600030101010101" pitchFamily="2" charset="-122"/>
              </a:rPr>
              <a:t>靠走道座位</a:t>
            </a:r>
          </a:p>
          <a:p>
            <a:pPr indent="266700" algn="just" hangingPunct="0"/>
            <a:r>
              <a:rPr lang="en-US" altLang="zh-CN" sz="2000" kern="100" dirty="0">
                <a:effectLst/>
                <a:latin typeface="Times New Roman" panose="02020603050405020304" pitchFamily="18" charset="0"/>
                <a:ea typeface="宋体" panose="02010600030101010101" pitchFamily="2" charset="-122"/>
              </a:rPr>
              <a:t>23. </a:t>
            </a:r>
            <a:r>
              <a:rPr lang="zh-CN" altLang="en-US" sz="2000" kern="100" dirty="0">
                <a:effectLst/>
                <a:latin typeface="Times New Roman" panose="02020603050405020304" pitchFamily="18" charset="0"/>
                <a:ea typeface="宋体" panose="02010600030101010101" pitchFamily="2" charset="-122"/>
              </a:rPr>
              <a:t>行李架</a:t>
            </a:r>
          </a:p>
          <a:p>
            <a:pPr indent="266700" algn="just" hangingPunct="0"/>
            <a:r>
              <a:rPr lang="en-US" altLang="zh-CN" sz="2000" kern="100" dirty="0">
                <a:effectLst/>
                <a:latin typeface="Times New Roman" panose="02020603050405020304" pitchFamily="18" charset="0"/>
                <a:ea typeface="宋体" panose="02010600030101010101" pitchFamily="2" charset="-122"/>
              </a:rPr>
              <a:t>24. </a:t>
            </a:r>
            <a:r>
              <a:rPr lang="zh-CN" altLang="en-US" sz="2000" kern="100" dirty="0">
                <a:effectLst/>
                <a:latin typeface="Times New Roman" panose="02020603050405020304" pitchFamily="18" charset="0"/>
                <a:ea typeface="宋体" panose="02010600030101010101" pitchFamily="2" charset="-122"/>
              </a:rPr>
              <a:t>紧急出口 </a:t>
            </a:r>
          </a:p>
          <a:p>
            <a:pPr indent="266700" algn="just" hangingPunct="0"/>
            <a:r>
              <a:rPr lang="en-US" altLang="zh-CN" sz="2000" kern="100" dirty="0">
                <a:effectLst/>
                <a:latin typeface="Times New Roman" panose="02020603050405020304" pitchFamily="18" charset="0"/>
                <a:ea typeface="宋体" panose="02010600030101010101" pitchFamily="2" charset="-122"/>
              </a:rPr>
              <a:t>25. </a:t>
            </a:r>
            <a:r>
              <a:rPr lang="zh-CN" altLang="en-US" sz="2000" kern="100" dirty="0">
                <a:effectLst/>
                <a:latin typeface="Times New Roman" panose="02020603050405020304" pitchFamily="18" charset="0"/>
                <a:ea typeface="宋体" panose="02010600030101010101" pitchFamily="2" charset="-122"/>
              </a:rPr>
              <a:t>登机梯车 </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87348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25500" y="1346200"/>
            <a:ext cx="9414880" cy="4704181"/>
          </a:xfrm>
          <a:prstGeom prst="rect">
            <a:avLst/>
          </a:prstGeom>
          <a:noFill/>
          <a:ln w="9525">
            <a:noFill/>
            <a:miter lim="800000"/>
          </a:ln>
        </p:spPr>
        <p:txBody>
          <a:bodyPr wrap="square" lIns="86685" tIns="43343" rIns="86685" bIns="43343">
            <a:spAutoFit/>
          </a:bodyPr>
          <a:lstStyle/>
          <a:p>
            <a:pPr indent="266700" algn="just" hangingPunct="0"/>
            <a:r>
              <a:rPr lang="en-US" altLang="zh-CN" sz="2000" kern="100" dirty="0">
                <a:effectLst/>
                <a:latin typeface="Times New Roman" panose="02020603050405020304" pitchFamily="18" charset="0"/>
                <a:ea typeface="宋体" panose="02010600030101010101" pitchFamily="2" charset="-122"/>
              </a:rPr>
              <a:t>II. Read and translate the following short passages into Chinese.</a:t>
            </a:r>
          </a:p>
          <a:p>
            <a:pPr indent="266700" algn="just" hangingPunct="0"/>
            <a:r>
              <a:rPr lang="en-US" altLang="zh-CN" sz="2000" kern="100" dirty="0">
                <a:effectLst/>
                <a:latin typeface="Times New Roman" panose="02020603050405020304" pitchFamily="18" charset="0"/>
                <a:ea typeface="宋体" panose="02010600030101010101" pitchFamily="2" charset="-122"/>
              </a:rPr>
              <a:t>1. In aviation, fatigue is a growing concern in flight operations. Beyond heavy workload and special environmental factors (high altitude, low air pressure, low oxygen partial pressure, noise, vibration etc.), cabin crews are exposed to irregular schedules, long working hours, jet lag and nigh work, conflicting with their body rhythms and contributes to sleep loss, fatigue and health and safety problems.</a:t>
            </a:r>
          </a:p>
          <a:p>
            <a:pPr indent="266700" algn="just" hangingPunct="0"/>
            <a:r>
              <a:rPr lang="en-US" altLang="zh-CN" sz="2000" kern="100" dirty="0">
                <a:effectLst/>
                <a:latin typeface="Times New Roman" panose="02020603050405020304" pitchFamily="18" charset="0"/>
                <a:ea typeface="宋体" panose="02010600030101010101" pitchFamily="2" charset="-122"/>
              </a:rPr>
              <a:t>2. During a flight in an airliner, various external factors determine the way the passengers experience comfort, including specific environmental conditions such as temperature, noise, air quality and light to name but a few. Standards are then defined according to these factors to ensure that the conditions during a flight are not detrimental to the passengers’ health. According to a recent study, </a:t>
            </a:r>
            <a:r>
              <a:rPr lang="en-US" altLang="zh-CN" sz="2000" kern="100" dirty="0" err="1">
                <a:effectLst/>
                <a:latin typeface="Times New Roman" panose="02020603050405020304" pitchFamily="18" charset="0"/>
                <a:ea typeface="宋体" panose="02010600030101010101" pitchFamily="2" charset="-122"/>
              </a:rPr>
              <a:t>coloured</a:t>
            </a:r>
            <a:r>
              <a:rPr lang="en-US" altLang="zh-CN" sz="2000" kern="100" dirty="0">
                <a:effectLst/>
                <a:latin typeface="Times New Roman" panose="02020603050405020304" pitchFamily="18" charset="0"/>
                <a:ea typeface="宋体" panose="02010600030101010101" pitchFamily="2" charset="-122"/>
              </a:rPr>
              <a:t> light could be used to intentionally create a sense of comfort among the passengers. The study states that </a:t>
            </a:r>
            <a:r>
              <a:rPr lang="en-US" altLang="zh-CN" sz="2000" kern="100" dirty="0" err="1">
                <a:effectLst/>
                <a:latin typeface="Times New Roman" panose="02020603050405020304" pitchFamily="18" charset="0"/>
                <a:ea typeface="宋体" panose="02010600030101010101" pitchFamily="2" charset="-122"/>
              </a:rPr>
              <a:t>coloured</a:t>
            </a:r>
            <a:r>
              <a:rPr lang="en-US" altLang="zh-CN" sz="2000" kern="100" dirty="0">
                <a:effectLst/>
                <a:latin typeface="Times New Roman" panose="02020603050405020304" pitchFamily="18" charset="0"/>
                <a:ea typeface="宋体" panose="02010600030101010101" pitchFamily="2" charset="-122"/>
              </a:rPr>
              <a:t> light could influence thermal sensations of people. It may convey the impression that the environmental temperature is warmer or cooler than it actually is while still providing thermal comfort.</a:t>
            </a:r>
          </a:p>
        </p:txBody>
      </p:sp>
    </p:spTree>
    <p:extLst>
      <p:ext uri="{BB962C8B-B14F-4D97-AF65-F5344CB8AC3E}">
        <p14:creationId xmlns:p14="http://schemas.microsoft.com/office/powerpoint/2010/main" val="3968283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35620" y="1539655"/>
            <a:ext cx="9414880" cy="2549745"/>
          </a:xfrm>
          <a:prstGeom prst="rect">
            <a:avLst/>
          </a:prstGeom>
          <a:noFill/>
          <a:ln w="9525">
            <a:noFill/>
            <a:miter lim="800000"/>
          </a:ln>
        </p:spPr>
        <p:txBody>
          <a:bodyPr wrap="square" lIns="86685" tIns="43343" rIns="86685" bIns="43343">
            <a:spAutoFit/>
          </a:bodyPr>
          <a:lstStyle/>
          <a:p>
            <a:pPr indent="266700" algn="just" hangingPunct="0"/>
            <a:r>
              <a:rPr lang="en-US" altLang="zh-CN" sz="2000" kern="100" dirty="0">
                <a:effectLst/>
                <a:latin typeface="Times New Roman" panose="02020603050405020304" pitchFamily="18" charset="0"/>
                <a:ea typeface="宋体" panose="02010600030101010101" pitchFamily="2" charset="-122"/>
              </a:rPr>
              <a:t>3. Seats are frequently equipped with further amenities. Cabin seats may be equipped with a reclining mechanism to provide passenger comfort, either reclining mechanically (usually in economy class and short-haul first and business class) or electrically (usually in long-haul first class and business class). Most aircraft also feature trays for eating and reading, either in the seatback which folds down to form a small table in most economy class seats, or inside the armrest which folds out in most first class, business class, bulkhead, and exit row seats. On the back of each cabin seat, there is usually a pocket which may contain an in-flight magazine and safety instructions.</a:t>
            </a:r>
          </a:p>
        </p:txBody>
      </p:sp>
    </p:spTree>
    <p:extLst>
      <p:ext uri="{BB962C8B-B14F-4D97-AF65-F5344CB8AC3E}">
        <p14:creationId xmlns:p14="http://schemas.microsoft.com/office/powerpoint/2010/main" val="21020872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01700" y="1709676"/>
            <a:ext cx="9414880" cy="2303524"/>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What may affect the profits of an airline?</a:t>
            </a:r>
          </a:p>
          <a:p>
            <a:pPr indent="266700" algn="just" hangingPunct="0"/>
            <a:r>
              <a:rPr lang="en-US" altLang="zh-CN" sz="2400" kern="100" dirty="0">
                <a:effectLst/>
                <a:latin typeface="Times New Roman" panose="02020603050405020304" pitchFamily="18" charset="0"/>
                <a:ea typeface="宋体" panose="02010600030101010101" pitchFamily="2" charset="-122"/>
              </a:rPr>
              <a:t>2. How many passengers can be carried in early aircraft?</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was designed for passengers to rest in DC-7 in 1956?</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is the seating layout on A320, CRJ, DC9 and B747?</a:t>
            </a:r>
          </a:p>
          <a:p>
            <a:pPr indent="266700" algn="just" hangingPunct="0"/>
            <a:r>
              <a:rPr lang="en-US" altLang="zh-CN" sz="2400" kern="100" dirty="0">
                <a:effectLst/>
                <a:latin typeface="Times New Roman" panose="02020603050405020304" pitchFamily="18" charset="0"/>
                <a:ea typeface="宋体" panose="02010600030101010101" pitchFamily="2" charset="-122"/>
              </a:rPr>
              <a:t>5. How many types of cabin class do you know? </a:t>
            </a:r>
          </a:p>
        </p:txBody>
      </p:sp>
    </p:spTree>
    <p:extLst>
      <p:ext uri="{BB962C8B-B14F-4D97-AF65-F5344CB8AC3E}">
        <p14:creationId xmlns:p14="http://schemas.microsoft.com/office/powerpoint/2010/main" val="3790777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828593"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Five</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Cabin Service</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1139131419"/>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92100" y="1041400"/>
            <a:ext cx="107379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278428" y="1727200"/>
            <a:ext cx="10986472" cy="3811629"/>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 airship ['</a:t>
            </a:r>
            <a:r>
              <a:rPr lang="en-US" altLang="zh-SG" sz="2200" kern="100" dirty="0" err="1">
                <a:effectLst/>
                <a:latin typeface="Times New Roman" panose="02020603050405020304" pitchFamily="18" charset="0"/>
                <a:ea typeface="宋体" panose="02010600030101010101" pitchFamily="2" charset="-122"/>
              </a:rPr>
              <a:t>eəʃɪp</a:t>
            </a:r>
            <a:r>
              <a:rPr lang="en-US" altLang="zh-SG" sz="2200" kern="100" dirty="0">
                <a:effectLst/>
                <a:latin typeface="Times New Roman" panose="02020603050405020304" pitchFamily="18" charset="0"/>
                <a:ea typeface="宋体" panose="02010600030101010101" pitchFamily="2" charset="-122"/>
              </a:rPr>
              <a:t>]			</a:t>
            </a:r>
            <a:r>
              <a:rPr lang="en-US" altLang="zh-SG" sz="2200" kern="100" dirty="0">
                <a:latin typeface="Times New Roman" panose="02020603050405020304" pitchFamily="18" charset="0"/>
                <a:ea typeface="宋体" panose="02010600030101010101" pitchFamily="2" charset="-122"/>
              </a:rPr>
              <a:t>            </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飞艇，飞船</a:t>
            </a:r>
          </a:p>
          <a:p>
            <a:pPr indent="266700" algn="just" hangingPunct="0"/>
            <a:r>
              <a:rPr lang="en-US" altLang="zh-SG" sz="2200" kern="100" dirty="0">
                <a:effectLst/>
                <a:latin typeface="Times New Roman" panose="02020603050405020304" pitchFamily="18" charset="0"/>
                <a:ea typeface="宋体" panose="02010600030101010101" pitchFamily="2" charset="-122"/>
              </a:rPr>
              <a:t>2. catering ['</a:t>
            </a:r>
            <a:r>
              <a:rPr lang="en-US" altLang="zh-SG" sz="2200" kern="100" dirty="0" err="1">
                <a:effectLst/>
                <a:latin typeface="Times New Roman" panose="02020603050405020304" pitchFamily="18" charset="0"/>
                <a:ea typeface="宋体" panose="02010600030101010101" pitchFamily="2" charset="-122"/>
              </a:rPr>
              <a:t>keɪtərɪŋ</a:t>
            </a:r>
            <a:r>
              <a:rPr lang="en-US" altLang="zh-SG" sz="2200" kern="100" dirty="0">
                <a:effectLst/>
                <a:latin typeface="Times New Roman" panose="02020603050405020304" pitchFamily="18" charset="0"/>
                <a:ea typeface="宋体" panose="02010600030101010101" pitchFamily="2" charset="-122"/>
              </a:rPr>
              <a:t>]			</a:t>
            </a:r>
            <a:r>
              <a:rPr lang="en-US" altLang="zh-SG" sz="2200" kern="100" dirty="0">
                <a:latin typeface="Times New Roman" panose="02020603050405020304" pitchFamily="18" charset="0"/>
                <a:ea typeface="宋体" panose="02010600030101010101" pitchFamily="2" charset="-122"/>
              </a:rPr>
              <a:t>            </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提供饮食及服务</a:t>
            </a:r>
          </a:p>
          <a:p>
            <a:pPr indent="266700" algn="just" hangingPunct="0"/>
            <a:r>
              <a:rPr lang="en-US" altLang="zh-SG" sz="2200" kern="100" dirty="0">
                <a:effectLst/>
                <a:latin typeface="Times New Roman" panose="02020603050405020304" pitchFamily="18" charset="0"/>
                <a:ea typeface="宋体" panose="02010600030101010101" pitchFamily="2" charset="-122"/>
              </a:rPr>
              <a:t>3. deteriorate [</a:t>
            </a:r>
            <a:r>
              <a:rPr lang="en-US" altLang="zh-SG" sz="2200" kern="100" dirty="0" err="1">
                <a:effectLst/>
                <a:latin typeface="Times New Roman" panose="02020603050405020304" pitchFamily="18" charset="0"/>
                <a:ea typeface="宋体" panose="02010600030101010101" pitchFamily="2" charset="-122"/>
              </a:rPr>
              <a:t>dɪ'tɪəriəreɪt</a:t>
            </a:r>
            <a:r>
              <a:rPr lang="en-US" altLang="zh-SG" sz="2200" kern="100" dirty="0">
                <a:effectLst/>
                <a:latin typeface="Times New Roman" panose="02020603050405020304" pitchFamily="18" charset="0"/>
                <a:ea typeface="宋体" panose="02010600030101010101" pitchFamily="2" charset="-122"/>
              </a:rPr>
              <a:t>]			vi. </a:t>
            </a:r>
            <a:r>
              <a:rPr lang="zh-SG" altLang="en-US" sz="2200" kern="100" dirty="0">
                <a:effectLst/>
                <a:latin typeface="Times New Roman" panose="02020603050405020304" pitchFamily="18" charset="0"/>
                <a:ea typeface="宋体" panose="02010600030101010101" pitchFamily="2" charset="-122"/>
              </a:rPr>
              <a:t>恶化，变坏</a:t>
            </a:r>
          </a:p>
          <a:p>
            <a:pPr indent="266700" algn="just" hangingPunct="0"/>
            <a:r>
              <a:rPr lang="en-US" altLang="zh-SG" sz="2200" kern="100" dirty="0">
                <a:effectLst/>
                <a:latin typeface="Times New Roman" panose="02020603050405020304" pitchFamily="18" charset="0"/>
                <a:ea typeface="宋体" panose="02010600030101010101" pitchFamily="2" charset="-122"/>
              </a:rPr>
              <a:t>4. delicacy ['</a:t>
            </a:r>
            <a:r>
              <a:rPr lang="en-US" altLang="zh-SG" sz="2200" kern="100" dirty="0" err="1">
                <a:effectLst/>
                <a:latin typeface="Times New Roman" panose="02020603050405020304" pitchFamily="18" charset="0"/>
                <a:ea typeface="宋体" panose="02010600030101010101" pitchFamily="2" charset="-122"/>
              </a:rPr>
              <a:t>delɪkəsi</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美味佳肴</a:t>
            </a:r>
          </a:p>
          <a:p>
            <a:pPr indent="266700" algn="just" hangingPunct="0"/>
            <a:r>
              <a:rPr lang="en-US" altLang="zh-SG" sz="2200" kern="100" dirty="0">
                <a:effectLst/>
                <a:latin typeface="Times New Roman" panose="02020603050405020304" pitchFamily="18" charset="0"/>
                <a:ea typeface="宋体" panose="02010600030101010101" pitchFamily="2" charset="-122"/>
              </a:rPr>
              <a:t>5. indispensable [ˌ</a:t>
            </a:r>
            <a:r>
              <a:rPr lang="en-US" altLang="zh-SG" sz="2200" kern="100" dirty="0" err="1">
                <a:effectLst/>
                <a:latin typeface="Times New Roman" panose="02020603050405020304" pitchFamily="18" charset="0"/>
                <a:ea typeface="宋体" panose="02010600030101010101" pitchFamily="2" charset="-122"/>
              </a:rPr>
              <a:t>ɪndɪ'spensəbl</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不可缺少的；绝对必要的</a:t>
            </a:r>
          </a:p>
          <a:p>
            <a:pPr indent="266700" algn="just" hangingPunct="0"/>
            <a:r>
              <a:rPr lang="en-US" altLang="zh-SG" sz="2200" kern="100" dirty="0">
                <a:effectLst/>
                <a:latin typeface="Times New Roman" panose="02020603050405020304" pitchFamily="18" charset="0"/>
                <a:ea typeface="宋体" panose="02010600030101010101" pitchFamily="2" charset="-122"/>
              </a:rPr>
              <a:t>6. chef [</a:t>
            </a:r>
            <a:r>
              <a:rPr lang="en-US" altLang="zh-SG" sz="2200" kern="100" dirty="0" err="1">
                <a:effectLst/>
                <a:latin typeface="Times New Roman" panose="02020603050405020304" pitchFamily="18" charset="0"/>
                <a:ea typeface="宋体" panose="02010600030101010101" pitchFamily="2" charset="-122"/>
              </a:rPr>
              <a:t>ʃef</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厨师，大师傅</a:t>
            </a:r>
          </a:p>
          <a:p>
            <a:pPr indent="266700" algn="just" hangingPunct="0"/>
            <a:r>
              <a:rPr lang="en-US" altLang="zh-SG" sz="2200" kern="100" dirty="0">
                <a:effectLst/>
                <a:latin typeface="Times New Roman" panose="02020603050405020304" pitchFamily="18" charset="0"/>
                <a:ea typeface="宋体" panose="02010600030101010101" pitchFamily="2" charset="-122"/>
              </a:rPr>
              <a:t>7. cutlery ['</a:t>
            </a:r>
            <a:r>
              <a:rPr lang="en-US" altLang="zh-SG" sz="2200" kern="100" dirty="0" err="1">
                <a:effectLst/>
                <a:latin typeface="Times New Roman" panose="02020603050405020304" pitchFamily="18" charset="0"/>
                <a:ea typeface="宋体" panose="02010600030101010101" pitchFamily="2" charset="-122"/>
              </a:rPr>
              <a:t>kʌtləri</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刀具，刀叉</a:t>
            </a:r>
          </a:p>
          <a:p>
            <a:pPr indent="266700" algn="just" hangingPunct="0"/>
            <a:r>
              <a:rPr lang="en-US" altLang="zh-SG" sz="2200" kern="100" dirty="0">
                <a:effectLst/>
                <a:latin typeface="Times New Roman" panose="02020603050405020304" pitchFamily="18" charset="0"/>
                <a:ea typeface="宋体" panose="02010600030101010101" pitchFamily="2" charset="-122"/>
              </a:rPr>
              <a:t>8. pasta ['</a:t>
            </a:r>
            <a:r>
              <a:rPr lang="en-US" altLang="zh-SG" sz="2200" kern="100" dirty="0" err="1">
                <a:effectLst/>
                <a:latin typeface="Times New Roman" panose="02020603050405020304" pitchFamily="18" charset="0"/>
                <a:ea typeface="宋体" panose="02010600030101010101" pitchFamily="2" charset="-122"/>
              </a:rPr>
              <a:t>pæstə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意大利面食</a:t>
            </a:r>
          </a:p>
          <a:p>
            <a:pPr indent="266700" algn="just" hangingPunct="0"/>
            <a:r>
              <a:rPr lang="en-US" altLang="zh-SG" sz="2200" kern="100" dirty="0">
                <a:effectLst/>
                <a:latin typeface="Times New Roman" panose="02020603050405020304" pitchFamily="18" charset="0"/>
                <a:ea typeface="宋体" panose="02010600030101010101" pitchFamily="2" charset="-122"/>
              </a:rPr>
              <a:t>9. condiment ['</a:t>
            </a:r>
            <a:r>
              <a:rPr lang="en-US" altLang="zh-SG" sz="2200" kern="100" dirty="0" err="1">
                <a:effectLst/>
                <a:latin typeface="Times New Roman" panose="02020603050405020304" pitchFamily="18" charset="0"/>
                <a:ea typeface="宋体" panose="02010600030101010101" pitchFamily="2" charset="-122"/>
              </a:rPr>
              <a:t>kɒndɪm</a:t>
            </a:r>
            <a:r>
              <a:rPr lang="en-US" altLang="zh-SG" sz="2200" kern="100" dirty="0">
                <a:effectLst/>
                <a:latin typeface="Times New Roman" panose="02020603050405020304" pitchFamily="18" charset="0"/>
                <a:ea typeface="宋体" panose="02010600030101010101" pitchFamily="2" charset="-122"/>
              </a:rPr>
              <a:t>(ə)</a:t>
            </a:r>
            <a:r>
              <a:rPr lang="en-US" altLang="zh-SG" sz="2200" kern="100" dirty="0" err="1">
                <a:effectLst/>
                <a:latin typeface="Times New Roman" panose="02020603050405020304" pitchFamily="18" charset="0"/>
                <a:ea typeface="宋体" panose="02010600030101010101" pitchFamily="2" charset="-122"/>
              </a:rPr>
              <a:t>nt</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调味品，佐料</a:t>
            </a:r>
          </a:p>
          <a:p>
            <a:pPr indent="266700" algn="just" hangingPunct="0"/>
            <a:r>
              <a:rPr lang="en-US" altLang="zh-SG" sz="2200" kern="100" dirty="0">
                <a:effectLst/>
                <a:latin typeface="Times New Roman" panose="02020603050405020304" pitchFamily="18" charset="0"/>
                <a:ea typeface="宋体" panose="02010600030101010101" pitchFamily="2" charset="-122"/>
              </a:rPr>
              <a:t>10. sachet ['</a:t>
            </a:r>
            <a:r>
              <a:rPr lang="en-US" altLang="zh-SG" sz="2200" kern="100" dirty="0" err="1">
                <a:effectLst/>
                <a:latin typeface="Times New Roman" panose="02020603050405020304" pitchFamily="18" charset="0"/>
                <a:ea typeface="宋体" panose="02010600030101010101" pitchFamily="2" charset="-122"/>
              </a:rPr>
              <a:t>sæʃeɪ</a:t>
            </a:r>
            <a:r>
              <a:rPr lang="en-US" altLang="zh-SG" sz="2200" kern="100" dirty="0">
                <a:effectLst/>
                <a:latin typeface="Times New Roman" panose="02020603050405020304" pitchFamily="18" charset="0"/>
                <a:ea typeface="宋体" panose="02010600030101010101" pitchFamily="2" charset="-122"/>
              </a:rPr>
              <a:t>]				n.</a:t>
            </a:r>
            <a:r>
              <a:rPr lang="zh-SG" altLang="en-US" sz="2200" kern="100" dirty="0">
                <a:effectLst/>
                <a:latin typeface="Times New Roman" panose="02020603050405020304" pitchFamily="18" charset="0"/>
                <a:ea typeface="宋体" panose="02010600030101010101" pitchFamily="2" charset="-122"/>
              </a:rPr>
              <a:t>（塑料或纸质）密封小袋</a:t>
            </a:r>
          </a:p>
          <a:p>
            <a:pPr indent="266700" algn="just" hangingPunct="0"/>
            <a:r>
              <a:rPr lang="en-US" altLang="zh-SG" sz="2200" kern="100" dirty="0">
                <a:effectLst/>
                <a:latin typeface="Times New Roman" panose="02020603050405020304" pitchFamily="18" charset="0"/>
                <a:ea typeface="宋体" panose="02010600030101010101" pitchFamily="2" charset="-122"/>
              </a:rPr>
              <a:t>11. Turkish ['</a:t>
            </a:r>
            <a:r>
              <a:rPr lang="en-US" altLang="zh-SG" sz="2200" kern="100" dirty="0" err="1">
                <a:effectLst/>
                <a:latin typeface="Times New Roman" panose="02020603050405020304" pitchFamily="18" charset="0"/>
                <a:ea typeface="宋体" panose="02010600030101010101" pitchFamily="2" charset="-122"/>
              </a:rPr>
              <a:t>tɜ:kɪʃ</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土耳其的，土耳其人的，土耳其语的</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756415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292100" y="1581863"/>
            <a:ext cx="10972800" cy="4488737"/>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12. infant ['</a:t>
            </a:r>
            <a:r>
              <a:rPr lang="en-US" altLang="zh-SG" sz="2200" kern="100" dirty="0" err="1">
                <a:effectLst/>
                <a:latin typeface="Times New Roman" panose="02020603050405020304" pitchFamily="18" charset="0"/>
                <a:ea typeface="宋体" panose="02010600030101010101" pitchFamily="2" charset="-122"/>
              </a:rPr>
              <a:t>ɪnfənt</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婴儿的，幼儿的</a:t>
            </a:r>
          </a:p>
          <a:p>
            <a:pPr indent="266700" algn="just" hangingPunct="0"/>
            <a:r>
              <a:rPr lang="en-US" altLang="zh-SG" sz="2200" kern="100" dirty="0">
                <a:effectLst/>
                <a:latin typeface="Times New Roman" panose="02020603050405020304" pitchFamily="18" charset="0"/>
                <a:ea typeface="宋体" panose="02010600030101010101" pitchFamily="2" charset="-122"/>
              </a:rPr>
              <a:t>13. fiber ['</a:t>
            </a:r>
            <a:r>
              <a:rPr lang="en-US" altLang="zh-SG" sz="2200" kern="100" dirty="0" err="1">
                <a:effectLst/>
                <a:latin typeface="Times New Roman" panose="02020603050405020304" pitchFamily="18" charset="0"/>
                <a:ea typeface="宋体" panose="02010600030101010101" pitchFamily="2" charset="-122"/>
              </a:rPr>
              <a:t>faɪbə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纤维，纤维物质</a:t>
            </a:r>
          </a:p>
          <a:p>
            <a:pPr indent="266700" algn="just" hangingPunct="0"/>
            <a:r>
              <a:rPr lang="en-US" altLang="zh-SG" sz="2200" kern="100" dirty="0">
                <a:effectLst/>
                <a:latin typeface="Times New Roman" panose="02020603050405020304" pitchFamily="18" charset="0"/>
                <a:ea typeface="宋体" panose="02010600030101010101" pitchFamily="2" charset="-122"/>
              </a:rPr>
              <a:t>14. cholesterol [</a:t>
            </a:r>
            <a:r>
              <a:rPr lang="en-US" altLang="zh-SG" sz="2200" kern="100" dirty="0" err="1">
                <a:effectLst/>
                <a:latin typeface="Times New Roman" panose="02020603050405020304" pitchFamily="18" charset="0"/>
                <a:ea typeface="宋体" panose="02010600030101010101" pitchFamily="2" charset="-122"/>
              </a:rPr>
              <a:t>kə'lestərɒl</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胆固醇</a:t>
            </a:r>
          </a:p>
          <a:p>
            <a:pPr indent="266700" algn="just" hangingPunct="0"/>
            <a:r>
              <a:rPr lang="en-US" altLang="zh-SG" sz="2200" kern="100" dirty="0">
                <a:effectLst/>
                <a:latin typeface="Times New Roman" panose="02020603050405020304" pitchFamily="18" charset="0"/>
                <a:ea typeface="宋体" panose="02010600030101010101" pitchFamily="2" charset="-122"/>
              </a:rPr>
              <a:t>15. diabetic [ˌ</a:t>
            </a:r>
            <a:r>
              <a:rPr lang="en-US" altLang="zh-SG" sz="2200" kern="100" dirty="0" err="1">
                <a:effectLst/>
                <a:latin typeface="Times New Roman" panose="02020603050405020304" pitchFamily="18" charset="0"/>
                <a:ea typeface="宋体" panose="02010600030101010101" pitchFamily="2" charset="-122"/>
              </a:rPr>
              <a:t>daɪə'betɪk</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糖尿病的</a:t>
            </a:r>
          </a:p>
          <a:p>
            <a:pPr indent="266700" algn="just" hangingPunct="0"/>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糖尿病患者</a:t>
            </a:r>
          </a:p>
          <a:p>
            <a:pPr indent="266700" algn="just" hangingPunct="0"/>
            <a:r>
              <a:rPr lang="en-US" altLang="zh-SG" sz="2200" kern="100" dirty="0">
                <a:effectLst/>
                <a:latin typeface="Times New Roman" panose="02020603050405020304" pitchFamily="18" charset="0"/>
                <a:ea typeface="宋体" panose="02010600030101010101" pitchFamily="2" charset="-122"/>
              </a:rPr>
              <a:t>16. lactose ['</a:t>
            </a:r>
            <a:r>
              <a:rPr lang="en-US" altLang="zh-SG" sz="2200" kern="100" dirty="0" err="1">
                <a:effectLst/>
                <a:latin typeface="Times New Roman" panose="02020603050405020304" pitchFamily="18" charset="0"/>
                <a:ea typeface="宋体" panose="02010600030101010101" pitchFamily="2" charset="-122"/>
              </a:rPr>
              <a:t>læktəʊs</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乳糖</a:t>
            </a:r>
          </a:p>
          <a:p>
            <a:pPr indent="266700" algn="just" hangingPunct="0"/>
            <a:r>
              <a:rPr lang="en-US" altLang="zh-SG" sz="2200" kern="100" dirty="0">
                <a:effectLst/>
                <a:latin typeface="Times New Roman" panose="02020603050405020304" pitchFamily="18" charset="0"/>
                <a:ea typeface="宋体" panose="02010600030101010101" pitchFamily="2" charset="-122"/>
              </a:rPr>
              <a:t>17. sodium ['</a:t>
            </a:r>
            <a:r>
              <a:rPr lang="en-US" altLang="zh-SG" sz="2200" kern="100" dirty="0" err="1">
                <a:effectLst/>
                <a:latin typeface="Times New Roman" panose="02020603050405020304" pitchFamily="18" charset="0"/>
                <a:ea typeface="宋体" panose="02010600030101010101" pitchFamily="2" charset="-122"/>
              </a:rPr>
              <a:t>səʊdiəm</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钠</a:t>
            </a:r>
          </a:p>
          <a:p>
            <a:pPr indent="266700" algn="just" hangingPunct="0"/>
            <a:r>
              <a:rPr lang="en-US" altLang="zh-SG" sz="2200" kern="100" dirty="0">
                <a:effectLst/>
                <a:latin typeface="Times New Roman" panose="02020603050405020304" pitchFamily="18" charset="0"/>
                <a:ea typeface="宋体" panose="02010600030101010101" pitchFamily="2" charset="-122"/>
              </a:rPr>
              <a:t>18. purine ['</a:t>
            </a:r>
            <a:r>
              <a:rPr lang="en-US" altLang="zh-SG" sz="2200" kern="100" dirty="0" err="1">
                <a:effectLst/>
                <a:latin typeface="Times New Roman" panose="02020603050405020304" pitchFamily="18" charset="0"/>
                <a:ea typeface="宋体" panose="02010600030101010101" pitchFamily="2" charset="-122"/>
              </a:rPr>
              <a:t>pjʊrɪn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嘌呤，咖啡碱</a:t>
            </a:r>
          </a:p>
          <a:p>
            <a:pPr indent="266700" algn="just" hangingPunct="0"/>
            <a:r>
              <a:rPr lang="en-US" altLang="zh-SG" sz="2200" kern="100" dirty="0">
                <a:effectLst/>
                <a:latin typeface="Times New Roman" panose="02020603050405020304" pitchFamily="18" charset="0"/>
                <a:ea typeface="宋体" panose="02010600030101010101" pitchFamily="2" charset="-122"/>
              </a:rPr>
              <a:t>19. calorie ['</a:t>
            </a:r>
            <a:r>
              <a:rPr lang="en-US" altLang="zh-SG" sz="2200" kern="100" dirty="0" err="1">
                <a:effectLst/>
                <a:latin typeface="Times New Roman" panose="02020603050405020304" pitchFamily="18" charset="0"/>
                <a:ea typeface="宋体" panose="02010600030101010101" pitchFamily="2" charset="-122"/>
              </a:rPr>
              <a:t>kæləri</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卡路里；大卡；卡（热量单位）</a:t>
            </a:r>
          </a:p>
          <a:p>
            <a:pPr indent="266700" algn="just" hangingPunct="0"/>
            <a:r>
              <a:rPr lang="en-US" altLang="zh-SG" sz="2200" kern="100" dirty="0">
                <a:effectLst/>
                <a:latin typeface="Times New Roman" panose="02020603050405020304" pitchFamily="18" charset="0"/>
                <a:ea typeface="宋体" panose="02010600030101010101" pitchFamily="2" charset="-122"/>
              </a:rPr>
              <a:t>20. protein ['</a:t>
            </a:r>
            <a:r>
              <a:rPr lang="en-US" altLang="zh-SG" sz="2200" kern="100" dirty="0" err="1">
                <a:effectLst/>
                <a:latin typeface="Times New Roman" panose="02020603050405020304" pitchFamily="18" charset="0"/>
                <a:ea typeface="宋体" panose="02010600030101010101" pitchFamily="2" charset="-122"/>
              </a:rPr>
              <a:t>prəʊti:n</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蛋白质</a:t>
            </a:r>
          </a:p>
          <a:p>
            <a:pPr indent="266700" algn="just" hangingPunct="0"/>
            <a:r>
              <a:rPr lang="en-US" altLang="zh-SG" sz="2200" kern="100" dirty="0">
                <a:effectLst/>
                <a:latin typeface="Times New Roman" panose="02020603050405020304" pitchFamily="18" charset="0"/>
                <a:ea typeface="宋体" panose="02010600030101010101" pitchFamily="2" charset="-122"/>
              </a:rPr>
              <a:t>21. bland [</a:t>
            </a:r>
            <a:r>
              <a:rPr lang="en-US" altLang="zh-SG" sz="2200" kern="100" dirty="0" err="1">
                <a:effectLst/>
                <a:latin typeface="Times New Roman" panose="02020603050405020304" pitchFamily="18" charset="0"/>
                <a:ea typeface="宋体" panose="02010600030101010101" pitchFamily="2" charset="-122"/>
              </a:rPr>
              <a:t>blænd</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清淡的，温和的</a:t>
            </a:r>
          </a:p>
          <a:p>
            <a:pPr indent="266700" algn="just" hangingPunct="0"/>
            <a:r>
              <a:rPr lang="en-US" altLang="zh-SG" sz="2200" kern="100" dirty="0">
                <a:effectLst/>
                <a:latin typeface="Times New Roman" panose="02020603050405020304" pitchFamily="18" charset="0"/>
                <a:ea typeface="宋体" panose="02010600030101010101" pitchFamily="2" charset="-122"/>
              </a:rPr>
              <a:t>22. gluten ['</a:t>
            </a:r>
            <a:r>
              <a:rPr lang="en-US" altLang="zh-SG" sz="2200" kern="100" dirty="0" err="1">
                <a:effectLst/>
                <a:latin typeface="Times New Roman" panose="02020603050405020304" pitchFamily="18" charset="0"/>
                <a:ea typeface="宋体" panose="02010600030101010101" pitchFamily="2" charset="-122"/>
              </a:rPr>
              <a:t>glu:t</a:t>
            </a:r>
            <a:r>
              <a:rPr lang="en-US" altLang="zh-SG" sz="2200" kern="100" dirty="0">
                <a:effectLst/>
                <a:latin typeface="Times New Roman" panose="02020603050405020304" pitchFamily="18" charset="0"/>
                <a:ea typeface="宋体" panose="02010600030101010101" pitchFamily="2" charset="-122"/>
              </a:rPr>
              <a:t>(ə)n]				n. </a:t>
            </a:r>
            <a:r>
              <a:rPr lang="zh-SG" altLang="en-US" sz="2200" kern="100" dirty="0">
                <a:effectLst/>
                <a:latin typeface="Times New Roman" panose="02020603050405020304" pitchFamily="18" charset="0"/>
                <a:ea typeface="宋体" panose="02010600030101010101" pitchFamily="2" charset="-122"/>
              </a:rPr>
              <a:t>面筋；麸质；谷蛋白</a:t>
            </a:r>
          </a:p>
          <a:p>
            <a:pPr indent="266700" algn="just" hangingPunct="0"/>
            <a:r>
              <a:rPr lang="en-US" altLang="zh-SG" sz="2200" kern="100" dirty="0">
                <a:effectLst/>
                <a:latin typeface="Times New Roman" panose="02020603050405020304" pitchFamily="18" charset="0"/>
                <a:ea typeface="宋体" panose="02010600030101010101" pitchFamily="2" charset="-122"/>
              </a:rPr>
              <a:t>23. kosher ['</a:t>
            </a:r>
            <a:r>
              <a:rPr lang="en-US" altLang="zh-SG" sz="2200" kern="100" dirty="0" err="1">
                <a:effectLst/>
                <a:latin typeface="Times New Roman" panose="02020603050405020304" pitchFamily="18" charset="0"/>
                <a:ea typeface="宋体" panose="02010600030101010101" pitchFamily="2" charset="-122"/>
              </a:rPr>
              <a:t>kəʊʃə</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犹太教所规定允许的</a:t>
            </a:r>
            <a:endParaRPr lang="zh-CN" altLang="zh-SG"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502711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444500" y="1801771"/>
            <a:ext cx="10972800" cy="3811629"/>
          </a:xfrm>
          <a:prstGeom prst="rect">
            <a:avLst/>
          </a:prstGeom>
          <a:noFill/>
          <a:ln w="9525">
            <a:noFill/>
            <a:miter lim="800000"/>
          </a:ln>
        </p:spPr>
        <p:txBody>
          <a:bodyPr wrap="square" lIns="86685" tIns="43343" rIns="86685" bIns="43343" numCol="1">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24. halal ['</a:t>
            </a:r>
            <a:r>
              <a:rPr lang="en-US" altLang="zh-SG" sz="2200" kern="100" dirty="0" err="1">
                <a:effectLst/>
                <a:latin typeface="Times New Roman" panose="02020603050405020304" pitchFamily="18" charset="0"/>
                <a:ea typeface="宋体" panose="02010600030101010101" pitchFamily="2" charset="-122"/>
              </a:rPr>
              <a:t>hælæl</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伊斯兰教律法的合法食物</a:t>
            </a:r>
          </a:p>
          <a:p>
            <a:pPr indent="266700" algn="just" hangingPunct="0"/>
            <a:r>
              <a:rPr lang="en-US" altLang="zh-SG" sz="2200" kern="100" dirty="0">
                <a:effectLst/>
                <a:latin typeface="Times New Roman" panose="02020603050405020304" pitchFamily="18" charset="0"/>
                <a:ea typeface="宋体" panose="02010600030101010101" pitchFamily="2" charset="-122"/>
              </a:rPr>
              <a:t>25. Hindu ['</a:t>
            </a:r>
            <a:r>
              <a:rPr lang="en-US" altLang="zh-SG" sz="2200" kern="100" dirty="0" err="1">
                <a:effectLst/>
                <a:latin typeface="Times New Roman" panose="02020603050405020304" pitchFamily="18" charset="0"/>
                <a:ea typeface="宋体" panose="02010600030101010101" pitchFamily="2" charset="-122"/>
              </a:rPr>
              <a:t>hɪndu</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印度教的；印度人的</a:t>
            </a:r>
          </a:p>
          <a:p>
            <a:pPr indent="266700" algn="just" hangingPunct="0"/>
            <a:r>
              <a:rPr lang="en-US" altLang="zh-SG" sz="2200" kern="100" dirty="0">
                <a:effectLst/>
                <a:latin typeface="Times New Roman" panose="02020603050405020304" pitchFamily="18" charset="0"/>
                <a:ea typeface="宋体" panose="02010600030101010101" pitchFamily="2" charset="-122"/>
              </a:rPr>
              <a:t>26. Buddhist ['</a:t>
            </a:r>
            <a:r>
              <a:rPr lang="en-US" altLang="zh-SG" sz="2200" kern="100" dirty="0" err="1">
                <a:effectLst/>
                <a:latin typeface="Times New Roman" panose="02020603050405020304" pitchFamily="18" charset="0"/>
                <a:ea typeface="宋体" panose="02010600030101010101" pitchFamily="2" charset="-122"/>
              </a:rPr>
              <a:t>bʊdɪst</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佛教的；佛教徒的；佛法的</a:t>
            </a:r>
          </a:p>
          <a:p>
            <a:pPr indent="266700" algn="just" hangingPunct="0"/>
            <a:r>
              <a:rPr lang="en-US" altLang="zh-SG" sz="2200" kern="100" dirty="0">
                <a:effectLst/>
                <a:latin typeface="Times New Roman" panose="02020603050405020304" pitchFamily="18" charset="0"/>
                <a:ea typeface="宋体" panose="02010600030101010101" pitchFamily="2" charset="-122"/>
              </a:rPr>
              <a:t>27. Jain [</a:t>
            </a:r>
            <a:r>
              <a:rPr lang="en-US" altLang="zh-SG" sz="2200" kern="100" dirty="0" err="1">
                <a:effectLst/>
                <a:latin typeface="Times New Roman" panose="02020603050405020304" pitchFamily="18" charset="0"/>
                <a:ea typeface="宋体" panose="02010600030101010101" pitchFamily="2" charset="-122"/>
              </a:rPr>
              <a:t>dʒain</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耆那教的，耆那教徒的</a:t>
            </a:r>
          </a:p>
          <a:p>
            <a:pPr indent="266700" algn="just" hangingPunct="0"/>
            <a:r>
              <a:rPr lang="en-US" altLang="zh-SG" sz="2200" kern="100" dirty="0">
                <a:effectLst/>
                <a:latin typeface="Times New Roman" panose="02020603050405020304" pitchFamily="18" charset="0"/>
                <a:ea typeface="宋体" panose="02010600030101010101" pitchFamily="2" charset="-122"/>
              </a:rPr>
              <a:t>28. vegetarian [ˌ</a:t>
            </a:r>
            <a:r>
              <a:rPr lang="en-US" altLang="zh-SG" sz="2200" kern="100" dirty="0" err="1">
                <a:effectLst/>
                <a:latin typeface="Times New Roman" panose="02020603050405020304" pitchFamily="18" charset="0"/>
                <a:ea typeface="宋体" panose="02010600030101010101" pitchFamily="2" charset="-122"/>
              </a:rPr>
              <a:t>vedʒi'teəriən</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素食者的；素菜的</a:t>
            </a:r>
          </a:p>
          <a:p>
            <a:pPr indent="266700" algn="just" hangingPunct="0"/>
            <a:r>
              <a:rPr lang="en-US" altLang="zh-SG" sz="2200" kern="100" dirty="0">
                <a:effectLst/>
                <a:latin typeface="Times New Roman" panose="02020603050405020304" pitchFamily="18" charset="0"/>
                <a:ea typeface="宋体" panose="02010600030101010101" pitchFamily="2" charset="-122"/>
              </a:rPr>
              <a:t>29. vegan ['</a:t>
            </a:r>
            <a:r>
              <a:rPr lang="en-US" altLang="zh-SG" sz="2200" kern="100" dirty="0" err="1">
                <a:effectLst/>
                <a:latin typeface="Times New Roman" panose="02020603050405020304" pitchFamily="18" charset="0"/>
                <a:ea typeface="宋体" panose="02010600030101010101" pitchFamily="2" charset="-122"/>
              </a:rPr>
              <a:t>vi:g</a:t>
            </a:r>
            <a:r>
              <a:rPr lang="en-US" altLang="zh-SG" sz="2200" kern="100" dirty="0">
                <a:effectLst/>
                <a:latin typeface="Times New Roman" panose="02020603050405020304" pitchFamily="18" charset="0"/>
                <a:ea typeface="宋体" panose="02010600030101010101" pitchFamily="2" charset="-122"/>
              </a:rPr>
              <a:t>(ə)n]			n. </a:t>
            </a:r>
            <a:r>
              <a:rPr lang="zh-SG" altLang="en-US" sz="2200" kern="100" dirty="0">
                <a:effectLst/>
                <a:latin typeface="Times New Roman" panose="02020603050405020304" pitchFamily="18" charset="0"/>
                <a:ea typeface="宋体" panose="02010600030101010101" pitchFamily="2" charset="-122"/>
              </a:rPr>
              <a:t>严格的素食主义者</a:t>
            </a:r>
          </a:p>
          <a:p>
            <a:pPr indent="266700" algn="just" hangingPunct="0"/>
            <a:r>
              <a:rPr lang="en-US" altLang="zh-SG" sz="2200" kern="100" dirty="0">
                <a:effectLst/>
                <a:latin typeface="Times New Roman" panose="02020603050405020304" pitchFamily="18" charset="0"/>
                <a:ea typeface="宋体" panose="02010600030101010101" pitchFamily="2" charset="-122"/>
              </a:rPr>
              <a:t>30. fluctuate ['</a:t>
            </a:r>
            <a:r>
              <a:rPr lang="en-US" altLang="zh-SG" sz="2200" kern="100" dirty="0" err="1">
                <a:effectLst/>
                <a:latin typeface="Times New Roman" panose="02020603050405020304" pitchFamily="18" charset="0"/>
                <a:ea typeface="宋体" panose="02010600030101010101" pitchFamily="2" charset="-122"/>
              </a:rPr>
              <a:t>flʌktʃueɪt</a:t>
            </a:r>
            <a:r>
              <a:rPr lang="en-US" altLang="zh-SG" sz="2200" kern="100" dirty="0">
                <a:effectLst/>
                <a:latin typeface="Times New Roman" panose="02020603050405020304" pitchFamily="18" charset="0"/>
                <a:ea typeface="宋体" panose="02010600030101010101" pitchFamily="2" charset="-122"/>
              </a:rPr>
              <a:t>]		vi. </a:t>
            </a:r>
            <a:r>
              <a:rPr lang="zh-SG" altLang="en-US" sz="2200" kern="100" dirty="0">
                <a:effectLst/>
                <a:latin typeface="Times New Roman" panose="02020603050405020304" pitchFamily="18" charset="0"/>
                <a:ea typeface="宋体" panose="02010600030101010101" pitchFamily="2" charset="-122"/>
              </a:rPr>
              <a:t>波动；涨落</a:t>
            </a:r>
          </a:p>
          <a:p>
            <a:pPr indent="266700" algn="just" hangingPunct="0"/>
            <a:r>
              <a:rPr lang="en-US" altLang="zh-SG" sz="2200" kern="100" dirty="0">
                <a:effectLst/>
                <a:latin typeface="Times New Roman" panose="02020603050405020304" pitchFamily="18" charset="0"/>
                <a:ea typeface="宋体" panose="02010600030101010101" pitchFamily="2" charset="-122"/>
              </a:rPr>
              <a:t>31. shellfish ['</a:t>
            </a:r>
            <a:r>
              <a:rPr lang="en-US" altLang="zh-SG" sz="2200" kern="100" dirty="0" err="1">
                <a:effectLst/>
                <a:latin typeface="Times New Roman" panose="02020603050405020304" pitchFamily="18" charset="0"/>
                <a:ea typeface="宋体" panose="02010600030101010101" pitchFamily="2" charset="-122"/>
              </a:rPr>
              <a:t>ʃelfɪʃ</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贝类动物；甲壳类动物；甲壳类（食物）</a:t>
            </a:r>
          </a:p>
          <a:p>
            <a:pPr indent="266700" algn="just" hangingPunct="0"/>
            <a:r>
              <a:rPr lang="en-US" altLang="zh-SG" sz="2200" kern="100" dirty="0">
                <a:effectLst/>
                <a:latin typeface="Times New Roman" panose="02020603050405020304" pitchFamily="18" charset="0"/>
                <a:ea typeface="宋体" panose="02010600030101010101" pitchFamily="2" charset="-122"/>
              </a:rPr>
              <a:t>32. tepid ['</a:t>
            </a:r>
            <a:r>
              <a:rPr lang="en-US" altLang="zh-SG" sz="2200" kern="100" dirty="0" err="1">
                <a:effectLst/>
                <a:latin typeface="Times New Roman" panose="02020603050405020304" pitchFamily="18" charset="0"/>
                <a:ea typeface="宋体" panose="02010600030101010101" pitchFamily="2" charset="-122"/>
              </a:rPr>
              <a:t>tepɪd</a:t>
            </a:r>
            <a:r>
              <a:rPr lang="en-US" altLang="zh-SG" sz="2200" kern="100" dirty="0">
                <a:effectLst/>
                <a:latin typeface="Times New Roman" panose="02020603050405020304" pitchFamily="18" charset="0"/>
                <a:ea typeface="宋体" panose="02010600030101010101" pitchFamily="2" charset="-122"/>
              </a:rPr>
              <a:t>]			adj. </a:t>
            </a:r>
            <a:r>
              <a:rPr lang="zh-SG" altLang="en-US" sz="2200" kern="100" dirty="0">
                <a:effectLst/>
                <a:latin typeface="Times New Roman" panose="02020603050405020304" pitchFamily="18" charset="0"/>
                <a:ea typeface="宋体" panose="02010600030101010101" pitchFamily="2" charset="-122"/>
              </a:rPr>
              <a:t>微温的；不冷不热的</a:t>
            </a:r>
          </a:p>
          <a:p>
            <a:pPr indent="266700" algn="just" hangingPunct="0"/>
            <a:r>
              <a:rPr lang="en-US" altLang="zh-SG" sz="2200" kern="100" dirty="0">
                <a:effectLst/>
                <a:latin typeface="Times New Roman" panose="02020603050405020304" pitchFamily="18" charset="0"/>
                <a:ea typeface="宋体" panose="02010600030101010101" pitchFamily="2" charset="-122"/>
              </a:rPr>
              <a:t>33. utensil [</a:t>
            </a:r>
            <a:r>
              <a:rPr lang="en-US" altLang="zh-SG" sz="2200" kern="100" dirty="0" err="1">
                <a:effectLst/>
                <a:latin typeface="Times New Roman" panose="02020603050405020304" pitchFamily="18" charset="0"/>
                <a:ea typeface="宋体" panose="02010600030101010101" pitchFamily="2" charset="-122"/>
              </a:rPr>
              <a:t>ju</a:t>
            </a:r>
            <a:r>
              <a:rPr lang="en-US" altLang="zh-SG" sz="2200" kern="100" dirty="0">
                <a:effectLst/>
                <a:latin typeface="Times New Roman" panose="02020603050405020304" pitchFamily="18" charset="0"/>
                <a:ea typeface="宋体" panose="02010600030101010101" pitchFamily="2" charset="-122"/>
              </a:rPr>
              <a:t>: '</a:t>
            </a:r>
            <a:r>
              <a:rPr lang="en-US" altLang="zh-SG" sz="2200" kern="100" dirty="0" err="1">
                <a:effectLst/>
                <a:latin typeface="Times New Roman" panose="02020603050405020304" pitchFamily="18" charset="0"/>
                <a:ea typeface="宋体" panose="02010600030101010101" pitchFamily="2" charset="-122"/>
              </a:rPr>
              <a:t>tensl</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器皿；器具，用具；家庭厨房用具</a:t>
            </a:r>
          </a:p>
          <a:p>
            <a:pPr indent="266700" algn="just" hangingPunct="0"/>
            <a:r>
              <a:rPr lang="en-US" altLang="zh-SG" sz="2200" kern="100" dirty="0">
                <a:effectLst/>
                <a:latin typeface="Times New Roman" panose="02020603050405020304" pitchFamily="18" charset="0"/>
                <a:ea typeface="宋体" panose="02010600030101010101" pitchFamily="2" charset="-122"/>
              </a:rPr>
              <a:t>34. flatware ['</a:t>
            </a:r>
            <a:r>
              <a:rPr lang="en-US" altLang="zh-SG" sz="2200" kern="100" dirty="0" err="1">
                <a:effectLst/>
                <a:latin typeface="Times New Roman" panose="02020603050405020304" pitchFamily="18" charset="0"/>
                <a:ea typeface="宋体" panose="02010600030101010101" pitchFamily="2" charset="-122"/>
              </a:rPr>
              <a:t>flætweə</a:t>
            </a:r>
            <a:r>
              <a:rPr lang="en-US" altLang="zh-SG" sz="2200" kern="100" dirty="0">
                <a:effectLst/>
                <a:latin typeface="Times New Roman" panose="02020603050405020304" pitchFamily="18" charset="0"/>
                <a:ea typeface="宋体" panose="02010600030101010101" pitchFamily="2" charset="-122"/>
              </a:rPr>
              <a:t>]		n. </a:t>
            </a:r>
            <a:r>
              <a:rPr lang="zh-SG" altLang="en-US" sz="2200" kern="100" dirty="0">
                <a:effectLst/>
                <a:latin typeface="Times New Roman" panose="02020603050405020304" pitchFamily="18" charset="0"/>
                <a:ea typeface="宋体" panose="02010600030101010101" pitchFamily="2" charset="-122"/>
              </a:rPr>
              <a:t>扁平的餐具（尤指刀、叉、匙等）</a:t>
            </a:r>
          </a:p>
        </p:txBody>
      </p:sp>
    </p:spTree>
    <p:extLst>
      <p:ext uri="{BB962C8B-B14F-4D97-AF65-F5344CB8AC3E}">
        <p14:creationId xmlns:p14="http://schemas.microsoft.com/office/powerpoint/2010/main" val="149119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20700" y="2184400"/>
            <a:ext cx="10059805" cy="2672856"/>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ocean liner		</a:t>
            </a:r>
            <a:r>
              <a:rPr lang="zh-SG" altLang="en-US" sz="2400" kern="100" dirty="0">
                <a:effectLst/>
                <a:latin typeface="Times New Roman" panose="02020603050405020304" pitchFamily="18" charset="0"/>
                <a:ea typeface="宋体" panose="02010600030101010101" pitchFamily="2" charset="-122"/>
              </a:rPr>
              <a:t>远洋定期客轮；邮船</a:t>
            </a:r>
          </a:p>
          <a:p>
            <a:pPr indent="266700" algn="just" hangingPunct="0"/>
            <a:r>
              <a:rPr lang="en-US" altLang="zh-SG" sz="2400" kern="100" dirty="0">
                <a:effectLst/>
                <a:latin typeface="Times New Roman" panose="02020603050405020304" pitchFamily="18" charset="0"/>
                <a:ea typeface="宋体" panose="02010600030101010101" pitchFamily="2" charset="-122"/>
              </a:rPr>
              <a:t>2. air route 			</a:t>
            </a:r>
            <a:r>
              <a:rPr lang="zh-SG" altLang="en-US" sz="2400" kern="100" dirty="0">
                <a:effectLst/>
                <a:latin typeface="Times New Roman" panose="02020603050405020304" pitchFamily="18" charset="0"/>
                <a:ea typeface="宋体" panose="02010600030101010101" pitchFamily="2" charset="-122"/>
              </a:rPr>
              <a:t>航线</a:t>
            </a:r>
          </a:p>
          <a:p>
            <a:pPr indent="266700" algn="just" hangingPunct="0"/>
            <a:r>
              <a:rPr lang="en-US" altLang="zh-SG" sz="2400" kern="100" dirty="0">
                <a:effectLst/>
                <a:latin typeface="Times New Roman" panose="02020603050405020304" pitchFamily="18" charset="0"/>
                <a:ea typeface="宋体" panose="02010600030101010101" pitchFamily="2" charset="-122"/>
              </a:rPr>
              <a:t>3. cold dish 			</a:t>
            </a:r>
            <a:r>
              <a:rPr lang="zh-SG" altLang="en-US" sz="2400" kern="100" dirty="0">
                <a:effectLst/>
                <a:latin typeface="Times New Roman" panose="02020603050405020304" pitchFamily="18" charset="0"/>
                <a:ea typeface="宋体" panose="02010600030101010101" pitchFamily="2" charset="-122"/>
              </a:rPr>
              <a:t>凉菜；冷盘；小吃</a:t>
            </a:r>
          </a:p>
          <a:p>
            <a:pPr indent="266700" algn="just" hangingPunct="0"/>
            <a:r>
              <a:rPr lang="en-US" altLang="zh-SG" sz="2400" kern="100" dirty="0">
                <a:effectLst/>
                <a:latin typeface="Times New Roman" panose="02020603050405020304" pitchFamily="18" charset="0"/>
                <a:ea typeface="宋体" panose="02010600030101010101" pitchFamily="2" charset="-122"/>
              </a:rPr>
              <a:t>4. national dish 		</a:t>
            </a:r>
            <a:r>
              <a:rPr lang="zh-SG" altLang="en-US" sz="2400" kern="100" dirty="0">
                <a:effectLst/>
                <a:latin typeface="Times New Roman" panose="02020603050405020304" pitchFamily="18" charset="0"/>
                <a:ea typeface="宋体" panose="02010600030101010101" pitchFamily="2" charset="-122"/>
              </a:rPr>
              <a:t>国家代表菜</a:t>
            </a:r>
          </a:p>
          <a:p>
            <a:pPr indent="266700" algn="just" hangingPunct="0"/>
            <a:r>
              <a:rPr lang="en-US" altLang="zh-SG" sz="2400" kern="100" dirty="0">
                <a:effectLst/>
                <a:latin typeface="Times New Roman" panose="02020603050405020304" pitchFamily="18" charset="0"/>
                <a:ea typeface="宋体" panose="02010600030101010101" pitchFamily="2" charset="-122"/>
              </a:rPr>
              <a:t>5. low-cost airlines		</a:t>
            </a:r>
            <a:r>
              <a:rPr lang="zh-SG" altLang="en-US" sz="2400" kern="100" dirty="0">
                <a:effectLst/>
                <a:latin typeface="Times New Roman" panose="02020603050405020304" pitchFamily="18" charset="0"/>
                <a:ea typeface="宋体" panose="02010600030101010101" pitchFamily="2" charset="-122"/>
              </a:rPr>
              <a:t>廉价航空；低成本航空公 司；低费用航空公司</a:t>
            </a:r>
          </a:p>
          <a:p>
            <a:pPr indent="266700" algn="just" hangingPunct="0"/>
            <a:r>
              <a:rPr lang="en-US" altLang="zh-SG" sz="2400" kern="100" dirty="0">
                <a:effectLst/>
                <a:latin typeface="Times New Roman" panose="02020603050405020304" pitchFamily="18" charset="0"/>
                <a:ea typeface="宋体" panose="02010600030101010101" pitchFamily="2" charset="-122"/>
              </a:rPr>
              <a:t>6. domestic flight 		</a:t>
            </a:r>
            <a:r>
              <a:rPr lang="zh-SG" altLang="en-US" sz="2400" kern="100" dirty="0">
                <a:effectLst/>
                <a:latin typeface="Times New Roman" panose="02020603050405020304" pitchFamily="18" charset="0"/>
                <a:ea typeface="宋体" panose="02010600030101010101" pitchFamily="2" charset="-122"/>
              </a:rPr>
              <a:t>国内航班</a:t>
            </a:r>
          </a:p>
          <a:p>
            <a:pPr indent="266700" algn="just" hangingPunct="0"/>
            <a:r>
              <a:rPr lang="en-US" altLang="zh-SG" sz="2400" kern="100" dirty="0">
                <a:effectLst/>
                <a:latin typeface="Times New Roman" panose="02020603050405020304" pitchFamily="18" charset="0"/>
                <a:ea typeface="宋体" panose="02010600030101010101" pitchFamily="2" charset="-122"/>
              </a:rPr>
              <a:t>7. catering truck		</a:t>
            </a:r>
            <a:r>
              <a:rPr lang="zh-SG" altLang="en-US" sz="2400" kern="100" dirty="0">
                <a:effectLst/>
                <a:latin typeface="Times New Roman" panose="02020603050405020304" pitchFamily="18" charset="0"/>
                <a:ea typeface="宋体" panose="02010600030101010101" pitchFamily="2" charset="-122"/>
              </a:rPr>
              <a:t>航空食品车</a:t>
            </a:r>
          </a:p>
        </p:txBody>
      </p:sp>
    </p:spTree>
    <p:extLst>
      <p:ext uri="{BB962C8B-B14F-4D97-AF65-F5344CB8AC3E}">
        <p14:creationId xmlns:p14="http://schemas.microsoft.com/office/powerpoint/2010/main" val="1713825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859420" y="1257953"/>
            <a:ext cx="9567280"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The Boeing 747 is a wide-body commercial jet airliner and cargo aircraft with four engines and its distinctive hump-like upper deck along the forward part of the aircraft makes it among the world’s most recognizable aircraft.</a:t>
            </a:r>
          </a:p>
          <a:p>
            <a:pPr indent="266700" algn="just" hangingPunct="0"/>
            <a:r>
              <a:rPr lang="zh-SG" altLang="en-US" sz="2400" kern="100" dirty="0">
                <a:effectLst/>
                <a:latin typeface="Times New Roman" panose="02020603050405020304" pitchFamily="18" charset="0"/>
                <a:ea typeface="宋体" panose="02010600030101010101" pitchFamily="2" charset="-122"/>
              </a:rPr>
              <a:t>     波音</a:t>
            </a:r>
            <a:r>
              <a:rPr lang="en-US" altLang="zh-SG" sz="2400" kern="100" dirty="0">
                <a:effectLst/>
                <a:latin typeface="Times New Roman" panose="02020603050405020304" pitchFamily="18" charset="0"/>
                <a:ea typeface="宋体" panose="02010600030101010101" pitchFamily="2" charset="-122"/>
              </a:rPr>
              <a:t>747</a:t>
            </a:r>
            <a:r>
              <a:rPr lang="zh-SG" altLang="en-US" sz="2400" kern="100" dirty="0">
                <a:effectLst/>
                <a:latin typeface="Times New Roman" panose="02020603050405020304" pitchFamily="18" charset="0"/>
                <a:ea typeface="宋体" panose="02010600030101010101" pitchFamily="2" charset="-122"/>
              </a:rPr>
              <a:t>是一架宽体四发通用喷气式客货两用飞机。其独特的机身前部上层客舱隆起的造型使得它成为世界上最容易辨认的飞机。</a:t>
            </a:r>
          </a:p>
          <a:p>
            <a:pPr indent="266700" algn="just" hangingPunct="0"/>
            <a:r>
              <a:rPr lang="en-US" altLang="zh-SG" sz="2400" kern="100" dirty="0">
                <a:effectLst/>
                <a:latin typeface="Times New Roman" panose="02020603050405020304" pitchFamily="18" charset="0"/>
                <a:ea typeface="宋体" panose="02010600030101010101" pitchFamily="2" charset="-122"/>
              </a:rPr>
              <a:t>2. Another giant in the filed of airplane manufacturing is Airbus, which is a European multinational corporation. The company produces and markets the first commercially viable digital fly-by-wire airliner, like the A320 and A340.</a:t>
            </a:r>
          </a:p>
          <a:p>
            <a:pPr indent="266700" algn="just" hangingPunct="0"/>
            <a:r>
              <a:rPr lang="zh-SG" altLang="en-US" sz="2400" kern="100" dirty="0">
                <a:effectLst/>
                <a:latin typeface="Times New Roman" panose="02020603050405020304" pitchFamily="18" charset="0"/>
                <a:ea typeface="宋体" panose="02010600030101010101" pitchFamily="2" charset="-122"/>
              </a:rPr>
              <a:t>    飞机制造业中的另一个巨头是空客。它是欧洲一家跨国公司。该公司生产并销售了第一架使用数字电传系统的商用客机，如</a:t>
            </a:r>
            <a:r>
              <a:rPr lang="en-US" altLang="zh-SG" sz="2400" kern="100" dirty="0">
                <a:effectLst/>
                <a:latin typeface="Times New Roman" panose="02020603050405020304" pitchFamily="18" charset="0"/>
                <a:ea typeface="宋体" panose="02010600030101010101" pitchFamily="2" charset="-122"/>
              </a:rPr>
              <a:t>A320</a:t>
            </a:r>
            <a:r>
              <a:rPr lang="zh-SG" altLang="en-US" sz="2400" kern="100" dirty="0">
                <a:effectLst/>
                <a:latin typeface="Times New Roman" panose="02020603050405020304" pitchFamily="18" charset="0"/>
                <a:ea typeface="宋体" panose="02010600030101010101" pitchFamily="2" charset="-122"/>
              </a:rPr>
              <a:t>和</a:t>
            </a:r>
            <a:r>
              <a:rPr lang="en-US" altLang="zh-SG" sz="2400" kern="100" dirty="0">
                <a:effectLst/>
                <a:latin typeface="Times New Roman" panose="02020603050405020304" pitchFamily="18" charset="0"/>
                <a:ea typeface="宋体" panose="02010600030101010101" pitchFamily="2" charset="-122"/>
              </a:rPr>
              <a:t>A340</a:t>
            </a:r>
            <a:r>
              <a:rPr lang="zh-SG" altLang="en-US" sz="2400" kern="100" dirty="0">
                <a:effectLst/>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2181318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803400"/>
            <a:ext cx="8957680" cy="119552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SA  Singapore Airlines             </a:t>
            </a:r>
            <a:r>
              <a:rPr lang="zh-SG" altLang="en-US" sz="2400" kern="100" dirty="0">
                <a:effectLst/>
                <a:latin typeface="Times New Roman" panose="02020603050405020304" pitchFamily="18" charset="0"/>
                <a:ea typeface="宋体" panose="02010600030101010101" pitchFamily="2" charset="-122"/>
              </a:rPr>
              <a:t>新加坡航空公司</a:t>
            </a:r>
          </a:p>
          <a:p>
            <a:pPr indent="266700" algn="just" hangingPunct="0"/>
            <a:r>
              <a:rPr lang="en-US" altLang="zh-SG" sz="2400" kern="100" dirty="0">
                <a:effectLst/>
                <a:latin typeface="Times New Roman" panose="02020603050405020304" pitchFamily="18" charset="0"/>
                <a:ea typeface="宋体" panose="02010600030101010101" pitchFamily="2" charset="-122"/>
              </a:rPr>
              <a:t>AC  Air China                          </a:t>
            </a:r>
            <a:r>
              <a:rPr lang="zh-SG" altLang="en-US" sz="2400" kern="100" dirty="0">
                <a:effectLst/>
                <a:latin typeface="Times New Roman" panose="02020603050405020304" pitchFamily="18" charset="0"/>
                <a:ea typeface="宋体" panose="02010600030101010101" pitchFamily="2" charset="-122"/>
              </a:rPr>
              <a:t>中国国际航空公司</a:t>
            </a:r>
          </a:p>
          <a:p>
            <a:pPr indent="266700" algn="just" hangingPunct="0"/>
            <a:r>
              <a:rPr lang="en-US" altLang="zh-SG" sz="2400" kern="100" dirty="0">
                <a:effectLst/>
                <a:latin typeface="Times New Roman" panose="02020603050405020304" pitchFamily="18" charset="0"/>
                <a:ea typeface="宋体" panose="02010600030101010101" pitchFamily="2" charset="-122"/>
              </a:rPr>
              <a:t>BA  British Airways                 </a:t>
            </a:r>
            <a:r>
              <a:rPr lang="zh-SG" altLang="en-US" sz="2400" kern="100" dirty="0">
                <a:effectLst/>
                <a:latin typeface="Times New Roman" panose="02020603050405020304" pitchFamily="18" charset="0"/>
                <a:ea typeface="宋体" panose="02010600030101010101" pitchFamily="2" charset="-122"/>
              </a:rPr>
              <a:t>英国航空公司</a:t>
            </a:r>
          </a:p>
        </p:txBody>
      </p:sp>
    </p:spTree>
    <p:extLst>
      <p:ext uri="{BB962C8B-B14F-4D97-AF65-F5344CB8AC3E}">
        <p14:creationId xmlns:p14="http://schemas.microsoft.com/office/powerpoint/2010/main" val="2092127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0" y="1335408"/>
            <a:ext cx="10050677"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During the 1930s, passengers in elegant airships and delicate flying boats can enjoy leisurely meals by a full set of chef and stewards in magnificent dining rooms.</a:t>
            </a:r>
          </a:p>
          <a:p>
            <a:pPr indent="266700" algn="just" hangingPunct="0"/>
            <a:r>
              <a:rPr lang="zh-SG" altLang="en-US" sz="2000" kern="100" dirty="0">
                <a:effectLst/>
                <a:latin typeface="Times New Roman" panose="02020603050405020304" pitchFamily="18" charset="0"/>
                <a:ea typeface="宋体" panose="02010600030101010101" pitchFamily="2" charset="-122"/>
              </a:rPr>
              <a:t>    在</a:t>
            </a:r>
            <a:r>
              <a:rPr lang="en-US" altLang="zh-SG" sz="2000" kern="100" dirty="0">
                <a:effectLst/>
                <a:latin typeface="Times New Roman" panose="02020603050405020304" pitchFamily="18" charset="0"/>
                <a:ea typeface="宋体" panose="02010600030101010101" pitchFamily="2" charset="-122"/>
              </a:rPr>
              <a:t>20</a:t>
            </a:r>
            <a:r>
              <a:rPr lang="zh-SG" altLang="en-US" sz="2000" kern="100" dirty="0">
                <a:effectLst/>
                <a:latin typeface="Times New Roman" panose="02020603050405020304" pitchFamily="18" charset="0"/>
                <a:ea typeface="宋体" panose="02010600030101010101" pitchFamily="2" charset="-122"/>
              </a:rPr>
              <a:t>世纪</a:t>
            </a:r>
            <a:r>
              <a:rPr lang="en-US" altLang="zh-SG" sz="2000" kern="100" dirty="0">
                <a:effectLst/>
                <a:latin typeface="Times New Roman" panose="02020603050405020304" pitchFamily="18" charset="0"/>
                <a:ea typeface="宋体" panose="02010600030101010101" pitchFamily="2" charset="-122"/>
              </a:rPr>
              <a:t>30</a:t>
            </a:r>
            <a:r>
              <a:rPr lang="zh-SG" altLang="en-US" sz="2000" kern="100" dirty="0">
                <a:effectLst/>
                <a:latin typeface="Times New Roman" panose="02020603050405020304" pitchFamily="18" charset="0"/>
                <a:ea typeface="宋体" panose="02010600030101010101" pitchFamily="2" charset="-122"/>
              </a:rPr>
              <a:t>年代，在优雅的飞艇和精致的飞行船上，乘客可以在华丽的餐厅里悠闲用餐，享受厨师和服务员提供的美食。</a:t>
            </a:r>
          </a:p>
          <a:p>
            <a:pPr indent="266700" algn="just" hangingPunct="0"/>
            <a:r>
              <a:rPr lang="en-US" altLang="zh-SG" sz="2000" kern="100" dirty="0">
                <a:effectLst/>
                <a:latin typeface="Times New Roman" panose="02020603050405020304" pitchFamily="18" charset="0"/>
                <a:ea typeface="宋体" panose="02010600030101010101" pitchFamily="2" charset="-122"/>
              </a:rPr>
              <a:t>2. A large airline such as Singapore Airlines serves over 18 million inflight meals every year, investing about US$500 million in cabin service. </a:t>
            </a:r>
          </a:p>
          <a:p>
            <a:pPr indent="266700" algn="just" hangingPunct="0"/>
            <a:r>
              <a:rPr lang="zh-SG" altLang="en-US" sz="2000" kern="100" dirty="0">
                <a:effectLst/>
                <a:latin typeface="Times New Roman" panose="02020603050405020304" pitchFamily="18" charset="0"/>
                <a:ea typeface="宋体" panose="02010600030101010101" pitchFamily="2" charset="-122"/>
              </a:rPr>
              <a:t>    大航空公司如新加坡航空公司，每年要提供超过</a:t>
            </a:r>
            <a:r>
              <a:rPr lang="en-US" altLang="zh-SG" sz="2000" kern="100" dirty="0">
                <a:effectLst/>
                <a:latin typeface="Times New Roman" panose="02020603050405020304" pitchFamily="18" charset="0"/>
                <a:ea typeface="宋体" panose="02010600030101010101" pitchFamily="2" charset="-122"/>
              </a:rPr>
              <a:t>1 800</a:t>
            </a:r>
            <a:r>
              <a:rPr lang="zh-SG" altLang="en-US" sz="2000" kern="100" dirty="0">
                <a:effectLst/>
                <a:latin typeface="Times New Roman" panose="02020603050405020304" pitchFamily="18" charset="0"/>
                <a:ea typeface="宋体" panose="02010600030101010101" pitchFamily="2" charset="-122"/>
              </a:rPr>
              <a:t>万份的航空餐食，投资大约</a:t>
            </a:r>
            <a:r>
              <a:rPr lang="en-US" altLang="zh-SG" sz="2000" kern="100" dirty="0">
                <a:effectLst/>
                <a:latin typeface="Times New Roman" panose="02020603050405020304" pitchFamily="18" charset="0"/>
                <a:ea typeface="宋体" panose="02010600030101010101" pitchFamily="2" charset="-122"/>
              </a:rPr>
              <a:t>5</a:t>
            </a:r>
            <a:r>
              <a:rPr lang="zh-SG" altLang="en-US" sz="2000" kern="100" dirty="0">
                <a:effectLst/>
                <a:latin typeface="Times New Roman" panose="02020603050405020304" pitchFamily="18" charset="0"/>
                <a:ea typeface="宋体" panose="02010600030101010101" pitchFamily="2" charset="-122"/>
              </a:rPr>
              <a:t>亿美元在客舱服务上。</a:t>
            </a:r>
          </a:p>
          <a:p>
            <a:pPr indent="266700" algn="just" hangingPunct="0"/>
            <a:r>
              <a:rPr lang="en-US" altLang="zh-SG" sz="2000" kern="100" dirty="0">
                <a:effectLst/>
                <a:latin typeface="Times New Roman" panose="02020603050405020304" pitchFamily="18" charset="0"/>
                <a:ea typeface="宋体" panose="02010600030101010101" pitchFamily="2" charset="-122"/>
              </a:rPr>
              <a:t>3. More and more airlines are beginning to cooperate with Michelin chef and trying all out to design various menus.</a:t>
            </a:r>
          </a:p>
          <a:p>
            <a:pPr indent="266700" algn="just" hangingPunct="0"/>
            <a:r>
              <a:rPr lang="zh-SG" altLang="en-US" sz="2000" kern="100" dirty="0">
                <a:effectLst/>
                <a:latin typeface="Times New Roman" panose="02020603050405020304" pitchFamily="18" charset="0"/>
                <a:ea typeface="宋体" panose="02010600030101010101" pitchFamily="2" charset="-122"/>
              </a:rPr>
              <a:t>越来越多的航空公司开始与米其林厨师合作，并努力设计各种菜单。</a:t>
            </a:r>
          </a:p>
          <a:p>
            <a:pPr indent="266700" algn="just" hangingPunct="0"/>
            <a:r>
              <a:rPr lang="en-US" altLang="zh-SG" sz="2000" kern="100" dirty="0">
                <a:effectLst/>
                <a:latin typeface="Times New Roman" panose="02020603050405020304" pitchFamily="18" charset="0"/>
                <a:ea typeface="宋体" panose="02010600030101010101" pitchFamily="2" charset="-122"/>
              </a:rPr>
              <a:t>4. British Airways is said to deal with about 500,000 flatware, 168,000 glasses, 50,000 dishes, 40,000 cups and saucers, and cleaning about 100 tons of linen and blankets every week. </a:t>
            </a:r>
          </a:p>
          <a:p>
            <a:pPr indent="266700" algn="just" hangingPunct="0"/>
            <a:r>
              <a:rPr lang="zh-SG" altLang="en-US" sz="2000" kern="100" dirty="0">
                <a:effectLst/>
                <a:latin typeface="Times New Roman" panose="02020603050405020304" pitchFamily="18" charset="0"/>
                <a:ea typeface="宋体" panose="02010600030101010101" pitchFamily="2" charset="-122"/>
              </a:rPr>
              <a:t>    据说英国航空公司每周要处理大约</a:t>
            </a:r>
            <a:r>
              <a:rPr lang="en-US" altLang="zh-SG" sz="2000" kern="100" dirty="0">
                <a:effectLst/>
                <a:latin typeface="Times New Roman" panose="02020603050405020304" pitchFamily="18" charset="0"/>
                <a:ea typeface="宋体" panose="02010600030101010101" pitchFamily="2" charset="-122"/>
              </a:rPr>
              <a:t>50</a:t>
            </a:r>
            <a:r>
              <a:rPr lang="zh-SG" altLang="en-US" sz="2000" kern="100" dirty="0">
                <a:effectLst/>
                <a:latin typeface="Times New Roman" panose="02020603050405020304" pitchFamily="18" charset="0"/>
                <a:ea typeface="宋体" panose="02010600030101010101" pitchFamily="2" charset="-122"/>
              </a:rPr>
              <a:t>万套餐具、</a:t>
            </a:r>
            <a:r>
              <a:rPr lang="en-US" altLang="zh-SG" sz="2000" kern="100" dirty="0">
                <a:effectLst/>
                <a:latin typeface="Times New Roman" panose="02020603050405020304" pitchFamily="18" charset="0"/>
                <a:ea typeface="宋体" panose="02010600030101010101" pitchFamily="2" charset="-122"/>
              </a:rPr>
              <a:t>16.8</a:t>
            </a:r>
            <a:r>
              <a:rPr lang="zh-SG" altLang="en-US" sz="2000" kern="100" dirty="0">
                <a:effectLst/>
                <a:latin typeface="Times New Roman" panose="02020603050405020304" pitchFamily="18" charset="0"/>
                <a:ea typeface="宋体" panose="02010600030101010101" pitchFamily="2" charset="-122"/>
              </a:rPr>
              <a:t>万只玻璃杯、</a:t>
            </a:r>
            <a:r>
              <a:rPr lang="en-US" altLang="zh-SG" sz="2000" kern="100" dirty="0">
                <a:effectLst/>
                <a:latin typeface="Times New Roman" panose="02020603050405020304" pitchFamily="18" charset="0"/>
                <a:ea typeface="宋体" panose="02010600030101010101" pitchFamily="2" charset="-122"/>
              </a:rPr>
              <a:t>5</a:t>
            </a:r>
            <a:r>
              <a:rPr lang="zh-SG" altLang="en-US" sz="2000" kern="100" dirty="0">
                <a:effectLst/>
                <a:latin typeface="Times New Roman" panose="02020603050405020304" pitchFamily="18" charset="0"/>
                <a:ea typeface="宋体" panose="02010600030101010101" pitchFamily="2" charset="-122"/>
              </a:rPr>
              <a:t>万张盘子、</a:t>
            </a:r>
            <a:r>
              <a:rPr lang="en-US" altLang="zh-SG" sz="2000" kern="100" dirty="0">
                <a:effectLst/>
                <a:latin typeface="Times New Roman" panose="02020603050405020304" pitchFamily="18" charset="0"/>
                <a:ea typeface="宋体" panose="02010600030101010101" pitchFamily="2" charset="-122"/>
              </a:rPr>
              <a:t>4</a:t>
            </a:r>
            <a:r>
              <a:rPr lang="zh-SG" altLang="en-US" sz="2000" kern="100" dirty="0">
                <a:effectLst/>
                <a:latin typeface="Times New Roman" panose="02020603050405020304" pitchFamily="18" charset="0"/>
                <a:ea typeface="宋体" panose="02010600030101010101" pitchFamily="2" charset="-122"/>
              </a:rPr>
              <a:t>万套杯碟，清理大约</a:t>
            </a:r>
            <a:r>
              <a:rPr lang="en-US" altLang="zh-SG" sz="2000" kern="100" dirty="0">
                <a:effectLst/>
                <a:latin typeface="Times New Roman" panose="02020603050405020304" pitchFamily="18" charset="0"/>
                <a:ea typeface="宋体" panose="02010600030101010101" pitchFamily="2" charset="-122"/>
              </a:rPr>
              <a:t>100</a:t>
            </a:r>
            <a:r>
              <a:rPr lang="zh-SG" altLang="en-US" sz="2000" kern="100" dirty="0">
                <a:effectLst/>
                <a:latin typeface="Times New Roman" panose="02020603050405020304" pitchFamily="18" charset="0"/>
                <a:ea typeface="宋体" panose="02010600030101010101" pitchFamily="2" charset="-122"/>
              </a:rPr>
              <a:t>吨亚麻餐布和毛毯。</a:t>
            </a:r>
          </a:p>
        </p:txBody>
      </p:sp>
    </p:spTree>
    <p:extLst>
      <p:ext uri="{BB962C8B-B14F-4D97-AF65-F5344CB8AC3E}">
        <p14:creationId xmlns:p14="http://schemas.microsoft.com/office/powerpoint/2010/main" val="2034547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65412"/>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After decades of development, the cabin service has been quite different from the beginning. The first airlines imitated the palace-style luxury of the giant ocean liner before they can correctly define themselves. During the 1930s, passengers in elegant airships and delicate flying boats can enjoy leisurely meals by a full set of chef and stewards in magnificent dining rooms.</a:t>
            </a:r>
          </a:p>
          <a:p>
            <a:pPr indent="266700" algn="just" hangingPunct="0"/>
            <a:r>
              <a:rPr lang="en-US" altLang="zh-SG" sz="2800" kern="100" dirty="0">
                <a:effectLst/>
                <a:latin typeface="Times New Roman" panose="02020603050405020304" pitchFamily="18" charset="0"/>
                <a:ea typeface="宋体" panose="02010600030101010101" pitchFamily="2" charset="-122"/>
              </a:rPr>
              <a:t>    However, large-scale travel, aspiring after speed rather than comfort, need a large food and beverage supply. A large airline such as Singapore Airlines serves over 18 million inflight meals every year, investing about $500 million in cabin service.</a:t>
            </a:r>
            <a:endParaRPr lang="zh-SG" altLang="en-US"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8686272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181753"/>
            <a:ext cx="1104899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Basically, inflight meals are prepared in vast catering centers which are usually rented at local airports at both ends of the air routes. In order to ensure the taste and texture of food, the food supply may be contracted by large hotels, restaurants or specialized companies. Meals must be loaded on the aircraft 20 to 40 minutes prior to departure, which are generally cold dishes and pre-cooked meals ready for reheating on board. Some meals such as pre-browned steaks need to be cooked in cabin ovens powered by the aircraft engines. In fact, not all airports are equipped with adequate food supply facilities, so frozen food has become the necessities on the flight. Frozen food needs to be heated for 30 seconds to thaw in the oven. In a sense, fresh food improves the standard of airline meal, but it can not be preserved for a long time. Once encountered flight delays, fresh food is likely to deteriorate. Some airlines replace fresh milk with milk powder, because in the pressurized cabin milk will soon become acid, and in some parts of the world milk can not be bought at any time.</a:t>
            </a:r>
          </a:p>
        </p:txBody>
      </p:sp>
    </p:spTree>
    <p:extLst>
      <p:ext uri="{BB962C8B-B14F-4D97-AF65-F5344CB8AC3E}">
        <p14:creationId xmlns:p14="http://schemas.microsoft.com/office/powerpoint/2010/main" val="3246111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651000"/>
            <a:ext cx="11048999" cy="378085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Delicacy is an indispensable part of the flight, especially for the first-class and business-class travelers. More and more airlines are beginning to cooperate with Michelin chef and trying all out to design various menus. Singapore Airlines have ever invested $30 million in developing a new-style cabin kitchen.</a:t>
            </a:r>
          </a:p>
          <a:p>
            <a:pPr indent="266700" algn="just" hangingPunct="0"/>
            <a:r>
              <a:rPr lang="en-US" altLang="zh-SG" sz="2400" kern="100" dirty="0">
                <a:effectLst/>
                <a:latin typeface="Times New Roman" panose="02020603050405020304" pitchFamily="18" charset="0"/>
                <a:ea typeface="宋体" panose="02010600030101010101" pitchFamily="2" charset="-122"/>
              </a:rPr>
              <a:t>    The type of food varies depending upon the airline company and class of travel. Meals may be served on one tray or in multiple courses with no tray and with a tablecloth, metal cutlery, and glassware (generally in first and business classes). Often the food is reflective of the culture of the country the airline is based in. Tired of international popular grilled chicken and steak, travelers sometimes express strong interests in national dishes: most eastern airlines provide an alternative national menu.</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726617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597996"/>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    The airline dinner typically includes meat (most commonly chicken or beef), fish, or pasta; a salad or vegetable; a small bread roll; and a dessert. Condiments (typically salt, pepper, and sugar) are supplied in small sachets or shakers. Caterers also produce alternative meals for passengers with restrictive diets. These must usually be ordered in advance, sometimes when buying the ticket. Some of the more common examples include:</a:t>
            </a:r>
          </a:p>
          <a:p>
            <a:pPr indent="266700" algn="just" hangingPunct="0"/>
            <a:r>
              <a:rPr lang="en-US" altLang="zh-SG" sz="2000" kern="100" dirty="0">
                <a:effectLst/>
                <a:latin typeface="Times New Roman" panose="02020603050405020304" pitchFamily="18" charset="0"/>
                <a:ea typeface="宋体" panose="02010600030101010101" pitchFamily="2" charset="-122"/>
              </a:rPr>
              <a:t>●Cultural diets, such as Turkish, French, Italian, Chinese, Korean, Japanese or Indian style. </a:t>
            </a:r>
          </a:p>
          <a:p>
            <a:pPr indent="266700" algn="just" hangingPunct="0"/>
            <a:r>
              <a:rPr lang="en-US" altLang="zh-SG" sz="2000" kern="100" dirty="0">
                <a:effectLst/>
                <a:latin typeface="Times New Roman" panose="02020603050405020304" pitchFamily="18" charset="0"/>
                <a:ea typeface="宋体" panose="02010600030101010101" pitchFamily="2" charset="-122"/>
              </a:rPr>
              <a:t>●Infant and baby meals. Some airlines also offer children’s meals, containing foods that children will enjoy such as baked beans, mini-hamburgers and hot dogs.</a:t>
            </a:r>
          </a:p>
          <a:p>
            <a:pPr indent="266700" algn="just" hangingPunct="0"/>
            <a:r>
              <a:rPr lang="en-US" altLang="zh-SG" sz="2000" kern="100" dirty="0">
                <a:effectLst/>
                <a:latin typeface="Times New Roman" panose="02020603050405020304" pitchFamily="18" charset="0"/>
                <a:ea typeface="宋体" panose="02010600030101010101" pitchFamily="2" charset="-122"/>
              </a:rPr>
              <a:t>●Medical diets, including low/high fiber, low fat/cholesterol, diabetic, peanut free, non-lactose, low salt/sodium, low-purine, low-calorie, low-protein, bland (non-spicy) and gluten-free meals.</a:t>
            </a:r>
          </a:p>
          <a:p>
            <a:pPr indent="266700" algn="just" hangingPunct="0"/>
            <a:r>
              <a:rPr lang="en-US" altLang="zh-SG" sz="2000" kern="100" dirty="0">
                <a:effectLst/>
                <a:latin typeface="Times New Roman" panose="02020603050405020304" pitchFamily="18" charset="0"/>
                <a:ea typeface="宋体" panose="02010600030101010101" pitchFamily="2" charset="-122"/>
              </a:rPr>
              <a:t>●Religious diets, including kosher, halal, and Hindu, Buddhist and Jain vegetarian (sometimes termed Asian vegetarian) meals.</a:t>
            </a:r>
          </a:p>
          <a:p>
            <a:pPr indent="266700" algn="just" hangingPunct="0"/>
            <a:r>
              <a:rPr lang="en-US" altLang="zh-SG" sz="2000" kern="100" dirty="0">
                <a:effectLst/>
                <a:latin typeface="Times New Roman" panose="02020603050405020304" pitchFamily="18" charset="0"/>
                <a:ea typeface="宋体" panose="02010600030101010101" pitchFamily="2" charset="-122"/>
              </a:rPr>
              <a:t>●Vegetarian and vegan meals. Some airlines do not offer a specific meal for non-vegan vegetarians; instead, they are given a vegan meal.</a:t>
            </a:r>
          </a:p>
        </p:txBody>
      </p:sp>
    </p:spTree>
    <p:extLst>
      <p:ext uri="{BB962C8B-B14F-4D97-AF65-F5344CB8AC3E}">
        <p14:creationId xmlns:p14="http://schemas.microsoft.com/office/powerpoint/2010/main" val="948853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346200"/>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Food on board is usually free on full-service Asian airlines and on almost all long-distance flights, while they might cost extra on low-cost airlines or European full-service airline flights. Quality may also fluctuate due to shifts in the economics of the airline industry. Air China has reported that each domestic flight’s meal requires RMB50 (US$7.30) while international flights require RMB70 (US$10). However, this figure varies from airline to airline, as some have reported costs to be as low as US$3.50.</a:t>
            </a:r>
          </a:p>
          <a:p>
            <a:pPr indent="266700" algn="just" hangingPunct="0"/>
            <a:r>
              <a:rPr lang="en-US" altLang="zh-SG" sz="2800" kern="100" dirty="0">
                <a:effectLst/>
                <a:latin typeface="Times New Roman" panose="02020603050405020304" pitchFamily="18" charset="0"/>
                <a:ea typeface="宋体" panose="02010600030101010101" pitchFamily="2" charset="-122"/>
              </a:rPr>
              <a:t>    The flight crew may be served a more varied food menu. To avoid food poisoning at the same time, the captain and the co-pilot usually eat different meals and are banned to eat shellfish.</a:t>
            </a:r>
          </a:p>
        </p:txBody>
      </p:sp>
    </p:spTree>
    <p:extLst>
      <p:ext uri="{BB962C8B-B14F-4D97-AF65-F5344CB8AC3E}">
        <p14:creationId xmlns:p14="http://schemas.microsoft.com/office/powerpoint/2010/main" val="1821162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22400"/>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Following an international standard time, mealtimes depend on departure time. In event of turbulence, they may be adjusted. Heating and supply time are reasonable timed so as not to provide tepid food to passengers. </a:t>
            </a:r>
          </a:p>
          <a:p>
            <a:pPr indent="266700" algn="just" hangingPunct="0"/>
            <a:r>
              <a:rPr lang="en-US" altLang="zh-SG" sz="2800" kern="100" dirty="0">
                <a:effectLst/>
                <a:latin typeface="Times New Roman" panose="02020603050405020304" pitchFamily="18" charset="0"/>
                <a:ea typeface="宋体" panose="02010600030101010101" pitchFamily="2" charset="-122"/>
              </a:rPr>
              <a:t>    Everyday the first service vehicles to reach the aircraft apron are usually the catering trucks. The staff moved the used utensils and rubbish and put the new replacement on the plane. That’s really a large project. British Airways is said to deal with about 500,000 flatware, 168,000 glasses, 50,000 dishes, 40,000 cups and saucers, and cleaning about 100 tons of linen and blankets every week.</a:t>
            </a:r>
          </a:p>
        </p:txBody>
      </p:sp>
    </p:spTree>
    <p:extLst>
      <p:ext uri="{BB962C8B-B14F-4D97-AF65-F5344CB8AC3E}">
        <p14:creationId xmlns:p14="http://schemas.microsoft.com/office/powerpoint/2010/main" val="1258802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262480"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I. Write down the full name of each abbreviation and translate it into Chinese.</a:t>
            </a:r>
          </a:p>
          <a:p>
            <a:pPr indent="266700" algn="just" hangingPunct="0"/>
            <a:r>
              <a:rPr lang="en-US" altLang="zh-SG" sz="2000" kern="100" dirty="0">
                <a:effectLst/>
                <a:latin typeface="Times New Roman" panose="02020603050405020304" pitchFamily="18" charset="0"/>
                <a:ea typeface="宋体" panose="02010600030101010101" pitchFamily="2" charset="-122"/>
              </a:rPr>
              <a:t>1. BBML </a:t>
            </a:r>
          </a:p>
          <a:p>
            <a:pPr indent="266700" algn="just" hangingPunct="0"/>
            <a:r>
              <a:rPr lang="en-US" altLang="zh-SG" sz="2000" kern="100" dirty="0">
                <a:effectLst/>
                <a:latin typeface="Times New Roman" panose="02020603050405020304" pitchFamily="18" charset="0"/>
                <a:ea typeface="宋体" panose="02010600030101010101" pitchFamily="2" charset="-122"/>
              </a:rPr>
              <a:t>2. CHML </a:t>
            </a:r>
          </a:p>
          <a:p>
            <a:pPr indent="266700" algn="just" hangingPunct="0"/>
            <a:r>
              <a:rPr lang="en-US" altLang="zh-SG" sz="2000" kern="100" dirty="0">
                <a:effectLst/>
                <a:latin typeface="Times New Roman" panose="02020603050405020304" pitchFamily="18" charset="0"/>
                <a:ea typeface="宋体" panose="02010600030101010101" pitchFamily="2" charset="-122"/>
              </a:rPr>
              <a:t>3. MOML </a:t>
            </a:r>
          </a:p>
          <a:p>
            <a:pPr indent="266700" algn="just" hangingPunct="0"/>
            <a:r>
              <a:rPr lang="en-US" altLang="zh-SG" sz="2000" kern="100" dirty="0">
                <a:effectLst/>
                <a:latin typeface="Times New Roman" panose="02020603050405020304" pitchFamily="18" charset="0"/>
                <a:ea typeface="宋体" panose="02010600030101010101" pitchFamily="2" charset="-122"/>
              </a:rPr>
              <a:t>4. HNML </a:t>
            </a:r>
          </a:p>
          <a:p>
            <a:pPr indent="266700" algn="just" hangingPunct="0"/>
            <a:r>
              <a:rPr lang="en-US" altLang="zh-SG" sz="2000" kern="100" dirty="0">
                <a:effectLst/>
                <a:latin typeface="Times New Roman" panose="02020603050405020304" pitchFamily="18" charset="0"/>
                <a:ea typeface="宋体" panose="02010600030101010101" pitchFamily="2" charset="-122"/>
              </a:rPr>
              <a:t>5. KSML</a:t>
            </a:r>
          </a:p>
          <a:p>
            <a:pPr indent="266700" algn="just" hangingPunct="0"/>
            <a:r>
              <a:rPr lang="en-US" altLang="zh-SG" sz="2000" kern="100" dirty="0">
                <a:effectLst/>
                <a:latin typeface="Times New Roman" panose="02020603050405020304" pitchFamily="18" charset="0"/>
                <a:ea typeface="宋体" panose="02010600030101010101" pitchFamily="2" charset="-122"/>
              </a:rPr>
              <a:t>6. VML </a:t>
            </a:r>
          </a:p>
          <a:p>
            <a:pPr indent="266700" algn="just" hangingPunct="0"/>
            <a:r>
              <a:rPr lang="en-US" altLang="zh-SG" sz="2000" kern="100" dirty="0">
                <a:effectLst/>
                <a:latin typeface="Times New Roman" panose="02020603050405020304" pitchFamily="18" charset="0"/>
                <a:ea typeface="宋体" panose="02010600030101010101" pitchFamily="2" charset="-122"/>
              </a:rPr>
              <a:t>7. DBML </a:t>
            </a:r>
          </a:p>
          <a:p>
            <a:pPr indent="266700" algn="just" hangingPunct="0"/>
            <a:r>
              <a:rPr lang="en-US" altLang="zh-SG" sz="2000" kern="100" dirty="0">
                <a:effectLst/>
                <a:latin typeface="Times New Roman" panose="02020603050405020304" pitchFamily="18" charset="0"/>
                <a:ea typeface="宋体" panose="02010600030101010101" pitchFamily="2" charset="-122"/>
              </a:rPr>
              <a:t>8. FFML </a:t>
            </a:r>
          </a:p>
          <a:p>
            <a:pPr indent="266700" algn="just" hangingPunct="0"/>
            <a:r>
              <a:rPr lang="en-US" altLang="zh-SG" sz="2000" kern="100" dirty="0">
                <a:effectLst/>
                <a:latin typeface="Times New Roman" panose="02020603050405020304" pitchFamily="18" charset="0"/>
                <a:ea typeface="宋体" panose="02010600030101010101" pitchFamily="2" charset="-122"/>
              </a:rPr>
              <a:t>9. red meat</a:t>
            </a:r>
          </a:p>
          <a:p>
            <a:pPr indent="266700" algn="just" hangingPunct="0"/>
            <a:r>
              <a:rPr lang="en-US" altLang="zh-SG" sz="2000" kern="100" dirty="0">
                <a:effectLst/>
                <a:latin typeface="Times New Roman" panose="02020603050405020304" pitchFamily="18" charset="0"/>
                <a:ea typeface="宋体" panose="02010600030101010101" pitchFamily="2" charset="-122"/>
              </a:rPr>
              <a:t>10. soft drink</a:t>
            </a:r>
          </a:p>
          <a:p>
            <a:pPr indent="266700" algn="just" hangingPunct="0"/>
            <a:r>
              <a:rPr lang="en-US" altLang="zh-SG" sz="2000" kern="100" dirty="0">
                <a:effectLst/>
                <a:latin typeface="Times New Roman" panose="02020603050405020304" pitchFamily="18" charset="0"/>
                <a:ea typeface="宋体" panose="02010600030101010101" pitchFamily="2" charset="-122"/>
              </a:rPr>
              <a:t>11. alcohol drink </a:t>
            </a:r>
          </a:p>
          <a:p>
            <a:pPr indent="266700" algn="just" hangingPunct="0"/>
            <a:r>
              <a:rPr lang="en-US" altLang="zh-SG" sz="2000" kern="100" dirty="0">
                <a:effectLst/>
                <a:latin typeface="Times New Roman" panose="02020603050405020304" pitchFamily="18" charset="0"/>
                <a:ea typeface="宋体" panose="02010600030101010101" pitchFamily="2" charset="-122"/>
              </a:rPr>
              <a:t>12. main dish </a:t>
            </a:r>
          </a:p>
          <a:p>
            <a:pPr indent="266700" algn="just" hangingPunct="0"/>
            <a:r>
              <a:rPr lang="en-US" altLang="zh-SG" sz="2000" kern="100" dirty="0">
                <a:effectLst/>
                <a:latin typeface="Times New Roman" panose="02020603050405020304" pitchFamily="18" charset="0"/>
                <a:ea typeface="宋体" panose="02010600030101010101" pitchFamily="2" charset="-122"/>
              </a:rPr>
              <a:t>13. mineral water</a:t>
            </a:r>
          </a:p>
          <a:p>
            <a:pPr indent="266700" algn="just" hangingPunct="0"/>
            <a:r>
              <a:rPr lang="en-US" altLang="zh-SG" sz="2000" kern="100" dirty="0">
                <a:effectLst/>
                <a:latin typeface="Times New Roman" panose="02020603050405020304" pitchFamily="18" charset="0"/>
                <a:ea typeface="宋体" panose="02010600030101010101" pitchFamily="2" charset="-122"/>
              </a:rPr>
              <a:t>14. purified water </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07207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2303524"/>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Analyze the following passages grammatically.</a:t>
            </a:r>
          </a:p>
          <a:p>
            <a:pPr indent="266700" algn="just" hangingPunct="0"/>
            <a:r>
              <a:rPr lang="en-US" altLang="zh-CN" sz="2400" kern="100" dirty="0">
                <a:effectLst/>
                <a:latin typeface="Times New Roman" panose="02020603050405020304" pitchFamily="18" charset="0"/>
                <a:ea typeface="宋体" panose="02010600030101010101" pitchFamily="2" charset="-122"/>
              </a:rPr>
              <a:t>1. However, large-scale travel, aspiring after speed rather than comfort, need a large food and beverage supply.</a:t>
            </a:r>
          </a:p>
          <a:p>
            <a:pPr indent="266700" algn="just" hangingPunct="0"/>
            <a:r>
              <a:rPr lang="en-US" altLang="zh-CN" sz="2400" kern="100" dirty="0">
                <a:effectLst/>
                <a:latin typeface="Times New Roman" panose="02020603050405020304" pitchFamily="18" charset="0"/>
                <a:ea typeface="宋体" panose="02010600030101010101" pitchFamily="2" charset="-122"/>
              </a:rPr>
              <a:t>2. Meals may be served on one tray or in multiple courses with no tray and with a tablecloth, metal cutlery, and glassware (generally in first and business classes).</a:t>
            </a:r>
          </a:p>
        </p:txBody>
      </p:sp>
    </p:spTree>
    <p:extLst>
      <p:ext uri="{BB962C8B-B14F-4D97-AF65-F5344CB8AC3E}">
        <p14:creationId xmlns:p14="http://schemas.microsoft.com/office/powerpoint/2010/main" val="2645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14932" y="1574800"/>
            <a:ext cx="8957680" cy="1934192"/>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3. As for medium and long-range airplanes, the fuselage is composed of two main sections, the flight deck or the cockpit where the pilot and other flight crew work, and the cabin where the passengers stay.</a:t>
            </a:r>
          </a:p>
          <a:p>
            <a:pPr indent="266700" algn="just" hangingPunct="0"/>
            <a:r>
              <a:rPr lang="zh-SG" altLang="en-US" sz="2400" kern="100" dirty="0">
                <a:effectLst/>
                <a:latin typeface="Times New Roman" panose="02020603050405020304" pitchFamily="18" charset="0"/>
                <a:ea typeface="宋体" panose="02010600030101010101" pitchFamily="2" charset="-122"/>
              </a:rPr>
              <a:t>     用于中程和远程飞行的飞机机身主要由两部分构成</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飞行员和其他机组人员工作的驾驶舱和供乘客休息的客舱。</a:t>
            </a:r>
          </a:p>
        </p:txBody>
      </p:sp>
    </p:spTree>
    <p:extLst>
      <p:ext uri="{BB962C8B-B14F-4D97-AF65-F5344CB8AC3E}">
        <p14:creationId xmlns:p14="http://schemas.microsoft.com/office/powerpoint/2010/main" val="2869253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2672856"/>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Who are responsible for making the cabin meals?</a:t>
            </a:r>
          </a:p>
          <a:p>
            <a:pPr indent="266700" algn="just" hangingPunct="0"/>
            <a:r>
              <a:rPr lang="en-US" altLang="zh-CN" sz="2400" kern="100" dirty="0">
                <a:effectLst/>
                <a:latin typeface="Times New Roman" panose="02020603050405020304" pitchFamily="18" charset="0"/>
                <a:ea typeface="宋体" panose="02010600030101010101" pitchFamily="2" charset="-122"/>
              </a:rPr>
              <a:t>2. When should the cabin meals be loaded on the aircraft?</a:t>
            </a:r>
          </a:p>
          <a:p>
            <a:pPr indent="266700" algn="just" hangingPunct="0"/>
            <a:r>
              <a:rPr lang="en-US" altLang="zh-CN" sz="2400" kern="100" dirty="0">
                <a:effectLst/>
                <a:latin typeface="Times New Roman" panose="02020603050405020304" pitchFamily="18" charset="0"/>
                <a:ea typeface="宋体" panose="02010600030101010101" pitchFamily="2" charset="-122"/>
              </a:rPr>
              <a:t>3. When should the passengers with restrictive diets order their special meals?</a:t>
            </a:r>
          </a:p>
          <a:p>
            <a:pPr indent="266700" algn="just" hangingPunct="0"/>
            <a:r>
              <a:rPr lang="en-US" altLang="zh-CN" sz="2400" kern="100" dirty="0">
                <a:effectLst/>
                <a:latin typeface="Times New Roman" panose="02020603050405020304" pitchFamily="18" charset="0"/>
                <a:ea typeface="宋体" panose="02010600030101010101" pitchFamily="2" charset="-122"/>
              </a:rPr>
              <a:t>4. What dose religious diet include</a:t>
            </a:r>
            <a:r>
              <a:rPr lang="zh-CN" altLang="en-US" sz="2400" kern="100" dirty="0">
                <a:effectLst/>
                <a:latin typeface="Times New Roman" panose="02020603050405020304" pitchFamily="18" charset="0"/>
                <a:ea typeface="宋体" panose="02010600030101010101" pitchFamily="2" charset="-122"/>
              </a:rPr>
              <a:t>？</a:t>
            </a:r>
          </a:p>
          <a:p>
            <a:pPr indent="266700" algn="just" hangingPunct="0"/>
            <a:r>
              <a:rPr lang="en-US" altLang="zh-CN" sz="2400" kern="100" dirty="0">
                <a:effectLst/>
                <a:latin typeface="Times New Roman" panose="02020603050405020304" pitchFamily="18" charset="0"/>
                <a:ea typeface="宋体" panose="02010600030101010101" pitchFamily="2" charset="-122"/>
              </a:rPr>
              <a:t>5. Why do the captain and the co-pilot usually eat different meals</a:t>
            </a:r>
            <a:r>
              <a:rPr lang="zh-CN" altLang="en-US" sz="2400" kern="100" dirty="0">
                <a:effectLst/>
                <a:latin typeface="Times New Roman" panose="02020603050405020304" pitchFamily="18" charset="0"/>
                <a:ea typeface="宋体" panose="02010600030101010101" pitchFamily="2" charset="-122"/>
              </a:rPr>
              <a:t>？</a:t>
            </a:r>
          </a:p>
        </p:txBody>
      </p:sp>
    </p:spTree>
    <p:extLst>
      <p:ext uri="{BB962C8B-B14F-4D97-AF65-F5344CB8AC3E}">
        <p14:creationId xmlns:p14="http://schemas.microsoft.com/office/powerpoint/2010/main" val="31551876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828593"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Six</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Aerial Navigation (I)</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3016987849"/>
      </p:ext>
    </p:extLst>
  </p:cSld>
  <p:clrMapOvr>
    <a:masterClrMapping/>
  </p:clrMapOvr>
  <p:transition spd="slow">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19295" y="1756349"/>
            <a:ext cx="10059805" cy="3780851"/>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aerial ['</a:t>
            </a:r>
            <a:r>
              <a:rPr lang="en-US" altLang="zh-SG" sz="2400" kern="100" dirty="0" err="1">
                <a:effectLst/>
                <a:latin typeface="Times New Roman" panose="02020603050405020304" pitchFamily="18" charset="0"/>
                <a:ea typeface="宋体" panose="02010600030101010101" pitchFamily="2" charset="-122"/>
              </a:rPr>
              <a:t>ɛəriəl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航空的，空中的</a:t>
            </a:r>
          </a:p>
          <a:p>
            <a:pPr indent="266700" algn="just" hangingPunct="0"/>
            <a:r>
              <a:rPr lang="en-US" altLang="zh-SG" sz="2400" kern="100" dirty="0">
                <a:effectLst/>
                <a:latin typeface="Times New Roman" panose="02020603050405020304" pitchFamily="18" charset="0"/>
                <a:ea typeface="宋体" panose="02010600030101010101" pitchFamily="2" charset="-122"/>
              </a:rPr>
              <a:t>2. navigation [</a:t>
            </a:r>
            <a:r>
              <a:rPr lang="en-US" altLang="zh-SG" sz="2400" kern="100" dirty="0" err="1">
                <a:effectLst/>
                <a:latin typeface="Times New Roman" panose="02020603050405020304" pitchFamily="18" charset="0"/>
                <a:ea typeface="宋体" panose="02010600030101010101" pitchFamily="2" charset="-122"/>
              </a:rPr>
              <a:t>nævi'geiʃ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领航，导航，航行</a:t>
            </a:r>
          </a:p>
          <a:p>
            <a:pPr indent="266700" algn="just" hangingPunct="0"/>
            <a:r>
              <a:rPr lang="en-US" altLang="zh-SG" sz="2400" kern="100" dirty="0">
                <a:effectLst/>
                <a:latin typeface="Times New Roman" panose="02020603050405020304" pitchFamily="18" charset="0"/>
                <a:ea typeface="宋体" panose="02010600030101010101" pitchFamily="2" charset="-122"/>
              </a:rPr>
              <a:t>3. gyroscope ['</a:t>
            </a:r>
            <a:r>
              <a:rPr lang="en-US" altLang="zh-SG" sz="2400" kern="100" dirty="0" err="1">
                <a:effectLst/>
                <a:latin typeface="Times New Roman" panose="02020603050405020304" pitchFamily="18" charset="0"/>
                <a:ea typeface="宋体" panose="02010600030101010101" pitchFamily="2" charset="-122"/>
              </a:rPr>
              <a:t>dʒairəskəup</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陀螺（仪）</a:t>
            </a:r>
          </a:p>
          <a:p>
            <a:pPr indent="266700" algn="just" hangingPunct="0"/>
            <a:r>
              <a:rPr lang="en-US" altLang="zh-SG" sz="2400" kern="100" dirty="0">
                <a:effectLst/>
                <a:latin typeface="Times New Roman" panose="02020603050405020304" pitchFamily="18" charset="0"/>
                <a:ea typeface="宋体" panose="02010600030101010101" pitchFamily="2" charset="-122"/>
              </a:rPr>
              <a:t>4. bearing ['</a:t>
            </a:r>
            <a:r>
              <a:rPr lang="en-US" altLang="zh-SG" sz="2400" kern="100" dirty="0" err="1">
                <a:effectLst/>
                <a:latin typeface="Times New Roman" panose="02020603050405020304" pitchFamily="18" charset="0"/>
                <a:ea typeface="宋体" panose="02010600030101010101" pitchFamily="2" charset="-122"/>
              </a:rPr>
              <a:t>bɛriŋ</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方位（角）</a:t>
            </a:r>
          </a:p>
          <a:p>
            <a:pPr indent="266700" algn="just" hangingPunct="0"/>
            <a:r>
              <a:rPr lang="en-US" altLang="zh-SG" sz="2400" kern="100" dirty="0">
                <a:effectLst/>
                <a:latin typeface="Times New Roman" panose="02020603050405020304" pitchFamily="18" charset="0"/>
                <a:ea typeface="宋体" panose="02010600030101010101" pitchFamily="2" charset="-122"/>
              </a:rPr>
              <a:t>5. visual ['</a:t>
            </a:r>
            <a:r>
              <a:rPr lang="en-US" altLang="zh-SG" sz="2400" kern="100" dirty="0" err="1">
                <a:effectLst/>
                <a:latin typeface="Times New Roman" panose="02020603050405020304" pitchFamily="18" charset="0"/>
                <a:ea typeface="宋体" panose="02010600030101010101" pitchFamily="2" charset="-122"/>
              </a:rPr>
              <a:t>viʒjuəl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目视的，可见的</a:t>
            </a:r>
          </a:p>
          <a:p>
            <a:pPr indent="266700" algn="just" hangingPunct="0"/>
            <a:r>
              <a:rPr lang="en-US" altLang="zh-SG" sz="2400" kern="100" dirty="0">
                <a:effectLst/>
                <a:latin typeface="Times New Roman" panose="02020603050405020304" pitchFamily="18" charset="0"/>
                <a:ea typeface="宋体" panose="02010600030101010101" pitchFamily="2" charset="-122"/>
              </a:rPr>
              <a:t>6. pointer ['</a:t>
            </a:r>
            <a:r>
              <a:rPr lang="en-US" altLang="zh-SG" sz="2400" kern="100" dirty="0" err="1">
                <a:effectLst/>
                <a:latin typeface="Times New Roman" panose="02020603050405020304" pitchFamily="18" charset="0"/>
                <a:ea typeface="宋体" panose="02010600030101010101" pitchFamily="2" charset="-122"/>
              </a:rPr>
              <a:t>pɔintə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指针，指示器</a:t>
            </a:r>
          </a:p>
          <a:p>
            <a:pPr indent="266700" algn="just" hangingPunct="0"/>
            <a:r>
              <a:rPr lang="en-US" altLang="zh-SG" sz="2400" kern="100" dirty="0">
                <a:effectLst/>
                <a:latin typeface="Times New Roman" panose="02020603050405020304" pitchFamily="18" charset="0"/>
                <a:ea typeface="宋体" panose="02010600030101010101" pitchFamily="2" charset="-122"/>
              </a:rPr>
              <a:t>7. mariner ['</a:t>
            </a:r>
            <a:r>
              <a:rPr lang="en-US" altLang="zh-SG" sz="2400" kern="100" dirty="0" err="1">
                <a:effectLst/>
                <a:latin typeface="Times New Roman" panose="02020603050405020304" pitchFamily="18" charset="0"/>
                <a:ea typeface="宋体" panose="02010600030101010101" pitchFamily="2" charset="-122"/>
              </a:rPr>
              <a:t>mærinə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海员，水手</a:t>
            </a:r>
          </a:p>
          <a:p>
            <a:pPr indent="266700" algn="just" hangingPunct="0"/>
            <a:r>
              <a:rPr lang="en-US" altLang="zh-SG" sz="2400" kern="100" dirty="0">
                <a:effectLst/>
                <a:latin typeface="Times New Roman" panose="02020603050405020304" pitchFamily="18" charset="0"/>
                <a:ea typeface="宋体" panose="02010600030101010101" pitchFamily="2" charset="-122"/>
              </a:rPr>
              <a:t>8. lighthouse ['</a:t>
            </a:r>
            <a:r>
              <a:rPr lang="en-US" altLang="zh-SG" sz="2400" kern="100" dirty="0" err="1">
                <a:effectLst/>
                <a:latin typeface="Times New Roman" panose="02020603050405020304" pitchFamily="18" charset="0"/>
                <a:ea typeface="宋体" panose="02010600030101010101" pitchFamily="2" charset="-122"/>
              </a:rPr>
              <a:t>laithaus</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灯塔</a:t>
            </a:r>
          </a:p>
          <a:p>
            <a:pPr indent="266700" algn="just" hangingPunct="0"/>
            <a:r>
              <a:rPr lang="en-US" altLang="zh-SG" sz="2400" kern="100" dirty="0">
                <a:effectLst/>
                <a:latin typeface="Times New Roman" panose="02020603050405020304" pitchFamily="18" charset="0"/>
                <a:ea typeface="宋体" panose="02010600030101010101" pitchFamily="2" charset="-122"/>
              </a:rPr>
              <a:t>9. advantage [</a:t>
            </a:r>
            <a:r>
              <a:rPr lang="en-US" altLang="zh-SG" sz="2400" kern="100" dirty="0" err="1">
                <a:effectLst/>
                <a:latin typeface="Times New Roman" panose="02020603050405020304" pitchFamily="18" charset="0"/>
                <a:ea typeface="宋体" panose="02010600030101010101" pitchFamily="2" charset="-122"/>
              </a:rPr>
              <a:t>əd'va:ntidʒ</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有利条件，好处，优势</a:t>
            </a:r>
          </a:p>
          <a:p>
            <a:pPr indent="266700" algn="just" hangingPunct="0"/>
            <a:r>
              <a:rPr lang="en-US" altLang="zh-SG" sz="2400" kern="100" dirty="0">
                <a:effectLst/>
                <a:latin typeface="Times New Roman" panose="02020603050405020304" pitchFamily="18" charset="0"/>
                <a:ea typeface="宋体" panose="02010600030101010101" pitchFamily="2" charset="-122"/>
              </a:rPr>
              <a:t>10. ultra ['</a:t>
            </a:r>
            <a:r>
              <a:rPr lang="en-US" altLang="zh-SG" sz="2400" kern="100" dirty="0" err="1">
                <a:effectLst/>
                <a:latin typeface="Times New Roman" panose="02020603050405020304" pitchFamily="18" charset="0"/>
                <a:ea typeface="宋体" panose="02010600030101010101" pitchFamily="2" charset="-122"/>
              </a:rPr>
              <a:t>ʌltrə</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极端的，过分的</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19822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6900" y="1832549"/>
            <a:ext cx="10059805" cy="3780851"/>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11. radar ['</a:t>
            </a:r>
            <a:r>
              <a:rPr lang="en-US" altLang="zh-SG" sz="2400" kern="100" dirty="0" err="1">
                <a:effectLst/>
                <a:latin typeface="Times New Roman" panose="02020603050405020304" pitchFamily="18" charset="0"/>
                <a:ea typeface="宋体" panose="02010600030101010101" pitchFamily="2" charset="-122"/>
              </a:rPr>
              <a:t>reida</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雷达；无线电探测器</a:t>
            </a:r>
          </a:p>
          <a:p>
            <a:pPr indent="266700" algn="just" hangingPunct="0"/>
            <a:r>
              <a:rPr lang="en-US" altLang="zh-SG" sz="2400" kern="100" dirty="0">
                <a:effectLst/>
                <a:latin typeface="Times New Roman" panose="02020603050405020304" pitchFamily="18" charset="0"/>
                <a:ea typeface="宋体" panose="02010600030101010101" pitchFamily="2" charset="-122"/>
              </a:rPr>
              <a:t>12. inertial [</a:t>
            </a:r>
            <a:r>
              <a:rPr lang="en-US" altLang="zh-SG" sz="2400" kern="100" dirty="0" err="1">
                <a:effectLst/>
                <a:latin typeface="Times New Roman" panose="02020603050405020304" pitchFamily="18" charset="0"/>
                <a:ea typeface="宋体" panose="02010600030101010101" pitchFamily="2" charset="-122"/>
              </a:rPr>
              <a:t>i'n</a:t>
            </a:r>
            <a:r>
              <a:rPr lang="en-US" altLang="zh-SG" sz="2400" kern="100" dirty="0">
                <a:effectLst/>
                <a:latin typeface="Times New Roman" panose="02020603050405020304" pitchFamily="18" charset="0"/>
                <a:ea typeface="宋体" panose="02010600030101010101" pitchFamily="2" charset="-122"/>
              </a:rPr>
              <a:t> </a:t>
            </a:r>
            <a:r>
              <a:rPr lang="en-US" altLang="zh-SG" sz="2400" kern="100" dirty="0" err="1">
                <a:effectLst/>
                <a:latin typeface="Times New Roman" panose="02020603050405020304" pitchFamily="18" charset="0"/>
                <a:ea typeface="宋体" panose="02010600030101010101" pitchFamily="2" charset="-122"/>
              </a:rPr>
              <a:t>ɜːʃ</a:t>
            </a:r>
            <a:r>
              <a:rPr lang="en-US" altLang="zh-SG" sz="2400" kern="100" dirty="0">
                <a:effectLst/>
                <a:latin typeface="Times New Roman" panose="02020603050405020304" pitchFamily="18" charset="0"/>
                <a:ea typeface="宋体" panose="02010600030101010101" pitchFamily="2" charset="-122"/>
              </a:rPr>
              <a:t>(ə)l]		adj. </a:t>
            </a:r>
            <a:r>
              <a:rPr lang="zh-SG" altLang="en-US" sz="2400" kern="100" dirty="0">
                <a:effectLst/>
                <a:latin typeface="Times New Roman" panose="02020603050405020304" pitchFamily="18" charset="0"/>
                <a:ea typeface="宋体" panose="02010600030101010101" pitchFamily="2" charset="-122"/>
              </a:rPr>
              <a:t>惯性的；不活泼的</a:t>
            </a:r>
          </a:p>
          <a:p>
            <a:pPr indent="266700" algn="just" hangingPunct="0"/>
            <a:r>
              <a:rPr lang="en-US" altLang="zh-SG" sz="2400" kern="100" dirty="0">
                <a:effectLst/>
                <a:latin typeface="Times New Roman" panose="02020603050405020304" pitchFamily="18" charset="0"/>
                <a:ea typeface="宋体" panose="02010600030101010101" pitchFamily="2" charset="-122"/>
              </a:rPr>
              <a:t>13. perceptible [</a:t>
            </a:r>
            <a:r>
              <a:rPr lang="en-US" altLang="zh-SG" sz="2400" kern="100" dirty="0" err="1">
                <a:effectLst/>
                <a:latin typeface="Times New Roman" panose="02020603050405020304" pitchFamily="18" charset="0"/>
                <a:ea typeface="宋体" panose="02010600030101010101" pitchFamily="2" charset="-122"/>
              </a:rPr>
              <a:t>pə'sɛptəbl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可感觉的；可理解的；看得见的</a:t>
            </a:r>
          </a:p>
          <a:p>
            <a:pPr indent="266700" algn="just" hangingPunct="0"/>
            <a:r>
              <a:rPr lang="en-US" altLang="zh-SG" sz="2400" kern="100" dirty="0">
                <a:effectLst/>
                <a:latin typeface="Times New Roman" panose="02020603050405020304" pitchFamily="18" charset="0"/>
                <a:ea typeface="宋体" panose="02010600030101010101" pitchFamily="2" charset="-122"/>
              </a:rPr>
              <a:t>14. laser ['</a:t>
            </a:r>
            <a:r>
              <a:rPr lang="en-US" altLang="zh-SG" sz="2400" kern="100" dirty="0" err="1">
                <a:effectLst/>
                <a:latin typeface="Times New Roman" panose="02020603050405020304" pitchFamily="18" charset="0"/>
                <a:ea typeface="宋体" panose="02010600030101010101" pitchFamily="2" charset="-122"/>
              </a:rPr>
              <a:t>leizə</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激光（器）</a:t>
            </a:r>
          </a:p>
          <a:p>
            <a:pPr indent="266700" algn="just" hangingPunct="0"/>
            <a:r>
              <a:rPr lang="en-US" altLang="zh-SG" sz="2400" kern="100" dirty="0">
                <a:effectLst/>
                <a:latin typeface="Times New Roman" panose="02020603050405020304" pitchFamily="18" charset="0"/>
                <a:ea typeface="宋体" panose="02010600030101010101" pitchFamily="2" charset="-122"/>
              </a:rPr>
              <a:t>15. reckoning ['</a:t>
            </a:r>
            <a:r>
              <a:rPr lang="en-US" altLang="zh-SG" sz="2400" kern="100" dirty="0" err="1">
                <a:effectLst/>
                <a:latin typeface="Times New Roman" panose="02020603050405020304" pitchFamily="18" charset="0"/>
                <a:ea typeface="宋体" panose="02010600030101010101" pitchFamily="2" charset="-122"/>
              </a:rPr>
              <a:t>rek</a:t>
            </a:r>
            <a:r>
              <a:rPr lang="en-US" altLang="zh-SG" sz="2400" kern="100" dirty="0">
                <a:effectLst/>
                <a:latin typeface="Times New Roman" panose="02020603050405020304" pitchFamily="18" charset="0"/>
                <a:ea typeface="宋体" panose="02010600030101010101" pitchFamily="2" charset="-122"/>
              </a:rPr>
              <a:t>(ə)</a:t>
            </a:r>
            <a:r>
              <a:rPr lang="en-US" altLang="zh-SG" sz="2400" kern="100" dirty="0" err="1">
                <a:effectLst/>
                <a:latin typeface="Times New Roman" panose="02020603050405020304" pitchFamily="18" charset="0"/>
                <a:ea typeface="宋体" panose="02010600030101010101" pitchFamily="2" charset="-122"/>
              </a:rPr>
              <a:t>niŋ</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计算，航迹推算</a:t>
            </a:r>
          </a:p>
          <a:p>
            <a:pPr indent="266700" algn="just" hangingPunct="0"/>
            <a:r>
              <a:rPr lang="en-US" altLang="zh-SG" sz="2400" kern="100" dirty="0">
                <a:effectLst/>
                <a:latin typeface="Times New Roman" panose="02020603050405020304" pitchFamily="18" charset="0"/>
                <a:ea typeface="宋体" panose="02010600030101010101" pitchFamily="2" charset="-122"/>
              </a:rPr>
              <a:t>16. deductive [</a:t>
            </a:r>
            <a:r>
              <a:rPr lang="en-US" altLang="zh-SG" sz="2400" kern="100" dirty="0" err="1">
                <a:effectLst/>
                <a:latin typeface="Times New Roman" panose="02020603050405020304" pitchFamily="18" charset="0"/>
                <a:ea typeface="宋体" panose="02010600030101010101" pitchFamily="2" charset="-122"/>
              </a:rPr>
              <a:t>di'dʌktiv</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推测的，推论的，演绎的</a:t>
            </a:r>
          </a:p>
          <a:p>
            <a:pPr indent="266700" algn="just" hangingPunct="0"/>
            <a:r>
              <a:rPr lang="en-US" altLang="zh-SG" sz="2400" kern="100" dirty="0">
                <a:effectLst/>
                <a:latin typeface="Times New Roman" panose="02020603050405020304" pitchFamily="18" charset="0"/>
                <a:ea typeface="宋体" panose="02010600030101010101" pitchFamily="2" charset="-122"/>
              </a:rPr>
              <a:t>17. landmark ['</a:t>
            </a:r>
            <a:r>
              <a:rPr lang="en-US" altLang="zh-SG" sz="2400" kern="100" dirty="0" err="1">
                <a:effectLst/>
                <a:latin typeface="Times New Roman" panose="02020603050405020304" pitchFamily="18" charset="0"/>
                <a:ea typeface="宋体" panose="02010600030101010101" pitchFamily="2" charset="-122"/>
              </a:rPr>
              <a:t>læn</a:t>
            </a:r>
            <a:r>
              <a:rPr lang="en-US" altLang="zh-SG" sz="2400" kern="100" dirty="0">
                <a:effectLst/>
                <a:latin typeface="Times New Roman" panose="02020603050405020304" pitchFamily="18" charset="0"/>
                <a:ea typeface="宋体" panose="02010600030101010101" pitchFamily="2" charset="-122"/>
              </a:rPr>
              <a:t>(d)</a:t>
            </a:r>
            <a:r>
              <a:rPr lang="en-US" altLang="zh-SG" sz="2400" kern="100" dirty="0" err="1">
                <a:effectLst/>
                <a:latin typeface="Times New Roman" panose="02020603050405020304" pitchFamily="18" charset="0"/>
                <a:ea typeface="宋体" panose="02010600030101010101" pitchFamily="2" charset="-122"/>
              </a:rPr>
              <a:t>ma:k</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地标，界标，陆标</a:t>
            </a:r>
          </a:p>
          <a:p>
            <a:pPr indent="266700" algn="just" hangingPunct="0"/>
            <a:r>
              <a:rPr lang="en-US" altLang="zh-SG" sz="2400" kern="100" dirty="0">
                <a:effectLst/>
                <a:latin typeface="Times New Roman" panose="02020603050405020304" pitchFamily="18" charset="0"/>
                <a:ea typeface="宋体" panose="02010600030101010101" pitchFamily="2" charset="-122"/>
              </a:rPr>
              <a:t>18. upset [</a:t>
            </a:r>
            <a:r>
              <a:rPr lang="en-US" altLang="zh-SG" sz="2400" kern="100" dirty="0" err="1">
                <a:effectLst/>
                <a:latin typeface="Times New Roman" panose="02020603050405020304" pitchFamily="18" charset="0"/>
                <a:ea typeface="宋体" panose="02010600030101010101" pitchFamily="2" charset="-122"/>
              </a:rPr>
              <a:t>ʌp'set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使烦恼，使扰乱</a:t>
            </a:r>
          </a:p>
          <a:p>
            <a:pPr indent="266700" algn="just" hangingPunct="0"/>
            <a:r>
              <a:rPr lang="en-US" altLang="zh-SG" sz="2400" kern="100" dirty="0">
                <a:effectLst/>
                <a:latin typeface="Times New Roman" panose="02020603050405020304" pitchFamily="18" charset="0"/>
                <a:ea typeface="宋体" panose="02010600030101010101" pitchFamily="2" charset="-122"/>
              </a:rPr>
              <a:t>19. uncertainty [</a:t>
            </a:r>
            <a:r>
              <a:rPr lang="en-US" altLang="zh-SG" sz="2400" kern="100" dirty="0" err="1">
                <a:effectLst/>
                <a:latin typeface="Times New Roman" panose="02020603050405020304" pitchFamily="18" charset="0"/>
                <a:ea typeface="宋体" panose="02010600030101010101" pitchFamily="2" charset="-122"/>
              </a:rPr>
              <a:t>ʌn'sə:tnti</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不定性，不可靠性，不精确，误差</a:t>
            </a:r>
          </a:p>
          <a:p>
            <a:pPr indent="266700" algn="just" hangingPunct="0"/>
            <a:r>
              <a:rPr lang="en-US" altLang="zh-SG" sz="2400" kern="100" dirty="0">
                <a:effectLst/>
                <a:latin typeface="Times New Roman" panose="02020603050405020304" pitchFamily="18" charset="0"/>
                <a:ea typeface="宋体" panose="02010600030101010101" pitchFamily="2" charset="-122"/>
              </a:rPr>
              <a:t>20. radius ['</a:t>
            </a:r>
            <a:r>
              <a:rPr lang="en-US" altLang="zh-SG" sz="2400" kern="100" dirty="0" err="1">
                <a:effectLst/>
                <a:latin typeface="Times New Roman" panose="02020603050405020304" pitchFamily="18" charset="0"/>
                <a:ea typeface="宋体" panose="02010600030101010101" pitchFamily="2" charset="-122"/>
              </a:rPr>
              <a:t>reidɪəs</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半径，有效航程</a:t>
            </a:r>
          </a:p>
        </p:txBody>
      </p:sp>
    </p:spTree>
    <p:extLst>
      <p:ext uri="{BB962C8B-B14F-4D97-AF65-F5344CB8AC3E}">
        <p14:creationId xmlns:p14="http://schemas.microsoft.com/office/powerpoint/2010/main" val="720135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6900" y="1879600"/>
            <a:ext cx="10059805" cy="3780851"/>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aerial navigation				</a:t>
            </a:r>
            <a:r>
              <a:rPr lang="zh-SG" altLang="en-US" sz="2400" kern="100" dirty="0">
                <a:effectLst/>
                <a:latin typeface="Times New Roman" panose="02020603050405020304" pitchFamily="18" charset="0"/>
                <a:ea typeface="宋体" panose="02010600030101010101" pitchFamily="2" charset="-122"/>
              </a:rPr>
              <a:t>空中领航，空中航行</a:t>
            </a:r>
          </a:p>
          <a:p>
            <a:pPr indent="266700" algn="just" hangingPunct="0"/>
            <a:r>
              <a:rPr lang="en-US" altLang="zh-SG" sz="2400" kern="100" dirty="0">
                <a:effectLst/>
                <a:latin typeface="Times New Roman" panose="02020603050405020304" pitchFamily="18" charset="0"/>
                <a:ea typeface="宋体" panose="02010600030101010101" pitchFamily="2" charset="-122"/>
              </a:rPr>
              <a:t>2. to find direction (position)		</a:t>
            </a:r>
            <a:r>
              <a:rPr lang="zh-SG" altLang="en-US" sz="2400" kern="100" dirty="0">
                <a:effectLst/>
                <a:latin typeface="Times New Roman" panose="02020603050405020304" pitchFamily="18" charset="0"/>
                <a:ea typeface="宋体" panose="02010600030101010101" pitchFamily="2" charset="-122"/>
              </a:rPr>
              <a:t>定向（位）</a:t>
            </a:r>
          </a:p>
          <a:p>
            <a:pPr indent="266700" algn="just" hangingPunct="0"/>
            <a:r>
              <a:rPr lang="en-US" altLang="zh-SG" sz="2400" kern="100" dirty="0">
                <a:effectLst/>
                <a:latin typeface="Times New Roman" panose="02020603050405020304" pitchFamily="18" charset="0"/>
                <a:ea typeface="宋体" panose="02010600030101010101" pitchFamily="2" charset="-122"/>
              </a:rPr>
              <a:t>3. magnetic compass			</a:t>
            </a:r>
            <a:r>
              <a:rPr lang="zh-SG" altLang="en-US" sz="2400" kern="100" dirty="0">
                <a:effectLst/>
                <a:latin typeface="Times New Roman" panose="02020603050405020304" pitchFamily="18" charset="0"/>
                <a:ea typeface="宋体" panose="02010600030101010101" pitchFamily="2" charset="-122"/>
              </a:rPr>
              <a:t>磁罗盘</a:t>
            </a:r>
          </a:p>
          <a:p>
            <a:pPr indent="266700" algn="just" hangingPunct="0"/>
            <a:r>
              <a:rPr lang="en-US" altLang="zh-SG" sz="2400" kern="100" dirty="0">
                <a:effectLst/>
                <a:latin typeface="Times New Roman" panose="02020603050405020304" pitchFamily="18" charset="0"/>
                <a:ea typeface="宋体" panose="02010600030101010101" pitchFamily="2" charset="-122"/>
              </a:rPr>
              <a:t>4. compass (visual) bearing			</a:t>
            </a:r>
            <a:r>
              <a:rPr lang="zh-SG" altLang="en-US" sz="2400" kern="100" dirty="0">
                <a:effectLst/>
                <a:latin typeface="Times New Roman" panose="02020603050405020304" pitchFamily="18" charset="0"/>
                <a:ea typeface="宋体" panose="02010600030101010101" pitchFamily="2" charset="-122"/>
              </a:rPr>
              <a:t>罗盘（目视）方位</a:t>
            </a:r>
          </a:p>
          <a:p>
            <a:pPr indent="266700" algn="just" hangingPunct="0"/>
            <a:r>
              <a:rPr lang="en-US" altLang="zh-SG" sz="2400" kern="100" dirty="0">
                <a:effectLst/>
                <a:latin typeface="Times New Roman" panose="02020603050405020304" pitchFamily="18" charset="0"/>
                <a:ea typeface="宋体" panose="02010600030101010101" pitchFamily="2" charset="-122"/>
              </a:rPr>
              <a:t>5. radio navigation system			</a:t>
            </a:r>
            <a:r>
              <a:rPr lang="zh-SG" altLang="en-US" sz="2400" kern="100" dirty="0">
                <a:effectLst/>
                <a:latin typeface="Times New Roman" panose="02020603050405020304" pitchFamily="18" charset="0"/>
                <a:ea typeface="宋体" panose="02010600030101010101" pitchFamily="2" charset="-122"/>
              </a:rPr>
              <a:t>无线电导航系统</a:t>
            </a:r>
          </a:p>
          <a:p>
            <a:pPr indent="266700" algn="just" hangingPunct="0"/>
            <a:r>
              <a:rPr lang="en-US" altLang="zh-SG" sz="2400" kern="100" dirty="0">
                <a:effectLst/>
                <a:latin typeface="Times New Roman" panose="02020603050405020304" pitchFamily="18" charset="0"/>
                <a:ea typeface="宋体" panose="02010600030101010101" pitchFamily="2" charset="-122"/>
              </a:rPr>
              <a:t>6. in common with				</a:t>
            </a:r>
            <a:r>
              <a:rPr lang="zh-SG" altLang="en-US" sz="2400" kern="100" dirty="0">
                <a:effectLst/>
                <a:latin typeface="Times New Roman" panose="02020603050405020304" pitchFamily="18" charset="0"/>
                <a:ea typeface="宋体" panose="02010600030101010101" pitchFamily="2" charset="-122"/>
              </a:rPr>
              <a:t>与</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有共同之处；与</a:t>
            </a:r>
            <a:r>
              <a:rPr lang="en-US" altLang="zh-SG" sz="2400" kern="100" dirty="0">
                <a:effectLst/>
                <a:latin typeface="Times New Roman" panose="02020603050405020304" pitchFamily="18" charset="0"/>
                <a:ea typeface="宋体" panose="02010600030101010101" pitchFamily="2" charset="-122"/>
              </a:rPr>
              <a:t>……</a:t>
            </a:r>
            <a:r>
              <a:rPr lang="zh-SG" altLang="en-US" sz="2400" kern="100" dirty="0">
                <a:effectLst/>
                <a:latin typeface="Times New Roman" panose="02020603050405020304" pitchFamily="18" charset="0"/>
                <a:ea typeface="宋体" panose="02010600030101010101" pitchFamily="2" charset="-122"/>
              </a:rPr>
              <a:t>相同</a:t>
            </a:r>
          </a:p>
          <a:p>
            <a:pPr indent="266700" algn="just" hangingPunct="0"/>
            <a:r>
              <a:rPr lang="en-US" altLang="zh-SG" sz="2400" kern="100" dirty="0">
                <a:effectLst/>
                <a:latin typeface="Times New Roman" panose="02020603050405020304" pitchFamily="18" charset="0"/>
                <a:ea typeface="宋体" panose="02010600030101010101" pitchFamily="2" charset="-122"/>
              </a:rPr>
              <a:t>7. ground based aids			</a:t>
            </a:r>
            <a:r>
              <a:rPr lang="zh-SG" altLang="en-US" sz="2400" kern="100" dirty="0">
                <a:effectLst/>
                <a:latin typeface="Times New Roman" panose="02020603050405020304" pitchFamily="18" charset="0"/>
                <a:ea typeface="宋体" panose="02010600030101010101" pitchFamily="2" charset="-122"/>
              </a:rPr>
              <a:t>地面设备</a:t>
            </a:r>
          </a:p>
          <a:p>
            <a:pPr indent="266700" algn="just" hangingPunct="0"/>
            <a:r>
              <a:rPr lang="en-US" altLang="zh-SG" sz="2400" kern="100" dirty="0">
                <a:effectLst/>
                <a:latin typeface="Times New Roman" panose="02020603050405020304" pitchFamily="18" charset="0"/>
                <a:ea typeface="宋体" panose="02010600030101010101" pitchFamily="2" charset="-122"/>
              </a:rPr>
              <a:t>8. ultra-modern device			</a:t>
            </a:r>
            <a:r>
              <a:rPr lang="zh-SG" altLang="en-US" sz="2400" kern="100" dirty="0">
                <a:effectLst/>
                <a:latin typeface="Times New Roman" panose="02020603050405020304" pitchFamily="18" charset="0"/>
                <a:ea typeface="宋体" panose="02010600030101010101" pitchFamily="2" charset="-122"/>
              </a:rPr>
              <a:t>超现代化装置</a:t>
            </a:r>
          </a:p>
          <a:p>
            <a:pPr indent="266700" algn="just" hangingPunct="0"/>
            <a:r>
              <a:rPr lang="en-US" altLang="zh-SG" sz="2400" kern="100" dirty="0">
                <a:effectLst/>
                <a:latin typeface="Times New Roman" panose="02020603050405020304" pitchFamily="18" charset="0"/>
                <a:ea typeface="宋体" panose="02010600030101010101" pitchFamily="2" charset="-122"/>
              </a:rPr>
              <a:t>9. Doppler radar				</a:t>
            </a:r>
            <a:r>
              <a:rPr lang="zh-SG" altLang="en-US" sz="2400" kern="100" dirty="0">
                <a:effectLst/>
                <a:latin typeface="Times New Roman" panose="02020603050405020304" pitchFamily="18" charset="0"/>
                <a:ea typeface="宋体" panose="02010600030101010101" pitchFamily="2" charset="-122"/>
              </a:rPr>
              <a:t>多普勒雷达</a:t>
            </a:r>
          </a:p>
          <a:p>
            <a:pPr indent="266700" algn="just" hangingPunct="0"/>
            <a:r>
              <a:rPr lang="en-US" altLang="zh-SG" sz="2400" kern="100" dirty="0">
                <a:effectLst/>
                <a:latin typeface="Times New Roman" panose="02020603050405020304" pitchFamily="18" charset="0"/>
                <a:ea typeface="宋体" panose="02010600030101010101" pitchFamily="2" charset="-122"/>
              </a:rPr>
              <a:t>10. weather radar				</a:t>
            </a:r>
            <a:r>
              <a:rPr lang="zh-SG" altLang="en-US" sz="2400" kern="100" dirty="0">
                <a:effectLst/>
                <a:latin typeface="Times New Roman" panose="02020603050405020304" pitchFamily="18" charset="0"/>
                <a:ea typeface="宋体" panose="02010600030101010101" pitchFamily="2" charset="-122"/>
              </a:rPr>
              <a:t>气象雷达</a:t>
            </a:r>
          </a:p>
        </p:txBody>
      </p:sp>
    </p:spTree>
    <p:extLst>
      <p:ext uri="{BB962C8B-B14F-4D97-AF65-F5344CB8AC3E}">
        <p14:creationId xmlns:p14="http://schemas.microsoft.com/office/powerpoint/2010/main" val="42507536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7895" y="1973281"/>
            <a:ext cx="10059805" cy="341151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11. inertial guidance systems		</a:t>
            </a:r>
            <a:r>
              <a:rPr lang="zh-SG" altLang="en-US" sz="2400" kern="100" dirty="0">
                <a:effectLst/>
                <a:latin typeface="Times New Roman" panose="02020603050405020304" pitchFamily="18" charset="0"/>
                <a:ea typeface="宋体" panose="02010600030101010101" pitchFamily="2" charset="-122"/>
              </a:rPr>
              <a:t>惯性制导系统</a:t>
            </a:r>
          </a:p>
          <a:p>
            <a:pPr indent="266700" algn="just" hangingPunct="0"/>
            <a:r>
              <a:rPr lang="en-US" altLang="zh-SG" sz="2400" kern="100" dirty="0">
                <a:effectLst/>
                <a:latin typeface="Times New Roman" panose="02020603050405020304" pitchFamily="18" charset="0"/>
                <a:ea typeface="宋体" panose="02010600030101010101" pitchFamily="2" charset="-122"/>
              </a:rPr>
              <a:t>12. very low frequency			</a:t>
            </a:r>
            <a:r>
              <a:rPr lang="zh-SG" altLang="en-US" sz="2400" kern="100" dirty="0">
                <a:effectLst/>
                <a:latin typeface="Times New Roman" panose="02020603050405020304" pitchFamily="18" charset="0"/>
                <a:ea typeface="宋体" panose="02010600030101010101" pitchFamily="2" charset="-122"/>
              </a:rPr>
              <a:t>特低频，超长波</a:t>
            </a:r>
          </a:p>
          <a:p>
            <a:pPr indent="266700" algn="just" hangingPunct="0"/>
            <a:r>
              <a:rPr lang="en-US" altLang="zh-SG" sz="2400" kern="100" dirty="0">
                <a:effectLst/>
                <a:latin typeface="Times New Roman" panose="02020603050405020304" pitchFamily="18" charset="0"/>
                <a:ea typeface="宋体" panose="02010600030101010101" pitchFamily="2" charset="-122"/>
              </a:rPr>
              <a:t>13. radio station				</a:t>
            </a:r>
            <a:r>
              <a:rPr lang="zh-SG" altLang="en-US" sz="2400" kern="100" dirty="0">
                <a:effectLst/>
                <a:latin typeface="Times New Roman" panose="02020603050405020304" pitchFamily="18" charset="0"/>
                <a:ea typeface="宋体" panose="02010600030101010101" pitchFamily="2" charset="-122"/>
              </a:rPr>
              <a:t>无线电台</a:t>
            </a:r>
          </a:p>
          <a:p>
            <a:pPr indent="266700" algn="just" hangingPunct="0"/>
            <a:r>
              <a:rPr lang="en-US" altLang="zh-SG" sz="2400" kern="100" dirty="0">
                <a:effectLst/>
                <a:latin typeface="Times New Roman" panose="02020603050405020304" pitchFamily="18" charset="0"/>
                <a:ea typeface="宋体" panose="02010600030101010101" pitchFamily="2" charset="-122"/>
              </a:rPr>
              <a:t>14. laser devices				</a:t>
            </a:r>
            <a:r>
              <a:rPr lang="zh-SG" altLang="en-US" sz="2400" kern="100" dirty="0">
                <a:effectLst/>
                <a:latin typeface="Times New Roman" panose="02020603050405020304" pitchFamily="18" charset="0"/>
                <a:ea typeface="宋体" panose="02010600030101010101" pitchFamily="2" charset="-122"/>
              </a:rPr>
              <a:t>激光装置</a:t>
            </a:r>
          </a:p>
          <a:p>
            <a:pPr indent="266700" algn="just" hangingPunct="0"/>
            <a:r>
              <a:rPr lang="en-US" altLang="zh-SG" sz="2400" kern="100" dirty="0">
                <a:effectLst/>
                <a:latin typeface="Times New Roman" panose="02020603050405020304" pitchFamily="18" charset="0"/>
                <a:ea typeface="宋体" panose="02010600030101010101" pitchFamily="2" charset="-122"/>
              </a:rPr>
              <a:t>15. satellite systems				</a:t>
            </a:r>
            <a:r>
              <a:rPr lang="zh-SG" altLang="en-US" sz="2400" kern="100" dirty="0">
                <a:effectLst/>
                <a:latin typeface="Times New Roman" panose="02020603050405020304" pitchFamily="18" charset="0"/>
                <a:ea typeface="宋体" panose="02010600030101010101" pitchFamily="2" charset="-122"/>
              </a:rPr>
              <a:t>卫星系统</a:t>
            </a:r>
          </a:p>
          <a:p>
            <a:pPr indent="266700" algn="just" hangingPunct="0"/>
            <a:r>
              <a:rPr lang="en-US" altLang="zh-SG" sz="2400" kern="100" dirty="0">
                <a:effectLst/>
                <a:latin typeface="Times New Roman" panose="02020603050405020304" pitchFamily="18" charset="0"/>
                <a:ea typeface="宋体" panose="02010600030101010101" pitchFamily="2" charset="-122"/>
              </a:rPr>
              <a:t>16. dead-reckoning				</a:t>
            </a:r>
            <a:r>
              <a:rPr lang="zh-SG" altLang="en-US" sz="2400" kern="100" dirty="0">
                <a:effectLst/>
                <a:latin typeface="Times New Roman" panose="02020603050405020304" pitchFamily="18" charset="0"/>
                <a:ea typeface="宋体" panose="02010600030101010101" pitchFamily="2" charset="-122"/>
              </a:rPr>
              <a:t>推测领航</a:t>
            </a:r>
          </a:p>
          <a:p>
            <a:pPr indent="266700" algn="just" hangingPunct="0"/>
            <a:r>
              <a:rPr lang="en-US" altLang="zh-SG" sz="2400" kern="100" dirty="0">
                <a:effectLst/>
                <a:latin typeface="Times New Roman" panose="02020603050405020304" pitchFamily="18" charset="0"/>
                <a:ea typeface="宋体" panose="02010600030101010101" pitchFamily="2" charset="-122"/>
              </a:rPr>
              <a:t>17. light aircraft				</a:t>
            </a:r>
            <a:r>
              <a:rPr lang="zh-SG" altLang="en-US" sz="2400" kern="100" dirty="0">
                <a:effectLst/>
                <a:latin typeface="Times New Roman" panose="02020603050405020304" pitchFamily="18" charset="0"/>
                <a:ea typeface="宋体" panose="02010600030101010101" pitchFamily="2" charset="-122"/>
              </a:rPr>
              <a:t>轻型飞机，小型飞机</a:t>
            </a:r>
          </a:p>
          <a:p>
            <a:pPr indent="266700" algn="just" hangingPunct="0"/>
            <a:r>
              <a:rPr lang="en-US" altLang="zh-SG" sz="2400" kern="100" dirty="0">
                <a:effectLst/>
                <a:latin typeface="Times New Roman" panose="02020603050405020304" pitchFamily="18" charset="0"/>
                <a:ea typeface="宋体" panose="02010600030101010101" pitchFamily="2" charset="-122"/>
              </a:rPr>
              <a:t>18. ground landmark			</a:t>
            </a:r>
            <a:r>
              <a:rPr lang="zh-SG" altLang="en-US" sz="2400" kern="100" dirty="0">
                <a:effectLst/>
                <a:latin typeface="Times New Roman" panose="02020603050405020304" pitchFamily="18" charset="0"/>
                <a:ea typeface="宋体" panose="02010600030101010101" pitchFamily="2" charset="-122"/>
              </a:rPr>
              <a:t>地面标志</a:t>
            </a:r>
          </a:p>
          <a:p>
            <a:pPr indent="266700" algn="just" hangingPunct="0"/>
            <a:r>
              <a:rPr lang="en-US" altLang="zh-SG" sz="2400" kern="100" dirty="0">
                <a:effectLst/>
                <a:latin typeface="Times New Roman" panose="02020603050405020304" pitchFamily="18" charset="0"/>
                <a:ea typeface="宋体" panose="02010600030101010101" pitchFamily="2" charset="-122"/>
              </a:rPr>
              <a:t>19. off course				</a:t>
            </a:r>
            <a:r>
              <a:rPr lang="zh-SG" altLang="en-US" sz="2400" kern="100" dirty="0">
                <a:effectLst/>
                <a:latin typeface="Times New Roman" panose="02020603050405020304" pitchFamily="18" charset="0"/>
                <a:ea typeface="宋体" panose="02010600030101010101" pitchFamily="2" charset="-122"/>
              </a:rPr>
              <a:t>偏离航线</a:t>
            </a:r>
          </a:p>
        </p:txBody>
      </p:sp>
    </p:spTree>
    <p:extLst>
      <p:ext uri="{BB962C8B-B14F-4D97-AF65-F5344CB8AC3E}">
        <p14:creationId xmlns:p14="http://schemas.microsoft.com/office/powerpoint/2010/main" val="2657373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1391" y="1257953"/>
            <a:ext cx="9835309"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Air travel was always limited as long as pilots had to navigate using only compass bearing, maps and visual pointers.</a:t>
            </a:r>
          </a:p>
          <a:p>
            <a:pPr indent="266700" algn="just" hangingPunct="0"/>
            <a:r>
              <a:rPr lang="zh-SG" altLang="en-US" sz="2400" kern="100" dirty="0">
                <a:effectLst/>
                <a:latin typeface="Times New Roman" panose="02020603050405020304" pitchFamily="18" charset="0"/>
                <a:ea typeface="宋体" panose="02010600030101010101" pitchFamily="2" charset="-122"/>
              </a:rPr>
              <a:t>    如果驾驶员只会用罗盘、地图和目视指示器进行导航，空中旅行就总是会受到限制。</a:t>
            </a:r>
          </a:p>
          <a:p>
            <a:pPr indent="266700" algn="just" hangingPunct="0"/>
            <a:r>
              <a:rPr lang="en-US" altLang="zh-SG" sz="2400" kern="100" dirty="0">
                <a:effectLst/>
                <a:latin typeface="Times New Roman" panose="02020603050405020304" pitchFamily="18" charset="0"/>
                <a:ea typeface="宋体" panose="02010600030101010101" pitchFamily="2" charset="-122"/>
              </a:rPr>
              <a:t>2. But even the most sophisticated radio navigation system has something in common with the simple method of leaning out of the cockpit to take a visual bearing on a church or river.</a:t>
            </a:r>
          </a:p>
          <a:p>
            <a:pPr indent="266700" algn="just" hangingPunct="0"/>
            <a:r>
              <a:rPr lang="zh-SG" altLang="en-US" sz="2400" kern="100" dirty="0">
                <a:effectLst/>
                <a:latin typeface="Times New Roman" panose="02020603050405020304" pitchFamily="18" charset="0"/>
                <a:ea typeface="宋体" panose="02010600030101010101" pitchFamily="2" charset="-122"/>
              </a:rPr>
              <a:t>    但是即便是最复杂的无线电导航系统也和将头探出驾驶舱去测定某个教堂或河流的目视方位这种简单的方法有共同之处。</a:t>
            </a:r>
          </a:p>
          <a:p>
            <a:pPr indent="266700" algn="just" hangingPunct="0"/>
            <a:r>
              <a:rPr lang="en-US" altLang="zh-SG" sz="2400" kern="100" dirty="0">
                <a:effectLst/>
                <a:latin typeface="Times New Roman" panose="02020603050405020304" pitchFamily="18" charset="0"/>
                <a:ea typeface="宋体" panose="02010600030101010101" pitchFamily="2" charset="-122"/>
              </a:rPr>
              <a:t>3. Knowing his speed will enable him to calculate when he should fly over certain landmarks, and so check his progress.</a:t>
            </a:r>
          </a:p>
          <a:p>
            <a:pPr indent="266700" algn="just" hangingPunct="0"/>
            <a:r>
              <a:rPr lang="zh-SG" altLang="en-US" sz="2400" kern="100" dirty="0">
                <a:effectLst/>
                <a:latin typeface="Times New Roman" panose="02020603050405020304" pitchFamily="18" charset="0"/>
                <a:ea typeface="宋体" panose="02010600030101010101" pitchFamily="2" charset="-122"/>
              </a:rPr>
              <a:t>    驾驶员知道了飞行的速度就能计算何时该飞越某个地标，并以此来校正他的进程。</a:t>
            </a:r>
          </a:p>
        </p:txBody>
      </p:sp>
    </p:spTree>
    <p:extLst>
      <p:ext uri="{BB962C8B-B14F-4D97-AF65-F5344CB8AC3E}">
        <p14:creationId xmlns:p14="http://schemas.microsoft.com/office/powerpoint/2010/main" val="3971798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65412"/>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To be able to find his way around the skies, a pilot needs to know his position and his direction. Finding direction is easy using the simple magnetic compass, and there is at least one of these on every flight deck. Another kind of aircraft compass uses a gyroscope. Modern aircraft compasses are complex and highly efficient. Finding position is more difficult for a pilot than finding direction, and needs complex aids.</a:t>
            </a:r>
          </a:p>
          <a:p>
            <a:pPr indent="266700" algn="just" hangingPunct="0"/>
            <a:r>
              <a:rPr lang="en-US" altLang="zh-SG" sz="2400" kern="100" dirty="0">
                <a:effectLst/>
                <a:latin typeface="Times New Roman" panose="02020603050405020304" pitchFamily="18" charset="0"/>
                <a:ea typeface="宋体" panose="02010600030101010101" pitchFamily="2" charset="-122"/>
              </a:rPr>
              <a:t>    Air travel was always limited as long as pilots had to navigate using only compass bearings, maps and visual pointers. Planes equipped with radio have the aviator’s equivalent of the mariner’s light-house to find position, with one advantage: radio waves do not need to be visible to be effective. They can travel all over the world either in long waves—used in long-range navigation that curve around the earth’s surface, or in short waves which tend to travel in straight lines and are used in short-range navigation systems.</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0184694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521796"/>
            <a:ext cx="11048999" cy="4396404"/>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But even the most sophisticated radio navigation system has something in common with the simple method of leaning out of the cockpit to take a visual bearing on a church or river: both depend upon ground based aids. Ultra-modern devices such as Doppler radar and weather radar are entirely self-contained, and so are the inertial guidance systems whose accurate measuring devices can record barely perceptible accelerations in aircraft speed.</a:t>
            </a:r>
          </a:p>
          <a:p>
            <a:pPr indent="266700" algn="just" hangingPunct="0"/>
            <a:r>
              <a:rPr lang="en-US" altLang="zh-SG" sz="2800" kern="100" dirty="0">
                <a:effectLst/>
                <a:latin typeface="Times New Roman" panose="02020603050405020304" pitchFamily="18" charset="0"/>
                <a:ea typeface="宋体" panose="02010600030101010101" pitchFamily="2" charset="-122"/>
              </a:rPr>
              <a:t>    In future years these systems will be completed by a network of very low frequency Omega radio stations, by laser devices and by satellite systems.</a:t>
            </a:r>
            <a:endParaRPr lang="zh-SG" altLang="en-US" sz="28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298510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615617"/>
            <a:ext cx="11048999"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Dead-reckoning (sometimes called “</a:t>
            </a:r>
            <a:r>
              <a:rPr lang="en-US" altLang="zh-SG" sz="2400" kern="100" dirty="0" err="1">
                <a:effectLst/>
                <a:latin typeface="Times New Roman" panose="02020603050405020304" pitchFamily="18" charset="0"/>
                <a:ea typeface="宋体" panose="02010600030101010101" pitchFamily="2" charset="-122"/>
              </a:rPr>
              <a:t>ded</a:t>
            </a:r>
            <a:r>
              <a:rPr lang="en-US" altLang="zh-SG" sz="2400" kern="100" dirty="0">
                <a:effectLst/>
                <a:latin typeface="Times New Roman" panose="02020603050405020304" pitchFamily="18" charset="0"/>
                <a:ea typeface="宋体" panose="02010600030101010101" pitchFamily="2" charset="-122"/>
              </a:rPr>
              <a:t>”—for deductive—reckoning). The oldest and simplest form of aerial navigation is still used by pilots of light aircraft. It depends on recognizable ground landmarks. The pilot plots his track on the map before take off, and uses his compass, to file in the right direction. Knowing his speed will enable him to calculate when he should fly over certain landmarks, and so check his progress.</a:t>
            </a:r>
          </a:p>
          <a:p>
            <a:pPr indent="266700" algn="just" hangingPunct="0"/>
            <a:r>
              <a:rPr lang="en-US" altLang="zh-SG" sz="2400" kern="100" dirty="0">
                <a:effectLst/>
                <a:latin typeface="Times New Roman" panose="02020603050405020304" pitchFamily="18" charset="0"/>
                <a:ea typeface="宋体" panose="02010600030101010101" pitchFamily="2" charset="-122"/>
              </a:rPr>
              <a:t>    The wind, carrying the aircraft off course, or causing sudden speed-ups or slow-downs, upsets such simple navigation. By relating his last known position to the direction he has flown, and his speed, the pilot will determine an approximate position several times during the flight. This becomes the </a:t>
            </a:r>
            <a:r>
              <a:rPr lang="en-US" altLang="zh-SG" sz="2400" kern="100" dirty="0" err="1">
                <a:effectLst/>
                <a:latin typeface="Times New Roman" panose="02020603050405020304" pitchFamily="18" charset="0"/>
                <a:ea typeface="宋体" panose="02010600030101010101" pitchFamily="2" charset="-122"/>
              </a:rPr>
              <a:t>centre</a:t>
            </a:r>
            <a:r>
              <a:rPr lang="en-US" altLang="zh-SG" sz="2400" kern="100" dirty="0">
                <a:effectLst/>
                <a:latin typeface="Times New Roman" panose="02020603050405020304" pitchFamily="18" charset="0"/>
                <a:ea typeface="宋体" panose="02010600030101010101" pitchFamily="2" charset="-122"/>
              </a:rPr>
              <a:t> of a circle, called a circle of uncertainty, whose radius is about ten percent of the distance flown since the last landmark.</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172999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346200"/>
            <a:ext cx="11048999" cy="4827292"/>
          </a:xfrm>
          <a:prstGeom prst="rect">
            <a:avLst/>
          </a:prstGeom>
          <a:noFill/>
          <a:ln w="9525">
            <a:noFill/>
            <a:miter lim="800000"/>
          </a:ln>
        </p:spPr>
        <p:txBody>
          <a:bodyPr wrap="square" lIns="86685" tIns="43343" rIns="86685" bIns="43343">
            <a:spAutoFit/>
          </a:bodyPr>
          <a:lstStyle/>
          <a:p>
            <a:pPr indent="266700" algn="just" hangingPunct="0"/>
            <a:r>
              <a:rPr lang="en-US" altLang="zh-SG" sz="2200" kern="100" dirty="0">
                <a:effectLst/>
                <a:latin typeface="Times New Roman" panose="02020603050405020304" pitchFamily="18" charset="0"/>
                <a:ea typeface="宋体" panose="02010600030101010101" pitchFamily="2" charset="-122"/>
              </a:rPr>
              <a:t>In contemporary society, airplane has become one of the most important means of transportation. Despite the different types, aircrafts, manufactured by different companies in aviation industry, share many standard features in common. Propeller aircrafts are still used by some small airlines, especially for regional transportation and in general aviation. However, international airlines use jet planes nearly on all of their flights.</a:t>
            </a:r>
          </a:p>
          <a:p>
            <a:pPr indent="266700" algn="just" hangingPunct="0"/>
            <a:r>
              <a:rPr lang="en-US" altLang="zh-SG" sz="2200" kern="100" dirty="0">
                <a:effectLst/>
                <a:latin typeface="Times New Roman" panose="02020603050405020304" pitchFamily="18" charset="0"/>
                <a:ea typeface="宋体" panose="02010600030101010101" pitchFamily="2" charset="-122"/>
              </a:rPr>
              <a:t>Airplanes of different types may vary in their size, configuration, capacity, performance and so on. And they are usually identified by the manufacturer in combination with a series of model number. For instance, the Boeing 707, the first commercially successful jet airliner, is a medium sized, long-range narrow-body jet airliner with four engines. Versions of the aircraft have a capacity from 140 to 219 passengers and a range of 2,500 to 5,750 nautical miles. Its cruising speed is 470 </a:t>
            </a:r>
            <a:r>
              <a:rPr lang="en-US" altLang="zh-SG" sz="2200" kern="100" dirty="0" err="1">
                <a:effectLst/>
                <a:latin typeface="Times New Roman" panose="02020603050405020304" pitchFamily="18" charset="0"/>
                <a:ea typeface="宋体" panose="02010600030101010101" pitchFamily="2" charset="-122"/>
              </a:rPr>
              <a:t>tts</a:t>
            </a:r>
            <a:r>
              <a:rPr lang="en-US" altLang="zh-SG" sz="2200" kern="100" dirty="0">
                <a:effectLst/>
                <a:latin typeface="Times New Roman" panose="02020603050405020304" pitchFamily="18" charset="0"/>
                <a:ea typeface="宋体" panose="02010600030101010101" pitchFamily="2" charset="-122"/>
              </a:rPr>
              <a:t> and its maximum operating range is 5,757 miles. It flies at an average altitude of 25,000 to 40,000 feet. There are two galley complexes for first-class and economy passengers respectively. Besides, there are two auxiliary galleys on board. The lounge for the first-class passengers is located in the forward part of the aircraft.</a:t>
            </a:r>
            <a:endParaRPr lang="zh-SG" altLang="en-US" sz="22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494610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437565" y="1322485"/>
            <a:ext cx="10204503" cy="4888847"/>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Read and explain the following passages.</a:t>
            </a:r>
          </a:p>
          <a:p>
            <a:pPr indent="266700" algn="just" hangingPunct="0"/>
            <a:r>
              <a:rPr lang="en-US" altLang="zh-SG" sz="2400" kern="100" dirty="0">
                <a:effectLst/>
                <a:latin typeface="Times New Roman" panose="02020603050405020304" pitchFamily="18" charset="0"/>
                <a:ea typeface="宋体" panose="02010600030101010101" pitchFamily="2" charset="-122"/>
              </a:rPr>
              <a:t>1. Laser navigation</a:t>
            </a:r>
          </a:p>
          <a:p>
            <a:pPr indent="266700" algn="just" hangingPunct="0"/>
            <a:r>
              <a:rPr lang="en-US" altLang="zh-SG" sz="2400" kern="100" dirty="0">
                <a:effectLst/>
                <a:latin typeface="Times New Roman" panose="02020603050405020304" pitchFamily="18" charset="0"/>
                <a:ea typeface="宋体" panose="02010600030101010101" pitchFamily="2" charset="-122"/>
              </a:rPr>
              <a:t>Laser “gyros” may soon provide a navigation system with no moving parts; three mounted in an aircraft, can detect the slightest movement. They consist of triangular tubes with mirrors at each angle. Two laser beams, transmitted in opposite directions, take the same to travel round the triangle, but when rotated by aircraft movement one beam takes longer to complete a circuit.</a:t>
            </a:r>
          </a:p>
          <a:p>
            <a:pPr indent="266700" algn="just" hangingPunct="0"/>
            <a:r>
              <a:rPr lang="en-US" altLang="zh-SG" sz="2400" kern="100" dirty="0">
                <a:effectLst/>
                <a:latin typeface="Times New Roman" panose="02020603050405020304" pitchFamily="18" charset="0"/>
                <a:ea typeface="宋体" panose="02010600030101010101" pitchFamily="2" charset="-122"/>
              </a:rPr>
              <a:t>2. Satellite navigation system</a:t>
            </a:r>
          </a:p>
          <a:p>
            <a:pPr indent="266700" algn="just" hangingPunct="0"/>
            <a:r>
              <a:rPr lang="en-US" altLang="zh-SG" sz="2400" kern="100" dirty="0" err="1">
                <a:effectLst/>
                <a:latin typeface="Times New Roman" panose="02020603050405020304" pitchFamily="18" charset="0"/>
                <a:ea typeface="宋体" panose="02010600030101010101" pitchFamily="2" charset="-122"/>
              </a:rPr>
              <a:t>Navstar</a:t>
            </a:r>
            <a:r>
              <a:rPr lang="en-US" altLang="zh-SG" sz="2400" kern="100" dirty="0">
                <a:effectLst/>
                <a:latin typeface="Times New Roman" panose="02020603050405020304" pitchFamily="18" charset="0"/>
                <a:ea typeface="宋体" panose="02010600030101010101" pitchFamily="2" charset="-122"/>
              </a:rPr>
              <a:t>, several of its satellites already in orbit, is one of various satellite systems under development. It may be fully operational by the 1990s. Its final 24 satellites, orbiting simultaneously 10,000 miles high, will provide continuous high quality position fixes. When perfected the system will enable a pilot to know where he is with-in 20 ft, the width of a Boeing 747.</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5222143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596900" y="1463217"/>
            <a:ext cx="10045168" cy="3411519"/>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Translate the following terms into Chinese.</a:t>
            </a:r>
          </a:p>
          <a:p>
            <a:pPr indent="266700" algn="just" hangingPunct="0"/>
            <a:r>
              <a:rPr lang="en-US" altLang="zh-CN" sz="2400" kern="100" dirty="0">
                <a:effectLst/>
                <a:latin typeface="Times New Roman" panose="02020603050405020304" pitchFamily="18" charset="0"/>
                <a:ea typeface="宋体" panose="02010600030101010101" pitchFamily="2" charset="-122"/>
              </a:rPr>
              <a:t>1. Navigation is the science of finding one’s way from one place to another by means of landmarks and instruments.</a:t>
            </a:r>
          </a:p>
          <a:p>
            <a:pPr indent="266700" algn="just" hangingPunct="0"/>
            <a:r>
              <a:rPr lang="en-US" altLang="zh-CN" sz="2400" kern="100" dirty="0">
                <a:effectLst/>
                <a:latin typeface="Times New Roman" panose="02020603050405020304" pitchFamily="18" charset="0"/>
                <a:ea typeface="宋体" panose="02010600030101010101" pitchFamily="2" charset="-122"/>
              </a:rPr>
              <a:t>2. The basic direction-finding device in terrestrial navigation is the compass of which there are two types: the magnetic and gyro compasses.</a:t>
            </a:r>
          </a:p>
          <a:p>
            <a:pPr indent="266700" algn="just" hangingPunct="0"/>
            <a:r>
              <a:rPr lang="en-US" altLang="zh-CN" sz="2400" kern="100" dirty="0">
                <a:effectLst/>
                <a:latin typeface="Times New Roman" panose="02020603050405020304" pitchFamily="18" charset="0"/>
                <a:ea typeface="宋体" panose="02010600030101010101" pitchFamily="2" charset="-122"/>
              </a:rPr>
              <a:t>3. Orbiting satellites, equipped with navigational transmitters, at present being perfected can provide position fixing with an accuracy down to 20 feet.</a:t>
            </a:r>
          </a:p>
          <a:p>
            <a:pPr indent="266700" algn="just" hangingPunct="0"/>
            <a:r>
              <a:rPr lang="en-US" altLang="zh-CN" sz="2400" kern="100" dirty="0">
                <a:effectLst/>
                <a:latin typeface="Times New Roman" panose="02020603050405020304" pitchFamily="18" charset="0"/>
                <a:ea typeface="宋体" panose="02010600030101010101" pitchFamily="2" charset="-122"/>
              </a:rPr>
              <a:t>4. Home (or Homing): Flight toward a NAVAID, without correcting for wind, by adjusting the aircraft heading so that it maintains the same relative bearing.</a:t>
            </a:r>
          </a:p>
        </p:txBody>
      </p:sp>
    </p:spTree>
    <p:extLst>
      <p:ext uri="{BB962C8B-B14F-4D97-AF65-F5344CB8AC3E}">
        <p14:creationId xmlns:p14="http://schemas.microsoft.com/office/powerpoint/2010/main" val="13096388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437565" y="1096405"/>
            <a:ext cx="10204503" cy="5258179"/>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III. Analyze the following passages grammatically.</a:t>
            </a:r>
          </a:p>
          <a:p>
            <a:pPr indent="266700" algn="just" hangingPunct="0"/>
            <a:r>
              <a:rPr lang="en-US" altLang="zh-CN" sz="2400" kern="100" dirty="0">
                <a:effectLst/>
                <a:latin typeface="Times New Roman" panose="02020603050405020304" pitchFamily="18" charset="0"/>
                <a:ea typeface="宋体" panose="02010600030101010101" pitchFamily="2" charset="-122"/>
              </a:rPr>
              <a:t>1. Finding position is more difficult for a pilot than finding direction, and needs complex aids.</a:t>
            </a:r>
          </a:p>
          <a:p>
            <a:pPr indent="266700" algn="just" hangingPunct="0"/>
            <a:r>
              <a:rPr lang="en-US" altLang="zh-CN" sz="2400" kern="100" dirty="0">
                <a:effectLst/>
                <a:latin typeface="Times New Roman" panose="02020603050405020304" pitchFamily="18" charset="0"/>
                <a:ea typeface="宋体" panose="02010600030101010101" pitchFamily="2" charset="-122"/>
              </a:rPr>
              <a:t>2. Plans equipped with radio have the aviator’s equivalent of the mariner’s light-house to find position.</a:t>
            </a:r>
          </a:p>
          <a:p>
            <a:pPr indent="266700" algn="just" hangingPunct="0"/>
            <a:r>
              <a:rPr lang="en-US" altLang="zh-CN" sz="2400" kern="100" dirty="0">
                <a:effectLst/>
                <a:latin typeface="Times New Roman" panose="02020603050405020304" pitchFamily="18" charset="0"/>
                <a:ea typeface="宋体" panose="02010600030101010101" pitchFamily="2" charset="-122"/>
              </a:rPr>
              <a:t>3. They can travel all over the world either in long waves—used in long-range navigation— that curve around the earth’s surface, or in short waves which tend to travel in straight lines and are used in short-range navigation systems.</a:t>
            </a:r>
          </a:p>
          <a:p>
            <a:pPr indent="266700" algn="just" hangingPunct="0"/>
            <a:r>
              <a:rPr lang="en-US" altLang="zh-CN" sz="2400" kern="100" dirty="0">
                <a:effectLst/>
                <a:latin typeface="Times New Roman" panose="02020603050405020304" pitchFamily="18" charset="0"/>
                <a:ea typeface="宋体" panose="02010600030101010101" pitchFamily="2" charset="-122"/>
              </a:rPr>
              <a:t>4. Ultra-modern devices such as Doppler radar and weather radar are entirely self-contained, and so are the inertial guidance systems whose accurate measuring devices can record barely perceptible accelerations in aircraft speed.</a:t>
            </a:r>
          </a:p>
          <a:p>
            <a:pPr indent="266700" algn="just" hangingPunct="0"/>
            <a:r>
              <a:rPr lang="en-US" altLang="zh-CN" sz="2400" kern="100" dirty="0">
                <a:effectLst/>
                <a:latin typeface="Times New Roman" panose="02020603050405020304" pitchFamily="18" charset="0"/>
                <a:ea typeface="宋体" panose="02010600030101010101" pitchFamily="2" charset="-122"/>
              </a:rPr>
              <a:t>5. By relating his last known position to the direction he has flown, and his speed, the pilot will determine an approximate position several times during the flight.</a:t>
            </a:r>
          </a:p>
        </p:txBody>
      </p:sp>
    </p:spTree>
    <p:extLst>
      <p:ext uri="{BB962C8B-B14F-4D97-AF65-F5344CB8AC3E}">
        <p14:creationId xmlns:p14="http://schemas.microsoft.com/office/powerpoint/2010/main" val="4682243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587500"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Seven</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Aerial Navigation (II)</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1875909197"/>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2458" y="1955800"/>
            <a:ext cx="10059805" cy="3411519"/>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utilize ['</a:t>
            </a:r>
            <a:r>
              <a:rPr lang="en-US" altLang="zh-SG" sz="2400" kern="100" dirty="0" err="1">
                <a:effectLst/>
                <a:latin typeface="Times New Roman" panose="02020603050405020304" pitchFamily="18" charset="0"/>
                <a:ea typeface="宋体" panose="02010600030101010101" pitchFamily="2" charset="-122"/>
              </a:rPr>
              <a:t>jutəlaɪz</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利用</a:t>
            </a:r>
          </a:p>
          <a:p>
            <a:pPr indent="266700" algn="just" hangingPunct="0"/>
            <a:r>
              <a:rPr lang="en-US" altLang="zh-SG" sz="2400" kern="100" dirty="0">
                <a:effectLst/>
                <a:latin typeface="Times New Roman" panose="02020603050405020304" pitchFamily="18" charset="0"/>
                <a:ea typeface="宋体" panose="02010600030101010101" pitchFamily="2" charset="-122"/>
              </a:rPr>
              <a:t>2. tune [</a:t>
            </a:r>
            <a:r>
              <a:rPr lang="en-US" altLang="zh-SG" sz="2400" kern="100" dirty="0" err="1">
                <a:effectLst/>
                <a:latin typeface="Times New Roman" panose="02020603050405020304" pitchFamily="18" charset="0"/>
                <a:ea typeface="宋体" panose="02010600030101010101" pitchFamily="2" charset="-122"/>
              </a:rPr>
              <a:t>tjuːn</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调整</a:t>
            </a:r>
          </a:p>
          <a:p>
            <a:pPr indent="266700" algn="just" hangingPunct="0"/>
            <a:r>
              <a:rPr lang="en-US" altLang="zh-SG" sz="2400" kern="100" dirty="0">
                <a:effectLst/>
                <a:latin typeface="Times New Roman" panose="02020603050405020304" pitchFamily="18" charset="0"/>
                <a:ea typeface="宋体" panose="02010600030101010101" pitchFamily="2" charset="-122"/>
              </a:rPr>
              <a:t>3. course [</a:t>
            </a:r>
            <a:r>
              <a:rPr lang="en-US" altLang="zh-SG" sz="2400" kern="100" dirty="0" err="1">
                <a:effectLst/>
                <a:latin typeface="Times New Roman" panose="02020603050405020304" pitchFamily="18" charset="0"/>
                <a:ea typeface="宋体" panose="02010600030101010101" pitchFamily="2" charset="-122"/>
              </a:rPr>
              <a:t>kɔːs</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航线，航路</a:t>
            </a:r>
          </a:p>
          <a:p>
            <a:pPr indent="266700" algn="just" hangingPunct="0"/>
            <a:r>
              <a:rPr lang="en-US" altLang="zh-SG" sz="2400" kern="100" dirty="0">
                <a:effectLst/>
                <a:latin typeface="Times New Roman" panose="02020603050405020304" pitchFamily="18" charset="0"/>
                <a:ea typeface="宋体" panose="02010600030101010101" pitchFamily="2" charset="-122"/>
              </a:rPr>
              <a:t>4. deviate ['</a:t>
            </a:r>
            <a:r>
              <a:rPr lang="en-US" altLang="zh-SG" sz="2400" kern="100" dirty="0" err="1">
                <a:effectLst/>
                <a:latin typeface="Times New Roman" panose="02020603050405020304" pitchFamily="18" charset="0"/>
                <a:ea typeface="宋体" panose="02010600030101010101" pitchFamily="2" charset="-122"/>
              </a:rPr>
              <a:t>diːvɪeɪt</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背离，偏离</a:t>
            </a:r>
          </a:p>
          <a:p>
            <a:pPr indent="266700" algn="just" hangingPunct="0"/>
            <a:r>
              <a:rPr lang="en-US" altLang="zh-SG" sz="2400" kern="100" dirty="0">
                <a:effectLst/>
                <a:latin typeface="Times New Roman" panose="02020603050405020304" pitchFamily="18" charset="0"/>
                <a:ea typeface="宋体" panose="02010600030101010101" pitchFamily="2" charset="-122"/>
              </a:rPr>
              <a:t>5. integral ['</a:t>
            </a:r>
            <a:r>
              <a:rPr lang="en-US" altLang="zh-SG" sz="2400" kern="100" dirty="0" err="1">
                <a:effectLst/>
                <a:latin typeface="Times New Roman" panose="02020603050405020304" pitchFamily="18" charset="0"/>
                <a:ea typeface="宋体" panose="02010600030101010101" pitchFamily="2" charset="-122"/>
              </a:rPr>
              <a:t>ɪntɪɡrəl</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必需的，不可或缺的；完整的</a:t>
            </a:r>
          </a:p>
          <a:p>
            <a:pPr indent="266700" algn="just" hangingPunct="0"/>
            <a:r>
              <a:rPr lang="en-US" altLang="zh-SG" sz="2400" kern="100" dirty="0">
                <a:effectLst/>
                <a:latin typeface="Times New Roman" panose="02020603050405020304" pitchFamily="18" charset="0"/>
                <a:ea typeface="宋体" panose="02010600030101010101" pitchFamily="2" charset="-122"/>
              </a:rPr>
              <a:t>6. advent ['</a:t>
            </a:r>
            <a:r>
              <a:rPr lang="en-US" altLang="zh-SG" sz="2400" kern="100" dirty="0" err="1">
                <a:effectLst/>
                <a:latin typeface="Times New Roman" panose="02020603050405020304" pitchFamily="18" charset="0"/>
                <a:ea typeface="宋体" panose="02010600030101010101" pitchFamily="2" charset="-122"/>
              </a:rPr>
              <a:t>ædvənt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出现，到来</a:t>
            </a:r>
          </a:p>
          <a:p>
            <a:pPr indent="266700" algn="just" hangingPunct="0"/>
            <a:r>
              <a:rPr lang="en-US" altLang="zh-SG" sz="2400" kern="100" dirty="0">
                <a:effectLst/>
                <a:latin typeface="Times New Roman" panose="02020603050405020304" pitchFamily="18" charset="0"/>
                <a:ea typeface="宋体" panose="02010600030101010101" pitchFamily="2" charset="-122"/>
              </a:rPr>
              <a:t>7. atmospheric [</a:t>
            </a:r>
            <a:r>
              <a:rPr lang="en-US" altLang="zh-SG" sz="2400" kern="100" dirty="0" err="1">
                <a:effectLst/>
                <a:latin typeface="Times New Roman" panose="02020603050405020304" pitchFamily="18" charset="0"/>
                <a:ea typeface="宋体" panose="02010600030101010101" pitchFamily="2" charset="-122"/>
              </a:rPr>
              <a:t>ætməs'ferɪk</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大气的，大气层的</a:t>
            </a:r>
          </a:p>
          <a:p>
            <a:pPr indent="266700" algn="just" hangingPunct="0"/>
            <a:r>
              <a:rPr lang="en-US" altLang="zh-SG" sz="2400" kern="100" dirty="0">
                <a:effectLst/>
                <a:latin typeface="Times New Roman" panose="02020603050405020304" pitchFamily="18" charset="0"/>
                <a:ea typeface="宋体" panose="02010600030101010101" pitchFamily="2" charset="-122"/>
              </a:rPr>
              <a:t>8. interference [</a:t>
            </a:r>
            <a:r>
              <a:rPr lang="en-US" altLang="zh-SG" sz="2400" kern="100" dirty="0" err="1">
                <a:effectLst/>
                <a:latin typeface="Times New Roman" panose="02020603050405020304" pitchFamily="18" charset="0"/>
                <a:ea typeface="宋体" panose="02010600030101010101" pitchFamily="2" charset="-122"/>
              </a:rPr>
              <a:t>ɪntə'fɪər</a:t>
            </a:r>
            <a:r>
              <a:rPr lang="en-US" altLang="zh-SG" sz="2400" kern="100" dirty="0">
                <a:effectLst/>
                <a:latin typeface="Times New Roman" panose="02020603050405020304" pitchFamily="18" charset="0"/>
                <a:ea typeface="宋体" panose="02010600030101010101" pitchFamily="2" charset="-122"/>
              </a:rPr>
              <a:t>(ə)ns]	n. </a:t>
            </a:r>
            <a:r>
              <a:rPr lang="zh-SG" altLang="en-US" sz="2400" kern="100" dirty="0">
                <a:effectLst/>
                <a:latin typeface="Times New Roman" panose="02020603050405020304" pitchFamily="18" charset="0"/>
                <a:ea typeface="宋体" panose="02010600030101010101" pitchFamily="2" charset="-122"/>
              </a:rPr>
              <a:t>干扰，冲突，干涉</a:t>
            </a:r>
          </a:p>
          <a:p>
            <a:pPr indent="266700" algn="just" hangingPunct="0"/>
            <a:r>
              <a:rPr lang="en-US" altLang="zh-SG" sz="2400" kern="100" dirty="0">
                <a:effectLst/>
                <a:latin typeface="Times New Roman" panose="02020603050405020304" pitchFamily="18" charset="0"/>
                <a:ea typeface="宋体" panose="02010600030101010101" pitchFamily="2" charset="-122"/>
              </a:rPr>
              <a:t>9. malfunction [</a:t>
            </a:r>
            <a:r>
              <a:rPr lang="en-US" altLang="zh-SG" sz="2400" kern="100" dirty="0" err="1">
                <a:effectLst/>
                <a:latin typeface="Times New Roman" panose="02020603050405020304" pitchFamily="18" charset="0"/>
                <a:ea typeface="宋体" panose="02010600030101010101" pitchFamily="2" charset="-122"/>
              </a:rPr>
              <a:t>mæl'fʌŋ</a:t>
            </a:r>
            <a:r>
              <a:rPr lang="en-US" altLang="zh-SG" sz="2400" kern="100" dirty="0">
                <a:effectLst/>
                <a:latin typeface="Times New Roman" panose="02020603050405020304" pitchFamily="18" charset="0"/>
                <a:ea typeface="宋体" panose="02010600030101010101" pitchFamily="2" charset="-122"/>
              </a:rPr>
              <a:t>(k)ʃ(ə)n]	n. </a:t>
            </a:r>
            <a:r>
              <a:rPr lang="zh-SG" altLang="en-US" sz="2400" kern="100" dirty="0">
                <a:effectLst/>
                <a:latin typeface="Times New Roman" panose="02020603050405020304" pitchFamily="18" charset="0"/>
                <a:ea typeface="宋体" panose="02010600030101010101" pitchFamily="2" charset="-122"/>
              </a:rPr>
              <a:t>故障，失灵</a:t>
            </a:r>
            <a:endParaRPr lang="zh-CN" altLang="zh-SG"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0141975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9300" y="1955800"/>
            <a:ext cx="10059805" cy="3411519"/>
          </a:xfrm>
          <a:prstGeom prst="rect">
            <a:avLst/>
          </a:prstGeom>
          <a:noFill/>
          <a:ln w="9525">
            <a:noFill/>
            <a:miter lim="800000"/>
          </a:ln>
        </p:spPr>
        <p:txBody>
          <a:bodyPr wrap="square" lIns="86685" tIns="43343" rIns="86685" bIns="43343" numCol="1">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10. orientation [ˌ</a:t>
            </a:r>
            <a:r>
              <a:rPr lang="en-US" altLang="zh-SG" sz="2400" kern="100" dirty="0" err="1">
                <a:effectLst/>
                <a:latin typeface="Times New Roman" panose="02020603050405020304" pitchFamily="18" charset="0"/>
                <a:ea typeface="宋体" panose="02010600030101010101" pitchFamily="2" charset="-122"/>
              </a:rPr>
              <a:t>ɔːrɪən'teɪʃ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方向，定向；情况介绍</a:t>
            </a:r>
          </a:p>
          <a:p>
            <a:pPr indent="266700" algn="just" hangingPunct="0"/>
            <a:r>
              <a:rPr lang="en-US" altLang="zh-SG" sz="2400" kern="100" dirty="0">
                <a:effectLst/>
                <a:latin typeface="Times New Roman" panose="02020603050405020304" pitchFamily="18" charset="0"/>
                <a:ea typeface="宋体" panose="02010600030101010101" pitchFamily="2" charset="-122"/>
              </a:rPr>
              <a:t>11. velocity [</a:t>
            </a:r>
            <a:r>
              <a:rPr lang="en-US" altLang="zh-SG" sz="2400" kern="100" dirty="0" err="1">
                <a:effectLst/>
                <a:latin typeface="Times New Roman" panose="02020603050405020304" pitchFamily="18" charset="0"/>
                <a:ea typeface="宋体" panose="02010600030101010101" pitchFamily="2" charset="-122"/>
              </a:rPr>
              <a:t>və'lɒsəti</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速度</a:t>
            </a:r>
          </a:p>
          <a:p>
            <a:pPr indent="266700" algn="just" hangingPunct="0"/>
            <a:r>
              <a:rPr lang="en-US" altLang="zh-SG" sz="2400" kern="100" dirty="0">
                <a:effectLst/>
                <a:latin typeface="Times New Roman" panose="02020603050405020304" pitchFamily="18" charset="0"/>
                <a:ea typeface="宋体" panose="02010600030101010101" pitchFamily="2" charset="-122"/>
              </a:rPr>
              <a:t>12. initialization [</a:t>
            </a:r>
            <a:r>
              <a:rPr lang="en-US" altLang="zh-SG" sz="2400" kern="100" dirty="0" err="1">
                <a:effectLst/>
                <a:latin typeface="Times New Roman" panose="02020603050405020304" pitchFamily="18" charset="0"/>
                <a:ea typeface="宋体" panose="02010600030101010101" pitchFamily="2" charset="-122"/>
              </a:rPr>
              <a:t>ɪˌnɪʃəlaɪ'zeɪʃən</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初始化</a:t>
            </a:r>
          </a:p>
          <a:p>
            <a:pPr indent="266700" algn="just" hangingPunct="0"/>
            <a:r>
              <a:rPr lang="en-US" altLang="zh-SG" sz="2400" kern="100" dirty="0">
                <a:effectLst/>
                <a:latin typeface="Times New Roman" panose="02020603050405020304" pitchFamily="18" charset="0"/>
                <a:ea typeface="宋体" panose="02010600030101010101" pitchFamily="2" charset="-122"/>
              </a:rPr>
              <a:t>13. deception [</a:t>
            </a:r>
            <a:r>
              <a:rPr lang="en-US" altLang="zh-SG" sz="2400" kern="100" dirty="0" err="1">
                <a:effectLst/>
                <a:latin typeface="Times New Roman" panose="02020603050405020304" pitchFamily="18" charset="0"/>
                <a:ea typeface="宋体" panose="02010600030101010101" pitchFamily="2" charset="-122"/>
              </a:rPr>
              <a:t>dɪ'sepʃ</a:t>
            </a:r>
            <a:r>
              <a:rPr lang="en-US" altLang="zh-SG" sz="2400" kern="100" dirty="0">
                <a:effectLst/>
                <a:latin typeface="Times New Roman" panose="02020603050405020304" pitchFamily="18" charset="0"/>
                <a:ea typeface="宋体" panose="02010600030101010101" pitchFamily="2" charset="-122"/>
              </a:rPr>
              <a:t>(ə)n]			n. </a:t>
            </a:r>
            <a:r>
              <a:rPr lang="zh-SG" altLang="en-US" sz="2400" kern="100" dirty="0">
                <a:effectLst/>
                <a:latin typeface="Times New Roman" panose="02020603050405020304" pitchFamily="18" charset="0"/>
                <a:ea typeface="宋体" panose="02010600030101010101" pitchFamily="2" charset="-122"/>
              </a:rPr>
              <a:t>欺骗，诱惑，伪装</a:t>
            </a:r>
          </a:p>
          <a:p>
            <a:pPr indent="266700" algn="just" hangingPunct="0"/>
            <a:r>
              <a:rPr lang="en-US" altLang="zh-SG" sz="2400" kern="100" dirty="0">
                <a:effectLst/>
                <a:latin typeface="Times New Roman" panose="02020603050405020304" pitchFamily="18" charset="0"/>
                <a:ea typeface="宋体" panose="02010600030101010101" pitchFamily="2" charset="-122"/>
              </a:rPr>
              <a:t>14. hyperbolic [ˌ</a:t>
            </a:r>
            <a:r>
              <a:rPr lang="en-US" altLang="zh-SG" sz="2400" kern="100" dirty="0" err="1">
                <a:effectLst/>
                <a:latin typeface="Times New Roman" panose="02020603050405020304" pitchFamily="18" charset="0"/>
                <a:ea typeface="宋体" panose="02010600030101010101" pitchFamily="2" charset="-122"/>
              </a:rPr>
              <a:t>haɪpə'bɒlɪk</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双曲线的；夸张的</a:t>
            </a:r>
          </a:p>
          <a:p>
            <a:pPr indent="266700" algn="just" hangingPunct="0"/>
            <a:r>
              <a:rPr lang="en-US" altLang="zh-SG" sz="2400" kern="100" dirty="0">
                <a:effectLst/>
                <a:latin typeface="Times New Roman" panose="02020603050405020304" pitchFamily="18" charset="0"/>
                <a:ea typeface="宋体" panose="02010600030101010101" pitchFamily="2" charset="-122"/>
              </a:rPr>
              <a:t>15. marine [</a:t>
            </a:r>
            <a:r>
              <a:rPr lang="en-US" altLang="zh-SG" sz="2400" kern="100" dirty="0" err="1">
                <a:effectLst/>
                <a:latin typeface="Times New Roman" panose="02020603050405020304" pitchFamily="18" charset="0"/>
                <a:ea typeface="宋体" panose="02010600030101010101" pitchFamily="2" charset="-122"/>
              </a:rPr>
              <a:t>mə'riːn</a:t>
            </a:r>
            <a:r>
              <a:rPr lang="en-US" altLang="zh-SG" sz="2400" kern="100" dirty="0">
                <a:effectLst/>
                <a:latin typeface="Times New Roman" panose="02020603050405020304" pitchFamily="18" charset="0"/>
                <a:ea typeface="宋体" panose="02010600030101010101" pitchFamily="2" charset="-122"/>
              </a:rPr>
              <a:t>]				adj. </a:t>
            </a:r>
            <a:r>
              <a:rPr lang="zh-SG" altLang="en-US" sz="2400" kern="100" dirty="0">
                <a:effectLst/>
                <a:latin typeface="Times New Roman" panose="02020603050405020304" pitchFamily="18" charset="0"/>
                <a:ea typeface="宋体" panose="02010600030101010101" pitchFamily="2" charset="-122"/>
              </a:rPr>
              <a:t>海产的，海运的，航海的</a:t>
            </a:r>
          </a:p>
          <a:p>
            <a:pPr indent="266700" algn="just" hangingPunct="0"/>
            <a:r>
              <a:rPr lang="en-US" altLang="zh-SG" sz="2400" kern="100" dirty="0">
                <a:effectLst/>
                <a:latin typeface="Times New Roman" panose="02020603050405020304" pitchFamily="18" charset="0"/>
                <a:ea typeface="宋体" panose="02010600030101010101" pitchFamily="2" charset="-122"/>
              </a:rPr>
              <a:t>16. deploy [</a:t>
            </a:r>
            <a:r>
              <a:rPr lang="en-US" altLang="zh-SG" sz="2400" kern="100" dirty="0" err="1">
                <a:effectLst/>
                <a:latin typeface="Times New Roman" panose="02020603050405020304" pitchFamily="18" charset="0"/>
                <a:ea typeface="宋体" panose="02010600030101010101" pitchFamily="2" charset="-122"/>
              </a:rPr>
              <a:t>dɪ'plɒɪ</a:t>
            </a:r>
            <a:r>
              <a:rPr lang="en-US" altLang="zh-SG" sz="2400" kern="100" dirty="0">
                <a:effectLst/>
                <a:latin typeface="Times New Roman" panose="02020603050405020304" pitchFamily="18" charset="0"/>
                <a:ea typeface="宋体" panose="02010600030101010101" pitchFamily="2" charset="-122"/>
              </a:rPr>
              <a:t>]				v. </a:t>
            </a:r>
            <a:r>
              <a:rPr lang="zh-SG" altLang="en-US" sz="2400" kern="100" dirty="0">
                <a:effectLst/>
                <a:latin typeface="Times New Roman" panose="02020603050405020304" pitchFamily="18" charset="0"/>
                <a:ea typeface="宋体" panose="02010600030101010101" pitchFamily="2" charset="-122"/>
              </a:rPr>
              <a:t>部署，调动</a:t>
            </a:r>
          </a:p>
          <a:p>
            <a:pPr indent="266700" algn="just" hangingPunct="0"/>
            <a:r>
              <a:rPr lang="en-US" altLang="zh-SG" sz="2400" kern="100" dirty="0">
                <a:effectLst/>
                <a:latin typeface="Times New Roman" panose="02020603050405020304" pitchFamily="18" charset="0"/>
                <a:ea typeface="宋体" panose="02010600030101010101" pitchFamily="2" charset="-122"/>
              </a:rPr>
              <a:t>17. satellite ['</a:t>
            </a:r>
            <a:r>
              <a:rPr lang="en-US" altLang="zh-SG" sz="2400" kern="100" dirty="0" err="1">
                <a:effectLst/>
                <a:latin typeface="Times New Roman" panose="02020603050405020304" pitchFamily="18" charset="0"/>
                <a:ea typeface="宋体" panose="02010600030101010101" pitchFamily="2" charset="-122"/>
              </a:rPr>
              <a:t>sætəlaɪt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卫星</a:t>
            </a:r>
          </a:p>
          <a:p>
            <a:pPr indent="266700" algn="just" hangingPunct="0"/>
            <a:r>
              <a:rPr lang="en-US" altLang="zh-SG" sz="2400" kern="100" dirty="0">
                <a:effectLst/>
                <a:latin typeface="Times New Roman" panose="02020603050405020304" pitchFamily="18" charset="0"/>
                <a:ea typeface="宋体" panose="02010600030101010101" pitchFamily="2" charset="-122"/>
              </a:rPr>
              <a:t>18. prospect ['</a:t>
            </a:r>
            <a:r>
              <a:rPr lang="en-US" altLang="zh-SG" sz="2400" kern="100" dirty="0" err="1">
                <a:effectLst/>
                <a:latin typeface="Times New Roman" panose="02020603050405020304" pitchFamily="18" charset="0"/>
                <a:ea typeface="宋体" panose="02010600030101010101" pitchFamily="2" charset="-122"/>
              </a:rPr>
              <a:t>prɒspekt</a:t>
            </a:r>
            <a:r>
              <a:rPr lang="en-US" altLang="zh-SG" sz="2400" kern="100" dirty="0">
                <a:effectLst/>
                <a:latin typeface="Times New Roman" panose="02020603050405020304" pitchFamily="18" charset="0"/>
                <a:ea typeface="宋体" panose="02010600030101010101" pitchFamily="2" charset="-122"/>
              </a:rPr>
              <a:t>]			n. </a:t>
            </a:r>
            <a:r>
              <a:rPr lang="zh-SG" altLang="en-US" sz="2400" kern="100" dirty="0">
                <a:effectLst/>
                <a:latin typeface="Times New Roman" panose="02020603050405020304" pitchFamily="18" charset="0"/>
                <a:ea typeface="宋体" panose="02010600030101010101" pitchFamily="2" charset="-122"/>
              </a:rPr>
              <a:t>前途，预期；景色</a:t>
            </a:r>
          </a:p>
        </p:txBody>
      </p:sp>
    </p:spTree>
    <p:extLst>
      <p:ext uri="{BB962C8B-B14F-4D97-AF65-F5344CB8AC3E}">
        <p14:creationId xmlns:p14="http://schemas.microsoft.com/office/powerpoint/2010/main" val="1947217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71695" y="2178544"/>
            <a:ext cx="10059805" cy="2672856"/>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1. radio navigation				</a:t>
            </a:r>
            <a:r>
              <a:rPr lang="zh-SG" altLang="en-US" sz="2800" kern="100" dirty="0">
                <a:effectLst/>
                <a:latin typeface="Times New Roman" panose="02020603050405020304" pitchFamily="18" charset="0"/>
                <a:ea typeface="宋体" panose="02010600030101010101" pitchFamily="2" charset="-122"/>
              </a:rPr>
              <a:t>无线电导航</a:t>
            </a:r>
          </a:p>
          <a:p>
            <a:pPr indent="266700" algn="just" hangingPunct="0"/>
            <a:r>
              <a:rPr lang="en-US" altLang="zh-SG" sz="2800" kern="100" dirty="0">
                <a:effectLst/>
                <a:latin typeface="Times New Roman" panose="02020603050405020304" pitchFamily="18" charset="0"/>
                <a:ea typeface="宋体" panose="02010600030101010101" pitchFamily="2" charset="-122"/>
              </a:rPr>
              <a:t>2. magnetic bearing				</a:t>
            </a:r>
            <a:r>
              <a:rPr lang="zh-SG" altLang="en-US" sz="2800" kern="100" dirty="0">
                <a:effectLst/>
                <a:latin typeface="Times New Roman" panose="02020603050405020304" pitchFamily="18" charset="0"/>
                <a:ea typeface="宋体" panose="02010600030101010101" pitchFamily="2" charset="-122"/>
              </a:rPr>
              <a:t>磁向位</a:t>
            </a:r>
          </a:p>
          <a:p>
            <a:pPr indent="266700" algn="just" hangingPunct="0"/>
            <a:r>
              <a:rPr lang="en-US" altLang="zh-SG" sz="2800" kern="100" dirty="0">
                <a:effectLst/>
                <a:latin typeface="Times New Roman" panose="02020603050405020304" pitchFamily="18" charset="0"/>
                <a:ea typeface="宋体" panose="02010600030101010101" pitchFamily="2" charset="-122"/>
              </a:rPr>
              <a:t>3. radio compass					</a:t>
            </a:r>
            <a:r>
              <a:rPr lang="zh-SG" altLang="en-US" sz="2800" kern="100" dirty="0">
                <a:effectLst/>
                <a:latin typeface="Times New Roman" panose="02020603050405020304" pitchFamily="18" charset="0"/>
                <a:ea typeface="宋体" panose="02010600030101010101" pitchFamily="2" charset="-122"/>
              </a:rPr>
              <a:t>无线电罗盘</a:t>
            </a:r>
          </a:p>
          <a:p>
            <a:pPr indent="266700" algn="just" hangingPunct="0"/>
            <a:r>
              <a:rPr lang="en-US" altLang="zh-SG" sz="2800" kern="100" dirty="0">
                <a:effectLst/>
                <a:latin typeface="Times New Roman" panose="02020603050405020304" pitchFamily="18" charset="0"/>
                <a:ea typeface="宋体" panose="02010600030101010101" pitchFamily="2" charset="-122"/>
              </a:rPr>
              <a:t>4. poor signal					</a:t>
            </a:r>
            <a:r>
              <a:rPr lang="zh-SG" altLang="en-US" sz="2800" kern="100" dirty="0">
                <a:effectLst/>
                <a:latin typeface="Times New Roman" panose="02020603050405020304" pitchFamily="18" charset="0"/>
                <a:ea typeface="宋体" panose="02010600030101010101" pitchFamily="2" charset="-122"/>
              </a:rPr>
              <a:t>信号太差</a:t>
            </a:r>
          </a:p>
          <a:p>
            <a:pPr indent="266700" algn="just" hangingPunct="0"/>
            <a:r>
              <a:rPr lang="en-US" altLang="zh-SG" sz="2800" kern="100" dirty="0">
                <a:effectLst/>
                <a:latin typeface="Times New Roman" panose="02020603050405020304" pitchFamily="18" charset="0"/>
                <a:ea typeface="宋体" panose="02010600030101010101" pitchFamily="2" charset="-122"/>
              </a:rPr>
              <a:t>5. be immune to					</a:t>
            </a:r>
            <a:r>
              <a:rPr lang="zh-SG" altLang="en-US" sz="2800" kern="100" dirty="0">
                <a:effectLst/>
                <a:latin typeface="Times New Roman" panose="02020603050405020304" pitchFamily="18" charset="0"/>
                <a:ea typeface="宋体" panose="02010600030101010101" pitchFamily="2" charset="-122"/>
              </a:rPr>
              <a:t>不受</a:t>
            </a:r>
            <a:r>
              <a:rPr lang="en-US" altLang="zh-SG" sz="2800" kern="100" dirty="0">
                <a:effectLst/>
                <a:latin typeface="Times New Roman" panose="02020603050405020304" pitchFamily="18" charset="0"/>
                <a:ea typeface="宋体" panose="02010600030101010101" pitchFamily="2" charset="-122"/>
              </a:rPr>
              <a:t>……</a:t>
            </a:r>
            <a:r>
              <a:rPr lang="zh-SG" altLang="en-US" sz="2800" kern="100" dirty="0">
                <a:effectLst/>
                <a:latin typeface="Times New Roman" panose="02020603050405020304" pitchFamily="18" charset="0"/>
                <a:ea typeface="宋体" panose="02010600030101010101" pitchFamily="2" charset="-122"/>
              </a:rPr>
              <a:t>影响</a:t>
            </a:r>
          </a:p>
          <a:p>
            <a:pPr indent="266700" algn="just" hangingPunct="0"/>
            <a:r>
              <a:rPr lang="en-US" altLang="zh-SG" sz="2800" kern="100" dirty="0">
                <a:effectLst/>
                <a:latin typeface="Times New Roman" panose="02020603050405020304" pitchFamily="18" charset="0"/>
                <a:ea typeface="宋体" panose="02010600030101010101" pitchFamily="2" charset="-122"/>
              </a:rPr>
              <a:t>6. Royal Navy					</a:t>
            </a:r>
            <a:r>
              <a:rPr lang="zh-SG" altLang="en-US" sz="2800" kern="100" dirty="0">
                <a:effectLst/>
                <a:latin typeface="Times New Roman" panose="02020603050405020304" pitchFamily="18" charset="0"/>
                <a:ea typeface="宋体" panose="02010600030101010101" pitchFamily="2" charset="-122"/>
              </a:rPr>
              <a:t>皇家海军</a:t>
            </a:r>
          </a:p>
        </p:txBody>
      </p:sp>
    </p:spTree>
    <p:extLst>
      <p:ext uri="{BB962C8B-B14F-4D97-AF65-F5344CB8AC3E}">
        <p14:creationId xmlns:p14="http://schemas.microsoft.com/office/powerpoint/2010/main" val="15267147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Abbreviations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370135"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368300" y="2032000"/>
            <a:ext cx="10681870" cy="3042188"/>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1. NAVAID  Navigational Aid  </a:t>
            </a:r>
            <a:r>
              <a:rPr lang="zh-SG" altLang="en-US" sz="2400" kern="100" dirty="0">
                <a:effectLst/>
                <a:latin typeface="Times New Roman" panose="02020603050405020304" pitchFamily="18" charset="0"/>
                <a:ea typeface="宋体" panose="02010600030101010101" pitchFamily="2" charset="-122"/>
              </a:rPr>
              <a:t>导航设备</a:t>
            </a:r>
          </a:p>
          <a:p>
            <a:pPr indent="266700" algn="just" hangingPunct="0"/>
            <a:r>
              <a:rPr lang="en-US" altLang="zh-SG" sz="2400" kern="100" dirty="0">
                <a:effectLst/>
                <a:latin typeface="Times New Roman" panose="02020603050405020304" pitchFamily="18" charset="0"/>
                <a:ea typeface="宋体" panose="02010600030101010101" pitchFamily="2" charset="-122"/>
              </a:rPr>
              <a:t>2. VOR  Very-high-frequency Omnidirectional Range  </a:t>
            </a:r>
            <a:r>
              <a:rPr lang="zh-SG" altLang="en-US" sz="2400" kern="100" dirty="0">
                <a:effectLst/>
                <a:latin typeface="Times New Roman" panose="02020603050405020304" pitchFamily="18" charset="0"/>
                <a:ea typeface="宋体" panose="02010600030101010101" pitchFamily="2" charset="-122"/>
              </a:rPr>
              <a:t>甚高频全向信标</a:t>
            </a:r>
          </a:p>
          <a:p>
            <a:pPr indent="266700" algn="just" hangingPunct="0"/>
            <a:r>
              <a:rPr lang="en-US" altLang="zh-SG" sz="2400" kern="100" dirty="0">
                <a:effectLst/>
                <a:latin typeface="Times New Roman" panose="02020603050405020304" pitchFamily="18" charset="0"/>
                <a:ea typeface="宋体" panose="02010600030101010101" pitchFamily="2" charset="-122"/>
              </a:rPr>
              <a:t>3. DME  Distance Measuring Equipment  </a:t>
            </a:r>
            <a:r>
              <a:rPr lang="zh-SG" altLang="en-US" sz="2400" kern="100" dirty="0">
                <a:effectLst/>
                <a:latin typeface="Times New Roman" panose="02020603050405020304" pitchFamily="18" charset="0"/>
                <a:ea typeface="宋体" panose="02010600030101010101" pitchFamily="2" charset="-122"/>
              </a:rPr>
              <a:t>测距仪 </a:t>
            </a:r>
          </a:p>
          <a:p>
            <a:pPr indent="266700" algn="just" hangingPunct="0"/>
            <a:r>
              <a:rPr lang="en-US" altLang="zh-SG" sz="2400" kern="100" dirty="0">
                <a:effectLst/>
                <a:latin typeface="Times New Roman" panose="02020603050405020304" pitchFamily="18" charset="0"/>
                <a:ea typeface="宋体" panose="02010600030101010101" pitchFamily="2" charset="-122"/>
              </a:rPr>
              <a:t>4. TACAN  Tactical Air Navigation  </a:t>
            </a:r>
            <a:r>
              <a:rPr lang="zh-SG" altLang="en-US" sz="2400" kern="100" dirty="0">
                <a:effectLst/>
                <a:latin typeface="Times New Roman" panose="02020603050405020304" pitchFamily="18" charset="0"/>
                <a:ea typeface="宋体" panose="02010600030101010101" pitchFamily="2" charset="-122"/>
              </a:rPr>
              <a:t>塔康（战术空中导航）</a:t>
            </a:r>
          </a:p>
          <a:p>
            <a:pPr indent="266700" algn="just" hangingPunct="0"/>
            <a:r>
              <a:rPr lang="en-US" altLang="zh-SG" sz="2400" kern="100" dirty="0">
                <a:effectLst/>
                <a:latin typeface="Times New Roman" panose="02020603050405020304" pitchFamily="18" charset="0"/>
                <a:ea typeface="宋体" panose="02010600030101010101" pitchFamily="2" charset="-122"/>
              </a:rPr>
              <a:t>5. INS  Inertial Navigation System  </a:t>
            </a:r>
            <a:r>
              <a:rPr lang="zh-SG" altLang="en-US" sz="2400" kern="100" dirty="0">
                <a:effectLst/>
                <a:latin typeface="Times New Roman" panose="02020603050405020304" pitchFamily="18" charset="0"/>
                <a:ea typeface="宋体" panose="02010600030101010101" pitchFamily="2" charset="-122"/>
              </a:rPr>
              <a:t>惯性导航系统</a:t>
            </a:r>
          </a:p>
          <a:p>
            <a:pPr indent="266700" algn="just" hangingPunct="0"/>
            <a:r>
              <a:rPr lang="en-US" altLang="zh-SG" sz="2400" kern="100" dirty="0">
                <a:effectLst/>
                <a:latin typeface="Times New Roman" panose="02020603050405020304" pitchFamily="18" charset="0"/>
                <a:ea typeface="宋体" panose="02010600030101010101" pitchFamily="2" charset="-122"/>
              </a:rPr>
              <a:t>6. LORAN  Long Range Navigation  </a:t>
            </a:r>
            <a:r>
              <a:rPr lang="zh-SG" altLang="en-US" sz="2400" kern="100" dirty="0">
                <a:effectLst/>
                <a:latin typeface="Times New Roman" panose="02020603050405020304" pitchFamily="18" charset="0"/>
                <a:ea typeface="宋体" panose="02010600030101010101" pitchFamily="2" charset="-122"/>
              </a:rPr>
              <a:t>罗兰（远程导航系统）</a:t>
            </a:r>
          </a:p>
          <a:p>
            <a:pPr indent="266700" algn="just" hangingPunct="0"/>
            <a:r>
              <a:rPr lang="en-US" altLang="zh-SG" sz="2400" kern="100" dirty="0">
                <a:effectLst/>
                <a:latin typeface="Times New Roman" panose="02020603050405020304" pitchFamily="18" charset="0"/>
                <a:ea typeface="宋体" panose="02010600030101010101" pitchFamily="2" charset="-122"/>
              </a:rPr>
              <a:t>7. GPS  Global Position System  </a:t>
            </a:r>
            <a:r>
              <a:rPr lang="zh-SG" altLang="en-US" sz="2400" kern="100" dirty="0">
                <a:effectLst/>
                <a:latin typeface="Times New Roman" panose="02020603050405020304" pitchFamily="18" charset="0"/>
                <a:ea typeface="宋体" panose="02010600030101010101" pitchFamily="2" charset="-122"/>
              </a:rPr>
              <a:t>全球定位系统</a:t>
            </a:r>
          </a:p>
          <a:p>
            <a:pPr indent="266700" algn="just" hangingPunct="0"/>
            <a:r>
              <a:rPr lang="en-US" altLang="zh-SG" sz="2400" kern="100" dirty="0">
                <a:effectLst/>
                <a:latin typeface="Times New Roman" panose="02020603050405020304" pitchFamily="18" charset="0"/>
                <a:ea typeface="宋体" panose="02010600030101010101" pitchFamily="2" charset="-122"/>
              </a:rPr>
              <a:t>8. Decca  </a:t>
            </a:r>
            <a:r>
              <a:rPr lang="en-US" altLang="zh-SG" sz="2400" kern="100" dirty="0" err="1">
                <a:effectLst/>
                <a:latin typeface="Times New Roman" panose="02020603050405020304" pitchFamily="18" charset="0"/>
                <a:ea typeface="宋体" panose="02010600030101010101" pitchFamily="2" charset="-122"/>
              </a:rPr>
              <a:t>Decca</a:t>
            </a:r>
            <a:r>
              <a:rPr lang="en-US" altLang="zh-SG" sz="2400" kern="100" dirty="0">
                <a:effectLst/>
                <a:latin typeface="Times New Roman" panose="02020603050405020304" pitchFamily="18" charset="0"/>
                <a:ea typeface="宋体" panose="02010600030101010101" pitchFamily="2" charset="-122"/>
              </a:rPr>
              <a:t> Navigation System  </a:t>
            </a:r>
            <a:r>
              <a:rPr lang="zh-SG" altLang="en-US" sz="2400" kern="100" dirty="0">
                <a:effectLst/>
                <a:latin typeface="Times New Roman" panose="02020603050405020304" pitchFamily="18" charset="0"/>
                <a:ea typeface="宋体" panose="02010600030101010101" pitchFamily="2" charset="-122"/>
              </a:rPr>
              <a:t>台卡（低频联系波相位双曲线定位系统）</a:t>
            </a:r>
          </a:p>
        </p:txBody>
      </p:sp>
    </p:spTree>
    <p:extLst>
      <p:ext uri="{BB962C8B-B14F-4D97-AF65-F5344CB8AC3E}">
        <p14:creationId xmlns:p14="http://schemas.microsoft.com/office/powerpoint/2010/main" val="12323001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Notes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83220" y="1257953"/>
            <a:ext cx="9567280" cy="4704181"/>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By tuning the radio navigation equipment on board, the pilot could receive a signal from a ground-stationed NAVAID, through which the pilots could not only realize whether the course is to or from the station, but also he could understand whether the aircraft deviates from the course.</a:t>
            </a:r>
          </a:p>
          <a:p>
            <a:pPr indent="266700" algn="just" hangingPunct="0"/>
            <a:r>
              <a:rPr lang="zh-SG" altLang="en-US" sz="2000" kern="100" dirty="0">
                <a:effectLst/>
                <a:latin typeface="Times New Roman" panose="02020603050405020304" pitchFamily="18" charset="0"/>
                <a:ea typeface="宋体" panose="02010600030101010101" pitchFamily="2" charset="-122"/>
              </a:rPr>
              <a:t>    飞行员通过调节机载无线电导航设备接收地面导航台发射的信号。依据这个信号，飞行员不仅能够知道飞机是向台还是背台，也能够了解飞机是否偏离航线。</a:t>
            </a:r>
          </a:p>
          <a:p>
            <a:pPr indent="266700" algn="just" hangingPunct="0"/>
            <a:r>
              <a:rPr lang="en-US" altLang="zh-SG" sz="2000" kern="100" dirty="0">
                <a:effectLst/>
                <a:latin typeface="Times New Roman" panose="02020603050405020304" pitchFamily="18" charset="0"/>
                <a:ea typeface="宋体" panose="02010600030101010101" pitchFamily="2" charset="-122"/>
              </a:rPr>
              <a:t>2. INS is a self-contained navigation system which requires no external references to determine its position, orientation, or velocity after initialization.</a:t>
            </a:r>
          </a:p>
          <a:p>
            <a:pPr indent="266700" algn="just" hangingPunct="0"/>
            <a:r>
              <a:rPr lang="zh-SG" altLang="en-US" sz="2000" kern="100" dirty="0">
                <a:effectLst/>
                <a:latin typeface="Times New Roman" panose="02020603050405020304" pitchFamily="18" charset="0"/>
                <a:ea typeface="宋体" panose="02010600030101010101" pitchFamily="2" charset="-122"/>
              </a:rPr>
              <a:t>    惯性导航系统（</a:t>
            </a:r>
            <a:r>
              <a:rPr lang="en-US" altLang="zh-SG" sz="2000" kern="100" dirty="0">
                <a:effectLst/>
                <a:latin typeface="Times New Roman" panose="02020603050405020304" pitchFamily="18" charset="0"/>
                <a:ea typeface="宋体" panose="02010600030101010101" pitchFamily="2" charset="-122"/>
              </a:rPr>
              <a:t>INS</a:t>
            </a:r>
            <a:r>
              <a:rPr lang="zh-SG" altLang="en-US" sz="2000" kern="100" dirty="0">
                <a:effectLst/>
                <a:latin typeface="Times New Roman" panose="02020603050405020304" pitchFamily="18" charset="0"/>
                <a:ea typeface="宋体" panose="02010600030101010101" pitchFamily="2" charset="-122"/>
              </a:rPr>
              <a:t>）是一种自主导航系统，一旦启动该系统不依赖于外界就可以确定自身位置、方向或速度。</a:t>
            </a:r>
          </a:p>
          <a:p>
            <a:pPr indent="266700" algn="just" hangingPunct="0"/>
            <a:r>
              <a:rPr lang="en-US" altLang="zh-SG" sz="2000" kern="100" dirty="0">
                <a:effectLst/>
                <a:latin typeface="Times New Roman" panose="02020603050405020304" pitchFamily="18" charset="0"/>
                <a:ea typeface="宋体" panose="02010600030101010101" pitchFamily="2" charset="-122"/>
              </a:rPr>
              <a:t>3. The LORAN system is a hyperbolic radio navigation system developed in the US during World War II, which provides an improved range with finer accuracy compared with the older systems.</a:t>
            </a:r>
          </a:p>
          <a:p>
            <a:pPr indent="266700" algn="just" hangingPunct="0"/>
            <a:r>
              <a:rPr lang="zh-SG" altLang="en-US" sz="2000" kern="100" dirty="0">
                <a:effectLst/>
                <a:latin typeface="Times New Roman" panose="02020603050405020304" pitchFamily="18" charset="0"/>
                <a:ea typeface="宋体" panose="02010600030101010101" pitchFamily="2" charset="-122"/>
              </a:rPr>
              <a:t>    远距离无线电导航系统（</a:t>
            </a:r>
            <a:r>
              <a:rPr lang="en-US" altLang="zh-SG" sz="2000" kern="100" dirty="0">
                <a:effectLst/>
                <a:latin typeface="Times New Roman" panose="02020603050405020304" pitchFamily="18" charset="0"/>
                <a:ea typeface="宋体" panose="02010600030101010101" pitchFamily="2" charset="-122"/>
              </a:rPr>
              <a:t>LORAN</a:t>
            </a:r>
            <a:r>
              <a:rPr lang="zh-SG" altLang="en-US" sz="2000" kern="100" dirty="0">
                <a:effectLst/>
                <a:latin typeface="Times New Roman" panose="02020603050405020304" pitchFamily="18" charset="0"/>
                <a:ea typeface="宋体" panose="02010600030101010101" pitchFamily="2" charset="-122"/>
              </a:rPr>
              <a:t>）是一种双曲线无线电导航系统，由美国在二战期间研发。与旧系统相比，该系统提供更远的航程，精确性也更高。</a:t>
            </a:r>
          </a:p>
        </p:txBody>
      </p:sp>
    </p:spTree>
    <p:extLst>
      <p:ext uri="{BB962C8B-B14F-4D97-AF65-F5344CB8AC3E}">
        <p14:creationId xmlns:p14="http://schemas.microsoft.com/office/powerpoint/2010/main" val="41449768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465412"/>
            <a:ext cx="11048999" cy="4519515"/>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Radio navigation is widely utilized in commercial flights. By tuning the radio navigation equipment on board, the pilots could receive a signal from a ground-stationed NAVAID, through which the pilots could not only realize whether the course is to or from the station, but also understand whether the aircraft deviates from the course. Then the pilots could make adjustment to correct the direction. </a:t>
            </a:r>
          </a:p>
          <a:p>
            <a:pPr indent="266700" algn="just" hangingPunct="0"/>
            <a:r>
              <a:rPr lang="en-US" altLang="zh-SG" sz="2400" kern="100" dirty="0">
                <a:effectLst/>
                <a:latin typeface="Times New Roman" panose="02020603050405020304" pitchFamily="18" charset="0"/>
                <a:ea typeface="宋体" panose="02010600030101010101" pitchFamily="2" charset="-122"/>
              </a:rPr>
              <a:t>    One of the most common navigation systems is called VOR, which provides magnetic bearing information to and from the station. When DME is also installed with a VOR, the NAVAID is referred to as a VOR/ DME. When military tactical air navigation (TACAN) equipment is installed with a VOR, the NAVAID is known as a VORTAC. And DME is always an integral part of a VORTAC. Before the advent of these systems, the radio compass low-frequency radio receiver combined with the NDB was the main system used for aerial navigation. </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82653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041400"/>
            <a:ext cx="11048999" cy="5319734"/>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Compared with the 707, Boeing 727 is smaller and is mainly intended for short and medium-length flights. It can carry 149 to 189 passengers and later model can fly up to 2,700 nautical miles nonstop. It has three engines, one on each side of the rear fuselage with a center engine attached to the base of the fin. It is Boeing’s only trijet aircraft. It cruises at a speed of 575 miles per hour at altitudes from 25,000 to 42,000 feet. There is one galley and a service bar as well as some small working areas on board.</a:t>
            </a:r>
          </a:p>
          <a:p>
            <a:pPr indent="266700" algn="just" hangingPunct="0"/>
            <a:r>
              <a:rPr lang="en-US" altLang="zh-SG" sz="2000" kern="100" dirty="0">
                <a:effectLst/>
                <a:latin typeface="Times New Roman" panose="02020603050405020304" pitchFamily="18" charset="0"/>
                <a:ea typeface="宋体" panose="02010600030101010101" pitchFamily="2" charset="-122"/>
              </a:rPr>
              <a:t>Among all jet planes made by Boeing, the 747 is the largest and is often referred to by its original nickname, “Jumbo Jet”. Most airlines dislike the name since it implies clumsiness. The Boeing 747 is a wide-body commercial jet airliner and cargo aircraft with four engines and its distinctive hump-like upper deck along the forward part of the aircraft makes it among the world’s most recognizable aircraft. The specially-designed deck is to serve as a first class lounge or extra seating or allows the aircraft to be easily converted to a cargo carrier by removing seats and installing a front cargo door. Aircraft of this type can accommodate 366 passengers in a normal configuration. But if converted into all-economy configuration, it can carry up to 490 passengers. First flown commercially in 1970, the 747 held the passenger capacity record for 37 years. The 747-400, the most common variant in service, has a high subsonic cruise speed up to 570 mph with an intercontinental range of 7,260 nautical miles. There are six galleys, three auxiliary galleys and twelve lavatories on Boeing 747. Some airlines have improved the interior of the plane so that the passengers could enjoy greater luxury and comfort.</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406809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539417"/>
            <a:ext cx="11048999" cy="4150183"/>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The signals sent by the low-frequency radio receiver direct the pilot to home from the station. Then the pilot could navigate off the station by following a series of procedures. However, these non-directional radio beacons are sensitive to atmospheric and other types of interferences such as poor signals or the disturbance from other stations, which may cause the malfunction of the instruments on board.</a:t>
            </a:r>
          </a:p>
          <a:p>
            <a:pPr indent="266700" algn="just" hangingPunct="0"/>
            <a:r>
              <a:rPr lang="en-US" altLang="zh-SG" sz="2400" kern="100" dirty="0">
                <a:effectLst/>
                <a:latin typeface="Times New Roman" panose="02020603050405020304" pitchFamily="18" charset="0"/>
                <a:ea typeface="宋体" panose="02010600030101010101" pitchFamily="2" charset="-122"/>
              </a:rPr>
              <a:t>    INS, LORAN and Decca are three of the common transoceanic navigation systems used in civil aviation. </a:t>
            </a:r>
          </a:p>
          <a:p>
            <a:pPr indent="266700" algn="just" hangingPunct="0"/>
            <a:r>
              <a:rPr lang="en-US" altLang="zh-SG" sz="2400" kern="100" dirty="0">
                <a:effectLst/>
                <a:latin typeface="Times New Roman" panose="02020603050405020304" pitchFamily="18" charset="0"/>
                <a:ea typeface="宋体" panose="02010600030101010101" pitchFamily="2" charset="-122"/>
              </a:rPr>
              <a:t>    INS is a self-contained navigation system which requires no external references to determine its position, orientation, or velocity after initialization. Thus it is immune to jamming and deception and suitable for long-range flight over water or land areas without adequate radio station on the ground. </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2914916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117600"/>
            <a:ext cx="11048999" cy="525817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    The LORAN system is a hyperbolic radio navigation system developed in the US during World War II, which provides an improved range with finer accuracy compared with the older systems. The great distances and lack of useful navigation points in the Pacific Ocean led to a widespread use of LORAN for both marine and air navigation during the Pacific War. Later an improved version LORAN-C with better performance (the original retroactively became LORAN-A) became popular and began to replace the old one. </a:t>
            </a:r>
          </a:p>
          <a:p>
            <a:pPr indent="266700" algn="just" hangingPunct="0"/>
            <a:r>
              <a:rPr lang="en-US" altLang="zh-SG" sz="2400" kern="100" dirty="0">
                <a:effectLst/>
                <a:latin typeface="Times New Roman" panose="02020603050405020304" pitchFamily="18" charset="0"/>
                <a:ea typeface="宋体" panose="02010600030101010101" pitchFamily="2" charset="-122"/>
              </a:rPr>
              <a:t>    Like LORAN, the Decca navigation system is also a hyperbolic radio navigation system which allows ships and aircraft to determine their position by receiving radio signals from fixed navigational beacons but offers better accuracy than the competing LORAN system. The system was developed in the UK and first deployed by the Royal Navy during World War II. Aircraft using LORAN or Decca is equipped with facilities to receive special signals from transmitting stations indicating the exact position of the plane. </a:t>
            </a:r>
          </a:p>
        </p:txBody>
      </p:sp>
    </p:spTree>
    <p:extLst>
      <p:ext uri="{BB962C8B-B14F-4D97-AF65-F5344CB8AC3E}">
        <p14:creationId xmlns:p14="http://schemas.microsoft.com/office/powerpoint/2010/main" val="1642318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39641"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Passage</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63501" y="979863"/>
            <a:ext cx="11277600" cy="5367503"/>
          </a:xfrm>
          <a:prstGeom prst="snip1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92229" y="1850170"/>
            <a:ext cx="11048999" cy="3103743"/>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    Since the 1960s, navigation has increasingly moved to satellite navigation systems. One of the global navigation satellite systems is GPS, a space-based radio navigation system with better accuracy than any previous land-based system and available at almost all locations on the earth. It requires only a few dozen satellites to provide worldwide coverage. Its distinct advantages have aroused worldwide attention and this type of navigation system enjoys a very promising prospect. </a:t>
            </a:r>
          </a:p>
        </p:txBody>
      </p:sp>
    </p:spTree>
    <p:extLst>
      <p:ext uri="{BB962C8B-B14F-4D97-AF65-F5344CB8AC3E}">
        <p14:creationId xmlns:p14="http://schemas.microsoft.com/office/powerpoint/2010/main" val="39284093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041400"/>
            <a:ext cx="9262480" cy="5258179"/>
          </a:xfrm>
          <a:prstGeom prst="rect">
            <a:avLst/>
          </a:prstGeom>
          <a:noFill/>
          <a:ln w="9525">
            <a:noFill/>
            <a:miter lim="800000"/>
          </a:ln>
        </p:spPr>
        <p:txBody>
          <a:bodyPr wrap="square" lIns="86685" tIns="43343" rIns="86685" bIns="43343">
            <a:spAutoFit/>
          </a:bodyPr>
          <a:lstStyle/>
          <a:p>
            <a:pPr indent="266700" algn="just" hangingPunct="0"/>
            <a:r>
              <a:rPr lang="en-US" altLang="zh-SG" sz="2400" kern="100" dirty="0">
                <a:effectLst/>
                <a:latin typeface="Times New Roman" panose="02020603050405020304" pitchFamily="18" charset="0"/>
                <a:ea typeface="宋体" panose="02010600030101010101" pitchFamily="2" charset="-122"/>
              </a:rPr>
              <a:t>I. Write down the full name of each abbreviation and translate it into Chinese.</a:t>
            </a:r>
          </a:p>
          <a:p>
            <a:pPr indent="266700" algn="just" hangingPunct="0"/>
            <a:r>
              <a:rPr lang="en-US" altLang="zh-SG" sz="2400" kern="100" dirty="0">
                <a:effectLst/>
                <a:latin typeface="Times New Roman" panose="02020603050405020304" pitchFamily="18" charset="0"/>
                <a:ea typeface="宋体" panose="02010600030101010101" pitchFamily="2" charset="-122"/>
              </a:rPr>
              <a:t>1. ILS</a:t>
            </a:r>
          </a:p>
          <a:p>
            <a:pPr indent="266700" algn="just" hangingPunct="0"/>
            <a:r>
              <a:rPr lang="en-US" altLang="zh-SG" sz="2400" kern="100" dirty="0">
                <a:effectLst/>
                <a:latin typeface="Times New Roman" panose="02020603050405020304" pitchFamily="18" charset="0"/>
                <a:ea typeface="宋体" panose="02010600030101010101" pitchFamily="2" charset="-122"/>
              </a:rPr>
              <a:t>2. IGS</a:t>
            </a:r>
          </a:p>
          <a:p>
            <a:pPr indent="266700" algn="just" hangingPunct="0"/>
            <a:r>
              <a:rPr lang="en-US" altLang="zh-SG" sz="2400" kern="100" dirty="0">
                <a:effectLst/>
                <a:latin typeface="Times New Roman" panose="02020603050405020304" pitchFamily="18" charset="0"/>
                <a:ea typeface="宋体" panose="02010600030101010101" pitchFamily="2" charset="-122"/>
              </a:rPr>
              <a:t>3. VOR</a:t>
            </a:r>
          </a:p>
          <a:p>
            <a:pPr indent="266700" algn="just" hangingPunct="0"/>
            <a:r>
              <a:rPr lang="en-US" altLang="zh-SG" sz="2400" kern="100" dirty="0">
                <a:effectLst/>
                <a:latin typeface="Times New Roman" panose="02020603050405020304" pitchFamily="18" charset="0"/>
                <a:ea typeface="宋体" panose="02010600030101010101" pitchFamily="2" charset="-122"/>
              </a:rPr>
              <a:t>4. NDB</a:t>
            </a:r>
          </a:p>
          <a:p>
            <a:pPr indent="266700" algn="just" hangingPunct="0"/>
            <a:r>
              <a:rPr lang="en-US" altLang="zh-SG" sz="2400" kern="100" dirty="0">
                <a:effectLst/>
                <a:latin typeface="Times New Roman" panose="02020603050405020304" pitchFamily="18" charset="0"/>
                <a:ea typeface="宋体" panose="02010600030101010101" pitchFamily="2" charset="-122"/>
              </a:rPr>
              <a:t>5. DME</a:t>
            </a:r>
          </a:p>
          <a:p>
            <a:pPr indent="266700" algn="just" hangingPunct="0"/>
            <a:r>
              <a:rPr lang="en-US" altLang="zh-SG" sz="2400" kern="100" dirty="0">
                <a:effectLst/>
                <a:latin typeface="Times New Roman" panose="02020603050405020304" pitchFamily="18" charset="0"/>
                <a:ea typeface="宋体" panose="02010600030101010101" pitchFamily="2" charset="-122"/>
              </a:rPr>
              <a:t>6. PAR</a:t>
            </a:r>
          </a:p>
          <a:p>
            <a:pPr indent="266700" algn="just" hangingPunct="0"/>
            <a:r>
              <a:rPr lang="en-US" altLang="zh-SG" sz="2400" kern="100" dirty="0">
                <a:effectLst/>
                <a:latin typeface="Times New Roman" panose="02020603050405020304" pitchFamily="18" charset="0"/>
                <a:ea typeface="宋体" panose="02010600030101010101" pitchFamily="2" charset="-122"/>
              </a:rPr>
              <a:t>7. ASR</a:t>
            </a:r>
          </a:p>
          <a:p>
            <a:pPr indent="266700" algn="just" hangingPunct="0"/>
            <a:r>
              <a:rPr lang="en-US" altLang="zh-SG" sz="2400" kern="100" dirty="0">
                <a:effectLst/>
                <a:latin typeface="Times New Roman" panose="02020603050405020304" pitchFamily="18" charset="0"/>
                <a:ea typeface="宋体" panose="02010600030101010101" pitchFamily="2" charset="-122"/>
              </a:rPr>
              <a:t>8. GPS</a:t>
            </a:r>
          </a:p>
          <a:p>
            <a:pPr indent="266700" algn="just" hangingPunct="0"/>
            <a:r>
              <a:rPr lang="en-US" altLang="zh-SG" sz="2400" kern="100" dirty="0">
                <a:effectLst/>
                <a:latin typeface="Times New Roman" panose="02020603050405020304" pitchFamily="18" charset="0"/>
                <a:ea typeface="宋体" panose="02010600030101010101" pitchFamily="2" charset="-122"/>
              </a:rPr>
              <a:t>9. GNSS</a:t>
            </a:r>
          </a:p>
          <a:p>
            <a:pPr indent="266700" algn="just" hangingPunct="0"/>
            <a:r>
              <a:rPr lang="en-US" altLang="zh-SG" sz="2400" kern="100" dirty="0">
                <a:effectLst/>
                <a:latin typeface="Times New Roman" panose="02020603050405020304" pitchFamily="18" charset="0"/>
                <a:ea typeface="宋体" panose="02010600030101010101" pitchFamily="2" charset="-122"/>
              </a:rPr>
              <a:t>10. RNAV</a:t>
            </a:r>
          </a:p>
          <a:p>
            <a:pPr indent="266700" algn="just" hangingPunct="0"/>
            <a:r>
              <a:rPr lang="en-US" altLang="zh-SG" sz="2400" kern="100" dirty="0">
                <a:effectLst/>
                <a:latin typeface="Times New Roman" panose="02020603050405020304" pitchFamily="18" charset="0"/>
                <a:ea typeface="宋体" panose="02010600030101010101" pitchFamily="2" charset="-122"/>
              </a:rPr>
              <a:t>11. RNP</a:t>
            </a:r>
          </a:p>
          <a:p>
            <a:pPr indent="266700" algn="just" hangingPunct="0"/>
            <a:r>
              <a:rPr lang="en-US" altLang="zh-SG" sz="2400" kern="100" dirty="0">
                <a:effectLst/>
                <a:latin typeface="Times New Roman" panose="02020603050405020304" pitchFamily="18" charset="0"/>
                <a:ea typeface="宋体" panose="02010600030101010101" pitchFamily="2" charset="-122"/>
              </a:rPr>
              <a:t>12. LDA</a:t>
            </a:r>
            <a:endParaRPr lang="zh-SG" altLang="en-US" sz="24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66404369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1934192"/>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II. Try to learn the following position report.</a:t>
            </a:r>
          </a:p>
          <a:p>
            <a:pPr indent="266700" algn="just" hangingPunct="0"/>
            <a:r>
              <a:rPr lang="en-US" altLang="zh-CN" sz="2400" kern="100" dirty="0">
                <a:effectLst/>
                <a:latin typeface="Times New Roman" panose="02020603050405020304" pitchFamily="18" charset="0"/>
                <a:ea typeface="宋体" panose="02010600030101010101" pitchFamily="2" charset="-122"/>
              </a:rPr>
              <a:t>1. Position OBLIK at 0646, maintaining FL310, estimating ZF 0658, WUH next.</a:t>
            </a:r>
          </a:p>
          <a:p>
            <a:pPr indent="266700" algn="just" hangingPunct="0"/>
            <a:r>
              <a:rPr lang="en-US" altLang="zh-CN" sz="2400" kern="100" dirty="0">
                <a:effectLst/>
                <a:latin typeface="Times New Roman" panose="02020603050405020304" pitchFamily="18" charset="0"/>
                <a:ea typeface="宋体" panose="02010600030101010101" pitchFamily="2" charset="-122"/>
              </a:rPr>
              <a:t>2. Position 42N165E at 0800, FL390, estimating 44N 180E at 0900 45N 170W next.</a:t>
            </a:r>
          </a:p>
        </p:txBody>
      </p:sp>
    </p:spTree>
    <p:extLst>
      <p:ext uri="{BB962C8B-B14F-4D97-AF65-F5344CB8AC3E}">
        <p14:creationId xmlns:p14="http://schemas.microsoft.com/office/powerpoint/2010/main" val="35826493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215900" y="979863"/>
            <a:ext cx="10737265"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368300" y="1041400"/>
            <a:ext cx="10515600" cy="5319734"/>
          </a:xfrm>
          <a:prstGeom prst="rect">
            <a:avLst/>
          </a:prstGeom>
          <a:noFill/>
          <a:ln w="9525">
            <a:noFill/>
            <a:miter lim="800000"/>
          </a:ln>
        </p:spPr>
        <p:txBody>
          <a:bodyPr wrap="square" lIns="86685" tIns="43343" rIns="86685" bIns="43343">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III. Read and translate the following short passages into Chinese.</a:t>
            </a:r>
          </a:p>
          <a:p>
            <a:pPr indent="266700" algn="just" hangingPunct="0"/>
            <a:r>
              <a:rPr lang="en-US" altLang="zh-SG" sz="2000" kern="100" dirty="0">
                <a:effectLst/>
                <a:latin typeface="Times New Roman" panose="02020603050405020304" pitchFamily="18" charset="0"/>
                <a:ea typeface="宋体" panose="02010600030101010101" pitchFamily="2" charset="-122"/>
              </a:rPr>
              <a:t>1. The modern commercial airplane cockpit is a technological marvel. Computer screens and keypads have replaced many of the old switches, dials and instruments. Yet most commercial airline pilots still arrive at work carrying 70-year-old technology: printed flight charts held in leather binders. The division of Boeing Co. is developing a new three-dimensional “synthetic vision” system that will replace the traditional flight chart, both in its print and electronic forms. The system will be a large computer monitor that displays a realistic image of the terrain around the aircraft and provides other navigational information. At first, it’s likely to show up in the cockpits of corporate aircraft, eventually making its way into commercial airliners. </a:t>
            </a:r>
          </a:p>
          <a:p>
            <a:pPr indent="266700" algn="just" hangingPunct="0"/>
            <a:r>
              <a:rPr lang="en-US" altLang="zh-SG" sz="2000" kern="100" dirty="0">
                <a:effectLst/>
                <a:latin typeface="Times New Roman" panose="02020603050405020304" pitchFamily="18" charset="0"/>
                <a:ea typeface="宋体" panose="02010600030101010101" pitchFamily="2" charset="-122"/>
              </a:rPr>
              <a:t>2. Aircrafts are usually controlled by basic control surfaces like ailerons, elevators and rudders, supported by additional control surfaces: stabilizer, spoiler, flaps and by control of the engine thrust. Aircraft motion for various degrees of freedom is controlled by single or multiple control surfaces. However, navigation, communication, radar and other special equipment are severely limited if the pilot has to work continually on the physical manipulation of the controls. Automatic flight control and stabilization systems ease the pilot’s workload and provide aircraft stability at all speeds. Automatic Flight Control Systems are capable of flying the aircraft by radio navigation aids, correcting for wind, and making pilot unaided landings.</a:t>
            </a:r>
            <a:endParaRPr lang="zh-SG" altLang="en-US" sz="2000" kern="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3055648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Exercises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1088020" y="1322485"/>
            <a:ext cx="9414880" cy="2303524"/>
          </a:xfrm>
          <a:prstGeom prst="rect">
            <a:avLst/>
          </a:prstGeom>
          <a:noFill/>
          <a:ln w="9525">
            <a:noFill/>
            <a:miter lim="800000"/>
          </a:ln>
        </p:spPr>
        <p:txBody>
          <a:bodyPr wrap="square" lIns="86685" tIns="43343" rIns="86685" bIns="43343">
            <a:spAutoFit/>
          </a:bodyPr>
          <a:lstStyle/>
          <a:p>
            <a:pPr indent="266700" algn="just" hangingPunct="0"/>
            <a:r>
              <a:rPr lang="en-US" altLang="zh-CN" sz="2400" kern="100" dirty="0">
                <a:effectLst/>
                <a:latin typeface="Times New Roman" panose="02020603050405020304" pitchFamily="18" charset="0"/>
                <a:ea typeface="宋体" panose="02010600030101010101" pitchFamily="2" charset="-122"/>
              </a:rPr>
              <a:t>IV. Answer the following questions based on the text.</a:t>
            </a:r>
          </a:p>
          <a:p>
            <a:pPr indent="266700" algn="just" hangingPunct="0"/>
            <a:r>
              <a:rPr lang="en-US" altLang="zh-CN" sz="2400" kern="100" dirty="0">
                <a:effectLst/>
                <a:latin typeface="Times New Roman" panose="02020603050405020304" pitchFamily="18" charset="0"/>
                <a:ea typeface="宋体" panose="02010600030101010101" pitchFamily="2" charset="-122"/>
              </a:rPr>
              <a:t>1. What does NAVAID stand for? Why is it important for flight?</a:t>
            </a:r>
          </a:p>
          <a:p>
            <a:pPr indent="266700" algn="just" hangingPunct="0"/>
            <a:r>
              <a:rPr lang="en-US" altLang="zh-CN" sz="2400" kern="100" dirty="0">
                <a:effectLst/>
                <a:latin typeface="Times New Roman" panose="02020603050405020304" pitchFamily="18" charset="0"/>
                <a:ea typeface="宋体" panose="02010600030101010101" pitchFamily="2" charset="-122"/>
              </a:rPr>
              <a:t>2. What are the disadvantages of non-directional radio beacons?</a:t>
            </a:r>
          </a:p>
          <a:p>
            <a:pPr indent="266700" algn="just" hangingPunct="0"/>
            <a:r>
              <a:rPr lang="en-US" altLang="zh-CN" sz="2400" kern="100" dirty="0">
                <a:effectLst/>
                <a:latin typeface="Times New Roman" panose="02020603050405020304" pitchFamily="18" charset="0"/>
                <a:ea typeface="宋体" panose="02010600030101010101" pitchFamily="2" charset="-122"/>
              </a:rPr>
              <a:t>3. What navigation systems can be used when aircraft fly across ocean?</a:t>
            </a:r>
          </a:p>
          <a:p>
            <a:pPr indent="266700" algn="just" hangingPunct="0"/>
            <a:r>
              <a:rPr lang="en-US" altLang="zh-CN" sz="2400" kern="100" dirty="0">
                <a:effectLst/>
                <a:latin typeface="Times New Roman" panose="02020603050405020304" pitchFamily="18" charset="0"/>
                <a:ea typeface="宋体" panose="02010600030101010101" pitchFamily="2" charset="-122"/>
              </a:rPr>
              <a:t>4. How do you understand INS?</a:t>
            </a:r>
          </a:p>
          <a:p>
            <a:pPr indent="266700" algn="just" hangingPunct="0"/>
            <a:r>
              <a:rPr lang="en-US" altLang="zh-CN" sz="2400" kern="100" dirty="0">
                <a:effectLst/>
                <a:latin typeface="Times New Roman" panose="02020603050405020304" pitchFamily="18" charset="0"/>
                <a:ea typeface="宋体" panose="02010600030101010101" pitchFamily="2" charset="-122"/>
              </a:rPr>
              <a:t>5. What is GPS?</a:t>
            </a:r>
          </a:p>
        </p:txBody>
      </p:sp>
    </p:spTree>
    <p:extLst>
      <p:ext uri="{BB962C8B-B14F-4D97-AF65-F5344CB8AC3E}">
        <p14:creationId xmlns:p14="http://schemas.microsoft.com/office/powerpoint/2010/main" val="27458930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9002" y="2373237"/>
            <a:ext cx="11578787" cy="1754338"/>
          </a:xfrm>
          <a:custGeom>
            <a:avLst/>
            <a:gdLst/>
            <a:ahLst/>
            <a:cxnLst/>
            <a:rect l="l" t="t" r="r" b="b"/>
            <a:pathLst>
              <a:path w="11578787" h="1754338">
                <a:moveTo>
                  <a:pt x="11578786" y="1754338"/>
                </a:moveTo>
                <a:lnTo>
                  <a:pt x="0" y="1754338"/>
                </a:lnTo>
                <a:lnTo>
                  <a:pt x="0" y="0"/>
                </a:lnTo>
                <a:lnTo>
                  <a:pt x="11578786" y="0"/>
                </a:lnTo>
                <a:lnTo>
                  <a:pt x="11578786" y="1754338"/>
                </a:lnTo>
                <a:close/>
              </a:path>
            </a:pathLst>
          </a:custGeom>
          <a:solidFill>
            <a:srgbClr val="6DA9BE"/>
          </a:solidFill>
        </p:spPr>
      </p:sp>
      <p:pic>
        <p:nvPicPr>
          <p:cNvPr id="3" name="Picture 2"/>
          <p:cNvPicPr>
            <a:picLocks noChangeAspect="1"/>
          </p:cNvPicPr>
          <p:nvPr/>
        </p:nvPicPr>
        <p:blipFill>
          <a:blip r:embed="rId2"/>
          <a:stretch>
            <a:fillRect/>
          </a:stretch>
        </p:blipFill>
        <p:spPr>
          <a:xfrm>
            <a:off x="940997" y="2082983"/>
            <a:ext cx="3434547" cy="2341988"/>
          </a:xfrm>
          <a:prstGeom prst="rect">
            <a:avLst/>
          </a:prstGeom>
        </p:spPr>
      </p:pic>
      <p:sp>
        <p:nvSpPr>
          <p:cNvPr id="4" name="TextBox 3"/>
          <p:cNvSpPr txBox="1"/>
          <p:nvPr/>
        </p:nvSpPr>
        <p:spPr>
          <a:xfrm>
            <a:off x="1663700" y="2544903"/>
            <a:ext cx="1941590" cy="1400383"/>
          </a:xfrm>
          <a:prstGeom prst="rect">
            <a:avLst/>
          </a:prstGeom>
        </p:spPr>
        <p:txBody>
          <a:bodyPr lIns="0" tIns="0" rIns="63500" rtlCol="0" anchor="t">
            <a:spAutoFit/>
          </a:bodyPr>
          <a:lstStyle/>
          <a:p>
            <a:pPr algn="ctr">
              <a:lnSpc>
                <a:spcPct val="100000"/>
              </a:lnSpc>
            </a:pPr>
            <a:r>
              <a:rPr lang="en-US" altLang="zh-CN" sz="4400" b="1" dirty="0">
                <a:solidFill>
                  <a:srgbClr val="FFFFFF"/>
                </a:solidFill>
                <a:latin typeface="Microsoft YaHei"/>
                <a:ea typeface="Microsoft YaHei"/>
              </a:rPr>
              <a:t>Unit Eight </a:t>
            </a:r>
          </a:p>
        </p:txBody>
      </p:sp>
      <p:sp>
        <p:nvSpPr>
          <p:cNvPr id="5" name="TextBox 4"/>
          <p:cNvSpPr txBox="1"/>
          <p:nvPr/>
        </p:nvSpPr>
        <p:spPr>
          <a:xfrm>
            <a:off x="4330700" y="2794000"/>
            <a:ext cx="7272408" cy="877163"/>
          </a:xfrm>
          <a:prstGeom prst="rect">
            <a:avLst/>
          </a:prstGeom>
        </p:spPr>
        <p:txBody>
          <a:bodyPr wrap="square" lIns="0" tIns="0" rIns="63500" rtlCol="0" anchor="t">
            <a:spAutoFit/>
          </a:bodyPr>
          <a:lstStyle/>
          <a:p>
            <a:r>
              <a:rPr lang="en-US" altLang="zh-CN" sz="5400" b="1" dirty="0">
                <a:solidFill>
                  <a:srgbClr val="FFFFFF"/>
                </a:solidFill>
                <a:latin typeface="Microsoft YaHei"/>
                <a:ea typeface="Microsoft YaHei"/>
              </a:rPr>
              <a:t>Air Traffic Control</a:t>
            </a:r>
          </a:p>
        </p:txBody>
      </p:sp>
      <p:sp>
        <p:nvSpPr>
          <p:cNvPr id="7" name="Freeform 6"/>
          <p:cNvSpPr/>
          <p:nvPr/>
        </p:nvSpPr>
        <p:spPr>
          <a:xfrm rot="13500000">
            <a:off x="1675022" y="514872"/>
            <a:ext cx="470994" cy="424136"/>
          </a:xfrm>
          <a:custGeom>
            <a:avLst/>
            <a:gdLst/>
            <a:ahLst/>
            <a:cxnLst/>
            <a:rect l="l" t="t" r="r" b="b"/>
            <a:pathLst>
              <a:path w="470994" h="424136">
                <a:moveTo>
                  <a:pt x="235496" y="0"/>
                </a:moveTo>
                <a:lnTo>
                  <a:pt x="0" y="424136"/>
                </a:lnTo>
                <a:lnTo>
                  <a:pt x="470993" y="424136"/>
                </a:lnTo>
                <a:lnTo>
                  <a:pt x="235496" y="0"/>
                </a:lnTo>
                <a:close/>
              </a:path>
            </a:pathLst>
          </a:custGeom>
          <a:solidFill>
            <a:srgbClr val="6DA9BE"/>
          </a:solidFill>
        </p:spPr>
      </p:sp>
      <p:sp>
        <p:nvSpPr>
          <p:cNvPr id="8" name="Freeform 7"/>
          <p:cNvSpPr/>
          <p:nvPr/>
        </p:nvSpPr>
        <p:spPr>
          <a:xfrm rot="11760000">
            <a:off x="1323708" y="1084802"/>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9" name="Freeform 8"/>
          <p:cNvSpPr/>
          <p:nvPr/>
        </p:nvSpPr>
        <p:spPr>
          <a:xfrm rot="600000">
            <a:off x="612125" y="909489"/>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0" name="Freeform 9"/>
          <p:cNvSpPr/>
          <p:nvPr/>
        </p:nvSpPr>
        <p:spPr>
          <a:xfrm rot="12060000">
            <a:off x="913427" y="679654"/>
            <a:ext cx="165302" cy="148857"/>
          </a:xfrm>
          <a:custGeom>
            <a:avLst/>
            <a:gdLst/>
            <a:ahLst/>
            <a:cxnLst/>
            <a:rect l="l" t="t" r="r" b="b"/>
            <a:pathLst>
              <a:path w="165302" h="148857">
                <a:moveTo>
                  <a:pt x="82651" y="0"/>
                </a:moveTo>
                <a:lnTo>
                  <a:pt x="0" y="148856"/>
                </a:lnTo>
                <a:lnTo>
                  <a:pt x="165302" y="148856"/>
                </a:lnTo>
                <a:lnTo>
                  <a:pt x="82651" y="0"/>
                </a:lnTo>
                <a:close/>
              </a:path>
            </a:pathLst>
          </a:custGeom>
          <a:solidFill>
            <a:srgbClr val="6DA9BE"/>
          </a:solidFill>
        </p:spPr>
      </p:sp>
      <p:sp>
        <p:nvSpPr>
          <p:cNvPr id="11" name="Freeform 10"/>
          <p:cNvSpPr/>
          <p:nvPr/>
        </p:nvSpPr>
        <p:spPr>
          <a:xfrm rot="10800000">
            <a:off x="592495" y="572595"/>
            <a:ext cx="165301" cy="148857"/>
          </a:xfrm>
          <a:custGeom>
            <a:avLst/>
            <a:gdLst/>
            <a:ahLst/>
            <a:cxnLst/>
            <a:rect l="l" t="t" r="r" b="b"/>
            <a:pathLst>
              <a:path w="165301" h="148857">
                <a:moveTo>
                  <a:pt x="82650" y="0"/>
                </a:moveTo>
                <a:lnTo>
                  <a:pt x="0" y="148856"/>
                </a:lnTo>
                <a:lnTo>
                  <a:pt x="165301" y="148856"/>
                </a:lnTo>
                <a:lnTo>
                  <a:pt x="82650" y="0"/>
                </a:lnTo>
                <a:close/>
              </a:path>
            </a:pathLst>
          </a:custGeom>
          <a:solidFill>
            <a:srgbClr val="FFAB3F"/>
          </a:solidFill>
        </p:spPr>
      </p:sp>
      <p:sp>
        <p:nvSpPr>
          <p:cNvPr id="12" name="Freeform 11"/>
          <p:cNvSpPr/>
          <p:nvPr/>
        </p:nvSpPr>
        <p:spPr>
          <a:xfrm rot="2700000">
            <a:off x="9675916" y="5682096"/>
            <a:ext cx="470994" cy="424136"/>
          </a:xfrm>
          <a:custGeom>
            <a:avLst/>
            <a:gdLst/>
            <a:ahLst/>
            <a:cxnLst/>
            <a:rect l="l" t="t" r="r" b="b"/>
            <a:pathLst>
              <a:path w="470994" h="424136">
                <a:moveTo>
                  <a:pt x="235497" y="0"/>
                </a:moveTo>
                <a:lnTo>
                  <a:pt x="0" y="424137"/>
                </a:lnTo>
                <a:lnTo>
                  <a:pt x="470994" y="424137"/>
                </a:lnTo>
                <a:lnTo>
                  <a:pt x="235497" y="0"/>
                </a:lnTo>
                <a:close/>
              </a:path>
            </a:pathLst>
          </a:custGeom>
          <a:solidFill>
            <a:srgbClr val="6DA9BE"/>
          </a:solidFill>
        </p:spPr>
      </p:sp>
      <p:sp>
        <p:nvSpPr>
          <p:cNvPr id="13" name="Freeform 12"/>
          <p:cNvSpPr/>
          <p:nvPr/>
        </p:nvSpPr>
        <p:spPr>
          <a:xfrm rot="960000">
            <a:off x="10192015" y="5260548"/>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4" name="Freeform 13"/>
          <p:cNvSpPr/>
          <p:nvPr/>
        </p:nvSpPr>
        <p:spPr>
          <a:xfrm rot="11400000">
            <a:off x="10903598" y="5435861"/>
            <a:ext cx="306208" cy="275745"/>
          </a:xfrm>
          <a:custGeom>
            <a:avLst/>
            <a:gdLst/>
            <a:ahLst/>
            <a:cxnLst/>
            <a:rect l="l" t="t" r="r" b="b"/>
            <a:pathLst>
              <a:path w="306208" h="275745">
                <a:moveTo>
                  <a:pt x="153104" y="0"/>
                </a:moveTo>
                <a:lnTo>
                  <a:pt x="0" y="275745"/>
                </a:lnTo>
                <a:lnTo>
                  <a:pt x="306208" y="275745"/>
                </a:lnTo>
                <a:lnTo>
                  <a:pt x="153104" y="0"/>
                </a:lnTo>
                <a:close/>
              </a:path>
            </a:pathLst>
          </a:custGeom>
          <a:solidFill>
            <a:srgbClr val="A6A6A6"/>
          </a:solidFill>
        </p:spPr>
      </p:sp>
      <p:sp>
        <p:nvSpPr>
          <p:cNvPr id="15" name="Freeform 14"/>
          <p:cNvSpPr/>
          <p:nvPr/>
        </p:nvSpPr>
        <p:spPr>
          <a:xfrm rot="1260000">
            <a:off x="10743202" y="5792577"/>
            <a:ext cx="165302" cy="148857"/>
          </a:xfrm>
          <a:custGeom>
            <a:avLst/>
            <a:gdLst/>
            <a:ahLst/>
            <a:cxnLst/>
            <a:rect l="l" t="t" r="r" b="b"/>
            <a:pathLst>
              <a:path w="165302" h="148857">
                <a:moveTo>
                  <a:pt x="82651" y="0"/>
                </a:moveTo>
                <a:lnTo>
                  <a:pt x="0" y="148857"/>
                </a:lnTo>
                <a:lnTo>
                  <a:pt x="165302" y="148857"/>
                </a:lnTo>
                <a:lnTo>
                  <a:pt x="82651" y="0"/>
                </a:lnTo>
                <a:close/>
              </a:path>
            </a:pathLst>
          </a:custGeom>
          <a:solidFill>
            <a:srgbClr val="6DA9BE"/>
          </a:solidFill>
        </p:spPr>
      </p:sp>
      <p:sp>
        <p:nvSpPr>
          <p:cNvPr id="16" name="Freeform 15"/>
          <p:cNvSpPr/>
          <p:nvPr/>
        </p:nvSpPr>
        <p:spPr>
          <a:xfrm rot="21600000">
            <a:off x="11064136" y="5899636"/>
            <a:ext cx="165301" cy="148857"/>
          </a:xfrm>
          <a:custGeom>
            <a:avLst/>
            <a:gdLst/>
            <a:ahLst/>
            <a:cxnLst/>
            <a:rect l="l" t="t" r="r" b="b"/>
            <a:pathLst>
              <a:path w="165301" h="148857">
                <a:moveTo>
                  <a:pt x="82650" y="0"/>
                </a:moveTo>
                <a:lnTo>
                  <a:pt x="0" y="148857"/>
                </a:lnTo>
                <a:lnTo>
                  <a:pt x="165301" y="148857"/>
                </a:lnTo>
                <a:lnTo>
                  <a:pt x="82650" y="0"/>
                </a:lnTo>
                <a:close/>
              </a:path>
            </a:pathLst>
          </a:custGeom>
          <a:solidFill>
            <a:srgbClr val="FFAB3F"/>
          </a:solidFill>
        </p:spPr>
      </p:sp>
    </p:spTree>
    <p:extLst>
      <p:ext uri="{BB962C8B-B14F-4D97-AF65-F5344CB8AC3E}">
        <p14:creationId xmlns:p14="http://schemas.microsoft.com/office/powerpoint/2010/main" val="1860177280"/>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New words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50797" y="1041400"/>
            <a:ext cx="10204503" cy="5288294"/>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673100" y="1287242"/>
            <a:ext cx="10059805" cy="5011958"/>
          </a:xfrm>
          <a:prstGeom prst="rect">
            <a:avLst/>
          </a:prstGeom>
          <a:noFill/>
          <a:ln w="9525">
            <a:noFill/>
            <a:miter lim="800000"/>
          </a:ln>
        </p:spPr>
        <p:txBody>
          <a:bodyPr wrap="square" lIns="86685" tIns="43343" rIns="86685" bIns="43343" numCol="1">
            <a:spAutoFit/>
          </a:bodyPr>
          <a:lstStyle/>
          <a:p>
            <a:pPr indent="266700" algn="just" hangingPunct="0"/>
            <a:r>
              <a:rPr lang="en-US" altLang="zh-SG" sz="2000" kern="100" dirty="0">
                <a:effectLst/>
                <a:latin typeface="Times New Roman" panose="02020603050405020304" pitchFamily="18" charset="0"/>
                <a:ea typeface="宋体" panose="02010600030101010101" pitchFamily="2" charset="-122"/>
              </a:rPr>
              <a:t>1. dispatch [</a:t>
            </a:r>
            <a:r>
              <a:rPr lang="en-US" altLang="zh-SG" sz="2000" kern="100" dirty="0" err="1">
                <a:effectLst/>
                <a:latin typeface="Times New Roman" panose="02020603050405020304" pitchFamily="18" charset="0"/>
                <a:ea typeface="宋体" panose="02010600030101010101" pitchFamily="2" charset="-122"/>
              </a:rPr>
              <a:t>dɪ'spætʃ</a:t>
            </a:r>
            <a:r>
              <a:rPr lang="en-US" altLang="zh-SG" sz="2000" kern="100" dirty="0">
                <a:effectLst/>
                <a:latin typeface="Times New Roman" panose="02020603050405020304" pitchFamily="18" charset="0"/>
                <a:ea typeface="宋体" panose="02010600030101010101" pitchFamily="2" charset="-122"/>
              </a:rPr>
              <a:t>]			</a:t>
            </a:r>
            <a:r>
              <a:rPr lang="en-US" altLang="zh-SG" sz="2000" kern="100" dirty="0" err="1">
                <a:effectLst/>
                <a:latin typeface="Times New Roman" panose="02020603050405020304" pitchFamily="18" charset="0"/>
                <a:ea typeface="宋体" panose="02010600030101010101" pitchFamily="2" charset="-122"/>
              </a:rPr>
              <a:t>vt.</a:t>
            </a:r>
            <a:r>
              <a:rPr lang="en-US" altLang="zh-SG" sz="2000" kern="100" dirty="0">
                <a:effectLst/>
                <a:latin typeface="Times New Roman" panose="02020603050405020304" pitchFamily="18" charset="0"/>
                <a:ea typeface="宋体" panose="02010600030101010101" pitchFamily="2" charset="-122"/>
              </a:rPr>
              <a:t> </a:t>
            </a:r>
            <a:r>
              <a:rPr lang="zh-SG" altLang="en-US" sz="2000" kern="100" dirty="0">
                <a:effectLst/>
                <a:latin typeface="Times New Roman" panose="02020603050405020304" pitchFamily="18" charset="0"/>
                <a:ea typeface="宋体" panose="02010600030101010101" pitchFamily="2" charset="-122"/>
              </a:rPr>
              <a:t>派遣，调度</a:t>
            </a:r>
          </a:p>
          <a:p>
            <a:pPr indent="266700" algn="just" hangingPunct="0"/>
            <a:r>
              <a:rPr lang="en-US" altLang="zh-SG" sz="2000" kern="100" dirty="0">
                <a:effectLst/>
                <a:latin typeface="Times New Roman" panose="02020603050405020304" pitchFamily="18" charset="0"/>
                <a:ea typeface="宋体" panose="02010600030101010101" pitchFamily="2" charset="-122"/>
              </a:rPr>
              <a:t>2. airspace ['</a:t>
            </a:r>
            <a:r>
              <a:rPr lang="en-US" altLang="zh-SG" sz="2000" kern="100" dirty="0" err="1">
                <a:effectLst/>
                <a:latin typeface="Times New Roman" panose="02020603050405020304" pitchFamily="18" charset="0"/>
                <a:ea typeface="宋体" panose="02010600030101010101" pitchFamily="2" charset="-122"/>
              </a:rPr>
              <a:t>eəspeɪs</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领空，（某国的）空域</a:t>
            </a:r>
          </a:p>
          <a:p>
            <a:pPr indent="266700" algn="just" hangingPunct="0"/>
            <a:r>
              <a:rPr lang="en-US" altLang="zh-SG" sz="2000" kern="100" dirty="0">
                <a:effectLst/>
                <a:latin typeface="Times New Roman" panose="02020603050405020304" pitchFamily="18" charset="0"/>
                <a:ea typeface="宋体" panose="02010600030101010101" pitchFamily="2" charset="-122"/>
              </a:rPr>
              <a:t>3. disregard [</a:t>
            </a:r>
            <a:r>
              <a:rPr lang="en-US" altLang="zh-SG" sz="2000" kern="100" dirty="0" err="1">
                <a:effectLst/>
                <a:latin typeface="Times New Roman" panose="02020603050405020304" pitchFamily="18" charset="0"/>
                <a:ea typeface="宋体" panose="02010600030101010101" pitchFamily="2" charset="-122"/>
              </a:rPr>
              <a:t>dɪsrɪ'gɑ:d</a:t>
            </a:r>
            <a:r>
              <a:rPr lang="en-US" altLang="zh-SG" sz="2000" kern="100" dirty="0">
                <a:effectLst/>
                <a:latin typeface="Times New Roman" panose="02020603050405020304" pitchFamily="18" charset="0"/>
                <a:ea typeface="宋体" panose="02010600030101010101" pitchFamily="2" charset="-122"/>
              </a:rPr>
              <a:t>]			</a:t>
            </a:r>
            <a:r>
              <a:rPr lang="en-US" altLang="zh-SG" sz="2000" kern="100" dirty="0" err="1">
                <a:effectLst/>
                <a:latin typeface="Times New Roman" panose="02020603050405020304" pitchFamily="18" charset="0"/>
                <a:ea typeface="宋体" panose="02010600030101010101" pitchFamily="2" charset="-122"/>
              </a:rPr>
              <a:t>vt.</a:t>
            </a:r>
            <a:r>
              <a:rPr lang="en-US" altLang="zh-SG" sz="2000" kern="100" dirty="0">
                <a:effectLst/>
                <a:latin typeface="Times New Roman" panose="02020603050405020304" pitchFamily="18" charset="0"/>
                <a:ea typeface="宋体" panose="02010600030101010101" pitchFamily="2" charset="-122"/>
              </a:rPr>
              <a:t> </a:t>
            </a:r>
            <a:r>
              <a:rPr lang="zh-SG" altLang="en-US" sz="2000" kern="100" dirty="0">
                <a:effectLst/>
                <a:latin typeface="Times New Roman" panose="02020603050405020304" pitchFamily="18" charset="0"/>
                <a:ea typeface="宋体" panose="02010600030101010101" pitchFamily="2" charset="-122"/>
              </a:rPr>
              <a:t>不顾；不理会；漠视，忽视</a:t>
            </a:r>
          </a:p>
          <a:p>
            <a:pPr indent="266700" algn="just" hangingPunct="0"/>
            <a:r>
              <a:rPr lang="en-US" altLang="zh-SG" sz="2000" kern="100" dirty="0">
                <a:effectLst/>
                <a:latin typeface="Times New Roman" panose="02020603050405020304" pitchFamily="18" charset="0"/>
                <a:ea typeface="宋体" panose="02010600030101010101" pitchFamily="2" charset="-122"/>
              </a:rPr>
              <a:t>4. interval ['</a:t>
            </a:r>
            <a:r>
              <a:rPr lang="en-US" altLang="zh-SG" sz="2000" kern="100" dirty="0" err="1">
                <a:effectLst/>
                <a:latin typeface="Times New Roman" panose="02020603050405020304" pitchFamily="18" charset="0"/>
                <a:ea typeface="宋体" panose="02010600030101010101" pitchFamily="2" charset="-122"/>
              </a:rPr>
              <a:t>ɪntəv</a:t>
            </a:r>
            <a:r>
              <a:rPr lang="en-US" altLang="zh-SG" sz="2000" kern="100" dirty="0">
                <a:effectLst/>
                <a:latin typeface="Times New Roman" panose="02020603050405020304" pitchFamily="18" charset="0"/>
                <a:ea typeface="宋体" panose="02010600030101010101" pitchFamily="2" charset="-122"/>
              </a:rPr>
              <a:t>(ə)l]			n. </a:t>
            </a:r>
            <a:r>
              <a:rPr lang="zh-SG" altLang="en-US" sz="2000" kern="100" dirty="0">
                <a:effectLst/>
                <a:latin typeface="Times New Roman" panose="02020603050405020304" pitchFamily="18" charset="0"/>
                <a:ea typeface="宋体" panose="02010600030101010101" pitchFamily="2" charset="-122"/>
              </a:rPr>
              <a:t>间隔；幕间休息</a:t>
            </a:r>
          </a:p>
          <a:p>
            <a:pPr indent="266700" algn="just" hangingPunct="0"/>
            <a:r>
              <a:rPr lang="en-US" altLang="zh-SG" sz="2000" kern="100" dirty="0">
                <a:effectLst/>
                <a:latin typeface="Times New Roman" panose="02020603050405020304" pitchFamily="18" charset="0"/>
                <a:ea typeface="宋体" panose="02010600030101010101" pitchFamily="2" charset="-122"/>
              </a:rPr>
              <a:t>5. airflow ['</a:t>
            </a:r>
            <a:r>
              <a:rPr lang="en-US" altLang="zh-SG" sz="2000" kern="100" dirty="0" err="1">
                <a:effectLst/>
                <a:latin typeface="Times New Roman" panose="02020603050405020304" pitchFamily="18" charset="0"/>
                <a:ea typeface="宋体" panose="02010600030101010101" pitchFamily="2" charset="-122"/>
              </a:rPr>
              <a:t>eəfləʊ</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空气流动，（尤指行驶中车辆外的）气流</a:t>
            </a:r>
          </a:p>
          <a:p>
            <a:pPr indent="266700" algn="just" hangingPunct="0"/>
            <a:r>
              <a:rPr lang="en-US" altLang="zh-SG" sz="2000" kern="100" dirty="0">
                <a:effectLst/>
                <a:latin typeface="Times New Roman" panose="02020603050405020304" pitchFamily="18" charset="0"/>
                <a:ea typeface="宋体" panose="02010600030101010101" pitchFamily="2" charset="-122"/>
              </a:rPr>
              <a:t>6. turboprop ['</a:t>
            </a:r>
            <a:r>
              <a:rPr lang="en-US" altLang="zh-SG" sz="2000" kern="100" dirty="0" err="1">
                <a:effectLst/>
                <a:latin typeface="Times New Roman" panose="02020603050405020304" pitchFamily="18" charset="0"/>
                <a:ea typeface="宋体" panose="02010600030101010101" pitchFamily="2" charset="-122"/>
              </a:rPr>
              <a:t>tɜ:bəʊprɒp</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涡轮螺旋桨发动机；涡轮机螺旋桨式飞机</a:t>
            </a:r>
          </a:p>
          <a:p>
            <a:pPr indent="266700" algn="just" hangingPunct="0"/>
            <a:r>
              <a:rPr lang="en-US" altLang="zh-SG" sz="2000" kern="100" dirty="0">
                <a:effectLst/>
                <a:latin typeface="Times New Roman" panose="02020603050405020304" pitchFamily="18" charset="0"/>
                <a:ea typeface="宋体" panose="02010600030101010101" pitchFamily="2" charset="-122"/>
              </a:rPr>
              <a:t>7. expeditious [ˌ</a:t>
            </a:r>
            <a:r>
              <a:rPr lang="en-US" altLang="zh-SG" sz="2000" kern="100" dirty="0" err="1">
                <a:effectLst/>
                <a:latin typeface="Times New Roman" panose="02020603050405020304" pitchFamily="18" charset="0"/>
                <a:ea typeface="宋体" panose="02010600030101010101" pitchFamily="2" charset="-122"/>
              </a:rPr>
              <a:t>ɛkspə'dɪʃəs</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迅速而有效率的，迅速完成的</a:t>
            </a:r>
          </a:p>
          <a:p>
            <a:pPr indent="266700" algn="just" hangingPunct="0"/>
            <a:r>
              <a:rPr lang="en-US" altLang="zh-SG" sz="2000" kern="100" dirty="0">
                <a:effectLst/>
                <a:latin typeface="Times New Roman" panose="02020603050405020304" pitchFamily="18" charset="0"/>
                <a:ea typeface="宋体" panose="02010600030101010101" pitchFamily="2" charset="-122"/>
              </a:rPr>
              <a:t>8. colloquially [</a:t>
            </a:r>
            <a:r>
              <a:rPr lang="en-US" altLang="zh-SG" sz="2000" kern="100" dirty="0" err="1">
                <a:effectLst/>
                <a:latin typeface="Times New Roman" panose="02020603050405020304" pitchFamily="18" charset="0"/>
                <a:ea typeface="宋体" panose="02010600030101010101" pitchFamily="2" charset="-122"/>
              </a:rPr>
              <a:t>kə'ləʊkwɪəlɪ</a:t>
            </a:r>
            <a:r>
              <a:rPr lang="en-US" altLang="zh-SG" sz="2000" kern="100" dirty="0">
                <a:effectLst/>
                <a:latin typeface="Times New Roman" panose="02020603050405020304" pitchFamily="18" charset="0"/>
                <a:ea typeface="宋体" panose="02010600030101010101" pitchFamily="2" charset="-122"/>
              </a:rPr>
              <a:t>]		adv. </a:t>
            </a:r>
            <a:r>
              <a:rPr lang="zh-SG" altLang="en-US" sz="2000" kern="100" dirty="0">
                <a:effectLst/>
                <a:latin typeface="Times New Roman" panose="02020603050405020304" pitchFamily="18" charset="0"/>
                <a:ea typeface="宋体" panose="02010600030101010101" pitchFamily="2" charset="-122"/>
              </a:rPr>
              <a:t>用白话，用通俗语</a:t>
            </a:r>
          </a:p>
          <a:p>
            <a:pPr indent="266700" algn="just" hangingPunct="0"/>
            <a:r>
              <a:rPr lang="en-US" altLang="zh-SG" sz="2000" kern="100" dirty="0">
                <a:effectLst/>
                <a:latin typeface="Times New Roman" panose="02020603050405020304" pitchFamily="18" charset="0"/>
                <a:ea typeface="宋体" panose="02010600030101010101" pitchFamily="2" charset="-122"/>
              </a:rPr>
              <a:t>9. aerodrome ['</a:t>
            </a:r>
            <a:r>
              <a:rPr lang="en-US" altLang="zh-SG" sz="2000" kern="100" dirty="0" err="1">
                <a:effectLst/>
                <a:latin typeface="Times New Roman" panose="02020603050405020304" pitchFamily="18" charset="0"/>
                <a:ea typeface="宋体" panose="02010600030101010101" pitchFamily="2" charset="-122"/>
              </a:rPr>
              <a:t>eərədrəʊm</a:t>
            </a:r>
            <a:r>
              <a:rPr lang="en-US" altLang="zh-SG" sz="2000" kern="100" dirty="0">
                <a:effectLst/>
                <a:latin typeface="Times New Roman" panose="02020603050405020304" pitchFamily="18" charset="0"/>
                <a:ea typeface="宋体" panose="02010600030101010101" pitchFamily="2" charset="-122"/>
              </a:rPr>
              <a:t>]		n.</a:t>
            </a:r>
            <a:r>
              <a:rPr lang="zh-SG" altLang="en-US" sz="2000" kern="100" dirty="0">
                <a:effectLst/>
                <a:latin typeface="Times New Roman" panose="02020603050405020304" pitchFamily="18" charset="0"/>
                <a:ea typeface="宋体" panose="02010600030101010101" pitchFamily="2" charset="-122"/>
              </a:rPr>
              <a:t>（小）飞机场；航空站</a:t>
            </a:r>
          </a:p>
          <a:p>
            <a:pPr indent="266700" algn="just" hangingPunct="0"/>
            <a:r>
              <a:rPr lang="en-US" altLang="zh-SG" sz="2000" kern="100" dirty="0">
                <a:effectLst/>
                <a:latin typeface="Times New Roman" panose="02020603050405020304" pitchFamily="18" charset="0"/>
                <a:ea typeface="宋体" panose="02010600030101010101" pitchFamily="2" charset="-122"/>
              </a:rPr>
              <a:t>10. radius ['</a:t>
            </a:r>
            <a:r>
              <a:rPr lang="en-US" altLang="zh-SG" sz="2000" kern="100" dirty="0" err="1">
                <a:effectLst/>
                <a:latin typeface="Times New Roman" panose="02020603050405020304" pitchFamily="18" charset="0"/>
                <a:ea typeface="宋体" panose="02010600030101010101" pitchFamily="2" charset="-122"/>
              </a:rPr>
              <a:t>reɪdiəs</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半径范围</a:t>
            </a:r>
          </a:p>
          <a:p>
            <a:pPr indent="266700" algn="just" hangingPunct="0"/>
            <a:r>
              <a:rPr lang="en-US" altLang="zh-SG" sz="2000" kern="100" dirty="0">
                <a:effectLst/>
                <a:latin typeface="Times New Roman" panose="02020603050405020304" pitchFamily="18" charset="0"/>
                <a:ea typeface="宋体" panose="02010600030101010101" pitchFamily="2" charset="-122"/>
              </a:rPr>
              <a:t>11. configuration [</a:t>
            </a:r>
            <a:r>
              <a:rPr lang="en-US" altLang="zh-SG" sz="2000" kern="100" dirty="0" err="1">
                <a:effectLst/>
                <a:latin typeface="Times New Roman" panose="02020603050405020304" pitchFamily="18" charset="0"/>
                <a:ea typeface="宋体" panose="02010600030101010101" pitchFamily="2" charset="-122"/>
              </a:rPr>
              <a:t>kənˌfɪgə'reɪʃ</a:t>
            </a:r>
            <a:r>
              <a:rPr lang="en-US" altLang="zh-SG" sz="2000" kern="100" dirty="0">
                <a:effectLst/>
                <a:latin typeface="Times New Roman" panose="02020603050405020304" pitchFamily="18" charset="0"/>
                <a:ea typeface="宋体" panose="02010600030101010101" pitchFamily="2" charset="-122"/>
              </a:rPr>
              <a:t>(ə)n]	n. </a:t>
            </a:r>
            <a:r>
              <a:rPr lang="zh-SG" altLang="en-US" sz="2000" kern="100" dirty="0">
                <a:effectLst/>
                <a:latin typeface="Times New Roman" panose="02020603050405020304" pitchFamily="18" charset="0"/>
                <a:ea typeface="宋体" panose="02010600030101010101" pitchFamily="2" charset="-122"/>
              </a:rPr>
              <a:t>配置；布局，构造</a:t>
            </a:r>
          </a:p>
          <a:p>
            <a:pPr indent="266700" algn="just" hangingPunct="0"/>
            <a:r>
              <a:rPr lang="en-US" altLang="zh-SG" sz="2000" kern="100" dirty="0">
                <a:effectLst/>
                <a:latin typeface="Times New Roman" panose="02020603050405020304" pitchFamily="18" charset="0"/>
                <a:ea typeface="宋体" panose="02010600030101010101" pitchFamily="2" charset="-122"/>
              </a:rPr>
              <a:t>12. notoriously [</a:t>
            </a:r>
            <a:r>
              <a:rPr lang="en-US" altLang="zh-SG" sz="2000" kern="100" dirty="0" err="1">
                <a:effectLst/>
                <a:latin typeface="Times New Roman" panose="02020603050405020304" pitchFamily="18" charset="0"/>
                <a:ea typeface="宋体" panose="02010600030101010101" pitchFamily="2" charset="-122"/>
              </a:rPr>
              <a:t>nəʊ'tɔ:rɪəslɪ</a:t>
            </a:r>
            <a:r>
              <a:rPr lang="en-US" altLang="zh-SG" sz="2000" kern="100" dirty="0">
                <a:effectLst/>
                <a:latin typeface="Times New Roman" panose="02020603050405020304" pitchFamily="18" charset="0"/>
                <a:ea typeface="宋体" panose="02010600030101010101" pitchFamily="2" charset="-122"/>
              </a:rPr>
              <a:t>]		adv. </a:t>
            </a:r>
            <a:r>
              <a:rPr lang="zh-SG" altLang="en-US" sz="2000" kern="100" dirty="0">
                <a:effectLst/>
                <a:latin typeface="Times New Roman" panose="02020603050405020304" pitchFamily="18" charset="0"/>
                <a:ea typeface="宋体" panose="02010600030101010101" pitchFamily="2" charset="-122"/>
              </a:rPr>
              <a:t>众所周知地</a:t>
            </a:r>
          </a:p>
          <a:p>
            <a:pPr indent="266700" algn="just" hangingPunct="0"/>
            <a:r>
              <a:rPr lang="en-US" altLang="zh-SG" sz="2000" kern="100" dirty="0">
                <a:effectLst/>
                <a:latin typeface="Times New Roman" panose="02020603050405020304" pitchFamily="18" charset="0"/>
                <a:ea typeface="宋体" panose="02010600030101010101" pitchFamily="2" charset="-122"/>
              </a:rPr>
              <a:t>13. privileged ['</a:t>
            </a:r>
            <a:r>
              <a:rPr lang="en-US" altLang="zh-SG" sz="2000" kern="100" dirty="0" err="1">
                <a:effectLst/>
                <a:latin typeface="Times New Roman" panose="02020603050405020304" pitchFamily="18" charset="0"/>
                <a:ea typeface="宋体" panose="02010600030101010101" pitchFamily="2" charset="-122"/>
              </a:rPr>
              <a:t>prɪvəlɪdʒd</a:t>
            </a:r>
            <a:r>
              <a:rPr lang="en-US" altLang="zh-SG" sz="2000" kern="100" dirty="0">
                <a:effectLst/>
                <a:latin typeface="Times New Roman" panose="02020603050405020304" pitchFamily="18" charset="0"/>
                <a:ea typeface="宋体" panose="02010600030101010101" pitchFamily="2" charset="-122"/>
              </a:rPr>
              <a:t>]		adj. </a:t>
            </a:r>
            <a:r>
              <a:rPr lang="zh-SG" altLang="en-US" sz="2000" kern="100" dirty="0">
                <a:effectLst/>
                <a:latin typeface="Times New Roman" panose="02020603050405020304" pitchFamily="18" charset="0"/>
                <a:ea typeface="宋体" panose="02010600030101010101" pitchFamily="2" charset="-122"/>
              </a:rPr>
              <a:t>享有特权的；特许的，专用的</a:t>
            </a:r>
          </a:p>
          <a:p>
            <a:pPr indent="266700" algn="just" hangingPunct="0"/>
            <a:r>
              <a:rPr lang="en-US" altLang="zh-SG" sz="2000" kern="100" dirty="0">
                <a:effectLst/>
                <a:latin typeface="Times New Roman" panose="02020603050405020304" pitchFamily="18" charset="0"/>
                <a:ea typeface="宋体" panose="02010600030101010101" pitchFamily="2" charset="-122"/>
              </a:rPr>
              <a:t>14. push-to-talk			n. </a:t>
            </a:r>
            <a:r>
              <a:rPr lang="zh-SG" altLang="en-US" sz="2000" kern="100" dirty="0">
                <a:effectLst/>
                <a:latin typeface="Times New Roman" panose="02020603050405020304" pitchFamily="18" charset="0"/>
                <a:ea typeface="宋体" panose="02010600030101010101" pitchFamily="2" charset="-122"/>
              </a:rPr>
              <a:t>即按即说；按压通话</a:t>
            </a:r>
          </a:p>
          <a:p>
            <a:pPr indent="266700" algn="just" hangingPunct="0"/>
            <a:r>
              <a:rPr lang="en-US" altLang="zh-SG" sz="2000" kern="100" dirty="0">
                <a:effectLst/>
                <a:latin typeface="Times New Roman" panose="02020603050405020304" pitchFamily="18" charset="0"/>
                <a:ea typeface="宋体" panose="02010600030101010101" pitchFamily="2" charset="-122"/>
              </a:rPr>
              <a:t>15. radiotelephony ['</a:t>
            </a:r>
            <a:r>
              <a:rPr lang="en-US" altLang="zh-SG" sz="2000" kern="100" dirty="0" err="1">
                <a:effectLst/>
                <a:latin typeface="Times New Roman" panose="02020603050405020304" pitchFamily="18" charset="0"/>
                <a:ea typeface="宋体" panose="02010600030101010101" pitchFamily="2" charset="-122"/>
              </a:rPr>
              <a:t>reɪdɪəʊtɪ'lefɒnɪ</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无线电话</a:t>
            </a:r>
          </a:p>
          <a:p>
            <a:pPr indent="266700" algn="just" hangingPunct="0"/>
            <a:r>
              <a:rPr lang="en-US" altLang="zh-SG" sz="2000" kern="100" dirty="0">
                <a:effectLst/>
                <a:latin typeface="Times New Roman" panose="02020603050405020304" pitchFamily="18" charset="0"/>
                <a:ea typeface="宋体" panose="02010600030101010101" pitchFamily="2" charset="-122"/>
              </a:rPr>
              <a:t>16. default [</a:t>
            </a:r>
            <a:r>
              <a:rPr lang="en-US" altLang="zh-SG" sz="2000" kern="100" dirty="0" err="1">
                <a:effectLst/>
                <a:latin typeface="Times New Roman" panose="02020603050405020304" pitchFamily="18" charset="0"/>
                <a:ea typeface="宋体" panose="02010600030101010101" pitchFamily="2" charset="-122"/>
              </a:rPr>
              <a:t>dɪ'fɔ:lt</a:t>
            </a:r>
            <a:r>
              <a:rPr lang="en-US" altLang="zh-SG" sz="2000" kern="100" dirty="0">
                <a:effectLst/>
                <a:latin typeface="Times New Roman" panose="02020603050405020304" pitchFamily="18" charset="0"/>
                <a:ea typeface="宋体" panose="02010600030101010101" pitchFamily="2" charset="-122"/>
              </a:rPr>
              <a:t>]			n. </a:t>
            </a:r>
            <a:r>
              <a:rPr lang="zh-SG" altLang="en-US" sz="2000" kern="100" dirty="0">
                <a:effectLst/>
                <a:latin typeface="Times New Roman" panose="02020603050405020304" pitchFamily="18" charset="0"/>
                <a:ea typeface="宋体" panose="02010600030101010101" pitchFamily="2" charset="-122"/>
              </a:rPr>
              <a:t>默认</a:t>
            </a:r>
          </a:p>
        </p:txBody>
      </p:sp>
    </p:spTree>
    <p:extLst>
      <p:ext uri="{BB962C8B-B14F-4D97-AF65-F5344CB8AC3E}">
        <p14:creationId xmlns:p14="http://schemas.microsoft.com/office/powerpoint/2010/main" val="17246776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直角三角形 7"/>
          <p:cNvSpPr/>
          <p:nvPr/>
        </p:nvSpPr>
        <p:spPr>
          <a:xfrm>
            <a:off x="1480741" y="0"/>
            <a:ext cx="64708" cy="109879"/>
          </a:xfrm>
          <a:prstGeom prst="rtTriangle">
            <a:avLst/>
          </a:prstGeom>
          <a:solidFill>
            <a:srgbClr val="3BC5E9"/>
          </a:solidFill>
          <a:ln>
            <a:noFill/>
          </a:ln>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9" name="任意多边形 8"/>
          <p:cNvSpPr/>
          <p:nvPr/>
        </p:nvSpPr>
        <p:spPr>
          <a:xfrm flipH="1" flipV="1">
            <a:off x="591391" y="109877"/>
            <a:ext cx="10050677" cy="631350"/>
          </a:xfrm>
          <a:custGeom>
            <a:avLst/>
            <a:gdLst>
              <a:gd name="connsiteX0" fmla="*/ 0 w 10085294"/>
              <a:gd name="connsiteY0" fmla="*/ 4670898 h 4670898"/>
              <a:gd name="connsiteX1" fmla="*/ 10085294 w 10085294"/>
              <a:gd name="connsiteY1" fmla="*/ 4670898 h 4670898"/>
              <a:gd name="connsiteX2" fmla="*/ 10085294 w 10085294"/>
              <a:gd name="connsiteY2" fmla="*/ 556098 h 4670898"/>
              <a:gd name="connsiteX3" fmla="*/ 0 w 10085294"/>
              <a:gd name="connsiteY3" fmla="*/ 0 h 4670898"/>
              <a:gd name="connsiteX4" fmla="*/ 0 w 10085294"/>
              <a:gd name="connsiteY4" fmla="*/ 556098 h 4670898"/>
              <a:gd name="connsiteX5" fmla="*/ 0 w 10085294"/>
              <a:gd name="connsiteY5" fmla="*/ 4670898 h 467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5294" h="4670898">
                <a:moveTo>
                  <a:pt x="0" y="4670898"/>
                </a:moveTo>
                <a:lnTo>
                  <a:pt x="10085294" y="4670898"/>
                </a:lnTo>
                <a:lnTo>
                  <a:pt x="10085294" y="556098"/>
                </a:lnTo>
                <a:lnTo>
                  <a:pt x="0" y="0"/>
                </a:lnTo>
                <a:lnTo>
                  <a:pt x="0" y="556098"/>
                </a:lnTo>
                <a:lnTo>
                  <a:pt x="0" y="4670898"/>
                </a:lnTo>
                <a:close/>
              </a:path>
            </a:pathLst>
          </a:custGeom>
          <a:gradFill flip="none" rotWithShape="1">
            <a:gsLst>
              <a:gs pos="0">
                <a:schemeClr val="accent3">
                  <a:lumMod val="5000"/>
                  <a:lumOff val="95000"/>
                </a:schemeClr>
              </a:gs>
              <a:gs pos="100000">
                <a:schemeClr val="bg1">
                  <a:lumMod val="95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10" name="任意多边形 9"/>
          <p:cNvSpPr/>
          <p:nvPr/>
        </p:nvSpPr>
        <p:spPr>
          <a:xfrm rot="5400000">
            <a:off x="905671" y="-156271"/>
            <a:ext cx="656560" cy="972112"/>
          </a:xfrm>
          <a:custGeom>
            <a:avLst/>
            <a:gdLst>
              <a:gd name="connsiteX0" fmla="*/ 0 w 2096086"/>
              <a:gd name="connsiteY0" fmla="*/ 0 h 952671"/>
              <a:gd name="connsiteX1" fmla="*/ 1917340 w 2096086"/>
              <a:gd name="connsiteY1" fmla="*/ 0 h 952671"/>
              <a:gd name="connsiteX2" fmla="*/ 2096086 w 2096086"/>
              <a:gd name="connsiteY2" fmla="*/ 952671 h 952671"/>
              <a:gd name="connsiteX3" fmla="*/ 0 w 2096086"/>
              <a:gd name="connsiteY3" fmla="*/ 952671 h 952671"/>
            </a:gdLst>
            <a:ahLst/>
            <a:cxnLst>
              <a:cxn ang="0">
                <a:pos x="connsiteX0" y="connsiteY0"/>
              </a:cxn>
              <a:cxn ang="0">
                <a:pos x="connsiteX1" y="connsiteY1"/>
              </a:cxn>
              <a:cxn ang="0">
                <a:pos x="connsiteX2" y="connsiteY2"/>
              </a:cxn>
              <a:cxn ang="0">
                <a:pos x="connsiteX3" y="connsiteY3"/>
              </a:cxn>
            </a:cxnLst>
            <a:rect l="l" t="t" r="r" b="b"/>
            <a:pathLst>
              <a:path w="2096086" h="952671">
                <a:moveTo>
                  <a:pt x="0" y="0"/>
                </a:moveTo>
                <a:lnTo>
                  <a:pt x="1917340" y="0"/>
                </a:lnTo>
                <a:lnTo>
                  <a:pt x="2096086" y="952671"/>
                </a:lnTo>
                <a:lnTo>
                  <a:pt x="0" y="952671"/>
                </a:lnTo>
                <a:close/>
              </a:path>
            </a:pathLst>
          </a:custGeom>
          <a:solidFill>
            <a:srgbClr val="6DA9B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6685" tIns="43343" rIns="86685" bIns="43343" anchor="ctr"/>
          <a:lstStyle/>
          <a:p>
            <a:pPr algn="ctr">
              <a:defRPr/>
            </a:pPr>
            <a:endParaRPr lang="zh-CN" altLang="en-US"/>
          </a:p>
        </p:txBody>
      </p:sp>
      <p:sp>
        <p:nvSpPr>
          <p:cNvPr id="21509" name="文本框 11"/>
          <p:cNvSpPr txBox="1">
            <a:spLocks noChangeArrowheads="1"/>
          </p:cNvSpPr>
          <p:nvPr/>
        </p:nvSpPr>
        <p:spPr bwMode="auto">
          <a:xfrm>
            <a:off x="2045149" y="155034"/>
            <a:ext cx="8762551" cy="503031"/>
          </a:xfrm>
          <a:prstGeom prst="rect">
            <a:avLst/>
          </a:prstGeom>
          <a:noFill/>
          <a:ln w="9525">
            <a:noFill/>
            <a:miter lim="800000"/>
          </a:ln>
        </p:spPr>
        <p:txBody>
          <a:bodyPr wrap="square" lIns="86685" tIns="43343" rIns="86685" bIns="43343">
            <a:spAutoFit/>
          </a:bodyPr>
          <a:lstStyle/>
          <a:p>
            <a:r>
              <a:rPr lang="en-US" altLang="zh-CN" sz="2700" dirty="0">
                <a:solidFill>
                  <a:srgbClr val="6DA9BE"/>
                </a:solidFill>
                <a:latin typeface="微软雅黑" panose="020B0503020204020204" pitchFamily="34" charset="-122"/>
                <a:ea typeface="微软雅黑" panose="020B0503020204020204" pitchFamily="34" charset="-122"/>
              </a:rPr>
              <a:t>Phrases and expressions</a:t>
            </a:r>
            <a:endParaRPr lang="zh-CN" altLang="en-US" sz="2700" dirty="0">
              <a:solidFill>
                <a:srgbClr val="6DA9BE"/>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37565" y="979863"/>
            <a:ext cx="10204503" cy="5367503"/>
          </a:xfrm>
          <a:prstGeom prst="round2DiagRect">
            <a:avLst/>
          </a:prstGeom>
          <a:gradFill flip="none" rotWithShape="1">
            <a:gsLst>
              <a:gs pos="100000">
                <a:srgbClr val="FCFCFC"/>
              </a:gs>
              <a:gs pos="0">
                <a:srgbClr val="CCCCCC"/>
              </a:gs>
            </a:gsLst>
            <a:lin ang="15600000" scaled="0"/>
            <a:tileRect/>
          </a:gradFill>
          <a:ln w="12700" cap="flat" cmpd="sng" algn="ctr">
            <a:gradFill>
              <a:gsLst>
                <a:gs pos="89000">
                  <a:sysClr val="window" lastClr="FFFFFF">
                    <a:lumMod val="85000"/>
                  </a:sysClr>
                </a:gs>
                <a:gs pos="0">
                  <a:sysClr val="window" lastClr="FFFFFF"/>
                </a:gs>
              </a:gsLst>
              <a:lin ang="7200000" scaled="0"/>
              <a:tileRect/>
            </a:gradFill>
            <a:prstDash val="solid"/>
          </a:ln>
          <a:effectLst>
            <a:outerShdw blurRad="254000" dist="127000" dir="8160000" algn="tr" rotWithShape="0">
              <a:prstClr val="black">
                <a:alpha val="34000"/>
              </a:prstClr>
            </a:outerShdw>
          </a:effectLst>
        </p:spPr>
        <p:txBody>
          <a:bodyPr lIns="86685" tIns="43343" rIns="86685" bIns="43343" anchor="ctr"/>
          <a:lstStyle/>
          <a:p>
            <a:pPr algn="ctr">
              <a:defRPr/>
            </a:pPr>
            <a:endParaRPr lang="zh-CN" altLang="en-US">
              <a:solidFill>
                <a:sysClr val="window" lastClr="FFFFFF"/>
              </a:solidFill>
              <a:latin typeface="Calibri" panose="020F0502020204030204"/>
              <a:ea typeface="宋体" panose="02010600030101010101" pitchFamily="2" charset="-122"/>
            </a:endParaRPr>
          </a:p>
        </p:txBody>
      </p:sp>
      <p:sp>
        <p:nvSpPr>
          <p:cNvPr id="21514" name="文本框 6"/>
          <p:cNvSpPr txBox="1">
            <a:spLocks noChangeArrowheads="1"/>
          </p:cNvSpPr>
          <p:nvPr/>
        </p:nvSpPr>
        <p:spPr bwMode="auto">
          <a:xfrm>
            <a:off x="749300" y="2489200"/>
            <a:ext cx="10059805" cy="1811081"/>
          </a:xfrm>
          <a:prstGeom prst="rect">
            <a:avLst/>
          </a:prstGeom>
          <a:noFill/>
          <a:ln w="9525">
            <a:noFill/>
            <a:miter lim="800000"/>
          </a:ln>
        </p:spPr>
        <p:txBody>
          <a:bodyPr wrap="square" lIns="86685" tIns="43343" rIns="86685" bIns="43343">
            <a:spAutoFit/>
          </a:bodyPr>
          <a:lstStyle/>
          <a:p>
            <a:pPr indent="266700" algn="just" hangingPunct="0"/>
            <a:r>
              <a:rPr lang="en-US" altLang="zh-SG" sz="2800" kern="100" dirty="0">
                <a:effectLst/>
                <a:latin typeface="Times New Roman" panose="02020603050405020304" pitchFamily="18" charset="0"/>
                <a:ea typeface="宋体" panose="02010600030101010101" pitchFamily="2" charset="-122"/>
              </a:rPr>
              <a:t>1. air traffic controller			</a:t>
            </a:r>
            <a:r>
              <a:rPr lang="zh-SG" altLang="en-US" sz="2800" kern="100" dirty="0">
                <a:effectLst/>
                <a:latin typeface="Times New Roman" panose="02020603050405020304" pitchFamily="18" charset="0"/>
                <a:ea typeface="宋体" panose="02010600030101010101" pitchFamily="2" charset="-122"/>
              </a:rPr>
              <a:t>空中交通管制员</a:t>
            </a:r>
          </a:p>
          <a:p>
            <a:pPr indent="266700" algn="just" hangingPunct="0"/>
            <a:r>
              <a:rPr lang="en-US" altLang="zh-SG" sz="2800" kern="100" dirty="0">
                <a:effectLst/>
                <a:latin typeface="Times New Roman" panose="02020603050405020304" pitchFamily="18" charset="0"/>
                <a:ea typeface="宋体" panose="02010600030101010101" pitchFamily="2" charset="-122"/>
              </a:rPr>
              <a:t>2. tail airflow				</a:t>
            </a:r>
            <a:r>
              <a:rPr lang="zh-SG" altLang="en-US" sz="2800" kern="100" dirty="0">
                <a:effectLst/>
                <a:latin typeface="Times New Roman" panose="02020603050405020304" pitchFamily="18" charset="0"/>
                <a:ea typeface="宋体" panose="02010600030101010101" pitchFamily="2" charset="-122"/>
              </a:rPr>
              <a:t>尾流</a:t>
            </a:r>
          </a:p>
          <a:p>
            <a:pPr indent="266700" algn="just" hangingPunct="0"/>
            <a:r>
              <a:rPr lang="en-US" altLang="zh-SG" sz="2800" kern="100" dirty="0">
                <a:effectLst/>
                <a:latin typeface="Times New Roman" panose="02020603050405020304" pitchFamily="18" charset="0"/>
                <a:ea typeface="宋体" panose="02010600030101010101" pitchFamily="2" charset="-122"/>
              </a:rPr>
              <a:t>3. wide-body jet				</a:t>
            </a:r>
            <a:r>
              <a:rPr lang="zh-SG" altLang="en-US" sz="2800" kern="100" dirty="0">
                <a:effectLst/>
                <a:latin typeface="Times New Roman" panose="02020603050405020304" pitchFamily="18" charset="0"/>
                <a:ea typeface="宋体" panose="02010600030101010101" pitchFamily="2" charset="-122"/>
              </a:rPr>
              <a:t>宽体客机</a:t>
            </a:r>
          </a:p>
          <a:p>
            <a:pPr indent="266700" algn="just" hangingPunct="0"/>
            <a:r>
              <a:rPr lang="en-US" altLang="zh-SG" sz="2800" kern="100" dirty="0">
                <a:effectLst/>
                <a:latin typeface="Times New Roman" panose="02020603050405020304" pitchFamily="18" charset="0"/>
                <a:ea typeface="宋体" panose="02010600030101010101" pitchFamily="2" charset="-122"/>
              </a:rPr>
              <a:t>4. nautical mile				</a:t>
            </a:r>
            <a:r>
              <a:rPr lang="zh-SG" altLang="en-US" sz="2800" kern="100" dirty="0">
                <a:effectLst/>
                <a:latin typeface="Times New Roman" panose="02020603050405020304" pitchFamily="18" charset="0"/>
                <a:ea typeface="宋体" panose="02010600030101010101" pitchFamily="2" charset="-122"/>
              </a:rPr>
              <a:t>海里</a:t>
            </a:r>
          </a:p>
        </p:txBody>
      </p:sp>
    </p:spTree>
    <p:extLst>
      <p:ext uri="{BB962C8B-B14F-4D97-AF65-F5344CB8AC3E}">
        <p14:creationId xmlns:p14="http://schemas.microsoft.com/office/powerpoint/2010/main" val="384236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32071</Words>
  <Application>Microsoft Office PowerPoint</Application>
  <PresentationFormat>自定义</PresentationFormat>
  <Paragraphs>1521</Paragraphs>
  <Slides>233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233</vt:i4>
      </vt:variant>
    </vt:vector>
  </HeadingPairs>
  <TitlesOfParts>
    <vt:vector size="239" baseType="lpstr">
      <vt:lpstr>Microsoft YaHei</vt:lpstr>
      <vt:lpstr>Microsoft YaHei</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QDJD</cp:lastModifiedBy>
  <cp:revision>86</cp:revision>
  <dcterms:created xsi:type="dcterms:W3CDTF">2006-08-16T00:00:00Z</dcterms:created>
  <dcterms:modified xsi:type="dcterms:W3CDTF">2020-09-03T11:26:14Z</dcterms:modified>
</cp:coreProperties>
</file>