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74"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5pPr>
    <a:lvl6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6pPr>
    <a:lvl7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7pPr>
    <a:lvl8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8pPr>
    <a:lvl9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Shape 41"/>
          <p:cNvSpPr/>
          <p:nvPr>
            <p:ph type="sldImg"/>
          </p:nvPr>
        </p:nvSpPr>
        <p:spPr>
          <a:xfrm>
            <a:off x="1143000" y="685800"/>
            <a:ext cx="4572000" cy="3429000"/>
          </a:xfrm>
          <a:prstGeom prst="rect">
            <a:avLst/>
          </a:prstGeom>
        </p:spPr>
        <p:txBody>
          <a:bodyPr/>
          <a:lstStyle/>
          <a:p/>
        </p:txBody>
      </p:sp>
      <p:sp>
        <p:nvSpPr>
          <p:cNvPr id="42" name="Shape 42"/>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defRPr>
        <a:latin typeface="+mn-lt"/>
        <a:ea typeface="+mn-ea"/>
        <a:cs typeface="+mn-cs"/>
        <a:sym typeface="Helvetica Neue" panose="02000503000000020004"/>
      </a:defRPr>
    </a:lvl1pPr>
    <a:lvl2pPr indent="228600" latinLnBrk="0">
      <a:defRPr>
        <a:latin typeface="+mn-lt"/>
        <a:ea typeface="+mn-ea"/>
        <a:cs typeface="+mn-cs"/>
        <a:sym typeface="Helvetica Neue" panose="02000503000000020004"/>
      </a:defRPr>
    </a:lvl2pPr>
    <a:lvl3pPr indent="457200" latinLnBrk="0">
      <a:defRPr>
        <a:latin typeface="+mn-lt"/>
        <a:ea typeface="+mn-ea"/>
        <a:cs typeface="+mn-cs"/>
        <a:sym typeface="Helvetica Neue" panose="02000503000000020004"/>
      </a:defRPr>
    </a:lvl3pPr>
    <a:lvl4pPr indent="685800" latinLnBrk="0">
      <a:defRPr>
        <a:latin typeface="+mn-lt"/>
        <a:ea typeface="+mn-ea"/>
        <a:cs typeface="+mn-cs"/>
        <a:sym typeface="Helvetica Neue" panose="02000503000000020004"/>
      </a:defRPr>
    </a:lvl4pPr>
    <a:lvl5pPr indent="914400" latinLnBrk="0">
      <a:defRPr>
        <a:latin typeface="+mn-lt"/>
        <a:ea typeface="+mn-ea"/>
        <a:cs typeface="+mn-cs"/>
        <a:sym typeface="Helvetica Neue" panose="02000503000000020004"/>
      </a:defRPr>
    </a:lvl5pPr>
    <a:lvl6pPr indent="1143000" latinLnBrk="0">
      <a:defRPr>
        <a:latin typeface="+mn-lt"/>
        <a:ea typeface="+mn-ea"/>
        <a:cs typeface="+mn-cs"/>
        <a:sym typeface="Helvetica Neue" panose="02000503000000020004"/>
      </a:defRPr>
    </a:lvl6pPr>
    <a:lvl7pPr indent="1371600" latinLnBrk="0">
      <a:defRPr>
        <a:latin typeface="+mn-lt"/>
        <a:ea typeface="+mn-ea"/>
        <a:cs typeface="+mn-cs"/>
        <a:sym typeface="Helvetica Neue" panose="02000503000000020004"/>
      </a:defRPr>
    </a:lvl7pPr>
    <a:lvl8pPr indent="1600200" latinLnBrk="0">
      <a:defRPr>
        <a:latin typeface="+mn-lt"/>
        <a:ea typeface="+mn-ea"/>
        <a:cs typeface="+mn-cs"/>
        <a:sym typeface="Helvetica Neue" panose="02000503000000020004"/>
      </a:defRPr>
    </a:lvl8pPr>
    <a:lvl9pPr indent="1828800" latinLnBrk="0">
      <a:defRPr>
        <a:latin typeface="+mn-lt"/>
        <a:ea typeface="+mn-ea"/>
        <a:cs typeface="+mn-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1.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7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3.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0.xml"/><Relationship Id="rId2" Type="http://schemas.openxmlformats.org/officeDocument/2006/relationships/tags" Target="../tags/tag79.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8.xml"/><Relationship Id="rId2" Type="http://schemas.openxmlformats.org/officeDocument/2006/relationships/tags" Target="../tags/tag87.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9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5.xml"/><Relationship Id="rId2" Type="http://schemas.openxmlformats.org/officeDocument/2006/relationships/tags" Target="../tags/tag104.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4.xml"/><Relationship Id="rId2" Type="http://schemas.openxmlformats.org/officeDocument/2006/relationships/tags" Target="../tags/tag113.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2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5.png"/><Relationship Id="rId5" Type="http://schemas.openxmlformats.org/officeDocument/2006/relationships/tags" Target="../tags/tag15.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4.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0.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6.png"/><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4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46.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4.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p:custDataLst>
              <p:tags r:id="rId2"/>
            </p:custDataLst>
          </p:nvPr>
        </p:nvPicPr>
        <p:blipFill>
          <a:blip r:embed="rId3" r:link="rId4" cstate="email"/>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571500" y="3831591"/>
            <a:ext cx="36195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571501" y="2656206"/>
            <a:ext cx="3619024"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6" name="图片 5"/>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3" name="日期占位符 2"/>
          <p:cNvSpPr>
            <a:spLocks noGrp="1"/>
          </p:cNvSpPr>
          <p:nvPr>
            <p:ph type="dt" sz="half" idx="10"/>
            <p:custDataLst>
              <p:tags r:id="rId8"/>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502448" y="952508"/>
            <a:ext cx="8139178"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email"/>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666737" y="3932238"/>
            <a:ext cx="3429027" cy="370205"/>
          </a:xfrm>
        </p:spPr>
        <p:txBody>
          <a:bodyPr vert="horz" wrap="square" lIns="0" tIns="0" rIns="0" bIns="0" anchor="t" anchorCtr="0">
            <a:normAutofit/>
          </a:bodyPr>
          <a:lstStyle>
            <a:lvl1pPr marL="342900" marR="0" indent="-34290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666737" y="2555558"/>
            <a:ext cx="3429027"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6" name="图片 5"/>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标题 1"/>
          <p:cNvSpPr>
            <a:spLocks noGrp="1"/>
          </p:cNvSpPr>
          <p:nvPr>
            <p:ph type="title"/>
            <p:custDataLst>
              <p:tags r:id="rId8"/>
            </p:custDataLst>
          </p:nvPr>
        </p:nvSpPr>
        <p:spPr>
          <a:xfrm>
            <a:off x="502412" y="443230"/>
            <a:ext cx="8139178"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219056" y="303809"/>
            <a:ext cx="8705888"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p:custDataLst>
              <p:tags r:id="rId3"/>
            </p:custDataLst>
          </p:nvPr>
        </p:nvPicPr>
        <p:blipFill>
          <a:blip r:embed="rId4" r:link="rId5" cstate="email"/>
          <a:stretch>
            <a:fillRect/>
          </a:stretch>
        </p:blipFill>
        <p:spPr>
          <a:xfrm>
            <a:off x="0" y="0"/>
            <a:ext cx="540068" cy="577655"/>
          </a:xfrm>
          <a:prstGeom prst="rect">
            <a:avLst/>
          </a:prstGeom>
        </p:spPr>
      </p:pic>
      <p:pic>
        <p:nvPicPr>
          <p:cNvPr id="8" name="图片 7"/>
          <p:cNvPicPr/>
          <p:nvPr>
            <p:custDataLst>
              <p:tags r:id="rId6"/>
            </p:custDataLst>
          </p:nvPr>
        </p:nvPicPr>
        <p:blipFill>
          <a:blip r:embed="rId7" r:link="rId8" cstate="email"/>
          <a:stretch>
            <a:fillRect/>
          </a:stretch>
        </p:blipFill>
        <p:spPr>
          <a:xfrm>
            <a:off x="8603933" y="0"/>
            <a:ext cx="540068" cy="547761"/>
          </a:xfrm>
          <a:prstGeom prst="rect">
            <a:avLst/>
          </a:prstGeom>
        </p:spPr>
      </p:pic>
      <p:sp>
        <p:nvSpPr>
          <p:cNvPr id="2" name="标题 1"/>
          <p:cNvSpPr>
            <a:spLocks noGrp="1"/>
          </p:cNvSpPr>
          <p:nvPr>
            <p:ph type="title" hasCustomPrompt="1"/>
            <p:custDataLst>
              <p:tags r:id="rId9"/>
            </p:custDataLst>
          </p:nvPr>
        </p:nvSpPr>
        <p:spPr>
          <a:xfrm>
            <a:off x="961200" y="1249200"/>
            <a:ext cx="7219800" cy="723600"/>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2163600"/>
            <a:ext cx="721995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3618452"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p:custDataLst>
              <p:tags r:id="rId3"/>
            </p:custDataLst>
          </p:nvPr>
        </p:nvPicPr>
        <p:blipFill>
          <a:blip r:embed="rId4" r:link="rId5" cstate="email"/>
          <a:stretch>
            <a:fillRect/>
          </a:stretch>
        </p:blipFill>
        <p:spPr>
          <a:xfrm>
            <a:off x="8603933" y="0"/>
            <a:ext cx="540068" cy="577655"/>
          </a:xfrm>
          <a:prstGeom prst="rect">
            <a:avLst/>
          </a:prstGeom>
        </p:spPr>
      </p:pic>
      <p:sp>
        <p:nvSpPr>
          <p:cNvPr id="2" name="标题 1"/>
          <p:cNvSpPr>
            <a:spLocks noGrp="1"/>
          </p:cNvSpPr>
          <p:nvPr>
            <p:ph type="title" hasCustomPrompt="1"/>
            <p:custDataLst>
              <p:tags r:id="rId6"/>
            </p:custDataLst>
          </p:nvPr>
        </p:nvSpPr>
        <p:spPr>
          <a:xfrm>
            <a:off x="437400" y="770400"/>
            <a:ext cx="2970000" cy="882000"/>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440100" y="1764000"/>
            <a:ext cx="29673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3825900" y="769938"/>
            <a:ext cx="486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9144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p:custDataLst>
              <p:tags r:id="rId3"/>
            </p:custDataLst>
          </p:nvPr>
        </p:nvPicPr>
        <p:blipFill>
          <a:blip r:embed="rId4" r:link="rId5" cstate="email"/>
          <a:stretch>
            <a:fillRect/>
          </a:stretch>
        </p:blipFill>
        <p:spPr>
          <a:xfrm>
            <a:off x="0" y="0"/>
            <a:ext cx="540068" cy="577655"/>
          </a:xfrm>
          <a:prstGeom prst="rect">
            <a:avLst/>
          </a:prstGeom>
        </p:spPr>
      </p:pic>
      <p:pic>
        <p:nvPicPr>
          <p:cNvPr id="8" name="图片 7"/>
          <p:cNvPicPr/>
          <p:nvPr>
            <p:custDataLst>
              <p:tags r:id="rId6"/>
            </p:custDataLst>
          </p:nvPr>
        </p:nvPicPr>
        <p:blipFill>
          <a:blip r:embed="rId7" r:link="rId8" cstate="email"/>
          <a:stretch>
            <a:fillRect/>
          </a:stretch>
        </p:blipFill>
        <p:spPr>
          <a:xfrm>
            <a:off x="8603933" y="0"/>
            <a:ext cx="540068" cy="547761"/>
          </a:xfrm>
          <a:prstGeom prst="rect">
            <a:avLst/>
          </a:prstGeom>
        </p:spPr>
      </p:pic>
      <p:sp>
        <p:nvSpPr>
          <p:cNvPr id="2" name="标题 1"/>
          <p:cNvSpPr>
            <a:spLocks noGrp="1"/>
          </p:cNvSpPr>
          <p:nvPr>
            <p:ph type="title"/>
            <p:custDataLst>
              <p:tags r:id="rId9"/>
            </p:custDataLst>
          </p:nvPr>
        </p:nvSpPr>
        <p:spPr>
          <a:xfrm>
            <a:off x="459000" y="781200"/>
            <a:ext cx="8232300" cy="626400"/>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659600"/>
            <a:ext cx="8231981"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808000"/>
            <a:ext cx="82242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9144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p:custDataLst>
              <p:tags r:id="rId3"/>
            </p:custDataLst>
          </p:nvPr>
        </p:nvPicPr>
        <p:blipFill>
          <a:blip r:embed="rId4" r:link="rId5" cstate="email"/>
          <a:stretch>
            <a:fillRect/>
          </a:stretch>
        </p:blipFill>
        <p:spPr>
          <a:xfrm>
            <a:off x="0" y="0"/>
            <a:ext cx="540068" cy="577655"/>
          </a:xfrm>
          <a:prstGeom prst="rect">
            <a:avLst/>
          </a:prstGeom>
        </p:spPr>
      </p:pic>
      <p:pic>
        <p:nvPicPr>
          <p:cNvPr id="8" name="图片 7"/>
          <p:cNvPicPr/>
          <p:nvPr>
            <p:custDataLst>
              <p:tags r:id="rId6"/>
            </p:custDataLst>
          </p:nvPr>
        </p:nvPicPr>
        <p:blipFill>
          <a:blip r:embed="rId7" r:link="rId8" cstate="email"/>
          <a:stretch>
            <a:fillRect/>
          </a:stretch>
        </p:blipFill>
        <p:spPr>
          <a:xfrm>
            <a:off x="8603933" y="0"/>
            <a:ext cx="540068" cy="547761"/>
          </a:xfrm>
          <a:prstGeom prst="rect">
            <a:avLst/>
          </a:prstGeom>
        </p:spPr>
      </p:pic>
      <p:sp>
        <p:nvSpPr>
          <p:cNvPr id="2" name="标题 1"/>
          <p:cNvSpPr>
            <a:spLocks noGrp="1"/>
          </p:cNvSpPr>
          <p:nvPr>
            <p:ph type="title"/>
            <p:custDataLst>
              <p:tags r:id="rId9"/>
            </p:custDataLst>
          </p:nvPr>
        </p:nvSpPr>
        <p:spPr>
          <a:xfrm>
            <a:off x="453600" y="669600"/>
            <a:ext cx="8232300" cy="565200"/>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681200"/>
            <a:ext cx="82431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5180400"/>
            <a:ext cx="82512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9144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p:custDataLst>
              <p:tags r:id="rId3"/>
            </p:custDataLst>
          </p:nvPr>
        </p:nvPicPr>
        <p:blipFill>
          <a:blip r:embed="rId4" r:link="rId5" cstate="email"/>
          <a:stretch>
            <a:fillRect/>
          </a:stretch>
        </p:blipFill>
        <p:spPr>
          <a:xfrm>
            <a:off x="8603933" y="6280345"/>
            <a:ext cx="540068" cy="577655"/>
          </a:xfrm>
          <a:prstGeom prst="rect">
            <a:avLst/>
          </a:prstGeom>
        </p:spPr>
      </p:pic>
      <p:pic>
        <p:nvPicPr>
          <p:cNvPr id="10" name="图片 9"/>
          <p:cNvPicPr/>
          <p:nvPr>
            <p:custDataLst>
              <p:tags r:id="rId6"/>
            </p:custDataLst>
          </p:nvPr>
        </p:nvPicPr>
        <p:blipFill>
          <a:blip r:embed="rId7" r:link="rId8" cstate="email"/>
          <a:stretch>
            <a:fillRect/>
          </a:stretch>
        </p:blipFill>
        <p:spPr>
          <a:xfrm>
            <a:off x="0" y="6310239"/>
            <a:ext cx="540068" cy="547761"/>
          </a:xfrm>
          <a:prstGeom prst="rect">
            <a:avLst/>
          </a:prstGeom>
        </p:spPr>
      </p:pic>
      <p:sp>
        <p:nvSpPr>
          <p:cNvPr id="2" name="标题 1"/>
          <p:cNvSpPr>
            <a:spLocks noGrp="1"/>
          </p:cNvSpPr>
          <p:nvPr>
            <p:ph type="title"/>
            <p:custDataLst>
              <p:tags r:id="rId9"/>
            </p:custDataLst>
          </p:nvPr>
        </p:nvSpPr>
        <p:spPr>
          <a:xfrm>
            <a:off x="434700" y="237600"/>
            <a:ext cx="82782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663200"/>
            <a:ext cx="40068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663200"/>
            <a:ext cx="40257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4816800"/>
            <a:ext cx="40068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4813200"/>
            <a:ext cx="40257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9144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p:custDataLst>
              <p:tags r:id="rId3"/>
            </p:custDataLst>
          </p:nvPr>
        </p:nvPicPr>
        <p:blipFill>
          <a:blip r:embed="rId4" r:link="rId5" cstate="email"/>
          <a:stretch>
            <a:fillRect/>
          </a:stretch>
        </p:blipFill>
        <p:spPr>
          <a:xfrm>
            <a:off x="7928848" y="5558277"/>
            <a:ext cx="1215152" cy="1299723"/>
          </a:xfrm>
          <a:prstGeom prst="rect">
            <a:avLst/>
          </a:prstGeom>
        </p:spPr>
      </p:pic>
      <p:pic>
        <p:nvPicPr>
          <p:cNvPr id="8" name="图片 7"/>
          <p:cNvPicPr/>
          <p:nvPr>
            <p:custDataLst>
              <p:tags r:id="rId6"/>
            </p:custDataLst>
          </p:nvPr>
        </p:nvPicPr>
        <p:blipFill>
          <a:blip r:embed="rId7" r:link="rId8" cstate="email"/>
          <a:stretch>
            <a:fillRect/>
          </a:stretch>
        </p:blipFill>
        <p:spPr>
          <a:xfrm>
            <a:off x="0" y="5625538"/>
            <a:ext cx="1215152" cy="1232462"/>
          </a:xfrm>
          <a:prstGeom prst="rect">
            <a:avLst/>
          </a:prstGeom>
        </p:spPr>
      </p:pic>
      <p:sp>
        <p:nvSpPr>
          <p:cNvPr id="2" name="标题 1"/>
          <p:cNvSpPr>
            <a:spLocks noGrp="1"/>
          </p:cNvSpPr>
          <p:nvPr>
            <p:ph type="title" hasCustomPrompt="1"/>
            <p:custDataLst>
              <p:tags r:id="rId9"/>
            </p:custDataLst>
          </p:nvPr>
        </p:nvSpPr>
        <p:spPr>
          <a:xfrm>
            <a:off x="1142100" y="1339200"/>
            <a:ext cx="6858000" cy="2386800"/>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3862800"/>
            <a:ext cx="6858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7" name="图片 6"/>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标题 1"/>
          <p:cNvSpPr>
            <a:spLocks noGrp="1"/>
          </p:cNvSpPr>
          <p:nvPr>
            <p:ph type="title"/>
            <p:custDataLst>
              <p:tags r:id="rId8"/>
            </p:custDataLst>
          </p:nvPr>
        </p:nvSpPr>
        <p:spPr>
          <a:xfrm>
            <a:off x="502412" y="443234"/>
            <a:ext cx="8139178"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502412" y="952508"/>
            <a:ext cx="8139178"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3048000" y="5716016"/>
            <a:ext cx="3048000" cy="1141984"/>
          </a:xfrm>
          <a:prstGeom prst="rect">
            <a:avLst/>
          </a:prstGeom>
        </p:spPr>
      </p:pic>
      <p:pic>
        <p:nvPicPr>
          <p:cNvPr id="7" name="图片 6"/>
          <p:cNvPicPr/>
          <p:nvPr>
            <p:custDataLst>
              <p:tags r:id="rId5"/>
            </p:custDataLst>
          </p:nvPr>
        </p:nvPicPr>
        <p:blipFill>
          <a:blip r:embed="rId6" r:link="rId7" cstate="email"/>
          <a:stretch>
            <a:fillRect/>
          </a:stretch>
        </p:blipFill>
        <p:spPr>
          <a:xfrm>
            <a:off x="3048000" y="0"/>
            <a:ext cx="3048000" cy="1141984"/>
          </a:xfrm>
          <a:prstGeom prst="rect">
            <a:avLst/>
          </a:prstGeom>
        </p:spPr>
      </p:pic>
      <p:sp>
        <p:nvSpPr>
          <p:cNvPr id="4" name="日期占位符 3"/>
          <p:cNvSpPr>
            <a:spLocks noGrp="1"/>
          </p:cNvSpPr>
          <p:nvPr>
            <p:ph type="dt" sz="half" idx="10"/>
            <p:custDataLst>
              <p:tags r:id="rId8"/>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ctrTitle" idx="13" hasCustomPrompt="1"/>
            <p:custDataLst>
              <p:tags r:id="rId11"/>
            </p:custDataLst>
          </p:nvPr>
        </p:nvSpPr>
        <p:spPr>
          <a:xfrm>
            <a:off x="2722484" y="2610168"/>
            <a:ext cx="3699034" cy="163766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8000"/>
              <a:buFont typeface="Arial" panose="020B0604020202020204" pitchFamily="34" charset="0"/>
              <a:buNone/>
              <a:defRPr sz="6000" b="0" spc="8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8" name="图片 7"/>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标题 1"/>
          <p:cNvSpPr>
            <a:spLocks noGrp="1"/>
          </p:cNvSpPr>
          <p:nvPr>
            <p:ph type="title"/>
            <p:custDataLst>
              <p:tags r:id="rId8"/>
            </p:custDataLst>
          </p:nvPr>
        </p:nvSpPr>
        <p:spPr>
          <a:xfrm>
            <a:off x="502412"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502448" y="952508"/>
            <a:ext cx="3962432"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4679158" y="952508"/>
            <a:ext cx="3962432" cy="5388907"/>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10" name="图片 9"/>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标题 1"/>
          <p:cNvSpPr>
            <a:spLocks noGrp="1"/>
          </p:cNvSpPr>
          <p:nvPr>
            <p:ph type="title"/>
            <p:custDataLst>
              <p:tags r:id="rId8"/>
            </p:custDataLst>
          </p:nvPr>
        </p:nvSpPr>
        <p:spPr>
          <a:xfrm>
            <a:off x="502412"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502448" y="952508"/>
            <a:ext cx="396243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502444" y="1406525"/>
            <a:ext cx="3962400" cy="4934752"/>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4676813" y="952508"/>
            <a:ext cx="396243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4676813" y="1406525"/>
            <a:ext cx="3962432" cy="4934752"/>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email"/>
          <a:stretch>
            <a:fillRect/>
          </a:stretch>
        </p:blipFill>
        <p:spPr>
          <a:xfrm>
            <a:off x="6434666" y="1397000"/>
            <a:ext cx="2709334" cy="4064000"/>
          </a:xfrm>
          <a:prstGeom prst="rect">
            <a:avLst/>
          </a:prstGeom>
        </p:spPr>
      </p:pic>
      <p:sp>
        <p:nvSpPr>
          <p:cNvPr id="2" name="标题 1"/>
          <p:cNvSpPr>
            <a:spLocks noGrp="1"/>
          </p:cNvSpPr>
          <p:nvPr>
            <p:ph type="title"/>
            <p:custDataLst>
              <p:tags r:id="rId5"/>
            </p:custDataLst>
          </p:nvPr>
        </p:nvSpPr>
        <p:spPr>
          <a:xfrm>
            <a:off x="502412" y="443230"/>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8" name="图片 7"/>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标题 1"/>
          <p:cNvSpPr>
            <a:spLocks noGrp="1"/>
          </p:cNvSpPr>
          <p:nvPr>
            <p:ph type="title"/>
            <p:custDataLst>
              <p:tags r:id="rId8"/>
            </p:custDataLst>
          </p:nvPr>
        </p:nvSpPr>
        <p:spPr>
          <a:xfrm>
            <a:off x="502448" y="443234"/>
            <a:ext cx="8139178"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502448" y="952508"/>
            <a:ext cx="396243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4679194" y="952508"/>
            <a:ext cx="3962432"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540068" cy="577655"/>
          </a:xfrm>
          <a:prstGeom prst="rect">
            <a:avLst/>
          </a:prstGeom>
        </p:spPr>
      </p:pic>
      <p:pic>
        <p:nvPicPr>
          <p:cNvPr id="7" name="图片 6"/>
          <p:cNvPicPr/>
          <p:nvPr>
            <p:custDataLst>
              <p:tags r:id="rId5"/>
            </p:custDataLst>
          </p:nvPr>
        </p:nvPicPr>
        <p:blipFill>
          <a:blip r:embed="rId6" r:link="rId7" cstate="email"/>
          <a:stretch>
            <a:fillRect/>
          </a:stretch>
        </p:blipFill>
        <p:spPr>
          <a:xfrm>
            <a:off x="8603933" y="0"/>
            <a:ext cx="540068" cy="547761"/>
          </a:xfrm>
          <a:prstGeom prst="rect">
            <a:avLst/>
          </a:prstGeom>
        </p:spPr>
      </p:pic>
      <p:sp>
        <p:nvSpPr>
          <p:cNvPr id="2" name="竖排标题 1"/>
          <p:cNvSpPr>
            <a:spLocks noGrp="1"/>
          </p:cNvSpPr>
          <p:nvPr>
            <p:ph type="title" orient="vert"/>
            <p:custDataLst>
              <p:tags r:id="rId8"/>
            </p:custDataLst>
          </p:nvPr>
        </p:nvSpPr>
        <p:spPr>
          <a:xfrm>
            <a:off x="7928351" y="952508"/>
            <a:ext cx="713238"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444" y="952500"/>
            <a:ext cx="7371076"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659807"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7000" y="6349833"/>
            <a:ext cx="297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57950" y="6349833"/>
            <a:ext cx="2025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37.xml"/><Relationship Id="rId23" Type="http://schemas.openxmlformats.org/officeDocument/2006/relationships/tags" Target="../tags/tag136.xml"/><Relationship Id="rId22" Type="http://schemas.openxmlformats.org/officeDocument/2006/relationships/tags" Target="../tags/tag135.xml"/><Relationship Id="rId21" Type="http://schemas.openxmlformats.org/officeDocument/2006/relationships/tags" Target="../tags/tag134.xml"/><Relationship Id="rId20" Type="http://schemas.openxmlformats.org/officeDocument/2006/relationships/tags" Target="../tags/tag133.xml"/><Relationship Id="rId2" Type="http://schemas.openxmlformats.org/officeDocument/2006/relationships/slideLayout" Target="../slideLayouts/slideLayout2.xml"/><Relationship Id="rId19" Type="http://schemas.openxmlformats.org/officeDocument/2006/relationships/tags" Target="../tags/tag132.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443230"/>
            <a:ext cx="8139178"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961398"/>
            <a:ext cx="8139178"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6349833"/>
            <a:ext cx="2025000" cy="3168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6349833"/>
            <a:ext cx="2970000" cy="3168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6349833"/>
            <a:ext cx="2025000" cy="3168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9.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40.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p:nvPr>
            <p:ph type="subTitle" sz="quarter" idx="1"/>
          </p:nvPr>
        </p:nvSpPr>
        <p:spPr>
          <a:xfrm>
            <a:off x="1845310" y="3191510"/>
            <a:ext cx="4445695" cy="1822450"/>
          </a:xfrm>
          <a:prstGeom prst="rect">
            <a:avLst/>
          </a:prstGeom>
        </p:spPr>
        <p:txBody>
          <a:bodyPr>
            <a:noAutofit/>
          </a:bodyPr>
          <a:lstStyle/>
          <a:p>
            <a:pPr defTabSz="694690">
              <a:spcBef>
                <a:spcPts val="500"/>
              </a:spcBef>
              <a:defRPr sz="2130"/>
            </a:pPr>
            <a:r>
              <a:rPr sz="2000"/>
              <a:t>文化产业在区域经济发展中的重要地位</a:t>
            </a:r>
            <a:endParaRPr sz="2000"/>
          </a:p>
          <a:p>
            <a:pPr defTabSz="694690">
              <a:spcBef>
                <a:spcPts val="500"/>
              </a:spcBef>
              <a:defRPr sz="2130"/>
            </a:pPr>
            <a:r>
              <a:rPr sz="2000"/>
              <a:t>区域文化产业的区位分析和发展原则</a:t>
            </a:r>
            <a:endParaRPr sz="2000"/>
          </a:p>
          <a:p>
            <a:pPr defTabSz="694690">
              <a:spcBef>
                <a:spcPts val="500"/>
              </a:spcBef>
              <a:defRPr sz="2130"/>
            </a:pPr>
            <a:r>
              <a:rPr sz="2000"/>
              <a:t>区域文化产业规划与布局</a:t>
            </a:r>
            <a:endParaRPr sz="2000"/>
          </a:p>
          <a:p>
            <a:pPr defTabSz="694690">
              <a:spcBef>
                <a:spcPts val="500"/>
              </a:spcBef>
              <a:defRPr sz="2130"/>
            </a:pPr>
            <a:r>
              <a:rPr sz="2000"/>
              <a:t>区域文化产业政策</a:t>
            </a:r>
            <a:endParaRPr sz="2000"/>
          </a:p>
        </p:txBody>
      </p:sp>
      <p:sp>
        <p:nvSpPr>
          <p:cNvPr id="99" name="Shape 99"/>
          <p:cNvSpPr/>
          <p:nvPr>
            <p:ph type="ctrTitle"/>
          </p:nvPr>
        </p:nvSpPr>
        <p:spPr>
          <a:xfrm>
            <a:off x="324486" y="833121"/>
            <a:ext cx="3619024" cy="970915"/>
          </a:xfrm>
          <a:prstGeom prst="rect">
            <a:avLst/>
          </a:prstGeom>
        </p:spPr>
        <p:txBody>
          <a:bodyPr>
            <a:normAutofit fontScale="90000"/>
          </a:bodyPr>
          <a:lstStyle/>
          <a:p>
            <a:r>
              <a:rPr lang="zh-CN"/>
              <a:t>第七章</a:t>
            </a:r>
            <a:r>
              <a:rPr lang="en-US" altLang="zh-CN"/>
              <a:t> </a:t>
            </a:r>
            <a:br/>
            <a:r>
              <a:t>区域文化产业规划与布局 </a:t>
            </a:r>
            <a:endParaRPr 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ph type="title"/>
          </p:nvPr>
        </p:nvSpPr>
        <p:spPr>
          <a:prstGeom prst="rect">
            <a:avLst/>
          </a:prstGeom>
        </p:spPr>
        <p:txBody>
          <a:bodyPr/>
          <a:lstStyle/>
          <a:p>
            <a:r>
              <a:t>一、区域文化产业发展的区位因素分析</a:t>
            </a:r>
          </a:p>
        </p:txBody>
      </p:sp>
      <p:sp>
        <p:nvSpPr>
          <p:cNvPr id="126" name="Shape 126"/>
          <p:cNvSpPr/>
          <p:nvPr>
            <p:ph type="body" idx="1"/>
          </p:nvPr>
        </p:nvSpPr>
        <p:spPr>
          <a:prstGeom prst="rect">
            <a:avLst/>
          </a:prstGeom>
        </p:spPr>
        <p:txBody>
          <a:bodyPr/>
          <a:lstStyle/>
          <a:p>
            <a:pPr marL="0" indent="0">
              <a:buClrTx/>
              <a:buSzTx/>
              <a:buFontTx/>
              <a:buNone/>
            </a:pPr>
            <a:r>
              <a:rPr sz="2000"/>
              <a:t>（六）区域市场制度环境</a:t>
            </a:r>
            <a:endParaRPr sz="2000"/>
          </a:p>
          <a:p>
            <a:pPr marL="0" indent="0">
              <a:buClrTx/>
              <a:buSzTx/>
              <a:buFontTx/>
              <a:buNone/>
            </a:pPr>
            <a:r>
              <a:rPr sz="2000"/>
              <a:t>区域文化法律与政策体系</a:t>
            </a:r>
            <a:endParaRPr sz="2000"/>
          </a:p>
          <a:p>
            <a:pPr marL="0" indent="0">
              <a:buClrTx/>
              <a:buSzTx/>
              <a:buFontTx/>
              <a:buNone/>
            </a:pPr>
            <a:r>
              <a:rPr sz="2000"/>
              <a:t>区域文化管理体制</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ph type="title"/>
          </p:nvPr>
        </p:nvSpPr>
        <p:spPr>
          <a:prstGeom prst="rect">
            <a:avLst/>
          </a:prstGeom>
        </p:spPr>
        <p:txBody>
          <a:bodyPr/>
          <a:lstStyle/>
          <a:p>
            <a:r>
              <a:t>二、区域文化产业发展的主要原则</a:t>
            </a:r>
          </a:p>
        </p:txBody>
      </p:sp>
      <p:sp>
        <p:nvSpPr>
          <p:cNvPr id="129" name="Shape 129"/>
          <p:cNvSpPr/>
          <p:nvPr>
            <p:ph type="body" idx="1"/>
          </p:nvPr>
        </p:nvSpPr>
        <p:spPr>
          <a:prstGeom prst="rect">
            <a:avLst/>
          </a:prstGeom>
        </p:spPr>
        <p:txBody>
          <a:bodyPr/>
          <a:lstStyle/>
          <a:p>
            <a:r>
              <a:rPr sz="2000"/>
              <a:t>主导产业有限发展原则</a:t>
            </a:r>
            <a:endParaRPr sz="2000"/>
          </a:p>
          <a:p>
            <a:r>
              <a:rPr sz="2000"/>
              <a:t>产业集群规模发展原则</a:t>
            </a:r>
            <a:endParaRPr sz="2000"/>
          </a:p>
          <a:p>
            <a:r>
              <a:rPr sz="2000"/>
              <a:t>产业龙头与中小企业均衡发展原则</a:t>
            </a:r>
            <a:endParaRPr sz="2000"/>
          </a:p>
          <a:p>
            <a:r>
              <a:rPr sz="2000"/>
              <a:t>短期与长期协调发展原则</a:t>
            </a:r>
            <a:endParaRPr sz="2000"/>
          </a:p>
          <a:p>
            <a:r>
              <a:rPr sz="2000"/>
              <a:t>市场主导与政策引导结合原则</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p:nvPr>
            <p:ph type="title"/>
          </p:nvPr>
        </p:nvSpPr>
        <p:spPr>
          <a:prstGeom prst="rect">
            <a:avLst/>
          </a:prstGeom>
        </p:spPr>
        <p:txBody>
          <a:bodyPr/>
          <a:lstStyle/>
          <a:p>
            <a:r>
              <a:t>第三节  区域文化产业规划与布局</a:t>
            </a:r>
          </a:p>
        </p:txBody>
      </p:sp>
      <p:sp>
        <p:nvSpPr>
          <p:cNvPr id="132" name="Shape 132"/>
          <p:cNvSpPr/>
          <p:nvPr>
            <p:ph type="body" idx="1"/>
          </p:nvPr>
        </p:nvSpPr>
        <p:spPr>
          <a:prstGeom prst="rect">
            <a:avLst/>
          </a:prstGeom>
        </p:spPr>
        <p:txBody>
          <a:bodyPr/>
          <a:lstStyle/>
          <a:p>
            <a:pPr marL="0" indent="0" defTabSz="895985">
              <a:buClrTx/>
              <a:buSzTx/>
              <a:buFontTx/>
              <a:buNone/>
              <a:defRPr sz="2745"/>
            </a:pPr>
            <a:r>
              <a:rPr sz="2000"/>
              <a:t>一、区域文化产业发展战略目标制定</a:t>
            </a:r>
            <a:endParaRPr sz="2000"/>
          </a:p>
          <a:p>
            <a:pPr marL="0" indent="0" defTabSz="895985">
              <a:buClrTx/>
              <a:buSzTx/>
              <a:buFontTx/>
              <a:buNone/>
              <a:defRPr sz="2745"/>
            </a:pPr>
            <a:r>
              <a:rPr sz="2000"/>
              <a:t>发展环境分析基础上，确立总体发展战略目标</a:t>
            </a:r>
            <a:endParaRPr sz="2000"/>
          </a:p>
          <a:p>
            <a:pPr marL="0" indent="0" defTabSz="895985">
              <a:buClrTx/>
              <a:buSzTx/>
              <a:buFontTx/>
              <a:buNone/>
              <a:defRPr sz="2745"/>
            </a:pPr>
            <a:r>
              <a:rPr sz="2000"/>
              <a:t>（一）区域文化产业的规模目标</a:t>
            </a:r>
            <a:endParaRPr sz="2000"/>
          </a:p>
          <a:p>
            <a:pPr marL="0" indent="0" defTabSz="895985">
              <a:buClrTx/>
              <a:buSzTx/>
              <a:buFontTx/>
              <a:buNone/>
              <a:defRPr sz="2745"/>
            </a:pPr>
            <a:r>
              <a:rPr sz="2000"/>
              <a:t>（二）区域文化产业的机构目标</a:t>
            </a:r>
            <a:endParaRPr sz="2000"/>
          </a:p>
          <a:p>
            <a:pPr marL="0" indent="0" defTabSz="895985">
              <a:buClrTx/>
              <a:buSzTx/>
              <a:buFontTx/>
              <a:buNone/>
              <a:defRPr sz="2745"/>
            </a:pPr>
            <a:r>
              <a:rPr sz="2000"/>
              <a:t>（三）区域文化产业对经济总体贡献指标</a:t>
            </a:r>
            <a:endParaRPr sz="2000"/>
          </a:p>
          <a:p>
            <a:pPr marL="0" indent="0" defTabSz="895985">
              <a:buClrTx/>
              <a:buSzTx/>
              <a:buFontTx/>
              <a:buNone/>
              <a:defRPr sz="2745"/>
            </a:pPr>
            <a:r>
              <a:rPr sz="2000"/>
              <a:t>1、对经济增长的贡献 </a:t>
            </a:r>
            <a:endParaRPr sz="2000"/>
          </a:p>
          <a:p>
            <a:pPr marL="0" indent="0" defTabSz="895985">
              <a:buClrTx/>
              <a:buSzTx/>
              <a:buFontTx/>
              <a:buNone/>
              <a:defRPr sz="2745"/>
            </a:pPr>
            <a:r>
              <a:rPr sz="2000"/>
              <a:t>2、对就业的贡献</a:t>
            </a:r>
            <a:endParaRPr sz="2000"/>
          </a:p>
          <a:p>
            <a:pPr marL="0" indent="0" defTabSz="895985">
              <a:buClrTx/>
              <a:buSzTx/>
              <a:buFontTx/>
              <a:buNone/>
              <a:defRPr sz="2745"/>
            </a:pPr>
            <a:r>
              <a:rPr sz="2000"/>
              <a:t>3、对其他相关产业的拉动（直接与间接）</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p:nvPr>
            <p:ph type="title"/>
          </p:nvPr>
        </p:nvSpPr>
        <p:spPr>
          <a:prstGeom prst="rect">
            <a:avLst/>
          </a:prstGeom>
        </p:spPr>
        <p:txBody>
          <a:bodyPr/>
          <a:lstStyle/>
          <a:p>
            <a:r>
              <a:t>第三节  区域文化产业规划与布局</a:t>
            </a:r>
          </a:p>
        </p:txBody>
      </p:sp>
      <p:sp>
        <p:nvSpPr>
          <p:cNvPr id="135" name="Shape 135"/>
          <p:cNvSpPr/>
          <p:nvPr>
            <p:ph type="body" idx="1"/>
          </p:nvPr>
        </p:nvSpPr>
        <p:spPr>
          <a:prstGeom prst="rect">
            <a:avLst/>
          </a:prstGeom>
        </p:spPr>
        <p:txBody>
          <a:bodyPr>
            <a:noAutofit/>
          </a:bodyPr>
          <a:lstStyle/>
          <a:p>
            <a:pPr marL="0" indent="0" defTabSz="694690">
              <a:spcBef>
                <a:spcPts val="500"/>
              </a:spcBef>
              <a:buClrTx/>
              <a:buSzTx/>
              <a:buFontTx/>
              <a:buNone/>
              <a:defRPr sz="2130"/>
            </a:pPr>
            <a:r>
              <a:rPr sz="2000"/>
              <a:t>二、区域产业空间布局</a:t>
            </a:r>
            <a:endParaRPr sz="2000"/>
          </a:p>
          <a:p>
            <a:pPr marL="0" indent="0" defTabSz="694690">
              <a:spcBef>
                <a:spcPts val="500"/>
              </a:spcBef>
              <a:buClrTx/>
              <a:buSzTx/>
              <a:buFontTx/>
              <a:buNone/>
              <a:defRPr sz="2130"/>
            </a:pPr>
            <a:r>
              <a:rPr sz="2000"/>
              <a:t>（一）文化产业区域空间布局的基本方法与思路</a:t>
            </a:r>
            <a:endParaRPr sz="2000"/>
          </a:p>
          <a:p>
            <a:pPr marL="0" indent="0" defTabSz="694690">
              <a:spcBef>
                <a:spcPts val="500"/>
              </a:spcBef>
              <a:buClrTx/>
              <a:buSzTx/>
              <a:buFontTx/>
              <a:buNone/>
              <a:defRPr sz="2130"/>
            </a:pPr>
            <a:r>
              <a:rPr sz="2000"/>
              <a:t>1、基本原则和总体思路</a:t>
            </a:r>
            <a:endParaRPr lang="zh-CN" sz="2000"/>
          </a:p>
          <a:p>
            <a:pPr marL="0" indent="0" defTabSz="694690">
              <a:spcBef>
                <a:spcPts val="500"/>
              </a:spcBef>
              <a:buClrTx/>
              <a:buSzTx/>
              <a:buFontTx/>
              <a:buNone/>
              <a:defRPr sz="2130"/>
            </a:pPr>
            <a:r>
              <a:rPr sz="2000"/>
              <a:t>2、大力培育增长极，形成合理的点布局。</a:t>
            </a:r>
            <a:endParaRPr sz="2000"/>
          </a:p>
          <a:p>
            <a:pPr marL="0" indent="0" defTabSz="694690">
              <a:spcBef>
                <a:spcPts val="500"/>
              </a:spcBef>
              <a:buClrTx/>
              <a:buSzTx/>
              <a:buFontTx/>
              <a:buNone/>
              <a:defRPr sz="2130"/>
            </a:pPr>
            <a:r>
              <a:rPr sz="2000"/>
              <a:t>3、连点成线，形成优化的轴线布局。</a:t>
            </a:r>
            <a:endParaRPr sz="2000"/>
          </a:p>
          <a:p>
            <a:pPr marL="0" indent="0" defTabSz="694690">
              <a:spcBef>
                <a:spcPts val="500"/>
              </a:spcBef>
              <a:buClrTx/>
              <a:buSzTx/>
              <a:buFontTx/>
              <a:buNone/>
              <a:defRPr sz="2130"/>
            </a:pPr>
            <a:r>
              <a:rPr sz="2000"/>
              <a:t>4、发挥区域优势，形成分工合理的经济区。</a:t>
            </a:r>
            <a:endParaRPr sz="2000"/>
          </a:p>
          <a:p>
            <a:pPr marL="0" indent="0" defTabSz="694690">
              <a:spcBef>
                <a:spcPts val="500"/>
              </a:spcBef>
              <a:buClrTx/>
              <a:buSzTx/>
              <a:buFontTx/>
              <a:buNone/>
              <a:defRPr sz="2130"/>
            </a:pPr>
            <a:r>
              <a:rPr sz="2000"/>
              <a:t>（二）区域空间布局的层次性和梯度性</a:t>
            </a:r>
            <a:endParaRPr sz="2000"/>
          </a:p>
          <a:p>
            <a:pPr marL="0" indent="0" defTabSz="694690">
              <a:spcBef>
                <a:spcPts val="500"/>
              </a:spcBef>
              <a:buClrTx/>
              <a:buSzTx/>
              <a:buFontTx/>
              <a:buNone/>
              <a:defRPr sz="2130"/>
            </a:pPr>
            <a:r>
              <a:rPr sz="2000"/>
              <a:t>（三）文化产业空间布局的集群性</a:t>
            </a:r>
            <a:endParaRPr sz="2000"/>
          </a:p>
          <a:p>
            <a:pPr marL="0" indent="0" defTabSz="694690">
              <a:spcBef>
                <a:spcPts val="500"/>
              </a:spcBef>
              <a:buClrTx/>
              <a:buSzTx/>
              <a:buFontTx/>
              <a:buNone/>
              <a:defRPr sz="2130"/>
            </a:pPr>
            <a:r>
              <a:rPr sz="2000"/>
              <a:t>三、空间资源优化配置</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p:nvPr>
            <p:ph type="title"/>
          </p:nvPr>
        </p:nvSpPr>
        <p:spPr>
          <a:prstGeom prst="rect">
            <a:avLst/>
          </a:prstGeom>
        </p:spPr>
        <p:txBody>
          <a:bodyPr/>
          <a:lstStyle/>
          <a:p>
            <a:r>
              <a:t>第四节  区域文化产业政策</a:t>
            </a:r>
          </a:p>
        </p:txBody>
      </p:sp>
      <p:sp>
        <p:nvSpPr>
          <p:cNvPr id="138" name="Shape 138"/>
          <p:cNvSpPr/>
          <p:nvPr>
            <p:ph type="body" idx="1"/>
          </p:nvPr>
        </p:nvSpPr>
        <p:spPr>
          <a:prstGeom prst="rect">
            <a:avLst/>
          </a:prstGeom>
        </p:spPr>
        <p:txBody>
          <a:bodyPr/>
          <a:lstStyle/>
          <a:p>
            <a:pPr marL="0" indent="0">
              <a:buClrTx/>
              <a:buSzTx/>
              <a:buFontTx/>
              <a:buNone/>
            </a:pPr>
            <a:r>
              <a:rPr sz="2000"/>
              <a:t>一、区域文化产业的财政扶持政策</a:t>
            </a:r>
            <a:endParaRPr sz="2000"/>
          </a:p>
          <a:p>
            <a:pPr marL="280670" indent="-280670">
              <a:buClrTx/>
              <a:buSzPct val="100000"/>
              <a:buFontTx/>
              <a:buChar char="•"/>
            </a:pPr>
            <a:r>
              <a:rPr sz="2000"/>
              <a:t>投入倾向于区域文化产业布局中的重点区域和增长极的扶持</a:t>
            </a:r>
            <a:endParaRPr sz="2000"/>
          </a:p>
          <a:p>
            <a:pPr marL="280670" indent="-280670">
              <a:buClrTx/>
              <a:buSzPct val="100000"/>
              <a:buFontTx/>
              <a:buChar char="•"/>
            </a:pPr>
            <a:r>
              <a:rPr sz="2000"/>
              <a:t>投入倾向于扶持区域的主导文化产业、重大文化项目和文化基础设施</a:t>
            </a:r>
            <a:endParaRPr sz="2000"/>
          </a:p>
          <a:p>
            <a:pPr marL="280670" indent="-280670">
              <a:buClrTx/>
              <a:buSzPct val="100000"/>
              <a:buFontTx/>
              <a:buChar char="•"/>
            </a:pPr>
            <a:r>
              <a:rPr sz="2000"/>
              <a:t>倾向于重点文化企</a:t>
            </a:r>
            <a:r>
              <a:rPr lang="zh-CN" sz="2000"/>
              <a:t>、</a:t>
            </a:r>
            <a:r>
              <a:rPr sz="2000"/>
              <a:t>事业</a:t>
            </a:r>
            <a:r>
              <a:rPr lang="zh-CN" sz="2000"/>
              <a:t>单位</a:t>
            </a:r>
            <a:endParaRPr lang="zh-CN"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ph type="title"/>
          </p:nvPr>
        </p:nvSpPr>
        <p:spPr>
          <a:prstGeom prst="rect">
            <a:avLst/>
          </a:prstGeom>
        </p:spPr>
        <p:txBody>
          <a:bodyPr/>
          <a:lstStyle/>
          <a:p>
            <a:r>
              <a:t>第四节  区域文化产业政策</a:t>
            </a:r>
          </a:p>
        </p:txBody>
      </p:sp>
      <p:sp>
        <p:nvSpPr>
          <p:cNvPr id="141" name="Shape 141"/>
          <p:cNvSpPr/>
          <p:nvPr>
            <p:ph type="body" idx="1"/>
          </p:nvPr>
        </p:nvSpPr>
        <p:spPr>
          <a:prstGeom prst="rect">
            <a:avLst/>
          </a:prstGeom>
        </p:spPr>
        <p:txBody>
          <a:bodyPr/>
          <a:lstStyle/>
          <a:p>
            <a:pPr marL="0" indent="0">
              <a:buClrTx/>
              <a:buSzTx/>
              <a:buFontTx/>
              <a:buNone/>
            </a:pPr>
            <a:r>
              <a:rPr sz="2000"/>
              <a:t>二、土地政策</a:t>
            </a:r>
            <a:endParaRPr sz="2000"/>
          </a:p>
          <a:p>
            <a:pPr marL="0" indent="0">
              <a:buClrTx/>
              <a:buSzTx/>
              <a:buFontTx/>
              <a:buNone/>
            </a:pPr>
            <a:r>
              <a:rPr sz="2000"/>
              <a:t>三、人才政策（引进、培育与培训</a:t>
            </a:r>
            <a:r>
              <a:rPr lang="zh-CN" sz="2000"/>
              <a:t>等</a:t>
            </a:r>
            <a:r>
              <a:rPr sz="2000"/>
              <a:t>）</a:t>
            </a:r>
            <a:endParaRPr sz="2000"/>
          </a:p>
          <a:p>
            <a:pPr marL="0" indent="0">
              <a:buClrTx/>
              <a:buSzTx/>
              <a:buFontTx/>
              <a:buNone/>
            </a:pPr>
            <a:r>
              <a:rPr sz="2000"/>
              <a:t>四、科技政策：对科技基础设施的大力投入；对关键性的文化科技攻关、行业重大文化科技项目和文化科技孵化项目等。</a:t>
            </a:r>
            <a:endParaRPr sz="2000"/>
          </a:p>
          <a:p>
            <a:pPr marL="0" indent="0">
              <a:buClrTx/>
              <a:buSzTx/>
              <a:buFontTx/>
              <a:buNone/>
            </a:pPr>
            <a:r>
              <a:rPr sz="2000"/>
              <a:t>五、文化资源的保护政策</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p:nvPr>
            <p:ph type="title"/>
          </p:nvPr>
        </p:nvSpPr>
        <p:spPr>
          <a:prstGeom prst="rect">
            <a:avLst/>
          </a:prstGeom>
        </p:spPr>
        <p:txBody>
          <a:bodyPr/>
          <a:lstStyle/>
          <a:p>
            <a:r>
              <a:t>第一节  文化产业在区域经济发展中的重要地位</a:t>
            </a:r>
          </a:p>
        </p:txBody>
      </p:sp>
      <p:sp>
        <p:nvSpPr>
          <p:cNvPr id="102" name="Shape 102"/>
          <p:cNvSpPr/>
          <p:nvPr>
            <p:ph type="body" idx="1"/>
          </p:nvPr>
        </p:nvSpPr>
        <p:spPr>
          <a:prstGeom prst="rect">
            <a:avLst/>
          </a:prstGeom>
        </p:spPr>
        <p:txBody>
          <a:bodyPr/>
          <a:lstStyle/>
          <a:p>
            <a:pPr marL="0" indent="0">
              <a:buClrTx/>
              <a:buSzTx/>
              <a:buFontTx/>
              <a:buNone/>
            </a:pPr>
            <a:r>
              <a:rPr sz="2000"/>
              <a:t>一、文化产业发展与区域经济发展的关系</a:t>
            </a:r>
            <a:endParaRPr sz="2000"/>
          </a:p>
          <a:p>
            <a:pPr marL="0" indent="0">
              <a:buClrTx/>
              <a:buSzTx/>
              <a:buFontTx/>
              <a:buNone/>
            </a:pPr>
            <a:r>
              <a:rPr sz="2000"/>
              <a:t>通常文化产业的发展与区域经济发展是同步的，当经济发展到一定水平后，文化产业就具备了发展的物质基础。但也存在文化产业与经济发展不一致的反证。文化产业并不是单向地、孤立地仅仅受到本区域经济发展高度发达的经济发展水平影响，文化产业发展也可以能动超越本区域的经济发展条件，在更广阔的范围空间发生作用。</a:t>
            </a:r>
            <a:endParaRPr sz="2000"/>
          </a:p>
          <a:p>
            <a:pPr marL="0" indent="0">
              <a:buClrTx/>
              <a:buSzTx/>
              <a:buFontTx/>
              <a:buNone/>
            </a:pPr>
            <a:r>
              <a:rPr lang="zh-CN" sz="2000">
                <a:solidFill>
                  <a:srgbClr val="FF0000"/>
                </a:solidFill>
              </a:rPr>
              <a:t>（如西藏自治区文化产业）</a:t>
            </a:r>
            <a:endParaRPr lang="zh-CN" sz="2000">
              <a:solidFill>
                <a:srgbClr val="FF0000"/>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ph type="title"/>
          </p:nvPr>
        </p:nvSpPr>
        <p:spPr>
          <a:prstGeom prst="rect">
            <a:avLst/>
          </a:prstGeom>
        </p:spPr>
        <p:txBody>
          <a:bodyPr/>
          <a:lstStyle/>
          <a:p>
            <a:r>
              <a:t>第一节  文化产业在区域经济发展中的重要地位</a:t>
            </a:r>
          </a:p>
        </p:txBody>
      </p:sp>
      <p:sp>
        <p:nvSpPr>
          <p:cNvPr id="105" name="Shape 105"/>
          <p:cNvSpPr/>
          <p:nvPr>
            <p:ph type="body" idx="1"/>
          </p:nvPr>
        </p:nvSpPr>
        <p:spPr>
          <a:xfrm>
            <a:off x="502285" y="961390"/>
            <a:ext cx="5166360" cy="5388610"/>
          </a:xfrm>
          <a:prstGeom prst="rect">
            <a:avLst/>
          </a:prstGeom>
        </p:spPr>
        <p:txBody>
          <a:bodyPr>
            <a:normAutofit fontScale="50000"/>
          </a:bodyPr>
          <a:lstStyle/>
          <a:p>
            <a:pPr marL="0" indent="0">
              <a:buClrTx/>
              <a:buSzTx/>
              <a:buFontTx/>
              <a:buNone/>
            </a:pPr>
            <a:r>
              <a:rPr sz="2000"/>
              <a:t>二、 文化产业在区域与城市经济发展中的作用</a:t>
            </a:r>
            <a:endParaRPr sz="2000"/>
          </a:p>
          <a:p>
            <a:pPr marL="280670" indent="-280670">
              <a:buClrTx/>
              <a:buSzPct val="100000"/>
              <a:buFontTx/>
              <a:buChar char="•"/>
            </a:pPr>
            <a:r>
              <a:rPr sz="2000"/>
              <a:t>文化产业的发展在区域经济结构调整中起着重要作用；</a:t>
            </a:r>
            <a:endParaRPr sz="2000"/>
          </a:p>
          <a:p>
            <a:pPr marL="280670" indent="-280670">
              <a:buClrTx/>
              <a:buSzPct val="100000"/>
              <a:buFontTx/>
              <a:buChar char="•"/>
            </a:pPr>
            <a:r>
              <a:rPr sz="2000"/>
              <a:t>文化产业是增强城市和区域竞争力的关键因素之一；</a:t>
            </a:r>
            <a:endParaRPr sz="2000"/>
          </a:p>
          <a:p>
            <a:pPr marL="280670" indent="-280670">
              <a:buClrTx/>
              <a:buSzPct val="100000"/>
              <a:buFontTx/>
              <a:buChar char="•"/>
            </a:pPr>
            <a:r>
              <a:rPr sz="2000"/>
              <a:t>文化产业发展对区域和城市文化的建设具有推动作用。</a:t>
            </a:r>
            <a:endParaRPr sz="2000"/>
          </a:p>
          <a:p>
            <a:pPr marL="0" indent="0">
              <a:buClrTx/>
              <a:buSzPct val="100000"/>
              <a:buFontTx/>
              <a:buNone/>
            </a:pPr>
            <a:endParaRPr sz="2000"/>
          </a:p>
          <a:p>
            <a:pPr marL="0" indent="0">
              <a:buClrTx/>
              <a:buSzPct val="100000"/>
              <a:buFontTx/>
              <a:buNone/>
            </a:pPr>
            <a:r>
              <a:rPr lang="zh-CN" sz="2000"/>
              <a:t>例：联合国创意城市网络</a:t>
            </a:r>
            <a:endParaRPr lang="zh-CN" sz="2000"/>
          </a:p>
          <a:p>
            <a:pPr marL="0" indent="0">
              <a:buClrTx/>
              <a:buSzPct val="100000"/>
              <a:buFontTx/>
              <a:buNone/>
            </a:pPr>
            <a:endParaRPr lang="zh-CN" sz="2000"/>
          </a:p>
          <a:p>
            <a:pPr marL="0" indent="0">
              <a:buClrTx/>
              <a:buSzPct val="100000"/>
              <a:buFontTx/>
              <a:buNone/>
            </a:pPr>
            <a:r>
              <a:rPr lang="zh-CN" sz="2000"/>
              <a:t>http://www.unesco.org/new/zh/culture/themes/creativity/creative-cities-network/about-creative-cities/</a:t>
            </a:r>
            <a:endParaRPr lang="zh-CN" sz="2000"/>
          </a:p>
          <a:p>
            <a:pPr marL="0" indent="0">
              <a:buClrTx/>
              <a:buSzPct val="100000"/>
              <a:buFontTx/>
              <a:buNone/>
            </a:pPr>
            <a:endParaRPr lang="zh-CN" sz="2000"/>
          </a:p>
          <a:p>
            <a:pPr marL="0" indent="0">
              <a:buClrTx/>
              <a:buSzPct val="100000"/>
              <a:buFontTx/>
              <a:buNone/>
            </a:pPr>
            <a:r>
              <a:rPr lang="zh-CN" sz="2000"/>
              <a:t>创意城市网络指的是富有创造性的城市组成网络，通过合作实现促进文化多样性和城市可持续发展的共同使命。 成员城市有如下特点： </a:t>
            </a:r>
            <a:endParaRPr lang="zh-CN" sz="2000"/>
          </a:p>
          <a:p>
            <a:pPr marL="0" indent="0">
              <a:buClrTx/>
              <a:buSzPct val="100000"/>
              <a:buFontTx/>
              <a:buNone/>
            </a:pPr>
            <a:r>
              <a:rPr lang="zh-CN" sz="2000"/>
              <a:t>·  “创意中心”通过发展创意产业促进发达国家和发展中国家的社会经济发展以及文化发展。 </a:t>
            </a:r>
            <a:endParaRPr lang="zh-CN" sz="2000"/>
          </a:p>
          <a:p>
            <a:pPr marL="0" indent="0">
              <a:buClrTx/>
              <a:buSzPct val="100000"/>
              <a:buFontTx/>
              <a:buNone/>
            </a:pPr>
            <a:r>
              <a:rPr lang="zh-CN" sz="2000"/>
              <a:t>·  “社会文化集群”通过连接不同的社会文化社区以打造健康的城市环境。 </a:t>
            </a:r>
            <a:endParaRPr lang="zh-CN" sz="2000"/>
          </a:p>
        </p:txBody>
      </p:sp>
      <p:pic>
        <p:nvPicPr>
          <p:cNvPr id="2" name="图片 1"/>
          <p:cNvPicPr>
            <a:picLocks noChangeAspect="1"/>
          </p:cNvPicPr>
          <p:nvPr/>
        </p:nvPicPr>
        <p:blipFill>
          <a:blip r:embed="rId1"/>
          <a:stretch>
            <a:fillRect/>
          </a:stretch>
        </p:blipFill>
        <p:spPr>
          <a:xfrm>
            <a:off x="6350" y="2233295"/>
            <a:ext cx="9131300" cy="1012190"/>
          </a:xfrm>
          <a:prstGeom prst="rect">
            <a:avLst/>
          </a:prstGeom>
        </p:spPr>
      </p:pic>
      <p:pic>
        <p:nvPicPr>
          <p:cNvPr id="3" name="图片 2"/>
          <p:cNvPicPr>
            <a:picLocks noChangeAspect="1"/>
          </p:cNvPicPr>
          <p:nvPr/>
        </p:nvPicPr>
        <p:blipFill>
          <a:blip r:embed="rId2"/>
          <a:stretch>
            <a:fillRect/>
          </a:stretch>
        </p:blipFill>
        <p:spPr>
          <a:xfrm>
            <a:off x="5668645" y="2695575"/>
            <a:ext cx="3469640" cy="31527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p:nvPr>
            <p:ph type="title"/>
          </p:nvPr>
        </p:nvSpPr>
        <p:spPr>
          <a:prstGeom prst="rect">
            <a:avLst/>
          </a:prstGeom>
        </p:spPr>
        <p:txBody>
          <a:bodyPr/>
          <a:lstStyle/>
          <a:p>
            <a:r>
              <a:t>第二节  区域文化产业的区位分析和发展原则</a:t>
            </a:r>
          </a:p>
        </p:txBody>
      </p:sp>
      <p:sp>
        <p:nvSpPr>
          <p:cNvPr id="108" name="Shape 108"/>
          <p:cNvSpPr/>
          <p:nvPr>
            <p:ph type="body" idx="1"/>
          </p:nvPr>
        </p:nvSpPr>
        <p:spPr>
          <a:xfrm>
            <a:off x="502412" y="961398"/>
            <a:ext cx="8139178" cy="5388907"/>
          </a:xfrm>
          <a:prstGeom prst="rect">
            <a:avLst/>
          </a:prstGeom>
        </p:spPr>
        <p:txBody>
          <a:bodyPr/>
          <a:lstStyle/>
          <a:p>
            <a:pPr marL="0" indent="0">
              <a:buClrTx/>
              <a:buSzTx/>
              <a:buFontTx/>
              <a:buNone/>
            </a:pPr>
            <a:r>
              <a:rPr sz="2000"/>
              <a:t>一、 区域文化产业发展的区位因素分析</a:t>
            </a:r>
            <a:endParaRPr sz="2000"/>
          </a:p>
          <a:p>
            <a:pPr marL="0" indent="0">
              <a:buClrTx/>
              <a:buSzTx/>
              <a:buFontTx/>
              <a:buNone/>
            </a:pPr>
            <a:r>
              <a:rPr sz="2000"/>
              <a:t>区位：社会文化经济活动和自然地理的空间分布情况。</a:t>
            </a:r>
            <a:endParaRPr sz="2000"/>
          </a:p>
          <a:p>
            <a:pPr marL="0" indent="0">
              <a:buClrTx/>
              <a:buSzTx/>
              <a:buFontTx/>
              <a:buNone/>
            </a:pPr>
            <a:r>
              <a:rPr sz="2000"/>
              <a:t>       （自然、地理、经济、人才、资源、市场制度等等）</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p:nvPr>
            <p:ph type="title"/>
          </p:nvPr>
        </p:nvSpPr>
        <p:spPr>
          <a:prstGeom prst="rect">
            <a:avLst/>
          </a:prstGeom>
        </p:spPr>
        <p:txBody>
          <a:bodyPr/>
          <a:lstStyle/>
          <a:p>
            <a:r>
              <a:t>一、区域文化产业发展的区位因素分析</a:t>
            </a:r>
          </a:p>
        </p:txBody>
      </p:sp>
      <p:sp>
        <p:nvSpPr>
          <p:cNvPr id="111" name="Shape 111"/>
          <p:cNvSpPr/>
          <p:nvPr>
            <p:ph type="body" idx="1"/>
          </p:nvPr>
        </p:nvSpPr>
        <p:spPr>
          <a:prstGeom prst="rect">
            <a:avLst/>
          </a:prstGeom>
        </p:spPr>
        <p:txBody>
          <a:bodyPr/>
          <a:lstStyle/>
          <a:p>
            <a:r>
              <a:rPr sz="2000"/>
              <a:t>（一）区位地理环境</a:t>
            </a:r>
            <a:endParaRPr sz="2000"/>
          </a:p>
          <a:p>
            <a:pPr marL="0" indent="0">
              <a:buClrTx/>
              <a:buSzTx/>
              <a:buFontTx/>
              <a:buNone/>
            </a:pPr>
            <a:r>
              <a:rPr sz="2000"/>
              <a:t>1、经济地理条件：某一地区的交通、运输和所处的地理经济带。</a:t>
            </a:r>
            <a:endParaRPr sz="2000"/>
          </a:p>
          <a:p>
            <a:pPr marL="0" indent="0">
              <a:buClrTx/>
              <a:buSzTx/>
              <a:buFontTx/>
              <a:buNone/>
            </a:pPr>
            <a:r>
              <a:rPr sz="2000"/>
              <a:t>2、文化地理条件：文化受到地理环境的影响形成不同的区域文化特色。</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ph type="title"/>
          </p:nvPr>
        </p:nvSpPr>
        <p:spPr>
          <a:prstGeom prst="rect">
            <a:avLst/>
          </a:prstGeom>
        </p:spPr>
        <p:txBody>
          <a:bodyPr/>
          <a:lstStyle/>
          <a:p>
            <a:r>
              <a:t>一、区域文化产业发展的区位因素分析</a:t>
            </a:r>
          </a:p>
        </p:txBody>
      </p:sp>
      <p:sp>
        <p:nvSpPr>
          <p:cNvPr id="114" name="Shape 114"/>
          <p:cNvSpPr/>
          <p:nvPr>
            <p:ph type="body" idx="1"/>
          </p:nvPr>
        </p:nvSpPr>
        <p:spPr>
          <a:prstGeom prst="rect">
            <a:avLst/>
          </a:prstGeom>
        </p:spPr>
        <p:txBody>
          <a:bodyPr/>
          <a:lstStyle/>
          <a:p>
            <a:pPr marL="0" indent="0">
              <a:buClrTx/>
              <a:buSzTx/>
              <a:buFontTx/>
              <a:buNone/>
            </a:pPr>
            <a:r>
              <a:rPr sz="2000"/>
              <a:t>（二）区域经济环境</a:t>
            </a:r>
            <a:endParaRPr sz="2000"/>
          </a:p>
          <a:p>
            <a:pPr marL="280670" indent="-280670">
              <a:buClrTx/>
              <a:buSzPct val="100000"/>
              <a:buFontTx/>
              <a:buChar char="•"/>
            </a:pPr>
            <a:r>
              <a:rPr sz="2000"/>
              <a:t>区域经济发展规模（GDP,人均GDP，政府财政收入）</a:t>
            </a:r>
            <a:endParaRPr sz="2000"/>
          </a:p>
          <a:p>
            <a:pPr marL="280670" indent="-280670">
              <a:buClrTx/>
              <a:buSzPct val="100000"/>
              <a:buFontTx/>
              <a:buChar char="•"/>
            </a:pPr>
            <a:r>
              <a:rPr sz="2000"/>
              <a:t>区域经济结构（区域生产总值中第一、二、三产业的比例结构）</a:t>
            </a:r>
            <a:endParaRPr sz="2000"/>
          </a:p>
          <a:p>
            <a:pPr marL="280670" indent="-280670">
              <a:buClrTx/>
              <a:buSzPct val="100000"/>
              <a:buFontTx/>
              <a:buChar char="•"/>
            </a:pPr>
            <a:r>
              <a:rPr sz="2000"/>
              <a:t>区域生活消费水平（人均收入水平和人均可支配收入水平）</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title"/>
          </p:nvPr>
        </p:nvSpPr>
        <p:spPr>
          <a:prstGeom prst="rect">
            <a:avLst/>
          </a:prstGeom>
        </p:spPr>
        <p:txBody>
          <a:bodyPr/>
          <a:lstStyle/>
          <a:p>
            <a:r>
              <a:t>一、区域文化产业发展的区位因素分析</a:t>
            </a:r>
          </a:p>
        </p:txBody>
      </p:sp>
      <p:sp>
        <p:nvSpPr>
          <p:cNvPr id="117" name="Shape 117"/>
          <p:cNvSpPr/>
          <p:nvPr>
            <p:ph type="body" idx="1"/>
          </p:nvPr>
        </p:nvSpPr>
        <p:spPr>
          <a:prstGeom prst="rect">
            <a:avLst/>
          </a:prstGeom>
        </p:spPr>
        <p:txBody>
          <a:bodyPr/>
          <a:lstStyle/>
          <a:p>
            <a:pPr marL="0" indent="0">
              <a:buClrTx/>
              <a:buSzTx/>
              <a:buFontTx/>
              <a:buNone/>
            </a:pPr>
            <a:r>
              <a:rPr sz="2000"/>
              <a:t>（三）区域技术环境</a:t>
            </a:r>
            <a:endParaRPr sz="2000"/>
          </a:p>
          <a:p>
            <a:pPr marL="280670" indent="-280670">
              <a:buClrTx/>
              <a:buSzPct val="100000"/>
              <a:buFontTx/>
              <a:buChar char="•"/>
            </a:pPr>
            <a:r>
              <a:rPr sz="2000"/>
              <a:t>区域技术基础设施对新兴文化产业的发展起着至关重要的决定作用。</a:t>
            </a:r>
            <a:endParaRPr sz="2000"/>
          </a:p>
          <a:p>
            <a:pPr marL="280670" indent="-280670">
              <a:buClrTx/>
              <a:buSzPct val="100000"/>
              <a:buFontTx/>
              <a:buChar char="•"/>
            </a:pPr>
            <a:r>
              <a:rPr sz="2000"/>
              <a:t>区域创意研发、技术研发能力时区域文化产业创新力的重要体现。 </a:t>
            </a:r>
            <a:endParaRPr sz="2000"/>
          </a:p>
          <a:p>
            <a:pPr marL="280670" indent="-280670">
              <a:buClrTx/>
              <a:buSzPct val="100000"/>
              <a:buFontTx/>
              <a:buChar char="•"/>
            </a:pPr>
            <a:r>
              <a:rPr sz="2000"/>
              <a:t>创意及技术培训辅导等方面的资源。 </a:t>
            </a:r>
            <a:endParaRPr sz="2000"/>
          </a:p>
          <a:p>
            <a:pPr marL="280670" indent="-280670">
              <a:buClrTx/>
              <a:buSzPct val="100000"/>
              <a:buFontTx/>
              <a:buChar char="•"/>
            </a:pPr>
            <a:r>
              <a:rPr sz="2000"/>
              <a:t>区域科技与创意的法律保护问题。</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ph type="title"/>
          </p:nvPr>
        </p:nvSpPr>
        <p:spPr>
          <a:prstGeom prst="rect">
            <a:avLst/>
          </a:prstGeom>
        </p:spPr>
        <p:txBody>
          <a:bodyPr/>
          <a:lstStyle/>
          <a:p>
            <a:r>
              <a:t>一、区域文化产业发展的区位因素分析</a:t>
            </a:r>
          </a:p>
        </p:txBody>
      </p:sp>
      <p:sp>
        <p:nvSpPr>
          <p:cNvPr id="120" name="Shape 120"/>
          <p:cNvSpPr/>
          <p:nvPr>
            <p:ph type="body" idx="1"/>
          </p:nvPr>
        </p:nvSpPr>
        <p:spPr>
          <a:prstGeom prst="rect">
            <a:avLst/>
          </a:prstGeom>
        </p:spPr>
        <p:txBody>
          <a:bodyPr/>
          <a:lstStyle/>
          <a:p>
            <a:pPr marL="0" indent="0" defTabSz="887095">
              <a:buClrTx/>
              <a:buSzTx/>
              <a:buFontTx/>
              <a:buNone/>
              <a:defRPr sz="2715"/>
            </a:pPr>
            <a:r>
              <a:rPr sz="2000"/>
              <a:t>（四）区域人才环境</a:t>
            </a:r>
            <a:endParaRPr sz="2000"/>
          </a:p>
          <a:p>
            <a:pPr marL="272415" indent="-272415" defTabSz="887095">
              <a:buClrTx/>
              <a:buSzPct val="100000"/>
              <a:buFontTx/>
              <a:buChar char="•"/>
              <a:defRPr sz="2715"/>
            </a:pPr>
            <a:r>
              <a:rPr sz="2000"/>
              <a:t>区域文化创意人才的素质是创意研发水平和创意商品化能力的决定因素。</a:t>
            </a:r>
            <a:endParaRPr sz="2000"/>
          </a:p>
          <a:p>
            <a:pPr marL="272415" indent="-272415" defTabSz="887095">
              <a:buClrTx/>
              <a:buSzPct val="100000"/>
              <a:buFontTx/>
              <a:buChar char="•"/>
              <a:defRPr sz="2715"/>
            </a:pPr>
            <a:r>
              <a:rPr sz="2000"/>
              <a:t>创意的生产和产业化过程是复杂的，需要不同类型的创意人才的共同努力。</a:t>
            </a:r>
            <a:endParaRPr sz="2000"/>
          </a:p>
          <a:p>
            <a:pPr marL="272415" indent="-272415" defTabSz="887095">
              <a:buClrTx/>
              <a:buSzPct val="100000"/>
              <a:buFontTx/>
              <a:buChar char="•"/>
              <a:defRPr sz="2715"/>
            </a:pPr>
            <a:r>
              <a:rPr sz="2000"/>
              <a:t>在人才层次划分角度，可继续细分高技能型人才和研究型人才。</a:t>
            </a:r>
            <a:endParaRPr sz="2000"/>
          </a:p>
          <a:p>
            <a:pPr marL="272415" indent="-272415" defTabSz="887095">
              <a:buClrTx/>
              <a:buSzPct val="100000"/>
              <a:buFontTx/>
              <a:buChar char="•"/>
              <a:defRPr sz="2715"/>
            </a:pPr>
            <a:r>
              <a:rPr sz="2000"/>
              <a:t>区域文化创意人才培养体系是人才可持续发展的重要支撑条件。</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ph type="title"/>
          </p:nvPr>
        </p:nvSpPr>
        <p:spPr>
          <a:prstGeom prst="rect">
            <a:avLst/>
          </a:prstGeom>
        </p:spPr>
        <p:txBody>
          <a:bodyPr/>
          <a:lstStyle/>
          <a:p>
            <a:r>
              <a:t>一、区域文化产业发展的区位因素分析</a:t>
            </a:r>
          </a:p>
        </p:txBody>
      </p:sp>
      <p:sp>
        <p:nvSpPr>
          <p:cNvPr id="123" name="Shape 123"/>
          <p:cNvSpPr/>
          <p:nvPr>
            <p:ph type="body" idx="1"/>
          </p:nvPr>
        </p:nvSpPr>
        <p:spPr>
          <a:prstGeom prst="rect">
            <a:avLst/>
          </a:prstGeom>
        </p:spPr>
        <p:txBody>
          <a:bodyPr/>
          <a:lstStyle/>
          <a:p>
            <a:pPr marL="0" indent="0" defTabSz="777240">
              <a:spcBef>
                <a:spcPts val="500"/>
              </a:spcBef>
              <a:buClrTx/>
              <a:buSzTx/>
              <a:buFontTx/>
              <a:buNone/>
              <a:defRPr sz="2380"/>
            </a:pPr>
            <a:r>
              <a:rPr sz="2000"/>
              <a:t>（五）区域文化资源环境</a:t>
            </a:r>
            <a:endParaRPr sz="2000"/>
          </a:p>
          <a:p>
            <a:pPr marL="0" indent="0" defTabSz="777240">
              <a:spcBef>
                <a:spcPts val="500"/>
              </a:spcBef>
              <a:buClrTx/>
              <a:buSzTx/>
              <a:buFontTx/>
              <a:buNone/>
              <a:defRPr sz="2380"/>
            </a:pPr>
            <a:r>
              <a:rPr sz="2000"/>
              <a:t>包括物质性文化资源，区域非物质文化资源及区域文化著作权，专利与商标资源等。</a:t>
            </a:r>
            <a:endParaRPr sz="2000"/>
          </a:p>
          <a:p>
            <a:pPr marL="0" indent="0" defTabSz="777240">
              <a:spcBef>
                <a:spcPts val="500"/>
              </a:spcBef>
              <a:buClrTx/>
              <a:buSzTx/>
              <a:buFontTx/>
              <a:buNone/>
              <a:defRPr sz="2380"/>
            </a:pPr>
            <a:r>
              <a:rPr sz="2000"/>
              <a:t>区域文化资源不表示这些资源就可以转化为文化产品或者形成文化资本。文化资源具有很强的流动性。</a:t>
            </a:r>
            <a:endParaRPr sz="2000"/>
          </a:p>
          <a:p>
            <a:pPr marL="0" indent="0" defTabSz="777240">
              <a:spcBef>
                <a:spcPts val="500"/>
              </a:spcBef>
              <a:buClrTx/>
              <a:buSzTx/>
              <a:buFontTx/>
              <a:buNone/>
              <a:defRPr sz="2380"/>
            </a:pPr>
            <a:r>
              <a:rPr sz="2000"/>
              <a:t>文化资本的形成，是文化资源能够成为文化产业的生产要素，并与上述文化创意人才资本、文化科技生产条件相结合，才能在文化产业的生产价值链中实行转化与积累。</a:t>
            </a:r>
            <a:endParaRPr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6*i*1"/>
  <p:tag name="KSO_WM_UNIT_LAYERLEVEL" val="1"/>
  <p:tag name="KSO_WM_TAG_VERSION" val="1.0"/>
  <p:tag name="KSO_WM_BEAUTIFY_FLAG" val="#wm#"/>
  <p:tag name="KSO_WM_UNIT_BK_DARK_LIGHT" val="2"/>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UNIT_BK_DARK_LIGHT" val="2"/>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UNIT_BK_DARK_LIGHT" val="2"/>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8"/>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7.xml><?xml version="1.0" encoding="utf-8"?>
<p:tagLst xmlns:p="http://schemas.openxmlformats.org/presentationml/2006/main">
  <p:tag name="KSO_WM_TEMPLATE_SUBCATEGORY" val="0"/>
  <p:tag name="KSO_WM_TEMPLATE_COLOR_TYPE" val="1"/>
  <p:tag name="KSO_WM_TEMPLATE_MASTER_THUMB_INDEX" val="12"/>
  <p:tag name="KSO_WM_TEMPLATE_THUMBS_INDEX" val="1、4、7、9、12、15、16、21、24、25、26、27、28、31、35、39、44、46、47、48"/>
  <p:tag name="KSO_WM_TAG_VERSION" val="1.0"/>
  <p:tag name="KSO_WM_BEAUTIFY_FLAG" val="#wm#"/>
  <p:tag name="KSO_WM_TEMPLATE_CATEGORY" val="custom"/>
  <p:tag name="KSO_WM_TEMPLATE_INDEX" val="20204428"/>
  <p:tag name="KSO_WM_TEMPLATE_MASTER_TYPE" val="1"/>
</p:tagLst>
</file>

<file path=ppt/tags/tag138.xml><?xml version="1.0" encoding="utf-8"?>
<p:tagLst xmlns:p="http://schemas.openxmlformats.org/presentationml/2006/main">
  <p:tag name="KSO_WM_TEMPLATE_CATEGORY" val=""/>
  <p:tag name="KSO_WM_TEMPLATE_INDEX" val="20204428"/>
</p:tagLst>
</file>

<file path=ppt/tags/tag139.xml><?xml version="1.0" encoding="utf-8"?>
<p:tagLst xmlns:p="http://schemas.openxmlformats.org/presentationml/2006/main">
  <p:tag name="KSO_WM_TEMPLATE_CATEGORY" val=""/>
  <p:tag name="KSO_WM_TEMPLATE_INDEX" val="2020442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EMPLATE_CATEGORY" val=""/>
  <p:tag name="KSO_WM_TEMPLATE_INDEX" val="20204428"/>
</p:tagLst>
</file>

<file path=ppt/tags/tag141.xml><?xml version="1.0" encoding="utf-8"?>
<p:tagLst xmlns:p="http://schemas.openxmlformats.org/presentationml/2006/main">
  <p:tag name="KSO_WM_TEMPLATE_CATEGORY" val=""/>
  <p:tag name="KSO_WM_TEMPLATE_INDEX" val="20204428"/>
</p:tagLst>
</file>

<file path=ppt/tags/tag142.xml><?xml version="1.0" encoding="utf-8"?>
<p:tagLst xmlns:p="http://schemas.openxmlformats.org/presentationml/2006/main">
  <p:tag name="KSO_WM_TEMPLATE_CATEGORY" val=""/>
  <p:tag name="KSO_WM_TEMPLATE_INDEX" val="20204428"/>
</p:tagLst>
</file>

<file path=ppt/tags/tag143.xml><?xml version="1.0" encoding="utf-8"?>
<p:tagLst xmlns:p="http://schemas.openxmlformats.org/presentationml/2006/main">
  <p:tag name="KSO_WM_TEMPLATE_CATEGORY" val=""/>
  <p:tag name="KSO_WM_TEMPLATE_INDEX" val="20204428"/>
</p:tagLst>
</file>

<file path=ppt/tags/tag144.xml><?xml version="1.0" encoding="utf-8"?>
<p:tagLst xmlns:p="http://schemas.openxmlformats.org/presentationml/2006/main">
  <p:tag name="KSO_WM_TEMPLATE_CATEGORY" val=""/>
  <p:tag name="KSO_WM_TEMPLATE_INDEX" val="20204428"/>
</p:tagLst>
</file>

<file path=ppt/tags/tag145.xml><?xml version="1.0" encoding="utf-8"?>
<p:tagLst xmlns:p="http://schemas.openxmlformats.org/presentationml/2006/main">
  <p:tag name="KSO_WM_TEMPLATE_CATEGORY" val=""/>
  <p:tag name="KSO_WM_TEMPLATE_INDEX" val="20204428"/>
</p:tagLst>
</file>

<file path=ppt/tags/tag146.xml><?xml version="1.0" encoding="utf-8"?>
<p:tagLst xmlns:p="http://schemas.openxmlformats.org/presentationml/2006/main">
  <p:tag name="KSO_WM_TEMPLATE_CATEGORY" val=""/>
  <p:tag name="KSO_WM_TEMPLATE_INDEX" val="20204428"/>
</p:tagLst>
</file>

<file path=ppt/tags/tag147.xml><?xml version="1.0" encoding="utf-8"?>
<p:tagLst xmlns:p="http://schemas.openxmlformats.org/presentationml/2006/main">
  <p:tag name="KSO_WM_TEMPLATE_CATEGORY" val=""/>
  <p:tag name="KSO_WM_TEMPLATE_INDEX" val="20204428"/>
</p:tagLst>
</file>

<file path=ppt/tags/tag148.xml><?xml version="1.0" encoding="utf-8"?>
<p:tagLst xmlns:p="http://schemas.openxmlformats.org/presentationml/2006/main">
  <p:tag name="KSO_WM_TEMPLATE_CATEGORY" val=""/>
  <p:tag name="KSO_WM_TEMPLATE_INDEX" val="20204428"/>
</p:tagLst>
</file>

<file path=ppt/tags/tag149.xml><?xml version="1.0" encoding="utf-8"?>
<p:tagLst xmlns:p="http://schemas.openxmlformats.org/presentationml/2006/main">
  <p:tag name="KSO_WM_TEMPLATE_CATEGORY" val=""/>
  <p:tag name="KSO_WM_TEMPLATE_INDEX" val="2020442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CATEGORY" val=""/>
  <p:tag name="KSO_WM_TEMPLATE_INDEX" val="20204428"/>
</p:tagLst>
</file>

<file path=ppt/tags/tag151.xml><?xml version="1.0" encoding="utf-8"?>
<p:tagLst xmlns:p="http://schemas.openxmlformats.org/presentationml/2006/main">
  <p:tag name="KSO_WM_TEMPLATE_CATEGORY" val=""/>
  <p:tag name="KSO_WM_TEMPLATE_INDEX" val="20204428"/>
</p:tagLst>
</file>

<file path=ppt/tags/tag152.xml><?xml version="1.0" encoding="utf-8"?>
<p:tagLst xmlns:p="http://schemas.openxmlformats.org/presentationml/2006/main">
  <p:tag name="KSO_WM_TEMPLATE_CATEGORY" val=""/>
  <p:tag name="KSO_WM_TEMPLATE_INDEX" val="2020442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3*i*1"/>
  <p:tag name="KSO_WM_UNIT_LAYERLEVEL" val="1"/>
  <p:tag name="KSO_WM_TAG_VERSION" val="1.0"/>
  <p:tag name="KSO_WM_BEAUTIFY_FLAG" val="#wm#"/>
  <p:tag name="KSO_WM_UNIT_BK_DARK_LIGHT" val="2"/>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4*i*1"/>
  <p:tag name="KSO_WM_UNIT_LAYERLEVEL" val="1"/>
  <p:tag name="KSO_WM_TAG_VERSION" val="1.0"/>
  <p:tag name="KSO_WM_BEAUTIFY_FLAG" val="#wm#"/>
  <p:tag name="KSO_WM_UNIT_BK_DARK_LIGHT" val="2"/>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5*i*1"/>
  <p:tag name="KSO_WM_UNIT_LAYERLEVEL" val="1"/>
  <p:tag name="KSO_WM_TAG_VERSION" val="1.0"/>
  <p:tag name="KSO_WM_BEAUTIFY_FLAG" val="#wm#"/>
  <p:tag name="KSO_WM_UNIT_BK_DARK_LIGHT" val="2"/>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4428">
      <a:dk1>
        <a:srgbClr val="000000"/>
      </a:dk1>
      <a:lt1>
        <a:srgbClr val="FFFFFF"/>
      </a:lt1>
      <a:dk2>
        <a:srgbClr val="EFEAEA"/>
      </a:dk2>
      <a:lt2>
        <a:srgbClr val="FCFBFB"/>
      </a:lt2>
      <a:accent1>
        <a:srgbClr val="D45958"/>
      </a:accent1>
      <a:accent2>
        <a:srgbClr val="BB5971"/>
      </a:accent2>
      <a:accent3>
        <a:srgbClr val="A3598A"/>
      </a:accent3>
      <a:accent4>
        <a:srgbClr val="8A58A2"/>
      </a:accent4>
      <a:accent5>
        <a:srgbClr val="9D8BCF"/>
      </a:accent5>
      <a:accent6>
        <a:srgbClr val="6D6DD9"/>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psules">
  <a:themeElements>
    <a:clrScheme name="Capsules">
      <a:dk1>
        <a:srgbClr val="000000"/>
      </a:dk1>
      <a:lt1>
        <a:srgbClr val="FFFFFF"/>
      </a:lt1>
      <a:dk2>
        <a:srgbClr val="A7A7A7"/>
      </a:dk2>
      <a:lt2>
        <a:srgbClr val="535353"/>
      </a:lt2>
      <a:accent1>
        <a:srgbClr val="33CCCC"/>
      </a:accent1>
      <a:accent2>
        <a:srgbClr val="99CC99"/>
      </a:accent2>
      <a:accent3>
        <a:srgbClr val="9BBB59"/>
      </a:accent3>
      <a:accent4>
        <a:srgbClr val="8064A2"/>
      </a:accent4>
      <a:accent5>
        <a:srgbClr val="4BACC6"/>
      </a:accent5>
      <a:accent6>
        <a:srgbClr val="F79646"/>
      </a:accent6>
      <a:hlink>
        <a:srgbClr val="0000FF"/>
      </a:hlink>
      <a:folHlink>
        <a:srgbClr val="FF00FF"/>
      </a:folHlink>
    </a:clrScheme>
    <a:fontScheme name="Capsules">
      <a:majorFont>
        <a:latin typeface="Helvetica"/>
        <a:ea typeface="Helvetica"/>
        <a:cs typeface="Helvetica"/>
      </a:majorFont>
      <a:minorFont>
        <a:latin typeface="Helvetica Neue"/>
        <a:ea typeface="Helvetica Neue"/>
        <a:cs typeface="Helvetica Neue"/>
      </a:minorFont>
    </a:fontScheme>
    <a:fmtScheme name="Capsu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3366"/>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1979</Words>
  <Application>WPS 表格</Application>
  <PresentationFormat/>
  <Paragraphs>121</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Arial</vt:lpstr>
      <vt:lpstr>微软雅黑</vt:lpstr>
      <vt:lpstr>汉仪旗黑</vt:lpstr>
      <vt:lpstr>汉仪旗黑-85S</vt:lpstr>
      <vt:lpstr>汉仪中黑KW</vt:lpstr>
      <vt:lpstr>Helvetica Neue</vt:lpstr>
      <vt:lpstr>宋体</vt:lpstr>
      <vt:lpstr>Arial Unicode MS</vt:lpstr>
      <vt:lpstr>汉仪书宋二KW</vt:lpstr>
      <vt:lpstr>1_Office 主题​​</vt:lpstr>
      <vt:lpstr>10  区域文化产业规划与布局 </vt:lpstr>
      <vt:lpstr>第一节  文化产业在区域经济发展中的重要地位</vt:lpstr>
      <vt:lpstr>第一节  文化产业在区域经济发展中的重要地位</vt:lpstr>
      <vt:lpstr>第二节  区域文化产业的区位分析和发展原则</vt:lpstr>
      <vt:lpstr>一、区域文化产业发展的区位因素分析</vt:lpstr>
      <vt:lpstr>一、区域文化产业发展的区位因素分析</vt:lpstr>
      <vt:lpstr>一、区域文化产业发展的区位因素分析</vt:lpstr>
      <vt:lpstr>一、区域文化产业发展的区位因素分析</vt:lpstr>
      <vt:lpstr>一、区域文化产业发展的区位因素分析</vt:lpstr>
      <vt:lpstr>一、区域文化产业发展的区位因素分析</vt:lpstr>
      <vt:lpstr>二、区域文化产业发展的主要原则</vt:lpstr>
      <vt:lpstr>第三节  区域文化产业规划与布局</vt:lpstr>
      <vt:lpstr>第三节  区域文化产业规划与布局</vt:lpstr>
      <vt:lpstr>第四节  区域文化产业政策</vt:lpstr>
      <vt:lpstr>第四节  区域文化产业政策</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区域文化产业规划与布局 (上)</dc:title>
  <dc:creator/>
  <cp:lastModifiedBy>Aimiee</cp:lastModifiedBy>
  <cp:revision>4</cp:revision>
  <dcterms:created xsi:type="dcterms:W3CDTF">2023-02-17T06:53:37Z</dcterms:created>
  <dcterms:modified xsi:type="dcterms:W3CDTF">2023-02-17T06:53:37Z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2052-5.1.1.7676</vt:lpwstr>
  </property>
  <property fmtid="{D5CDD505-2E9C-101B-9397-08002B2CF9AE}" pid="3" name="ICV">
    <vt:lpwstr>B07B5A14447CDB9B5024EF6351E89FBE</vt:lpwstr>
  </property>
</Properties>
</file>