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3"/>
    <p:sldId id="257" r:id="rId4"/>
    <p:sldId id="294" r:id="rId5"/>
    <p:sldId id="295" r:id="rId6"/>
    <p:sldId id="296" r:id="rId7"/>
    <p:sldId id="297" r:id="rId8"/>
    <p:sldId id="298" r:id="rId9"/>
    <p:sldId id="259" r:id="rId11"/>
    <p:sldId id="260" r:id="rId12"/>
    <p:sldId id="300" r:id="rId13"/>
    <p:sldId id="299" r:id="rId14"/>
    <p:sldId id="279" r:id="rId15"/>
    <p:sldId id="301" r:id="rId16"/>
    <p:sldId id="302" r:id="rId17"/>
    <p:sldId id="303" r:id="rId18"/>
    <p:sldId id="304" r:id="rId19"/>
    <p:sldId id="282" r:id="rId20"/>
    <p:sldId id="305" r:id="rId21"/>
    <p:sldId id="284" r:id="rId22"/>
    <p:sldId id="306" r:id="rId23"/>
    <p:sldId id="307" r:id="rId24"/>
    <p:sldId id="308" r:id="rId25"/>
    <p:sldId id="309" r:id="rId26"/>
  </p:sldIdLst>
  <p:sldSz cx="9144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p:nvPr>
            <p:ph type="sldImg"/>
          </p:nvPr>
        </p:nvSpPr>
        <p:spPr>
          <a:xfrm>
            <a:off x="1143000" y="685800"/>
            <a:ext cx="4572000" cy="3429000"/>
          </a:xfrm>
          <a:prstGeom prst="rect">
            <a:avLst/>
          </a:prstGeom>
        </p:spPr>
        <p:txBody>
          <a:bodyPr/>
          <a:lstStyle/>
          <a:p/>
        </p:txBody>
      </p:sp>
      <p:sp>
        <p:nvSpPr>
          <p:cNvPr id="110" name="Shape 110"/>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latinLnBrk="0">
      <a:spcBef>
        <a:spcPts val="400"/>
      </a:spcBef>
      <a:defRPr sz="1200">
        <a:latin typeface="+mn-lt"/>
        <a:ea typeface="+mn-ea"/>
        <a:cs typeface="+mn-cs"/>
        <a:sym typeface="Calibri"/>
      </a:defRPr>
    </a:lvl1pPr>
    <a:lvl2pPr indent="228600" latinLnBrk="0">
      <a:spcBef>
        <a:spcPts val="400"/>
      </a:spcBef>
      <a:defRPr sz="1200">
        <a:latin typeface="+mn-lt"/>
        <a:ea typeface="+mn-ea"/>
        <a:cs typeface="+mn-cs"/>
        <a:sym typeface="Calibri"/>
      </a:defRPr>
    </a:lvl2pPr>
    <a:lvl3pPr indent="457200" latinLnBrk="0">
      <a:spcBef>
        <a:spcPts val="400"/>
      </a:spcBef>
      <a:defRPr sz="1200">
        <a:latin typeface="+mn-lt"/>
        <a:ea typeface="+mn-ea"/>
        <a:cs typeface="+mn-cs"/>
        <a:sym typeface="Calibri"/>
      </a:defRPr>
    </a:lvl3pPr>
    <a:lvl4pPr indent="685800" latinLnBrk="0">
      <a:spcBef>
        <a:spcPts val="400"/>
      </a:spcBef>
      <a:defRPr sz="1200">
        <a:latin typeface="+mn-lt"/>
        <a:ea typeface="+mn-ea"/>
        <a:cs typeface="+mn-cs"/>
        <a:sym typeface="Calibri"/>
      </a:defRPr>
    </a:lvl4pPr>
    <a:lvl5pPr indent="914400" latinLnBrk="0">
      <a:spcBef>
        <a:spcPts val="400"/>
      </a:spcBef>
      <a:defRPr sz="1200">
        <a:latin typeface="+mn-lt"/>
        <a:ea typeface="+mn-ea"/>
        <a:cs typeface="+mn-cs"/>
        <a:sym typeface="Calibri"/>
      </a:defRPr>
    </a:lvl5pPr>
    <a:lvl6pPr indent="1143000" latinLnBrk="0">
      <a:spcBef>
        <a:spcPts val="400"/>
      </a:spcBef>
      <a:defRPr sz="1200">
        <a:latin typeface="+mn-lt"/>
        <a:ea typeface="+mn-ea"/>
        <a:cs typeface="+mn-cs"/>
        <a:sym typeface="Calibri"/>
      </a:defRPr>
    </a:lvl6pPr>
    <a:lvl7pPr indent="1371600" latinLnBrk="0">
      <a:spcBef>
        <a:spcPts val="400"/>
      </a:spcBef>
      <a:defRPr sz="1200">
        <a:latin typeface="+mn-lt"/>
        <a:ea typeface="+mn-ea"/>
        <a:cs typeface="+mn-cs"/>
        <a:sym typeface="Calibri"/>
      </a:defRPr>
    </a:lvl7pPr>
    <a:lvl8pPr indent="1600200" latinLnBrk="0">
      <a:spcBef>
        <a:spcPts val="400"/>
      </a:spcBef>
      <a:defRPr sz="1200">
        <a:latin typeface="+mn-lt"/>
        <a:ea typeface="+mn-ea"/>
        <a:cs typeface="+mn-cs"/>
        <a:sym typeface="Calibri"/>
      </a:defRPr>
    </a:lvl8pPr>
    <a:lvl9pPr indent="1828800" latinLnBrk="0">
      <a:spcBef>
        <a:spcPts val="400"/>
      </a:spcBef>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1"/>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Shape 164"/>
          <p:cNvSpPr/>
          <p:nvPr>
            <p:ph type="sldImg"/>
          </p:nvPr>
        </p:nvSpPr>
        <p:spPr>
          <a:prstGeom prst="rect">
            <a:avLst/>
          </a:prstGeom>
        </p:spPr>
        <p:txBody>
          <a:bodyPr/>
          <a:lstStyle/>
          <a:p/>
        </p:txBody>
      </p:sp>
      <p:sp>
        <p:nvSpPr>
          <p:cNvPr id="165" name="Shape 165"/>
          <p:cNvSpPr/>
          <p:nvPr>
            <p:ph type="body" sz="quarter" idx="1"/>
          </p:nvPr>
        </p:nvSpPr>
        <p:spPr>
          <a:prstGeom prst="rect">
            <a:avLst/>
          </a:prstGeom>
        </p:spPr>
        <p:txBody>
          <a:bodyPr/>
          <a:lstStyle/>
          <a:p>
            <a:r>
              <a:t>鲁迅在北京的第一套房3800大洋，为其一年收入。</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11" name="标题文本"/>
          <p:cNvSpPr txBox="1"/>
          <p:nvPr>
            <p:ph type="title" hasCustomPrompt="1"/>
          </p:nvPr>
        </p:nvSpPr>
        <p:spPr>
          <a:xfrm>
            <a:off x="685800" y="2130425"/>
            <a:ext cx="7772400" cy="1470025"/>
          </a:xfrm>
          <a:prstGeom prst="rect">
            <a:avLst/>
          </a:prstGeom>
        </p:spPr>
        <p:txBody>
          <a:bodyPr/>
          <a:lstStyle/>
          <a:p>
            <a:r>
              <a:t>标题文本</a:t>
            </a:r>
          </a:p>
        </p:txBody>
      </p:sp>
      <p:sp>
        <p:nvSpPr>
          <p:cNvPr id="12" name="正文级别 1…"/>
          <p:cNvSpPr txBox="1"/>
          <p:nvPr>
            <p:ph type="body" sz="quarter" idx="1" hasCustomPrompt="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标题和竖排文字">
    <p:spTree>
      <p:nvGrpSpPr>
        <p:cNvPr id="1" name=""/>
        <p:cNvGrpSpPr/>
        <p:nvPr/>
      </p:nvGrpSpPr>
      <p:grpSpPr>
        <a:xfrm>
          <a:off x="0" y="0"/>
          <a:ext cx="0" cy="0"/>
          <a:chOff x="0" y="0"/>
          <a:chExt cx="0" cy="0"/>
        </a:xfrm>
      </p:grpSpPr>
      <p:sp>
        <p:nvSpPr>
          <p:cNvPr id="92" name="标题文本"/>
          <p:cNvSpPr txBox="1"/>
          <p:nvPr>
            <p:ph type="title" hasCustomPrompt="1"/>
          </p:nvPr>
        </p:nvSpPr>
        <p:spPr>
          <a:prstGeom prst="rect">
            <a:avLst/>
          </a:prstGeom>
        </p:spPr>
        <p:txBody>
          <a:bodyPr/>
          <a:lstStyle/>
          <a:p>
            <a:r>
              <a:t>标题文本</a:t>
            </a:r>
          </a:p>
        </p:txBody>
      </p:sp>
      <p:sp>
        <p:nvSpPr>
          <p:cNvPr id="93" name="正文级别 1…"/>
          <p:cNvSpPr txBox="1"/>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94"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垂直排列标题与文本">
    <p:spTree>
      <p:nvGrpSpPr>
        <p:cNvPr id="1" name=""/>
        <p:cNvGrpSpPr/>
        <p:nvPr/>
      </p:nvGrpSpPr>
      <p:grpSpPr>
        <a:xfrm>
          <a:off x="0" y="0"/>
          <a:ext cx="0" cy="0"/>
          <a:chOff x="0" y="0"/>
          <a:chExt cx="0" cy="0"/>
        </a:xfrm>
      </p:grpSpPr>
      <p:sp>
        <p:nvSpPr>
          <p:cNvPr id="101" name="标题文本"/>
          <p:cNvSpPr txBox="1"/>
          <p:nvPr>
            <p:ph type="title" hasCustomPrompt="1"/>
          </p:nvPr>
        </p:nvSpPr>
        <p:spPr>
          <a:xfrm>
            <a:off x="6629400" y="274638"/>
            <a:ext cx="2057400" cy="5851526"/>
          </a:xfrm>
          <a:prstGeom prst="rect">
            <a:avLst/>
          </a:prstGeom>
        </p:spPr>
        <p:txBody>
          <a:bodyPr/>
          <a:lstStyle/>
          <a:p>
            <a:r>
              <a:t>标题文本</a:t>
            </a:r>
          </a:p>
        </p:txBody>
      </p:sp>
      <p:sp>
        <p:nvSpPr>
          <p:cNvPr id="102" name="正文级别 1…"/>
          <p:cNvSpPr txBox="1"/>
          <p:nvPr>
            <p:ph type="body" idx="1" hasCustomPrompt="1"/>
          </p:nvPr>
        </p:nvSpPr>
        <p:spPr>
          <a:xfrm>
            <a:off x="457200" y="274638"/>
            <a:ext cx="6019800" cy="5851526"/>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03"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20" name="标题文本"/>
          <p:cNvSpPr txBox="1"/>
          <p:nvPr>
            <p:ph type="title" hasCustomPrompt="1"/>
          </p:nvPr>
        </p:nvSpPr>
        <p:spPr>
          <a:prstGeom prst="rect">
            <a:avLst/>
          </a:prstGeom>
        </p:spPr>
        <p:txBody>
          <a:bodyPr/>
          <a:lstStyle/>
          <a:p>
            <a:r>
              <a:t>标题文本</a:t>
            </a:r>
          </a:p>
        </p:txBody>
      </p:sp>
      <p:sp>
        <p:nvSpPr>
          <p:cNvPr id="21" name="正文级别 1…"/>
          <p:cNvSpPr txBox="1"/>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22"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节标题">
    <p:spTree>
      <p:nvGrpSpPr>
        <p:cNvPr id="1" name=""/>
        <p:cNvGrpSpPr/>
        <p:nvPr/>
      </p:nvGrpSpPr>
      <p:grpSpPr>
        <a:xfrm>
          <a:off x="0" y="0"/>
          <a:ext cx="0" cy="0"/>
          <a:chOff x="0" y="0"/>
          <a:chExt cx="0" cy="0"/>
        </a:xfrm>
      </p:grpSpPr>
      <p:sp>
        <p:nvSpPr>
          <p:cNvPr id="29" name="标题文本"/>
          <p:cNvSpPr txBox="1"/>
          <p:nvPr>
            <p:ph type="title" hasCustomPrompt="1"/>
          </p:nvPr>
        </p:nvSpPr>
        <p:spPr>
          <a:xfrm>
            <a:off x="722312" y="4406900"/>
            <a:ext cx="7772401" cy="1362075"/>
          </a:xfrm>
          <a:prstGeom prst="rect">
            <a:avLst/>
          </a:prstGeom>
        </p:spPr>
        <p:txBody>
          <a:bodyPr anchor="t"/>
          <a:lstStyle>
            <a:lvl1pPr algn="l">
              <a:defRPr sz="4000" b="1" cap="all"/>
            </a:lvl1pPr>
          </a:lstStyle>
          <a:p>
            <a:r>
              <a:t>标题文本</a:t>
            </a:r>
          </a:p>
        </p:txBody>
      </p:sp>
      <p:sp>
        <p:nvSpPr>
          <p:cNvPr id="30" name="正文级别 1…"/>
          <p:cNvSpPr txBox="1"/>
          <p:nvPr>
            <p:ph type="body" sz="quarter" idx="1" hasCustomPrompt="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31"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两栏内容">
    <p:spTree>
      <p:nvGrpSpPr>
        <p:cNvPr id="1" name=""/>
        <p:cNvGrpSpPr/>
        <p:nvPr/>
      </p:nvGrpSpPr>
      <p:grpSpPr>
        <a:xfrm>
          <a:off x="0" y="0"/>
          <a:ext cx="0" cy="0"/>
          <a:chOff x="0" y="0"/>
          <a:chExt cx="0" cy="0"/>
        </a:xfrm>
      </p:grpSpPr>
      <p:sp>
        <p:nvSpPr>
          <p:cNvPr id="38" name="标题文本"/>
          <p:cNvSpPr txBox="1"/>
          <p:nvPr>
            <p:ph type="title" hasCustomPrompt="1"/>
          </p:nvPr>
        </p:nvSpPr>
        <p:spPr>
          <a:prstGeom prst="rect">
            <a:avLst/>
          </a:prstGeom>
        </p:spPr>
        <p:txBody>
          <a:bodyPr/>
          <a:lstStyle/>
          <a:p>
            <a:r>
              <a:t>标题文本</a:t>
            </a:r>
          </a:p>
        </p:txBody>
      </p:sp>
      <p:sp>
        <p:nvSpPr>
          <p:cNvPr id="39" name="正文级别 1…"/>
          <p:cNvSpPr txBox="1"/>
          <p:nvPr>
            <p:ph type="body" sz="half" idx="1" hasCustomPrompt="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40" indent="-320040">
              <a:spcBef>
                <a:spcPts val="600"/>
              </a:spcBef>
              <a:defRPr sz="2800"/>
            </a:lvl3pPr>
            <a:lvl4pPr marL="1727200" indent="-355600">
              <a:spcBef>
                <a:spcPts val="600"/>
              </a:spcBef>
              <a:defRPr sz="2800"/>
            </a:lvl4pPr>
            <a:lvl5pPr marL="2184400" indent="-355600">
              <a:spcBef>
                <a:spcPts val="600"/>
              </a:spcBef>
              <a:defRPr sz="2800"/>
            </a:lvl5pPr>
          </a:lstStyle>
          <a:p>
            <a:r>
              <a:t>正文级别 1</a:t>
            </a:r>
          </a:p>
          <a:p>
            <a:pPr lvl="1"/>
            <a:r>
              <a:t>正文级别 2</a:t>
            </a:r>
          </a:p>
          <a:p>
            <a:pPr lvl="2"/>
            <a:r>
              <a:t>正文级别 3</a:t>
            </a:r>
          </a:p>
          <a:p>
            <a:pPr lvl="3"/>
            <a:r>
              <a:t>正文级别 4</a:t>
            </a:r>
          </a:p>
          <a:p>
            <a:pPr lvl="4"/>
            <a:r>
              <a:t>正文级别 5</a:t>
            </a:r>
          </a:p>
        </p:txBody>
      </p:sp>
      <p:sp>
        <p:nvSpPr>
          <p:cNvPr id="40"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比较">
    <p:spTree>
      <p:nvGrpSpPr>
        <p:cNvPr id="1" name=""/>
        <p:cNvGrpSpPr/>
        <p:nvPr/>
      </p:nvGrpSpPr>
      <p:grpSpPr>
        <a:xfrm>
          <a:off x="0" y="0"/>
          <a:ext cx="0" cy="0"/>
          <a:chOff x="0" y="0"/>
          <a:chExt cx="0" cy="0"/>
        </a:xfrm>
      </p:grpSpPr>
      <p:sp>
        <p:nvSpPr>
          <p:cNvPr id="47" name="标题文本"/>
          <p:cNvSpPr txBox="1"/>
          <p:nvPr>
            <p:ph type="title" hasCustomPrompt="1"/>
          </p:nvPr>
        </p:nvSpPr>
        <p:spPr>
          <a:prstGeom prst="rect">
            <a:avLst/>
          </a:prstGeom>
        </p:spPr>
        <p:txBody>
          <a:bodyPr/>
          <a:lstStyle/>
          <a:p>
            <a:r>
              <a:t>标题文本</a:t>
            </a:r>
          </a:p>
        </p:txBody>
      </p:sp>
      <p:sp>
        <p:nvSpPr>
          <p:cNvPr id="48" name="正文级别 1…"/>
          <p:cNvSpPr txBox="1"/>
          <p:nvPr>
            <p:ph type="body" sz="quarter" idx="1" hasCustomPrompt="1"/>
          </p:nvPr>
        </p:nvSpPr>
        <p:spPr>
          <a:xfrm>
            <a:off x="457200" y="1535112"/>
            <a:ext cx="4040188" cy="639763"/>
          </a:xfrm>
          <a:prstGeom prst="rect">
            <a:avLst/>
          </a:prstGeom>
        </p:spPr>
        <p:txBody>
          <a:bodyPr anchor="b"/>
          <a:lstStyle>
            <a:lvl1pPr marL="0" indent="0">
              <a:spcBef>
                <a:spcPts val="500"/>
              </a:spcBef>
              <a:buSzTx/>
              <a:buFontTx/>
              <a:buNone/>
              <a:defRPr sz="2400" b="1"/>
            </a:lvl1pPr>
            <a:lvl2pPr marL="0" indent="457200">
              <a:spcBef>
                <a:spcPts val="500"/>
              </a:spcBef>
              <a:buSzTx/>
              <a:buFontTx/>
              <a:buNone/>
              <a:defRPr sz="2400" b="1"/>
            </a:lvl2pPr>
            <a:lvl3pPr marL="0" indent="914400">
              <a:spcBef>
                <a:spcPts val="500"/>
              </a:spcBef>
              <a:buSzTx/>
              <a:buFontTx/>
              <a:buNone/>
              <a:defRPr sz="2400" b="1"/>
            </a:lvl3pPr>
            <a:lvl4pPr marL="0" indent="1371600">
              <a:spcBef>
                <a:spcPts val="500"/>
              </a:spcBef>
              <a:buSzTx/>
              <a:buFontTx/>
              <a:buNone/>
              <a:defRPr sz="2400" b="1"/>
            </a:lvl4pPr>
            <a:lvl5pPr marL="0" indent="1828800">
              <a:spcBef>
                <a:spcPts val="500"/>
              </a:spcBef>
              <a:buSzTx/>
              <a:buFontTx/>
              <a:buNone/>
              <a:defRPr sz="2400" b="1"/>
            </a:lvl5pPr>
          </a:lstStyle>
          <a:p>
            <a:r>
              <a:t>正文级别 1</a:t>
            </a:r>
          </a:p>
          <a:p>
            <a:pPr lvl="1"/>
            <a:r>
              <a:t>正文级别 2</a:t>
            </a:r>
          </a:p>
          <a:p>
            <a:pPr lvl="2"/>
            <a:r>
              <a:t>正文级别 3</a:t>
            </a:r>
          </a:p>
          <a:p>
            <a:pPr lvl="3"/>
            <a:r>
              <a:t>正文级别 4</a:t>
            </a:r>
          </a:p>
          <a:p>
            <a:pPr lvl="4"/>
            <a:r>
              <a:t>正文级别 5</a:t>
            </a:r>
          </a:p>
        </p:txBody>
      </p:sp>
      <p:sp>
        <p:nvSpPr>
          <p:cNvPr id="49" name="矩形"/>
          <p:cNvSpPr/>
          <p:nvPr>
            <p:ph type="body" sz="quarter" idx="13"/>
          </p:nvPr>
        </p:nvSpPr>
        <p:spPr>
          <a:xfrm>
            <a:off x="4645025" y="1535112"/>
            <a:ext cx="4041775" cy="639763"/>
          </a:xfrm>
          <a:prstGeom prst="rect">
            <a:avLst/>
          </a:prstGeom>
        </p:spPr>
        <p:txBody>
          <a:bodyPr anchor="b"/>
          <a:lstStyle/>
          <a:p>
            <a:pPr marL="0" indent="0">
              <a:spcBef>
                <a:spcPts val="500"/>
              </a:spcBef>
              <a:buSzTx/>
              <a:buFontTx/>
              <a:buNone/>
              <a:defRPr sz="2400" b="1"/>
            </a:pPr>
          </a:p>
        </p:txBody>
      </p:sp>
      <p:sp>
        <p:nvSpPr>
          <p:cNvPr id="50"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57" name="标题文本"/>
          <p:cNvSpPr txBox="1"/>
          <p:nvPr>
            <p:ph type="title" hasCustomPrompt="1"/>
          </p:nvPr>
        </p:nvSpPr>
        <p:spPr>
          <a:prstGeom prst="rect">
            <a:avLst/>
          </a:prstGeom>
        </p:spPr>
        <p:txBody>
          <a:bodyPr/>
          <a:lstStyle/>
          <a:p>
            <a:r>
              <a:t>标题文本</a:t>
            </a:r>
          </a:p>
        </p:txBody>
      </p:sp>
      <p:sp>
        <p:nvSpPr>
          <p:cNvPr id="58"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65"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内容与标题">
    <p:spTree>
      <p:nvGrpSpPr>
        <p:cNvPr id="1" name=""/>
        <p:cNvGrpSpPr/>
        <p:nvPr/>
      </p:nvGrpSpPr>
      <p:grpSpPr>
        <a:xfrm>
          <a:off x="0" y="0"/>
          <a:ext cx="0" cy="0"/>
          <a:chOff x="0" y="0"/>
          <a:chExt cx="0" cy="0"/>
        </a:xfrm>
      </p:grpSpPr>
      <p:sp>
        <p:nvSpPr>
          <p:cNvPr id="72" name="标题文本"/>
          <p:cNvSpPr txBox="1"/>
          <p:nvPr>
            <p:ph type="title" hasCustomPrompt="1"/>
          </p:nvPr>
        </p:nvSpPr>
        <p:spPr>
          <a:xfrm>
            <a:off x="457200" y="273050"/>
            <a:ext cx="3008314" cy="1162050"/>
          </a:xfrm>
          <a:prstGeom prst="rect">
            <a:avLst/>
          </a:prstGeom>
        </p:spPr>
        <p:txBody>
          <a:bodyPr anchor="b"/>
          <a:lstStyle>
            <a:lvl1pPr algn="l">
              <a:defRPr sz="2000" b="1"/>
            </a:lvl1pPr>
          </a:lstStyle>
          <a:p>
            <a:r>
              <a:t>标题文本</a:t>
            </a:r>
          </a:p>
        </p:txBody>
      </p:sp>
      <p:sp>
        <p:nvSpPr>
          <p:cNvPr id="73" name="正文级别 1…"/>
          <p:cNvSpPr txBox="1"/>
          <p:nvPr>
            <p:ph type="body" idx="1" hasCustomPrompt="1"/>
          </p:nvPr>
        </p:nvSpPr>
        <p:spPr>
          <a:xfrm>
            <a:off x="3575050" y="273050"/>
            <a:ext cx="5111750" cy="5853113"/>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4" name="矩形"/>
          <p:cNvSpPr/>
          <p:nvPr>
            <p:ph type="body" sz="half" idx="13"/>
          </p:nvPr>
        </p:nvSpPr>
        <p:spPr>
          <a:xfrm>
            <a:off x="457199" y="1435100"/>
            <a:ext cx="3008315" cy="4691063"/>
          </a:xfrm>
          <a:prstGeom prst="rect">
            <a:avLst/>
          </a:prstGeom>
        </p:spPr>
        <p:txBody>
          <a:bodyPr/>
          <a:lstStyle/>
          <a:p>
            <a:pPr marL="0" indent="0">
              <a:spcBef>
                <a:spcPts val="300"/>
              </a:spcBef>
              <a:buSzTx/>
              <a:buFontTx/>
              <a:buNone/>
              <a:defRPr sz="1400"/>
            </a:pPr>
          </a:p>
        </p:txBody>
      </p:sp>
      <p:sp>
        <p:nvSpPr>
          <p:cNvPr id="75"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图片与标题">
    <p:spTree>
      <p:nvGrpSpPr>
        <p:cNvPr id="1" name=""/>
        <p:cNvGrpSpPr/>
        <p:nvPr/>
      </p:nvGrpSpPr>
      <p:grpSpPr>
        <a:xfrm>
          <a:off x="0" y="0"/>
          <a:ext cx="0" cy="0"/>
          <a:chOff x="0" y="0"/>
          <a:chExt cx="0" cy="0"/>
        </a:xfrm>
      </p:grpSpPr>
      <p:sp>
        <p:nvSpPr>
          <p:cNvPr id="82" name="标题文本"/>
          <p:cNvSpPr txBox="1"/>
          <p:nvPr>
            <p:ph type="title" hasCustomPrompt="1"/>
          </p:nvPr>
        </p:nvSpPr>
        <p:spPr>
          <a:xfrm>
            <a:off x="1792288" y="4800600"/>
            <a:ext cx="5486401" cy="566738"/>
          </a:xfrm>
          <a:prstGeom prst="rect">
            <a:avLst/>
          </a:prstGeom>
        </p:spPr>
        <p:txBody>
          <a:bodyPr anchor="b"/>
          <a:lstStyle>
            <a:lvl1pPr algn="l">
              <a:defRPr sz="2000" b="1"/>
            </a:lvl1pPr>
          </a:lstStyle>
          <a:p>
            <a:r>
              <a:t>标题文本</a:t>
            </a:r>
          </a:p>
        </p:txBody>
      </p:sp>
      <p:sp>
        <p:nvSpPr>
          <p:cNvPr id="83" name="图像"/>
          <p:cNvSpPr/>
          <p:nvPr>
            <p:ph type="pic" sz="half" idx="13"/>
          </p:nvPr>
        </p:nvSpPr>
        <p:spPr>
          <a:xfrm>
            <a:off x="1792288" y="612775"/>
            <a:ext cx="5486401" cy="4114800"/>
          </a:xfrm>
          <a:prstGeom prst="rect">
            <a:avLst/>
          </a:prstGeom>
        </p:spPr>
        <p:txBody>
          <a:bodyPr lIns="91439" rIns="91439">
            <a:noAutofit/>
          </a:bodyPr>
          <a:lstStyle/>
          <a:p/>
        </p:txBody>
      </p:sp>
      <p:sp>
        <p:nvSpPr>
          <p:cNvPr id="84" name="正文级别 1…"/>
          <p:cNvSpPr txBox="1"/>
          <p:nvPr>
            <p:ph type="body" sz="quarter" idx="1" hasCustomPrompt="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r>
              <a:t>正文级别 1</a:t>
            </a:r>
          </a:p>
          <a:p>
            <a:pPr lvl="1"/>
            <a:r>
              <a:t>正文级别 2</a:t>
            </a:r>
          </a:p>
          <a:p>
            <a:pPr lvl="2"/>
            <a:r>
              <a:t>正文级别 3</a:t>
            </a:r>
          </a:p>
          <a:p>
            <a:pPr lvl="3"/>
            <a:r>
              <a:t>正文级别 4</a:t>
            </a:r>
          </a:p>
          <a:p>
            <a:pPr lvl="4"/>
            <a:r>
              <a:t>正文级别 5</a:t>
            </a:r>
          </a:p>
        </p:txBody>
      </p:sp>
      <p:sp>
        <p:nvSpPr>
          <p:cNvPr id="85"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D9D9D9"/>
            </a:gs>
          </a:gsLst>
          <a:path path="circle">
            <a:fillToRect l="50000" t="50000" r="50000" b="50000"/>
          </a:path>
        </a:gradFill>
        <a:effectLst/>
      </p:bgPr>
    </p:bg>
    <p:spTree>
      <p:nvGrpSpPr>
        <p:cNvPr id="1" name=""/>
        <p:cNvGrpSpPr/>
        <p:nvPr/>
      </p:nvGrpSpPr>
      <p:grpSpPr>
        <a:xfrm>
          <a:off x="0" y="0"/>
          <a:ext cx="0" cy="0"/>
          <a:chOff x="0" y="0"/>
          <a:chExt cx="0" cy="0"/>
        </a:xfrm>
      </p:grpSpPr>
      <p:sp>
        <p:nvSpPr>
          <p:cNvPr id="2" name="标题文本"/>
          <p:cNvSpPr txBox="1"/>
          <p:nvPr>
            <p:ph type="title"/>
          </p:nvPr>
        </p:nvSpPr>
        <p:spPr>
          <a:xfrm>
            <a:off x="457200" y="274638"/>
            <a:ext cx="8229600" cy="1143001"/>
          </a:xfrm>
          <a:prstGeom prst="rect">
            <a:avLst/>
          </a:prstGeom>
          <a:ln w="12700">
            <a:miter lim="400000"/>
          </a:ln>
        </p:spPr>
        <p:txBody>
          <a:bodyPr lIns="45719" rIns="45719" anchor="ctr">
            <a:normAutofit/>
          </a:bodyPr>
          <a:lstStyle/>
          <a:p>
            <a:r>
              <a:t>标题文本</a:t>
            </a:r>
          </a:p>
        </p:txBody>
      </p:sp>
      <p:sp>
        <p:nvSpPr>
          <p:cNvPr id="3" name="正文级别 1…"/>
          <p:cNvSpPr txBox="1"/>
          <p:nvPr>
            <p:ph type="body" idx="1"/>
          </p:nvPr>
        </p:nvSpPr>
        <p:spPr>
          <a:xfrm>
            <a:off x="457200" y="1600200"/>
            <a:ext cx="8229600" cy="4525963"/>
          </a:xfrm>
          <a:prstGeom prst="rect">
            <a:avLst/>
          </a:prstGeom>
          <a:ln w="12700">
            <a:miter lim="400000"/>
          </a:ln>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p:nvPr>
            <p:ph type="sldNum" sz="quarter" idx="2"/>
          </p:nvPr>
        </p:nvSpPr>
        <p:spPr>
          <a:xfrm>
            <a:off x="8422818" y="6404292"/>
            <a:ext cx="263983" cy="2692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ctr" defTabSz="914400" rtl="0" latinLnBrk="0">
        <a:lnSpc>
          <a:spcPct val="100000"/>
        </a:lnSpc>
        <a:spcBef>
          <a:spcPts val="0"/>
        </a:spcBef>
        <a:spcAft>
          <a:spcPts val="0"/>
        </a:spcAft>
        <a:buClrTx/>
        <a:buSzTx/>
        <a:buFontTx/>
        <a:buNone/>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solidFill>
            <a:srgbClr val="000000"/>
          </a:solidFill>
          <a:uFillTx/>
          <a:latin typeface="+mn-lt"/>
          <a:ea typeface="+mn-ea"/>
          <a:cs typeface="+mn-cs"/>
          <a:sym typeface="Calibri"/>
        </a:defRPr>
      </a:lvl1pPr>
      <a:lvl2pPr marL="783590" marR="0" indent="-32639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solidFill>
            <a:srgbClr val="000000"/>
          </a:solidFill>
          <a:uFillTx/>
          <a:latin typeface="+mn-lt"/>
          <a:ea typeface="+mn-ea"/>
          <a:cs typeface="+mn-cs"/>
          <a:sym typeface="Calibri"/>
        </a:defRPr>
      </a:lvl4pPr>
      <a:lvl5pPr marL="21945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solidFill>
            <a:srgbClr val="000000"/>
          </a:solidFill>
          <a:uFillTx/>
          <a:latin typeface="+mn-lt"/>
          <a:ea typeface="+mn-ea"/>
          <a:cs typeface="+mn-cs"/>
          <a:sym typeface="Calibri"/>
        </a:defRPr>
      </a:lvl5pPr>
      <a:lvl6pPr marL="26517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solidFill>
            <a:srgbClr val="000000"/>
          </a:solidFill>
          <a:uFillTx/>
          <a:latin typeface="+mn-lt"/>
          <a:ea typeface="+mn-ea"/>
          <a:cs typeface="+mn-cs"/>
          <a:sym typeface="Calibri"/>
        </a:defRPr>
      </a:lvl6pPr>
      <a:lvl7pPr marL="31089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solidFill>
            <a:srgbClr val="000000"/>
          </a:solidFill>
          <a:uFillTx/>
          <a:latin typeface="+mn-lt"/>
          <a:ea typeface="+mn-ea"/>
          <a:cs typeface="+mn-cs"/>
          <a:sym typeface="Calibri"/>
        </a:defRPr>
      </a:lvl7pPr>
      <a:lvl8pPr marL="35661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solidFill>
            <a:srgbClr val="000000"/>
          </a:solidFill>
          <a:uFillTx/>
          <a:latin typeface="+mn-lt"/>
          <a:ea typeface="+mn-ea"/>
          <a:cs typeface="+mn-cs"/>
          <a:sym typeface="Calibri"/>
        </a:defRPr>
      </a:lvl8pPr>
      <a:lvl9pPr marL="4023360" marR="0" indent="-365760" algn="l" defTabSz="914400" rtl="0" latinLnBrk="0">
        <a:lnSpc>
          <a:spcPct val="100000"/>
        </a:lnSpc>
        <a:spcBef>
          <a:spcPts val="700"/>
        </a:spcBef>
        <a:spcAft>
          <a:spcPts val="0"/>
        </a:spcAft>
        <a:buClrTx/>
        <a:buSzPct val="100000"/>
        <a:buFont typeface="Arial" panose="020B0604020202090204"/>
        <a:buChar char="•"/>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hyperlink" Target="http://www.taobao.com/view_image.php?spm=2013.1.0.63.d975ad&amp;pic=Wx0GGlFDXA1VUwMAWx0SCwkNGRFcVxxQW1UcCxMFRBkDCFdVV1cRRhpWRDhHRgx2C2tRVFgxKgsMXiclbGsDA0dQQ1NFBgYV&amp;title=uf7A%2B7KozNjV%2FbDm1tyx3y0tu%2FS48c7WtMTQo7vVzbjD98uusa0gtPiwtc7GIM7esfq437Dm&amp;version=2&amp;c=MTVkZTlhMWJiODQ5Mjc1ODg0NTgzYjgyOThmZGRmNTc%3D&amp;itemId=14432545793&amp;shopId=34893627&amp;sellerRate=1405&amp;dbId=&amp;fv=9" TargetMode="External"/><Relationship Id="rId4" Type="http://schemas.openxmlformats.org/officeDocument/2006/relationships/image" Target="../media/image8.jpeg"/><Relationship Id="rId3" Type="http://schemas.openxmlformats.org/officeDocument/2006/relationships/hyperlink" Target="http://www.taobao.com/view_image.php?spm=2013.1.0.63.85789f&amp;pic=Wx0GGlFDXA1VUwMBWx0SCwkNGRFcVxxQW1UcCxMFRBkDCFdVV1cRRhpXRDhHR05MXGteTAAxKjIyASo0WmsDC0dQR1RFBgYV&amp;title=ob60%2Brm6ob%2B7qsTJ1f2w5iC5%2FsD7sqjM2CDW3LHfIMir0MIgwvO48b3MytogxKfVyCCw%2FNPK&amp;version=2&amp;c=Y2Q1Y2ZmYTczYjJmNDliMjYzMmMyY2ZmNWYwYjk1OTM%3D&amp;itemId=13219236209&amp;shopId=35804&amp;sellerRate=402&amp;dbId=&amp;fv=9" TargetMode="External"/><Relationship Id="rId2" Type="http://schemas.openxmlformats.org/officeDocument/2006/relationships/image" Target="../media/image7.jpe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正方形"/>
          <p:cNvSpPr/>
          <p:nvPr/>
        </p:nvSpPr>
        <p:spPr>
          <a:xfrm>
            <a:off x="1298575" y="3608387"/>
            <a:ext cx="1309688" cy="1309688"/>
          </a:xfrm>
          <a:prstGeom prst="rect">
            <a:avLst/>
          </a:prstGeom>
          <a:gradFill>
            <a:gsLst>
              <a:gs pos="0">
                <a:srgbClr val="A3D202"/>
              </a:gs>
              <a:gs pos="100000">
                <a:srgbClr val="86AA02"/>
              </a:gs>
            </a:gsLst>
            <a:lin ang="5400000"/>
          </a:gradFill>
          <a:ln w="12700">
            <a:miter lim="400000"/>
          </a:ln>
        </p:spPr>
        <p:txBody>
          <a:bodyPr lIns="45719" rIns="45719" anchor="ctr"/>
          <a:lstStyle/>
          <a:p>
            <a:pPr algn="ctr">
              <a:defRPr>
                <a:solidFill>
                  <a:srgbClr val="FFFFFF"/>
                </a:solidFill>
              </a:defRPr>
            </a:pPr>
          </a:p>
        </p:txBody>
      </p:sp>
      <p:sp>
        <p:nvSpPr>
          <p:cNvPr id="113" name="正方形"/>
          <p:cNvSpPr/>
          <p:nvPr/>
        </p:nvSpPr>
        <p:spPr>
          <a:xfrm>
            <a:off x="2608263" y="3608387"/>
            <a:ext cx="1309688" cy="1309688"/>
          </a:xfrm>
          <a:prstGeom prst="rect">
            <a:avLst/>
          </a:prstGeom>
          <a:gradFill>
            <a:gsLst>
              <a:gs pos="0">
                <a:srgbClr val="E79902"/>
              </a:gs>
              <a:gs pos="100000">
                <a:srgbClr val="C48302"/>
              </a:gs>
            </a:gsLst>
            <a:lin ang="5400000"/>
          </a:gradFill>
          <a:ln w="12700">
            <a:miter lim="400000"/>
          </a:ln>
        </p:spPr>
        <p:txBody>
          <a:bodyPr lIns="45719" rIns="45719" anchor="ctr"/>
          <a:lstStyle/>
          <a:p>
            <a:pPr algn="ctr">
              <a:defRPr>
                <a:solidFill>
                  <a:srgbClr val="FFFFFF"/>
                </a:solidFill>
              </a:defRPr>
            </a:pPr>
          </a:p>
        </p:txBody>
      </p:sp>
      <p:sp>
        <p:nvSpPr>
          <p:cNvPr id="114" name="正方形"/>
          <p:cNvSpPr/>
          <p:nvPr/>
        </p:nvSpPr>
        <p:spPr>
          <a:xfrm>
            <a:off x="3917950" y="3608387"/>
            <a:ext cx="1308100" cy="1309688"/>
          </a:xfrm>
          <a:prstGeom prst="rect">
            <a:avLst/>
          </a:prstGeom>
          <a:gradFill>
            <a:gsLst>
              <a:gs pos="0">
                <a:srgbClr val="F5BE00"/>
              </a:gs>
              <a:gs pos="100000">
                <a:srgbClr val="D2A500"/>
              </a:gs>
            </a:gsLst>
            <a:lin ang="5400000"/>
          </a:gradFill>
          <a:ln w="12700">
            <a:miter lim="400000"/>
          </a:ln>
        </p:spPr>
        <p:txBody>
          <a:bodyPr lIns="45719" rIns="45719" anchor="ctr"/>
          <a:lstStyle/>
          <a:p>
            <a:pPr algn="ctr">
              <a:defRPr>
                <a:solidFill>
                  <a:srgbClr val="FFFFFF"/>
                </a:solidFill>
              </a:defRPr>
            </a:pPr>
          </a:p>
        </p:txBody>
      </p:sp>
      <p:sp>
        <p:nvSpPr>
          <p:cNvPr id="115" name="正方形"/>
          <p:cNvSpPr/>
          <p:nvPr/>
        </p:nvSpPr>
        <p:spPr>
          <a:xfrm>
            <a:off x="-11113" y="3608387"/>
            <a:ext cx="1309688" cy="1309688"/>
          </a:xfrm>
          <a:prstGeom prst="rect">
            <a:avLst/>
          </a:prstGeom>
          <a:gradFill>
            <a:gsLst>
              <a:gs pos="0">
                <a:srgbClr val="00C0EB"/>
              </a:gs>
              <a:gs pos="100000">
                <a:srgbClr val="00A2C8"/>
              </a:gs>
            </a:gsLst>
            <a:lin ang="5400000"/>
          </a:gradFill>
          <a:ln w="12700">
            <a:miter lim="400000"/>
          </a:ln>
        </p:spPr>
        <p:txBody>
          <a:bodyPr lIns="45719" rIns="45719" anchor="ctr"/>
          <a:lstStyle/>
          <a:p>
            <a:pPr algn="ctr">
              <a:defRPr>
                <a:solidFill>
                  <a:srgbClr val="FFFFFF"/>
                </a:solidFill>
              </a:defRPr>
            </a:pPr>
          </a:p>
        </p:txBody>
      </p:sp>
      <p:sp>
        <p:nvSpPr>
          <p:cNvPr id="116" name="正方形"/>
          <p:cNvSpPr/>
          <p:nvPr/>
        </p:nvSpPr>
        <p:spPr>
          <a:xfrm>
            <a:off x="5226050" y="3608387"/>
            <a:ext cx="1309688" cy="1309688"/>
          </a:xfrm>
          <a:prstGeom prst="rect">
            <a:avLst/>
          </a:prstGeom>
          <a:gradFill>
            <a:gsLst>
              <a:gs pos="0">
                <a:srgbClr val="AE30C3"/>
              </a:gs>
              <a:gs pos="100000">
                <a:srgbClr val="9529A7"/>
              </a:gs>
            </a:gsLst>
            <a:lin ang="5400000"/>
          </a:gradFill>
          <a:ln w="12700">
            <a:miter lim="400000"/>
          </a:ln>
        </p:spPr>
        <p:txBody>
          <a:bodyPr lIns="45719" rIns="45719" anchor="ctr"/>
          <a:lstStyle/>
          <a:p>
            <a:pPr algn="ctr">
              <a:defRPr>
                <a:solidFill>
                  <a:srgbClr val="FFFFFF"/>
                </a:solidFill>
              </a:defRPr>
            </a:pPr>
          </a:p>
        </p:txBody>
      </p:sp>
      <p:sp>
        <p:nvSpPr>
          <p:cNvPr id="117" name="正方形"/>
          <p:cNvSpPr/>
          <p:nvPr/>
        </p:nvSpPr>
        <p:spPr>
          <a:xfrm>
            <a:off x="6535738" y="3608387"/>
            <a:ext cx="1309688" cy="1309688"/>
          </a:xfrm>
          <a:prstGeom prst="rect">
            <a:avLst/>
          </a:prstGeom>
          <a:gradFill>
            <a:gsLst>
              <a:gs pos="0">
                <a:srgbClr val="D31C5B"/>
              </a:gs>
              <a:gs pos="100000">
                <a:srgbClr val="B4184C"/>
              </a:gs>
            </a:gsLst>
            <a:lin ang="5400000"/>
          </a:gradFill>
          <a:ln w="12700">
            <a:miter lim="400000"/>
          </a:ln>
        </p:spPr>
        <p:txBody>
          <a:bodyPr lIns="45719" rIns="45719" anchor="ctr"/>
          <a:lstStyle/>
          <a:p>
            <a:pPr algn="ctr">
              <a:defRPr>
                <a:solidFill>
                  <a:srgbClr val="FFFFFF"/>
                </a:solidFill>
              </a:defRPr>
            </a:pPr>
          </a:p>
        </p:txBody>
      </p:sp>
      <p:sp>
        <p:nvSpPr>
          <p:cNvPr id="118" name="正方形"/>
          <p:cNvSpPr/>
          <p:nvPr/>
        </p:nvSpPr>
        <p:spPr>
          <a:xfrm>
            <a:off x="7845425" y="3608387"/>
            <a:ext cx="1309688" cy="1309688"/>
          </a:xfrm>
          <a:prstGeom prst="rect">
            <a:avLst/>
          </a:prstGeom>
          <a:gradFill>
            <a:gsLst>
              <a:gs pos="0">
                <a:srgbClr val="CC0000"/>
              </a:gs>
              <a:gs pos="100000">
                <a:srgbClr val="9C0000"/>
              </a:gs>
            </a:gsLst>
            <a:lin ang="5400000"/>
          </a:gradFill>
          <a:ln w="12700">
            <a:miter lim="400000"/>
          </a:ln>
        </p:spPr>
        <p:txBody>
          <a:bodyPr lIns="45719" rIns="45719" anchor="ctr"/>
          <a:lstStyle/>
          <a:p>
            <a:pPr algn="ctr">
              <a:defRPr>
                <a:solidFill>
                  <a:srgbClr val="FFFFFF"/>
                </a:solidFill>
              </a:defRPr>
            </a:pPr>
          </a:p>
        </p:txBody>
      </p:sp>
      <p:sp>
        <p:nvSpPr>
          <p:cNvPr id="119" name="Cultural Industries Introduction…"/>
          <p:cNvSpPr txBox="1"/>
          <p:nvPr/>
        </p:nvSpPr>
        <p:spPr>
          <a:xfrm>
            <a:off x="377825" y="811212"/>
            <a:ext cx="8386763" cy="2768600"/>
          </a:xfrm>
          <a:prstGeom prst="rect">
            <a:avLst/>
          </a:prstGeom>
          <a:ln w="12700">
            <a:miter lim="400000"/>
          </a:ln>
        </p:spPr>
        <p:txBody>
          <a:bodyPr lIns="45719" rIns="45719">
            <a:spAutoFit/>
          </a:bodyPr>
          <a:lstStyle/>
          <a:p>
            <a:pPr>
              <a:defRPr sz="3600">
                <a:solidFill>
                  <a:srgbClr val="262626"/>
                </a:solidFill>
                <a:effectLst>
                  <a:outerShdw blurRad="38100" dist="38100" dir="2700000" rotWithShape="0">
                    <a:srgbClr val="C0C0C0"/>
                  </a:outerShdw>
                </a:effectLst>
                <a:latin typeface="Arial Black" panose="020B0A04020102020204"/>
                <a:ea typeface="Arial Black" panose="020B0A04020102020204"/>
                <a:cs typeface="Arial Black" panose="020B0A04020102020204"/>
                <a:sym typeface="Arial Black" panose="020B0A04020102020204"/>
              </a:defRPr>
            </a:pPr>
            <a:r>
              <a:t>Cultural Industries </a:t>
            </a:r>
            <a:r>
              <a:rPr lang="en-US"/>
              <a:t>Management</a:t>
            </a:r>
            <a:r>
              <a:t> Introduction</a:t>
            </a:r>
            <a:endParaRPr>
              <a:latin typeface="Arial" panose="020B0604020202090204"/>
              <a:ea typeface="Arial" panose="020B0604020202090204"/>
              <a:cs typeface="Arial" panose="020B0604020202090204"/>
              <a:sym typeface="Arial" panose="020B0604020202090204"/>
            </a:endParaRPr>
          </a:p>
          <a:p>
            <a:pPr>
              <a:defRPr sz="3600">
                <a:solidFill>
                  <a:srgbClr val="262626"/>
                </a:solidFill>
                <a:effectLst>
                  <a:outerShdw blurRad="38100" dist="38100" dir="2700000" rotWithShape="0">
                    <a:srgbClr val="C0C0C0"/>
                  </a:outerShdw>
                </a:effectLst>
                <a:latin typeface="Arial Black" panose="020B0A04020102020204"/>
                <a:ea typeface="Arial Black" panose="020B0A04020102020204"/>
                <a:cs typeface="Arial Black" panose="020B0A04020102020204"/>
                <a:sym typeface="Arial Black" panose="020B0A04020102020204"/>
              </a:defRPr>
            </a:pPr>
          </a:p>
          <a:p>
            <a:pPr algn="r">
              <a:defRPr sz="6600" b="1">
                <a:solidFill>
                  <a:srgbClr val="262626"/>
                </a:solidFill>
                <a:effectLst>
                  <a:outerShdw blurRad="38100" dist="38100" dir="2700000" rotWithShape="0">
                    <a:srgbClr val="C0C0C0"/>
                  </a:outerShdw>
                </a:effectLst>
                <a:latin typeface="华文新魏"/>
                <a:ea typeface="华文新魏"/>
                <a:cs typeface="华文新魏"/>
                <a:sym typeface="华文新魏"/>
              </a:defRPr>
            </a:pPr>
            <a:r>
              <a:t>文化产业</a:t>
            </a:r>
            <a:r>
              <a:rPr lang="zh-CN"/>
              <a:t>管理</a:t>
            </a:r>
            <a:r>
              <a:t>概论</a:t>
            </a:r>
          </a:p>
        </p:txBody>
      </p:sp>
      <p:sp>
        <p:nvSpPr>
          <p:cNvPr id="120" name="授课教师：袁玥…"/>
          <p:cNvSpPr txBox="1"/>
          <p:nvPr/>
        </p:nvSpPr>
        <p:spPr>
          <a:xfrm>
            <a:off x="3941762" y="5319712"/>
            <a:ext cx="4500563" cy="368300"/>
          </a:xfrm>
          <a:prstGeom prst="rect">
            <a:avLst/>
          </a:prstGeom>
          <a:ln w="12700">
            <a:miter lim="400000"/>
          </a:ln>
        </p:spPr>
        <p:txBody>
          <a:bodyPr lIns="45719" rIns="45719">
            <a:spAutoFit/>
          </a:bodyPr>
          <a:lstStyle/>
          <a:p>
            <a:pPr>
              <a:spcBef>
                <a:spcPts val="1000"/>
              </a:spcBef>
              <a:defRPr>
                <a:latin typeface="Arial" panose="020B0604020202090204"/>
                <a:ea typeface="Arial" panose="020B0604020202090204"/>
                <a:cs typeface="Arial" panose="020B0604020202090204"/>
                <a:sym typeface="Arial" panose="020B0604020202090204"/>
              </a:defRPr>
            </a:p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type="el">
                                    <p:tmAbs val="0"/>
                                  </p:iterate>
                                  <p:childTnLst>
                                    <p:set>
                                      <p:cBhvr>
                                        <p:cTn id="6" dur="indefinite" fill="hold"/>
                                        <p:tgtEl>
                                          <p:spTgt spid="115"/>
                                        </p:tgtEl>
                                        <p:attrNameLst>
                                          <p:attrName>style.visibility</p:attrName>
                                        </p:attrNameLst>
                                      </p:cBhvr>
                                      <p:to>
                                        <p:strVal val="visible"/>
                                      </p:to>
                                    </p:set>
                                    <p:animEffect transition="in" filter="dissolve">
                                      <p:cBhvr>
                                        <p:cTn id="7" dur="250"/>
                                        <p:tgtEl>
                                          <p:spTgt spid="115"/>
                                        </p:tgtEl>
                                      </p:cBhvr>
                                    </p:animEffect>
                                  </p:childTnLst>
                                </p:cTn>
                              </p:par>
                            </p:childTnLst>
                          </p:cTn>
                        </p:par>
                        <p:par>
                          <p:cTn id="8" fill="hold">
                            <p:stCondLst>
                              <p:cond delay="250"/>
                            </p:stCondLst>
                            <p:childTnLst>
                              <p:par>
                                <p:cTn id="9" presetID="8" presetClass="emph" presetSubtype="0" fill="hold" grpId="3" nodeType="afterEffect">
                                  <p:stCondLst>
                                    <p:cond delay="0"/>
                                  </p:stCondLst>
                                  <p:childTnLst>
                                    <p:animRot by="21600000">
                                      <p:cBhvr>
                                        <p:cTn id="10" dur="1250" fill="hold"/>
                                        <p:tgtEl>
                                          <p:spTgt spid="115"/>
                                        </p:tgtEl>
                                        <p:attrNameLst>
                                          <p:attrName>r</p:attrName>
                                        </p:attrNameLst>
                                      </p:cBhvr>
                                    </p:animRot>
                                  </p:childTnLst>
                                </p:cTn>
                              </p:par>
                            </p:childTnLst>
                          </p:cTn>
                        </p:par>
                        <p:par>
                          <p:cTn id="11" fill="hold">
                            <p:stCondLst>
                              <p:cond delay="1750"/>
                            </p:stCondLst>
                            <p:childTnLst>
                              <p:par>
                                <p:cTn id="12" presetID="9" presetClass="entr" presetSubtype="0" fill="hold" grpId="4" nodeType="afterEffect">
                                  <p:stCondLst>
                                    <p:cond delay="800"/>
                                  </p:stCondLst>
                                  <p:iterate type="el">
                                    <p:tmAbs val="0"/>
                                  </p:iterate>
                                  <p:childTnLst>
                                    <p:set>
                                      <p:cBhvr>
                                        <p:cTn id="13" dur="indefinite" fill="hold"/>
                                        <p:tgtEl>
                                          <p:spTgt spid="112"/>
                                        </p:tgtEl>
                                        <p:attrNameLst>
                                          <p:attrName>style.visibility</p:attrName>
                                        </p:attrNameLst>
                                      </p:cBhvr>
                                      <p:to>
                                        <p:strVal val="visible"/>
                                      </p:to>
                                    </p:set>
                                    <p:animEffect transition="in" filter="dissolve">
                                      <p:cBhvr>
                                        <p:cTn id="14" dur="750"/>
                                        <p:tgtEl>
                                          <p:spTgt spid="112"/>
                                        </p:tgtEl>
                                      </p:cBhvr>
                                    </p:animEffect>
                                  </p:childTnLst>
                                </p:cTn>
                              </p:par>
                            </p:childTnLst>
                          </p:cTn>
                        </p:par>
                        <p:par>
                          <p:cTn id="15" fill="hold">
                            <p:stCondLst>
                              <p:cond delay="3050"/>
                            </p:stCondLst>
                            <p:childTnLst>
                              <p:par>
                                <p:cTn id="16" presetID="8" presetClass="emph" presetSubtype="0" fill="hold" grpId="6" nodeType="afterEffect">
                                  <p:stCondLst>
                                    <p:cond delay="800"/>
                                  </p:stCondLst>
                                  <p:childTnLst>
                                    <p:animRot by="21600000">
                                      <p:cBhvr>
                                        <p:cTn id="17" dur="750" fill="hold"/>
                                        <p:tgtEl>
                                          <p:spTgt spid="112"/>
                                        </p:tgtEl>
                                        <p:attrNameLst>
                                          <p:attrName>r</p:attrName>
                                        </p:attrNameLst>
                                      </p:cBhvr>
                                    </p:animRot>
                                  </p:childTnLst>
                                </p:cTn>
                              </p:par>
                            </p:childTnLst>
                          </p:cTn>
                        </p:par>
                        <p:par>
                          <p:cTn id="18" fill="hold">
                            <p:stCondLst>
                              <p:cond delay="4850"/>
                            </p:stCondLst>
                            <p:childTnLst>
                              <p:par>
                                <p:cTn id="19" presetID="9" presetClass="entr" presetSubtype="0" fill="hold" grpId="7" nodeType="afterEffect">
                                  <p:stCondLst>
                                    <p:cond delay="100"/>
                                  </p:stCondLst>
                                  <p:iterate type="el">
                                    <p:tmAbs val="0"/>
                                  </p:iterate>
                                  <p:childTnLst>
                                    <p:set>
                                      <p:cBhvr>
                                        <p:cTn id="20" dur="indefinite" fill="hold"/>
                                        <p:tgtEl>
                                          <p:spTgt spid="113"/>
                                        </p:tgtEl>
                                        <p:attrNameLst>
                                          <p:attrName>style.visibility</p:attrName>
                                        </p:attrNameLst>
                                      </p:cBhvr>
                                      <p:to>
                                        <p:strVal val="visible"/>
                                      </p:to>
                                    </p:set>
                                    <p:animEffect transition="in" filter="dissolve">
                                      <p:cBhvr>
                                        <p:cTn id="21" dur="250"/>
                                        <p:tgtEl>
                                          <p:spTgt spid="113"/>
                                        </p:tgtEl>
                                      </p:cBhvr>
                                    </p:animEffect>
                                  </p:childTnLst>
                                </p:cTn>
                              </p:par>
                            </p:childTnLst>
                          </p:cTn>
                        </p:par>
                        <p:par>
                          <p:cTn id="22" fill="hold">
                            <p:stCondLst>
                              <p:cond delay="4950"/>
                            </p:stCondLst>
                            <p:childTnLst>
                              <p:par>
                                <p:cTn id="23" presetID="9" presetClass="entr" presetSubtype="0" fill="hold" grpId="9" nodeType="afterEffect">
                                  <p:stCondLst>
                                    <p:cond delay="250"/>
                                  </p:stCondLst>
                                  <p:iterate type="el">
                                    <p:tmAbs val="0"/>
                                  </p:iterate>
                                  <p:childTnLst>
                                    <p:set>
                                      <p:cBhvr>
                                        <p:cTn id="24" dur="indefinite" fill="hold"/>
                                        <p:tgtEl>
                                          <p:spTgt spid="114"/>
                                        </p:tgtEl>
                                        <p:attrNameLst>
                                          <p:attrName>style.visibility</p:attrName>
                                        </p:attrNameLst>
                                      </p:cBhvr>
                                      <p:to>
                                        <p:strVal val="visible"/>
                                      </p:to>
                                    </p:set>
                                    <p:animEffect transition="in" filter="dissolve">
                                      <p:cBhvr>
                                        <p:cTn id="25" dur="750"/>
                                        <p:tgtEl>
                                          <p:spTgt spid="114"/>
                                        </p:tgtEl>
                                      </p:cBhvr>
                                    </p:animEffect>
                                  </p:childTnLst>
                                </p:cTn>
                              </p:par>
                            </p:childTnLst>
                          </p:cTn>
                        </p:par>
                        <p:par>
                          <p:cTn id="26" fill="hold">
                            <p:stCondLst>
                              <p:cond delay="5950"/>
                            </p:stCondLst>
                            <p:childTnLst>
                              <p:par>
                                <p:cTn id="27" presetID="8" presetClass="emph" presetSubtype="0" fill="hold" grpId="11" nodeType="afterEffect">
                                  <p:stCondLst>
                                    <p:cond delay="250"/>
                                  </p:stCondLst>
                                  <p:childTnLst>
                                    <p:animRot by="21600000">
                                      <p:cBhvr>
                                        <p:cTn id="28" dur="1250" fill="hold"/>
                                        <p:tgtEl>
                                          <p:spTgt spid="114"/>
                                        </p:tgtEl>
                                        <p:attrNameLst>
                                          <p:attrName>r</p:attrName>
                                        </p:attrNameLst>
                                      </p:cBhvr>
                                    </p:animRot>
                                  </p:childTnLst>
                                </p:cTn>
                              </p:par>
                            </p:childTnLst>
                          </p:cTn>
                        </p:par>
                        <p:par>
                          <p:cTn id="29" fill="hold">
                            <p:stCondLst>
                              <p:cond delay="7700"/>
                            </p:stCondLst>
                            <p:childTnLst>
                              <p:par>
                                <p:cTn id="30" presetID="9" presetClass="entr" presetSubtype="0" fill="hold" grpId="12" nodeType="afterEffect">
                                  <p:stCondLst>
                                    <p:cond delay="0"/>
                                  </p:stCondLst>
                                  <p:iterate type="el">
                                    <p:tmAbs val="0"/>
                                  </p:iterate>
                                  <p:childTnLst>
                                    <p:set>
                                      <p:cBhvr>
                                        <p:cTn id="31" dur="indefinite" fill="hold"/>
                                        <p:tgtEl>
                                          <p:spTgt spid="116"/>
                                        </p:tgtEl>
                                        <p:attrNameLst>
                                          <p:attrName>style.visibility</p:attrName>
                                        </p:attrNameLst>
                                      </p:cBhvr>
                                      <p:to>
                                        <p:strVal val="visible"/>
                                      </p:to>
                                    </p:set>
                                    <p:animEffect transition="in" filter="dissolve">
                                      <p:cBhvr>
                                        <p:cTn id="32" dur="250"/>
                                        <p:tgtEl>
                                          <p:spTgt spid="116"/>
                                        </p:tgtEl>
                                      </p:cBhvr>
                                    </p:animEffect>
                                  </p:childTnLst>
                                </p:cTn>
                              </p:par>
                            </p:childTnLst>
                          </p:cTn>
                        </p:par>
                        <p:par>
                          <p:cTn id="33" fill="hold">
                            <p:stCondLst>
                              <p:cond delay="7700"/>
                            </p:stCondLst>
                            <p:childTnLst>
                              <p:par>
                                <p:cTn id="34" presetID="9" presetClass="entr" presetSubtype="0" fill="hold" grpId="14" nodeType="afterEffect">
                                  <p:stCondLst>
                                    <p:cond delay="0"/>
                                  </p:stCondLst>
                                  <p:iterate type="el">
                                    <p:tmAbs val="0"/>
                                  </p:iterate>
                                  <p:childTnLst>
                                    <p:set>
                                      <p:cBhvr>
                                        <p:cTn id="35" dur="indefinite" fill="hold"/>
                                        <p:tgtEl>
                                          <p:spTgt spid="117"/>
                                        </p:tgtEl>
                                        <p:attrNameLst>
                                          <p:attrName>style.visibility</p:attrName>
                                        </p:attrNameLst>
                                      </p:cBhvr>
                                      <p:to>
                                        <p:strVal val="visible"/>
                                      </p:to>
                                    </p:set>
                                    <p:animEffect transition="in" filter="dissolve">
                                      <p:cBhvr>
                                        <p:cTn id="36" dur="250"/>
                                        <p:tgtEl>
                                          <p:spTgt spid="117"/>
                                        </p:tgtEl>
                                      </p:cBhvr>
                                    </p:animEffect>
                                  </p:childTnLst>
                                </p:cTn>
                              </p:par>
                            </p:childTnLst>
                          </p:cTn>
                        </p:par>
                        <p:par>
                          <p:cTn id="37" fill="hold">
                            <p:stCondLst>
                              <p:cond delay="7950"/>
                            </p:stCondLst>
                            <p:childTnLst>
                              <p:par>
                                <p:cTn id="38" presetID="8" presetClass="emph" presetSubtype="0" fill="hold" grpId="16" nodeType="afterEffect">
                                  <p:stCondLst>
                                    <p:cond delay="0"/>
                                  </p:stCondLst>
                                  <p:childTnLst>
                                    <p:animRot by="21600000">
                                      <p:cBhvr>
                                        <p:cTn id="39" dur="1250" fill="hold"/>
                                        <p:tgtEl>
                                          <p:spTgt spid="117"/>
                                        </p:tgtEl>
                                        <p:attrNameLst>
                                          <p:attrName>r</p:attrName>
                                        </p:attrNameLst>
                                      </p:cBhvr>
                                    </p:animRot>
                                  </p:childTnLst>
                                </p:cTn>
                              </p:par>
                            </p:childTnLst>
                          </p:cTn>
                        </p:par>
                        <p:par>
                          <p:cTn id="40" fill="hold">
                            <p:stCondLst>
                              <p:cond delay="9450"/>
                            </p:stCondLst>
                            <p:childTnLst>
                              <p:par>
                                <p:cTn id="41" presetID="9" presetClass="entr" presetSubtype="0" fill="hold" grpId="17" nodeType="afterEffect">
                                  <p:stCondLst>
                                    <p:cond delay="500"/>
                                  </p:stCondLst>
                                  <p:iterate type="el">
                                    <p:tmAbs val="0"/>
                                  </p:iterate>
                                  <p:childTnLst>
                                    <p:set>
                                      <p:cBhvr>
                                        <p:cTn id="42" dur="indefinite" fill="hold"/>
                                        <p:tgtEl>
                                          <p:spTgt spid="118"/>
                                        </p:tgtEl>
                                        <p:attrNameLst>
                                          <p:attrName>style.visibility</p:attrName>
                                        </p:attrNameLst>
                                      </p:cBhvr>
                                      <p:to>
                                        <p:strVal val="visible"/>
                                      </p:to>
                                    </p:set>
                                    <p:animEffect transition="in" filter="dissolve">
                                      <p:cBhvr>
                                        <p:cTn id="43" dur="250"/>
                                        <p:tgtEl>
                                          <p:spTgt spid="118"/>
                                        </p:tgtEl>
                                      </p:cBhvr>
                                    </p:animEffect>
                                  </p:childTnLst>
                                </p:cTn>
                              </p:par>
                            </p:childTnLst>
                          </p:cTn>
                        </p:par>
                        <p:par>
                          <p:cTn id="44" fill="hold">
                            <p:stCondLst>
                              <p:cond delay="9950"/>
                            </p:stCondLst>
                            <p:childTnLst>
                              <p:par>
                                <p:cTn id="45" presetID="8" presetClass="emph" presetSubtype="0" fill="hold" grpId="19" nodeType="afterEffect">
                                  <p:stCondLst>
                                    <p:cond delay="500"/>
                                  </p:stCondLst>
                                  <p:childTnLst>
                                    <p:animRot by="21600000">
                                      <p:cBhvr>
                                        <p:cTn id="46" dur="750" fill="hold"/>
                                        <p:tgtEl>
                                          <p:spTgt spid="118"/>
                                        </p:tgtEl>
                                        <p:attrNameLst>
                                          <p:attrName>r</p:attrName>
                                        </p:attrNameLst>
                                      </p:cBhvr>
                                    </p:animRot>
                                  </p:childTnLst>
                                </p:cTn>
                              </p:par>
                            </p:childTnLst>
                          </p:cTn>
                        </p:par>
                        <p:par>
                          <p:cTn id="47" fill="hold">
                            <p:stCondLst>
                              <p:cond delay="11450"/>
                            </p:stCondLst>
                            <p:childTnLst>
                              <p:par>
                                <p:cTn id="48" presetID="2" presetClass="entr" presetSubtype="1" fill="hold" grpId="20" nodeType="afterEffect">
                                  <p:stCondLst>
                                    <p:cond delay="1250"/>
                                  </p:stCondLst>
                                  <p:iterate type="el">
                                    <p:tmAbs val="0"/>
                                  </p:iterate>
                                  <p:childTnLst>
                                    <p:set>
                                      <p:cBhvr>
                                        <p:cTn id="49" dur="indefinite" fill="hold"/>
                                        <p:tgtEl>
                                          <p:spTgt spid="119"/>
                                        </p:tgtEl>
                                        <p:attrNameLst>
                                          <p:attrName>style.visibility</p:attrName>
                                        </p:attrNameLst>
                                      </p:cBhvr>
                                      <p:to>
                                        <p:strVal val="visible"/>
                                      </p:to>
                                    </p:set>
                                    <p:anim calcmode="lin" valueType="num">
                                      <p:cBhvr>
                                        <p:cTn id="50" dur="500" fill="hold"/>
                                        <p:tgtEl>
                                          <p:spTgt spid="119"/>
                                        </p:tgtEl>
                                        <p:attrNameLst>
                                          <p:attrName>ppt_x</p:attrName>
                                        </p:attrNameLst>
                                      </p:cBhvr>
                                      <p:tavLst>
                                        <p:tav tm="0">
                                          <p:val>
                                            <p:strVal val="#ppt_x"/>
                                          </p:val>
                                        </p:tav>
                                        <p:tav tm="100000">
                                          <p:val>
                                            <p:strVal val="#ppt_x"/>
                                          </p:val>
                                        </p:tav>
                                      </p:tavLst>
                                    </p:anim>
                                    <p:anim calcmode="lin" valueType="num">
                                      <p:cBhvr>
                                        <p:cTn id="51" dur="500" fill="hold"/>
                                        <p:tgtEl>
                                          <p:spTgt spid="1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spid="119" grpId="20" animBg="1" advAuto="0"/>
      <p:bldP spid="117" grpId="14" animBg="1" advAuto="0"/>
      <p:bldP spid="116" grpId="12" animBg="1" advAuto="0"/>
      <p:bldP spid="117" grpId="16" animBg="1" advAuto="0"/>
      <p:bldP spid="115" grpId="1" animBg="1" advAuto="0"/>
      <p:bldP spid="115" grpId="3" animBg="1" advAuto="0"/>
      <p:bldP spid="118" grpId="17" animBg="1" advAuto="0"/>
      <p:bldP spid="118" grpId="19" animBg="1" advAuto="0"/>
      <p:bldP spid="112" grpId="4" animBg="1" advAuto="0"/>
      <p:bldP spid="112" grpId="6" animBg="1" advAuto="0"/>
      <p:bldP spid="114" grpId="9" animBg="1" advAuto="0"/>
      <p:bldP spid="113" grpId="7" animBg="1" advAuto="0"/>
      <p:bldP spid="114" grpId="11"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一)  重新认识财富"/>
          <p:cNvSpPr txBox="1"/>
          <p:nvPr>
            <p:ph type="title"/>
          </p:nvPr>
        </p:nvSpPr>
        <p:spPr>
          <a:xfrm>
            <a:off x="914400" y="182563"/>
            <a:ext cx="8229600" cy="814388"/>
          </a:xfrm>
          <a:prstGeom prst="rect">
            <a:avLst/>
          </a:prstGeom>
        </p:spPr>
        <p:txBody>
          <a:bodyPr>
            <a:normAutofit/>
          </a:bodyPr>
          <a:lstStyle/>
          <a:p>
            <a:pPr defTabSz="850265">
              <a:defRPr sz="4090"/>
            </a:pPr>
            <a:r>
              <a:rPr>
                <a:sym typeface="+mn-ea"/>
              </a:rPr>
              <a:t>财富的新认知</a:t>
            </a:r>
            <a:endParaRPr>
              <a:sym typeface="+mn-ea"/>
            </a:endParaRPr>
          </a:p>
        </p:txBody>
      </p:sp>
      <p:sp>
        <p:nvSpPr>
          <p:cNvPr id="176" name="2. 财富的新认知…"/>
          <p:cNvSpPr txBox="1"/>
          <p:nvPr>
            <p:ph type="body" idx="1"/>
          </p:nvPr>
        </p:nvSpPr>
        <p:spPr>
          <a:xfrm>
            <a:off x="431800" y="1808163"/>
            <a:ext cx="8229600" cy="4525963"/>
          </a:xfrm>
          <a:prstGeom prst="rect">
            <a:avLst/>
          </a:prstGeom>
        </p:spPr>
        <p:txBody>
          <a:bodyPr/>
          <a:lstStyle/>
          <a:p>
            <a:r>
              <a:t>人类产品或财富的形式是主观和客观的有机结合，财富由两部分组成，一是物质资源（包括自然物和体力劳动的凝结），二是精神资源（包括合目的的控制力、技术、设计、品牌和其他精神因素）。</a:t>
            </a:r>
          </a:p>
          <a:p>
            <a:r>
              <a:t>财富是人类精神的对象化</a:t>
            </a:r>
          </a:p>
        </p:txBody>
      </p:sp>
      <p:grpSp>
        <p:nvGrpSpPr>
          <p:cNvPr id="181" name="成组"/>
          <p:cNvGrpSpPr/>
          <p:nvPr/>
        </p:nvGrpSpPr>
        <p:grpSpPr>
          <a:xfrm>
            <a:off x="-1" y="1177925"/>
            <a:ext cx="9144001" cy="449263"/>
            <a:chOff x="0" y="0"/>
            <a:chExt cx="9144000" cy="449262"/>
          </a:xfrm>
        </p:grpSpPr>
        <p:sp>
          <p:nvSpPr>
            <p:cNvPr id="177"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78"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79"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80"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4" presetClass="entr" presetSubtype="16" fill="hold" grpId="1" nodeType="clickEffect">
                                  <p:stCondLst>
                                    <p:cond delay="0"/>
                                  </p:stCondLst>
                                  <p:iterate type="el">
                                    <p:tmAbs val="0"/>
                                  </p:iterate>
                                  <p:childTnLst>
                                    <p:set>
                                      <p:cBhvr>
                                        <p:cTn id="6" dur="indefinite" fill="hold"/>
                                        <p:tgtEl>
                                          <p:spTgt spid="181"/>
                                        </p:tgtEl>
                                        <p:attrNameLst>
                                          <p:attrName>style.visibility</p:attrName>
                                        </p:attrNameLst>
                                      </p:cBhvr>
                                      <p:to>
                                        <p:strVal val="visible"/>
                                      </p:to>
                                    </p:set>
                                    <p:animEffect transition="in" filter="box(in)">
                                      <p:cBhvr>
                                        <p:cTn id="7" dur="500"/>
                                        <p:tgtEl>
                                          <p:spTgt spid="18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2" nodeType="clickEffect">
                                  <p:stCondLst>
                                    <p:cond delay="0"/>
                                  </p:stCondLst>
                                  <p:iterate type="el">
                                    <p:tmAbs val="0"/>
                                  </p:iterate>
                                  <p:childTnLst>
                                    <p:set>
                                      <p:cBhvr>
                                        <p:cTn id="11" dur="indefinite" fill="hold"/>
                                        <p:tgtEl>
                                          <p:spTgt spid="176">
                                            <p:txEl>
                                              <p:pRg st="0" end="0"/>
                                            </p:txEl>
                                          </p:spTgt>
                                        </p:tgtEl>
                                        <p:attrNameLst>
                                          <p:attrName>style.visibility</p:attrName>
                                        </p:attrNameLst>
                                      </p:cBhvr>
                                      <p:to>
                                        <p:strVal val="visible"/>
                                      </p:to>
                                    </p:set>
                                    <p:animEffect transition="in" filter="box(in)">
                                      <p:cBhvr>
                                        <p:cTn id="12" dur="500"/>
                                        <p:tgtEl>
                                          <p:spTgt spid="17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2" nodeType="clickEffect">
                                  <p:stCondLst>
                                    <p:cond delay="0"/>
                                  </p:stCondLst>
                                  <p:iterate type="el">
                                    <p:tmAbs val="0"/>
                                  </p:iterate>
                                  <p:childTnLst>
                                    <p:set>
                                      <p:cBhvr>
                                        <p:cTn id="16" dur="indefinite" fill="hold"/>
                                        <p:tgtEl>
                                          <p:spTgt spid="176">
                                            <p:txEl>
                                              <p:pRg st="1" end="1"/>
                                            </p:txEl>
                                          </p:spTgt>
                                        </p:tgtEl>
                                        <p:attrNameLst>
                                          <p:attrName>style.visibility</p:attrName>
                                        </p:attrNameLst>
                                      </p:cBhvr>
                                      <p:to>
                                        <p:strVal val="visible"/>
                                      </p:to>
                                    </p:set>
                                    <p:animEffect transition="in" filter="box(in)">
                                      <p:cBhvr>
                                        <p:cTn id="17" dur="500"/>
                                        <p:tgtEl>
                                          <p:spTgt spid="176">
                                            <p:txEl>
                                              <p:pRg st="1" end="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spid="181" grpId="1" bldLvl="0" animBg="1" advAuto="0"/>
      <p:bldP spid="176" grpId="2" animBg="1" advAuto="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a:bodyPr>
          <a:lstStyle/>
          <a:p>
            <a:r>
              <a:rPr lang="zh-CN" altLang="en-US">
                <a:sym typeface="+mn-ea"/>
              </a:rPr>
              <a:t>二、社会产品构成与本质属性</a:t>
            </a:r>
            <a:endParaRPr lang="zh-CN" altLang="en-US">
              <a:sym typeface="+mn-ea"/>
            </a:endParaRPr>
          </a:p>
        </p:txBody>
      </p:sp>
      <p:sp>
        <p:nvSpPr>
          <p:cNvPr id="141" name="1.  传统的财富观：…"/>
          <p:cNvSpPr txBox="1"/>
          <p:nvPr>
            <p:ph type="body" idx="1"/>
          </p:nvPr>
        </p:nvSpPr>
        <p:spPr>
          <a:xfrm>
            <a:off x="431800" y="2078038"/>
            <a:ext cx="8229600" cy="4525963"/>
          </a:xfrm>
          <a:prstGeom prst="rect">
            <a:avLst/>
          </a:prstGeom>
        </p:spPr>
        <p:txBody>
          <a:bodyPr/>
          <a:lstStyle/>
          <a:p>
            <a:pPr marL="533400" indent="-533400">
              <a:buSzTx/>
              <a:buNone/>
            </a:pPr>
            <a:r>
              <a:rPr lang="en-US"/>
              <a:t>   </a:t>
            </a:r>
            <a:r>
              <a:rPr lang="zh-CN" altLang="en-US">
                <a:ea typeface="宋体" charset="0"/>
              </a:rPr>
              <a:t>（一）社会产品的构成要素</a:t>
            </a:r>
            <a:endParaRPr lang="zh-CN" altLang="en-US">
              <a:ea typeface="宋体" charset="0"/>
            </a:endParaRPr>
          </a:p>
          <a:p>
            <a:pPr marL="533400" indent="-533400">
              <a:buSzTx/>
              <a:buNone/>
            </a:pPr>
            <a:r>
              <a:rPr lang="zh-CN" altLang="en-US">
                <a:ea typeface="宋体" charset="0"/>
              </a:rPr>
              <a:t>     精神经济学理论认为，作为人类劳动的一般成果，不管是通常所指的物质产品还是精神产品，都有两个基本要素构成：一是精神内容，二是物质载体。</a:t>
            </a:r>
            <a:endParaRPr lang="zh-CN" altLang="en-US">
              <a:ea typeface="宋体" charset="0"/>
            </a:endParaRP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431800" y="0"/>
            <a:ext cx="8229600" cy="1143000"/>
          </a:xfrm>
        </p:spPr>
        <p:txBody>
          <a:bodyPr>
            <a:normAutofit/>
          </a:bodyPr>
          <a:lstStyle/>
          <a:p>
            <a:r>
              <a:rPr lang="zh-CN" altLang="en-US" smtClean="0">
                <a:sym typeface="+mn-ea"/>
              </a:rPr>
              <a:t>产品的价值构成</a:t>
            </a:r>
            <a:endParaRPr lang="zh-CN" altLang="en-US" smtClean="0"/>
          </a:p>
        </p:txBody>
      </p:sp>
      <p:grpSp>
        <p:nvGrpSpPr>
          <p:cNvPr id="43024" name="Group 16"/>
          <p:cNvGrpSpPr/>
          <p:nvPr/>
        </p:nvGrpSpPr>
        <p:grpSpPr bwMode="auto">
          <a:xfrm>
            <a:off x="1446848" y="2572703"/>
            <a:ext cx="6480175" cy="3484562"/>
            <a:chOff x="442" y="1366"/>
            <a:chExt cx="4706" cy="2599"/>
          </a:xfrm>
        </p:grpSpPr>
        <p:sp>
          <p:nvSpPr>
            <p:cNvPr id="43012" name="Rectangle 4"/>
            <p:cNvSpPr>
              <a:spLocks noChangeArrowheads="1"/>
            </p:cNvSpPr>
            <p:nvPr/>
          </p:nvSpPr>
          <p:spPr bwMode="auto">
            <a:xfrm>
              <a:off x="782" y="1593"/>
              <a:ext cx="3629" cy="2041"/>
            </a:xfrm>
            <a:prstGeom prst="rect">
              <a:avLst/>
            </a:prstGeom>
            <a:noFill/>
            <a:ln w="9525">
              <a:solidFill>
                <a:schemeClr val="tx1"/>
              </a:solidFill>
              <a:miter lim="800000"/>
            </a:ln>
            <a:effectLst/>
          </p:spPr>
          <p:txBody>
            <a:bodyPr wrap="none" anchor="ctr"/>
            <a:lstStyle/>
            <a:p>
              <a:endParaRPr lang="zh-CN" altLang="en-US"/>
            </a:p>
          </p:txBody>
        </p:sp>
        <p:sp>
          <p:nvSpPr>
            <p:cNvPr id="43013" name="Line 5"/>
            <p:cNvSpPr>
              <a:spLocks noChangeShapeType="1"/>
            </p:cNvSpPr>
            <p:nvPr/>
          </p:nvSpPr>
          <p:spPr bwMode="auto">
            <a:xfrm flipV="1">
              <a:off x="782" y="1820"/>
              <a:ext cx="3629" cy="1531"/>
            </a:xfrm>
            <a:prstGeom prst="line">
              <a:avLst/>
            </a:prstGeom>
            <a:noFill/>
            <a:ln w="9525">
              <a:solidFill>
                <a:schemeClr val="tx1"/>
              </a:solidFill>
              <a:round/>
            </a:ln>
            <a:effectLst/>
          </p:spPr>
          <p:txBody>
            <a:bodyPr/>
            <a:lstStyle/>
            <a:p>
              <a:endParaRPr lang="zh-CN" altLang="en-US"/>
            </a:p>
          </p:txBody>
        </p:sp>
        <p:sp>
          <p:nvSpPr>
            <p:cNvPr id="43014" name="Line 6"/>
            <p:cNvSpPr>
              <a:spLocks noChangeShapeType="1"/>
            </p:cNvSpPr>
            <p:nvPr/>
          </p:nvSpPr>
          <p:spPr bwMode="auto">
            <a:xfrm>
              <a:off x="2313" y="1593"/>
              <a:ext cx="0" cy="2041"/>
            </a:xfrm>
            <a:prstGeom prst="line">
              <a:avLst/>
            </a:prstGeom>
            <a:noFill/>
            <a:ln w="9525">
              <a:solidFill>
                <a:schemeClr val="tx1"/>
              </a:solidFill>
              <a:round/>
            </a:ln>
            <a:effectLst/>
          </p:spPr>
          <p:txBody>
            <a:bodyPr/>
            <a:lstStyle/>
            <a:p>
              <a:endParaRPr lang="zh-CN" altLang="en-US"/>
            </a:p>
          </p:txBody>
        </p:sp>
        <p:sp>
          <p:nvSpPr>
            <p:cNvPr id="43016" name="Text Box 8"/>
            <p:cNvSpPr txBox="1">
              <a:spLocks noChangeArrowheads="1"/>
            </p:cNvSpPr>
            <p:nvPr/>
          </p:nvSpPr>
          <p:spPr bwMode="auto">
            <a:xfrm>
              <a:off x="555" y="3691"/>
              <a:ext cx="284" cy="274"/>
            </a:xfrm>
            <a:prstGeom prst="rect">
              <a:avLst/>
            </a:prstGeom>
            <a:noFill/>
            <a:ln w="9525">
              <a:noFill/>
              <a:miter lim="800000"/>
            </a:ln>
            <a:effectLst/>
          </p:spPr>
          <p:txBody>
            <a:bodyPr>
              <a:spAutoFit/>
            </a:bodyPr>
            <a:lstStyle/>
            <a:p>
              <a:pPr>
                <a:spcBef>
                  <a:spcPct val="50000"/>
                </a:spcBef>
              </a:pPr>
              <a:r>
                <a:rPr lang="en-US" altLang="zh-CN"/>
                <a:t>A</a:t>
              </a:r>
              <a:endParaRPr lang="en-US" altLang="zh-CN"/>
            </a:p>
          </p:txBody>
        </p:sp>
        <p:sp>
          <p:nvSpPr>
            <p:cNvPr id="43017" name="Text Box 9"/>
            <p:cNvSpPr txBox="1">
              <a:spLocks noChangeArrowheads="1"/>
            </p:cNvSpPr>
            <p:nvPr/>
          </p:nvSpPr>
          <p:spPr bwMode="auto">
            <a:xfrm>
              <a:off x="4241" y="3691"/>
              <a:ext cx="907" cy="274"/>
            </a:xfrm>
            <a:prstGeom prst="rect">
              <a:avLst/>
            </a:prstGeom>
            <a:noFill/>
            <a:ln w="9525">
              <a:noFill/>
              <a:miter lim="800000"/>
            </a:ln>
            <a:effectLst/>
          </p:spPr>
          <p:txBody>
            <a:bodyPr>
              <a:spAutoFit/>
            </a:bodyPr>
            <a:lstStyle/>
            <a:p>
              <a:pPr>
                <a:spcBef>
                  <a:spcPct val="50000"/>
                </a:spcBef>
              </a:pPr>
              <a:r>
                <a:rPr lang="en-US" altLang="zh-CN"/>
                <a:t>B</a:t>
              </a:r>
              <a:endParaRPr lang="en-US" altLang="zh-CN"/>
            </a:p>
          </p:txBody>
        </p:sp>
        <p:sp>
          <p:nvSpPr>
            <p:cNvPr id="43018" name="Text Box 10"/>
            <p:cNvSpPr txBox="1">
              <a:spLocks noChangeArrowheads="1"/>
            </p:cNvSpPr>
            <p:nvPr/>
          </p:nvSpPr>
          <p:spPr bwMode="auto">
            <a:xfrm>
              <a:off x="4468" y="1423"/>
              <a:ext cx="567" cy="273"/>
            </a:xfrm>
            <a:prstGeom prst="rect">
              <a:avLst/>
            </a:prstGeom>
            <a:noFill/>
            <a:ln w="9525">
              <a:noFill/>
              <a:miter lim="800000"/>
            </a:ln>
            <a:effectLst/>
          </p:spPr>
          <p:txBody>
            <a:bodyPr>
              <a:spAutoFit/>
            </a:bodyPr>
            <a:lstStyle/>
            <a:p>
              <a:pPr>
                <a:spcBef>
                  <a:spcPct val="50000"/>
                </a:spcBef>
              </a:pPr>
              <a:r>
                <a:rPr lang="en-US" altLang="zh-CN"/>
                <a:t>C</a:t>
              </a:r>
              <a:endParaRPr lang="en-US" altLang="zh-CN"/>
            </a:p>
          </p:txBody>
        </p:sp>
        <p:sp>
          <p:nvSpPr>
            <p:cNvPr id="43019" name="Text Box 11"/>
            <p:cNvSpPr txBox="1">
              <a:spLocks noChangeArrowheads="1"/>
            </p:cNvSpPr>
            <p:nvPr/>
          </p:nvSpPr>
          <p:spPr bwMode="auto">
            <a:xfrm>
              <a:off x="498" y="1480"/>
              <a:ext cx="226" cy="273"/>
            </a:xfrm>
            <a:prstGeom prst="rect">
              <a:avLst/>
            </a:prstGeom>
            <a:noFill/>
            <a:ln w="9525">
              <a:noFill/>
              <a:miter lim="800000"/>
            </a:ln>
            <a:effectLst/>
          </p:spPr>
          <p:txBody>
            <a:bodyPr>
              <a:spAutoFit/>
            </a:bodyPr>
            <a:lstStyle/>
            <a:p>
              <a:pPr>
                <a:spcBef>
                  <a:spcPct val="50000"/>
                </a:spcBef>
              </a:pPr>
              <a:r>
                <a:rPr lang="en-US" altLang="zh-CN"/>
                <a:t>D</a:t>
              </a:r>
              <a:endParaRPr lang="en-US" altLang="zh-CN"/>
            </a:p>
          </p:txBody>
        </p:sp>
        <p:sp>
          <p:nvSpPr>
            <p:cNvPr id="43020" name="Text Box 12"/>
            <p:cNvSpPr txBox="1">
              <a:spLocks noChangeArrowheads="1"/>
            </p:cNvSpPr>
            <p:nvPr/>
          </p:nvSpPr>
          <p:spPr bwMode="auto">
            <a:xfrm>
              <a:off x="442" y="3237"/>
              <a:ext cx="284" cy="273"/>
            </a:xfrm>
            <a:prstGeom prst="rect">
              <a:avLst/>
            </a:prstGeom>
            <a:noFill/>
            <a:ln w="9525">
              <a:noFill/>
              <a:miter lim="800000"/>
            </a:ln>
            <a:effectLst/>
          </p:spPr>
          <p:txBody>
            <a:bodyPr>
              <a:spAutoFit/>
            </a:bodyPr>
            <a:lstStyle/>
            <a:p>
              <a:pPr>
                <a:spcBef>
                  <a:spcPct val="50000"/>
                </a:spcBef>
              </a:pPr>
              <a:r>
                <a:rPr lang="en-US" altLang="zh-CN"/>
                <a:t>E</a:t>
              </a:r>
              <a:endParaRPr lang="en-US" altLang="zh-CN"/>
            </a:p>
          </p:txBody>
        </p:sp>
        <p:sp>
          <p:nvSpPr>
            <p:cNvPr id="43021" name="Text Box 13"/>
            <p:cNvSpPr txBox="1">
              <a:spLocks noChangeArrowheads="1"/>
            </p:cNvSpPr>
            <p:nvPr/>
          </p:nvSpPr>
          <p:spPr bwMode="auto">
            <a:xfrm>
              <a:off x="4524" y="1876"/>
              <a:ext cx="511" cy="274"/>
            </a:xfrm>
            <a:prstGeom prst="rect">
              <a:avLst/>
            </a:prstGeom>
            <a:noFill/>
            <a:ln w="9525">
              <a:noFill/>
              <a:miter lim="800000"/>
            </a:ln>
            <a:effectLst/>
          </p:spPr>
          <p:txBody>
            <a:bodyPr>
              <a:spAutoFit/>
            </a:bodyPr>
            <a:lstStyle/>
            <a:p>
              <a:pPr>
                <a:spcBef>
                  <a:spcPct val="50000"/>
                </a:spcBef>
              </a:pPr>
              <a:r>
                <a:rPr lang="en-US" altLang="zh-CN"/>
                <a:t>F</a:t>
              </a:r>
              <a:endParaRPr lang="en-US" altLang="zh-CN"/>
            </a:p>
          </p:txBody>
        </p:sp>
        <p:sp>
          <p:nvSpPr>
            <p:cNvPr id="43022" name="Text Box 14"/>
            <p:cNvSpPr txBox="1">
              <a:spLocks noChangeArrowheads="1"/>
            </p:cNvSpPr>
            <p:nvPr/>
          </p:nvSpPr>
          <p:spPr bwMode="auto">
            <a:xfrm>
              <a:off x="2200" y="1366"/>
              <a:ext cx="453" cy="274"/>
            </a:xfrm>
            <a:prstGeom prst="rect">
              <a:avLst/>
            </a:prstGeom>
            <a:noFill/>
            <a:ln w="9525">
              <a:noFill/>
              <a:miter lim="800000"/>
            </a:ln>
            <a:effectLst/>
          </p:spPr>
          <p:txBody>
            <a:bodyPr>
              <a:spAutoFit/>
            </a:bodyPr>
            <a:lstStyle/>
            <a:p>
              <a:pPr>
                <a:spcBef>
                  <a:spcPct val="50000"/>
                </a:spcBef>
              </a:pPr>
              <a:r>
                <a:rPr lang="en-US" altLang="zh-CN"/>
                <a:t>G</a:t>
              </a:r>
              <a:endParaRPr lang="en-US" altLang="zh-CN"/>
            </a:p>
          </p:txBody>
        </p:sp>
        <p:sp>
          <p:nvSpPr>
            <p:cNvPr id="43023" name="Text Box 15"/>
            <p:cNvSpPr txBox="1">
              <a:spLocks noChangeArrowheads="1"/>
            </p:cNvSpPr>
            <p:nvPr/>
          </p:nvSpPr>
          <p:spPr bwMode="auto">
            <a:xfrm>
              <a:off x="2255" y="3691"/>
              <a:ext cx="454" cy="274"/>
            </a:xfrm>
            <a:prstGeom prst="rect">
              <a:avLst/>
            </a:prstGeom>
            <a:noFill/>
            <a:ln w="9525">
              <a:noFill/>
              <a:miter lim="800000"/>
            </a:ln>
            <a:effectLst/>
          </p:spPr>
          <p:txBody>
            <a:bodyPr>
              <a:spAutoFit/>
            </a:bodyPr>
            <a:lstStyle/>
            <a:p>
              <a:pPr>
                <a:spcBef>
                  <a:spcPct val="50000"/>
                </a:spcBef>
              </a:pPr>
              <a:r>
                <a:rPr lang="en-US" altLang="zh-CN"/>
                <a:t>H</a:t>
              </a:r>
              <a:endParaRPr lang="en-US" altLang="zh-CN"/>
            </a:p>
          </p:txBody>
        </p:sp>
      </p:grpSp>
      <p:grpSp>
        <p:nvGrpSpPr>
          <p:cNvPr id="43025" name="Group 5"/>
          <p:cNvGrpSpPr/>
          <p:nvPr/>
        </p:nvGrpSpPr>
        <p:grpSpPr bwMode="auto">
          <a:xfrm>
            <a:off x="0" y="1177925"/>
            <a:ext cx="9144000" cy="449263"/>
            <a:chOff x="0" y="913"/>
            <a:chExt cx="5760" cy="283"/>
          </a:xfrm>
        </p:grpSpPr>
        <p:sp>
          <p:nvSpPr>
            <p:cNvPr id="18" name="矩形 17"/>
            <p:cNvSpPr/>
            <p:nvPr/>
          </p:nvSpPr>
          <p:spPr>
            <a:xfrm>
              <a:off x="1451" y="913"/>
              <a:ext cx="1452" cy="283"/>
            </a:xfrm>
            <a:prstGeom prst="rect">
              <a:avLst/>
            </a:prstGeom>
            <a:gradFill>
              <a:gsLst>
                <a:gs pos="0">
                  <a:srgbClr val="A3D202"/>
                </a:gs>
                <a:gs pos="100000">
                  <a:srgbClr val="86AA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a:hlinkClick r:id="rId1" action="ppaction://hlinksldjump"/>
            </p:cNvPr>
            <p:cNvSpPr/>
            <p:nvPr/>
          </p:nvSpPr>
          <p:spPr>
            <a:xfrm>
              <a:off x="2903" y="913"/>
              <a:ext cx="1451" cy="283"/>
            </a:xfrm>
            <a:prstGeom prst="rect">
              <a:avLst/>
            </a:prstGeom>
            <a:gradFill>
              <a:gsLst>
                <a:gs pos="0">
                  <a:srgbClr val="E79902"/>
                </a:gs>
                <a:gs pos="100000">
                  <a:srgbClr val="C483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20"/>
            <p:cNvSpPr/>
            <p:nvPr/>
          </p:nvSpPr>
          <p:spPr>
            <a:xfrm>
              <a:off x="0" y="913"/>
              <a:ext cx="1451" cy="283"/>
            </a:xfrm>
            <a:prstGeom prst="rect">
              <a:avLst/>
            </a:prstGeom>
            <a:gradFill>
              <a:gsLst>
                <a:gs pos="0">
                  <a:srgbClr val="00C0EB"/>
                </a:gs>
                <a:gs pos="100000">
                  <a:srgbClr val="00A2C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4354" y="913"/>
              <a:ext cx="1406" cy="283"/>
            </a:xfrm>
            <a:prstGeom prst="rect">
              <a:avLst/>
            </a:prstGeom>
            <a:gradFill>
              <a:gsLst>
                <a:gs pos="0">
                  <a:srgbClr val="F5BE00"/>
                </a:gs>
                <a:gs pos="100000">
                  <a:srgbClr val="D2A5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a:bodyPr>
          <a:lstStyle/>
          <a:p>
            <a:r>
              <a:rPr lang="zh-CN" altLang="en-US">
                <a:sym typeface="+mn-ea"/>
              </a:rPr>
              <a:t>二、社会产品构成与本质属性</a:t>
            </a:r>
            <a:endParaRPr lang="zh-CN" altLang="en-US">
              <a:sym typeface="+mn-ea"/>
            </a:endParaRPr>
          </a:p>
        </p:txBody>
      </p:sp>
      <p:sp>
        <p:nvSpPr>
          <p:cNvPr id="141" name="1.  传统的财富观：…"/>
          <p:cNvSpPr txBox="1"/>
          <p:nvPr>
            <p:ph type="body" idx="1"/>
          </p:nvPr>
        </p:nvSpPr>
        <p:spPr>
          <a:xfrm>
            <a:off x="431800" y="2078038"/>
            <a:ext cx="8229600" cy="4525963"/>
          </a:xfrm>
          <a:prstGeom prst="rect">
            <a:avLst/>
          </a:prstGeom>
        </p:spPr>
        <p:txBody>
          <a:bodyPr/>
          <a:lstStyle/>
          <a:p>
            <a:pPr marL="533400" indent="-533400">
              <a:buSzTx/>
              <a:buNone/>
            </a:pPr>
            <a:r>
              <a:rPr lang="en-US"/>
              <a:t>   </a:t>
            </a:r>
            <a:r>
              <a:rPr lang="zh-CN" altLang="en-US">
                <a:ea typeface="宋体" charset="0"/>
              </a:rPr>
              <a:t>（一）社会产品的构成要素</a:t>
            </a:r>
            <a:endParaRPr lang="zh-CN" altLang="en-US">
              <a:ea typeface="宋体" charset="0"/>
            </a:endParaRPr>
          </a:p>
          <a:p>
            <a:pPr>
              <a:buSzTx/>
            </a:pPr>
            <a:r>
              <a:rPr lang="zh-CN" altLang="en-US">
                <a:ea typeface="宋体" charset="0"/>
              </a:rPr>
              <a:t> 物质载体是指产品中能够被人们的感官所直接感知的以及精神内容所赖以附着在其上的载体和信号系统。</a:t>
            </a:r>
            <a:endParaRPr lang="zh-CN" altLang="en-US">
              <a:ea typeface="宋体" charset="0"/>
            </a:endParaRPr>
          </a:p>
          <a:p>
            <a:pPr>
              <a:buSzTx/>
            </a:pPr>
            <a:r>
              <a:rPr lang="zh-CN" altLang="en-US">
                <a:ea typeface="宋体" charset="0"/>
              </a:rPr>
              <a:t>精神内容是产品中凝结的思想、情感、技巧、品牌、合目的的控制力等等。</a:t>
            </a:r>
            <a:endParaRPr lang="zh-CN" altLang="en-US">
              <a:ea typeface="宋体" charset="0"/>
            </a:endParaRP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a:bodyPr>
          <a:lstStyle/>
          <a:p>
            <a:r>
              <a:rPr lang="zh-CN" altLang="en-US">
                <a:sym typeface="+mn-ea"/>
              </a:rPr>
              <a:t>二、社会产品构成与本质属性</a:t>
            </a:r>
            <a:endParaRPr lang="zh-CN" altLang="en-US">
              <a:sym typeface="+mn-ea"/>
            </a:endParaRPr>
          </a:p>
        </p:txBody>
      </p:sp>
      <p:sp>
        <p:nvSpPr>
          <p:cNvPr id="141" name="1.  传统的财富观：…"/>
          <p:cNvSpPr txBox="1"/>
          <p:nvPr>
            <p:ph type="body" idx="1"/>
          </p:nvPr>
        </p:nvSpPr>
        <p:spPr>
          <a:xfrm>
            <a:off x="431800" y="2078038"/>
            <a:ext cx="8229600" cy="4525963"/>
          </a:xfrm>
          <a:prstGeom prst="rect">
            <a:avLst/>
          </a:prstGeom>
        </p:spPr>
        <p:txBody>
          <a:bodyPr/>
          <a:lstStyle/>
          <a:p>
            <a:pPr marL="533400" indent="-533400">
              <a:buSzTx/>
              <a:buNone/>
            </a:pPr>
            <a:r>
              <a:rPr lang="en-US"/>
              <a:t>   </a:t>
            </a:r>
            <a:r>
              <a:rPr lang="zh-CN" altLang="en-US">
                <a:ea typeface="宋体" charset="0"/>
              </a:rPr>
              <a:t>（一）社会产品的构成要素</a:t>
            </a:r>
            <a:endParaRPr lang="zh-CN" altLang="en-US">
              <a:ea typeface="宋体" charset="0"/>
            </a:endParaRPr>
          </a:p>
          <a:p>
            <a:pPr>
              <a:buSzTx/>
            </a:pPr>
            <a:r>
              <a:rPr lang="zh-CN" altLang="en-US">
                <a:ea typeface="宋体" charset="0"/>
              </a:rPr>
              <a:t> 精神内容是产品的本质，物质形式是产品的外在表现。</a:t>
            </a:r>
            <a:endParaRPr lang="zh-CN" altLang="en-US">
              <a:ea typeface="宋体" charset="0"/>
            </a:endParaRP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a:bodyPr>
          <a:lstStyle/>
          <a:p>
            <a:r>
              <a:rPr lang="zh-CN" altLang="en-US">
                <a:sym typeface="+mn-ea"/>
              </a:rPr>
              <a:t>二、社会产品构成与本质属性</a:t>
            </a:r>
            <a:endParaRPr lang="zh-CN" altLang="en-US">
              <a:sym typeface="+mn-ea"/>
            </a:endParaRPr>
          </a:p>
        </p:txBody>
      </p:sp>
      <p:sp>
        <p:nvSpPr>
          <p:cNvPr id="141" name="1.  传统的财富观：…"/>
          <p:cNvSpPr txBox="1"/>
          <p:nvPr>
            <p:ph type="body" idx="1"/>
          </p:nvPr>
        </p:nvSpPr>
        <p:spPr>
          <a:xfrm>
            <a:off x="72390" y="1912620"/>
            <a:ext cx="8661400" cy="4525645"/>
          </a:xfrm>
          <a:prstGeom prst="rect">
            <a:avLst/>
          </a:prstGeom>
        </p:spPr>
        <p:txBody>
          <a:bodyPr/>
          <a:lstStyle/>
          <a:p>
            <a:pPr marL="533400" indent="-533400">
              <a:buSzTx/>
              <a:buNone/>
            </a:pPr>
            <a:r>
              <a:rPr lang="en-US"/>
              <a:t>   </a:t>
            </a:r>
            <a:r>
              <a:rPr lang="zh-CN" altLang="en-US">
                <a:ea typeface="宋体" charset="0"/>
              </a:rPr>
              <a:t>（二）纯精神产品、准精神产品和泛精神产品</a:t>
            </a:r>
            <a:endParaRPr lang="zh-CN" altLang="en-US">
              <a:ea typeface="宋体" charset="0"/>
            </a:endParaRPr>
          </a:p>
          <a:p>
            <a:pPr marL="533400" indent="-533400">
              <a:buSzTx/>
              <a:buNone/>
            </a:pPr>
            <a:endParaRPr lang="zh-CN" altLang="en-US">
              <a:ea typeface="宋体" charset="0"/>
            </a:endParaRPr>
          </a:p>
          <a:p>
            <a:pPr marL="533400" indent="-533400">
              <a:buSzTx/>
              <a:buNone/>
            </a:pPr>
            <a:endParaRPr lang="zh-CN" altLang="en-US">
              <a:ea typeface="宋体" charset="0"/>
            </a:endParaRP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grpSp>
        <p:nvGrpSpPr>
          <p:cNvPr id="4" name="组合 3"/>
          <p:cNvGrpSpPr/>
          <p:nvPr/>
        </p:nvGrpSpPr>
        <p:grpSpPr>
          <a:xfrm>
            <a:off x="1332230" y="3213100"/>
            <a:ext cx="6479540" cy="3484880"/>
            <a:chOff x="2098" y="5060"/>
            <a:chExt cx="10204" cy="5488"/>
          </a:xfrm>
        </p:grpSpPr>
        <p:grpSp>
          <p:nvGrpSpPr>
            <p:cNvPr id="5" name="Group 9"/>
            <p:cNvGrpSpPr/>
            <p:nvPr/>
          </p:nvGrpSpPr>
          <p:grpSpPr bwMode="auto">
            <a:xfrm>
              <a:off x="2098" y="5060"/>
              <a:ext cx="10205" cy="5488"/>
              <a:chOff x="442" y="1366"/>
              <a:chExt cx="4706" cy="2599"/>
            </a:xfrm>
          </p:grpSpPr>
          <p:sp>
            <p:nvSpPr>
              <p:cNvPr id="6" name="Rectangle 10"/>
              <p:cNvSpPr>
                <a:spLocks noChangeArrowheads="1"/>
              </p:cNvSpPr>
              <p:nvPr/>
            </p:nvSpPr>
            <p:spPr bwMode="auto">
              <a:xfrm>
                <a:off x="782" y="1593"/>
                <a:ext cx="3629" cy="2041"/>
              </a:xfrm>
              <a:prstGeom prst="rect">
                <a:avLst/>
              </a:prstGeom>
              <a:noFill/>
              <a:ln w="9525">
                <a:solidFill>
                  <a:schemeClr val="tx1"/>
                </a:solidFill>
                <a:miter lim="800000"/>
              </a:ln>
              <a:effectLst/>
            </p:spPr>
            <p:txBody>
              <a:bodyPr wrap="none" anchor="ctr"/>
              <a:p>
                <a:endParaRPr lang="zh-CN" altLang="en-US"/>
              </a:p>
            </p:txBody>
          </p:sp>
          <p:sp>
            <p:nvSpPr>
              <p:cNvPr id="7" name="Line 11"/>
              <p:cNvSpPr>
                <a:spLocks noChangeShapeType="1"/>
              </p:cNvSpPr>
              <p:nvPr/>
            </p:nvSpPr>
            <p:spPr bwMode="auto">
              <a:xfrm flipV="1">
                <a:off x="782" y="1820"/>
                <a:ext cx="3629" cy="1531"/>
              </a:xfrm>
              <a:prstGeom prst="line">
                <a:avLst/>
              </a:prstGeom>
              <a:noFill/>
              <a:ln w="9525">
                <a:solidFill>
                  <a:schemeClr val="tx1"/>
                </a:solidFill>
                <a:round/>
              </a:ln>
              <a:effectLst/>
            </p:spPr>
            <p:txBody>
              <a:bodyPr/>
              <a:p>
                <a:endParaRPr lang="zh-CN" altLang="en-US"/>
              </a:p>
            </p:txBody>
          </p:sp>
          <p:sp>
            <p:nvSpPr>
              <p:cNvPr id="8" name="Line 12"/>
              <p:cNvSpPr>
                <a:spLocks noChangeShapeType="1"/>
              </p:cNvSpPr>
              <p:nvPr/>
            </p:nvSpPr>
            <p:spPr bwMode="auto">
              <a:xfrm>
                <a:off x="2313" y="1593"/>
                <a:ext cx="0" cy="2041"/>
              </a:xfrm>
              <a:prstGeom prst="line">
                <a:avLst/>
              </a:prstGeom>
              <a:noFill/>
              <a:ln w="9525">
                <a:solidFill>
                  <a:schemeClr val="tx1"/>
                </a:solidFill>
                <a:round/>
              </a:ln>
              <a:effectLst/>
            </p:spPr>
            <p:txBody>
              <a:bodyPr/>
              <a:p>
                <a:endParaRPr lang="zh-CN" altLang="en-US"/>
              </a:p>
            </p:txBody>
          </p:sp>
          <p:sp>
            <p:nvSpPr>
              <p:cNvPr id="9" name="Text Box 13"/>
              <p:cNvSpPr txBox="1">
                <a:spLocks noChangeArrowheads="1"/>
              </p:cNvSpPr>
              <p:nvPr/>
            </p:nvSpPr>
            <p:spPr bwMode="auto">
              <a:xfrm>
                <a:off x="555" y="3691"/>
                <a:ext cx="284" cy="274"/>
              </a:xfrm>
              <a:prstGeom prst="rect">
                <a:avLst/>
              </a:prstGeom>
              <a:noFill/>
              <a:ln w="9525">
                <a:noFill/>
                <a:miter lim="800000"/>
              </a:ln>
              <a:effectLst/>
            </p:spPr>
            <p:txBody>
              <a:bodyPr>
                <a:spAutoFit/>
              </a:bodyPr>
              <a:p>
                <a:pPr>
                  <a:spcBef>
                    <a:spcPct val="50000"/>
                  </a:spcBef>
                </a:pPr>
                <a:r>
                  <a:rPr lang="en-US" altLang="zh-CN"/>
                  <a:t>A</a:t>
                </a:r>
                <a:endParaRPr lang="en-US" altLang="zh-CN"/>
              </a:p>
            </p:txBody>
          </p:sp>
          <p:sp>
            <p:nvSpPr>
              <p:cNvPr id="10" name="Text Box 14"/>
              <p:cNvSpPr txBox="1">
                <a:spLocks noChangeArrowheads="1"/>
              </p:cNvSpPr>
              <p:nvPr/>
            </p:nvSpPr>
            <p:spPr bwMode="auto">
              <a:xfrm>
                <a:off x="4241" y="3691"/>
                <a:ext cx="907" cy="274"/>
              </a:xfrm>
              <a:prstGeom prst="rect">
                <a:avLst/>
              </a:prstGeom>
              <a:noFill/>
              <a:ln w="9525">
                <a:noFill/>
                <a:miter lim="800000"/>
              </a:ln>
              <a:effectLst/>
            </p:spPr>
            <p:txBody>
              <a:bodyPr>
                <a:spAutoFit/>
              </a:bodyPr>
              <a:p>
                <a:pPr>
                  <a:spcBef>
                    <a:spcPct val="50000"/>
                  </a:spcBef>
                </a:pPr>
                <a:r>
                  <a:rPr lang="en-US" altLang="zh-CN"/>
                  <a:t>B</a:t>
                </a:r>
                <a:endParaRPr lang="en-US" altLang="zh-CN"/>
              </a:p>
            </p:txBody>
          </p:sp>
          <p:sp>
            <p:nvSpPr>
              <p:cNvPr id="11" name="Text Box 15"/>
              <p:cNvSpPr txBox="1">
                <a:spLocks noChangeArrowheads="1"/>
              </p:cNvSpPr>
              <p:nvPr/>
            </p:nvSpPr>
            <p:spPr bwMode="auto">
              <a:xfrm>
                <a:off x="4468" y="1423"/>
                <a:ext cx="567" cy="273"/>
              </a:xfrm>
              <a:prstGeom prst="rect">
                <a:avLst/>
              </a:prstGeom>
              <a:noFill/>
              <a:ln w="9525">
                <a:noFill/>
                <a:miter lim="800000"/>
              </a:ln>
              <a:effectLst/>
            </p:spPr>
            <p:txBody>
              <a:bodyPr>
                <a:spAutoFit/>
              </a:bodyPr>
              <a:p>
                <a:pPr>
                  <a:spcBef>
                    <a:spcPct val="50000"/>
                  </a:spcBef>
                </a:pPr>
                <a:r>
                  <a:rPr lang="en-US" altLang="zh-CN"/>
                  <a:t>C</a:t>
                </a:r>
                <a:endParaRPr lang="en-US" altLang="zh-CN"/>
              </a:p>
            </p:txBody>
          </p:sp>
          <p:sp>
            <p:nvSpPr>
              <p:cNvPr id="12" name="Text Box 16"/>
              <p:cNvSpPr txBox="1">
                <a:spLocks noChangeArrowheads="1"/>
              </p:cNvSpPr>
              <p:nvPr/>
            </p:nvSpPr>
            <p:spPr bwMode="auto">
              <a:xfrm>
                <a:off x="498" y="1480"/>
                <a:ext cx="226" cy="273"/>
              </a:xfrm>
              <a:prstGeom prst="rect">
                <a:avLst/>
              </a:prstGeom>
              <a:noFill/>
              <a:ln w="9525">
                <a:noFill/>
                <a:miter lim="800000"/>
              </a:ln>
              <a:effectLst/>
            </p:spPr>
            <p:txBody>
              <a:bodyPr>
                <a:spAutoFit/>
              </a:bodyPr>
              <a:p>
                <a:pPr>
                  <a:spcBef>
                    <a:spcPct val="50000"/>
                  </a:spcBef>
                </a:pPr>
                <a:r>
                  <a:rPr lang="en-US" altLang="zh-CN"/>
                  <a:t>D</a:t>
                </a:r>
                <a:endParaRPr lang="en-US" altLang="zh-CN"/>
              </a:p>
            </p:txBody>
          </p:sp>
          <p:sp>
            <p:nvSpPr>
              <p:cNvPr id="13" name="Text Box 17"/>
              <p:cNvSpPr txBox="1">
                <a:spLocks noChangeArrowheads="1"/>
              </p:cNvSpPr>
              <p:nvPr/>
            </p:nvSpPr>
            <p:spPr bwMode="auto">
              <a:xfrm>
                <a:off x="442" y="3237"/>
                <a:ext cx="284" cy="273"/>
              </a:xfrm>
              <a:prstGeom prst="rect">
                <a:avLst/>
              </a:prstGeom>
              <a:noFill/>
              <a:ln w="9525">
                <a:noFill/>
                <a:miter lim="800000"/>
              </a:ln>
              <a:effectLst/>
            </p:spPr>
            <p:txBody>
              <a:bodyPr>
                <a:spAutoFit/>
              </a:bodyPr>
              <a:p>
                <a:pPr>
                  <a:spcBef>
                    <a:spcPct val="50000"/>
                  </a:spcBef>
                </a:pPr>
                <a:r>
                  <a:rPr lang="en-US" altLang="zh-CN"/>
                  <a:t>E</a:t>
                </a:r>
                <a:endParaRPr lang="en-US" altLang="zh-CN"/>
              </a:p>
            </p:txBody>
          </p:sp>
          <p:sp>
            <p:nvSpPr>
              <p:cNvPr id="14" name="Text Box 18"/>
              <p:cNvSpPr txBox="1">
                <a:spLocks noChangeArrowheads="1"/>
              </p:cNvSpPr>
              <p:nvPr/>
            </p:nvSpPr>
            <p:spPr bwMode="auto">
              <a:xfrm>
                <a:off x="4524" y="1876"/>
                <a:ext cx="511" cy="274"/>
              </a:xfrm>
              <a:prstGeom prst="rect">
                <a:avLst/>
              </a:prstGeom>
              <a:noFill/>
              <a:ln w="9525">
                <a:noFill/>
                <a:miter lim="800000"/>
              </a:ln>
              <a:effectLst/>
            </p:spPr>
            <p:txBody>
              <a:bodyPr>
                <a:spAutoFit/>
              </a:bodyPr>
              <a:p>
                <a:pPr>
                  <a:spcBef>
                    <a:spcPct val="50000"/>
                  </a:spcBef>
                </a:pPr>
                <a:r>
                  <a:rPr lang="en-US" altLang="zh-CN"/>
                  <a:t>F</a:t>
                </a:r>
                <a:endParaRPr lang="en-US" altLang="zh-CN"/>
              </a:p>
            </p:txBody>
          </p:sp>
          <p:sp>
            <p:nvSpPr>
              <p:cNvPr id="15" name="Text Box 19"/>
              <p:cNvSpPr txBox="1">
                <a:spLocks noChangeArrowheads="1"/>
              </p:cNvSpPr>
              <p:nvPr/>
            </p:nvSpPr>
            <p:spPr bwMode="auto">
              <a:xfrm>
                <a:off x="2200" y="1366"/>
                <a:ext cx="453" cy="274"/>
              </a:xfrm>
              <a:prstGeom prst="rect">
                <a:avLst/>
              </a:prstGeom>
              <a:noFill/>
              <a:ln w="9525">
                <a:noFill/>
                <a:miter lim="800000"/>
              </a:ln>
              <a:effectLst/>
            </p:spPr>
            <p:txBody>
              <a:bodyPr>
                <a:spAutoFit/>
              </a:bodyPr>
              <a:p>
                <a:pPr>
                  <a:spcBef>
                    <a:spcPct val="50000"/>
                  </a:spcBef>
                </a:pPr>
                <a:r>
                  <a:rPr lang="en-US" altLang="zh-CN"/>
                  <a:t>G</a:t>
                </a:r>
                <a:endParaRPr lang="en-US" altLang="zh-CN"/>
              </a:p>
            </p:txBody>
          </p:sp>
          <p:sp>
            <p:nvSpPr>
              <p:cNvPr id="16" name="Text Box 20"/>
              <p:cNvSpPr txBox="1">
                <a:spLocks noChangeArrowheads="1"/>
              </p:cNvSpPr>
              <p:nvPr/>
            </p:nvSpPr>
            <p:spPr bwMode="auto">
              <a:xfrm>
                <a:off x="2255" y="3691"/>
                <a:ext cx="454" cy="274"/>
              </a:xfrm>
              <a:prstGeom prst="rect">
                <a:avLst/>
              </a:prstGeom>
              <a:noFill/>
              <a:ln w="9525">
                <a:noFill/>
                <a:miter lim="800000"/>
              </a:ln>
              <a:effectLst/>
            </p:spPr>
            <p:txBody>
              <a:bodyPr>
                <a:spAutoFit/>
              </a:bodyPr>
              <a:p>
                <a:pPr>
                  <a:spcBef>
                    <a:spcPct val="50000"/>
                  </a:spcBef>
                </a:pPr>
                <a:r>
                  <a:rPr lang="en-US" altLang="zh-CN"/>
                  <a:t>H</a:t>
                </a:r>
                <a:endParaRPr lang="en-US" altLang="zh-CN"/>
              </a:p>
            </p:txBody>
          </p:sp>
        </p:grpSp>
        <p:sp>
          <p:nvSpPr>
            <p:cNvPr id="17" name="文本框 16"/>
            <p:cNvSpPr txBox="1"/>
            <p:nvPr/>
          </p:nvSpPr>
          <p:spPr>
            <a:xfrm>
              <a:off x="6278" y="8136"/>
              <a:ext cx="984" cy="57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n-lt"/>
                  <a:ea typeface="+mn-ea"/>
                  <a:cs typeface="+mn-cs"/>
                  <a:sym typeface="Calibri"/>
                </a:rPr>
                <a:t>O</a:t>
              </a:r>
              <a:endParaRPr kumimoji="0" lang="en-US" altLang="zh-CN" sz="1800" b="0" i="0" u="none" strike="noStrike" cap="none" spc="0" normalizeH="0" baseline="0">
                <a:ln>
                  <a:noFill/>
                </a:ln>
                <a:solidFill>
                  <a:srgbClr val="000000"/>
                </a:solidFill>
                <a:effectLst/>
                <a:uFillTx/>
                <a:latin typeface="+mn-lt"/>
                <a:ea typeface="+mn-ea"/>
                <a:cs typeface="+mn-cs"/>
                <a:sym typeface="Calibri"/>
              </a:endParaRPr>
            </a:p>
          </p:txBody>
        </p:sp>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fontScale="90000"/>
          </a:bodyPr>
          <a:lstStyle/>
          <a:p>
            <a:r>
              <a:rPr lang="zh-CN" altLang="en-US" sz="3555">
                <a:ea typeface="宋体" charset="0"/>
                <a:sym typeface="+mn-ea"/>
              </a:rPr>
              <a:t>（二）纯精神产品、准精神产品和泛精神产品</a:t>
            </a:r>
            <a:endParaRPr lang="zh-CN" altLang="en-US" sz="3555">
              <a:ea typeface="宋体" charset="0"/>
              <a:sym typeface="+mn-ea"/>
            </a:endParaRPr>
          </a:p>
        </p:txBody>
      </p:sp>
      <p:sp>
        <p:nvSpPr>
          <p:cNvPr id="141" name="1.  传统的财富观：…"/>
          <p:cNvSpPr txBox="1"/>
          <p:nvPr>
            <p:ph type="body" idx="1"/>
          </p:nvPr>
        </p:nvSpPr>
        <p:spPr>
          <a:xfrm>
            <a:off x="431800" y="2078038"/>
            <a:ext cx="8229600" cy="4525963"/>
          </a:xfrm>
          <a:prstGeom prst="rect">
            <a:avLst/>
          </a:prstGeom>
        </p:spPr>
        <p:txBody>
          <a:bodyPr>
            <a:normAutofit lnSpcReduction="20000"/>
          </a:bodyPr>
          <a:lstStyle/>
          <a:p>
            <a:pPr marL="533400" indent="-533400">
              <a:lnSpc>
                <a:spcPct val="150000"/>
              </a:lnSpc>
              <a:buSzTx/>
              <a:buNone/>
            </a:pPr>
            <a:r>
              <a:rPr lang="en-US" sz="2800"/>
              <a:t>1</a:t>
            </a:r>
            <a:r>
              <a:rPr lang="zh-CN" altLang="en-US" sz="2800">
                <a:ea typeface="宋体" charset="0"/>
              </a:rPr>
              <a:t>、准精神产品：即通常所指的文化产品，由精神内容与物质载体共同构成。其价值核心为精神内容，而非物质载体。 上图</a:t>
            </a:r>
            <a:r>
              <a:rPr lang="en-US" altLang="zh-CN" sz="2800">
                <a:ea typeface="宋体" charset="0"/>
              </a:rPr>
              <a:t>AHGD</a:t>
            </a:r>
            <a:r>
              <a:rPr lang="zh-CN" altLang="en-US" sz="2800">
                <a:ea typeface="宋体" charset="0"/>
              </a:rPr>
              <a:t>部分。 </a:t>
            </a:r>
            <a:endParaRPr lang="zh-CN" altLang="en-US" sz="2800">
              <a:ea typeface="宋体" charset="0"/>
            </a:endParaRPr>
          </a:p>
          <a:p>
            <a:pPr marL="533400" indent="-533400">
              <a:lnSpc>
                <a:spcPct val="150000"/>
              </a:lnSpc>
              <a:buSzTx/>
              <a:buNone/>
            </a:pPr>
            <a:r>
              <a:rPr lang="en-US" altLang="zh-CN" sz="2800">
                <a:ea typeface="宋体" charset="0"/>
              </a:rPr>
              <a:t>2</a:t>
            </a:r>
            <a:r>
              <a:rPr lang="zh-CN" altLang="en-US" sz="2800">
                <a:ea typeface="宋体" charset="0"/>
              </a:rPr>
              <a:t>、纯精神产品：即准精神产品中的精神内容。如文学作品中要表达的思想等。上图</a:t>
            </a:r>
            <a:r>
              <a:rPr lang="en-US" altLang="zh-CN" sz="2800">
                <a:ea typeface="宋体" charset="0"/>
              </a:rPr>
              <a:t>EOGD</a:t>
            </a:r>
            <a:r>
              <a:rPr lang="zh-CN" altLang="en-US" sz="2800">
                <a:ea typeface="宋体" charset="0"/>
              </a:rPr>
              <a:t>部分</a:t>
            </a:r>
            <a:r>
              <a:rPr lang="en-US" altLang="zh-CN" sz="2800">
                <a:ea typeface="宋体" charset="0"/>
              </a:rPr>
              <a:t>. </a:t>
            </a:r>
            <a:endParaRPr lang="en-US" altLang="zh-CN" sz="2800">
              <a:ea typeface="宋体" charset="0"/>
            </a:endParaRPr>
          </a:p>
          <a:p>
            <a:pPr marL="533400" indent="-533400">
              <a:lnSpc>
                <a:spcPct val="150000"/>
              </a:lnSpc>
              <a:buSzTx/>
              <a:buNone/>
            </a:pPr>
            <a:r>
              <a:rPr lang="en-US" altLang="zh-CN" sz="2800">
                <a:ea typeface="宋体" charset="0"/>
              </a:rPr>
              <a:t>3</a:t>
            </a:r>
            <a:r>
              <a:rPr lang="zh-CN" altLang="en-US" sz="2800">
                <a:ea typeface="宋体" charset="0"/>
              </a:rPr>
              <a:t>、泛精神产品：人类所有产品中的精神内容。 上图</a:t>
            </a:r>
            <a:r>
              <a:rPr lang="en-US" altLang="zh-CN" sz="2800">
                <a:ea typeface="宋体" charset="0"/>
              </a:rPr>
              <a:t>EFCD</a:t>
            </a:r>
            <a:r>
              <a:rPr lang="zh-CN" altLang="en-US" sz="2800">
                <a:ea typeface="宋体" charset="0"/>
              </a:rPr>
              <a:t>部分。</a:t>
            </a:r>
            <a:endParaRPr lang="zh-CN" altLang="en-US" sz="2800">
              <a:ea typeface="宋体" charset="0"/>
            </a:endParaRP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p:cNvSpPr>
          <p:nvPr>
            <p:ph type="title"/>
          </p:nvPr>
        </p:nvSpPr>
        <p:spPr>
          <a:xfrm>
            <a:off x="431800" y="0"/>
            <a:ext cx="8229600" cy="1143000"/>
          </a:xfrm>
        </p:spPr>
        <p:txBody>
          <a:bodyPr/>
          <a:lstStyle/>
          <a:p>
            <a:r>
              <a:rPr lang="zh-CN" altLang="en-US" smtClean="0"/>
              <a:t>案例：</a:t>
            </a:r>
            <a:endParaRPr lang="zh-CN" altLang="en-US" smtClean="0"/>
          </a:p>
        </p:txBody>
      </p:sp>
      <p:sp>
        <p:nvSpPr>
          <p:cNvPr id="47107" name="Rectangle 3"/>
          <p:cNvSpPr>
            <a:spLocks noGrp="1"/>
          </p:cNvSpPr>
          <p:nvPr>
            <p:ph type="body" idx="1"/>
          </p:nvPr>
        </p:nvSpPr>
        <p:spPr>
          <a:xfrm>
            <a:off x="457200" y="1600200"/>
            <a:ext cx="8229600" cy="838200"/>
          </a:xfrm>
        </p:spPr>
        <p:txBody>
          <a:bodyPr/>
          <a:lstStyle/>
          <a:p>
            <a:r>
              <a:rPr lang="zh-CN" altLang="en-US" smtClean="0"/>
              <a:t>准精神产品、泛精神产品、纯精神产品</a:t>
            </a:r>
            <a:endParaRPr lang="zh-CN" altLang="en-US" smtClean="0"/>
          </a:p>
        </p:txBody>
      </p:sp>
      <p:grpSp>
        <p:nvGrpSpPr>
          <p:cNvPr id="47108" name="Group 5"/>
          <p:cNvGrpSpPr/>
          <p:nvPr/>
        </p:nvGrpSpPr>
        <p:grpSpPr bwMode="auto">
          <a:xfrm>
            <a:off x="0" y="1177925"/>
            <a:ext cx="9144000" cy="449263"/>
            <a:chOff x="0" y="913"/>
            <a:chExt cx="5760" cy="283"/>
          </a:xfrm>
        </p:grpSpPr>
        <p:sp>
          <p:nvSpPr>
            <p:cNvPr id="18" name="矩形 17"/>
            <p:cNvSpPr/>
            <p:nvPr/>
          </p:nvSpPr>
          <p:spPr>
            <a:xfrm>
              <a:off x="1451" y="913"/>
              <a:ext cx="1452" cy="283"/>
            </a:xfrm>
            <a:prstGeom prst="rect">
              <a:avLst/>
            </a:prstGeom>
            <a:gradFill>
              <a:gsLst>
                <a:gs pos="0">
                  <a:srgbClr val="A3D202"/>
                </a:gs>
                <a:gs pos="100000">
                  <a:srgbClr val="86AA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a:hlinkClick r:id="rId1" action="ppaction://hlinksldjump"/>
            </p:cNvPr>
            <p:cNvSpPr/>
            <p:nvPr/>
          </p:nvSpPr>
          <p:spPr>
            <a:xfrm>
              <a:off x="2903" y="913"/>
              <a:ext cx="1451" cy="283"/>
            </a:xfrm>
            <a:prstGeom prst="rect">
              <a:avLst/>
            </a:prstGeom>
            <a:gradFill>
              <a:gsLst>
                <a:gs pos="0">
                  <a:srgbClr val="E79902"/>
                </a:gs>
                <a:gs pos="100000">
                  <a:srgbClr val="C483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20"/>
            <p:cNvSpPr/>
            <p:nvPr/>
          </p:nvSpPr>
          <p:spPr>
            <a:xfrm>
              <a:off x="0" y="913"/>
              <a:ext cx="1451" cy="283"/>
            </a:xfrm>
            <a:prstGeom prst="rect">
              <a:avLst/>
            </a:prstGeom>
            <a:gradFill>
              <a:gsLst>
                <a:gs pos="0">
                  <a:srgbClr val="00C0EB"/>
                </a:gs>
                <a:gs pos="100000">
                  <a:srgbClr val="00A2C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4354" y="913"/>
              <a:ext cx="1406" cy="283"/>
            </a:xfrm>
            <a:prstGeom prst="rect">
              <a:avLst/>
            </a:prstGeom>
            <a:gradFill>
              <a:gsLst>
                <a:gs pos="0">
                  <a:srgbClr val="F5BE00"/>
                </a:gs>
                <a:gs pos="100000">
                  <a:srgbClr val="D2A5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47126" name="Picture 22" descr="71"/>
          <p:cNvPicPr>
            <a:picLocks noChangeAspect="1" noChangeArrowheads="1"/>
          </p:cNvPicPr>
          <p:nvPr/>
        </p:nvPicPr>
        <p:blipFill>
          <a:blip r:embed="rId2"/>
          <a:srcRect/>
          <a:stretch>
            <a:fillRect/>
          </a:stretch>
        </p:blipFill>
        <p:spPr bwMode="auto">
          <a:xfrm>
            <a:off x="971550" y="2259013"/>
            <a:ext cx="2916238" cy="4321175"/>
          </a:xfrm>
          <a:prstGeom prst="rect">
            <a:avLst/>
          </a:prstGeom>
          <a:noFill/>
        </p:spPr>
      </p:pic>
      <p:pic>
        <p:nvPicPr>
          <p:cNvPr id="47128" name="Picture 24" descr="T15vunXjt3XXXYmYPb_092940">
            <a:hlinkClick r:id="rId3"/>
          </p:cNvPr>
          <p:cNvPicPr>
            <a:picLocks noChangeAspect="1" noChangeArrowheads="1"/>
          </p:cNvPicPr>
          <p:nvPr/>
        </p:nvPicPr>
        <p:blipFill>
          <a:blip r:embed="rId4"/>
          <a:srcRect/>
          <a:stretch>
            <a:fillRect/>
          </a:stretch>
        </p:blipFill>
        <p:spPr bwMode="auto">
          <a:xfrm>
            <a:off x="3941763" y="2259013"/>
            <a:ext cx="2857500" cy="2857500"/>
          </a:xfrm>
          <a:prstGeom prst="rect">
            <a:avLst/>
          </a:prstGeom>
          <a:noFill/>
        </p:spPr>
      </p:pic>
      <p:pic>
        <p:nvPicPr>
          <p:cNvPr id="47130" name="Picture 26" descr="T144O9XelkXXag2TAT_012907">
            <a:hlinkClick r:id="rId5"/>
          </p:cNvPr>
          <p:cNvPicPr>
            <a:picLocks noChangeAspect="1" noChangeArrowheads="1"/>
          </p:cNvPicPr>
          <p:nvPr/>
        </p:nvPicPr>
        <p:blipFill>
          <a:blip r:embed="rId6"/>
          <a:srcRect/>
          <a:stretch>
            <a:fillRect/>
          </a:stretch>
        </p:blipFill>
        <p:spPr bwMode="auto">
          <a:xfrm>
            <a:off x="6642100" y="4356100"/>
            <a:ext cx="2501900" cy="2501900"/>
          </a:xfrm>
          <a:prstGeom prst="rect">
            <a:avLst/>
          </a:prstGeom>
          <a:noFill/>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fontScale="90000"/>
          </a:bodyPr>
          <a:lstStyle/>
          <a:p>
            <a:r>
              <a:rPr lang="zh-CN" altLang="en-US" sz="3555">
                <a:ea typeface="宋体" charset="0"/>
                <a:sym typeface="+mn-ea"/>
              </a:rPr>
              <a:t>（三）从精神产品角度正确认识文化产业</a:t>
            </a:r>
            <a:endParaRPr lang="zh-CN" altLang="en-US" sz="3555">
              <a:ea typeface="宋体" charset="0"/>
              <a:sym typeface="+mn-ea"/>
            </a:endParaRPr>
          </a:p>
        </p:txBody>
      </p:sp>
      <p:sp>
        <p:nvSpPr>
          <p:cNvPr id="141" name="1.  传统的财富观：…"/>
          <p:cNvSpPr txBox="1"/>
          <p:nvPr>
            <p:ph type="body" idx="1"/>
          </p:nvPr>
        </p:nvSpPr>
        <p:spPr>
          <a:xfrm>
            <a:off x="431800" y="2078038"/>
            <a:ext cx="8229600" cy="4525963"/>
          </a:xfrm>
          <a:prstGeom prst="rect">
            <a:avLst/>
          </a:prstGeom>
        </p:spPr>
        <p:txBody>
          <a:bodyPr>
            <a:normAutofit lnSpcReduction="20000"/>
          </a:bodyPr>
          <a:lstStyle/>
          <a:p>
            <a:pPr marL="533400" indent="-533400">
              <a:lnSpc>
                <a:spcPct val="150000"/>
              </a:lnSpc>
              <a:buSzTx/>
              <a:buNone/>
            </a:pPr>
            <a:r>
              <a:rPr lang="en-US" altLang="zh-CN" sz="2800">
                <a:ea typeface="宋体" charset="0"/>
              </a:rPr>
              <a:t>      </a:t>
            </a:r>
            <a:r>
              <a:rPr lang="zh-CN" altLang="en-US" sz="2800">
                <a:ea typeface="宋体" charset="0"/>
              </a:rPr>
              <a:t>从纯精神产品到准精神产品、泛精神产品的转化过程，是一个动态的价值创造过程，体现了文化产业化和产业文化化，也体现了文化产业与传统工业的内在联系。要从精神产品价值创造的全过程，理解文化产业在社会财富创造中的重要意义。</a:t>
            </a:r>
            <a:endParaRPr lang="zh-CN" altLang="en-US" sz="2800">
              <a:ea typeface="宋体" charset="0"/>
            </a:endParaRP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p:nvPr>
        </p:nvSpPr>
        <p:spPr>
          <a:xfrm>
            <a:off x="431800" y="0"/>
            <a:ext cx="8229600" cy="1143000"/>
          </a:xfrm>
        </p:spPr>
        <p:txBody>
          <a:bodyPr/>
          <a:lstStyle/>
          <a:p>
            <a:r>
              <a:rPr lang="zh-CN" altLang="en-US" smtClean="0"/>
              <a:t>第三节 文化产业的结构和分类</a:t>
            </a:r>
            <a:endParaRPr lang="zh-CN" altLang="en-US" smtClean="0"/>
          </a:p>
        </p:txBody>
      </p:sp>
      <p:sp>
        <p:nvSpPr>
          <p:cNvPr id="48131" name="Rectangle 3"/>
          <p:cNvSpPr>
            <a:spLocks noGrp="1"/>
          </p:cNvSpPr>
          <p:nvPr>
            <p:ph type="body" idx="1"/>
          </p:nvPr>
        </p:nvSpPr>
        <p:spPr>
          <a:xfrm>
            <a:off x="457200" y="1600200"/>
            <a:ext cx="8229600" cy="4799013"/>
          </a:xfrm>
        </p:spPr>
        <p:txBody>
          <a:bodyPr/>
          <a:lstStyle/>
          <a:p>
            <a:pPr marL="0" indent="0">
              <a:buFont typeface="Wingdings" panose="05000000000000000000" charset="0"/>
              <a:buNone/>
            </a:pPr>
            <a:r>
              <a:rPr lang="zh-CN" altLang="en-US" smtClean="0"/>
              <a:t>一、文化产业的内涵与外延</a:t>
            </a:r>
            <a:endParaRPr lang="zh-CN" altLang="en-US" smtClean="0"/>
          </a:p>
          <a:p>
            <a:pPr marL="0" indent="0">
              <a:buFont typeface="Wingdings" panose="05000000000000000000" charset="0"/>
              <a:buNone/>
            </a:pPr>
            <a:r>
              <a:rPr lang="zh-CN" altLang="en-US" smtClean="0"/>
              <a:t>要对文化产业内涵与外延加以确定，就需要分析精神产品价值创造的全过程。精神产品价值创造是个动态过程，包括精神内容的产业化过程和产业的泛精神化过程。</a:t>
            </a:r>
            <a:endParaRPr lang="zh-CN" altLang="en-US" smtClean="0"/>
          </a:p>
          <a:p>
            <a:pPr marL="0" indent="0">
              <a:buFont typeface="Wingdings" panose="05000000000000000000" charset="0"/>
              <a:buNone/>
            </a:pPr>
            <a:endParaRPr lang="zh-CN" altLang="en-US" smtClean="0"/>
          </a:p>
          <a:p>
            <a:pPr marL="0" indent="0">
              <a:buFont typeface="Wingdings" panose="05000000000000000000" charset="0"/>
              <a:buNone/>
            </a:pPr>
            <a:endParaRPr lang="zh-CN" altLang="en-US" smtClean="0"/>
          </a:p>
        </p:txBody>
      </p:sp>
      <p:grpSp>
        <p:nvGrpSpPr>
          <p:cNvPr id="48132" name="Group 5"/>
          <p:cNvGrpSpPr/>
          <p:nvPr/>
        </p:nvGrpSpPr>
        <p:grpSpPr bwMode="auto">
          <a:xfrm>
            <a:off x="0" y="1177925"/>
            <a:ext cx="9144000" cy="449263"/>
            <a:chOff x="0" y="913"/>
            <a:chExt cx="5760" cy="283"/>
          </a:xfrm>
        </p:grpSpPr>
        <p:sp>
          <p:nvSpPr>
            <p:cNvPr id="18" name="矩形 17"/>
            <p:cNvSpPr/>
            <p:nvPr/>
          </p:nvSpPr>
          <p:spPr>
            <a:xfrm>
              <a:off x="1451" y="913"/>
              <a:ext cx="1452" cy="283"/>
            </a:xfrm>
            <a:prstGeom prst="rect">
              <a:avLst/>
            </a:prstGeom>
            <a:gradFill>
              <a:gsLst>
                <a:gs pos="0">
                  <a:srgbClr val="A3D202"/>
                </a:gs>
                <a:gs pos="100000">
                  <a:srgbClr val="86AA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a:hlinkClick r:id="rId1" action="ppaction://hlinksldjump"/>
            </p:cNvPr>
            <p:cNvSpPr/>
            <p:nvPr/>
          </p:nvSpPr>
          <p:spPr>
            <a:xfrm>
              <a:off x="2903" y="913"/>
              <a:ext cx="1451" cy="283"/>
            </a:xfrm>
            <a:prstGeom prst="rect">
              <a:avLst/>
            </a:prstGeom>
            <a:gradFill>
              <a:gsLst>
                <a:gs pos="0">
                  <a:srgbClr val="E79902"/>
                </a:gs>
                <a:gs pos="100000">
                  <a:srgbClr val="C4830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20"/>
            <p:cNvSpPr/>
            <p:nvPr/>
          </p:nvSpPr>
          <p:spPr>
            <a:xfrm>
              <a:off x="0" y="913"/>
              <a:ext cx="1451" cy="283"/>
            </a:xfrm>
            <a:prstGeom prst="rect">
              <a:avLst/>
            </a:prstGeom>
            <a:gradFill>
              <a:gsLst>
                <a:gs pos="0">
                  <a:srgbClr val="00C0EB"/>
                </a:gs>
                <a:gs pos="100000">
                  <a:srgbClr val="00A2C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4354" y="913"/>
              <a:ext cx="1406" cy="283"/>
            </a:xfrm>
            <a:prstGeom prst="rect">
              <a:avLst/>
            </a:prstGeom>
            <a:gradFill>
              <a:gsLst>
                <a:gs pos="0">
                  <a:srgbClr val="F5BE00"/>
                </a:gs>
                <a:gs pos="100000">
                  <a:srgbClr val="D2A5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blinds(horizontal)">
                                      <p:cBhvr>
                                        <p:cTn id="7" dur="500"/>
                                        <p:tgtEl>
                                          <p:spTgt spid="481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131">
                                            <p:txEl>
                                              <p:pRg st="1" end="1"/>
                                            </p:txEl>
                                          </p:spTgt>
                                        </p:tgtEl>
                                        <p:attrNameLst>
                                          <p:attrName>style.visibility</p:attrName>
                                        </p:attrNameLst>
                                      </p:cBhvr>
                                      <p:to>
                                        <p:strVal val="visible"/>
                                      </p:to>
                                    </p:set>
                                    <p:animEffect transition="in" filter="blinds(horizontal)">
                                      <p:cBhvr>
                                        <p:cTn id="12" dur="500"/>
                                        <p:tgtEl>
                                          <p:spTgt spid="481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全球文化产业发展阶段与相关基础理论 （上）"/>
          <p:cNvSpPr txBox="1"/>
          <p:nvPr>
            <p:ph type="title"/>
          </p:nvPr>
        </p:nvSpPr>
        <p:spPr>
          <a:xfrm>
            <a:off x="431800" y="0"/>
            <a:ext cx="8229600" cy="1143000"/>
          </a:xfrm>
          <a:prstGeom prst="rect">
            <a:avLst/>
          </a:prstGeom>
        </p:spPr>
        <p:txBody>
          <a:bodyPr/>
          <a:lstStyle>
            <a:lvl1pPr defTabSz="895985">
              <a:defRPr sz="3135"/>
            </a:lvl1pPr>
          </a:lstStyle>
          <a:p>
            <a:r>
              <a:rPr lang="zh-CN"/>
              <a:t>第一章 导论</a:t>
            </a:r>
            <a:endParaRPr lang="zh-CN"/>
          </a:p>
        </p:txBody>
      </p:sp>
      <p:sp>
        <p:nvSpPr>
          <p:cNvPr id="123" name="精神经济基础理论…"/>
          <p:cNvSpPr txBox="1"/>
          <p:nvPr>
            <p:ph type="body" idx="1"/>
          </p:nvPr>
        </p:nvSpPr>
        <p:spPr>
          <a:xfrm>
            <a:off x="431800" y="2078038"/>
            <a:ext cx="8229600" cy="4525963"/>
          </a:xfrm>
          <a:prstGeom prst="rect">
            <a:avLst/>
          </a:prstGeom>
        </p:spPr>
        <p:txBody>
          <a:bodyPr/>
          <a:lstStyle/>
          <a:p>
            <a:pPr marL="0" indent="0">
              <a:spcBef>
                <a:spcPts val="500"/>
              </a:spcBef>
              <a:buNone/>
              <a:defRPr sz="2400"/>
            </a:pPr>
            <a:r>
              <a:rPr lang="zh-CN"/>
              <a:t>第一节  文化与文化产业</a:t>
            </a:r>
            <a:endParaRPr lang="zh-CN"/>
          </a:p>
          <a:p>
            <a:pPr marL="0" indent="0">
              <a:spcBef>
                <a:spcPts val="500"/>
              </a:spcBef>
              <a:buNone/>
              <a:defRPr sz="2400"/>
            </a:pPr>
            <a:r>
              <a:rPr lang="zh-CN"/>
              <a:t>第二节 精神产品与文化产业</a:t>
            </a:r>
            <a:endParaRPr lang="zh-CN"/>
          </a:p>
          <a:p>
            <a:pPr marL="0" indent="0">
              <a:spcBef>
                <a:spcPts val="500"/>
              </a:spcBef>
              <a:buNone/>
              <a:defRPr sz="2400"/>
            </a:pPr>
            <a:r>
              <a:rPr lang="zh-CN"/>
              <a:t>第三节 文化产业的结构与分类</a:t>
            </a:r>
            <a:endParaRPr lang="zh-CN"/>
          </a:p>
          <a:p>
            <a:pPr marL="0" indent="0">
              <a:spcBef>
                <a:spcPts val="500"/>
              </a:spcBef>
              <a:buNone/>
              <a:defRPr sz="2400"/>
            </a:pPr>
            <a:endParaRPr lang="zh-CN"/>
          </a:p>
        </p:txBody>
      </p:sp>
      <p:grpSp>
        <p:nvGrpSpPr>
          <p:cNvPr id="128" name="成组"/>
          <p:cNvGrpSpPr/>
          <p:nvPr/>
        </p:nvGrpSpPr>
        <p:grpSpPr>
          <a:xfrm>
            <a:off x="-1" y="1177925"/>
            <a:ext cx="9144001" cy="449263"/>
            <a:chOff x="0" y="0"/>
            <a:chExt cx="9144000" cy="449262"/>
          </a:xfrm>
        </p:grpSpPr>
        <p:sp>
          <p:nvSpPr>
            <p:cNvPr id="124"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5"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6"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7"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a:bodyPr>
          <a:lstStyle/>
          <a:p>
            <a:r>
              <a:rPr lang="zh-CN" altLang="en-US" sz="3555">
                <a:ea typeface="宋体" charset="0"/>
                <a:sym typeface="+mn-ea"/>
              </a:rPr>
              <a:t>（一）精神内容的产业化</a:t>
            </a:r>
            <a:endParaRPr lang="zh-CN" altLang="en-US" sz="3555">
              <a:ea typeface="宋体" charset="0"/>
              <a:sym typeface="+mn-ea"/>
            </a:endParaRPr>
          </a:p>
        </p:txBody>
      </p:sp>
      <p:sp>
        <p:nvSpPr>
          <p:cNvPr id="141" name="1.  传统的财富观：…"/>
          <p:cNvSpPr txBox="1"/>
          <p:nvPr>
            <p:ph type="body" idx="1"/>
          </p:nvPr>
        </p:nvSpPr>
        <p:spPr>
          <a:xfrm>
            <a:off x="431800" y="2078038"/>
            <a:ext cx="8229600" cy="4525963"/>
          </a:xfrm>
          <a:prstGeom prst="rect">
            <a:avLst/>
          </a:prstGeom>
        </p:spPr>
        <p:txBody>
          <a:bodyPr>
            <a:normAutofit lnSpcReduction="20000"/>
          </a:bodyPr>
          <a:lstStyle/>
          <a:p>
            <a:pPr marL="514350" indent="-514350">
              <a:lnSpc>
                <a:spcPct val="150000"/>
              </a:lnSpc>
              <a:buSzTx/>
              <a:buAutoNum type="arabicPeriod"/>
            </a:pPr>
            <a:r>
              <a:rPr lang="zh-CN" altLang="en-US" sz="2800">
                <a:ea typeface="宋体" charset="0"/>
              </a:rPr>
              <a:t>产业分工社会化</a:t>
            </a:r>
            <a:endParaRPr lang="zh-CN" altLang="en-US" sz="2800">
              <a:ea typeface="宋体" charset="0"/>
            </a:endParaRPr>
          </a:p>
          <a:p>
            <a:pPr marL="514350" indent="-514350">
              <a:lnSpc>
                <a:spcPct val="150000"/>
              </a:lnSpc>
              <a:buSzTx/>
              <a:buAutoNum type="arabicPeriod"/>
            </a:pPr>
            <a:r>
              <a:rPr lang="zh-CN" altLang="en-US" sz="2800">
                <a:ea typeface="宋体" charset="0"/>
              </a:rPr>
              <a:t>生产流程标准化</a:t>
            </a:r>
            <a:endParaRPr lang="zh-CN" altLang="en-US" sz="2800">
              <a:ea typeface="宋体" charset="0"/>
            </a:endParaRPr>
          </a:p>
          <a:p>
            <a:pPr marL="514350" indent="-514350">
              <a:lnSpc>
                <a:spcPct val="150000"/>
              </a:lnSpc>
              <a:buSzTx/>
              <a:buAutoNum type="arabicPeriod"/>
            </a:pPr>
            <a:r>
              <a:rPr lang="zh-CN" altLang="en-US" sz="2800">
                <a:ea typeface="宋体" charset="0"/>
              </a:rPr>
              <a:t>投资规模巨大化</a:t>
            </a:r>
            <a:endParaRPr lang="zh-CN" altLang="en-US" sz="2800">
              <a:ea typeface="宋体" charset="0"/>
            </a:endParaRPr>
          </a:p>
          <a:p>
            <a:pPr marL="514350" indent="-514350">
              <a:lnSpc>
                <a:spcPct val="150000"/>
              </a:lnSpc>
              <a:buSzTx/>
              <a:buAutoNum type="arabicPeriod"/>
            </a:pPr>
            <a:r>
              <a:rPr lang="zh-CN" altLang="en-US" sz="2800">
                <a:ea typeface="宋体" charset="0"/>
              </a:rPr>
              <a:t>产业结构集中化</a:t>
            </a:r>
            <a:endParaRPr lang="zh-CN" altLang="en-US" sz="2800">
              <a:ea typeface="宋体" charset="0"/>
            </a:endParaRPr>
          </a:p>
          <a:p>
            <a:pPr marL="514350" indent="-514350">
              <a:lnSpc>
                <a:spcPct val="150000"/>
              </a:lnSpc>
              <a:buSzTx/>
              <a:buAutoNum type="arabicPeriod"/>
            </a:pPr>
            <a:r>
              <a:rPr lang="zh-CN" altLang="en-US" sz="2800">
                <a:ea typeface="宋体" charset="0"/>
              </a:rPr>
              <a:t>经营领域多元化</a:t>
            </a:r>
            <a:endParaRPr lang="zh-CN" altLang="en-US" sz="2800">
              <a:ea typeface="宋体" charset="0"/>
            </a:endParaRPr>
          </a:p>
          <a:p>
            <a:pPr marL="533400" indent="-533400">
              <a:lnSpc>
                <a:spcPct val="150000"/>
              </a:lnSpc>
              <a:buSzTx/>
              <a:buAutoNum type="arabicPeriod"/>
            </a:pPr>
            <a:endParaRPr lang="zh-CN" altLang="en-US" sz="2800">
              <a:ea typeface="宋体" charset="0"/>
            </a:endParaRP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a:bodyPr>
          <a:lstStyle/>
          <a:p>
            <a:r>
              <a:rPr lang="zh-CN" altLang="en-US" sz="3555">
                <a:ea typeface="宋体" charset="0"/>
                <a:sym typeface="+mn-ea"/>
              </a:rPr>
              <a:t>二、文化产业的基本分类</a:t>
            </a:r>
            <a:endParaRPr lang="zh-CN" altLang="en-US" sz="3555">
              <a:ea typeface="宋体" charset="0"/>
              <a:sym typeface="+mn-ea"/>
            </a:endParaRPr>
          </a:p>
        </p:txBody>
      </p:sp>
      <p:sp>
        <p:nvSpPr>
          <p:cNvPr id="141" name="1.  传统的财富观：…"/>
          <p:cNvSpPr txBox="1"/>
          <p:nvPr>
            <p:ph type="body" idx="1"/>
          </p:nvPr>
        </p:nvSpPr>
        <p:spPr>
          <a:xfrm>
            <a:off x="431800" y="2078038"/>
            <a:ext cx="8229600" cy="4525963"/>
          </a:xfrm>
          <a:prstGeom prst="rect">
            <a:avLst/>
          </a:prstGeom>
        </p:spPr>
        <p:txBody>
          <a:bodyPr>
            <a:normAutofit fontScale="90000"/>
          </a:bodyPr>
          <a:lstStyle/>
          <a:p>
            <a:pPr marL="0" indent="0">
              <a:lnSpc>
                <a:spcPct val="150000"/>
              </a:lnSpc>
              <a:buSzTx/>
              <a:buNone/>
            </a:pPr>
            <a:r>
              <a:rPr lang="zh-CN" altLang="en-US" sz="2800">
                <a:ea typeface="宋体" charset="0"/>
              </a:rPr>
              <a:t>（一）精神经济时代的产业结构划分</a:t>
            </a:r>
            <a:endParaRPr lang="zh-CN" altLang="en-US" sz="2800">
              <a:ea typeface="宋体" charset="0"/>
            </a:endParaRPr>
          </a:p>
          <a:p>
            <a:pPr marL="0" indent="0">
              <a:lnSpc>
                <a:spcPct val="150000"/>
              </a:lnSpc>
              <a:buSzTx/>
              <a:buNone/>
            </a:pPr>
            <a:r>
              <a:rPr lang="en-US" altLang="zh-CN" sz="2800">
                <a:ea typeface="宋体" charset="0"/>
              </a:rPr>
              <a:t>1</a:t>
            </a:r>
            <a:r>
              <a:rPr lang="zh-CN" altLang="en-US" sz="2800">
                <a:ea typeface="宋体" charset="0"/>
              </a:rPr>
              <a:t>、第一次产业：纯精神产品的生产</a:t>
            </a:r>
            <a:endParaRPr lang="zh-CN" altLang="en-US" sz="2800">
              <a:ea typeface="宋体" charset="0"/>
            </a:endParaRPr>
          </a:p>
          <a:p>
            <a:pPr marL="0" indent="0">
              <a:lnSpc>
                <a:spcPct val="150000"/>
              </a:lnSpc>
              <a:buSzTx/>
              <a:buNone/>
            </a:pPr>
            <a:r>
              <a:rPr lang="en-US" altLang="zh-CN" sz="2800">
                <a:ea typeface="宋体" charset="0"/>
              </a:rPr>
              <a:t>2</a:t>
            </a:r>
            <a:r>
              <a:rPr lang="zh-CN" altLang="en-US" sz="2800">
                <a:ea typeface="宋体" charset="0"/>
              </a:rPr>
              <a:t>、第二次产业：纯精神产品的加载与传播，即准精神产品的生产。</a:t>
            </a:r>
            <a:endParaRPr lang="zh-CN" altLang="en-US" sz="2800">
              <a:ea typeface="宋体" charset="0"/>
            </a:endParaRPr>
          </a:p>
          <a:p>
            <a:pPr marL="0" indent="0">
              <a:lnSpc>
                <a:spcPct val="150000"/>
              </a:lnSpc>
              <a:buSzTx/>
              <a:buNone/>
            </a:pPr>
            <a:r>
              <a:rPr lang="en-US" altLang="zh-CN" sz="2800">
                <a:ea typeface="宋体" charset="0"/>
              </a:rPr>
              <a:t>3</a:t>
            </a:r>
            <a:r>
              <a:rPr lang="zh-CN" altLang="en-US" sz="2800">
                <a:ea typeface="宋体" charset="0"/>
              </a:rPr>
              <a:t>、第三次产业：纯精神产品向泛精神产品转化的过程，即制造业和高端服务业。</a:t>
            </a:r>
            <a:endParaRPr lang="zh-CN" altLang="en-US" sz="2800">
              <a:ea typeface="宋体" charset="0"/>
            </a:endParaRPr>
          </a:p>
          <a:p>
            <a:pPr marL="0" indent="0">
              <a:lnSpc>
                <a:spcPct val="150000"/>
              </a:lnSpc>
              <a:buSzTx/>
              <a:buNone/>
            </a:pPr>
            <a:r>
              <a:rPr lang="en-US" altLang="zh-CN" sz="2800">
                <a:ea typeface="宋体" charset="0"/>
              </a:rPr>
              <a:t>4</a:t>
            </a:r>
            <a:r>
              <a:rPr lang="zh-CN" altLang="en-US" sz="2800">
                <a:ea typeface="宋体" charset="0"/>
              </a:rPr>
              <a:t>、第四次产业：为制造业提供物质资源与服务的产业。</a:t>
            </a:r>
            <a:endParaRPr lang="zh-CN" altLang="en-US" sz="2800">
              <a:ea typeface="宋体" charset="0"/>
            </a:endParaRP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a:bodyPr>
          <a:lstStyle/>
          <a:p>
            <a:r>
              <a:rPr lang="zh-CN" altLang="en-US" sz="3555">
                <a:ea typeface="宋体" charset="0"/>
                <a:sym typeface="+mn-ea"/>
              </a:rPr>
              <a:t>二、文化产业的基本分类</a:t>
            </a:r>
            <a:endParaRPr lang="zh-CN" altLang="en-US" sz="3555">
              <a:ea typeface="宋体" charset="0"/>
              <a:sym typeface="+mn-ea"/>
            </a:endParaRPr>
          </a:p>
        </p:txBody>
      </p:sp>
      <p:sp>
        <p:nvSpPr>
          <p:cNvPr id="141" name="1.  传统的财富观：…"/>
          <p:cNvSpPr txBox="1"/>
          <p:nvPr>
            <p:ph type="body" idx="1"/>
          </p:nvPr>
        </p:nvSpPr>
        <p:spPr>
          <a:xfrm>
            <a:off x="431800" y="2078038"/>
            <a:ext cx="8229600" cy="4525963"/>
          </a:xfrm>
          <a:prstGeom prst="rect">
            <a:avLst/>
          </a:prstGeom>
        </p:spPr>
        <p:txBody>
          <a:bodyPr>
            <a:normAutofit/>
          </a:bodyPr>
          <a:lstStyle/>
          <a:p>
            <a:pPr marL="0" indent="0">
              <a:lnSpc>
                <a:spcPct val="150000"/>
              </a:lnSpc>
              <a:buSzTx/>
              <a:buNone/>
            </a:pPr>
            <a:r>
              <a:rPr lang="zh-CN" altLang="en-US" sz="2800">
                <a:ea typeface="宋体" charset="0"/>
              </a:rPr>
              <a:t>（二）文化产业的分类</a:t>
            </a:r>
            <a:endParaRPr lang="zh-CN" altLang="en-US" sz="2800">
              <a:ea typeface="宋体" charset="0"/>
            </a:endParaRPr>
          </a:p>
          <a:p>
            <a:pPr marL="0" indent="0">
              <a:lnSpc>
                <a:spcPct val="150000"/>
              </a:lnSpc>
              <a:buSzTx/>
              <a:buNone/>
            </a:pPr>
            <a:r>
              <a:rPr lang="en-US" altLang="zh-CN" sz="2800">
                <a:ea typeface="宋体" charset="0"/>
              </a:rPr>
              <a:t>1</a:t>
            </a:r>
            <a:r>
              <a:rPr lang="zh-CN" altLang="en-US" sz="2800">
                <a:ea typeface="宋体" charset="0"/>
              </a:rPr>
              <a:t>、按文化产品生产经营过程分类</a:t>
            </a:r>
            <a:endParaRPr lang="zh-CN" altLang="en-US" sz="2800">
              <a:ea typeface="宋体" charset="0"/>
            </a:endParaRPr>
          </a:p>
          <a:p>
            <a:pPr marL="0" indent="0">
              <a:lnSpc>
                <a:spcPct val="150000"/>
              </a:lnSpc>
              <a:buSzTx/>
              <a:buNone/>
            </a:pPr>
            <a:r>
              <a:rPr lang="en-US" altLang="zh-CN" sz="2800">
                <a:ea typeface="宋体" charset="0"/>
              </a:rPr>
              <a:t>2</a:t>
            </a:r>
            <a:r>
              <a:rPr lang="zh-CN" altLang="en-US" sz="2800">
                <a:ea typeface="宋体" charset="0"/>
              </a:rPr>
              <a:t>、按产品（服务）价值的产生和消耗过程分类</a:t>
            </a:r>
            <a:endParaRPr lang="zh-CN" altLang="en-US" sz="2800">
              <a:ea typeface="宋体" charset="0"/>
            </a:endParaRP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a:bodyPr>
          <a:lstStyle/>
          <a:p>
            <a:r>
              <a:rPr lang="zh-CN" altLang="en-US" sz="3555">
                <a:ea typeface="宋体" charset="0"/>
                <a:sym typeface="+mn-ea"/>
              </a:rPr>
              <a:t>二、文化产业的基本分类</a:t>
            </a:r>
            <a:endParaRPr lang="zh-CN" altLang="en-US" sz="3555">
              <a:ea typeface="宋体" charset="0"/>
              <a:sym typeface="+mn-ea"/>
            </a:endParaRPr>
          </a:p>
        </p:txBody>
      </p:sp>
      <p:sp>
        <p:nvSpPr>
          <p:cNvPr id="141" name="1.  传统的财富观：…"/>
          <p:cNvSpPr txBox="1"/>
          <p:nvPr>
            <p:ph type="body" idx="1"/>
          </p:nvPr>
        </p:nvSpPr>
        <p:spPr>
          <a:xfrm>
            <a:off x="431800" y="2078038"/>
            <a:ext cx="8229600" cy="4525963"/>
          </a:xfrm>
          <a:prstGeom prst="rect">
            <a:avLst/>
          </a:prstGeom>
        </p:spPr>
        <p:txBody>
          <a:bodyPr>
            <a:normAutofit/>
          </a:bodyPr>
          <a:lstStyle/>
          <a:p>
            <a:pPr marL="0" indent="0">
              <a:lnSpc>
                <a:spcPct val="150000"/>
              </a:lnSpc>
              <a:buSzTx/>
              <a:buNone/>
            </a:pPr>
            <a:r>
              <a:rPr lang="zh-CN" altLang="en-US" sz="2800">
                <a:ea typeface="宋体" charset="0"/>
              </a:rPr>
              <a:t>（三）我国文化产业分类统计体系的制定与完善</a:t>
            </a:r>
            <a:endParaRPr lang="zh-CN" altLang="en-US" sz="2800">
              <a:ea typeface="宋体" charset="0"/>
            </a:endParaRP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全球文化产业发展阶段与相关基础理论 （上）"/>
          <p:cNvSpPr txBox="1"/>
          <p:nvPr>
            <p:ph type="title"/>
          </p:nvPr>
        </p:nvSpPr>
        <p:spPr>
          <a:xfrm>
            <a:off x="431800" y="0"/>
            <a:ext cx="8229600" cy="1143000"/>
          </a:xfrm>
          <a:prstGeom prst="rect">
            <a:avLst/>
          </a:prstGeom>
        </p:spPr>
        <p:txBody>
          <a:bodyPr/>
          <a:lstStyle>
            <a:lvl1pPr defTabSz="895985">
              <a:defRPr sz="3135"/>
            </a:lvl1pPr>
          </a:lstStyle>
          <a:p>
            <a:r>
              <a:rPr lang="zh-CN">
                <a:sym typeface="+mn-ea"/>
              </a:rPr>
              <a:t>第一节  文化与文化产业</a:t>
            </a:r>
            <a:endParaRPr lang="zh-CN"/>
          </a:p>
        </p:txBody>
      </p:sp>
      <p:sp>
        <p:nvSpPr>
          <p:cNvPr id="123" name="精神经济基础理论…"/>
          <p:cNvSpPr txBox="1"/>
          <p:nvPr>
            <p:ph type="body" idx="1"/>
          </p:nvPr>
        </p:nvSpPr>
        <p:spPr>
          <a:xfrm>
            <a:off x="431800" y="2078038"/>
            <a:ext cx="8229600" cy="4525963"/>
          </a:xfrm>
          <a:prstGeom prst="rect">
            <a:avLst/>
          </a:prstGeom>
        </p:spPr>
        <p:txBody>
          <a:bodyPr/>
          <a:lstStyle/>
          <a:p>
            <a:pPr marL="0" indent="0">
              <a:spcBef>
                <a:spcPts val="500"/>
              </a:spcBef>
              <a:buNone/>
              <a:defRPr sz="2400"/>
            </a:pPr>
            <a:endParaRPr lang="zh-CN"/>
          </a:p>
          <a:p>
            <a:pPr marL="0" indent="0">
              <a:spcBef>
                <a:spcPts val="500"/>
              </a:spcBef>
              <a:buNone/>
              <a:defRPr sz="2400"/>
            </a:pPr>
            <a:r>
              <a:rPr lang="zh-CN"/>
              <a:t>一、文化产业的概念</a:t>
            </a:r>
            <a:endParaRPr lang="zh-CN"/>
          </a:p>
          <a:p>
            <a:pPr marL="0" indent="0">
              <a:spcBef>
                <a:spcPts val="500"/>
              </a:spcBef>
              <a:buNone/>
              <a:defRPr sz="2400"/>
            </a:pPr>
            <a:r>
              <a:rPr lang="zh-CN" altLang="en-US">
                <a:ea typeface="宋体" charset="0"/>
              </a:rPr>
              <a:t>（一）什么是文化</a:t>
            </a:r>
            <a:endParaRPr lang="zh-CN" altLang="en-US">
              <a:ea typeface="宋体" charset="0"/>
            </a:endParaRPr>
          </a:p>
          <a:p>
            <a:pPr>
              <a:spcBef>
                <a:spcPts val="500"/>
              </a:spcBef>
              <a:defRPr sz="2400"/>
            </a:pPr>
            <a:r>
              <a:rPr lang="zh-CN" altLang="en-US">
                <a:ea typeface="宋体" charset="0"/>
              </a:rPr>
              <a:t>小文化或狭义的文化</a:t>
            </a:r>
            <a:endParaRPr lang="zh-CN" altLang="en-US">
              <a:ea typeface="宋体" charset="0"/>
            </a:endParaRPr>
          </a:p>
          <a:p>
            <a:pPr>
              <a:spcBef>
                <a:spcPts val="500"/>
              </a:spcBef>
              <a:defRPr sz="2400"/>
            </a:pPr>
            <a:r>
              <a:rPr lang="zh-CN" altLang="en-US">
                <a:ea typeface="宋体" charset="0"/>
              </a:rPr>
              <a:t>大文化</a:t>
            </a:r>
            <a:endParaRPr lang="zh-CN" altLang="en-US">
              <a:ea typeface="宋体" charset="0"/>
            </a:endParaRPr>
          </a:p>
          <a:p>
            <a:pPr>
              <a:spcBef>
                <a:spcPts val="500"/>
              </a:spcBef>
              <a:defRPr sz="2400"/>
            </a:pPr>
            <a:r>
              <a:rPr lang="zh-CN" altLang="en-US">
                <a:ea typeface="宋体" charset="0"/>
              </a:rPr>
              <a:t>文明</a:t>
            </a:r>
            <a:endParaRPr lang="zh-CN" altLang="en-US">
              <a:ea typeface="宋体" charset="0"/>
            </a:endParaRPr>
          </a:p>
          <a:p>
            <a:pPr marL="0" indent="0">
              <a:spcBef>
                <a:spcPts val="500"/>
              </a:spcBef>
              <a:buNone/>
              <a:defRPr sz="2400"/>
            </a:pPr>
            <a:endParaRPr lang="zh-CN" altLang="en-US">
              <a:ea typeface="宋体" charset="0"/>
            </a:endParaRPr>
          </a:p>
        </p:txBody>
      </p:sp>
      <p:grpSp>
        <p:nvGrpSpPr>
          <p:cNvPr id="128" name="成组"/>
          <p:cNvGrpSpPr/>
          <p:nvPr/>
        </p:nvGrpSpPr>
        <p:grpSpPr>
          <a:xfrm>
            <a:off x="-1" y="1177925"/>
            <a:ext cx="9144001" cy="449263"/>
            <a:chOff x="0" y="0"/>
            <a:chExt cx="9144000" cy="449262"/>
          </a:xfrm>
        </p:grpSpPr>
        <p:sp>
          <p:nvSpPr>
            <p:cNvPr id="124"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5"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6"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7"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全球文化产业发展阶段与相关基础理论 （上）"/>
          <p:cNvSpPr txBox="1"/>
          <p:nvPr>
            <p:ph type="title"/>
          </p:nvPr>
        </p:nvSpPr>
        <p:spPr>
          <a:xfrm>
            <a:off x="431800" y="0"/>
            <a:ext cx="8229600" cy="1143000"/>
          </a:xfrm>
          <a:prstGeom prst="rect">
            <a:avLst/>
          </a:prstGeom>
        </p:spPr>
        <p:txBody>
          <a:bodyPr/>
          <a:lstStyle>
            <a:lvl1pPr defTabSz="895985">
              <a:defRPr sz="3135"/>
            </a:lvl1pPr>
          </a:lstStyle>
          <a:p>
            <a:r>
              <a:rPr lang="zh-CN">
                <a:sym typeface="+mn-ea"/>
              </a:rPr>
              <a:t>第一节  文化与文化产业</a:t>
            </a:r>
            <a:endParaRPr lang="zh-CN"/>
          </a:p>
        </p:txBody>
      </p:sp>
      <p:sp>
        <p:nvSpPr>
          <p:cNvPr id="123" name="精神经济基础理论…"/>
          <p:cNvSpPr txBox="1"/>
          <p:nvPr>
            <p:ph type="body" idx="1"/>
          </p:nvPr>
        </p:nvSpPr>
        <p:spPr>
          <a:xfrm>
            <a:off x="431800" y="2078038"/>
            <a:ext cx="8229600" cy="4525963"/>
          </a:xfrm>
          <a:prstGeom prst="rect">
            <a:avLst/>
          </a:prstGeom>
        </p:spPr>
        <p:txBody>
          <a:bodyPr/>
          <a:lstStyle/>
          <a:p>
            <a:pPr marL="0" indent="0">
              <a:spcBef>
                <a:spcPts val="500"/>
              </a:spcBef>
              <a:buNone/>
              <a:defRPr sz="2400"/>
            </a:pPr>
            <a:endParaRPr lang="zh-CN"/>
          </a:p>
          <a:p>
            <a:pPr marL="0" indent="0">
              <a:spcBef>
                <a:spcPts val="500"/>
              </a:spcBef>
              <a:buNone/>
              <a:defRPr sz="2400"/>
            </a:pPr>
            <a:r>
              <a:rPr lang="zh-CN" altLang="en-US">
                <a:ea typeface="宋体" charset="0"/>
              </a:rPr>
              <a:t>（二）什么是产业</a:t>
            </a:r>
            <a:endParaRPr lang="zh-CN" altLang="en-US">
              <a:ea typeface="宋体" charset="0"/>
            </a:endParaRPr>
          </a:p>
          <a:p>
            <a:pPr>
              <a:spcBef>
                <a:spcPts val="500"/>
              </a:spcBef>
              <a:defRPr sz="2400"/>
            </a:pPr>
            <a:r>
              <a:rPr lang="zh-CN" altLang="en-US">
                <a:ea typeface="宋体" charset="0"/>
              </a:rPr>
              <a:t>产业就是工业，包括传统手工业和机器化大生产。</a:t>
            </a:r>
            <a:endParaRPr lang="zh-CN" altLang="en-US">
              <a:ea typeface="宋体" charset="0"/>
            </a:endParaRPr>
          </a:p>
        </p:txBody>
      </p:sp>
      <p:grpSp>
        <p:nvGrpSpPr>
          <p:cNvPr id="128" name="成组"/>
          <p:cNvGrpSpPr/>
          <p:nvPr/>
        </p:nvGrpSpPr>
        <p:grpSpPr>
          <a:xfrm>
            <a:off x="-1" y="1177925"/>
            <a:ext cx="9144001" cy="449263"/>
            <a:chOff x="0" y="0"/>
            <a:chExt cx="9144000" cy="449262"/>
          </a:xfrm>
        </p:grpSpPr>
        <p:sp>
          <p:nvSpPr>
            <p:cNvPr id="124"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5"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6"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7"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全球文化产业发展阶段与相关基础理论 （上）"/>
          <p:cNvSpPr txBox="1"/>
          <p:nvPr>
            <p:ph type="title"/>
          </p:nvPr>
        </p:nvSpPr>
        <p:spPr>
          <a:xfrm>
            <a:off x="431800" y="0"/>
            <a:ext cx="8229600" cy="1143000"/>
          </a:xfrm>
          <a:prstGeom prst="rect">
            <a:avLst/>
          </a:prstGeom>
        </p:spPr>
        <p:txBody>
          <a:bodyPr/>
          <a:lstStyle>
            <a:lvl1pPr defTabSz="895985">
              <a:defRPr sz="3135"/>
            </a:lvl1pPr>
          </a:lstStyle>
          <a:p>
            <a:r>
              <a:rPr lang="zh-CN">
                <a:sym typeface="+mn-ea"/>
              </a:rPr>
              <a:t>第一节  文化与文化产业</a:t>
            </a:r>
            <a:endParaRPr lang="zh-CN"/>
          </a:p>
        </p:txBody>
      </p:sp>
      <p:sp>
        <p:nvSpPr>
          <p:cNvPr id="123" name="精神经济基础理论…"/>
          <p:cNvSpPr txBox="1"/>
          <p:nvPr>
            <p:ph type="body" idx="1"/>
          </p:nvPr>
        </p:nvSpPr>
        <p:spPr>
          <a:xfrm>
            <a:off x="431800" y="2078038"/>
            <a:ext cx="8229600" cy="4525963"/>
          </a:xfrm>
          <a:prstGeom prst="rect">
            <a:avLst/>
          </a:prstGeom>
        </p:spPr>
        <p:txBody>
          <a:bodyPr/>
          <a:lstStyle/>
          <a:p>
            <a:pPr marL="0" indent="0">
              <a:spcBef>
                <a:spcPts val="500"/>
              </a:spcBef>
              <a:buNone/>
              <a:defRPr sz="2400"/>
            </a:pPr>
            <a:endParaRPr lang="zh-CN"/>
          </a:p>
          <a:p>
            <a:pPr marL="0" indent="0">
              <a:spcBef>
                <a:spcPts val="500"/>
              </a:spcBef>
              <a:buNone/>
              <a:defRPr sz="2400"/>
            </a:pPr>
            <a:r>
              <a:rPr lang="zh-CN" altLang="en-US">
                <a:ea typeface="宋体" charset="0"/>
              </a:rPr>
              <a:t>（三）文化产业管理与艺术管理的关系</a:t>
            </a:r>
            <a:endParaRPr lang="zh-CN" altLang="en-US">
              <a:ea typeface="宋体" charset="0"/>
            </a:endParaRPr>
          </a:p>
          <a:p>
            <a:pPr>
              <a:spcBef>
                <a:spcPts val="500"/>
              </a:spcBef>
              <a:defRPr sz="2400"/>
            </a:pPr>
            <a:r>
              <a:rPr lang="zh-CN" altLang="en-US">
                <a:ea typeface="宋体" charset="0"/>
              </a:rPr>
              <a:t>艺术管理属于生产力的范畴，讲的是艺术资源组合和流程控制。</a:t>
            </a:r>
            <a:endParaRPr lang="zh-CN" altLang="en-US">
              <a:ea typeface="宋体" charset="0"/>
            </a:endParaRPr>
          </a:p>
          <a:p>
            <a:pPr>
              <a:spcBef>
                <a:spcPts val="500"/>
              </a:spcBef>
              <a:defRPr sz="2400"/>
            </a:pPr>
            <a:r>
              <a:rPr lang="zh-CN" altLang="en-US">
                <a:ea typeface="宋体" charset="0"/>
              </a:rPr>
              <a:t>文化产业是文化产品的规模化、商品化的生产。文化产业更多的是探讨和建立一种生产关系或经济关系，通过这种经济关系建立起文化商品的商业盈利模式。</a:t>
            </a:r>
            <a:endParaRPr lang="zh-CN" altLang="en-US">
              <a:ea typeface="宋体" charset="0"/>
            </a:endParaRPr>
          </a:p>
        </p:txBody>
      </p:sp>
      <p:grpSp>
        <p:nvGrpSpPr>
          <p:cNvPr id="128" name="成组"/>
          <p:cNvGrpSpPr/>
          <p:nvPr/>
        </p:nvGrpSpPr>
        <p:grpSpPr>
          <a:xfrm>
            <a:off x="-1" y="1177925"/>
            <a:ext cx="9144001" cy="449263"/>
            <a:chOff x="0" y="0"/>
            <a:chExt cx="9144000" cy="449262"/>
          </a:xfrm>
        </p:grpSpPr>
        <p:sp>
          <p:nvSpPr>
            <p:cNvPr id="124"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5"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6"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7"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全球文化产业发展阶段与相关基础理论 （上）"/>
          <p:cNvSpPr txBox="1"/>
          <p:nvPr>
            <p:ph type="title"/>
          </p:nvPr>
        </p:nvSpPr>
        <p:spPr>
          <a:xfrm>
            <a:off x="431800" y="0"/>
            <a:ext cx="8229600" cy="1143000"/>
          </a:xfrm>
          <a:prstGeom prst="rect">
            <a:avLst/>
          </a:prstGeom>
        </p:spPr>
        <p:txBody>
          <a:bodyPr/>
          <a:lstStyle>
            <a:lvl1pPr defTabSz="895985">
              <a:defRPr sz="3135"/>
            </a:lvl1pPr>
          </a:lstStyle>
          <a:p>
            <a:r>
              <a:rPr lang="zh-CN">
                <a:sym typeface="+mn-ea"/>
              </a:rPr>
              <a:t>第一节  文化与文化产业</a:t>
            </a:r>
            <a:endParaRPr lang="zh-CN"/>
          </a:p>
        </p:txBody>
      </p:sp>
      <p:sp>
        <p:nvSpPr>
          <p:cNvPr id="123" name="精神经济基础理论…"/>
          <p:cNvSpPr txBox="1"/>
          <p:nvPr>
            <p:ph type="body" idx="1"/>
          </p:nvPr>
        </p:nvSpPr>
        <p:spPr>
          <a:xfrm>
            <a:off x="431800" y="2078038"/>
            <a:ext cx="8229600" cy="4525963"/>
          </a:xfrm>
          <a:prstGeom prst="rect">
            <a:avLst/>
          </a:prstGeom>
        </p:spPr>
        <p:txBody>
          <a:bodyPr/>
          <a:lstStyle/>
          <a:p>
            <a:pPr marL="0" indent="0">
              <a:spcBef>
                <a:spcPts val="500"/>
              </a:spcBef>
              <a:buNone/>
              <a:defRPr sz="2400"/>
            </a:pPr>
            <a:endParaRPr lang="zh-CN"/>
          </a:p>
          <a:p>
            <a:pPr marL="0" indent="0">
              <a:spcBef>
                <a:spcPts val="500"/>
              </a:spcBef>
              <a:buNone/>
              <a:defRPr sz="2400"/>
            </a:pPr>
            <a:r>
              <a:rPr lang="zh-CN" altLang="en-US">
                <a:ea typeface="宋体" charset="0"/>
              </a:rPr>
              <a:t>二、文化产业概念本身的问题</a:t>
            </a:r>
            <a:endParaRPr lang="zh-CN" altLang="en-US">
              <a:ea typeface="宋体" charset="0"/>
            </a:endParaRPr>
          </a:p>
          <a:p>
            <a:pPr marL="0" indent="0">
              <a:spcBef>
                <a:spcPts val="500"/>
              </a:spcBef>
              <a:buNone/>
              <a:defRPr sz="2400"/>
            </a:pPr>
            <a:r>
              <a:rPr lang="zh-CN" altLang="en-US">
                <a:ea typeface="宋体" charset="0"/>
              </a:rPr>
              <a:t>    上世纪</a:t>
            </a:r>
            <a:r>
              <a:rPr lang="en-US" altLang="zh-CN">
                <a:ea typeface="宋体" charset="0"/>
              </a:rPr>
              <a:t>40</a:t>
            </a:r>
            <a:r>
              <a:rPr lang="zh-CN" altLang="en-US">
                <a:ea typeface="宋体" charset="0"/>
              </a:rPr>
              <a:t>年代法兰克福学派提出“文化工业</a:t>
            </a:r>
            <a:r>
              <a:rPr lang="en-US" altLang="zh-CN">
                <a:ea typeface="宋体" charset="0"/>
              </a:rPr>
              <a:t>/</a:t>
            </a:r>
            <a:r>
              <a:rPr lang="zh-CN" altLang="en-US">
                <a:ea typeface="宋体" charset="0"/>
              </a:rPr>
              <a:t>产业”这一概念，具有批判意味。 但经过产业自身的发展，文化产业这一概念更趋向于中性化。同时，人们的认知也在不断加深，有关这一概念隐含着一些与生俱来的问题。</a:t>
            </a:r>
            <a:endParaRPr lang="zh-CN" altLang="en-US">
              <a:ea typeface="宋体" charset="0"/>
            </a:endParaRPr>
          </a:p>
          <a:p>
            <a:pPr marL="0" indent="0">
              <a:spcBef>
                <a:spcPts val="500"/>
              </a:spcBef>
              <a:buNone/>
              <a:defRPr sz="2400"/>
            </a:pPr>
            <a:r>
              <a:rPr lang="zh-CN" altLang="en-US">
                <a:ea typeface="宋体" charset="0"/>
              </a:rPr>
              <a:t>（一）文化属于意识形态，而产业属于经济基础；</a:t>
            </a:r>
            <a:endParaRPr lang="zh-CN" altLang="en-US">
              <a:ea typeface="宋体" charset="0"/>
            </a:endParaRPr>
          </a:p>
          <a:p>
            <a:pPr marL="0" indent="0">
              <a:spcBef>
                <a:spcPts val="500"/>
              </a:spcBef>
              <a:buNone/>
              <a:defRPr sz="2400"/>
            </a:pPr>
            <a:r>
              <a:rPr lang="zh-CN" altLang="en-US">
                <a:ea typeface="宋体" charset="0"/>
              </a:rPr>
              <a:t>（二）文化是非功利性的，而产业是功利性的；</a:t>
            </a:r>
            <a:endParaRPr lang="zh-CN" altLang="en-US">
              <a:ea typeface="宋体" charset="0"/>
            </a:endParaRPr>
          </a:p>
          <a:p>
            <a:pPr marL="0" indent="0">
              <a:spcBef>
                <a:spcPts val="500"/>
              </a:spcBef>
              <a:buNone/>
              <a:defRPr sz="2400"/>
            </a:pPr>
            <a:r>
              <a:rPr lang="zh-CN" altLang="en-US">
                <a:ea typeface="宋体" charset="0"/>
              </a:rPr>
              <a:t>（三）文化是主体性的，而产业是客体性的。</a:t>
            </a:r>
            <a:endParaRPr lang="zh-CN" altLang="en-US">
              <a:ea typeface="宋体" charset="0"/>
            </a:endParaRPr>
          </a:p>
          <a:p>
            <a:pPr marL="0" indent="0">
              <a:spcBef>
                <a:spcPts val="500"/>
              </a:spcBef>
              <a:buNone/>
              <a:defRPr sz="2400"/>
            </a:pPr>
            <a:endParaRPr lang="zh-CN" altLang="en-US">
              <a:ea typeface="宋体" charset="0"/>
            </a:endParaRPr>
          </a:p>
        </p:txBody>
      </p:sp>
      <p:grpSp>
        <p:nvGrpSpPr>
          <p:cNvPr id="128" name="成组"/>
          <p:cNvGrpSpPr/>
          <p:nvPr/>
        </p:nvGrpSpPr>
        <p:grpSpPr>
          <a:xfrm>
            <a:off x="-1" y="1177925"/>
            <a:ext cx="9144001" cy="449263"/>
            <a:chOff x="0" y="0"/>
            <a:chExt cx="9144000" cy="449262"/>
          </a:xfrm>
        </p:grpSpPr>
        <p:sp>
          <p:nvSpPr>
            <p:cNvPr id="124"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5"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6"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7"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全球文化产业发展阶段与相关基础理论 （上）"/>
          <p:cNvSpPr txBox="1"/>
          <p:nvPr>
            <p:ph type="title"/>
          </p:nvPr>
        </p:nvSpPr>
        <p:spPr>
          <a:xfrm>
            <a:off x="431800" y="0"/>
            <a:ext cx="8229600" cy="1143000"/>
          </a:xfrm>
          <a:prstGeom prst="rect">
            <a:avLst/>
          </a:prstGeom>
        </p:spPr>
        <p:txBody>
          <a:bodyPr/>
          <a:lstStyle>
            <a:lvl1pPr defTabSz="895985">
              <a:defRPr sz="3135"/>
            </a:lvl1pPr>
          </a:lstStyle>
          <a:p>
            <a:r>
              <a:rPr lang="zh-CN">
                <a:sym typeface="+mn-ea"/>
              </a:rPr>
              <a:t>第二节  精神产品与文化产业</a:t>
            </a:r>
            <a:endParaRPr lang="zh-CN">
              <a:sym typeface="+mn-ea"/>
            </a:endParaRPr>
          </a:p>
        </p:txBody>
      </p:sp>
      <p:sp>
        <p:nvSpPr>
          <p:cNvPr id="123" name="精神经济基础理论…"/>
          <p:cNvSpPr txBox="1"/>
          <p:nvPr>
            <p:ph type="body" idx="1"/>
          </p:nvPr>
        </p:nvSpPr>
        <p:spPr>
          <a:xfrm>
            <a:off x="431800" y="2078038"/>
            <a:ext cx="8229600" cy="4525963"/>
          </a:xfrm>
          <a:prstGeom prst="rect">
            <a:avLst/>
          </a:prstGeom>
        </p:spPr>
        <p:txBody>
          <a:bodyPr/>
          <a:lstStyle/>
          <a:p>
            <a:pPr marL="0" indent="0">
              <a:spcBef>
                <a:spcPts val="500"/>
              </a:spcBef>
              <a:buNone/>
              <a:defRPr sz="2400"/>
            </a:pPr>
            <a:endParaRPr lang="zh-CN"/>
          </a:p>
          <a:p>
            <a:pPr marL="0" indent="0">
              <a:spcBef>
                <a:spcPts val="500"/>
              </a:spcBef>
              <a:buNone/>
              <a:defRPr sz="2400"/>
            </a:pPr>
            <a:r>
              <a:rPr lang="zh-CN" altLang="en-US">
                <a:ea typeface="宋体" charset="0"/>
              </a:rPr>
              <a:t>一、财富的认识问题</a:t>
            </a:r>
            <a:endParaRPr lang="zh-CN" altLang="en-US">
              <a:ea typeface="宋体" charset="0"/>
            </a:endParaRPr>
          </a:p>
        </p:txBody>
      </p:sp>
      <p:grpSp>
        <p:nvGrpSpPr>
          <p:cNvPr id="128" name="成组"/>
          <p:cNvGrpSpPr/>
          <p:nvPr/>
        </p:nvGrpSpPr>
        <p:grpSpPr>
          <a:xfrm>
            <a:off x="-1" y="1177925"/>
            <a:ext cx="9144001" cy="449263"/>
            <a:chOff x="0" y="0"/>
            <a:chExt cx="9144000" cy="449262"/>
          </a:xfrm>
        </p:grpSpPr>
        <p:sp>
          <p:nvSpPr>
            <p:cNvPr id="124"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5"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6"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7"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pic>
        <p:nvPicPr>
          <p:cNvPr id="137" name="image14.png" descr="image14.png"/>
          <p:cNvPicPr>
            <a:picLocks noChangeAspect="1"/>
          </p:cNvPicPr>
          <p:nvPr/>
        </p:nvPicPr>
        <p:blipFill>
          <a:blip r:embed="rId2"/>
          <a:stretch>
            <a:fillRect/>
          </a:stretch>
        </p:blipFill>
        <p:spPr>
          <a:xfrm>
            <a:off x="615950" y="3771900"/>
            <a:ext cx="4038600" cy="2012950"/>
          </a:xfrm>
          <a:prstGeom prst="rect">
            <a:avLst/>
          </a:prstGeom>
          <a:ln w="12700">
            <a:miter lim="400000"/>
            <a:headEnd/>
            <a:tailEnd/>
          </a:ln>
        </p:spPr>
      </p:pic>
      <p:pic>
        <p:nvPicPr>
          <p:cNvPr id="138" name="image15.png" descr="image15.png"/>
          <p:cNvPicPr>
            <a:picLocks noChangeAspect="1"/>
          </p:cNvPicPr>
          <p:nvPr/>
        </p:nvPicPr>
        <p:blipFill>
          <a:blip r:embed="rId3"/>
          <a:stretch>
            <a:fillRect/>
          </a:stretch>
        </p:blipFill>
        <p:spPr>
          <a:xfrm>
            <a:off x="5387975" y="4402137"/>
            <a:ext cx="3273425" cy="2455863"/>
          </a:xfrm>
          <a:prstGeom prst="rect">
            <a:avLst/>
          </a:prstGeom>
          <a:ln w="12700">
            <a:miter lim="400000"/>
            <a:headEnd/>
            <a:tailEnd/>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一)  重新认识财富"/>
          <p:cNvSpPr txBox="1"/>
          <p:nvPr>
            <p:ph type="title"/>
          </p:nvPr>
        </p:nvSpPr>
        <p:spPr>
          <a:xfrm>
            <a:off x="431800" y="0"/>
            <a:ext cx="8229600" cy="1143000"/>
          </a:xfrm>
          <a:prstGeom prst="rect">
            <a:avLst/>
          </a:prstGeom>
        </p:spPr>
        <p:txBody>
          <a:bodyPr>
            <a:normAutofit/>
          </a:bodyPr>
          <a:lstStyle/>
          <a:p>
            <a:r>
              <a:rPr lang="en-US">
                <a:sym typeface="+mn-ea"/>
              </a:rPr>
              <a:t> </a:t>
            </a:r>
            <a:r>
              <a:rPr>
                <a:sym typeface="+mn-ea"/>
              </a:rPr>
              <a:t>传统的财富观：</a:t>
            </a:r>
            <a:endParaRPr>
              <a:sym typeface="+mn-ea"/>
            </a:endParaRPr>
          </a:p>
        </p:txBody>
      </p:sp>
      <p:sp>
        <p:nvSpPr>
          <p:cNvPr id="141" name="1.  传统的财富观：…"/>
          <p:cNvSpPr txBox="1"/>
          <p:nvPr>
            <p:ph type="body" idx="1"/>
          </p:nvPr>
        </p:nvSpPr>
        <p:spPr>
          <a:xfrm>
            <a:off x="431800" y="2078038"/>
            <a:ext cx="8229600" cy="4525963"/>
          </a:xfrm>
          <a:prstGeom prst="rect">
            <a:avLst/>
          </a:prstGeom>
        </p:spPr>
        <p:txBody>
          <a:bodyPr/>
          <a:lstStyle/>
          <a:p>
            <a:pPr marL="533400" indent="-533400">
              <a:buSzTx/>
              <a:buNone/>
            </a:pPr>
            <a:r>
              <a:rPr lang="en-US"/>
              <a:t>    </a:t>
            </a:r>
            <a:r>
              <a:t>	“土地是财富之母，劳动是财富之父及其能动的要素。”——威廉•配第</a:t>
            </a:r>
          </a:p>
        </p:txBody>
      </p:sp>
      <p:grpSp>
        <p:nvGrpSpPr>
          <p:cNvPr id="146" name="成组"/>
          <p:cNvGrpSpPr/>
          <p:nvPr/>
        </p:nvGrpSpPr>
        <p:grpSpPr>
          <a:xfrm>
            <a:off x="-1" y="1177925"/>
            <a:ext cx="9144001" cy="449263"/>
            <a:chOff x="0" y="0"/>
            <a:chExt cx="9144000" cy="449262"/>
          </a:xfrm>
        </p:grpSpPr>
        <p:sp>
          <p:nvSpPr>
            <p:cNvPr id="142"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3"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4"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45"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一)  重新认识财富"/>
          <p:cNvSpPr txBox="1"/>
          <p:nvPr>
            <p:ph type="title"/>
          </p:nvPr>
        </p:nvSpPr>
        <p:spPr>
          <a:xfrm>
            <a:off x="431800" y="0"/>
            <a:ext cx="8229600" cy="1143000"/>
          </a:xfrm>
          <a:prstGeom prst="rect">
            <a:avLst/>
          </a:prstGeom>
        </p:spPr>
        <p:txBody>
          <a:bodyPr>
            <a:normAutofit/>
          </a:bodyPr>
          <a:lstStyle/>
          <a:p>
            <a:r>
              <a:rPr>
                <a:sym typeface="+mn-ea"/>
              </a:rPr>
              <a:t>财富的新认知</a:t>
            </a:r>
            <a:endParaRPr>
              <a:sym typeface="+mn-ea"/>
            </a:endParaRPr>
          </a:p>
        </p:txBody>
      </p:sp>
      <p:grpSp>
        <p:nvGrpSpPr>
          <p:cNvPr id="154" name="成组"/>
          <p:cNvGrpSpPr/>
          <p:nvPr/>
        </p:nvGrpSpPr>
        <p:grpSpPr>
          <a:xfrm>
            <a:off x="-1" y="1177925"/>
            <a:ext cx="9144001" cy="449263"/>
            <a:chOff x="0" y="0"/>
            <a:chExt cx="9144000" cy="449262"/>
          </a:xfrm>
        </p:grpSpPr>
        <p:sp>
          <p:nvSpPr>
            <p:cNvPr id="150" name="矩形"/>
            <p:cNvSpPr/>
            <p:nvPr/>
          </p:nvSpPr>
          <p:spPr>
            <a:xfrm>
              <a:off x="2303462" y="0"/>
              <a:ext cx="2305051" cy="449263"/>
            </a:xfrm>
            <a:prstGeom prst="rect">
              <a:avLst/>
            </a:prstGeom>
            <a:gradFill flip="none" rotWithShape="1">
              <a:gsLst>
                <a:gs pos="0">
                  <a:srgbClr val="A3D202"/>
                </a:gs>
                <a:gs pos="100000">
                  <a:srgbClr val="86AA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51" name="矩形">
              <a:hlinkClick r:id="rId1" action="ppaction://hlinksldjump"/>
            </p:cNvPr>
            <p:cNvSpPr/>
            <p:nvPr/>
          </p:nvSpPr>
          <p:spPr>
            <a:xfrm>
              <a:off x="4608512" y="0"/>
              <a:ext cx="2303463" cy="449263"/>
            </a:xfrm>
            <a:prstGeom prst="rect">
              <a:avLst/>
            </a:prstGeom>
            <a:gradFill flip="none" rotWithShape="1">
              <a:gsLst>
                <a:gs pos="0">
                  <a:srgbClr val="E79902"/>
                </a:gs>
                <a:gs pos="100000">
                  <a:srgbClr val="C48302"/>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52" name="矩形"/>
            <p:cNvSpPr/>
            <p:nvPr/>
          </p:nvSpPr>
          <p:spPr>
            <a:xfrm>
              <a:off x="-1" y="0"/>
              <a:ext cx="2303464" cy="449263"/>
            </a:xfrm>
            <a:prstGeom prst="rect">
              <a:avLst/>
            </a:prstGeom>
            <a:gradFill flip="none" rotWithShape="1">
              <a:gsLst>
                <a:gs pos="0">
                  <a:srgbClr val="00C0EB"/>
                </a:gs>
                <a:gs pos="100000">
                  <a:srgbClr val="00A2C8"/>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53" name="矩形"/>
            <p:cNvSpPr/>
            <p:nvPr/>
          </p:nvSpPr>
          <p:spPr>
            <a:xfrm>
              <a:off x="6911975" y="0"/>
              <a:ext cx="2232025" cy="449263"/>
            </a:xfrm>
            <a:prstGeom prst="rect">
              <a:avLst/>
            </a:prstGeom>
            <a:gradFill flip="none" rotWithShape="1">
              <a:gsLst>
                <a:gs pos="0">
                  <a:srgbClr val="F5BE00"/>
                </a:gs>
                <a:gs pos="100000">
                  <a:srgbClr val="D2A500"/>
                </a:gs>
              </a:gsLst>
              <a:lin ang="5400000" scaled="0"/>
            </a:gra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grpSp>
        <p:nvGrpSpPr>
          <p:cNvPr id="157" name="成组"/>
          <p:cNvGrpSpPr/>
          <p:nvPr/>
        </p:nvGrpSpPr>
        <p:grpSpPr>
          <a:xfrm>
            <a:off x="249237" y="2887663"/>
            <a:ext cx="2162744" cy="2813664"/>
            <a:chOff x="0" y="0"/>
            <a:chExt cx="2162742" cy="2813663"/>
          </a:xfrm>
        </p:grpSpPr>
        <p:pic>
          <p:nvPicPr>
            <p:cNvPr id="155" name="image16.png" descr="image16.png"/>
            <p:cNvPicPr>
              <a:picLocks noChangeAspect="1"/>
            </p:cNvPicPr>
            <p:nvPr/>
          </p:nvPicPr>
          <p:blipFill>
            <a:blip r:embed="rId2"/>
            <a:stretch>
              <a:fillRect/>
            </a:stretch>
          </p:blipFill>
          <p:spPr>
            <a:xfrm>
              <a:off x="80542" y="0"/>
              <a:ext cx="2082201" cy="1991009"/>
            </a:xfrm>
            <a:prstGeom prst="rect">
              <a:avLst/>
            </a:prstGeom>
            <a:ln w="12700" cap="flat">
              <a:noFill/>
              <a:miter lim="400000"/>
              <a:headEnd/>
              <a:tailEnd/>
            </a:ln>
            <a:effectLst/>
          </p:spPr>
        </p:pic>
        <p:sp>
          <p:nvSpPr>
            <p:cNvPr id="156" name="青花暗刻海水绿彩龙纹盘…"/>
            <p:cNvSpPr txBox="1"/>
            <p:nvPr/>
          </p:nvSpPr>
          <p:spPr>
            <a:xfrm>
              <a:off x="0" y="2214223"/>
              <a:ext cx="2109339" cy="599441"/>
            </a:xfrm>
            <a:prstGeom prst="rect">
              <a:avLst/>
            </a:prstGeom>
            <a:noFill/>
            <a:ln w="12700" cap="flat">
              <a:noFill/>
              <a:miter lim="400000"/>
            </a:ln>
            <a:effectLst/>
          </p:spPr>
          <p:txBody>
            <a:bodyPr wrap="none" lIns="45719" tIns="45719" rIns="45719" bIns="45719" numCol="1" anchor="t">
              <a:spAutoFit/>
            </a:bodyPr>
            <a:lstStyle/>
            <a:p>
              <a:pPr>
                <a:defRPr sz="1400">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青花暗刻海水绿彩龙纹盘</a:t>
              </a:r>
              <a:endParaRPr>
                <a:latin typeface="宋体"/>
                <a:ea typeface="宋体"/>
                <a:cs typeface="宋体"/>
                <a:sym typeface="宋体"/>
              </a:endParaRPr>
            </a:p>
            <a:p>
              <a:pPr>
                <a:defRPr sz="1400">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拍卖成交价</a:t>
              </a:r>
              <a:r>
                <a:t>1430</a:t>
              </a:r>
              <a:r>
                <a:rPr>
                  <a:latin typeface="宋体"/>
                  <a:ea typeface="宋体"/>
                  <a:cs typeface="宋体"/>
                  <a:sym typeface="宋体"/>
                </a:rPr>
                <a:t>万元</a:t>
              </a:r>
              <a:endParaRPr>
                <a:latin typeface="宋体"/>
                <a:ea typeface="宋体"/>
                <a:cs typeface="宋体"/>
                <a:sym typeface="宋体"/>
              </a:endParaRPr>
            </a:p>
          </p:txBody>
        </p:sp>
      </p:grpSp>
      <p:grpSp>
        <p:nvGrpSpPr>
          <p:cNvPr id="160" name="成组"/>
          <p:cNvGrpSpPr/>
          <p:nvPr/>
        </p:nvGrpSpPr>
        <p:grpSpPr>
          <a:xfrm>
            <a:off x="2409825" y="2887663"/>
            <a:ext cx="2881314" cy="2959476"/>
            <a:chOff x="0" y="0"/>
            <a:chExt cx="2881313" cy="2959475"/>
          </a:xfrm>
        </p:grpSpPr>
        <p:pic>
          <p:nvPicPr>
            <p:cNvPr id="158" name="image17.png" descr="image17.png"/>
            <p:cNvPicPr>
              <a:picLocks noChangeAspect="1"/>
            </p:cNvPicPr>
            <p:nvPr/>
          </p:nvPicPr>
          <p:blipFill>
            <a:blip r:embed="rId3"/>
            <a:stretch>
              <a:fillRect/>
            </a:stretch>
          </p:blipFill>
          <p:spPr>
            <a:xfrm>
              <a:off x="0" y="0"/>
              <a:ext cx="2759089" cy="2122122"/>
            </a:xfrm>
            <a:prstGeom prst="rect">
              <a:avLst/>
            </a:prstGeom>
            <a:ln w="12700" cap="flat">
              <a:noFill/>
              <a:miter lim="400000"/>
              <a:headEnd/>
              <a:tailEnd/>
            </a:ln>
            <a:effectLst/>
          </p:spPr>
        </p:pic>
        <p:sp>
          <p:nvSpPr>
            <p:cNvPr id="159" name="南京市北京西路民国老旧别墅每平米5.4万元，整户1750万"/>
            <p:cNvSpPr txBox="1"/>
            <p:nvPr/>
          </p:nvSpPr>
          <p:spPr>
            <a:xfrm>
              <a:off x="0" y="2360035"/>
              <a:ext cx="2881314" cy="599441"/>
            </a:xfrm>
            <a:prstGeom prst="rect">
              <a:avLst/>
            </a:prstGeom>
            <a:noFill/>
            <a:ln w="12700" cap="flat">
              <a:noFill/>
              <a:miter lim="400000"/>
            </a:ln>
            <a:effectLst/>
          </p:spPr>
          <p:txBody>
            <a:bodyPr wrap="square" lIns="45719" tIns="45719" rIns="45719" bIns="45719" numCol="1" anchor="t">
              <a:spAutoFit/>
            </a:bodyPr>
            <a:lstStyle/>
            <a:p>
              <a:pPr>
                <a:defRPr sz="1400">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南京市北京西路民国老旧别墅每平米</a:t>
              </a:r>
              <a:r>
                <a:t>5.4</a:t>
              </a:r>
              <a:r>
                <a:rPr>
                  <a:latin typeface="宋体"/>
                  <a:ea typeface="宋体"/>
                  <a:cs typeface="宋体"/>
                  <a:sym typeface="宋体"/>
                </a:rPr>
                <a:t>万元，整户</a:t>
              </a:r>
              <a:r>
                <a:t>1750</a:t>
              </a:r>
              <a:r>
                <a:rPr>
                  <a:latin typeface="宋体"/>
                  <a:ea typeface="宋体"/>
                  <a:cs typeface="宋体"/>
                  <a:sym typeface="宋体"/>
                </a:rPr>
                <a:t>万</a:t>
              </a:r>
              <a:endParaRPr>
                <a:latin typeface="宋体"/>
                <a:ea typeface="宋体"/>
                <a:cs typeface="宋体"/>
                <a:sym typeface="宋体"/>
              </a:endParaRPr>
            </a:p>
          </p:txBody>
        </p:sp>
      </p:grpSp>
      <p:pic>
        <p:nvPicPr>
          <p:cNvPr id="161" name="200776130853" descr="200776130853"/>
          <p:cNvPicPr>
            <a:picLocks noChangeAspect="1"/>
          </p:cNvPicPr>
          <p:nvPr/>
        </p:nvPicPr>
        <p:blipFill>
          <a:blip r:embed="rId4"/>
          <a:stretch>
            <a:fillRect/>
          </a:stretch>
        </p:blipFill>
        <p:spPr>
          <a:xfrm>
            <a:off x="7272338" y="2438400"/>
            <a:ext cx="1871663" cy="3411538"/>
          </a:xfrm>
          <a:prstGeom prst="rect">
            <a:avLst/>
          </a:prstGeom>
          <a:ln w="12700">
            <a:miter lim="400000"/>
            <a:headEnd/>
            <a:tailEnd/>
          </a:ln>
        </p:spPr>
      </p:pic>
      <p:pic>
        <p:nvPicPr>
          <p:cNvPr id="162" name="200776131150" descr="200776131150"/>
          <p:cNvPicPr>
            <a:picLocks noChangeAspect="1"/>
          </p:cNvPicPr>
          <p:nvPr/>
        </p:nvPicPr>
        <p:blipFill>
          <a:blip r:embed="rId5"/>
          <a:stretch>
            <a:fillRect/>
          </a:stretch>
        </p:blipFill>
        <p:spPr>
          <a:xfrm>
            <a:off x="5202237" y="2887663"/>
            <a:ext cx="2070101" cy="2116137"/>
          </a:xfrm>
          <a:prstGeom prst="rect">
            <a:avLst/>
          </a:prstGeom>
          <a:ln w="12700">
            <a:miter lim="400000"/>
            <a:headEnd/>
            <a:tailEnd/>
          </a:ln>
        </p:spPr>
      </p:pic>
      <p:sp>
        <p:nvSpPr>
          <p:cNvPr id="163" name="2006年Marc Jacobs 推出了LV版编织袋，…"/>
          <p:cNvSpPr txBox="1"/>
          <p:nvPr/>
        </p:nvSpPr>
        <p:spPr>
          <a:xfrm>
            <a:off x="5472112" y="6040437"/>
            <a:ext cx="3410805" cy="808458"/>
          </a:xfrm>
          <a:prstGeom prst="rect">
            <a:avLst/>
          </a:prstGeom>
          <a:ln w="12700">
            <a:miter lim="400000"/>
          </a:ln>
        </p:spPr>
        <p:txBody>
          <a:bodyPr wrap="none" lIns="45719" rIns="45719">
            <a:spAutoFit/>
          </a:bodyPr>
          <a:lstStyle/>
          <a:p>
            <a:pPr>
              <a:defRPr sz="1400">
                <a:latin typeface="Arial" panose="020B0604020202090204"/>
                <a:ea typeface="Arial" panose="020B0604020202090204"/>
                <a:cs typeface="Arial" panose="020B0604020202090204"/>
                <a:sym typeface="Arial" panose="020B0604020202090204"/>
              </a:defRPr>
            </a:pPr>
            <a:r>
              <a:t>2006</a:t>
            </a:r>
            <a:r>
              <a:rPr>
                <a:latin typeface="宋体"/>
                <a:ea typeface="宋体"/>
                <a:cs typeface="宋体"/>
                <a:sym typeface="宋体"/>
              </a:rPr>
              <a:t>年</a:t>
            </a:r>
            <a:r>
              <a:t>Marc Jacobs </a:t>
            </a:r>
            <a:r>
              <a:rPr>
                <a:latin typeface="宋体"/>
                <a:ea typeface="宋体"/>
                <a:cs typeface="宋体"/>
                <a:sym typeface="宋体"/>
              </a:rPr>
              <a:t>推出了</a:t>
            </a:r>
            <a:r>
              <a:t>LV</a:t>
            </a:r>
            <a:r>
              <a:rPr>
                <a:latin typeface="宋体"/>
                <a:ea typeface="宋体"/>
                <a:cs typeface="宋体"/>
                <a:sym typeface="宋体"/>
              </a:rPr>
              <a:t>版编织袋，</a:t>
            </a:r>
            <a:endParaRPr>
              <a:latin typeface="宋体"/>
              <a:ea typeface="宋体"/>
              <a:cs typeface="宋体"/>
              <a:sym typeface="宋体"/>
            </a:endParaRPr>
          </a:p>
          <a:p>
            <a:pPr>
              <a:defRPr sz="1400">
                <a:latin typeface="Arial" panose="020B0604020202090204"/>
                <a:ea typeface="Arial" panose="020B0604020202090204"/>
                <a:cs typeface="Arial" panose="020B0604020202090204"/>
                <a:sym typeface="Arial" panose="020B0604020202090204"/>
              </a:defRPr>
            </a:pPr>
            <a:r>
              <a:rPr>
                <a:latin typeface="宋体"/>
                <a:ea typeface="宋体"/>
                <a:cs typeface="宋体"/>
                <a:sym typeface="宋体"/>
              </a:rPr>
              <a:t>售价</a:t>
            </a:r>
            <a:r>
              <a:t>25000</a:t>
            </a:r>
            <a:r>
              <a:rPr>
                <a:latin typeface="宋体"/>
                <a:ea typeface="宋体"/>
                <a:cs typeface="宋体"/>
                <a:sym typeface="宋体"/>
              </a:rPr>
              <a:t>人民币。</a:t>
            </a:r>
            <a:endParaRPr>
              <a:latin typeface="宋体"/>
              <a:ea typeface="宋体"/>
              <a:cs typeface="宋体"/>
              <a:sym typeface="宋体"/>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iterate type="el">
                                    <p:tmAbs val="0"/>
                                  </p:iterate>
                                  <p:childTnLst>
                                    <p:set>
                                      <p:cBhvr>
                                        <p:cTn id="6" dur="indefinite" fill="hold"/>
                                        <p:tgtEl>
                                          <p:spTgt spid="161"/>
                                        </p:tgtEl>
                                        <p:attrNameLst>
                                          <p:attrName>style.visibility</p:attrName>
                                        </p:attrNameLst>
                                      </p:cBhvr>
                                      <p:to>
                                        <p:strVal val="visible"/>
                                      </p:to>
                                    </p:set>
                                    <p:animEffect transition="in" filter="blinds(horizontal)">
                                      <p:cBhvr>
                                        <p:cTn id="7" dur="500"/>
                                        <p:tgtEl>
                                          <p:spTgt spid="16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2" nodeType="clickEffect">
                                  <p:stCondLst>
                                    <p:cond delay="0"/>
                                  </p:stCondLst>
                                  <p:iterate type="el">
                                    <p:tmAbs val="0"/>
                                  </p:iterate>
                                  <p:childTnLst>
                                    <p:set>
                                      <p:cBhvr>
                                        <p:cTn id="11" dur="indefinite" fill="hold"/>
                                        <p:tgtEl>
                                          <p:spTgt spid="162"/>
                                        </p:tgtEl>
                                        <p:attrNameLst>
                                          <p:attrName>style.visibility</p:attrName>
                                        </p:attrNameLst>
                                      </p:cBhvr>
                                      <p:to>
                                        <p:strVal val="visible"/>
                                      </p:to>
                                    </p:set>
                                    <p:animEffect transition="in" filter="box(in)">
                                      <p:cBhvr>
                                        <p:cTn id="12" dur="2000"/>
                                        <p:tgtEl>
                                          <p:spTgt spid="1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spid="162" grpId="2" animBg="1" advAuto="0"/>
      <p:bldP spid="161" grpId="1" animBg="1" advAuto="0"/>
    </p:bldLst>
  </p:timing>
</p:sld>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主题​​">
      <a:majorFont>
        <a:latin typeface="Helvetica"/>
        <a:ea typeface="Helvetica"/>
        <a:cs typeface="Helvetica"/>
      </a:majorFont>
      <a:minorFont>
        <a:latin typeface="Calibri"/>
        <a:ea typeface="Calibri"/>
        <a:cs typeface="Calibr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主题​​">
      <a:majorFont>
        <a:latin typeface="Helvetica"/>
        <a:ea typeface="Helvetica"/>
        <a:cs typeface="Helvetica"/>
      </a:majorFont>
      <a:minorFont>
        <a:latin typeface="Calibri"/>
        <a:ea typeface="Calibri"/>
        <a:cs typeface="Calibr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1765</Words>
  <Application>WPS 表格</Application>
  <PresentationFormat/>
  <Paragraphs>169</Paragraphs>
  <Slides>23</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方正书宋_GBK</vt:lpstr>
      <vt:lpstr>Wingdings</vt:lpstr>
      <vt:lpstr>Calibri</vt:lpstr>
      <vt:lpstr>Helvetica Neue</vt:lpstr>
      <vt:lpstr>Arial</vt:lpstr>
      <vt:lpstr>Arial Black</vt:lpstr>
      <vt:lpstr>华文新魏</vt:lpstr>
      <vt:lpstr>Thonburi</vt:lpstr>
      <vt:lpstr>宋体</vt:lpstr>
      <vt:lpstr>汉仪书宋二KW</vt:lpstr>
      <vt:lpstr>宋体</vt:lpstr>
      <vt:lpstr>Wingdings</vt:lpstr>
      <vt:lpstr>微软雅黑</vt:lpstr>
      <vt:lpstr>汉仪旗黑</vt:lpstr>
      <vt:lpstr>Arial Unicode MS</vt:lpstr>
      <vt:lpstr>Calibri</vt:lpstr>
      <vt:lpstr>Office 主题​​</vt:lpstr>
      <vt:lpstr>PowerPoint 演示文稿</vt:lpstr>
      <vt:lpstr>导论</vt:lpstr>
      <vt:lpstr>第一节  文化与文化产业</vt:lpstr>
      <vt:lpstr>第一节  文化与文化产业</vt:lpstr>
      <vt:lpstr>第一节  文化与文化产业</vt:lpstr>
      <vt:lpstr>第一节  文化与文化产业</vt:lpstr>
      <vt:lpstr>第二节  精神产品与文化产业</vt:lpstr>
      <vt:lpstr> 传统的财富观：</vt:lpstr>
      <vt:lpstr>财富的新认知</vt:lpstr>
      <vt:lpstr>财富的新认知</vt:lpstr>
      <vt:lpstr>二、社会产品构成与本质属性</vt:lpstr>
      <vt:lpstr>产品的价值构成</vt:lpstr>
      <vt:lpstr>二、社会产品构成与本质属性</vt:lpstr>
      <vt:lpstr>二、社会产品构成与本质属性</vt:lpstr>
      <vt:lpstr>二、社会产品构成与本质属性</vt:lpstr>
      <vt:lpstr>（二）纯精神产品、准精神产品和泛精神产品</vt:lpstr>
      <vt:lpstr>案例：</vt:lpstr>
      <vt:lpstr>（三）从精神产品角度正确认识文化产业</vt:lpstr>
      <vt:lpstr>第三节 文化产业的结构和分类</vt:lpstr>
      <vt:lpstr>（一）精神内容的产业化</vt:lpstr>
      <vt:lpstr>二、文化产业的基本分类</vt:lpstr>
      <vt:lpstr>二、文化产业的基本分类</vt:lpstr>
      <vt:lpstr>二、文化产业的基本分类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yuanyue</cp:lastModifiedBy>
  <cp:revision>6</cp:revision>
  <dcterms:created xsi:type="dcterms:W3CDTF">2022-08-27T10:19:27Z</dcterms:created>
  <dcterms:modified xsi:type="dcterms:W3CDTF">2022-08-27T10:19:27Z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2052-3.8.1.6116</vt:lpwstr>
  </property>
</Properties>
</file>